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773" r:id="rId2"/>
  </p:sldMasterIdLst>
  <p:notesMasterIdLst>
    <p:notesMasterId r:id="rId51"/>
  </p:notesMasterIdLst>
  <p:handoutMasterIdLst>
    <p:handoutMasterId r:id="rId52"/>
  </p:handoutMasterIdLst>
  <p:sldIdLst>
    <p:sldId id="313" r:id="rId3"/>
    <p:sldId id="568" r:id="rId4"/>
    <p:sldId id="518" r:id="rId5"/>
    <p:sldId id="534" r:id="rId6"/>
    <p:sldId id="514" r:id="rId7"/>
    <p:sldId id="457" r:id="rId8"/>
    <p:sldId id="461" r:id="rId9"/>
    <p:sldId id="466" r:id="rId10"/>
    <p:sldId id="462" r:id="rId11"/>
    <p:sldId id="465" r:id="rId12"/>
    <p:sldId id="520" r:id="rId13"/>
    <p:sldId id="540" r:id="rId14"/>
    <p:sldId id="541" r:id="rId15"/>
    <p:sldId id="554" r:id="rId16"/>
    <p:sldId id="524" r:id="rId17"/>
    <p:sldId id="555" r:id="rId18"/>
    <p:sldId id="544" r:id="rId19"/>
    <p:sldId id="564" r:id="rId20"/>
    <p:sldId id="527" r:id="rId21"/>
    <p:sldId id="546" r:id="rId22"/>
    <p:sldId id="565" r:id="rId23"/>
    <p:sldId id="547" r:id="rId24"/>
    <p:sldId id="548" r:id="rId25"/>
    <p:sldId id="549" r:id="rId26"/>
    <p:sldId id="550" r:id="rId27"/>
    <p:sldId id="566" r:id="rId28"/>
    <p:sldId id="567" r:id="rId29"/>
    <p:sldId id="551" r:id="rId30"/>
    <p:sldId id="552" r:id="rId31"/>
    <p:sldId id="553" r:id="rId32"/>
    <p:sldId id="424" r:id="rId33"/>
    <p:sldId id="356" r:id="rId34"/>
    <p:sldId id="355" r:id="rId35"/>
    <p:sldId id="384" r:id="rId36"/>
    <p:sldId id="386" r:id="rId37"/>
    <p:sldId id="388" r:id="rId38"/>
    <p:sldId id="383" r:id="rId39"/>
    <p:sldId id="510" r:id="rId40"/>
    <p:sldId id="449" r:id="rId41"/>
    <p:sldId id="451" r:id="rId42"/>
    <p:sldId id="557" r:id="rId43"/>
    <p:sldId id="448" r:id="rId44"/>
    <p:sldId id="558" r:id="rId45"/>
    <p:sldId id="559" r:id="rId46"/>
    <p:sldId id="560" r:id="rId47"/>
    <p:sldId id="561" r:id="rId48"/>
    <p:sldId id="562" r:id="rId49"/>
    <p:sldId id="556" r:id="rId50"/>
  </p:sldIdLst>
  <p:sldSz cx="12188825" cy="6858000"/>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y Olsen" initials="GO" lastIdx="1" clrIdx="0"/>
  <p:cmAuthor id="1" name="Don McCall" initials="DM"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0000"/>
    <a:srgbClr val="FFFF00"/>
    <a:srgbClr val="008000"/>
    <a:srgbClr val="FF9900"/>
    <a:srgbClr val="E0948E"/>
    <a:srgbClr val="003399"/>
    <a:srgbClr val="1A95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895" autoAdjust="0"/>
    <p:restoredTop sz="90605" autoAdjust="0"/>
  </p:normalViewPr>
  <p:slideViewPr>
    <p:cSldViewPr snapToGrid="0">
      <p:cViewPr varScale="1">
        <p:scale>
          <a:sx n="61" d="100"/>
          <a:sy n="61" d="100"/>
        </p:scale>
        <p:origin x="-1434" y="-84"/>
      </p:cViewPr>
      <p:guideLst>
        <p:guide orient="horz" pos="2160"/>
        <p:guide orient="horz" pos="144"/>
        <p:guide orient="horz" pos="918"/>
        <p:guide orient="horz" pos="1200"/>
        <p:guide orient="horz" pos="1488"/>
        <p:guide orient="horz" pos="4182"/>
        <p:guide pos="3839"/>
        <p:guide pos="327"/>
        <p:guide pos="7353"/>
        <p:guide pos="615"/>
        <p:guide pos="7065"/>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25" d="100"/>
        <a:sy n="25" d="100"/>
      </p:scale>
      <p:origin x="0" y="0"/>
    </p:cViewPr>
  </p:sorterViewPr>
  <p:notesViewPr>
    <p:cSldViewPr snapToGrid="0">
      <p:cViewPr varScale="1">
        <p:scale>
          <a:sx n="62" d="100"/>
          <a:sy n="62" d="100"/>
        </p:scale>
        <p:origin x="-1982" y="-8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9"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01381"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6B4D01D-38F7-4896-9779-72CF2985FB78}" type="slidenum">
              <a:rPr lang="en-US"/>
              <a:pPr>
                <a:defRPr/>
              </a:pPr>
              <a:t>‹#›</a:t>
            </a:fld>
            <a:endParaRPr lang="en-US"/>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7"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615566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331788" y="696913"/>
            <a:ext cx="6194425"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5"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CC93D55-33F9-427F-8111-C9E658C2B621}" type="slidenum">
              <a:rPr lang="en-US"/>
              <a:pPr>
                <a:defRPr/>
              </a:pPr>
              <a:t>‹#›</a:t>
            </a:fld>
            <a:endParaRPr lang="en-US"/>
          </a:p>
        </p:txBody>
      </p:sp>
      <p:sp>
        <p:nvSpPr>
          <p:cNvPr id="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9" name="Footer Placeholder 3"/>
          <p:cNvSpPr>
            <a:spLocks noGrp="1"/>
          </p:cNvSpPr>
          <p:nvPr>
            <p:ph type="ftr" sz="quarter" idx="4"/>
          </p:nvPr>
        </p:nvSpPr>
        <p:spPr>
          <a:xfrm>
            <a:off x="0" y="8839200"/>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3441540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331788" y="696913"/>
            <a:ext cx="6194425" cy="3486150"/>
          </a:xfrm>
          <a:ln/>
        </p:spPr>
      </p:sp>
      <p:sp>
        <p:nvSpPr>
          <p:cNvPr id="66563" name="Notes Placeholder 2"/>
          <p:cNvSpPr>
            <a:spLocks noGrp="1"/>
          </p:cNvSpPr>
          <p:nvPr>
            <p:ph type="body" idx="1"/>
          </p:nvPr>
        </p:nvSpPr>
        <p:spPr>
          <a:noFill/>
          <a:ln/>
        </p:spPr>
        <p:txBody>
          <a:bodyPr/>
          <a:lstStyle/>
          <a:p>
            <a:endParaRPr lang="en-US" dirty="0" smtClean="0"/>
          </a:p>
        </p:txBody>
      </p:sp>
      <p:sp>
        <p:nvSpPr>
          <p:cNvPr id="66564" name="Slide Number Placeholder 3"/>
          <p:cNvSpPr>
            <a:spLocks noGrp="1"/>
          </p:cNvSpPr>
          <p:nvPr>
            <p:ph type="sldNum" sz="quarter" idx="5"/>
          </p:nvPr>
        </p:nvSpPr>
        <p:spPr>
          <a:noFill/>
        </p:spPr>
        <p:txBody>
          <a:bodyPr/>
          <a:lstStyle/>
          <a:p>
            <a:fld id="{9F7B83EC-258C-4293-A0EC-21EFD770AF1B}"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B890BF4-87C1-4199-89D6-22DDDC971930}" type="slidenum">
              <a:rPr lang="en-US" smtClean="0"/>
              <a:pPr/>
              <a:t>12</a:t>
            </a:fld>
            <a:endParaRPr lang="en-US" dirty="0" smtClean="0"/>
          </a:p>
        </p:txBody>
      </p:sp>
      <p:sp>
        <p:nvSpPr>
          <p:cNvPr id="70659" name="Rectangle 2"/>
          <p:cNvSpPr>
            <a:spLocks noGrp="1" noRot="1" noChangeAspect="1" noChangeArrowheads="1" noTextEdit="1"/>
          </p:cNvSpPr>
          <p:nvPr>
            <p:ph type="sldImg"/>
          </p:nvPr>
        </p:nvSpPr>
        <p:spPr>
          <a:xfrm>
            <a:off x="331788" y="696913"/>
            <a:ext cx="6194425" cy="3486150"/>
          </a:xfrm>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09F124E-D8C6-4891-9A0D-155A172FA13D}" type="slidenum">
              <a:rPr lang="en-US" smtClean="0"/>
              <a:pPr/>
              <a:t>13</a:t>
            </a:fld>
            <a:endParaRPr lang="en-US" dirty="0" smtClean="0"/>
          </a:p>
        </p:txBody>
      </p:sp>
      <p:sp>
        <p:nvSpPr>
          <p:cNvPr id="71683" name="Rectangle 2"/>
          <p:cNvSpPr>
            <a:spLocks noGrp="1" noRot="1" noChangeAspect="1" noChangeArrowheads="1" noTextEdit="1"/>
          </p:cNvSpPr>
          <p:nvPr>
            <p:ph type="sldImg"/>
          </p:nvPr>
        </p:nvSpPr>
        <p:spPr>
          <a:xfrm>
            <a:off x="331788" y="696913"/>
            <a:ext cx="6194425" cy="3486150"/>
          </a:xfrm>
          <a:ln/>
        </p:spPr>
      </p:sp>
      <p:sp>
        <p:nvSpPr>
          <p:cNvPr id="71684" name="Rectangle 3"/>
          <p:cNvSpPr>
            <a:spLocks noGrp="1" noChangeArrowheads="1"/>
          </p:cNvSpPr>
          <p:nvPr>
            <p:ph type="body" idx="1"/>
          </p:nvPr>
        </p:nvSpPr>
        <p:spPr>
          <a:noFill/>
          <a:ln/>
        </p:spPr>
        <p:txBody>
          <a:bodyPr/>
          <a:lstStyle/>
          <a:p>
            <a:pPr marL="228600" indent="-228600" eaLnBrk="1" hangingPunct="1">
              <a:buAutoNum type="arabicPeriod"/>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48EE3AD-A83B-4D56-923D-9E3AAC31119B}" type="slidenum">
              <a:rPr lang="en-US" smtClean="0"/>
              <a:pPr/>
              <a:t>14</a:t>
            </a:fld>
            <a:endParaRPr lang="en-US" dirty="0" smtClean="0"/>
          </a:p>
        </p:txBody>
      </p:sp>
      <p:sp>
        <p:nvSpPr>
          <p:cNvPr id="72707" name="Rectangle 2"/>
          <p:cNvSpPr>
            <a:spLocks noGrp="1" noRot="1" noChangeAspect="1" noChangeArrowheads="1" noTextEdit="1"/>
          </p:cNvSpPr>
          <p:nvPr>
            <p:ph type="sldImg"/>
          </p:nvPr>
        </p:nvSpPr>
        <p:spPr>
          <a:xfrm>
            <a:off x="331788" y="696913"/>
            <a:ext cx="6194425" cy="3486150"/>
          </a:xfrm>
          <a:ln/>
        </p:spPr>
      </p:sp>
      <p:sp>
        <p:nvSpPr>
          <p:cNvPr id="72708" name="Rectangle 3"/>
          <p:cNvSpPr>
            <a:spLocks noGrp="1" noChangeArrowheads="1"/>
          </p:cNvSpPr>
          <p:nvPr>
            <p:ph type="body" idx="1"/>
          </p:nvPr>
        </p:nvSpPr>
        <p:spPr>
          <a:noFill/>
          <a:ln/>
        </p:spPr>
        <p:txBody>
          <a:bodyPr/>
          <a:lstStyle/>
          <a:p>
            <a:pPr marL="228600" indent="-228600"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008AE2C-B45A-4598-97C0-5FFC1C0118D3}" type="slidenum">
              <a:rPr lang="en-US" smtClean="0"/>
              <a:pPr/>
              <a:t>16</a:t>
            </a:fld>
            <a:endParaRPr lang="en-US" dirty="0" smtClean="0"/>
          </a:p>
        </p:txBody>
      </p:sp>
      <p:sp>
        <p:nvSpPr>
          <p:cNvPr id="73731" name="Rectangle 2"/>
          <p:cNvSpPr>
            <a:spLocks noGrp="1" noRot="1" noChangeAspect="1" noChangeArrowheads="1" noTextEdit="1"/>
          </p:cNvSpPr>
          <p:nvPr>
            <p:ph type="sldImg"/>
          </p:nvPr>
        </p:nvSpPr>
        <p:spPr>
          <a:xfrm>
            <a:off x="331788" y="696913"/>
            <a:ext cx="6194425" cy="3486150"/>
          </a:xfrm>
          <a:ln/>
        </p:spPr>
      </p:sp>
      <p:sp>
        <p:nvSpPr>
          <p:cNvPr id="7373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008AE2C-B45A-4598-97C0-5FFC1C0118D3}" type="slidenum">
              <a:rPr lang="en-US" smtClean="0"/>
              <a:pPr/>
              <a:t>18</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228600" indent="-228600"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008AE2C-B45A-4598-97C0-5FFC1C0118D3}" type="slidenum">
              <a:rPr lang="en-US" smtClean="0"/>
              <a:pPr/>
              <a:t>19</a:t>
            </a:fld>
            <a:endParaRPr lang="en-US" dirty="0" smtClean="0"/>
          </a:p>
        </p:txBody>
      </p:sp>
      <p:sp>
        <p:nvSpPr>
          <p:cNvPr id="73731" name="Rectangle 2"/>
          <p:cNvSpPr>
            <a:spLocks noGrp="1" noRot="1" noChangeAspect="1" noChangeArrowheads="1" noTextEdit="1"/>
          </p:cNvSpPr>
          <p:nvPr>
            <p:ph type="sldImg"/>
          </p:nvPr>
        </p:nvSpPr>
        <p:spPr>
          <a:xfrm>
            <a:off x="331788" y="696913"/>
            <a:ext cx="6194425" cy="3486150"/>
          </a:xfrm>
          <a:ln/>
        </p:spPr>
      </p:sp>
      <p:sp>
        <p:nvSpPr>
          <p:cNvPr id="73732" name="Rectangle 3"/>
          <p:cNvSpPr>
            <a:spLocks noGrp="1" noChangeArrowheads="1"/>
          </p:cNvSpPr>
          <p:nvPr>
            <p:ph type="body" idx="1"/>
          </p:nvPr>
        </p:nvSpPr>
        <p:spPr>
          <a:xfrm>
            <a:off x="1000898" y="4391077"/>
            <a:ext cx="5029200" cy="4183380"/>
          </a:xfrm>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20</a:t>
            </a:fld>
            <a:endParaRPr lang="en-US" dirty="0"/>
          </a:p>
        </p:txBody>
      </p:sp>
    </p:spTree>
    <p:extLst>
      <p:ext uri="{BB962C8B-B14F-4D97-AF65-F5344CB8AC3E}">
        <p14:creationId xmlns:p14="http://schemas.microsoft.com/office/powerpoint/2010/main" val="999612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21</a:t>
            </a:fld>
            <a:endParaRPr lang="en-US" dirty="0"/>
          </a:p>
        </p:txBody>
      </p:sp>
    </p:spTree>
    <p:extLst>
      <p:ext uri="{BB962C8B-B14F-4D97-AF65-F5344CB8AC3E}">
        <p14:creationId xmlns:p14="http://schemas.microsoft.com/office/powerpoint/2010/main" val="1734778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22</a:t>
            </a:fld>
            <a:endParaRPr lang="en-US" dirty="0"/>
          </a:p>
        </p:txBody>
      </p:sp>
    </p:spTree>
    <p:extLst>
      <p:ext uri="{BB962C8B-B14F-4D97-AF65-F5344CB8AC3E}">
        <p14:creationId xmlns:p14="http://schemas.microsoft.com/office/powerpoint/2010/main" val="4182288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711200"/>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D9AD329-E0C3-4170-92A8-593927862650}" type="slidenum">
              <a:rPr lang="en-US" smtClean="0"/>
              <a:pPr/>
              <a:t>28</a:t>
            </a:fld>
            <a:endParaRPr lang="en-US" dirty="0" smtClean="0"/>
          </a:p>
        </p:txBody>
      </p:sp>
      <p:sp>
        <p:nvSpPr>
          <p:cNvPr id="81923" name="Rectangle 2"/>
          <p:cNvSpPr>
            <a:spLocks noGrp="1" noRot="1" noChangeAspect="1" noChangeArrowheads="1" noTextEdit="1"/>
          </p:cNvSpPr>
          <p:nvPr>
            <p:ph type="sldImg"/>
          </p:nvPr>
        </p:nvSpPr>
        <p:spPr>
          <a:xfrm>
            <a:off x="331788" y="696913"/>
            <a:ext cx="6194425" cy="3486150"/>
          </a:xfrm>
          <a:ln/>
        </p:spPr>
      </p:sp>
      <p:sp>
        <p:nvSpPr>
          <p:cNvPr id="81924" name="Rectangle 3"/>
          <p:cNvSpPr>
            <a:spLocks noGrp="1" noChangeArrowheads="1"/>
          </p:cNvSpPr>
          <p:nvPr>
            <p:ph type="body" idx="1"/>
          </p:nvPr>
        </p:nvSpPr>
        <p:spPr>
          <a:xfrm>
            <a:off x="685800" y="4415790"/>
            <a:ext cx="5486400" cy="4183380"/>
          </a:xfrm>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152CC-2757-427B-B85F-DCC2FA02120F}" type="slidenum">
              <a:rPr lang="en-US" smtClean="0"/>
              <a:pPr/>
              <a:t>30</a:t>
            </a:fld>
            <a:endParaRPr lang="en-US"/>
          </a:p>
        </p:txBody>
      </p:sp>
    </p:spTree>
    <p:extLst>
      <p:ext uri="{BB962C8B-B14F-4D97-AF65-F5344CB8AC3E}">
        <p14:creationId xmlns:p14="http://schemas.microsoft.com/office/powerpoint/2010/main" val="2385052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D9AD329-E0C3-4170-92A8-593927862650}" type="slidenum">
              <a:rPr lang="en-US" smtClean="0"/>
              <a:pPr/>
              <a:t>31</a:t>
            </a:fld>
            <a:endParaRPr lang="en-US" dirty="0" smtClean="0"/>
          </a:p>
        </p:txBody>
      </p:sp>
      <p:sp>
        <p:nvSpPr>
          <p:cNvPr id="81923" name="Rectangle 2"/>
          <p:cNvSpPr>
            <a:spLocks noGrp="1" noRot="1" noChangeAspect="1" noChangeArrowheads="1" noTextEdit="1"/>
          </p:cNvSpPr>
          <p:nvPr>
            <p:ph type="sldImg"/>
          </p:nvPr>
        </p:nvSpPr>
        <p:spPr>
          <a:xfrm>
            <a:off x="331788" y="696913"/>
            <a:ext cx="6194425" cy="3486150"/>
          </a:xfrm>
          <a:ln/>
        </p:spPr>
      </p:sp>
      <p:sp>
        <p:nvSpPr>
          <p:cNvPr id="81924" name="Rectangle 3"/>
          <p:cNvSpPr>
            <a:spLocks noGrp="1" noChangeArrowheads="1"/>
          </p:cNvSpPr>
          <p:nvPr>
            <p:ph type="body" idx="1"/>
          </p:nvPr>
        </p:nvSpPr>
        <p:spPr>
          <a:xfrm>
            <a:off x="685800" y="4415790"/>
            <a:ext cx="5486400" cy="4183380"/>
          </a:xfrm>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37277B7-C9CA-481E-9361-7709A78DBFF8}" type="slidenum">
              <a:rPr lang="en-US" smtClean="0"/>
              <a:pPr/>
              <a:t>32</a:t>
            </a:fld>
            <a:endParaRPr lang="en-US" dirty="0" smtClean="0"/>
          </a:p>
        </p:txBody>
      </p:sp>
      <p:sp>
        <p:nvSpPr>
          <p:cNvPr id="84995" name="Rectangle 2"/>
          <p:cNvSpPr>
            <a:spLocks noGrp="1" noRot="1" noChangeAspect="1" noChangeArrowheads="1" noTextEdit="1"/>
          </p:cNvSpPr>
          <p:nvPr>
            <p:ph type="sldImg"/>
          </p:nvPr>
        </p:nvSpPr>
        <p:spPr>
          <a:xfrm>
            <a:off x="331788" y="696913"/>
            <a:ext cx="6194425" cy="3486150"/>
          </a:xfrm>
          <a:ln/>
        </p:spPr>
      </p:sp>
      <p:sp>
        <p:nvSpPr>
          <p:cNvPr id="84996" name="Rectangle 3"/>
          <p:cNvSpPr>
            <a:spLocks noGrp="1" noChangeArrowheads="1"/>
          </p:cNvSpPr>
          <p:nvPr>
            <p:ph type="body" idx="1"/>
          </p:nvPr>
        </p:nvSpPr>
        <p:spPr>
          <a:xfrm>
            <a:off x="685800" y="4415790"/>
            <a:ext cx="5486400" cy="4183380"/>
          </a:xfrm>
          <a:noFill/>
          <a:ln/>
        </p:spPr>
        <p:txBody>
          <a:bodyPr/>
          <a:lstStyle/>
          <a:p>
            <a:pPr eaLnBrk="1" hangingPunct="1">
              <a:lnSpc>
                <a:spcPct val="80000"/>
              </a:lnSpc>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331788" y="696913"/>
            <a:ext cx="6194425" cy="3486150"/>
          </a:xfrm>
          <a:ln/>
        </p:spPr>
      </p:sp>
      <p:sp>
        <p:nvSpPr>
          <p:cNvPr id="88067" name="Notes Placeholder 2"/>
          <p:cNvSpPr>
            <a:spLocks noGrp="1"/>
          </p:cNvSpPr>
          <p:nvPr>
            <p:ph type="body" idx="1"/>
          </p:nvPr>
        </p:nvSpPr>
        <p:spPr>
          <a:noFill/>
          <a:ln/>
        </p:spPr>
        <p:txBody>
          <a:bodyPr/>
          <a:lstStyle/>
          <a:p>
            <a:pPr eaLnBrk="1" hangingPunct="1"/>
            <a:endParaRPr lang="en-US" dirty="0"/>
          </a:p>
        </p:txBody>
      </p:sp>
      <p:sp>
        <p:nvSpPr>
          <p:cNvPr id="88068" name="Slide Number Placeholder 3"/>
          <p:cNvSpPr>
            <a:spLocks noGrp="1"/>
          </p:cNvSpPr>
          <p:nvPr>
            <p:ph type="sldNum" sz="quarter" idx="5"/>
          </p:nvPr>
        </p:nvSpPr>
        <p:spPr>
          <a:noFill/>
        </p:spPr>
        <p:txBody>
          <a:bodyPr/>
          <a:lstStyle/>
          <a:p>
            <a:fld id="{49F62E2B-9EF2-4B7D-8399-6A068E2B4344}" type="slidenum">
              <a:rPr lang="en-US" smtClean="0"/>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295994B-CA4C-420C-B7C6-DFFFBF9E4102}" type="slidenum">
              <a:rPr lang="en-US" smtClean="0"/>
              <a:pPr/>
              <a:t>37</a:t>
            </a:fld>
            <a:endParaRPr lang="en-US" dirty="0" smtClean="0"/>
          </a:p>
        </p:txBody>
      </p:sp>
      <p:sp>
        <p:nvSpPr>
          <p:cNvPr id="90115" name="Rectangle 2"/>
          <p:cNvSpPr>
            <a:spLocks noGrp="1" noRot="1" noChangeAspect="1" noChangeArrowheads="1" noTextEdit="1"/>
          </p:cNvSpPr>
          <p:nvPr>
            <p:ph type="sldImg"/>
          </p:nvPr>
        </p:nvSpPr>
        <p:spPr>
          <a:xfrm>
            <a:off x="331788" y="696913"/>
            <a:ext cx="6194425" cy="3486150"/>
          </a:xfrm>
          <a:ln/>
        </p:spPr>
      </p:sp>
      <p:sp>
        <p:nvSpPr>
          <p:cNvPr id="901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64820"/>
          </a:xfrm>
          <a:prstGeom prst="rect">
            <a:avLst/>
          </a:prstGeom>
        </p:spPr>
        <p:txBody>
          <a:bodyPr/>
          <a:lstStyle/>
          <a:p>
            <a:pPr>
              <a:defRPr/>
            </a:pPr>
            <a:endParaRPr lang="en-US" dirty="0"/>
          </a:p>
        </p:txBody>
      </p:sp>
      <p:sp>
        <p:nvSpPr>
          <p:cNvPr id="5" name="Date Placeholder 4"/>
          <p:cNvSpPr>
            <a:spLocks noGrp="1"/>
          </p:cNvSpPr>
          <p:nvPr>
            <p:ph type="dt" idx="11"/>
          </p:nvPr>
        </p:nvSpPr>
        <p:spPr/>
        <p:txBody>
          <a:bodyPr/>
          <a:lstStyle/>
          <a:p>
            <a:fld id="{0C33CA39-3074-4FBC-82A5-E5B317B777DA}" type="datetime1">
              <a:rPr lang="en-US" smtClean="0"/>
              <a:pPr/>
              <a:t>5/18/2011</a:t>
            </a:fld>
            <a:endParaRPr lang="en-US" dirty="0"/>
          </a:p>
        </p:txBody>
      </p:sp>
      <p:sp>
        <p:nvSpPr>
          <p:cNvPr id="6" name="Footer Placeholder 5"/>
          <p:cNvSpPr>
            <a:spLocks noGrp="1"/>
          </p:cNvSpPr>
          <p:nvPr>
            <p:ph type="ftr" sz="quarter" idx="12"/>
          </p:nvPr>
        </p:nvSpPr>
        <p:spPr>
          <a:xfrm>
            <a:off x="0" y="8831580"/>
            <a:ext cx="2971800" cy="464820"/>
          </a:xfrm>
          <a:prstGeom prst="rect">
            <a:avLst/>
          </a:prstGeom>
        </p:spPr>
        <p:txBody>
          <a:bodyPr/>
          <a:lstStyle/>
          <a:p>
            <a:pPr>
              <a:defRPr/>
            </a:pPr>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0769AA0C-8046-44C3-9D00-F4641D61DE0C}"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64820"/>
          </a:xfrm>
          <a:prstGeom prst="rect">
            <a:avLst/>
          </a:prstGeom>
        </p:spPr>
        <p:txBody>
          <a:bodyPr/>
          <a:lstStyle/>
          <a:p>
            <a:pPr>
              <a:defRPr/>
            </a:pPr>
            <a:endParaRPr lang="en-US" dirty="0"/>
          </a:p>
        </p:txBody>
      </p:sp>
      <p:sp>
        <p:nvSpPr>
          <p:cNvPr id="5" name="Date Placeholder 4"/>
          <p:cNvSpPr>
            <a:spLocks noGrp="1"/>
          </p:cNvSpPr>
          <p:nvPr>
            <p:ph type="dt" idx="11"/>
          </p:nvPr>
        </p:nvSpPr>
        <p:spPr/>
        <p:txBody>
          <a:bodyPr/>
          <a:lstStyle/>
          <a:p>
            <a:fld id="{0C33CA39-3074-4FBC-82A5-E5B317B777DA}" type="datetime1">
              <a:rPr lang="en-US" smtClean="0"/>
              <a:pPr/>
              <a:t>5/18/2011</a:t>
            </a:fld>
            <a:endParaRPr lang="en-US" dirty="0"/>
          </a:p>
        </p:txBody>
      </p:sp>
      <p:sp>
        <p:nvSpPr>
          <p:cNvPr id="6" name="Footer Placeholder 5"/>
          <p:cNvSpPr>
            <a:spLocks noGrp="1"/>
          </p:cNvSpPr>
          <p:nvPr>
            <p:ph type="ftr" sz="quarter" idx="12"/>
          </p:nvPr>
        </p:nvSpPr>
        <p:spPr>
          <a:xfrm>
            <a:off x="0" y="8831580"/>
            <a:ext cx="2971800" cy="464820"/>
          </a:xfrm>
          <a:prstGeom prst="rect">
            <a:avLst/>
          </a:prstGeom>
        </p:spPr>
        <p:txBody>
          <a:bodyPr/>
          <a:lstStyle/>
          <a:p>
            <a:pPr>
              <a:defRPr/>
            </a:pPr>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0769AA0C-8046-44C3-9D00-F4641D61DE0C}"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
        <p:nvSpPr>
          <p:cNvPr id="5" name="Header Placeholder 3"/>
          <p:cNvSpPr>
            <a:spLocks noGrp="1"/>
          </p:cNvSpPr>
          <p:nvPr>
            <p:ph type="hdr" sz="quarter"/>
          </p:nvPr>
        </p:nvSpPr>
        <p:spPr>
          <a:xfrm>
            <a:off x="0" y="0"/>
            <a:ext cx="2971800" cy="46482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64820"/>
          </a:xfrm>
        </p:spPr>
        <p:txBody>
          <a:bodyPr/>
          <a:lstStyle/>
          <a:p>
            <a:fld id="{81331B57-0BE5-4F82-AA58-76F53EFF3ADA}" type="datetime8">
              <a:rPr lang="en-US" smtClean="0"/>
              <a:pPr/>
              <a:t>5/18/2011 6:57 PM</a:t>
            </a:fld>
            <a:endParaRPr lang="en-US" dirty="0"/>
          </a:p>
        </p:txBody>
      </p:sp>
      <p:sp>
        <p:nvSpPr>
          <p:cNvPr id="7" name="Footer Placeholder 5"/>
          <p:cNvSpPr>
            <a:spLocks noGrp="1"/>
          </p:cNvSpPr>
          <p:nvPr>
            <p:ph type="ftr" sz="quarter" idx="4"/>
          </p:nvPr>
        </p:nvSpPr>
        <p:spPr>
          <a:xfrm>
            <a:off x="0" y="8829967"/>
            <a:ext cx="6172200" cy="46482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
        <p:nvSpPr>
          <p:cNvPr id="5" name="Header Placeholder 3"/>
          <p:cNvSpPr>
            <a:spLocks noGrp="1"/>
          </p:cNvSpPr>
          <p:nvPr>
            <p:ph type="hdr" sz="quarter"/>
          </p:nvPr>
        </p:nvSpPr>
        <p:spPr>
          <a:xfrm>
            <a:off x="0" y="0"/>
            <a:ext cx="2971800" cy="46482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64820"/>
          </a:xfrm>
        </p:spPr>
        <p:txBody>
          <a:bodyPr/>
          <a:lstStyle/>
          <a:p>
            <a:fld id="{81331B57-0BE5-4F82-AA58-76F53EFF3ADA}" type="datetime8">
              <a:rPr lang="en-US" smtClean="0">
                <a:solidFill>
                  <a:prstClr val="black"/>
                </a:solidFill>
              </a:rPr>
              <a:pPr/>
              <a:t>5/18/2011 6:57 PM</a:t>
            </a:fld>
            <a:endParaRPr lang="en-US" dirty="0">
              <a:solidFill>
                <a:prstClr val="black"/>
              </a:solidFill>
            </a:endParaRPr>
          </a:p>
        </p:txBody>
      </p:sp>
      <p:sp>
        <p:nvSpPr>
          <p:cNvPr id="7" name="Footer Placeholder 5"/>
          <p:cNvSpPr>
            <a:spLocks noGrp="1"/>
          </p:cNvSpPr>
          <p:nvPr>
            <p:ph type="ftr" sz="quarter" idx="4"/>
          </p:nvPr>
        </p:nvSpPr>
        <p:spPr>
          <a:xfrm>
            <a:off x="0" y="8829967"/>
            <a:ext cx="6172200" cy="46482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
        <p:nvSpPr>
          <p:cNvPr id="5" name="Header Placeholder 3"/>
          <p:cNvSpPr>
            <a:spLocks noGrp="1"/>
          </p:cNvSpPr>
          <p:nvPr>
            <p:ph type="hdr" sz="quarter"/>
          </p:nvPr>
        </p:nvSpPr>
        <p:spPr>
          <a:xfrm>
            <a:off x="0" y="0"/>
            <a:ext cx="2971800" cy="46482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64820"/>
          </a:xfrm>
        </p:spPr>
        <p:txBody>
          <a:bodyPr/>
          <a:lstStyle/>
          <a:p>
            <a:fld id="{81331B57-0BE5-4F82-AA58-76F53EFF3ADA}" type="datetime8">
              <a:rPr lang="en-US" smtClean="0">
                <a:solidFill>
                  <a:prstClr val="black"/>
                </a:solidFill>
              </a:rPr>
              <a:pPr/>
              <a:t>5/18/2011 6:57 PM</a:t>
            </a:fld>
            <a:endParaRPr lang="en-US" dirty="0">
              <a:solidFill>
                <a:prstClr val="black"/>
              </a:solidFill>
            </a:endParaRPr>
          </a:p>
        </p:txBody>
      </p:sp>
      <p:sp>
        <p:nvSpPr>
          <p:cNvPr id="7" name="Footer Placeholder 5"/>
          <p:cNvSpPr>
            <a:spLocks noGrp="1"/>
          </p:cNvSpPr>
          <p:nvPr>
            <p:ph type="ftr" sz="quarter" idx="4"/>
          </p:nvPr>
        </p:nvSpPr>
        <p:spPr>
          <a:xfrm>
            <a:off x="0" y="8829967"/>
            <a:ext cx="6172200" cy="46482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
        <p:nvSpPr>
          <p:cNvPr id="5" name="Header Placeholder 3"/>
          <p:cNvSpPr>
            <a:spLocks noGrp="1"/>
          </p:cNvSpPr>
          <p:nvPr>
            <p:ph type="hdr" sz="quarter"/>
          </p:nvPr>
        </p:nvSpPr>
        <p:spPr>
          <a:xfrm>
            <a:off x="0" y="0"/>
            <a:ext cx="2971800" cy="46482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64820"/>
          </a:xfrm>
        </p:spPr>
        <p:txBody>
          <a:bodyPr/>
          <a:lstStyle/>
          <a:p>
            <a:fld id="{81331B57-0BE5-4F82-AA58-76F53EFF3ADA}" type="datetime8">
              <a:rPr lang="en-US" smtClean="0">
                <a:solidFill>
                  <a:prstClr val="black"/>
                </a:solidFill>
              </a:rPr>
              <a:pPr/>
              <a:t>5/18/2011 6:57 PM</a:t>
            </a:fld>
            <a:endParaRPr lang="en-US" dirty="0">
              <a:solidFill>
                <a:prstClr val="black"/>
              </a:solidFill>
            </a:endParaRPr>
          </a:p>
        </p:txBody>
      </p:sp>
      <p:sp>
        <p:nvSpPr>
          <p:cNvPr id="7" name="Footer Placeholder 5"/>
          <p:cNvSpPr>
            <a:spLocks noGrp="1"/>
          </p:cNvSpPr>
          <p:nvPr>
            <p:ph type="ftr" sz="quarter" idx="4"/>
          </p:nvPr>
        </p:nvSpPr>
        <p:spPr>
          <a:xfrm>
            <a:off x="0" y="8829967"/>
            <a:ext cx="6172200" cy="46482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C93D55-33F9-427F-8111-C9E658C2B62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68815657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959153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197268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60832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2130604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20412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2731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98455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80335700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894218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740226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196852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Use for slides with Software Co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6" y="1905001"/>
            <a:ext cx="11149012"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930870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8458829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500303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239938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529438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894261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03622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377919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1060467"/>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5" r:id="rId2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9032525"/>
      </p:ext>
    </p:extLst>
  </p:cSld>
  <p:clrMap bg1="dk1" tx1="lt1" bg2="dk2" tx2="lt2" accent1="accent1" accent2="accent2" accent3="accent3" accent4="accent4" accent5="accent5" accent6="accent6" hlink="hlink" folHlink="folHlink"/>
  <p:sldLayoutIdLst>
    <p:sldLayoutId id="2147483774" r:id="rId1"/>
    <p:sldLayoutId id="2147483776"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hyperlink" Target="http://technet.microsoft.com/en-us/library/cc772815(WS.10).aspx" TargetMode="External"/><Relationship Id="rId3" Type="http://schemas.openxmlformats.org/officeDocument/2006/relationships/hyperlink" Target="http://www.microsoft.com/downloads/details.aspx?FamilyID=c17ba869-9671-4330-a63e-1fd44e0e2505&amp;displaylang=en" TargetMode="External"/><Relationship Id="rId7" Type="http://schemas.openxmlformats.org/officeDocument/2006/relationships/hyperlink" Target="http://web.mit.edu/kerberos/"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hyperlink" Target="http://www.adopenstatic.com/cs/blogs/ken/archive/2007/01/28/1282.aspx" TargetMode="External"/><Relationship Id="rId5" Type="http://schemas.openxmlformats.org/officeDocument/2006/relationships/hyperlink" Target="http://www.adopenstatic.com/cs/blogs/ken/archive/2007/01/16/1054.aspx" TargetMode="External"/><Relationship Id="rId4" Type="http://schemas.openxmlformats.org/officeDocument/2006/relationships/hyperlink" Target="http://technet.microsoft.com/en-us/library/cc995228.aspx" TargetMode="External"/><Relationship Id="rId9" Type="http://schemas.openxmlformats.org/officeDocument/2006/relationships/hyperlink" Target="http://searchwindowsserver.techtarget.com/tip/Event-Tracing-for-Windows-A-fresh-look-at-an-old-tool"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9.png"/><Relationship Id="rId5" Type="http://schemas.openxmlformats.org/officeDocument/2006/relationships/hyperlink" Target="http://www.microsoft.com/learning" TargetMode="External"/><Relationship Id="rId10" Type="http://schemas.openxmlformats.org/officeDocument/2006/relationships/image" Target="../media/image38.emf"/><Relationship Id="rId4" Type="http://schemas.openxmlformats.org/officeDocument/2006/relationships/image" Target="../media/image35.png"/><Relationship Id="rId9" Type="http://schemas.openxmlformats.org/officeDocument/2006/relationships/image" Target="../media/image37.png"/><Relationship Id="rId14" Type="http://schemas.microsoft.com/office/2007/relationships/hdphoto" Target="../media/hdphoto2.wdp"/></Relationships>
</file>

<file path=ppt/slides/_rels/slide4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US" sz="3600" dirty="0"/>
              <a:t>Windows Authentication Deep Dive: </a:t>
            </a:r>
            <a:r>
              <a:rPr lang="en-US" sz="3600" dirty="0" smtClean="0"/>
              <a:t/>
            </a:r>
            <a:br>
              <a:rPr lang="en-US" sz="3600" dirty="0" smtClean="0"/>
            </a:br>
            <a:r>
              <a:rPr lang="en-US" sz="3600" dirty="0" smtClean="0"/>
              <a:t>What </a:t>
            </a:r>
            <a:r>
              <a:rPr lang="en-US" sz="3600" dirty="0"/>
              <a:t>Every Administrator Should Know </a:t>
            </a:r>
            <a:r>
              <a:rPr lang="en-US" sz="3600" dirty="0" smtClean="0"/>
              <a:t/>
            </a:r>
            <a:br>
              <a:rPr lang="en-US" sz="3600" dirty="0" smtClean="0"/>
            </a:br>
            <a:r>
              <a:rPr lang="en-US" sz="3600" dirty="0" smtClean="0"/>
              <a:t>(</a:t>
            </a:r>
            <a:r>
              <a:rPr lang="en-US" sz="3600" dirty="0"/>
              <a:t>Repeats on 5/19 at 10:15am)</a:t>
            </a:r>
          </a:p>
        </p:txBody>
      </p:sp>
      <p:sp>
        <p:nvSpPr>
          <p:cNvPr id="8195" name="Rectangle 3"/>
          <p:cNvSpPr>
            <a:spLocks noGrp="1" noChangeArrowheads="1"/>
          </p:cNvSpPr>
          <p:nvPr>
            <p:ph type="subTitle" idx="1"/>
          </p:nvPr>
        </p:nvSpPr>
        <p:spPr/>
        <p:txBody>
          <a:bodyPr/>
          <a:lstStyle/>
          <a:p>
            <a:r>
              <a:rPr lang="en-US" sz="2400" dirty="0" smtClean="0"/>
              <a:t>Gary Olsen</a:t>
            </a:r>
          </a:p>
          <a:p>
            <a:r>
              <a:rPr lang="en-US" sz="2400" dirty="0" smtClean="0"/>
              <a:t>   Solution Architect, Hewlett-Packard Technology Services</a:t>
            </a:r>
          </a:p>
          <a:p>
            <a:r>
              <a:rPr lang="en-US" sz="2400" dirty="0" smtClean="0"/>
              <a:t>Don McCall</a:t>
            </a:r>
          </a:p>
          <a:p>
            <a:r>
              <a:rPr lang="en-US" sz="2400" dirty="0" smtClean="0"/>
              <a:t>   Master Technologist, World Wide Technical Expert Center</a:t>
            </a:r>
          </a:p>
          <a:p>
            <a:r>
              <a:rPr lang="en-US" sz="2400" dirty="0" smtClean="0"/>
              <a:t>Hewlett-Packard Company</a:t>
            </a:r>
          </a:p>
          <a:p>
            <a:r>
              <a:rPr lang="en-US" sz="2400" dirty="0" smtClean="0"/>
              <a:t> </a:t>
            </a:r>
          </a:p>
        </p:txBody>
      </p:sp>
      <p:sp>
        <p:nvSpPr>
          <p:cNvPr id="5" name="Text Placeholder 4"/>
          <p:cNvSpPr>
            <a:spLocks noGrp="1"/>
          </p:cNvSpPr>
          <p:nvPr>
            <p:ph type="body" sz="quarter" idx="10"/>
          </p:nvPr>
        </p:nvSpPr>
        <p:spPr/>
        <p:txBody>
          <a:bodyPr/>
          <a:lstStyle/>
          <a:p>
            <a:r>
              <a:rPr lang="en-US" dirty="0" smtClean="0"/>
              <a:t>WSV320</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8"/>
          <p:cNvSpPr>
            <a:spLocks noGrp="1" noChangeArrowheads="1"/>
          </p:cNvSpPr>
          <p:nvPr>
            <p:ph type="title"/>
          </p:nvPr>
        </p:nvSpPr>
        <p:spPr/>
        <p:txBody>
          <a:bodyPr/>
          <a:lstStyle/>
          <a:p>
            <a:r>
              <a:rPr lang="en-US" smtClean="0"/>
              <a:t>Ticket Lifetime</a:t>
            </a:r>
            <a:endParaRPr lang="en-US" dirty="0" smtClean="0"/>
          </a:p>
        </p:txBody>
      </p:sp>
      <p:sp>
        <p:nvSpPr>
          <p:cNvPr id="207" name="Text Box 31"/>
          <p:cNvSpPr txBox="1">
            <a:spLocks noChangeArrowheads="1"/>
          </p:cNvSpPr>
          <p:nvPr/>
        </p:nvSpPr>
        <p:spPr bwMode="auto">
          <a:xfrm>
            <a:off x="519114" y="3493787"/>
            <a:ext cx="6612440" cy="2400657"/>
          </a:xfrm>
          <a:prstGeom prst="rect">
            <a:avLst/>
          </a:prstGeom>
          <a:noFill/>
          <a:ln w="9525">
            <a:noFill/>
            <a:miter lim="800000"/>
            <a:headEnd/>
            <a:tailEnd/>
          </a:ln>
        </p:spPr>
        <p:txBody>
          <a:bodyPr wrap="square">
            <a:spAutoFit/>
          </a:bodyPr>
          <a:lstStyle/>
          <a:p>
            <a:pPr eaLnBrk="0" hangingPunct="0">
              <a:spcBef>
                <a:spcPct val="50000"/>
              </a:spcBef>
              <a:buFont typeface="Arial" pitchFamily="34" charset="0"/>
              <a:buChar char="•"/>
            </a:pPr>
            <a:r>
              <a:rPr lang="en-US" sz="3000" b="1" dirty="0" smtClean="0">
                <a:solidFill>
                  <a:schemeClr val="bg1"/>
                </a:solidFill>
                <a:latin typeface="+mj-lt"/>
              </a:rPr>
              <a:t>User accesses resources for lifetime of ticket</a:t>
            </a:r>
          </a:p>
          <a:p>
            <a:pPr eaLnBrk="0" hangingPunct="0">
              <a:spcBef>
                <a:spcPct val="50000"/>
              </a:spcBef>
              <a:buFont typeface="Arial" pitchFamily="34" charset="0"/>
              <a:buChar char="•"/>
            </a:pPr>
            <a:r>
              <a:rPr lang="en-US" sz="3000" b="1" dirty="0" smtClean="0">
                <a:solidFill>
                  <a:schemeClr val="bg1"/>
                </a:solidFill>
                <a:latin typeface="+mj-lt"/>
              </a:rPr>
              <a:t>Tickets CAN be renewable</a:t>
            </a:r>
          </a:p>
          <a:p>
            <a:pPr eaLnBrk="0" hangingPunct="0">
              <a:spcBef>
                <a:spcPct val="50000"/>
              </a:spcBef>
              <a:buFont typeface="Arial" pitchFamily="34" charset="0"/>
              <a:buChar char="•"/>
            </a:pPr>
            <a:r>
              <a:rPr lang="en-US" sz="3000" b="1" dirty="0" smtClean="0">
                <a:solidFill>
                  <a:schemeClr val="bg1"/>
                </a:solidFill>
                <a:latin typeface="+mj-lt"/>
              </a:rPr>
              <a:t>10 hrs (group policy)</a:t>
            </a:r>
          </a:p>
        </p:txBody>
      </p:sp>
      <p:grpSp>
        <p:nvGrpSpPr>
          <p:cNvPr id="208" name="Group 33"/>
          <p:cNvGrpSpPr>
            <a:grpSpLocks/>
          </p:cNvGrpSpPr>
          <p:nvPr/>
        </p:nvGrpSpPr>
        <p:grpSpPr bwMode="auto">
          <a:xfrm>
            <a:off x="5002868" y="1883468"/>
            <a:ext cx="2030413" cy="1611313"/>
            <a:chOff x="1187" y="432"/>
            <a:chExt cx="1279" cy="1015"/>
          </a:xfrm>
        </p:grpSpPr>
        <p:grpSp>
          <p:nvGrpSpPr>
            <p:cNvPr id="209" name="Group 34"/>
            <p:cNvGrpSpPr>
              <a:grpSpLocks/>
            </p:cNvGrpSpPr>
            <p:nvPr/>
          </p:nvGrpSpPr>
          <p:grpSpPr bwMode="auto">
            <a:xfrm>
              <a:off x="1536" y="432"/>
              <a:ext cx="930" cy="942"/>
              <a:chOff x="3364" y="2400"/>
              <a:chExt cx="930" cy="942"/>
            </a:xfrm>
          </p:grpSpPr>
          <p:grpSp>
            <p:nvGrpSpPr>
              <p:cNvPr id="226" name="Group 35"/>
              <p:cNvGrpSpPr>
                <a:grpSpLocks/>
              </p:cNvGrpSpPr>
              <p:nvPr/>
            </p:nvGrpSpPr>
            <p:grpSpPr bwMode="auto">
              <a:xfrm>
                <a:off x="3364" y="3071"/>
                <a:ext cx="647" cy="271"/>
                <a:chOff x="1585" y="1673"/>
                <a:chExt cx="709" cy="297"/>
              </a:xfrm>
            </p:grpSpPr>
            <p:sp>
              <p:nvSpPr>
                <p:cNvPr id="254" name="Freeform 36"/>
                <p:cNvSpPr>
                  <a:spLocks/>
                </p:cNvSpPr>
                <p:nvPr/>
              </p:nvSpPr>
              <p:spPr bwMode="auto">
                <a:xfrm>
                  <a:off x="1585" y="1673"/>
                  <a:ext cx="709" cy="297"/>
                </a:xfrm>
                <a:custGeom>
                  <a:avLst/>
                  <a:gdLst>
                    <a:gd name="T0" fmla="*/ 576 w 872"/>
                    <a:gd name="T1" fmla="*/ 117 h 366"/>
                    <a:gd name="T2" fmla="*/ 576 w 872"/>
                    <a:gd name="T3" fmla="*/ 162 h 366"/>
                    <a:gd name="T4" fmla="*/ 451 w 872"/>
                    <a:gd name="T5" fmla="*/ 241 h 366"/>
                    <a:gd name="T6" fmla="*/ 0 w 872"/>
                    <a:gd name="T7" fmla="*/ 112 h 366"/>
                    <a:gd name="T8" fmla="*/ 0 w 872"/>
                    <a:gd name="T9" fmla="*/ 93 h 366"/>
                    <a:gd name="T10" fmla="*/ 152 w 872"/>
                    <a:gd name="T11" fmla="*/ 0 h 366"/>
                    <a:gd name="T12" fmla="*/ 576 w 872"/>
                    <a:gd name="T13" fmla="*/ 117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dirty="0"/>
                </a:p>
              </p:txBody>
            </p:sp>
            <p:sp>
              <p:nvSpPr>
                <p:cNvPr id="255" name="Freeform 37"/>
                <p:cNvSpPr>
                  <a:spLocks/>
                </p:cNvSpPr>
                <p:nvPr/>
              </p:nvSpPr>
              <p:spPr bwMode="auto">
                <a:xfrm>
                  <a:off x="1596" y="1679"/>
                  <a:ext cx="690" cy="264"/>
                </a:xfrm>
                <a:custGeom>
                  <a:avLst/>
                  <a:gdLst>
                    <a:gd name="T0" fmla="*/ 561 w 848"/>
                    <a:gd name="T1" fmla="*/ 116 h 324"/>
                    <a:gd name="T2" fmla="*/ 143 w 848"/>
                    <a:gd name="T3" fmla="*/ 0 h 324"/>
                    <a:gd name="T4" fmla="*/ 0 w 848"/>
                    <a:gd name="T5" fmla="*/ 89 h 324"/>
                    <a:gd name="T6" fmla="*/ 441 w 848"/>
                    <a:gd name="T7" fmla="*/ 215 h 324"/>
                    <a:gd name="T8" fmla="*/ 561 w 848"/>
                    <a:gd name="T9" fmla="*/ 116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dirty="0"/>
                </a:p>
              </p:txBody>
            </p:sp>
            <p:sp>
              <p:nvSpPr>
                <p:cNvPr id="256" name="Freeform 38"/>
                <p:cNvSpPr>
                  <a:spLocks/>
                </p:cNvSpPr>
                <p:nvPr/>
              </p:nvSpPr>
              <p:spPr bwMode="auto">
                <a:xfrm>
                  <a:off x="1766" y="1694"/>
                  <a:ext cx="388" cy="112"/>
                </a:xfrm>
                <a:custGeom>
                  <a:avLst/>
                  <a:gdLst>
                    <a:gd name="T0" fmla="*/ 0 w 477"/>
                    <a:gd name="T1" fmla="*/ 8 h 138"/>
                    <a:gd name="T2" fmla="*/ 302 w 477"/>
                    <a:gd name="T3" fmla="*/ 91 h 138"/>
                    <a:gd name="T4" fmla="*/ 316 w 477"/>
                    <a:gd name="T5" fmla="*/ 82 h 138"/>
                    <a:gd name="T6" fmla="*/ 13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dirty="0"/>
                </a:p>
              </p:txBody>
            </p:sp>
            <p:sp>
              <p:nvSpPr>
                <p:cNvPr id="257" name="Freeform 39"/>
                <p:cNvSpPr>
                  <a:spLocks/>
                </p:cNvSpPr>
                <p:nvPr/>
              </p:nvSpPr>
              <p:spPr bwMode="auto">
                <a:xfrm>
                  <a:off x="1654" y="1717"/>
                  <a:ext cx="404" cy="143"/>
                </a:xfrm>
                <a:custGeom>
                  <a:avLst/>
                  <a:gdLst>
                    <a:gd name="T0" fmla="*/ 0 w 496"/>
                    <a:gd name="T1" fmla="*/ 43 h 177"/>
                    <a:gd name="T2" fmla="*/ 14 w 496"/>
                    <a:gd name="T3" fmla="*/ 48 h 177"/>
                    <a:gd name="T4" fmla="*/ 30 w 496"/>
                    <a:gd name="T5" fmla="*/ 40 h 177"/>
                    <a:gd name="T6" fmla="*/ 40 w 496"/>
                    <a:gd name="T7" fmla="*/ 43 h 177"/>
                    <a:gd name="T8" fmla="*/ 30 w 496"/>
                    <a:gd name="T9" fmla="*/ 53 h 177"/>
                    <a:gd name="T10" fmla="*/ 228 w 496"/>
                    <a:gd name="T11" fmla="*/ 107 h 177"/>
                    <a:gd name="T12" fmla="*/ 239 w 496"/>
                    <a:gd name="T13" fmla="*/ 99 h 177"/>
                    <a:gd name="T14" fmla="*/ 256 w 496"/>
                    <a:gd name="T15" fmla="*/ 103 h 177"/>
                    <a:gd name="T16" fmla="*/ 245 w 496"/>
                    <a:gd name="T17" fmla="*/ 111 h 177"/>
                    <a:gd name="T18" fmla="*/ 263 w 496"/>
                    <a:gd name="T19" fmla="*/ 116 h 177"/>
                    <a:gd name="T20" fmla="*/ 329 w 496"/>
                    <a:gd name="T21" fmla="*/ 69 h 177"/>
                    <a:gd name="T22" fmla="*/ 73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dirty="0"/>
                </a:p>
              </p:txBody>
            </p:sp>
            <p:sp>
              <p:nvSpPr>
                <p:cNvPr id="258" name="Freeform 40"/>
                <p:cNvSpPr>
                  <a:spLocks/>
                </p:cNvSpPr>
                <p:nvPr/>
              </p:nvSpPr>
              <p:spPr bwMode="auto">
                <a:xfrm>
                  <a:off x="2044" y="1810"/>
                  <a:ext cx="88" cy="35"/>
                </a:xfrm>
                <a:custGeom>
                  <a:avLst/>
                  <a:gdLst>
                    <a:gd name="T0" fmla="*/ 27 w 108"/>
                    <a:gd name="T1" fmla="*/ 0 h 44"/>
                    <a:gd name="T2" fmla="*/ 71 w 108"/>
                    <a:gd name="T3" fmla="*/ 11 h 44"/>
                    <a:gd name="T4" fmla="*/ 46 w 108"/>
                    <a:gd name="T5" fmla="*/ 27 h 44"/>
                    <a:gd name="T6" fmla="*/ 0 w 108"/>
                    <a:gd name="T7" fmla="*/ 16 h 44"/>
                    <a:gd name="T8" fmla="*/ 27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dirty="0"/>
                </a:p>
              </p:txBody>
            </p:sp>
            <p:sp>
              <p:nvSpPr>
                <p:cNvPr id="259" name="Freeform 41"/>
                <p:cNvSpPr>
                  <a:spLocks/>
                </p:cNvSpPr>
                <p:nvPr/>
              </p:nvSpPr>
              <p:spPr bwMode="auto">
                <a:xfrm>
                  <a:off x="1994" y="1848"/>
                  <a:ext cx="79" cy="34"/>
                </a:xfrm>
                <a:custGeom>
                  <a:avLst/>
                  <a:gdLst>
                    <a:gd name="T0" fmla="*/ 14 w 97"/>
                    <a:gd name="T1" fmla="*/ 5 h 42"/>
                    <a:gd name="T2" fmla="*/ 30 w 97"/>
                    <a:gd name="T3" fmla="*/ 7 h 42"/>
                    <a:gd name="T4" fmla="*/ 40 w 97"/>
                    <a:gd name="T5" fmla="*/ 0 h 42"/>
                    <a:gd name="T6" fmla="*/ 55 w 97"/>
                    <a:gd name="T7" fmla="*/ 5 h 42"/>
                    <a:gd name="T8" fmla="*/ 48 w 97"/>
                    <a:gd name="T9" fmla="*/ 12 h 42"/>
                    <a:gd name="T10" fmla="*/ 64 w 97"/>
                    <a:gd name="T11" fmla="*/ 16 h 42"/>
                    <a:gd name="T12" fmla="*/ 51 w 97"/>
                    <a:gd name="T13" fmla="*/ 27 h 42"/>
                    <a:gd name="T14" fmla="*/ 0 w 97"/>
                    <a:gd name="T15" fmla="*/ 14 h 42"/>
                    <a:gd name="T16" fmla="*/ 14 w 97"/>
                    <a:gd name="T17" fmla="*/ 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dirty="0"/>
                </a:p>
              </p:txBody>
            </p:sp>
            <p:sp>
              <p:nvSpPr>
                <p:cNvPr id="260" name="Freeform 42"/>
                <p:cNvSpPr>
                  <a:spLocks/>
                </p:cNvSpPr>
                <p:nvPr/>
              </p:nvSpPr>
              <p:spPr bwMode="auto">
                <a:xfrm>
                  <a:off x="2073" y="1825"/>
                  <a:ext cx="150" cy="80"/>
                </a:xfrm>
                <a:custGeom>
                  <a:avLst/>
                  <a:gdLst>
                    <a:gd name="T0" fmla="*/ 66 w 185"/>
                    <a:gd name="T1" fmla="*/ 0 h 97"/>
                    <a:gd name="T2" fmla="*/ 122 w 185"/>
                    <a:gd name="T3" fmla="*/ 15 h 97"/>
                    <a:gd name="T4" fmla="*/ 54 w 185"/>
                    <a:gd name="T5" fmla="*/ 66 h 97"/>
                    <a:gd name="T6" fmla="*/ 0 w 185"/>
                    <a:gd name="T7" fmla="*/ 50 h 97"/>
                    <a:gd name="T8" fmla="*/ 66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dirty="0"/>
                </a:p>
              </p:txBody>
            </p:sp>
          </p:grpSp>
          <p:grpSp>
            <p:nvGrpSpPr>
              <p:cNvPr id="227" name="Group 43"/>
              <p:cNvGrpSpPr>
                <a:grpSpLocks/>
              </p:cNvGrpSpPr>
              <p:nvPr/>
            </p:nvGrpSpPr>
            <p:grpSpPr bwMode="auto">
              <a:xfrm>
                <a:off x="3557" y="2818"/>
                <a:ext cx="696" cy="376"/>
                <a:chOff x="2614" y="1299"/>
                <a:chExt cx="763" cy="412"/>
              </a:xfrm>
            </p:grpSpPr>
            <p:sp>
              <p:nvSpPr>
                <p:cNvPr id="240" name="Freeform 44"/>
                <p:cNvSpPr>
                  <a:spLocks noChangeAspect="1"/>
                </p:cNvSpPr>
                <p:nvPr/>
              </p:nvSpPr>
              <p:spPr bwMode="auto">
                <a:xfrm>
                  <a:off x="3113" y="1406"/>
                  <a:ext cx="263" cy="305"/>
                </a:xfrm>
                <a:custGeom>
                  <a:avLst/>
                  <a:gdLst>
                    <a:gd name="T0" fmla="*/ 1 w 364"/>
                    <a:gd name="T1" fmla="*/ 111 h 422"/>
                    <a:gd name="T2" fmla="*/ 190 w 364"/>
                    <a:gd name="T3" fmla="*/ 0 h 422"/>
                    <a:gd name="T4" fmla="*/ 190 w 364"/>
                    <a:gd name="T5" fmla="*/ 94 h 422"/>
                    <a:gd name="T6" fmla="*/ 0 w 364"/>
                    <a:gd name="T7" fmla="*/ 220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241" name="Freeform 45"/>
                <p:cNvSpPr>
                  <a:spLocks noChangeAspect="1"/>
                </p:cNvSpPr>
                <p:nvPr/>
              </p:nvSpPr>
              <p:spPr bwMode="auto">
                <a:xfrm>
                  <a:off x="2614" y="1299"/>
                  <a:ext cx="763" cy="264"/>
                </a:xfrm>
                <a:custGeom>
                  <a:avLst/>
                  <a:gdLst>
                    <a:gd name="T0" fmla="*/ 350 w 1091"/>
                    <a:gd name="T1" fmla="*/ 184 h 377"/>
                    <a:gd name="T2" fmla="*/ 0 w 1091"/>
                    <a:gd name="T3" fmla="*/ 92 h 377"/>
                    <a:gd name="T4" fmla="*/ 194 w 1091"/>
                    <a:gd name="T5" fmla="*/ 0 h 377"/>
                    <a:gd name="T6" fmla="*/ 533 w 1091"/>
                    <a:gd name="T7" fmla="*/ 74 h 377"/>
                    <a:gd name="T8" fmla="*/ 350 w 1091"/>
                    <a:gd name="T9" fmla="*/ 184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242" name="Freeform 46"/>
                <p:cNvSpPr>
                  <a:spLocks noChangeAspect="1"/>
                </p:cNvSpPr>
                <p:nvPr/>
              </p:nvSpPr>
              <p:spPr bwMode="auto">
                <a:xfrm>
                  <a:off x="2614" y="1429"/>
                  <a:ext cx="499" cy="282"/>
                </a:xfrm>
                <a:custGeom>
                  <a:avLst/>
                  <a:gdLst>
                    <a:gd name="T0" fmla="*/ 0 w 690"/>
                    <a:gd name="T1" fmla="*/ 3 h 390"/>
                    <a:gd name="T2" fmla="*/ 0 w 690"/>
                    <a:gd name="T3" fmla="*/ 101 h 390"/>
                    <a:gd name="T4" fmla="*/ 361 w 690"/>
                    <a:gd name="T5" fmla="*/ 204 h 390"/>
                    <a:gd name="T6" fmla="*/ 361 w 690"/>
                    <a:gd name="T7" fmla="*/ 97 h 390"/>
                    <a:gd name="T8" fmla="*/ 2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243" name="Freeform 47"/>
                <p:cNvSpPr>
                  <a:spLocks noChangeAspect="1"/>
                </p:cNvSpPr>
                <p:nvPr/>
              </p:nvSpPr>
              <p:spPr bwMode="auto">
                <a:xfrm>
                  <a:off x="2875" y="1529"/>
                  <a:ext cx="196" cy="137"/>
                </a:xfrm>
                <a:custGeom>
                  <a:avLst/>
                  <a:gdLst>
                    <a:gd name="T0" fmla="*/ 0 w 271"/>
                    <a:gd name="T1" fmla="*/ 0 h 189"/>
                    <a:gd name="T2" fmla="*/ 142 w 271"/>
                    <a:gd name="T3" fmla="*/ 38 h 189"/>
                    <a:gd name="T4" fmla="*/ 142 w 271"/>
                    <a:gd name="T5" fmla="*/ 99 h 189"/>
                    <a:gd name="T6" fmla="*/ 0 w 271"/>
                    <a:gd name="T7" fmla="*/ 60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dirty="0"/>
                </a:p>
              </p:txBody>
            </p:sp>
            <p:sp>
              <p:nvSpPr>
                <p:cNvPr id="244" name="Freeform 48"/>
                <p:cNvSpPr>
                  <a:spLocks noChangeAspect="1" noChangeArrowheads="1"/>
                </p:cNvSpPr>
                <p:nvPr/>
              </p:nvSpPr>
              <p:spPr bwMode="auto">
                <a:xfrm>
                  <a:off x="2879" y="1580"/>
                  <a:ext cx="189" cy="49"/>
                </a:xfrm>
                <a:custGeom>
                  <a:avLst/>
                  <a:gdLst>
                    <a:gd name="T0" fmla="*/ 0 w 261"/>
                    <a:gd name="T1" fmla="*/ 0 h 69"/>
                    <a:gd name="T2" fmla="*/ 137 w 261"/>
                    <a:gd name="T3" fmla="*/ 3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dirty="0"/>
                </a:p>
              </p:txBody>
            </p:sp>
            <p:sp>
              <p:nvSpPr>
                <p:cNvPr id="245" name="Freeform 49"/>
                <p:cNvSpPr>
                  <a:spLocks/>
                </p:cNvSpPr>
                <p:nvPr/>
              </p:nvSpPr>
              <p:spPr bwMode="auto">
                <a:xfrm>
                  <a:off x="2874" y="1528"/>
                  <a:ext cx="196" cy="83"/>
                </a:xfrm>
                <a:custGeom>
                  <a:avLst/>
                  <a:gdLst>
                    <a:gd name="T0" fmla="*/ 0 w 270"/>
                    <a:gd name="T1" fmla="*/ 59 h 116"/>
                    <a:gd name="T2" fmla="*/ 1 w 270"/>
                    <a:gd name="T3" fmla="*/ 0 h 116"/>
                    <a:gd name="T4" fmla="*/ 142 w 270"/>
                    <a:gd name="T5" fmla="*/ 39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dirty="0"/>
                </a:p>
              </p:txBody>
            </p:sp>
            <p:sp>
              <p:nvSpPr>
                <p:cNvPr id="246" name="Line 50"/>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dirty="0"/>
                </a:p>
              </p:txBody>
            </p:sp>
            <p:sp>
              <p:nvSpPr>
                <p:cNvPr id="247" name="Line 51"/>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dirty="0"/>
                </a:p>
              </p:txBody>
            </p:sp>
            <p:sp>
              <p:nvSpPr>
                <p:cNvPr id="248" name="Freeform 52"/>
                <p:cNvSpPr>
                  <a:spLocks/>
                </p:cNvSpPr>
                <p:nvPr/>
              </p:nvSpPr>
              <p:spPr bwMode="auto">
                <a:xfrm>
                  <a:off x="2940" y="1566"/>
                  <a:ext cx="47" cy="25"/>
                </a:xfrm>
                <a:custGeom>
                  <a:avLst/>
                  <a:gdLst>
                    <a:gd name="T0" fmla="*/ 0 w 64"/>
                    <a:gd name="T1" fmla="*/ 0 h 35"/>
                    <a:gd name="T2" fmla="*/ 1 w 64"/>
                    <a:gd name="T3" fmla="*/ 9 h 35"/>
                    <a:gd name="T4" fmla="*/ 35 w 64"/>
                    <a:gd name="T5" fmla="*/ 18 h 35"/>
                    <a:gd name="T6" fmla="*/ 35 w 64"/>
                    <a:gd name="T7" fmla="*/ 10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dirty="0"/>
                </a:p>
              </p:txBody>
            </p:sp>
            <p:sp>
              <p:nvSpPr>
                <p:cNvPr id="249" name="Line 53"/>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250" name="Line 54"/>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251" name="Line 55"/>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252" name="Line 56"/>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253" name="Freeform 57"/>
                <p:cNvSpPr>
                  <a:spLocks/>
                </p:cNvSpPr>
                <p:nvPr/>
              </p:nvSpPr>
              <p:spPr bwMode="auto">
                <a:xfrm>
                  <a:off x="2877" y="1588"/>
                  <a:ext cx="198" cy="84"/>
                </a:xfrm>
                <a:custGeom>
                  <a:avLst/>
                  <a:gdLst>
                    <a:gd name="T0" fmla="*/ 0 w 275"/>
                    <a:gd name="T1" fmla="*/ 21 h 117"/>
                    <a:gd name="T2" fmla="*/ 143 w 275"/>
                    <a:gd name="T3" fmla="*/ 60 h 117"/>
                    <a:gd name="T4" fmla="*/ 14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dirty="0"/>
                </a:p>
              </p:txBody>
            </p:sp>
          </p:grpSp>
          <p:grpSp>
            <p:nvGrpSpPr>
              <p:cNvPr id="228" name="Group 58"/>
              <p:cNvGrpSpPr>
                <a:grpSpLocks/>
              </p:cNvGrpSpPr>
              <p:nvPr/>
            </p:nvGrpSpPr>
            <p:grpSpPr bwMode="auto">
              <a:xfrm>
                <a:off x="3643" y="2400"/>
                <a:ext cx="651" cy="613"/>
                <a:chOff x="2676" y="840"/>
                <a:chExt cx="714" cy="672"/>
              </a:xfrm>
            </p:grpSpPr>
            <p:sp>
              <p:nvSpPr>
                <p:cNvPr id="229" name="Freeform 59"/>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dirty="0"/>
                </a:p>
              </p:txBody>
            </p:sp>
            <p:sp>
              <p:nvSpPr>
                <p:cNvPr id="230" name="Freeform 60"/>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dirty="0"/>
                </a:p>
              </p:txBody>
            </p:sp>
            <p:sp>
              <p:nvSpPr>
                <p:cNvPr id="231" name="Oval 61"/>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endParaRPr lang="en-US" dirty="0"/>
                </a:p>
              </p:txBody>
            </p:sp>
            <p:sp>
              <p:nvSpPr>
                <p:cNvPr id="232" name="Freeform 62"/>
                <p:cNvSpPr>
                  <a:spLocks/>
                </p:cNvSpPr>
                <p:nvPr/>
              </p:nvSpPr>
              <p:spPr bwMode="auto">
                <a:xfrm>
                  <a:off x="2718" y="1337"/>
                  <a:ext cx="452" cy="126"/>
                </a:xfrm>
                <a:custGeom>
                  <a:avLst/>
                  <a:gdLst>
                    <a:gd name="T0" fmla="*/ 0 w 646"/>
                    <a:gd name="T1" fmla="*/ 0 h 180"/>
                    <a:gd name="T2" fmla="*/ 10 w 646"/>
                    <a:gd name="T3" fmla="*/ 17 h 180"/>
                    <a:gd name="T4" fmla="*/ 281 w 646"/>
                    <a:gd name="T5" fmla="*/ 88 h 180"/>
                    <a:gd name="T6" fmla="*/ 316 w 646"/>
                    <a:gd name="T7" fmla="*/ 7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dirty="0"/>
                </a:p>
              </p:txBody>
            </p:sp>
            <p:sp>
              <p:nvSpPr>
                <p:cNvPr id="233" name="Freeform 63"/>
                <p:cNvSpPr>
                  <a:spLocks noChangeAspect="1"/>
                </p:cNvSpPr>
                <p:nvPr/>
              </p:nvSpPr>
              <p:spPr bwMode="auto">
                <a:xfrm>
                  <a:off x="2826" y="840"/>
                  <a:ext cx="564" cy="520"/>
                </a:xfrm>
                <a:custGeom>
                  <a:avLst/>
                  <a:gdLst>
                    <a:gd name="T0" fmla="*/ 302 w 808"/>
                    <a:gd name="T1" fmla="*/ 362 h 746"/>
                    <a:gd name="T2" fmla="*/ 394 w 808"/>
                    <a:gd name="T3" fmla="*/ 255 h 746"/>
                    <a:gd name="T4" fmla="*/ 394 w 808"/>
                    <a:gd name="T5" fmla="*/ 52 h 746"/>
                    <a:gd name="T6" fmla="*/ 164 w 808"/>
                    <a:gd name="T7" fmla="*/ 0 h 746"/>
                    <a:gd name="T8" fmla="*/ 0 w 808"/>
                    <a:gd name="T9" fmla="*/ 23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234" name="Freeform 64"/>
                <p:cNvSpPr>
                  <a:spLocks noChangeAspect="1"/>
                </p:cNvSpPr>
                <p:nvPr/>
              </p:nvSpPr>
              <p:spPr bwMode="auto">
                <a:xfrm>
                  <a:off x="3178" y="955"/>
                  <a:ext cx="113" cy="506"/>
                </a:xfrm>
                <a:custGeom>
                  <a:avLst/>
                  <a:gdLst>
                    <a:gd name="T0" fmla="*/ 0 w 144"/>
                    <a:gd name="T1" fmla="*/ 398 h 644"/>
                    <a:gd name="T2" fmla="*/ 0 w 144"/>
                    <a:gd name="T3" fmla="*/ 49 h 644"/>
                    <a:gd name="T4" fmla="*/ 89 w 144"/>
                    <a:gd name="T5" fmla="*/ 0 h 644"/>
                    <a:gd name="T6" fmla="*/ 89 w 144"/>
                    <a:gd name="T7" fmla="*/ 342 h 644"/>
                    <a:gd name="T8" fmla="*/ 0 w 144"/>
                    <a:gd name="T9" fmla="*/ 398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235" name="Freeform 65"/>
                <p:cNvSpPr>
                  <a:spLocks noChangeAspect="1"/>
                </p:cNvSpPr>
                <p:nvPr/>
              </p:nvSpPr>
              <p:spPr bwMode="auto">
                <a:xfrm>
                  <a:off x="2676" y="846"/>
                  <a:ext cx="615" cy="172"/>
                </a:xfrm>
                <a:custGeom>
                  <a:avLst/>
                  <a:gdLst>
                    <a:gd name="T0" fmla="*/ 395 w 782"/>
                    <a:gd name="T1" fmla="*/ 135 h 219"/>
                    <a:gd name="T2" fmla="*/ 0 w 782"/>
                    <a:gd name="T3" fmla="*/ 42 h 219"/>
                    <a:gd name="T4" fmla="*/ 99 w 782"/>
                    <a:gd name="T5" fmla="*/ 0 h 219"/>
                    <a:gd name="T6" fmla="*/ 484 w 782"/>
                    <a:gd name="T7" fmla="*/ 86 h 219"/>
                    <a:gd name="T8" fmla="*/ 395 w 782"/>
                    <a:gd name="T9" fmla="*/ 135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dirty="0"/>
                </a:p>
              </p:txBody>
            </p:sp>
            <p:sp>
              <p:nvSpPr>
                <p:cNvPr id="236" name="Freeform 66"/>
                <p:cNvSpPr>
                  <a:spLocks noChangeAspect="1"/>
                </p:cNvSpPr>
                <p:nvPr/>
              </p:nvSpPr>
              <p:spPr bwMode="auto">
                <a:xfrm>
                  <a:off x="2676" y="897"/>
                  <a:ext cx="502" cy="566"/>
                </a:xfrm>
                <a:custGeom>
                  <a:avLst/>
                  <a:gdLst>
                    <a:gd name="T0" fmla="*/ 374 w 672"/>
                    <a:gd name="T1" fmla="*/ 424 h 754"/>
                    <a:gd name="T2" fmla="*/ 374 w 672"/>
                    <a:gd name="T3" fmla="*/ 90 h 754"/>
                    <a:gd name="T4" fmla="*/ 0 w 672"/>
                    <a:gd name="T5" fmla="*/ 0 h 754"/>
                    <a:gd name="T6" fmla="*/ 0 w 672"/>
                    <a:gd name="T7" fmla="*/ 326 h 754"/>
                    <a:gd name="T8" fmla="*/ 374 w 672"/>
                    <a:gd name="T9" fmla="*/ 424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237" name="Freeform 67"/>
                <p:cNvSpPr>
                  <a:spLocks noChangeAspect="1"/>
                </p:cNvSpPr>
                <p:nvPr/>
              </p:nvSpPr>
              <p:spPr bwMode="auto">
                <a:xfrm>
                  <a:off x="2715" y="947"/>
                  <a:ext cx="425" cy="464"/>
                </a:xfrm>
                <a:custGeom>
                  <a:avLst/>
                  <a:gdLst>
                    <a:gd name="T0" fmla="*/ 367 w 491"/>
                    <a:gd name="T1" fmla="*/ 391 h 549"/>
                    <a:gd name="T2" fmla="*/ 367 w 491"/>
                    <a:gd name="T3" fmla="*/ 84 h 549"/>
                    <a:gd name="T4" fmla="*/ 0 w 491"/>
                    <a:gd name="T5" fmla="*/ 0 h 549"/>
                    <a:gd name="T6" fmla="*/ 0 w 491"/>
                    <a:gd name="T7" fmla="*/ 303 h 549"/>
                    <a:gd name="T8" fmla="*/ 367 w 491"/>
                    <a:gd name="T9" fmla="*/ 391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dirty="0"/>
                </a:p>
              </p:txBody>
            </p:sp>
            <p:sp>
              <p:nvSpPr>
                <p:cNvPr id="238" name="Freeform 68"/>
                <p:cNvSpPr>
                  <a:spLocks/>
                </p:cNvSpPr>
                <p:nvPr/>
              </p:nvSpPr>
              <p:spPr bwMode="auto">
                <a:xfrm>
                  <a:off x="2741" y="978"/>
                  <a:ext cx="372"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defRPr/>
                  </a:pPr>
                  <a:endParaRPr lang="en-US" dirty="0"/>
                </a:p>
              </p:txBody>
            </p:sp>
            <p:sp>
              <p:nvSpPr>
                <p:cNvPr id="239" name="Line 69"/>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dirty="0"/>
                </a:p>
              </p:txBody>
            </p:sp>
          </p:grpSp>
        </p:grpSp>
        <p:grpSp>
          <p:nvGrpSpPr>
            <p:cNvPr id="213" name="Group 70"/>
            <p:cNvGrpSpPr>
              <a:grpSpLocks/>
            </p:cNvGrpSpPr>
            <p:nvPr/>
          </p:nvGrpSpPr>
          <p:grpSpPr bwMode="auto">
            <a:xfrm>
              <a:off x="1187" y="445"/>
              <a:ext cx="740" cy="1002"/>
              <a:chOff x="3015" y="2413"/>
              <a:chExt cx="740" cy="1002"/>
            </a:xfrm>
          </p:grpSpPr>
          <p:sp>
            <p:nvSpPr>
              <p:cNvPr id="214" name="Freeform 71"/>
              <p:cNvSpPr>
                <a:spLocks/>
              </p:cNvSpPr>
              <p:nvPr/>
            </p:nvSpPr>
            <p:spPr bwMode="auto">
              <a:xfrm flipH="1">
                <a:off x="3083" y="2606"/>
                <a:ext cx="313" cy="299"/>
              </a:xfrm>
              <a:custGeom>
                <a:avLst/>
                <a:gdLst>
                  <a:gd name="T0" fmla="*/ 16 w 359"/>
                  <a:gd name="T1" fmla="*/ 16 h 341"/>
                  <a:gd name="T2" fmla="*/ 14 w 359"/>
                  <a:gd name="T3" fmla="*/ 30 h 341"/>
                  <a:gd name="T4" fmla="*/ 14 w 359"/>
                  <a:gd name="T5" fmla="*/ 43 h 341"/>
                  <a:gd name="T6" fmla="*/ 15 w 359"/>
                  <a:gd name="T7" fmla="*/ 60 h 341"/>
                  <a:gd name="T8" fmla="*/ 10 w 359"/>
                  <a:gd name="T9" fmla="*/ 73 h 341"/>
                  <a:gd name="T10" fmla="*/ 4 w 359"/>
                  <a:gd name="T11" fmla="*/ 82 h 341"/>
                  <a:gd name="T12" fmla="*/ 0 w 359"/>
                  <a:gd name="T13" fmla="*/ 89 h 341"/>
                  <a:gd name="T14" fmla="*/ 0 w 359"/>
                  <a:gd name="T15" fmla="*/ 96 h 341"/>
                  <a:gd name="T16" fmla="*/ 4 w 359"/>
                  <a:gd name="T17" fmla="*/ 102 h 341"/>
                  <a:gd name="T18" fmla="*/ 15 w 359"/>
                  <a:gd name="T19" fmla="*/ 104 h 341"/>
                  <a:gd name="T20" fmla="*/ 22 w 359"/>
                  <a:gd name="T21" fmla="*/ 110 h 341"/>
                  <a:gd name="T22" fmla="*/ 23 w 359"/>
                  <a:gd name="T23" fmla="*/ 113 h 341"/>
                  <a:gd name="T24" fmla="*/ 25 w 359"/>
                  <a:gd name="T25" fmla="*/ 125 h 341"/>
                  <a:gd name="T26" fmla="*/ 25 w 359"/>
                  <a:gd name="T27" fmla="*/ 135 h 341"/>
                  <a:gd name="T28" fmla="*/ 29 w 359"/>
                  <a:gd name="T29" fmla="*/ 139 h 341"/>
                  <a:gd name="T30" fmla="*/ 34 w 359"/>
                  <a:gd name="T31" fmla="*/ 140 h 341"/>
                  <a:gd name="T32" fmla="*/ 37 w 359"/>
                  <a:gd name="T33" fmla="*/ 144 h 341"/>
                  <a:gd name="T34" fmla="*/ 35 w 359"/>
                  <a:gd name="T35" fmla="*/ 149 h 341"/>
                  <a:gd name="T36" fmla="*/ 37 w 359"/>
                  <a:gd name="T37" fmla="*/ 154 h 341"/>
                  <a:gd name="T38" fmla="*/ 42 w 359"/>
                  <a:gd name="T39" fmla="*/ 160 h 341"/>
                  <a:gd name="T40" fmla="*/ 50 w 359"/>
                  <a:gd name="T41" fmla="*/ 165 h 341"/>
                  <a:gd name="T42" fmla="*/ 51 w 359"/>
                  <a:gd name="T43" fmla="*/ 172 h 341"/>
                  <a:gd name="T44" fmla="*/ 51 w 359"/>
                  <a:gd name="T45" fmla="*/ 182 h 341"/>
                  <a:gd name="T46" fmla="*/ 53 w 359"/>
                  <a:gd name="T47" fmla="*/ 190 h 341"/>
                  <a:gd name="T48" fmla="*/ 58 w 359"/>
                  <a:gd name="T49" fmla="*/ 196 h 341"/>
                  <a:gd name="T50" fmla="*/ 68 w 359"/>
                  <a:gd name="T51" fmla="*/ 202 h 341"/>
                  <a:gd name="T52" fmla="*/ 80 w 359"/>
                  <a:gd name="T53" fmla="*/ 196 h 341"/>
                  <a:gd name="T54" fmla="*/ 98 w 359"/>
                  <a:gd name="T55" fmla="*/ 194 h 341"/>
                  <a:gd name="T56" fmla="*/ 111 w 359"/>
                  <a:gd name="T57" fmla="*/ 189 h 341"/>
                  <a:gd name="T58" fmla="*/ 122 w 359"/>
                  <a:gd name="T59" fmla="*/ 185 h 341"/>
                  <a:gd name="T60" fmla="*/ 131 w 359"/>
                  <a:gd name="T61" fmla="*/ 190 h 341"/>
                  <a:gd name="T62" fmla="*/ 142 w 359"/>
                  <a:gd name="T63" fmla="*/ 203 h 341"/>
                  <a:gd name="T64" fmla="*/ 147 w 359"/>
                  <a:gd name="T65" fmla="*/ 217 h 341"/>
                  <a:gd name="T66" fmla="*/ 157 w 359"/>
                  <a:gd name="T67" fmla="*/ 231 h 341"/>
                  <a:gd name="T68" fmla="*/ 162 w 359"/>
                  <a:gd name="T69" fmla="*/ 243 h 341"/>
                  <a:gd name="T70" fmla="*/ 167 w 359"/>
                  <a:gd name="T71" fmla="*/ 253 h 341"/>
                  <a:gd name="T72" fmla="*/ 173 w 359"/>
                  <a:gd name="T73" fmla="*/ 262 h 341"/>
                  <a:gd name="T74" fmla="*/ 181 w 359"/>
                  <a:gd name="T75" fmla="*/ 246 h 341"/>
                  <a:gd name="T76" fmla="*/ 187 w 359"/>
                  <a:gd name="T77" fmla="*/ 238 h 341"/>
                  <a:gd name="T78" fmla="*/ 197 w 359"/>
                  <a:gd name="T79" fmla="*/ 228 h 341"/>
                  <a:gd name="T80" fmla="*/ 210 w 359"/>
                  <a:gd name="T81" fmla="*/ 216 h 341"/>
                  <a:gd name="T82" fmla="*/ 273 w 359"/>
                  <a:gd name="T83" fmla="*/ 178 h 341"/>
                  <a:gd name="T84" fmla="*/ 241 w 359"/>
                  <a:gd name="T85" fmla="*/ 114 h 341"/>
                  <a:gd name="T86" fmla="*/ 74 w 359"/>
                  <a:gd name="T87" fmla="*/ 0 h 341"/>
                  <a:gd name="T88" fmla="*/ 16 w 359"/>
                  <a:gd name="T89" fmla="*/ 16 h 3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341"/>
                  <a:gd name="T137" fmla="*/ 359 w 359"/>
                  <a:gd name="T138" fmla="*/ 341 h 3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341">
                    <a:moveTo>
                      <a:pt x="21" y="20"/>
                    </a:moveTo>
                    <a:lnTo>
                      <a:pt x="18" y="39"/>
                    </a:lnTo>
                    <a:lnTo>
                      <a:pt x="18" y="56"/>
                    </a:lnTo>
                    <a:lnTo>
                      <a:pt x="19" y="78"/>
                    </a:lnTo>
                    <a:lnTo>
                      <a:pt x="13" y="95"/>
                    </a:lnTo>
                    <a:lnTo>
                      <a:pt x="6" y="107"/>
                    </a:lnTo>
                    <a:lnTo>
                      <a:pt x="0" y="116"/>
                    </a:lnTo>
                    <a:lnTo>
                      <a:pt x="0" y="125"/>
                    </a:lnTo>
                    <a:lnTo>
                      <a:pt x="6" y="132"/>
                    </a:lnTo>
                    <a:lnTo>
                      <a:pt x="19" y="136"/>
                    </a:lnTo>
                    <a:lnTo>
                      <a:pt x="29" y="143"/>
                    </a:lnTo>
                    <a:lnTo>
                      <a:pt x="30" y="147"/>
                    </a:lnTo>
                    <a:lnTo>
                      <a:pt x="33" y="162"/>
                    </a:lnTo>
                    <a:lnTo>
                      <a:pt x="33" y="176"/>
                    </a:lnTo>
                    <a:lnTo>
                      <a:pt x="38" y="180"/>
                    </a:lnTo>
                    <a:lnTo>
                      <a:pt x="45" y="183"/>
                    </a:lnTo>
                    <a:lnTo>
                      <a:pt x="49" y="187"/>
                    </a:lnTo>
                    <a:lnTo>
                      <a:pt x="46" y="194"/>
                    </a:lnTo>
                    <a:lnTo>
                      <a:pt x="49" y="201"/>
                    </a:lnTo>
                    <a:lnTo>
                      <a:pt x="55" y="208"/>
                    </a:lnTo>
                    <a:lnTo>
                      <a:pt x="65" y="214"/>
                    </a:lnTo>
                    <a:lnTo>
                      <a:pt x="67" y="224"/>
                    </a:lnTo>
                    <a:lnTo>
                      <a:pt x="67" y="236"/>
                    </a:lnTo>
                    <a:lnTo>
                      <a:pt x="70" y="248"/>
                    </a:lnTo>
                    <a:lnTo>
                      <a:pt x="77" y="256"/>
                    </a:lnTo>
                    <a:lnTo>
                      <a:pt x="90" y="262"/>
                    </a:lnTo>
                    <a:lnTo>
                      <a:pt x="106" y="256"/>
                    </a:lnTo>
                    <a:lnTo>
                      <a:pt x="129" y="252"/>
                    </a:lnTo>
                    <a:lnTo>
                      <a:pt x="146" y="245"/>
                    </a:lnTo>
                    <a:lnTo>
                      <a:pt x="161" y="241"/>
                    </a:lnTo>
                    <a:lnTo>
                      <a:pt x="172" y="248"/>
                    </a:lnTo>
                    <a:lnTo>
                      <a:pt x="187" y="265"/>
                    </a:lnTo>
                    <a:lnTo>
                      <a:pt x="194" y="282"/>
                    </a:lnTo>
                    <a:lnTo>
                      <a:pt x="206" y="300"/>
                    </a:lnTo>
                    <a:lnTo>
                      <a:pt x="213" y="316"/>
                    </a:lnTo>
                    <a:lnTo>
                      <a:pt x="219" y="329"/>
                    </a:lnTo>
                    <a:lnTo>
                      <a:pt x="227" y="341"/>
                    </a:lnTo>
                    <a:lnTo>
                      <a:pt x="238" y="321"/>
                    </a:lnTo>
                    <a:lnTo>
                      <a:pt x="247" y="309"/>
                    </a:lnTo>
                    <a:lnTo>
                      <a:pt x="259" y="296"/>
                    </a:lnTo>
                    <a:lnTo>
                      <a:pt x="276" y="280"/>
                    </a:lnTo>
                    <a:lnTo>
                      <a:pt x="359" y="231"/>
                    </a:lnTo>
                    <a:lnTo>
                      <a:pt x="317" y="148"/>
                    </a:lnTo>
                    <a:lnTo>
                      <a:pt x="97" y="0"/>
                    </a:lnTo>
                    <a:lnTo>
                      <a:pt x="21" y="20"/>
                    </a:lnTo>
                  </a:path>
                </a:pathLst>
              </a:custGeom>
              <a:solidFill>
                <a:srgbClr val="AF7D23"/>
              </a:solidFill>
              <a:ln w="3175" cap="rnd">
                <a:solidFill>
                  <a:srgbClr val="808080"/>
                </a:solidFill>
                <a:round/>
                <a:headEnd/>
                <a:tailEnd/>
              </a:ln>
            </p:spPr>
            <p:txBody>
              <a:bodyPr/>
              <a:lstStyle/>
              <a:p>
                <a:endParaRPr lang="en-US" dirty="0"/>
              </a:p>
            </p:txBody>
          </p:sp>
          <p:sp>
            <p:nvSpPr>
              <p:cNvPr id="215" name="Freeform 72"/>
              <p:cNvSpPr>
                <a:spLocks/>
              </p:cNvSpPr>
              <p:nvPr/>
            </p:nvSpPr>
            <p:spPr bwMode="auto">
              <a:xfrm>
                <a:off x="3327" y="2665"/>
                <a:ext cx="31" cy="11"/>
              </a:xfrm>
              <a:custGeom>
                <a:avLst/>
                <a:gdLst>
                  <a:gd name="T0" fmla="*/ 0 w 41"/>
                  <a:gd name="T1" fmla="*/ 0 h 15"/>
                  <a:gd name="T2" fmla="*/ 23 w 41"/>
                  <a:gd name="T3" fmla="*/ 3 h 15"/>
                  <a:gd name="T4" fmla="*/ 20 w 41"/>
                  <a:gd name="T5" fmla="*/ 7 h 15"/>
                  <a:gd name="T6" fmla="*/ 0 w 41"/>
                  <a:gd name="T7" fmla="*/ 0 h 15"/>
                  <a:gd name="T8" fmla="*/ 0 60000 65536"/>
                  <a:gd name="T9" fmla="*/ 0 60000 65536"/>
                  <a:gd name="T10" fmla="*/ 0 60000 65536"/>
                  <a:gd name="T11" fmla="*/ 0 60000 65536"/>
                  <a:gd name="T12" fmla="*/ 0 w 41"/>
                  <a:gd name="T13" fmla="*/ 0 h 15"/>
                  <a:gd name="T14" fmla="*/ 41 w 41"/>
                  <a:gd name="T15" fmla="*/ 15 h 15"/>
                </a:gdLst>
                <a:ahLst/>
                <a:cxnLst>
                  <a:cxn ang="T8">
                    <a:pos x="T0" y="T1"/>
                  </a:cxn>
                  <a:cxn ang="T9">
                    <a:pos x="T2" y="T3"/>
                  </a:cxn>
                  <a:cxn ang="T10">
                    <a:pos x="T4" y="T5"/>
                  </a:cxn>
                  <a:cxn ang="T11">
                    <a:pos x="T6" y="T7"/>
                  </a:cxn>
                </a:cxnLst>
                <a:rect l="T12" t="T13" r="T14" b="T15"/>
                <a:pathLst>
                  <a:path w="41" h="15">
                    <a:moveTo>
                      <a:pt x="0" y="0"/>
                    </a:moveTo>
                    <a:lnTo>
                      <a:pt x="40" y="6"/>
                    </a:lnTo>
                    <a:lnTo>
                      <a:pt x="34" y="14"/>
                    </a:lnTo>
                    <a:lnTo>
                      <a:pt x="0" y="0"/>
                    </a:lnTo>
                  </a:path>
                </a:pathLst>
              </a:custGeom>
              <a:solidFill>
                <a:srgbClr val="333333"/>
              </a:solidFill>
              <a:ln w="6350" cap="rnd">
                <a:solidFill>
                  <a:srgbClr val="333333"/>
                </a:solidFill>
                <a:round/>
                <a:headEnd/>
                <a:tailEnd/>
              </a:ln>
            </p:spPr>
            <p:txBody>
              <a:bodyPr/>
              <a:lstStyle/>
              <a:p>
                <a:endParaRPr lang="en-US" dirty="0"/>
              </a:p>
            </p:txBody>
          </p:sp>
          <p:sp>
            <p:nvSpPr>
              <p:cNvPr id="216" name="Freeform 73"/>
              <p:cNvSpPr>
                <a:spLocks/>
              </p:cNvSpPr>
              <p:nvPr/>
            </p:nvSpPr>
            <p:spPr bwMode="auto">
              <a:xfrm>
                <a:off x="3320" y="3100"/>
                <a:ext cx="128" cy="101"/>
              </a:xfrm>
              <a:custGeom>
                <a:avLst/>
                <a:gdLst>
                  <a:gd name="T0" fmla="*/ 20 w 574"/>
                  <a:gd name="T1" fmla="*/ 2 h 447"/>
                  <a:gd name="T2" fmla="*/ 22 w 574"/>
                  <a:gd name="T3" fmla="*/ 3 h 447"/>
                  <a:gd name="T4" fmla="*/ 25 w 574"/>
                  <a:gd name="T5" fmla="*/ 5 h 447"/>
                  <a:gd name="T6" fmla="*/ 26 w 574"/>
                  <a:gd name="T7" fmla="*/ 7 h 447"/>
                  <a:gd name="T8" fmla="*/ 26 w 574"/>
                  <a:gd name="T9" fmla="*/ 9 h 447"/>
                  <a:gd name="T10" fmla="*/ 27 w 574"/>
                  <a:gd name="T11" fmla="*/ 9 h 447"/>
                  <a:gd name="T12" fmla="*/ 28 w 574"/>
                  <a:gd name="T13" fmla="*/ 10 h 447"/>
                  <a:gd name="T14" fmla="*/ 29 w 574"/>
                  <a:gd name="T15" fmla="*/ 11 h 447"/>
                  <a:gd name="T16" fmla="*/ 28 w 574"/>
                  <a:gd name="T17" fmla="*/ 12 h 447"/>
                  <a:gd name="T18" fmla="*/ 27 w 574"/>
                  <a:gd name="T19" fmla="*/ 13 h 447"/>
                  <a:gd name="T20" fmla="*/ 27 w 574"/>
                  <a:gd name="T21" fmla="*/ 13 h 447"/>
                  <a:gd name="T22" fmla="*/ 25 w 574"/>
                  <a:gd name="T23" fmla="*/ 12 h 447"/>
                  <a:gd name="T24" fmla="*/ 22 w 574"/>
                  <a:gd name="T25" fmla="*/ 10 h 447"/>
                  <a:gd name="T26" fmla="*/ 21 w 574"/>
                  <a:gd name="T27" fmla="*/ 8 h 447"/>
                  <a:gd name="T28" fmla="*/ 19 w 574"/>
                  <a:gd name="T29" fmla="*/ 9 h 447"/>
                  <a:gd name="T30" fmla="*/ 17 w 574"/>
                  <a:gd name="T31" fmla="*/ 9 h 447"/>
                  <a:gd name="T32" fmla="*/ 16 w 574"/>
                  <a:gd name="T33" fmla="*/ 9 h 447"/>
                  <a:gd name="T34" fmla="*/ 15 w 574"/>
                  <a:gd name="T35" fmla="*/ 9 h 447"/>
                  <a:gd name="T36" fmla="*/ 15 w 574"/>
                  <a:gd name="T37" fmla="*/ 9 h 447"/>
                  <a:gd name="T38" fmla="*/ 15 w 574"/>
                  <a:gd name="T39" fmla="*/ 9 h 447"/>
                  <a:gd name="T40" fmla="*/ 15 w 574"/>
                  <a:gd name="T41" fmla="*/ 9 h 447"/>
                  <a:gd name="T42" fmla="*/ 14 w 574"/>
                  <a:gd name="T43" fmla="*/ 9 h 447"/>
                  <a:gd name="T44" fmla="*/ 14 w 574"/>
                  <a:gd name="T45" fmla="*/ 9 h 447"/>
                  <a:gd name="T46" fmla="*/ 13 w 574"/>
                  <a:gd name="T47" fmla="*/ 9 h 447"/>
                  <a:gd name="T48" fmla="*/ 12 w 574"/>
                  <a:gd name="T49" fmla="*/ 10 h 447"/>
                  <a:gd name="T50" fmla="*/ 11 w 574"/>
                  <a:gd name="T51" fmla="*/ 11 h 447"/>
                  <a:gd name="T52" fmla="*/ 9 w 574"/>
                  <a:gd name="T53" fmla="*/ 12 h 447"/>
                  <a:gd name="T54" fmla="*/ 8 w 574"/>
                  <a:gd name="T55" fmla="*/ 14 h 447"/>
                  <a:gd name="T56" fmla="*/ 9 w 574"/>
                  <a:gd name="T57" fmla="*/ 16 h 447"/>
                  <a:gd name="T58" fmla="*/ 11 w 574"/>
                  <a:gd name="T59" fmla="*/ 17 h 447"/>
                  <a:gd name="T60" fmla="*/ 12 w 574"/>
                  <a:gd name="T61" fmla="*/ 17 h 447"/>
                  <a:gd name="T62" fmla="*/ 13 w 574"/>
                  <a:gd name="T63" fmla="*/ 16 h 447"/>
                  <a:gd name="T64" fmla="*/ 16 w 574"/>
                  <a:gd name="T65" fmla="*/ 16 h 447"/>
                  <a:gd name="T66" fmla="*/ 19 w 574"/>
                  <a:gd name="T67" fmla="*/ 18 h 447"/>
                  <a:gd name="T68" fmla="*/ 19 w 574"/>
                  <a:gd name="T69" fmla="*/ 19 h 447"/>
                  <a:gd name="T70" fmla="*/ 18 w 574"/>
                  <a:gd name="T71" fmla="*/ 21 h 447"/>
                  <a:gd name="T72" fmla="*/ 17 w 574"/>
                  <a:gd name="T73" fmla="*/ 22 h 447"/>
                  <a:gd name="T74" fmla="*/ 14 w 574"/>
                  <a:gd name="T75" fmla="*/ 22 h 447"/>
                  <a:gd name="T76" fmla="*/ 9 w 574"/>
                  <a:gd name="T77" fmla="*/ 23 h 447"/>
                  <a:gd name="T78" fmla="*/ 5 w 574"/>
                  <a:gd name="T79" fmla="*/ 22 h 447"/>
                  <a:gd name="T80" fmla="*/ 2 w 574"/>
                  <a:gd name="T81" fmla="*/ 21 h 447"/>
                  <a:gd name="T82" fmla="*/ 3 w 574"/>
                  <a:gd name="T83" fmla="*/ 18 h 447"/>
                  <a:gd name="T84" fmla="*/ 2 w 574"/>
                  <a:gd name="T85" fmla="*/ 13 h 447"/>
                  <a:gd name="T86" fmla="*/ 1 w 574"/>
                  <a:gd name="T87" fmla="*/ 6 h 447"/>
                  <a:gd name="T88" fmla="*/ 0 w 574"/>
                  <a:gd name="T89" fmla="*/ 4 h 447"/>
                  <a:gd name="T90" fmla="*/ 1 w 574"/>
                  <a:gd name="T91" fmla="*/ 4 h 447"/>
                  <a:gd name="T92" fmla="*/ 3 w 574"/>
                  <a:gd name="T93" fmla="*/ 4 h 447"/>
                  <a:gd name="T94" fmla="*/ 6 w 574"/>
                  <a:gd name="T95" fmla="*/ 3 h 447"/>
                  <a:gd name="T96" fmla="*/ 12 w 574"/>
                  <a:gd name="T97" fmla="*/ 2 h 447"/>
                  <a:gd name="T98" fmla="*/ 14 w 574"/>
                  <a:gd name="T99" fmla="*/ 1 h 447"/>
                  <a:gd name="T100" fmla="*/ 17 w 574"/>
                  <a:gd name="T101" fmla="*/ 0 h 447"/>
                  <a:gd name="T102" fmla="*/ 19 w 574"/>
                  <a:gd name="T103" fmla="*/ 0 h 4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447"/>
                  <a:gd name="T158" fmla="*/ 574 w 574"/>
                  <a:gd name="T159" fmla="*/ 447 h 4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447">
                    <a:moveTo>
                      <a:pt x="384" y="15"/>
                    </a:moveTo>
                    <a:lnTo>
                      <a:pt x="392" y="25"/>
                    </a:lnTo>
                    <a:lnTo>
                      <a:pt x="399" y="32"/>
                    </a:lnTo>
                    <a:lnTo>
                      <a:pt x="411" y="40"/>
                    </a:lnTo>
                    <a:lnTo>
                      <a:pt x="422" y="50"/>
                    </a:lnTo>
                    <a:lnTo>
                      <a:pt x="449" y="67"/>
                    </a:lnTo>
                    <a:lnTo>
                      <a:pt x="476" y="86"/>
                    </a:lnTo>
                    <a:lnTo>
                      <a:pt x="488" y="96"/>
                    </a:lnTo>
                    <a:lnTo>
                      <a:pt x="499" y="105"/>
                    </a:lnTo>
                    <a:lnTo>
                      <a:pt x="509" y="115"/>
                    </a:lnTo>
                    <a:lnTo>
                      <a:pt x="518" y="124"/>
                    </a:lnTo>
                    <a:lnTo>
                      <a:pt x="524" y="136"/>
                    </a:lnTo>
                    <a:lnTo>
                      <a:pt x="528" y="146"/>
                    </a:lnTo>
                    <a:lnTo>
                      <a:pt x="528" y="157"/>
                    </a:lnTo>
                    <a:lnTo>
                      <a:pt x="526" y="169"/>
                    </a:lnTo>
                    <a:lnTo>
                      <a:pt x="530" y="169"/>
                    </a:lnTo>
                    <a:lnTo>
                      <a:pt x="536" y="171"/>
                    </a:lnTo>
                    <a:lnTo>
                      <a:pt x="543" y="176"/>
                    </a:lnTo>
                    <a:lnTo>
                      <a:pt x="549" y="184"/>
                    </a:lnTo>
                    <a:lnTo>
                      <a:pt x="557" y="194"/>
                    </a:lnTo>
                    <a:lnTo>
                      <a:pt x="563" y="201"/>
                    </a:lnTo>
                    <a:lnTo>
                      <a:pt x="568" y="211"/>
                    </a:lnTo>
                    <a:lnTo>
                      <a:pt x="574" y="217"/>
                    </a:lnTo>
                    <a:lnTo>
                      <a:pt x="572" y="220"/>
                    </a:lnTo>
                    <a:lnTo>
                      <a:pt x="568" y="226"/>
                    </a:lnTo>
                    <a:lnTo>
                      <a:pt x="565" y="232"/>
                    </a:lnTo>
                    <a:lnTo>
                      <a:pt x="561" y="238"/>
                    </a:lnTo>
                    <a:lnTo>
                      <a:pt x="557" y="245"/>
                    </a:lnTo>
                    <a:lnTo>
                      <a:pt x="553" y="251"/>
                    </a:lnTo>
                    <a:lnTo>
                      <a:pt x="551" y="259"/>
                    </a:lnTo>
                    <a:lnTo>
                      <a:pt x="549" y="265"/>
                    </a:lnTo>
                    <a:lnTo>
                      <a:pt x="543" y="265"/>
                    </a:lnTo>
                    <a:lnTo>
                      <a:pt x="536" y="261"/>
                    </a:lnTo>
                    <a:lnTo>
                      <a:pt x="528" y="257"/>
                    </a:lnTo>
                    <a:lnTo>
                      <a:pt x="518" y="251"/>
                    </a:lnTo>
                    <a:lnTo>
                      <a:pt x="499" y="240"/>
                    </a:lnTo>
                    <a:lnTo>
                      <a:pt x="478" y="222"/>
                    </a:lnTo>
                    <a:lnTo>
                      <a:pt x="457" y="207"/>
                    </a:lnTo>
                    <a:lnTo>
                      <a:pt x="438" y="192"/>
                    </a:lnTo>
                    <a:lnTo>
                      <a:pt x="421" y="178"/>
                    </a:lnTo>
                    <a:lnTo>
                      <a:pt x="409" y="169"/>
                    </a:lnTo>
                    <a:lnTo>
                      <a:pt x="422" y="153"/>
                    </a:lnTo>
                    <a:lnTo>
                      <a:pt x="409" y="163"/>
                    </a:lnTo>
                    <a:lnTo>
                      <a:pt x="396" y="169"/>
                    </a:lnTo>
                    <a:lnTo>
                      <a:pt x="380" y="174"/>
                    </a:lnTo>
                    <a:lnTo>
                      <a:pt x="365" y="178"/>
                    </a:lnTo>
                    <a:lnTo>
                      <a:pt x="350" y="180"/>
                    </a:lnTo>
                    <a:lnTo>
                      <a:pt x="334" y="176"/>
                    </a:lnTo>
                    <a:lnTo>
                      <a:pt x="328" y="174"/>
                    </a:lnTo>
                    <a:lnTo>
                      <a:pt x="323" y="171"/>
                    </a:lnTo>
                    <a:lnTo>
                      <a:pt x="317" y="167"/>
                    </a:lnTo>
                    <a:lnTo>
                      <a:pt x="311" y="161"/>
                    </a:lnTo>
                    <a:lnTo>
                      <a:pt x="311" y="165"/>
                    </a:lnTo>
                    <a:lnTo>
                      <a:pt x="311" y="167"/>
                    </a:lnTo>
                    <a:lnTo>
                      <a:pt x="309" y="171"/>
                    </a:lnTo>
                    <a:lnTo>
                      <a:pt x="309" y="172"/>
                    </a:lnTo>
                    <a:lnTo>
                      <a:pt x="307" y="176"/>
                    </a:lnTo>
                    <a:lnTo>
                      <a:pt x="307" y="178"/>
                    </a:lnTo>
                    <a:lnTo>
                      <a:pt x="305" y="182"/>
                    </a:lnTo>
                    <a:lnTo>
                      <a:pt x="305" y="186"/>
                    </a:lnTo>
                    <a:lnTo>
                      <a:pt x="303" y="184"/>
                    </a:lnTo>
                    <a:lnTo>
                      <a:pt x="302" y="184"/>
                    </a:lnTo>
                    <a:lnTo>
                      <a:pt x="300" y="182"/>
                    </a:lnTo>
                    <a:lnTo>
                      <a:pt x="296" y="182"/>
                    </a:lnTo>
                    <a:lnTo>
                      <a:pt x="294" y="180"/>
                    </a:lnTo>
                    <a:lnTo>
                      <a:pt x="292" y="178"/>
                    </a:lnTo>
                    <a:lnTo>
                      <a:pt x="290" y="178"/>
                    </a:lnTo>
                    <a:lnTo>
                      <a:pt x="288" y="176"/>
                    </a:lnTo>
                    <a:lnTo>
                      <a:pt x="280" y="178"/>
                    </a:lnTo>
                    <a:lnTo>
                      <a:pt x="273" y="180"/>
                    </a:lnTo>
                    <a:lnTo>
                      <a:pt x="267" y="182"/>
                    </a:lnTo>
                    <a:lnTo>
                      <a:pt x="259" y="186"/>
                    </a:lnTo>
                    <a:lnTo>
                      <a:pt x="254" y="188"/>
                    </a:lnTo>
                    <a:lnTo>
                      <a:pt x="246" y="192"/>
                    </a:lnTo>
                    <a:lnTo>
                      <a:pt x="240" y="192"/>
                    </a:lnTo>
                    <a:lnTo>
                      <a:pt x="232" y="194"/>
                    </a:lnTo>
                    <a:lnTo>
                      <a:pt x="225" y="201"/>
                    </a:lnTo>
                    <a:lnTo>
                      <a:pt x="215" y="211"/>
                    </a:lnTo>
                    <a:lnTo>
                      <a:pt x="208" y="219"/>
                    </a:lnTo>
                    <a:lnTo>
                      <a:pt x="198" y="226"/>
                    </a:lnTo>
                    <a:lnTo>
                      <a:pt x="188" y="236"/>
                    </a:lnTo>
                    <a:lnTo>
                      <a:pt x="181" y="247"/>
                    </a:lnTo>
                    <a:lnTo>
                      <a:pt x="175" y="259"/>
                    </a:lnTo>
                    <a:lnTo>
                      <a:pt x="171" y="272"/>
                    </a:lnTo>
                    <a:lnTo>
                      <a:pt x="171" y="288"/>
                    </a:lnTo>
                    <a:lnTo>
                      <a:pt x="175" y="297"/>
                    </a:lnTo>
                    <a:lnTo>
                      <a:pt x="184" y="307"/>
                    </a:lnTo>
                    <a:lnTo>
                      <a:pt x="194" y="315"/>
                    </a:lnTo>
                    <a:lnTo>
                      <a:pt x="206" y="322"/>
                    </a:lnTo>
                    <a:lnTo>
                      <a:pt x="217" y="328"/>
                    </a:lnTo>
                    <a:lnTo>
                      <a:pt x="229" y="332"/>
                    </a:lnTo>
                    <a:lnTo>
                      <a:pt x="238" y="336"/>
                    </a:lnTo>
                    <a:lnTo>
                      <a:pt x="244" y="338"/>
                    </a:lnTo>
                    <a:lnTo>
                      <a:pt x="252" y="330"/>
                    </a:lnTo>
                    <a:lnTo>
                      <a:pt x="257" y="326"/>
                    </a:lnTo>
                    <a:lnTo>
                      <a:pt x="267" y="322"/>
                    </a:lnTo>
                    <a:lnTo>
                      <a:pt x="275" y="320"/>
                    </a:lnTo>
                    <a:lnTo>
                      <a:pt x="294" y="320"/>
                    </a:lnTo>
                    <a:lnTo>
                      <a:pt x="315" y="324"/>
                    </a:lnTo>
                    <a:lnTo>
                      <a:pt x="334" y="330"/>
                    </a:lnTo>
                    <a:lnTo>
                      <a:pt x="353" y="338"/>
                    </a:lnTo>
                    <a:lnTo>
                      <a:pt x="371" y="345"/>
                    </a:lnTo>
                    <a:lnTo>
                      <a:pt x="384" y="353"/>
                    </a:lnTo>
                    <a:lnTo>
                      <a:pt x="382" y="364"/>
                    </a:lnTo>
                    <a:lnTo>
                      <a:pt x="378" y="376"/>
                    </a:lnTo>
                    <a:lnTo>
                      <a:pt x="373" y="387"/>
                    </a:lnTo>
                    <a:lnTo>
                      <a:pt x="365" y="397"/>
                    </a:lnTo>
                    <a:lnTo>
                      <a:pt x="355" y="407"/>
                    </a:lnTo>
                    <a:lnTo>
                      <a:pt x="346" y="414"/>
                    </a:lnTo>
                    <a:lnTo>
                      <a:pt x="338" y="420"/>
                    </a:lnTo>
                    <a:lnTo>
                      <a:pt x="330" y="424"/>
                    </a:lnTo>
                    <a:lnTo>
                      <a:pt x="317" y="430"/>
                    </a:lnTo>
                    <a:lnTo>
                      <a:pt x="303" y="435"/>
                    </a:lnTo>
                    <a:lnTo>
                      <a:pt x="286" y="439"/>
                    </a:lnTo>
                    <a:lnTo>
                      <a:pt x="269" y="441"/>
                    </a:lnTo>
                    <a:lnTo>
                      <a:pt x="231" y="447"/>
                    </a:lnTo>
                    <a:lnTo>
                      <a:pt x="190" y="447"/>
                    </a:lnTo>
                    <a:lnTo>
                      <a:pt x="148" y="445"/>
                    </a:lnTo>
                    <a:lnTo>
                      <a:pt x="110" y="439"/>
                    </a:lnTo>
                    <a:lnTo>
                      <a:pt x="92" y="434"/>
                    </a:lnTo>
                    <a:lnTo>
                      <a:pt x="77" y="430"/>
                    </a:lnTo>
                    <a:lnTo>
                      <a:pt x="62" y="424"/>
                    </a:lnTo>
                    <a:lnTo>
                      <a:pt x="50" y="416"/>
                    </a:lnTo>
                    <a:lnTo>
                      <a:pt x="52" y="397"/>
                    </a:lnTo>
                    <a:lnTo>
                      <a:pt x="52" y="378"/>
                    </a:lnTo>
                    <a:lnTo>
                      <a:pt x="52" y="359"/>
                    </a:lnTo>
                    <a:lnTo>
                      <a:pt x="52" y="338"/>
                    </a:lnTo>
                    <a:lnTo>
                      <a:pt x="46" y="295"/>
                    </a:lnTo>
                    <a:lnTo>
                      <a:pt x="37" y="251"/>
                    </a:lnTo>
                    <a:lnTo>
                      <a:pt x="29" y="207"/>
                    </a:lnTo>
                    <a:lnTo>
                      <a:pt x="21" y="165"/>
                    </a:lnTo>
                    <a:lnTo>
                      <a:pt x="16" y="123"/>
                    </a:lnTo>
                    <a:lnTo>
                      <a:pt x="12" y="82"/>
                    </a:lnTo>
                    <a:lnTo>
                      <a:pt x="0" y="67"/>
                    </a:lnTo>
                    <a:lnTo>
                      <a:pt x="2" y="71"/>
                    </a:lnTo>
                    <a:lnTo>
                      <a:pt x="4" y="73"/>
                    </a:lnTo>
                    <a:lnTo>
                      <a:pt x="8" y="76"/>
                    </a:lnTo>
                    <a:lnTo>
                      <a:pt x="14" y="78"/>
                    </a:lnTo>
                    <a:lnTo>
                      <a:pt x="25" y="80"/>
                    </a:lnTo>
                    <a:lnTo>
                      <a:pt x="39" y="80"/>
                    </a:lnTo>
                    <a:lnTo>
                      <a:pt x="56" y="80"/>
                    </a:lnTo>
                    <a:lnTo>
                      <a:pt x="75" y="76"/>
                    </a:lnTo>
                    <a:lnTo>
                      <a:pt x="96" y="73"/>
                    </a:lnTo>
                    <a:lnTo>
                      <a:pt x="117" y="67"/>
                    </a:lnTo>
                    <a:lnTo>
                      <a:pt x="158" y="55"/>
                    </a:lnTo>
                    <a:lnTo>
                      <a:pt x="198" y="42"/>
                    </a:lnTo>
                    <a:lnTo>
                      <a:pt x="231" y="32"/>
                    </a:lnTo>
                    <a:lnTo>
                      <a:pt x="250" y="27"/>
                    </a:lnTo>
                    <a:lnTo>
                      <a:pt x="265" y="21"/>
                    </a:lnTo>
                    <a:lnTo>
                      <a:pt x="282" y="15"/>
                    </a:lnTo>
                    <a:lnTo>
                      <a:pt x="300" y="9"/>
                    </a:lnTo>
                    <a:lnTo>
                      <a:pt x="317" y="4"/>
                    </a:lnTo>
                    <a:lnTo>
                      <a:pt x="336" y="0"/>
                    </a:lnTo>
                    <a:lnTo>
                      <a:pt x="353" y="0"/>
                    </a:lnTo>
                    <a:lnTo>
                      <a:pt x="361" y="2"/>
                    </a:lnTo>
                    <a:lnTo>
                      <a:pt x="371" y="5"/>
                    </a:lnTo>
                    <a:lnTo>
                      <a:pt x="378" y="9"/>
                    </a:lnTo>
                    <a:lnTo>
                      <a:pt x="384" y="15"/>
                    </a:lnTo>
                    <a:close/>
                  </a:path>
                </a:pathLst>
              </a:custGeom>
              <a:solidFill>
                <a:srgbClr val="AF7D23"/>
              </a:solidFill>
              <a:ln w="3175" cap="rnd">
                <a:solidFill>
                  <a:srgbClr val="808080"/>
                </a:solidFill>
                <a:round/>
                <a:headEnd/>
                <a:tailEnd/>
              </a:ln>
            </p:spPr>
            <p:txBody>
              <a:bodyPr/>
              <a:lstStyle/>
              <a:p>
                <a:endParaRPr lang="en-US" dirty="0"/>
              </a:p>
            </p:txBody>
          </p:sp>
          <p:sp>
            <p:nvSpPr>
              <p:cNvPr id="217" name="Freeform 74"/>
              <p:cNvSpPr>
                <a:spLocks/>
              </p:cNvSpPr>
              <p:nvPr/>
            </p:nvSpPr>
            <p:spPr bwMode="auto">
              <a:xfrm rot="-1622053">
                <a:off x="3362" y="3223"/>
                <a:ext cx="393" cy="134"/>
              </a:xfrm>
              <a:custGeom>
                <a:avLst/>
                <a:gdLst>
                  <a:gd name="T0" fmla="*/ 228 w 556"/>
                  <a:gd name="T1" fmla="*/ 16 h 190"/>
                  <a:gd name="T2" fmla="*/ 234 w 556"/>
                  <a:gd name="T3" fmla="*/ 23 h 190"/>
                  <a:gd name="T4" fmla="*/ 243 w 556"/>
                  <a:gd name="T5" fmla="*/ 32 h 190"/>
                  <a:gd name="T6" fmla="*/ 249 w 556"/>
                  <a:gd name="T7" fmla="*/ 37 h 190"/>
                  <a:gd name="T8" fmla="*/ 252 w 556"/>
                  <a:gd name="T9" fmla="*/ 44 h 190"/>
                  <a:gd name="T10" fmla="*/ 258 w 556"/>
                  <a:gd name="T11" fmla="*/ 51 h 190"/>
                  <a:gd name="T12" fmla="*/ 264 w 556"/>
                  <a:gd name="T13" fmla="*/ 56 h 190"/>
                  <a:gd name="T14" fmla="*/ 269 w 556"/>
                  <a:gd name="T15" fmla="*/ 58 h 190"/>
                  <a:gd name="T16" fmla="*/ 277 w 556"/>
                  <a:gd name="T17" fmla="*/ 61 h 190"/>
                  <a:gd name="T18" fmla="*/ 276 w 556"/>
                  <a:gd name="T19" fmla="*/ 68 h 190"/>
                  <a:gd name="T20" fmla="*/ 271 w 556"/>
                  <a:gd name="T21" fmla="*/ 72 h 190"/>
                  <a:gd name="T22" fmla="*/ 264 w 556"/>
                  <a:gd name="T23" fmla="*/ 73 h 190"/>
                  <a:gd name="T24" fmla="*/ 257 w 556"/>
                  <a:gd name="T25" fmla="*/ 68 h 190"/>
                  <a:gd name="T26" fmla="*/ 245 w 556"/>
                  <a:gd name="T27" fmla="*/ 65 h 190"/>
                  <a:gd name="T28" fmla="*/ 231 w 556"/>
                  <a:gd name="T29" fmla="*/ 65 h 190"/>
                  <a:gd name="T30" fmla="*/ 225 w 556"/>
                  <a:gd name="T31" fmla="*/ 64 h 190"/>
                  <a:gd name="T32" fmla="*/ 214 w 556"/>
                  <a:gd name="T33" fmla="*/ 67 h 190"/>
                  <a:gd name="T34" fmla="*/ 196 w 556"/>
                  <a:gd name="T35" fmla="*/ 78 h 190"/>
                  <a:gd name="T36" fmla="*/ 180 w 556"/>
                  <a:gd name="T37" fmla="*/ 89 h 190"/>
                  <a:gd name="T38" fmla="*/ 163 w 556"/>
                  <a:gd name="T39" fmla="*/ 92 h 190"/>
                  <a:gd name="T40" fmla="*/ 142 w 556"/>
                  <a:gd name="T41" fmla="*/ 94 h 190"/>
                  <a:gd name="T42" fmla="*/ 124 w 556"/>
                  <a:gd name="T43" fmla="*/ 92 h 190"/>
                  <a:gd name="T44" fmla="*/ 105 w 556"/>
                  <a:gd name="T45" fmla="*/ 90 h 190"/>
                  <a:gd name="T46" fmla="*/ 89 w 556"/>
                  <a:gd name="T47" fmla="*/ 87 h 190"/>
                  <a:gd name="T48" fmla="*/ 67 w 556"/>
                  <a:gd name="T49" fmla="*/ 84 h 190"/>
                  <a:gd name="T50" fmla="*/ 41 w 556"/>
                  <a:gd name="T51" fmla="*/ 78 h 190"/>
                  <a:gd name="T52" fmla="*/ 15 w 556"/>
                  <a:gd name="T53" fmla="*/ 69 h 190"/>
                  <a:gd name="T54" fmla="*/ 4 w 556"/>
                  <a:gd name="T55" fmla="*/ 61 h 190"/>
                  <a:gd name="T56" fmla="*/ 0 w 556"/>
                  <a:gd name="T57" fmla="*/ 61 h 190"/>
                  <a:gd name="T58" fmla="*/ 18 w 556"/>
                  <a:gd name="T59" fmla="*/ 44 h 190"/>
                  <a:gd name="T60" fmla="*/ 34 w 556"/>
                  <a:gd name="T61" fmla="*/ 25 h 190"/>
                  <a:gd name="T62" fmla="*/ 36 w 556"/>
                  <a:gd name="T63" fmla="*/ 14 h 190"/>
                  <a:gd name="T64" fmla="*/ 64 w 556"/>
                  <a:gd name="T65" fmla="*/ 26 h 190"/>
                  <a:gd name="T66" fmla="*/ 90 w 556"/>
                  <a:gd name="T67" fmla="*/ 37 h 190"/>
                  <a:gd name="T68" fmla="*/ 118 w 556"/>
                  <a:gd name="T69" fmla="*/ 47 h 190"/>
                  <a:gd name="T70" fmla="*/ 136 w 556"/>
                  <a:gd name="T71" fmla="*/ 49 h 190"/>
                  <a:gd name="T72" fmla="*/ 148 w 556"/>
                  <a:gd name="T73" fmla="*/ 36 h 190"/>
                  <a:gd name="T74" fmla="*/ 161 w 556"/>
                  <a:gd name="T75" fmla="*/ 24 h 190"/>
                  <a:gd name="T76" fmla="*/ 173 w 556"/>
                  <a:gd name="T77" fmla="*/ 13 h 190"/>
                  <a:gd name="T78" fmla="*/ 184 w 556"/>
                  <a:gd name="T79" fmla="*/ 4 h 190"/>
                  <a:gd name="T80" fmla="*/ 199 w 556"/>
                  <a:gd name="T81" fmla="*/ 0 h 190"/>
                  <a:gd name="T82" fmla="*/ 204 w 556"/>
                  <a:gd name="T83" fmla="*/ 3 h 190"/>
                  <a:gd name="T84" fmla="*/ 211 w 556"/>
                  <a:gd name="T85" fmla="*/ 9 h 190"/>
                  <a:gd name="T86" fmla="*/ 219 w 556"/>
                  <a:gd name="T87" fmla="*/ 12 h 190"/>
                  <a:gd name="T88" fmla="*/ 228 w 556"/>
                  <a:gd name="T89" fmla="*/ 16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6"/>
                  <a:gd name="T136" fmla="*/ 0 h 190"/>
                  <a:gd name="T137" fmla="*/ 556 w 55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6" h="190">
                    <a:moveTo>
                      <a:pt x="455" y="32"/>
                    </a:moveTo>
                    <a:lnTo>
                      <a:pt x="468" y="46"/>
                    </a:lnTo>
                    <a:lnTo>
                      <a:pt x="487" y="65"/>
                    </a:lnTo>
                    <a:lnTo>
                      <a:pt x="498" y="74"/>
                    </a:lnTo>
                    <a:lnTo>
                      <a:pt x="504" y="90"/>
                    </a:lnTo>
                    <a:lnTo>
                      <a:pt x="517" y="104"/>
                    </a:lnTo>
                    <a:lnTo>
                      <a:pt x="527" y="112"/>
                    </a:lnTo>
                    <a:lnTo>
                      <a:pt x="539" y="116"/>
                    </a:lnTo>
                    <a:lnTo>
                      <a:pt x="555" y="124"/>
                    </a:lnTo>
                    <a:lnTo>
                      <a:pt x="553" y="138"/>
                    </a:lnTo>
                    <a:lnTo>
                      <a:pt x="543" y="144"/>
                    </a:lnTo>
                    <a:lnTo>
                      <a:pt x="527" y="146"/>
                    </a:lnTo>
                    <a:lnTo>
                      <a:pt x="513" y="138"/>
                    </a:lnTo>
                    <a:lnTo>
                      <a:pt x="489" y="130"/>
                    </a:lnTo>
                    <a:lnTo>
                      <a:pt x="463" y="130"/>
                    </a:lnTo>
                    <a:lnTo>
                      <a:pt x="452" y="129"/>
                    </a:lnTo>
                    <a:lnTo>
                      <a:pt x="428" y="135"/>
                    </a:lnTo>
                    <a:lnTo>
                      <a:pt x="392" y="158"/>
                    </a:lnTo>
                    <a:lnTo>
                      <a:pt x="359" y="178"/>
                    </a:lnTo>
                    <a:lnTo>
                      <a:pt x="325" y="185"/>
                    </a:lnTo>
                    <a:lnTo>
                      <a:pt x="284" y="189"/>
                    </a:lnTo>
                    <a:lnTo>
                      <a:pt x="249" y="185"/>
                    </a:lnTo>
                    <a:lnTo>
                      <a:pt x="210" y="182"/>
                    </a:lnTo>
                    <a:lnTo>
                      <a:pt x="178" y="176"/>
                    </a:lnTo>
                    <a:lnTo>
                      <a:pt x="134" y="169"/>
                    </a:lnTo>
                    <a:lnTo>
                      <a:pt x="82" y="156"/>
                    </a:lnTo>
                    <a:lnTo>
                      <a:pt x="30" y="139"/>
                    </a:lnTo>
                    <a:lnTo>
                      <a:pt x="8" y="124"/>
                    </a:lnTo>
                    <a:lnTo>
                      <a:pt x="0" y="122"/>
                    </a:lnTo>
                    <a:lnTo>
                      <a:pt x="35" y="90"/>
                    </a:lnTo>
                    <a:lnTo>
                      <a:pt x="68" y="49"/>
                    </a:lnTo>
                    <a:lnTo>
                      <a:pt x="72" y="29"/>
                    </a:lnTo>
                    <a:lnTo>
                      <a:pt x="129" y="53"/>
                    </a:lnTo>
                    <a:lnTo>
                      <a:pt x="180" y="74"/>
                    </a:lnTo>
                    <a:lnTo>
                      <a:pt x="236" y="93"/>
                    </a:lnTo>
                    <a:lnTo>
                      <a:pt x="273" y="99"/>
                    </a:lnTo>
                    <a:lnTo>
                      <a:pt x="296" y="72"/>
                    </a:lnTo>
                    <a:lnTo>
                      <a:pt x="323" y="48"/>
                    </a:lnTo>
                    <a:lnTo>
                      <a:pt x="347" y="27"/>
                    </a:lnTo>
                    <a:lnTo>
                      <a:pt x="368" y="7"/>
                    </a:lnTo>
                    <a:lnTo>
                      <a:pt x="398" y="0"/>
                    </a:lnTo>
                    <a:lnTo>
                      <a:pt x="409" y="6"/>
                    </a:lnTo>
                    <a:lnTo>
                      <a:pt x="421" y="18"/>
                    </a:lnTo>
                    <a:lnTo>
                      <a:pt x="438" y="24"/>
                    </a:lnTo>
                    <a:lnTo>
                      <a:pt x="455" y="32"/>
                    </a:lnTo>
                  </a:path>
                </a:pathLst>
              </a:custGeom>
              <a:solidFill>
                <a:srgbClr val="AF7D23"/>
              </a:solidFill>
              <a:ln w="3175" cap="rnd">
                <a:solidFill>
                  <a:srgbClr val="808080"/>
                </a:solidFill>
                <a:round/>
                <a:headEnd/>
                <a:tailEnd/>
              </a:ln>
            </p:spPr>
            <p:txBody>
              <a:bodyPr/>
              <a:lstStyle/>
              <a:p>
                <a:endParaRPr lang="en-US" dirty="0"/>
              </a:p>
            </p:txBody>
          </p:sp>
          <p:sp>
            <p:nvSpPr>
              <p:cNvPr id="220" name="Freeform 75"/>
              <p:cNvSpPr>
                <a:spLocks/>
              </p:cNvSpPr>
              <p:nvPr/>
            </p:nvSpPr>
            <p:spPr bwMode="auto">
              <a:xfrm>
                <a:off x="3024" y="2791"/>
                <a:ext cx="583" cy="624"/>
              </a:xfrm>
              <a:custGeom>
                <a:avLst/>
                <a:gdLst>
                  <a:gd name="T0" fmla="*/ 34 w 825"/>
                  <a:gd name="T1" fmla="*/ 0 h 882"/>
                  <a:gd name="T2" fmla="*/ 104 w 825"/>
                  <a:gd name="T3" fmla="*/ 38 h 882"/>
                  <a:gd name="T4" fmla="*/ 128 w 825"/>
                  <a:gd name="T5" fmla="*/ 52 h 882"/>
                  <a:gd name="T6" fmla="*/ 140 w 825"/>
                  <a:gd name="T7" fmla="*/ 82 h 882"/>
                  <a:gd name="T8" fmla="*/ 152 w 825"/>
                  <a:gd name="T9" fmla="*/ 108 h 882"/>
                  <a:gd name="T10" fmla="*/ 164 w 825"/>
                  <a:gd name="T11" fmla="*/ 118 h 882"/>
                  <a:gd name="T12" fmla="*/ 184 w 825"/>
                  <a:gd name="T13" fmla="*/ 142 h 882"/>
                  <a:gd name="T14" fmla="*/ 216 w 825"/>
                  <a:gd name="T15" fmla="*/ 208 h 882"/>
                  <a:gd name="T16" fmla="*/ 222 w 825"/>
                  <a:gd name="T17" fmla="*/ 250 h 882"/>
                  <a:gd name="T18" fmla="*/ 228 w 825"/>
                  <a:gd name="T19" fmla="*/ 304 h 882"/>
                  <a:gd name="T20" fmla="*/ 238 w 825"/>
                  <a:gd name="T21" fmla="*/ 328 h 882"/>
                  <a:gd name="T22" fmla="*/ 266 w 825"/>
                  <a:gd name="T23" fmla="*/ 341 h 882"/>
                  <a:gd name="T24" fmla="*/ 309 w 825"/>
                  <a:gd name="T25" fmla="*/ 354 h 882"/>
                  <a:gd name="T26" fmla="*/ 353 w 825"/>
                  <a:gd name="T27" fmla="*/ 354 h 882"/>
                  <a:gd name="T28" fmla="*/ 387 w 825"/>
                  <a:gd name="T29" fmla="*/ 384 h 882"/>
                  <a:gd name="T30" fmla="*/ 412 w 825"/>
                  <a:gd name="T31" fmla="*/ 408 h 882"/>
                  <a:gd name="T32" fmla="*/ 396 w 825"/>
                  <a:gd name="T33" fmla="*/ 436 h 882"/>
                  <a:gd name="T34" fmla="*/ 285 w 825"/>
                  <a:gd name="T35" fmla="*/ 439 h 882"/>
                  <a:gd name="T36" fmla="*/ 2 w 825"/>
                  <a:gd name="T37" fmla="*/ 439 h 882"/>
                  <a:gd name="T38" fmla="*/ 2 w 825"/>
                  <a:gd name="T39" fmla="*/ 24 h 882"/>
                  <a:gd name="T40" fmla="*/ 32 w 825"/>
                  <a:gd name="T41" fmla="*/ 0 h 8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5"/>
                  <a:gd name="T64" fmla="*/ 0 h 882"/>
                  <a:gd name="T65" fmla="*/ 825 w 825"/>
                  <a:gd name="T66" fmla="*/ 882 h 8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5" h="882">
                    <a:moveTo>
                      <a:pt x="68" y="0"/>
                    </a:moveTo>
                    <a:cubicBezTo>
                      <a:pt x="118" y="17"/>
                      <a:pt x="156" y="63"/>
                      <a:pt x="208" y="76"/>
                    </a:cubicBezTo>
                    <a:cubicBezTo>
                      <a:pt x="225" y="87"/>
                      <a:pt x="240" y="93"/>
                      <a:pt x="256" y="104"/>
                    </a:cubicBezTo>
                    <a:cubicBezTo>
                      <a:pt x="272" y="128"/>
                      <a:pt x="271" y="137"/>
                      <a:pt x="280" y="164"/>
                    </a:cubicBezTo>
                    <a:cubicBezTo>
                      <a:pt x="283" y="191"/>
                      <a:pt x="278" y="207"/>
                      <a:pt x="304" y="216"/>
                    </a:cubicBezTo>
                    <a:cubicBezTo>
                      <a:pt x="311" y="223"/>
                      <a:pt x="321" y="228"/>
                      <a:pt x="328" y="236"/>
                    </a:cubicBezTo>
                    <a:cubicBezTo>
                      <a:pt x="344" y="254"/>
                      <a:pt x="348" y="270"/>
                      <a:pt x="368" y="284"/>
                    </a:cubicBezTo>
                    <a:cubicBezTo>
                      <a:pt x="384" y="331"/>
                      <a:pt x="422" y="365"/>
                      <a:pt x="432" y="416"/>
                    </a:cubicBezTo>
                    <a:cubicBezTo>
                      <a:pt x="438" y="444"/>
                      <a:pt x="444" y="500"/>
                      <a:pt x="444" y="500"/>
                    </a:cubicBezTo>
                    <a:cubicBezTo>
                      <a:pt x="451" y="530"/>
                      <a:pt x="448" y="584"/>
                      <a:pt x="456" y="606"/>
                    </a:cubicBezTo>
                    <a:cubicBezTo>
                      <a:pt x="461" y="632"/>
                      <a:pt x="464" y="642"/>
                      <a:pt x="477" y="654"/>
                    </a:cubicBezTo>
                    <a:cubicBezTo>
                      <a:pt x="490" y="666"/>
                      <a:pt x="511" y="672"/>
                      <a:pt x="534" y="681"/>
                    </a:cubicBezTo>
                    <a:cubicBezTo>
                      <a:pt x="557" y="690"/>
                      <a:pt x="589" y="704"/>
                      <a:pt x="618" y="708"/>
                    </a:cubicBezTo>
                    <a:cubicBezTo>
                      <a:pt x="674" y="706"/>
                      <a:pt x="648" y="669"/>
                      <a:pt x="708" y="708"/>
                    </a:cubicBezTo>
                    <a:cubicBezTo>
                      <a:pt x="721" y="728"/>
                      <a:pt x="762" y="741"/>
                      <a:pt x="774" y="768"/>
                    </a:cubicBezTo>
                    <a:cubicBezTo>
                      <a:pt x="795" y="775"/>
                      <a:pt x="817" y="792"/>
                      <a:pt x="825" y="816"/>
                    </a:cubicBezTo>
                    <a:cubicBezTo>
                      <a:pt x="825" y="828"/>
                      <a:pt x="803" y="858"/>
                      <a:pt x="792" y="870"/>
                    </a:cubicBezTo>
                    <a:cubicBezTo>
                      <a:pt x="747" y="882"/>
                      <a:pt x="748" y="880"/>
                      <a:pt x="572" y="878"/>
                    </a:cubicBezTo>
                    <a:cubicBezTo>
                      <a:pt x="616" y="878"/>
                      <a:pt x="236" y="878"/>
                      <a:pt x="4" y="878"/>
                    </a:cubicBezTo>
                    <a:cubicBezTo>
                      <a:pt x="8" y="622"/>
                      <a:pt x="0" y="248"/>
                      <a:pt x="4" y="48"/>
                    </a:cubicBezTo>
                    <a:cubicBezTo>
                      <a:pt x="12" y="23"/>
                      <a:pt x="51" y="9"/>
                      <a:pt x="64" y="0"/>
                    </a:cubicBezTo>
                  </a:path>
                </a:pathLst>
              </a:custGeom>
              <a:gradFill rotWithShape="0">
                <a:gsLst>
                  <a:gs pos="0">
                    <a:srgbClr val="CCECFF"/>
                  </a:gs>
                  <a:gs pos="100000">
                    <a:srgbClr val="9999FF"/>
                  </a:gs>
                </a:gsLst>
                <a:lin ang="5400000" scaled="1"/>
              </a:gradFill>
              <a:ln w="3175">
                <a:solidFill>
                  <a:srgbClr val="777777"/>
                </a:solidFill>
                <a:round/>
                <a:headEnd/>
                <a:tailEnd/>
              </a:ln>
            </p:spPr>
            <p:txBody>
              <a:bodyPr/>
              <a:lstStyle/>
              <a:p>
                <a:endParaRPr lang="en-US" dirty="0"/>
              </a:p>
            </p:txBody>
          </p:sp>
          <p:sp>
            <p:nvSpPr>
              <p:cNvPr id="221" name="Freeform 76"/>
              <p:cNvSpPr>
                <a:spLocks/>
              </p:cNvSpPr>
              <p:nvPr/>
            </p:nvSpPr>
            <p:spPr bwMode="auto">
              <a:xfrm>
                <a:off x="3029" y="2891"/>
                <a:ext cx="255" cy="519"/>
              </a:xfrm>
              <a:custGeom>
                <a:avLst/>
                <a:gdLst>
                  <a:gd name="T0" fmla="*/ 1 w 360"/>
                  <a:gd name="T1" fmla="*/ 366 h 734"/>
                  <a:gd name="T2" fmla="*/ 169 w 360"/>
                  <a:gd name="T3" fmla="*/ 364 h 734"/>
                  <a:gd name="T4" fmla="*/ 147 w 360"/>
                  <a:gd name="T5" fmla="*/ 356 h 734"/>
                  <a:gd name="T6" fmla="*/ 175 w 360"/>
                  <a:gd name="T7" fmla="*/ 354 h 734"/>
                  <a:gd name="T8" fmla="*/ 157 w 360"/>
                  <a:gd name="T9" fmla="*/ 347 h 734"/>
                  <a:gd name="T10" fmla="*/ 161 w 360"/>
                  <a:gd name="T11" fmla="*/ 315 h 734"/>
                  <a:gd name="T12" fmla="*/ 154 w 360"/>
                  <a:gd name="T13" fmla="*/ 317 h 734"/>
                  <a:gd name="T14" fmla="*/ 140 w 360"/>
                  <a:gd name="T15" fmla="*/ 337 h 734"/>
                  <a:gd name="T16" fmla="*/ 118 w 360"/>
                  <a:gd name="T17" fmla="*/ 284 h 734"/>
                  <a:gd name="T18" fmla="*/ 104 w 360"/>
                  <a:gd name="T19" fmla="*/ 261 h 734"/>
                  <a:gd name="T20" fmla="*/ 96 w 360"/>
                  <a:gd name="T21" fmla="*/ 156 h 734"/>
                  <a:gd name="T22" fmla="*/ 79 w 360"/>
                  <a:gd name="T23" fmla="*/ 93 h 734"/>
                  <a:gd name="T24" fmla="*/ 70 w 360"/>
                  <a:gd name="T25" fmla="*/ 144 h 734"/>
                  <a:gd name="T26" fmla="*/ 62 w 360"/>
                  <a:gd name="T27" fmla="*/ 142 h 734"/>
                  <a:gd name="T28" fmla="*/ 58 w 360"/>
                  <a:gd name="T29" fmla="*/ 139 h 734"/>
                  <a:gd name="T30" fmla="*/ 79 w 360"/>
                  <a:gd name="T31" fmla="*/ 223 h 734"/>
                  <a:gd name="T32" fmla="*/ 89 w 360"/>
                  <a:gd name="T33" fmla="*/ 248 h 734"/>
                  <a:gd name="T34" fmla="*/ 92 w 360"/>
                  <a:gd name="T35" fmla="*/ 263 h 734"/>
                  <a:gd name="T36" fmla="*/ 111 w 360"/>
                  <a:gd name="T37" fmla="*/ 310 h 734"/>
                  <a:gd name="T38" fmla="*/ 125 w 360"/>
                  <a:gd name="T39" fmla="*/ 331 h 734"/>
                  <a:gd name="T40" fmla="*/ 104 w 360"/>
                  <a:gd name="T41" fmla="*/ 324 h 734"/>
                  <a:gd name="T42" fmla="*/ 91 w 360"/>
                  <a:gd name="T43" fmla="*/ 317 h 734"/>
                  <a:gd name="T44" fmla="*/ 79 w 360"/>
                  <a:gd name="T45" fmla="*/ 310 h 734"/>
                  <a:gd name="T46" fmla="*/ 58 w 360"/>
                  <a:gd name="T47" fmla="*/ 312 h 734"/>
                  <a:gd name="T48" fmla="*/ 24 w 360"/>
                  <a:gd name="T49" fmla="*/ 213 h 734"/>
                  <a:gd name="T50" fmla="*/ 20 w 360"/>
                  <a:gd name="T51" fmla="*/ 182 h 734"/>
                  <a:gd name="T52" fmla="*/ 18 w 360"/>
                  <a:gd name="T53" fmla="*/ 169 h 734"/>
                  <a:gd name="T54" fmla="*/ 14 w 360"/>
                  <a:gd name="T55" fmla="*/ 158 h 734"/>
                  <a:gd name="T56" fmla="*/ 16 w 360"/>
                  <a:gd name="T57" fmla="*/ 55 h 734"/>
                  <a:gd name="T58" fmla="*/ 20 w 360"/>
                  <a:gd name="T59" fmla="*/ 45 h 734"/>
                  <a:gd name="T60" fmla="*/ 48 w 360"/>
                  <a:gd name="T61" fmla="*/ 16 h 734"/>
                  <a:gd name="T62" fmla="*/ 79 w 360"/>
                  <a:gd name="T63" fmla="*/ 40 h 734"/>
                  <a:gd name="T64" fmla="*/ 118 w 360"/>
                  <a:gd name="T65" fmla="*/ 63 h 734"/>
                  <a:gd name="T66" fmla="*/ 108 w 360"/>
                  <a:gd name="T67" fmla="*/ 49 h 734"/>
                  <a:gd name="T68" fmla="*/ 68 w 360"/>
                  <a:gd name="T69" fmla="*/ 26 h 734"/>
                  <a:gd name="T70" fmla="*/ 36 w 360"/>
                  <a:gd name="T71" fmla="*/ 8 h 734"/>
                  <a:gd name="T72" fmla="*/ 20 w 360"/>
                  <a:gd name="T73" fmla="*/ 5 h 734"/>
                  <a:gd name="T74" fmla="*/ 0 w 360"/>
                  <a:gd name="T75" fmla="*/ 0 h 734"/>
                  <a:gd name="T76" fmla="*/ 1 w 360"/>
                  <a:gd name="T77" fmla="*/ 366 h 7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734"/>
                  <a:gd name="T119" fmla="*/ 360 w 360"/>
                  <a:gd name="T120" fmla="*/ 734 h 7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734">
                    <a:moveTo>
                      <a:pt x="3" y="732"/>
                    </a:moveTo>
                    <a:cubicBezTo>
                      <a:pt x="71" y="733"/>
                      <a:pt x="334" y="734"/>
                      <a:pt x="336" y="729"/>
                    </a:cubicBezTo>
                    <a:cubicBezTo>
                      <a:pt x="301" y="728"/>
                      <a:pt x="228" y="713"/>
                      <a:pt x="292" y="713"/>
                    </a:cubicBezTo>
                    <a:cubicBezTo>
                      <a:pt x="311" y="713"/>
                      <a:pt x="330" y="716"/>
                      <a:pt x="348" y="709"/>
                    </a:cubicBezTo>
                    <a:cubicBezTo>
                      <a:pt x="360" y="705"/>
                      <a:pt x="323" y="701"/>
                      <a:pt x="312" y="695"/>
                    </a:cubicBezTo>
                    <a:cubicBezTo>
                      <a:pt x="291" y="666"/>
                      <a:pt x="309" y="660"/>
                      <a:pt x="320" y="630"/>
                    </a:cubicBezTo>
                    <a:cubicBezTo>
                      <a:pt x="321" y="626"/>
                      <a:pt x="312" y="633"/>
                      <a:pt x="308" y="634"/>
                    </a:cubicBezTo>
                    <a:cubicBezTo>
                      <a:pt x="301" y="653"/>
                      <a:pt x="299" y="662"/>
                      <a:pt x="280" y="673"/>
                    </a:cubicBezTo>
                    <a:cubicBezTo>
                      <a:pt x="252" y="648"/>
                      <a:pt x="246" y="603"/>
                      <a:pt x="236" y="569"/>
                    </a:cubicBezTo>
                    <a:cubicBezTo>
                      <a:pt x="234" y="548"/>
                      <a:pt x="242" y="501"/>
                      <a:pt x="208" y="522"/>
                    </a:cubicBezTo>
                    <a:cubicBezTo>
                      <a:pt x="184" y="436"/>
                      <a:pt x="200" y="492"/>
                      <a:pt x="192" y="313"/>
                    </a:cubicBezTo>
                    <a:cubicBezTo>
                      <a:pt x="190" y="269"/>
                      <a:pt x="171" y="227"/>
                      <a:pt x="156" y="187"/>
                    </a:cubicBezTo>
                    <a:cubicBezTo>
                      <a:pt x="132" y="219"/>
                      <a:pt x="142" y="240"/>
                      <a:pt x="140" y="288"/>
                    </a:cubicBezTo>
                    <a:cubicBezTo>
                      <a:pt x="135" y="287"/>
                      <a:pt x="128" y="288"/>
                      <a:pt x="124" y="284"/>
                    </a:cubicBezTo>
                    <a:cubicBezTo>
                      <a:pt x="115" y="274"/>
                      <a:pt x="125" y="253"/>
                      <a:pt x="116" y="277"/>
                    </a:cubicBezTo>
                    <a:cubicBezTo>
                      <a:pt x="119" y="346"/>
                      <a:pt x="123" y="387"/>
                      <a:pt x="156" y="446"/>
                    </a:cubicBezTo>
                    <a:cubicBezTo>
                      <a:pt x="160" y="466"/>
                      <a:pt x="171" y="477"/>
                      <a:pt x="176" y="497"/>
                    </a:cubicBezTo>
                    <a:cubicBezTo>
                      <a:pt x="179" y="507"/>
                      <a:pt x="184" y="526"/>
                      <a:pt x="184" y="526"/>
                    </a:cubicBezTo>
                    <a:cubicBezTo>
                      <a:pt x="188" y="554"/>
                      <a:pt x="182" y="611"/>
                      <a:pt x="220" y="619"/>
                    </a:cubicBezTo>
                    <a:cubicBezTo>
                      <a:pt x="233" y="631"/>
                      <a:pt x="242" y="646"/>
                      <a:pt x="248" y="662"/>
                    </a:cubicBezTo>
                    <a:cubicBezTo>
                      <a:pt x="218" y="670"/>
                      <a:pt x="234" y="656"/>
                      <a:pt x="208" y="648"/>
                    </a:cubicBezTo>
                    <a:cubicBezTo>
                      <a:pt x="181" y="624"/>
                      <a:pt x="212" y="648"/>
                      <a:pt x="180" y="634"/>
                    </a:cubicBezTo>
                    <a:cubicBezTo>
                      <a:pt x="171" y="630"/>
                      <a:pt x="156" y="619"/>
                      <a:pt x="156" y="619"/>
                    </a:cubicBezTo>
                    <a:cubicBezTo>
                      <a:pt x="140" y="623"/>
                      <a:pt x="132" y="627"/>
                      <a:pt x="116" y="623"/>
                    </a:cubicBezTo>
                    <a:cubicBezTo>
                      <a:pt x="72" y="583"/>
                      <a:pt x="62" y="480"/>
                      <a:pt x="48" y="425"/>
                    </a:cubicBezTo>
                    <a:cubicBezTo>
                      <a:pt x="43" y="403"/>
                      <a:pt x="43" y="388"/>
                      <a:pt x="40" y="363"/>
                    </a:cubicBezTo>
                    <a:cubicBezTo>
                      <a:pt x="39" y="355"/>
                      <a:pt x="38" y="346"/>
                      <a:pt x="36" y="338"/>
                    </a:cubicBezTo>
                    <a:cubicBezTo>
                      <a:pt x="34" y="331"/>
                      <a:pt x="28" y="317"/>
                      <a:pt x="28" y="317"/>
                    </a:cubicBezTo>
                    <a:cubicBezTo>
                      <a:pt x="29" y="248"/>
                      <a:pt x="28" y="180"/>
                      <a:pt x="32" y="111"/>
                    </a:cubicBezTo>
                    <a:cubicBezTo>
                      <a:pt x="32" y="104"/>
                      <a:pt x="40" y="89"/>
                      <a:pt x="40" y="89"/>
                    </a:cubicBezTo>
                    <a:cubicBezTo>
                      <a:pt x="44" y="26"/>
                      <a:pt x="28" y="19"/>
                      <a:pt x="96" y="32"/>
                    </a:cubicBezTo>
                    <a:cubicBezTo>
                      <a:pt x="118" y="45"/>
                      <a:pt x="131" y="67"/>
                      <a:pt x="156" y="79"/>
                    </a:cubicBezTo>
                    <a:cubicBezTo>
                      <a:pt x="188" y="93"/>
                      <a:pt x="215" y="97"/>
                      <a:pt x="236" y="126"/>
                    </a:cubicBezTo>
                    <a:cubicBezTo>
                      <a:pt x="263" y="117"/>
                      <a:pt x="230" y="101"/>
                      <a:pt x="216" y="97"/>
                    </a:cubicBezTo>
                    <a:cubicBezTo>
                      <a:pt x="194" y="77"/>
                      <a:pt x="163" y="67"/>
                      <a:pt x="136" y="53"/>
                    </a:cubicBezTo>
                    <a:cubicBezTo>
                      <a:pt x="117" y="44"/>
                      <a:pt x="93" y="24"/>
                      <a:pt x="72" y="17"/>
                    </a:cubicBezTo>
                    <a:cubicBezTo>
                      <a:pt x="36" y="7"/>
                      <a:pt x="93" y="23"/>
                      <a:pt x="40" y="10"/>
                    </a:cubicBezTo>
                    <a:cubicBezTo>
                      <a:pt x="32" y="8"/>
                      <a:pt x="0" y="0"/>
                      <a:pt x="0" y="0"/>
                    </a:cubicBezTo>
                    <a:cubicBezTo>
                      <a:pt x="3" y="124"/>
                      <a:pt x="4" y="593"/>
                      <a:pt x="3" y="732"/>
                    </a:cubicBezTo>
                    <a:close/>
                  </a:path>
                </a:pathLst>
              </a:custGeom>
              <a:solidFill>
                <a:srgbClr val="969696"/>
              </a:solidFill>
              <a:ln w="6350" cap="rnd">
                <a:noFill/>
                <a:round/>
                <a:headEnd/>
                <a:tailEnd/>
              </a:ln>
            </p:spPr>
            <p:txBody>
              <a:bodyPr/>
              <a:lstStyle/>
              <a:p>
                <a:endParaRPr lang="en-US" dirty="0"/>
              </a:p>
            </p:txBody>
          </p:sp>
          <p:sp>
            <p:nvSpPr>
              <p:cNvPr id="222" name="Rectangle 77"/>
              <p:cNvSpPr>
                <a:spLocks noChangeArrowheads="1"/>
              </p:cNvSpPr>
              <p:nvPr/>
            </p:nvSpPr>
            <p:spPr bwMode="auto">
              <a:xfrm>
                <a:off x="3026" y="2894"/>
                <a:ext cx="21" cy="518"/>
              </a:xfrm>
              <a:prstGeom prst="rect">
                <a:avLst/>
              </a:prstGeom>
              <a:solidFill>
                <a:srgbClr val="969696"/>
              </a:solidFill>
              <a:ln w="6350" cap="rnd">
                <a:noFill/>
                <a:miter lim="800000"/>
                <a:headEnd/>
                <a:tailEnd/>
              </a:ln>
            </p:spPr>
            <p:txBody>
              <a:bodyPr/>
              <a:lstStyle/>
              <a:p>
                <a:endParaRPr lang="en-US" dirty="0"/>
              </a:p>
            </p:txBody>
          </p:sp>
          <p:sp>
            <p:nvSpPr>
              <p:cNvPr id="223" name="Rectangle 78"/>
              <p:cNvSpPr>
                <a:spLocks noChangeArrowheads="1"/>
              </p:cNvSpPr>
              <p:nvPr/>
            </p:nvSpPr>
            <p:spPr bwMode="auto">
              <a:xfrm rot="5400000">
                <a:off x="3106" y="3313"/>
                <a:ext cx="21" cy="180"/>
              </a:xfrm>
              <a:prstGeom prst="rect">
                <a:avLst/>
              </a:prstGeom>
              <a:solidFill>
                <a:srgbClr val="969696"/>
              </a:solidFill>
              <a:ln w="6350" cap="rnd">
                <a:noFill/>
                <a:miter lim="800000"/>
                <a:headEnd/>
                <a:tailEnd/>
              </a:ln>
            </p:spPr>
            <p:txBody>
              <a:bodyPr/>
              <a:lstStyle/>
              <a:p>
                <a:endParaRPr lang="en-US" dirty="0"/>
              </a:p>
            </p:txBody>
          </p:sp>
          <p:sp>
            <p:nvSpPr>
              <p:cNvPr id="224" name="Freeform 79"/>
              <p:cNvSpPr>
                <a:spLocks/>
              </p:cNvSpPr>
              <p:nvPr/>
            </p:nvSpPr>
            <p:spPr bwMode="auto">
              <a:xfrm>
                <a:off x="3341" y="3278"/>
                <a:ext cx="143" cy="58"/>
              </a:xfrm>
              <a:custGeom>
                <a:avLst/>
                <a:gdLst>
                  <a:gd name="T0" fmla="*/ 33 w 202"/>
                  <a:gd name="T1" fmla="*/ 6 h 82"/>
                  <a:gd name="T2" fmla="*/ 71 w 202"/>
                  <a:gd name="T3" fmla="*/ 9 h 82"/>
                  <a:gd name="T4" fmla="*/ 86 w 202"/>
                  <a:gd name="T5" fmla="*/ 13 h 82"/>
                  <a:gd name="T6" fmla="*/ 93 w 202"/>
                  <a:gd name="T7" fmla="*/ 16 h 82"/>
                  <a:gd name="T8" fmla="*/ 83 w 202"/>
                  <a:gd name="T9" fmla="*/ 13 h 82"/>
                  <a:gd name="T10" fmla="*/ 69 w 202"/>
                  <a:gd name="T11" fmla="*/ 15 h 82"/>
                  <a:gd name="T12" fmla="*/ 71 w 202"/>
                  <a:gd name="T13" fmla="*/ 20 h 82"/>
                  <a:gd name="T14" fmla="*/ 68 w 202"/>
                  <a:gd name="T15" fmla="*/ 21 h 82"/>
                  <a:gd name="T16" fmla="*/ 52 w 202"/>
                  <a:gd name="T17" fmla="*/ 23 h 82"/>
                  <a:gd name="T18" fmla="*/ 2 w 202"/>
                  <a:gd name="T19" fmla="*/ 41 h 82"/>
                  <a:gd name="T20" fmla="*/ 23 w 202"/>
                  <a:gd name="T21" fmla="*/ 11 h 82"/>
                  <a:gd name="T22" fmla="*/ 16 w 202"/>
                  <a:gd name="T23" fmla="*/ 8 h 82"/>
                  <a:gd name="T24" fmla="*/ 30 w 202"/>
                  <a:gd name="T25" fmla="*/ 4 h 82"/>
                  <a:gd name="T26" fmla="*/ 33 w 202"/>
                  <a:gd name="T27" fmla="*/ 6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82"/>
                  <a:gd name="T44" fmla="*/ 202 w 202"/>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82">
                    <a:moveTo>
                      <a:pt x="67" y="11"/>
                    </a:moveTo>
                    <a:cubicBezTo>
                      <a:pt x="92" y="16"/>
                      <a:pt x="115" y="18"/>
                      <a:pt x="141" y="19"/>
                    </a:cubicBezTo>
                    <a:cubicBezTo>
                      <a:pt x="152" y="22"/>
                      <a:pt x="162" y="24"/>
                      <a:pt x="173" y="27"/>
                    </a:cubicBezTo>
                    <a:cubicBezTo>
                      <a:pt x="177" y="28"/>
                      <a:pt x="185" y="31"/>
                      <a:pt x="185" y="31"/>
                    </a:cubicBezTo>
                    <a:cubicBezTo>
                      <a:pt x="202" y="48"/>
                      <a:pt x="170" y="29"/>
                      <a:pt x="165" y="27"/>
                    </a:cubicBezTo>
                    <a:cubicBezTo>
                      <a:pt x="156" y="28"/>
                      <a:pt x="147" y="25"/>
                      <a:pt x="139" y="29"/>
                    </a:cubicBezTo>
                    <a:cubicBezTo>
                      <a:pt x="136" y="31"/>
                      <a:pt x="142" y="36"/>
                      <a:pt x="141" y="39"/>
                    </a:cubicBezTo>
                    <a:cubicBezTo>
                      <a:pt x="140" y="41"/>
                      <a:pt x="137" y="42"/>
                      <a:pt x="135" y="43"/>
                    </a:cubicBezTo>
                    <a:cubicBezTo>
                      <a:pt x="125" y="42"/>
                      <a:pt x="113" y="42"/>
                      <a:pt x="105" y="45"/>
                    </a:cubicBezTo>
                    <a:cubicBezTo>
                      <a:pt x="125" y="77"/>
                      <a:pt x="79" y="49"/>
                      <a:pt x="4" y="82"/>
                    </a:cubicBezTo>
                    <a:cubicBezTo>
                      <a:pt x="0" y="69"/>
                      <a:pt x="57" y="26"/>
                      <a:pt x="45" y="21"/>
                    </a:cubicBezTo>
                    <a:cubicBezTo>
                      <a:pt x="41" y="19"/>
                      <a:pt x="33" y="17"/>
                      <a:pt x="33" y="17"/>
                    </a:cubicBezTo>
                    <a:cubicBezTo>
                      <a:pt x="27" y="0"/>
                      <a:pt x="52" y="8"/>
                      <a:pt x="61" y="9"/>
                    </a:cubicBezTo>
                    <a:cubicBezTo>
                      <a:pt x="65" y="10"/>
                      <a:pt x="82" y="21"/>
                      <a:pt x="67" y="11"/>
                    </a:cubicBezTo>
                    <a:close/>
                  </a:path>
                </a:pathLst>
              </a:custGeom>
              <a:solidFill>
                <a:srgbClr val="969696"/>
              </a:solidFill>
              <a:ln w="6350" cap="rnd">
                <a:noFill/>
                <a:round/>
                <a:headEnd/>
                <a:tailEnd/>
              </a:ln>
            </p:spPr>
            <p:txBody>
              <a:bodyPr/>
              <a:lstStyle/>
              <a:p>
                <a:endParaRPr lang="en-US" dirty="0"/>
              </a:p>
            </p:txBody>
          </p:sp>
          <p:sp>
            <p:nvSpPr>
              <p:cNvPr id="225" name="Freeform 80"/>
              <p:cNvSpPr>
                <a:spLocks/>
              </p:cNvSpPr>
              <p:nvPr/>
            </p:nvSpPr>
            <p:spPr bwMode="auto">
              <a:xfrm>
                <a:off x="3015" y="2413"/>
                <a:ext cx="401" cy="434"/>
              </a:xfrm>
              <a:custGeom>
                <a:avLst/>
                <a:gdLst>
                  <a:gd name="T0" fmla="*/ 366 w 401"/>
                  <a:gd name="T1" fmla="*/ 225 h 434"/>
                  <a:gd name="T2" fmla="*/ 383 w 401"/>
                  <a:gd name="T3" fmla="*/ 207 h 434"/>
                  <a:gd name="T4" fmla="*/ 393 w 401"/>
                  <a:gd name="T5" fmla="*/ 192 h 434"/>
                  <a:gd name="T6" fmla="*/ 400 w 401"/>
                  <a:gd name="T7" fmla="*/ 175 h 434"/>
                  <a:gd name="T8" fmla="*/ 401 w 401"/>
                  <a:gd name="T9" fmla="*/ 150 h 434"/>
                  <a:gd name="T10" fmla="*/ 400 w 401"/>
                  <a:gd name="T11" fmla="*/ 136 h 434"/>
                  <a:gd name="T12" fmla="*/ 395 w 401"/>
                  <a:gd name="T13" fmla="*/ 116 h 434"/>
                  <a:gd name="T14" fmla="*/ 386 w 401"/>
                  <a:gd name="T15" fmla="*/ 93 h 434"/>
                  <a:gd name="T16" fmla="*/ 368 w 401"/>
                  <a:gd name="T17" fmla="*/ 67 h 434"/>
                  <a:gd name="T18" fmla="*/ 349 w 401"/>
                  <a:gd name="T19" fmla="*/ 43 h 434"/>
                  <a:gd name="T20" fmla="*/ 320 w 401"/>
                  <a:gd name="T21" fmla="*/ 24 h 434"/>
                  <a:gd name="T22" fmla="*/ 306 w 401"/>
                  <a:gd name="T23" fmla="*/ 15 h 434"/>
                  <a:gd name="T24" fmla="*/ 280 w 401"/>
                  <a:gd name="T25" fmla="*/ 5 h 434"/>
                  <a:gd name="T26" fmla="*/ 255 w 401"/>
                  <a:gd name="T27" fmla="*/ 0 h 434"/>
                  <a:gd name="T28" fmla="*/ 223 w 401"/>
                  <a:gd name="T29" fmla="*/ 1 h 434"/>
                  <a:gd name="T30" fmla="*/ 183 w 401"/>
                  <a:gd name="T31" fmla="*/ 5 h 434"/>
                  <a:gd name="T32" fmla="*/ 146 w 401"/>
                  <a:gd name="T33" fmla="*/ 16 h 434"/>
                  <a:gd name="T34" fmla="*/ 103 w 401"/>
                  <a:gd name="T35" fmla="*/ 45 h 434"/>
                  <a:gd name="T36" fmla="*/ 74 w 401"/>
                  <a:gd name="T37" fmla="*/ 82 h 434"/>
                  <a:gd name="T38" fmla="*/ 56 w 401"/>
                  <a:gd name="T39" fmla="*/ 109 h 434"/>
                  <a:gd name="T40" fmla="*/ 43 w 401"/>
                  <a:gd name="T41" fmla="*/ 132 h 434"/>
                  <a:gd name="T42" fmla="*/ 33 w 401"/>
                  <a:gd name="T43" fmla="*/ 178 h 434"/>
                  <a:gd name="T44" fmla="*/ 26 w 401"/>
                  <a:gd name="T45" fmla="*/ 223 h 434"/>
                  <a:gd name="T46" fmla="*/ 17 w 401"/>
                  <a:gd name="T47" fmla="*/ 246 h 434"/>
                  <a:gd name="T48" fmla="*/ 10 w 401"/>
                  <a:gd name="T49" fmla="*/ 270 h 434"/>
                  <a:gd name="T50" fmla="*/ 0 w 401"/>
                  <a:gd name="T51" fmla="*/ 335 h 434"/>
                  <a:gd name="T52" fmla="*/ 0 w 401"/>
                  <a:gd name="T53" fmla="*/ 386 h 434"/>
                  <a:gd name="T54" fmla="*/ 18 w 401"/>
                  <a:gd name="T55" fmla="*/ 407 h 434"/>
                  <a:gd name="T56" fmla="*/ 57 w 401"/>
                  <a:gd name="T57" fmla="*/ 407 h 434"/>
                  <a:gd name="T58" fmla="*/ 99 w 401"/>
                  <a:gd name="T59" fmla="*/ 419 h 434"/>
                  <a:gd name="T60" fmla="*/ 204 w 401"/>
                  <a:gd name="T61" fmla="*/ 434 h 434"/>
                  <a:gd name="T62" fmla="*/ 246 w 401"/>
                  <a:gd name="T63" fmla="*/ 404 h 434"/>
                  <a:gd name="T64" fmla="*/ 267 w 401"/>
                  <a:gd name="T65" fmla="*/ 275 h 434"/>
                  <a:gd name="T66" fmla="*/ 286 w 401"/>
                  <a:gd name="T67" fmla="*/ 232 h 434"/>
                  <a:gd name="T68" fmla="*/ 298 w 401"/>
                  <a:gd name="T69" fmla="*/ 219 h 434"/>
                  <a:gd name="T70" fmla="*/ 335 w 401"/>
                  <a:gd name="T71" fmla="*/ 220 h 434"/>
                  <a:gd name="T72" fmla="*/ 366 w 401"/>
                  <a:gd name="T73" fmla="*/ 225 h 4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1"/>
                  <a:gd name="T112" fmla="*/ 0 h 434"/>
                  <a:gd name="T113" fmla="*/ 401 w 401"/>
                  <a:gd name="T114" fmla="*/ 434 h 4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1" h="434">
                    <a:moveTo>
                      <a:pt x="366" y="225"/>
                    </a:moveTo>
                    <a:lnTo>
                      <a:pt x="383" y="207"/>
                    </a:lnTo>
                    <a:lnTo>
                      <a:pt x="393" y="192"/>
                    </a:lnTo>
                    <a:lnTo>
                      <a:pt x="400" y="175"/>
                    </a:lnTo>
                    <a:lnTo>
                      <a:pt x="401" y="150"/>
                    </a:lnTo>
                    <a:lnTo>
                      <a:pt x="400" y="136"/>
                    </a:lnTo>
                    <a:lnTo>
                      <a:pt x="395" y="116"/>
                    </a:lnTo>
                    <a:lnTo>
                      <a:pt x="386" y="93"/>
                    </a:lnTo>
                    <a:lnTo>
                      <a:pt x="368" y="67"/>
                    </a:lnTo>
                    <a:lnTo>
                      <a:pt x="349" y="43"/>
                    </a:lnTo>
                    <a:lnTo>
                      <a:pt x="320" y="24"/>
                    </a:lnTo>
                    <a:lnTo>
                      <a:pt x="306" y="15"/>
                    </a:lnTo>
                    <a:lnTo>
                      <a:pt x="280" y="5"/>
                    </a:lnTo>
                    <a:lnTo>
                      <a:pt x="255" y="0"/>
                    </a:lnTo>
                    <a:lnTo>
                      <a:pt x="223" y="1"/>
                    </a:lnTo>
                    <a:lnTo>
                      <a:pt x="183" y="5"/>
                    </a:lnTo>
                    <a:lnTo>
                      <a:pt x="146" y="16"/>
                    </a:lnTo>
                    <a:lnTo>
                      <a:pt x="103" y="45"/>
                    </a:lnTo>
                    <a:lnTo>
                      <a:pt x="74" y="82"/>
                    </a:lnTo>
                    <a:lnTo>
                      <a:pt x="56" y="109"/>
                    </a:lnTo>
                    <a:lnTo>
                      <a:pt x="43" y="132"/>
                    </a:lnTo>
                    <a:lnTo>
                      <a:pt x="33" y="178"/>
                    </a:lnTo>
                    <a:lnTo>
                      <a:pt x="26" y="223"/>
                    </a:lnTo>
                    <a:lnTo>
                      <a:pt x="17" y="246"/>
                    </a:lnTo>
                    <a:lnTo>
                      <a:pt x="10" y="270"/>
                    </a:lnTo>
                    <a:lnTo>
                      <a:pt x="0" y="335"/>
                    </a:lnTo>
                    <a:lnTo>
                      <a:pt x="0" y="386"/>
                    </a:lnTo>
                    <a:lnTo>
                      <a:pt x="18" y="407"/>
                    </a:lnTo>
                    <a:lnTo>
                      <a:pt x="57" y="407"/>
                    </a:lnTo>
                    <a:lnTo>
                      <a:pt x="99" y="419"/>
                    </a:lnTo>
                    <a:lnTo>
                      <a:pt x="204" y="434"/>
                    </a:lnTo>
                    <a:lnTo>
                      <a:pt x="246" y="404"/>
                    </a:lnTo>
                    <a:lnTo>
                      <a:pt x="267" y="275"/>
                    </a:lnTo>
                    <a:lnTo>
                      <a:pt x="286" y="232"/>
                    </a:lnTo>
                    <a:lnTo>
                      <a:pt x="298" y="219"/>
                    </a:lnTo>
                    <a:lnTo>
                      <a:pt x="335" y="220"/>
                    </a:lnTo>
                    <a:lnTo>
                      <a:pt x="366" y="225"/>
                    </a:lnTo>
                  </a:path>
                </a:pathLst>
              </a:custGeom>
              <a:gradFill rotWithShape="0">
                <a:gsLst>
                  <a:gs pos="0">
                    <a:srgbClr val="4D4D4D"/>
                  </a:gs>
                  <a:gs pos="100000">
                    <a:srgbClr val="242424"/>
                  </a:gs>
                </a:gsLst>
                <a:lin ang="5400000" scaled="1"/>
              </a:gradFill>
              <a:ln w="6350" cap="rnd">
                <a:noFill/>
                <a:round/>
                <a:headEnd/>
                <a:tailEnd/>
              </a:ln>
            </p:spPr>
            <p:txBody>
              <a:bodyPr/>
              <a:lstStyle/>
              <a:p>
                <a:endParaRPr lang="en-US" dirty="0"/>
              </a:p>
            </p:txBody>
          </p:sp>
        </p:grpSp>
      </p:grpSp>
      <p:grpSp>
        <p:nvGrpSpPr>
          <p:cNvPr id="261" name="Group 79"/>
          <p:cNvGrpSpPr>
            <a:grpSpLocks/>
          </p:cNvGrpSpPr>
          <p:nvPr/>
        </p:nvGrpSpPr>
        <p:grpSpPr bwMode="auto">
          <a:xfrm>
            <a:off x="7709379" y="2110028"/>
            <a:ext cx="2601913" cy="3341688"/>
            <a:chOff x="4121" y="799"/>
            <a:chExt cx="1639" cy="2105"/>
          </a:xfrm>
        </p:grpSpPr>
        <p:sp>
          <p:nvSpPr>
            <p:cNvPr id="262" name="AutoShape 80"/>
            <p:cNvSpPr>
              <a:spLocks noChangeArrowheads="1"/>
            </p:cNvSpPr>
            <p:nvPr/>
          </p:nvSpPr>
          <p:spPr bwMode="auto">
            <a:xfrm>
              <a:off x="4121" y="1171"/>
              <a:ext cx="576" cy="1632"/>
            </a:xfrm>
            <a:custGeom>
              <a:avLst/>
              <a:gdLst>
                <a:gd name="T0" fmla="*/ 0 w 21600"/>
                <a:gd name="T1" fmla="*/ 0 h 21600"/>
                <a:gd name="T2" fmla="*/ 0 w 21600"/>
                <a:gd name="T3" fmla="*/ 5 h 21600"/>
                <a:gd name="T4" fmla="*/ 0 w 21600"/>
                <a:gd name="T5" fmla="*/ 9 h 21600"/>
                <a:gd name="T6" fmla="*/ 0 w 21600"/>
                <a:gd name="T7" fmla="*/ 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dirty="0"/>
            </a:p>
          </p:txBody>
        </p:sp>
        <p:grpSp>
          <p:nvGrpSpPr>
            <p:cNvPr id="263" name="Group 81"/>
            <p:cNvGrpSpPr>
              <a:grpSpLocks/>
            </p:cNvGrpSpPr>
            <p:nvPr/>
          </p:nvGrpSpPr>
          <p:grpSpPr bwMode="auto">
            <a:xfrm>
              <a:off x="4896" y="1635"/>
              <a:ext cx="864" cy="482"/>
              <a:chOff x="3826" y="946"/>
              <a:chExt cx="811" cy="595"/>
            </a:xfrm>
          </p:grpSpPr>
          <p:sp>
            <p:nvSpPr>
              <p:cNvPr id="299" name="Freeform 82"/>
              <p:cNvSpPr>
                <a:spLocks/>
              </p:cNvSpPr>
              <p:nvPr/>
            </p:nvSpPr>
            <p:spPr bwMode="auto">
              <a:xfrm>
                <a:off x="3892" y="1085"/>
                <a:ext cx="545" cy="456"/>
              </a:xfrm>
              <a:custGeom>
                <a:avLst/>
                <a:gdLst>
                  <a:gd name="T0" fmla="*/ 548 w 542"/>
                  <a:gd name="T1" fmla="*/ 80 h 453"/>
                  <a:gd name="T2" fmla="*/ 1 w 542"/>
                  <a:gd name="T3" fmla="*/ 0 h 453"/>
                  <a:gd name="T4" fmla="*/ 0 w 542"/>
                  <a:gd name="T5" fmla="*/ 359 h 453"/>
                  <a:gd name="T6" fmla="*/ 548 w 542"/>
                  <a:gd name="T7" fmla="*/ 459 h 453"/>
                  <a:gd name="T8" fmla="*/ 548 w 542"/>
                  <a:gd name="T9" fmla="*/ 80 h 453"/>
                  <a:gd name="T10" fmla="*/ 0 60000 65536"/>
                  <a:gd name="T11" fmla="*/ 0 60000 65536"/>
                  <a:gd name="T12" fmla="*/ 0 60000 65536"/>
                  <a:gd name="T13" fmla="*/ 0 60000 65536"/>
                  <a:gd name="T14" fmla="*/ 0 60000 65536"/>
                  <a:gd name="T15" fmla="*/ 0 w 542"/>
                  <a:gd name="T16" fmla="*/ 0 h 453"/>
                  <a:gd name="T17" fmla="*/ 542 w 542"/>
                  <a:gd name="T18" fmla="*/ 453 h 453"/>
                </a:gdLst>
                <a:ahLst/>
                <a:cxnLst>
                  <a:cxn ang="T10">
                    <a:pos x="T0" y="T1"/>
                  </a:cxn>
                  <a:cxn ang="T11">
                    <a:pos x="T2" y="T3"/>
                  </a:cxn>
                  <a:cxn ang="T12">
                    <a:pos x="T4" y="T5"/>
                  </a:cxn>
                  <a:cxn ang="T13">
                    <a:pos x="T6" y="T7"/>
                  </a:cxn>
                  <a:cxn ang="T14">
                    <a:pos x="T8" y="T9"/>
                  </a:cxn>
                </a:cxnLst>
                <a:rect l="T15" t="T16" r="T17" b="T18"/>
                <a:pathLst>
                  <a:path w="542" h="453">
                    <a:moveTo>
                      <a:pt x="542" y="78"/>
                    </a:moveTo>
                    <a:lnTo>
                      <a:pt x="1" y="0"/>
                    </a:lnTo>
                    <a:lnTo>
                      <a:pt x="0" y="355"/>
                    </a:lnTo>
                    <a:lnTo>
                      <a:pt x="542" y="453"/>
                    </a:lnTo>
                    <a:lnTo>
                      <a:pt x="542" y="78"/>
                    </a:lnTo>
                  </a:path>
                </a:pathLst>
              </a:custGeom>
              <a:gradFill rotWithShape="0">
                <a:gsLst>
                  <a:gs pos="0">
                    <a:srgbClr val="E5E6D1"/>
                  </a:gs>
                  <a:gs pos="100000">
                    <a:srgbClr val="AEAF9F"/>
                  </a:gs>
                </a:gsLst>
                <a:lin ang="5400000" scaled="1"/>
              </a:gradFill>
              <a:ln w="3175" cap="rnd">
                <a:solidFill>
                  <a:srgbClr val="000000"/>
                </a:solidFill>
                <a:round/>
                <a:headEnd/>
                <a:tailEnd/>
              </a:ln>
            </p:spPr>
            <p:txBody>
              <a:bodyPr/>
              <a:lstStyle/>
              <a:p>
                <a:endParaRPr lang="en-US" dirty="0"/>
              </a:p>
            </p:txBody>
          </p:sp>
          <p:sp>
            <p:nvSpPr>
              <p:cNvPr id="300" name="Freeform 83"/>
              <p:cNvSpPr>
                <a:spLocks/>
              </p:cNvSpPr>
              <p:nvPr/>
            </p:nvSpPr>
            <p:spPr bwMode="auto">
              <a:xfrm>
                <a:off x="4437" y="1005"/>
                <a:ext cx="200" cy="536"/>
              </a:xfrm>
              <a:custGeom>
                <a:avLst/>
                <a:gdLst>
                  <a:gd name="T0" fmla="*/ 98 w 410"/>
                  <a:gd name="T1" fmla="*/ 0 h 1101"/>
                  <a:gd name="T2" fmla="*/ 0 w 410"/>
                  <a:gd name="T3" fmla="*/ 78 h 1101"/>
                  <a:gd name="T4" fmla="*/ 0 w 410"/>
                  <a:gd name="T5" fmla="*/ 261 h 1101"/>
                  <a:gd name="T6" fmla="*/ 98 w 410"/>
                  <a:gd name="T7" fmla="*/ 164 h 1101"/>
                  <a:gd name="T8" fmla="*/ 98 w 410"/>
                  <a:gd name="T9" fmla="*/ 0 h 1101"/>
                  <a:gd name="T10" fmla="*/ 0 60000 65536"/>
                  <a:gd name="T11" fmla="*/ 0 60000 65536"/>
                  <a:gd name="T12" fmla="*/ 0 60000 65536"/>
                  <a:gd name="T13" fmla="*/ 0 60000 65536"/>
                  <a:gd name="T14" fmla="*/ 0 60000 65536"/>
                  <a:gd name="T15" fmla="*/ 0 w 410"/>
                  <a:gd name="T16" fmla="*/ 0 h 1101"/>
                  <a:gd name="T17" fmla="*/ 410 w 410"/>
                  <a:gd name="T18" fmla="*/ 1101 h 1101"/>
                </a:gdLst>
                <a:ahLst/>
                <a:cxnLst>
                  <a:cxn ang="T10">
                    <a:pos x="T0" y="T1"/>
                  </a:cxn>
                  <a:cxn ang="T11">
                    <a:pos x="T2" y="T3"/>
                  </a:cxn>
                  <a:cxn ang="T12">
                    <a:pos x="T4" y="T5"/>
                  </a:cxn>
                  <a:cxn ang="T13">
                    <a:pos x="T6" y="T7"/>
                  </a:cxn>
                  <a:cxn ang="T14">
                    <a:pos x="T8" y="T9"/>
                  </a:cxn>
                </a:cxnLst>
                <a:rect l="T15" t="T16" r="T17" b="T18"/>
                <a:pathLst>
                  <a:path w="410" h="1101">
                    <a:moveTo>
                      <a:pt x="409" y="0"/>
                    </a:moveTo>
                    <a:lnTo>
                      <a:pt x="0" y="329"/>
                    </a:lnTo>
                    <a:lnTo>
                      <a:pt x="0" y="1100"/>
                    </a:lnTo>
                    <a:lnTo>
                      <a:pt x="409" y="693"/>
                    </a:lnTo>
                    <a:lnTo>
                      <a:pt x="409" y="0"/>
                    </a:lnTo>
                  </a:path>
                </a:pathLst>
              </a:custGeom>
              <a:gradFill rotWithShape="0">
                <a:gsLst>
                  <a:gs pos="0">
                    <a:srgbClr val="E5E6D1"/>
                  </a:gs>
                  <a:gs pos="100000">
                    <a:srgbClr val="AEAF9F"/>
                  </a:gs>
                </a:gsLst>
                <a:lin ang="5400000" scaled="1"/>
              </a:gradFill>
              <a:ln w="3175" cap="rnd">
                <a:solidFill>
                  <a:srgbClr val="000000"/>
                </a:solidFill>
                <a:round/>
                <a:headEnd/>
                <a:tailEnd/>
              </a:ln>
            </p:spPr>
            <p:txBody>
              <a:bodyPr/>
              <a:lstStyle/>
              <a:p>
                <a:endParaRPr lang="en-US" dirty="0"/>
              </a:p>
            </p:txBody>
          </p:sp>
          <p:sp>
            <p:nvSpPr>
              <p:cNvPr id="301" name="Freeform 84"/>
              <p:cNvSpPr>
                <a:spLocks/>
              </p:cNvSpPr>
              <p:nvPr/>
            </p:nvSpPr>
            <p:spPr bwMode="auto">
              <a:xfrm>
                <a:off x="3892" y="946"/>
                <a:ext cx="743" cy="220"/>
              </a:xfrm>
              <a:custGeom>
                <a:avLst/>
                <a:gdLst>
                  <a:gd name="T0" fmla="*/ 363 w 1522"/>
                  <a:gd name="T1" fmla="*/ 30 h 451"/>
                  <a:gd name="T2" fmla="*/ 265 w 1522"/>
                  <a:gd name="T3" fmla="*/ 107 h 451"/>
                  <a:gd name="T4" fmla="*/ 0 w 1522"/>
                  <a:gd name="T5" fmla="*/ 68 h 451"/>
                  <a:gd name="T6" fmla="*/ 121 w 1522"/>
                  <a:gd name="T7" fmla="*/ 0 h 451"/>
                  <a:gd name="T8" fmla="*/ 363 w 1522"/>
                  <a:gd name="T9" fmla="*/ 29 h 451"/>
                  <a:gd name="T10" fmla="*/ 0 60000 65536"/>
                  <a:gd name="T11" fmla="*/ 0 60000 65536"/>
                  <a:gd name="T12" fmla="*/ 0 60000 65536"/>
                  <a:gd name="T13" fmla="*/ 0 60000 65536"/>
                  <a:gd name="T14" fmla="*/ 0 60000 65536"/>
                  <a:gd name="T15" fmla="*/ 0 w 1522"/>
                  <a:gd name="T16" fmla="*/ 0 h 451"/>
                  <a:gd name="T17" fmla="*/ 1522 w 1522"/>
                  <a:gd name="T18" fmla="*/ 451 h 451"/>
                </a:gdLst>
                <a:ahLst/>
                <a:cxnLst>
                  <a:cxn ang="T10">
                    <a:pos x="T0" y="T1"/>
                  </a:cxn>
                  <a:cxn ang="T11">
                    <a:pos x="T2" y="T3"/>
                  </a:cxn>
                  <a:cxn ang="T12">
                    <a:pos x="T4" y="T5"/>
                  </a:cxn>
                  <a:cxn ang="T13">
                    <a:pos x="T6" y="T7"/>
                  </a:cxn>
                  <a:cxn ang="T14">
                    <a:pos x="T8" y="T9"/>
                  </a:cxn>
                </a:cxnLst>
                <a:rect l="T15" t="T16" r="T17" b="T18"/>
                <a:pathLst>
                  <a:path w="1522" h="451">
                    <a:moveTo>
                      <a:pt x="1522" y="125"/>
                    </a:moveTo>
                    <a:lnTo>
                      <a:pt x="1113" y="451"/>
                    </a:lnTo>
                    <a:lnTo>
                      <a:pt x="0" y="284"/>
                    </a:lnTo>
                    <a:lnTo>
                      <a:pt x="509" y="0"/>
                    </a:lnTo>
                    <a:lnTo>
                      <a:pt x="1522" y="122"/>
                    </a:lnTo>
                  </a:path>
                </a:pathLst>
              </a:custGeom>
              <a:solidFill>
                <a:schemeClr val="bg1"/>
              </a:solidFill>
              <a:ln w="3175" cap="rnd">
                <a:solidFill>
                  <a:srgbClr val="000000"/>
                </a:solidFill>
                <a:round/>
                <a:headEnd/>
                <a:tailEnd/>
              </a:ln>
            </p:spPr>
            <p:txBody>
              <a:bodyPr/>
              <a:lstStyle/>
              <a:p>
                <a:endParaRPr lang="en-US" dirty="0"/>
              </a:p>
            </p:txBody>
          </p:sp>
          <p:sp>
            <p:nvSpPr>
              <p:cNvPr id="302" name="Freeform 85"/>
              <p:cNvSpPr>
                <a:spLocks/>
              </p:cNvSpPr>
              <p:nvPr/>
            </p:nvSpPr>
            <p:spPr bwMode="auto">
              <a:xfrm>
                <a:off x="4055" y="972"/>
                <a:ext cx="339" cy="86"/>
              </a:xfrm>
              <a:custGeom>
                <a:avLst/>
                <a:gdLst>
                  <a:gd name="T0" fmla="*/ 50 w 694"/>
                  <a:gd name="T1" fmla="*/ 0 h 178"/>
                  <a:gd name="T2" fmla="*/ 0 w 694"/>
                  <a:gd name="T3" fmla="*/ 28 h 178"/>
                  <a:gd name="T4" fmla="*/ 119 w 694"/>
                  <a:gd name="T5" fmla="*/ 42 h 178"/>
                  <a:gd name="T6" fmla="*/ 166 w 694"/>
                  <a:gd name="T7" fmla="*/ 13 h 178"/>
                  <a:gd name="T8" fmla="*/ 50 w 694"/>
                  <a:gd name="T9" fmla="*/ 0 h 178"/>
                  <a:gd name="T10" fmla="*/ 0 60000 65536"/>
                  <a:gd name="T11" fmla="*/ 0 60000 65536"/>
                  <a:gd name="T12" fmla="*/ 0 60000 65536"/>
                  <a:gd name="T13" fmla="*/ 0 60000 65536"/>
                  <a:gd name="T14" fmla="*/ 0 60000 65536"/>
                  <a:gd name="T15" fmla="*/ 0 w 694"/>
                  <a:gd name="T16" fmla="*/ 0 h 178"/>
                  <a:gd name="T17" fmla="*/ 694 w 694"/>
                  <a:gd name="T18" fmla="*/ 178 h 178"/>
                </a:gdLst>
                <a:ahLst/>
                <a:cxnLst>
                  <a:cxn ang="T10">
                    <a:pos x="T0" y="T1"/>
                  </a:cxn>
                  <a:cxn ang="T11">
                    <a:pos x="T2" y="T3"/>
                  </a:cxn>
                  <a:cxn ang="T12">
                    <a:pos x="T4" y="T5"/>
                  </a:cxn>
                  <a:cxn ang="T13">
                    <a:pos x="T6" y="T7"/>
                  </a:cxn>
                  <a:cxn ang="T14">
                    <a:pos x="T8" y="T9"/>
                  </a:cxn>
                </a:cxnLst>
                <a:rect l="T15" t="T16" r="T17" b="T18"/>
                <a:pathLst>
                  <a:path w="694" h="178">
                    <a:moveTo>
                      <a:pt x="210" y="0"/>
                    </a:moveTo>
                    <a:lnTo>
                      <a:pt x="0" y="121"/>
                    </a:lnTo>
                    <a:lnTo>
                      <a:pt x="497" y="177"/>
                    </a:lnTo>
                    <a:lnTo>
                      <a:pt x="693" y="54"/>
                    </a:lnTo>
                    <a:lnTo>
                      <a:pt x="210" y="0"/>
                    </a:lnTo>
                  </a:path>
                </a:pathLst>
              </a:custGeom>
              <a:solidFill>
                <a:srgbClr val="919191"/>
              </a:solidFill>
              <a:ln w="12700" cap="rnd">
                <a:noFill/>
                <a:round/>
                <a:headEnd/>
                <a:tailEnd/>
              </a:ln>
            </p:spPr>
            <p:txBody>
              <a:bodyPr/>
              <a:lstStyle/>
              <a:p>
                <a:endParaRPr lang="en-US" dirty="0"/>
              </a:p>
            </p:txBody>
          </p:sp>
          <p:sp>
            <p:nvSpPr>
              <p:cNvPr id="303" name="Freeform 86"/>
              <p:cNvSpPr>
                <a:spLocks/>
              </p:cNvSpPr>
              <p:nvPr/>
            </p:nvSpPr>
            <p:spPr bwMode="auto">
              <a:xfrm>
                <a:off x="4276" y="997"/>
                <a:ext cx="197" cy="117"/>
              </a:xfrm>
              <a:custGeom>
                <a:avLst/>
                <a:gdLst>
                  <a:gd name="T0" fmla="*/ 0 w 404"/>
                  <a:gd name="T1" fmla="*/ 57 h 241"/>
                  <a:gd name="T2" fmla="*/ 83 w 404"/>
                  <a:gd name="T3" fmla="*/ 0 h 241"/>
                  <a:gd name="T4" fmla="*/ 96 w 404"/>
                  <a:gd name="T5" fmla="*/ 0 h 241"/>
                  <a:gd name="T6" fmla="*/ 0 w 404"/>
                  <a:gd name="T7" fmla="*/ 57 h 241"/>
                  <a:gd name="T8" fmla="*/ 0 60000 65536"/>
                  <a:gd name="T9" fmla="*/ 0 60000 65536"/>
                  <a:gd name="T10" fmla="*/ 0 60000 65536"/>
                  <a:gd name="T11" fmla="*/ 0 60000 65536"/>
                  <a:gd name="T12" fmla="*/ 0 w 404"/>
                  <a:gd name="T13" fmla="*/ 0 h 241"/>
                  <a:gd name="T14" fmla="*/ 404 w 404"/>
                  <a:gd name="T15" fmla="*/ 241 h 241"/>
                </a:gdLst>
                <a:ahLst/>
                <a:cxnLst>
                  <a:cxn ang="T8">
                    <a:pos x="T0" y="T1"/>
                  </a:cxn>
                  <a:cxn ang="T9">
                    <a:pos x="T2" y="T3"/>
                  </a:cxn>
                  <a:cxn ang="T10">
                    <a:pos x="T4" y="T5"/>
                  </a:cxn>
                  <a:cxn ang="T11">
                    <a:pos x="T6" y="T7"/>
                  </a:cxn>
                </a:cxnLst>
                <a:rect l="T12" t="T13" r="T14" b="T15"/>
                <a:pathLst>
                  <a:path w="404" h="241">
                    <a:moveTo>
                      <a:pt x="0" y="240"/>
                    </a:moveTo>
                    <a:lnTo>
                      <a:pt x="350" y="0"/>
                    </a:lnTo>
                    <a:lnTo>
                      <a:pt x="403" y="0"/>
                    </a:lnTo>
                    <a:lnTo>
                      <a:pt x="0" y="240"/>
                    </a:lnTo>
                  </a:path>
                </a:pathLst>
              </a:custGeom>
              <a:solidFill>
                <a:srgbClr val="919191"/>
              </a:solidFill>
              <a:ln w="12700" cap="rnd">
                <a:noFill/>
                <a:round/>
                <a:headEnd/>
                <a:tailEnd/>
              </a:ln>
            </p:spPr>
            <p:txBody>
              <a:bodyPr/>
              <a:lstStyle/>
              <a:p>
                <a:endParaRPr lang="en-US" dirty="0"/>
              </a:p>
            </p:txBody>
          </p:sp>
          <p:sp>
            <p:nvSpPr>
              <p:cNvPr id="304" name="Freeform 87"/>
              <p:cNvSpPr>
                <a:spLocks/>
              </p:cNvSpPr>
              <p:nvPr/>
            </p:nvSpPr>
            <p:spPr bwMode="auto">
              <a:xfrm>
                <a:off x="4185" y="1082"/>
                <a:ext cx="83" cy="25"/>
              </a:xfrm>
              <a:custGeom>
                <a:avLst/>
                <a:gdLst>
                  <a:gd name="T0" fmla="*/ 41 w 168"/>
                  <a:gd name="T1" fmla="*/ 2 h 52"/>
                  <a:gd name="T2" fmla="*/ 21 w 168"/>
                  <a:gd name="T3" fmla="*/ 0 h 52"/>
                  <a:gd name="T4" fmla="*/ 0 w 168"/>
                  <a:gd name="T5" fmla="*/ 11 h 52"/>
                  <a:gd name="T6" fmla="*/ 20 w 168"/>
                  <a:gd name="T7" fmla="*/ 12 h 52"/>
                  <a:gd name="T8" fmla="*/ 41 w 168"/>
                  <a:gd name="T9" fmla="*/ 2 h 52"/>
                  <a:gd name="T10" fmla="*/ 0 60000 65536"/>
                  <a:gd name="T11" fmla="*/ 0 60000 65536"/>
                  <a:gd name="T12" fmla="*/ 0 60000 65536"/>
                  <a:gd name="T13" fmla="*/ 0 60000 65536"/>
                  <a:gd name="T14" fmla="*/ 0 60000 65536"/>
                  <a:gd name="T15" fmla="*/ 0 w 168"/>
                  <a:gd name="T16" fmla="*/ 0 h 52"/>
                  <a:gd name="T17" fmla="*/ 168 w 168"/>
                  <a:gd name="T18" fmla="*/ 52 h 52"/>
                </a:gdLst>
                <a:ahLst/>
                <a:cxnLst>
                  <a:cxn ang="T10">
                    <a:pos x="T0" y="T1"/>
                  </a:cxn>
                  <a:cxn ang="T11">
                    <a:pos x="T2" y="T3"/>
                  </a:cxn>
                  <a:cxn ang="T12">
                    <a:pos x="T4" y="T5"/>
                  </a:cxn>
                  <a:cxn ang="T13">
                    <a:pos x="T6" y="T7"/>
                  </a:cxn>
                  <a:cxn ang="T14">
                    <a:pos x="T8" y="T9"/>
                  </a:cxn>
                </a:cxnLst>
                <a:rect l="T15" t="T16" r="T17" b="T18"/>
                <a:pathLst>
                  <a:path w="168" h="52">
                    <a:moveTo>
                      <a:pt x="167" y="8"/>
                    </a:moveTo>
                    <a:lnTo>
                      <a:pt x="88" y="0"/>
                    </a:lnTo>
                    <a:lnTo>
                      <a:pt x="0" y="47"/>
                    </a:lnTo>
                    <a:lnTo>
                      <a:pt x="83" y="51"/>
                    </a:lnTo>
                    <a:lnTo>
                      <a:pt x="167" y="8"/>
                    </a:lnTo>
                  </a:path>
                </a:pathLst>
              </a:custGeom>
              <a:solidFill>
                <a:srgbClr val="919191"/>
              </a:solidFill>
              <a:ln w="12700" cap="rnd">
                <a:noFill/>
                <a:round/>
                <a:headEnd/>
                <a:tailEnd/>
              </a:ln>
            </p:spPr>
            <p:txBody>
              <a:bodyPr/>
              <a:lstStyle/>
              <a:p>
                <a:endParaRPr lang="en-US" dirty="0"/>
              </a:p>
            </p:txBody>
          </p:sp>
          <p:sp>
            <p:nvSpPr>
              <p:cNvPr id="305" name="Line 88"/>
              <p:cNvSpPr>
                <a:spLocks noChangeShapeType="1"/>
              </p:cNvSpPr>
              <p:nvPr/>
            </p:nvSpPr>
            <p:spPr bwMode="auto">
              <a:xfrm flipH="1">
                <a:off x="4443" y="1064"/>
                <a:ext cx="183" cy="142"/>
              </a:xfrm>
              <a:prstGeom prst="line">
                <a:avLst/>
              </a:prstGeom>
              <a:noFill/>
              <a:ln w="6350">
                <a:solidFill>
                  <a:srgbClr val="777777"/>
                </a:solidFill>
                <a:round/>
                <a:headEnd/>
                <a:tailEnd/>
              </a:ln>
            </p:spPr>
            <p:txBody>
              <a:bodyPr wrap="none" anchor="ctr"/>
              <a:lstStyle/>
              <a:p>
                <a:endParaRPr lang="en-US" dirty="0"/>
              </a:p>
            </p:txBody>
          </p:sp>
          <p:sp>
            <p:nvSpPr>
              <p:cNvPr id="306" name="Line 89"/>
              <p:cNvSpPr>
                <a:spLocks noChangeShapeType="1"/>
              </p:cNvSpPr>
              <p:nvPr/>
            </p:nvSpPr>
            <p:spPr bwMode="auto">
              <a:xfrm flipH="1" flipV="1">
                <a:off x="3899" y="1121"/>
                <a:ext cx="533" cy="87"/>
              </a:xfrm>
              <a:prstGeom prst="line">
                <a:avLst/>
              </a:prstGeom>
              <a:noFill/>
              <a:ln w="6350">
                <a:solidFill>
                  <a:srgbClr val="777777"/>
                </a:solidFill>
                <a:round/>
                <a:headEnd/>
                <a:tailEnd/>
              </a:ln>
            </p:spPr>
            <p:txBody>
              <a:bodyPr wrap="none" anchor="ctr"/>
              <a:lstStyle/>
              <a:p>
                <a:endParaRPr lang="en-US" dirty="0"/>
              </a:p>
            </p:txBody>
          </p:sp>
          <p:sp>
            <p:nvSpPr>
              <p:cNvPr id="307" name="Line 90"/>
              <p:cNvSpPr>
                <a:spLocks noChangeShapeType="1"/>
              </p:cNvSpPr>
              <p:nvPr/>
            </p:nvSpPr>
            <p:spPr bwMode="auto">
              <a:xfrm flipV="1">
                <a:off x="4459" y="1333"/>
                <a:ext cx="156" cy="155"/>
              </a:xfrm>
              <a:prstGeom prst="line">
                <a:avLst/>
              </a:prstGeom>
              <a:noFill/>
              <a:ln w="6350">
                <a:solidFill>
                  <a:srgbClr val="777777"/>
                </a:solidFill>
                <a:round/>
                <a:headEnd/>
                <a:tailEnd/>
              </a:ln>
            </p:spPr>
            <p:txBody>
              <a:bodyPr wrap="none" anchor="ctr"/>
              <a:lstStyle/>
              <a:p>
                <a:endParaRPr lang="en-US" dirty="0"/>
              </a:p>
            </p:txBody>
          </p:sp>
          <p:sp>
            <p:nvSpPr>
              <p:cNvPr id="308" name="Line 91"/>
              <p:cNvSpPr>
                <a:spLocks noChangeShapeType="1"/>
              </p:cNvSpPr>
              <p:nvPr/>
            </p:nvSpPr>
            <p:spPr bwMode="auto">
              <a:xfrm flipV="1">
                <a:off x="4459" y="1311"/>
                <a:ext cx="156" cy="153"/>
              </a:xfrm>
              <a:prstGeom prst="line">
                <a:avLst/>
              </a:prstGeom>
              <a:noFill/>
              <a:ln w="6350">
                <a:solidFill>
                  <a:srgbClr val="777777"/>
                </a:solidFill>
                <a:round/>
                <a:headEnd/>
                <a:tailEnd/>
              </a:ln>
            </p:spPr>
            <p:txBody>
              <a:bodyPr wrap="none" anchor="ctr"/>
              <a:lstStyle/>
              <a:p>
                <a:endParaRPr lang="en-US" dirty="0"/>
              </a:p>
            </p:txBody>
          </p:sp>
          <p:sp>
            <p:nvSpPr>
              <p:cNvPr id="309" name="Line 92"/>
              <p:cNvSpPr>
                <a:spLocks noChangeShapeType="1"/>
              </p:cNvSpPr>
              <p:nvPr/>
            </p:nvSpPr>
            <p:spPr bwMode="auto">
              <a:xfrm flipV="1">
                <a:off x="4459" y="1284"/>
                <a:ext cx="156" cy="154"/>
              </a:xfrm>
              <a:prstGeom prst="line">
                <a:avLst/>
              </a:prstGeom>
              <a:noFill/>
              <a:ln w="6350">
                <a:solidFill>
                  <a:srgbClr val="777777"/>
                </a:solidFill>
                <a:round/>
                <a:headEnd/>
                <a:tailEnd/>
              </a:ln>
            </p:spPr>
            <p:txBody>
              <a:bodyPr wrap="none" anchor="ctr"/>
              <a:lstStyle/>
              <a:p>
                <a:endParaRPr lang="en-US" dirty="0"/>
              </a:p>
            </p:txBody>
          </p:sp>
          <p:sp>
            <p:nvSpPr>
              <p:cNvPr id="310" name="Line 93"/>
              <p:cNvSpPr>
                <a:spLocks noChangeShapeType="1"/>
              </p:cNvSpPr>
              <p:nvPr/>
            </p:nvSpPr>
            <p:spPr bwMode="auto">
              <a:xfrm flipV="1">
                <a:off x="4459" y="1256"/>
                <a:ext cx="156" cy="154"/>
              </a:xfrm>
              <a:prstGeom prst="line">
                <a:avLst/>
              </a:prstGeom>
              <a:noFill/>
              <a:ln w="6350">
                <a:solidFill>
                  <a:srgbClr val="777777"/>
                </a:solidFill>
                <a:round/>
                <a:headEnd/>
                <a:tailEnd/>
              </a:ln>
            </p:spPr>
            <p:txBody>
              <a:bodyPr wrap="none" anchor="ctr"/>
              <a:lstStyle/>
              <a:p>
                <a:endParaRPr lang="en-US" dirty="0"/>
              </a:p>
            </p:txBody>
          </p:sp>
          <p:sp>
            <p:nvSpPr>
              <p:cNvPr id="311" name="Freeform 94"/>
              <p:cNvSpPr>
                <a:spLocks/>
              </p:cNvSpPr>
              <p:nvPr/>
            </p:nvSpPr>
            <p:spPr bwMode="auto">
              <a:xfrm>
                <a:off x="3933" y="1324"/>
                <a:ext cx="254" cy="112"/>
              </a:xfrm>
              <a:custGeom>
                <a:avLst/>
                <a:gdLst>
                  <a:gd name="T0" fmla="*/ 124 w 521"/>
                  <a:gd name="T1" fmla="*/ 21 h 231"/>
                  <a:gd name="T2" fmla="*/ 0 w 521"/>
                  <a:gd name="T3" fmla="*/ 0 h 231"/>
                  <a:gd name="T4" fmla="*/ 0 w 521"/>
                  <a:gd name="T5" fmla="*/ 34 h 231"/>
                  <a:gd name="T6" fmla="*/ 124 w 521"/>
                  <a:gd name="T7" fmla="*/ 54 h 231"/>
                  <a:gd name="T8" fmla="*/ 124 w 521"/>
                  <a:gd name="T9" fmla="*/ 21 h 231"/>
                  <a:gd name="T10" fmla="*/ 0 60000 65536"/>
                  <a:gd name="T11" fmla="*/ 0 60000 65536"/>
                  <a:gd name="T12" fmla="*/ 0 60000 65536"/>
                  <a:gd name="T13" fmla="*/ 0 60000 65536"/>
                  <a:gd name="T14" fmla="*/ 0 60000 65536"/>
                  <a:gd name="T15" fmla="*/ 0 w 521"/>
                  <a:gd name="T16" fmla="*/ 0 h 231"/>
                  <a:gd name="T17" fmla="*/ 521 w 521"/>
                  <a:gd name="T18" fmla="*/ 231 h 231"/>
                </a:gdLst>
                <a:ahLst/>
                <a:cxnLst>
                  <a:cxn ang="T10">
                    <a:pos x="T0" y="T1"/>
                  </a:cxn>
                  <a:cxn ang="T11">
                    <a:pos x="T2" y="T3"/>
                  </a:cxn>
                  <a:cxn ang="T12">
                    <a:pos x="T4" y="T5"/>
                  </a:cxn>
                  <a:cxn ang="T13">
                    <a:pos x="T6" y="T7"/>
                  </a:cxn>
                  <a:cxn ang="T14">
                    <a:pos x="T8" y="T9"/>
                  </a:cxn>
                </a:cxnLst>
                <a:rect l="T15" t="T16" r="T17" b="T18"/>
                <a:pathLst>
                  <a:path w="521" h="231">
                    <a:moveTo>
                      <a:pt x="520" y="88"/>
                    </a:moveTo>
                    <a:lnTo>
                      <a:pt x="0" y="0"/>
                    </a:lnTo>
                    <a:lnTo>
                      <a:pt x="0" y="144"/>
                    </a:lnTo>
                    <a:lnTo>
                      <a:pt x="520" y="230"/>
                    </a:lnTo>
                    <a:lnTo>
                      <a:pt x="520" y="88"/>
                    </a:lnTo>
                  </a:path>
                </a:pathLst>
              </a:custGeom>
              <a:solidFill>
                <a:srgbClr val="919191"/>
              </a:solidFill>
              <a:ln w="3175" cap="rnd">
                <a:solidFill>
                  <a:srgbClr val="000000"/>
                </a:solidFill>
                <a:round/>
                <a:headEnd/>
                <a:tailEnd/>
              </a:ln>
            </p:spPr>
            <p:txBody>
              <a:bodyPr/>
              <a:lstStyle/>
              <a:p>
                <a:endParaRPr lang="en-US" dirty="0"/>
              </a:p>
            </p:txBody>
          </p:sp>
          <p:grpSp>
            <p:nvGrpSpPr>
              <p:cNvPr id="312" name="Group 95"/>
              <p:cNvGrpSpPr>
                <a:grpSpLocks/>
              </p:cNvGrpSpPr>
              <p:nvPr/>
            </p:nvGrpSpPr>
            <p:grpSpPr bwMode="auto">
              <a:xfrm>
                <a:off x="3826" y="1336"/>
                <a:ext cx="357" cy="180"/>
                <a:chOff x="752" y="3672"/>
                <a:chExt cx="732" cy="372"/>
              </a:xfrm>
            </p:grpSpPr>
            <p:sp>
              <p:nvSpPr>
                <p:cNvPr id="330" name="Freeform 96"/>
                <p:cNvSpPr>
                  <a:spLocks/>
                </p:cNvSpPr>
                <p:nvPr/>
              </p:nvSpPr>
              <p:spPr bwMode="auto">
                <a:xfrm>
                  <a:off x="752" y="3800"/>
                  <a:ext cx="548" cy="244"/>
                </a:xfrm>
                <a:custGeom>
                  <a:avLst/>
                  <a:gdLst>
                    <a:gd name="T0" fmla="*/ 548 w 548"/>
                    <a:gd name="T1" fmla="*/ 102 h 244"/>
                    <a:gd name="T2" fmla="*/ 0 w 548"/>
                    <a:gd name="T3" fmla="*/ 0 h 244"/>
                    <a:gd name="T4" fmla="*/ 2 w 548"/>
                    <a:gd name="T5" fmla="*/ 129 h 244"/>
                    <a:gd name="T6" fmla="*/ 548 w 548"/>
                    <a:gd name="T7" fmla="*/ 244 h 244"/>
                    <a:gd name="T8" fmla="*/ 548 w 548"/>
                    <a:gd name="T9" fmla="*/ 102 h 244"/>
                    <a:gd name="T10" fmla="*/ 0 60000 65536"/>
                    <a:gd name="T11" fmla="*/ 0 60000 65536"/>
                    <a:gd name="T12" fmla="*/ 0 60000 65536"/>
                    <a:gd name="T13" fmla="*/ 0 60000 65536"/>
                    <a:gd name="T14" fmla="*/ 0 60000 65536"/>
                    <a:gd name="T15" fmla="*/ 0 w 548"/>
                    <a:gd name="T16" fmla="*/ 0 h 244"/>
                    <a:gd name="T17" fmla="*/ 548 w 548"/>
                    <a:gd name="T18" fmla="*/ 244 h 244"/>
                  </a:gdLst>
                  <a:ahLst/>
                  <a:cxnLst>
                    <a:cxn ang="T10">
                      <a:pos x="T0" y="T1"/>
                    </a:cxn>
                    <a:cxn ang="T11">
                      <a:pos x="T2" y="T3"/>
                    </a:cxn>
                    <a:cxn ang="T12">
                      <a:pos x="T4" y="T5"/>
                    </a:cxn>
                    <a:cxn ang="T13">
                      <a:pos x="T6" y="T7"/>
                    </a:cxn>
                    <a:cxn ang="T14">
                      <a:pos x="T8" y="T9"/>
                    </a:cxn>
                  </a:cxnLst>
                  <a:rect l="T15" t="T16" r="T17" b="T18"/>
                  <a:pathLst>
                    <a:path w="548" h="244">
                      <a:moveTo>
                        <a:pt x="548" y="102"/>
                      </a:moveTo>
                      <a:lnTo>
                        <a:pt x="0" y="0"/>
                      </a:lnTo>
                      <a:lnTo>
                        <a:pt x="2" y="129"/>
                      </a:lnTo>
                      <a:lnTo>
                        <a:pt x="548" y="244"/>
                      </a:lnTo>
                      <a:lnTo>
                        <a:pt x="548" y="102"/>
                      </a:lnTo>
                    </a:path>
                  </a:pathLst>
                </a:custGeom>
                <a:gradFill rotWithShape="0">
                  <a:gsLst>
                    <a:gs pos="0">
                      <a:srgbClr val="E5E6D1"/>
                    </a:gs>
                    <a:gs pos="100000">
                      <a:srgbClr val="AEAF9F"/>
                    </a:gs>
                  </a:gsLst>
                  <a:lin ang="5400000" scaled="1"/>
                </a:gradFill>
                <a:ln w="3175" cap="rnd">
                  <a:solidFill>
                    <a:srgbClr val="000000"/>
                  </a:solidFill>
                  <a:round/>
                  <a:headEnd/>
                  <a:tailEnd/>
                </a:ln>
              </p:spPr>
              <p:txBody>
                <a:bodyPr/>
                <a:lstStyle/>
                <a:p>
                  <a:endParaRPr lang="en-US" dirty="0"/>
                </a:p>
              </p:txBody>
            </p:sp>
            <p:sp>
              <p:nvSpPr>
                <p:cNvPr id="331" name="Freeform 97"/>
                <p:cNvSpPr>
                  <a:spLocks/>
                </p:cNvSpPr>
                <p:nvPr/>
              </p:nvSpPr>
              <p:spPr bwMode="auto">
                <a:xfrm>
                  <a:off x="1300" y="3757"/>
                  <a:ext cx="182" cy="287"/>
                </a:xfrm>
                <a:custGeom>
                  <a:avLst/>
                  <a:gdLst>
                    <a:gd name="T0" fmla="*/ 182 w 182"/>
                    <a:gd name="T1" fmla="*/ 0 h 287"/>
                    <a:gd name="T2" fmla="*/ 0 w 182"/>
                    <a:gd name="T3" fmla="*/ 146 h 287"/>
                    <a:gd name="T4" fmla="*/ 0 w 182"/>
                    <a:gd name="T5" fmla="*/ 287 h 287"/>
                    <a:gd name="T6" fmla="*/ 182 w 182"/>
                    <a:gd name="T7" fmla="*/ 125 h 287"/>
                    <a:gd name="T8" fmla="*/ 182 w 182"/>
                    <a:gd name="T9" fmla="*/ 0 h 287"/>
                    <a:gd name="T10" fmla="*/ 0 60000 65536"/>
                    <a:gd name="T11" fmla="*/ 0 60000 65536"/>
                    <a:gd name="T12" fmla="*/ 0 60000 65536"/>
                    <a:gd name="T13" fmla="*/ 0 60000 65536"/>
                    <a:gd name="T14" fmla="*/ 0 60000 65536"/>
                    <a:gd name="T15" fmla="*/ 0 w 182"/>
                    <a:gd name="T16" fmla="*/ 0 h 287"/>
                    <a:gd name="T17" fmla="*/ 182 w 182"/>
                    <a:gd name="T18" fmla="*/ 287 h 287"/>
                  </a:gdLst>
                  <a:ahLst/>
                  <a:cxnLst>
                    <a:cxn ang="T10">
                      <a:pos x="T0" y="T1"/>
                    </a:cxn>
                    <a:cxn ang="T11">
                      <a:pos x="T2" y="T3"/>
                    </a:cxn>
                    <a:cxn ang="T12">
                      <a:pos x="T4" y="T5"/>
                    </a:cxn>
                    <a:cxn ang="T13">
                      <a:pos x="T6" y="T7"/>
                    </a:cxn>
                    <a:cxn ang="T14">
                      <a:pos x="T8" y="T9"/>
                    </a:cxn>
                  </a:cxnLst>
                  <a:rect l="T15" t="T16" r="T17" b="T18"/>
                  <a:pathLst>
                    <a:path w="182" h="287">
                      <a:moveTo>
                        <a:pt x="182" y="0"/>
                      </a:moveTo>
                      <a:lnTo>
                        <a:pt x="0" y="146"/>
                      </a:lnTo>
                      <a:lnTo>
                        <a:pt x="0" y="287"/>
                      </a:lnTo>
                      <a:lnTo>
                        <a:pt x="182" y="125"/>
                      </a:lnTo>
                      <a:lnTo>
                        <a:pt x="182" y="0"/>
                      </a:lnTo>
                    </a:path>
                  </a:pathLst>
                </a:custGeom>
                <a:gradFill rotWithShape="0">
                  <a:gsLst>
                    <a:gs pos="0">
                      <a:srgbClr val="CECECE"/>
                    </a:gs>
                    <a:gs pos="100000">
                      <a:srgbClr val="898989"/>
                    </a:gs>
                  </a:gsLst>
                  <a:lin ang="5400000" scaled="1"/>
                </a:gradFill>
                <a:ln w="3175" cap="rnd">
                  <a:solidFill>
                    <a:srgbClr val="000000"/>
                  </a:solidFill>
                  <a:round/>
                  <a:headEnd/>
                  <a:tailEnd/>
                </a:ln>
              </p:spPr>
              <p:txBody>
                <a:bodyPr/>
                <a:lstStyle/>
                <a:p>
                  <a:endParaRPr lang="en-US" dirty="0"/>
                </a:p>
              </p:txBody>
            </p:sp>
            <p:sp>
              <p:nvSpPr>
                <p:cNvPr id="332" name="Freeform 98"/>
                <p:cNvSpPr>
                  <a:spLocks/>
                </p:cNvSpPr>
                <p:nvPr/>
              </p:nvSpPr>
              <p:spPr bwMode="auto">
                <a:xfrm>
                  <a:off x="756" y="3672"/>
                  <a:ext cx="728" cy="230"/>
                </a:xfrm>
                <a:custGeom>
                  <a:avLst/>
                  <a:gdLst>
                    <a:gd name="T0" fmla="*/ 0 w 728"/>
                    <a:gd name="T1" fmla="*/ 128 h 230"/>
                    <a:gd name="T2" fmla="*/ 257 w 728"/>
                    <a:gd name="T3" fmla="*/ 0 h 230"/>
                    <a:gd name="T4" fmla="*/ 727 w 728"/>
                    <a:gd name="T5" fmla="*/ 82 h 230"/>
                    <a:gd name="T6" fmla="*/ 544 w 728"/>
                    <a:gd name="T7" fmla="*/ 229 h 230"/>
                    <a:gd name="T8" fmla="*/ 0 w 728"/>
                    <a:gd name="T9" fmla="*/ 128 h 230"/>
                    <a:gd name="T10" fmla="*/ 0 60000 65536"/>
                    <a:gd name="T11" fmla="*/ 0 60000 65536"/>
                    <a:gd name="T12" fmla="*/ 0 60000 65536"/>
                    <a:gd name="T13" fmla="*/ 0 60000 65536"/>
                    <a:gd name="T14" fmla="*/ 0 60000 65536"/>
                    <a:gd name="T15" fmla="*/ 0 w 728"/>
                    <a:gd name="T16" fmla="*/ 0 h 230"/>
                    <a:gd name="T17" fmla="*/ 728 w 728"/>
                    <a:gd name="T18" fmla="*/ 230 h 230"/>
                  </a:gdLst>
                  <a:ahLst/>
                  <a:cxnLst>
                    <a:cxn ang="T10">
                      <a:pos x="T0" y="T1"/>
                    </a:cxn>
                    <a:cxn ang="T11">
                      <a:pos x="T2" y="T3"/>
                    </a:cxn>
                    <a:cxn ang="T12">
                      <a:pos x="T4" y="T5"/>
                    </a:cxn>
                    <a:cxn ang="T13">
                      <a:pos x="T6" y="T7"/>
                    </a:cxn>
                    <a:cxn ang="T14">
                      <a:pos x="T8" y="T9"/>
                    </a:cxn>
                  </a:cxnLst>
                  <a:rect l="T15" t="T16" r="T17" b="T18"/>
                  <a:pathLst>
                    <a:path w="728" h="230">
                      <a:moveTo>
                        <a:pt x="0" y="128"/>
                      </a:moveTo>
                      <a:lnTo>
                        <a:pt x="257" y="0"/>
                      </a:lnTo>
                      <a:lnTo>
                        <a:pt x="727" y="82"/>
                      </a:lnTo>
                      <a:lnTo>
                        <a:pt x="544" y="229"/>
                      </a:lnTo>
                      <a:lnTo>
                        <a:pt x="0" y="128"/>
                      </a:lnTo>
                    </a:path>
                  </a:pathLst>
                </a:custGeom>
                <a:solidFill>
                  <a:schemeClr val="bg1"/>
                </a:solidFill>
                <a:ln w="3175" cap="rnd">
                  <a:solidFill>
                    <a:srgbClr val="000000"/>
                  </a:solidFill>
                  <a:round/>
                  <a:headEnd/>
                  <a:tailEnd/>
                </a:ln>
              </p:spPr>
              <p:txBody>
                <a:bodyPr/>
                <a:lstStyle/>
                <a:p>
                  <a:endParaRPr lang="en-US" dirty="0"/>
                </a:p>
              </p:txBody>
            </p:sp>
            <p:sp>
              <p:nvSpPr>
                <p:cNvPr id="333" name="Freeform 99"/>
                <p:cNvSpPr>
                  <a:spLocks/>
                </p:cNvSpPr>
                <p:nvPr/>
              </p:nvSpPr>
              <p:spPr bwMode="auto">
                <a:xfrm>
                  <a:off x="752" y="3821"/>
                  <a:ext cx="725" cy="150"/>
                </a:xfrm>
                <a:custGeom>
                  <a:avLst/>
                  <a:gdLst>
                    <a:gd name="T0" fmla="*/ 725 w 725"/>
                    <a:gd name="T1" fmla="*/ 0 h 150"/>
                    <a:gd name="T2" fmla="*/ 548 w 725"/>
                    <a:gd name="T3" fmla="*/ 150 h 150"/>
                    <a:gd name="T4" fmla="*/ 0 w 725"/>
                    <a:gd name="T5" fmla="*/ 43 h 150"/>
                    <a:gd name="T6" fmla="*/ 0 60000 65536"/>
                    <a:gd name="T7" fmla="*/ 0 60000 65536"/>
                    <a:gd name="T8" fmla="*/ 0 60000 65536"/>
                    <a:gd name="T9" fmla="*/ 0 w 725"/>
                    <a:gd name="T10" fmla="*/ 0 h 150"/>
                    <a:gd name="T11" fmla="*/ 725 w 725"/>
                    <a:gd name="T12" fmla="*/ 150 h 150"/>
                  </a:gdLst>
                  <a:ahLst/>
                  <a:cxnLst>
                    <a:cxn ang="T6">
                      <a:pos x="T0" y="T1"/>
                    </a:cxn>
                    <a:cxn ang="T7">
                      <a:pos x="T2" y="T3"/>
                    </a:cxn>
                    <a:cxn ang="T8">
                      <a:pos x="T4" y="T5"/>
                    </a:cxn>
                  </a:cxnLst>
                  <a:rect l="T9" t="T10" r="T11" b="T12"/>
                  <a:pathLst>
                    <a:path w="725" h="150">
                      <a:moveTo>
                        <a:pt x="725" y="0"/>
                      </a:moveTo>
                      <a:lnTo>
                        <a:pt x="548" y="150"/>
                      </a:lnTo>
                      <a:lnTo>
                        <a:pt x="0" y="43"/>
                      </a:lnTo>
                    </a:path>
                  </a:pathLst>
                </a:custGeom>
                <a:noFill/>
                <a:ln w="3175" cap="rnd">
                  <a:solidFill>
                    <a:srgbClr val="000000"/>
                  </a:solidFill>
                  <a:round/>
                  <a:headEnd/>
                  <a:tailEnd/>
                </a:ln>
              </p:spPr>
              <p:txBody>
                <a:bodyPr/>
                <a:lstStyle/>
                <a:p>
                  <a:endParaRPr lang="en-US" dirty="0"/>
                </a:p>
              </p:txBody>
            </p:sp>
          </p:grpSp>
          <p:sp>
            <p:nvSpPr>
              <p:cNvPr id="313" name="Freeform 100"/>
              <p:cNvSpPr>
                <a:spLocks/>
              </p:cNvSpPr>
              <p:nvPr/>
            </p:nvSpPr>
            <p:spPr bwMode="auto">
              <a:xfrm>
                <a:off x="3933" y="1181"/>
                <a:ext cx="254" cy="113"/>
              </a:xfrm>
              <a:custGeom>
                <a:avLst/>
                <a:gdLst>
                  <a:gd name="T0" fmla="*/ 124 w 521"/>
                  <a:gd name="T1" fmla="*/ 21 h 231"/>
                  <a:gd name="T2" fmla="*/ 0 w 521"/>
                  <a:gd name="T3" fmla="*/ 0 h 231"/>
                  <a:gd name="T4" fmla="*/ 0 w 521"/>
                  <a:gd name="T5" fmla="*/ 34 h 231"/>
                  <a:gd name="T6" fmla="*/ 124 w 521"/>
                  <a:gd name="T7" fmla="*/ 55 h 231"/>
                  <a:gd name="T8" fmla="*/ 124 w 521"/>
                  <a:gd name="T9" fmla="*/ 21 h 231"/>
                  <a:gd name="T10" fmla="*/ 0 60000 65536"/>
                  <a:gd name="T11" fmla="*/ 0 60000 65536"/>
                  <a:gd name="T12" fmla="*/ 0 60000 65536"/>
                  <a:gd name="T13" fmla="*/ 0 60000 65536"/>
                  <a:gd name="T14" fmla="*/ 0 60000 65536"/>
                  <a:gd name="T15" fmla="*/ 0 w 521"/>
                  <a:gd name="T16" fmla="*/ 0 h 231"/>
                  <a:gd name="T17" fmla="*/ 521 w 521"/>
                  <a:gd name="T18" fmla="*/ 231 h 231"/>
                </a:gdLst>
                <a:ahLst/>
                <a:cxnLst>
                  <a:cxn ang="T10">
                    <a:pos x="T0" y="T1"/>
                  </a:cxn>
                  <a:cxn ang="T11">
                    <a:pos x="T2" y="T3"/>
                  </a:cxn>
                  <a:cxn ang="T12">
                    <a:pos x="T4" y="T5"/>
                  </a:cxn>
                  <a:cxn ang="T13">
                    <a:pos x="T6" y="T7"/>
                  </a:cxn>
                  <a:cxn ang="T14">
                    <a:pos x="T8" y="T9"/>
                  </a:cxn>
                </a:cxnLst>
                <a:rect l="T15" t="T16" r="T17" b="T18"/>
                <a:pathLst>
                  <a:path w="521" h="231">
                    <a:moveTo>
                      <a:pt x="520" y="88"/>
                    </a:moveTo>
                    <a:lnTo>
                      <a:pt x="0" y="0"/>
                    </a:lnTo>
                    <a:lnTo>
                      <a:pt x="0" y="144"/>
                    </a:lnTo>
                    <a:lnTo>
                      <a:pt x="520" y="230"/>
                    </a:lnTo>
                    <a:lnTo>
                      <a:pt x="520" y="88"/>
                    </a:lnTo>
                  </a:path>
                </a:pathLst>
              </a:custGeom>
              <a:solidFill>
                <a:srgbClr val="919191"/>
              </a:solidFill>
              <a:ln w="3175" cap="rnd">
                <a:solidFill>
                  <a:srgbClr val="000000"/>
                </a:solidFill>
                <a:round/>
                <a:headEnd/>
                <a:tailEnd/>
              </a:ln>
            </p:spPr>
            <p:txBody>
              <a:bodyPr/>
              <a:lstStyle/>
              <a:p>
                <a:endParaRPr lang="en-US" dirty="0"/>
              </a:p>
            </p:txBody>
          </p:sp>
          <p:sp>
            <p:nvSpPr>
              <p:cNvPr id="314" name="Freeform 101"/>
              <p:cNvSpPr>
                <a:spLocks/>
              </p:cNvSpPr>
              <p:nvPr/>
            </p:nvSpPr>
            <p:spPr bwMode="auto">
              <a:xfrm>
                <a:off x="3826" y="1255"/>
                <a:ext cx="267" cy="120"/>
              </a:xfrm>
              <a:custGeom>
                <a:avLst/>
                <a:gdLst>
                  <a:gd name="T0" fmla="*/ 130 w 548"/>
                  <a:gd name="T1" fmla="*/ 25 h 244"/>
                  <a:gd name="T2" fmla="*/ 0 w 548"/>
                  <a:gd name="T3" fmla="*/ 0 h 244"/>
                  <a:gd name="T4" fmla="*/ 0 w 548"/>
                  <a:gd name="T5" fmla="*/ 31 h 244"/>
                  <a:gd name="T6" fmla="*/ 130 w 548"/>
                  <a:gd name="T7" fmla="*/ 59 h 244"/>
                  <a:gd name="T8" fmla="*/ 130 w 548"/>
                  <a:gd name="T9" fmla="*/ 25 h 244"/>
                  <a:gd name="T10" fmla="*/ 0 60000 65536"/>
                  <a:gd name="T11" fmla="*/ 0 60000 65536"/>
                  <a:gd name="T12" fmla="*/ 0 60000 65536"/>
                  <a:gd name="T13" fmla="*/ 0 60000 65536"/>
                  <a:gd name="T14" fmla="*/ 0 60000 65536"/>
                  <a:gd name="T15" fmla="*/ 0 w 548"/>
                  <a:gd name="T16" fmla="*/ 0 h 244"/>
                  <a:gd name="T17" fmla="*/ 548 w 548"/>
                  <a:gd name="T18" fmla="*/ 244 h 244"/>
                </a:gdLst>
                <a:ahLst/>
                <a:cxnLst>
                  <a:cxn ang="T10">
                    <a:pos x="T0" y="T1"/>
                  </a:cxn>
                  <a:cxn ang="T11">
                    <a:pos x="T2" y="T3"/>
                  </a:cxn>
                  <a:cxn ang="T12">
                    <a:pos x="T4" y="T5"/>
                  </a:cxn>
                  <a:cxn ang="T13">
                    <a:pos x="T6" y="T7"/>
                  </a:cxn>
                  <a:cxn ang="T14">
                    <a:pos x="T8" y="T9"/>
                  </a:cxn>
                </a:cxnLst>
                <a:rect l="T15" t="T16" r="T17" b="T18"/>
                <a:pathLst>
                  <a:path w="548" h="244">
                    <a:moveTo>
                      <a:pt x="548" y="102"/>
                    </a:moveTo>
                    <a:lnTo>
                      <a:pt x="0" y="0"/>
                    </a:lnTo>
                    <a:lnTo>
                      <a:pt x="2" y="129"/>
                    </a:lnTo>
                    <a:lnTo>
                      <a:pt x="548" y="244"/>
                    </a:lnTo>
                    <a:lnTo>
                      <a:pt x="548" y="102"/>
                    </a:lnTo>
                  </a:path>
                </a:pathLst>
              </a:custGeom>
              <a:gradFill rotWithShape="0">
                <a:gsLst>
                  <a:gs pos="0">
                    <a:srgbClr val="E5E6D1"/>
                  </a:gs>
                  <a:gs pos="100000">
                    <a:srgbClr val="AEAF9F"/>
                  </a:gs>
                </a:gsLst>
                <a:lin ang="5400000" scaled="1"/>
              </a:gradFill>
              <a:ln w="3175" cap="rnd">
                <a:solidFill>
                  <a:srgbClr val="000000"/>
                </a:solidFill>
                <a:round/>
                <a:headEnd/>
                <a:tailEnd/>
              </a:ln>
            </p:spPr>
            <p:txBody>
              <a:bodyPr/>
              <a:lstStyle/>
              <a:p>
                <a:endParaRPr lang="en-US" dirty="0"/>
              </a:p>
            </p:txBody>
          </p:sp>
          <p:sp>
            <p:nvSpPr>
              <p:cNvPr id="315" name="Freeform 102"/>
              <p:cNvSpPr>
                <a:spLocks/>
              </p:cNvSpPr>
              <p:nvPr/>
            </p:nvSpPr>
            <p:spPr bwMode="auto">
              <a:xfrm>
                <a:off x="4093" y="1234"/>
                <a:ext cx="88" cy="141"/>
              </a:xfrm>
              <a:custGeom>
                <a:avLst/>
                <a:gdLst>
                  <a:gd name="T0" fmla="*/ 43 w 182"/>
                  <a:gd name="T1" fmla="*/ 0 h 287"/>
                  <a:gd name="T2" fmla="*/ 0 w 182"/>
                  <a:gd name="T3" fmla="*/ 35 h 287"/>
                  <a:gd name="T4" fmla="*/ 0 w 182"/>
                  <a:gd name="T5" fmla="*/ 69 h 287"/>
                  <a:gd name="T6" fmla="*/ 43 w 182"/>
                  <a:gd name="T7" fmla="*/ 30 h 287"/>
                  <a:gd name="T8" fmla="*/ 43 w 182"/>
                  <a:gd name="T9" fmla="*/ 0 h 287"/>
                  <a:gd name="T10" fmla="*/ 0 60000 65536"/>
                  <a:gd name="T11" fmla="*/ 0 60000 65536"/>
                  <a:gd name="T12" fmla="*/ 0 60000 65536"/>
                  <a:gd name="T13" fmla="*/ 0 60000 65536"/>
                  <a:gd name="T14" fmla="*/ 0 60000 65536"/>
                  <a:gd name="T15" fmla="*/ 0 w 182"/>
                  <a:gd name="T16" fmla="*/ 0 h 287"/>
                  <a:gd name="T17" fmla="*/ 182 w 182"/>
                  <a:gd name="T18" fmla="*/ 287 h 287"/>
                </a:gdLst>
                <a:ahLst/>
                <a:cxnLst>
                  <a:cxn ang="T10">
                    <a:pos x="T0" y="T1"/>
                  </a:cxn>
                  <a:cxn ang="T11">
                    <a:pos x="T2" y="T3"/>
                  </a:cxn>
                  <a:cxn ang="T12">
                    <a:pos x="T4" y="T5"/>
                  </a:cxn>
                  <a:cxn ang="T13">
                    <a:pos x="T6" y="T7"/>
                  </a:cxn>
                  <a:cxn ang="T14">
                    <a:pos x="T8" y="T9"/>
                  </a:cxn>
                </a:cxnLst>
                <a:rect l="T15" t="T16" r="T17" b="T18"/>
                <a:pathLst>
                  <a:path w="182" h="287">
                    <a:moveTo>
                      <a:pt x="182" y="0"/>
                    </a:moveTo>
                    <a:lnTo>
                      <a:pt x="0" y="146"/>
                    </a:lnTo>
                    <a:lnTo>
                      <a:pt x="0" y="287"/>
                    </a:lnTo>
                    <a:lnTo>
                      <a:pt x="182" y="125"/>
                    </a:lnTo>
                    <a:lnTo>
                      <a:pt x="182" y="0"/>
                    </a:lnTo>
                  </a:path>
                </a:pathLst>
              </a:custGeom>
              <a:gradFill rotWithShape="0">
                <a:gsLst>
                  <a:gs pos="0">
                    <a:srgbClr val="CECECE"/>
                  </a:gs>
                  <a:gs pos="100000">
                    <a:srgbClr val="898989"/>
                  </a:gs>
                </a:gsLst>
                <a:lin ang="5400000" scaled="1"/>
              </a:gradFill>
              <a:ln w="3175" cap="rnd">
                <a:solidFill>
                  <a:srgbClr val="000000"/>
                </a:solidFill>
                <a:round/>
                <a:headEnd/>
                <a:tailEnd/>
              </a:ln>
            </p:spPr>
            <p:txBody>
              <a:bodyPr/>
              <a:lstStyle/>
              <a:p>
                <a:endParaRPr lang="en-US" dirty="0"/>
              </a:p>
            </p:txBody>
          </p:sp>
          <p:sp>
            <p:nvSpPr>
              <p:cNvPr id="316" name="Freeform 103"/>
              <p:cNvSpPr>
                <a:spLocks/>
              </p:cNvSpPr>
              <p:nvPr/>
            </p:nvSpPr>
            <p:spPr bwMode="auto">
              <a:xfrm>
                <a:off x="3828" y="1193"/>
                <a:ext cx="355" cy="112"/>
              </a:xfrm>
              <a:custGeom>
                <a:avLst/>
                <a:gdLst>
                  <a:gd name="T0" fmla="*/ 0 w 728"/>
                  <a:gd name="T1" fmla="*/ 30 h 230"/>
                  <a:gd name="T2" fmla="*/ 61 w 728"/>
                  <a:gd name="T3" fmla="*/ 0 h 230"/>
                  <a:gd name="T4" fmla="*/ 173 w 728"/>
                  <a:gd name="T5" fmla="*/ 19 h 230"/>
                  <a:gd name="T6" fmla="*/ 129 w 728"/>
                  <a:gd name="T7" fmla="*/ 55 h 230"/>
                  <a:gd name="T8" fmla="*/ 0 w 728"/>
                  <a:gd name="T9" fmla="*/ 30 h 230"/>
                  <a:gd name="T10" fmla="*/ 0 60000 65536"/>
                  <a:gd name="T11" fmla="*/ 0 60000 65536"/>
                  <a:gd name="T12" fmla="*/ 0 60000 65536"/>
                  <a:gd name="T13" fmla="*/ 0 60000 65536"/>
                  <a:gd name="T14" fmla="*/ 0 60000 65536"/>
                  <a:gd name="T15" fmla="*/ 0 w 728"/>
                  <a:gd name="T16" fmla="*/ 0 h 230"/>
                  <a:gd name="T17" fmla="*/ 728 w 728"/>
                  <a:gd name="T18" fmla="*/ 230 h 230"/>
                </a:gdLst>
                <a:ahLst/>
                <a:cxnLst>
                  <a:cxn ang="T10">
                    <a:pos x="T0" y="T1"/>
                  </a:cxn>
                  <a:cxn ang="T11">
                    <a:pos x="T2" y="T3"/>
                  </a:cxn>
                  <a:cxn ang="T12">
                    <a:pos x="T4" y="T5"/>
                  </a:cxn>
                  <a:cxn ang="T13">
                    <a:pos x="T6" y="T7"/>
                  </a:cxn>
                  <a:cxn ang="T14">
                    <a:pos x="T8" y="T9"/>
                  </a:cxn>
                </a:cxnLst>
                <a:rect l="T15" t="T16" r="T17" b="T18"/>
                <a:pathLst>
                  <a:path w="728" h="230">
                    <a:moveTo>
                      <a:pt x="0" y="128"/>
                    </a:moveTo>
                    <a:lnTo>
                      <a:pt x="257" y="0"/>
                    </a:lnTo>
                    <a:lnTo>
                      <a:pt x="727" y="82"/>
                    </a:lnTo>
                    <a:lnTo>
                      <a:pt x="544" y="229"/>
                    </a:lnTo>
                    <a:lnTo>
                      <a:pt x="0" y="128"/>
                    </a:lnTo>
                  </a:path>
                </a:pathLst>
              </a:custGeom>
              <a:solidFill>
                <a:schemeClr val="bg1"/>
              </a:solidFill>
              <a:ln w="3175" cap="rnd">
                <a:solidFill>
                  <a:srgbClr val="000000"/>
                </a:solidFill>
                <a:round/>
                <a:headEnd/>
                <a:tailEnd/>
              </a:ln>
            </p:spPr>
            <p:txBody>
              <a:bodyPr/>
              <a:lstStyle/>
              <a:p>
                <a:endParaRPr lang="en-US" dirty="0"/>
              </a:p>
            </p:txBody>
          </p:sp>
          <p:sp>
            <p:nvSpPr>
              <p:cNvPr id="317" name="Freeform 104"/>
              <p:cNvSpPr>
                <a:spLocks/>
              </p:cNvSpPr>
              <p:nvPr/>
            </p:nvSpPr>
            <p:spPr bwMode="auto">
              <a:xfrm>
                <a:off x="3826" y="1266"/>
                <a:ext cx="353" cy="73"/>
              </a:xfrm>
              <a:custGeom>
                <a:avLst/>
                <a:gdLst>
                  <a:gd name="T0" fmla="*/ 172 w 725"/>
                  <a:gd name="T1" fmla="*/ 0 h 150"/>
                  <a:gd name="T2" fmla="*/ 130 w 725"/>
                  <a:gd name="T3" fmla="*/ 36 h 150"/>
                  <a:gd name="T4" fmla="*/ 0 w 725"/>
                  <a:gd name="T5" fmla="*/ 10 h 150"/>
                  <a:gd name="T6" fmla="*/ 0 60000 65536"/>
                  <a:gd name="T7" fmla="*/ 0 60000 65536"/>
                  <a:gd name="T8" fmla="*/ 0 60000 65536"/>
                  <a:gd name="T9" fmla="*/ 0 w 725"/>
                  <a:gd name="T10" fmla="*/ 0 h 150"/>
                  <a:gd name="T11" fmla="*/ 725 w 725"/>
                  <a:gd name="T12" fmla="*/ 150 h 150"/>
                </a:gdLst>
                <a:ahLst/>
                <a:cxnLst>
                  <a:cxn ang="T6">
                    <a:pos x="T0" y="T1"/>
                  </a:cxn>
                  <a:cxn ang="T7">
                    <a:pos x="T2" y="T3"/>
                  </a:cxn>
                  <a:cxn ang="T8">
                    <a:pos x="T4" y="T5"/>
                  </a:cxn>
                </a:cxnLst>
                <a:rect l="T9" t="T10" r="T11" b="T12"/>
                <a:pathLst>
                  <a:path w="725" h="150">
                    <a:moveTo>
                      <a:pt x="725" y="0"/>
                    </a:moveTo>
                    <a:lnTo>
                      <a:pt x="548" y="150"/>
                    </a:lnTo>
                    <a:lnTo>
                      <a:pt x="0" y="43"/>
                    </a:lnTo>
                  </a:path>
                </a:pathLst>
              </a:custGeom>
              <a:noFill/>
              <a:ln w="3175" cap="rnd">
                <a:solidFill>
                  <a:srgbClr val="000000"/>
                </a:solidFill>
                <a:round/>
                <a:headEnd/>
                <a:tailEnd/>
              </a:ln>
            </p:spPr>
            <p:txBody>
              <a:bodyPr/>
              <a:lstStyle/>
              <a:p>
                <a:endParaRPr lang="en-US" dirty="0"/>
              </a:p>
            </p:txBody>
          </p:sp>
          <p:grpSp>
            <p:nvGrpSpPr>
              <p:cNvPr id="318" name="Group 105"/>
              <p:cNvGrpSpPr>
                <a:grpSpLocks/>
              </p:cNvGrpSpPr>
              <p:nvPr/>
            </p:nvGrpSpPr>
            <p:grpSpPr bwMode="auto">
              <a:xfrm>
                <a:off x="4242" y="1206"/>
                <a:ext cx="174" cy="108"/>
                <a:chOff x="4242" y="1206"/>
                <a:chExt cx="174" cy="108"/>
              </a:xfrm>
            </p:grpSpPr>
            <p:sp>
              <p:nvSpPr>
                <p:cNvPr id="319" name="Freeform 106"/>
                <p:cNvSpPr>
                  <a:spLocks/>
                </p:cNvSpPr>
                <p:nvPr/>
              </p:nvSpPr>
              <p:spPr bwMode="auto">
                <a:xfrm>
                  <a:off x="4244" y="1228"/>
                  <a:ext cx="172" cy="86"/>
                </a:xfrm>
                <a:custGeom>
                  <a:avLst/>
                  <a:gdLst>
                    <a:gd name="T0" fmla="*/ 172 w 172"/>
                    <a:gd name="T1" fmla="*/ 0 h 86"/>
                    <a:gd name="T2" fmla="*/ 172 w 172"/>
                    <a:gd name="T3" fmla="*/ 45 h 86"/>
                    <a:gd name="T4" fmla="*/ 148 w 172"/>
                    <a:gd name="T5" fmla="*/ 86 h 86"/>
                    <a:gd name="T6" fmla="*/ 0 w 172"/>
                    <a:gd name="T7" fmla="*/ 65 h 86"/>
                    <a:gd name="T8" fmla="*/ 1 w 172"/>
                    <a:gd name="T9" fmla="*/ 49 h 86"/>
                    <a:gd name="T10" fmla="*/ 0 60000 65536"/>
                    <a:gd name="T11" fmla="*/ 0 60000 65536"/>
                    <a:gd name="T12" fmla="*/ 0 60000 65536"/>
                    <a:gd name="T13" fmla="*/ 0 60000 65536"/>
                    <a:gd name="T14" fmla="*/ 0 60000 65536"/>
                    <a:gd name="T15" fmla="*/ 0 w 172"/>
                    <a:gd name="T16" fmla="*/ 0 h 86"/>
                    <a:gd name="T17" fmla="*/ 172 w 172"/>
                    <a:gd name="T18" fmla="*/ 86 h 86"/>
                  </a:gdLst>
                  <a:ahLst/>
                  <a:cxnLst>
                    <a:cxn ang="T10">
                      <a:pos x="T0" y="T1"/>
                    </a:cxn>
                    <a:cxn ang="T11">
                      <a:pos x="T2" y="T3"/>
                    </a:cxn>
                    <a:cxn ang="T12">
                      <a:pos x="T4" y="T5"/>
                    </a:cxn>
                    <a:cxn ang="T13">
                      <a:pos x="T6" y="T7"/>
                    </a:cxn>
                    <a:cxn ang="T14">
                      <a:pos x="T8" y="T9"/>
                    </a:cxn>
                  </a:cxnLst>
                  <a:rect l="T15" t="T16" r="T17" b="T18"/>
                  <a:pathLst>
                    <a:path w="172" h="86">
                      <a:moveTo>
                        <a:pt x="172" y="0"/>
                      </a:moveTo>
                      <a:lnTo>
                        <a:pt x="172" y="45"/>
                      </a:lnTo>
                      <a:lnTo>
                        <a:pt x="148" y="86"/>
                      </a:lnTo>
                      <a:lnTo>
                        <a:pt x="0" y="65"/>
                      </a:lnTo>
                      <a:lnTo>
                        <a:pt x="1" y="49"/>
                      </a:lnTo>
                    </a:path>
                  </a:pathLst>
                </a:custGeom>
                <a:solidFill>
                  <a:srgbClr val="969696"/>
                </a:solidFill>
                <a:ln w="3175">
                  <a:solidFill>
                    <a:schemeClr val="tx1"/>
                  </a:solidFill>
                  <a:round/>
                  <a:headEnd/>
                  <a:tailEnd/>
                </a:ln>
              </p:spPr>
              <p:txBody>
                <a:bodyPr wrap="none" tIns="27432" bIns="27432" anchor="ctr">
                  <a:spAutoFit/>
                </a:bodyPr>
                <a:lstStyle/>
                <a:p>
                  <a:endParaRPr lang="en-US" dirty="0"/>
                </a:p>
              </p:txBody>
            </p:sp>
            <p:sp>
              <p:nvSpPr>
                <p:cNvPr id="320" name="Freeform 107"/>
                <p:cNvSpPr>
                  <a:spLocks/>
                </p:cNvSpPr>
                <p:nvPr/>
              </p:nvSpPr>
              <p:spPr bwMode="auto">
                <a:xfrm>
                  <a:off x="4242" y="1206"/>
                  <a:ext cx="174" cy="100"/>
                </a:xfrm>
                <a:custGeom>
                  <a:avLst/>
                  <a:gdLst>
                    <a:gd name="T0" fmla="*/ 85 w 358"/>
                    <a:gd name="T1" fmla="*/ 10 h 204"/>
                    <a:gd name="T2" fmla="*/ 13 w 358"/>
                    <a:gd name="T3" fmla="*/ 0 h 204"/>
                    <a:gd name="T4" fmla="*/ 0 w 358"/>
                    <a:gd name="T5" fmla="*/ 38 h 204"/>
                    <a:gd name="T6" fmla="*/ 71 w 358"/>
                    <a:gd name="T7" fmla="*/ 49 h 204"/>
                    <a:gd name="T8" fmla="*/ 85 w 358"/>
                    <a:gd name="T9" fmla="*/ 10 h 204"/>
                    <a:gd name="T10" fmla="*/ 0 60000 65536"/>
                    <a:gd name="T11" fmla="*/ 0 60000 65536"/>
                    <a:gd name="T12" fmla="*/ 0 60000 65536"/>
                    <a:gd name="T13" fmla="*/ 0 60000 65536"/>
                    <a:gd name="T14" fmla="*/ 0 60000 65536"/>
                    <a:gd name="T15" fmla="*/ 0 w 358"/>
                    <a:gd name="T16" fmla="*/ 0 h 204"/>
                    <a:gd name="T17" fmla="*/ 358 w 358"/>
                    <a:gd name="T18" fmla="*/ 204 h 204"/>
                  </a:gdLst>
                  <a:ahLst/>
                  <a:cxnLst>
                    <a:cxn ang="T10">
                      <a:pos x="T0" y="T1"/>
                    </a:cxn>
                    <a:cxn ang="T11">
                      <a:pos x="T2" y="T3"/>
                    </a:cxn>
                    <a:cxn ang="T12">
                      <a:pos x="T4" y="T5"/>
                    </a:cxn>
                    <a:cxn ang="T13">
                      <a:pos x="T6" y="T7"/>
                    </a:cxn>
                    <a:cxn ang="T14">
                      <a:pos x="T8" y="T9"/>
                    </a:cxn>
                  </a:cxnLst>
                  <a:rect l="T15" t="T16" r="T17" b="T18"/>
                  <a:pathLst>
                    <a:path w="358" h="204">
                      <a:moveTo>
                        <a:pt x="357" y="41"/>
                      </a:moveTo>
                      <a:lnTo>
                        <a:pt x="55" y="0"/>
                      </a:lnTo>
                      <a:lnTo>
                        <a:pt x="0" y="158"/>
                      </a:lnTo>
                      <a:lnTo>
                        <a:pt x="302" y="203"/>
                      </a:lnTo>
                      <a:lnTo>
                        <a:pt x="357" y="41"/>
                      </a:lnTo>
                    </a:path>
                  </a:pathLst>
                </a:custGeom>
                <a:solidFill>
                  <a:srgbClr val="FCFEB9"/>
                </a:solidFill>
                <a:ln w="3175" cap="rnd">
                  <a:solidFill>
                    <a:schemeClr val="tx1"/>
                  </a:solidFill>
                  <a:round/>
                  <a:headEnd/>
                  <a:tailEnd/>
                </a:ln>
              </p:spPr>
              <p:txBody>
                <a:bodyPr/>
                <a:lstStyle/>
                <a:p>
                  <a:endParaRPr lang="en-US" dirty="0"/>
                </a:p>
              </p:txBody>
            </p:sp>
            <p:sp>
              <p:nvSpPr>
                <p:cNvPr id="321" name="Freeform 108"/>
                <p:cNvSpPr>
                  <a:spLocks/>
                </p:cNvSpPr>
                <p:nvPr/>
              </p:nvSpPr>
              <p:spPr bwMode="auto">
                <a:xfrm>
                  <a:off x="4363" y="1253"/>
                  <a:ext cx="30" cy="19"/>
                </a:xfrm>
                <a:custGeom>
                  <a:avLst/>
                  <a:gdLst>
                    <a:gd name="T0" fmla="*/ 15 w 60"/>
                    <a:gd name="T1" fmla="*/ 2 h 40"/>
                    <a:gd name="T2" fmla="*/ 3 w 60"/>
                    <a:gd name="T3" fmla="*/ 0 h 40"/>
                    <a:gd name="T4" fmla="*/ 0 w 60"/>
                    <a:gd name="T5" fmla="*/ 7 h 40"/>
                    <a:gd name="T6" fmla="*/ 12 w 60"/>
                    <a:gd name="T7" fmla="*/ 9 h 40"/>
                    <a:gd name="T8" fmla="*/ 15 w 60"/>
                    <a:gd name="T9" fmla="*/ 2 h 40"/>
                    <a:gd name="T10" fmla="*/ 0 60000 65536"/>
                    <a:gd name="T11" fmla="*/ 0 60000 65536"/>
                    <a:gd name="T12" fmla="*/ 0 60000 65536"/>
                    <a:gd name="T13" fmla="*/ 0 60000 65536"/>
                    <a:gd name="T14" fmla="*/ 0 60000 65536"/>
                    <a:gd name="T15" fmla="*/ 0 w 60"/>
                    <a:gd name="T16" fmla="*/ 0 h 40"/>
                    <a:gd name="T17" fmla="*/ 60 w 60"/>
                    <a:gd name="T18" fmla="*/ 40 h 40"/>
                  </a:gdLst>
                  <a:ahLst/>
                  <a:cxnLst>
                    <a:cxn ang="T10">
                      <a:pos x="T0" y="T1"/>
                    </a:cxn>
                    <a:cxn ang="T11">
                      <a:pos x="T2" y="T3"/>
                    </a:cxn>
                    <a:cxn ang="T12">
                      <a:pos x="T4" y="T5"/>
                    </a:cxn>
                    <a:cxn ang="T13">
                      <a:pos x="T6" y="T7"/>
                    </a:cxn>
                    <a:cxn ang="T14">
                      <a:pos x="T8" y="T9"/>
                    </a:cxn>
                  </a:cxnLst>
                  <a:rect l="T15" t="T16" r="T17" b="T18"/>
                  <a:pathLst>
                    <a:path w="60" h="40">
                      <a:moveTo>
                        <a:pt x="59" y="8"/>
                      </a:moveTo>
                      <a:lnTo>
                        <a:pt x="12" y="0"/>
                      </a:lnTo>
                      <a:lnTo>
                        <a:pt x="0" y="31"/>
                      </a:lnTo>
                      <a:lnTo>
                        <a:pt x="47" y="39"/>
                      </a:lnTo>
                      <a:lnTo>
                        <a:pt x="59" y="8"/>
                      </a:lnTo>
                    </a:path>
                  </a:pathLst>
                </a:custGeom>
                <a:solidFill>
                  <a:srgbClr val="919191"/>
                </a:solidFill>
                <a:ln w="3175" cap="rnd">
                  <a:noFill/>
                  <a:round/>
                  <a:headEnd/>
                  <a:tailEnd/>
                </a:ln>
              </p:spPr>
              <p:txBody>
                <a:bodyPr/>
                <a:lstStyle/>
                <a:p>
                  <a:endParaRPr lang="en-US" dirty="0"/>
                </a:p>
              </p:txBody>
            </p:sp>
            <p:sp>
              <p:nvSpPr>
                <p:cNvPr id="322" name="Freeform 109"/>
                <p:cNvSpPr>
                  <a:spLocks/>
                </p:cNvSpPr>
                <p:nvPr/>
              </p:nvSpPr>
              <p:spPr bwMode="auto">
                <a:xfrm>
                  <a:off x="4275" y="1216"/>
                  <a:ext cx="125" cy="32"/>
                </a:xfrm>
                <a:custGeom>
                  <a:avLst/>
                  <a:gdLst>
                    <a:gd name="T0" fmla="*/ 60 w 259"/>
                    <a:gd name="T1" fmla="*/ 8 h 67"/>
                    <a:gd name="T2" fmla="*/ 2 w 259"/>
                    <a:gd name="T3" fmla="*/ 0 h 67"/>
                    <a:gd name="T4" fmla="*/ 0 w 259"/>
                    <a:gd name="T5" fmla="*/ 6 h 67"/>
                    <a:gd name="T6" fmla="*/ 57 w 259"/>
                    <a:gd name="T7" fmla="*/ 15 h 67"/>
                    <a:gd name="T8" fmla="*/ 60 w 259"/>
                    <a:gd name="T9" fmla="*/ 8 h 67"/>
                    <a:gd name="T10" fmla="*/ 0 60000 65536"/>
                    <a:gd name="T11" fmla="*/ 0 60000 65536"/>
                    <a:gd name="T12" fmla="*/ 0 60000 65536"/>
                    <a:gd name="T13" fmla="*/ 0 60000 65536"/>
                    <a:gd name="T14" fmla="*/ 0 60000 65536"/>
                    <a:gd name="T15" fmla="*/ 0 w 259"/>
                    <a:gd name="T16" fmla="*/ 0 h 67"/>
                    <a:gd name="T17" fmla="*/ 259 w 259"/>
                    <a:gd name="T18" fmla="*/ 67 h 67"/>
                  </a:gdLst>
                  <a:ahLst/>
                  <a:cxnLst>
                    <a:cxn ang="T10">
                      <a:pos x="T0" y="T1"/>
                    </a:cxn>
                    <a:cxn ang="T11">
                      <a:pos x="T2" y="T3"/>
                    </a:cxn>
                    <a:cxn ang="T12">
                      <a:pos x="T4" y="T5"/>
                    </a:cxn>
                    <a:cxn ang="T13">
                      <a:pos x="T6" y="T7"/>
                    </a:cxn>
                    <a:cxn ang="T14">
                      <a:pos x="T8" y="T9"/>
                    </a:cxn>
                  </a:cxnLst>
                  <a:rect l="T15" t="T16" r="T17" b="T18"/>
                  <a:pathLst>
                    <a:path w="259" h="67">
                      <a:moveTo>
                        <a:pt x="258" y="35"/>
                      </a:moveTo>
                      <a:lnTo>
                        <a:pt x="8" y="0"/>
                      </a:lnTo>
                      <a:lnTo>
                        <a:pt x="0" y="27"/>
                      </a:lnTo>
                      <a:lnTo>
                        <a:pt x="246" y="66"/>
                      </a:lnTo>
                      <a:lnTo>
                        <a:pt x="258" y="35"/>
                      </a:lnTo>
                    </a:path>
                  </a:pathLst>
                </a:custGeom>
                <a:solidFill>
                  <a:srgbClr val="919191"/>
                </a:solidFill>
                <a:ln w="3175" cap="rnd">
                  <a:noFill/>
                  <a:round/>
                  <a:headEnd/>
                  <a:tailEnd/>
                </a:ln>
              </p:spPr>
              <p:txBody>
                <a:bodyPr/>
                <a:lstStyle/>
                <a:p>
                  <a:endParaRPr lang="en-US" dirty="0"/>
                </a:p>
              </p:txBody>
            </p:sp>
            <p:sp>
              <p:nvSpPr>
                <p:cNvPr id="323" name="Freeform 110"/>
                <p:cNvSpPr>
                  <a:spLocks/>
                </p:cNvSpPr>
                <p:nvPr/>
              </p:nvSpPr>
              <p:spPr bwMode="auto">
                <a:xfrm>
                  <a:off x="4355" y="1274"/>
                  <a:ext cx="29" cy="20"/>
                </a:xfrm>
                <a:custGeom>
                  <a:avLst/>
                  <a:gdLst>
                    <a:gd name="T0" fmla="*/ 14 w 60"/>
                    <a:gd name="T1" fmla="*/ 2 h 40"/>
                    <a:gd name="T2" fmla="*/ 3 w 60"/>
                    <a:gd name="T3" fmla="*/ 0 h 40"/>
                    <a:gd name="T4" fmla="*/ 0 w 60"/>
                    <a:gd name="T5" fmla="*/ 7 h 40"/>
                    <a:gd name="T6" fmla="*/ 12 w 60"/>
                    <a:gd name="T7" fmla="*/ 10 h 40"/>
                    <a:gd name="T8" fmla="*/ 14 w 60"/>
                    <a:gd name="T9" fmla="*/ 2 h 40"/>
                    <a:gd name="T10" fmla="*/ 0 60000 65536"/>
                    <a:gd name="T11" fmla="*/ 0 60000 65536"/>
                    <a:gd name="T12" fmla="*/ 0 60000 65536"/>
                    <a:gd name="T13" fmla="*/ 0 60000 65536"/>
                    <a:gd name="T14" fmla="*/ 0 60000 65536"/>
                    <a:gd name="T15" fmla="*/ 0 w 60"/>
                    <a:gd name="T16" fmla="*/ 0 h 40"/>
                    <a:gd name="T17" fmla="*/ 60 w 60"/>
                    <a:gd name="T18" fmla="*/ 40 h 40"/>
                  </a:gdLst>
                  <a:ahLst/>
                  <a:cxnLst>
                    <a:cxn ang="T10">
                      <a:pos x="T0" y="T1"/>
                    </a:cxn>
                    <a:cxn ang="T11">
                      <a:pos x="T2" y="T3"/>
                    </a:cxn>
                    <a:cxn ang="T12">
                      <a:pos x="T4" y="T5"/>
                    </a:cxn>
                    <a:cxn ang="T13">
                      <a:pos x="T6" y="T7"/>
                    </a:cxn>
                    <a:cxn ang="T14">
                      <a:pos x="T8" y="T9"/>
                    </a:cxn>
                  </a:cxnLst>
                  <a:rect l="T15" t="T16" r="T17" b="T18"/>
                  <a:pathLst>
                    <a:path w="60" h="40">
                      <a:moveTo>
                        <a:pt x="59" y="8"/>
                      </a:moveTo>
                      <a:lnTo>
                        <a:pt x="12" y="0"/>
                      </a:lnTo>
                      <a:lnTo>
                        <a:pt x="0" y="31"/>
                      </a:lnTo>
                      <a:lnTo>
                        <a:pt x="49" y="39"/>
                      </a:lnTo>
                      <a:lnTo>
                        <a:pt x="59" y="8"/>
                      </a:lnTo>
                    </a:path>
                  </a:pathLst>
                </a:custGeom>
                <a:solidFill>
                  <a:srgbClr val="919191"/>
                </a:solidFill>
                <a:ln w="3175" cap="rnd">
                  <a:noFill/>
                  <a:round/>
                  <a:headEnd/>
                  <a:tailEnd/>
                </a:ln>
              </p:spPr>
              <p:txBody>
                <a:bodyPr/>
                <a:lstStyle/>
                <a:p>
                  <a:endParaRPr lang="en-US" dirty="0"/>
                </a:p>
              </p:txBody>
            </p:sp>
            <p:sp>
              <p:nvSpPr>
                <p:cNvPr id="324" name="Freeform 111"/>
                <p:cNvSpPr>
                  <a:spLocks/>
                </p:cNvSpPr>
                <p:nvPr/>
              </p:nvSpPr>
              <p:spPr bwMode="auto">
                <a:xfrm>
                  <a:off x="4329" y="1248"/>
                  <a:ext cx="32" cy="19"/>
                </a:xfrm>
                <a:custGeom>
                  <a:avLst/>
                  <a:gdLst>
                    <a:gd name="T0" fmla="*/ 16 w 62"/>
                    <a:gd name="T1" fmla="*/ 2 h 39"/>
                    <a:gd name="T2" fmla="*/ 3 w 62"/>
                    <a:gd name="T3" fmla="*/ 0 h 39"/>
                    <a:gd name="T4" fmla="*/ 0 w 62"/>
                    <a:gd name="T5" fmla="*/ 7 h 39"/>
                    <a:gd name="T6" fmla="*/ 13 w 62"/>
                    <a:gd name="T7" fmla="*/ 9 h 39"/>
                    <a:gd name="T8" fmla="*/ 16 w 62"/>
                    <a:gd name="T9" fmla="*/ 2 h 39"/>
                    <a:gd name="T10" fmla="*/ 0 60000 65536"/>
                    <a:gd name="T11" fmla="*/ 0 60000 65536"/>
                    <a:gd name="T12" fmla="*/ 0 60000 65536"/>
                    <a:gd name="T13" fmla="*/ 0 60000 65536"/>
                    <a:gd name="T14" fmla="*/ 0 60000 65536"/>
                    <a:gd name="T15" fmla="*/ 0 w 62"/>
                    <a:gd name="T16" fmla="*/ 0 h 39"/>
                    <a:gd name="T17" fmla="*/ 62 w 62"/>
                    <a:gd name="T18" fmla="*/ 39 h 39"/>
                  </a:gdLst>
                  <a:ahLst/>
                  <a:cxnLst>
                    <a:cxn ang="T10">
                      <a:pos x="T0" y="T1"/>
                    </a:cxn>
                    <a:cxn ang="T11">
                      <a:pos x="T2" y="T3"/>
                    </a:cxn>
                    <a:cxn ang="T12">
                      <a:pos x="T4" y="T5"/>
                    </a:cxn>
                    <a:cxn ang="T13">
                      <a:pos x="T6" y="T7"/>
                    </a:cxn>
                    <a:cxn ang="T14">
                      <a:pos x="T8" y="T9"/>
                    </a:cxn>
                  </a:cxnLst>
                  <a:rect l="T15" t="T16" r="T17" b="T18"/>
                  <a:pathLst>
                    <a:path w="62" h="39">
                      <a:moveTo>
                        <a:pt x="61" y="8"/>
                      </a:moveTo>
                      <a:lnTo>
                        <a:pt x="12" y="0"/>
                      </a:lnTo>
                      <a:lnTo>
                        <a:pt x="0" y="30"/>
                      </a:lnTo>
                      <a:lnTo>
                        <a:pt x="51" y="38"/>
                      </a:lnTo>
                      <a:lnTo>
                        <a:pt x="61" y="8"/>
                      </a:lnTo>
                    </a:path>
                  </a:pathLst>
                </a:custGeom>
                <a:solidFill>
                  <a:srgbClr val="919191"/>
                </a:solidFill>
                <a:ln w="3175" cap="rnd">
                  <a:noFill/>
                  <a:round/>
                  <a:headEnd/>
                  <a:tailEnd/>
                </a:ln>
              </p:spPr>
              <p:txBody>
                <a:bodyPr/>
                <a:lstStyle/>
                <a:p>
                  <a:endParaRPr lang="en-US" dirty="0"/>
                </a:p>
              </p:txBody>
            </p:sp>
            <p:sp>
              <p:nvSpPr>
                <p:cNvPr id="325" name="Freeform 112"/>
                <p:cNvSpPr>
                  <a:spLocks/>
                </p:cNvSpPr>
                <p:nvPr/>
              </p:nvSpPr>
              <p:spPr bwMode="auto">
                <a:xfrm>
                  <a:off x="4324" y="1269"/>
                  <a:ext cx="29" cy="18"/>
                </a:xfrm>
                <a:custGeom>
                  <a:avLst/>
                  <a:gdLst>
                    <a:gd name="T0" fmla="*/ 14 w 60"/>
                    <a:gd name="T1" fmla="*/ 2 h 38"/>
                    <a:gd name="T2" fmla="*/ 2 w 60"/>
                    <a:gd name="T3" fmla="*/ 0 h 38"/>
                    <a:gd name="T4" fmla="*/ 0 w 60"/>
                    <a:gd name="T5" fmla="*/ 7 h 38"/>
                    <a:gd name="T6" fmla="*/ 12 w 60"/>
                    <a:gd name="T7" fmla="*/ 9 h 38"/>
                    <a:gd name="T8" fmla="*/ 14 w 60"/>
                    <a:gd name="T9" fmla="*/ 2 h 38"/>
                    <a:gd name="T10" fmla="*/ 0 60000 65536"/>
                    <a:gd name="T11" fmla="*/ 0 60000 65536"/>
                    <a:gd name="T12" fmla="*/ 0 60000 65536"/>
                    <a:gd name="T13" fmla="*/ 0 60000 65536"/>
                    <a:gd name="T14" fmla="*/ 0 60000 65536"/>
                    <a:gd name="T15" fmla="*/ 0 w 60"/>
                    <a:gd name="T16" fmla="*/ 0 h 38"/>
                    <a:gd name="T17" fmla="*/ 60 w 60"/>
                    <a:gd name="T18" fmla="*/ 38 h 38"/>
                  </a:gdLst>
                  <a:ahLst/>
                  <a:cxnLst>
                    <a:cxn ang="T10">
                      <a:pos x="T0" y="T1"/>
                    </a:cxn>
                    <a:cxn ang="T11">
                      <a:pos x="T2" y="T3"/>
                    </a:cxn>
                    <a:cxn ang="T12">
                      <a:pos x="T4" y="T5"/>
                    </a:cxn>
                    <a:cxn ang="T13">
                      <a:pos x="T6" y="T7"/>
                    </a:cxn>
                    <a:cxn ang="T14">
                      <a:pos x="T8" y="T9"/>
                    </a:cxn>
                  </a:cxnLst>
                  <a:rect l="T15" t="T16" r="T17" b="T18"/>
                  <a:pathLst>
                    <a:path w="60" h="38">
                      <a:moveTo>
                        <a:pt x="59" y="8"/>
                      </a:moveTo>
                      <a:lnTo>
                        <a:pt x="10" y="0"/>
                      </a:lnTo>
                      <a:lnTo>
                        <a:pt x="0" y="31"/>
                      </a:lnTo>
                      <a:lnTo>
                        <a:pt x="49" y="37"/>
                      </a:lnTo>
                      <a:lnTo>
                        <a:pt x="59" y="8"/>
                      </a:lnTo>
                    </a:path>
                  </a:pathLst>
                </a:custGeom>
                <a:solidFill>
                  <a:srgbClr val="919191"/>
                </a:solidFill>
                <a:ln w="3175" cap="rnd">
                  <a:noFill/>
                  <a:round/>
                  <a:headEnd/>
                  <a:tailEnd/>
                </a:ln>
              </p:spPr>
              <p:txBody>
                <a:bodyPr/>
                <a:lstStyle/>
                <a:p>
                  <a:endParaRPr lang="en-US" dirty="0"/>
                </a:p>
              </p:txBody>
            </p:sp>
            <p:sp>
              <p:nvSpPr>
                <p:cNvPr id="326" name="Freeform 113"/>
                <p:cNvSpPr>
                  <a:spLocks/>
                </p:cNvSpPr>
                <p:nvPr/>
              </p:nvSpPr>
              <p:spPr bwMode="auto">
                <a:xfrm>
                  <a:off x="4298" y="1244"/>
                  <a:ext cx="30" cy="17"/>
                </a:xfrm>
                <a:custGeom>
                  <a:avLst/>
                  <a:gdLst>
                    <a:gd name="T0" fmla="*/ 15 w 62"/>
                    <a:gd name="T1" fmla="*/ 2 h 37"/>
                    <a:gd name="T2" fmla="*/ 3 w 62"/>
                    <a:gd name="T3" fmla="*/ 0 h 37"/>
                    <a:gd name="T4" fmla="*/ 0 w 62"/>
                    <a:gd name="T5" fmla="*/ 6 h 37"/>
                    <a:gd name="T6" fmla="*/ 12 w 62"/>
                    <a:gd name="T7" fmla="*/ 8 h 37"/>
                    <a:gd name="T8" fmla="*/ 15 w 62"/>
                    <a:gd name="T9" fmla="*/ 2 h 37"/>
                    <a:gd name="T10" fmla="*/ 0 60000 65536"/>
                    <a:gd name="T11" fmla="*/ 0 60000 65536"/>
                    <a:gd name="T12" fmla="*/ 0 60000 65536"/>
                    <a:gd name="T13" fmla="*/ 0 60000 65536"/>
                    <a:gd name="T14" fmla="*/ 0 60000 65536"/>
                    <a:gd name="T15" fmla="*/ 0 w 62"/>
                    <a:gd name="T16" fmla="*/ 0 h 37"/>
                    <a:gd name="T17" fmla="*/ 62 w 62"/>
                    <a:gd name="T18" fmla="*/ 37 h 37"/>
                  </a:gdLst>
                  <a:ahLst/>
                  <a:cxnLst>
                    <a:cxn ang="T10">
                      <a:pos x="T0" y="T1"/>
                    </a:cxn>
                    <a:cxn ang="T11">
                      <a:pos x="T2" y="T3"/>
                    </a:cxn>
                    <a:cxn ang="T12">
                      <a:pos x="T4" y="T5"/>
                    </a:cxn>
                    <a:cxn ang="T13">
                      <a:pos x="T6" y="T7"/>
                    </a:cxn>
                    <a:cxn ang="T14">
                      <a:pos x="T8" y="T9"/>
                    </a:cxn>
                  </a:cxnLst>
                  <a:rect l="T15" t="T16" r="T17" b="T18"/>
                  <a:pathLst>
                    <a:path w="62" h="37">
                      <a:moveTo>
                        <a:pt x="61" y="8"/>
                      </a:moveTo>
                      <a:lnTo>
                        <a:pt x="12" y="0"/>
                      </a:lnTo>
                      <a:lnTo>
                        <a:pt x="0" y="30"/>
                      </a:lnTo>
                      <a:lnTo>
                        <a:pt x="49" y="36"/>
                      </a:lnTo>
                      <a:lnTo>
                        <a:pt x="61" y="8"/>
                      </a:lnTo>
                    </a:path>
                  </a:pathLst>
                </a:custGeom>
                <a:solidFill>
                  <a:srgbClr val="919191"/>
                </a:solidFill>
                <a:ln w="3175" cap="rnd">
                  <a:noFill/>
                  <a:round/>
                  <a:headEnd/>
                  <a:tailEnd/>
                </a:ln>
              </p:spPr>
              <p:txBody>
                <a:bodyPr/>
                <a:lstStyle/>
                <a:p>
                  <a:endParaRPr lang="en-US" dirty="0"/>
                </a:p>
              </p:txBody>
            </p:sp>
            <p:sp>
              <p:nvSpPr>
                <p:cNvPr id="327" name="Freeform 114"/>
                <p:cNvSpPr>
                  <a:spLocks/>
                </p:cNvSpPr>
                <p:nvPr/>
              </p:nvSpPr>
              <p:spPr bwMode="auto">
                <a:xfrm>
                  <a:off x="4290" y="1266"/>
                  <a:ext cx="31" cy="18"/>
                </a:xfrm>
                <a:custGeom>
                  <a:avLst/>
                  <a:gdLst>
                    <a:gd name="T0" fmla="*/ 16 w 60"/>
                    <a:gd name="T1" fmla="*/ 2 h 37"/>
                    <a:gd name="T2" fmla="*/ 3 w 60"/>
                    <a:gd name="T3" fmla="*/ 0 h 37"/>
                    <a:gd name="T4" fmla="*/ 0 w 60"/>
                    <a:gd name="T5" fmla="*/ 7 h 37"/>
                    <a:gd name="T6" fmla="*/ 12 w 60"/>
                    <a:gd name="T7" fmla="*/ 9 h 37"/>
                    <a:gd name="T8" fmla="*/ 16 w 60"/>
                    <a:gd name="T9" fmla="*/ 2 h 37"/>
                    <a:gd name="T10" fmla="*/ 0 60000 65536"/>
                    <a:gd name="T11" fmla="*/ 0 60000 65536"/>
                    <a:gd name="T12" fmla="*/ 0 60000 65536"/>
                    <a:gd name="T13" fmla="*/ 0 60000 65536"/>
                    <a:gd name="T14" fmla="*/ 0 60000 65536"/>
                    <a:gd name="T15" fmla="*/ 0 w 60"/>
                    <a:gd name="T16" fmla="*/ 0 h 37"/>
                    <a:gd name="T17" fmla="*/ 60 w 60"/>
                    <a:gd name="T18" fmla="*/ 37 h 37"/>
                  </a:gdLst>
                  <a:ahLst/>
                  <a:cxnLst>
                    <a:cxn ang="T10">
                      <a:pos x="T0" y="T1"/>
                    </a:cxn>
                    <a:cxn ang="T11">
                      <a:pos x="T2" y="T3"/>
                    </a:cxn>
                    <a:cxn ang="T12">
                      <a:pos x="T4" y="T5"/>
                    </a:cxn>
                    <a:cxn ang="T13">
                      <a:pos x="T6" y="T7"/>
                    </a:cxn>
                    <a:cxn ang="T14">
                      <a:pos x="T8" y="T9"/>
                    </a:cxn>
                  </a:cxnLst>
                  <a:rect l="T15" t="T16" r="T17" b="T18"/>
                  <a:pathLst>
                    <a:path w="60" h="37">
                      <a:moveTo>
                        <a:pt x="59" y="8"/>
                      </a:moveTo>
                      <a:lnTo>
                        <a:pt x="10" y="0"/>
                      </a:lnTo>
                      <a:lnTo>
                        <a:pt x="0" y="28"/>
                      </a:lnTo>
                      <a:lnTo>
                        <a:pt x="47" y="36"/>
                      </a:lnTo>
                      <a:lnTo>
                        <a:pt x="59" y="8"/>
                      </a:lnTo>
                    </a:path>
                  </a:pathLst>
                </a:custGeom>
                <a:solidFill>
                  <a:srgbClr val="919191"/>
                </a:solidFill>
                <a:ln w="3175" cap="rnd">
                  <a:noFill/>
                  <a:round/>
                  <a:headEnd/>
                  <a:tailEnd/>
                </a:ln>
              </p:spPr>
              <p:txBody>
                <a:bodyPr/>
                <a:lstStyle/>
                <a:p>
                  <a:endParaRPr lang="en-US" dirty="0"/>
                </a:p>
              </p:txBody>
            </p:sp>
            <p:sp>
              <p:nvSpPr>
                <p:cNvPr id="328" name="Freeform 115"/>
                <p:cNvSpPr>
                  <a:spLocks/>
                </p:cNvSpPr>
                <p:nvPr/>
              </p:nvSpPr>
              <p:spPr bwMode="auto">
                <a:xfrm>
                  <a:off x="4268" y="1239"/>
                  <a:ext cx="28" cy="17"/>
                </a:xfrm>
                <a:custGeom>
                  <a:avLst/>
                  <a:gdLst>
                    <a:gd name="T0" fmla="*/ 13 w 60"/>
                    <a:gd name="T1" fmla="*/ 1 h 38"/>
                    <a:gd name="T2" fmla="*/ 2 w 60"/>
                    <a:gd name="T3" fmla="*/ 0 h 38"/>
                    <a:gd name="T4" fmla="*/ 0 w 60"/>
                    <a:gd name="T5" fmla="*/ 6 h 38"/>
                    <a:gd name="T6" fmla="*/ 10 w 60"/>
                    <a:gd name="T7" fmla="*/ 8 h 38"/>
                    <a:gd name="T8" fmla="*/ 13 w 60"/>
                    <a:gd name="T9" fmla="*/ 1 h 38"/>
                    <a:gd name="T10" fmla="*/ 0 60000 65536"/>
                    <a:gd name="T11" fmla="*/ 0 60000 65536"/>
                    <a:gd name="T12" fmla="*/ 0 60000 65536"/>
                    <a:gd name="T13" fmla="*/ 0 60000 65536"/>
                    <a:gd name="T14" fmla="*/ 0 60000 65536"/>
                    <a:gd name="T15" fmla="*/ 0 w 60"/>
                    <a:gd name="T16" fmla="*/ 0 h 38"/>
                    <a:gd name="T17" fmla="*/ 60 w 60"/>
                    <a:gd name="T18" fmla="*/ 38 h 38"/>
                  </a:gdLst>
                  <a:ahLst/>
                  <a:cxnLst>
                    <a:cxn ang="T10">
                      <a:pos x="T0" y="T1"/>
                    </a:cxn>
                    <a:cxn ang="T11">
                      <a:pos x="T2" y="T3"/>
                    </a:cxn>
                    <a:cxn ang="T12">
                      <a:pos x="T4" y="T5"/>
                    </a:cxn>
                    <a:cxn ang="T13">
                      <a:pos x="T6" y="T7"/>
                    </a:cxn>
                    <a:cxn ang="T14">
                      <a:pos x="T8" y="T9"/>
                    </a:cxn>
                  </a:cxnLst>
                  <a:rect l="T15" t="T16" r="T17" b="T18"/>
                  <a:pathLst>
                    <a:path w="60" h="38">
                      <a:moveTo>
                        <a:pt x="59" y="6"/>
                      </a:moveTo>
                      <a:lnTo>
                        <a:pt x="10" y="0"/>
                      </a:lnTo>
                      <a:lnTo>
                        <a:pt x="0" y="29"/>
                      </a:lnTo>
                      <a:lnTo>
                        <a:pt x="47" y="37"/>
                      </a:lnTo>
                      <a:lnTo>
                        <a:pt x="59" y="6"/>
                      </a:lnTo>
                    </a:path>
                  </a:pathLst>
                </a:custGeom>
                <a:solidFill>
                  <a:srgbClr val="919191"/>
                </a:solidFill>
                <a:ln w="3175" cap="rnd">
                  <a:noFill/>
                  <a:round/>
                  <a:headEnd/>
                  <a:tailEnd/>
                </a:ln>
              </p:spPr>
              <p:txBody>
                <a:bodyPr/>
                <a:lstStyle/>
                <a:p>
                  <a:endParaRPr lang="en-US" dirty="0"/>
                </a:p>
              </p:txBody>
            </p:sp>
            <p:sp>
              <p:nvSpPr>
                <p:cNvPr id="329" name="Freeform 116"/>
                <p:cNvSpPr>
                  <a:spLocks/>
                </p:cNvSpPr>
                <p:nvPr/>
              </p:nvSpPr>
              <p:spPr bwMode="auto">
                <a:xfrm>
                  <a:off x="4259" y="1260"/>
                  <a:ext cx="29" cy="19"/>
                </a:xfrm>
                <a:custGeom>
                  <a:avLst/>
                  <a:gdLst>
                    <a:gd name="T0" fmla="*/ 14 w 60"/>
                    <a:gd name="T1" fmla="*/ 2 h 37"/>
                    <a:gd name="T2" fmla="*/ 2 w 60"/>
                    <a:gd name="T3" fmla="*/ 0 h 37"/>
                    <a:gd name="T4" fmla="*/ 0 w 60"/>
                    <a:gd name="T5" fmla="*/ 7 h 37"/>
                    <a:gd name="T6" fmla="*/ 11 w 60"/>
                    <a:gd name="T7" fmla="*/ 9 h 37"/>
                    <a:gd name="T8" fmla="*/ 14 w 60"/>
                    <a:gd name="T9" fmla="*/ 2 h 37"/>
                    <a:gd name="T10" fmla="*/ 0 60000 65536"/>
                    <a:gd name="T11" fmla="*/ 0 60000 65536"/>
                    <a:gd name="T12" fmla="*/ 0 60000 65536"/>
                    <a:gd name="T13" fmla="*/ 0 60000 65536"/>
                    <a:gd name="T14" fmla="*/ 0 60000 65536"/>
                    <a:gd name="T15" fmla="*/ 0 w 60"/>
                    <a:gd name="T16" fmla="*/ 0 h 37"/>
                    <a:gd name="T17" fmla="*/ 60 w 60"/>
                    <a:gd name="T18" fmla="*/ 37 h 37"/>
                  </a:gdLst>
                  <a:ahLst/>
                  <a:cxnLst>
                    <a:cxn ang="T10">
                      <a:pos x="T0" y="T1"/>
                    </a:cxn>
                    <a:cxn ang="T11">
                      <a:pos x="T2" y="T3"/>
                    </a:cxn>
                    <a:cxn ang="T12">
                      <a:pos x="T4" y="T5"/>
                    </a:cxn>
                    <a:cxn ang="T13">
                      <a:pos x="T6" y="T7"/>
                    </a:cxn>
                    <a:cxn ang="T14">
                      <a:pos x="T8" y="T9"/>
                    </a:cxn>
                  </a:cxnLst>
                  <a:rect l="T15" t="T16" r="T17" b="T18"/>
                  <a:pathLst>
                    <a:path w="60" h="37">
                      <a:moveTo>
                        <a:pt x="59" y="8"/>
                      </a:moveTo>
                      <a:lnTo>
                        <a:pt x="10" y="0"/>
                      </a:lnTo>
                      <a:lnTo>
                        <a:pt x="0" y="28"/>
                      </a:lnTo>
                      <a:lnTo>
                        <a:pt x="47" y="36"/>
                      </a:lnTo>
                      <a:lnTo>
                        <a:pt x="59" y="8"/>
                      </a:lnTo>
                    </a:path>
                  </a:pathLst>
                </a:custGeom>
                <a:solidFill>
                  <a:srgbClr val="919191"/>
                </a:solidFill>
                <a:ln w="3175" cap="rnd">
                  <a:noFill/>
                  <a:round/>
                  <a:headEnd/>
                  <a:tailEnd/>
                </a:ln>
              </p:spPr>
              <p:txBody>
                <a:bodyPr/>
                <a:lstStyle/>
                <a:p>
                  <a:endParaRPr lang="en-US" dirty="0"/>
                </a:p>
              </p:txBody>
            </p:sp>
          </p:grpSp>
        </p:grpSp>
        <p:grpSp>
          <p:nvGrpSpPr>
            <p:cNvPr id="264" name="Group 117"/>
            <p:cNvGrpSpPr>
              <a:grpSpLocks/>
            </p:cNvGrpSpPr>
            <p:nvPr/>
          </p:nvGrpSpPr>
          <p:grpSpPr bwMode="auto">
            <a:xfrm>
              <a:off x="4848" y="2352"/>
              <a:ext cx="669" cy="552"/>
              <a:chOff x="3621" y="2443"/>
              <a:chExt cx="669" cy="552"/>
            </a:xfrm>
          </p:grpSpPr>
          <p:grpSp>
            <p:nvGrpSpPr>
              <p:cNvPr id="266" name="Group 118"/>
              <p:cNvGrpSpPr>
                <a:grpSpLocks/>
              </p:cNvGrpSpPr>
              <p:nvPr/>
            </p:nvGrpSpPr>
            <p:grpSpPr bwMode="auto">
              <a:xfrm>
                <a:off x="3690" y="2443"/>
                <a:ext cx="600" cy="480"/>
                <a:chOff x="3690" y="2443"/>
                <a:chExt cx="600" cy="480"/>
              </a:xfrm>
            </p:grpSpPr>
            <p:grpSp>
              <p:nvGrpSpPr>
                <p:cNvPr id="286" name="Group 119"/>
                <p:cNvGrpSpPr>
                  <a:grpSpLocks/>
                </p:cNvGrpSpPr>
                <p:nvPr/>
              </p:nvGrpSpPr>
              <p:grpSpPr bwMode="auto">
                <a:xfrm>
                  <a:off x="3690" y="2443"/>
                  <a:ext cx="599" cy="480"/>
                  <a:chOff x="3690" y="2443"/>
                  <a:chExt cx="599" cy="480"/>
                </a:xfrm>
              </p:grpSpPr>
              <p:sp>
                <p:nvSpPr>
                  <p:cNvPr id="297" name="Freeform 120"/>
                  <p:cNvSpPr>
                    <a:spLocks/>
                  </p:cNvSpPr>
                  <p:nvPr/>
                </p:nvSpPr>
                <p:spPr bwMode="auto">
                  <a:xfrm>
                    <a:off x="3698" y="2451"/>
                    <a:ext cx="591" cy="472"/>
                  </a:xfrm>
                  <a:custGeom>
                    <a:avLst/>
                    <a:gdLst>
                      <a:gd name="T0" fmla="*/ 0 w 591"/>
                      <a:gd name="T1" fmla="*/ 59 h 472"/>
                      <a:gd name="T2" fmla="*/ 59 w 591"/>
                      <a:gd name="T3" fmla="*/ 0 h 472"/>
                      <a:gd name="T4" fmla="*/ 296 w 591"/>
                      <a:gd name="T5" fmla="*/ 0 h 472"/>
                      <a:gd name="T6" fmla="*/ 355 w 591"/>
                      <a:gd name="T7" fmla="*/ 59 h 472"/>
                      <a:gd name="T8" fmla="*/ 591 w 591"/>
                      <a:gd name="T9" fmla="*/ 59 h 472"/>
                      <a:gd name="T10" fmla="*/ 591 w 591"/>
                      <a:gd name="T11" fmla="*/ 472 h 472"/>
                      <a:gd name="T12" fmla="*/ 0 w 591"/>
                      <a:gd name="T13" fmla="*/ 472 h 472"/>
                      <a:gd name="T14" fmla="*/ 0 w 591"/>
                      <a:gd name="T15" fmla="*/ 59 h 472"/>
                      <a:gd name="T16" fmla="*/ 0 60000 65536"/>
                      <a:gd name="T17" fmla="*/ 0 60000 65536"/>
                      <a:gd name="T18" fmla="*/ 0 60000 65536"/>
                      <a:gd name="T19" fmla="*/ 0 60000 65536"/>
                      <a:gd name="T20" fmla="*/ 0 60000 65536"/>
                      <a:gd name="T21" fmla="*/ 0 60000 65536"/>
                      <a:gd name="T22" fmla="*/ 0 60000 65536"/>
                      <a:gd name="T23" fmla="*/ 0 60000 65536"/>
                      <a:gd name="T24" fmla="*/ 0 w 591"/>
                      <a:gd name="T25" fmla="*/ 0 h 472"/>
                      <a:gd name="T26" fmla="*/ 591 w 591"/>
                      <a:gd name="T27" fmla="*/ 472 h 4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1" h="472">
                        <a:moveTo>
                          <a:pt x="0" y="59"/>
                        </a:moveTo>
                        <a:lnTo>
                          <a:pt x="59" y="0"/>
                        </a:lnTo>
                        <a:lnTo>
                          <a:pt x="296" y="0"/>
                        </a:lnTo>
                        <a:lnTo>
                          <a:pt x="355" y="59"/>
                        </a:lnTo>
                        <a:lnTo>
                          <a:pt x="591" y="59"/>
                        </a:lnTo>
                        <a:lnTo>
                          <a:pt x="591" y="472"/>
                        </a:lnTo>
                        <a:lnTo>
                          <a:pt x="0" y="472"/>
                        </a:lnTo>
                        <a:lnTo>
                          <a:pt x="0" y="59"/>
                        </a:lnTo>
                        <a:close/>
                      </a:path>
                    </a:pathLst>
                  </a:custGeom>
                  <a:solidFill>
                    <a:srgbClr val="000000"/>
                  </a:solidFill>
                  <a:ln w="9525">
                    <a:noFill/>
                    <a:round/>
                    <a:headEnd/>
                    <a:tailEnd/>
                  </a:ln>
                </p:spPr>
                <p:txBody>
                  <a:bodyPr/>
                  <a:lstStyle/>
                  <a:p>
                    <a:endParaRPr lang="en-US" dirty="0"/>
                  </a:p>
                </p:txBody>
              </p:sp>
              <p:sp>
                <p:nvSpPr>
                  <p:cNvPr id="298" name="Freeform 121"/>
                  <p:cNvSpPr>
                    <a:spLocks/>
                  </p:cNvSpPr>
                  <p:nvPr/>
                </p:nvSpPr>
                <p:spPr bwMode="auto">
                  <a:xfrm>
                    <a:off x="3690" y="2443"/>
                    <a:ext cx="591" cy="472"/>
                  </a:xfrm>
                  <a:custGeom>
                    <a:avLst/>
                    <a:gdLst>
                      <a:gd name="T0" fmla="*/ 0 w 591"/>
                      <a:gd name="T1" fmla="*/ 59 h 472"/>
                      <a:gd name="T2" fmla="*/ 59 w 591"/>
                      <a:gd name="T3" fmla="*/ 0 h 472"/>
                      <a:gd name="T4" fmla="*/ 296 w 591"/>
                      <a:gd name="T5" fmla="*/ 0 h 472"/>
                      <a:gd name="T6" fmla="*/ 355 w 591"/>
                      <a:gd name="T7" fmla="*/ 59 h 472"/>
                      <a:gd name="T8" fmla="*/ 591 w 591"/>
                      <a:gd name="T9" fmla="*/ 59 h 472"/>
                      <a:gd name="T10" fmla="*/ 591 w 591"/>
                      <a:gd name="T11" fmla="*/ 472 h 472"/>
                      <a:gd name="T12" fmla="*/ 0 w 591"/>
                      <a:gd name="T13" fmla="*/ 472 h 472"/>
                      <a:gd name="T14" fmla="*/ 0 w 591"/>
                      <a:gd name="T15" fmla="*/ 59 h 472"/>
                      <a:gd name="T16" fmla="*/ 0 60000 65536"/>
                      <a:gd name="T17" fmla="*/ 0 60000 65536"/>
                      <a:gd name="T18" fmla="*/ 0 60000 65536"/>
                      <a:gd name="T19" fmla="*/ 0 60000 65536"/>
                      <a:gd name="T20" fmla="*/ 0 60000 65536"/>
                      <a:gd name="T21" fmla="*/ 0 60000 65536"/>
                      <a:gd name="T22" fmla="*/ 0 60000 65536"/>
                      <a:gd name="T23" fmla="*/ 0 60000 65536"/>
                      <a:gd name="T24" fmla="*/ 0 w 591"/>
                      <a:gd name="T25" fmla="*/ 0 h 472"/>
                      <a:gd name="T26" fmla="*/ 591 w 591"/>
                      <a:gd name="T27" fmla="*/ 472 h 4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1" h="472">
                        <a:moveTo>
                          <a:pt x="0" y="59"/>
                        </a:moveTo>
                        <a:lnTo>
                          <a:pt x="59" y="0"/>
                        </a:lnTo>
                        <a:lnTo>
                          <a:pt x="296" y="0"/>
                        </a:lnTo>
                        <a:lnTo>
                          <a:pt x="355" y="59"/>
                        </a:lnTo>
                        <a:lnTo>
                          <a:pt x="591" y="59"/>
                        </a:lnTo>
                        <a:lnTo>
                          <a:pt x="591" y="472"/>
                        </a:lnTo>
                        <a:lnTo>
                          <a:pt x="0" y="472"/>
                        </a:lnTo>
                        <a:lnTo>
                          <a:pt x="0" y="59"/>
                        </a:lnTo>
                        <a:close/>
                      </a:path>
                    </a:pathLst>
                  </a:custGeom>
                  <a:blipFill dpi="0" rotWithShape="0">
                    <a:blip r:embed="rId3" cstate="print"/>
                    <a:srcRect/>
                    <a:tile tx="0" ty="0" sx="100000" sy="100000" flip="none" algn="tl"/>
                  </a:blipFill>
                  <a:ln w="9525">
                    <a:noFill/>
                    <a:round/>
                    <a:headEnd/>
                    <a:tailEnd/>
                  </a:ln>
                </p:spPr>
                <p:txBody>
                  <a:bodyPr/>
                  <a:lstStyle/>
                  <a:p>
                    <a:endParaRPr lang="en-US" dirty="0"/>
                  </a:p>
                </p:txBody>
              </p:sp>
            </p:grpSp>
            <p:grpSp>
              <p:nvGrpSpPr>
                <p:cNvPr id="287" name="Group 122"/>
                <p:cNvGrpSpPr>
                  <a:grpSpLocks/>
                </p:cNvGrpSpPr>
                <p:nvPr/>
              </p:nvGrpSpPr>
              <p:grpSpPr bwMode="auto">
                <a:xfrm>
                  <a:off x="4281" y="2505"/>
                  <a:ext cx="9" cy="406"/>
                  <a:chOff x="4281" y="2505"/>
                  <a:chExt cx="9" cy="406"/>
                </a:xfrm>
              </p:grpSpPr>
              <p:sp>
                <p:nvSpPr>
                  <p:cNvPr id="295" name="Line 123"/>
                  <p:cNvSpPr>
                    <a:spLocks noChangeShapeType="1"/>
                  </p:cNvSpPr>
                  <p:nvPr/>
                </p:nvSpPr>
                <p:spPr bwMode="auto">
                  <a:xfrm>
                    <a:off x="4289" y="2505"/>
                    <a:ext cx="1" cy="406"/>
                  </a:xfrm>
                  <a:prstGeom prst="line">
                    <a:avLst/>
                  </a:prstGeom>
                  <a:noFill/>
                  <a:ln w="12700">
                    <a:solidFill>
                      <a:srgbClr val="000000"/>
                    </a:solidFill>
                    <a:round/>
                    <a:headEnd/>
                    <a:tailEnd/>
                  </a:ln>
                </p:spPr>
                <p:txBody>
                  <a:bodyPr/>
                  <a:lstStyle/>
                  <a:p>
                    <a:endParaRPr lang="en-US" dirty="0"/>
                  </a:p>
                </p:txBody>
              </p:sp>
              <p:sp>
                <p:nvSpPr>
                  <p:cNvPr id="296" name="Line 124"/>
                  <p:cNvSpPr>
                    <a:spLocks noChangeShapeType="1"/>
                  </p:cNvSpPr>
                  <p:nvPr/>
                </p:nvSpPr>
                <p:spPr bwMode="auto">
                  <a:xfrm>
                    <a:off x="4281" y="2505"/>
                    <a:ext cx="1" cy="406"/>
                  </a:xfrm>
                  <a:prstGeom prst="line">
                    <a:avLst/>
                  </a:prstGeom>
                  <a:noFill/>
                  <a:ln w="12700">
                    <a:solidFill>
                      <a:srgbClr val="767900"/>
                    </a:solidFill>
                    <a:round/>
                    <a:headEnd/>
                    <a:tailEnd/>
                  </a:ln>
                </p:spPr>
                <p:txBody>
                  <a:bodyPr/>
                  <a:lstStyle/>
                  <a:p>
                    <a:endParaRPr lang="en-US" dirty="0"/>
                  </a:p>
                </p:txBody>
              </p:sp>
            </p:grpSp>
            <p:sp>
              <p:nvSpPr>
                <p:cNvPr id="288" name="Freeform 125"/>
                <p:cNvSpPr>
                  <a:spLocks/>
                </p:cNvSpPr>
                <p:nvPr/>
              </p:nvSpPr>
              <p:spPr bwMode="auto">
                <a:xfrm>
                  <a:off x="3690" y="2443"/>
                  <a:ext cx="591" cy="472"/>
                </a:xfrm>
                <a:custGeom>
                  <a:avLst/>
                  <a:gdLst>
                    <a:gd name="T0" fmla="*/ 0 w 591"/>
                    <a:gd name="T1" fmla="*/ 472 h 472"/>
                    <a:gd name="T2" fmla="*/ 0 w 591"/>
                    <a:gd name="T3" fmla="*/ 59 h 472"/>
                    <a:gd name="T4" fmla="*/ 59 w 591"/>
                    <a:gd name="T5" fmla="*/ 0 h 472"/>
                    <a:gd name="T6" fmla="*/ 296 w 591"/>
                    <a:gd name="T7" fmla="*/ 0 h 472"/>
                    <a:gd name="T8" fmla="*/ 355 w 591"/>
                    <a:gd name="T9" fmla="*/ 59 h 472"/>
                    <a:gd name="T10" fmla="*/ 591 w 591"/>
                    <a:gd name="T11" fmla="*/ 59 h 472"/>
                    <a:gd name="T12" fmla="*/ 0 60000 65536"/>
                    <a:gd name="T13" fmla="*/ 0 60000 65536"/>
                    <a:gd name="T14" fmla="*/ 0 60000 65536"/>
                    <a:gd name="T15" fmla="*/ 0 60000 65536"/>
                    <a:gd name="T16" fmla="*/ 0 60000 65536"/>
                    <a:gd name="T17" fmla="*/ 0 60000 65536"/>
                    <a:gd name="T18" fmla="*/ 0 w 591"/>
                    <a:gd name="T19" fmla="*/ 0 h 472"/>
                    <a:gd name="T20" fmla="*/ 591 w 591"/>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591" h="472">
                      <a:moveTo>
                        <a:pt x="0" y="472"/>
                      </a:moveTo>
                      <a:lnTo>
                        <a:pt x="0" y="59"/>
                      </a:lnTo>
                      <a:lnTo>
                        <a:pt x="59" y="0"/>
                      </a:lnTo>
                      <a:lnTo>
                        <a:pt x="296" y="0"/>
                      </a:lnTo>
                      <a:lnTo>
                        <a:pt x="355" y="59"/>
                      </a:lnTo>
                      <a:lnTo>
                        <a:pt x="591" y="59"/>
                      </a:lnTo>
                    </a:path>
                  </a:pathLst>
                </a:custGeom>
                <a:noFill/>
                <a:ln w="12700">
                  <a:solidFill>
                    <a:srgbClr val="919191"/>
                  </a:solidFill>
                  <a:round/>
                  <a:headEnd/>
                  <a:tailEnd/>
                </a:ln>
              </p:spPr>
              <p:txBody>
                <a:bodyPr/>
                <a:lstStyle/>
                <a:p>
                  <a:endParaRPr lang="en-US" dirty="0"/>
                </a:p>
              </p:txBody>
            </p:sp>
            <p:grpSp>
              <p:nvGrpSpPr>
                <p:cNvPr id="289" name="Group 126"/>
                <p:cNvGrpSpPr>
                  <a:grpSpLocks/>
                </p:cNvGrpSpPr>
                <p:nvPr/>
              </p:nvGrpSpPr>
              <p:grpSpPr bwMode="auto">
                <a:xfrm>
                  <a:off x="3707" y="2457"/>
                  <a:ext cx="555" cy="458"/>
                  <a:chOff x="3707" y="2457"/>
                  <a:chExt cx="555" cy="458"/>
                </a:xfrm>
              </p:grpSpPr>
              <p:grpSp>
                <p:nvGrpSpPr>
                  <p:cNvPr id="291" name="Group 290"/>
                  <p:cNvGrpSpPr>
                    <a:grpSpLocks/>
                  </p:cNvGrpSpPr>
                  <p:nvPr/>
                </p:nvGrpSpPr>
                <p:grpSpPr bwMode="auto">
                  <a:xfrm>
                    <a:off x="3707" y="2506"/>
                    <a:ext cx="332" cy="9"/>
                    <a:chOff x="3707" y="2506"/>
                    <a:chExt cx="332" cy="9"/>
                  </a:xfrm>
                </p:grpSpPr>
                <p:sp>
                  <p:nvSpPr>
                    <p:cNvPr id="293" name="Line 128"/>
                    <p:cNvSpPr>
                      <a:spLocks noChangeShapeType="1"/>
                    </p:cNvSpPr>
                    <p:nvPr/>
                  </p:nvSpPr>
                  <p:spPr bwMode="auto">
                    <a:xfrm>
                      <a:off x="3707" y="2506"/>
                      <a:ext cx="332" cy="1"/>
                    </a:xfrm>
                    <a:prstGeom prst="line">
                      <a:avLst/>
                    </a:prstGeom>
                    <a:noFill/>
                    <a:ln w="12700">
                      <a:solidFill>
                        <a:srgbClr val="CECECE"/>
                      </a:solidFill>
                      <a:round/>
                      <a:headEnd/>
                      <a:tailEnd/>
                    </a:ln>
                  </p:spPr>
                  <p:txBody>
                    <a:bodyPr/>
                    <a:lstStyle/>
                    <a:p>
                      <a:endParaRPr lang="en-US" dirty="0"/>
                    </a:p>
                  </p:txBody>
                </p:sp>
                <p:sp>
                  <p:nvSpPr>
                    <p:cNvPr id="294" name="Line 129"/>
                    <p:cNvSpPr>
                      <a:spLocks noChangeShapeType="1"/>
                    </p:cNvSpPr>
                    <p:nvPr/>
                  </p:nvSpPr>
                  <p:spPr bwMode="auto">
                    <a:xfrm>
                      <a:off x="3707" y="2514"/>
                      <a:ext cx="332" cy="1"/>
                    </a:xfrm>
                    <a:prstGeom prst="line">
                      <a:avLst/>
                    </a:prstGeom>
                    <a:noFill/>
                    <a:ln w="12700">
                      <a:solidFill>
                        <a:srgbClr val="FFFFFF"/>
                      </a:solidFill>
                      <a:round/>
                      <a:headEnd/>
                      <a:tailEnd/>
                    </a:ln>
                  </p:spPr>
                  <p:txBody>
                    <a:bodyPr/>
                    <a:lstStyle/>
                    <a:p>
                      <a:endParaRPr lang="en-US" dirty="0"/>
                    </a:p>
                  </p:txBody>
                </p:sp>
              </p:grpSp>
              <p:sp>
                <p:nvSpPr>
                  <p:cNvPr id="292" name="Freeform 130"/>
                  <p:cNvSpPr>
                    <a:spLocks/>
                  </p:cNvSpPr>
                  <p:nvPr/>
                </p:nvSpPr>
                <p:spPr bwMode="auto">
                  <a:xfrm>
                    <a:off x="3707" y="2457"/>
                    <a:ext cx="555" cy="458"/>
                  </a:xfrm>
                  <a:custGeom>
                    <a:avLst/>
                    <a:gdLst>
                      <a:gd name="T0" fmla="*/ 0 w 555"/>
                      <a:gd name="T1" fmla="*/ 458 h 458"/>
                      <a:gd name="T2" fmla="*/ 0 w 555"/>
                      <a:gd name="T3" fmla="*/ 57 h 458"/>
                      <a:gd name="T4" fmla="*/ 56 w 555"/>
                      <a:gd name="T5" fmla="*/ 0 h 458"/>
                      <a:gd name="T6" fmla="*/ 278 w 555"/>
                      <a:gd name="T7" fmla="*/ 0 h 458"/>
                      <a:gd name="T8" fmla="*/ 333 w 555"/>
                      <a:gd name="T9" fmla="*/ 57 h 458"/>
                      <a:gd name="T10" fmla="*/ 555 w 555"/>
                      <a:gd name="T11" fmla="*/ 57 h 458"/>
                      <a:gd name="T12" fmla="*/ 0 60000 65536"/>
                      <a:gd name="T13" fmla="*/ 0 60000 65536"/>
                      <a:gd name="T14" fmla="*/ 0 60000 65536"/>
                      <a:gd name="T15" fmla="*/ 0 60000 65536"/>
                      <a:gd name="T16" fmla="*/ 0 60000 65536"/>
                      <a:gd name="T17" fmla="*/ 0 60000 65536"/>
                      <a:gd name="T18" fmla="*/ 0 w 555"/>
                      <a:gd name="T19" fmla="*/ 0 h 458"/>
                      <a:gd name="T20" fmla="*/ 555 w 555"/>
                      <a:gd name="T21" fmla="*/ 458 h 458"/>
                    </a:gdLst>
                    <a:ahLst/>
                    <a:cxnLst>
                      <a:cxn ang="T12">
                        <a:pos x="T0" y="T1"/>
                      </a:cxn>
                      <a:cxn ang="T13">
                        <a:pos x="T2" y="T3"/>
                      </a:cxn>
                      <a:cxn ang="T14">
                        <a:pos x="T4" y="T5"/>
                      </a:cxn>
                      <a:cxn ang="T15">
                        <a:pos x="T6" y="T7"/>
                      </a:cxn>
                      <a:cxn ang="T16">
                        <a:pos x="T8" y="T9"/>
                      </a:cxn>
                      <a:cxn ang="T17">
                        <a:pos x="T10" y="T11"/>
                      </a:cxn>
                    </a:cxnLst>
                    <a:rect l="T18" t="T19" r="T20" b="T21"/>
                    <a:pathLst>
                      <a:path w="555" h="458">
                        <a:moveTo>
                          <a:pt x="0" y="458"/>
                        </a:moveTo>
                        <a:lnTo>
                          <a:pt x="0" y="57"/>
                        </a:lnTo>
                        <a:lnTo>
                          <a:pt x="56" y="0"/>
                        </a:lnTo>
                        <a:lnTo>
                          <a:pt x="278" y="0"/>
                        </a:lnTo>
                        <a:lnTo>
                          <a:pt x="333" y="57"/>
                        </a:lnTo>
                        <a:lnTo>
                          <a:pt x="555" y="57"/>
                        </a:lnTo>
                      </a:path>
                    </a:pathLst>
                  </a:custGeom>
                  <a:noFill/>
                  <a:ln w="12700">
                    <a:solidFill>
                      <a:srgbClr val="FFFFFF"/>
                    </a:solidFill>
                    <a:round/>
                    <a:headEnd/>
                    <a:tailEnd/>
                  </a:ln>
                </p:spPr>
                <p:txBody>
                  <a:bodyPr/>
                  <a:lstStyle/>
                  <a:p>
                    <a:endParaRPr lang="en-US" dirty="0"/>
                  </a:p>
                </p:txBody>
              </p:sp>
            </p:grpSp>
            <p:sp>
              <p:nvSpPr>
                <p:cNvPr id="290" name="Line 131"/>
                <p:cNvSpPr>
                  <a:spLocks noChangeShapeType="1"/>
                </p:cNvSpPr>
                <p:nvPr/>
              </p:nvSpPr>
              <p:spPr bwMode="auto">
                <a:xfrm>
                  <a:off x="3694" y="2915"/>
                  <a:ext cx="583" cy="1"/>
                </a:xfrm>
                <a:prstGeom prst="line">
                  <a:avLst/>
                </a:prstGeom>
                <a:noFill/>
                <a:ln w="12700">
                  <a:solidFill>
                    <a:srgbClr val="767900"/>
                  </a:solidFill>
                  <a:round/>
                  <a:headEnd/>
                  <a:tailEnd/>
                </a:ln>
              </p:spPr>
              <p:txBody>
                <a:bodyPr/>
                <a:lstStyle/>
                <a:p>
                  <a:endParaRPr lang="en-US" dirty="0"/>
                </a:p>
              </p:txBody>
            </p:sp>
          </p:grpSp>
          <p:grpSp>
            <p:nvGrpSpPr>
              <p:cNvPr id="267" name="Group 132"/>
              <p:cNvGrpSpPr>
                <a:grpSpLocks/>
              </p:cNvGrpSpPr>
              <p:nvPr/>
            </p:nvGrpSpPr>
            <p:grpSpPr bwMode="auto">
              <a:xfrm>
                <a:off x="3621" y="2729"/>
                <a:ext cx="651" cy="266"/>
                <a:chOff x="3621" y="2729"/>
                <a:chExt cx="651" cy="266"/>
              </a:xfrm>
            </p:grpSpPr>
            <p:grpSp>
              <p:nvGrpSpPr>
                <p:cNvPr id="268" name="Group 133"/>
                <p:cNvGrpSpPr>
                  <a:grpSpLocks/>
                </p:cNvGrpSpPr>
                <p:nvPr/>
              </p:nvGrpSpPr>
              <p:grpSpPr bwMode="auto">
                <a:xfrm>
                  <a:off x="3780" y="2779"/>
                  <a:ext cx="492" cy="216"/>
                  <a:chOff x="3780" y="2779"/>
                  <a:chExt cx="492" cy="216"/>
                </a:xfrm>
              </p:grpSpPr>
              <p:grpSp>
                <p:nvGrpSpPr>
                  <p:cNvPr id="273" name="Group 134"/>
                  <p:cNvGrpSpPr>
                    <a:grpSpLocks/>
                  </p:cNvGrpSpPr>
                  <p:nvPr/>
                </p:nvGrpSpPr>
                <p:grpSpPr bwMode="auto">
                  <a:xfrm>
                    <a:off x="3780" y="2779"/>
                    <a:ext cx="492" cy="216"/>
                    <a:chOff x="3780" y="2779"/>
                    <a:chExt cx="492" cy="216"/>
                  </a:xfrm>
                </p:grpSpPr>
                <p:sp>
                  <p:nvSpPr>
                    <p:cNvPr id="284" name="Freeform 135"/>
                    <p:cNvSpPr>
                      <a:spLocks/>
                    </p:cNvSpPr>
                    <p:nvPr/>
                  </p:nvSpPr>
                  <p:spPr bwMode="auto">
                    <a:xfrm>
                      <a:off x="3780" y="2779"/>
                      <a:ext cx="492" cy="216"/>
                    </a:xfrm>
                    <a:custGeom>
                      <a:avLst/>
                      <a:gdLst>
                        <a:gd name="T0" fmla="*/ 0 w 492"/>
                        <a:gd name="T1" fmla="*/ 3 h 216"/>
                        <a:gd name="T2" fmla="*/ 90 w 492"/>
                        <a:gd name="T3" fmla="*/ 3 h 216"/>
                        <a:gd name="T4" fmla="*/ 162 w 492"/>
                        <a:gd name="T5" fmla="*/ 0 h 216"/>
                        <a:gd name="T6" fmla="*/ 205 w 492"/>
                        <a:gd name="T7" fmla="*/ 0 h 216"/>
                        <a:gd name="T8" fmla="*/ 252 w 492"/>
                        <a:gd name="T9" fmla="*/ 15 h 216"/>
                        <a:gd name="T10" fmla="*/ 284 w 492"/>
                        <a:gd name="T11" fmla="*/ 32 h 216"/>
                        <a:gd name="T12" fmla="*/ 295 w 492"/>
                        <a:gd name="T13" fmla="*/ 44 h 216"/>
                        <a:gd name="T14" fmla="*/ 336 w 492"/>
                        <a:gd name="T15" fmla="*/ 64 h 216"/>
                        <a:gd name="T16" fmla="*/ 373 w 492"/>
                        <a:gd name="T17" fmla="*/ 70 h 216"/>
                        <a:gd name="T18" fmla="*/ 388 w 492"/>
                        <a:gd name="T19" fmla="*/ 88 h 216"/>
                        <a:gd name="T20" fmla="*/ 376 w 492"/>
                        <a:gd name="T21" fmla="*/ 111 h 216"/>
                        <a:gd name="T22" fmla="*/ 315 w 492"/>
                        <a:gd name="T23" fmla="*/ 120 h 216"/>
                        <a:gd name="T24" fmla="*/ 260 w 492"/>
                        <a:gd name="T25" fmla="*/ 105 h 216"/>
                        <a:gd name="T26" fmla="*/ 232 w 492"/>
                        <a:gd name="T27" fmla="*/ 85 h 216"/>
                        <a:gd name="T28" fmla="*/ 275 w 492"/>
                        <a:gd name="T29" fmla="*/ 111 h 216"/>
                        <a:gd name="T30" fmla="*/ 324 w 492"/>
                        <a:gd name="T31" fmla="*/ 131 h 216"/>
                        <a:gd name="T32" fmla="*/ 376 w 492"/>
                        <a:gd name="T33" fmla="*/ 137 h 216"/>
                        <a:gd name="T34" fmla="*/ 425 w 492"/>
                        <a:gd name="T35" fmla="*/ 134 h 216"/>
                        <a:gd name="T36" fmla="*/ 466 w 492"/>
                        <a:gd name="T37" fmla="*/ 123 h 216"/>
                        <a:gd name="T38" fmla="*/ 486 w 492"/>
                        <a:gd name="T39" fmla="*/ 134 h 216"/>
                        <a:gd name="T40" fmla="*/ 492 w 492"/>
                        <a:gd name="T41" fmla="*/ 161 h 216"/>
                        <a:gd name="T42" fmla="*/ 457 w 492"/>
                        <a:gd name="T43" fmla="*/ 187 h 216"/>
                        <a:gd name="T44" fmla="*/ 396 w 492"/>
                        <a:gd name="T45" fmla="*/ 216 h 216"/>
                        <a:gd name="T46" fmla="*/ 191 w 492"/>
                        <a:gd name="T47" fmla="*/ 216 h 216"/>
                        <a:gd name="T48" fmla="*/ 168 w 492"/>
                        <a:gd name="T49" fmla="*/ 201 h 216"/>
                        <a:gd name="T50" fmla="*/ 142 w 492"/>
                        <a:gd name="T51" fmla="*/ 190 h 216"/>
                        <a:gd name="T52" fmla="*/ 101 w 492"/>
                        <a:gd name="T53" fmla="*/ 169 h 216"/>
                        <a:gd name="T54" fmla="*/ 67 w 492"/>
                        <a:gd name="T55" fmla="*/ 134 h 216"/>
                        <a:gd name="T56" fmla="*/ 23 w 492"/>
                        <a:gd name="T57" fmla="*/ 137 h 216"/>
                        <a:gd name="T58" fmla="*/ 6 w 492"/>
                        <a:gd name="T59" fmla="*/ 137 h 216"/>
                        <a:gd name="T60" fmla="*/ 0 w 492"/>
                        <a:gd name="T61" fmla="*/ 3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2"/>
                        <a:gd name="T94" fmla="*/ 0 h 216"/>
                        <a:gd name="T95" fmla="*/ 492 w 492"/>
                        <a:gd name="T96" fmla="*/ 216 h 2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2" h="216">
                          <a:moveTo>
                            <a:pt x="0" y="3"/>
                          </a:moveTo>
                          <a:lnTo>
                            <a:pt x="90" y="3"/>
                          </a:lnTo>
                          <a:lnTo>
                            <a:pt x="162" y="0"/>
                          </a:lnTo>
                          <a:lnTo>
                            <a:pt x="205" y="0"/>
                          </a:lnTo>
                          <a:lnTo>
                            <a:pt x="252" y="15"/>
                          </a:lnTo>
                          <a:lnTo>
                            <a:pt x="284" y="32"/>
                          </a:lnTo>
                          <a:lnTo>
                            <a:pt x="295" y="44"/>
                          </a:lnTo>
                          <a:lnTo>
                            <a:pt x="336" y="64"/>
                          </a:lnTo>
                          <a:lnTo>
                            <a:pt x="373" y="70"/>
                          </a:lnTo>
                          <a:lnTo>
                            <a:pt x="388" y="88"/>
                          </a:lnTo>
                          <a:lnTo>
                            <a:pt x="376" y="111"/>
                          </a:lnTo>
                          <a:lnTo>
                            <a:pt x="315" y="120"/>
                          </a:lnTo>
                          <a:lnTo>
                            <a:pt x="260" y="105"/>
                          </a:lnTo>
                          <a:lnTo>
                            <a:pt x="232" y="85"/>
                          </a:lnTo>
                          <a:lnTo>
                            <a:pt x="275" y="111"/>
                          </a:lnTo>
                          <a:lnTo>
                            <a:pt x="324" y="131"/>
                          </a:lnTo>
                          <a:lnTo>
                            <a:pt x="376" y="137"/>
                          </a:lnTo>
                          <a:lnTo>
                            <a:pt x="425" y="134"/>
                          </a:lnTo>
                          <a:lnTo>
                            <a:pt x="466" y="123"/>
                          </a:lnTo>
                          <a:lnTo>
                            <a:pt x="486" y="134"/>
                          </a:lnTo>
                          <a:lnTo>
                            <a:pt x="492" y="161"/>
                          </a:lnTo>
                          <a:lnTo>
                            <a:pt x="457" y="187"/>
                          </a:lnTo>
                          <a:lnTo>
                            <a:pt x="396" y="216"/>
                          </a:lnTo>
                          <a:lnTo>
                            <a:pt x="191" y="216"/>
                          </a:lnTo>
                          <a:lnTo>
                            <a:pt x="168" y="201"/>
                          </a:lnTo>
                          <a:lnTo>
                            <a:pt x="142" y="190"/>
                          </a:lnTo>
                          <a:lnTo>
                            <a:pt x="101" y="169"/>
                          </a:lnTo>
                          <a:lnTo>
                            <a:pt x="67" y="134"/>
                          </a:lnTo>
                          <a:lnTo>
                            <a:pt x="23" y="137"/>
                          </a:lnTo>
                          <a:lnTo>
                            <a:pt x="6" y="137"/>
                          </a:lnTo>
                          <a:lnTo>
                            <a:pt x="0" y="3"/>
                          </a:lnTo>
                          <a:close/>
                        </a:path>
                      </a:pathLst>
                    </a:custGeom>
                    <a:solidFill>
                      <a:srgbClr val="FFFFFF"/>
                    </a:solidFill>
                    <a:ln w="9525">
                      <a:noFill/>
                      <a:round/>
                      <a:headEnd/>
                      <a:tailEnd/>
                    </a:ln>
                  </p:spPr>
                  <p:txBody>
                    <a:bodyPr/>
                    <a:lstStyle/>
                    <a:p>
                      <a:endParaRPr lang="en-US" dirty="0"/>
                    </a:p>
                  </p:txBody>
                </p:sp>
                <p:sp>
                  <p:nvSpPr>
                    <p:cNvPr id="285" name="Freeform 136"/>
                    <p:cNvSpPr>
                      <a:spLocks/>
                    </p:cNvSpPr>
                    <p:nvPr/>
                  </p:nvSpPr>
                  <p:spPr bwMode="auto">
                    <a:xfrm>
                      <a:off x="3780" y="2779"/>
                      <a:ext cx="492" cy="216"/>
                    </a:xfrm>
                    <a:custGeom>
                      <a:avLst/>
                      <a:gdLst>
                        <a:gd name="T0" fmla="*/ 0 w 492"/>
                        <a:gd name="T1" fmla="*/ 3 h 216"/>
                        <a:gd name="T2" fmla="*/ 90 w 492"/>
                        <a:gd name="T3" fmla="*/ 3 h 216"/>
                        <a:gd name="T4" fmla="*/ 162 w 492"/>
                        <a:gd name="T5" fmla="*/ 0 h 216"/>
                        <a:gd name="T6" fmla="*/ 205 w 492"/>
                        <a:gd name="T7" fmla="*/ 0 h 216"/>
                        <a:gd name="T8" fmla="*/ 252 w 492"/>
                        <a:gd name="T9" fmla="*/ 15 h 216"/>
                        <a:gd name="T10" fmla="*/ 284 w 492"/>
                        <a:gd name="T11" fmla="*/ 32 h 216"/>
                        <a:gd name="T12" fmla="*/ 295 w 492"/>
                        <a:gd name="T13" fmla="*/ 44 h 216"/>
                        <a:gd name="T14" fmla="*/ 336 w 492"/>
                        <a:gd name="T15" fmla="*/ 64 h 216"/>
                        <a:gd name="T16" fmla="*/ 373 w 492"/>
                        <a:gd name="T17" fmla="*/ 70 h 216"/>
                        <a:gd name="T18" fmla="*/ 388 w 492"/>
                        <a:gd name="T19" fmla="*/ 88 h 216"/>
                        <a:gd name="T20" fmla="*/ 376 w 492"/>
                        <a:gd name="T21" fmla="*/ 111 h 216"/>
                        <a:gd name="T22" fmla="*/ 315 w 492"/>
                        <a:gd name="T23" fmla="*/ 120 h 216"/>
                        <a:gd name="T24" fmla="*/ 260 w 492"/>
                        <a:gd name="T25" fmla="*/ 105 h 216"/>
                        <a:gd name="T26" fmla="*/ 232 w 492"/>
                        <a:gd name="T27" fmla="*/ 85 h 216"/>
                        <a:gd name="T28" fmla="*/ 275 w 492"/>
                        <a:gd name="T29" fmla="*/ 111 h 216"/>
                        <a:gd name="T30" fmla="*/ 324 w 492"/>
                        <a:gd name="T31" fmla="*/ 131 h 216"/>
                        <a:gd name="T32" fmla="*/ 376 w 492"/>
                        <a:gd name="T33" fmla="*/ 137 h 216"/>
                        <a:gd name="T34" fmla="*/ 425 w 492"/>
                        <a:gd name="T35" fmla="*/ 134 h 216"/>
                        <a:gd name="T36" fmla="*/ 466 w 492"/>
                        <a:gd name="T37" fmla="*/ 123 h 216"/>
                        <a:gd name="T38" fmla="*/ 486 w 492"/>
                        <a:gd name="T39" fmla="*/ 134 h 216"/>
                        <a:gd name="T40" fmla="*/ 492 w 492"/>
                        <a:gd name="T41" fmla="*/ 161 h 216"/>
                        <a:gd name="T42" fmla="*/ 457 w 492"/>
                        <a:gd name="T43" fmla="*/ 187 h 216"/>
                        <a:gd name="T44" fmla="*/ 396 w 492"/>
                        <a:gd name="T45" fmla="*/ 216 h 216"/>
                        <a:gd name="T46" fmla="*/ 191 w 492"/>
                        <a:gd name="T47" fmla="*/ 216 h 216"/>
                        <a:gd name="T48" fmla="*/ 168 w 492"/>
                        <a:gd name="T49" fmla="*/ 201 h 216"/>
                        <a:gd name="T50" fmla="*/ 142 w 492"/>
                        <a:gd name="T51" fmla="*/ 190 h 216"/>
                        <a:gd name="T52" fmla="*/ 101 w 492"/>
                        <a:gd name="T53" fmla="*/ 169 h 216"/>
                        <a:gd name="T54" fmla="*/ 67 w 492"/>
                        <a:gd name="T55" fmla="*/ 134 h 216"/>
                        <a:gd name="T56" fmla="*/ 23 w 492"/>
                        <a:gd name="T57" fmla="*/ 137 h 216"/>
                        <a:gd name="T58" fmla="*/ 6 w 492"/>
                        <a:gd name="T59" fmla="*/ 137 h 2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2"/>
                        <a:gd name="T91" fmla="*/ 0 h 216"/>
                        <a:gd name="T92" fmla="*/ 492 w 492"/>
                        <a:gd name="T93" fmla="*/ 216 h 2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2" h="216">
                          <a:moveTo>
                            <a:pt x="0" y="3"/>
                          </a:moveTo>
                          <a:lnTo>
                            <a:pt x="90" y="3"/>
                          </a:lnTo>
                          <a:lnTo>
                            <a:pt x="162" y="0"/>
                          </a:lnTo>
                          <a:lnTo>
                            <a:pt x="205" y="0"/>
                          </a:lnTo>
                          <a:lnTo>
                            <a:pt x="252" y="15"/>
                          </a:lnTo>
                          <a:lnTo>
                            <a:pt x="284" y="32"/>
                          </a:lnTo>
                          <a:lnTo>
                            <a:pt x="295" y="44"/>
                          </a:lnTo>
                          <a:lnTo>
                            <a:pt x="336" y="64"/>
                          </a:lnTo>
                          <a:lnTo>
                            <a:pt x="373" y="70"/>
                          </a:lnTo>
                          <a:lnTo>
                            <a:pt x="388" y="88"/>
                          </a:lnTo>
                          <a:lnTo>
                            <a:pt x="376" y="111"/>
                          </a:lnTo>
                          <a:lnTo>
                            <a:pt x="315" y="120"/>
                          </a:lnTo>
                          <a:lnTo>
                            <a:pt x="260" y="105"/>
                          </a:lnTo>
                          <a:lnTo>
                            <a:pt x="232" y="85"/>
                          </a:lnTo>
                          <a:lnTo>
                            <a:pt x="275" y="111"/>
                          </a:lnTo>
                          <a:lnTo>
                            <a:pt x="324" y="131"/>
                          </a:lnTo>
                          <a:lnTo>
                            <a:pt x="376" y="137"/>
                          </a:lnTo>
                          <a:lnTo>
                            <a:pt x="425" y="134"/>
                          </a:lnTo>
                          <a:lnTo>
                            <a:pt x="466" y="123"/>
                          </a:lnTo>
                          <a:lnTo>
                            <a:pt x="486" y="134"/>
                          </a:lnTo>
                          <a:lnTo>
                            <a:pt x="492" y="161"/>
                          </a:lnTo>
                          <a:lnTo>
                            <a:pt x="457" y="187"/>
                          </a:lnTo>
                          <a:lnTo>
                            <a:pt x="396" y="216"/>
                          </a:lnTo>
                          <a:lnTo>
                            <a:pt x="191" y="216"/>
                          </a:lnTo>
                          <a:lnTo>
                            <a:pt x="168" y="201"/>
                          </a:lnTo>
                          <a:lnTo>
                            <a:pt x="142" y="190"/>
                          </a:lnTo>
                          <a:lnTo>
                            <a:pt x="101" y="169"/>
                          </a:lnTo>
                          <a:lnTo>
                            <a:pt x="67" y="134"/>
                          </a:lnTo>
                          <a:lnTo>
                            <a:pt x="23" y="137"/>
                          </a:lnTo>
                          <a:lnTo>
                            <a:pt x="6" y="137"/>
                          </a:lnTo>
                        </a:path>
                      </a:pathLst>
                    </a:custGeom>
                    <a:noFill/>
                    <a:ln w="12700">
                      <a:solidFill>
                        <a:srgbClr val="000000"/>
                      </a:solidFill>
                      <a:round/>
                      <a:headEnd/>
                      <a:tailEnd/>
                    </a:ln>
                  </p:spPr>
                  <p:txBody>
                    <a:bodyPr/>
                    <a:lstStyle/>
                    <a:p>
                      <a:endParaRPr lang="en-US" dirty="0"/>
                    </a:p>
                  </p:txBody>
                </p:sp>
              </p:grpSp>
              <p:sp>
                <p:nvSpPr>
                  <p:cNvPr id="274" name="Freeform 137"/>
                  <p:cNvSpPr>
                    <a:spLocks/>
                  </p:cNvSpPr>
                  <p:nvPr/>
                </p:nvSpPr>
                <p:spPr bwMode="auto">
                  <a:xfrm>
                    <a:off x="3780" y="2779"/>
                    <a:ext cx="372" cy="73"/>
                  </a:xfrm>
                  <a:custGeom>
                    <a:avLst/>
                    <a:gdLst>
                      <a:gd name="T0" fmla="*/ 0 w 372"/>
                      <a:gd name="T1" fmla="*/ 3 h 73"/>
                      <a:gd name="T2" fmla="*/ 89 w 372"/>
                      <a:gd name="T3" fmla="*/ 3 h 73"/>
                      <a:gd name="T4" fmla="*/ 161 w 372"/>
                      <a:gd name="T5" fmla="*/ 0 h 73"/>
                      <a:gd name="T6" fmla="*/ 205 w 372"/>
                      <a:gd name="T7" fmla="*/ 0 h 73"/>
                      <a:gd name="T8" fmla="*/ 251 w 372"/>
                      <a:gd name="T9" fmla="*/ 15 h 73"/>
                      <a:gd name="T10" fmla="*/ 283 w 372"/>
                      <a:gd name="T11" fmla="*/ 33 h 73"/>
                      <a:gd name="T12" fmla="*/ 294 w 372"/>
                      <a:gd name="T13" fmla="*/ 46 h 73"/>
                      <a:gd name="T14" fmla="*/ 335 w 372"/>
                      <a:gd name="T15" fmla="*/ 67 h 73"/>
                      <a:gd name="T16" fmla="*/ 372 w 372"/>
                      <a:gd name="T17" fmla="*/ 7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73"/>
                      <a:gd name="T29" fmla="*/ 372 w 37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73">
                        <a:moveTo>
                          <a:pt x="0" y="3"/>
                        </a:moveTo>
                        <a:lnTo>
                          <a:pt x="89" y="3"/>
                        </a:lnTo>
                        <a:lnTo>
                          <a:pt x="161" y="0"/>
                        </a:lnTo>
                        <a:lnTo>
                          <a:pt x="205" y="0"/>
                        </a:lnTo>
                        <a:lnTo>
                          <a:pt x="251" y="15"/>
                        </a:lnTo>
                        <a:lnTo>
                          <a:pt x="283" y="33"/>
                        </a:lnTo>
                        <a:lnTo>
                          <a:pt x="294" y="46"/>
                        </a:lnTo>
                        <a:lnTo>
                          <a:pt x="335" y="67"/>
                        </a:lnTo>
                        <a:lnTo>
                          <a:pt x="372" y="73"/>
                        </a:lnTo>
                      </a:path>
                    </a:pathLst>
                  </a:custGeom>
                  <a:noFill/>
                  <a:ln w="12700">
                    <a:solidFill>
                      <a:srgbClr val="919191"/>
                    </a:solidFill>
                    <a:round/>
                    <a:headEnd/>
                    <a:tailEnd/>
                  </a:ln>
                </p:spPr>
                <p:txBody>
                  <a:bodyPr/>
                  <a:lstStyle/>
                  <a:p>
                    <a:endParaRPr lang="en-US" dirty="0"/>
                  </a:p>
                </p:txBody>
              </p:sp>
              <p:grpSp>
                <p:nvGrpSpPr>
                  <p:cNvPr id="275" name="Group 138"/>
                  <p:cNvGrpSpPr>
                    <a:grpSpLocks/>
                  </p:cNvGrpSpPr>
                  <p:nvPr/>
                </p:nvGrpSpPr>
                <p:grpSpPr bwMode="auto">
                  <a:xfrm>
                    <a:off x="3972" y="2958"/>
                    <a:ext cx="266" cy="37"/>
                    <a:chOff x="3972" y="2958"/>
                    <a:chExt cx="266" cy="37"/>
                  </a:xfrm>
                </p:grpSpPr>
                <p:sp>
                  <p:nvSpPr>
                    <p:cNvPr id="282" name="Freeform 139"/>
                    <p:cNvSpPr>
                      <a:spLocks/>
                    </p:cNvSpPr>
                    <p:nvPr/>
                  </p:nvSpPr>
                  <p:spPr bwMode="auto">
                    <a:xfrm>
                      <a:off x="3972" y="2958"/>
                      <a:ext cx="266" cy="29"/>
                    </a:xfrm>
                    <a:custGeom>
                      <a:avLst/>
                      <a:gdLst>
                        <a:gd name="T0" fmla="*/ 266 w 266"/>
                        <a:gd name="T1" fmla="*/ 0 h 29"/>
                        <a:gd name="T2" fmla="*/ 205 w 266"/>
                        <a:gd name="T3" fmla="*/ 29 h 29"/>
                        <a:gd name="T4" fmla="*/ 0 w 266"/>
                        <a:gd name="T5" fmla="*/ 29 h 29"/>
                        <a:gd name="T6" fmla="*/ 0 60000 65536"/>
                        <a:gd name="T7" fmla="*/ 0 60000 65536"/>
                        <a:gd name="T8" fmla="*/ 0 60000 65536"/>
                        <a:gd name="T9" fmla="*/ 0 w 266"/>
                        <a:gd name="T10" fmla="*/ 0 h 29"/>
                        <a:gd name="T11" fmla="*/ 266 w 266"/>
                        <a:gd name="T12" fmla="*/ 29 h 29"/>
                      </a:gdLst>
                      <a:ahLst/>
                      <a:cxnLst>
                        <a:cxn ang="T6">
                          <a:pos x="T0" y="T1"/>
                        </a:cxn>
                        <a:cxn ang="T7">
                          <a:pos x="T2" y="T3"/>
                        </a:cxn>
                        <a:cxn ang="T8">
                          <a:pos x="T4" y="T5"/>
                        </a:cxn>
                      </a:cxnLst>
                      <a:rect l="T9" t="T10" r="T11" b="T12"/>
                      <a:pathLst>
                        <a:path w="266" h="29">
                          <a:moveTo>
                            <a:pt x="266" y="0"/>
                          </a:moveTo>
                          <a:lnTo>
                            <a:pt x="205" y="29"/>
                          </a:lnTo>
                          <a:lnTo>
                            <a:pt x="0" y="29"/>
                          </a:lnTo>
                        </a:path>
                      </a:pathLst>
                    </a:custGeom>
                    <a:noFill/>
                    <a:ln w="12700">
                      <a:solidFill>
                        <a:srgbClr val="919191"/>
                      </a:solidFill>
                      <a:round/>
                      <a:headEnd/>
                      <a:tailEnd/>
                    </a:ln>
                  </p:spPr>
                  <p:txBody>
                    <a:bodyPr/>
                    <a:lstStyle/>
                    <a:p>
                      <a:endParaRPr lang="en-US" dirty="0"/>
                    </a:p>
                  </p:txBody>
                </p:sp>
                <p:sp>
                  <p:nvSpPr>
                    <p:cNvPr id="283" name="Freeform 140"/>
                    <p:cNvSpPr>
                      <a:spLocks/>
                    </p:cNvSpPr>
                    <p:nvPr/>
                  </p:nvSpPr>
                  <p:spPr bwMode="auto">
                    <a:xfrm>
                      <a:off x="3972" y="2966"/>
                      <a:ext cx="266" cy="29"/>
                    </a:xfrm>
                    <a:custGeom>
                      <a:avLst/>
                      <a:gdLst>
                        <a:gd name="T0" fmla="*/ 266 w 266"/>
                        <a:gd name="T1" fmla="*/ 0 h 29"/>
                        <a:gd name="T2" fmla="*/ 205 w 266"/>
                        <a:gd name="T3" fmla="*/ 29 h 29"/>
                        <a:gd name="T4" fmla="*/ 0 w 266"/>
                        <a:gd name="T5" fmla="*/ 29 h 29"/>
                        <a:gd name="T6" fmla="*/ 0 60000 65536"/>
                        <a:gd name="T7" fmla="*/ 0 60000 65536"/>
                        <a:gd name="T8" fmla="*/ 0 60000 65536"/>
                        <a:gd name="T9" fmla="*/ 0 w 266"/>
                        <a:gd name="T10" fmla="*/ 0 h 29"/>
                        <a:gd name="T11" fmla="*/ 266 w 266"/>
                        <a:gd name="T12" fmla="*/ 29 h 29"/>
                      </a:gdLst>
                      <a:ahLst/>
                      <a:cxnLst>
                        <a:cxn ang="T6">
                          <a:pos x="T0" y="T1"/>
                        </a:cxn>
                        <a:cxn ang="T7">
                          <a:pos x="T2" y="T3"/>
                        </a:cxn>
                        <a:cxn ang="T8">
                          <a:pos x="T4" y="T5"/>
                        </a:cxn>
                      </a:cxnLst>
                      <a:rect l="T9" t="T10" r="T11" b="T12"/>
                      <a:pathLst>
                        <a:path w="266" h="29">
                          <a:moveTo>
                            <a:pt x="266" y="0"/>
                          </a:moveTo>
                          <a:lnTo>
                            <a:pt x="205" y="29"/>
                          </a:lnTo>
                          <a:lnTo>
                            <a:pt x="0" y="29"/>
                          </a:lnTo>
                        </a:path>
                      </a:pathLst>
                    </a:custGeom>
                    <a:noFill/>
                    <a:ln w="12700">
                      <a:solidFill>
                        <a:srgbClr val="000000"/>
                      </a:solidFill>
                      <a:round/>
                      <a:headEnd/>
                      <a:tailEnd/>
                    </a:ln>
                  </p:spPr>
                  <p:txBody>
                    <a:bodyPr/>
                    <a:lstStyle/>
                    <a:p>
                      <a:endParaRPr lang="en-US" dirty="0"/>
                    </a:p>
                  </p:txBody>
                </p:sp>
              </p:grpSp>
              <p:grpSp>
                <p:nvGrpSpPr>
                  <p:cNvPr id="276" name="Group 141"/>
                  <p:cNvGrpSpPr>
                    <a:grpSpLocks/>
                  </p:cNvGrpSpPr>
                  <p:nvPr/>
                </p:nvGrpSpPr>
                <p:grpSpPr bwMode="auto">
                  <a:xfrm>
                    <a:off x="3784" y="2907"/>
                    <a:ext cx="166" cy="74"/>
                    <a:chOff x="3784" y="2907"/>
                    <a:chExt cx="166" cy="74"/>
                  </a:xfrm>
                </p:grpSpPr>
                <p:sp>
                  <p:nvSpPr>
                    <p:cNvPr id="280" name="Freeform 142"/>
                    <p:cNvSpPr>
                      <a:spLocks/>
                    </p:cNvSpPr>
                    <p:nvPr/>
                  </p:nvSpPr>
                  <p:spPr bwMode="auto">
                    <a:xfrm>
                      <a:off x="3784" y="2907"/>
                      <a:ext cx="166" cy="66"/>
                    </a:xfrm>
                    <a:custGeom>
                      <a:avLst/>
                      <a:gdLst>
                        <a:gd name="T0" fmla="*/ 166 w 166"/>
                        <a:gd name="T1" fmla="*/ 66 h 66"/>
                        <a:gd name="T2" fmla="*/ 140 w 166"/>
                        <a:gd name="T3" fmla="*/ 55 h 66"/>
                        <a:gd name="T4" fmla="*/ 99 w 166"/>
                        <a:gd name="T5" fmla="*/ 34 h 66"/>
                        <a:gd name="T6" fmla="*/ 64 w 166"/>
                        <a:gd name="T7" fmla="*/ 0 h 66"/>
                        <a:gd name="T8" fmla="*/ 0 w 166"/>
                        <a:gd name="T9" fmla="*/ 3 h 66"/>
                        <a:gd name="T10" fmla="*/ 0 60000 65536"/>
                        <a:gd name="T11" fmla="*/ 0 60000 65536"/>
                        <a:gd name="T12" fmla="*/ 0 60000 65536"/>
                        <a:gd name="T13" fmla="*/ 0 60000 65536"/>
                        <a:gd name="T14" fmla="*/ 0 60000 65536"/>
                        <a:gd name="T15" fmla="*/ 0 w 166"/>
                        <a:gd name="T16" fmla="*/ 0 h 66"/>
                        <a:gd name="T17" fmla="*/ 166 w 166"/>
                        <a:gd name="T18" fmla="*/ 66 h 66"/>
                      </a:gdLst>
                      <a:ahLst/>
                      <a:cxnLst>
                        <a:cxn ang="T10">
                          <a:pos x="T0" y="T1"/>
                        </a:cxn>
                        <a:cxn ang="T11">
                          <a:pos x="T2" y="T3"/>
                        </a:cxn>
                        <a:cxn ang="T12">
                          <a:pos x="T4" y="T5"/>
                        </a:cxn>
                        <a:cxn ang="T13">
                          <a:pos x="T6" y="T7"/>
                        </a:cxn>
                        <a:cxn ang="T14">
                          <a:pos x="T8" y="T9"/>
                        </a:cxn>
                      </a:cxnLst>
                      <a:rect l="T15" t="T16" r="T17" b="T18"/>
                      <a:pathLst>
                        <a:path w="166" h="66">
                          <a:moveTo>
                            <a:pt x="166" y="66"/>
                          </a:moveTo>
                          <a:lnTo>
                            <a:pt x="140" y="55"/>
                          </a:lnTo>
                          <a:lnTo>
                            <a:pt x="99" y="34"/>
                          </a:lnTo>
                          <a:lnTo>
                            <a:pt x="64" y="0"/>
                          </a:lnTo>
                          <a:lnTo>
                            <a:pt x="0" y="3"/>
                          </a:lnTo>
                        </a:path>
                      </a:pathLst>
                    </a:custGeom>
                    <a:noFill/>
                    <a:ln w="12700">
                      <a:solidFill>
                        <a:srgbClr val="CECECE"/>
                      </a:solidFill>
                      <a:round/>
                      <a:headEnd/>
                      <a:tailEnd/>
                    </a:ln>
                  </p:spPr>
                  <p:txBody>
                    <a:bodyPr/>
                    <a:lstStyle/>
                    <a:p>
                      <a:endParaRPr lang="en-US" dirty="0"/>
                    </a:p>
                  </p:txBody>
                </p:sp>
                <p:sp>
                  <p:nvSpPr>
                    <p:cNvPr id="281" name="Freeform 143"/>
                    <p:cNvSpPr>
                      <a:spLocks/>
                    </p:cNvSpPr>
                    <p:nvPr/>
                  </p:nvSpPr>
                  <p:spPr bwMode="auto">
                    <a:xfrm>
                      <a:off x="3784" y="2915"/>
                      <a:ext cx="166" cy="66"/>
                    </a:xfrm>
                    <a:custGeom>
                      <a:avLst/>
                      <a:gdLst>
                        <a:gd name="T0" fmla="*/ 166 w 166"/>
                        <a:gd name="T1" fmla="*/ 66 h 66"/>
                        <a:gd name="T2" fmla="*/ 140 w 166"/>
                        <a:gd name="T3" fmla="*/ 55 h 66"/>
                        <a:gd name="T4" fmla="*/ 99 w 166"/>
                        <a:gd name="T5" fmla="*/ 34 h 66"/>
                        <a:gd name="T6" fmla="*/ 64 w 166"/>
                        <a:gd name="T7" fmla="*/ 0 h 66"/>
                        <a:gd name="T8" fmla="*/ 0 w 166"/>
                        <a:gd name="T9" fmla="*/ 3 h 66"/>
                        <a:gd name="T10" fmla="*/ 0 60000 65536"/>
                        <a:gd name="T11" fmla="*/ 0 60000 65536"/>
                        <a:gd name="T12" fmla="*/ 0 60000 65536"/>
                        <a:gd name="T13" fmla="*/ 0 60000 65536"/>
                        <a:gd name="T14" fmla="*/ 0 60000 65536"/>
                        <a:gd name="T15" fmla="*/ 0 w 166"/>
                        <a:gd name="T16" fmla="*/ 0 h 66"/>
                        <a:gd name="T17" fmla="*/ 166 w 166"/>
                        <a:gd name="T18" fmla="*/ 66 h 66"/>
                      </a:gdLst>
                      <a:ahLst/>
                      <a:cxnLst>
                        <a:cxn ang="T10">
                          <a:pos x="T0" y="T1"/>
                        </a:cxn>
                        <a:cxn ang="T11">
                          <a:pos x="T2" y="T3"/>
                        </a:cxn>
                        <a:cxn ang="T12">
                          <a:pos x="T4" y="T5"/>
                        </a:cxn>
                        <a:cxn ang="T13">
                          <a:pos x="T6" y="T7"/>
                        </a:cxn>
                        <a:cxn ang="T14">
                          <a:pos x="T8" y="T9"/>
                        </a:cxn>
                      </a:cxnLst>
                      <a:rect l="T15" t="T16" r="T17" b="T18"/>
                      <a:pathLst>
                        <a:path w="166" h="66">
                          <a:moveTo>
                            <a:pt x="166" y="66"/>
                          </a:moveTo>
                          <a:lnTo>
                            <a:pt x="140" y="55"/>
                          </a:lnTo>
                          <a:lnTo>
                            <a:pt x="99" y="34"/>
                          </a:lnTo>
                          <a:lnTo>
                            <a:pt x="64" y="0"/>
                          </a:lnTo>
                          <a:lnTo>
                            <a:pt x="0" y="3"/>
                          </a:lnTo>
                        </a:path>
                      </a:pathLst>
                    </a:custGeom>
                    <a:noFill/>
                    <a:ln w="12700">
                      <a:solidFill>
                        <a:srgbClr val="000000"/>
                      </a:solidFill>
                      <a:round/>
                      <a:headEnd/>
                      <a:tailEnd/>
                    </a:ln>
                  </p:spPr>
                  <p:txBody>
                    <a:bodyPr/>
                    <a:lstStyle/>
                    <a:p>
                      <a:endParaRPr lang="en-US" dirty="0"/>
                    </a:p>
                  </p:txBody>
                </p:sp>
              </p:grpSp>
              <p:grpSp>
                <p:nvGrpSpPr>
                  <p:cNvPr id="277" name="Group 144"/>
                  <p:cNvGrpSpPr>
                    <a:grpSpLocks/>
                  </p:cNvGrpSpPr>
                  <p:nvPr/>
                </p:nvGrpSpPr>
                <p:grpSpPr bwMode="auto">
                  <a:xfrm>
                    <a:off x="3780" y="2787"/>
                    <a:ext cx="9" cy="119"/>
                    <a:chOff x="3780" y="2787"/>
                    <a:chExt cx="9" cy="119"/>
                  </a:xfrm>
                </p:grpSpPr>
                <p:sp>
                  <p:nvSpPr>
                    <p:cNvPr id="278" name="Line 145"/>
                    <p:cNvSpPr>
                      <a:spLocks noChangeShapeType="1"/>
                    </p:cNvSpPr>
                    <p:nvPr/>
                  </p:nvSpPr>
                  <p:spPr bwMode="auto">
                    <a:xfrm>
                      <a:off x="3788" y="2787"/>
                      <a:ext cx="1" cy="119"/>
                    </a:xfrm>
                    <a:prstGeom prst="line">
                      <a:avLst/>
                    </a:prstGeom>
                    <a:noFill/>
                    <a:ln w="12700">
                      <a:solidFill>
                        <a:srgbClr val="CECECE"/>
                      </a:solidFill>
                      <a:round/>
                      <a:headEnd/>
                      <a:tailEnd/>
                    </a:ln>
                  </p:spPr>
                  <p:txBody>
                    <a:bodyPr/>
                    <a:lstStyle/>
                    <a:p>
                      <a:endParaRPr lang="en-US" dirty="0"/>
                    </a:p>
                  </p:txBody>
                </p:sp>
                <p:sp>
                  <p:nvSpPr>
                    <p:cNvPr id="279" name="Line 146"/>
                    <p:cNvSpPr>
                      <a:spLocks noChangeShapeType="1"/>
                    </p:cNvSpPr>
                    <p:nvPr/>
                  </p:nvSpPr>
                  <p:spPr bwMode="auto">
                    <a:xfrm>
                      <a:off x="3780" y="2787"/>
                      <a:ext cx="1" cy="119"/>
                    </a:xfrm>
                    <a:prstGeom prst="line">
                      <a:avLst/>
                    </a:prstGeom>
                    <a:noFill/>
                    <a:ln w="12700">
                      <a:solidFill>
                        <a:srgbClr val="CECECE"/>
                      </a:solidFill>
                      <a:round/>
                      <a:headEnd/>
                      <a:tailEnd/>
                    </a:ln>
                  </p:spPr>
                  <p:txBody>
                    <a:bodyPr/>
                    <a:lstStyle/>
                    <a:p>
                      <a:endParaRPr lang="en-US" dirty="0"/>
                    </a:p>
                  </p:txBody>
                </p:sp>
              </p:grpSp>
            </p:grpSp>
            <p:grpSp>
              <p:nvGrpSpPr>
                <p:cNvPr id="269" name="Group 147"/>
                <p:cNvGrpSpPr>
                  <a:grpSpLocks/>
                </p:cNvGrpSpPr>
                <p:nvPr/>
              </p:nvGrpSpPr>
              <p:grpSpPr bwMode="auto">
                <a:xfrm>
                  <a:off x="3621" y="2729"/>
                  <a:ext cx="186" cy="228"/>
                  <a:chOff x="3621" y="2729"/>
                  <a:chExt cx="186" cy="228"/>
                </a:xfrm>
              </p:grpSpPr>
              <p:sp>
                <p:nvSpPr>
                  <p:cNvPr id="270" name="Rectangle 148"/>
                  <p:cNvSpPr>
                    <a:spLocks noChangeArrowheads="1"/>
                  </p:cNvSpPr>
                  <p:nvPr/>
                </p:nvSpPr>
                <p:spPr bwMode="auto">
                  <a:xfrm>
                    <a:off x="3629" y="2737"/>
                    <a:ext cx="178" cy="220"/>
                  </a:xfrm>
                  <a:prstGeom prst="rect">
                    <a:avLst/>
                  </a:prstGeom>
                  <a:solidFill>
                    <a:srgbClr val="000000"/>
                  </a:solidFill>
                  <a:ln w="9525">
                    <a:noFill/>
                    <a:miter lim="800000"/>
                    <a:headEnd/>
                    <a:tailEnd/>
                  </a:ln>
                </p:spPr>
                <p:txBody>
                  <a:bodyPr/>
                  <a:lstStyle/>
                  <a:p>
                    <a:endParaRPr lang="en-US" dirty="0"/>
                  </a:p>
                </p:txBody>
              </p:sp>
              <p:sp>
                <p:nvSpPr>
                  <p:cNvPr id="271" name="Rectangle 149"/>
                  <p:cNvSpPr>
                    <a:spLocks noChangeArrowheads="1"/>
                  </p:cNvSpPr>
                  <p:nvPr/>
                </p:nvSpPr>
                <p:spPr bwMode="auto">
                  <a:xfrm>
                    <a:off x="3621" y="2729"/>
                    <a:ext cx="178" cy="220"/>
                  </a:xfrm>
                  <a:prstGeom prst="rect">
                    <a:avLst/>
                  </a:prstGeom>
                  <a:solidFill>
                    <a:srgbClr val="00279F"/>
                  </a:solidFill>
                  <a:ln w="9525">
                    <a:noFill/>
                    <a:miter lim="800000"/>
                    <a:headEnd/>
                    <a:tailEnd/>
                  </a:ln>
                </p:spPr>
                <p:txBody>
                  <a:bodyPr/>
                  <a:lstStyle/>
                  <a:p>
                    <a:endParaRPr lang="en-US" dirty="0"/>
                  </a:p>
                </p:txBody>
              </p:sp>
              <p:sp>
                <p:nvSpPr>
                  <p:cNvPr id="272" name="Rectangle 150"/>
                  <p:cNvSpPr>
                    <a:spLocks noChangeArrowheads="1"/>
                  </p:cNvSpPr>
                  <p:nvPr/>
                </p:nvSpPr>
                <p:spPr bwMode="auto">
                  <a:xfrm>
                    <a:off x="3629" y="2775"/>
                    <a:ext cx="162" cy="16"/>
                  </a:xfrm>
                  <a:prstGeom prst="rect">
                    <a:avLst/>
                  </a:prstGeom>
                  <a:solidFill>
                    <a:srgbClr val="114FFB"/>
                  </a:solidFill>
                  <a:ln w="9525">
                    <a:noFill/>
                    <a:miter lim="800000"/>
                    <a:headEnd/>
                    <a:tailEnd/>
                  </a:ln>
                </p:spPr>
                <p:txBody>
                  <a:bodyPr/>
                  <a:lstStyle/>
                  <a:p>
                    <a:endParaRPr lang="en-US" dirty="0"/>
                  </a:p>
                </p:txBody>
              </p:sp>
            </p:grpSp>
          </p:grpSp>
        </p:grpSp>
        <p:sp>
          <p:nvSpPr>
            <p:cNvPr id="265" name="Freeform 154"/>
            <p:cNvSpPr>
              <a:spLocks/>
            </p:cNvSpPr>
            <p:nvPr/>
          </p:nvSpPr>
          <p:spPr bwMode="auto">
            <a:xfrm>
              <a:off x="4728" y="799"/>
              <a:ext cx="912" cy="288"/>
            </a:xfrm>
            <a:custGeom>
              <a:avLst/>
              <a:gdLst>
                <a:gd name="T0" fmla="*/ 0 w 912"/>
                <a:gd name="T1" fmla="*/ 288 h 288"/>
                <a:gd name="T2" fmla="*/ 0 w 912"/>
                <a:gd name="T3" fmla="*/ 0 h 288"/>
                <a:gd name="T4" fmla="*/ 912 w 912"/>
                <a:gd name="T5" fmla="*/ 0 h 288"/>
                <a:gd name="T6" fmla="*/ 0 60000 65536"/>
                <a:gd name="T7" fmla="*/ 0 60000 65536"/>
                <a:gd name="T8" fmla="*/ 0 60000 65536"/>
                <a:gd name="T9" fmla="*/ 0 w 912"/>
                <a:gd name="T10" fmla="*/ 0 h 288"/>
                <a:gd name="T11" fmla="*/ 912 w 912"/>
                <a:gd name="T12" fmla="*/ 288 h 288"/>
              </a:gdLst>
              <a:ahLst/>
              <a:cxnLst>
                <a:cxn ang="T6">
                  <a:pos x="T0" y="T1"/>
                </a:cxn>
                <a:cxn ang="T7">
                  <a:pos x="T2" y="T3"/>
                </a:cxn>
                <a:cxn ang="T8">
                  <a:pos x="T4" y="T5"/>
                </a:cxn>
              </a:cxnLst>
              <a:rect l="T9" t="T10" r="T11" b="T12"/>
              <a:pathLst>
                <a:path w="912" h="288">
                  <a:moveTo>
                    <a:pt x="0" y="288"/>
                  </a:moveTo>
                  <a:lnTo>
                    <a:pt x="0" y="0"/>
                  </a:lnTo>
                  <a:lnTo>
                    <a:pt x="912" y="0"/>
                  </a:lnTo>
                </a:path>
              </a:pathLst>
            </a:custGeom>
            <a:noFill/>
            <a:ln w="9525">
              <a:solidFill>
                <a:schemeClr val="tx1"/>
              </a:solidFill>
              <a:round/>
              <a:headEnd/>
              <a:tailEnd/>
            </a:ln>
          </p:spPr>
          <p:txBody>
            <a:bodyPr wrap="none" anchor="ctr"/>
            <a:lstStyle/>
            <a:p>
              <a:endParaRPr lang="en-US" dirty="0"/>
            </a:p>
          </p:txBody>
        </p:sp>
      </p:grpSp>
      <p:grpSp>
        <p:nvGrpSpPr>
          <p:cNvPr id="334" name="Group 157"/>
          <p:cNvGrpSpPr>
            <a:grpSpLocks/>
          </p:cNvGrpSpPr>
          <p:nvPr/>
        </p:nvGrpSpPr>
        <p:grpSpPr bwMode="auto">
          <a:xfrm>
            <a:off x="8693395" y="2143590"/>
            <a:ext cx="1524000" cy="876300"/>
            <a:chOff x="4416" y="3456"/>
            <a:chExt cx="960" cy="552"/>
          </a:xfrm>
        </p:grpSpPr>
        <p:sp>
          <p:nvSpPr>
            <p:cNvPr id="335" name="Rectangle 158"/>
            <p:cNvSpPr>
              <a:spLocks noChangeArrowheads="1"/>
            </p:cNvSpPr>
            <p:nvPr/>
          </p:nvSpPr>
          <p:spPr bwMode="auto">
            <a:xfrm>
              <a:off x="4416" y="3456"/>
              <a:ext cx="960" cy="552"/>
            </a:xfrm>
            <a:prstGeom prst="rect">
              <a:avLst/>
            </a:prstGeom>
            <a:gradFill rotWithShape="0">
              <a:gsLst>
                <a:gs pos="0">
                  <a:schemeClr val="bg1"/>
                </a:gs>
                <a:gs pos="100000">
                  <a:srgbClr val="FCFEB9"/>
                </a:gs>
              </a:gsLst>
              <a:lin ang="2700000" scaled="1"/>
            </a:gradFill>
            <a:ln w="9525">
              <a:solidFill>
                <a:srgbClr val="3366CC"/>
              </a:solidFill>
              <a:miter lim="800000"/>
              <a:headEnd/>
              <a:tailEnd/>
            </a:ln>
            <a:effectLst>
              <a:outerShdw dist="17961" dir="2700000" algn="ctr" rotWithShape="0">
                <a:srgbClr val="0099CC"/>
              </a:outerShdw>
            </a:effectLst>
          </p:spPr>
          <p:txBody>
            <a:bodyPr wrap="none" anchor="ctr"/>
            <a:lstStyle/>
            <a:p>
              <a:pPr algn="ctr" eaLnBrk="0" hangingPunct="0">
                <a:defRPr/>
              </a:pPr>
              <a:r>
                <a:rPr lang="en-US" sz="2400" dirty="0">
                  <a:latin typeface="Times New Roman" pitchFamily="18" charset="0"/>
                </a:rPr>
                <a:t> </a:t>
              </a:r>
            </a:p>
          </p:txBody>
        </p:sp>
        <p:grpSp>
          <p:nvGrpSpPr>
            <p:cNvPr id="336" name="Group 159"/>
            <p:cNvGrpSpPr>
              <a:grpSpLocks/>
            </p:cNvGrpSpPr>
            <p:nvPr/>
          </p:nvGrpSpPr>
          <p:grpSpPr bwMode="auto">
            <a:xfrm>
              <a:off x="4512" y="3598"/>
              <a:ext cx="402" cy="268"/>
              <a:chOff x="528" y="816"/>
              <a:chExt cx="576" cy="384"/>
            </a:xfrm>
          </p:grpSpPr>
          <p:sp>
            <p:nvSpPr>
              <p:cNvPr id="338" name="Rectangle 160" descr="Small checker board"/>
              <p:cNvSpPr>
                <a:spLocks noChangeArrowheads="1"/>
              </p:cNvSpPr>
              <p:nvPr/>
            </p:nvSpPr>
            <p:spPr bwMode="auto">
              <a:xfrm>
                <a:off x="528" y="816"/>
                <a:ext cx="576" cy="384"/>
              </a:xfrm>
              <a:prstGeom prst="rect">
                <a:avLst/>
              </a:prstGeom>
              <a:pattFill prst="smCheck">
                <a:fgClr>
                  <a:srgbClr val="FFFFCC"/>
                </a:fgClr>
                <a:bgClr>
                  <a:srgbClr val="CCCC00"/>
                </a:bgClr>
              </a:pattFill>
              <a:ln w="9525">
                <a:solidFill>
                  <a:srgbClr val="969696"/>
                </a:solidFill>
                <a:miter lim="800000"/>
                <a:headEnd/>
                <a:tailEnd/>
              </a:ln>
              <a:effectLst>
                <a:outerShdw dist="17961" dir="2700000" algn="ctr" rotWithShape="0">
                  <a:schemeClr val="tx1"/>
                </a:outerShdw>
              </a:effectLst>
            </p:spPr>
            <p:txBody>
              <a:bodyPr/>
              <a:lstStyle/>
              <a:p>
                <a:pPr>
                  <a:defRPr/>
                </a:pPr>
                <a:endParaRPr lang="en-US" dirty="0"/>
              </a:p>
            </p:txBody>
          </p:sp>
          <p:sp>
            <p:nvSpPr>
              <p:cNvPr id="339" name="Line 161"/>
              <p:cNvSpPr>
                <a:spLocks noChangeShapeType="1"/>
              </p:cNvSpPr>
              <p:nvPr/>
            </p:nvSpPr>
            <p:spPr bwMode="auto">
              <a:xfrm flipV="1">
                <a:off x="528" y="960"/>
                <a:ext cx="192" cy="240"/>
              </a:xfrm>
              <a:prstGeom prst="line">
                <a:avLst/>
              </a:prstGeom>
              <a:noFill/>
              <a:ln w="9525">
                <a:solidFill>
                  <a:schemeClr val="tx1"/>
                </a:solidFill>
                <a:round/>
                <a:headEnd/>
                <a:tailEnd/>
              </a:ln>
            </p:spPr>
            <p:txBody>
              <a:bodyPr/>
              <a:lstStyle/>
              <a:p>
                <a:endParaRPr lang="en-US" dirty="0"/>
              </a:p>
            </p:txBody>
          </p:sp>
          <p:sp>
            <p:nvSpPr>
              <p:cNvPr id="340" name="Line 162"/>
              <p:cNvSpPr>
                <a:spLocks noChangeShapeType="1"/>
              </p:cNvSpPr>
              <p:nvPr/>
            </p:nvSpPr>
            <p:spPr bwMode="auto">
              <a:xfrm flipH="1" flipV="1">
                <a:off x="912" y="960"/>
                <a:ext cx="192" cy="240"/>
              </a:xfrm>
              <a:prstGeom prst="line">
                <a:avLst/>
              </a:prstGeom>
              <a:noFill/>
              <a:ln w="9525">
                <a:solidFill>
                  <a:schemeClr val="tx1"/>
                </a:solidFill>
                <a:round/>
                <a:headEnd/>
                <a:tailEnd/>
              </a:ln>
            </p:spPr>
            <p:txBody>
              <a:bodyPr/>
              <a:lstStyle/>
              <a:p>
                <a:endParaRPr lang="en-US" dirty="0"/>
              </a:p>
            </p:txBody>
          </p:sp>
          <p:sp>
            <p:nvSpPr>
              <p:cNvPr id="341" name="Freeform 163" descr="Small checker board"/>
              <p:cNvSpPr>
                <a:spLocks/>
              </p:cNvSpPr>
              <p:nvPr/>
            </p:nvSpPr>
            <p:spPr bwMode="auto">
              <a:xfrm>
                <a:off x="528" y="816"/>
                <a:ext cx="576" cy="240"/>
              </a:xfrm>
              <a:custGeom>
                <a:avLst/>
                <a:gdLst>
                  <a:gd name="T0" fmla="*/ 0 w 576"/>
                  <a:gd name="T1" fmla="*/ 0 h 240"/>
                  <a:gd name="T2" fmla="*/ 240 w 576"/>
                  <a:gd name="T3" fmla="*/ 240 h 240"/>
                  <a:gd name="T4" fmla="*/ 336 w 576"/>
                  <a:gd name="T5" fmla="*/ 240 h 240"/>
                  <a:gd name="T6" fmla="*/ 576 w 576"/>
                  <a:gd name="T7" fmla="*/ 0 h 240"/>
                  <a:gd name="T8" fmla="*/ 0 60000 65536"/>
                  <a:gd name="T9" fmla="*/ 0 60000 65536"/>
                  <a:gd name="T10" fmla="*/ 0 60000 65536"/>
                  <a:gd name="T11" fmla="*/ 0 60000 65536"/>
                  <a:gd name="T12" fmla="*/ 0 w 576"/>
                  <a:gd name="T13" fmla="*/ 0 h 240"/>
                  <a:gd name="T14" fmla="*/ 576 w 576"/>
                  <a:gd name="T15" fmla="*/ 240 h 240"/>
                </a:gdLst>
                <a:ahLst/>
                <a:cxnLst>
                  <a:cxn ang="T8">
                    <a:pos x="T0" y="T1"/>
                  </a:cxn>
                  <a:cxn ang="T9">
                    <a:pos x="T2" y="T3"/>
                  </a:cxn>
                  <a:cxn ang="T10">
                    <a:pos x="T4" y="T5"/>
                  </a:cxn>
                  <a:cxn ang="T11">
                    <a:pos x="T6" y="T7"/>
                  </a:cxn>
                </a:cxnLst>
                <a:rect l="T12" t="T13" r="T14" b="T15"/>
                <a:pathLst>
                  <a:path w="576" h="240">
                    <a:moveTo>
                      <a:pt x="0" y="0"/>
                    </a:moveTo>
                    <a:lnTo>
                      <a:pt x="240" y="240"/>
                    </a:lnTo>
                    <a:lnTo>
                      <a:pt x="336" y="240"/>
                    </a:lnTo>
                    <a:lnTo>
                      <a:pt x="576" y="0"/>
                    </a:lnTo>
                  </a:path>
                </a:pathLst>
              </a:custGeom>
              <a:pattFill prst="smCheck">
                <a:fgClr>
                  <a:srgbClr val="FFFFCC"/>
                </a:fgClr>
                <a:bgClr>
                  <a:srgbClr val="CCCC00"/>
                </a:bgClr>
              </a:pattFill>
              <a:ln w="9525">
                <a:solidFill>
                  <a:srgbClr val="969696"/>
                </a:solidFill>
                <a:round/>
                <a:headEnd/>
                <a:tailEnd/>
              </a:ln>
            </p:spPr>
            <p:txBody>
              <a:bodyPr/>
              <a:lstStyle/>
              <a:p>
                <a:endParaRPr lang="en-US" dirty="0"/>
              </a:p>
            </p:txBody>
          </p:sp>
          <p:sp>
            <p:nvSpPr>
              <p:cNvPr id="342" name="Line 164"/>
              <p:cNvSpPr>
                <a:spLocks noChangeShapeType="1"/>
              </p:cNvSpPr>
              <p:nvPr/>
            </p:nvSpPr>
            <p:spPr bwMode="auto">
              <a:xfrm>
                <a:off x="528" y="816"/>
                <a:ext cx="576" cy="0"/>
              </a:xfrm>
              <a:prstGeom prst="line">
                <a:avLst/>
              </a:prstGeom>
              <a:noFill/>
              <a:ln w="9525">
                <a:solidFill>
                  <a:srgbClr val="969696"/>
                </a:solidFill>
                <a:round/>
                <a:headEnd/>
                <a:tailEnd/>
              </a:ln>
            </p:spPr>
            <p:txBody>
              <a:bodyPr/>
              <a:lstStyle/>
              <a:p>
                <a:endParaRPr lang="en-US" dirty="0"/>
              </a:p>
            </p:txBody>
          </p:sp>
        </p:grpSp>
        <p:sp>
          <p:nvSpPr>
            <p:cNvPr id="337" name="AutoShape 165"/>
            <p:cNvSpPr>
              <a:spLocks noChangeArrowheads="1"/>
            </p:cNvSpPr>
            <p:nvPr/>
          </p:nvSpPr>
          <p:spPr bwMode="auto">
            <a:xfrm>
              <a:off x="4896" y="3606"/>
              <a:ext cx="384" cy="252"/>
            </a:xfrm>
            <a:prstGeom prst="rightArrow">
              <a:avLst>
                <a:gd name="adj1" fmla="val 58731"/>
                <a:gd name="adj2" fmla="val 75393"/>
              </a:avLst>
            </a:prstGeom>
            <a:gradFill rotWithShape="0">
              <a:gsLst>
                <a:gs pos="0">
                  <a:srgbClr val="D60093">
                    <a:gamma/>
                    <a:tint val="47451"/>
                    <a:invGamma/>
                  </a:srgbClr>
                </a:gs>
                <a:gs pos="100000">
                  <a:srgbClr val="D60093"/>
                </a:gs>
              </a:gsLst>
              <a:lin ang="18900000" scaled="1"/>
            </a:gradFill>
            <a:ln w="6350">
              <a:solidFill>
                <a:srgbClr val="660066"/>
              </a:solidFill>
              <a:miter lim="800000"/>
              <a:headEnd/>
              <a:tailEnd/>
            </a:ln>
            <a:effectLst>
              <a:outerShdw dist="38100" dir="5400000" algn="ctr" rotWithShape="0">
                <a:srgbClr val="C0C0C0"/>
              </a:outerShdw>
            </a:effectLst>
          </p:spPr>
          <p:txBody>
            <a:bodyPr tIns="27432" bIns="27432" anchor="ctr">
              <a:spAutoFit/>
            </a:bodyPr>
            <a:lstStyle/>
            <a:p>
              <a:pPr>
                <a:defRPr/>
              </a:pPr>
              <a:endParaRPr lang="en-US" dirty="0"/>
            </a:p>
          </p:txBody>
        </p:sp>
      </p:grpSp>
      <p:grpSp>
        <p:nvGrpSpPr>
          <p:cNvPr id="343" name="Group 54"/>
          <p:cNvGrpSpPr>
            <a:grpSpLocks/>
          </p:cNvGrpSpPr>
          <p:nvPr/>
        </p:nvGrpSpPr>
        <p:grpSpPr bwMode="auto">
          <a:xfrm>
            <a:off x="1873011" y="1036438"/>
            <a:ext cx="1316019" cy="1913068"/>
            <a:chOff x="2415" y="576"/>
            <a:chExt cx="626" cy="1012"/>
          </a:xfrm>
        </p:grpSpPr>
        <p:sp>
          <p:nvSpPr>
            <p:cNvPr id="344" name="Freeform 55"/>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chemeClr val="tx1"/>
              </a:solidFill>
              <a:round/>
              <a:headEnd/>
              <a:tailEnd/>
            </a:ln>
          </p:spPr>
          <p:txBody>
            <a:bodyPr/>
            <a:lstStyle/>
            <a:p>
              <a:endParaRPr lang="en-US" dirty="0"/>
            </a:p>
          </p:txBody>
        </p:sp>
        <p:sp>
          <p:nvSpPr>
            <p:cNvPr id="345" name="Freeform 56"/>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dirty="0"/>
            </a:p>
          </p:txBody>
        </p:sp>
        <p:sp>
          <p:nvSpPr>
            <p:cNvPr id="346" name="Freeform 57"/>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47" name="Freeform 58"/>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dirty="0"/>
            </a:p>
          </p:txBody>
        </p:sp>
        <p:sp>
          <p:nvSpPr>
            <p:cNvPr id="348" name="Line 59"/>
            <p:cNvSpPr>
              <a:spLocks noChangeShapeType="1"/>
            </p:cNvSpPr>
            <p:nvPr/>
          </p:nvSpPr>
          <p:spPr bwMode="auto">
            <a:xfrm>
              <a:off x="2454" y="1426"/>
              <a:ext cx="192" cy="51"/>
            </a:xfrm>
            <a:prstGeom prst="line">
              <a:avLst/>
            </a:prstGeom>
            <a:noFill/>
            <a:ln w="6350">
              <a:solidFill>
                <a:srgbClr val="676767"/>
              </a:solidFill>
              <a:round/>
              <a:headEnd/>
              <a:tailEnd/>
            </a:ln>
          </p:spPr>
          <p:txBody>
            <a:bodyPr wrap="none" anchor="ctr"/>
            <a:lstStyle/>
            <a:p>
              <a:endParaRPr lang="en-US" dirty="0"/>
            </a:p>
          </p:txBody>
        </p:sp>
        <p:sp>
          <p:nvSpPr>
            <p:cNvPr id="349" name="Oval 60"/>
            <p:cNvSpPr>
              <a:spLocks noChangeArrowheads="1"/>
            </p:cNvSpPr>
            <p:nvPr/>
          </p:nvSpPr>
          <p:spPr bwMode="auto">
            <a:xfrm>
              <a:off x="2447" y="765"/>
              <a:ext cx="31" cy="17"/>
            </a:xfrm>
            <a:prstGeom prst="ellipse">
              <a:avLst/>
            </a:prstGeom>
            <a:solidFill>
              <a:srgbClr val="CC0099"/>
            </a:solidFill>
            <a:ln w="12700">
              <a:noFill/>
              <a:round/>
              <a:headEnd/>
              <a:tailEnd/>
            </a:ln>
          </p:spPr>
          <p:txBody>
            <a:bodyPr wrap="none" anchor="ctr"/>
            <a:lstStyle/>
            <a:p>
              <a:endParaRPr lang="en-US" dirty="0"/>
            </a:p>
          </p:txBody>
        </p:sp>
        <p:sp>
          <p:nvSpPr>
            <p:cNvPr id="350" name="Line 61"/>
            <p:cNvSpPr>
              <a:spLocks noChangeShapeType="1"/>
            </p:cNvSpPr>
            <p:nvPr/>
          </p:nvSpPr>
          <p:spPr bwMode="auto">
            <a:xfrm>
              <a:off x="2454" y="1388"/>
              <a:ext cx="192" cy="51"/>
            </a:xfrm>
            <a:prstGeom prst="line">
              <a:avLst/>
            </a:prstGeom>
            <a:noFill/>
            <a:ln w="6350">
              <a:solidFill>
                <a:srgbClr val="676767"/>
              </a:solidFill>
              <a:round/>
              <a:headEnd/>
              <a:tailEnd/>
            </a:ln>
          </p:spPr>
          <p:txBody>
            <a:bodyPr wrap="none" anchor="ctr"/>
            <a:lstStyle/>
            <a:p>
              <a:endParaRPr lang="en-US" dirty="0"/>
            </a:p>
          </p:txBody>
        </p:sp>
        <p:sp>
          <p:nvSpPr>
            <p:cNvPr id="351" name="Line 62"/>
            <p:cNvSpPr>
              <a:spLocks noChangeShapeType="1"/>
            </p:cNvSpPr>
            <p:nvPr/>
          </p:nvSpPr>
          <p:spPr bwMode="auto">
            <a:xfrm>
              <a:off x="2454" y="1350"/>
              <a:ext cx="192" cy="52"/>
            </a:xfrm>
            <a:prstGeom prst="line">
              <a:avLst/>
            </a:prstGeom>
            <a:noFill/>
            <a:ln w="6350">
              <a:solidFill>
                <a:srgbClr val="676767"/>
              </a:solidFill>
              <a:round/>
              <a:headEnd/>
              <a:tailEnd/>
            </a:ln>
          </p:spPr>
          <p:txBody>
            <a:bodyPr wrap="none" anchor="ctr"/>
            <a:lstStyle/>
            <a:p>
              <a:endParaRPr lang="en-US" dirty="0"/>
            </a:p>
          </p:txBody>
        </p:sp>
        <p:sp>
          <p:nvSpPr>
            <p:cNvPr id="352" name="Line 63"/>
            <p:cNvSpPr>
              <a:spLocks noChangeShapeType="1"/>
            </p:cNvSpPr>
            <p:nvPr/>
          </p:nvSpPr>
          <p:spPr bwMode="auto">
            <a:xfrm>
              <a:off x="2454" y="1313"/>
              <a:ext cx="192" cy="51"/>
            </a:xfrm>
            <a:prstGeom prst="line">
              <a:avLst/>
            </a:prstGeom>
            <a:noFill/>
            <a:ln w="6350">
              <a:solidFill>
                <a:srgbClr val="676767"/>
              </a:solidFill>
              <a:round/>
              <a:headEnd/>
              <a:tailEnd/>
            </a:ln>
          </p:spPr>
          <p:txBody>
            <a:bodyPr wrap="none" anchor="ctr"/>
            <a:lstStyle/>
            <a:p>
              <a:endParaRPr lang="en-US" dirty="0"/>
            </a:p>
          </p:txBody>
        </p:sp>
        <p:sp>
          <p:nvSpPr>
            <p:cNvPr id="353" name="Line 64"/>
            <p:cNvSpPr>
              <a:spLocks noChangeShapeType="1"/>
            </p:cNvSpPr>
            <p:nvPr/>
          </p:nvSpPr>
          <p:spPr bwMode="auto">
            <a:xfrm>
              <a:off x="2454" y="1274"/>
              <a:ext cx="192" cy="51"/>
            </a:xfrm>
            <a:prstGeom prst="line">
              <a:avLst/>
            </a:prstGeom>
            <a:noFill/>
            <a:ln w="6350">
              <a:solidFill>
                <a:srgbClr val="676767"/>
              </a:solidFill>
              <a:round/>
              <a:headEnd/>
              <a:tailEnd/>
            </a:ln>
          </p:spPr>
          <p:txBody>
            <a:bodyPr wrap="none" anchor="ctr"/>
            <a:lstStyle/>
            <a:p>
              <a:endParaRPr lang="en-US" dirty="0"/>
            </a:p>
          </p:txBody>
        </p:sp>
        <p:sp>
          <p:nvSpPr>
            <p:cNvPr id="354" name="Freeform 65"/>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dirty="0"/>
            </a:p>
          </p:txBody>
        </p:sp>
        <p:sp>
          <p:nvSpPr>
            <p:cNvPr id="355" name="Freeform 66"/>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dirty="0"/>
            </a:p>
          </p:txBody>
        </p:sp>
        <p:sp>
          <p:nvSpPr>
            <p:cNvPr id="356" name="Freeform 67"/>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dirty="0"/>
            </a:p>
          </p:txBody>
        </p:sp>
        <p:sp>
          <p:nvSpPr>
            <p:cNvPr id="357" name="Line 68"/>
            <p:cNvSpPr>
              <a:spLocks noChangeShapeType="1"/>
            </p:cNvSpPr>
            <p:nvPr/>
          </p:nvSpPr>
          <p:spPr bwMode="auto">
            <a:xfrm>
              <a:off x="2452" y="944"/>
              <a:ext cx="187" cy="43"/>
            </a:xfrm>
            <a:prstGeom prst="line">
              <a:avLst/>
            </a:prstGeom>
            <a:noFill/>
            <a:ln w="3175">
              <a:solidFill>
                <a:srgbClr val="676767"/>
              </a:solidFill>
              <a:round/>
              <a:headEnd/>
              <a:tailEnd/>
            </a:ln>
          </p:spPr>
          <p:txBody>
            <a:bodyPr wrap="none" anchor="ctr"/>
            <a:lstStyle/>
            <a:p>
              <a:endParaRPr lang="en-US" dirty="0"/>
            </a:p>
          </p:txBody>
        </p:sp>
        <p:sp>
          <p:nvSpPr>
            <p:cNvPr id="358" name="Line 69"/>
            <p:cNvSpPr>
              <a:spLocks noChangeShapeType="1"/>
            </p:cNvSpPr>
            <p:nvPr/>
          </p:nvSpPr>
          <p:spPr bwMode="auto">
            <a:xfrm>
              <a:off x="2452" y="1019"/>
              <a:ext cx="189" cy="43"/>
            </a:xfrm>
            <a:prstGeom prst="line">
              <a:avLst/>
            </a:prstGeom>
            <a:noFill/>
            <a:ln w="3175">
              <a:solidFill>
                <a:srgbClr val="676767"/>
              </a:solidFill>
              <a:round/>
              <a:headEnd/>
              <a:tailEnd/>
            </a:ln>
          </p:spPr>
          <p:txBody>
            <a:bodyPr wrap="none" anchor="ctr"/>
            <a:lstStyle/>
            <a:p>
              <a:endParaRPr lang="en-US" dirty="0"/>
            </a:p>
          </p:txBody>
        </p:sp>
        <p:sp>
          <p:nvSpPr>
            <p:cNvPr id="359" name="Line 70"/>
            <p:cNvSpPr>
              <a:spLocks noChangeShapeType="1"/>
            </p:cNvSpPr>
            <p:nvPr/>
          </p:nvSpPr>
          <p:spPr bwMode="auto">
            <a:xfrm>
              <a:off x="2452" y="1112"/>
              <a:ext cx="180" cy="43"/>
            </a:xfrm>
            <a:prstGeom prst="line">
              <a:avLst/>
            </a:prstGeom>
            <a:noFill/>
            <a:ln w="3175">
              <a:solidFill>
                <a:srgbClr val="676767"/>
              </a:solidFill>
              <a:round/>
              <a:headEnd/>
              <a:tailEnd/>
            </a:ln>
          </p:spPr>
          <p:txBody>
            <a:bodyPr wrap="none" anchor="ctr"/>
            <a:lstStyle/>
            <a:p>
              <a:endParaRPr lang="en-US" dirty="0"/>
            </a:p>
          </p:txBody>
        </p:sp>
        <p:sp>
          <p:nvSpPr>
            <p:cNvPr id="360" name="Freeform 71"/>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dirty="0"/>
            </a:p>
          </p:txBody>
        </p:sp>
        <p:sp>
          <p:nvSpPr>
            <p:cNvPr id="361" name="Line 72"/>
            <p:cNvSpPr>
              <a:spLocks noChangeShapeType="1"/>
            </p:cNvSpPr>
            <p:nvPr/>
          </p:nvSpPr>
          <p:spPr bwMode="auto">
            <a:xfrm>
              <a:off x="2479" y="913"/>
              <a:ext cx="138" cy="30"/>
            </a:xfrm>
            <a:prstGeom prst="line">
              <a:avLst/>
            </a:prstGeom>
            <a:noFill/>
            <a:ln w="6350">
              <a:solidFill>
                <a:srgbClr val="919191"/>
              </a:solidFill>
              <a:round/>
              <a:headEnd/>
              <a:tailEnd/>
            </a:ln>
          </p:spPr>
          <p:txBody>
            <a:bodyPr wrap="none" anchor="ctr"/>
            <a:lstStyle/>
            <a:p>
              <a:endParaRPr lang="en-US" dirty="0"/>
            </a:p>
          </p:txBody>
        </p:sp>
        <p:sp>
          <p:nvSpPr>
            <p:cNvPr id="362" name="Freeform 73"/>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dirty="0"/>
            </a:p>
          </p:txBody>
        </p:sp>
        <p:sp>
          <p:nvSpPr>
            <p:cNvPr id="363" name="Freeform 74"/>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dirty="0"/>
            </a:p>
          </p:txBody>
        </p:sp>
        <p:sp>
          <p:nvSpPr>
            <p:cNvPr id="364" name="Freeform 75"/>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dirty="0"/>
            </a:p>
          </p:txBody>
        </p:sp>
        <p:sp>
          <p:nvSpPr>
            <p:cNvPr id="365" name="Line 76"/>
            <p:cNvSpPr>
              <a:spLocks noChangeShapeType="1"/>
            </p:cNvSpPr>
            <p:nvPr/>
          </p:nvSpPr>
          <p:spPr bwMode="auto">
            <a:xfrm flipH="1" flipV="1">
              <a:off x="2584" y="1013"/>
              <a:ext cx="33" cy="8"/>
            </a:xfrm>
            <a:prstGeom prst="line">
              <a:avLst/>
            </a:prstGeom>
            <a:noFill/>
            <a:ln w="9525">
              <a:solidFill>
                <a:srgbClr val="CC0099"/>
              </a:solidFill>
              <a:round/>
              <a:headEnd/>
              <a:tailEnd/>
            </a:ln>
          </p:spPr>
          <p:txBody>
            <a:bodyPr wrap="none" tIns="27432" bIns="27432" anchor="ctr">
              <a:spAutoFit/>
            </a:bodyPr>
            <a:lstStyle/>
            <a:p>
              <a:endParaRPr lang="en-US" dirty="0"/>
            </a:p>
          </p:txBody>
        </p:sp>
        <p:sp>
          <p:nvSpPr>
            <p:cNvPr id="366" name="Line 77"/>
            <p:cNvSpPr>
              <a:spLocks noChangeShapeType="1"/>
            </p:cNvSpPr>
            <p:nvPr/>
          </p:nvSpPr>
          <p:spPr bwMode="auto">
            <a:xfrm flipH="1" flipV="1">
              <a:off x="2584" y="1095"/>
              <a:ext cx="33" cy="7"/>
            </a:xfrm>
            <a:prstGeom prst="line">
              <a:avLst/>
            </a:prstGeom>
            <a:noFill/>
            <a:ln w="9525">
              <a:solidFill>
                <a:srgbClr val="CC0099"/>
              </a:solidFill>
              <a:round/>
              <a:headEnd/>
              <a:tailEnd/>
            </a:ln>
          </p:spPr>
          <p:txBody>
            <a:bodyPr wrap="none" tIns="27432" bIns="27432" anchor="ctr">
              <a:spAutoFit/>
            </a:bodyPr>
            <a:lstStyle/>
            <a:p>
              <a:endParaRPr lang="en-US" dirty="0"/>
            </a:p>
          </p:txBody>
        </p:sp>
        <p:sp>
          <p:nvSpPr>
            <p:cNvPr id="367" name="Line 78"/>
            <p:cNvSpPr>
              <a:spLocks noChangeShapeType="1"/>
            </p:cNvSpPr>
            <p:nvPr/>
          </p:nvSpPr>
          <p:spPr bwMode="auto">
            <a:xfrm flipH="1" flipV="1">
              <a:off x="2584" y="1194"/>
              <a:ext cx="33" cy="8"/>
            </a:xfrm>
            <a:prstGeom prst="line">
              <a:avLst/>
            </a:prstGeom>
            <a:noFill/>
            <a:ln w="9525">
              <a:solidFill>
                <a:srgbClr val="CC0099"/>
              </a:solidFill>
              <a:round/>
              <a:headEnd/>
              <a:tailEnd/>
            </a:ln>
          </p:spPr>
          <p:txBody>
            <a:bodyPr wrap="none" tIns="27432" bIns="27432" anchor="ctr">
              <a:spAutoFit/>
            </a:bodyPr>
            <a:lstStyle/>
            <a:p>
              <a:endParaRPr lang="en-US" dirty="0"/>
            </a:p>
          </p:txBody>
        </p:sp>
      </p:grpSp>
      <p:grpSp>
        <p:nvGrpSpPr>
          <p:cNvPr id="368" name="Group 107"/>
          <p:cNvGrpSpPr>
            <a:grpSpLocks/>
          </p:cNvGrpSpPr>
          <p:nvPr/>
        </p:nvGrpSpPr>
        <p:grpSpPr bwMode="auto">
          <a:xfrm rot="2074356">
            <a:off x="2238451" y="1967076"/>
            <a:ext cx="7637659" cy="2563362"/>
            <a:chOff x="1680" y="-544"/>
            <a:chExt cx="9309" cy="3454"/>
          </a:xfrm>
        </p:grpSpPr>
        <p:sp>
          <p:nvSpPr>
            <p:cNvPr id="369" name="AutoShape 108"/>
            <p:cNvSpPr>
              <a:spLocks noChangeArrowheads="1"/>
            </p:cNvSpPr>
            <p:nvPr/>
          </p:nvSpPr>
          <p:spPr bwMode="auto">
            <a:xfrm>
              <a:off x="1680" y="1200"/>
              <a:ext cx="3350" cy="1050"/>
            </a:xfrm>
            <a:prstGeom prst="rightArrow">
              <a:avLst>
                <a:gd name="adj1" fmla="val 50000"/>
                <a:gd name="adj2" fmla="val 72368"/>
              </a:avLst>
            </a:prstGeom>
            <a:solidFill>
              <a:srgbClr val="00FF00"/>
            </a:solidFill>
            <a:ln w="9525">
              <a:solidFill>
                <a:schemeClr val="tx1"/>
              </a:solidFill>
              <a:miter lim="800000"/>
              <a:headEnd/>
              <a:tailEnd/>
            </a:ln>
          </p:spPr>
          <p:txBody>
            <a:bodyPr wrap="none" anchor="ctr"/>
            <a:lstStyle/>
            <a:p>
              <a:endParaRPr lang="en-US" dirty="0"/>
            </a:p>
          </p:txBody>
        </p:sp>
        <p:sp>
          <p:nvSpPr>
            <p:cNvPr id="370" name="Text Box 109"/>
            <p:cNvSpPr txBox="1">
              <a:spLocks noChangeArrowheads="1"/>
            </p:cNvSpPr>
            <p:nvPr/>
          </p:nvSpPr>
          <p:spPr bwMode="auto">
            <a:xfrm rot="26559">
              <a:off x="1698" y="1540"/>
              <a:ext cx="2736" cy="456"/>
            </a:xfrm>
            <a:prstGeom prst="rect">
              <a:avLst/>
            </a:prstGeom>
            <a:noFill/>
            <a:ln w="9525">
              <a:noFill/>
              <a:miter lim="800000"/>
              <a:headEnd/>
              <a:tailEnd/>
            </a:ln>
          </p:spPr>
          <p:txBody>
            <a:bodyPr>
              <a:spAutoFit/>
            </a:bodyPr>
            <a:lstStyle/>
            <a:p>
              <a:pPr>
                <a:spcBef>
                  <a:spcPct val="50000"/>
                </a:spcBef>
              </a:pPr>
              <a:r>
                <a:rPr lang="en-US" sz="1600" b="1" dirty="0" smtClean="0">
                  <a:solidFill>
                    <a:srgbClr val="000000"/>
                  </a:solidFill>
                </a:rPr>
                <a:t>Service Ticket</a:t>
              </a:r>
              <a:endParaRPr lang="en-US" sz="1600" b="1" dirty="0">
                <a:solidFill>
                  <a:srgbClr val="000000"/>
                </a:solidFill>
              </a:endParaRPr>
            </a:p>
          </p:txBody>
        </p:sp>
        <p:sp>
          <p:nvSpPr>
            <p:cNvPr id="371" name="Text Box 109"/>
            <p:cNvSpPr txBox="1">
              <a:spLocks noChangeArrowheads="1"/>
            </p:cNvSpPr>
            <p:nvPr/>
          </p:nvSpPr>
          <p:spPr bwMode="auto">
            <a:xfrm rot="19525644">
              <a:off x="8253" y="-544"/>
              <a:ext cx="2736" cy="954"/>
            </a:xfrm>
            <a:prstGeom prst="rect">
              <a:avLst/>
            </a:prstGeom>
            <a:noFill/>
            <a:ln w="9525">
              <a:noFill/>
              <a:miter lim="800000"/>
              <a:headEnd/>
              <a:tailEnd/>
            </a:ln>
          </p:spPr>
          <p:txBody>
            <a:bodyPr>
              <a:spAutoFit/>
            </a:bodyPr>
            <a:lstStyle/>
            <a:p>
              <a:pPr>
                <a:spcBef>
                  <a:spcPct val="50000"/>
                </a:spcBef>
              </a:pPr>
              <a:r>
                <a:rPr lang="en-US" sz="1600" b="1" dirty="0" smtClean="0">
                  <a:solidFill>
                    <a:srgbClr val="000000"/>
                  </a:solidFill>
                </a:rPr>
                <a:t>Access</a:t>
              </a:r>
            </a:p>
            <a:p>
              <a:pPr>
                <a:spcBef>
                  <a:spcPct val="50000"/>
                </a:spcBef>
              </a:pPr>
              <a:r>
                <a:rPr lang="en-US" sz="1600" b="1" dirty="0" smtClean="0">
                  <a:solidFill>
                    <a:srgbClr val="000000"/>
                  </a:solidFill>
                </a:rPr>
                <a:t>Services</a:t>
              </a:r>
            </a:p>
          </p:txBody>
        </p:sp>
        <p:sp>
          <p:nvSpPr>
            <p:cNvPr id="372" name="Text Box 109"/>
            <p:cNvSpPr txBox="1">
              <a:spLocks noChangeArrowheads="1"/>
            </p:cNvSpPr>
            <p:nvPr/>
          </p:nvSpPr>
          <p:spPr bwMode="auto">
            <a:xfrm rot="19525644">
              <a:off x="2062" y="2454"/>
              <a:ext cx="987" cy="456"/>
            </a:xfrm>
            <a:prstGeom prst="rect">
              <a:avLst/>
            </a:prstGeom>
            <a:noFill/>
            <a:ln w="9525">
              <a:noFill/>
              <a:miter lim="800000"/>
              <a:headEnd/>
              <a:tailEnd/>
            </a:ln>
          </p:spPr>
          <p:txBody>
            <a:bodyPr wrap="square">
              <a:spAutoFit/>
            </a:bodyPr>
            <a:lstStyle/>
            <a:p>
              <a:pPr>
                <a:spcBef>
                  <a:spcPct val="50000"/>
                </a:spcBef>
              </a:pPr>
              <a:r>
                <a:rPr lang="en-US" sz="1600" b="1" dirty="0" smtClean="0">
                  <a:solidFill>
                    <a:srgbClr val="000000"/>
                  </a:solidFill>
                </a:rPr>
                <a:t>KDC</a:t>
              </a:r>
            </a:p>
          </p:txBody>
        </p:sp>
      </p:grpSp>
      <p:pic>
        <p:nvPicPr>
          <p:cNvPr id="373" name="Picture 79" descr="j0232234[1]"/>
          <p:cNvPicPr>
            <a:picLocks noChangeAspect="1" noChangeArrowheads="1"/>
          </p:cNvPicPr>
          <p:nvPr/>
        </p:nvPicPr>
        <p:blipFill>
          <a:blip r:embed="rId4" cstate="print"/>
          <a:srcRect/>
          <a:stretch>
            <a:fillRect/>
          </a:stretch>
        </p:blipFill>
        <p:spPr>
          <a:xfrm>
            <a:off x="3962383" y="1790033"/>
            <a:ext cx="697405" cy="83730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smtClean="0"/>
              <a:t>Windows </a:t>
            </a:r>
            <a:br>
              <a:rPr lang="en-US" smtClean="0"/>
            </a:br>
            <a:r>
              <a:rPr lang="en-US" smtClean="0"/>
              <a:t>Kerberos Implementation</a:t>
            </a:r>
            <a:endParaRPr lang="en-US"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4"/>
          <p:cNvSpPr>
            <a:spLocks noGrp="1" noChangeArrowheads="1"/>
          </p:cNvSpPr>
          <p:nvPr>
            <p:ph type="title"/>
          </p:nvPr>
        </p:nvSpPr>
        <p:spPr/>
        <p:txBody>
          <a:bodyPr/>
          <a:lstStyle/>
          <a:p>
            <a:pPr eaLnBrk="1" hangingPunct="1"/>
            <a:r>
              <a:rPr lang="en-US" dirty="0" smtClean="0"/>
              <a:t>Kerberos Authentication </a:t>
            </a:r>
            <a:r>
              <a:rPr lang="en-US" sz="2400" dirty="0" smtClean="0">
                <a:solidFill>
                  <a:schemeClr val="hlink"/>
                </a:solidFill>
              </a:rPr>
              <a:t>Interactive Domain Logon</a:t>
            </a:r>
          </a:p>
        </p:txBody>
      </p:sp>
      <p:grpSp>
        <p:nvGrpSpPr>
          <p:cNvPr id="95" name="Group 2"/>
          <p:cNvGrpSpPr>
            <a:grpSpLocks/>
          </p:cNvGrpSpPr>
          <p:nvPr/>
        </p:nvGrpSpPr>
        <p:grpSpPr bwMode="auto">
          <a:xfrm>
            <a:off x="4992417" y="3580915"/>
            <a:ext cx="4978400" cy="2895600"/>
            <a:chOff x="2363" y="2246"/>
            <a:chExt cx="3136" cy="1824"/>
          </a:xfrm>
        </p:grpSpPr>
        <p:sp>
          <p:nvSpPr>
            <p:cNvPr id="96" name="AutoShape 3"/>
            <p:cNvSpPr>
              <a:spLocks noChangeArrowheads="1"/>
            </p:cNvSpPr>
            <p:nvPr/>
          </p:nvSpPr>
          <p:spPr bwMode="auto">
            <a:xfrm>
              <a:off x="4137" y="2688"/>
              <a:ext cx="1136" cy="1089"/>
            </a:xfrm>
            <a:prstGeom prst="triangle">
              <a:avLst>
                <a:gd name="adj" fmla="val 49986"/>
              </a:avLst>
            </a:prstGeom>
            <a:gradFill rotWithShape="0">
              <a:gsLst>
                <a:gs pos="0">
                  <a:schemeClr val="hlink">
                    <a:gamma/>
                    <a:shade val="49804"/>
                    <a:invGamma/>
                  </a:schemeClr>
                </a:gs>
                <a:gs pos="100000">
                  <a:schemeClr val="hlink"/>
                </a:gs>
              </a:gsLst>
              <a:lin ang="5400000" scaled="1"/>
            </a:gradFill>
            <a:ln w="12700">
              <a:solidFill>
                <a:schemeClr val="hlink"/>
              </a:solidFill>
              <a:miter lim="800000"/>
              <a:headEnd/>
              <a:tailEnd/>
            </a:ln>
            <a:effectLst/>
          </p:spPr>
          <p:txBody>
            <a:bodyPr wrap="none" anchor="ctr"/>
            <a:lstStyle/>
            <a:p>
              <a:pPr>
                <a:defRPr/>
              </a:pPr>
              <a:endParaRPr lang="en-US" dirty="0"/>
            </a:p>
          </p:txBody>
        </p:sp>
        <p:sp>
          <p:nvSpPr>
            <p:cNvPr id="97" name="Line 4"/>
            <p:cNvSpPr>
              <a:spLocks noChangeShapeType="1"/>
            </p:cNvSpPr>
            <p:nvPr/>
          </p:nvSpPr>
          <p:spPr bwMode="auto">
            <a:xfrm>
              <a:off x="4710" y="3025"/>
              <a:ext cx="0" cy="80"/>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98" name="Oval 5"/>
            <p:cNvSpPr>
              <a:spLocks noChangeArrowheads="1"/>
            </p:cNvSpPr>
            <p:nvPr/>
          </p:nvSpPr>
          <p:spPr bwMode="auto">
            <a:xfrm>
              <a:off x="4659" y="2928"/>
              <a:ext cx="100" cy="89"/>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p>
          </p:txBody>
        </p:sp>
        <p:sp>
          <p:nvSpPr>
            <p:cNvPr id="99" name="Line 6"/>
            <p:cNvSpPr>
              <a:spLocks noChangeShapeType="1"/>
            </p:cNvSpPr>
            <p:nvPr/>
          </p:nvSpPr>
          <p:spPr bwMode="auto">
            <a:xfrm flipH="1">
              <a:off x="4605" y="3168"/>
              <a:ext cx="105" cy="189"/>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100" name="Line 7"/>
            <p:cNvSpPr>
              <a:spLocks noChangeShapeType="1"/>
            </p:cNvSpPr>
            <p:nvPr/>
          </p:nvSpPr>
          <p:spPr bwMode="auto">
            <a:xfrm>
              <a:off x="4720" y="3179"/>
              <a:ext cx="157" cy="195"/>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101" name="Oval 8"/>
            <p:cNvSpPr>
              <a:spLocks noChangeArrowheads="1"/>
            </p:cNvSpPr>
            <p:nvPr/>
          </p:nvSpPr>
          <p:spPr bwMode="auto">
            <a:xfrm>
              <a:off x="4661" y="3104"/>
              <a:ext cx="99" cy="90"/>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p>
          </p:txBody>
        </p:sp>
        <p:sp>
          <p:nvSpPr>
            <p:cNvPr id="102" name="Line 9"/>
            <p:cNvSpPr>
              <a:spLocks noChangeShapeType="1"/>
            </p:cNvSpPr>
            <p:nvPr/>
          </p:nvSpPr>
          <p:spPr bwMode="auto">
            <a:xfrm flipH="1">
              <a:off x="4413" y="3404"/>
              <a:ext cx="176" cy="224"/>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103" name="Line 10"/>
            <p:cNvSpPr>
              <a:spLocks noChangeShapeType="1"/>
            </p:cNvSpPr>
            <p:nvPr/>
          </p:nvSpPr>
          <p:spPr bwMode="auto">
            <a:xfrm>
              <a:off x="4605" y="3397"/>
              <a:ext cx="188" cy="235"/>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104" name="Line 11"/>
            <p:cNvSpPr>
              <a:spLocks noChangeShapeType="1"/>
            </p:cNvSpPr>
            <p:nvPr/>
          </p:nvSpPr>
          <p:spPr bwMode="auto">
            <a:xfrm>
              <a:off x="4605" y="3392"/>
              <a:ext cx="0" cy="240"/>
            </a:xfrm>
            <a:prstGeom prst="line">
              <a:avLst/>
            </a:prstGeom>
            <a:noFill/>
            <a:ln w="12700">
              <a:solidFill>
                <a:schemeClr val="hlink"/>
              </a:solidFill>
              <a:round/>
              <a:headEnd type="none" w="sm" len="sm"/>
              <a:tailEnd type="none" w="sm" len="sm"/>
            </a:ln>
          </p:spPr>
          <p:txBody>
            <a:bodyPr wrap="none" anchor="ctr"/>
            <a:lstStyle/>
            <a:p>
              <a:endParaRPr lang="en-US" dirty="0"/>
            </a:p>
          </p:txBody>
        </p:sp>
        <p:sp>
          <p:nvSpPr>
            <p:cNvPr id="105" name="Line 12"/>
            <p:cNvSpPr>
              <a:spLocks noChangeShapeType="1"/>
            </p:cNvSpPr>
            <p:nvPr/>
          </p:nvSpPr>
          <p:spPr bwMode="auto">
            <a:xfrm>
              <a:off x="4881" y="3381"/>
              <a:ext cx="107" cy="243"/>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106" name="Oval 13"/>
            <p:cNvSpPr>
              <a:spLocks noChangeArrowheads="1"/>
            </p:cNvSpPr>
            <p:nvPr/>
          </p:nvSpPr>
          <p:spPr bwMode="auto">
            <a:xfrm>
              <a:off x="4364" y="3583"/>
              <a:ext cx="100" cy="89"/>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p>
          </p:txBody>
        </p:sp>
        <p:sp>
          <p:nvSpPr>
            <p:cNvPr id="107" name="Oval 14"/>
            <p:cNvSpPr>
              <a:spLocks noChangeArrowheads="1"/>
            </p:cNvSpPr>
            <p:nvPr/>
          </p:nvSpPr>
          <p:spPr bwMode="auto">
            <a:xfrm>
              <a:off x="4831" y="3342"/>
              <a:ext cx="100" cy="89"/>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p>
          </p:txBody>
        </p:sp>
        <p:sp>
          <p:nvSpPr>
            <p:cNvPr id="108" name="Oval 15"/>
            <p:cNvSpPr>
              <a:spLocks noChangeArrowheads="1"/>
            </p:cNvSpPr>
            <p:nvPr/>
          </p:nvSpPr>
          <p:spPr bwMode="auto">
            <a:xfrm>
              <a:off x="4551" y="3342"/>
              <a:ext cx="99" cy="89"/>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p>
          </p:txBody>
        </p:sp>
        <p:sp>
          <p:nvSpPr>
            <p:cNvPr id="109" name="Oval 16"/>
            <p:cNvSpPr>
              <a:spLocks noChangeArrowheads="1"/>
            </p:cNvSpPr>
            <p:nvPr/>
          </p:nvSpPr>
          <p:spPr bwMode="auto">
            <a:xfrm>
              <a:off x="4933" y="3583"/>
              <a:ext cx="100" cy="89"/>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p>
          </p:txBody>
        </p:sp>
        <p:sp>
          <p:nvSpPr>
            <p:cNvPr id="110" name="Oval 17"/>
            <p:cNvSpPr>
              <a:spLocks noChangeArrowheads="1"/>
            </p:cNvSpPr>
            <p:nvPr/>
          </p:nvSpPr>
          <p:spPr bwMode="auto">
            <a:xfrm>
              <a:off x="4742" y="3583"/>
              <a:ext cx="99" cy="89"/>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p>
          </p:txBody>
        </p:sp>
        <p:sp>
          <p:nvSpPr>
            <p:cNvPr id="111" name="Oval 18"/>
            <p:cNvSpPr>
              <a:spLocks noChangeArrowheads="1"/>
            </p:cNvSpPr>
            <p:nvPr/>
          </p:nvSpPr>
          <p:spPr bwMode="auto">
            <a:xfrm>
              <a:off x="4555" y="3583"/>
              <a:ext cx="100" cy="89"/>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p>
          </p:txBody>
        </p:sp>
        <p:sp>
          <p:nvSpPr>
            <p:cNvPr id="112" name="Rectangle 19"/>
            <p:cNvSpPr>
              <a:spLocks noChangeArrowheads="1"/>
            </p:cNvSpPr>
            <p:nvPr/>
          </p:nvSpPr>
          <p:spPr bwMode="auto">
            <a:xfrm>
              <a:off x="4038" y="2276"/>
              <a:ext cx="1398" cy="404"/>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30000"/>
                </a:spcBef>
              </a:pPr>
              <a:r>
                <a:rPr lang="en-US" sz="2000" b="1" dirty="0">
                  <a:solidFill>
                    <a:schemeClr val="bg1"/>
                  </a:solidFill>
                </a:rPr>
                <a:t>Windows </a:t>
              </a:r>
              <a:br>
                <a:rPr lang="en-US" sz="2000" b="1" dirty="0">
                  <a:solidFill>
                    <a:schemeClr val="bg1"/>
                  </a:solidFill>
                </a:rPr>
              </a:br>
              <a:r>
                <a:rPr lang="en-US" sz="2000" b="1" dirty="0">
                  <a:solidFill>
                    <a:schemeClr val="bg1"/>
                  </a:solidFill>
                </a:rPr>
                <a:t>Active Directory</a:t>
              </a:r>
            </a:p>
          </p:txBody>
        </p:sp>
        <p:sp>
          <p:nvSpPr>
            <p:cNvPr id="113" name="Oval 20"/>
            <p:cNvSpPr>
              <a:spLocks noChangeArrowheads="1"/>
            </p:cNvSpPr>
            <p:nvPr/>
          </p:nvSpPr>
          <p:spPr bwMode="auto">
            <a:xfrm>
              <a:off x="2427" y="2688"/>
              <a:ext cx="1717" cy="958"/>
            </a:xfrm>
            <a:prstGeom prst="ellipse">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solidFill>
                <a:schemeClr val="accent2"/>
              </a:solidFill>
              <a:round/>
              <a:headEnd/>
              <a:tailEnd/>
            </a:ln>
            <a:effectLst/>
          </p:spPr>
          <p:txBody>
            <a:bodyPr wrap="none" lIns="92075" tIns="46038" rIns="92075" bIns="46038" anchor="ctr"/>
            <a:lstStyle/>
            <a:p>
              <a:pPr algn="ctr" eaLnBrk="0" hangingPunct="0">
                <a:lnSpc>
                  <a:spcPct val="90000"/>
                </a:lnSpc>
                <a:spcBef>
                  <a:spcPct val="30000"/>
                </a:spcBef>
                <a:defRPr/>
              </a:pPr>
              <a:r>
                <a:rPr lang="en-US" sz="2400" b="1" dirty="0" smtClean="0">
                  <a:solidFill>
                    <a:schemeClr val="bg1"/>
                  </a:solidFill>
                </a:rPr>
                <a:t>KDC=</a:t>
              </a:r>
            </a:p>
            <a:p>
              <a:pPr algn="ctr" eaLnBrk="0" hangingPunct="0">
                <a:lnSpc>
                  <a:spcPct val="90000"/>
                </a:lnSpc>
                <a:spcBef>
                  <a:spcPct val="30000"/>
                </a:spcBef>
                <a:defRPr/>
              </a:pPr>
              <a:r>
                <a:rPr lang="en-US" sz="2400" b="1" dirty="0" smtClean="0">
                  <a:solidFill>
                    <a:schemeClr val="bg1"/>
                  </a:solidFill>
                </a:rPr>
                <a:t>AS + TGS + DB</a:t>
              </a:r>
              <a:endParaRPr lang="en-US" sz="2400" b="1" dirty="0">
                <a:solidFill>
                  <a:schemeClr val="bg1"/>
                </a:solidFill>
              </a:endParaRPr>
            </a:p>
          </p:txBody>
        </p:sp>
        <p:sp>
          <p:nvSpPr>
            <p:cNvPr id="114" name="Rectangle 21"/>
            <p:cNvSpPr>
              <a:spLocks noChangeArrowheads="1"/>
            </p:cNvSpPr>
            <p:nvPr/>
          </p:nvSpPr>
          <p:spPr bwMode="auto">
            <a:xfrm>
              <a:off x="2382" y="2246"/>
              <a:ext cx="3117" cy="1824"/>
            </a:xfrm>
            <a:prstGeom prst="rect">
              <a:avLst/>
            </a:prstGeom>
            <a:noFill/>
            <a:ln w="19050">
              <a:solidFill>
                <a:schemeClr val="accent2"/>
              </a:solidFill>
              <a:miter lim="800000"/>
              <a:headEnd/>
              <a:tailEnd/>
            </a:ln>
          </p:spPr>
          <p:txBody>
            <a:bodyPr wrap="none" anchor="ctr"/>
            <a:lstStyle/>
            <a:p>
              <a:endParaRPr lang="en-US" dirty="0"/>
            </a:p>
          </p:txBody>
        </p:sp>
        <p:sp>
          <p:nvSpPr>
            <p:cNvPr id="115" name="Line 22"/>
            <p:cNvSpPr>
              <a:spLocks noChangeShapeType="1"/>
            </p:cNvSpPr>
            <p:nvPr/>
          </p:nvSpPr>
          <p:spPr bwMode="auto">
            <a:xfrm flipV="1">
              <a:off x="3960" y="3168"/>
              <a:ext cx="509" cy="115"/>
            </a:xfrm>
            <a:prstGeom prst="line">
              <a:avLst/>
            </a:prstGeom>
            <a:noFill/>
            <a:ln w="25400">
              <a:solidFill>
                <a:schemeClr val="tx1"/>
              </a:solidFill>
              <a:round/>
              <a:headEnd type="stealth" w="med" len="lg"/>
              <a:tailEnd type="stealth" w="med" len="lg"/>
            </a:ln>
          </p:spPr>
          <p:txBody>
            <a:bodyPr wrap="none" anchor="ctr"/>
            <a:lstStyle/>
            <a:p>
              <a:endParaRPr lang="en-US" dirty="0"/>
            </a:p>
          </p:txBody>
        </p:sp>
        <p:sp>
          <p:nvSpPr>
            <p:cNvPr id="116" name="Rectangle 23"/>
            <p:cNvSpPr>
              <a:spLocks noChangeArrowheads="1"/>
            </p:cNvSpPr>
            <p:nvPr/>
          </p:nvSpPr>
          <p:spPr bwMode="auto">
            <a:xfrm>
              <a:off x="2363" y="3760"/>
              <a:ext cx="2762" cy="291"/>
            </a:xfrm>
            <a:prstGeom prst="rect">
              <a:avLst/>
            </a:prstGeom>
            <a:noFill/>
            <a:ln w="9525">
              <a:noFill/>
              <a:miter lim="800000"/>
              <a:headEnd/>
              <a:tailEnd/>
            </a:ln>
          </p:spPr>
          <p:txBody>
            <a:bodyPr wrap="none" lIns="92075" tIns="46038" rIns="92075" bIns="46038">
              <a:spAutoFit/>
            </a:bodyPr>
            <a:lstStyle/>
            <a:p>
              <a:pPr eaLnBrk="0" hangingPunct="0"/>
              <a:r>
                <a:rPr lang="en-US" sz="2400" b="1" dirty="0" smtClean="0">
                  <a:solidFill>
                    <a:schemeClr val="bg1"/>
                  </a:solidFill>
                </a:rPr>
                <a:t>Windows </a:t>
              </a:r>
              <a:r>
                <a:rPr lang="en-US" sz="2400" b="1" dirty="0">
                  <a:solidFill>
                    <a:schemeClr val="bg1"/>
                  </a:solidFill>
                </a:rPr>
                <a:t>Domain Controller</a:t>
              </a:r>
            </a:p>
          </p:txBody>
        </p:sp>
      </p:grpSp>
      <p:grpSp>
        <p:nvGrpSpPr>
          <p:cNvPr id="117" name="Group 25"/>
          <p:cNvGrpSpPr>
            <a:grpSpLocks/>
          </p:cNvGrpSpPr>
          <p:nvPr/>
        </p:nvGrpSpPr>
        <p:grpSpPr bwMode="auto">
          <a:xfrm>
            <a:off x="2971286" y="2126765"/>
            <a:ext cx="7191375" cy="614362"/>
            <a:chOff x="1103" y="1355"/>
            <a:chExt cx="4530" cy="387"/>
          </a:xfrm>
        </p:grpSpPr>
        <p:sp>
          <p:nvSpPr>
            <p:cNvPr id="118" name="Rectangle 26"/>
            <p:cNvSpPr>
              <a:spLocks noChangeArrowheads="1"/>
            </p:cNvSpPr>
            <p:nvPr/>
          </p:nvSpPr>
          <p:spPr bwMode="auto">
            <a:xfrm>
              <a:off x="3474" y="1355"/>
              <a:ext cx="2159" cy="387"/>
            </a:xfrm>
            <a:prstGeom prst="rect">
              <a:avLst/>
            </a:prstGeom>
            <a:noFill/>
            <a:ln w="9525">
              <a:noFill/>
              <a:miter lim="800000"/>
              <a:headEnd/>
              <a:tailEnd/>
            </a:ln>
          </p:spPr>
          <p:txBody>
            <a:bodyPr lIns="92075" tIns="46038" rIns="92075" bIns="46038">
              <a:spAutoFit/>
            </a:bodyPr>
            <a:lstStyle/>
            <a:p>
              <a:pPr marL="231775" indent="-231775" eaLnBrk="0" hangingPunct="0">
                <a:lnSpc>
                  <a:spcPct val="90000"/>
                </a:lnSpc>
                <a:spcBef>
                  <a:spcPct val="30000"/>
                </a:spcBef>
              </a:pPr>
              <a:r>
                <a:rPr lang="en-US" b="1" dirty="0">
                  <a:solidFill>
                    <a:schemeClr val="bg1"/>
                  </a:solidFill>
                </a:rPr>
                <a:t>2</a:t>
              </a:r>
              <a:r>
                <a:rPr lang="en-US" b="1" dirty="0" smtClean="0">
                  <a:solidFill>
                    <a:schemeClr val="bg1"/>
                  </a:solidFill>
                </a:rPr>
                <a:t>.</a:t>
              </a:r>
              <a:r>
                <a:rPr lang="en-US" b="1" dirty="0">
                  <a:solidFill>
                    <a:schemeClr val="bg1"/>
                  </a:solidFill>
                </a:rPr>
                <a:t>	</a:t>
              </a:r>
              <a:r>
                <a:rPr lang="en-US" sz="2000" b="1" dirty="0">
                  <a:solidFill>
                    <a:schemeClr val="bg1"/>
                  </a:solidFill>
                </a:rPr>
                <a:t> </a:t>
              </a:r>
              <a:r>
                <a:rPr lang="en-US" b="1" dirty="0">
                  <a:solidFill>
                    <a:schemeClr val="bg1"/>
                  </a:solidFill>
                </a:rPr>
                <a:t>Locate KDC for domain by DNS lookup for AD service</a:t>
              </a:r>
            </a:p>
          </p:txBody>
        </p:sp>
        <p:sp>
          <p:nvSpPr>
            <p:cNvPr id="119" name="Line 27"/>
            <p:cNvSpPr>
              <a:spLocks noChangeShapeType="1"/>
            </p:cNvSpPr>
            <p:nvPr/>
          </p:nvSpPr>
          <p:spPr bwMode="auto">
            <a:xfrm flipV="1">
              <a:off x="1103" y="1600"/>
              <a:ext cx="2395" cy="0"/>
            </a:xfrm>
            <a:prstGeom prst="line">
              <a:avLst/>
            </a:prstGeom>
            <a:noFill/>
            <a:ln w="38100">
              <a:solidFill>
                <a:schemeClr val="folHlink"/>
              </a:solidFill>
              <a:prstDash val="lgDash"/>
              <a:round/>
              <a:headEnd type="triangle" w="med" len="med"/>
              <a:tailEnd type="triangle" w="med" len="med"/>
            </a:ln>
          </p:spPr>
          <p:txBody>
            <a:bodyPr wrap="none" anchor="ctr"/>
            <a:lstStyle/>
            <a:p>
              <a:endParaRPr lang="en-US" dirty="0"/>
            </a:p>
          </p:txBody>
        </p:sp>
      </p:grpSp>
      <p:sp>
        <p:nvSpPr>
          <p:cNvPr id="120" name="Line 28"/>
          <p:cNvSpPr>
            <a:spLocks noChangeShapeType="1"/>
          </p:cNvSpPr>
          <p:nvPr/>
        </p:nvSpPr>
        <p:spPr bwMode="auto">
          <a:xfrm>
            <a:off x="3072886" y="3188802"/>
            <a:ext cx="2160587" cy="1428750"/>
          </a:xfrm>
          <a:prstGeom prst="line">
            <a:avLst/>
          </a:prstGeom>
          <a:noFill/>
          <a:ln w="38100">
            <a:noFill/>
            <a:round/>
            <a:headEnd type="none" w="med" len="lg"/>
            <a:tailEnd type="triangle" w="med" len="med"/>
          </a:ln>
        </p:spPr>
        <p:txBody>
          <a:bodyPr wrap="none" anchor="ctr"/>
          <a:lstStyle/>
          <a:p>
            <a:endParaRPr lang="en-US" dirty="0"/>
          </a:p>
        </p:txBody>
      </p:sp>
      <p:grpSp>
        <p:nvGrpSpPr>
          <p:cNvPr id="121" name="Group 39"/>
          <p:cNvGrpSpPr/>
          <p:nvPr/>
        </p:nvGrpSpPr>
        <p:grpSpPr>
          <a:xfrm>
            <a:off x="1531270" y="2954572"/>
            <a:ext cx="3533928" cy="2751392"/>
            <a:chOff x="310997" y="2978870"/>
            <a:chExt cx="3533928" cy="2751392"/>
          </a:xfrm>
        </p:grpSpPr>
        <p:sp>
          <p:nvSpPr>
            <p:cNvPr id="122" name="Rectangle 29"/>
            <p:cNvSpPr>
              <a:spLocks noChangeArrowheads="1"/>
            </p:cNvSpPr>
            <p:nvPr/>
          </p:nvSpPr>
          <p:spPr bwMode="auto">
            <a:xfrm>
              <a:off x="310997" y="4141493"/>
              <a:ext cx="2747962" cy="1588769"/>
            </a:xfrm>
            <a:prstGeom prst="rect">
              <a:avLst/>
            </a:prstGeom>
            <a:noFill/>
            <a:ln w="9525">
              <a:noFill/>
              <a:miter lim="800000"/>
              <a:headEnd/>
              <a:tailEnd/>
            </a:ln>
          </p:spPr>
          <p:txBody>
            <a:bodyPr lIns="92075" tIns="46038" rIns="92075" bIns="46038">
              <a:spAutoFit/>
            </a:bodyPr>
            <a:lstStyle/>
            <a:p>
              <a:pPr marL="231775" indent="-231775" eaLnBrk="0" hangingPunct="0">
                <a:lnSpc>
                  <a:spcPct val="90000"/>
                </a:lnSpc>
                <a:spcBef>
                  <a:spcPct val="30000"/>
                </a:spcBef>
              </a:pPr>
              <a:r>
                <a:rPr lang="en-US" b="1" dirty="0">
                  <a:solidFill>
                    <a:schemeClr val="bg1"/>
                  </a:solidFill>
                </a:rPr>
                <a:t>4</a:t>
              </a:r>
              <a:r>
                <a:rPr lang="en-US" b="1" dirty="0" smtClean="0">
                  <a:solidFill>
                    <a:schemeClr val="bg1"/>
                  </a:solidFill>
                </a:rPr>
                <a:t>.</a:t>
              </a:r>
              <a:r>
                <a:rPr lang="en-US" b="1" dirty="0">
                  <a:solidFill>
                    <a:schemeClr val="bg1"/>
                  </a:solidFill>
                </a:rPr>
                <a:t>	Group membership expanded by KDC, added to TGT auth </a:t>
              </a:r>
              <a:r>
                <a:rPr lang="en-US" b="1" dirty="0" smtClean="0">
                  <a:solidFill>
                    <a:schemeClr val="bg1"/>
                  </a:solidFill>
                </a:rPr>
                <a:t>data (PAC) and returned to client via AS_RESP</a:t>
              </a:r>
              <a:endParaRPr lang="en-US" b="1" dirty="0">
                <a:solidFill>
                  <a:schemeClr val="bg1"/>
                </a:solidFill>
              </a:endParaRPr>
            </a:p>
          </p:txBody>
        </p:sp>
        <p:sp>
          <p:nvSpPr>
            <p:cNvPr id="123" name="Line 33"/>
            <p:cNvSpPr>
              <a:spLocks noChangeShapeType="1"/>
            </p:cNvSpPr>
            <p:nvPr/>
          </p:nvSpPr>
          <p:spPr bwMode="auto">
            <a:xfrm>
              <a:off x="1470581" y="2978870"/>
              <a:ext cx="2374344" cy="1751880"/>
            </a:xfrm>
            <a:prstGeom prst="line">
              <a:avLst/>
            </a:prstGeom>
            <a:noFill/>
            <a:ln w="38100">
              <a:solidFill>
                <a:schemeClr val="folHlink"/>
              </a:solidFill>
              <a:round/>
              <a:headEnd type="triangle" w="lg" len="lg"/>
              <a:tailEnd/>
            </a:ln>
          </p:spPr>
          <p:txBody>
            <a:bodyPr wrap="none" anchor="ctr"/>
            <a:lstStyle/>
            <a:p>
              <a:endParaRPr lang="en-US" dirty="0"/>
            </a:p>
          </p:txBody>
        </p:sp>
        <p:sp>
          <p:nvSpPr>
            <p:cNvPr id="124" name="Rectangle 34"/>
            <p:cNvSpPr>
              <a:spLocks noChangeArrowheads="1"/>
            </p:cNvSpPr>
            <p:nvPr/>
          </p:nvSpPr>
          <p:spPr bwMode="auto">
            <a:xfrm rot="2391178">
              <a:off x="2741482" y="4151346"/>
              <a:ext cx="1068387" cy="3810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solidFill>
                <a:schemeClr val="accent2"/>
              </a:solidFill>
              <a:miter lim="800000"/>
              <a:headEnd type="none" w="sm" len="sm"/>
              <a:tailEnd type="none" w="sm" len="sm"/>
            </a:ln>
            <a:effectLst/>
          </p:spPr>
          <p:txBody>
            <a:bodyPr wrap="none" anchor="ctr"/>
            <a:lstStyle/>
            <a:p>
              <a:pPr algn="ctr" eaLnBrk="0" hangingPunct="0">
                <a:defRPr/>
              </a:pPr>
              <a:r>
                <a:rPr lang="en-US" b="1" dirty="0" smtClean="0">
                  <a:solidFill>
                    <a:schemeClr val="bg1"/>
                  </a:solidFill>
                </a:rPr>
                <a:t>TGT</a:t>
              </a:r>
              <a:endParaRPr lang="en-US" b="1" dirty="0">
                <a:solidFill>
                  <a:schemeClr val="bg1"/>
                </a:solidFill>
              </a:endParaRPr>
            </a:p>
          </p:txBody>
        </p:sp>
      </p:grpSp>
      <p:sp>
        <p:nvSpPr>
          <p:cNvPr id="125" name="Rectangle 35"/>
          <p:cNvSpPr>
            <a:spLocks noChangeArrowheads="1"/>
          </p:cNvSpPr>
          <p:nvPr/>
        </p:nvSpPr>
        <p:spPr bwMode="auto">
          <a:xfrm>
            <a:off x="1586986" y="5724040"/>
            <a:ext cx="2873375" cy="841375"/>
          </a:xfrm>
          <a:prstGeom prst="rect">
            <a:avLst/>
          </a:prstGeom>
          <a:noFill/>
          <a:ln w="9525">
            <a:noFill/>
            <a:miter lim="800000"/>
            <a:headEnd/>
            <a:tailEnd/>
          </a:ln>
        </p:spPr>
        <p:txBody>
          <a:bodyPr lIns="92075" tIns="46038" rIns="92075" bIns="46038">
            <a:spAutoFit/>
          </a:bodyPr>
          <a:lstStyle/>
          <a:p>
            <a:pPr marL="231775" indent="-231775" eaLnBrk="0" hangingPunct="0">
              <a:lnSpc>
                <a:spcPct val="90000"/>
              </a:lnSpc>
              <a:spcBef>
                <a:spcPct val="30000"/>
              </a:spcBef>
            </a:pPr>
            <a:r>
              <a:rPr lang="en-US" b="1" dirty="0">
                <a:solidFill>
                  <a:schemeClr val="bg1"/>
                </a:solidFill>
              </a:rPr>
              <a:t>5</a:t>
            </a:r>
            <a:r>
              <a:rPr lang="en-US" b="1" dirty="0" smtClean="0">
                <a:solidFill>
                  <a:schemeClr val="bg1"/>
                </a:solidFill>
              </a:rPr>
              <a:t>.</a:t>
            </a:r>
            <a:r>
              <a:rPr lang="en-US" b="1" dirty="0">
                <a:solidFill>
                  <a:schemeClr val="bg1"/>
                </a:solidFill>
              </a:rPr>
              <a:t>	Send TGS </a:t>
            </a:r>
            <a:r>
              <a:rPr lang="en-US" b="1" dirty="0" smtClean="0">
                <a:solidFill>
                  <a:schemeClr val="bg1"/>
                </a:solidFill>
              </a:rPr>
              <a:t>requests for </a:t>
            </a:r>
            <a:r>
              <a:rPr lang="en-US" b="1" dirty="0">
                <a:solidFill>
                  <a:schemeClr val="bg1"/>
                </a:solidFill>
              </a:rPr>
              <a:t>session </a:t>
            </a:r>
            <a:r>
              <a:rPr lang="en-US" b="1" dirty="0" smtClean="0">
                <a:solidFill>
                  <a:schemeClr val="bg1"/>
                </a:solidFill>
              </a:rPr>
              <a:t>ticket </a:t>
            </a:r>
            <a:r>
              <a:rPr lang="en-US" b="1" dirty="0">
                <a:solidFill>
                  <a:schemeClr val="bg1"/>
                </a:solidFill>
              </a:rPr>
              <a:t>to </a:t>
            </a:r>
            <a:r>
              <a:rPr lang="en-US" b="1" dirty="0" smtClean="0">
                <a:solidFill>
                  <a:schemeClr val="bg1"/>
                </a:solidFill>
              </a:rPr>
              <a:t>workstation</a:t>
            </a:r>
            <a:r>
              <a:rPr lang="en-US" b="1" dirty="0" smtClean="0">
                <a:solidFill>
                  <a:srgbClr val="FF0000"/>
                </a:solidFill>
              </a:rPr>
              <a:t>***</a:t>
            </a:r>
            <a:endParaRPr lang="en-US" b="1" dirty="0">
              <a:solidFill>
                <a:srgbClr val="FF0000"/>
              </a:solidFill>
            </a:endParaRPr>
          </a:p>
        </p:txBody>
      </p:sp>
      <p:grpSp>
        <p:nvGrpSpPr>
          <p:cNvPr id="126" name="Group 41"/>
          <p:cNvGrpSpPr/>
          <p:nvPr/>
        </p:nvGrpSpPr>
        <p:grpSpPr>
          <a:xfrm>
            <a:off x="3049073" y="2709474"/>
            <a:ext cx="4068763" cy="1743959"/>
            <a:chOff x="1828800" y="2733772"/>
            <a:chExt cx="4068763" cy="1743959"/>
          </a:xfrm>
        </p:grpSpPr>
        <p:sp>
          <p:nvSpPr>
            <p:cNvPr id="127" name="Line 38"/>
            <p:cNvSpPr>
              <a:spLocks noChangeShapeType="1"/>
            </p:cNvSpPr>
            <p:nvPr/>
          </p:nvSpPr>
          <p:spPr bwMode="auto">
            <a:xfrm>
              <a:off x="1828800" y="2733772"/>
              <a:ext cx="2526384" cy="1743959"/>
            </a:xfrm>
            <a:prstGeom prst="line">
              <a:avLst/>
            </a:prstGeom>
            <a:noFill/>
            <a:ln w="38100">
              <a:solidFill>
                <a:schemeClr val="folHlink"/>
              </a:solidFill>
              <a:round/>
              <a:headEnd type="none" w="med" len="lg"/>
              <a:tailEnd type="triangle" w="lg" len="lg"/>
            </a:ln>
          </p:spPr>
          <p:txBody>
            <a:bodyPr wrap="none" anchor="ctr"/>
            <a:lstStyle/>
            <a:p>
              <a:endParaRPr lang="en-US" dirty="0"/>
            </a:p>
          </p:txBody>
        </p:sp>
        <p:sp>
          <p:nvSpPr>
            <p:cNvPr id="128" name="Rectangle 39"/>
            <p:cNvSpPr>
              <a:spLocks noChangeArrowheads="1"/>
            </p:cNvSpPr>
            <p:nvPr/>
          </p:nvSpPr>
          <p:spPr bwMode="auto">
            <a:xfrm>
              <a:off x="3109913" y="2751138"/>
              <a:ext cx="2787650" cy="1339470"/>
            </a:xfrm>
            <a:prstGeom prst="rect">
              <a:avLst/>
            </a:prstGeom>
            <a:noFill/>
            <a:ln w="9525">
              <a:noFill/>
              <a:miter lim="800000"/>
              <a:headEnd/>
              <a:tailEnd/>
            </a:ln>
          </p:spPr>
          <p:txBody>
            <a:bodyPr lIns="92075" tIns="46038" rIns="92075" bIns="46038">
              <a:spAutoFit/>
            </a:bodyPr>
            <a:lstStyle/>
            <a:p>
              <a:pPr marL="231775" indent="-231775" eaLnBrk="0" hangingPunct="0">
                <a:lnSpc>
                  <a:spcPct val="90000"/>
                </a:lnSpc>
                <a:spcBef>
                  <a:spcPct val="30000"/>
                </a:spcBef>
              </a:pPr>
              <a:r>
                <a:rPr lang="en-US" b="1" dirty="0">
                  <a:solidFill>
                    <a:schemeClr val="bg1"/>
                  </a:solidFill>
                </a:rPr>
                <a:t>3</a:t>
              </a:r>
              <a:r>
                <a:rPr lang="en-US" b="1" dirty="0" smtClean="0">
                  <a:solidFill>
                    <a:schemeClr val="bg1"/>
                  </a:solidFill>
                </a:rPr>
                <a:t>.</a:t>
              </a:r>
              <a:r>
                <a:rPr lang="en-US" b="1" dirty="0">
                  <a:solidFill>
                    <a:schemeClr val="bg1"/>
                  </a:solidFill>
                </a:rPr>
                <a:t>	</a:t>
              </a:r>
              <a:r>
                <a:rPr lang="en-US" b="1" dirty="0" smtClean="0">
                  <a:solidFill>
                    <a:schemeClr val="bg1"/>
                  </a:solidFill>
                </a:rPr>
                <a:t>AS request sent (twice, actually – remember pre-authentication default in Windows )</a:t>
              </a:r>
              <a:endParaRPr lang="en-US" b="1" dirty="0">
                <a:solidFill>
                  <a:schemeClr val="bg1"/>
                </a:solidFill>
              </a:endParaRPr>
            </a:p>
          </p:txBody>
        </p:sp>
        <p:sp>
          <p:nvSpPr>
            <p:cNvPr id="129" name="Rectangle 37"/>
            <p:cNvSpPr>
              <a:spLocks noChangeArrowheads="1"/>
            </p:cNvSpPr>
            <p:nvPr/>
          </p:nvSpPr>
          <p:spPr bwMode="auto">
            <a:xfrm rot="2044939">
              <a:off x="2156299" y="3061764"/>
              <a:ext cx="927100" cy="352425"/>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solidFill>
                <a:schemeClr val="accent2"/>
              </a:solidFill>
              <a:miter lim="800000"/>
              <a:headEnd type="none" w="sm" len="sm"/>
              <a:tailEnd type="none" w="sm" len="sm"/>
            </a:ln>
            <a:effectLst/>
          </p:spPr>
          <p:txBody>
            <a:bodyPr wrap="none" anchor="ctr"/>
            <a:lstStyle/>
            <a:p>
              <a:pPr algn="ctr" eaLnBrk="0" hangingPunct="0">
                <a:lnSpc>
                  <a:spcPct val="120000"/>
                </a:lnSpc>
                <a:defRPr/>
              </a:pPr>
              <a:r>
                <a:rPr lang="en-US" b="1" dirty="0" smtClean="0">
                  <a:solidFill>
                    <a:schemeClr val="bg1"/>
                  </a:solidFill>
                </a:rPr>
                <a:t>AS_REQ</a:t>
              </a:r>
              <a:endParaRPr lang="en-US" b="1" dirty="0">
                <a:solidFill>
                  <a:schemeClr val="bg1"/>
                </a:solidFill>
              </a:endParaRPr>
            </a:p>
          </p:txBody>
        </p:sp>
      </p:grpSp>
      <p:grpSp>
        <p:nvGrpSpPr>
          <p:cNvPr id="130" name="Group 3"/>
          <p:cNvGrpSpPr>
            <a:grpSpLocks/>
          </p:cNvGrpSpPr>
          <p:nvPr/>
        </p:nvGrpSpPr>
        <p:grpSpPr bwMode="auto">
          <a:xfrm>
            <a:off x="1572208" y="1861063"/>
            <a:ext cx="1429732" cy="1242882"/>
            <a:chOff x="1187" y="432"/>
            <a:chExt cx="1279" cy="1015"/>
          </a:xfrm>
        </p:grpSpPr>
        <p:grpSp>
          <p:nvGrpSpPr>
            <p:cNvPr id="131" name="Group 4"/>
            <p:cNvGrpSpPr>
              <a:grpSpLocks/>
            </p:cNvGrpSpPr>
            <p:nvPr/>
          </p:nvGrpSpPr>
          <p:grpSpPr bwMode="auto">
            <a:xfrm>
              <a:off x="1536" y="431"/>
              <a:ext cx="932" cy="943"/>
              <a:chOff x="3364" y="2399"/>
              <a:chExt cx="932" cy="943"/>
            </a:xfrm>
          </p:grpSpPr>
          <p:grpSp>
            <p:nvGrpSpPr>
              <p:cNvPr id="143" name="Group 5"/>
              <p:cNvGrpSpPr>
                <a:grpSpLocks/>
              </p:cNvGrpSpPr>
              <p:nvPr/>
            </p:nvGrpSpPr>
            <p:grpSpPr bwMode="auto">
              <a:xfrm>
                <a:off x="3364" y="3071"/>
                <a:ext cx="647" cy="271"/>
                <a:chOff x="1585" y="1673"/>
                <a:chExt cx="709" cy="297"/>
              </a:xfrm>
            </p:grpSpPr>
            <p:sp>
              <p:nvSpPr>
                <p:cNvPr id="171" name="Freeform 6"/>
                <p:cNvSpPr>
                  <a:spLocks/>
                </p:cNvSpPr>
                <p:nvPr/>
              </p:nvSpPr>
              <p:spPr bwMode="auto">
                <a:xfrm>
                  <a:off x="1585" y="1673"/>
                  <a:ext cx="709" cy="297"/>
                </a:xfrm>
                <a:custGeom>
                  <a:avLst/>
                  <a:gdLst>
                    <a:gd name="T0" fmla="*/ 576 w 872"/>
                    <a:gd name="T1" fmla="*/ 117 h 366"/>
                    <a:gd name="T2" fmla="*/ 576 w 872"/>
                    <a:gd name="T3" fmla="*/ 162 h 366"/>
                    <a:gd name="T4" fmla="*/ 451 w 872"/>
                    <a:gd name="T5" fmla="*/ 241 h 366"/>
                    <a:gd name="T6" fmla="*/ 0 w 872"/>
                    <a:gd name="T7" fmla="*/ 112 h 366"/>
                    <a:gd name="T8" fmla="*/ 0 w 872"/>
                    <a:gd name="T9" fmla="*/ 93 h 366"/>
                    <a:gd name="T10" fmla="*/ 152 w 872"/>
                    <a:gd name="T11" fmla="*/ 0 h 366"/>
                    <a:gd name="T12" fmla="*/ 576 w 872"/>
                    <a:gd name="T13" fmla="*/ 117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dirty="0"/>
                </a:p>
              </p:txBody>
            </p:sp>
            <p:sp>
              <p:nvSpPr>
                <p:cNvPr id="172" name="Freeform 7"/>
                <p:cNvSpPr>
                  <a:spLocks/>
                </p:cNvSpPr>
                <p:nvPr/>
              </p:nvSpPr>
              <p:spPr bwMode="auto">
                <a:xfrm>
                  <a:off x="1596" y="1679"/>
                  <a:ext cx="690" cy="264"/>
                </a:xfrm>
                <a:custGeom>
                  <a:avLst/>
                  <a:gdLst>
                    <a:gd name="T0" fmla="*/ 561 w 848"/>
                    <a:gd name="T1" fmla="*/ 116 h 324"/>
                    <a:gd name="T2" fmla="*/ 143 w 848"/>
                    <a:gd name="T3" fmla="*/ 0 h 324"/>
                    <a:gd name="T4" fmla="*/ 0 w 848"/>
                    <a:gd name="T5" fmla="*/ 89 h 324"/>
                    <a:gd name="T6" fmla="*/ 441 w 848"/>
                    <a:gd name="T7" fmla="*/ 215 h 324"/>
                    <a:gd name="T8" fmla="*/ 561 w 848"/>
                    <a:gd name="T9" fmla="*/ 116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dirty="0"/>
                </a:p>
              </p:txBody>
            </p:sp>
            <p:sp>
              <p:nvSpPr>
                <p:cNvPr id="173" name="Freeform 8"/>
                <p:cNvSpPr>
                  <a:spLocks/>
                </p:cNvSpPr>
                <p:nvPr/>
              </p:nvSpPr>
              <p:spPr bwMode="auto">
                <a:xfrm>
                  <a:off x="1766" y="1694"/>
                  <a:ext cx="388" cy="112"/>
                </a:xfrm>
                <a:custGeom>
                  <a:avLst/>
                  <a:gdLst>
                    <a:gd name="T0" fmla="*/ 0 w 477"/>
                    <a:gd name="T1" fmla="*/ 8 h 138"/>
                    <a:gd name="T2" fmla="*/ 302 w 477"/>
                    <a:gd name="T3" fmla="*/ 91 h 138"/>
                    <a:gd name="T4" fmla="*/ 316 w 477"/>
                    <a:gd name="T5" fmla="*/ 82 h 138"/>
                    <a:gd name="T6" fmla="*/ 13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dirty="0"/>
                </a:p>
              </p:txBody>
            </p:sp>
            <p:sp>
              <p:nvSpPr>
                <p:cNvPr id="174" name="Freeform 9"/>
                <p:cNvSpPr>
                  <a:spLocks/>
                </p:cNvSpPr>
                <p:nvPr/>
              </p:nvSpPr>
              <p:spPr bwMode="auto">
                <a:xfrm>
                  <a:off x="1654" y="1717"/>
                  <a:ext cx="404" cy="143"/>
                </a:xfrm>
                <a:custGeom>
                  <a:avLst/>
                  <a:gdLst>
                    <a:gd name="T0" fmla="*/ 0 w 496"/>
                    <a:gd name="T1" fmla="*/ 43 h 177"/>
                    <a:gd name="T2" fmla="*/ 14 w 496"/>
                    <a:gd name="T3" fmla="*/ 48 h 177"/>
                    <a:gd name="T4" fmla="*/ 30 w 496"/>
                    <a:gd name="T5" fmla="*/ 40 h 177"/>
                    <a:gd name="T6" fmla="*/ 40 w 496"/>
                    <a:gd name="T7" fmla="*/ 43 h 177"/>
                    <a:gd name="T8" fmla="*/ 30 w 496"/>
                    <a:gd name="T9" fmla="*/ 53 h 177"/>
                    <a:gd name="T10" fmla="*/ 228 w 496"/>
                    <a:gd name="T11" fmla="*/ 107 h 177"/>
                    <a:gd name="T12" fmla="*/ 239 w 496"/>
                    <a:gd name="T13" fmla="*/ 99 h 177"/>
                    <a:gd name="T14" fmla="*/ 256 w 496"/>
                    <a:gd name="T15" fmla="*/ 103 h 177"/>
                    <a:gd name="T16" fmla="*/ 245 w 496"/>
                    <a:gd name="T17" fmla="*/ 111 h 177"/>
                    <a:gd name="T18" fmla="*/ 263 w 496"/>
                    <a:gd name="T19" fmla="*/ 116 h 177"/>
                    <a:gd name="T20" fmla="*/ 329 w 496"/>
                    <a:gd name="T21" fmla="*/ 69 h 177"/>
                    <a:gd name="T22" fmla="*/ 73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dirty="0"/>
                </a:p>
              </p:txBody>
            </p:sp>
            <p:sp>
              <p:nvSpPr>
                <p:cNvPr id="175" name="Freeform 10"/>
                <p:cNvSpPr>
                  <a:spLocks/>
                </p:cNvSpPr>
                <p:nvPr/>
              </p:nvSpPr>
              <p:spPr bwMode="auto">
                <a:xfrm>
                  <a:off x="2044" y="1810"/>
                  <a:ext cx="88" cy="35"/>
                </a:xfrm>
                <a:custGeom>
                  <a:avLst/>
                  <a:gdLst>
                    <a:gd name="T0" fmla="*/ 27 w 108"/>
                    <a:gd name="T1" fmla="*/ 0 h 44"/>
                    <a:gd name="T2" fmla="*/ 71 w 108"/>
                    <a:gd name="T3" fmla="*/ 11 h 44"/>
                    <a:gd name="T4" fmla="*/ 46 w 108"/>
                    <a:gd name="T5" fmla="*/ 27 h 44"/>
                    <a:gd name="T6" fmla="*/ 0 w 108"/>
                    <a:gd name="T7" fmla="*/ 16 h 44"/>
                    <a:gd name="T8" fmla="*/ 27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dirty="0"/>
                </a:p>
              </p:txBody>
            </p:sp>
            <p:sp>
              <p:nvSpPr>
                <p:cNvPr id="176" name="Freeform 11"/>
                <p:cNvSpPr>
                  <a:spLocks/>
                </p:cNvSpPr>
                <p:nvPr/>
              </p:nvSpPr>
              <p:spPr bwMode="auto">
                <a:xfrm>
                  <a:off x="1994" y="1848"/>
                  <a:ext cx="79" cy="34"/>
                </a:xfrm>
                <a:custGeom>
                  <a:avLst/>
                  <a:gdLst>
                    <a:gd name="T0" fmla="*/ 14 w 97"/>
                    <a:gd name="T1" fmla="*/ 5 h 42"/>
                    <a:gd name="T2" fmla="*/ 30 w 97"/>
                    <a:gd name="T3" fmla="*/ 7 h 42"/>
                    <a:gd name="T4" fmla="*/ 40 w 97"/>
                    <a:gd name="T5" fmla="*/ 0 h 42"/>
                    <a:gd name="T6" fmla="*/ 55 w 97"/>
                    <a:gd name="T7" fmla="*/ 5 h 42"/>
                    <a:gd name="T8" fmla="*/ 48 w 97"/>
                    <a:gd name="T9" fmla="*/ 12 h 42"/>
                    <a:gd name="T10" fmla="*/ 64 w 97"/>
                    <a:gd name="T11" fmla="*/ 16 h 42"/>
                    <a:gd name="T12" fmla="*/ 51 w 97"/>
                    <a:gd name="T13" fmla="*/ 27 h 42"/>
                    <a:gd name="T14" fmla="*/ 0 w 97"/>
                    <a:gd name="T15" fmla="*/ 14 h 42"/>
                    <a:gd name="T16" fmla="*/ 14 w 97"/>
                    <a:gd name="T17" fmla="*/ 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dirty="0"/>
                </a:p>
              </p:txBody>
            </p:sp>
            <p:sp>
              <p:nvSpPr>
                <p:cNvPr id="177" name="Freeform 12"/>
                <p:cNvSpPr>
                  <a:spLocks/>
                </p:cNvSpPr>
                <p:nvPr/>
              </p:nvSpPr>
              <p:spPr bwMode="auto">
                <a:xfrm>
                  <a:off x="2073" y="1825"/>
                  <a:ext cx="150" cy="80"/>
                </a:xfrm>
                <a:custGeom>
                  <a:avLst/>
                  <a:gdLst>
                    <a:gd name="T0" fmla="*/ 66 w 185"/>
                    <a:gd name="T1" fmla="*/ 0 h 97"/>
                    <a:gd name="T2" fmla="*/ 122 w 185"/>
                    <a:gd name="T3" fmla="*/ 15 h 97"/>
                    <a:gd name="T4" fmla="*/ 54 w 185"/>
                    <a:gd name="T5" fmla="*/ 66 h 97"/>
                    <a:gd name="T6" fmla="*/ 0 w 185"/>
                    <a:gd name="T7" fmla="*/ 50 h 97"/>
                    <a:gd name="T8" fmla="*/ 66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dirty="0"/>
                </a:p>
              </p:txBody>
            </p:sp>
          </p:grpSp>
          <p:grpSp>
            <p:nvGrpSpPr>
              <p:cNvPr id="144" name="Group 13"/>
              <p:cNvGrpSpPr>
                <a:grpSpLocks/>
              </p:cNvGrpSpPr>
              <p:nvPr/>
            </p:nvGrpSpPr>
            <p:grpSpPr bwMode="auto">
              <a:xfrm>
                <a:off x="3557" y="2818"/>
                <a:ext cx="696" cy="376"/>
                <a:chOff x="2614" y="1299"/>
                <a:chExt cx="763" cy="412"/>
              </a:xfrm>
            </p:grpSpPr>
            <p:sp>
              <p:nvSpPr>
                <p:cNvPr id="157" name="Freeform 14"/>
                <p:cNvSpPr>
                  <a:spLocks noChangeAspect="1"/>
                </p:cNvSpPr>
                <p:nvPr/>
              </p:nvSpPr>
              <p:spPr bwMode="auto">
                <a:xfrm>
                  <a:off x="3113" y="1406"/>
                  <a:ext cx="263" cy="305"/>
                </a:xfrm>
                <a:custGeom>
                  <a:avLst/>
                  <a:gdLst>
                    <a:gd name="T0" fmla="*/ 1 w 364"/>
                    <a:gd name="T1" fmla="*/ 111 h 422"/>
                    <a:gd name="T2" fmla="*/ 190 w 364"/>
                    <a:gd name="T3" fmla="*/ 0 h 422"/>
                    <a:gd name="T4" fmla="*/ 190 w 364"/>
                    <a:gd name="T5" fmla="*/ 94 h 422"/>
                    <a:gd name="T6" fmla="*/ 0 w 364"/>
                    <a:gd name="T7" fmla="*/ 220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58" name="Freeform 15"/>
                <p:cNvSpPr>
                  <a:spLocks noChangeAspect="1"/>
                </p:cNvSpPr>
                <p:nvPr/>
              </p:nvSpPr>
              <p:spPr bwMode="auto">
                <a:xfrm>
                  <a:off x="2614" y="1299"/>
                  <a:ext cx="763" cy="264"/>
                </a:xfrm>
                <a:custGeom>
                  <a:avLst/>
                  <a:gdLst>
                    <a:gd name="T0" fmla="*/ 350 w 1091"/>
                    <a:gd name="T1" fmla="*/ 184 h 377"/>
                    <a:gd name="T2" fmla="*/ 0 w 1091"/>
                    <a:gd name="T3" fmla="*/ 92 h 377"/>
                    <a:gd name="T4" fmla="*/ 194 w 1091"/>
                    <a:gd name="T5" fmla="*/ 0 h 377"/>
                    <a:gd name="T6" fmla="*/ 533 w 1091"/>
                    <a:gd name="T7" fmla="*/ 74 h 377"/>
                    <a:gd name="T8" fmla="*/ 350 w 1091"/>
                    <a:gd name="T9" fmla="*/ 184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59" name="Freeform 16"/>
                <p:cNvSpPr>
                  <a:spLocks noChangeAspect="1"/>
                </p:cNvSpPr>
                <p:nvPr/>
              </p:nvSpPr>
              <p:spPr bwMode="auto">
                <a:xfrm>
                  <a:off x="2614" y="1429"/>
                  <a:ext cx="499" cy="282"/>
                </a:xfrm>
                <a:custGeom>
                  <a:avLst/>
                  <a:gdLst>
                    <a:gd name="T0" fmla="*/ 0 w 690"/>
                    <a:gd name="T1" fmla="*/ 3 h 390"/>
                    <a:gd name="T2" fmla="*/ 0 w 690"/>
                    <a:gd name="T3" fmla="*/ 101 h 390"/>
                    <a:gd name="T4" fmla="*/ 361 w 690"/>
                    <a:gd name="T5" fmla="*/ 204 h 390"/>
                    <a:gd name="T6" fmla="*/ 361 w 690"/>
                    <a:gd name="T7" fmla="*/ 97 h 390"/>
                    <a:gd name="T8" fmla="*/ 2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60" name="Freeform 17"/>
                <p:cNvSpPr>
                  <a:spLocks noChangeAspect="1"/>
                </p:cNvSpPr>
                <p:nvPr/>
              </p:nvSpPr>
              <p:spPr bwMode="auto">
                <a:xfrm>
                  <a:off x="2875" y="1529"/>
                  <a:ext cx="196" cy="137"/>
                </a:xfrm>
                <a:custGeom>
                  <a:avLst/>
                  <a:gdLst>
                    <a:gd name="T0" fmla="*/ 0 w 271"/>
                    <a:gd name="T1" fmla="*/ 0 h 189"/>
                    <a:gd name="T2" fmla="*/ 142 w 271"/>
                    <a:gd name="T3" fmla="*/ 38 h 189"/>
                    <a:gd name="T4" fmla="*/ 142 w 271"/>
                    <a:gd name="T5" fmla="*/ 99 h 189"/>
                    <a:gd name="T6" fmla="*/ 0 w 271"/>
                    <a:gd name="T7" fmla="*/ 60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dirty="0"/>
                </a:p>
              </p:txBody>
            </p:sp>
            <p:sp>
              <p:nvSpPr>
                <p:cNvPr id="161" name="Freeform 18"/>
                <p:cNvSpPr>
                  <a:spLocks noChangeAspect="1" noChangeArrowheads="1"/>
                </p:cNvSpPr>
                <p:nvPr/>
              </p:nvSpPr>
              <p:spPr bwMode="auto">
                <a:xfrm>
                  <a:off x="2879" y="1580"/>
                  <a:ext cx="189" cy="49"/>
                </a:xfrm>
                <a:custGeom>
                  <a:avLst/>
                  <a:gdLst>
                    <a:gd name="T0" fmla="*/ 0 w 261"/>
                    <a:gd name="T1" fmla="*/ 0 h 69"/>
                    <a:gd name="T2" fmla="*/ 137 w 261"/>
                    <a:gd name="T3" fmla="*/ 3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dirty="0"/>
                </a:p>
              </p:txBody>
            </p:sp>
            <p:sp>
              <p:nvSpPr>
                <p:cNvPr id="162" name="Freeform 19"/>
                <p:cNvSpPr>
                  <a:spLocks/>
                </p:cNvSpPr>
                <p:nvPr/>
              </p:nvSpPr>
              <p:spPr bwMode="auto">
                <a:xfrm>
                  <a:off x="2874" y="1528"/>
                  <a:ext cx="196" cy="83"/>
                </a:xfrm>
                <a:custGeom>
                  <a:avLst/>
                  <a:gdLst>
                    <a:gd name="T0" fmla="*/ 0 w 270"/>
                    <a:gd name="T1" fmla="*/ 59 h 116"/>
                    <a:gd name="T2" fmla="*/ 1 w 270"/>
                    <a:gd name="T3" fmla="*/ 0 h 116"/>
                    <a:gd name="T4" fmla="*/ 142 w 270"/>
                    <a:gd name="T5" fmla="*/ 39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dirty="0"/>
                </a:p>
              </p:txBody>
            </p:sp>
            <p:sp>
              <p:nvSpPr>
                <p:cNvPr id="163" name="Line 20"/>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dirty="0"/>
                </a:p>
              </p:txBody>
            </p:sp>
            <p:sp>
              <p:nvSpPr>
                <p:cNvPr id="164" name="Line 21"/>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dirty="0"/>
                </a:p>
              </p:txBody>
            </p:sp>
            <p:sp>
              <p:nvSpPr>
                <p:cNvPr id="165" name="Freeform 22"/>
                <p:cNvSpPr>
                  <a:spLocks/>
                </p:cNvSpPr>
                <p:nvPr/>
              </p:nvSpPr>
              <p:spPr bwMode="auto">
                <a:xfrm>
                  <a:off x="2940" y="1566"/>
                  <a:ext cx="47" cy="25"/>
                </a:xfrm>
                <a:custGeom>
                  <a:avLst/>
                  <a:gdLst>
                    <a:gd name="T0" fmla="*/ 0 w 64"/>
                    <a:gd name="T1" fmla="*/ 0 h 35"/>
                    <a:gd name="T2" fmla="*/ 1 w 64"/>
                    <a:gd name="T3" fmla="*/ 9 h 35"/>
                    <a:gd name="T4" fmla="*/ 35 w 64"/>
                    <a:gd name="T5" fmla="*/ 18 h 35"/>
                    <a:gd name="T6" fmla="*/ 35 w 64"/>
                    <a:gd name="T7" fmla="*/ 10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dirty="0"/>
                </a:p>
              </p:txBody>
            </p:sp>
            <p:sp>
              <p:nvSpPr>
                <p:cNvPr id="166" name="Line 23"/>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167" name="Line 24"/>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168" name="Line 25"/>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169" name="Line 26"/>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170" name="Freeform 27"/>
                <p:cNvSpPr>
                  <a:spLocks/>
                </p:cNvSpPr>
                <p:nvPr/>
              </p:nvSpPr>
              <p:spPr bwMode="auto">
                <a:xfrm>
                  <a:off x="2877" y="1588"/>
                  <a:ext cx="198" cy="84"/>
                </a:xfrm>
                <a:custGeom>
                  <a:avLst/>
                  <a:gdLst>
                    <a:gd name="T0" fmla="*/ 0 w 275"/>
                    <a:gd name="T1" fmla="*/ 21 h 117"/>
                    <a:gd name="T2" fmla="*/ 143 w 275"/>
                    <a:gd name="T3" fmla="*/ 60 h 117"/>
                    <a:gd name="T4" fmla="*/ 14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dirty="0"/>
                </a:p>
              </p:txBody>
            </p:sp>
          </p:grpSp>
          <p:grpSp>
            <p:nvGrpSpPr>
              <p:cNvPr id="145" name="Group 28"/>
              <p:cNvGrpSpPr>
                <a:grpSpLocks/>
              </p:cNvGrpSpPr>
              <p:nvPr/>
            </p:nvGrpSpPr>
            <p:grpSpPr bwMode="auto">
              <a:xfrm>
                <a:off x="3645" y="2399"/>
                <a:ext cx="651" cy="612"/>
                <a:chOff x="2676" y="840"/>
                <a:chExt cx="714" cy="672"/>
              </a:xfrm>
            </p:grpSpPr>
            <p:sp>
              <p:nvSpPr>
                <p:cNvPr id="146" name="Freeform 29"/>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dirty="0"/>
                </a:p>
              </p:txBody>
            </p:sp>
            <p:sp>
              <p:nvSpPr>
                <p:cNvPr id="147" name="Freeform 30"/>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dirty="0"/>
                </a:p>
              </p:txBody>
            </p:sp>
            <p:sp>
              <p:nvSpPr>
                <p:cNvPr id="148" name="Oval 31"/>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endParaRPr lang="en-US" dirty="0"/>
                </a:p>
              </p:txBody>
            </p:sp>
            <p:sp>
              <p:nvSpPr>
                <p:cNvPr id="149" name="Freeform 32"/>
                <p:cNvSpPr>
                  <a:spLocks/>
                </p:cNvSpPr>
                <p:nvPr/>
              </p:nvSpPr>
              <p:spPr bwMode="auto">
                <a:xfrm>
                  <a:off x="2718" y="1337"/>
                  <a:ext cx="452" cy="126"/>
                </a:xfrm>
                <a:custGeom>
                  <a:avLst/>
                  <a:gdLst>
                    <a:gd name="T0" fmla="*/ 0 w 646"/>
                    <a:gd name="T1" fmla="*/ 0 h 180"/>
                    <a:gd name="T2" fmla="*/ 10 w 646"/>
                    <a:gd name="T3" fmla="*/ 17 h 180"/>
                    <a:gd name="T4" fmla="*/ 281 w 646"/>
                    <a:gd name="T5" fmla="*/ 88 h 180"/>
                    <a:gd name="T6" fmla="*/ 316 w 646"/>
                    <a:gd name="T7" fmla="*/ 7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dirty="0"/>
                </a:p>
              </p:txBody>
            </p:sp>
            <p:sp>
              <p:nvSpPr>
                <p:cNvPr id="150" name="Freeform 33"/>
                <p:cNvSpPr>
                  <a:spLocks noChangeAspect="1"/>
                </p:cNvSpPr>
                <p:nvPr/>
              </p:nvSpPr>
              <p:spPr bwMode="auto">
                <a:xfrm>
                  <a:off x="2826" y="840"/>
                  <a:ext cx="564" cy="520"/>
                </a:xfrm>
                <a:custGeom>
                  <a:avLst/>
                  <a:gdLst>
                    <a:gd name="T0" fmla="*/ 302 w 808"/>
                    <a:gd name="T1" fmla="*/ 362 h 746"/>
                    <a:gd name="T2" fmla="*/ 394 w 808"/>
                    <a:gd name="T3" fmla="*/ 255 h 746"/>
                    <a:gd name="T4" fmla="*/ 394 w 808"/>
                    <a:gd name="T5" fmla="*/ 52 h 746"/>
                    <a:gd name="T6" fmla="*/ 164 w 808"/>
                    <a:gd name="T7" fmla="*/ 0 h 746"/>
                    <a:gd name="T8" fmla="*/ 0 w 808"/>
                    <a:gd name="T9" fmla="*/ 23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51" name="Freeform 34"/>
                <p:cNvSpPr>
                  <a:spLocks noChangeAspect="1"/>
                </p:cNvSpPr>
                <p:nvPr/>
              </p:nvSpPr>
              <p:spPr bwMode="auto">
                <a:xfrm>
                  <a:off x="3178" y="955"/>
                  <a:ext cx="113" cy="506"/>
                </a:xfrm>
                <a:custGeom>
                  <a:avLst/>
                  <a:gdLst>
                    <a:gd name="T0" fmla="*/ 0 w 144"/>
                    <a:gd name="T1" fmla="*/ 398 h 644"/>
                    <a:gd name="T2" fmla="*/ 0 w 144"/>
                    <a:gd name="T3" fmla="*/ 49 h 644"/>
                    <a:gd name="T4" fmla="*/ 89 w 144"/>
                    <a:gd name="T5" fmla="*/ 0 h 644"/>
                    <a:gd name="T6" fmla="*/ 89 w 144"/>
                    <a:gd name="T7" fmla="*/ 342 h 644"/>
                    <a:gd name="T8" fmla="*/ 0 w 144"/>
                    <a:gd name="T9" fmla="*/ 398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52" name="Freeform 35"/>
                <p:cNvSpPr>
                  <a:spLocks noChangeAspect="1"/>
                </p:cNvSpPr>
                <p:nvPr/>
              </p:nvSpPr>
              <p:spPr bwMode="auto">
                <a:xfrm>
                  <a:off x="2676" y="846"/>
                  <a:ext cx="615" cy="172"/>
                </a:xfrm>
                <a:custGeom>
                  <a:avLst/>
                  <a:gdLst>
                    <a:gd name="T0" fmla="*/ 395 w 782"/>
                    <a:gd name="T1" fmla="*/ 135 h 219"/>
                    <a:gd name="T2" fmla="*/ 0 w 782"/>
                    <a:gd name="T3" fmla="*/ 42 h 219"/>
                    <a:gd name="T4" fmla="*/ 99 w 782"/>
                    <a:gd name="T5" fmla="*/ 0 h 219"/>
                    <a:gd name="T6" fmla="*/ 484 w 782"/>
                    <a:gd name="T7" fmla="*/ 86 h 219"/>
                    <a:gd name="T8" fmla="*/ 395 w 782"/>
                    <a:gd name="T9" fmla="*/ 135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dirty="0"/>
                </a:p>
              </p:txBody>
            </p:sp>
            <p:sp>
              <p:nvSpPr>
                <p:cNvPr id="153" name="Freeform 36"/>
                <p:cNvSpPr>
                  <a:spLocks noChangeAspect="1"/>
                </p:cNvSpPr>
                <p:nvPr/>
              </p:nvSpPr>
              <p:spPr bwMode="auto">
                <a:xfrm>
                  <a:off x="2676" y="897"/>
                  <a:ext cx="502" cy="566"/>
                </a:xfrm>
                <a:custGeom>
                  <a:avLst/>
                  <a:gdLst>
                    <a:gd name="T0" fmla="*/ 374 w 672"/>
                    <a:gd name="T1" fmla="*/ 424 h 754"/>
                    <a:gd name="T2" fmla="*/ 374 w 672"/>
                    <a:gd name="T3" fmla="*/ 90 h 754"/>
                    <a:gd name="T4" fmla="*/ 0 w 672"/>
                    <a:gd name="T5" fmla="*/ 0 h 754"/>
                    <a:gd name="T6" fmla="*/ 0 w 672"/>
                    <a:gd name="T7" fmla="*/ 326 h 754"/>
                    <a:gd name="T8" fmla="*/ 374 w 672"/>
                    <a:gd name="T9" fmla="*/ 424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54" name="Freeform 37"/>
                <p:cNvSpPr>
                  <a:spLocks noChangeAspect="1"/>
                </p:cNvSpPr>
                <p:nvPr/>
              </p:nvSpPr>
              <p:spPr bwMode="auto">
                <a:xfrm>
                  <a:off x="2715" y="947"/>
                  <a:ext cx="425" cy="464"/>
                </a:xfrm>
                <a:custGeom>
                  <a:avLst/>
                  <a:gdLst>
                    <a:gd name="T0" fmla="*/ 367 w 491"/>
                    <a:gd name="T1" fmla="*/ 391 h 549"/>
                    <a:gd name="T2" fmla="*/ 367 w 491"/>
                    <a:gd name="T3" fmla="*/ 84 h 549"/>
                    <a:gd name="T4" fmla="*/ 0 w 491"/>
                    <a:gd name="T5" fmla="*/ 0 h 549"/>
                    <a:gd name="T6" fmla="*/ 0 w 491"/>
                    <a:gd name="T7" fmla="*/ 303 h 549"/>
                    <a:gd name="T8" fmla="*/ 367 w 491"/>
                    <a:gd name="T9" fmla="*/ 391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dirty="0"/>
                </a:p>
              </p:txBody>
            </p:sp>
            <p:sp>
              <p:nvSpPr>
                <p:cNvPr id="155" name="Freeform 38"/>
                <p:cNvSpPr>
                  <a:spLocks/>
                </p:cNvSpPr>
                <p:nvPr/>
              </p:nvSpPr>
              <p:spPr bwMode="auto">
                <a:xfrm>
                  <a:off x="2741" y="978"/>
                  <a:ext cx="372"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defRPr/>
                  </a:pPr>
                  <a:endParaRPr lang="en-US" dirty="0"/>
                </a:p>
              </p:txBody>
            </p:sp>
            <p:sp>
              <p:nvSpPr>
                <p:cNvPr id="156" name="Line 39"/>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dirty="0"/>
                </a:p>
              </p:txBody>
            </p:sp>
          </p:grpSp>
        </p:grpSp>
        <p:grpSp>
          <p:nvGrpSpPr>
            <p:cNvPr id="132" name="Group 40"/>
            <p:cNvGrpSpPr>
              <a:grpSpLocks/>
            </p:cNvGrpSpPr>
            <p:nvPr/>
          </p:nvGrpSpPr>
          <p:grpSpPr bwMode="auto">
            <a:xfrm>
              <a:off x="1187" y="445"/>
              <a:ext cx="740" cy="1002"/>
              <a:chOff x="3015" y="2413"/>
              <a:chExt cx="740" cy="1002"/>
            </a:xfrm>
          </p:grpSpPr>
          <p:sp>
            <p:nvSpPr>
              <p:cNvPr id="133" name="Freeform 41"/>
              <p:cNvSpPr>
                <a:spLocks/>
              </p:cNvSpPr>
              <p:nvPr/>
            </p:nvSpPr>
            <p:spPr bwMode="auto">
              <a:xfrm flipH="1">
                <a:off x="3083" y="2606"/>
                <a:ext cx="313" cy="299"/>
              </a:xfrm>
              <a:custGeom>
                <a:avLst/>
                <a:gdLst>
                  <a:gd name="T0" fmla="*/ 16 w 359"/>
                  <a:gd name="T1" fmla="*/ 16 h 341"/>
                  <a:gd name="T2" fmla="*/ 14 w 359"/>
                  <a:gd name="T3" fmla="*/ 30 h 341"/>
                  <a:gd name="T4" fmla="*/ 14 w 359"/>
                  <a:gd name="T5" fmla="*/ 43 h 341"/>
                  <a:gd name="T6" fmla="*/ 15 w 359"/>
                  <a:gd name="T7" fmla="*/ 60 h 341"/>
                  <a:gd name="T8" fmla="*/ 10 w 359"/>
                  <a:gd name="T9" fmla="*/ 73 h 341"/>
                  <a:gd name="T10" fmla="*/ 4 w 359"/>
                  <a:gd name="T11" fmla="*/ 82 h 341"/>
                  <a:gd name="T12" fmla="*/ 0 w 359"/>
                  <a:gd name="T13" fmla="*/ 89 h 341"/>
                  <a:gd name="T14" fmla="*/ 0 w 359"/>
                  <a:gd name="T15" fmla="*/ 96 h 341"/>
                  <a:gd name="T16" fmla="*/ 4 w 359"/>
                  <a:gd name="T17" fmla="*/ 102 h 341"/>
                  <a:gd name="T18" fmla="*/ 15 w 359"/>
                  <a:gd name="T19" fmla="*/ 104 h 341"/>
                  <a:gd name="T20" fmla="*/ 22 w 359"/>
                  <a:gd name="T21" fmla="*/ 110 h 341"/>
                  <a:gd name="T22" fmla="*/ 23 w 359"/>
                  <a:gd name="T23" fmla="*/ 113 h 341"/>
                  <a:gd name="T24" fmla="*/ 25 w 359"/>
                  <a:gd name="T25" fmla="*/ 125 h 341"/>
                  <a:gd name="T26" fmla="*/ 25 w 359"/>
                  <a:gd name="T27" fmla="*/ 135 h 341"/>
                  <a:gd name="T28" fmla="*/ 29 w 359"/>
                  <a:gd name="T29" fmla="*/ 139 h 341"/>
                  <a:gd name="T30" fmla="*/ 34 w 359"/>
                  <a:gd name="T31" fmla="*/ 140 h 341"/>
                  <a:gd name="T32" fmla="*/ 37 w 359"/>
                  <a:gd name="T33" fmla="*/ 144 h 341"/>
                  <a:gd name="T34" fmla="*/ 35 w 359"/>
                  <a:gd name="T35" fmla="*/ 149 h 341"/>
                  <a:gd name="T36" fmla="*/ 37 w 359"/>
                  <a:gd name="T37" fmla="*/ 154 h 341"/>
                  <a:gd name="T38" fmla="*/ 42 w 359"/>
                  <a:gd name="T39" fmla="*/ 160 h 341"/>
                  <a:gd name="T40" fmla="*/ 50 w 359"/>
                  <a:gd name="T41" fmla="*/ 165 h 341"/>
                  <a:gd name="T42" fmla="*/ 51 w 359"/>
                  <a:gd name="T43" fmla="*/ 172 h 341"/>
                  <a:gd name="T44" fmla="*/ 51 w 359"/>
                  <a:gd name="T45" fmla="*/ 182 h 341"/>
                  <a:gd name="T46" fmla="*/ 53 w 359"/>
                  <a:gd name="T47" fmla="*/ 190 h 341"/>
                  <a:gd name="T48" fmla="*/ 58 w 359"/>
                  <a:gd name="T49" fmla="*/ 196 h 341"/>
                  <a:gd name="T50" fmla="*/ 68 w 359"/>
                  <a:gd name="T51" fmla="*/ 202 h 341"/>
                  <a:gd name="T52" fmla="*/ 80 w 359"/>
                  <a:gd name="T53" fmla="*/ 196 h 341"/>
                  <a:gd name="T54" fmla="*/ 98 w 359"/>
                  <a:gd name="T55" fmla="*/ 194 h 341"/>
                  <a:gd name="T56" fmla="*/ 111 w 359"/>
                  <a:gd name="T57" fmla="*/ 189 h 341"/>
                  <a:gd name="T58" fmla="*/ 122 w 359"/>
                  <a:gd name="T59" fmla="*/ 185 h 341"/>
                  <a:gd name="T60" fmla="*/ 131 w 359"/>
                  <a:gd name="T61" fmla="*/ 190 h 341"/>
                  <a:gd name="T62" fmla="*/ 142 w 359"/>
                  <a:gd name="T63" fmla="*/ 203 h 341"/>
                  <a:gd name="T64" fmla="*/ 147 w 359"/>
                  <a:gd name="T65" fmla="*/ 217 h 341"/>
                  <a:gd name="T66" fmla="*/ 157 w 359"/>
                  <a:gd name="T67" fmla="*/ 231 h 341"/>
                  <a:gd name="T68" fmla="*/ 162 w 359"/>
                  <a:gd name="T69" fmla="*/ 243 h 341"/>
                  <a:gd name="T70" fmla="*/ 167 w 359"/>
                  <a:gd name="T71" fmla="*/ 253 h 341"/>
                  <a:gd name="T72" fmla="*/ 173 w 359"/>
                  <a:gd name="T73" fmla="*/ 262 h 341"/>
                  <a:gd name="T74" fmla="*/ 181 w 359"/>
                  <a:gd name="T75" fmla="*/ 246 h 341"/>
                  <a:gd name="T76" fmla="*/ 187 w 359"/>
                  <a:gd name="T77" fmla="*/ 238 h 341"/>
                  <a:gd name="T78" fmla="*/ 197 w 359"/>
                  <a:gd name="T79" fmla="*/ 228 h 341"/>
                  <a:gd name="T80" fmla="*/ 210 w 359"/>
                  <a:gd name="T81" fmla="*/ 216 h 341"/>
                  <a:gd name="T82" fmla="*/ 273 w 359"/>
                  <a:gd name="T83" fmla="*/ 178 h 341"/>
                  <a:gd name="T84" fmla="*/ 241 w 359"/>
                  <a:gd name="T85" fmla="*/ 114 h 341"/>
                  <a:gd name="T86" fmla="*/ 74 w 359"/>
                  <a:gd name="T87" fmla="*/ 0 h 341"/>
                  <a:gd name="T88" fmla="*/ 16 w 359"/>
                  <a:gd name="T89" fmla="*/ 16 h 3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341"/>
                  <a:gd name="T137" fmla="*/ 359 w 359"/>
                  <a:gd name="T138" fmla="*/ 341 h 3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341">
                    <a:moveTo>
                      <a:pt x="21" y="20"/>
                    </a:moveTo>
                    <a:lnTo>
                      <a:pt x="18" y="39"/>
                    </a:lnTo>
                    <a:lnTo>
                      <a:pt x="18" y="56"/>
                    </a:lnTo>
                    <a:lnTo>
                      <a:pt x="19" y="78"/>
                    </a:lnTo>
                    <a:lnTo>
                      <a:pt x="13" y="95"/>
                    </a:lnTo>
                    <a:lnTo>
                      <a:pt x="6" y="107"/>
                    </a:lnTo>
                    <a:lnTo>
                      <a:pt x="0" y="116"/>
                    </a:lnTo>
                    <a:lnTo>
                      <a:pt x="0" y="125"/>
                    </a:lnTo>
                    <a:lnTo>
                      <a:pt x="6" y="132"/>
                    </a:lnTo>
                    <a:lnTo>
                      <a:pt x="19" y="136"/>
                    </a:lnTo>
                    <a:lnTo>
                      <a:pt x="29" y="143"/>
                    </a:lnTo>
                    <a:lnTo>
                      <a:pt x="30" y="147"/>
                    </a:lnTo>
                    <a:lnTo>
                      <a:pt x="33" y="162"/>
                    </a:lnTo>
                    <a:lnTo>
                      <a:pt x="33" y="176"/>
                    </a:lnTo>
                    <a:lnTo>
                      <a:pt x="38" y="180"/>
                    </a:lnTo>
                    <a:lnTo>
                      <a:pt x="45" y="183"/>
                    </a:lnTo>
                    <a:lnTo>
                      <a:pt x="49" y="187"/>
                    </a:lnTo>
                    <a:lnTo>
                      <a:pt x="46" y="194"/>
                    </a:lnTo>
                    <a:lnTo>
                      <a:pt x="49" y="201"/>
                    </a:lnTo>
                    <a:lnTo>
                      <a:pt x="55" y="208"/>
                    </a:lnTo>
                    <a:lnTo>
                      <a:pt x="65" y="214"/>
                    </a:lnTo>
                    <a:lnTo>
                      <a:pt x="67" y="224"/>
                    </a:lnTo>
                    <a:lnTo>
                      <a:pt x="67" y="236"/>
                    </a:lnTo>
                    <a:lnTo>
                      <a:pt x="70" y="248"/>
                    </a:lnTo>
                    <a:lnTo>
                      <a:pt x="77" y="256"/>
                    </a:lnTo>
                    <a:lnTo>
                      <a:pt x="90" y="262"/>
                    </a:lnTo>
                    <a:lnTo>
                      <a:pt x="106" y="256"/>
                    </a:lnTo>
                    <a:lnTo>
                      <a:pt x="129" y="252"/>
                    </a:lnTo>
                    <a:lnTo>
                      <a:pt x="146" y="245"/>
                    </a:lnTo>
                    <a:lnTo>
                      <a:pt x="161" y="241"/>
                    </a:lnTo>
                    <a:lnTo>
                      <a:pt x="172" y="248"/>
                    </a:lnTo>
                    <a:lnTo>
                      <a:pt x="187" y="265"/>
                    </a:lnTo>
                    <a:lnTo>
                      <a:pt x="194" y="282"/>
                    </a:lnTo>
                    <a:lnTo>
                      <a:pt x="206" y="300"/>
                    </a:lnTo>
                    <a:lnTo>
                      <a:pt x="213" y="316"/>
                    </a:lnTo>
                    <a:lnTo>
                      <a:pt x="219" y="329"/>
                    </a:lnTo>
                    <a:lnTo>
                      <a:pt x="227" y="341"/>
                    </a:lnTo>
                    <a:lnTo>
                      <a:pt x="238" y="321"/>
                    </a:lnTo>
                    <a:lnTo>
                      <a:pt x="247" y="309"/>
                    </a:lnTo>
                    <a:lnTo>
                      <a:pt x="259" y="296"/>
                    </a:lnTo>
                    <a:lnTo>
                      <a:pt x="276" y="280"/>
                    </a:lnTo>
                    <a:lnTo>
                      <a:pt x="359" y="231"/>
                    </a:lnTo>
                    <a:lnTo>
                      <a:pt x="317" y="148"/>
                    </a:lnTo>
                    <a:lnTo>
                      <a:pt x="97" y="0"/>
                    </a:lnTo>
                    <a:lnTo>
                      <a:pt x="21" y="20"/>
                    </a:lnTo>
                  </a:path>
                </a:pathLst>
              </a:custGeom>
              <a:solidFill>
                <a:srgbClr val="AF7D23"/>
              </a:solidFill>
              <a:ln w="3175" cap="rnd">
                <a:solidFill>
                  <a:srgbClr val="808080"/>
                </a:solidFill>
                <a:round/>
                <a:headEnd/>
                <a:tailEnd/>
              </a:ln>
            </p:spPr>
            <p:txBody>
              <a:bodyPr/>
              <a:lstStyle/>
              <a:p>
                <a:endParaRPr lang="en-US" dirty="0"/>
              </a:p>
            </p:txBody>
          </p:sp>
          <p:sp>
            <p:nvSpPr>
              <p:cNvPr id="134" name="Freeform 42"/>
              <p:cNvSpPr>
                <a:spLocks/>
              </p:cNvSpPr>
              <p:nvPr/>
            </p:nvSpPr>
            <p:spPr bwMode="auto">
              <a:xfrm>
                <a:off x="3327" y="2665"/>
                <a:ext cx="31" cy="11"/>
              </a:xfrm>
              <a:custGeom>
                <a:avLst/>
                <a:gdLst>
                  <a:gd name="T0" fmla="*/ 0 w 41"/>
                  <a:gd name="T1" fmla="*/ 0 h 15"/>
                  <a:gd name="T2" fmla="*/ 23 w 41"/>
                  <a:gd name="T3" fmla="*/ 3 h 15"/>
                  <a:gd name="T4" fmla="*/ 20 w 41"/>
                  <a:gd name="T5" fmla="*/ 7 h 15"/>
                  <a:gd name="T6" fmla="*/ 0 w 41"/>
                  <a:gd name="T7" fmla="*/ 0 h 15"/>
                  <a:gd name="T8" fmla="*/ 0 60000 65536"/>
                  <a:gd name="T9" fmla="*/ 0 60000 65536"/>
                  <a:gd name="T10" fmla="*/ 0 60000 65536"/>
                  <a:gd name="T11" fmla="*/ 0 60000 65536"/>
                  <a:gd name="T12" fmla="*/ 0 w 41"/>
                  <a:gd name="T13" fmla="*/ 0 h 15"/>
                  <a:gd name="T14" fmla="*/ 41 w 41"/>
                  <a:gd name="T15" fmla="*/ 15 h 15"/>
                </a:gdLst>
                <a:ahLst/>
                <a:cxnLst>
                  <a:cxn ang="T8">
                    <a:pos x="T0" y="T1"/>
                  </a:cxn>
                  <a:cxn ang="T9">
                    <a:pos x="T2" y="T3"/>
                  </a:cxn>
                  <a:cxn ang="T10">
                    <a:pos x="T4" y="T5"/>
                  </a:cxn>
                  <a:cxn ang="T11">
                    <a:pos x="T6" y="T7"/>
                  </a:cxn>
                </a:cxnLst>
                <a:rect l="T12" t="T13" r="T14" b="T15"/>
                <a:pathLst>
                  <a:path w="41" h="15">
                    <a:moveTo>
                      <a:pt x="0" y="0"/>
                    </a:moveTo>
                    <a:lnTo>
                      <a:pt x="40" y="6"/>
                    </a:lnTo>
                    <a:lnTo>
                      <a:pt x="34" y="14"/>
                    </a:lnTo>
                    <a:lnTo>
                      <a:pt x="0" y="0"/>
                    </a:lnTo>
                  </a:path>
                </a:pathLst>
              </a:custGeom>
              <a:solidFill>
                <a:srgbClr val="333333"/>
              </a:solidFill>
              <a:ln w="6350" cap="rnd">
                <a:solidFill>
                  <a:srgbClr val="333333"/>
                </a:solidFill>
                <a:round/>
                <a:headEnd/>
                <a:tailEnd/>
              </a:ln>
            </p:spPr>
            <p:txBody>
              <a:bodyPr/>
              <a:lstStyle/>
              <a:p>
                <a:endParaRPr lang="en-US" dirty="0"/>
              </a:p>
            </p:txBody>
          </p:sp>
          <p:sp>
            <p:nvSpPr>
              <p:cNvPr id="135" name="Freeform 43"/>
              <p:cNvSpPr>
                <a:spLocks/>
              </p:cNvSpPr>
              <p:nvPr/>
            </p:nvSpPr>
            <p:spPr bwMode="auto">
              <a:xfrm>
                <a:off x="3320" y="3100"/>
                <a:ext cx="128" cy="101"/>
              </a:xfrm>
              <a:custGeom>
                <a:avLst/>
                <a:gdLst>
                  <a:gd name="T0" fmla="*/ 20 w 574"/>
                  <a:gd name="T1" fmla="*/ 2 h 447"/>
                  <a:gd name="T2" fmla="*/ 22 w 574"/>
                  <a:gd name="T3" fmla="*/ 3 h 447"/>
                  <a:gd name="T4" fmla="*/ 25 w 574"/>
                  <a:gd name="T5" fmla="*/ 5 h 447"/>
                  <a:gd name="T6" fmla="*/ 26 w 574"/>
                  <a:gd name="T7" fmla="*/ 7 h 447"/>
                  <a:gd name="T8" fmla="*/ 26 w 574"/>
                  <a:gd name="T9" fmla="*/ 9 h 447"/>
                  <a:gd name="T10" fmla="*/ 27 w 574"/>
                  <a:gd name="T11" fmla="*/ 9 h 447"/>
                  <a:gd name="T12" fmla="*/ 28 w 574"/>
                  <a:gd name="T13" fmla="*/ 10 h 447"/>
                  <a:gd name="T14" fmla="*/ 29 w 574"/>
                  <a:gd name="T15" fmla="*/ 11 h 447"/>
                  <a:gd name="T16" fmla="*/ 28 w 574"/>
                  <a:gd name="T17" fmla="*/ 12 h 447"/>
                  <a:gd name="T18" fmla="*/ 27 w 574"/>
                  <a:gd name="T19" fmla="*/ 13 h 447"/>
                  <a:gd name="T20" fmla="*/ 27 w 574"/>
                  <a:gd name="T21" fmla="*/ 13 h 447"/>
                  <a:gd name="T22" fmla="*/ 25 w 574"/>
                  <a:gd name="T23" fmla="*/ 12 h 447"/>
                  <a:gd name="T24" fmla="*/ 22 w 574"/>
                  <a:gd name="T25" fmla="*/ 10 h 447"/>
                  <a:gd name="T26" fmla="*/ 21 w 574"/>
                  <a:gd name="T27" fmla="*/ 8 h 447"/>
                  <a:gd name="T28" fmla="*/ 19 w 574"/>
                  <a:gd name="T29" fmla="*/ 9 h 447"/>
                  <a:gd name="T30" fmla="*/ 17 w 574"/>
                  <a:gd name="T31" fmla="*/ 9 h 447"/>
                  <a:gd name="T32" fmla="*/ 16 w 574"/>
                  <a:gd name="T33" fmla="*/ 9 h 447"/>
                  <a:gd name="T34" fmla="*/ 15 w 574"/>
                  <a:gd name="T35" fmla="*/ 9 h 447"/>
                  <a:gd name="T36" fmla="*/ 15 w 574"/>
                  <a:gd name="T37" fmla="*/ 9 h 447"/>
                  <a:gd name="T38" fmla="*/ 15 w 574"/>
                  <a:gd name="T39" fmla="*/ 9 h 447"/>
                  <a:gd name="T40" fmla="*/ 15 w 574"/>
                  <a:gd name="T41" fmla="*/ 9 h 447"/>
                  <a:gd name="T42" fmla="*/ 14 w 574"/>
                  <a:gd name="T43" fmla="*/ 9 h 447"/>
                  <a:gd name="T44" fmla="*/ 14 w 574"/>
                  <a:gd name="T45" fmla="*/ 9 h 447"/>
                  <a:gd name="T46" fmla="*/ 13 w 574"/>
                  <a:gd name="T47" fmla="*/ 9 h 447"/>
                  <a:gd name="T48" fmla="*/ 12 w 574"/>
                  <a:gd name="T49" fmla="*/ 10 h 447"/>
                  <a:gd name="T50" fmla="*/ 11 w 574"/>
                  <a:gd name="T51" fmla="*/ 11 h 447"/>
                  <a:gd name="T52" fmla="*/ 9 w 574"/>
                  <a:gd name="T53" fmla="*/ 12 h 447"/>
                  <a:gd name="T54" fmla="*/ 8 w 574"/>
                  <a:gd name="T55" fmla="*/ 14 h 447"/>
                  <a:gd name="T56" fmla="*/ 9 w 574"/>
                  <a:gd name="T57" fmla="*/ 16 h 447"/>
                  <a:gd name="T58" fmla="*/ 11 w 574"/>
                  <a:gd name="T59" fmla="*/ 17 h 447"/>
                  <a:gd name="T60" fmla="*/ 12 w 574"/>
                  <a:gd name="T61" fmla="*/ 17 h 447"/>
                  <a:gd name="T62" fmla="*/ 13 w 574"/>
                  <a:gd name="T63" fmla="*/ 16 h 447"/>
                  <a:gd name="T64" fmla="*/ 16 w 574"/>
                  <a:gd name="T65" fmla="*/ 16 h 447"/>
                  <a:gd name="T66" fmla="*/ 19 w 574"/>
                  <a:gd name="T67" fmla="*/ 18 h 447"/>
                  <a:gd name="T68" fmla="*/ 19 w 574"/>
                  <a:gd name="T69" fmla="*/ 19 h 447"/>
                  <a:gd name="T70" fmla="*/ 18 w 574"/>
                  <a:gd name="T71" fmla="*/ 21 h 447"/>
                  <a:gd name="T72" fmla="*/ 17 w 574"/>
                  <a:gd name="T73" fmla="*/ 22 h 447"/>
                  <a:gd name="T74" fmla="*/ 14 w 574"/>
                  <a:gd name="T75" fmla="*/ 22 h 447"/>
                  <a:gd name="T76" fmla="*/ 9 w 574"/>
                  <a:gd name="T77" fmla="*/ 23 h 447"/>
                  <a:gd name="T78" fmla="*/ 5 w 574"/>
                  <a:gd name="T79" fmla="*/ 22 h 447"/>
                  <a:gd name="T80" fmla="*/ 2 w 574"/>
                  <a:gd name="T81" fmla="*/ 21 h 447"/>
                  <a:gd name="T82" fmla="*/ 3 w 574"/>
                  <a:gd name="T83" fmla="*/ 18 h 447"/>
                  <a:gd name="T84" fmla="*/ 2 w 574"/>
                  <a:gd name="T85" fmla="*/ 13 h 447"/>
                  <a:gd name="T86" fmla="*/ 1 w 574"/>
                  <a:gd name="T87" fmla="*/ 6 h 447"/>
                  <a:gd name="T88" fmla="*/ 0 w 574"/>
                  <a:gd name="T89" fmla="*/ 4 h 447"/>
                  <a:gd name="T90" fmla="*/ 1 w 574"/>
                  <a:gd name="T91" fmla="*/ 4 h 447"/>
                  <a:gd name="T92" fmla="*/ 3 w 574"/>
                  <a:gd name="T93" fmla="*/ 4 h 447"/>
                  <a:gd name="T94" fmla="*/ 6 w 574"/>
                  <a:gd name="T95" fmla="*/ 3 h 447"/>
                  <a:gd name="T96" fmla="*/ 12 w 574"/>
                  <a:gd name="T97" fmla="*/ 2 h 447"/>
                  <a:gd name="T98" fmla="*/ 14 w 574"/>
                  <a:gd name="T99" fmla="*/ 1 h 447"/>
                  <a:gd name="T100" fmla="*/ 17 w 574"/>
                  <a:gd name="T101" fmla="*/ 0 h 447"/>
                  <a:gd name="T102" fmla="*/ 19 w 574"/>
                  <a:gd name="T103" fmla="*/ 0 h 4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447"/>
                  <a:gd name="T158" fmla="*/ 574 w 574"/>
                  <a:gd name="T159" fmla="*/ 447 h 4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447">
                    <a:moveTo>
                      <a:pt x="384" y="15"/>
                    </a:moveTo>
                    <a:lnTo>
                      <a:pt x="392" y="25"/>
                    </a:lnTo>
                    <a:lnTo>
                      <a:pt x="399" y="32"/>
                    </a:lnTo>
                    <a:lnTo>
                      <a:pt x="411" y="40"/>
                    </a:lnTo>
                    <a:lnTo>
                      <a:pt x="422" y="50"/>
                    </a:lnTo>
                    <a:lnTo>
                      <a:pt x="449" y="67"/>
                    </a:lnTo>
                    <a:lnTo>
                      <a:pt x="476" y="86"/>
                    </a:lnTo>
                    <a:lnTo>
                      <a:pt x="488" y="96"/>
                    </a:lnTo>
                    <a:lnTo>
                      <a:pt x="499" y="105"/>
                    </a:lnTo>
                    <a:lnTo>
                      <a:pt x="509" y="115"/>
                    </a:lnTo>
                    <a:lnTo>
                      <a:pt x="518" y="124"/>
                    </a:lnTo>
                    <a:lnTo>
                      <a:pt x="524" y="136"/>
                    </a:lnTo>
                    <a:lnTo>
                      <a:pt x="528" y="146"/>
                    </a:lnTo>
                    <a:lnTo>
                      <a:pt x="528" y="157"/>
                    </a:lnTo>
                    <a:lnTo>
                      <a:pt x="526" y="169"/>
                    </a:lnTo>
                    <a:lnTo>
                      <a:pt x="530" y="169"/>
                    </a:lnTo>
                    <a:lnTo>
                      <a:pt x="536" y="171"/>
                    </a:lnTo>
                    <a:lnTo>
                      <a:pt x="543" y="176"/>
                    </a:lnTo>
                    <a:lnTo>
                      <a:pt x="549" y="184"/>
                    </a:lnTo>
                    <a:lnTo>
                      <a:pt x="557" y="194"/>
                    </a:lnTo>
                    <a:lnTo>
                      <a:pt x="563" y="201"/>
                    </a:lnTo>
                    <a:lnTo>
                      <a:pt x="568" y="211"/>
                    </a:lnTo>
                    <a:lnTo>
                      <a:pt x="574" y="217"/>
                    </a:lnTo>
                    <a:lnTo>
                      <a:pt x="572" y="220"/>
                    </a:lnTo>
                    <a:lnTo>
                      <a:pt x="568" y="226"/>
                    </a:lnTo>
                    <a:lnTo>
                      <a:pt x="565" y="232"/>
                    </a:lnTo>
                    <a:lnTo>
                      <a:pt x="561" y="238"/>
                    </a:lnTo>
                    <a:lnTo>
                      <a:pt x="557" y="245"/>
                    </a:lnTo>
                    <a:lnTo>
                      <a:pt x="553" y="251"/>
                    </a:lnTo>
                    <a:lnTo>
                      <a:pt x="551" y="259"/>
                    </a:lnTo>
                    <a:lnTo>
                      <a:pt x="549" y="265"/>
                    </a:lnTo>
                    <a:lnTo>
                      <a:pt x="543" y="265"/>
                    </a:lnTo>
                    <a:lnTo>
                      <a:pt x="536" y="261"/>
                    </a:lnTo>
                    <a:lnTo>
                      <a:pt x="528" y="257"/>
                    </a:lnTo>
                    <a:lnTo>
                      <a:pt x="518" y="251"/>
                    </a:lnTo>
                    <a:lnTo>
                      <a:pt x="499" y="240"/>
                    </a:lnTo>
                    <a:lnTo>
                      <a:pt x="478" y="222"/>
                    </a:lnTo>
                    <a:lnTo>
                      <a:pt x="457" y="207"/>
                    </a:lnTo>
                    <a:lnTo>
                      <a:pt x="438" y="192"/>
                    </a:lnTo>
                    <a:lnTo>
                      <a:pt x="421" y="178"/>
                    </a:lnTo>
                    <a:lnTo>
                      <a:pt x="409" y="169"/>
                    </a:lnTo>
                    <a:lnTo>
                      <a:pt x="422" y="153"/>
                    </a:lnTo>
                    <a:lnTo>
                      <a:pt x="409" y="163"/>
                    </a:lnTo>
                    <a:lnTo>
                      <a:pt x="396" y="169"/>
                    </a:lnTo>
                    <a:lnTo>
                      <a:pt x="380" y="174"/>
                    </a:lnTo>
                    <a:lnTo>
                      <a:pt x="365" y="178"/>
                    </a:lnTo>
                    <a:lnTo>
                      <a:pt x="350" y="180"/>
                    </a:lnTo>
                    <a:lnTo>
                      <a:pt x="334" y="176"/>
                    </a:lnTo>
                    <a:lnTo>
                      <a:pt x="328" y="174"/>
                    </a:lnTo>
                    <a:lnTo>
                      <a:pt x="323" y="171"/>
                    </a:lnTo>
                    <a:lnTo>
                      <a:pt x="317" y="167"/>
                    </a:lnTo>
                    <a:lnTo>
                      <a:pt x="311" y="161"/>
                    </a:lnTo>
                    <a:lnTo>
                      <a:pt x="311" y="165"/>
                    </a:lnTo>
                    <a:lnTo>
                      <a:pt x="311" y="167"/>
                    </a:lnTo>
                    <a:lnTo>
                      <a:pt x="309" y="171"/>
                    </a:lnTo>
                    <a:lnTo>
                      <a:pt x="309" y="172"/>
                    </a:lnTo>
                    <a:lnTo>
                      <a:pt x="307" y="176"/>
                    </a:lnTo>
                    <a:lnTo>
                      <a:pt x="307" y="178"/>
                    </a:lnTo>
                    <a:lnTo>
                      <a:pt x="305" y="182"/>
                    </a:lnTo>
                    <a:lnTo>
                      <a:pt x="305" y="186"/>
                    </a:lnTo>
                    <a:lnTo>
                      <a:pt x="303" y="184"/>
                    </a:lnTo>
                    <a:lnTo>
                      <a:pt x="302" y="184"/>
                    </a:lnTo>
                    <a:lnTo>
                      <a:pt x="300" y="182"/>
                    </a:lnTo>
                    <a:lnTo>
                      <a:pt x="296" y="182"/>
                    </a:lnTo>
                    <a:lnTo>
                      <a:pt x="294" y="180"/>
                    </a:lnTo>
                    <a:lnTo>
                      <a:pt x="292" y="178"/>
                    </a:lnTo>
                    <a:lnTo>
                      <a:pt x="290" y="178"/>
                    </a:lnTo>
                    <a:lnTo>
                      <a:pt x="288" y="176"/>
                    </a:lnTo>
                    <a:lnTo>
                      <a:pt x="280" y="178"/>
                    </a:lnTo>
                    <a:lnTo>
                      <a:pt x="273" y="180"/>
                    </a:lnTo>
                    <a:lnTo>
                      <a:pt x="267" y="182"/>
                    </a:lnTo>
                    <a:lnTo>
                      <a:pt x="259" y="186"/>
                    </a:lnTo>
                    <a:lnTo>
                      <a:pt x="254" y="188"/>
                    </a:lnTo>
                    <a:lnTo>
                      <a:pt x="246" y="192"/>
                    </a:lnTo>
                    <a:lnTo>
                      <a:pt x="240" y="192"/>
                    </a:lnTo>
                    <a:lnTo>
                      <a:pt x="232" y="194"/>
                    </a:lnTo>
                    <a:lnTo>
                      <a:pt x="225" y="201"/>
                    </a:lnTo>
                    <a:lnTo>
                      <a:pt x="215" y="211"/>
                    </a:lnTo>
                    <a:lnTo>
                      <a:pt x="208" y="219"/>
                    </a:lnTo>
                    <a:lnTo>
                      <a:pt x="198" y="226"/>
                    </a:lnTo>
                    <a:lnTo>
                      <a:pt x="188" y="236"/>
                    </a:lnTo>
                    <a:lnTo>
                      <a:pt x="181" y="247"/>
                    </a:lnTo>
                    <a:lnTo>
                      <a:pt x="175" y="259"/>
                    </a:lnTo>
                    <a:lnTo>
                      <a:pt x="171" y="272"/>
                    </a:lnTo>
                    <a:lnTo>
                      <a:pt x="171" y="288"/>
                    </a:lnTo>
                    <a:lnTo>
                      <a:pt x="175" y="297"/>
                    </a:lnTo>
                    <a:lnTo>
                      <a:pt x="184" y="307"/>
                    </a:lnTo>
                    <a:lnTo>
                      <a:pt x="194" y="315"/>
                    </a:lnTo>
                    <a:lnTo>
                      <a:pt x="206" y="322"/>
                    </a:lnTo>
                    <a:lnTo>
                      <a:pt x="217" y="328"/>
                    </a:lnTo>
                    <a:lnTo>
                      <a:pt x="229" y="332"/>
                    </a:lnTo>
                    <a:lnTo>
                      <a:pt x="238" y="336"/>
                    </a:lnTo>
                    <a:lnTo>
                      <a:pt x="244" y="338"/>
                    </a:lnTo>
                    <a:lnTo>
                      <a:pt x="252" y="330"/>
                    </a:lnTo>
                    <a:lnTo>
                      <a:pt x="257" y="326"/>
                    </a:lnTo>
                    <a:lnTo>
                      <a:pt x="267" y="322"/>
                    </a:lnTo>
                    <a:lnTo>
                      <a:pt x="275" y="320"/>
                    </a:lnTo>
                    <a:lnTo>
                      <a:pt x="294" y="320"/>
                    </a:lnTo>
                    <a:lnTo>
                      <a:pt x="315" y="324"/>
                    </a:lnTo>
                    <a:lnTo>
                      <a:pt x="334" y="330"/>
                    </a:lnTo>
                    <a:lnTo>
                      <a:pt x="353" y="338"/>
                    </a:lnTo>
                    <a:lnTo>
                      <a:pt x="371" y="345"/>
                    </a:lnTo>
                    <a:lnTo>
                      <a:pt x="384" y="353"/>
                    </a:lnTo>
                    <a:lnTo>
                      <a:pt x="382" y="364"/>
                    </a:lnTo>
                    <a:lnTo>
                      <a:pt x="378" y="376"/>
                    </a:lnTo>
                    <a:lnTo>
                      <a:pt x="373" y="387"/>
                    </a:lnTo>
                    <a:lnTo>
                      <a:pt x="365" y="397"/>
                    </a:lnTo>
                    <a:lnTo>
                      <a:pt x="355" y="407"/>
                    </a:lnTo>
                    <a:lnTo>
                      <a:pt x="346" y="414"/>
                    </a:lnTo>
                    <a:lnTo>
                      <a:pt x="338" y="420"/>
                    </a:lnTo>
                    <a:lnTo>
                      <a:pt x="330" y="424"/>
                    </a:lnTo>
                    <a:lnTo>
                      <a:pt x="317" y="430"/>
                    </a:lnTo>
                    <a:lnTo>
                      <a:pt x="303" y="435"/>
                    </a:lnTo>
                    <a:lnTo>
                      <a:pt x="286" y="439"/>
                    </a:lnTo>
                    <a:lnTo>
                      <a:pt x="269" y="441"/>
                    </a:lnTo>
                    <a:lnTo>
                      <a:pt x="231" y="447"/>
                    </a:lnTo>
                    <a:lnTo>
                      <a:pt x="190" y="447"/>
                    </a:lnTo>
                    <a:lnTo>
                      <a:pt x="148" y="445"/>
                    </a:lnTo>
                    <a:lnTo>
                      <a:pt x="110" y="439"/>
                    </a:lnTo>
                    <a:lnTo>
                      <a:pt x="92" y="434"/>
                    </a:lnTo>
                    <a:lnTo>
                      <a:pt x="77" y="430"/>
                    </a:lnTo>
                    <a:lnTo>
                      <a:pt x="62" y="424"/>
                    </a:lnTo>
                    <a:lnTo>
                      <a:pt x="50" y="416"/>
                    </a:lnTo>
                    <a:lnTo>
                      <a:pt x="52" y="397"/>
                    </a:lnTo>
                    <a:lnTo>
                      <a:pt x="52" y="378"/>
                    </a:lnTo>
                    <a:lnTo>
                      <a:pt x="52" y="359"/>
                    </a:lnTo>
                    <a:lnTo>
                      <a:pt x="52" y="338"/>
                    </a:lnTo>
                    <a:lnTo>
                      <a:pt x="46" y="295"/>
                    </a:lnTo>
                    <a:lnTo>
                      <a:pt x="37" y="251"/>
                    </a:lnTo>
                    <a:lnTo>
                      <a:pt x="29" y="207"/>
                    </a:lnTo>
                    <a:lnTo>
                      <a:pt x="21" y="165"/>
                    </a:lnTo>
                    <a:lnTo>
                      <a:pt x="16" y="123"/>
                    </a:lnTo>
                    <a:lnTo>
                      <a:pt x="12" y="82"/>
                    </a:lnTo>
                    <a:lnTo>
                      <a:pt x="0" y="67"/>
                    </a:lnTo>
                    <a:lnTo>
                      <a:pt x="2" y="71"/>
                    </a:lnTo>
                    <a:lnTo>
                      <a:pt x="4" y="73"/>
                    </a:lnTo>
                    <a:lnTo>
                      <a:pt x="8" y="76"/>
                    </a:lnTo>
                    <a:lnTo>
                      <a:pt x="14" y="78"/>
                    </a:lnTo>
                    <a:lnTo>
                      <a:pt x="25" y="80"/>
                    </a:lnTo>
                    <a:lnTo>
                      <a:pt x="39" y="80"/>
                    </a:lnTo>
                    <a:lnTo>
                      <a:pt x="56" y="80"/>
                    </a:lnTo>
                    <a:lnTo>
                      <a:pt x="75" y="76"/>
                    </a:lnTo>
                    <a:lnTo>
                      <a:pt x="96" y="73"/>
                    </a:lnTo>
                    <a:lnTo>
                      <a:pt x="117" y="67"/>
                    </a:lnTo>
                    <a:lnTo>
                      <a:pt x="158" y="55"/>
                    </a:lnTo>
                    <a:lnTo>
                      <a:pt x="198" y="42"/>
                    </a:lnTo>
                    <a:lnTo>
                      <a:pt x="231" y="32"/>
                    </a:lnTo>
                    <a:lnTo>
                      <a:pt x="250" y="27"/>
                    </a:lnTo>
                    <a:lnTo>
                      <a:pt x="265" y="21"/>
                    </a:lnTo>
                    <a:lnTo>
                      <a:pt x="282" y="15"/>
                    </a:lnTo>
                    <a:lnTo>
                      <a:pt x="300" y="9"/>
                    </a:lnTo>
                    <a:lnTo>
                      <a:pt x="317" y="4"/>
                    </a:lnTo>
                    <a:lnTo>
                      <a:pt x="336" y="0"/>
                    </a:lnTo>
                    <a:lnTo>
                      <a:pt x="353" y="0"/>
                    </a:lnTo>
                    <a:lnTo>
                      <a:pt x="361" y="2"/>
                    </a:lnTo>
                    <a:lnTo>
                      <a:pt x="371" y="5"/>
                    </a:lnTo>
                    <a:lnTo>
                      <a:pt x="378" y="9"/>
                    </a:lnTo>
                    <a:lnTo>
                      <a:pt x="384" y="15"/>
                    </a:lnTo>
                    <a:close/>
                  </a:path>
                </a:pathLst>
              </a:custGeom>
              <a:solidFill>
                <a:srgbClr val="AF7D23"/>
              </a:solidFill>
              <a:ln w="3175" cap="rnd">
                <a:solidFill>
                  <a:srgbClr val="808080"/>
                </a:solidFill>
                <a:round/>
                <a:headEnd/>
                <a:tailEnd/>
              </a:ln>
            </p:spPr>
            <p:txBody>
              <a:bodyPr/>
              <a:lstStyle/>
              <a:p>
                <a:endParaRPr lang="en-US" dirty="0"/>
              </a:p>
            </p:txBody>
          </p:sp>
          <p:sp>
            <p:nvSpPr>
              <p:cNvPr id="136" name="Freeform 44"/>
              <p:cNvSpPr>
                <a:spLocks/>
              </p:cNvSpPr>
              <p:nvPr/>
            </p:nvSpPr>
            <p:spPr bwMode="auto">
              <a:xfrm rot="-1622053">
                <a:off x="3362" y="3223"/>
                <a:ext cx="393" cy="134"/>
              </a:xfrm>
              <a:custGeom>
                <a:avLst/>
                <a:gdLst>
                  <a:gd name="T0" fmla="*/ 228 w 556"/>
                  <a:gd name="T1" fmla="*/ 16 h 190"/>
                  <a:gd name="T2" fmla="*/ 234 w 556"/>
                  <a:gd name="T3" fmla="*/ 23 h 190"/>
                  <a:gd name="T4" fmla="*/ 243 w 556"/>
                  <a:gd name="T5" fmla="*/ 32 h 190"/>
                  <a:gd name="T6" fmla="*/ 249 w 556"/>
                  <a:gd name="T7" fmla="*/ 37 h 190"/>
                  <a:gd name="T8" fmla="*/ 252 w 556"/>
                  <a:gd name="T9" fmla="*/ 44 h 190"/>
                  <a:gd name="T10" fmla="*/ 258 w 556"/>
                  <a:gd name="T11" fmla="*/ 51 h 190"/>
                  <a:gd name="T12" fmla="*/ 264 w 556"/>
                  <a:gd name="T13" fmla="*/ 56 h 190"/>
                  <a:gd name="T14" fmla="*/ 269 w 556"/>
                  <a:gd name="T15" fmla="*/ 58 h 190"/>
                  <a:gd name="T16" fmla="*/ 277 w 556"/>
                  <a:gd name="T17" fmla="*/ 61 h 190"/>
                  <a:gd name="T18" fmla="*/ 276 w 556"/>
                  <a:gd name="T19" fmla="*/ 68 h 190"/>
                  <a:gd name="T20" fmla="*/ 271 w 556"/>
                  <a:gd name="T21" fmla="*/ 72 h 190"/>
                  <a:gd name="T22" fmla="*/ 264 w 556"/>
                  <a:gd name="T23" fmla="*/ 73 h 190"/>
                  <a:gd name="T24" fmla="*/ 257 w 556"/>
                  <a:gd name="T25" fmla="*/ 68 h 190"/>
                  <a:gd name="T26" fmla="*/ 245 w 556"/>
                  <a:gd name="T27" fmla="*/ 65 h 190"/>
                  <a:gd name="T28" fmla="*/ 231 w 556"/>
                  <a:gd name="T29" fmla="*/ 65 h 190"/>
                  <a:gd name="T30" fmla="*/ 225 w 556"/>
                  <a:gd name="T31" fmla="*/ 64 h 190"/>
                  <a:gd name="T32" fmla="*/ 214 w 556"/>
                  <a:gd name="T33" fmla="*/ 67 h 190"/>
                  <a:gd name="T34" fmla="*/ 196 w 556"/>
                  <a:gd name="T35" fmla="*/ 78 h 190"/>
                  <a:gd name="T36" fmla="*/ 180 w 556"/>
                  <a:gd name="T37" fmla="*/ 89 h 190"/>
                  <a:gd name="T38" fmla="*/ 163 w 556"/>
                  <a:gd name="T39" fmla="*/ 92 h 190"/>
                  <a:gd name="T40" fmla="*/ 142 w 556"/>
                  <a:gd name="T41" fmla="*/ 94 h 190"/>
                  <a:gd name="T42" fmla="*/ 124 w 556"/>
                  <a:gd name="T43" fmla="*/ 92 h 190"/>
                  <a:gd name="T44" fmla="*/ 105 w 556"/>
                  <a:gd name="T45" fmla="*/ 90 h 190"/>
                  <a:gd name="T46" fmla="*/ 89 w 556"/>
                  <a:gd name="T47" fmla="*/ 87 h 190"/>
                  <a:gd name="T48" fmla="*/ 67 w 556"/>
                  <a:gd name="T49" fmla="*/ 84 h 190"/>
                  <a:gd name="T50" fmla="*/ 41 w 556"/>
                  <a:gd name="T51" fmla="*/ 78 h 190"/>
                  <a:gd name="T52" fmla="*/ 15 w 556"/>
                  <a:gd name="T53" fmla="*/ 69 h 190"/>
                  <a:gd name="T54" fmla="*/ 4 w 556"/>
                  <a:gd name="T55" fmla="*/ 61 h 190"/>
                  <a:gd name="T56" fmla="*/ 0 w 556"/>
                  <a:gd name="T57" fmla="*/ 61 h 190"/>
                  <a:gd name="T58" fmla="*/ 18 w 556"/>
                  <a:gd name="T59" fmla="*/ 44 h 190"/>
                  <a:gd name="T60" fmla="*/ 34 w 556"/>
                  <a:gd name="T61" fmla="*/ 25 h 190"/>
                  <a:gd name="T62" fmla="*/ 36 w 556"/>
                  <a:gd name="T63" fmla="*/ 14 h 190"/>
                  <a:gd name="T64" fmla="*/ 64 w 556"/>
                  <a:gd name="T65" fmla="*/ 26 h 190"/>
                  <a:gd name="T66" fmla="*/ 90 w 556"/>
                  <a:gd name="T67" fmla="*/ 37 h 190"/>
                  <a:gd name="T68" fmla="*/ 118 w 556"/>
                  <a:gd name="T69" fmla="*/ 47 h 190"/>
                  <a:gd name="T70" fmla="*/ 136 w 556"/>
                  <a:gd name="T71" fmla="*/ 49 h 190"/>
                  <a:gd name="T72" fmla="*/ 148 w 556"/>
                  <a:gd name="T73" fmla="*/ 36 h 190"/>
                  <a:gd name="T74" fmla="*/ 161 w 556"/>
                  <a:gd name="T75" fmla="*/ 24 h 190"/>
                  <a:gd name="T76" fmla="*/ 173 w 556"/>
                  <a:gd name="T77" fmla="*/ 13 h 190"/>
                  <a:gd name="T78" fmla="*/ 184 w 556"/>
                  <a:gd name="T79" fmla="*/ 4 h 190"/>
                  <a:gd name="T80" fmla="*/ 199 w 556"/>
                  <a:gd name="T81" fmla="*/ 0 h 190"/>
                  <a:gd name="T82" fmla="*/ 204 w 556"/>
                  <a:gd name="T83" fmla="*/ 3 h 190"/>
                  <a:gd name="T84" fmla="*/ 211 w 556"/>
                  <a:gd name="T85" fmla="*/ 9 h 190"/>
                  <a:gd name="T86" fmla="*/ 219 w 556"/>
                  <a:gd name="T87" fmla="*/ 12 h 190"/>
                  <a:gd name="T88" fmla="*/ 228 w 556"/>
                  <a:gd name="T89" fmla="*/ 16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6"/>
                  <a:gd name="T136" fmla="*/ 0 h 190"/>
                  <a:gd name="T137" fmla="*/ 556 w 55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6" h="190">
                    <a:moveTo>
                      <a:pt x="455" y="32"/>
                    </a:moveTo>
                    <a:lnTo>
                      <a:pt x="468" y="46"/>
                    </a:lnTo>
                    <a:lnTo>
                      <a:pt x="487" y="65"/>
                    </a:lnTo>
                    <a:lnTo>
                      <a:pt x="498" y="74"/>
                    </a:lnTo>
                    <a:lnTo>
                      <a:pt x="504" y="90"/>
                    </a:lnTo>
                    <a:lnTo>
                      <a:pt x="517" y="104"/>
                    </a:lnTo>
                    <a:lnTo>
                      <a:pt x="527" y="112"/>
                    </a:lnTo>
                    <a:lnTo>
                      <a:pt x="539" y="116"/>
                    </a:lnTo>
                    <a:lnTo>
                      <a:pt x="555" y="124"/>
                    </a:lnTo>
                    <a:lnTo>
                      <a:pt x="553" y="138"/>
                    </a:lnTo>
                    <a:lnTo>
                      <a:pt x="543" y="144"/>
                    </a:lnTo>
                    <a:lnTo>
                      <a:pt x="527" y="146"/>
                    </a:lnTo>
                    <a:lnTo>
                      <a:pt x="513" y="138"/>
                    </a:lnTo>
                    <a:lnTo>
                      <a:pt x="489" y="130"/>
                    </a:lnTo>
                    <a:lnTo>
                      <a:pt x="463" y="130"/>
                    </a:lnTo>
                    <a:lnTo>
                      <a:pt x="452" y="129"/>
                    </a:lnTo>
                    <a:lnTo>
                      <a:pt x="428" y="135"/>
                    </a:lnTo>
                    <a:lnTo>
                      <a:pt x="392" y="158"/>
                    </a:lnTo>
                    <a:lnTo>
                      <a:pt x="359" y="178"/>
                    </a:lnTo>
                    <a:lnTo>
                      <a:pt x="325" y="185"/>
                    </a:lnTo>
                    <a:lnTo>
                      <a:pt x="284" y="189"/>
                    </a:lnTo>
                    <a:lnTo>
                      <a:pt x="249" y="185"/>
                    </a:lnTo>
                    <a:lnTo>
                      <a:pt x="210" y="182"/>
                    </a:lnTo>
                    <a:lnTo>
                      <a:pt x="178" y="176"/>
                    </a:lnTo>
                    <a:lnTo>
                      <a:pt x="134" y="169"/>
                    </a:lnTo>
                    <a:lnTo>
                      <a:pt x="82" y="156"/>
                    </a:lnTo>
                    <a:lnTo>
                      <a:pt x="30" y="139"/>
                    </a:lnTo>
                    <a:lnTo>
                      <a:pt x="8" y="124"/>
                    </a:lnTo>
                    <a:lnTo>
                      <a:pt x="0" y="122"/>
                    </a:lnTo>
                    <a:lnTo>
                      <a:pt x="35" y="90"/>
                    </a:lnTo>
                    <a:lnTo>
                      <a:pt x="68" y="49"/>
                    </a:lnTo>
                    <a:lnTo>
                      <a:pt x="72" y="29"/>
                    </a:lnTo>
                    <a:lnTo>
                      <a:pt x="129" y="53"/>
                    </a:lnTo>
                    <a:lnTo>
                      <a:pt x="180" y="74"/>
                    </a:lnTo>
                    <a:lnTo>
                      <a:pt x="236" y="93"/>
                    </a:lnTo>
                    <a:lnTo>
                      <a:pt x="273" y="99"/>
                    </a:lnTo>
                    <a:lnTo>
                      <a:pt x="296" y="72"/>
                    </a:lnTo>
                    <a:lnTo>
                      <a:pt x="323" y="48"/>
                    </a:lnTo>
                    <a:lnTo>
                      <a:pt x="347" y="27"/>
                    </a:lnTo>
                    <a:lnTo>
                      <a:pt x="368" y="7"/>
                    </a:lnTo>
                    <a:lnTo>
                      <a:pt x="398" y="0"/>
                    </a:lnTo>
                    <a:lnTo>
                      <a:pt x="409" y="6"/>
                    </a:lnTo>
                    <a:lnTo>
                      <a:pt x="421" y="18"/>
                    </a:lnTo>
                    <a:lnTo>
                      <a:pt x="438" y="24"/>
                    </a:lnTo>
                    <a:lnTo>
                      <a:pt x="455" y="32"/>
                    </a:lnTo>
                  </a:path>
                </a:pathLst>
              </a:custGeom>
              <a:solidFill>
                <a:srgbClr val="AF7D23"/>
              </a:solidFill>
              <a:ln w="3175" cap="rnd">
                <a:solidFill>
                  <a:srgbClr val="808080"/>
                </a:solidFill>
                <a:round/>
                <a:headEnd/>
                <a:tailEnd/>
              </a:ln>
            </p:spPr>
            <p:txBody>
              <a:bodyPr/>
              <a:lstStyle/>
              <a:p>
                <a:endParaRPr lang="en-US" dirty="0"/>
              </a:p>
            </p:txBody>
          </p:sp>
          <p:sp>
            <p:nvSpPr>
              <p:cNvPr id="137" name="Freeform 45"/>
              <p:cNvSpPr>
                <a:spLocks/>
              </p:cNvSpPr>
              <p:nvPr/>
            </p:nvSpPr>
            <p:spPr bwMode="auto">
              <a:xfrm>
                <a:off x="3024" y="2791"/>
                <a:ext cx="583" cy="624"/>
              </a:xfrm>
              <a:custGeom>
                <a:avLst/>
                <a:gdLst>
                  <a:gd name="T0" fmla="*/ 34 w 825"/>
                  <a:gd name="T1" fmla="*/ 0 h 882"/>
                  <a:gd name="T2" fmla="*/ 104 w 825"/>
                  <a:gd name="T3" fmla="*/ 38 h 882"/>
                  <a:gd name="T4" fmla="*/ 128 w 825"/>
                  <a:gd name="T5" fmla="*/ 52 h 882"/>
                  <a:gd name="T6" fmla="*/ 140 w 825"/>
                  <a:gd name="T7" fmla="*/ 82 h 882"/>
                  <a:gd name="T8" fmla="*/ 152 w 825"/>
                  <a:gd name="T9" fmla="*/ 108 h 882"/>
                  <a:gd name="T10" fmla="*/ 164 w 825"/>
                  <a:gd name="T11" fmla="*/ 118 h 882"/>
                  <a:gd name="T12" fmla="*/ 184 w 825"/>
                  <a:gd name="T13" fmla="*/ 142 h 882"/>
                  <a:gd name="T14" fmla="*/ 216 w 825"/>
                  <a:gd name="T15" fmla="*/ 208 h 882"/>
                  <a:gd name="T16" fmla="*/ 222 w 825"/>
                  <a:gd name="T17" fmla="*/ 250 h 882"/>
                  <a:gd name="T18" fmla="*/ 228 w 825"/>
                  <a:gd name="T19" fmla="*/ 304 h 882"/>
                  <a:gd name="T20" fmla="*/ 238 w 825"/>
                  <a:gd name="T21" fmla="*/ 328 h 882"/>
                  <a:gd name="T22" fmla="*/ 266 w 825"/>
                  <a:gd name="T23" fmla="*/ 341 h 882"/>
                  <a:gd name="T24" fmla="*/ 309 w 825"/>
                  <a:gd name="T25" fmla="*/ 354 h 882"/>
                  <a:gd name="T26" fmla="*/ 353 w 825"/>
                  <a:gd name="T27" fmla="*/ 354 h 882"/>
                  <a:gd name="T28" fmla="*/ 387 w 825"/>
                  <a:gd name="T29" fmla="*/ 384 h 882"/>
                  <a:gd name="T30" fmla="*/ 412 w 825"/>
                  <a:gd name="T31" fmla="*/ 408 h 882"/>
                  <a:gd name="T32" fmla="*/ 396 w 825"/>
                  <a:gd name="T33" fmla="*/ 436 h 882"/>
                  <a:gd name="T34" fmla="*/ 285 w 825"/>
                  <a:gd name="T35" fmla="*/ 439 h 882"/>
                  <a:gd name="T36" fmla="*/ 2 w 825"/>
                  <a:gd name="T37" fmla="*/ 439 h 882"/>
                  <a:gd name="T38" fmla="*/ 2 w 825"/>
                  <a:gd name="T39" fmla="*/ 24 h 882"/>
                  <a:gd name="T40" fmla="*/ 32 w 825"/>
                  <a:gd name="T41" fmla="*/ 0 h 8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5"/>
                  <a:gd name="T64" fmla="*/ 0 h 882"/>
                  <a:gd name="T65" fmla="*/ 825 w 825"/>
                  <a:gd name="T66" fmla="*/ 882 h 8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5" h="882">
                    <a:moveTo>
                      <a:pt x="68" y="0"/>
                    </a:moveTo>
                    <a:cubicBezTo>
                      <a:pt x="118" y="17"/>
                      <a:pt x="156" y="63"/>
                      <a:pt x="208" y="76"/>
                    </a:cubicBezTo>
                    <a:cubicBezTo>
                      <a:pt x="225" y="87"/>
                      <a:pt x="240" y="93"/>
                      <a:pt x="256" y="104"/>
                    </a:cubicBezTo>
                    <a:cubicBezTo>
                      <a:pt x="272" y="128"/>
                      <a:pt x="271" y="137"/>
                      <a:pt x="280" y="164"/>
                    </a:cubicBezTo>
                    <a:cubicBezTo>
                      <a:pt x="283" y="191"/>
                      <a:pt x="278" y="207"/>
                      <a:pt x="304" y="216"/>
                    </a:cubicBezTo>
                    <a:cubicBezTo>
                      <a:pt x="311" y="223"/>
                      <a:pt x="321" y="228"/>
                      <a:pt x="328" y="236"/>
                    </a:cubicBezTo>
                    <a:cubicBezTo>
                      <a:pt x="344" y="254"/>
                      <a:pt x="348" y="270"/>
                      <a:pt x="368" y="284"/>
                    </a:cubicBezTo>
                    <a:cubicBezTo>
                      <a:pt x="384" y="331"/>
                      <a:pt x="422" y="365"/>
                      <a:pt x="432" y="416"/>
                    </a:cubicBezTo>
                    <a:cubicBezTo>
                      <a:pt x="438" y="444"/>
                      <a:pt x="444" y="500"/>
                      <a:pt x="444" y="500"/>
                    </a:cubicBezTo>
                    <a:cubicBezTo>
                      <a:pt x="451" y="530"/>
                      <a:pt x="448" y="584"/>
                      <a:pt x="456" y="606"/>
                    </a:cubicBezTo>
                    <a:cubicBezTo>
                      <a:pt x="461" y="632"/>
                      <a:pt x="464" y="642"/>
                      <a:pt x="477" y="654"/>
                    </a:cubicBezTo>
                    <a:cubicBezTo>
                      <a:pt x="490" y="666"/>
                      <a:pt x="511" y="672"/>
                      <a:pt x="534" y="681"/>
                    </a:cubicBezTo>
                    <a:cubicBezTo>
                      <a:pt x="557" y="690"/>
                      <a:pt x="589" y="704"/>
                      <a:pt x="618" y="708"/>
                    </a:cubicBezTo>
                    <a:cubicBezTo>
                      <a:pt x="674" y="706"/>
                      <a:pt x="648" y="669"/>
                      <a:pt x="708" y="708"/>
                    </a:cubicBezTo>
                    <a:cubicBezTo>
                      <a:pt x="721" y="728"/>
                      <a:pt x="762" y="741"/>
                      <a:pt x="774" y="768"/>
                    </a:cubicBezTo>
                    <a:cubicBezTo>
                      <a:pt x="795" y="775"/>
                      <a:pt x="817" y="792"/>
                      <a:pt x="825" y="816"/>
                    </a:cubicBezTo>
                    <a:cubicBezTo>
                      <a:pt x="825" y="828"/>
                      <a:pt x="803" y="858"/>
                      <a:pt x="792" y="870"/>
                    </a:cubicBezTo>
                    <a:cubicBezTo>
                      <a:pt x="747" y="882"/>
                      <a:pt x="748" y="880"/>
                      <a:pt x="572" y="878"/>
                    </a:cubicBezTo>
                    <a:cubicBezTo>
                      <a:pt x="616" y="878"/>
                      <a:pt x="236" y="878"/>
                      <a:pt x="4" y="878"/>
                    </a:cubicBezTo>
                    <a:cubicBezTo>
                      <a:pt x="8" y="622"/>
                      <a:pt x="0" y="248"/>
                      <a:pt x="4" y="48"/>
                    </a:cubicBezTo>
                    <a:cubicBezTo>
                      <a:pt x="12" y="23"/>
                      <a:pt x="51" y="9"/>
                      <a:pt x="64" y="0"/>
                    </a:cubicBezTo>
                  </a:path>
                </a:pathLst>
              </a:custGeom>
              <a:gradFill rotWithShape="0">
                <a:gsLst>
                  <a:gs pos="0">
                    <a:srgbClr val="CCECFF"/>
                  </a:gs>
                  <a:gs pos="100000">
                    <a:srgbClr val="9999FF"/>
                  </a:gs>
                </a:gsLst>
                <a:lin ang="5400000" scaled="1"/>
              </a:gradFill>
              <a:ln w="3175">
                <a:solidFill>
                  <a:srgbClr val="777777"/>
                </a:solidFill>
                <a:round/>
                <a:headEnd/>
                <a:tailEnd/>
              </a:ln>
            </p:spPr>
            <p:txBody>
              <a:bodyPr/>
              <a:lstStyle/>
              <a:p>
                <a:endParaRPr lang="en-US" dirty="0"/>
              </a:p>
            </p:txBody>
          </p:sp>
          <p:sp>
            <p:nvSpPr>
              <p:cNvPr id="138" name="Freeform 46"/>
              <p:cNvSpPr>
                <a:spLocks/>
              </p:cNvSpPr>
              <p:nvPr/>
            </p:nvSpPr>
            <p:spPr bwMode="auto">
              <a:xfrm>
                <a:off x="3029" y="2891"/>
                <a:ext cx="255" cy="519"/>
              </a:xfrm>
              <a:custGeom>
                <a:avLst/>
                <a:gdLst>
                  <a:gd name="T0" fmla="*/ 1 w 360"/>
                  <a:gd name="T1" fmla="*/ 366 h 734"/>
                  <a:gd name="T2" fmla="*/ 169 w 360"/>
                  <a:gd name="T3" fmla="*/ 364 h 734"/>
                  <a:gd name="T4" fmla="*/ 147 w 360"/>
                  <a:gd name="T5" fmla="*/ 356 h 734"/>
                  <a:gd name="T6" fmla="*/ 175 w 360"/>
                  <a:gd name="T7" fmla="*/ 354 h 734"/>
                  <a:gd name="T8" fmla="*/ 157 w 360"/>
                  <a:gd name="T9" fmla="*/ 347 h 734"/>
                  <a:gd name="T10" fmla="*/ 161 w 360"/>
                  <a:gd name="T11" fmla="*/ 315 h 734"/>
                  <a:gd name="T12" fmla="*/ 154 w 360"/>
                  <a:gd name="T13" fmla="*/ 317 h 734"/>
                  <a:gd name="T14" fmla="*/ 140 w 360"/>
                  <a:gd name="T15" fmla="*/ 337 h 734"/>
                  <a:gd name="T16" fmla="*/ 118 w 360"/>
                  <a:gd name="T17" fmla="*/ 284 h 734"/>
                  <a:gd name="T18" fmla="*/ 104 w 360"/>
                  <a:gd name="T19" fmla="*/ 261 h 734"/>
                  <a:gd name="T20" fmla="*/ 96 w 360"/>
                  <a:gd name="T21" fmla="*/ 156 h 734"/>
                  <a:gd name="T22" fmla="*/ 79 w 360"/>
                  <a:gd name="T23" fmla="*/ 93 h 734"/>
                  <a:gd name="T24" fmla="*/ 70 w 360"/>
                  <a:gd name="T25" fmla="*/ 144 h 734"/>
                  <a:gd name="T26" fmla="*/ 62 w 360"/>
                  <a:gd name="T27" fmla="*/ 142 h 734"/>
                  <a:gd name="T28" fmla="*/ 58 w 360"/>
                  <a:gd name="T29" fmla="*/ 139 h 734"/>
                  <a:gd name="T30" fmla="*/ 79 w 360"/>
                  <a:gd name="T31" fmla="*/ 223 h 734"/>
                  <a:gd name="T32" fmla="*/ 89 w 360"/>
                  <a:gd name="T33" fmla="*/ 248 h 734"/>
                  <a:gd name="T34" fmla="*/ 92 w 360"/>
                  <a:gd name="T35" fmla="*/ 263 h 734"/>
                  <a:gd name="T36" fmla="*/ 111 w 360"/>
                  <a:gd name="T37" fmla="*/ 310 h 734"/>
                  <a:gd name="T38" fmla="*/ 125 w 360"/>
                  <a:gd name="T39" fmla="*/ 331 h 734"/>
                  <a:gd name="T40" fmla="*/ 104 w 360"/>
                  <a:gd name="T41" fmla="*/ 324 h 734"/>
                  <a:gd name="T42" fmla="*/ 91 w 360"/>
                  <a:gd name="T43" fmla="*/ 317 h 734"/>
                  <a:gd name="T44" fmla="*/ 79 w 360"/>
                  <a:gd name="T45" fmla="*/ 310 h 734"/>
                  <a:gd name="T46" fmla="*/ 58 w 360"/>
                  <a:gd name="T47" fmla="*/ 312 h 734"/>
                  <a:gd name="T48" fmla="*/ 24 w 360"/>
                  <a:gd name="T49" fmla="*/ 213 h 734"/>
                  <a:gd name="T50" fmla="*/ 20 w 360"/>
                  <a:gd name="T51" fmla="*/ 182 h 734"/>
                  <a:gd name="T52" fmla="*/ 18 w 360"/>
                  <a:gd name="T53" fmla="*/ 169 h 734"/>
                  <a:gd name="T54" fmla="*/ 14 w 360"/>
                  <a:gd name="T55" fmla="*/ 158 h 734"/>
                  <a:gd name="T56" fmla="*/ 16 w 360"/>
                  <a:gd name="T57" fmla="*/ 55 h 734"/>
                  <a:gd name="T58" fmla="*/ 20 w 360"/>
                  <a:gd name="T59" fmla="*/ 45 h 734"/>
                  <a:gd name="T60" fmla="*/ 48 w 360"/>
                  <a:gd name="T61" fmla="*/ 16 h 734"/>
                  <a:gd name="T62" fmla="*/ 79 w 360"/>
                  <a:gd name="T63" fmla="*/ 40 h 734"/>
                  <a:gd name="T64" fmla="*/ 118 w 360"/>
                  <a:gd name="T65" fmla="*/ 63 h 734"/>
                  <a:gd name="T66" fmla="*/ 108 w 360"/>
                  <a:gd name="T67" fmla="*/ 49 h 734"/>
                  <a:gd name="T68" fmla="*/ 68 w 360"/>
                  <a:gd name="T69" fmla="*/ 26 h 734"/>
                  <a:gd name="T70" fmla="*/ 36 w 360"/>
                  <a:gd name="T71" fmla="*/ 8 h 734"/>
                  <a:gd name="T72" fmla="*/ 20 w 360"/>
                  <a:gd name="T73" fmla="*/ 5 h 734"/>
                  <a:gd name="T74" fmla="*/ 0 w 360"/>
                  <a:gd name="T75" fmla="*/ 0 h 734"/>
                  <a:gd name="T76" fmla="*/ 1 w 360"/>
                  <a:gd name="T77" fmla="*/ 366 h 7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734"/>
                  <a:gd name="T119" fmla="*/ 360 w 360"/>
                  <a:gd name="T120" fmla="*/ 734 h 7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734">
                    <a:moveTo>
                      <a:pt x="3" y="732"/>
                    </a:moveTo>
                    <a:cubicBezTo>
                      <a:pt x="71" y="733"/>
                      <a:pt x="334" y="734"/>
                      <a:pt x="336" y="729"/>
                    </a:cubicBezTo>
                    <a:cubicBezTo>
                      <a:pt x="301" y="728"/>
                      <a:pt x="228" y="713"/>
                      <a:pt x="292" y="713"/>
                    </a:cubicBezTo>
                    <a:cubicBezTo>
                      <a:pt x="311" y="713"/>
                      <a:pt x="330" y="716"/>
                      <a:pt x="348" y="709"/>
                    </a:cubicBezTo>
                    <a:cubicBezTo>
                      <a:pt x="360" y="705"/>
                      <a:pt x="323" y="701"/>
                      <a:pt x="312" y="695"/>
                    </a:cubicBezTo>
                    <a:cubicBezTo>
                      <a:pt x="291" y="666"/>
                      <a:pt x="309" y="660"/>
                      <a:pt x="320" y="630"/>
                    </a:cubicBezTo>
                    <a:cubicBezTo>
                      <a:pt x="321" y="626"/>
                      <a:pt x="312" y="633"/>
                      <a:pt x="308" y="634"/>
                    </a:cubicBezTo>
                    <a:cubicBezTo>
                      <a:pt x="301" y="653"/>
                      <a:pt x="299" y="662"/>
                      <a:pt x="280" y="673"/>
                    </a:cubicBezTo>
                    <a:cubicBezTo>
                      <a:pt x="252" y="648"/>
                      <a:pt x="246" y="603"/>
                      <a:pt x="236" y="569"/>
                    </a:cubicBezTo>
                    <a:cubicBezTo>
                      <a:pt x="234" y="548"/>
                      <a:pt x="242" y="501"/>
                      <a:pt x="208" y="522"/>
                    </a:cubicBezTo>
                    <a:cubicBezTo>
                      <a:pt x="184" y="436"/>
                      <a:pt x="200" y="492"/>
                      <a:pt x="192" y="313"/>
                    </a:cubicBezTo>
                    <a:cubicBezTo>
                      <a:pt x="190" y="269"/>
                      <a:pt x="171" y="227"/>
                      <a:pt x="156" y="187"/>
                    </a:cubicBezTo>
                    <a:cubicBezTo>
                      <a:pt x="132" y="219"/>
                      <a:pt x="142" y="240"/>
                      <a:pt x="140" y="288"/>
                    </a:cubicBezTo>
                    <a:cubicBezTo>
                      <a:pt x="135" y="287"/>
                      <a:pt x="128" y="288"/>
                      <a:pt x="124" y="284"/>
                    </a:cubicBezTo>
                    <a:cubicBezTo>
                      <a:pt x="115" y="274"/>
                      <a:pt x="125" y="253"/>
                      <a:pt x="116" y="277"/>
                    </a:cubicBezTo>
                    <a:cubicBezTo>
                      <a:pt x="119" y="346"/>
                      <a:pt x="123" y="387"/>
                      <a:pt x="156" y="446"/>
                    </a:cubicBezTo>
                    <a:cubicBezTo>
                      <a:pt x="160" y="466"/>
                      <a:pt x="171" y="477"/>
                      <a:pt x="176" y="497"/>
                    </a:cubicBezTo>
                    <a:cubicBezTo>
                      <a:pt x="179" y="507"/>
                      <a:pt x="184" y="526"/>
                      <a:pt x="184" y="526"/>
                    </a:cubicBezTo>
                    <a:cubicBezTo>
                      <a:pt x="188" y="554"/>
                      <a:pt x="182" y="611"/>
                      <a:pt x="220" y="619"/>
                    </a:cubicBezTo>
                    <a:cubicBezTo>
                      <a:pt x="233" y="631"/>
                      <a:pt x="242" y="646"/>
                      <a:pt x="248" y="662"/>
                    </a:cubicBezTo>
                    <a:cubicBezTo>
                      <a:pt x="218" y="670"/>
                      <a:pt x="234" y="656"/>
                      <a:pt x="208" y="648"/>
                    </a:cubicBezTo>
                    <a:cubicBezTo>
                      <a:pt x="181" y="624"/>
                      <a:pt x="212" y="648"/>
                      <a:pt x="180" y="634"/>
                    </a:cubicBezTo>
                    <a:cubicBezTo>
                      <a:pt x="171" y="630"/>
                      <a:pt x="156" y="619"/>
                      <a:pt x="156" y="619"/>
                    </a:cubicBezTo>
                    <a:cubicBezTo>
                      <a:pt x="140" y="623"/>
                      <a:pt x="132" y="627"/>
                      <a:pt x="116" y="623"/>
                    </a:cubicBezTo>
                    <a:cubicBezTo>
                      <a:pt x="72" y="583"/>
                      <a:pt x="62" y="480"/>
                      <a:pt x="48" y="425"/>
                    </a:cubicBezTo>
                    <a:cubicBezTo>
                      <a:pt x="43" y="403"/>
                      <a:pt x="43" y="388"/>
                      <a:pt x="40" y="363"/>
                    </a:cubicBezTo>
                    <a:cubicBezTo>
                      <a:pt x="39" y="355"/>
                      <a:pt x="38" y="346"/>
                      <a:pt x="36" y="338"/>
                    </a:cubicBezTo>
                    <a:cubicBezTo>
                      <a:pt x="34" y="331"/>
                      <a:pt x="28" y="317"/>
                      <a:pt x="28" y="317"/>
                    </a:cubicBezTo>
                    <a:cubicBezTo>
                      <a:pt x="29" y="248"/>
                      <a:pt x="28" y="180"/>
                      <a:pt x="32" y="111"/>
                    </a:cubicBezTo>
                    <a:cubicBezTo>
                      <a:pt x="32" y="104"/>
                      <a:pt x="40" y="89"/>
                      <a:pt x="40" y="89"/>
                    </a:cubicBezTo>
                    <a:cubicBezTo>
                      <a:pt x="44" y="26"/>
                      <a:pt x="28" y="19"/>
                      <a:pt x="96" y="32"/>
                    </a:cubicBezTo>
                    <a:cubicBezTo>
                      <a:pt x="118" y="45"/>
                      <a:pt x="131" y="67"/>
                      <a:pt x="156" y="79"/>
                    </a:cubicBezTo>
                    <a:cubicBezTo>
                      <a:pt x="188" y="93"/>
                      <a:pt x="215" y="97"/>
                      <a:pt x="236" y="126"/>
                    </a:cubicBezTo>
                    <a:cubicBezTo>
                      <a:pt x="263" y="117"/>
                      <a:pt x="230" y="101"/>
                      <a:pt x="216" y="97"/>
                    </a:cubicBezTo>
                    <a:cubicBezTo>
                      <a:pt x="194" y="77"/>
                      <a:pt x="163" y="67"/>
                      <a:pt x="136" y="53"/>
                    </a:cubicBezTo>
                    <a:cubicBezTo>
                      <a:pt x="117" y="44"/>
                      <a:pt x="93" y="24"/>
                      <a:pt x="72" y="17"/>
                    </a:cubicBezTo>
                    <a:cubicBezTo>
                      <a:pt x="36" y="7"/>
                      <a:pt x="93" y="23"/>
                      <a:pt x="40" y="10"/>
                    </a:cubicBezTo>
                    <a:cubicBezTo>
                      <a:pt x="32" y="8"/>
                      <a:pt x="0" y="0"/>
                      <a:pt x="0" y="0"/>
                    </a:cubicBezTo>
                    <a:cubicBezTo>
                      <a:pt x="3" y="124"/>
                      <a:pt x="4" y="593"/>
                      <a:pt x="3" y="732"/>
                    </a:cubicBezTo>
                    <a:close/>
                  </a:path>
                </a:pathLst>
              </a:custGeom>
              <a:solidFill>
                <a:srgbClr val="969696"/>
              </a:solidFill>
              <a:ln w="6350" cap="rnd">
                <a:noFill/>
                <a:round/>
                <a:headEnd/>
                <a:tailEnd/>
              </a:ln>
            </p:spPr>
            <p:txBody>
              <a:bodyPr/>
              <a:lstStyle/>
              <a:p>
                <a:endParaRPr lang="en-US" dirty="0"/>
              </a:p>
            </p:txBody>
          </p:sp>
          <p:sp>
            <p:nvSpPr>
              <p:cNvPr id="139" name="Rectangle 47"/>
              <p:cNvSpPr>
                <a:spLocks noChangeArrowheads="1"/>
              </p:cNvSpPr>
              <p:nvPr/>
            </p:nvSpPr>
            <p:spPr bwMode="auto">
              <a:xfrm>
                <a:off x="3026" y="2894"/>
                <a:ext cx="21" cy="518"/>
              </a:xfrm>
              <a:prstGeom prst="rect">
                <a:avLst/>
              </a:prstGeom>
              <a:solidFill>
                <a:srgbClr val="969696"/>
              </a:solidFill>
              <a:ln w="6350" cap="rnd">
                <a:noFill/>
                <a:miter lim="800000"/>
                <a:headEnd/>
                <a:tailEnd/>
              </a:ln>
            </p:spPr>
            <p:txBody>
              <a:bodyPr/>
              <a:lstStyle/>
              <a:p>
                <a:endParaRPr lang="en-US" dirty="0"/>
              </a:p>
            </p:txBody>
          </p:sp>
          <p:sp>
            <p:nvSpPr>
              <p:cNvPr id="140" name="Rectangle 48"/>
              <p:cNvSpPr>
                <a:spLocks noChangeArrowheads="1"/>
              </p:cNvSpPr>
              <p:nvPr/>
            </p:nvSpPr>
            <p:spPr bwMode="auto">
              <a:xfrm rot="5400000">
                <a:off x="3106" y="3313"/>
                <a:ext cx="21" cy="180"/>
              </a:xfrm>
              <a:prstGeom prst="rect">
                <a:avLst/>
              </a:prstGeom>
              <a:solidFill>
                <a:srgbClr val="969696"/>
              </a:solidFill>
              <a:ln w="6350" cap="rnd">
                <a:noFill/>
                <a:miter lim="800000"/>
                <a:headEnd/>
                <a:tailEnd/>
              </a:ln>
            </p:spPr>
            <p:txBody>
              <a:bodyPr/>
              <a:lstStyle/>
              <a:p>
                <a:endParaRPr lang="en-US" dirty="0"/>
              </a:p>
            </p:txBody>
          </p:sp>
          <p:sp>
            <p:nvSpPr>
              <p:cNvPr id="141" name="Freeform 49"/>
              <p:cNvSpPr>
                <a:spLocks/>
              </p:cNvSpPr>
              <p:nvPr/>
            </p:nvSpPr>
            <p:spPr bwMode="auto">
              <a:xfrm>
                <a:off x="3341" y="3278"/>
                <a:ext cx="143" cy="58"/>
              </a:xfrm>
              <a:custGeom>
                <a:avLst/>
                <a:gdLst>
                  <a:gd name="T0" fmla="*/ 33 w 202"/>
                  <a:gd name="T1" fmla="*/ 6 h 82"/>
                  <a:gd name="T2" fmla="*/ 71 w 202"/>
                  <a:gd name="T3" fmla="*/ 9 h 82"/>
                  <a:gd name="T4" fmla="*/ 86 w 202"/>
                  <a:gd name="T5" fmla="*/ 13 h 82"/>
                  <a:gd name="T6" fmla="*/ 93 w 202"/>
                  <a:gd name="T7" fmla="*/ 16 h 82"/>
                  <a:gd name="T8" fmla="*/ 83 w 202"/>
                  <a:gd name="T9" fmla="*/ 13 h 82"/>
                  <a:gd name="T10" fmla="*/ 69 w 202"/>
                  <a:gd name="T11" fmla="*/ 15 h 82"/>
                  <a:gd name="T12" fmla="*/ 71 w 202"/>
                  <a:gd name="T13" fmla="*/ 20 h 82"/>
                  <a:gd name="T14" fmla="*/ 68 w 202"/>
                  <a:gd name="T15" fmla="*/ 21 h 82"/>
                  <a:gd name="T16" fmla="*/ 52 w 202"/>
                  <a:gd name="T17" fmla="*/ 23 h 82"/>
                  <a:gd name="T18" fmla="*/ 2 w 202"/>
                  <a:gd name="T19" fmla="*/ 41 h 82"/>
                  <a:gd name="T20" fmla="*/ 23 w 202"/>
                  <a:gd name="T21" fmla="*/ 11 h 82"/>
                  <a:gd name="T22" fmla="*/ 16 w 202"/>
                  <a:gd name="T23" fmla="*/ 8 h 82"/>
                  <a:gd name="T24" fmla="*/ 30 w 202"/>
                  <a:gd name="T25" fmla="*/ 4 h 82"/>
                  <a:gd name="T26" fmla="*/ 33 w 202"/>
                  <a:gd name="T27" fmla="*/ 6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82"/>
                  <a:gd name="T44" fmla="*/ 202 w 202"/>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82">
                    <a:moveTo>
                      <a:pt x="67" y="11"/>
                    </a:moveTo>
                    <a:cubicBezTo>
                      <a:pt x="92" y="16"/>
                      <a:pt x="115" y="18"/>
                      <a:pt x="141" y="19"/>
                    </a:cubicBezTo>
                    <a:cubicBezTo>
                      <a:pt x="152" y="22"/>
                      <a:pt x="162" y="24"/>
                      <a:pt x="173" y="27"/>
                    </a:cubicBezTo>
                    <a:cubicBezTo>
                      <a:pt x="177" y="28"/>
                      <a:pt x="185" y="31"/>
                      <a:pt x="185" y="31"/>
                    </a:cubicBezTo>
                    <a:cubicBezTo>
                      <a:pt x="202" y="48"/>
                      <a:pt x="170" y="29"/>
                      <a:pt x="165" y="27"/>
                    </a:cubicBezTo>
                    <a:cubicBezTo>
                      <a:pt x="156" y="28"/>
                      <a:pt x="147" y="25"/>
                      <a:pt x="139" y="29"/>
                    </a:cubicBezTo>
                    <a:cubicBezTo>
                      <a:pt x="136" y="31"/>
                      <a:pt x="142" y="36"/>
                      <a:pt x="141" y="39"/>
                    </a:cubicBezTo>
                    <a:cubicBezTo>
                      <a:pt x="140" y="41"/>
                      <a:pt x="137" y="42"/>
                      <a:pt x="135" y="43"/>
                    </a:cubicBezTo>
                    <a:cubicBezTo>
                      <a:pt x="125" y="42"/>
                      <a:pt x="113" y="42"/>
                      <a:pt x="105" y="45"/>
                    </a:cubicBezTo>
                    <a:cubicBezTo>
                      <a:pt x="125" y="77"/>
                      <a:pt x="79" y="49"/>
                      <a:pt x="4" y="82"/>
                    </a:cubicBezTo>
                    <a:cubicBezTo>
                      <a:pt x="0" y="69"/>
                      <a:pt x="57" y="26"/>
                      <a:pt x="45" y="21"/>
                    </a:cubicBezTo>
                    <a:cubicBezTo>
                      <a:pt x="41" y="19"/>
                      <a:pt x="33" y="17"/>
                      <a:pt x="33" y="17"/>
                    </a:cubicBezTo>
                    <a:cubicBezTo>
                      <a:pt x="27" y="0"/>
                      <a:pt x="52" y="8"/>
                      <a:pt x="61" y="9"/>
                    </a:cubicBezTo>
                    <a:cubicBezTo>
                      <a:pt x="65" y="10"/>
                      <a:pt x="82" y="21"/>
                      <a:pt x="67" y="11"/>
                    </a:cubicBezTo>
                    <a:close/>
                  </a:path>
                </a:pathLst>
              </a:custGeom>
              <a:solidFill>
                <a:srgbClr val="969696"/>
              </a:solidFill>
              <a:ln w="6350" cap="rnd">
                <a:noFill/>
                <a:round/>
                <a:headEnd/>
                <a:tailEnd/>
              </a:ln>
            </p:spPr>
            <p:txBody>
              <a:bodyPr/>
              <a:lstStyle/>
              <a:p>
                <a:endParaRPr lang="en-US" dirty="0"/>
              </a:p>
            </p:txBody>
          </p:sp>
          <p:sp>
            <p:nvSpPr>
              <p:cNvPr id="142" name="Freeform 50"/>
              <p:cNvSpPr>
                <a:spLocks/>
              </p:cNvSpPr>
              <p:nvPr/>
            </p:nvSpPr>
            <p:spPr bwMode="auto">
              <a:xfrm>
                <a:off x="3015" y="2413"/>
                <a:ext cx="401" cy="434"/>
              </a:xfrm>
              <a:custGeom>
                <a:avLst/>
                <a:gdLst>
                  <a:gd name="T0" fmla="*/ 366 w 401"/>
                  <a:gd name="T1" fmla="*/ 225 h 434"/>
                  <a:gd name="T2" fmla="*/ 383 w 401"/>
                  <a:gd name="T3" fmla="*/ 207 h 434"/>
                  <a:gd name="T4" fmla="*/ 393 w 401"/>
                  <a:gd name="T5" fmla="*/ 192 h 434"/>
                  <a:gd name="T6" fmla="*/ 400 w 401"/>
                  <a:gd name="T7" fmla="*/ 175 h 434"/>
                  <a:gd name="T8" fmla="*/ 401 w 401"/>
                  <a:gd name="T9" fmla="*/ 150 h 434"/>
                  <a:gd name="T10" fmla="*/ 400 w 401"/>
                  <a:gd name="T11" fmla="*/ 136 h 434"/>
                  <a:gd name="T12" fmla="*/ 395 w 401"/>
                  <a:gd name="T13" fmla="*/ 116 h 434"/>
                  <a:gd name="T14" fmla="*/ 386 w 401"/>
                  <a:gd name="T15" fmla="*/ 93 h 434"/>
                  <a:gd name="T16" fmla="*/ 368 w 401"/>
                  <a:gd name="T17" fmla="*/ 67 h 434"/>
                  <a:gd name="T18" fmla="*/ 349 w 401"/>
                  <a:gd name="T19" fmla="*/ 43 h 434"/>
                  <a:gd name="T20" fmla="*/ 320 w 401"/>
                  <a:gd name="T21" fmla="*/ 24 h 434"/>
                  <a:gd name="T22" fmla="*/ 306 w 401"/>
                  <a:gd name="T23" fmla="*/ 15 h 434"/>
                  <a:gd name="T24" fmla="*/ 280 w 401"/>
                  <a:gd name="T25" fmla="*/ 5 h 434"/>
                  <a:gd name="T26" fmla="*/ 255 w 401"/>
                  <a:gd name="T27" fmla="*/ 0 h 434"/>
                  <a:gd name="T28" fmla="*/ 223 w 401"/>
                  <a:gd name="T29" fmla="*/ 1 h 434"/>
                  <a:gd name="T30" fmla="*/ 183 w 401"/>
                  <a:gd name="T31" fmla="*/ 5 h 434"/>
                  <a:gd name="T32" fmla="*/ 146 w 401"/>
                  <a:gd name="T33" fmla="*/ 16 h 434"/>
                  <a:gd name="T34" fmla="*/ 103 w 401"/>
                  <a:gd name="T35" fmla="*/ 45 h 434"/>
                  <a:gd name="T36" fmla="*/ 74 w 401"/>
                  <a:gd name="T37" fmla="*/ 82 h 434"/>
                  <a:gd name="T38" fmla="*/ 56 w 401"/>
                  <a:gd name="T39" fmla="*/ 109 h 434"/>
                  <a:gd name="T40" fmla="*/ 43 w 401"/>
                  <a:gd name="T41" fmla="*/ 132 h 434"/>
                  <a:gd name="T42" fmla="*/ 33 w 401"/>
                  <a:gd name="T43" fmla="*/ 178 h 434"/>
                  <a:gd name="T44" fmla="*/ 26 w 401"/>
                  <a:gd name="T45" fmla="*/ 223 h 434"/>
                  <a:gd name="T46" fmla="*/ 17 w 401"/>
                  <a:gd name="T47" fmla="*/ 246 h 434"/>
                  <a:gd name="T48" fmla="*/ 10 w 401"/>
                  <a:gd name="T49" fmla="*/ 270 h 434"/>
                  <a:gd name="T50" fmla="*/ 0 w 401"/>
                  <a:gd name="T51" fmla="*/ 335 h 434"/>
                  <a:gd name="T52" fmla="*/ 0 w 401"/>
                  <a:gd name="T53" fmla="*/ 386 h 434"/>
                  <a:gd name="T54" fmla="*/ 18 w 401"/>
                  <a:gd name="T55" fmla="*/ 407 h 434"/>
                  <a:gd name="T56" fmla="*/ 57 w 401"/>
                  <a:gd name="T57" fmla="*/ 407 h 434"/>
                  <a:gd name="T58" fmla="*/ 99 w 401"/>
                  <a:gd name="T59" fmla="*/ 419 h 434"/>
                  <a:gd name="T60" fmla="*/ 204 w 401"/>
                  <a:gd name="T61" fmla="*/ 434 h 434"/>
                  <a:gd name="T62" fmla="*/ 246 w 401"/>
                  <a:gd name="T63" fmla="*/ 404 h 434"/>
                  <a:gd name="T64" fmla="*/ 267 w 401"/>
                  <a:gd name="T65" fmla="*/ 275 h 434"/>
                  <a:gd name="T66" fmla="*/ 286 w 401"/>
                  <a:gd name="T67" fmla="*/ 232 h 434"/>
                  <a:gd name="T68" fmla="*/ 298 w 401"/>
                  <a:gd name="T69" fmla="*/ 219 h 434"/>
                  <a:gd name="T70" fmla="*/ 335 w 401"/>
                  <a:gd name="T71" fmla="*/ 220 h 434"/>
                  <a:gd name="T72" fmla="*/ 366 w 401"/>
                  <a:gd name="T73" fmla="*/ 225 h 4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1"/>
                  <a:gd name="T112" fmla="*/ 0 h 434"/>
                  <a:gd name="T113" fmla="*/ 401 w 401"/>
                  <a:gd name="T114" fmla="*/ 434 h 4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1" h="434">
                    <a:moveTo>
                      <a:pt x="366" y="225"/>
                    </a:moveTo>
                    <a:lnTo>
                      <a:pt x="383" y="207"/>
                    </a:lnTo>
                    <a:lnTo>
                      <a:pt x="393" y="192"/>
                    </a:lnTo>
                    <a:lnTo>
                      <a:pt x="400" y="175"/>
                    </a:lnTo>
                    <a:lnTo>
                      <a:pt x="401" y="150"/>
                    </a:lnTo>
                    <a:lnTo>
                      <a:pt x="400" y="136"/>
                    </a:lnTo>
                    <a:lnTo>
                      <a:pt x="395" y="116"/>
                    </a:lnTo>
                    <a:lnTo>
                      <a:pt x="386" y="93"/>
                    </a:lnTo>
                    <a:lnTo>
                      <a:pt x="368" y="67"/>
                    </a:lnTo>
                    <a:lnTo>
                      <a:pt x="349" y="43"/>
                    </a:lnTo>
                    <a:lnTo>
                      <a:pt x="320" y="24"/>
                    </a:lnTo>
                    <a:lnTo>
                      <a:pt x="306" y="15"/>
                    </a:lnTo>
                    <a:lnTo>
                      <a:pt x="280" y="5"/>
                    </a:lnTo>
                    <a:lnTo>
                      <a:pt x="255" y="0"/>
                    </a:lnTo>
                    <a:lnTo>
                      <a:pt x="223" y="1"/>
                    </a:lnTo>
                    <a:lnTo>
                      <a:pt x="183" y="5"/>
                    </a:lnTo>
                    <a:lnTo>
                      <a:pt x="146" y="16"/>
                    </a:lnTo>
                    <a:lnTo>
                      <a:pt x="103" y="45"/>
                    </a:lnTo>
                    <a:lnTo>
                      <a:pt x="74" y="82"/>
                    </a:lnTo>
                    <a:lnTo>
                      <a:pt x="56" y="109"/>
                    </a:lnTo>
                    <a:lnTo>
                      <a:pt x="43" y="132"/>
                    </a:lnTo>
                    <a:lnTo>
                      <a:pt x="33" y="178"/>
                    </a:lnTo>
                    <a:lnTo>
                      <a:pt x="26" y="223"/>
                    </a:lnTo>
                    <a:lnTo>
                      <a:pt x="17" y="246"/>
                    </a:lnTo>
                    <a:lnTo>
                      <a:pt x="10" y="270"/>
                    </a:lnTo>
                    <a:lnTo>
                      <a:pt x="0" y="335"/>
                    </a:lnTo>
                    <a:lnTo>
                      <a:pt x="0" y="386"/>
                    </a:lnTo>
                    <a:lnTo>
                      <a:pt x="18" y="407"/>
                    </a:lnTo>
                    <a:lnTo>
                      <a:pt x="57" y="407"/>
                    </a:lnTo>
                    <a:lnTo>
                      <a:pt x="99" y="419"/>
                    </a:lnTo>
                    <a:lnTo>
                      <a:pt x="204" y="434"/>
                    </a:lnTo>
                    <a:lnTo>
                      <a:pt x="246" y="404"/>
                    </a:lnTo>
                    <a:lnTo>
                      <a:pt x="267" y="275"/>
                    </a:lnTo>
                    <a:lnTo>
                      <a:pt x="286" y="232"/>
                    </a:lnTo>
                    <a:lnTo>
                      <a:pt x="298" y="219"/>
                    </a:lnTo>
                    <a:lnTo>
                      <a:pt x="335" y="220"/>
                    </a:lnTo>
                    <a:lnTo>
                      <a:pt x="366" y="225"/>
                    </a:lnTo>
                  </a:path>
                </a:pathLst>
              </a:custGeom>
              <a:gradFill rotWithShape="0">
                <a:gsLst>
                  <a:gs pos="0">
                    <a:srgbClr val="4D4D4D"/>
                  </a:gs>
                  <a:gs pos="100000">
                    <a:srgbClr val="242424"/>
                  </a:gs>
                </a:gsLst>
                <a:lin ang="5400000" scaled="1"/>
              </a:gradFill>
              <a:ln w="6350" cap="rnd">
                <a:noFill/>
                <a:round/>
                <a:headEnd/>
                <a:tailEnd/>
              </a:ln>
            </p:spPr>
            <p:txBody>
              <a:bodyPr/>
              <a:lstStyle/>
              <a:p>
                <a:endParaRPr lang="en-US" dirty="0"/>
              </a:p>
            </p:txBody>
          </p:sp>
        </p:grpSp>
      </p:grpSp>
      <p:grpSp>
        <p:nvGrpSpPr>
          <p:cNvPr id="178" name="Group 94"/>
          <p:cNvGrpSpPr/>
          <p:nvPr/>
        </p:nvGrpSpPr>
        <p:grpSpPr>
          <a:xfrm>
            <a:off x="1597345" y="1138522"/>
            <a:ext cx="5241303" cy="637605"/>
            <a:chOff x="377072" y="1162820"/>
            <a:chExt cx="5241303" cy="637605"/>
          </a:xfrm>
        </p:grpSpPr>
        <p:sp>
          <p:nvSpPr>
            <p:cNvPr id="179" name="Cloud Callout 178"/>
            <p:cNvSpPr/>
            <p:nvPr/>
          </p:nvSpPr>
          <p:spPr bwMode="auto">
            <a:xfrm>
              <a:off x="377072" y="1187777"/>
              <a:ext cx="1282046" cy="612648"/>
            </a:xfrm>
            <a:prstGeom prst="cloudCallou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dirty="0" smtClean="0">
                  <a:solidFill>
                    <a:schemeClr val="tx1">
                      <a:alpha val="99000"/>
                    </a:schemeClr>
                  </a:solidFill>
                </a:rPr>
                <a:t>Username</a:t>
              </a:r>
            </a:p>
            <a:p>
              <a:pPr algn="ctr" defTabSz="914099"/>
              <a:r>
                <a:rPr lang="en-US" sz="800" dirty="0" smtClean="0">
                  <a:solidFill>
                    <a:schemeClr val="tx1">
                      <a:alpha val="99000"/>
                    </a:schemeClr>
                  </a:solidFill>
                </a:rPr>
                <a:t>Password</a:t>
              </a:r>
            </a:p>
            <a:p>
              <a:pPr algn="ctr" defTabSz="914099"/>
              <a:r>
                <a:rPr lang="en-US" sz="800" dirty="0" smtClean="0">
                  <a:solidFill>
                    <a:schemeClr val="tx1">
                      <a:alpha val="99000"/>
                    </a:schemeClr>
                  </a:solidFill>
                </a:rPr>
                <a:t>domain</a:t>
              </a:r>
            </a:p>
          </p:txBody>
        </p:sp>
        <p:sp>
          <p:nvSpPr>
            <p:cNvPr id="180" name="Rectangle 26"/>
            <p:cNvSpPr>
              <a:spLocks noChangeArrowheads="1"/>
            </p:cNvSpPr>
            <p:nvPr/>
          </p:nvSpPr>
          <p:spPr bwMode="auto">
            <a:xfrm>
              <a:off x="1830666" y="1162820"/>
              <a:ext cx="3787709" cy="619273"/>
            </a:xfrm>
            <a:prstGeom prst="rect">
              <a:avLst/>
            </a:prstGeom>
            <a:noFill/>
            <a:ln w="9525">
              <a:noFill/>
              <a:miter lim="800000"/>
              <a:headEnd/>
              <a:tailEnd/>
            </a:ln>
          </p:spPr>
          <p:txBody>
            <a:bodyPr wrap="square" lIns="92075" tIns="46038" rIns="92075" bIns="46038">
              <a:spAutoFit/>
            </a:bodyPr>
            <a:lstStyle/>
            <a:p>
              <a:pPr marL="231775" indent="-231775" eaLnBrk="0" hangingPunct="0">
                <a:lnSpc>
                  <a:spcPct val="90000"/>
                </a:lnSpc>
                <a:spcBef>
                  <a:spcPct val="30000"/>
                </a:spcBef>
              </a:pPr>
              <a:r>
                <a:rPr lang="en-US" b="1" dirty="0">
                  <a:solidFill>
                    <a:schemeClr val="bg1"/>
                  </a:solidFill>
                </a:rPr>
                <a:t>1.	</a:t>
              </a:r>
              <a:r>
                <a:rPr lang="en-US" sz="2000" b="1" dirty="0">
                  <a:solidFill>
                    <a:schemeClr val="bg1"/>
                  </a:solidFill>
                </a:rPr>
                <a:t> </a:t>
              </a:r>
              <a:r>
                <a:rPr lang="en-US" b="1" dirty="0" smtClean="0">
                  <a:solidFill>
                    <a:schemeClr val="bg1"/>
                  </a:solidFill>
                </a:rPr>
                <a:t>Type in </a:t>
              </a:r>
              <a:r>
                <a:rPr lang="en-US" b="1" dirty="0" err="1" smtClean="0">
                  <a:solidFill>
                    <a:schemeClr val="bg1"/>
                  </a:solidFill>
                </a:rPr>
                <a:t>username,password,domain</a:t>
              </a:r>
              <a:endParaRPr lang="en-US" b="1" dirty="0">
                <a:solidFill>
                  <a:schemeClr val="bg1"/>
                </a:solidFill>
              </a:endParaRP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fill="hold"/>
                                        <p:tgtEl>
                                          <p:spTgt spid="178"/>
                                        </p:tgtEl>
                                        <p:attrNameLst>
                                          <p:attrName>ppt_x</p:attrName>
                                        </p:attrNameLst>
                                      </p:cBhvr>
                                      <p:tavLst>
                                        <p:tav tm="0">
                                          <p:val>
                                            <p:strVal val="0-#ppt_w/2"/>
                                          </p:val>
                                        </p:tav>
                                        <p:tav tm="100000">
                                          <p:val>
                                            <p:strVal val="#ppt_x"/>
                                          </p:val>
                                        </p:tav>
                                      </p:tavLst>
                                    </p:anim>
                                    <p:anim calcmode="lin" valueType="num">
                                      <p:cBhvr additive="base">
                                        <p:cTn id="8" dur="500" fill="hold"/>
                                        <p:tgtEl>
                                          <p:spTgt spid="17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blinds(horizontal)">
                                      <p:cBhvr>
                                        <p:cTn id="13" dur="500"/>
                                        <p:tgtEl>
                                          <p:spTgt spid="11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26"/>
                                        </p:tgtEl>
                                        <p:attrNameLst>
                                          <p:attrName>style.visibility</p:attrName>
                                        </p:attrNameLst>
                                      </p:cBhvr>
                                      <p:to>
                                        <p:strVal val="visible"/>
                                      </p:to>
                                    </p:set>
                                    <p:animEffect transition="in" filter="box(in)">
                                      <p:cBhvr>
                                        <p:cTn id="18" dur="500"/>
                                        <p:tgtEl>
                                          <p:spTgt spid="12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box(in)">
                                      <p:cBhvr>
                                        <p:cTn id="23" dur="500"/>
                                        <p:tgtEl>
                                          <p:spTgt spid="12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blinds(horizontal)">
                                      <p:cBhvr>
                                        <p:cTn id="28"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7"/>
          <p:cNvSpPr>
            <a:spLocks noGrp="1" noChangeArrowheads="1"/>
          </p:cNvSpPr>
          <p:nvPr>
            <p:ph type="title"/>
          </p:nvPr>
        </p:nvSpPr>
        <p:spPr>
          <a:xfrm>
            <a:off x="519112" y="228600"/>
            <a:ext cx="11149013" cy="941796"/>
          </a:xfrm>
        </p:spPr>
        <p:txBody>
          <a:bodyPr/>
          <a:lstStyle/>
          <a:p>
            <a:r>
              <a:rPr lang="en-US" dirty="0" smtClean="0"/>
              <a:t>Kerberos Authorization </a:t>
            </a:r>
            <a:br>
              <a:rPr lang="en-US" dirty="0" smtClean="0"/>
            </a:br>
            <a:r>
              <a:rPr lang="en-US" sz="2400" dirty="0">
                <a:solidFill>
                  <a:schemeClr val="hlink"/>
                </a:solidFill>
              </a:rPr>
              <a:t>Network Server connection</a:t>
            </a:r>
          </a:p>
        </p:txBody>
      </p:sp>
      <p:grpSp>
        <p:nvGrpSpPr>
          <p:cNvPr id="118" name="Group 2"/>
          <p:cNvGrpSpPr>
            <a:grpSpLocks/>
          </p:cNvGrpSpPr>
          <p:nvPr/>
        </p:nvGrpSpPr>
        <p:grpSpPr bwMode="auto">
          <a:xfrm>
            <a:off x="5478464" y="3743325"/>
            <a:ext cx="4978400" cy="2895600"/>
            <a:chOff x="2363" y="2246"/>
            <a:chExt cx="3136" cy="1824"/>
          </a:xfrm>
        </p:grpSpPr>
        <p:sp>
          <p:nvSpPr>
            <p:cNvPr id="119" name="AutoShape 3"/>
            <p:cNvSpPr>
              <a:spLocks noChangeArrowheads="1"/>
            </p:cNvSpPr>
            <p:nvPr/>
          </p:nvSpPr>
          <p:spPr bwMode="auto">
            <a:xfrm>
              <a:off x="4137" y="2688"/>
              <a:ext cx="1136" cy="1089"/>
            </a:xfrm>
            <a:prstGeom prst="triangle">
              <a:avLst>
                <a:gd name="adj" fmla="val 49986"/>
              </a:avLst>
            </a:prstGeom>
            <a:gradFill rotWithShape="0">
              <a:gsLst>
                <a:gs pos="0">
                  <a:schemeClr val="hlink">
                    <a:gamma/>
                    <a:shade val="49804"/>
                    <a:invGamma/>
                  </a:schemeClr>
                </a:gs>
                <a:gs pos="100000">
                  <a:schemeClr val="hlink"/>
                </a:gs>
              </a:gsLst>
              <a:lin ang="5400000" scaled="1"/>
            </a:gradFill>
            <a:ln w="12700">
              <a:solidFill>
                <a:schemeClr val="hlink"/>
              </a:solidFill>
              <a:miter lim="800000"/>
              <a:headEnd/>
              <a:tailEnd/>
            </a:ln>
            <a:effectLst/>
          </p:spPr>
          <p:txBody>
            <a:bodyPr wrap="none" anchor="ctr"/>
            <a:lstStyle/>
            <a:p>
              <a:pPr>
                <a:defRPr/>
              </a:pPr>
              <a:endParaRPr lang="en-US" dirty="0">
                <a:solidFill>
                  <a:schemeClr val="bg1"/>
                </a:solidFill>
              </a:endParaRPr>
            </a:p>
          </p:txBody>
        </p:sp>
        <p:sp>
          <p:nvSpPr>
            <p:cNvPr id="120" name="Line 4"/>
            <p:cNvSpPr>
              <a:spLocks noChangeShapeType="1"/>
            </p:cNvSpPr>
            <p:nvPr/>
          </p:nvSpPr>
          <p:spPr bwMode="auto">
            <a:xfrm>
              <a:off x="4710" y="3025"/>
              <a:ext cx="0" cy="80"/>
            </a:xfrm>
            <a:prstGeom prst="line">
              <a:avLst/>
            </a:prstGeom>
            <a:noFill/>
            <a:ln w="12700">
              <a:solidFill>
                <a:schemeClr val="tx1"/>
              </a:solidFill>
              <a:round/>
              <a:headEnd type="none" w="sm" len="sm"/>
              <a:tailEnd type="none" w="sm" len="sm"/>
            </a:ln>
          </p:spPr>
          <p:txBody>
            <a:bodyPr wrap="none" anchor="ctr"/>
            <a:lstStyle/>
            <a:p>
              <a:endParaRPr lang="en-US" dirty="0">
                <a:solidFill>
                  <a:schemeClr val="bg1"/>
                </a:solidFill>
              </a:endParaRPr>
            </a:p>
          </p:txBody>
        </p:sp>
        <p:sp>
          <p:nvSpPr>
            <p:cNvPr id="121" name="Oval 5"/>
            <p:cNvSpPr>
              <a:spLocks noChangeArrowheads="1"/>
            </p:cNvSpPr>
            <p:nvPr/>
          </p:nvSpPr>
          <p:spPr bwMode="auto">
            <a:xfrm>
              <a:off x="4659" y="2928"/>
              <a:ext cx="100" cy="89"/>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sp>
          <p:nvSpPr>
            <p:cNvPr id="122" name="Line 6"/>
            <p:cNvSpPr>
              <a:spLocks noChangeShapeType="1"/>
            </p:cNvSpPr>
            <p:nvPr/>
          </p:nvSpPr>
          <p:spPr bwMode="auto">
            <a:xfrm flipH="1">
              <a:off x="4605" y="3168"/>
              <a:ext cx="105" cy="189"/>
            </a:xfrm>
            <a:prstGeom prst="line">
              <a:avLst/>
            </a:prstGeom>
            <a:noFill/>
            <a:ln w="12700">
              <a:solidFill>
                <a:schemeClr val="tx1"/>
              </a:solidFill>
              <a:round/>
              <a:headEnd type="none" w="sm" len="sm"/>
              <a:tailEnd type="none" w="sm" len="sm"/>
            </a:ln>
          </p:spPr>
          <p:txBody>
            <a:bodyPr wrap="none" anchor="ctr"/>
            <a:lstStyle/>
            <a:p>
              <a:endParaRPr lang="en-US" dirty="0">
                <a:solidFill>
                  <a:schemeClr val="bg1"/>
                </a:solidFill>
              </a:endParaRPr>
            </a:p>
          </p:txBody>
        </p:sp>
        <p:sp>
          <p:nvSpPr>
            <p:cNvPr id="123" name="Line 7"/>
            <p:cNvSpPr>
              <a:spLocks noChangeShapeType="1"/>
            </p:cNvSpPr>
            <p:nvPr/>
          </p:nvSpPr>
          <p:spPr bwMode="auto">
            <a:xfrm>
              <a:off x="4720" y="3179"/>
              <a:ext cx="157" cy="195"/>
            </a:xfrm>
            <a:prstGeom prst="line">
              <a:avLst/>
            </a:prstGeom>
            <a:noFill/>
            <a:ln w="12700">
              <a:solidFill>
                <a:schemeClr val="tx1"/>
              </a:solidFill>
              <a:round/>
              <a:headEnd type="none" w="sm" len="sm"/>
              <a:tailEnd type="none" w="sm" len="sm"/>
            </a:ln>
          </p:spPr>
          <p:txBody>
            <a:bodyPr wrap="none" anchor="ctr"/>
            <a:lstStyle/>
            <a:p>
              <a:endParaRPr lang="en-US" dirty="0">
                <a:solidFill>
                  <a:schemeClr val="bg1"/>
                </a:solidFill>
              </a:endParaRPr>
            </a:p>
          </p:txBody>
        </p:sp>
        <p:sp>
          <p:nvSpPr>
            <p:cNvPr id="124" name="Oval 8"/>
            <p:cNvSpPr>
              <a:spLocks noChangeArrowheads="1"/>
            </p:cNvSpPr>
            <p:nvPr/>
          </p:nvSpPr>
          <p:spPr bwMode="auto">
            <a:xfrm>
              <a:off x="4661" y="3104"/>
              <a:ext cx="99" cy="90"/>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sp>
          <p:nvSpPr>
            <p:cNvPr id="125" name="Line 9"/>
            <p:cNvSpPr>
              <a:spLocks noChangeShapeType="1"/>
            </p:cNvSpPr>
            <p:nvPr/>
          </p:nvSpPr>
          <p:spPr bwMode="auto">
            <a:xfrm flipH="1">
              <a:off x="4413" y="3404"/>
              <a:ext cx="176" cy="224"/>
            </a:xfrm>
            <a:prstGeom prst="line">
              <a:avLst/>
            </a:prstGeom>
            <a:noFill/>
            <a:ln w="12700">
              <a:solidFill>
                <a:schemeClr val="tx1"/>
              </a:solidFill>
              <a:round/>
              <a:headEnd type="none" w="sm" len="sm"/>
              <a:tailEnd type="none" w="sm" len="sm"/>
            </a:ln>
          </p:spPr>
          <p:txBody>
            <a:bodyPr wrap="none" anchor="ctr"/>
            <a:lstStyle/>
            <a:p>
              <a:endParaRPr lang="en-US" dirty="0">
                <a:solidFill>
                  <a:schemeClr val="bg1"/>
                </a:solidFill>
              </a:endParaRPr>
            </a:p>
          </p:txBody>
        </p:sp>
        <p:sp>
          <p:nvSpPr>
            <p:cNvPr id="126" name="Line 10"/>
            <p:cNvSpPr>
              <a:spLocks noChangeShapeType="1"/>
            </p:cNvSpPr>
            <p:nvPr/>
          </p:nvSpPr>
          <p:spPr bwMode="auto">
            <a:xfrm>
              <a:off x="4605" y="3397"/>
              <a:ext cx="188" cy="235"/>
            </a:xfrm>
            <a:prstGeom prst="line">
              <a:avLst/>
            </a:prstGeom>
            <a:noFill/>
            <a:ln w="12700">
              <a:solidFill>
                <a:schemeClr val="tx1"/>
              </a:solidFill>
              <a:round/>
              <a:headEnd type="none" w="sm" len="sm"/>
              <a:tailEnd type="none" w="sm" len="sm"/>
            </a:ln>
          </p:spPr>
          <p:txBody>
            <a:bodyPr wrap="none" anchor="ctr"/>
            <a:lstStyle/>
            <a:p>
              <a:endParaRPr lang="en-US" dirty="0">
                <a:solidFill>
                  <a:schemeClr val="bg1"/>
                </a:solidFill>
              </a:endParaRPr>
            </a:p>
          </p:txBody>
        </p:sp>
        <p:sp>
          <p:nvSpPr>
            <p:cNvPr id="127" name="Line 11"/>
            <p:cNvSpPr>
              <a:spLocks noChangeShapeType="1"/>
            </p:cNvSpPr>
            <p:nvPr/>
          </p:nvSpPr>
          <p:spPr bwMode="auto">
            <a:xfrm>
              <a:off x="4605" y="3392"/>
              <a:ext cx="0" cy="240"/>
            </a:xfrm>
            <a:prstGeom prst="line">
              <a:avLst/>
            </a:prstGeom>
            <a:noFill/>
            <a:ln w="12700">
              <a:solidFill>
                <a:schemeClr val="hlink"/>
              </a:solidFill>
              <a:round/>
              <a:headEnd type="none" w="sm" len="sm"/>
              <a:tailEnd type="none" w="sm" len="sm"/>
            </a:ln>
          </p:spPr>
          <p:txBody>
            <a:bodyPr wrap="none" anchor="ctr"/>
            <a:lstStyle/>
            <a:p>
              <a:endParaRPr lang="en-US" dirty="0">
                <a:solidFill>
                  <a:schemeClr val="bg1"/>
                </a:solidFill>
              </a:endParaRPr>
            </a:p>
          </p:txBody>
        </p:sp>
        <p:sp>
          <p:nvSpPr>
            <p:cNvPr id="128" name="Line 12"/>
            <p:cNvSpPr>
              <a:spLocks noChangeShapeType="1"/>
            </p:cNvSpPr>
            <p:nvPr/>
          </p:nvSpPr>
          <p:spPr bwMode="auto">
            <a:xfrm>
              <a:off x="4881" y="3381"/>
              <a:ext cx="107" cy="243"/>
            </a:xfrm>
            <a:prstGeom prst="line">
              <a:avLst/>
            </a:prstGeom>
            <a:noFill/>
            <a:ln w="12700">
              <a:solidFill>
                <a:schemeClr val="tx1"/>
              </a:solidFill>
              <a:round/>
              <a:headEnd type="none" w="sm" len="sm"/>
              <a:tailEnd type="none" w="sm" len="sm"/>
            </a:ln>
          </p:spPr>
          <p:txBody>
            <a:bodyPr wrap="none" anchor="ctr"/>
            <a:lstStyle/>
            <a:p>
              <a:endParaRPr lang="en-US" dirty="0">
                <a:solidFill>
                  <a:schemeClr val="bg1"/>
                </a:solidFill>
              </a:endParaRPr>
            </a:p>
          </p:txBody>
        </p:sp>
        <p:sp>
          <p:nvSpPr>
            <p:cNvPr id="129" name="Oval 13"/>
            <p:cNvSpPr>
              <a:spLocks noChangeArrowheads="1"/>
            </p:cNvSpPr>
            <p:nvPr/>
          </p:nvSpPr>
          <p:spPr bwMode="auto">
            <a:xfrm>
              <a:off x="4364" y="3583"/>
              <a:ext cx="100" cy="89"/>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sp>
          <p:nvSpPr>
            <p:cNvPr id="130" name="Oval 14"/>
            <p:cNvSpPr>
              <a:spLocks noChangeArrowheads="1"/>
            </p:cNvSpPr>
            <p:nvPr/>
          </p:nvSpPr>
          <p:spPr bwMode="auto">
            <a:xfrm>
              <a:off x="4831" y="3342"/>
              <a:ext cx="100" cy="89"/>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sp>
          <p:nvSpPr>
            <p:cNvPr id="131" name="Oval 15"/>
            <p:cNvSpPr>
              <a:spLocks noChangeArrowheads="1"/>
            </p:cNvSpPr>
            <p:nvPr/>
          </p:nvSpPr>
          <p:spPr bwMode="auto">
            <a:xfrm>
              <a:off x="4551" y="3342"/>
              <a:ext cx="99" cy="89"/>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sp>
          <p:nvSpPr>
            <p:cNvPr id="132" name="Oval 16"/>
            <p:cNvSpPr>
              <a:spLocks noChangeArrowheads="1"/>
            </p:cNvSpPr>
            <p:nvPr/>
          </p:nvSpPr>
          <p:spPr bwMode="auto">
            <a:xfrm>
              <a:off x="4933" y="3583"/>
              <a:ext cx="100" cy="89"/>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sp>
          <p:nvSpPr>
            <p:cNvPr id="133" name="Oval 17"/>
            <p:cNvSpPr>
              <a:spLocks noChangeArrowheads="1"/>
            </p:cNvSpPr>
            <p:nvPr/>
          </p:nvSpPr>
          <p:spPr bwMode="auto">
            <a:xfrm>
              <a:off x="4742" y="3583"/>
              <a:ext cx="99" cy="89"/>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sp>
          <p:nvSpPr>
            <p:cNvPr id="134" name="Oval 18"/>
            <p:cNvSpPr>
              <a:spLocks noChangeArrowheads="1"/>
            </p:cNvSpPr>
            <p:nvPr/>
          </p:nvSpPr>
          <p:spPr bwMode="auto">
            <a:xfrm>
              <a:off x="4555" y="3583"/>
              <a:ext cx="100" cy="89"/>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sp>
          <p:nvSpPr>
            <p:cNvPr id="135" name="Rectangle 19"/>
            <p:cNvSpPr>
              <a:spLocks noChangeArrowheads="1"/>
            </p:cNvSpPr>
            <p:nvPr/>
          </p:nvSpPr>
          <p:spPr bwMode="auto">
            <a:xfrm>
              <a:off x="4038" y="2276"/>
              <a:ext cx="1398" cy="466"/>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30000"/>
                </a:spcBef>
              </a:pPr>
              <a:r>
                <a:rPr lang="en-US" sz="2000" b="1" dirty="0" smtClean="0">
                  <a:solidFill>
                    <a:schemeClr val="bg1"/>
                  </a:solidFill>
                </a:rPr>
                <a:t>Windows Active</a:t>
              </a:r>
            </a:p>
            <a:p>
              <a:pPr eaLnBrk="0" hangingPunct="0">
                <a:lnSpc>
                  <a:spcPct val="90000"/>
                </a:lnSpc>
                <a:spcBef>
                  <a:spcPct val="30000"/>
                </a:spcBef>
              </a:pPr>
              <a:r>
                <a:rPr lang="en-US" sz="2000" b="1" dirty="0" smtClean="0">
                  <a:solidFill>
                    <a:schemeClr val="bg1"/>
                  </a:solidFill>
                </a:rPr>
                <a:t>       Directory</a:t>
              </a:r>
              <a:endParaRPr lang="en-US" sz="2000" b="1" dirty="0">
                <a:solidFill>
                  <a:schemeClr val="bg1"/>
                </a:solidFill>
              </a:endParaRPr>
            </a:p>
          </p:txBody>
        </p:sp>
        <p:sp>
          <p:nvSpPr>
            <p:cNvPr id="136" name="Oval 20"/>
            <p:cNvSpPr>
              <a:spLocks noChangeArrowheads="1"/>
            </p:cNvSpPr>
            <p:nvPr/>
          </p:nvSpPr>
          <p:spPr bwMode="auto">
            <a:xfrm>
              <a:off x="2427" y="2688"/>
              <a:ext cx="1717" cy="958"/>
            </a:xfrm>
            <a:prstGeom prst="ellipse">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solidFill>
                <a:schemeClr val="accent2"/>
              </a:solidFill>
              <a:round/>
              <a:headEnd/>
              <a:tailEnd/>
            </a:ln>
            <a:effectLst/>
          </p:spPr>
          <p:txBody>
            <a:bodyPr wrap="none" lIns="92075" tIns="46038" rIns="92075" bIns="46038" anchor="ctr"/>
            <a:lstStyle/>
            <a:p>
              <a:pPr algn="ctr" eaLnBrk="0" hangingPunct="0">
                <a:lnSpc>
                  <a:spcPct val="90000"/>
                </a:lnSpc>
                <a:spcBef>
                  <a:spcPct val="30000"/>
                </a:spcBef>
                <a:defRPr/>
              </a:pPr>
              <a:r>
                <a:rPr lang="en-US" sz="2400" b="1" dirty="0">
                  <a:solidFill>
                    <a:schemeClr val="bg1"/>
                  </a:solidFill>
                </a:rPr>
                <a:t>Key Distribution</a:t>
              </a:r>
              <a:br>
                <a:rPr lang="en-US" sz="2400" b="1" dirty="0">
                  <a:solidFill>
                    <a:schemeClr val="bg1"/>
                  </a:solidFill>
                </a:rPr>
              </a:br>
              <a:r>
                <a:rPr lang="en-US" sz="2400" b="1" dirty="0">
                  <a:solidFill>
                    <a:schemeClr val="bg1"/>
                  </a:solidFill>
                </a:rPr>
                <a:t>Center (KDC)</a:t>
              </a:r>
            </a:p>
          </p:txBody>
        </p:sp>
        <p:sp>
          <p:nvSpPr>
            <p:cNvPr id="137" name="Rectangle 21"/>
            <p:cNvSpPr>
              <a:spLocks noChangeArrowheads="1"/>
            </p:cNvSpPr>
            <p:nvPr/>
          </p:nvSpPr>
          <p:spPr bwMode="auto">
            <a:xfrm>
              <a:off x="2382" y="2246"/>
              <a:ext cx="3117" cy="1824"/>
            </a:xfrm>
            <a:prstGeom prst="rect">
              <a:avLst/>
            </a:prstGeom>
            <a:noFill/>
            <a:ln w="19050">
              <a:solidFill>
                <a:schemeClr val="accent2"/>
              </a:solidFill>
              <a:miter lim="800000"/>
              <a:headEnd/>
              <a:tailEnd/>
            </a:ln>
          </p:spPr>
          <p:txBody>
            <a:bodyPr wrap="none" anchor="ctr"/>
            <a:lstStyle/>
            <a:p>
              <a:endParaRPr lang="en-US" dirty="0">
                <a:solidFill>
                  <a:schemeClr val="bg1"/>
                </a:solidFill>
              </a:endParaRPr>
            </a:p>
          </p:txBody>
        </p:sp>
        <p:sp>
          <p:nvSpPr>
            <p:cNvPr id="138" name="Line 22"/>
            <p:cNvSpPr>
              <a:spLocks noChangeShapeType="1"/>
            </p:cNvSpPr>
            <p:nvPr/>
          </p:nvSpPr>
          <p:spPr bwMode="auto">
            <a:xfrm>
              <a:off x="4117" y="3168"/>
              <a:ext cx="352" cy="0"/>
            </a:xfrm>
            <a:prstGeom prst="line">
              <a:avLst/>
            </a:prstGeom>
            <a:noFill/>
            <a:ln w="25400">
              <a:solidFill>
                <a:schemeClr val="tx1"/>
              </a:solidFill>
              <a:round/>
              <a:headEnd type="stealth" w="med" len="lg"/>
              <a:tailEnd type="stealth" w="med" len="lg"/>
            </a:ln>
          </p:spPr>
          <p:txBody>
            <a:bodyPr wrap="none" anchor="ctr"/>
            <a:lstStyle/>
            <a:p>
              <a:endParaRPr lang="en-US" dirty="0">
                <a:solidFill>
                  <a:schemeClr val="bg1"/>
                </a:solidFill>
              </a:endParaRPr>
            </a:p>
          </p:txBody>
        </p:sp>
        <p:sp>
          <p:nvSpPr>
            <p:cNvPr id="139" name="Rectangle 23"/>
            <p:cNvSpPr>
              <a:spLocks noChangeArrowheads="1"/>
            </p:cNvSpPr>
            <p:nvPr/>
          </p:nvSpPr>
          <p:spPr bwMode="auto">
            <a:xfrm>
              <a:off x="2363" y="3760"/>
              <a:ext cx="2762" cy="291"/>
            </a:xfrm>
            <a:prstGeom prst="rect">
              <a:avLst/>
            </a:prstGeom>
            <a:noFill/>
            <a:ln w="9525">
              <a:noFill/>
              <a:miter lim="800000"/>
              <a:headEnd/>
              <a:tailEnd/>
            </a:ln>
          </p:spPr>
          <p:txBody>
            <a:bodyPr wrap="none" lIns="92075" tIns="46038" rIns="92075" bIns="46038">
              <a:spAutoFit/>
            </a:bodyPr>
            <a:lstStyle/>
            <a:p>
              <a:pPr eaLnBrk="0" hangingPunct="0"/>
              <a:r>
                <a:rPr lang="en-US" sz="2400" b="1" dirty="0">
                  <a:solidFill>
                    <a:schemeClr val="bg1"/>
                  </a:solidFill>
                </a:rPr>
                <a:t>Windows </a:t>
              </a:r>
              <a:r>
                <a:rPr lang="en-US" sz="2400" b="1" dirty="0" smtClean="0">
                  <a:solidFill>
                    <a:schemeClr val="bg1"/>
                  </a:solidFill>
                </a:rPr>
                <a:t> </a:t>
              </a:r>
              <a:r>
                <a:rPr lang="en-US" sz="2400" b="1" dirty="0">
                  <a:solidFill>
                    <a:schemeClr val="bg1"/>
                  </a:solidFill>
                </a:rPr>
                <a:t>Domain Controller</a:t>
              </a:r>
            </a:p>
          </p:txBody>
        </p:sp>
      </p:grpSp>
      <p:sp>
        <p:nvSpPr>
          <p:cNvPr id="140" name="Rectangle 25"/>
          <p:cNvSpPr>
            <a:spLocks noChangeArrowheads="1"/>
          </p:cNvSpPr>
          <p:nvPr/>
        </p:nvSpPr>
        <p:spPr bwMode="auto">
          <a:xfrm>
            <a:off x="6707189" y="1584325"/>
            <a:ext cx="4137025" cy="462307"/>
          </a:xfrm>
          <a:prstGeom prst="rect">
            <a:avLst/>
          </a:prstGeom>
          <a:noFill/>
          <a:ln w="9525">
            <a:noFill/>
            <a:miter lim="800000"/>
            <a:headEnd/>
            <a:tailEnd/>
          </a:ln>
        </p:spPr>
        <p:txBody>
          <a:bodyPr lIns="92075" tIns="46038" rIns="92075" bIns="46038">
            <a:spAutoFit/>
          </a:bodyPr>
          <a:lstStyle/>
          <a:p>
            <a:pPr algn="ctr" eaLnBrk="0" hangingPunct="0"/>
            <a:r>
              <a:rPr lang="en-US" sz="2400" b="1" dirty="0">
                <a:solidFill>
                  <a:schemeClr val="bg1"/>
                </a:solidFill>
              </a:rPr>
              <a:t>Application Server (target)</a:t>
            </a:r>
          </a:p>
        </p:txBody>
      </p:sp>
      <p:sp>
        <p:nvSpPr>
          <p:cNvPr id="141" name="Rectangle 26"/>
          <p:cNvSpPr>
            <a:spLocks noChangeArrowheads="1"/>
          </p:cNvSpPr>
          <p:nvPr/>
        </p:nvSpPr>
        <p:spPr bwMode="auto">
          <a:xfrm>
            <a:off x="8267702" y="2492375"/>
            <a:ext cx="2466975" cy="915987"/>
          </a:xfrm>
          <a:prstGeom prst="rect">
            <a:avLst/>
          </a:prstGeom>
          <a:noFill/>
          <a:ln w="9525">
            <a:noFill/>
            <a:miter lim="800000"/>
            <a:headEnd/>
            <a:tailEnd/>
          </a:ln>
        </p:spPr>
        <p:txBody>
          <a:bodyPr lIns="92075" tIns="46038" rIns="92075" bIns="46038">
            <a:spAutoFit/>
          </a:bodyPr>
          <a:lstStyle/>
          <a:p>
            <a:pPr marL="342900" indent="-342900" eaLnBrk="0" hangingPunct="0">
              <a:lnSpc>
                <a:spcPct val="90000"/>
              </a:lnSpc>
              <a:spcBef>
                <a:spcPct val="30000"/>
              </a:spcBef>
            </a:pPr>
            <a:r>
              <a:rPr lang="en-US" sz="2000" b="1" dirty="0">
                <a:solidFill>
                  <a:schemeClr val="bg1"/>
                </a:solidFill>
              </a:rPr>
              <a:t>3.	Verifies </a:t>
            </a:r>
            <a:r>
              <a:rPr lang="en-US" sz="2000" b="1" dirty="0" smtClean="0">
                <a:solidFill>
                  <a:schemeClr val="bg1"/>
                </a:solidFill>
              </a:rPr>
              <a:t>service</a:t>
            </a:r>
            <a:r>
              <a:rPr lang="en-US" sz="2000" b="1" dirty="0">
                <a:solidFill>
                  <a:schemeClr val="bg1"/>
                </a:solidFill>
              </a:rPr>
              <a:t/>
            </a:r>
            <a:br>
              <a:rPr lang="en-US" sz="2000" b="1" dirty="0">
                <a:solidFill>
                  <a:schemeClr val="bg1"/>
                </a:solidFill>
              </a:rPr>
            </a:br>
            <a:r>
              <a:rPr lang="en-US" sz="2000" b="1" dirty="0">
                <a:solidFill>
                  <a:schemeClr val="bg1"/>
                </a:solidFill>
              </a:rPr>
              <a:t>ticket issued</a:t>
            </a:r>
            <a:br>
              <a:rPr lang="en-US" sz="2000" b="1" dirty="0">
                <a:solidFill>
                  <a:schemeClr val="bg1"/>
                </a:solidFill>
              </a:rPr>
            </a:br>
            <a:r>
              <a:rPr lang="en-US" sz="2000" b="1" dirty="0">
                <a:solidFill>
                  <a:schemeClr val="bg1"/>
                </a:solidFill>
              </a:rPr>
              <a:t>by KDC</a:t>
            </a:r>
          </a:p>
        </p:txBody>
      </p:sp>
      <p:grpSp>
        <p:nvGrpSpPr>
          <p:cNvPr id="142" name="Group 42"/>
          <p:cNvGrpSpPr/>
          <p:nvPr/>
        </p:nvGrpSpPr>
        <p:grpSpPr>
          <a:xfrm>
            <a:off x="3308352" y="1818734"/>
            <a:ext cx="3802062" cy="1080777"/>
            <a:chOff x="1608138" y="1750472"/>
            <a:chExt cx="3802062" cy="1080777"/>
          </a:xfrm>
        </p:grpSpPr>
        <p:sp>
          <p:nvSpPr>
            <p:cNvPr id="143" name="Line 32"/>
            <p:cNvSpPr>
              <a:spLocks noChangeShapeType="1"/>
            </p:cNvSpPr>
            <p:nvPr/>
          </p:nvSpPr>
          <p:spPr bwMode="auto">
            <a:xfrm flipV="1">
              <a:off x="1608138" y="2806700"/>
              <a:ext cx="3802062" cy="0"/>
            </a:xfrm>
            <a:prstGeom prst="line">
              <a:avLst/>
            </a:prstGeom>
            <a:noFill/>
            <a:ln w="38100">
              <a:solidFill>
                <a:schemeClr val="folHlink"/>
              </a:solidFill>
              <a:round/>
              <a:headEnd type="none" w="sm" len="sm"/>
              <a:tailEnd type="stealth" w="med" len="lg"/>
            </a:ln>
          </p:spPr>
          <p:txBody>
            <a:bodyPr wrap="none" anchor="ctr"/>
            <a:lstStyle/>
            <a:p>
              <a:endParaRPr lang="en-US" dirty="0">
                <a:solidFill>
                  <a:schemeClr val="bg1"/>
                </a:solidFill>
              </a:endParaRPr>
            </a:p>
          </p:txBody>
        </p:sp>
        <p:sp>
          <p:nvSpPr>
            <p:cNvPr id="144" name="Rectangle 33"/>
            <p:cNvSpPr>
              <a:spLocks noChangeArrowheads="1"/>
            </p:cNvSpPr>
            <p:nvPr/>
          </p:nvSpPr>
          <p:spPr bwMode="auto">
            <a:xfrm>
              <a:off x="1864315" y="1750472"/>
              <a:ext cx="3162300" cy="647700"/>
            </a:xfrm>
            <a:prstGeom prst="rect">
              <a:avLst/>
            </a:prstGeom>
            <a:noFill/>
            <a:ln w="9525">
              <a:noFill/>
              <a:miter lim="800000"/>
              <a:headEnd/>
              <a:tailEnd/>
            </a:ln>
          </p:spPr>
          <p:txBody>
            <a:bodyPr wrap="none" lIns="92075" tIns="46038" rIns="92075" bIns="46038">
              <a:spAutoFit/>
            </a:bodyPr>
            <a:lstStyle/>
            <a:p>
              <a:pPr marL="339725" indent="-339725" eaLnBrk="0" hangingPunct="0">
                <a:lnSpc>
                  <a:spcPct val="90000"/>
                </a:lnSpc>
                <a:spcBef>
                  <a:spcPct val="30000"/>
                </a:spcBef>
              </a:pPr>
              <a:r>
                <a:rPr lang="en-US" sz="2000" b="1" dirty="0">
                  <a:solidFill>
                    <a:schemeClr val="bg1"/>
                  </a:solidFill>
                </a:rPr>
                <a:t>2.	Present </a:t>
              </a:r>
              <a:r>
                <a:rPr lang="en-US" sz="2000" b="1" dirty="0" smtClean="0">
                  <a:solidFill>
                    <a:schemeClr val="bg1"/>
                  </a:solidFill>
                </a:rPr>
                <a:t>service ticket</a:t>
              </a:r>
              <a:r>
                <a:rPr lang="en-US" sz="2000" b="1" dirty="0">
                  <a:solidFill>
                    <a:schemeClr val="bg1"/>
                  </a:solidFill>
                </a:rPr>
                <a:t/>
              </a:r>
              <a:br>
                <a:rPr lang="en-US" sz="2000" b="1" dirty="0">
                  <a:solidFill>
                    <a:schemeClr val="bg1"/>
                  </a:solidFill>
                </a:rPr>
              </a:br>
              <a:r>
                <a:rPr lang="en-US" sz="2000" b="1" dirty="0">
                  <a:solidFill>
                    <a:schemeClr val="bg1"/>
                  </a:solidFill>
                </a:rPr>
                <a:t>at connection setup</a:t>
              </a:r>
            </a:p>
          </p:txBody>
        </p:sp>
        <p:sp>
          <p:nvSpPr>
            <p:cNvPr id="145" name="Rectangle 34"/>
            <p:cNvSpPr>
              <a:spLocks noChangeArrowheads="1"/>
            </p:cNvSpPr>
            <p:nvPr/>
          </p:nvSpPr>
          <p:spPr bwMode="auto">
            <a:xfrm>
              <a:off x="2599752" y="2450249"/>
              <a:ext cx="1295400" cy="381000"/>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12700">
              <a:solidFill>
                <a:schemeClr val="hlink"/>
              </a:solidFill>
              <a:miter lim="800000"/>
              <a:headEnd type="none" w="sm" len="sm"/>
              <a:tailEnd type="none" w="sm" len="sm"/>
            </a:ln>
            <a:effectLst/>
          </p:spPr>
          <p:txBody>
            <a:bodyPr wrap="none" anchor="ctr"/>
            <a:lstStyle/>
            <a:p>
              <a:pPr marL="457200" indent="-457200" algn="ctr" eaLnBrk="0" hangingPunct="0">
                <a:defRPr/>
              </a:pPr>
              <a:r>
                <a:rPr lang="en-US" sz="2000" b="1" dirty="0" smtClean="0">
                  <a:solidFill>
                    <a:schemeClr val="bg1"/>
                  </a:solidFill>
                </a:rPr>
                <a:t>Ticket</a:t>
              </a:r>
              <a:endParaRPr lang="en-US" sz="2400" dirty="0">
                <a:solidFill>
                  <a:schemeClr val="bg1"/>
                </a:solidFill>
              </a:endParaRPr>
            </a:p>
          </p:txBody>
        </p:sp>
      </p:grpSp>
      <p:grpSp>
        <p:nvGrpSpPr>
          <p:cNvPr id="147" name="Group 41"/>
          <p:cNvGrpSpPr/>
          <p:nvPr/>
        </p:nvGrpSpPr>
        <p:grpSpPr>
          <a:xfrm>
            <a:off x="1854185" y="3046412"/>
            <a:ext cx="4041792" cy="1858783"/>
            <a:chOff x="153971" y="2978150"/>
            <a:chExt cx="4041792" cy="1858783"/>
          </a:xfrm>
        </p:grpSpPr>
        <p:sp>
          <p:nvSpPr>
            <p:cNvPr id="148" name="Rectangle 28"/>
            <p:cNvSpPr>
              <a:spLocks noChangeArrowheads="1"/>
            </p:cNvSpPr>
            <p:nvPr/>
          </p:nvSpPr>
          <p:spPr bwMode="auto">
            <a:xfrm>
              <a:off x="153971" y="3569780"/>
              <a:ext cx="2757488" cy="1200971"/>
            </a:xfrm>
            <a:prstGeom prst="rect">
              <a:avLst/>
            </a:prstGeom>
            <a:noFill/>
            <a:ln w="9525">
              <a:noFill/>
              <a:miter lim="800000"/>
              <a:headEnd/>
              <a:tailEnd/>
            </a:ln>
          </p:spPr>
          <p:txBody>
            <a:bodyPr lIns="92075" tIns="46038" rIns="92075" bIns="46038">
              <a:spAutoFit/>
            </a:bodyPr>
            <a:lstStyle/>
            <a:p>
              <a:pPr marL="457200" indent="-457200" eaLnBrk="0" hangingPunct="0">
                <a:lnSpc>
                  <a:spcPct val="90000"/>
                </a:lnSpc>
                <a:spcBef>
                  <a:spcPct val="30000"/>
                </a:spcBef>
                <a:buAutoNum type="arabicPeriod"/>
              </a:pPr>
              <a:r>
                <a:rPr lang="en-US" sz="2000" b="1" dirty="0" smtClean="0">
                  <a:solidFill>
                    <a:schemeClr val="bg1"/>
                  </a:solidFill>
                </a:rPr>
                <a:t>Send </a:t>
              </a:r>
              <a:r>
                <a:rPr lang="en-US" sz="2000" b="1" dirty="0">
                  <a:solidFill>
                    <a:schemeClr val="bg1"/>
                  </a:solidFill>
                </a:rPr>
                <a:t>TGT</a:t>
              </a:r>
              <a:br>
                <a:rPr lang="en-US" sz="2000" b="1" dirty="0">
                  <a:solidFill>
                    <a:schemeClr val="bg1"/>
                  </a:solidFill>
                </a:rPr>
              </a:br>
              <a:r>
                <a:rPr lang="en-US" sz="2000" b="1" dirty="0">
                  <a:solidFill>
                    <a:schemeClr val="bg1"/>
                  </a:solidFill>
                </a:rPr>
                <a:t>and </a:t>
              </a:r>
              <a:r>
                <a:rPr lang="en-US" sz="2000" b="1" dirty="0" smtClean="0">
                  <a:solidFill>
                    <a:schemeClr val="bg1"/>
                  </a:solidFill>
                </a:rPr>
                <a:t>get service</a:t>
              </a:r>
              <a:r>
                <a:rPr lang="en-US" sz="2000" b="1" dirty="0">
                  <a:solidFill>
                    <a:schemeClr val="bg1"/>
                  </a:solidFill>
                </a:rPr>
                <a:t/>
              </a:r>
              <a:br>
                <a:rPr lang="en-US" sz="2000" b="1" dirty="0">
                  <a:solidFill>
                    <a:schemeClr val="bg1"/>
                  </a:solidFill>
                </a:rPr>
              </a:br>
              <a:r>
                <a:rPr lang="en-US" sz="2000" b="1" dirty="0">
                  <a:solidFill>
                    <a:schemeClr val="bg1"/>
                  </a:solidFill>
                </a:rPr>
                <a:t>ticket from KDC for target server</a:t>
              </a:r>
            </a:p>
          </p:txBody>
        </p:sp>
        <p:sp>
          <p:nvSpPr>
            <p:cNvPr id="149" name="Line 29"/>
            <p:cNvSpPr>
              <a:spLocks noChangeShapeType="1"/>
            </p:cNvSpPr>
            <p:nvPr/>
          </p:nvSpPr>
          <p:spPr bwMode="auto">
            <a:xfrm>
              <a:off x="1461155" y="3073138"/>
              <a:ext cx="2597788" cy="1763795"/>
            </a:xfrm>
            <a:prstGeom prst="line">
              <a:avLst/>
            </a:prstGeom>
            <a:noFill/>
            <a:ln w="38100">
              <a:solidFill>
                <a:schemeClr val="folHlink"/>
              </a:solidFill>
              <a:round/>
              <a:headEnd type="none" w="med" len="lg"/>
              <a:tailEnd type="triangle" w="med" len="med"/>
            </a:ln>
          </p:spPr>
          <p:txBody>
            <a:bodyPr wrap="none" anchor="ctr"/>
            <a:lstStyle/>
            <a:p>
              <a:endParaRPr lang="en-US" dirty="0">
                <a:solidFill>
                  <a:schemeClr val="bg1"/>
                </a:solidFill>
              </a:endParaRPr>
            </a:p>
          </p:txBody>
        </p:sp>
        <p:sp>
          <p:nvSpPr>
            <p:cNvPr id="150" name="Rectangle 30"/>
            <p:cNvSpPr>
              <a:spLocks noChangeArrowheads="1"/>
            </p:cNvSpPr>
            <p:nvPr/>
          </p:nvSpPr>
          <p:spPr bwMode="auto">
            <a:xfrm rot="1996075">
              <a:off x="1785381" y="3419901"/>
              <a:ext cx="685800" cy="3048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solidFill>
                <a:schemeClr val="accent2"/>
              </a:solidFill>
              <a:miter lim="800000"/>
              <a:headEnd type="none" w="sm" len="sm"/>
              <a:tailEnd type="none" w="sm" len="sm"/>
            </a:ln>
            <a:effectLst/>
          </p:spPr>
          <p:txBody>
            <a:bodyPr wrap="none" anchor="ctr"/>
            <a:lstStyle/>
            <a:p>
              <a:pPr algn="ctr" eaLnBrk="0" hangingPunct="0">
                <a:defRPr/>
              </a:pPr>
              <a:r>
                <a:rPr lang="en-US" b="1" dirty="0">
                  <a:solidFill>
                    <a:schemeClr val="bg1"/>
                  </a:solidFill>
                  <a:effectLst>
                    <a:outerShdw blurRad="38100" dist="38100" dir="2700000" algn="tl">
                      <a:srgbClr val="000000"/>
                    </a:outerShdw>
                  </a:effectLst>
                </a:rPr>
                <a:t>TGT</a:t>
              </a:r>
              <a:endParaRPr lang="en-US" sz="2400" dirty="0">
                <a:solidFill>
                  <a:schemeClr val="bg1"/>
                </a:solidFill>
              </a:endParaRPr>
            </a:p>
          </p:txBody>
        </p:sp>
        <p:sp>
          <p:nvSpPr>
            <p:cNvPr id="151" name="Line 35"/>
            <p:cNvSpPr>
              <a:spLocks noChangeShapeType="1"/>
            </p:cNvSpPr>
            <p:nvPr/>
          </p:nvSpPr>
          <p:spPr bwMode="auto">
            <a:xfrm>
              <a:off x="1782763" y="2978150"/>
              <a:ext cx="2413000" cy="1600200"/>
            </a:xfrm>
            <a:prstGeom prst="line">
              <a:avLst/>
            </a:prstGeom>
            <a:noFill/>
            <a:ln w="38100">
              <a:solidFill>
                <a:schemeClr val="folHlink"/>
              </a:solidFill>
              <a:round/>
              <a:headEnd type="triangle" w="med" len="med"/>
              <a:tailEnd/>
            </a:ln>
          </p:spPr>
          <p:txBody>
            <a:bodyPr wrap="none" anchor="ctr"/>
            <a:lstStyle/>
            <a:p>
              <a:endParaRPr lang="en-US" dirty="0">
                <a:solidFill>
                  <a:schemeClr val="bg1"/>
                </a:solidFill>
              </a:endParaRPr>
            </a:p>
          </p:txBody>
        </p:sp>
        <p:sp>
          <p:nvSpPr>
            <p:cNvPr id="152" name="Rectangle 34"/>
            <p:cNvSpPr>
              <a:spLocks noChangeArrowheads="1"/>
            </p:cNvSpPr>
            <p:nvPr/>
          </p:nvSpPr>
          <p:spPr bwMode="auto">
            <a:xfrm rot="2022233">
              <a:off x="2893557" y="3846990"/>
              <a:ext cx="1295400" cy="381000"/>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12700">
              <a:solidFill>
                <a:schemeClr val="hlink"/>
              </a:solidFill>
              <a:miter lim="800000"/>
              <a:headEnd type="none" w="sm" len="sm"/>
              <a:tailEnd type="none" w="sm" len="sm"/>
            </a:ln>
            <a:effectLst/>
          </p:spPr>
          <p:txBody>
            <a:bodyPr wrap="none" anchor="ctr"/>
            <a:lstStyle/>
            <a:p>
              <a:pPr marL="457200" indent="-457200" algn="ctr" eaLnBrk="0" hangingPunct="0">
                <a:defRPr/>
              </a:pPr>
              <a:r>
                <a:rPr lang="en-US" sz="2000" b="1" dirty="0" smtClean="0">
                  <a:solidFill>
                    <a:schemeClr val="bg1"/>
                  </a:solidFill>
                </a:rPr>
                <a:t>Ticket</a:t>
              </a:r>
              <a:endParaRPr lang="en-US" sz="2400" dirty="0">
                <a:solidFill>
                  <a:schemeClr val="bg1"/>
                </a:solidFill>
              </a:endParaRPr>
            </a:p>
          </p:txBody>
        </p:sp>
      </p:grpSp>
      <p:grpSp>
        <p:nvGrpSpPr>
          <p:cNvPr id="153" name="Group 3"/>
          <p:cNvGrpSpPr>
            <a:grpSpLocks/>
          </p:cNvGrpSpPr>
          <p:nvPr/>
        </p:nvGrpSpPr>
        <p:grpSpPr bwMode="auto">
          <a:xfrm>
            <a:off x="1873040" y="2208146"/>
            <a:ext cx="1429732" cy="1242882"/>
            <a:chOff x="1187" y="432"/>
            <a:chExt cx="1279" cy="1015"/>
          </a:xfrm>
        </p:grpSpPr>
        <p:grpSp>
          <p:nvGrpSpPr>
            <p:cNvPr id="154" name="Group 4"/>
            <p:cNvGrpSpPr>
              <a:grpSpLocks/>
            </p:cNvGrpSpPr>
            <p:nvPr/>
          </p:nvGrpSpPr>
          <p:grpSpPr bwMode="auto">
            <a:xfrm>
              <a:off x="1536" y="431"/>
              <a:ext cx="934" cy="943"/>
              <a:chOff x="3364" y="2399"/>
              <a:chExt cx="934" cy="943"/>
            </a:xfrm>
          </p:grpSpPr>
          <p:grpSp>
            <p:nvGrpSpPr>
              <p:cNvPr id="166" name="Group 5"/>
              <p:cNvGrpSpPr>
                <a:grpSpLocks/>
              </p:cNvGrpSpPr>
              <p:nvPr/>
            </p:nvGrpSpPr>
            <p:grpSpPr bwMode="auto">
              <a:xfrm>
                <a:off x="3364" y="3071"/>
                <a:ext cx="647" cy="271"/>
                <a:chOff x="1585" y="1673"/>
                <a:chExt cx="709" cy="297"/>
              </a:xfrm>
            </p:grpSpPr>
            <p:sp>
              <p:nvSpPr>
                <p:cNvPr id="194" name="Freeform 6"/>
                <p:cNvSpPr>
                  <a:spLocks/>
                </p:cNvSpPr>
                <p:nvPr/>
              </p:nvSpPr>
              <p:spPr bwMode="auto">
                <a:xfrm>
                  <a:off x="1585" y="1673"/>
                  <a:ext cx="709" cy="297"/>
                </a:xfrm>
                <a:custGeom>
                  <a:avLst/>
                  <a:gdLst>
                    <a:gd name="T0" fmla="*/ 576 w 872"/>
                    <a:gd name="T1" fmla="*/ 117 h 366"/>
                    <a:gd name="T2" fmla="*/ 576 w 872"/>
                    <a:gd name="T3" fmla="*/ 162 h 366"/>
                    <a:gd name="T4" fmla="*/ 451 w 872"/>
                    <a:gd name="T5" fmla="*/ 241 h 366"/>
                    <a:gd name="T6" fmla="*/ 0 w 872"/>
                    <a:gd name="T7" fmla="*/ 112 h 366"/>
                    <a:gd name="T8" fmla="*/ 0 w 872"/>
                    <a:gd name="T9" fmla="*/ 93 h 366"/>
                    <a:gd name="T10" fmla="*/ 152 w 872"/>
                    <a:gd name="T11" fmla="*/ 0 h 366"/>
                    <a:gd name="T12" fmla="*/ 576 w 872"/>
                    <a:gd name="T13" fmla="*/ 117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dirty="0"/>
                </a:p>
              </p:txBody>
            </p:sp>
            <p:sp>
              <p:nvSpPr>
                <p:cNvPr id="195" name="Freeform 7"/>
                <p:cNvSpPr>
                  <a:spLocks/>
                </p:cNvSpPr>
                <p:nvPr/>
              </p:nvSpPr>
              <p:spPr bwMode="auto">
                <a:xfrm>
                  <a:off x="1596" y="1679"/>
                  <a:ext cx="690" cy="264"/>
                </a:xfrm>
                <a:custGeom>
                  <a:avLst/>
                  <a:gdLst>
                    <a:gd name="T0" fmla="*/ 561 w 848"/>
                    <a:gd name="T1" fmla="*/ 116 h 324"/>
                    <a:gd name="T2" fmla="*/ 143 w 848"/>
                    <a:gd name="T3" fmla="*/ 0 h 324"/>
                    <a:gd name="T4" fmla="*/ 0 w 848"/>
                    <a:gd name="T5" fmla="*/ 89 h 324"/>
                    <a:gd name="T6" fmla="*/ 441 w 848"/>
                    <a:gd name="T7" fmla="*/ 215 h 324"/>
                    <a:gd name="T8" fmla="*/ 561 w 848"/>
                    <a:gd name="T9" fmla="*/ 116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dirty="0"/>
                </a:p>
              </p:txBody>
            </p:sp>
            <p:sp>
              <p:nvSpPr>
                <p:cNvPr id="196" name="Freeform 8"/>
                <p:cNvSpPr>
                  <a:spLocks/>
                </p:cNvSpPr>
                <p:nvPr/>
              </p:nvSpPr>
              <p:spPr bwMode="auto">
                <a:xfrm>
                  <a:off x="1766" y="1694"/>
                  <a:ext cx="388" cy="112"/>
                </a:xfrm>
                <a:custGeom>
                  <a:avLst/>
                  <a:gdLst>
                    <a:gd name="T0" fmla="*/ 0 w 477"/>
                    <a:gd name="T1" fmla="*/ 8 h 138"/>
                    <a:gd name="T2" fmla="*/ 302 w 477"/>
                    <a:gd name="T3" fmla="*/ 91 h 138"/>
                    <a:gd name="T4" fmla="*/ 316 w 477"/>
                    <a:gd name="T5" fmla="*/ 82 h 138"/>
                    <a:gd name="T6" fmla="*/ 13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dirty="0"/>
                </a:p>
              </p:txBody>
            </p:sp>
            <p:sp>
              <p:nvSpPr>
                <p:cNvPr id="197" name="Freeform 9"/>
                <p:cNvSpPr>
                  <a:spLocks/>
                </p:cNvSpPr>
                <p:nvPr/>
              </p:nvSpPr>
              <p:spPr bwMode="auto">
                <a:xfrm>
                  <a:off x="1654" y="1717"/>
                  <a:ext cx="404" cy="143"/>
                </a:xfrm>
                <a:custGeom>
                  <a:avLst/>
                  <a:gdLst>
                    <a:gd name="T0" fmla="*/ 0 w 496"/>
                    <a:gd name="T1" fmla="*/ 43 h 177"/>
                    <a:gd name="T2" fmla="*/ 14 w 496"/>
                    <a:gd name="T3" fmla="*/ 48 h 177"/>
                    <a:gd name="T4" fmla="*/ 30 w 496"/>
                    <a:gd name="T5" fmla="*/ 40 h 177"/>
                    <a:gd name="T6" fmla="*/ 40 w 496"/>
                    <a:gd name="T7" fmla="*/ 43 h 177"/>
                    <a:gd name="T8" fmla="*/ 30 w 496"/>
                    <a:gd name="T9" fmla="*/ 53 h 177"/>
                    <a:gd name="T10" fmla="*/ 228 w 496"/>
                    <a:gd name="T11" fmla="*/ 107 h 177"/>
                    <a:gd name="T12" fmla="*/ 239 w 496"/>
                    <a:gd name="T13" fmla="*/ 99 h 177"/>
                    <a:gd name="T14" fmla="*/ 256 w 496"/>
                    <a:gd name="T15" fmla="*/ 103 h 177"/>
                    <a:gd name="T16" fmla="*/ 245 w 496"/>
                    <a:gd name="T17" fmla="*/ 111 h 177"/>
                    <a:gd name="T18" fmla="*/ 263 w 496"/>
                    <a:gd name="T19" fmla="*/ 116 h 177"/>
                    <a:gd name="T20" fmla="*/ 329 w 496"/>
                    <a:gd name="T21" fmla="*/ 69 h 177"/>
                    <a:gd name="T22" fmla="*/ 73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dirty="0"/>
                </a:p>
              </p:txBody>
            </p:sp>
            <p:sp>
              <p:nvSpPr>
                <p:cNvPr id="198" name="Freeform 10"/>
                <p:cNvSpPr>
                  <a:spLocks/>
                </p:cNvSpPr>
                <p:nvPr/>
              </p:nvSpPr>
              <p:spPr bwMode="auto">
                <a:xfrm>
                  <a:off x="2044" y="1810"/>
                  <a:ext cx="88" cy="35"/>
                </a:xfrm>
                <a:custGeom>
                  <a:avLst/>
                  <a:gdLst>
                    <a:gd name="T0" fmla="*/ 27 w 108"/>
                    <a:gd name="T1" fmla="*/ 0 h 44"/>
                    <a:gd name="T2" fmla="*/ 71 w 108"/>
                    <a:gd name="T3" fmla="*/ 11 h 44"/>
                    <a:gd name="T4" fmla="*/ 46 w 108"/>
                    <a:gd name="T5" fmla="*/ 27 h 44"/>
                    <a:gd name="T6" fmla="*/ 0 w 108"/>
                    <a:gd name="T7" fmla="*/ 16 h 44"/>
                    <a:gd name="T8" fmla="*/ 27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dirty="0"/>
                </a:p>
              </p:txBody>
            </p:sp>
            <p:sp>
              <p:nvSpPr>
                <p:cNvPr id="199" name="Freeform 11"/>
                <p:cNvSpPr>
                  <a:spLocks/>
                </p:cNvSpPr>
                <p:nvPr/>
              </p:nvSpPr>
              <p:spPr bwMode="auto">
                <a:xfrm>
                  <a:off x="1994" y="1848"/>
                  <a:ext cx="79" cy="34"/>
                </a:xfrm>
                <a:custGeom>
                  <a:avLst/>
                  <a:gdLst>
                    <a:gd name="T0" fmla="*/ 14 w 97"/>
                    <a:gd name="T1" fmla="*/ 5 h 42"/>
                    <a:gd name="T2" fmla="*/ 30 w 97"/>
                    <a:gd name="T3" fmla="*/ 7 h 42"/>
                    <a:gd name="T4" fmla="*/ 40 w 97"/>
                    <a:gd name="T5" fmla="*/ 0 h 42"/>
                    <a:gd name="T6" fmla="*/ 55 w 97"/>
                    <a:gd name="T7" fmla="*/ 5 h 42"/>
                    <a:gd name="T8" fmla="*/ 48 w 97"/>
                    <a:gd name="T9" fmla="*/ 12 h 42"/>
                    <a:gd name="T10" fmla="*/ 64 w 97"/>
                    <a:gd name="T11" fmla="*/ 16 h 42"/>
                    <a:gd name="T12" fmla="*/ 51 w 97"/>
                    <a:gd name="T13" fmla="*/ 27 h 42"/>
                    <a:gd name="T14" fmla="*/ 0 w 97"/>
                    <a:gd name="T15" fmla="*/ 14 h 42"/>
                    <a:gd name="T16" fmla="*/ 14 w 97"/>
                    <a:gd name="T17" fmla="*/ 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dirty="0"/>
                </a:p>
              </p:txBody>
            </p:sp>
            <p:sp>
              <p:nvSpPr>
                <p:cNvPr id="200" name="Freeform 12"/>
                <p:cNvSpPr>
                  <a:spLocks/>
                </p:cNvSpPr>
                <p:nvPr/>
              </p:nvSpPr>
              <p:spPr bwMode="auto">
                <a:xfrm>
                  <a:off x="2073" y="1825"/>
                  <a:ext cx="150" cy="80"/>
                </a:xfrm>
                <a:custGeom>
                  <a:avLst/>
                  <a:gdLst>
                    <a:gd name="T0" fmla="*/ 66 w 185"/>
                    <a:gd name="T1" fmla="*/ 0 h 97"/>
                    <a:gd name="T2" fmla="*/ 122 w 185"/>
                    <a:gd name="T3" fmla="*/ 15 h 97"/>
                    <a:gd name="T4" fmla="*/ 54 w 185"/>
                    <a:gd name="T5" fmla="*/ 66 h 97"/>
                    <a:gd name="T6" fmla="*/ 0 w 185"/>
                    <a:gd name="T7" fmla="*/ 50 h 97"/>
                    <a:gd name="T8" fmla="*/ 66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dirty="0"/>
                </a:p>
              </p:txBody>
            </p:sp>
          </p:grpSp>
          <p:grpSp>
            <p:nvGrpSpPr>
              <p:cNvPr id="167" name="Group 13"/>
              <p:cNvGrpSpPr>
                <a:grpSpLocks/>
              </p:cNvGrpSpPr>
              <p:nvPr/>
            </p:nvGrpSpPr>
            <p:grpSpPr bwMode="auto">
              <a:xfrm>
                <a:off x="3557" y="2818"/>
                <a:ext cx="696" cy="376"/>
                <a:chOff x="2614" y="1299"/>
                <a:chExt cx="763" cy="412"/>
              </a:xfrm>
            </p:grpSpPr>
            <p:sp>
              <p:nvSpPr>
                <p:cNvPr id="180" name="Freeform 14"/>
                <p:cNvSpPr>
                  <a:spLocks noChangeAspect="1"/>
                </p:cNvSpPr>
                <p:nvPr/>
              </p:nvSpPr>
              <p:spPr bwMode="auto">
                <a:xfrm>
                  <a:off x="3113" y="1406"/>
                  <a:ext cx="263" cy="305"/>
                </a:xfrm>
                <a:custGeom>
                  <a:avLst/>
                  <a:gdLst>
                    <a:gd name="T0" fmla="*/ 1 w 364"/>
                    <a:gd name="T1" fmla="*/ 111 h 422"/>
                    <a:gd name="T2" fmla="*/ 190 w 364"/>
                    <a:gd name="T3" fmla="*/ 0 h 422"/>
                    <a:gd name="T4" fmla="*/ 190 w 364"/>
                    <a:gd name="T5" fmla="*/ 94 h 422"/>
                    <a:gd name="T6" fmla="*/ 0 w 364"/>
                    <a:gd name="T7" fmla="*/ 220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81" name="Freeform 15"/>
                <p:cNvSpPr>
                  <a:spLocks noChangeAspect="1"/>
                </p:cNvSpPr>
                <p:nvPr/>
              </p:nvSpPr>
              <p:spPr bwMode="auto">
                <a:xfrm>
                  <a:off x="2614" y="1299"/>
                  <a:ext cx="763" cy="264"/>
                </a:xfrm>
                <a:custGeom>
                  <a:avLst/>
                  <a:gdLst>
                    <a:gd name="T0" fmla="*/ 350 w 1091"/>
                    <a:gd name="T1" fmla="*/ 184 h 377"/>
                    <a:gd name="T2" fmla="*/ 0 w 1091"/>
                    <a:gd name="T3" fmla="*/ 92 h 377"/>
                    <a:gd name="T4" fmla="*/ 194 w 1091"/>
                    <a:gd name="T5" fmla="*/ 0 h 377"/>
                    <a:gd name="T6" fmla="*/ 533 w 1091"/>
                    <a:gd name="T7" fmla="*/ 74 h 377"/>
                    <a:gd name="T8" fmla="*/ 350 w 1091"/>
                    <a:gd name="T9" fmla="*/ 184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82" name="Freeform 16"/>
                <p:cNvSpPr>
                  <a:spLocks noChangeAspect="1"/>
                </p:cNvSpPr>
                <p:nvPr/>
              </p:nvSpPr>
              <p:spPr bwMode="auto">
                <a:xfrm>
                  <a:off x="2614" y="1429"/>
                  <a:ext cx="499" cy="282"/>
                </a:xfrm>
                <a:custGeom>
                  <a:avLst/>
                  <a:gdLst>
                    <a:gd name="T0" fmla="*/ 0 w 690"/>
                    <a:gd name="T1" fmla="*/ 3 h 390"/>
                    <a:gd name="T2" fmla="*/ 0 w 690"/>
                    <a:gd name="T3" fmla="*/ 101 h 390"/>
                    <a:gd name="T4" fmla="*/ 361 w 690"/>
                    <a:gd name="T5" fmla="*/ 204 h 390"/>
                    <a:gd name="T6" fmla="*/ 361 w 690"/>
                    <a:gd name="T7" fmla="*/ 97 h 390"/>
                    <a:gd name="T8" fmla="*/ 2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83" name="Freeform 17"/>
                <p:cNvSpPr>
                  <a:spLocks noChangeAspect="1"/>
                </p:cNvSpPr>
                <p:nvPr/>
              </p:nvSpPr>
              <p:spPr bwMode="auto">
                <a:xfrm>
                  <a:off x="2875" y="1529"/>
                  <a:ext cx="196" cy="137"/>
                </a:xfrm>
                <a:custGeom>
                  <a:avLst/>
                  <a:gdLst>
                    <a:gd name="T0" fmla="*/ 0 w 271"/>
                    <a:gd name="T1" fmla="*/ 0 h 189"/>
                    <a:gd name="T2" fmla="*/ 142 w 271"/>
                    <a:gd name="T3" fmla="*/ 38 h 189"/>
                    <a:gd name="T4" fmla="*/ 142 w 271"/>
                    <a:gd name="T5" fmla="*/ 99 h 189"/>
                    <a:gd name="T6" fmla="*/ 0 w 271"/>
                    <a:gd name="T7" fmla="*/ 60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dirty="0"/>
                </a:p>
              </p:txBody>
            </p:sp>
            <p:sp>
              <p:nvSpPr>
                <p:cNvPr id="184" name="Freeform 18"/>
                <p:cNvSpPr>
                  <a:spLocks noChangeAspect="1" noChangeArrowheads="1"/>
                </p:cNvSpPr>
                <p:nvPr/>
              </p:nvSpPr>
              <p:spPr bwMode="auto">
                <a:xfrm>
                  <a:off x="2879" y="1580"/>
                  <a:ext cx="189" cy="49"/>
                </a:xfrm>
                <a:custGeom>
                  <a:avLst/>
                  <a:gdLst>
                    <a:gd name="T0" fmla="*/ 0 w 261"/>
                    <a:gd name="T1" fmla="*/ 0 h 69"/>
                    <a:gd name="T2" fmla="*/ 137 w 261"/>
                    <a:gd name="T3" fmla="*/ 3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dirty="0"/>
                </a:p>
              </p:txBody>
            </p:sp>
            <p:sp>
              <p:nvSpPr>
                <p:cNvPr id="185" name="Freeform 19"/>
                <p:cNvSpPr>
                  <a:spLocks/>
                </p:cNvSpPr>
                <p:nvPr/>
              </p:nvSpPr>
              <p:spPr bwMode="auto">
                <a:xfrm>
                  <a:off x="2874" y="1528"/>
                  <a:ext cx="196" cy="83"/>
                </a:xfrm>
                <a:custGeom>
                  <a:avLst/>
                  <a:gdLst>
                    <a:gd name="T0" fmla="*/ 0 w 270"/>
                    <a:gd name="T1" fmla="*/ 59 h 116"/>
                    <a:gd name="T2" fmla="*/ 1 w 270"/>
                    <a:gd name="T3" fmla="*/ 0 h 116"/>
                    <a:gd name="T4" fmla="*/ 142 w 270"/>
                    <a:gd name="T5" fmla="*/ 39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dirty="0"/>
                </a:p>
              </p:txBody>
            </p:sp>
            <p:sp>
              <p:nvSpPr>
                <p:cNvPr id="186" name="Line 20"/>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dirty="0"/>
                </a:p>
              </p:txBody>
            </p:sp>
            <p:sp>
              <p:nvSpPr>
                <p:cNvPr id="187" name="Line 21"/>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dirty="0"/>
                </a:p>
              </p:txBody>
            </p:sp>
            <p:sp>
              <p:nvSpPr>
                <p:cNvPr id="188" name="Freeform 22"/>
                <p:cNvSpPr>
                  <a:spLocks/>
                </p:cNvSpPr>
                <p:nvPr/>
              </p:nvSpPr>
              <p:spPr bwMode="auto">
                <a:xfrm>
                  <a:off x="2940" y="1566"/>
                  <a:ext cx="47" cy="25"/>
                </a:xfrm>
                <a:custGeom>
                  <a:avLst/>
                  <a:gdLst>
                    <a:gd name="T0" fmla="*/ 0 w 64"/>
                    <a:gd name="T1" fmla="*/ 0 h 35"/>
                    <a:gd name="T2" fmla="*/ 1 w 64"/>
                    <a:gd name="T3" fmla="*/ 9 h 35"/>
                    <a:gd name="T4" fmla="*/ 35 w 64"/>
                    <a:gd name="T5" fmla="*/ 18 h 35"/>
                    <a:gd name="T6" fmla="*/ 35 w 64"/>
                    <a:gd name="T7" fmla="*/ 10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dirty="0"/>
                </a:p>
              </p:txBody>
            </p:sp>
            <p:sp>
              <p:nvSpPr>
                <p:cNvPr id="189" name="Line 23"/>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190" name="Line 24"/>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191" name="Line 25"/>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192" name="Line 26"/>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193" name="Freeform 27"/>
                <p:cNvSpPr>
                  <a:spLocks/>
                </p:cNvSpPr>
                <p:nvPr/>
              </p:nvSpPr>
              <p:spPr bwMode="auto">
                <a:xfrm>
                  <a:off x="2877" y="1588"/>
                  <a:ext cx="198" cy="84"/>
                </a:xfrm>
                <a:custGeom>
                  <a:avLst/>
                  <a:gdLst>
                    <a:gd name="T0" fmla="*/ 0 w 275"/>
                    <a:gd name="T1" fmla="*/ 21 h 117"/>
                    <a:gd name="T2" fmla="*/ 143 w 275"/>
                    <a:gd name="T3" fmla="*/ 60 h 117"/>
                    <a:gd name="T4" fmla="*/ 14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dirty="0"/>
                </a:p>
              </p:txBody>
            </p:sp>
          </p:grpSp>
          <p:grpSp>
            <p:nvGrpSpPr>
              <p:cNvPr id="168" name="Group 28"/>
              <p:cNvGrpSpPr>
                <a:grpSpLocks/>
              </p:cNvGrpSpPr>
              <p:nvPr/>
            </p:nvGrpSpPr>
            <p:grpSpPr bwMode="auto">
              <a:xfrm>
                <a:off x="3647" y="2399"/>
                <a:ext cx="651" cy="612"/>
                <a:chOff x="2676" y="840"/>
                <a:chExt cx="714" cy="672"/>
              </a:xfrm>
            </p:grpSpPr>
            <p:sp>
              <p:nvSpPr>
                <p:cNvPr id="169" name="Freeform 29"/>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dirty="0"/>
                </a:p>
              </p:txBody>
            </p:sp>
            <p:sp>
              <p:nvSpPr>
                <p:cNvPr id="170" name="Freeform 30"/>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dirty="0"/>
                </a:p>
              </p:txBody>
            </p:sp>
            <p:sp>
              <p:nvSpPr>
                <p:cNvPr id="171" name="Oval 31"/>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endParaRPr lang="en-US" dirty="0"/>
                </a:p>
              </p:txBody>
            </p:sp>
            <p:sp>
              <p:nvSpPr>
                <p:cNvPr id="172" name="Freeform 32"/>
                <p:cNvSpPr>
                  <a:spLocks/>
                </p:cNvSpPr>
                <p:nvPr/>
              </p:nvSpPr>
              <p:spPr bwMode="auto">
                <a:xfrm>
                  <a:off x="2718" y="1337"/>
                  <a:ext cx="452" cy="126"/>
                </a:xfrm>
                <a:custGeom>
                  <a:avLst/>
                  <a:gdLst>
                    <a:gd name="T0" fmla="*/ 0 w 646"/>
                    <a:gd name="T1" fmla="*/ 0 h 180"/>
                    <a:gd name="T2" fmla="*/ 10 w 646"/>
                    <a:gd name="T3" fmla="*/ 17 h 180"/>
                    <a:gd name="T4" fmla="*/ 281 w 646"/>
                    <a:gd name="T5" fmla="*/ 88 h 180"/>
                    <a:gd name="T6" fmla="*/ 316 w 646"/>
                    <a:gd name="T7" fmla="*/ 7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dirty="0"/>
                </a:p>
              </p:txBody>
            </p:sp>
            <p:sp>
              <p:nvSpPr>
                <p:cNvPr id="173" name="Freeform 33"/>
                <p:cNvSpPr>
                  <a:spLocks noChangeAspect="1"/>
                </p:cNvSpPr>
                <p:nvPr/>
              </p:nvSpPr>
              <p:spPr bwMode="auto">
                <a:xfrm>
                  <a:off x="2826" y="840"/>
                  <a:ext cx="564" cy="520"/>
                </a:xfrm>
                <a:custGeom>
                  <a:avLst/>
                  <a:gdLst>
                    <a:gd name="T0" fmla="*/ 302 w 808"/>
                    <a:gd name="T1" fmla="*/ 362 h 746"/>
                    <a:gd name="T2" fmla="*/ 394 w 808"/>
                    <a:gd name="T3" fmla="*/ 255 h 746"/>
                    <a:gd name="T4" fmla="*/ 394 w 808"/>
                    <a:gd name="T5" fmla="*/ 52 h 746"/>
                    <a:gd name="T6" fmla="*/ 164 w 808"/>
                    <a:gd name="T7" fmla="*/ 0 h 746"/>
                    <a:gd name="T8" fmla="*/ 0 w 808"/>
                    <a:gd name="T9" fmla="*/ 23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74" name="Freeform 34"/>
                <p:cNvSpPr>
                  <a:spLocks noChangeAspect="1"/>
                </p:cNvSpPr>
                <p:nvPr/>
              </p:nvSpPr>
              <p:spPr bwMode="auto">
                <a:xfrm>
                  <a:off x="3178" y="955"/>
                  <a:ext cx="113" cy="506"/>
                </a:xfrm>
                <a:custGeom>
                  <a:avLst/>
                  <a:gdLst>
                    <a:gd name="T0" fmla="*/ 0 w 144"/>
                    <a:gd name="T1" fmla="*/ 398 h 644"/>
                    <a:gd name="T2" fmla="*/ 0 w 144"/>
                    <a:gd name="T3" fmla="*/ 49 h 644"/>
                    <a:gd name="T4" fmla="*/ 89 w 144"/>
                    <a:gd name="T5" fmla="*/ 0 h 644"/>
                    <a:gd name="T6" fmla="*/ 89 w 144"/>
                    <a:gd name="T7" fmla="*/ 342 h 644"/>
                    <a:gd name="T8" fmla="*/ 0 w 144"/>
                    <a:gd name="T9" fmla="*/ 398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75" name="Freeform 35"/>
                <p:cNvSpPr>
                  <a:spLocks noChangeAspect="1"/>
                </p:cNvSpPr>
                <p:nvPr/>
              </p:nvSpPr>
              <p:spPr bwMode="auto">
                <a:xfrm>
                  <a:off x="2676" y="846"/>
                  <a:ext cx="615" cy="172"/>
                </a:xfrm>
                <a:custGeom>
                  <a:avLst/>
                  <a:gdLst>
                    <a:gd name="T0" fmla="*/ 395 w 782"/>
                    <a:gd name="T1" fmla="*/ 135 h 219"/>
                    <a:gd name="T2" fmla="*/ 0 w 782"/>
                    <a:gd name="T3" fmla="*/ 42 h 219"/>
                    <a:gd name="T4" fmla="*/ 99 w 782"/>
                    <a:gd name="T5" fmla="*/ 0 h 219"/>
                    <a:gd name="T6" fmla="*/ 484 w 782"/>
                    <a:gd name="T7" fmla="*/ 86 h 219"/>
                    <a:gd name="T8" fmla="*/ 395 w 782"/>
                    <a:gd name="T9" fmla="*/ 135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dirty="0"/>
                </a:p>
              </p:txBody>
            </p:sp>
            <p:sp>
              <p:nvSpPr>
                <p:cNvPr id="176" name="Freeform 36"/>
                <p:cNvSpPr>
                  <a:spLocks noChangeAspect="1"/>
                </p:cNvSpPr>
                <p:nvPr/>
              </p:nvSpPr>
              <p:spPr bwMode="auto">
                <a:xfrm>
                  <a:off x="2676" y="897"/>
                  <a:ext cx="502" cy="566"/>
                </a:xfrm>
                <a:custGeom>
                  <a:avLst/>
                  <a:gdLst>
                    <a:gd name="T0" fmla="*/ 374 w 672"/>
                    <a:gd name="T1" fmla="*/ 424 h 754"/>
                    <a:gd name="T2" fmla="*/ 374 w 672"/>
                    <a:gd name="T3" fmla="*/ 90 h 754"/>
                    <a:gd name="T4" fmla="*/ 0 w 672"/>
                    <a:gd name="T5" fmla="*/ 0 h 754"/>
                    <a:gd name="T6" fmla="*/ 0 w 672"/>
                    <a:gd name="T7" fmla="*/ 326 h 754"/>
                    <a:gd name="T8" fmla="*/ 374 w 672"/>
                    <a:gd name="T9" fmla="*/ 424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77" name="Freeform 37"/>
                <p:cNvSpPr>
                  <a:spLocks noChangeAspect="1"/>
                </p:cNvSpPr>
                <p:nvPr/>
              </p:nvSpPr>
              <p:spPr bwMode="auto">
                <a:xfrm>
                  <a:off x="2715" y="947"/>
                  <a:ext cx="425" cy="464"/>
                </a:xfrm>
                <a:custGeom>
                  <a:avLst/>
                  <a:gdLst>
                    <a:gd name="T0" fmla="*/ 367 w 491"/>
                    <a:gd name="T1" fmla="*/ 391 h 549"/>
                    <a:gd name="T2" fmla="*/ 367 w 491"/>
                    <a:gd name="T3" fmla="*/ 84 h 549"/>
                    <a:gd name="T4" fmla="*/ 0 w 491"/>
                    <a:gd name="T5" fmla="*/ 0 h 549"/>
                    <a:gd name="T6" fmla="*/ 0 w 491"/>
                    <a:gd name="T7" fmla="*/ 303 h 549"/>
                    <a:gd name="T8" fmla="*/ 367 w 491"/>
                    <a:gd name="T9" fmla="*/ 391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dirty="0"/>
                </a:p>
              </p:txBody>
            </p:sp>
            <p:sp>
              <p:nvSpPr>
                <p:cNvPr id="178" name="Freeform 38"/>
                <p:cNvSpPr>
                  <a:spLocks/>
                </p:cNvSpPr>
                <p:nvPr/>
              </p:nvSpPr>
              <p:spPr bwMode="auto">
                <a:xfrm>
                  <a:off x="2741" y="978"/>
                  <a:ext cx="372"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defRPr/>
                  </a:pPr>
                  <a:endParaRPr lang="en-US" dirty="0"/>
                </a:p>
              </p:txBody>
            </p:sp>
            <p:sp>
              <p:nvSpPr>
                <p:cNvPr id="179" name="Line 39"/>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dirty="0"/>
                </a:p>
              </p:txBody>
            </p:sp>
          </p:grpSp>
        </p:grpSp>
        <p:grpSp>
          <p:nvGrpSpPr>
            <p:cNvPr id="155" name="Group 40"/>
            <p:cNvGrpSpPr>
              <a:grpSpLocks/>
            </p:cNvGrpSpPr>
            <p:nvPr/>
          </p:nvGrpSpPr>
          <p:grpSpPr bwMode="auto">
            <a:xfrm>
              <a:off x="1187" y="445"/>
              <a:ext cx="740" cy="1002"/>
              <a:chOff x="3015" y="2413"/>
              <a:chExt cx="740" cy="1002"/>
            </a:xfrm>
          </p:grpSpPr>
          <p:sp>
            <p:nvSpPr>
              <p:cNvPr id="156" name="Freeform 41"/>
              <p:cNvSpPr>
                <a:spLocks/>
              </p:cNvSpPr>
              <p:nvPr/>
            </p:nvSpPr>
            <p:spPr bwMode="auto">
              <a:xfrm flipH="1">
                <a:off x="3083" y="2606"/>
                <a:ext cx="313" cy="299"/>
              </a:xfrm>
              <a:custGeom>
                <a:avLst/>
                <a:gdLst>
                  <a:gd name="T0" fmla="*/ 16 w 359"/>
                  <a:gd name="T1" fmla="*/ 16 h 341"/>
                  <a:gd name="T2" fmla="*/ 14 w 359"/>
                  <a:gd name="T3" fmla="*/ 30 h 341"/>
                  <a:gd name="T4" fmla="*/ 14 w 359"/>
                  <a:gd name="T5" fmla="*/ 43 h 341"/>
                  <a:gd name="T6" fmla="*/ 15 w 359"/>
                  <a:gd name="T7" fmla="*/ 60 h 341"/>
                  <a:gd name="T8" fmla="*/ 10 w 359"/>
                  <a:gd name="T9" fmla="*/ 73 h 341"/>
                  <a:gd name="T10" fmla="*/ 4 w 359"/>
                  <a:gd name="T11" fmla="*/ 82 h 341"/>
                  <a:gd name="T12" fmla="*/ 0 w 359"/>
                  <a:gd name="T13" fmla="*/ 89 h 341"/>
                  <a:gd name="T14" fmla="*/ 0 w 359"/>
                  <a:gd name="T15" fmla="*/ 96 h 341"/>
                  <a:gd name="T16" fmla="*/ 4 w 359"/>
                  <a:gd name="T17" fmla="*/ 102 h 341"/>
                  <a:gd name="T18" fmla="*/ 15 w 359"/>
                  <a:gd name="T19" fmla="*/ 104 h 341"/>
                  <a:gd name="T20" fmla="*/ 22 w 359"/>
                  <a:gd name="T21" fmla="*/ 110 h 341"/>
                  <a:gd name="T22" fmla="*/ 23 w 359"/>
                  <a:gd name="T23" fmla="*/ 113 h 341"/>
                  <a:gd name="T24" fmla="*/ 25 w 359"/>
                  <a:gd name="T25" fmla="*/ 125 h 341"/>
                  <a:gd name="T26" fmla="*/ 25 w 359"/>
                  <a:gd name="T27" fmla="*/ 135 h 341"/>
                  <a:gd name="T28" fmla="*/ 29 w 359"/>
                  <a:gd name="T29" fmla="*/ 139 h 341"/>
                  <a:gd name="T30" fmla="*/ 34 w 359"/>
                  <a:gd name="T31" fmla="*/ 140 h 341"/>
                  <a:gd name="T32" fmla="*/ 37 w 359"/>
                  <a:gd name="T33" fmla="*/ 144 h 341"/>
                  <a:gd name="T34" fmla="*/ 35 w 359"/>
                  <a:gd name="T35" fmla="*/ 149 h 341"/>
                  <a:gd name="T36" fmla="*/ 37 w 359"/>
                  <a:gd name="T37" fmla="*/ 154 h 341"/>
                  <a:gd name="T38" fmla="*/ 42 w 359"/>
                  <a:gd name="T39" fmla="*/ 160 h 341"/>
                  <a:gd name="T40" fmla="*/ 50 w 359"/>
                  <a:gd name="T41" fmla="*/ 165 h 341"/>
                  <a:gd name="T42" fmla="*/ 51 w 359"/>
                  <a:gd name="T43" fmla="*/ 172 h 341"/>
                  <a:gd name="T44" fmla="*/ 51 w 359"/>
                  <a:gd name="T45" fmla="*/ 182 h 341"/>
                  <a:gd name="T46" fmla="*/ 53 w 359"/>
                  <a:gd name="T47" fmla="*/ 190 h 341"/>
                  <a:gd name="T48" fmla="*/ 58 w 359"/>
                  <a:gd name="T49" fmla="*/ 196 h 341"/>
                  <a:gd name="T50" fmla="*/ 68 w 359"/>
                  <a:gd name="T51" fmla="*/ 202 h 341"/>
                  <a:gd name="T52" fmla="*/ 80 w 359"/>
                  <a:gd name="T53" fmla="*/ 196 h 341"/>
                  <a:gd name="T54" fmla="*/ 98 w 359"/>
                  <a:gd name="T55" fmla="*/ 194 h 341"/>
                  <a:gd name="T56" fmla="*/ 111 w 359"/>
                  <a:gd name="T57" fmla="*/ 189 h 341"/>
                  <a:gd name="T58" fmla="*/ 122 w 359"/>
                  <a:gd name="T59" fmla="*/ 185 h 341"/>
                  <a:gd name="T60" fmla="*/ 131 w 359"/>
                  <a:gd name="T61" fmla="*/ 190 h 341"/>
                  <a:gd name="T62" fmla="*/ 142 w 359"/>
                  <a:gd name="T63" fmla="*/ 203 h 341"/>
                  <a:gd name="T64" fmla="*/ 147 w 359"/>
                  <a:gd name="T65" fmla="*/ 217 h 341"/>
                  <a:gd name="T66" fmla="*/ 157 w 359"/>
                  <a:gd name="T67" fmla="*/ 231 h 341"/>
                  <a:gd name="T68" fmla="*/ 162 w 359"/>
                  <a:gd name="T69" fmla="*/ 243 h 341"/>
                  <a:gd name="T70" fmla="*/ 167 w 359"/>
                  <a:gd name="T71" fmla="*/ 253 h 341"/>
                  <a:gd name="T72" fmla="*/ 173 w 359"/>
                  <a:gd name="T73" fmla="*/ 262 h 341"/>
                  <a:gd name="T74" fmla="*/ 181 w 359"/>
                  <a:gd name="T75" fmla="*/ 246 h 341"/>
                  <a:gd name="T76" fmla="*/ 187 w 359"/>
                  <a:gd name="T77" fmla="*/ 238 h 341"/>
                  <a:gd name="T78" fmla="*/ 197 w 359"/>
                  <a:gd name="T79" fmla="*/ 228 h 341"/>
                  <a:gd name="T80" fmla="*/ 210 w 359"/>
                  <a:gd name="T81" fmla="*/ 216 h 341"/>
                  <a:gd name="T82" fmla="*/ 273 w 359"/>
                  <a:gd name="T83" fmla="*/ 178 h 341"/>
                  <a:gd name="T84" fmla="*/ 241 w 359"/>
                  <a:gd name="T85" fmla="*/ 114 h 341"/>
                  <a:gd name="T86" fmla="*/ 74 w 359"/>
                  <a:gd name="T87" fmla="*/ 0 h 341"/>
                  <a:gd name="T88" fmla="*/ 16 w 359"/>
                  <a:gd name="T89" fmla="*/ 16 h 3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341"/>
                  <a:gd name="T137" fmla="*/ 359 w 359"/>
                  <a:gd name="T138" fmla="*/ 341 h 3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341">
                    <a:moveTo>
                      <a:pt x="21" y="20"/>
                    </a:moveTo>
                    <a:lnTo>
                      <a:pt x="18" y="39"/>
                    </a:lnTo>
                    <a:lnTo>
                      <a:pt x="18" y="56"/>
                    </a:lnTo>
                    <a:lnTo>
                      <a:pt x="19" y="78"/>
                    </a:lnTo>
                    <a:lnTo>
                      <a:pt x="13" y="95"/>
                    </a:lnTo>
                    <a:lnTo>
                      <a:pt x="6" y="107"/>
                    </a:lnTo>
                    <a:lnTo>
                      <a:pt x="0" y="116"/>
                    </a:lnTo>
                    <a:lnTo>
                      <a:pt x="0" y="125"/>
                    </a:lnTo>
                    <a:lnTo>
                      <a:pt x="6" y="132"/>
                    </a:lnTo>
                    <a:lnTo>
                      <a:pt x="19" y="136"/>
                    </a:lnTo>
                    <a:lnTo>
                      <a:pt x="29" y="143"/>
                    </a:lnTo>
                    <a:lnTo>
                      <a:pt x="30" y="147"/>
                    </a:lnTo>
                    <a:lnTo>
                      <a:pt x="33" y="162"/>
                    </a:lnTo>
                    <a:lnTo>
                      <a:pt x="33" y="176"/>
                    </a:lnTo>
                    <a:lnTo>
                      <a:pt x="38" y="180"/>
                    </a:lnTo>
                    <a:lnTo>
                      <a:pt x="45" y="183"/>
                    </a:lnTo>
                    <a:lnTo>
                      <a:pt x="49" y="187"/>
                    </a:lnTo>
                    <a:lnTo>
                      <a:pt x="46" y="194"/>
                    </a:lnTo>
                    <a:lnTo>
                      <a:pt x="49" y="201"/>
                    </a:lnTo>
                    <a:lnTo>
                      <a:pt x="55" y="208"/>
                    </a:lnTo>
                    <a:lnTo>
                      <a:pt x="65" y="214"/>
                    </a:lnTo>
                    <a:lnTo>
                      <a:pt x="67" y="224"/>
                    </a:lnTo>
                    <a:lnTo>
                      <a:pt x="67" y="236"/>
                    </a:lnTo>
                    <a:lnTo>
                      <a:pt x="70" y="248"/>
                    </a:lnTo>
                    <a:lnTo>
                      <a:pt x="77" y="256"/>
                    </a:lnTo>
                    <a:lnTo>
                      <a:pt x="90" y="262"/>
                    </a:lnTo>
                    <a:lnTo>
                      <a:pt x="106" y="256"/>
                    </a:lnTo>
                    <a:lnTo>
                      <a:pt x="129" y="252"/>
                    </a:lnTo>
                    <a:lnTo>
                      <a:pt x="146" y="245"/>
                    </a:lnTo>
                    <a:lnTo>
                      <a:pt x="161" y="241"/>
                    </a:lnTo>
                    <a:lnTo>
                      <a:pt x="172" y="248"/>
                    </a:lnTo>
                    <a:lnTo>
                      <a:pt x="187" y="265"/>
                    </a:lnTo>
                    <a:lnTo>
                      <a:pt x="194" y="282"/>
                    </a:lnTo>
                    <a:lnTo>
                      <a:pt x="206" y="300"/>
                    </a:lnTo>
                    <a:lnTo>
                      <a:pt x="213" y="316"/>
                    </a:lnTo>
                    <a:lnTo>
                      <a:pt x="219" y="329"/>
                    </a:lnTo>
                    <a:lnTo>
                      <a:pt x="227" y="341"/>
                    </a:lnTo>
                    <a:lnTo>
                      <a:pt x="238" y="321"/>
                    </a:lnTo>
                    <a:lnTo>
                      <a:pt x="247" y="309"/>
                    </a:lnTo>
                    <a:lnTo>
                      <a:pt x="259" y="296"/>
                    </a:lnTo>
                    <a:lnTo>
                      <a:pt x="276" y="280"/>
                    </a:lnTo>
                    <a:lnTo>
                      <a:pt x="359" y="231"/>
                    </a:lnTo>
                    <a:lnTo>
                      <a:pt x="317" y="148"/>
                    </a:lnTo>
                    <a:lnTo>
                      <a:pt x="97" y="0"/>
                    </a:lnTo>
                    <a:lnTo>
                      <a:pt x="21" y="20"/>
                    </a:lnTo>
                  </a:path>
                </a:pathLst>
              </a:custGeom>
              <a:solidFill>
                <a:srgbClr val="AF7D23"/>
              </a:solidFill>
              <a:ln w="3175" cap="rnd">
                <a:solidFill>
                  <a:srgbClr val="808080"/>
                </a:solidFill>
                <a:round/>
                <a:headEnd/>
                <a:tailEnd/>
              </a:ln>
            </p:spPr>
            <p:txBody>
              <a:bodyPr/>
              <a:lstStyle/>
              <a:p>
                <a:endParaRPr lang="en-US" dirty="0"/>
              </a:p>
            </p:txBody>
          </p:sp>
          <p:sp>
            <p:nvSpPr>
              <p:cNvPr id="157" name="Freeform 42"/>
              <p:cNvSpPr>
                <a:spLocks/>
              </p:cNvSpPr>
              <p:nvPr/>
            </p:nvSpPr>
            <p:spPr bwMode="auto">
              <a:xfrm>
                <a:off x="3327" y="2665"/>
                <a:ext cx="31" cy="11"/>
              </a:xfrm>
              <a:custGeom>
                <a:avLst/>
                <a:gdLst>
                  <a:gd name="T0" fmla="*/ 0 w 41"/>
                  <a:gd name="T1" fmla="*/ 0 h 15"/>
                  <a:gd name="T2" fmla="*/ 23 w 41"/>
                  <a:gd name="T3" fmla="*/ 3 h 15"/>
                  <a:gd name="T4" fmla="*/ 20 w 41"/>
                  <a:gd name="T5" fmla="*/ 7 h 15"/>
                  <a:gd name="T6" fmla="*/ 0 w 41"/>
                  <a:gd name="T7" fmla="*/ 0 h 15"/>
                  <a:gd name="T8" fmla="*/ 0 60000 65536"/>
                  <a:gd name="T9" fmla="*/ 0 60000 65536"/>
                  <a:gd name="T10" fmla="*/ 0 60000 65536"/>
                  <a:gd name="T11" fmla="*/ 0 60000 65536"/>
                  <a:gd name="T12" fmla="*/ 0 w 41"/>
                  <a:gd name="T13" fmla="*/ 0 h 15"/>
                  <a:gd name="T14" fmla="*/ 41 w 41"/>
                  <a:gd name="T15" fmla="*/ 15 h 15"/>
                </a:gdLst>
                <a:ahLst/>
                <a:cxnLst>
                  <a:cxn ang="T8">
                    <a:pos x="T0" y="T1"/>
                  </a:cxn>
                  <a:cxn ang="T9">
                    <a:pos x="T2" y="T3"/>
                  </a:cxn>
                  <a:cxn ang="T10">
                    <a:pos x="T4" y="T5"/>
                  </a:cxn>
                  <a:cxn ang="T11">
                    <a:pos x="T6" y="T7"/>
                  </a:cxn>
                </a:cxnLst>
                <a:rect l="T12" t="T13" r="T14" b="T15"/>
                <a:pathLst>
                  <a:path w="41" h="15">
                    <a:moveTo>
                      <a:pt x="0" y="0"/>
                    </a:moveTo>
                    <a:lnTo>
                      <a:pt x="40" y="6"/>
                    </a:lnTo>
                    <a:lnTo>
                      <a:pt x="34" y="14"/>
                    </a:lnTo>
                    <a:lnTo>
                      <a:pt x="0" y="0"/>
                    </a:lnTo>
                  </a:path>
                </a:pathLst>
              </a:custGeom>
              <a:solidFill>
                <a:srgbClr val="333333"/>
              </a:solidFill>
              <a:ln w="6350" cap="rnd">
                <a:solidFill>
                  <a:srgbClr val="333333"/>
                </a:solidFill>
                <a:round/>
                <a:headEnd/>
                <a:tailEnd/>
              </a:ln>
            </p:spPr>
            <p:txBody>
              <a:bodyPr/>
              <a:lstStyle/>
              <a:p>
                <a:endParaRPr lang="en-US" dirty="0"/>
              </a:p>
            </p:txBody>
          </p:sp>
          <p:sp>
            <p:nvSpPr>
              <p:cNvPr id="158" name="Freeform 43"/>
              <p:cNvSpPr>
                <a:spLocks/>
              </p:cNvSpPr>
              <p:nvPr/>
            </p:nvSpPr>
            <p:spPr bwMode="auto">
              <a:xfrm>
                <a:off x="3320" y="3100"/>
                <a:ext cx="128" cy="101"/>
              </a:xfrm>
              <a:custGeom>
                <a:avLst/>
                <a:gdLst>
                  <a:gd name="T0" fmla="*/ 20 w 574"/>
                  <a:gd name="T1" fmla="*/ 2 h 447"/>
                  <a:gd name="T2" fmla="*/ 22 w 574"/>
                  <a:gd name="T3" fmla="*/ 3 h 447"/>
                  <a:gd name="T4" fmla="*/ 25 w 574"/>
                  <a:gd name="T5" fmla="*/ 5 h 447"/>
                  <a:gd name="T6" fmla="*/ 26 w 574"/>
                  <a:gd name="T7" fmla="*/ 7 h 447"/>
                  <a:gd name="T8" fmla="*/ 26 w 574"/>
                  <a:gd name="T9" fmla="*/ 9 h 447"/>
                  <a:gd name="T10" fmla="*/ 27 w 574"/>
                  <a:gd name="T11" fmla="*/ 9 h 447"/>
                  <a:gd name="T12" fmla="*/ 28 w 574"/>
                  <a:gd name="T13" fmla="*/ 10 h 447"/>
                  <a:gd name="T14" fmla="*/ 29 w 574"/>
                  <a:gd name="T15" fmla="*/ 11 h 447"/>
                  <a:gd name="T16" fmla="*/ 28 w 574"/>
                  <a:gd name="T17" fmla="*/ 12 h 447"/>
                  <a:gd name="T18" fmla="*/ 27 w 574"/>
                  <a:gd name="T19" fmla="*/ 13 h 447"/>
                  <a:gd name="T20" fmla="*/ 27 w 574"/>
                  <a:gd name="T21" fmla="*/ 13 h 447"/>
                  <a:gd name="T22" fmla="*/ 25 w 574"/>
                  <a:gd name="T23" fmla="*/ 12 h 447"/>
                  <a:gd name="T24" fmla="*/ 22 w 574"/>
                  <a:gd name="T25" fmla="*/ 10 h 447"/>
                  <a:gd name="T26" fmla="*/ 21 w 574"/>
                  <a:gd name="T27" fmla="*/ 8 h 447"/>
                  <a:gd name="T28" fmla="*/ 19 w 574"/>
                  <a:gd name="T29" fmla="*/ 9 h 447"/>
                  <a:gd name="T30" fmla="*/ 17 w 574"/>
                  <a:gd name="T31" fmla="*/ 9 h 447"/>
                  <a:gd name="T32" fmla="*/ 16 w 574"/>
                  <a:gd name="T33" fmla="*/ 9 h 447"/>
                  <a:gd name="T34" fmla="*/ 15 w 574"/>
                  <a:gd name="T35" fmla="*/ 9 h 447"/>
                  <a:gd name="T36" fmla="*/ 15 w 574"/>
                  <a:gd name="T37" fmla="*/ 9 h 447"/>
                  <a:gd name="T38" fmla="*/ 15 w 574"/>
                  <a:gd name="T39" fmla="*/ 9 h 447"/>
                  <a:gd name="T40" fmla="*/ 15 w 574"/>
                  <a:gd name="T41" fmla="*/ 9 h 447"/>
                  <a:gd name="T42" fmla="*/ 14 w 574"/>
                  <a:gd name="T43" fmla="*/ 9 h 447"/>
                  <a:gd name="T44" fmla="*/ 14 w 574"/>
                  <a:gd name="T45" fmla="*/ 9 h 447"/>
                  <a:gd name="T46" fmla="*/ 13 w 574"/>
                  <a:gd name="T47" fmla="*/ 9 h 447"/>
                  <a:gd name="T48" fmla="*/ 12 w 574"/>
                  <a:gd name="T49" fmla="*/ 10 h 447"/>
                  <a:gd name="T50" fmla="*/ 11 w 574"/>
                  <a:gd name="T51" fmla="*/ 11 h 447"/>
                  <a:gd name="T52" fmla="*/ 9 w 574"/>
                  <a:gd name="T53" fmla="*/ 12 h 447"/>
                  <a:gd name="T54" fmla="*/ 8 w 574"/>
                  <a:gd name="T55" fmla="*/ 14 h 447"/>
                  <a:gd name="T56" fmla="*/ 9 w 574"/>
                  <a:gd name="T57" fmla="*/ 16 h 447"/>
                  <a:gd name="T58" fmla="*/ 11 w 574"/>
                  <a:gd name="T59" fmla="*/ 17 h 447"/>
                  <a:gd name="T60" fmla="*/ 12 w 574"/>
                  <a:gd name="T61" fmla="*/ 17 h 447"/>
                  <a:gd name="T62" fmla="*/ 13 w 574"/>
                  <a:gd name="T63" fmla="*/ 16 h 447"/>
                  <a:gd name="T64" fmla="*/ 16 w 574"/>
                  <a:gd name="T65" fmla="*/ 16 h 447"/>
                  <a:gd name="T66" fmla="*/ 19 w 574"/>
                  <a:gd name="T67" fmla="*/ 18 h 447"/>
                  <a:gd name="T68" fmla="*/ 19 w 574"/>
                  <a:gd name="T69" fmla="*/ 19 h 447"/>
                  <a:gd name="T70" fmla="*/ 18 w 574"/>
                  <a:gd name="T71" fmla="*/ 21 h 447"/>
                  <a:gd name="T72" fmla="*/ 17 w 574"/>
                  <a:gd name="T73" fmla="*/ 22 h 447"/>
                  <a:gd name="T74" fmla="*/ 14 w 574"/>
                  <a:gd name="T75" fmla="*/ 22 h 447"/>
                  <a:gd name="T76" fmla="*/ 9 w 574"/>
                  <a:gd name="T77" fmla="*/ 23 h 447"/>
                  <a:gd name="T78" fmla="*/ 5 w 574"/>
                  <a:gd name="T79" fmla="*/ 22 h 447"/>
                  <a:gd name="T80" fmla="*/ 2 w 574"/>
                  <a:gd name="T81" fmla="*/ 21 h 447"/>
                  <a:gd name="T82" fmla="*/ 3 w 574"/>
                  <a:gd name="T83" fmla="*/ 18 h 447"/>
                  <a:gd name="T84" fmla="*/ 2 w 574"/>
                  <a:gd name="T85" fmla="*/ 13 h 447"/>
                  <a:gd name="T86" fmla="*/ 1 w 574"/>
                  <a:gd name="T87" fmla="*/ 6 h 447"/>
                  <a:gd name="T88" fmla="*/ 0 w 574"/>
                  <a:gd name="T89" fmla="*/ 4 h 447"/>
                  <a:gd name="T90" fmla="*/ 1 w 574"/>
                  <a:gd name="T91" fmla="*/ 4 h 447"/>
                  <a:gd name="T92" fmla="*/ 3 w 574"/>
                  <a:gd name="T93" fmla="*/ 4 h 447"/>
                  <a:gd name="T94" fmla="*/ 6 w 574"/>
                  <a:gd name="T95" fmla="*/ 3 h 447"/>
                  <a:gd name="T96" fmla="*/ 12 w 574"/>
                  <a:gd name="T97" fmla="*/ 2 h 447"/>
                  <a:gd name="T98" fmla="*/ 14 w 574"/>
                  <a:gd name="T99" fmla="*/ 1 h 447"/>
                  <a:gd name="T100" fmla="*/ 17 w 574"/>
                  <a:gd name="T101" fmla="*/ 0 h 447"/>
                  <a:gd name="T102" fmla="*/ 19 w 574"/>
                  <a:gd name="T103" fmla="*/ 0 h 4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447"/>
                  <a:gd name="T158" fmla="*/ 574 w 574"/>
                  <a:gd name="T159" fmla="*/ 447 h 4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447">
                    <a:moveTo>
                      <a:pt x="384" y="15"/>
                    </a:moveTo>
                    <a:lnTo>
                      <a:pt x="392" y="25"/>
                    </a:lnTo>
                    <a:lnTo>
                      <a:pt x="399" y="32"/>
                    </a:lnTo>
                    <a:lnTo>
                      <a:pt x="411" y="40"/>
                    </a:lnTo>
                    <a:lnTo>
                      <a:pt x="422" y="50"/>
                    </a:lnTo>
                    <a:lnTo>
                      <a:pt x="449" y="67"/>
                    </a:lnTo>
                    <a:lnTo>
                      <a:pt x="476" y="86"/>
                    </a:lnTo>
                    <a:lnTo>
                      <a:pt x="488" y="96"/>
                    </a:lnTo>
                    <a:lnTo>
                      <a:pt x="499" y="105"/>
                    </a:lnTo>
                    <a:lnTo>
                      <a:pt x="509" y="115"/>
                    </a:lnTo>
                    <a:lnTo>
                      <a:pt x="518" y="124"/>
                    </a:lnTo>
                    <a:lnTo>
                      <a:pt x="524" y="136"/>
                    </a:lnTo>
                    <a:lnTo>
                      <a:pt x="528" y="146"/>
                    </a:lnTo>
                    <a:lnTo>
                      <a:pt x="528" y="157"/>
                    </a:lnTo>
                    <a:lnTo>
                      <a:pt x="526" y="169"/>
                    </a:lnTo>
                    <a:lnTo>
                      <a:pt x="530" y="169"/>
                    </a:lnTo>
                    <a:lnTo>
                      <a:pt x="536" y="171"/>
                    </a:lnTo>
                    <a:lnTo>
                      <a:pt x="543" y="176"/>
                    </a:lnTo>
                    <a:lnTo>
                      <a:pt x="549" y="184"/>
                    </a:lnTo>
                    <a:lnTo>
                      <a:pt x="557" y="194"/>
                    </a:lnTo>
                    <a:lnTo>
                      <a:pt x="563" y="201"/>
                    </a:lnTo>
                    <a:lnTo>
                      <a:pt x="568" y="211"/>
                    </a:lnTo>
                    <a:lnTo>
                      <a:pt x="574" y="217"/>
                    </a:lnTo>
                    <a:lnTo>
                      <a:pt x="572" y="220"/>
                    </a:lnTo>
                    <a:lnTo>
                      <a:pt x="568" y="226"/>
                    </a:lnTo>
                    <a:lnTo>
                      <a:pt x="565" y="232"/>
                    </a:lnTo>
                    <a:lnTo>
                      <a:pt x="561" y="238"/>
                    </a:lnTo>
                    <a:lnTo>
                      <a:pt x="557" y="245"/>
                    </a:lnTo>
                    <a:lnTo>
                      <a:pt x="553" y="251"/>
                    </a:lnTo>
                    <a:lnTo>
                      <a:pt x="551" y="259"/>
                    </a:lnTo>
                    <a:lnTo>
                      <a:pt x="549" y="265"/>
                    </a:lnTo>
                    <a:lnTo>
                      <a:pt x="543" y="265"/>
                    </a:lnTo>
                    <a:lnTo>
                      <a:pt x="536" y="261"/>
                    </a:lnTo>
                    <a:lnTo>
                      <a:pt x="528" y="257"/>
                    </a:lnTo>
                    <a:lnTo>
                      <a:pt x="518" y="251"/>
                    </a:lnTo>
                    <a:lnTo>
                      <a:pt x="499" y="240"/>
                    </a:lnTo>
                    <a:lnTo>
                      <a:pt x="478" y="222"/>
                    </a:lnTo>
                    <a:lnTo>
                      <a:pt x="457" y="207"/>
                    </a:lnTo>
                    <a:lnTo>
                      <a:pt x="438" y="192"/>
                    </a:lnTo>
                    <a:lnTo>
                      <a:pt x="421" y="178"/>
                    </a:lnTo>
                    <a:lnTo>
                      <a:pt x="409" y="169"/>
                    </a:lnTo>
                    <a:lnTo>
                      <a:pt x="422" y="153"/>
                    </a:lnTo>
                    <a:lnTo>
                      <a:pt x="409" y="163"/>
                    </a:lnTo>
                    <a:lnTo>
                      <a:pt x="396" y="169"/>
                    </a:lnTo>
                    <a:lnTo>
                      <a:pt x="380" y="174"/>
                    </a:lnTo>
                    <a:lnTo>
                      <a:pt x="365" y="178"/>
                    </a:lnTo>
                    <a:lnTo>
                      <a:pt x="350" y="180"/>
                    </a:lnTo>
                    <a:lnTo>
                      <a:pt x="334" y="176"/>
                    </a:lnTo>
                    <a:lnTo>
                      <a:pt x="328" y="174"/>
                    </a:lnTo>
                    <a:lnTo>
                      <a:pt x="323" y="171"/>
                    </a:lnTo>
                    <a:lnTo>
                      <a:pt x="317" y="167"/>
                    </a:lnTo>
                    <a:lnTo>
                      <a:pt x="311" y="161"/>
                    </a:lnTo>
                    <a:lnTo>
                      <a:pt x="311" y="165"/>
                    </a:lnTo>
                    <a:lnTo>
                      <a:pt x="311" y="167"/>
                    </a:lnTo>
                    <a:lnTo>
                      <a:pt x="309" y="171"/>
                    </a:lnTo>
                    <a:lnTo>
                      <a:pt x="309" y="172"/>
                    </a:lnTo>
                    <a:lnTo>
                      <a:pt x="307" y="176"/>
                    </a:lnTo>
                    <a:lnTo>
                      <a:pt x="307" y="178"/>
                    </a:lnTo>
                    <a:lnTo>
                      <a:pt x="305" y="182"/>
                    </a:lnTo>
                    <a:lnTo>
                      <a:pt x="305" y="186"/>
                    </a:lnTo>
                    <a:lnTo>
                      <a:pt x="303" y="184"/>
                    </a:lnTo>
                    <a:lnTo>
                      <a:pt x="302" y="184"/>
                    </a:lnTo>
                    <a:lnTo>
                      <a:pt x="300" y="182"/>
                    </a:lnTo>
                    <a:lnTo>
                      <a:pt x="296" y="182"/>
                    </a:lnTo>
                    <a:lnTo>
                      <a:pt x="294" y="180"/>
                    </a:lnTo>
                    <a:lnTo>
                      <a:pt x="292" y="178"/>
                    </a:lnTo>
                    <a:lnTo>
                      <a:pt x="290" y="178"/>
                    </a:lnTo>
                    <a:lnTo>
                      <a:pt x="288" y="176"/>
                    </a:lnTo>
                    <a:lnTo>
                      <a:pt x="280" y="178"/>
                    </a:lnTo>
                    <a:lnTo>
                      <a:pt x="273" y="180"/>
                    </a:lnTo>
                    <a:lnTo>
                      <a:pt x="267" y="182"/>
                    </a:lnTo>
                    <a:lnTo>
                      <a:pt x="259" y="186"/>
                    </a:lnTo>
                    <a:lnTo>
                      <a:pt x="254" y="188"/>
                    </a:lnTo>
                    <a:lnTo>
                      <a:pt x="246" y="192"/>
                    </a:lnTo>
                    <a:lnTo>
                      <a:pt x="240" y="192"/>
                    </a:lnTo>
                    <a:lnTo>
                      <a:pt x="232" y="194"/>
                    </a:lnTo>
                    <a:lnTo>
                      <a:pt x="225" y="201"/>
                    </a:lnTo>
                    <a:lnTo>
                      <a:pt x="215" y="211"/>
                    </a:lnTo>
                    <a:lnTo>
                      <a:pt x="208" y="219"/>
                    </a:lnTo>
                    <a:lnTo>
                      <a:pt x="198" y="226"/>
                    </a:lnTo>
                    <a:lnTo>
                      <a:pt x="188" y="236"/>
                    </a:lnTo>
                    <a:lnTo>
                      <a:pt x="181" y="247"/>
                    </a:lnTo>
                    <a:lnTo>
                      <a:pt x="175" y="259"/>
                    </a:lnTo>
                    <a:lnTo>
                      <a:pt x="171" y="272"/>
                    </a:lnTo>
                    <a:lnTo>
                      <a:pt x="171" y="288"/>
                    </a:lnTo>
                    <a:lnTo>
                      <a:pt x="175" y="297"/>
                    </a:lnTo>
                    <a:lnTo>
                      <a:pt x="184" y="307"/>
                    </a:lnTo>
                    <a:lnTo>
                      <a:pt x="194" y="315"/>
                    </a:lnTo>
                    <a:lnTo>
                      <a:pt x="206" y="322"/>
                    </a:lnTo>
                    <a:lnTo>
                      <a:pt x="217" y="328"/>
                    </a:lnTo>
                    <a:lnTo>
                      <a:pt x="229" y="332"/>
                    </a:lnTo>
                    <a:lnTo>
                      <a:pt x="238" y="336"/>
                    </a:lnTo>
                    <a:lnTo>
                      <a:pt x="244" y="338"/>
                    </a:lnTo>
                    <a:lnTo>
                      <a:pt x="252" y="330"/>
                    </a:lnTo>
                    <a:lnTo>
                      <a:pt x="257" y="326"/>
                    </a:lnTo>
                    <a:lnTo>
                      <a:pt x="267" y="322"/>
                    </a:lnTo>
                    <a:lnTo>
                      <a:pt x="275" y="320"/>
                    </a:lnTo>
                    <a:lnTo>
                      <a:pt x="294" y="320"/>
                    </a:lnTo>
                    <a:lnTo>
                      <a:pt x="315" y="324"/>
                    </a:lnTo>
                    <a:lnTo>
                      <a:pt x="334" y="330"/>
                    </a:lnTo>
                    <a:lnTo>
                      <a:pt x="353" y="338"/>
                    </a:lnTo>
                    <a:lnTo>
                      <a:pt x="371" y="345"/>
                    </a:lnTo>
                    <a:lnTo>
                      <a:pt x="384" y="353"/>
                    </a:lnTo>
                    <a:lnTo>
                      <a:pt x="382" y="364"/>
                    </a:lnTo>
                    <a:lnTo>
                      <a:pt x="378" y="376"/>
                    </a:lnTo>
                    <a:lnTo>
                      <a:pt x="373" y="387"/>
                    </a:lnTo>
                    <a:lnTo>
                      <a:pt x="365" y="397"/>
                    </a:lnTo>
                    <a:lnTo>
                      <a:pt x="355" y="407"/>
                    </a:lnTo>
                    <a:lnTo>
                      <a:pt x="346" y="414"/>
                    </a:lnTo>
                    <a:lnTo>
                      <a:pt x="338" y="420"/>
                    </a:lnTo>
                    <a:lnTo>
                      <a:pt x="330" y="424"/>
                    </a:lnTo>
                    <a:lnTo>
                      <a:pt x="317" y="430"/>
                    </a:lnTo>
                    <a:lnTo>
                      <a:pt x="303" y="435"/>
                    </a:lnTo>
                    <a:lnTo>
                      <a:pt x="286" y="439"/>
                    </a:lnTo>
                    <a:lnTo>
                      <a:pt x="269" y="441"/>
                    </a:lnTo>
                    <a:lnTo>
                      <a:pt x="231" y="447"/>
                    </a:lnTo>
                    <a:lnTo>
                      <a:pt x="190" y="447"/>
                    </a:lnTo>
                    <a:lnTo>
                      <a:pt x="148" y="445"/>
                    </a:lnTo>
                    <a:lnTo>
                      <a:pt x="110" y="439"/>
                    </a:lnTo>
                    <a:lnTo>
                      <a:pt x="92" y="434"/>
                    </a:lnTo>
                    <a:lnTo>
                      <a:pt x="77" y="430"/>
                    </a:lnTo>
                    <a:lnTo>
                      <a:pt x="62" y="424"/>
                    </a:lnTo>
                    <a:lnTo>
                      <a:pt x="50" y="416"/>
                    </a:lnTo>
                    <a:lnTo>
                      <a:pt x="52" y="397"/>
                    </a:lnTo>
                    <a:lnTo>
                      <a:pt x="52" y="378"/>
                    </a:lnTo>
                    <a:lnTo>
                      <a:pt x="52" y="359"/>
                    </a:lnTo>
                    <a:lnTo>
                      <a:pt x="52" y="338"/>
                    </a:lnTo>
                    <a:lnTo>
                      <a:pt x="46" y="295"/>
                    </a:lnTo>
                    <a:lnTo>
                      <a:pt x="37" y="251"/>
                    </a:lnTo>
                    <a:lnTo>
                      <a:pt x="29" y="207"/>
                    </a:lnTo>
                    <a:lnTo>
                      <a:pt x="21" y="165"/>
                    </a:lnTo>
                    <a:lnTo>
                      <a:pt x="16" y="123"/>
                    </a:lnTo>
                    <a:lnTo>
                      <a:pt x="12" y="82"/>
                    </a:lnTo>
                    <a:lnTo>
                      <a:pt x="0" y="67"/>
                    </a:lnTo>
                    <a:lnTo>
                      <a:pt x="2" y="71"/>
                    </a:lnTo>
                    <a:lnTo>
                      <a:pt x="4" y="73"/>
                    </a:lnTo>
                    <a:lnTo>
                      <a:pt x="8" y="76"/>
                    </a:lnTo>
                    <a:lnTo>
                      <a:pt x="14" y="78"/>
                    </a:lnTo>
                    <a:lnTo>
                      <a:pt x="25" y="80"/>
                    </a:lnTo>
                    <a:lnTo>
                      <a:pt x="39" y="80"/>
                    </a:lnTo>
                    <a:lnTo>
                      <a:pt x="56" y="80"/>
                    </a:lnTo>
                    <a:lnTo>
                      <a:pt x="75" y="76"/>
                    </a:lnTo>
                    <a:lnTo>
                      <a:pt x="96" y="73"/>
                    </a:lnTo>
                    <a:lnTo>
                      <a:pt x="117" y="67"/>
                    </a:lnTo>
                    <a:lnTo>
                      <a:pt x="158" y="55"/>
                    </a:lnTo>
                    <a:lnTo>
                      <a:pt x="198" y="42"/>
                    </a:lnTo>
                    <a:lnTo>
                      <a:pt x="231" y="32"/>
                    </a:lnTo>
                    <a:lnTo>
                      <a:pt x="250" y="27"/>
                    </a:lnTo>
                    <a:lnTo>
                      <a:pt x="265" y="21"/>
                    </a:lnTo>
                    <a:lnTo>
                      <a:pt x="282" y="15"/>
                    </a:lnTo>
                    <a:lnTo>
                      <a:pt x="300" y="9"/>
                    </a:lnTo>
                    <a:lnTo>
                      <a:pt x="317" y="4"/>
                    </a:lnTo>
                    <a:lnTo>
                      <a:pt x="336" y="0"/>
                    </a:lnTo>
                    <a:lnTo>
                      <a:pt x="353" y="0"/>
                    </a:lnTo>
                    <a:lnTo>
                      <a:pt x="361" y="2"/>
                    </a:lnTo>
                    <a:lnTo>
                      <a:pt x="371" y="5"/>
                    </a:lnTo>
                    <a:lnTo>
                      <a:pt x="378" y="9"/>
                    </a:lnTo>
                    <a:lnTo>
                      <a:pt x="384" y="15"/>
                    </a:lnTo>
                    <a:close/>
                  </a:path>
                </a:pathLst>
              </a:custGeom>
              <a:solidFill>
                <a:srgbClr val="AF7D23"/>
              </a:solidFill>
              <a:ln w="3175" cap="rnd">
                <a:solidFill>
                  <a:srgbClr val="808080"/>
                </a:solidFill>
                <a:round/>
                <a:headEnd/>
                <a:tailEnd/>
              </a:ln>
            </p:spPr>
            <p:txBody>
              <a:bodyPr/>
              <a:lstStyle/>
              <a:p>
                <a:endParaRPr lang="en-US" dirty="0"/>
              </a:p>
            </p:txBody>
          </p:sp>
          <p:sp>
            <p:nvSpPr>
              <p:cNvPr id="159" name="Freeform 44"/>
              <p:cNvSpPr>
                <a:spLocks/>
              </p:cNvSpPr>
              <p:nvPr/>
            </p:nvSpPr>
            <p:spPr bwMode="auto">
              <a:xfrm rot="-1622053">
                <a:off x="3362" y="3223"/>
                <a:ext cx="393" cy="134"/>
              </a:xfrm>
              <a:custGeom>
                <a:avLst/>
                <a:gdLst>
                  <a:gd name="T0" fmla="*/ 228 w 556"/>
                  <a:gd name="T1" fmla="*/ 16 h 190"/>
                  <a:gd name="T2" fmla="*/ 234 w 556"/>
                  <a:gd name="T3" fmla="*/ 23 h 190"/>
                  <a:gd name="T4" fmla="*/ 243 w 556"/>
                  <a:gd name="T5" fmla="*/ 32 h 190"/>
                  <a:gd name="T6" fmla="*/ 249 w 556"/>
                  <a:gd name="T7" fmla="*/ 37 h 190"/>
                  <a:gd name="T8" fmla="*/ 252 w 556"/>
                  <a:gd name="T9" fmla="*/ 44 h 190"/>
                  <a:gd name="T10" fmla="*/ 258 w 556"/>
                  <a:gd name="T11" fmla="*/ 51 h 190"/>
                  <a:gd name="T12" fmla="*/ 264 w 556"/>
                  <a:gd name="T13" fmla="*/ 56 h 190"/>
                  <a:gd name="T14" fmla="*/ 269 w 556"/>
                  <a:gd name="T15" fmla="*/ 58 h 190"/>
                  <a:gd name="T16" fmla="*/ 277 w 556"/>
                  <a:gd name="T17" fmla="*/ 61 h 190"/>
                  <a:gd name="T18" fmla="*/ 276 w 556"/>
                  <a:gd name="T19" fmla="*/ 68 h 190"/>
                  <a:gd name="T20" fmla="*/ 271 w 556"/>
                  <a:gd name="T21" fmla="*/ 72 h 190"/>
                  <a:gd name="T22" fmla="*/ 264 w 556"/>
                  <a:gd name="T23" fmla="*/ 73 h 190"/>
                  <a:gd name="T24" fmla="*/ 257 w 556"/>
                  <a:gd name="T25" fmla="*/ 68 h 190"/>
                  <a:gd name="T26" fmla="*/ 245 w 556"/>
                  <a:gd name="T27" fmla="*/ 65 h 190"/>
                  <a:gd name="T28" fmla="*/ 231 w 556"/>
                  <a:gd name="T29" fmla="*/ 65 h 190"/>
                  <a:gd name="T30" fmla="*/ 225 w 556"/>
                  <a:gd name="T31" fmla="*/ 64 h 190"/>
                  <a:gd name="T32" fmla="*/ 214 w 556"/>
                  <a:gd name="T33" fmla="*/ 67 h 190"/>
                  <a:gd name="T34" fmla="*/ 196 w 556"/>
                  <a:gd name="T35" fmla="*/ 78 h 190"/>
                  <a:gd name="T36" fmla="*/ 180 w 556"/>
                  <a:gd name="T37" fmla="*/ 89 h 190"/>
                  <a:gd name="T38" fmla="*/ 163 w 556"/>
                  <a:gd name="T39" fmla="*/ 92 h 190"/>
                  <a:gd name="T40" fmla="*/ 142 w 556"/>
                  <a:gd name="T41" fmla="*/ 94 h 190"/>
                  <a:gd name="T42" fmla="*/ 124 w 556"/>
                  <a:gd name="T43" fmla="*/ 92 h 190"/>
                  <a:gd name="T44" fmla="*/ 105 w 556"/>
                  <a:gd name="T45" fmla="*/ 90 h 190"/>
                  <a:gd name="T46" fmla="*/ 89 w 556"/>
                  <a:gd name="T47" fmla="*/ 87 h 190"/>
                  <a:gd name="T48" fmla="*/ 67 w 556"/>
                  <a:gd name="T49" fmla="*/ 84 h 190"/>
                  <a:gd name="T50" fmla="*/ 41 w 556"/>
                  <a:gd name="T51" fmla="*/ 78 h 190"/>
                  <a:gd name="T52" fmla="*/ 15 w 556"/>
                  <a:gd name="T53" fmla="*/ 69 h 190"/>
                  <a:gd name="T54" fmla="*/ 4 w 556"/>
                  <a:gd name="T55" fmla="*/ 61 h 190"/>
                  <a:gd name="T56" fmla="*/ 0 w 556"/>
                  <a:gd name="T57" fmla="*/ 61 h 190"/>
                  <a:gd name="T58" fmla="*/ 18 w 556"/>
                  <a:gd name="T59" fmla="*/ 44 h 190"/>
                  <a:gd name="T60" fmla="*/ 34 w 556"/>
                  <a:gd name="T61" fmla="*/ 25 h 190"/>
                  <a:gd name="T62" fmla="*/ 36 w 556"/>
                  <a:gd name="T63" fmla="*/ 14 h 190"/>
                  <a:gd name="T64" fmla="*/ 64 w 556"/>
                  <a:gd name="T65" fmla="*/ 26 h 190"/>
                  <a:gd name="T66" fmla="*/ 90 w 556"/>
                  <a:gd name="T67" fmla="*/ 37 h 190"/>
                  <a:gd name="T68" fmla="*/ 118 w 556"/>
                  <a:gd name="T69" fmla="*/ 47 h 190"/>
                  <a:gd name="T70" fmla="*/ 136 w 556"/>
                  <a:gd name="T71" fmla="*/ 49 h 190"/>
                  <a:gd name="T72" fmla="*/ 148 w 556"/>
                  <a:gd name="T73" fmla="*/ 36 h 190"/>
                  <a:gd name="T74" fmla="*/ 161 w 556"/>
                  <a:gd name="T75" fmla="*/ 24 h 190"/>
                  <a:gd name="T76" fmla="*/ 173 w 556"/>
                  <a:gd name="T77" fmla="*/ 13 h 190"/>
                  <a:gd name="T78" fmla="*/ 184 w 556"/>
                  <a:gd name="T79" fmla="*/ 4 h 190"/>
                  <a:gd name="T80" fmla="*/ 199 w 556"/>
                  <a:gd name="T81" fmla="*/ 0 h 190"/>
                  <a:gd name="T82" fmla="*/ 204 w 556"/>
                  <a:gd name="T83" fmla="*/ 3 h 190"/>
                  <a:gd name="T84" fmla="*/ 211 w 556"/>
                  <a:gd name="T85" fmla="*/ 9 h 190"/>
                  <a:gd name="T86" fmla="*/ 219 w 556"/>
                  <a:gd name="T87" fmla="*/ 12 h 190"/>
                  <a:gd name="T88" fmla="*/ 228 w 556"/>
                  <a:gd name="T89" fmla="*/ 16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6"/>
                  <a:gd name="T136" fmla="*/ 0 h 190"/>
                  <a:gd name="T137" fmla="*/ 556 w 55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6" h="190">
                    <a:moveTo>
                      <a:pt x="455" y="32"/>
                    </a:moveTo>
                    <a:lnTo>
                      <a:pt x="468" y="46"/>
                    </a:lnTo>
                    <a:lnTo>
                      <a:pt x="487" y="65"/>
                    </a:lnTo>
                    <a:lnTo>
                      <a:pt x="498" y="74"/>
                    </a:lnTo>
                    <a:lnTo>
                      <a:pt x="504" y="90"/>
                    </a:lnTo>
                    <a:lnTo>
                      <a:pt x="517" y="104"/>
                    </a:lnTo>
                    <a:lnTo>
                      <a:pt x="527" y="112"/>
                    </a:lnTo>
                    <a:lnTo>
                      <a:pt x="539" y="116"/>
                    </a:lnTo>
                    <a:lnTo>
                      <a:pt x="555" y="124"/>
                    </a:lnTo>
                    <a:lnTo>
                      <a:pt x="553" y="138"/>
                    </a:lnTo>
                    <a:lnTo>
                      <a:pt x="543" y="144"/>
                    </a:lnTo>
                    <a:lnTo>
                      <a:pt x="527" y="146"/>
                    </a:lnTo>
                    <a:lnTo>
                      <a:pt x="513" y="138"/>
                    </a:lnTo>
                    <a:lnTo>
                      <a:pt x="489" y="130"/>
                    </a:lnTo>
                    <a:lnTo>
                      <a:pt x="463" y="130"/>
                    </a:lnTo>
                    <a:lnTo>
                      <a:pt x="452" y="129"/>
                    </a:lnTo>
                    <a:lnTo>
                      <a:pt x="428" y="135"/>
                    </a:lnTo>
                    <a:lnTo>
                      <a:pt x="392" y="158"/>
                    </a:lnTo>
                    <a:lnTo>
                      <a:pt x="359" y="178"/>
                    </a:lnTo>
                    <a:lnTo>
                      <a:pt x="325" y="185"/>
                    </a:lnTo>
                    <a:lnTo>
                      <a:pt x="284" y="189"/>
                    </a:lnTo>
                    <a:lnTo>
                      <a:pt x="249" y="185"/>
                    </a:lnTo>
                    <a:lnTo>
                      <a:pt x="210" y="182"/>
                    </a:lnTo>
                    <a:lnTo>
                      <a:pt x="178" y="176"/>
                    </a:lnTo>
                    <a:lnTo>
                      <a:pt x="134" y="169"/>
                    </a:lnTo>
                    <a:lnTo>
                      <a:pt x="82" y="156"/>
                    </a:lnTo>
                    <a:lnTo>
                      <a:pt x="30" y="139"/>
                    </a:lnTo>
                    <a:lnTo>
                      <a:pt x="8" y="124"/>
                    </a:lnTo>
                    <a:lnTo>
                      <a:pt x="0" y="122"/>
                    </a:lnTo>
                    <a:lnTo>
                      <a:pt x="35" y="90"/>
                    </a:lnTo>
                    <a:lnTo>
                      <a:pt x="68" y="49"/>
                    </a:lnTo>
                    <a:lnTo>
                      <a:pt x="72" y="29"/>
                    </a:lnTo>
                    <a:lnTo>
                      <a:pt x="129" y="53"/>
                    </a:lnTo>
                    <a:lnTo>
                      <a:pt x="180" y="74"/>
                    </a:lnTo>
                    <a:lnTo>
                      <a:pt x="236" y="93"/>
                    </a:lnTo>
                    <a:lnTo>
                      <a:pt x="273" y="99"/>
                    </a:lnTo>
                    <a:lnTo>
                      <a:pt x="296" y="72"/>
                    </a:lnTo>
                    <a:lnTo>
                      <a:pt x="323" y="48"/>
                    </a:lnTo>
                    <a:lnTo>
                      <a:pt x="347" y="27"/>
                    </a:lnTo>
                    <a:lnTo>
                      <a:pt x="368" y="7"/>
                    </a:lnTo>
                    <a:lnTo>
                      <a:pt x="398" y="0"/>
                    </a:lnTo>
                    <a:lnTo>
                      <a:pt x="409" y="6"/>
                    </a:lnTo>
                    <a:lnTo>
                      <a:pt x="421" y="18"/>
                    </a:lnTo>
                    <a:lnTo>
                      <a:pt x="438" y="24"/>
                    </a:lnTo>
                    <a:lnTo>
                      <a:pt x="455" y="32"/>
                    </a:lnTo>
                  </a:path>
                </a:pathLst>
              </a:custGeom>
              <a:solidFill>
                <a:srgbClr val="AF7D23"/>
              </a:solidFill>
              <a:ln w="3175" cap="rnd">
                <a:solidFill>
                  <a:srgbClr val="808080"/>
                </a:solidFill>
                <a:round/>
                <a:headEnd/>
                <a:tailEnd/>
              </a:ln>
            </p:spPr>
            <p:txBody>
              <a:bodyPr/>
              <a:lstStyle/>
              <a:p>
                <a:endParaRPr lang="en-US" dirty="0"/>
              </a:p>
            </p:txBody>
          </p:sp>
          <p:sp>
            <p:nvSpPr>
              <p:cNvPr id="160" name="Freeform 45"/>
              <p:cNvSpPr>
                <a:spLocks/>
              </p:cNvSpPr>
              <p:nvPr/>
            </p:nvSpPr>
            <p:spPr bwMode="auto">
              <a:xfrm>
                <a:off x="3024" y="2791"/>
                <a:ext cx="583" cy="624"/>
              </a:xfrm>
              <a:custGeom>
                <a:avLst/>
                <a:gdLst>
                  <a:gd name="T0" fmla="*/ 34 w 825"/>
                  <a:gd name="T1" fmla="*/ 0 h 882"/>
                  <a:gd name="T2" fmla="*/ 104 w 825"/>
                  <a:gd name="T3" fmla="*/ 38 h 882"/>
                  <a:gd name="T4" fmla="*/ 128 w 825"/>
                  <a:gd name="T5" fmla="*/ 52 h 882"/>
                  <a:gd name="T6" fmla="*/ 140 w 825"/>
                  <a:gd name="T7" fmla="*/ 82 h 882"/>
                  <a:gd name="T8" fmla="*/ 152 w 825"/>
                  <a:gd name="T9" fmla="*/ 108 h 882"/>
                  <a:gd name="T10" fmla="*/ 164 w 825"/>
                  <a:gd name="T11" fmla="*/ 118 h 882"/>
                  <a:gd name="T12" fmla="*/ 184 w 825"/>
                  <a:gd name="T13" fmla="*/ 142 h 882"/>
                  <a:gd name="T14" fmla="*/ 216 w 825"/>
                  <a:gd name="T15" fmla="*/ 208 h 882"/>
                  <a:gd name="T16" fmla="*/ 222 w 825"/>
                  <a:gd name="T17" fmla="*/ 250 h 882"/>
                  <a:gd name="T18" fmla="*/ 228 w 825"/>
                  <a:gd name="T19" fmla="*/ 304 h 882"/>
                  <a:gd name="T20" fmla="*/ 238 w 825"/>
                  <a:gd name="T21" fmla="*/ 328 h 882"/>
                  <a:gd name="T22" fmla="*/ 266 w 825"/>
                  <a:gd name="T23" fmla="*/ 341 h 882"/>
                  <a:gd name="T24" fmla="*/ 309 w 825"/>
                  <a:gd name="T25" fmla="*/ 354 h 882"/>
                  <a:gd name="T26" fmla="*/ 353 w 825"/>
                  <a:gd name="T27" fmla="*/ 354 h 882"/>
                  <a:gd name="T28" fmla="*/ 387 w 825"/>
                  <a:gd name="T29" fmla="*/ 384 h 882"/>
                  <a:gd name="T30" fmla="*/ 412 w 825"/>
                  <a:gd name="T31" fmla="*/ 408 h 882"/>
                  <a:gd name="T32" fmla="*/ 396 w 825"/>
                  <a:gd name="T33" fmla="*/ 436 h 882"/>
                  <a:gd name="T34" fmla="*/ 285 w 825"/>
                  <a:gd name="T35" fmla="*/ 439 h 882"/>
                  <a:gd name="T36" fmla="*/ 2 w 825"/>
                  <a:gd name="T37" fmla="*/ 439 h 882"/>
                  <a:gd name="T38" fmla="*/ 2 w 825"/>
                  <a:gd name="T39" fmla="*/ 24 h 882"/>
                  <a:gd name="T40" fmla="*/ 32 w 825"/>
                  <a:gd name="T41" fmla="*/ 0 h 8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5"/>
                  <a:gd name="T64" fmla="*/ 0 h 882"/>
                  <a:gd name="T65" fmla="*/ 825 w 825"/>
                  <a:gd name="T66" fmla="*/ 882 h 8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5" h="882">
                    <a:moveTo>
                      <a:pt x="68" y="0"/>
                    </a:moveTo>
                    <a:cubicBezTo>
                      <a:pt x="118" y="17"/>
                      <a:pt x="156" y="63"/>
                      <a:pt x="208" y="76"/>
                    </a:cubicBezTo>
                    <a:cubicBezTo>
                      <a:pt x="225" y="87"/>
                      <a:pt x="240" y="93"/>
                      <a:pt x="256" y="104"/>
                    </a:cubicBezTo>
                    <a:cubicBezTo>
                      <a:pt x="272" y="128"/>
                      <a:pt x="271" y="137"/>
                      <a:pt x="280" y="164"/>
                    </a:cubicBezTo>
                    <a:cubicBezTo>
                      <a:pt x="283" y="191"/>
                      <a:pt x="278" y="207"/>
                      <a:pt x="304" y="216"/>
                    </a:cubicBezTo>
                    <a:cubicBezTo>
                      <a:pt x="311" y="223"/>
                      <a:pt x="321" y="228"/>
                      <a:pt x="328" y="236"/>
                    </a:cubicBezTo>
                    <a:cubicBezTo>
                      <a:pt x="344" y="254"/>
                      <a:pt x="348" y="270"/>
                      <a:pt x="368" y="284"/>
                    </a:cubicBezTo>
                    <a:cubicBezTo>
                      <a:pt x="384" y="331"/>
                      <a:pt x="422" y="365"/>
                      <a:pt x="432" y="416"/>
                    </a:cubicBezTo>
                    <a:cubicBezTo>
                      <a:pt x="438" y="444"/>
                      <a:pt x="444" y="500"/>
                      <a:pt x="444" y="500"/>
                    </a:cubicBezTo>
                    <a:cubicBezTo>
                      <a:pt x="451" y="530"/>
                      <a:pt x="448" y="584"/>
                      <a:pt x="456" y="606"/>
                    </a:cubicBezTo>
                    <a:cubicBezTo>
                      <a:pt x="461" y="632"/>
                      <a:pt x="464" y="642"/>
                      <a:pt x="477" y="654"/>
                    </a:cubicBezTo>
                    <a:cubicBezTo>
                      <a:pt x="490" y="666"/>
                      <a:pt x="511" y="672"/>
                      <a:pt x="534" y="681"/>
                    </a:cubicBezTo>
                    <a:cubicBezTo>
                      <a:pt x="557" y="690"/>
                      <a:pt x="589" y="704"/>
                      <a:pt x="618" y="708"/>
                    </a:cubicBezTo>
                    <a:cubicBezTo>
                      <a:pt x="674" y="706"/>
                      <a:pt x="648" y="669"/>
                      <a:pt x="708" y="708"/>
                    </a:cubicBezTo>
                    <a:cubicBezTo>
                      <a:pt x="721" y="728"/>
                      <a:pt x="762" y="741"/>
                      <a:pt x="774" y="768"/>
                    </a:cubicBezTo>
                    <a:cubicBezTo>
                      <a:pt x="795" y="775"/>
                      <a:pt x="817" y="792"/>
                      <a:pt x="825" y="816"/>
                    </a:cubicBezTo>
                    <a:cubicBezTo>
                      <a:pt x="825" y="828"/>
                      <a:pt x="803" y="858"/>
                      <a:pt x="792" y="870"/>
                    </a:cubicBezTo>
                    <a:cubicBezTo>
                      <a:pt x="747" y="882"/>
                      <a:pt x="748" y="880"/>
                      <a:pt x="572" y="878"/>
                    </a:cubicBezTo>
                    <a:cubicBezTo>
                      <a:pt x="616" y="878"/>
                      <a:pt x="236" y="878"/>
                      <a:pt x="4" y="878"/>
                    </a:cubicBezTo>
                    <a:cubicBezTo>
                      <a:pt x="8" y="622"/>
                      <a:pt x="0" y="248"/>
                      <a:pt x="4" y="48"/>
                    </a:cubicBezTo>
                    <a:cubicBezTo>
                      <a:pt x="12" y="23"/>
                      <a:pt x="51" y="9"/>
                      <a:pt x="64" y="0"/>
                    </a:cubicBezTo>
                  </a:path>
                </a:pathLst>
              </a:custGeom>
              <a:gradFill rotWithShape="0">
                <a:gsLst>
                  <a:gs pos="0">
                    <a:srgbClr val="CCECFF"/>
                  </a:gs>
                  <a:gs pos="100000">
                    <a:srgbClr val="9999FF"/>
                  </a:gs>
                </a:gsLst>
                <a:lin ang="5400000" scaled="1"/>
              </a:gradFill>
              <a:ln w="3175">
                <a:solidFill>
                  <a:srgbClr val="777777"/>
                </a:solidFill>
                <a:round/>
                <a:headEnd/>
                <a:tailEnd/>
              </a:ln>
            </p:spPr>
            <p:txBody>
              <a:bodyPr/>
              <a:lstStyle/>
              <a:p>
                <a:endParaRPr lang="en-US" dirty="0"/>
              </a:p>
            </p:txBody>
          </p:sp>
          <p:sp>
            <p:nvSpPr>
              <p:cNvPr id="161" name="Freeform 46"/>
              <p:cNvSpPr>
                <a:spLocks/>
              </p:cNvSpPr>
              <p:nvPr/>
            </p:nvSpPr>
            <p:spPr bwMode="auto">
              <a:xfrm>
                <a:off x="3029" y="2891"/>
                <a:ext cx="255" cy="519"/>
              </a:xfrm>
              <a:custGeom>
                <a:avLst/>
                <a:gdLst>
                  <a:gd name="T0" fmla="*/ 1 w 360"/>
                  <a:gd name="T1" fmla="*/ 366 h 734"/>
                  <a:gd name="T2" fmla="*/ 169 w 360"/>
                  <a:gd name="T3" fmla="*/ 364 h 734"/>
                  <a:gd name="T4" fmla="*/ 147 w 360"/>
                  <a:gd name="T5" fmla="*/ 356 h 734"/>
                  <a:gd name="T6" fmla="*/ 175 w 360"/>
                  <a:gd name="T7" fmla="*/ 354 h 734"/>
                  <a:gd name="T8" fmla="*/ 157 w 360"/>
                  <a:gd name="T9" fmla="*/ 347 h 734"/>
                  <a:gd name="T10" fmla="*/ 161 w 360"/>
                  <a:gd name="T11" fmla="*/ 315 h 734"/>
                  <a:gd name="T12" fmla="*/ 154 w 360"/>
                  <a:gd name="T13" fmla="*/ 317 h 734"/>
                  <a:gd name="T14" fmla="*/ 140 w 360"/>
                  <a:gd name="T15" fmla="*/ 337 h 734"/>
                  <a:gd name="T16" fmla="*/ 118 w 360"/>
                  <a:gd name="T17" fmla="*/ 284 h 734"/>
                  <a:gd name="T18" fmla="*/ 104 w 360"/>
                  <a:gd name="T19" fmla="*/ 261 h 734"/>
                  <a:gd name="T20" fmla="*/ 96 w 360"/>
                  <a:gd name="T21" fmla="*/ 156 h 734"/>
                  <a:gd name="T22" fmla="*/ 79 w 360"/>
                  <a:gd name="T23" fmla="*/ 93 h 734"/>
                  <a:gd name="T24" fmla="*/ 70 w 360"/>
                  <a:gd name="T25" fmla="*/ 144 h 734"/>
                  <a:gd name="T26" fmla="*/ 62 w 360"/>
                  <a:gd name="T27" fmla="*/ 142 h 734"/>
                  <a:gd name="T28" fmla="*/ 58 w 360"/>
                  <a:gd name="T29" fmla="*/ 139 h 734"/>
                  <a:gd name="T30" fmla="*/ 79 w 360"/>
                  <a:gd name="T31" fmla="*/ 223 h 734"/>
                  <a:gd name="T32" fmla="*/ 89 w 360"/>
                  <a:gd name="T33" fmla="*/ 248 h 734"/>
                  <a:gd name="T34" fmla="*/ 92 w 360"/>
                  <a:gd name="T35" fmla="*/ 263 h 734"/>
                  <a:gd name="T36" fmla="*/ 111 w 360"/>
                  <a:gd name="T37" fmla="*/ 310 h 734"/>
                  <a:gd name="T38" fmla="*/ 125 w 360"/>
                  <a:gd name="T39" fmla="*/ 331 h 734"/>
                  <a:gd name="T40" fmla="*/ 104 w 360"/>
                  <a:gd name="T41" fmla="*/ 324 h 734"/>
                  <a:gd name="T42" fmla="*/ 91 w 360"/>
                  <a:gd name="T43" fmla="*/ 317 h 734"/>
                  <a:gd name="T44" fmla="*/ 79 w 360"/>
                  <a:gd name="T45" fmla="*/ 310 h 734"/>
                  <a:gd name="T46" fmla="*/ 58 w 360"/>
                  <a:gd name="T47" fmla="*/ 312 h 734"/>
                  <a:gd name="T48" fmla="*/ 24 w 360"/>
                  <a:gd name="T49" fmla="*/ 213 h 734"/>
                  <a:gd name="T50" fmla="*/ 20 w 360"/>
                  <a:gd name="T51" fmla="*/ 182 h 734"/>
                  <a:gd name="T52" fmla="*/ 18 w 360"/>
                  <a:gd name="T53" fmla="*/ 169 h 734"/>
                  <a:gd name="T54" fmla="*/ 14 w 360"/>
                  <a:gd name="T55" fmla="*/ 158 h 734"/>
                  <a:gd name="T56" fmla="*/ 16 w 360"/>
                  <a:gd name="T57" fmla="*/ 55 h 734"/>
                  <a:gd name="T58" fmla="*/ 20 w 360"/>
                  <a:gd name="T59" fmla="*/ 45 h 734"/>
                  <a:gd name="T60" fmla="*/ 48 w 360"/>
                  <a:gd name="T61" fmla="*/ 16 h 734"/>
                  <a:gd name="T62" fmla="*/ 79 w 360"/>
                  <a:gd name="T63" fmla="*/ 40 h 734"/>
                  <a:gd name="T64" fmla="*/ 118 w 360"/>
                  <a:gd name="T65" fmla="*/ 63 h 734"/>
                  <a:gd name="T66" fmla="*/ 108 w 360"/>
                  <a:gd name="T67" fmla="*/ 49 h 734"/>
                  <a:gd name="T68" fmla="*/ 68 w 360"/>
                  <a:gd name="T69" fmla="*/ 26 h 734"/>
                  <a:gd name="T70" fmla="*/ 36 w 360"/>
                  <a:gd name="T71" fmla="*/ 8 h 734"/>
                  <a:gd name="T72" fmla="*/ 20 w 360"/>
                  <a:gd name="T73" fmla="*/ 5 h 734"/>
                  <a:gd name="T74" fmla="*/ 0 w 360"/>
                  <a:gd name="T75" fmla="*/ 0 h 734"/>
                  <a:gd name="T76" fmla="*/ 1 w 360"/>
                  <a:gd name="T77" fmla="*/ 366 h 7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734"/>
                  <a:gd name="T119" fmla="*/ 360 w 360"/>
                  <a:gd name="T120" fmla="*/ 734 h 7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734">
                    <a:moveTo>
                      <a:pt x="3" y="732"/>
                    </a:moveTo>
                    <a:cubicBezTo>
                      <a:pt x="71" y="733"/>
                      <a:pt x="334" y="734"/>
                      <a:pt x="336" y="729"/>
                    </a:cubicBezTo>
                    <a:cubicBezTo>
                      <a:pt x="301" y="728"/>
                      <a:pt x="228" y="713"/>
                      <a:pt x="292" y="713"/>
                    </a:cubicBezTo>
                    <a:cubicBezTo>
                      <a:pt x="311" y="713"/>
                      <a:pt x="330" y="716"/>
                      <a:pt x="348" y="709"/>
                    </a:cubicBezTo>
                    <a:cubicBezTo>
                      <a:pt x="360" y="705"/>
                      <a:pt x="323" y="701"/>
                      <a:pt x="312" y="695"/>
                    </a:cubicBezTo>
                    <a:cubicBezTo>
                      <a:pt x="291" y="666"/>
                      <a:pt x="309" y="660"/>
                      <a:pt x="320" y="630"/>
                    </a:cubicBezTo>
                    <a:cubicBezTo>
                      <a:pt x="321" y="626"/>
                      <a:pt x="312" y="633"/>
                      <a:pt x="308" y="634"/>
                    </a:cubicBezTo>
                    <a:cubicBezTo>
                      <a:pt x="301" y="653"/>
                      <a:pt x="299" y="662"/>
                      <a:pt x="280" y="673"/>
                    </a:cubicBezTo>
                    <a:cubicBezTo>
                      <a:pt x="252" y="648"/>
                      <a:pt x="246" y="603"/>
                      <a:pt x="236" y="569"/>
                    </a:cubicBezTo>
                    <a:cubicBezTo>
                      <a:pt x="234" y="548"/>
                      <a:pt x="242" y="501"/>
                      <a:pt x="208" y="522"/>
                    </a:cubicBezTo>
                    <a:cubicBezTo>
                      <a:pt x="184" y="436"/>
                      <a:pt x="200" y="492"/>
                      <a:pt x="192" y="313"/>
                    </a:cubicBezTo>
                    <a:cubicBezTo>
                      <a:pt x="190" y="269"/>
                      <a:pt x="171" y="227"/>
                      <a:pt x="156" y="187"/>
                    </a:cubicBezTo>
                    <a:cubicBezTo>
                      <a:pt x="132" y="219"/>
                      <a:pt x="142" y="240"/>
                      <a:pt x="140" y="288"/>
                    </a:cubicBezTo>
                    <a:cubicBezTo>
                      <a:pt x="135" y="287"/>
                      <a:pt x="128" y="288"/>
                      <a:pt x="124" y="284"/>
                    </a:cubicBezTo>
                    <a:cubicBezTo>
                      <a:pt x="115" y="274"/>
                      <a:pt x="125" y="253"/>
                      <a:pt x="116" y="277"/>
                    </a:cubicBezTo>
                    <a:cubicBezTo>
                      <a:pt x="119" y="346"/>
                      <a:pt x="123" y="387"/>
                      <a:pt x="156" y="446"/>
                    </a:cubicBezTo>
                    <a:cubicBezTo>
                      <a:pt x="160" y="466"/>
                      <a:pt x="171" y="477"/>
                      <a:pt x="176" y="497"/>
                    </a:cubicBezTo>
                    <a:cubicBezTo>
                      <a:pt x="179" y="507"/>
                      <a:pt x="184" y="526"/>
                      <a:pt x="184" y="526"/>
                    </a:cubicBezTo>
                    <a:cubicBezTo>
                      <a:pt x="188" y="554"/>
                      <a:pt x="182" y="611"/>
                      <a:pt x="220" y="619"/>
                    </a:cubicBezTo>
                    <a:cubicBezTo>
                      <a:pt x="233" y="631"/>
                      <a:pt x="242" y="646"/>
                      <a:pt x="248" y="662"/>
                    </a:cubicBezTo>
                    <a:cubicBezTo>
                      <a:pt x="218" y="670"/>
                      <a:pt x="234" y="656"/>
                      <a:pt x="208" y="648"/>
                    </a:cubicBezTo>
                    <a:cubicBezTo>
                      <a:pt x="181" y="624"/>
                      <a:pt x="212" y="648"/>
                      <a:pt x="180" y="634"/>
                    </a:cubicBezTo>
                    <a:cubicBezTo>
                      <a:pt x="171" y="630"/>
                      <a:pt x="156" y="619"/>
                      <a:pt x="156" y="619"/>
                    </a:cubicBezTo>
                    <a:cubicBezTo>
                      <a:pt x="140" y="623"/>
                      <a:pt x="132" y="627"/>
                      <a:pt x="116" y="623"/>
                    </a:cubicBezTo>
                    <a:cubicBezTo>
                      <a:pt x="72" y="583"/>
                      <a:pt x="62" y="480"/>
                      <a:pt x="48" y="425"/>
                    </a:cubicBezTo>
                    <a:cubicBezTo>
                      <a:pt x="43" y="403"/>
                      <a:pt x="43" y="388"/>
                      <a:pt x="40" y="363"/>
                    </a:cubicBezTo>
                    <a:cubicBezTo>
                      <a:pt x="39" y="355"/>
                      <a:pt x="38" y="346"/>
                      <a:pt x="36" y="338"/>
                    </a:cubicBezTo>
                    <a:cubicBezTo>
                      <a:pt x="34" y="331"/>
                      <a:pt x="28" y="317"/>
                      <a:pt x="28" y="317"/>
                    </a:cubicBezTo>
                    <a:cubicBezTo>
                      <a:pt x="29" y="248"/>
                      <a:pt x="28" y="180"/>
                      <a:pt x="32" y="111"/>
                    </a:cubicBezTo>
                    <a:cubicBezTo>
                      <a:pt x="32" y="104"/>
                      <a:pt x="40" y="89"/>
                      <a:pt x="40" y="89"/>
                    </a:cubicBezTo>
                    <a:cubicBezTo>
                      <a:pt x="44" y="26"/>
                      <a:pt x="28" y="19"/>
                      <a:pt x="96" y="32"/>
                    </a:cubicBezTo>
                    <a:cubicBezTo>
                      <a:pt x="118" y="45"/>
                      <a:pt x="131" y="67"/>
                      <a:pt x="156" y="79"/>
                    </a:cubicBezTo>
                    <a:cubicBezTo>
                      <a:pt x="188" y="93"/>
                      <a:pt x="215" y="97"/>
                      <a:pt x="236" y="126"/>
                    </a:cubicBezTo>
                    <a:cubicBezTo>
                      <a:pt x="263" y="117"/>
                      <a:pt x="230" y="101"/>
                      <a:pt x="216" y="97"/>
                    </a:cubicBezTo>
                    <a:cubicBezTo>
                      <a:pt x="194" y="77"/>
                      <a:pt x="163" y="67"/>
                      <a:pt x="136" y="53"/>
                    </a:cubicBezTo>
                    <a:cubicBezTo>
                      <a:pt x="117" y="44"/>
                      <a:pt x="93" y="24"/>
                      <a:pt x="72" y="17"/>
                    </a:cubicBezTo>
                    <a:cubicBezTo>
                      <a:pt x="36" y="7"/>
                      <a:pt x="93" y="23"/>
                      <a:pt x="40" y="10"/>
                    </a:cubicBezTo>
                    <a:cubicBezTo>
                      <a:pt x="32" y="8"/>
                      <a:pt x="0" y="0"/>
                      <a:pt x="0" y="0"/>
                    </a:cubicBezTo>
                    <a:cubicBezTo>
                      <a:pt x="3" y="124"/>
                      <a:pt x="4" y="593"/>
                      <a:pt x="3" y="732"/>
                    </a:cubicBezTo>
                    <a:close/>
                  </a:path>
                </a:pathLst>
              </a:custGeom>
              <a:solidFill>
                <a:srgbClr val="969696"/>
              </a:solidFill>
              <a:ln w="6350" cap="rnd">
                <a:noFill/>
                <a:round/>
                <a:headEnd/>
                <a:tailEnd/>
              </a:ln>
            </p:spPr>
            <p:txBody>
              <a:bodyPr/>
              <a:lstStyle/>
              <a:p>
                <a:endParaRPr lang="en-US" dirty="0"/>
              </a:p>
            </p:txBody>
          </p:sp>
          <p:sp>
            <p:nvSpPr>
              <p:cNvPr id="162" name="Rectangle 47"/>
              <p:cNvSpPr>
                <a:spLocks noChangeArrowheads="1"/>
              </p:cNvSpPr>
              <p:nvPr/>
            </p:nvSpPr>
            <p:spPr bwMode="auto">
              <a:xfrm>
                <a:off x="3026" y="2894"/>
                <a:ext cx="21" cy="518"/>
              </a:xfrm>
              <a:prstGeom prst="rect">
                <a:avLst/>
              </a:prstGeom>
              <a:solidFill>
                <a:srgbClr val="969696"/>
              </a:solidFill>
              <a:ln w="6350" cap="rnd">
                <a:noFill/>
                <a:miter lim="800000"/>
                <a:headEnd/>
                <a:tailEnd/>
              </a:ln>
            </p:spPr>
            <p:txBody>
              <a:bodyPr/>
              <a:lstStyle/>
              <a:p>
                <a:endParaRPr lang="en-US" dirty="0"/>
              </a:p>
            </p:txBody>
          </p:sp>
          <p:sp>
            <p:nvSpPr>
              <p:cNvPr id="163" name="Rectangle 48"/>
              <p:cNvSpPr>
                <a:spLocks noChangeArrowheads="1"/>
              </p:cNvSpPr>
              <p:nvPr/>
            </p:nvSpPr>
            <p:spPr bwMode="auto">
              <a:xfrm rot="5400000">
                <a:off x="3106" y="3313"/>
                <a:ext cx="21" cy="180"/>
              </a:xfrm>
              <a:prstGeom prst="rect">
                <a:avLst/>
              </a:prstGeom>
              <a:solidFill>
                <a:srgbClr val="969696"/>
              </a:solidFill>
              <a:ln w="6350" cap="rnd">
                <a:noFill/>
                <a:miter lim="800000"/>
                <a:headEnd/>
                <a:tailEnd/>
              </a:ln>
            </p:spPr>
            <p:txBody>
              <a:bodyPr/>
              <a:lstStyle/>
              <a:p>
                <a:endParaRPr lang="en-US" dirty="0"/>
              </a:p>
            </p:txBody>
          </p:sp>
          <p:sp>
            <p:nvSpPr>
              <p:cNvPr id="164" name="Freeform 49"/>
              <p:cNvSpPr>
                <a:spLocks/>
              </p:cNvSpPr>
              <p:nvPr/>
            </p:nvSpPr>
            <p:spPr bwMode="auto">
              <a:xfrm>
                <a:off x="3341" y="3278"/>
                <a:ext cx="143" cy="58"/>
              </a:xfrm>
              <a:custGeom>
                <a:avLst/>
                <a:gdLst>
                  <a:gd name="T0" fmla="*/ 33 w 202"/>
                  <a:gd name="T1" fmla="*/ 6 h 82"/>
                  <a:gd name="T2" fmla="*/ 71 w 202"/>
                  <a:gd name="T3" fmla="*/ 9 h 82"/>
                  <a:gd name="T4" fmla="*/ 86 w 202"/>
                  <a:gd name="T5" fmla="*/ 13 h 82"/>
                  <a:gd name="T6" fmla="*/ 93 w 202"/>
                  <a:gd name="T7" fmla="*/ 16 h 82"/>
                  <a:gd name="T8" fmla="*/ 83 w 202"/>
                  <a:gd name="T9" fmla="*/ 13 h 82"/>
                  <a:gd name="T10" fmla="*/ 69 w 202"/>
                  <a:gd name="T11" fmla="*/ 15 h 82"/>
                  <a:gd name="T12" fmla="*/ 71 w 202"/>
                  <a:gd name="T13" fmla="*/ 20 h 82"/>
                  <a:gd name="T14" fmla="*/ 68 w 202"/>
                  <a:gd name="T15" fmla="*/ 21 h 82"/>
                  <a:gd name="T16" fmla="*/ 52 w 202"/>
                  <a:gd name="T17" fmla="*/ 23 h 82"/>
                  <a:gd name="T18" fmla="*/ 2 w 202"/>
                  <a:gd name="T19" fmla="*/ 41 h 82"/>
                  <a:gd name="T20" fmla="*/ 23 w 202"/>
                  <a:gd name="T21" fmla="*/ 11 h 82"/>
                  <a:gd name="T22" fmla="*/ 16 w 202"/>
                  <a:gd name="T23" fmla="*/ 8 h 82"/>
                  <a:gd name="T24" fmla="*/ 30 w 202"/>
                  <a:gd name="T25" fmla="*/ 4 h 82"/>
                  <a:gd name="T26" fmla="*/ 33 w 202"/>
                  <a:gd name="T27" fmla="*/ 6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82"/>
                  <a:gd name="T44" fmla="*/ 202 w 202"/>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82">
                    <a:moveTo>
                      <a:pt x="67" y="11"/>
                    </a:moveTo>
                    <a:cubicBezTo>
                      <a:pt x="92" y="16"/>
                      <a:pt x="115" y="18"/>
                      <a:pt x="141" y="19"/>
                    </a:cubicBezTo>
                    <a:cubicBezTo>
                      <a:pt x="152" y="22"/>
                      <a:pt x="162" y="24"/>
                      <a:pt x="173" y="27"/>
                    </a:cubicBezTo>
                    <a:cubicBezTo>
                      <a:pt x="177" y="28"/>
                      <a:pt x="185" y="31"/>
                      <a:pt x="185" y="31"/>
                    </a:cubicBezTo>
                    <a:cubicBezTo>
                      <a:pt x="202" y="48"/>
                      <a:pt x="170" y="29"/>
                      <a:pt x="165" y="27"/>
                    </a:cubicBezTo>
                    <a:cubicBezTo>
                      <a:pt x="156" y="28"/>
                      <a:pt x="147" y="25"/>
                      <a:pt x="139" y="29"/>
                    </a:cubicBezTo>
                    <a:cubicBezTo>
                      <a:pt x="136" y="31"/>
                      <a:pt x="142" y="36"/>
                      <a:pt x="141" y="39"/>
                    </a:cubicBezTo>
                    <a:cubicBezTo>
                      <a:pt x="140" y="41"/>
                      <a:pt x="137" y="42"/>
                      <a:pt x="135" y="43"/>
                    </a:cubicBezTo>
                    <a:cubicBezTo>
                      <a:pt x="125" y="42"/>
                      <a:pt x="113" y="42"/>
                      <a:pt x="105" y="45"/>
                    </a:cubicBezTo>
                    <a:cubicBezTo>
                      <a:pt x="125" y="77"/>
                      <a:pt x="79" y="49"/>
                      <a:pt x="4" y="82"/>
                    </a:cubicBezTo>
                    <a:cubicBezTo>
                      <a:pt x="0" y="69"/>
                      <a:pt x="57" y="26"/>
                      <a:pt x="45" y="21"/>
                    </a:cubicBezTo>
                    <a:cubicBezTo>
                      <a:pt x="41" y="19"/>
                      <a:pt x="33" y="17"/>
                      <a:pt x="33" y="17"/>
                    </a:cubicBezTo>
                    <a:cubicBezTo>
                      <a:pt x="27" y="0"/>
                      <a:pt x="52" y="8"/>
                      <a:pt x="61" y="9"/>
                    </a:cubicBezTo>
                    <a:cubicBezTo>
                      <a:pt x="65" y="10"/>
                      <a:pt x="82" y="21"/>
                      <a:pt x="67" y="11"/>
                    </a:cubicBezTo>
                    <a:close/>
                  </a:path>
                </a:pathLst>
              </a:custGeom>
              <a:solidFill>
                <a:srgbClr val="969696"/>
              </a:solidFill>
              <a:ln w="6350" cap="rnd">
                <a:noFill/>
                <a:round/>
                <a:headEnd/>
                <a:tailEnd/>
              </a:ln>
            </p:spPr>
            <p:txBody>
              <a:bodyPr/>
              <a:lstStyle/>
              <a:p>
                <a:endParaRPr lang="en-US" dirty="0"/>
              </a:p>
            </p:txBody>
          </p:sp>
          <p:sp>
            <p:nvSpPr>
              <p:cNvPr id="165" name="Freeform 50"/>
              <p:cNvSpPr>
                <a:spLocks/>
              </p:cNvSpPr>
              <p:nvPr/>
            </p:nvSpPr>
            <p:spPr bwMode="auto">
              <a:xfrm>
                <a:off x="3015" y="2413"/>
                <a:ext cx="401" cy="434"/>
              </a:xfrm>
              <a:custGeom>
                <a:avLst/>
                <a:gdLst>
                  <a:gd name="T0" fmla="*/ 366 w 401"/>
                  <a:gd name="T1" fmla="*/ 225 h 434"/>
                  <a:gd name="T2" fmla="*/ 383 w 401"/>
                  <a:gd name="T3" fmla="*/ 207 h 434"/>
                  <a:gd name="T4" fmla="*/ 393 w 401"/>
                  <a:gd name="T5" fmla="*/ 192 h 434"/>
                  <a:gd name="T6" fmla="*/ 400 w 401"/>
                  <a:gd name="T7" fmla="*/ 175 h 434"/>
                  <a:gd name="T8" fmla="*/ 401 w 401"/>
                  <a:gd name="T9" fmla="*/ 150 h 434"/>
                  <a:gd name="T10" fmla="*/ 400 w 401"/>
                  <a:gd name="T11" fmla="*/ 136 h 434"/>
                  <a:gd name="T12" fmla="*/ 395 w 401"/>
                  <a:gd name="T13" fmla="*/ 116 h 434"/>
                  <a:gd name="T14" fmla="*/ 386 w 401"/>
                  <a:gd name="T15" fmla="*/ 93 h 434"/>
                  <a:gd name="T16" fmla="*/ 368 w 401"/>
                  <a:gd name="T17" fmla="*/ 67 h 434"/>
                  <a:gd name="T18" fmla="*/ 349 w 401"/>
                  <a:gd name="T19" fmla="*/ 43 h 434"/>
                  <a:gd name="T20" fmla="*/ 320 w 401"/>
                  <a:gd name="T21" fmla="*/ 24 h 434"/>
                  <a:gd name="T22" fmla="*/ 306 w 401"/>
                  <a:gd name="T23" fmla="*/ 15 h 434"/>
                  <a:gd name="T24" fmla="*/ 280 w 401"/>
                  <a:gd name="T25" fmla="*/ 5 h 434"/>
                  <a:gd name="T26" fmla="*/ 255 w 401"/>
                  <a:gd name="T27" fmla="*/ 0 h 434"/>
                  <a:gd name="T28" fmla="*/ 223 w 401"/>
                  <a:gd name="T29" fmla="*/ 1 h 434"/>
                  <a:gd name="T30" fmla="*/ 183 w 401"/>
                  <a:gd name="T31" fmla="*/ 5 h 434"/>
                  <a:gd name="T32" fmla="*/ 146 w 401"/>
                  <a:gd name="T33" fmla="*/ 16 h 434"/>
                  <a:gd name="T34" fmla="*/ 103 w 401"/>
                  <a:gd name="T35" fmla="*/ 45 h 434"/>
                  <a:gd name="T36" fmla="*/ 74 w 401"/>
                  <a:gd name="T37" fmla="*/ 82 h 434"/>
                  <a:gd name="T38" fmla="*/ 56 w 401"/>
                  <a:gd name="T39" fmla="*/ 109 h 434"/>
                  <a:gd name="T40" fmla="*/ 43 w 401"/>
                  <a:gd name="T41" fmla="*/ 132 h 434"/>
                  <a:gd name="T42" fmla="*/ 33 w 401"/>
                  <a:gd name="T43" fmla="*/ 178 h 434"/>
                  <a:gd name="T44" fmla="*/ 26 w 401"/>
                  <a:gd name="T45" fmla="*/ 223 h 434"/>
                  <a:gd name="T46" fmla="*/ 17 w 401"/>
                  <a:gd name="T47" fmla="*/ 246 h 434"/>
                  <a:gd name="T48" fmla="*/ 10 w 401"/>
                  <a:gd name="T49" fmla="*/ 270 h 434"/>
                  <a:gd name="T50" fmla="*/ 0 w 401"/>
                  <a:gd name="T51" fmla="*/ 335 h 434"/>
                  <a:gd name="T52" fmla="*/ 0 w 401"/>
                  <a:gd name="T53" fmla="*/ 386 h 434"/>
                  <a:gd name="T54" fmla="*/ 18 w 401"/>
                  <a:gd name="T55" fmla="*/ 407 h 434"/>
                  <a:gd name="T56" fmla="*/ 57 w 401"/>
                  <a:gd name="T57" fmla="*/ 407 h 434"/>
                  <a:gd name="T58" fmla="*/ 99 w 401"/>
                  <a:gd name="T59" fmla="*/ 419 h 434"/>
                  <a:gd name="T60" fmla="*/ 204 w 401"/>
                  <a:gd name="T61" fmla="*/ 434 h 434"/>
                  <a:gd name="T62" fmla="*/ 246 w 401"/>
                  <a:gd name="T63" fmla="*/ 404 h 434"/>
                  <a:gd name="T64" fmla="*/ 267 w 401"/>
                  <a:gd name="T65" fmla="*/ 275 h 434"/>
                  <a:gd name="T66" fmla="*/ 286 w 401"/>
                  <a:gd name="T67" fmla="*/ 232 h 434"/>
                  <a:gd name="T68" fmla="*/ 298 w 401"/>
                  <a:gd name="T69" fmla="*/ 219 h 434"/>
                  <a:gd name="T70" fmla="*/ 335 w 401"/>
                  <a:gd name="T71" fmla="*/ 220 h 434"/>
                  <a:gd name="T72" fmla="*/ 366 w 401"/>
                  <a:gd name="T73" fmla="*/ 225 h 4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1"/>
                  <a:gd name="T112" fmla="*/ 0 h 434"/>
                  <a:gd name="T113" fmla="*/ 401 w 401"/>
                  <a:gd name="T114" fmla="*/ 434 h 4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1" h="434">
                    <a:moveTo>
                      <a:pt x="366" y="225"/>
                    </a:moveTo>
                    <a:lnTo>
                      <a:pt x="383" y="207"/>
                    </a:lnTo>
                    <a:lnTo>
                      <a:pt x="393" y="192"/>
                    </a:lnTo>
                    <a:lnTo>
                      <a:pt x="400" y="175"/>
                    </a:lnTo>
                    <a:lnTo>
                      <a:pt x="401" y="150"/>
                    </a:lnTo>
                    <a:lnTo>
                      <a:pt x="400" y="136"/>
                    </a:lnTo>
                    <a:lnTo>
                      <a:pt x="395" y="116"/>
                    </a:lnTo>
                    <a:lnTo>
                      <a:pt x="386" y="93"/>
                    </a:lnTo>
                    <a:lnTo>
                      <a:pt x="368" y="67"/>
                    </a:lnTo>
                    <a:lnTo>
                      <a:pt x="349" y="43"/>
                    </a:lnTo>
                    <a:lnTo>
                      <a:pt x="320" y="24"/>
                    </a:lnTo>
                    <a:lnTo>
                      <a:pt x="306" y="15"/>
                    </a:lnTo>
                    <a:lnTo>
                      <a:pt x="280" y="5"/>
                    </a:lnTo>
                    <a:lnTo>
                      <a:pt x="255" y="0"/>
                    </a:lnTo>
                    <a:lnTo>
                      <a:pt x="223" y="1"/>
                    </a:lnTo>
                    <a:lnTo>
                      <a:pt x="183" y="5"/>
                    </a:lnTo>
                    <a:lnTo>
                      <a:pt x="146" y="16"/>
                    </a:lnTo>
                    <a:lnTo>
                      <a:pt x="103" y="45"/>
                    </a:lnTo>
                    <a:lnTo>
                      <a:pt x="74" y="82"/>
                    </a:lnTo>
                    <a:lnTo>
                      <a:pt x="56" y="109"/>
                    </a:lnTo>
                    <a:lnTo>
                      <a:pt x="43" y="132"/>
                    </a:lnTo>
                    <a:lnTo>
                      <a:pt x="33" y="178"/>
                    </a:lnTo>
                    <a:lnTo>
                      <a:pt x="26" y="223"/>
                    </a:lnTo>
                    <a:lnTo>
                      <a:pt x="17" y="246"/>
                    </a:lnTo>
                    <a:lnTo>
                      <a:pt x="10" y="270"/>
                    </a:lnTo>
                    <a:lnTo>
                      <a:pt x="0" y="335"/>
                    </a:lnTo>
                    <a:lnTo>
                      <a:pt x="0" y="386"/>
                    </a:lnTo>
                    <a:lnTo>
                      <a:pt x="18" y="407"/>
                    </a:lnTo>
                    <a:lnTo>
                      <a:pt x="57" y="407"/>
                    </a:lnTo>
                    <a:lnTo>
                      <a:pt x="99" y="419"/>
                    </a:lnTo>
                    <a:lnTo>
                      <a:pt x="204" y="434"/>
                    </a:lnTo>
                    <a:lnTo>
                      <a:pt x="246" y="404"/>
                    </a:lnTo>
                    <a:lnTo>
                      <a:pt x="267" y="275"/>
                    </a:lnTo>
                    <a:lnTo>
                      <a:pt x="286" y="232"/>
                    </a:lnTo>
                    <a:lnTo>
                      <a:pt x="298" y="219"/>
                    </a:lnTo>
                    <a:lnTo>
                      <a:pt x="335" y="220"/>
                    </a:lnTo>
                    <a:lnTo>
                      <a:pt x="366" y="225"/>
                    </a:lnTo>
                  </a:path>
                </a:pathLst>
              </a:custGeom>
              <a:gradFill rotWithShape="0">
                <a:gsLst>
                  <a:gs pos="0">
                    <a:srgbClr val="4D4D4D"/>
                  </a:gs>
                  <a:gs pos="100000">
                    <a:srgbClr val="242424"/>
                  </a:gs>
                </a:gsLst>
                <a:lin ang="5400000" scaled="1"/>
              </a:gradFill>
              <a:ln w="6350" cap="rnd">
                <a:noFill/>
                <a:round/>
                <a:headEnd/>
                <a:tailEnd/>
              </a:ln>
            </p:spPr>
            <p:txBody>
              <a:bodyPr/>
              <a:lstStyle/>
              <a:p>
                <a:endParaRPr lang="en-US" dirty="0"/>
              </a:p>
            </p:txBody>
          </p:sp>
        </p:grpSp>
      </p:grpSp>
      <p:sp>
        <p:nvSpPr>
          <p:cNvPr id="201" name="Cloud Callout 200"/>
          <p:cNvSpPr/>
          <p:nvPr/>
        </p:nvSpPr>
        <p:spPr bwMode="auto">
          <a:xfrm>
            <a:off x="1700214" y="1312601"/>
            <a:ext cx="2168165" cy="612648"/>
          </a:xfrm>
          <a:prstGeom prst="cloudCallou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dirty="0" smtClean="0">
                <a:solidFill>
                  <a:schemeClr val="tx1">
                    <a:alpha val="99000"/>
                  </a:schemeClr>
                </a:solidFill>
              </a:rPr>
              <a:t>\\server\sharename</a:t>
            </a:r>
          </a:p>
        </p:txBody>
      </p:sp>
      <p:grpSp>
        <p:nvGrpSpPr>
          <p:cNvPr id="202" name="Group 3"/>
          <p:cNvGrpSpPr>
            <a:grpSpLocks/>
          </p:cNvGrpSpPr>
          <p:nvPr/>
        </p:nvGrpSpPr>
        <p:grpSpPr bwMode="auto">
          <a:xfrm>
            <a:off x="7187044" y="1927090"/>
            <a:ext cx="1129870" cy="1976572"/>
            <a:chOff x="2415" y="576"/>
            <a:chExt cx="626" cy="1012"/>
          </a:xfrm>
        </p:grpSpPr>
        <p:sp>
          <p:nvSpPr>
            <p:cNvPr id="203" name="Freeform 4"/>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rgbClr val="050000"/>
              </a:solidFill>
              <a:round/>
              <a:headEnd/>
              <a:tailEnd/>
            </a:ln>
          </p:spPr>
          <p:txBody>
            <a:bodyPr/>
            <a:lstStyle/>
            <a:p>
              <a:endParaRPr lang="en-US" dirty="0"/>
            </a:p>
          </p:txBody>
        </p:sp>
        <p:sp>
          <p:nvSpPr>
            <p:cNvPr id="204" name="Freeform 5"/>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rgbClr val="050000"/>
              </a:solidFill>
              <a:round/>
              <a:headEnd/>
              <a:tailEnd/>
            </a:ln>
          </p:spPr>
          <p:txBody>
            <a:bodyPr/>
            <a:lstStyle/>
            <a:p>
              <a:endParaRPr lang="en-US" dirty="0"/>
            </a:p>
          </p:txBody>
        </p:sp>
        <p:sp>
          <p:nvSpPr>
            <p:cNvPr id="205" name="Freeform 6"/>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rgbClr val="050000"/>
              </a:solidFill>
              <a:round/>
              <a:headEnd/>
              <a:tailEnd/>
            </a:ln>
          </p:spPr>
          <p:txBody>
            <a:bodyPr/>
            <a:lstStyle/>
            <a:p>
              <a:endParaRPr lang="en-US" dirty="0"/>
            </a:p>
          </p:txBody>
        </p:sp>
        <p:sp>
          <p:nvSpPr>
            <p:cNvPr id="206" name="Freeform 7"/>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rgbClr val="050000"/>
              </a:solidFill>
              <a:round/>
              <a:headEnd/>
              <a:tailEnd/>
            </a:ln>
          </p:spPr>
          <p:txBody>
            <a:bodyPr/>
            <a:lstStyle/>
            <a:p>
              <a:endParaRPr lang="en-US" dirty="0"/>
            </a:p>
          </p:txBody>
        </p:sp>
        <p:sp>
          <p:nvSpPr>
            <p:cNvPr id="207" name="Line 8"/>
            <p:cNvSpPr>
              <a:spLocks noChangeShapeType="1"/>
            </p:cNvSpPr>
            <p:nvPr/>
          </p:nvSpPr>
          <p:spPr bwMode="auto">
            <a:xfrm>
              <a:off x="2454" y="1426"/>
              <a:ext cx="192" cy="51"/>
            </a:xfrm>
            <a:prstGeom prst="line">
              <a:avLst/>
            </a:prstGeom>
            <a:noFill/>
            <a:ln w="6350">
              <a:solidFill>
                <a:srgbClr val="050000"/>
              </a:solidFill>
              <a:round/>
              <a:headEnd/>
              <a:tailEnd/>
            </a:ln>
          </p:spPr>
          <p:txBody>
            <a:bodyPr wrap="none" anchor="ctr"/>
            <a:lstStyle/>
            <a:p>
              <a:endParaRPr lang="en-US" dirty="0"/>
            </a:p>
          </p:txBody>
        </p:sp>
        <p:sp>
          <p:nvSpPr>
            <p:cNvPr id="208" name="Oval 9"/>
            <p:cNvSpPr>
              <a:spLocks noChangeArrowheads="1"/>
            </p:cNvSpPr>
            <p:nvPr/>
          </p:nvSpPr>
          <p:spPr bwMode="auto">
            <a:xfrm>
              <a:off x="2447" y="765"/>
              <a:ext cx="31" cy="17"/>
            </a:xfrm>
            <a:prstGeom prst="ellipse">
              <a:avLst/>
            </a:prstGeom>
            <a:solidFill>
              <a:srgbClr val="CC0099"/>
            </a:solidFill>
            <a:ln w="12700">
              <a:solidFill>
                <a:srgbClr val="050000"/>
              </a:solidFill>
              <a:round/>
              <a:headEnd/>
              <a:tailEnd/>
            </a:ln>
          </p:spPr>
          <p:txBody>
            <a:bodyPr wrap="none" anchor="ctr"/>
            <a:lstStyle/>
            <a:p>
              <a:endParaRPr lang="en-US" dirty="0"/>
            </a:p>
          </p:txBody>
        </p:sp>
        <p:sp>
          <p:nvSpPr>
            <p:cNvPr id="209" name="Line 10"/>
            <p:cNvSpPr>
              <a:spLocks noChangeShapeType="1"/>
            </p:cNvSpPr>
            <p:nvPr/>
          </p:nvSpPr>
          <p:spPr bwMode="auto">
            <a:xfrm>
              <a:off x="2454" y="1388"/>
              <a:ext cx="192" cy="51"/>
            </a:xfrm>
            <a:prstGeom prst="line">
              <a:avLst/>
            </a:prstGeom>
            <a:noFill/>
            <a:ln w="6350">
              <a:solidFill>
                <a:srgbClr val="050000"/>
              </a:solidFill>
              <a:round/>
              <a:headEnd/>
              <a:tailEnd/>
            </a:ln>
          </p:spPr>
          <p:txBody>
            <a:bodyPr wrap="none" anchor="ctr"/>
            <a:lstStyle/>
            <a:p>
              <a:endParaRPr lang="en-US" dirty="0"/>
            </a:p>
          </p:txBody>
        </p:sp>
        <p:sp>
          <p:nvSpPr>
            <p:cNvPr id="210" name="Line 11"/>
            <p:cNvSpPr>
              <a:spLocks noChangeShapeType="1"/>
            </p:cNvSpPr>
            <p:nvPr/>
          </p:nvSpPr>
          <p:spPr bwMode="auto">
            <a:xfrm>
              <a:off x="2454" y="1350"/>
              <a:ext cx="192" cy="52"/>
            </a:xfrm>
            <a:prstGeom prst="line">
              <a:avLst/>
            </a:prstGeom>
            <a:noFill/>
            <a:ln w="6350">
              <a:solidFill>
                <a:srgbClr val="050000"/>
              </a:solidFill>
              <a:round/>
              <a:headEnd/>
              <a:tailEnd/>
            </a:ln>
          </p:spPr>
          <p:txBody>
            <a:bodyPr wrap="none" anchor="ctr"/>
            <a:lstStyle/>
            <a:p>
              <a:endParaRPr lang="en-US" dirty="0"/>
            </a:p>
          </p:txBody>
        </p:sp>
        <p:sp>
          <p:nvSpPr>
            <p:cNvPr id="211" name="Line 12"/>
            <p:cNvSpPr>
              <a:spLocks noChangeShapeType="1"/>
            </p:cNvSpPr>
            <p:nvPr/>
          </p:nvSpPr>
          <p:spPr bwMode="auto">
            <a:xfrm>
              <a:off x="2454" y="1313"/>
              <a:ext cx="192" cy="51"/>
            </a:xfrm>
            <a:prstGeom prst="line">
              <a:avLst/>
            </a:prstGeom>
            <a:noFill/>
            <a:ln w="6350">
              <a:solidFill>
                <a:srgbClr val="050000"/>
              </a:solidFill>
              <a:round/>
              <a:headEnd/>
              <a:tailEnd/>
            </a:ln>
          </p:spPr>
          <p:txBody>
            <a:bodyPr wrap="none" anchor="ctr"/>
            <a:lstStyle/>
            <a:p>
              <a:endParaRPr lang="en-US" dirty="0"/>
            </a:p>
          </p:txBody>
        </p:sp>
        <p:sp>
          <p:nvSpPr>
            <p:cNvPr id="212" name="Line 13"/>
            <p:cNvSpPr>
              <a:spLocks noChangeShapeType="1"/>
            </p:cNvSpPr>
            <p:nvPr/>
          </p:nvSpPr>
          <p:spPr bwMode="auto">
            <a:xfrm>
              <a:off x="2454" y="1274"/>
              <a:ext cx="192" cy="51"/>
            </a:xfrm>
            <a:prstGeom prst="line">
              <a:avLst/>
            </a:prstGeom>
            <a:noFill/>
            <a:ln w="6350">
              <a:solidFill>
                <a:srgbClr val="050000"/>
              </a:solidFill>
              <a:round/>
              <a:headEnd/>
              <a:tailEnd/>
            </a:ln>
          </p:spPr>
          <p:txBody>
            <a:bodyPr wrap="none" anchor="ctr"/>
            <a:lstStyle/>
            <a:p>
              <a:endParaRPr lang="en-US" dirty="0"/>
            </a:p>
          </p:txBody>
        </p:sp>
        <p:sp>
          <p:nvSpPr>
            <p:cNvPr id="213" name="Freeform 14"/>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050000"/>
              </a:solidFill>
              <a:round/>
              <a:headEnd/>
              <a:tailEnd/>
            </a:ln>
          </p:spPr>
          <p:txBody>
            <a:bodyPr/>
            <a:lstStyle/>
            <a:p>
              <a:endParaRPr lang="en-US" dirty="0"/>
            </a:p>
          </p:txBody>
        </p:sp>
        <p:sp>
          <p:nvSpPr>
            <p:cNvPr id="214" name="Freeform 15"/>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rgbClr val="050000"/>
              </a:solidFill>
              <a:round/>
              <a:headEnd/>
              <a:tailEnd/>
            </a:ln>
          </p:spPr>
          <p:txBody>
            <a:bodyPr/>
            <a:lstStyle/>
            <a:p>
              <a:endParaRPr lang="en-US" dirty="0"/>
            </a:p>
          </p:txBody>
        </p:sp>
        <p:sp>
          <p:nvSpPr>
            <p:cNvPr id="215" name="Freeform 16"/>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rgbClr val="050000"/>
              </a:solidFill>
              <a:round/>
              <a:headEnd/>
              <a:tailEnd/>
            </a:ln>
          </p:spPr>
          <p:txBody>
            <a:bodyPr/>
            <a:lstStyle/>
            <a:p>
              <a:endParaRPr lang="en-US" dirty="0"/>
            </a:p>
          </p:txBody>
        </p:sp>
        <p:sp>
          <p:nvSpPr>
            <p:cNvPr id="216" name="Line 17"/>
            <p:cNvSpPr>
              <a:spLocks noChangeShapeType="1"/>
            </p:cNvSpPr>
            <p:nvPr/>
          </p:nvSpPr>
          <p:spPr bwMode="auto">
            <a:xfrm>
              <a:off x="2452" y="944"/>
              <a:ext cx="187" cy="43"/>
            </a:xfrm>
            <a:prstGeom prst="line">
              <a:avLst/>
            </a:prstGeom>
            <a:noFill/>
            <a:ln w="3175">
              <a:solidFill>
                <a:srgbClr val="050000"/>
              </a:solidFill>
              <a:round/>
              <a:headEnd/>
              <a:tailEnd/>
            </a:ln>
          </p:spPr>
          <p:txBody>
            <a:bodyPr wrap="none" anchor="ctr"/>
            <a:lstStyle/>
            <a:p>
              <a:endParaRPr lang="en-US" dirty="0"/>
            </a:p>
          </p:txBody>
        </p:sp>
        <p:sp>
          <p:nvSpPr>
            <p:cNvPr id="217" name="Line 18"/>
            <p:cNvSpPr>
              <a:spLocks noChangeShapeType="1"/>
            </p:cNvSpPr>
            <p:nvPr/>
          </p:nvSpPr>
          <p:spPr bwMode="auto">
            <a:xfrm>
              <a:off x="2452" y="1019"/>
              <a:ext cx="189" cy="43"/>
            </a:xfrm>
            <a:prstGeom prst="line">
              <a:avLst/>
            </a:prstGeom>
            <a:noFill/>
            <a:ln w="3175">
              <a:solidFill>
                <a:srgbClr val="050000"/>
              </a:solidFill>
              <a:round/>
              <a:headEnd/>
              <a:tailEnd/>
            </a:ln>
          </p:spPr>
          <p:txBody>
            <a:bodyPr wrap="none" anchor="ctr"/>
            <a:lstStyle/>
            <a:p>
              <a:endParaRPr lang="en-US" dirty="0"/>
            </a:p>
          </p:txBody>
        </p:sp>
        <p:sp>
          <p:nvSpPr>
            <p:cNvPr id="218" name="Line 19"/>
            <p:cNvSpPr>
              <a:spLocks noChangeShapeType="1"/>
            </p:cNvSpPr>
            <p:nvPr/>
          </p:nvSpPr>
          <p:spPr bwMode="auto">
            <a:xfrm>
              <a:off x="2452" y="1112"/>
              <a:ext cx="180" cy="43"/>
            </a:xfrm>
            <a:prstGeom prst="line">
              <a:avLst/>
            </a:prstGeom>
            <a:noFill/>
            <a:ln w="3175">
              <a:solidFill>
                <a:srgbClr val="050000"/>
              </a:solidFill>
              <a:round/>
              <a:headEnd/>
              <a:tailEnd/>
            </a:ln>
          </p:spPr>
          <p:txBody>
            <a:bodyPr wrap="none" anchor="ctr"/>
            <a:lstStyle/>
            <a:p>
              <a:endParaRPr lang="en-US" dirty="0"/>
            </a:p>
          </p:txBody>
        </p:sp>
        <p:sp>
          <p:nvSpPr>
            <p:cNvPr id="219" name="Freeform 20"/>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solidFill>
                <a:srgbClr val="050000"/>
              </a:solidFill>
              <a:round/>
              <a:headEnd/>
              <a:tailEnd/>
            </a:ln>
          </p:spPr>
          <p:txBody>
            <a:bodyPr/>
            <a:lstStyle/>
            <a:p>
              <a:endParaRPr lang="en-US" dirty="0"/>
            </a:p>
          </p:txBody>
        </p:sp>
        <p:sp>
          <p:nvSpPr>
            <p:cNvPr id="220" name="Line 21"/>
            <p:cNvSpPr>
              <a:spLocks noChangeShapeType="1"/>
            </p:cNvSpPr>
            <p:nvPr/>
          </p:nvSpPr>
          <p:spPr bwMode="auto">
            <a:xfrm>
              <a:off x="2479" y="913"/>
              <a:ext cx="138" cy="30"/>
            </a:xfrm>
            <a:prstGeom prst="line">
              <a:avLst/>
            </a:prstGeom>
            <a:noFill/>
            <a:ln w="6350">
              <a:solidFill>
                <a:srgbClr val="050000"/>
              </a:solidFill>
              <a:round/>
              <a:headEnd/>
              <a:tailEnd/>
            </a:ln>
          </p:spPr>
          <p:txBody>
            <a:bodyPr wrap="none" anchor="ctr"/>
            <a:lstStyle/>
            <a:p>
              <a:endParaRPr lang="en-US" dirty="0"/>
            </a:p>
          </p:txBody>
        </p:sp>
        <p:sp>
          <p:nvSpPr>
            <p:cNvPr id="221" name="Freeform 22"/>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222" name="Freeform 23"/>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223" name="Freeform 24"/>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224" name="Line 25"/>
            <p:cNvSpPr>
              <a:spLocks noChangeShapeType="1"/>
            </p:cNvSpPr>
            <p:nvPr/>
          </p:nvSpPr>
          <p:spPr bwMode="auto">
            <a:xfrm flipH="1" flipV="1">
              <a:off x="2584" y="1013"/>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225" name="Line 26"/>
            <p:cNvSpPr>
              <a:spLocks noChangeShapeType="1"/>
            </p:cNvSpPr>
            <p:nvPr/>
          </p:nvSpPr>
          <p:spPr bwMode="auto">
            <a:xfrm flipH="1" flipV="1">
              <a:off x="2584" y="1095"/>
              <a:ext cx="33" cy="7"/>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226" name="Line 27"/>
            <p:cNvSpPr>
              <a:spLocks noChangeShapeType="1"/>
            </p:cNvSpPr>
            <p:nvPr/>
          </p:nvSpPr>
          <p:spPr bwMode="auto">
            <a:xfrm flipH="1" flipV="1">
              <a:off x="2584" y="1194"/>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fill="hold"/>
                                        <p:tgtEl>
                                          <p:spTgt spid="147"/>
                                        </p:tgtEl>
                                        <p:attrNameLst>
                                          <p:attrName>ppt_x</p:attrName>
                                        </p:attrNameLst>
                                      </p:cBhvr>
                                      <p:tavLst>
                                        <p:tav tm="0">
                                          <p:val>
                                            <p:strVal val="0-#ppt_w/2"/>
                                          </p:val>
                                        </p:tav>
                                        <p:tav tm="100000">
                                          <p:val>
                                            <p:strVal val="#ppt_x"/>
                                          </p:val>
                                        </p:tav>
                                      </p:tavLst>
                                    </p:anim>
                                    <p:anim calcmode="lin" valueType="num">
                                      <p:cBhvr additive="base">
                                        <p:cTn id="8"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42"/>
                                        </p:tgtEl>
                                        <p:attrNameLst>
                                          <p:attrName>style.visibility</p:attrName>
                                        </p:attrNameLst>
                                      </p:cBhvr>
                                      <p:to>
                                        <p:strVal val="visible"/>
                                      </p:to>
                                    </p:set>
                                    <p:anim calcmode="lin" valueType="num">
                                      <p:cBhvr additive="base">
                                        <p:cTn id="13" dur="500" fill="hold"/>
                                        <p:tgtEl>
                                          <p:spTgt spid="142"/>
                                        </p:tgtEl>
                                        <p:attrNameLst>
                                          <p:attrName>ppt_x</p:attrName>
                                        </p:attrNameLst>
                                      </p:cBhvr>
                                      <p:tavLst>
                                        <p:tav tm="0">
                                          <p:val>
                                            <p:strVal val="#ppt_x"/>
                                          </p:val>
                                        </p:tav>
                                        <p:tav tm="100000">
                                          <p:val>
                                            <p:strVal val="#ppt_x"/>
                                          </p:val>
                                        </p:tav>
                                      </p:tavLst>
                                    </p:anim>
                                    <p:anim calcmode="lin" valueType="num">
                                      <p:cBhvr additive="base">
                                        <p:cTn id="14" dur="500" fill="hold"/>
                                        <p:tgtEl>
                                          <p:spTgt spid="14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1"/>
                                        </p:tgtEl>
                                        <p:attrNameLst>
                                          <p:attrName>style.visibility</p:attrName>
                                        </p:attrNameLst>
                                      </p:cBhvr>
                                      <p:to>
                                        <p:strVal val="visible"/>
                                      </p:to>
                                    </p:set>
                                    <p:anim calcmode="lin" valueType="num">
                                      <p:cBhvr additive="base">
                                        <p:cTn id="19" dur="500" fill="hold"/>
                                        <p:tgtEl>
                                          <p:spTgt spid="141"/>
                                        </p:tgtEl>
                                        <p:attrNameLst>
                                          <p:attrName>ppt_x</p:attrName>
                                        </p:attrNameLst>
                                      </p:cBhvr>
                                      <p:tavLst>
                                        <p:tav tm="0">
                                          <p:val>
                                            <p:strVal val="1+#ppt_w/2"/>
                                          </p:val>
                                        </p:tav>
                                        <p:tav tm="100000">
                                          <p:val>
                                            <p:strVal val="#ppt_x"/>
                                          </p:val>
                                        </p:tav>
                                      </p:tavLst>
                                    </p:anim>
                                    <p:anim calcmode="lin" valueType="num">
                                      <p:cBhvr additive="base">
                                        <p:cTn id="20" dur="500" fill="hold"/>
                                        <p:tgtEl>
                                          <p:spTgt spid="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smtClean="0"/>
              <a:t>Cross-Domain Authentication</a:t>
            </a:r>
            <a:endParaRPr lang="en-US" dirty="0" smtClean="0"/>
          </a:p>
        </p:txBody>
      </p:sp>
      <p:sp>
        <p:nvSpPr>
          <p:cNvPr id="173" name="AutoShape 2"/>
          <p:cNvSpPr>
            <a:spLocks noChangeArrowheads="1"/>
          </p:cNvSpPr>
          <p:nvPr/>
        </p:nvSpPr>
        <p:spPr bwMode="auto">
          <a:xfrm>
            <a:off x="6573838" y="2912928"/>
            <a:ext cx="3886200" cy="3476431"/>
          </a:xfrm>
          <a:prstGeom prst="triangle">
            <a:avLst>
              <a:gd name="adj" fmla="val 50000"/>
            </a:avLst>
          </a:prstGeom>
          <a:gradFill>
            <a:gsLst>
              <a:gs pos="47000">
                <a:schemeClr val="tx1">
                  <a:lumMod val="95000"/>
                </a:schemeClr>
              </a:gs>
              <a:gs pos="53000">
                <a:schemeClr val="tx1">
                  <a:lumMod val="75000"/>
                </a:schemeClr>
              </a:gs>
              <a:gs pos="76000">
                <a:schemeClr val="tx1">
                  <a:lumMod val="50000"/>
                </a:schemeClr>
              </a:gs>
            </a:gsLst>
            <a:lin ang="2700000" scaled="0"/>
          </a:gradFill>
          <a:ln w="9525">
            <a:solidFill>
              <a:schemeClr val="bg1"/>
            </a:solidFill>
            <a:prstDash val="lgDashDot"/>
            <a:miter lim="800000"/>
            <a:headEnd/>
            <a:tailEnd/>
          </a:ln>
        </p:spPr>
        <p:txBody>
          <a:bodyPr wrap="none" anchor="ctr"/>
          <a:lstStyle/>
          <a:p>
            <a:endParaRPr lang="en-US" dirty="0">
              <a:solidFill>
                <a:schemeClr val="bg1"/>
              </a:solidFill>
            </a:endParaRPr>
          </a:p>
        </p:txBody>
      </p:sp>
      <p:sp>
        <p:nvSpPr>
          <p:cNvPr id="174" name="AutoShape 2"/>
          <p:cNvSpPr>
            <a:spLocks noChangeArrowheads="1"/>
          </p:cNvSpPr>
          <p:nvPr/>
        </p:nvSpPr>
        <p:spPr bwMode="auto">
          <a:xfrm>
            <a:off x="1862138" y="3065328"/>
            <a:ext cx="3886200" cy="3476431"/>
          </a:xfrm>
          <a:prstGeom prst="triangle">
            <a:avLst>
              <a:gd name="adj" fmla="val 50000"/>
            </a:avLst>
          </a:prstGeom>
          <a:gradFill>
            <a:gsLst>
              <a:gs pos="47000">
                <a:schemeClr val="tx1">
                  <a:lumMod val="95000"/>
                </a:schemeClr>
              </a:gs>
              <a:gs pos="53000">
                <a:schemeClr val="tx1">
                  <a:lumMod val="75000"/>
                </a:schemeClr>
              </a:gs>
              <a:gs pos="76000">
                <a:schemeClr val="tx1">
                  <a:lumMod val="50000"/>
                </a:schemeClr>
              </a:gs>
            </a:gsLst>
            <a:lin ang="2700000" scaled="0"/>
          </a:gradFill>
          <a:ln w="9525">
            <a:solidFill>
              <a:schemeClr val="bg1"/>
            </a:solidFill>
            <a:prstDash val="lgDashDot"/>
            <a:miter lim="800000"/>
            <a:headEnd/>
            <a:tailEnd/>
          </a:ln>
        </p:spPr>
        <p:txBody>
          <a:bodyPr wrap="none" anchor="ctr"/>
          <a:lstStyle/>
          <a:p>
            <a:endParaRPr lang="en-US" dirty="0">
              <a:solidFill>
                <a:schemeClr val="bg1"/>
              </a:solidFill>
            </a:endParaRPr>
          </a:p>
        </p:txBody>
      </p:sp>
      <p:sp>
        <p:nvSpPr>
          <p:cNvPr id="175" name="Text Box 57"/>
          <p:cNvSpPr txBox="1">
            <a:spLocks noChangeArrowheads="1"/>
          </p:cNvSpPr>
          <p:nvPr/>
        </p:nvSpPr>
        <p:spPr bwMode="auto">
          <a:xfrm>
            <a:off x="1900238" y="5957559"/>
            <a:ext cx="3768725"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a:solidFill>
                  <a:schemeClr val="bg1"/>
                </a:solidFill>
              </a:rPr>
              <a:t>Windows </a:t>
            </a:r>
            <a:r>
              <a:rPr lang="en-US" sz="1600" b="1" dirty="0" smtClean="0">
                <a:solidFill>
                  <a:schemeClr val="bg1"/>
                </a:solidFill>
              </a:rPr>
              <a:t>Client</a:t>
            </a:r>
            <a:endParaRPr lang="en-US" sz="1600" b="1" dirty="0">
              <a:solidFill>
                <a:schemeClr val="bg1"/>
              </a:solidFill>
            </a:endParaRPr>
          </a:p>
        </p:txBody>
      </p:sp>
      <p:sp>
        <p:nvSpPr>
          <p:cNvPr id="176" name="Text Box 58"/>
          <p:cNvSpPr txBox="1">
            <a:spLocks noChangeArrowheads="1"/>
          </p:cNvSpPr>
          <p:nvPr/>
        </p:nvSpPr>
        <p:spPr bwMode="auto">
          <a:xfrm>
            <a:off x="6842126" y="5889297"/>
            <a:ext cx="2914650"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smtClean="0">
                <a:solidFill>
                  <a:schemeClr val="bg1"/>
                </a:solidFill>
              </a:rPr>
              <a:t>Windows </a:t>
            </a:r>
            <a:r>
              <a:rPr lang="en-US" sz="1600" b="1" dirty="0">
                <a:solidFill>
                  <a:schemeClr val="bg1"/>
                </a:solidFill>
              </a:rPr>
              <a:t>Server</a:t>
            </a:r>
          </a:p>
        </p:txBody>
      </p:sp>
      <p:sp>
        <p:nvSpPr>
          <p:cNvPr id="177" name="Line 161"/>
          <p:cNvSpPr>
            <a:spLocks noChangeShapeType="1"/>
          </p:cNvSpPr>
          <p:nvPr/>
        </p:nvSpPr>
        <p:spPr bwMode="auto">
          <a:xfrm flipV="1">
            <a:off x="4198938" y="2163434"/>
            <a:ext cx="1487488" cy="784225"/>
          </a:xfrm>
          <a:prstGeom prst="line">
            <a:avLst/>
          </a:prstGeom>
          <a:noFill/>
          <a:ln w="28575">
            <a:solidFill>
              <a:schemeClr val="bg1"/>
            </a:solidFill>
            <a:round/>
            <a:headEnd type="triangle" w="med" len="med"/>
            <a:tailEnd type="triangle" w="med" len="med"/>
          </a:ln>
        </p:spPr>
        <p:txBody>
          <a:bodyPr wrap="none" anchor="ctr"/>
          <a:lstStyle/>
          <a:p>
            <a:endParaRPr lang="en-US" dirty="0">
              <a:solidFill>
                <a:schemeClr val="bg1"/>
              </a:solidFill>
            </a:endParaRPr>
          </a:p>
        </p:txBody>
      </p:sp>
      <p:sp>
        <p:nvSpPr>
          <p:cNvPr id="178" name="Text Box 162"/>
          <p:cNvSpPr txBox="1">
            <a:spLocks noChangeArrowheads="1"/>
          </p:cNvSpPr>
          <p:nvPr/>
        </p:nvSpPr>
        <p:spPr bwMode="auto">
          <a:xfrm>
            <a:off x="1979943" y="2464057"/>
            <a:ext cx="1540807"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sz="1600" b="1" dirty="0" smtClean="0">
                <a:solidFill>
                  <a:schemeClr val="bg1"/>
                </a:solidFill>
              </a:rPr>
              <a:t>AMS.Corp.net</a:t>
            </a:r>
            <a:endParaRPr lang="en-US" sz="1600" b="1" dirty="0">
              <a:solidFill>
                <a:schemeClr val="bg1"/>
              </a:solidFill>
            </a:endParaRPr>
          </a:p>
        </p:txBody>
      </p:sp>
      <p:sp>
        <p:nvSpPr>
          <p:cNvPr id="179" name="Text Box 163"/>
          <p:cNvSpPr txBox="1">
            <a:spLocks noChangeArrowheads="1"/>
          </p:cNvSpPr>
          <p:nvPr/>
        </p:nvSpPr>
        <p:spPr bwMode="auto">
          <a:xfrm>
            <a:off x="8562646" y="2464057"/>
            <a:ext cx="1677062"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sz="1600" b="1" dirty="0" smtClean="0">
                <a:solidFill>
                  <a:schemeClr val="bg1"/>
                </a:solidFill>
              </a:rPr>
              <a:t>EMEA.Corp.net</a:t>
            </a:r>
            <a:endParaRPr lang="en-US" sz="1600" b="1" dirty="0">
              <a:solidFill>
                <a:schemeClr val="bg1"/>
              </a:solidFill>
            </a:endParaRPr>
          </a:p>
        </p:txBody>
      </p:sp>
      <p:sp>
        <p:nvSpPr>
          <p:cNvPr id="180" name="Text Box 164"/>
          <p:cNvSpPr txBox="1">
            <a:spLocks noChangeArrowheads="1"/>
          </p:cNvSpPr>
          <p:nvPr/>
        </p:nvSpPr>
        <p:spPr bwMode="auto">
          <a:xfrm>
            <a:off x="6891658" y="1711582"/>
            <a:ext cx="1050289"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sz="1600" b="1" dirty="0" err="1" smtClean="0">
                <a:solidFill>
                  <a:schemeClr val="bg1"/>
                </a:solidFill>
              </a:rPr>
              <a:t>Corp.Net</a:t>
            </a:r>
            <a:endParaRPr lang="en-US" sz="1600" b="1" dirty="0">
              <a:solidFill>
                <a:schemeClr val="bg1"/>
              </a:solidFill>
            </a:endParaRPr>
          </a:p>
        </p:txBody>
      </p:sp>
      <p:sp>
        <p:nvSpPr>
          <p:cNvPr id="181" name="Line 165"/>
          <p:cNvSpPr>
            <a:spLocks noChangeShapeType="1"/>
          </p:cNvSpPr>
          <p:nvPr/>
        </p:nvSpPr>
        <p:spPr bwMode="auto">
          <a:xfrm flipH="1" flipV="1">
            <a:off x="6475413" y="2155497"/>
            <a:ext cx="1890713" cy="922337"/>
          </a:xfrm>
          <a:prstGeom prst="line">
            <a:avLst/>
          </a:prstGeom>
          <a:noFill/>
          <a:ln w="28575">
            <a:solidFill>
              <a:schemeClr val="bg1"/>
            </a:solidFill>
            <a:round/>
            <a:headEnd type="triangle" w="med" len="med"/>
            <a:tailEnd type="triangle" w="med" len="med"/>
          </a:ln>
        </p:spPr>
        <p:txBody>
          <a:bodyPr wrap="none" anchor="ctr"/>
          <a:lstStyle/>
          <a:p>
            <a:endParaRPr lang="en-US" dirty="0">
              <a:solidFill>
                <a:schemeClr val="bg1"/>
              </a:solidFill>
            </a:endParaRPr>
          </a:p>
        </p:txBody>
      </p:sp>
      <p:sp>
        <p:nvSpPr>
          <p:cNvPr id="182" name="Text Box 166"/>
          <p:cNvSpPr txBox="1">
            <a:spLocks noChangeArrowheads="1"/>
          </p:cNvSpPr>
          <p:nvPr/>
        </p:nvSpPr>
        <p:spPr bwMode="auto">
          <a:xfrm>
            <a:off x="2547938" y="3227059"/>
            <a:ext cx="622300" cy="336550"/>
          </a:xfrm>
          <a:prstGeom prst="rect">
            <a:avLst/>
          </a:prstGeom>
          <a:noFill/>
          <a:ln w="9525">
            <a:noFill/>
            <a:miter lim="800000"/>
            <a:headEnd/>
            <a:tailEnd/>
          </a:ln>
        </p:spPr>
        <p:txBody>
          <a:bodyPr wrap="none" anchor="ctr">
            <a:spAutoFit/>
          </a:bodyPr>
          <a:lstStyle/>
          <a:p>
            <a:pPr algn="ctr" eaLnBrk="0" hangingPunct="0">
              <a:spcBef>
                <a:spcPct val="50000"/>
              </a:spcBef>
            </a:pPr>
            <a:r>
              <a:rPr lang="en-US" sz="1600" b="1" dirty="0">
                <a:solidFill>
                  <a:schemeClr val="bg1"/>
                </a:solidFill>
              </a:rPr>
              <a:t>KDC</a:t>
            </a:r>
          </a:p>
        </p:txBody>
      </p:sp>
      <p:sp>
        <p:nvSpPr>
          <p:cNvPr id="183" name="Text Box 167"/>
          <p:cNvSpPr txBox="1">
            <a:spLocks noChangeArrowheads="1"/>
          </p:cNvSpPr>
          <p:nvPr/>
        </p:nvSpPr>
        <p:spPr bwMode="auto">
          <a:xfrm>
            <a:off x="8994776" y="3227059"/>
            <a:ext cx="622300" cy="336550"/>
          </a:xfrm>
          <a:prstGeom prst="rect">
            <a:avLst/>
          </a:prstGeom>
          <a:noFill/>
          <a:ln w="9525">
            <a:noFill/>
            <a:miter lim="800000"/>
            <a:headEnd/>
            <a:tailEnd/>
          </a:ln>
        </p:spPr>
        <p:txBody>
          <a:bodyPr wrap="none" anchor="ctr">
            <a:spAutoFit/>
          </a:bodyPr>
          <a:lstStyle/>
          <a:p>
            <a:pPr algn="ctr" eaLnBrk="0" hangingPunct="0">
              <a:spcBef>
                <a:spcPct val="50000"/>
              </a:spcBef>
            </a:pPr>
            <a:r>
              <a:rPr lang="en-US" sz="1600" b="1" dirty="0">
                <a:solidFill>
                  <a:schemeClr val="bg1"/>
                </a:solidFill>
              </a:rPr>
              <a:t>KDC</a:t>
            </a:r>
          </a:p>
        </p:txBody>
      </p:sp>
      <p:grpSp>
        <p:nvGrpSpPr>
          <p:cNvPr id="184" name="Group 168"/>
          <p:cNvGrpSpPr>
            <a:grpSpLocks/>
          </p:cNvGrpSpPr>
          <p:nvPr/>
        </p:nvGrpSpPr>
        <p:grpSpPr bwMode="auto">
          <a:xfrm>
            <a:off x="2130426" y="3843009"/>
            <a:ext cx="1373187" cy="1203325"/>
            <a:chOff x="409" y="2374"/>
            <a:chExt cx="865" cy="758"/>
          </a:xfrm>
        </p:grpSpPr>
        <p:sp>
          <p:nvSpPr>
            <p:cNvPr id="185" name="Line 169"/>
            <p:cNvSpPr>
              <a:spLocks noChangeShapeType="1"/>
            </p:cNvSpPr>
            <p:nvPr/>
          </p:nvSpPr>
          <p:spPr bwMode="auto">
            <a:xfrm flipV="1">
              <a:off x="840" y="2374"/>
              <a:ext cx="434" cy="758"/>
            </a:xfrm>
            <a:prstGeom prst="line">
              <a:avLst/>
            </a:prstGeom>
            <a:noFill/>
            <a:ln w="38100">
              <a:solidFill>
                <a:schemeClr val="folHlink"/>
              </a:solidFill>
              <a:round/>
              <a:headEnd type="triangle" w="med" len="med"/>
              <a:tailEnd type="triangle" w="med" len="med"/>
            </a:ln>
          </p:spPr>
          <p:txBody>
            <a:bodyPr wrap="none" anchor="ctr"/>
            <a:lstStyle/>
            <a:p>
              <a:endParaRPr lang="en-US" dirty="0">
                <a:solidFill>
                  <a:schemeClr val="bg1"/>
                </a:solidFill>
              </a:endParaRPr>
            </a:p>
          </p:txBody>
        </p:sp>
        <p:sp>
          <p:nvSpPr>
            <p:cNvPr id="186" name="Text Box 170"/>
            <p:cNvSpPr txBox="1">
              <a:spLocks noChangeArrowheads="1"/>
            </p:cNvSpPr>
            <p:nvPr/>
          </p:nvSpPr>
          <p:spPr bwMode="auto">
            <a:xfrm>
              <a:off x="866" y="2632"/>
              <a:ext cx="260" cy="212"/>
            </a:xfrm>
            <a:prstGeom prst="rect">
              <a:avLst/>
            </a:prstGeom>
            <a:noFill/>
            <a:ln w="9525">
              <a:noFill/>
              <a:miter lim="800000"/>
              <a:headEnd/>
              <a:tailEnd/>
            </a:ln>
            <a:effectLst/>
          </p:spPr>
          <p:txBody>
            <a:bodyPr anchor="ctr">
              <a:spAutoFit/>
            </a:bodyPr>
            <a:lstStyle/>
            <a:p>
              <a:pPr algn="ctr" eaLnBrk="0" hangingPunct="0">
                <a:spcBef>
                  <a:spcPct val="50000"/>
                </a:spcBef>
                <a:defRPr/>
              </a:pPr>
              <a:r>
                <a:rPr lang="en-US" sz="1600" b="1" dirty="0">
                  <a:solidFill>
                    <a:schemeClr val="bg1"/>
                  </a:solidFill>
                  <a:effectLst>
                    <a:outerShdw blurRad="38100" dist="38100" dir="2700000" algn="tl">
                      <a:srgbClr val="C0C0C0"/>
                    </a:outerShdw>
                  </a:effectLst>
                </a:rPr>
                <a:t>1</a:t>
              </a:r>
            </a:p>
          </p:txBody>
        </p:sp>
        <p:sp>
          <p:nvSpPr>
            <p:cNvPr id="187" name="Rectangle 171"/>
            <p:cNvSpPr>
              <a:spLocks noChangeArrowheads="1"/>
            </p:cNvSpPr>
            <p:nvPr/>
          </p:nvSpPr>
          <p:spPr bwMode="auto">
            <a:xfrm>
              <a:off x="409" y="2746"/>
              <a:ext cx="671" cy="192"/>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solidFill>
                <a:schemeClr val="accent2"/>
              </a:solidFill>
              <a:miter lim="800000"/>
              <a:headEnd type="none" w="sm" len="sm"/>
              <a:tailEnd type="none" w="sm" len="sm"/>
            </a:ln>
            <a:effectLst/>
          </p:spPr>
          <p:txBody>
            <a:bodyPr wrap="none" anchor="ctr"/>
            <a:lstStyle/>
            <a:p>
              <a:pPr algn="ctr" eaLnBrk="0" hangingPunct="0">
                <a:defRPr/>
              </a:pPr>
              <a:r>
                <a:rPr lang="en-US" sz="1600" b="1" dirty="0" smtClean="0">
                  <a:solidFill>
                    <a:schemeClr val="bg1"/>
                  </a:solidFill>
                  <a:effectLst>
                    <a:outerShdw blurRad="38100" dist="38100" dir="2700000" algn="tl">
                      <a:srgbClr val="000000"/>
                    </a:outerShdw>
                  </a:effectLst>
                </a:rPr>
                <a:t>TGT (AMS)</a:t>
              </a:r>
              <a:endParaRPr lang="en-US" sz="1600" b="1" dirty="0">
                <a:solidFill>
                  <a:schemeClr val="bg1"/>
                </a:solidFill>
                <a:effectLst>
                  <a:outerShdw blurRad="38100" dist="38100" dir="2700000" algn="tl">
                    <a:srgbClr val="000000"/>
                  </a:outerShdw>
                </a:effectLst>
              </a:endParaRPr>
            </a:p>
          </p:txBody>
        </p:sp>
      </p:grpSp>
      <p:grpSp>
        <p:nvGrpSpPr>
          <p:cNvPr id="188" name="Group 172"/>
          <p:cNvGrpSpPr>
            <a:grpSpLocks/>
          </p:cNvGrpSpPr>
          <p:nvPr/>
        </p:nvGrpSpPr>
        <p:grpSpPr bwMode="auto">
          <a:xfrm>
            <a:off x="3166902" y="3922384"/>
            <a:ext cx="1286994" cy="1142683"/>
            <a:chOff x="889" y="1623"/>
            <a:chExt cx="3032" cy="1561"/>
          </a:xfrm>
        </p:grpSpPr>
        <p:sp>
          <p:nvSpPr>
            <p:cNvPr id="189" name="Line 173"/>
            <p:cNvSpPr>
              <a:spLocks noChangeShapeType="1"/>
            </p:cNvSpPr>
            <p:nvPr/>
          </p:nvSpPr>
          <p:spPr bwMode="auto">
            <a:xfrm flipV="1">
              <a:off x="889" y="1623"/>
              <a:ext cx="1593" cy="1561"/>
            </a:xfrm>
            <a:prstGeom prst="line">
              <a:avLst/>
            </a:prstGeom>
            <a:noFill/>
            <a:ln w="38100">
              <a:solidFill>
                <a:schemeClr val="folHlink"/>
              </a:solidFill>
              <a:round/>
              <a:headEnd type="triangle" w="med" len="med"/>
              <a:tailEnd type="triangle" w="med" len="med"/>
            </a:ln>
          </p:spPr>
          <p:txBody>
            <a:bodyPr wrap="none" anchor="ctr"/>
            <a:lstStyle/>
            <a:p>
              <a:endParaRPr lang="en-US" dirty="0">
                <a:solidFill>
                  <a:schemeClr val="bg1"/>
                </a:solidFill>
              </a:endParaRPr>
            </a:p>
          </p:txBody>
        </p:sp>
        <p:sp>
          <p:nvSpPr>
            <p:cNvPr id="190" name="Text Box 174"/>
            <p:cNvSpPr txBox="1">
              <a:spLocks noChangeArrowheads="1"/>
            </p:cNvSpPr>
            <p:nvPr/>
          </p:nvSpPr>
          <p:spPr bwMode="auto">
            <a:xfrm>
              <a:off x="2010" y="1651"/>
              <a:ext cx="260" cy="462"/>
            </a:xfrm>
            <a:prstGeom prst="rect">
              <a:avLst/>
            </a:prstGeom>
            <a:noFill/>
            <a:ln w="9525">
              <a:noFill/>
              <a:miter lim="800000"/>
              <a:headEnd/>
              <a:tailEnd/>
            </a:ln>
            <a:effectLst/>
          </p:spPr>
          <p:txBody>
            <a:bodyPr anchor="ctr">
              <a:spAutoFit/>
            </a:bodyPr>
            <a:lstStyle/>
            <a:p>
              <a:pPr algn="ctr" eaLnBrk="0" hangingPunct="0">
                <a:spcBef>
                  <a:spcPct val="50000"/>
                </a:spcBef>
                <a:defRPr/>
              </a:pPr>
              <a:r>
                <a:rPr lang="en-US" sz="1600" b="1" dirty="0">
                  <a:solidFill>
                    <a:schemeClr val="bg1"/>
                  </a:solidFill>
                  <a:effectLst>
                    <a:outerShdw blurRad="38100" dist="38100" dir="2700000" algn="tl">
                      <a:srgbClr val="C0C0C0"/>
                    </a:outerShdw>
                  </a:effectLst>
                </a:rPr>
                <a:t>2</a:t>
              </a:r>
            </a:p>
          </p:txBody>
        </p:sp>
        <p:sp>
          <p:nvSpPr>
            <p:cNvPr id="191" name="Rectangle 175"/>
            <p:cNvSpPr>
              <a:spLocks noChangeArrowheads="1"/>
            </p:cNvSpPr>
            <p:nvPr/>
          </p:nvSpPr>
          <p:spPr bwMode="auto">
            <a:xfrm>
              <a:off x="1285" y="2274"/>
              <a:ext cx="2636" cy="364"/>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solidFill>
                <a:schemeClr val="accent2"/>
              </a:solidFill>
              <a:miter lim="800000"/>
              <a:headEnd type="none" w="sm" len="sm"/>
              <a:tailEnd type="none" w="sm" len="sm"/>
            </a:ln>
            <a:effectLst/>
          </p:spPr>
          <p:txBody>
            <a:bodyPr wrap="none" anchor="ctr"/>
            <a:lstStyle/>
            <a:p>
              <a:pPr algn="ctr" eaLnBrk="0" hangingPunct="0">
                <a:defRPr/>
              </a:pPr>
              <a:r>
                <a:rPr lang="en-US" sz="1600" b="1" dirty="0" smtClean="0">
                  <a:solidFill>
                    <a:schemeClr val="bg1"/>
                  </a:solidFill>
                  <a:effectLst>
                    <a:outerShdw blurRad="38100" dist="38100" dir="2700000" algn="tl">
                      <a:srgbClr val="000000"/>
                    </a:outerShdw>
                  </a:effectLst>
                </a:rPr>
                <a:t>TGT(EMEA)</a:t>
              </a:r>
              <a:endParaRPr lang="en-US" sz="1600" b="1" dirty="0">
                <a:solidFill>
                  <a:schemeClr val="bg1"/>
                </a:solidFill>
                <a:effectLst>
                  <a:outerShdw blurRad="38100" dist="38100" dir="2700000" algn="tl">
                    <a:srgbClr val="000000"/>
                  </a:outerShdw>
                </a:effectLst>
              </a:endParaRPr>
            </a:p>
          </p:txBody>
        </p:sp>
      </p:grpSp>
      <p:grpSp>
        <p:nvGrpSpPr>
          <p:cNvPr id="192" name="Group 176"/>
          <p:cNvGrpSpPr>
            <a:grpSpLocks/>
          </p:cNvGrpSpPr>
          <p:nvPr/>
        </p:nvGrpSpPr>
        <p:grpSpPr bwMode="auto">
          <a:xfrm>
            <a:off x="3343276" y="3292147"/>
            <a:ext cx="4897437" cy="1770062"/>
            <a:chOff x="1173" y="2009"/>
            <a:chExt cx="3085" cy="1115"/>
          </a:xfrm>
        </p:grpSpPr>
        <p:sp>
          <p:nvSpPr>
            <p:cNvPr id="193" name="Line 177"/>
            <p:cNvSpPr>
              <a:spLocks noChangeShapeType="1"/>
            </p:cNvSpPr>
            <p:nvPr/>
          </p:nvSpPr>
          <p:spPr bwMode="auto">
            <a:xfrm flipV="1">
              <a:off x="1173" y="2139"/>
              <a:ext cx="3085" cy="985"/>
            </a:xfrm>
            <a:prstGeom prst="line">
              <a:avLst/>
            </a:prstGeom>
            <a:noFill/>
            <a:ln w="38100">
              <a:solidFill>
                <a:schemeClr val="bg1">
                  <a:lumMod val="95000"/>
                  <a:lumOff val="5000"/>
                </a:schemeClr>
              </a:solidFill>
              <a:round/>
              <a:headEnd type="triangle" w="med" len="med"/>
              <a:tailEnd type="triangle" w="med" len="med"/>
            </a:ln>
          </p:spPr>
          <p:txBody>
            <a:bodyPr wrap="none" anchor="ctr"/>
            <a:lstStyle/>
            <a:p>
              <a:endParaRPr lang="en-US" dirty="0">
                <a:solidFill>
                  <a:schemeClr val="bg1"/>
                </a:solidFill>
              </a:endParaRPr>
            </a:p>
          </p:txBody>
        </p:sp>
        <p:sp>
          <p:nvSpPr>
            <p:cNvPr id="194" name="Text Box 178"/>
            <p:cNvSpPr txBox="1">
              <a:spLocks noChangeArrowheads="1"/>
            </p:cNvSpPr>
            <p:nvPr/>
          </p:nvSpPr>
          <p:spPr bwMode="auto">
            <a:xfrm>
              <a:off x="3436" y="2009"/>
              <a:ext cx="252" cy="212"/>
            </a:xfrm>
            <a:prstGeom prst="rect">
              <a:avLst/>
            </a:prstGeom>
            <a:noFill/>
            <a:ln w="9525">
              <a:noFill/>
              <a:miter lim="800000"/>
              <a:headEnd/>
              <a:tailEnd/>
            </a:ln>
            <a:effectLst/>
          </p:spPr>
          <p:txBody>
            <a:bodyPr anchor="ctr">
              <a:spAutoFit/>
            </a:bodyPr>
            <a:lstStyle/>
            <a:p>
              <a:pPr algn="ctr" eaLnBrk="0" hangingPunct="0">
                <a:spcBef>
                  <a:spcPct val="50000"/>
                </a:spcBef>
                <a:defRPr/>
              </a:pPr>
              <a:r>
                <a:rPr lang="en-US" sz="1600" b="1" dirty="0">
                  <a:solidFill>
                    <a:schemeClr val="bg1"/>
                  </a:solidFill>
                  <a:effectLst>
                    <a:outerShdw blurRad="38100" dist="38100" dir="2700000" algn="tl">
                      <a:srgbClr val="C0C0C0"/>
                    </a:outerShdw>
                  </a:effectLst>
                </a:rPr>
                <a:t>3</a:t>
              </a:r>
            </a:p>
          </p:txBody>
        </p:sp>
        <p:sp>
          <p:nvSpPr>
            <p:cNvPr id="195" name="Rectangle 179"/>
            <p:cNvSpPr>
              <a:spLocks noChangeArrowheads="1"/>
            </p:cNvSpPr>
            <p:nvPr/>
          </p:nvSpPr>
          <p:spPr bwMode="auto">
            <a:xfrm>
              <a:off x="2530" y="2253"/>
              <a:ext cx="725" cy="192"/>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solidFill>
                <a:schemeClr val="bg1">
                  <a:lumMod val="95000"/>
                  <a:lumOff val="5000"/>
                </a:schemeClr>
              </a:solidFill>
              <a:miter lim="800000"/>
              <a:headEnd type="none" w="sm" len="sm"/>
              <a:tailEnd type="none" w="sm" len="sm"/>
            </a:ln>
            <a:effectLst/>
          </p:spPr>
          <p:txBody>
            <a:bodyPr wrap="none" anchor="ctr"/>
            <a:lstStyle/>
            <a:p>
              <a:pPr algn="ctr" eaLnBrk="0" hangingPunct="0">
                <a:defRPr/>
              </a:pPr>
              <a:r>
                <a:rPr lang="en-US" sz="1600" b="1" dirty="0" smtClean="0">
                  <a:solidFill>
                    <a:schemeClr val="bg1"/>
                  </a:solidFill>
                  <a:effectLst>
                    <a:outerShdw blurRad="38100" dist="38100" dir="2700000" algn="tl">
                      <a:srgbClr val="000000"/>
                    </a:outerShdw>
                  </a:effectLst>
                </a:rPr>
                <a:t>TGT(EMEA)</a:t>
              </a:r>
              <a:endParaRPr lang="en-US" sz="1600" b="1" dirty="0">
                <a:solidFill>
                  <a:schemeClr val="bg1"/>
                </a:solidFill>
                <a:effectLst>
                  <a:outerShdw blurRad="38100" dist="38100" dir="2700000" algn="tl">
                    <a:srgbClr val="000000"/>
                  </a:outerShdw>
                </a:effectLst>
              </a:endParaRPr>
            </a:p>
          </p:txBody>
        </p:sp>
      </p:grpSp>
      <p:grpSp>
        <p:nvGrpSpPr>
          <p:cNvPr id="196" name="Group 180"/>
          <p:cNvGrpSpPr>
            <a:grpSpLocks/>
          </p:cNvGrpSpPr>
          <p:nvPr/>
        </p:nvGrpSpPr>
        <p:grpSpPr bwMode="auto">
          <a:xfrm>
            <a:off x="3306763" y="4928859"/>
            <a:ext cx="4168775" cy="654050"/>
            <a:chOff x="1150" y="3040"/>
            <a:chExt cx="2626" cy="412"/>
          </a:xfrm>
        </p:grpSpPr>
        <p:sp>
          <p:nvSpPr>
            <p:cNvPr id="197" name="Line 181"/>
            <p:cNvSpPr>
              <a:spLocks noChangeShapeType="1"/>
            </p:cNvSpPr>
            <p:nvPr/>
          </p:nvSpPr>
          <p:spPr bwMode="auto">
            <a:xfrm>
              <a:off x="1150" y="3448"/>
              <a:ext cx="2626" cy="4"/>
            </a:xfrm>
            <a:prstGeom prst="line">
              <a:avLst/>
            </a:prstGeom>
            <a:noFill/>
            <a:ln w="57150">
              <a:solidFill>
                <a:schemeClr val="folHlink"/>
              </a:solidFill>
              <a:round/>
              <a:headEnd/>
              <a:tailEnd type="triangle" w="med" len="med"/>
            </a:ln>
          </p:spPr>
          <p:txBody>
            <a:bodyPr wrap="none" anchor="ctr"/>
            <a:lstStyle/>
            <a:p>
              <a:endParaRPr lang="en-US" dirty="0">
                <a:solidFill>
                  <a:schemeClr val="bg1"/>
                </a:solidFill>
              </a:endParaRPr>
            </a:p>
          </p:txBody>
        </p:sp>
        <p:sp>
          <p:nvSpPr>
            <p:cNvPr id="198" name="Text Box 182"/>
            <p:cNvSpPr txBox="1">
              <a:spLocks noChangeArrowheads="1"/>
            </p:cNvSpPr>
            <p:nvPr/>
          </p:nvSpPr>
          <p:spPr bwMode="auto">
            <a:xfrm>
              <a:off x="2354" y="3040"/>
              <a:ext cx="260" cy="212"/>
            </a:xfrm>
            <a:prstGeom prst="rect">
              <a:avLst/>
            </a:prstGeom>
            <a:noFill/>
            <a:ln w="9525">
              <a:noFill/>
              <a:miter lim="800000"/>
              <a:headEnd/>
              <a:tailEnd/>
            </a:ln>
            <a:effectLst/>
          </p:spPr>
          <p:txBody>
            <a:bodyPr anchor="ctr">
              <a:spAutoFit/>
            </a:bodyPr>
            <a:lstStyle/>
            <a:p>
              <a:pPr algn="ctr" eaLnBrk="0" hangingPunct="0">
                <a:spcBef>
                  <a:spcPct val="50000"/>
                </a:spcBef>
                <a:defRPr/>
              </a:pPr>
              <a:r>
                <a:rPr lang="en-US" sz="1600" b="1" dirty="0">
                  <a:solidFill>
                    <a:schemeClr val="bg1"/>
                  </a:solidFill>
                  <a:effectLst>
                    <a:outerShdw blurRad="38100" dist="38100" dir="2700000" algn="tl">
                      <a:srgbClr val="C0C0C0"/>
                    </a:outerShdw>
                  </a:effectLst>
                </a:rPr>
                <a:t>4</a:t>
              </a:r>
            </a:p>
          </p:txBody>
        </p:sp>
        <p:sp>
          <p:nvSpPr>
            <p:cNvPr id="199" name="Rectangle 183"/>
            <p:cNvSpPr>
              <a:spLocks noChangeArrowheads="1"/>
            </p:cNvSpPr>
            <p:nvPr/>
          </p:nvSpPr>
          <p:spPr bwMode="auto">
            <a:xfrm>
              <a:off x="1811" y="3186"/>
              <a:ext cx="608" cy="19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12700">
              <a:solidFill>
                <a:schemeClr val="hlink"/>
              </a:solidFill>
              <a:miter lim="800000"/>
              <a:headEnd type="none" w="sm" len="sm"/>
              <a:tailEnd type="none" w="sm" len="sm"/>
            </a:ln>
            <a:effectLst/>
          </p:spPr>
          <p:txBody>
            <a:bodyPr wrap="none" anchor="ctr"/>
            <a:lstStyle/>
            <a:p>
              <a:pPr algn="ctr" eaLnBrk="0" hangingPunct="0">
                <a:defRPr/>
              </a:pPr>
              <a:r>
                <a:rPr lang="en-US" sz="1600" b="1" dirty="0">
                  <a:solidFill>
                    <a:schemeClr val="bg1"/>
                  </a:solidFill>
                  <a:effectLst>
                    <a:outerShdw blurRad="38100" dist="38100" dir="2700000" algn="tl">
                      <a:srgbClr val="000000"/>
                    </a:outerShdw>
                  </a:effectLst>
                </a:rPr>
                <a:t>TICKET</a:t>
              </a:r>
            </a:p>
          </p:txBody>
        </p:sp>
      </p:grpSp>
      <p:sp>
        <p:nvSpPr>
          <p:cNvPr id="200" name="Text Box 184"/>
          <p:cNvSpPr txBox="1">
            <a:spLocks noChangeArrowheads="1"/>
          </p:cNvSpPr>
          <p:nvPr/>
        </p:nvSpPr>
        <p:spPr bwMode="auto">
          <a:xfrm>
            <a:off x="7759788" y="4419857"/>
            <a:ext cx="2576346" cy="338554"/>
          </a:xfrm>
          <a:prstGeom prst="rect">
            <a:avLst/>
          </a:prstGeom>
          <a:noFill/>
          <a:ln w="9525">
            <a:noFill/>
            <a:miter lim="800000"/>
            <a:headEnd/>
            <a:tailEnd/>
          </a:ln>
        </p:spPr>
        <p:txBody>
          <a:bodyPr wrap="none" anchor="ctr">
            <a:spAutoFit/>
          </a:bodyPr>
          <a:lstStyle/>
          <a:p>
            <a:pPr algn="ctr" eaLnBrk="0" hangingPunct="0">
              <a:spcBef>
                <a:spcPct val="50000"/>
              </a:spcBef>
            </a:pPr>
            <a:r>
              <a:rPr lang="en-US" sz="1600" b="1" dirty="0" smtClean="0">
                <a:solidFill>
                  <a:schemeClr val="bg1"/>
                </a:solidFill>
              </a:rPr>
              <a:t>AppSrv1.EMEA.Corp.net</a:t>
            </a:r>
            <a:endParaRPr lang="en-US" sz="1600" b="1" dirty="0">
              <a:solidFill>
                <a:schemeClr val="bg1"/>
              </a:solidFill>
            </a:endParaRPr>
          </a:p>
        </p:txBody>
      </p:sp>
      <p:grpSp>
        <p:nvGrpSpPr>
          <p:cNvPr id="201" name="Group 185"/>
          <p:cNvGrpSpPr>
            <a:grpSpLocks/>
          </p:cNvGrpSpPr>
          <p:nvPr/>
        </p:nvGrpSpPr>
        <p:grpSpPr bwMode="auto">
          <a:xfrm>
            <a:off x="5570538" y="1020434"/>
            <a:ext cx="965200" cy="993775"/>
            <a:chOff x="3532" y="2346"/>
            <a:chExt cx="1592" cy="1639"/>
          </a:xfrm>
        </p:grpSpPr>
        <p:sp>
          <p:nvSpPr>
            <p:cNvPr id="328" name="AutoShape 186"/>
            <p:cNvSpPr>
              <a:spLocks noChangeArrowheads="1"/>
            </p:cNvSpPr>
            <p:nvPr/>
          </p:nvSpPr>
          <p:spPr bwMode="auto">
            <a:xfrm>
              <a:off x="3532" y="2346"/>
              <a:ext cx="1592" cy="1639"/>
            </a:xfrm>
            <a:prstGeom prst="triangle">
              <a:avLst>
                <a:gd name="adj" fmla="val 49986"/>
              </a:avLst>
            </a:prstGeom>
            <a:gradFill rotWithShape="0">
              <a:gsLst>
                <a:gs pos="0">
                  <a:schemeClr val="hlink">
                    <a:gamma/>
                    <a:shade val="49804"/>
                    <a:invGamma/>
                  </a:schemeClr>
                </a:gs>
                <a:gs pos="100000">
                  <a:schemeClr val="hlink"/>
                </a:gs>
              </a:gsLst>
              <a:lin ang="5400000" scaled="1"/>
            </a:gradFill>
            <a:ln w="12700">
              <a:solidFill>
                <a:schemeClr val="hlink"/>
              </a:solidFill>
              <a:miter lim="800000"/>
              <a:headEnd/>
              <a:tailEnd/>
            </a:ln>
            <a:effectLst>
              <a:outerShdw dist="107763" dir="2700000" algn="ctr" rotWithShape="0">
                <a:schemeClr val="bg2">
                  <a:alpha val="50000"/>
                </a:schemeClr>
              </a:outerShdw>
            </a:effectLst>
          </p:spPr>
          <p:txBody>
            <a:bodyPr wrap="none" anchor="ctr"/>
            <a:lstStyle/>
            <a:p>
              <a:pPr>
                <a:defRPr/>
              </a:pPr>
              <a:endParaRPr lang="en-US" dirty="0">
                <a:solidFill>
                  <a:schemeClr val="bg1"/>
                </a:solidFill>
              </a:endParaRPr>
            </a:p>
          </p:txBody>
        </p:sp>
        <p:sp>
          <p:nvSpPr>
            <p:cNvPr id="329" name="Line 187"/>
            <p:cNvSpPr>
              <a:spLocks noChangeShapeType="1"/>
            </p:cNvSpPr>
            <p:nvPr/>
          </p:nvSpPr>
          <p:spPr bwMode="auto">
            <a:xfrm>
              <a:off x="4335" y="2853"/>
              <a:ext cx="0" cy="121"/>
            </a:xfrm>
            <a:prstGeom prst="line">
              <a:avLst/>
            </a:prstGeom>
            <a:noFill/>
            <a:ln w="12700">
              <a:solidFill>
                <a:schemeClr val="tx1"/>
              </a:solidFill>
              <a:round/>
              <a:headEnd type="none" w="sm" len="sm"/>
              <a:tailEnd type="none" w="sm" len="sm"/>
            </a:ln>
          </p:spPr>
          <p:txBody>
            <a:bodyPr wrap="none" anchor="ctr"/>
            <a:lstStyle/>
            <a:p>
              <a:endParaRPr lang="en-US" dirty="0">
                <a:solidFill>
                  <a:schemeClr val="bg1"/>
                </a:solidFill>
              </a:endParaRPr>
            </a:p>
          </p:txBody>
        </p:sp>
        <p:sp>
          <p:nvSpPr>
            <p:cNvPr id="330" name="Oval 188"/>
            <p:cNvSpPr>
              <a:spLocks noChangeArrowheads="1"/>
            </p:cNvSpPr>
            <p:nvPr/>
          </p:nvSpPr>
          <p:spPr bwMode="auto">
            <a:xfrm>
              <a:off x="4265" y="2707"/>
              <a:ext cx="139" cy="134"/>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sp>
          <p:nvSpPr>
            <p:cNvPr id="331" name="Line 189"/>
            <p:cNvSpPr>
              <a:spLocks noChangeShapeType="1"/>
            </p:cNvSpPr>
            <p:nvPr/>
          </p:nvSpPr>
          <p:spPr bwMode="auto">
            <a:xfrm flipH="1">
              <a:off x="4188" y="3068"/>
              <a:ext cx="147" cy="285"/>
            </a:xfrm>
            <a:prstGeom prst="line">
              <a:avLst/>
            </a:prstGeom>
            <a:noFill/>
            <a:ln w="12700">
              <a:solidFill>
                <a:schemeClr val="tx1"/>
              </a:solidFill>
              <a:round/>
              <a:headEnd type="none" w="sm" len="sm"/>
              <a:tailEnd type="none" w="sm" len="sm"/>
            </a:ln>
          </p:spPr>
          <p:txBody>
            <a:bodyPr wrap="none" anchor="ctr"/>
            <a:lstStyle/>
            <a:p>
              <a:endParaRPr lang="en-US" dirty="0">
                <a:solidFill>
                  <a:schemeClr val="bg1"/>
                </a:solidFill>
              </a:endParaRPr>
            </a:p>
          </p:txBody>
        </p:sp>
        <p:sp>
          <p:nvSpPr>
            <p:cNvPr id="332" name="Line 190"/>
            <p:cNvSpPr>
              <a:spLocks noChangeShapeType="1"/>
            </p:cNvSpPr>
            <p:nvPr/>
          </p:nvSpPr>
          <p:spPr bwMode="auto">
            <a:xfrm>
              <a:off x="4349" y="3085"/>
              <a:ext cx="220" cy="293"/>
            </a:xfrm>
            <a:prstGeom prst="line">
              <a:avLst/>
            </a:prstGeom>
            <a:noFill/>
            <a:ln w="12700">
              <a:solidFill>
                <a:schemeClr val="tx1"/>
              </a:solidFill>
              <a:round/>
              <a:headEnd type="none" w="sm" len="sm"/>
              <a:tailEnd type="none" w="sm" len="sm"/>
            </a:ln>
          </p:spPr>
          <p:txBody>
            <a:bodyPr wrap="none" anchor="ctr"/>
            <a:lstStyle/>
            <a:p>
              <a:endParaRPr lang="en-US" dirty="0">
                <a:solidFill>
                  <a:schemeClr val="bg1"/>
                </a:solidFill>
              </a:endParaRPr>
            </a:p>
          </p:txBody>
        </p:sp>
        <p:sp>
          <p:nvSpPr>
            <p:cNvPr id="333" name="Oval 191"/>
            <p:cNvSpPr>
              <a:spLocks noChangeArrowheads="1"/>
            </p:cNvSpPr>
            <p:nvPr/>
          </p:nvSpPr>
          <p:spPr bwMode="auto">
            <a:xfrm>
              <a:off x="4265" y="2972"/>
              <a:ext cx="139" cy="136"/>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sp>
          <p:nvSpPr>
            <p:cNvPr id="334" name="Line 192"/>
            <p:cNvSpPr>
              <a:spLocks noChangeShapeType="1"/>
            </p:cNvSpPr>
            <p:nvPr/>
          </p:nvSpPr>
          <p:spPr bwMode="auto">
            <a:xfrm flipH="1">
              <a:off x="3919" y="3424"/>
              <a:ext cx="246" cy="337"/>
            </a:xfrm>
            <a:prstGeom prst="line">
              <a:avLst/>
            </a:prstGeom>
            <a:noFill/>
            <a:ln w="12700">
              <a:solidFill>
                <a:schemeClr val="tx1"/>
              </a:solidFill>
              <a:round/>
              <a:headEnd type="none" w="sm" len="sm"/>
              <a:tailEnd type="none" w="sm" len="sm"/>
            </a:ln>
          </p:spPr>
          <p:txBody>
            <a:bodyPr wrap="none" anchor="ctr"/>
            <a:lstStyle/>
            <a:p>
              <a:endParaRPr lang="en-US" dirty="0">
                <a:solidFill>
                  <a:schemeClr val="bg1"/>
                </a:solidFill>
              </a:endParaRPr>
            </a:p>
          </p:txBody>
        </p:sp>
        <p:sp>
          <p:nvSpPr>
            <p:cNvPr id="335" name="Line 193"/>
            <p:cNvSpPr>
              <a:spLocks noChangeShapeType="1"/>
            </p:cNvSpPr>
            <p:nvPr/>
          </p:nvSpPr>
          <p:spPr bwMode="auto">
            <a:xfrm>
              <a:off x="4188" y="3413"/>
              <a:ext cx="263" cy="354"/>
            </a:xfrm>
            <a:prstGeom prst="line">
              <a:avLst/>
            </a:prstGeom>
            <a:noFill/>
            <a:ln w="12700">
              <a:solidFill>
                <a:schemeClr val="tx1"/>
              </a:solidFill>
              <a:round/>
              <a:headEnd type="none" w="sm" len="sm"/>
              <a:tailEnd type="none" w="sm" len="sm"/>
            </a:ln>
          </p:spPr>
          <p:txBody>
            <a:bodyPr wrap="none" anchor="ctr"/>
            <a:lstStyle/>
            <a:p>
              <a:endParaRPr lang="en-US" dirty="0">
                <a:solidFill>
                  <a:schemeClr val="bg1"/>
                </a:solidFill>
              </a:endParaRPr>
            </a:p>
          </p:txBody>
        </p:sp>
        <p:sp>
          <p:nvSpPr>
            <p:cNvPr id="336" name="Line 194"/>
            <p:cNvSpPr>
              <a:spLocks noChangeShapeType="1"/>
            </p:cNvSpPr>
            <p:nvPr/>
          </p:nvSpPr>
          <p:spPr bwMode="auto">
            <a:xfrm>
              <a:off x="4188" y="3406"/>
              <a:ext cx="0" cy="361"/>
            </a:xfrm>
            <a:prstGeom prst="line">
              <a:avLst/>
            </a:prstGeom>
            <a:noFill/>
            <a:ln w="12700">
              <a:solidFill>
                <a:schemeClr val="hlink"/>
              </a:solidFill>
              <a:round/>
              <a:headEnd type="none" w="sm" len="sm"/>
              <a:tailEnd type="none" w="sm" len="sm"/>
            </a:ln>
          </p:spPr>
          <p:txBody>
            <a:bodyPr wrap="none" anchor="ctr"/>
            <a:lstStyle/>
            <a:p>
              <a:endParaRPr lang="en-US" dirty="0">
                <a:solidFill>
                  <a:schemeClr val="bg1"/>
                </a:solidFill>
              </a:endParaRPr>
            </a:p>
          </p:txBody>
        </p:sp>
        <p:sp>
          <p:nvSpPr>
            <p:cNvPr id="337" name="Line 195"/>
            <p:cNvSpPr>
              <a:spLocks noChangeShapeType="1"/>
            </p:cNvSpPr>
            <p:nvPr/>
          </p:nvSpPr>
          <p:spPr bwMode="auto">
            <a:xfrm>
              <a:off x="4575" y="3389"/>
              <a:ext cx="150" cy="366"/>
            </a:xfrm>
            <a:prstGeom prst="line">
              <a:avLst/>
            </a:prstGeom>
            <a:noFill/>
            <a:ln w="12700">
              <a:solidFill>
                <a:schemeClr val="tx1"/>
              </a:solidFill>
              <a:round/>
              <a:headEnd type="none" w="sm" len="sm"/>
              <a:tailEnd type="none" w="sm" len="sm"/>
            </a:ln>
          </p:spPr>
          <p:txBody>
            <a:bodyPr wrap="none" anchor="ctr"/>
            <a:lstStyle/>
            <a:p>
              <a:endParaRPr lang="en-US" dirty="0">
                <a:solidFill>
                  <a:schemeClr val="bg1"/>
                </a:solidFill>
              </a:endParaRPr>
            </a:p>
          </p:txBody>
        </p:sp>
        <p:sp>
          <p:nvSpPr>
            <p:cNvPr id="338" name="Oval 196"/>
            <p:cNvSpPr>
              <a:spLocks noChangeArrowheads="1"/>
            </p:cNvSpPr>
            <p:nvPr/>
          </p:nvSpPr>
          <p:spPr bwMode="auto">
            <a:xfrm>
              <a:off x="3849" y="3692"/>
              <a:ext cx="141" cy="136"/>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sp>
          <p:nvSpPr>
            <p:cNvPr id="339" name="Oval 197"/>
            <p:cNvSpPr>
              <a:spLocks noChangeArrowheads="1"/>
            </p:cNvSpPr>
            <p:nvPr/>
          </p:nvSpPr>
          <p:spPr bwMode="auto">
            <a:xfrm>
              <a:off x="4506" y="3330"/>
              <a:ext cx="139" cy="134"/>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sp>
          <p:nvSpPr>
            <p:cNvPr id="340" name="Oval 198"/>
            <p:cNvSpPr>
              <a:spLocks noChangeArrowheads="1"/>
            </p:cNvSpPr>
            <p:nvPr/>
          </p:nvSpPr>
          <p:spPr bwMode="auto">
            <a:xfrm>
              <a:off x="4113" y="3330"/>
              <a:ext cx="139" cy="134"/>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sp>
          <p:nvSpPr>
            <p:cNvPr id="341" name="Oval 199"/>
            <p:cNvSpPr>
              <a:spLocks noChangeArrowheads="1"/>
            </p:cNvSpPr>
            <p:nvPr/>
          </p:nvSpPr>
          <p:spPr bwMode="auto">
            <a:xfrm>
              <a:off x="4647" y="3692"/>
              <a:ext cx="141" cy="136"/>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sp>
          <p:nvSpPr>
            <p:cNvPr id="342" name="Oval 200"/>
            <p:cNvSpPr>
              <a:spLocks noChangeArrowheads="1"/>
            </p:cNvSpPr>
            <p:nvPr/>
          </p:nvSpPr>
          <p:spPr bwMode="auto">
            <a:xfrm>
              <a:off x="4380" y="3692"/>
              <a:ext cx="139" cy="136"/>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sp>
          <p:nvSpPr>
            <p:cNvPr id="343" name="Oval 201"/>
            <p:cNvSpPr>
              <a:spLocks noChangeArrowheads="1"/>
            </p:cNvSpPr>
            <p:nvPr/>
          </p:nvSpPr>
          <p:spPr bwMode="auto">
            <a:xfrm>
              <a:off x="4119" y="3692"/>
              <a:ext cx="139" cy="136"/>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folHlink"/>
              </a:solidFill>
              <a:round/>
              <a:headEnd/>
              <a:tailEnd/>
            </a:ln>
            <a:effectLst/>
          </p:spPr>
          <p:txBody>
            <a:bodyPr wrap="none" anchor="ctr"/>
            <a:lstStyle/>
            <a:p>
              <a:pPr>
                <a:defRPr/>
              </a:pPr>
              <a:endParaRPr lang="en-US" dirty="0">
                <a:solidFill>
                  <a:schemeClr val="bg1"/>
                </a:solidFill>
              </a:endParaRPr>
            </a:p>
          </p:txBody>
        </p:sp>
      </p:grpSp>
      <p:sp>
        <p:nvSpPr>
          <p:cNvPr id="344" name="Rectangle 183"/>
          <p:cNvSpPr>
            <a:spLocks noChangeArrowheads="1"/>
          </p:cNvSpPr>
          <p:nvPr/>
        </p:nvSpPr>
        <p:spPr bwMode="auto">
          <a:xfrm>
            <a:off x="7032626" y="3960484"/>
            <a:ext cx="965200" cy="304800"/>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12700">
            <a:solidFill>
              <a:schemeClr val="hlink"/>
            </a:solidFill>
            <a:miter lim="800000"/>
            <a:headEnd type="none" w="sm" len="sm"/>
            <a:tailEnd type="none" w="sm" len="sm"/>
          </a:ln>
          <a:effectLst/>
        </p:spPr>
        <p:txBody>
          <a:bodyPr wrap="none" anchor="ctr"/>
          <a:lstStyle/>
          <a:p>
            <a:pPr algn="ctr" eaLnBrk="0" hangingPunct="0">
              <a:defRPr/>
            </a:pPr>
            <a:r>
              <a:rPr lang="en-US" sz="1600" b="1" dirty="0">
                <a:solidFill>
                  <a:schemeClr val="bg1"/>
                </a:solidFill>
                <a:effectLst>
                  <a:outerShdw blurRad="38100" dist="38100" dir="2700000" algn="tl">
                    <a:srgbClr val="000000"/>
                  </a:outerShdw>
                </a:effectLst>
              </a:rPr>
              <a:t>TICKET</a:t>
            </a:r>
          </a:p>
        </p:txBody>
      </p:sp>
      <p:grpSp>
        <p:nvGrpSpPr>
          <p:cNvPr id="345" name="Group 3"/>
          <p:cNvGrpSpPr>
            <a:grpSpLocks/>
          </p:cNvGrpSpPr>
          <p:nvPr/>
        </p:nvGrpSpPr>
        <p:grpSpPr bwMode="auto">
          <a:xfrm>
            <a:off x="8237968" y="3015787"/>
            <a:ext cx="757164" cy="1292068"/>
            <a:chOff x="2415" y="576"/>
            <a:chExt cx="626" cy="1012"/>
          </a:xfrm>
        </p:grpSpPr>
        <p:sp>
          <p:nvSpPr>
            <p:cNvPr id="346" name="Freeform 4"/>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rgbClr val="050000"/>
              </a:solidFill>
              <a:round/>
              <a:headEnd/>
              <a:tailEnd/>
            </a:ln>
          </p:spPr>
          <p:txBody>
            <a:bodyPr/>
            <a:lstStyle/>
            <a:p>
              <a:endParaRPr lang="en-US" dirty="0"/>
            </a:p>
          </p:txBody>
        </p:sp>
        <p:sp>
          <p:nvSpPr>
            <p:cNvPr id="347" name="Freeform 5"/>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rgbClr val="050000"/>
              </a:solidFill>
              <a:round/>
              <a:headEnd/>
              <a:tailEnd/>
            </a:ln>
          </p:spPr>
          <p:txBody>
            <a:bodyPr/>
            <a:lstStyle/>
            <a:p>
              <a:endParaRPr lang="en-US" dirty="0"/>
            </a:p>
          </p:txBody>
        </p:sp>
        <p:sp>
          <p:nvSpPr>
            <p:cNvPr id="348" name="Freeform 6"/>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rgbClr val="050000"/>
              </a:solidFill>
              <a:round/>
              <a:headEnd/>
              <a:tailEnd/>
            </a:ln>
          </p:spPr>
          <p:txBody>
            <a:bodyPr/>
            <a:lstStyle/>
            <a:p>
              <a:endParaRPr lang="en-US" dirty="0"/>
            </a:p>
          </p:txBody>
        </p:sp>
        <p:sp>
          <p:nvSpPr>
            <p:cNvPr id="349" name="Freeform 7"/>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rgbClr val="050000"/>
              </a:solidFill>
              <a:round/>
              <a:headEnd/>
              <a:tailEnd/>
            </a:ln>
          </p:spPr>
          <p:txBody>
            <a:bodyPr/>
            <a:lstStyle/>
            <a:p>
              <a:endParaRPr lang="en-US" dirty="0"/>
            </a:p>
          </p:txBody>
        </p:sp>
        <p:sp>
          <p:nvSpPr>
            <p:cNvPr id="350" name="Line 8"/>
            <p:cNvSpPr>
              <a:spLocks noChangeShapeType="1"/>
            </p:cNvSpPr>
            <p:nvPr/>
          </p:nvSpPr>
          <p:spPr bwMode="auto">
            <a:xfrm>
              <a:off x="2454" y="1426"/>
              <a:ext cx="192" cy="51"/>
            </a:xfrm>
            <a:prstGeom prst="line">
              <a:avLst/>
            </a:prstGeom>
            <a:noFill/>
            <a:ln w="6350">
              <a:solidFill>
                <a:srgbClr val="050000"/>
              </a:solidFill>
              <a:round/>
              <a:headEnd/>
              <a:tailEnd/>
            </a:ln>
          </p:spPr>
          <p:txBody>
            <a:bodyPr wrap="none" anchor="ctr"/>
            <a:lstStyle/>
            <a:p>
              <a:endParaRPr lang="en-US" dirty="0"/>
            </a:p>
          </p:txBody>
        </p:sp>
        <p:sp>
          <p:nvSpPr>
            <p:cNvPr id="351" name="Oval 9"/>
            <p:cNvSpPr>
              <a:spLocks noChangeArrowheads="1"/>
            </p:cNvSpPr>
            <p:nvPr/>
          </p:nvSpPr>
          <p:spPr bwMode="auto">
            <a:xfrm>
              <a:off x="2447" y="765"/>
              <a:ext cx="31" cy="17"/>
            </a:xfrm>
            <a:prstGeom prst="ellipse">
              <a:avLst/>
            </a:prstGeom>
            <a:solidFill>
              <a:srgbClr val="CC0099"/>
            </a:solidFill>
            <a:ln w="12700">
              <a:solidFill>
                <a:srgbClr val="050000"/>
              </a:solidFill>
              <a:round/>
              <a:headEnd/>
              <a:tailEnd/>
            </a:ln>
          </p:spPr>
          <p:txBody>
            <a:bodyPr wrap="none" anchor="ctr"/>
            <a:lstStyle/>
            <a:p>
              <a:endParaRPr lang="en-US" dirty="0"/>
            </a:p>
          </p:txBody>
        </p:sp>
        <p:sp>
          <p:nvSpPr>
            <p:cNvPr id="352" name="Line 10"/>
            <p:cNvSpPr>
              <a:spLocks noChangeShapeType="1"/>
            </p:cNvSpPr>
            <p:nvPr/>
          </p:nvSpPr>
          <p:spPr bwMode="auto">
            <a:xfrm>
              <a:off x="2454" y="1388"/>
              <a:ext cx="192" cy="51"/>
            </a:xfrm>
            <a:prstGeom prst="line">
              <a:avLst/>
            </a:prstGeom>
            <a:noFill/>
            <a:ln w="6350">
              <a:solidFill>
                <a:srgbClr val="050000"/>
              </a:solidFill>
              <a:round/>
              <a:headEnd/>
              <a:tailEnd/>
            </a:ln>
          </p:spPr>
          <p:txBody>
            <a:bodyPr wrap="none" anchor="ctr"/>
            <a:lstStyle/>
            <a:p>
              <a:endParaRPr lang="en-US" dirty="0"/>
            </a:p>
          </p:txBody>
        </p:sp>
        <p:sp>
          <p:nvSpPr>
            <p:cNvPr id="353" name="Line 11"/>
            <p:cNvSpPr>
              <a:spLocks noChangeShapeType="1"/>
            </p:cNvSpPr>
            <p:nvPr/>
          </p:nvSpPr>
          <p:spPr bwMode="auto">
            <a:xfrm>
              <a:off x="2454" y="1350"/>
              <a:ext cx="192" cy="52"/>
            </a:xfrm>
            <a:prstGeom prst="line">
              <a:avLst/>
            </a:prstGeom>
            <a:noFill/>
            <a:ln w="6350">
              <a:solidFill>
                <a:srgbClr val="050000"/>
              </a:solidFill>
              <a:round/>
              <a:headEnd/>
              <a:tailEnd/>
            </a:ln>
          </p:spPr>
          <p:txBody>
            <a:bodyPr wrap="none" anchor="ctr"/>
            <a:lstStyle/>
            <a:p>
              <a:endParaRPr lang="en-US" dirty="0"/>
            </a:p>
          </p:txBody>
        </p:sp>
        <p:sp>
          <p:nvSpPr>
            <p:cNvPr id="354" name="Line 12"/>
            <p:cNvSpPr>
              <a:spLocks noChangeShapeType="1"/>
            </p:cNvSpPr>
            <p:nvPr/>
          </p:nvSpPr>
          <p:spPr bwMode="auto">
            <a:xfrm>
              <a:off x="2454" y="1313"/>
              <a:ext cx="192" cy="51"/>
            </a:xfrm>
            <a:prstGeom prst="line">
              <a:avLst/>
            </a:prstGeom>
            <a:noFill/>
            <a:ln w="6350">
              <a:solidFill>
                <a:srgbClr val="050000"/>
              </a:solidFill>
              <a:round/>
              <a:headEnd/>
              <a:tailEnd/>
            </a:ln>
          </p:spPr>
          <p:txBody>
            <a:bodyPr wrap="none" anchor="ctr"/>
            <a:lstStyle/>
            <a:p>
              <a:endParaRPr lang="en-US" dirty="0"/>
            </a:p>
          </p:txBody>
        </p:sp>
        <p:sp>
          <p:nvSpPr>
            <p:cNvPr id="355" name="Line 13"/>
            <p:cNvSpPr>
              <a:spLocks noChangeShapeType="1"/>
            </p:cNvSpPr>
            <p:nvPr/>
          </p:nvSpPr>
          <p:spPr bwMode="auto">
            <a:xfrm>
              <a:off x="2454" y="1274"/>
              <a:ext cx="192" cy="51"/>
            </a:xfrm>
            <a:prstGeom prst="line">
              <a:avLst/>
            </a:prstGeom>
            <a:noFill/>
            <a:ln w="6350">
              <a:solidFill>
                <a:srgbClr val="050000"/>
              </a:solidFill>
              <a:round/>
              <a:headEnd/>
              <a:tailEnd/>
            </a:ln>
          </p:spPr>
          <p:txBody>
            <a:bodyPr wrap="none" anchor="ctr"/>
            <a:lstStyle/>
            <a:p>
              <a:endParaRPr lang="en-US" dirty="0"/>
            </a:p>
          </p:txBody>
        </p:sp>
        <p:sp>
          <p:nvSpPr>
            <p:cNvPr id="356" name="Freeform 14"/>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050000"/>
              </a:solidFill>
              <a:round/>
              <a:headEnd/>
              <a:tailEnd/>
            </a:ln>
          </p:spPr>
          <p:txBody>
            <a:bodyPr/>
            <a:lstStyle/>
            <a:p>
              <a:endParaRPr lang="en-US" dirty="0"/>
            </a:p>
          </p:txBody>
        </p:sp>
        <p:sp>
          <p:nvSpPr>
            <p:cNvPr id="357" name="Freeform 15"/>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rgbClr val="050000"/>
              </a:solidFill>
              <a:round/>
              <a:headEnd/>
              <a:tailEnd/>
            </a:ln>
          </p:spPr>
          <p:txBody>
            <a:bodyPr/>
            <a:lstStyle/>
            <a:p>
              <a:endParaRPr lang="en-US" dirty="0"/>
            </a:p>
          </p:txBody>
        </p:sp>
        <p:sp>
          <p:nvSpPr>
            <p:cNvPr id="358" name="Freeform 16"/>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rgbClr val="050000"/>
              </a:solidFill>
              <a:round/>
              <a:headEnd/>
              <a:tailEnd/>
            </a:ln>
          </p:spPr>
          <p:txBody>
            <a:bodyPr/>
            <a:lstStyle/>
            <a:p>
              <a:endParaRPr lang="en-US" dirty="0"/>
            </a:p>
          </p:txBody>
        </p:sp>
        <p:sp>
          <p:nvSpPr>
            <p:cNvPr id="359" name="Line 17"/>
            <p:cNvSpPr>
              <a:spLocks noChangeShapeType="1"/>
            </p:cNvSpPr>
            <p:nvPr/>
          </p:nvSpPr>
          <p:spPr bwMode="auto">
            <a:xfrm>
              <a:off x="2452" y="944"/>
              <a:ext cx="187" cy="43"/>
            </a:xfrm>
            <a:prstGeom prst="line">
              <a:avLst/>
            </a:prstGeom>
            <a:noFill/>
            <a:ln w="3175">
              <a:solidFill>
                <a:srgbClr val="050000"/>
              </a:solidFill>
              <a:round/>
              <a:headEnd/>
              <a:tailEnd/>
            </a:ln>
          </p:spPr>
          <p:txBody>
            <a:bodyPr wrap="none" anchor="ctr"/>
            <a:lstStyle/>
            <a:p>
              <a:endParaRPr lang="en-US" dirty="0"/>
            </a:p>
          </p:txBody>
        </p:sp>
        <p:sp>
          <p:nvSpPr>
            <p:cNvPr id="360" name="Line 18"/>
            <p:cNvSpPr>
              <a:spLocks noChangeShapeType="1"/>
            </p:cNvSpPr>
            <p:nvPr/>
          </p:nvSpPr>
          <p:spPr bwMode="auto">
            <a:xfrm>
              <a:off x="2452" y="1019"/>
              <a:ext cx="189" cy="43"/>
            </a:xfrm>
            <a:prstGeom prst="line">
              <a:avLst/>
            </a:prstGeom>
            <a:noFill/>
            <a:ln w="3175">
              <a:solidFill>
                <a:srgbClr val="050000"/>
              </a:solidFill>
              <a:round/>
              <a:headEnd/>
              <a:tailEnd/>
            </a:ln>
          </p:spPr>
          <p:txBody>
            <a:bodyPr wrap="none" anchor="ctr"/>
            <a:lstStyle/>
            <a:p>
              <a:endParaRPr lang="en-US" dirty="0"/>
            </a:p>
          </p:txBody>
        </p:sp>
        <p:sp>
          <p:nvSpPr>
            <p:cNvPr id="361" name="Line 19"/>
            <p:cNvSpPr>
              <a:spLocks noChangeShapeType="1"/>
            </p:cNvSpPr>
            <p:nvPr/>
          </p:nvSpPr>
          <p:spPr bwMode="auto">
            <a:xfrm>
              <a:off x="2452" y="1112"/>
              <a:ext cx="180" cy="43"/>
            </a:xfrm>
            <a:prstGeom prst="line">
              <a:avLst/>
            </a:prstGeom>
            <a:noFill/>
            <a:ln w="3175">
              <a:solidFill>
                <a:srgbClr val="050000"/>
              </a:solidFill>
              <a:round/>
              <a:headEnd/>
              <a:tailEnd/>
            </a:ln>
          </p:spPr>
          <p:txBody>
            <a:bodyPr wrap="none" anchor="ctr"/>
            <a:lstStyle/>
            <a:p>
              <a:endParaRPr lang="en-US" dirty="0"/>
            </a:p>
          </p:txBody>
        </p:sp>
        <p:sp>
          <p:nvSpPr>
            <p:cNvPr id="362" name="Freeform 20"/>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solidFill>
                <a:srgbClr val="050000"/>
              </a:solidFill>
              <a:round/>
              <a:headEnd/>
              <a:tailEnd/>
            </a:ln>
          </p:spPr>
          <p:txBody>
            <a:bodyPr/>
            <a:lstStyle/>
            <a:p>
              <a:endParaRPr lang="en-US" dirty="0"/>
            </a:p>
          </p:txBody>
        </p:sp>
        <p:sp>
          <p:nvSpPr>
            <p:cNvPr id="363" name="Line 21"/>
            <p:cNvSpPr>
              <a:spLocks noChangeShapeType="1"/>
            </p:cNvSpPr>
            <p:nvPr/>
          </p:nvSpPr>
          <p:spPr bwMode="auto">
            <a:xfrm>
              <a:off x="2479" y="913"/>
              <a:ext cx="138" cy="30"/>
            </a:xfrm>
            <a:prstGeom prst="line">
              <a:avLst/>
            </a:prstGeom>
            <a:noFill/>
            <a:ln w="6350">
              <a:solidFill>
                <a:srgbClr val="050000"/>
              </a:solidFill>
              <a:round/>
              <a:headEnd/>
              <a:tailEnd/>
            </a:ln>
          </p:spPr>
          <p:txBody>
            <a:bodyPr wrap="none" anchor="ctr"/>
            <a:lstStyle/>
            <a:p>
              <a:endParaRPr lang="en-US" dirty="0"/>
            </a:p>
          </p:txBody>
        </p:sp>
        <p:sp>
          <p:nvSpPr>
            <p:cNvPr id="364" name="Freeform 22"/>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365" name="Freeform 23"/>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366" name="Freeform 24"/>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367" name="Line 25"/>
            <p:cNvSpPr>
              <a:spLocks noChangeShapeType="1"/>
            </p:cNvSpPr>
            <p:nvPr/>
          </p:nvSpPr>
          <p:spPr bwMode="auto">
            <a:xfrm flipH="1" flipV="1">
              <a:off x="2584" y="1013"/>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368" name="Line 26"/>
            <p:cNvSpPr>
              <a:spLocks noChangeShapeType="1"/>
            </p:cNvSpPr>
            <p:nvPr/>
          </p:nvSpPr>
          <p:spPr bwMode="auto">
            <a:xfrm flipH="1" flipV="1">
              <a:off x="2584" y="1095"/>
              <a:ext cx="33" cy="7"/>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369" name="Line 27"/>
            <p:cNvSpPr>
              <a:spLocks noChangeShapeType="1"/>
            </p:cNvSpPr>
            <p:nvPr/>
          </p:nvSpPr>
          <p:spPr bwMode="auto">
            <a:xfrm flipH="1" flipV="1">
              <a:off x="2584" y="1194"/>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grpSp>
      <p:grpSp>
        <p:nvGrpSpPr>
          <p:cNvPr id="370" name="Group 3"/>
          <p:cNvGrpSpPr>
            <a:grpSpLocks/>
          </p:cNvGrpSpPr>
          <p:nvPr/>
        </p:nvGrpSpPr>
        <p:grpSpPr bwMode="auto">
          <a:xfrm>
            <a:off x="2359253" y="5320773"/>
            <a:ext cx="963385" cy="801886"/>
            <a:chOff x="1187" y="432"/>
            <a:chExt cx="1279" cy="1015"/>
          </a:xfrm>
        </p:grpSpPr>
        <p:grpSp>
          <p:nvGrpSpPr>
            <p:cNvPr id="371" name="Group 4"/>
            <p:cNvGrpSpPr>
              <a:grpSpLocks/>
            </p:cNvGrpSpPr>
            <p:nvPr/>
          </p:nvGrpSpPr>
          <p:grpSpPr bwMode="auto">
            <a:xfrm>
              <a:off x="1536" y="431"/>
              <a:ext cx="942" cy="943"/>
              <a:chOff x="3364" y="2399"/>
              <a:chExt cx="942" cy="943"/>
            </a:xfrm>
          </p:grpSpPr>
          <p:grpSp>
            <p:nvGrpSpPr>
              <p:cNvPr id="383" name="Group 5"/>
              <p:cNvGrpSpPr>
                <a:grpSpLocks/>
              </p:cNvGrpSpPr>
              <p:nvPr/>
            </p:nvGrpSpPr>
            <p:grpSpPr bwMode="auto">
              <a:xfrm>
                <a:off x="3364" y="3071"/>
                <a:ext cx="647" cy="271"/>
                <a:chOff x="1585" y="1673"/>
                <a:chExt cx="709" cy="297"/>
              </a:xfrm>
            </p:grpSpPr>
            <p:sp>
              <p:nvSpPr>
                <p:cNvPr id="411" name="Freeform 6"/>
                <p:cNvSpPr>
                  <a:spLocks/>
                </p:cNvSpPr>
                <p:nvPr/>
              </p:nvSpPr>
              <p:spPr bwMode="auto">
                <a:xfrm>
                  <a:off x="1585" y="1673"/>
                  <a:ext cx="709" cy="297"/>
                </a:xfrm>
                <a:custGeom>
                  <a:avLst/>
                  <a:gdLst>
                    <a:gd name="T0" fmla="*/ 576 w 872"/>
                    <a:gd name="T1" fmla="*/ 117 h 366"/>
                    <a:gd name="T2" fmla="*/ 576 w 872"/>
                    <a:gd name="T3" fmla="*/ 162 h 366"/>
                    <a:gd name="T4" fmla="*/ 451 w 872"/>
                    <a:gd name="T5" fmla="*/ 241 h 366"/>
                    <a:gd name="T6" fmla="*/ 0 w 872"/>
                    <a:gd name="T7" fmla="*/ 112 h 366"/>
                    <a:gd name="T8" fmla="*/ 0 w 872"/>
                    <a:gd name="T9" fmla="*/ 93 h 366"/>
                    <a:gd name="T10" fmla="*/ 152 w 872"/>
                    <a:gd name="T11" fmla="*/ 0 h 366"/>
                    <a:gd name="T12" fmla="*/ 576 w 872"/>
                    <a:gd name="T13" fmla="*/ 117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dirty="0"/>
                </a:p>
              </p:txBody>
            </p:sp>
            <p:sp>
              <p:nvSpPr>
                <p:cNvPr id="412" name="Freeform 7"/>
                <p:cNvSpPr>
                  <a:spLocks/>
                </p:cNvSpPr>
                <p:nvPr/>
              </p:nvSpPr>
              <p:spPr bwMode="auto">
                <a:xfrm>
                  <a:off x="1596" y="1679"/>
                  <a:ext cx="690" cy="264"/>
                </a:xfrm>
                <a:custGeom>
                  <a:avLst/>
                  <a:gdLst>
                    <a:gd name="T0" fmla="*/ 561 w 848"/>
                    <a:gd name="T1" fmla="*/ 116 h 324"/>
                    <a:gd name="T2" fmla="*/ 143 w 848"/>
                    <a:gd name="T3" fmla="*/ 0 h 324"/>
                    <a:gd name="T4" fmla="*/ 0 w 848"/>
                    <a:gd name="T5" fmla="*/ 89 h 324"/>
                    <a:gd name="T6" fmla="*/ 441 w 848"/>
                    <a:gd name="T7" fmla="*/ 215 h 324"/>
                    <a:gd name="T8" fmla="*/ 561 w 848"/>
                    <a:gd name="T9" fmla="*/ 116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dirty="0"/>
                </a:p>
              </p:txBody>
            </p:sp>
            <p:sp>
              <p:nvSpPr>
                <p:cNvPr id="413" name="Freeform 8"/>
                <p:cNvSpPr>
                  <a:spLocks/>
                </p:cNvSpPr>
                <p:nvPr/>
              </p:nvSpPr>
              <p:spPr bwMode="auto">
                <a:xfrm>
                  <a:off x="1766" y="1694"/>
                  <a:ext cx="388" cy="112"/>
                </a:xfrm>
                <a:custGeom>
                  <a:avLst/>
                  <a:gdLst>
                    <a:gd name="T0" fmla="*/ 0 w 477"/>
                    <a:gd name="T1" fmla="*/ 8 h 138"/>
                    <a:gd name="T2" fmla="*/ 302 w 477"/>
                    <a:gd name="T3" fmla="*/ 91 h 138"/>
                    <a:gd name="T4" fmla="*/ 316 w 477"/>
                    <a:gd name="T5" fmla="*/ 82 h 138"/>
                    <a:gd name="T6" fmla="*/ 13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dirty="0"/>
                </a:p>
              </p:txBody>
            </p:sp>
            <p:sp>
              <p:nvSpPr>
                <p:cNvPr id="414" name="Freeform 9"/>
                <p:cNvSpPr>
                  <a:spLocks/>
                </p:cNvSpPr>
                <p:nvPr/>
              </p:nvSpPr>
              <p:spPr bwMode="auto">
                <a:xfrm>
                  <a:off x="1654" y="1717"/>
                  <a:ext cx="404" cy="143"/>
                </a:xfrm>
                <a:custGeom>
                  <a:avLst/>
                  <a:gdLst>
                    <a:gd name="T0" fmla="*/ 0 w 496"/>
                    <a:gd name="T1" fmla="*/ 43 h 177"/>
                    <a:gd name="T2" fmla="*/ 14 w 496"/>
                    <a:gd name="T3" fmla="*/ 48 h 177"/>
                    <a:gd name="T4" fmla="*/ 30 w 496"/>
                    <a:gd name="T5" fmla="*/ 40 h 177"/>
                    <a:gd name="T6" fmla="*/ 40 w 496"/>
                    <a:gd name="T7" fmla="*/ 43 h 177"/>
                    <a:gd name="T8" fmla="*/ 30 w 496"/>
                    <a:gd name="T9" fmla="*/ 53 h 177"/>
                    <a:gd name="T10" fmla="*/ 228 w 496"/>
                    <a:gd name="T11" fmla="*/ 107 h 177"/>
                    <a:gd name="T12" fmla="*/ 239 w 496"/>
                    <a:gd name="T13" fmla="*/ 99 h 177"/>
                    <a:gd name="T14" fmla="*/ 256 w 496"/>
                    <a:gd name="T15" fmla="*/ 103 h 177"/>
                    <a:gd name="T16" fmla="*/ 245 w 496"/>
                    <a:gd name="T17" fmla="*/ 111 h 177"/>
                    <a:gd name="T18" fmla="*/ 263 w 496"/>
                    <a:gd name="T19" fmla="*/ 116 h 177"/>
                    <a:gd name="T20" fmla="*/ 329 w 496"/>
                    <a:gd name="T21" fmla="*/ 69 h 177"/>
                    <a:gd name="T22" fmla="*/ 73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dirty="0"/>
                </a:p>
              </p:txBody>
            </p:sp>
            <p:sp>
              <p:nvSpPr>
                <p:cNvPr id="415" name="Freeform 10"/>
                <p:cNvSpPr>
                  <a:spLocks/>
                </p:cNvSpPr>
                <p:nvPr/>
              </p:nvSpPr>
              <p:spPr bwMode="auto">
                <a:xfrm>
                  <a:off x="2044" y="1810"/>
                  <a:ext cx="88" cy="35"/>
                </a:xfrm>
                <a:custGeom>
                  <a:avLst/>
                  <a:gdLst>
                    <a:gd name="T0" fmla="*/ 27 w 108"/>
                    <a:gd name="T1" fmla="*/ 0 h 44"/>
                    <a:gd name="T2" fmla="*/ 71 w 108"/>
                    <a:gd name="T3" fmla="*/ 11 h 44"/>
                    <a:gd name="T4" fmla="*/ 46 w 108"/>
                    <a:gd name="T5" fmla="*/ 27 h 44"/>
                    <a:gd name="T6" fmla="*/ 0 w 108"/>
                    <a:gd name="T7" fmla="*/ 16 h 44"/>
                    <a:gd name="T8" fmla="*/ 27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dirty="0"/>
                </a:p>
              </p:txBody>
            </p:sp>
            <p:sp>
              <p:nvSpPr>
                <p:cNvPr id="416" name="Freeform 11"/>
                <p:cNvSpPr>
                  <a:spLocks/>
                </p:cNvSpPr>
                <p:nvPr/>
              </p:nvSpPr>
              <p:spPr bwMode="auto">
                <a:xfrm>
                  <a:off x="1994" y="1848"/>
                  <a:ext cx="79" cy="34"/>
                </a:xfrm>
                <a:custGeom>
                  <a:avLst/>
                  <a:gdLst>
                    <a:gd name="T0" fmla="*/ 14 w 97"/>
                    <a:gd name="T1" fmla="*/ 5 h 42"/>
                    <a:gd name="T2" fmla="*/ 30 w 97"/>
                    <a:gd name="T3" fmla="*/ 7 h 42"/>
                    <a:gd name="T4" fmla="*/ 40 w 97"/>
                    <a:gd name="T5" fmla="*/ 0 h 42"/>
                    <a:gd name="T6" fmla="*/ 55 w 97"/>
                    <a:gd name="T7" fmla="*/ 5 h 42"/>
                    <a:gd name="T8" fmla="*/ 48 w 97"/>
                    <a:gd name="T9" fmla="*/ 12 h 42"/>
                    <a:gd name="T10" fmla="*/ 64 w 97"/>
                    <a:gd name="T11" fmla="*/ 16 h 42"/>
                    <a:gd name="T12" fmla="*/ 51 w 97"/>
                    <a:gd name="T13" fmla="*/ 27 h 42"/>
                    <a:gd name="T14" fmla="*/ 0 w 97"/>
                    <a:gd name="T15" fmla="*/ 14 h 42"/>
                    <a:gd name="T16" fmla="*/ 14 w 97"/>
                    <a:gd name="T17" fmla="*/ 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dirty="0"/>
                </a:p>
              </p:txBody>
            </p:sp>
            <p:sp>
              <p:nvSpPr>
                <p:cNvPr id="417" name="Freeform 12"/>
                <p:cNvSpPr>
                  <a:spLocks/>
                </p:cNvSpPr>
                <p:nvPr/>
              </p:nvSpPr>
              <p:spPr bwMode="auto">
                <a:xfrm>
                  <a:off x="2073" y="1825"/>
                  <a:ext cx="150" cy="80"/>
                </a:xfrm>
                <a:custGeom>
                  <a:avLst/>
                  <a:gdLst>
                    <a:gd name="T0" fmla="*/ 66 w 185"/>
                    <a:gd name="T1" fmla="*/ 0 h 97"/>
                    <a:gd name="T2" fmla="*/ 122 w 185"/>
                    <a:gd name="T3" fmla="*/ 15 h 97"/>
                    <a:gd name="T4" fmla="*/ 54 w 185"/>
                    <a:gd name="T5" fmla="*/ 66 h 97"/>
                    <a:gd name="T6" fmla="*/ 0 w 185"/>
                    <a:gd name="T7" fmla="*/ 50 h 97"/>
                    <a:gd name="T8" fmla="*/ 66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dirty="0"/>
                </a:p>
              </p:txBody>
            </p:sp>
          </p:grpSp>
          <p:grpSp>
            <p:nvGrpSpPr>
              <p:cNvPr id="384" name="Group 13"/>
              <p:cNvGrpSpPr>
                <a:grpSpLocks/>
              </p:cNvGrpSpPr>
              <p:nvPr/>
            </p:nvGrpSpPr>
            <p:grpSpPr bwMode="auto">
              <a:xfrm>
                <a:off x="3557" y="2818"/>
                <a:ext cx="696" cy="376"/>
                <a:chOff x="2614" y="1299"/>
                <a:chExt cx="763" cy="412"/>
              </a:xfrm>
            </p:grpSpPr>
            <p:sp>
              <p:nvSpPr>
                <p:cNvPr id="397" name="Freeform 14"/>
                <p:cNvSpPr>
                  <a:spLocks noChangeAspect="1"/>
                </p:cNvSpPr>
                <p:nvPr/>
              </p:nvSpPr>
              <p:spPr bwMode="auto">
                <a:xfrm>
                  <a:off x="3113" y="1406"/>
                  <a:ext cx="263" cy="305"/>
                </a:xfrm>
                <a:custGeom>
                  <a:avLst/>
                  <a:gdLst>
                    <a:gd name="T0" fmla="*/ 1 w 364"/>
                    <a:gd name="T1" fmla="*/ 111 h 422"/>
                    <a:gd name="T2" fmla="*/ 190 w 364"/>
                    <a:gd name="T3" fmla="*/ 0 h 422"/>
                    <a:gd name="T4" fmla="*/ 190 w 364"/>
                    <a:gd name="T5" fmla="*/ 94 h 422"/>
                    <a:gd name="T6" fmla="*/ 0 w 364"/>
                    <a:gd name="T7" fmla="*/ 220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98" name="Freeform 15"/>
                <p:cNvSpPr>
                  <a:spLocks noChangeAspect="1"/>
                </p:cNvSpPr>
                <p:nvPr/>
              </p:nvSpPr>
              <p:spPr bwMode="auto">
                <a:xfrm>
                  <a:off x="2614" y="1299"/>
                  <a:ext cx="763" cy="264"/>
                </a:xfrm>
                <a:custGeom>
                  <a:avLst/>
                  <a:gdLst>
                    <a:gd name="T0" fmla="*/ 350 w 1091"/>
                    <a:gd name="T1" fmla="*/ 184 h 377"/>
                    <a:gd name="T2" fmla="*/ 0 w 1091"/>
                    <a:gd name="T3" fmla="*/ 92 h 377"/>
                    <a:gd name="T4" fmla="*/ 194 w 1091"/>
                    <a:gd name="T5" fmla="*/ 0 h 377"/>
                    <a:gd name="T6" fmla="*/ 533 w 1091"/>
                    <a:gd name="T7" fmla="*/ 74 h 377"/>
                    <a:gd name="T8" fmla="*/ 350 w 1091"/>
                    <a:gd name="T9" fmla="*/ 184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99" name="Freeform 16"/>
                <p:cNvSpPr>
                  <a:spLocks noChangeAspect="1"/>
                </p:cNvSpPr>
                <p:nvPr/>
              </p:nvSpPr>
              <p:spPr bwMode="auto">
                <a:xfrm>
                  <a:off x="2614" y="1429"/>
                  <a:ext cx="499" cy="282"/>
                </a:xfrm>
                <a:custGeom>
                  <a:avLst/>
                  <a:gdLst>
                    <a:gd name="T0" fmla="*/ 0 w 690"/>
                    <a:gd name="T1" fmla="*/ 3 h 390"/>
                    <a:gd name="T2" fmla="*/ 0 w 690"/>
                    <a:gd name="T3" fmla="*/ 101 h 390"/>
                    <a:gd name="T4" fmla="*/ 361 w 690"/>
                    <a:gd name="T5" fmla="*/ 204 h 390"/>
                    <a:gd name="T6" fmla="*/ 361 w 690"/>
                    <a:gd name="T7" fmla="*/ 97 h 390"/>
                    <a:gd name="T8" fmla="*/ 2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400" name="Freeform 17"/>
                <p:cNvSpPr>
                  <a:spLocks noChangeAspect="1"/>
                </p:cNvSpPr>
                <p:nvPr/>
              </p:nvSpPr>
              <p:spPr bwMode="auto">
                <a:xfrm>
                  <a:off x="2875" y="1529"/>
                  <a:ext cx="196" cy="137"/>
                </a:xfrm>
                <a:custGeom>
                  <a:avLst/>
                  <a:gdLst>
                    <a:gd name="T0" fmla="*/ 0 w 271"/>
                    <a:gd name="T1" fmla="*/ 0 h 189"/>
                    <a:gd name="T2" fmla="*/ 142 w 271"/>
                    <a:gd name="T3" fmla="*/ 38 h 189"/>
                    <a:gd name="T4" fmla="*/ 142 w 271"/>
                    <a:gd name="T5" fmla="*/ 99 h 189"/>
                    <a:gd name="T6" fmla="*/ 0 w 271"/>
                    <a:gd name="T7" fmla="*/ 60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dirty="0"/>
                </a:p>
              </p:txBody>
            </p:sp>
            <p:sp>
              <p:nvSpPr>
                <p:cNvPr id="401" name="Freeform 18"/>
                <p:cNvSpPr>
                  <a:spLocks noChangeAspect="1" noChangeArrowheads="1"/>
                </p:cNvSpPr>
                <p:nvPr/>
              </p:nvSpPr>
              <p:spPr bwMode="auto">
                <a:xfrm>
                  <a:off x="2879" y="1580"/>
                  <a:ext cx="189" cy="49"/>
                </a:xfrm>
                <a:custGeom>
                  <a:avLst/>
                  <a:gdLst>
                    <a:gd name="T0" fmla="*/ 0 w 261"/>
                    <a:gd name="T1" fmla="*/ 0 h 69"/>
                    <a:gd name="T2" fmla="*/ 137 w 261"/>
                    <a:gd name="T3" fmla="*/ 3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dirty="0"/>
                </a:p>
              </p:txBody>
            </p:sp>
            <p:sp>
              <p:nvSpPr>
                <p:cNvPr id="402" name="Freeform 19"/>
                <p:cNvSpPr>
                  <a:spLocks/>
                </p:cNvSpPr>
                <p:nvPr/>
              </p:nvSpPr>
              <p:spPr bwMode="auto">
                <a:xfrm>
                  <a:off x="2874" y="1528"/>
                  <a:ext cx="196" cy="83"/>
                </a:xfrm>
                <a:custGeom>
                  <a:avLst/>
                  <a:gdLst>
                    <a:gd name="T0" fmla="*/ 0 w 270"/>
                    <a:gd name="T1" fmla="*/ 59 h 116"/>
                    <a:gd name="T2" fmla="*/ 1 w 270"/>
                    <a:gd name="T3" fmla="*/ 0 h 116"/>
                    <a:gd name="T4" fmla="*/ 142 w 270"/>
                    <a:gd name="T5" fmla="*/ 39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dirty="0"/>
                </a:p>
              </p:txBody>
            </p:sp>
            <p:sp>
              <p:nvSpPr>
                <p:cNvPr id="403" name="Line 20"/>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dirty="0"/>
                </a:p>
              </p:txBody>
            </p:sp>
            <p:sp>
              <p:nvSpPr>
                <p:cNvPr id="404" name="Line 21"/>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dirty="0"/>
                </a:p>
              </p:txBody>
            </p:sp>
            <p:sp>
              <p:nvSpPr>
                <p:cNvPr id="405" name="Freeform 22"/>
                <p:cNvSpPr>
                  <a:spLocks/>
                </p:cNvSpPr>
                <p:nvPr/>
              </p:nvSpPr>
              <p:spPr bwMode="auto">
                <a:xfrm>
                  <a:off x="2940" y="1566"/>
                  <a:ext cx="47" cy="25"/>
                </a:xfrm>
                <a:custGeom>
                  <a:avLst/>
                  <a:gdLst>
                    <a:gd name="T0" fmla="*/ 0 w 64"/>
                    <a:gd name="T1" fmla="*/ 0 h 35"/>
                    <a:gd name="T2" fmla="*/ 1 w 64"/>
                    <a:gd name="T3" fmla="*/ 9 h 35"/>
                    <a:gd name="T4" fmla="*/ 35 w 64"/>
                    <a:gd name="T5" fmla="*/ 18 h 35"/>
                    <a:gd name="T6" fmla="*/ 35 w 64"/>
                    <a:gd name="T7" fmla="*/ 10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dirty="0"/>
                </a:p>
              </p:txBody>
            </p:sp>
            <p:sp>
              <p:nvSpPr>
                <p:cNvPr id="406" name="Line 23"/>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407" name="Line 24"/>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408" name="Line 25"/>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409" name="Line 26"/>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410" name="Freeform 27"/>
                <p:cNvSpPr>
                  <a:spLocks/>
                </p:cNvSpPr>
                <p:nvPr/>
              </p:nvSpPr>
              <p:spPr bwMode="auto">
                <a:xfrm>
                  <a:off x="2877" y="1588"/>
                  <a:ext cx="198" cy="84"/>
                </a:xfrm>
                <a:custGeom>
                  <a:avLst/>
                  <a:gdLst>
                    <a:gd name="T0" fmla="*/ 0 w 275"/>
                    <a:gd name="T1" fmla="*/ 21 h 117"/>
                    <a:gd name="T2" fmla="*/ 143 w 275"/>
                    <a:gd name="T3" fmla="*/ 60 h 117"/>
                    <a:gd name="T4" fmla="*/ 14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dirty="0"/>
                </a:p>
              </p:txBody>
            </p:sp>
          </p:grpSp>
          <p:grpSp>
            <p:nvGrpSpPr>
              <p:cNvPr id="385" name="Group 28"/>
              <p:cNvGrpSpPr>
                <a:grpSpLocks/>
              </p:cNvGrpSpPr>
              <p:nvPr/>
            </p:nvGrpSpPr>
            <p:grpSpPr bwMode="auto">
              <a:xfrm>
                <a:off x="3655" y="2399"/>
                <a:ext cx="651" cy="612"/>
                <a:chOff x="2676" y="840"/>
                <a:chExt cx="714" cy="672"/>
              </a:xfrm>
            </p:grpSpPr>
            <p:sp>
              <p:nvSpPr>
                <p:cNvPr id="386" name="Freeform 29"/>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dirty="0"/>
                </a:p>
              </p:txBody>
            </p:sp>
            <p:sp>
              <p:nvSpPr>
                <p:cNvPr id="387" name="Freeform 30"/>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dirty="0"/>
                </a:p>
              </p:txBody>
            </p:sp>
            <p:sp>
              <p:nvSpPr>
                <p:cNvPr id="388" name="Oval 31"/>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endParaRPr lang="en-US" dirty="0"/>
                </a:p>
              </p:txBody>
            </p:sp>
            <p:sp>
              <p:nvSpPr>
                <p:cNvPr id="389" name="Freeform 32"/>
                <p:cNvSpPr>
                  <a:spLocks/>
                </p:cNvSpPr>
                <p:nvPr/>
              </p:nvSpPr>
              <p:spPr bwMode="auto">
                <a:xfrm>
                  <a:off x="2718" y="1337"/>
                  <a:ext cx="452" cy="126"/>
                </a:xfrm>
                <a:custGeom>
                  <a:avLst/>
                  <a:gdLst>
                    <a:gd name="T0" fmla="*/ 0 w 646"/>
                    <a:gd name="T1" fmla="*/ 0 h 180"/>
                    <a:gd name="T2" fmla="*/ 10 w 646"/>
                    <a:gd name="T3" fmla="*/ 17 h 180"/>
                    <a:gd name="T4" fmla="*/ 281 w 646"/>
                    <a:gd name="T5" fmla="*/ 88 h 180"/>
                    <a:gd name="T6" fmla="*/ 316 w 646"/>
                    <a:gd name="T7" fmla="*/ 7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dirty="0"/>
                </a:p>
              </p:txBody>
            </p:sp>
            <p:sp>
              <p:nvSpPr>
                <p:cNvPr id="390" name="Freeform 33"/>
                <p:cNvSpPr>
                  <a:spLocks noChangeAspect="1"/>
                </p:cNvSpPr>
                <p:nvPr/>
              </p:nvSpPr>
              <p:spPr bwMode="auto">
                <a:xfrm>
                  <a:off x="2826" y="840"/>
                  <a:ext cx="564" cy="520"/>
                </a:xfrm>
                <a:custGeom>
                  <a:avLst/>
                  <a:gdLst>
                    <a:gd name="T0" fmla="*/ 302 w 808"/>
                    <a:gd name="T1" fmla="*/ 362 h 746"/>
                    <a:gd name="T2" fmla="*/ 394 w 808"/>
                    <a:gd name="T3" fmla="*/ 255 h 746"/>
                    <a:gd name="T4" fmla="*/ 394 w 808"/>
                    <a:gd name="T5" fmla="*/ 52 h 746"/>
                    <a:gd name="T6" fmla="*/ 164 w 808"/>
                    <a:gd name="T7" fmla="*/ 0 h 746"/>
                    <a:gd name="T8" fmla="*/ 0 w 808"/>
                    <a:gd name="T9" fmla="*/ 23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91" name="Freeform 34"/>
                <p:cNvSpPr>
                  <a:spLocks noChangeAspect="1"/>
                </p:cNvSpPr>
                <p:nvPr/>
              </p:nvSpPr>
              <p:spPr bwMode="auto">
                <a:xfrm>
                  <a:off x="3178" y="955"/>
                  <a:ext cx="113" cy="506"/>
                </a:xfrm>
                <a:custGeom>
                  <a:avLst/>
                  <a:gdLst>
                    <a:gd name="T0" fmla="*/ 0 w 144"/>
                    <a:gd name="T1" fmla="*/ 398 h 644"/>
                    <a:gd name="T2" fmla="*/ 0 w 144"/>
                    <a:gd name="T3" fmla="*/ 49 h 644"/>
                    <a:gd name="T4" fmla="*/ 89 w 144"/>
                    <a:gd name="T5" fmla="*/ 0 h 644"/>
                    <a:gd name="T6" fmla="*/ 89 w 144"/>
                    <a:gd name="T7" fmla="*/ 342 h 644"/>
                    <a:gd name="T8" fmla="*/ 0 w 144"/>
                    <a:gd name="T9" fmla="*/ 398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92" name="Freeform 35"/>
                <p:cNvSpPr>
                  <a:spLocks noChangeAspect="1"/>
                </p:cNvSpPr>
                <p:nvPr/>
              </p:nvSpPr>
              <p:spPr bwMode="auto">
                <a:xfrm>
                  <a:off x="2676" y="846"/>
                  <a:ext cx="615" cy="172"/>
                </a:xfrm>
                <a:custGeom>
                  <a:avLst/>
                  <a:gdLst>
                    <a:gd name="T0" fmla="*/ 395 w 782"/>
                    <a:gd name="T1" fmla="*/ 135 h 219"/>
                    <a:gd name="T2" fmla="*/ 0 w 782"/>
                    <a:gd name="T3" fmla="*/ 42 h 219"/>
                    <a:gd name="T4" fmla="*/ 99 w 782"/>
                    <a:gd name="T5" fmla="*/ 0 h 219"/>
                    <a:gd name="T6" fmla="*/ 484 w 782"/>
                    <a:gd name="T7" fmla="*/ 86 h 219"/>
                    <a:gd name="T8" fmla="*/ 395 w 782"/>
                    <a:gd name="T9" fmla="*/ 135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dirty="0"/>
                </a:p>
              </p:txBody>
            </p:sp>
            <p:sp>
              <p:nvSpPr>
                <p:cNvPr id="393" name="Freeform 36"/>
                <p:cNvSpPr>
                  <a:spLocks noChangeAspect="1"/>
                </p:cNvSpPr>
                <p:nvPr/>
              </p:nvSpPr>
              <p:spPr bwMode="auto">
                <a:xfrm>
                  <a:off x="2676" y="897"/>
                  <a:ext cx="502" cy="566"/>
                </a:xfrm>
                <a:custGeom>
                  <a:avLst/>
                  <a:gdLst>
                    <a:gd name="T0" fmla="*/ 374 w 672"/>
                    <a:gd name="T1" fmla="*/ 424 h 754"/>
                    <a:gd name="T2" fmla="*/ 374 w 672"/>
                    <a:gd name="T3" fmla="*/ 90 h 754"/>
                    <a:gd name="T4" fmla="*/ 0 w 672"/>
                    <a:gd name="T5" fmla="*/ 0 h 754"/>
                    <a:gd name="T6" fmla="*/ 0 w 672"/>
                    <a:gd name="T7" fmla="*/ 326 h 754"/>
                    <a:gd name="T8" fmla="*/ 374 w 672"/>
                    <a:gd name="T9" fmla="*/ 424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94" name="Freeform 37"/>
                <p:cNvSpPr>
                  <a:spLocks noChangeAspect="1"/>
                </p:cNvSpPr>
                <p:nvPr/>
              </p:nvSpPr>
              <p:spPr bwMode="auto">
                <a:xfrm>
                  <a:off x="2715" y="947"/>
                  <a:ext cx="425" cy="464"/>
                </a:xfrm>
                <a:custGeom>
                  <a:avLst/>
                  <a:gdLst>
                    <a:gd name="T0" fmla="*/ 367 w 491"/>
                    <a:gd name="T1" fmla="*/ 391 h 549"/>
                    <a:gd name="T2" fmla="*/ 367 w 491"/>
                    <a:gd name="T3" fmla="*/ 84 h 549"/>
                    <a:gd name="T4" fmla="*/ 0 w 491"/>
                    <a:gd name="T5" fmla="*/ 0 h 549"/>
                    <a:gd name="T6" fmla="*/ 0 w 491"/>
                    <a:gd name="T7" fmla="*/ 303 h 549"/>
                    <a:gd name="T8" fmla="*/ 367 w 491"/>
                    <a:gd name="T9" fmla="*/ 391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dirty="0"/>
                </a:p>
              </p:txBody>
            </p:sp>
            <p:sp>
              <p:nvSpPr>
                <p:cNvPr id="395" name="Freeform 38"/>
                <p:cNvSpPr>
                  <a:spLocks/>
                </p:cNvSpPr>
                <p:nvPr/>
              </p:nvSpPr>
              <p:spPr bwMode="auto">
                <a:xfrm>
                  <a:off x="2741" y="978"/>
                  <a:ext cx="372"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defRPr/>
                  </a:pPr>
                  <a:endParaRPr lang="en-US" dirty="0"/>
                </a:p>
              </p:txBody>
            </p:sp>
            <p:sp>
              <p:nvSpPr>
                <p:cNvPr id="396" name="Line 39"/>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dirty="0"/>
                </a:p>
              </p:txBody>
            </p:sp>
          </p:grpSp>
        </p:grpSp>
        <p:grpSp>
          <p:nvGrpSpPr>
            <p:cNvPr id="372" name="Group 40"/>
            <p:cNvGrpSpPr>
              <a:grpSpLocks/>
            </p:cNvGrpSpPr>
            <p:nvPr/>
          </p:nvGrpSpPr>
          <p:grpSpPr bwMode="auto">
            <a:xfrm>
              <a:off x="1187" y="445"/>
              <a:ext cx="740" cy="1002"/>
              <a:chOff x="3015" y="2413"/>
              <a:chExt cx="740" cy="1002"/>
            </a:xfrm>
          </p:grpSpPr>
          <p:sp>
            <p:nvSpPr>
              <p:cNvPr id="373" name="Freeform 41"/>
              <p:cNvSpPr>
                <a:spLocks/>
              </p:cNvSpPr>
              <p:nvPr/>
            </p:nvSpPr>
            <p:spPr bwMode="auto">
              <a:xfrm flipH="1">
                <a:off x="3083" y="2606"/>
                <a:ext cx="313" cy="299"/>
              </a:xfrm>
              <a:custGeom>
                <a:avLst/>
                <a:gdLst>
                  <a:gd name="T0" fmla="*/ 16 w 359"/>
                  <a:gd name="T1" fmla="*/ 16 h 341"/>
                  <a:gd name="T2" fmla="*/ 14 w 359"/>
                  <a:gd name="T3" fmla="*/ 30 h 341"/>
                  <a:gd name="T4" fmla="*/ 14 w 359"/>
                  <a:gd name="T5" fmla="*/ 43 h 341"/>
                  <a:gd name="T6" fmla="*/ 15 w 359"/>
                  <a:gd name="T7" fmla="*/ 60 h 341"/>
                  <a:gd name="T8" fmla="*/ 10 w 359"/>
                  <a:gd name="T9" fmla="*/ 73 h 341"/>
                  <a:gd name="T10" fmla="*/ 4 w 359"/>
                  <a:gd name="T11" fmla="*/ 82 h 341"/>
                  <a:gd name="T12" fmla="*/ 0 w 359"/>
                  <a:gd name="T13" fmla="*/ 89 h 341"/>
                  <a:gd name="T14" fmla="*/ 0 w 359"/>
                  <a:gd name="T15" fmla="*/ 96 h 341"/>
                  <a:gd name="T16" fmla="*/ 4 w 359"/>
                  <a:gd name="T17" fmla="*/ 102 h 341"/>
                  <a:gd name="T18" fmla="*/ 15 w 359"/>
                  <a:gd name="T19" fmla="*/ 104 h 341"/>
                  <a:gd name="T20" fmla="*/ 22 w 359"/>
                  <a:gd name="T21" fmla="*/ 110 h 341"/>
                  <a:gd name="T22" fmla="*/ 23 w 359"/>
                  <a:gd name="T23" fmla="*/ 113 h 341"/>
                  <a:gd name="T24" fmla="*/ 25 w 359"/>
                  <a:gd name="T25" fmla="*/ 125 h 341"/>
                  <a:gd name="T26" fmla="*/ 25 w 359"/>
                  <a:gd name="T27" fmla="*/ 135 h 341"/>
                  <a:gd name="T28" fmla="*/ 29 w 359"/>
                  <a:gd name="T29" fmla="*/ 139 h 341"/>
                  <a:gd name="T30" fmla="*/ 34 w 359"/>
                  <a:gd name="T31" fmla="*/ 140 h 341"/>
                  <a:gd name="T32" fmla="*/ 37 w 359"/>
                  <a:gd name="T33" fmla="*/ 144 h 341"/>
                  <a:gd name="T34" fmla="*/ 35 w 359"/>
                  <a:gd name="T35" fmla="*/ 149 h 341"/>
                  <a:gd name="T36" fmla="*/ 37 w 359"/>
                  <a:gd name="T37" fmla="*/ 154 h 341"/>
                  <a:gd name="T38" fmla="*/ 42 w 359"/>
                  <a:gd name="T39" fmla="*/ 160 h 341"/>
                  <a:gd name="T40" fmla="*/ 50 w 359"/>
                  <a:gd name="T41" fmla="*/ 165 h 341"/>
                  <a:gd name="T42" fmla="*/ 51 w 359"/>
                  <a:gd name="T43" fmla="*/ 172 h 341"/>
                  <a:gd name="T44" fmla="*/ 51 w 359"/>
                  <a:gd name="T45" fmla="*/ 182 h 341"/>
                  <a:gd name="T46" fmla="*/ 53 w 359"/>
                  <a:gd name="T47" fmla="*/ 190 h 341"/>
                  <a:gd name="T48" fmla="*/ 58 w 359"/>
                  <a:gd name="T49" fmla="*/ 196 h 341"/>
                  <a:gd name="T50" fmla="*/ 68 w 359"/>
                  <a:gd name="T51" fmla="*/ 202 h 341"/>
                  <a:gd name="T52" fmla="*/ 80 w 359"/>
                  <a:gd name="T53" fmla="*/ 196 h 341"/>
                  <a:gd name="T54" fmla="*/ 98 w 359"/>
                  <a:gd name="T55" fmla="*/ 194 h 341"/>
                  <a:gd name="T56" fmla="*/ 111 w 359"/>
                  <a:gd name="T57" fmla="*/ 189 h 341"/>
                  <a:gd name="T58" fmla="*/ 122 w 359"/>
                  <a:gd name="T59" fmla="*/ 185 h 341"/>
                  <a:gd name="T60" fmla="*/ 131 w 359"/>
                  <a:gd name="T61" fmla="*/ 190 h 341"/>
                  <a:gd name="T62" fmla="*/ 142 w 359"/>
                  <a:gd name="T63" fmla="*/ 203 h 341"/>
                  <a:gd name="T64" fmla="*/ 147 w 359"/>
                  <a:gd name="T65" fmla="*/ 217 h 341"/>
                  <a:gd name="T66" fmla="*/ 157 w 359"/>
                  <a:gd name="T67" fmla="*/ 231 h 341"/>
                  <a:gd name="T68" fmla="*/ 162 w 359"/>
                  <a:gd name="T69" fmla="*/ 243 h 341"/>
                  <a:gd name="T70" fmla="*/ 167 w 359"/>
                  <a:gd name="T71" fmla="*/ 253 h 341"/>
                  <a:gd name="T72" fmla="*/ 173 w 359"/>
                  <a:gd name="T73" fmla="*/ 262 h 341"/>
                  <a:gd name="T74" fmla="*/ 181 w 359"/>
                  <a:gd name="T75" fmla="*/ 246 h 341"/>
                  <a:gd name="T76" fmla="*/ 187 w 359"/>
                  <a:gd name="T77" fmla="*/ 238 h 341"/>
                  <a:gd name="T78" fmla="*/ 197 w 359"/>
                  <a:gd name="T79" fmla="*/ 228 h 341"/>
                  <a:gd name="T80" fmla="*/ 210 w 359"/>
                  <a:gd name="T81" fmla="*/ 216 h 341"/>
                  <a:gd name="T82" fmla="*/ 273 w 359"/>
                  <a:gd name="T83" fmla="*/ 178 h 341"/>
                  <a:gd name="T84" fmla="*/ 241 w 359"/>
                  <a:gd name="T85" fmla="*/ 114 h 341"/>
                  <a:gd name="T86" fmla="*/ 74 w 359"/>
                  <a:gd name="T87" fmla="*/ 0 h 341"/>
                  <a:gd name="T88" fmla="*/ 16 w 359"/>
                  <a:gd name="T89" fmla="*/ 16 h 3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341"/>
                  <a:gd name="T137" fmla="*/ 359 w 359"/>
                  <a:gd name="T138" fmla="*/ 341 h 3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341">
                    <a:moveTo>
                      <a:pt x="21" y="20"/>
                    </a:moveTo>
                    <a:lnTo>
                      <a:pt x="18" y="39"/>
                    </a:lnTo>
                    <a:lnTo>
                      <a:pt x="18" y="56"/>
                    </a:lnTo>
                    <a:lnTo>
                      <a:pt x="19" y="78"/>
                    </a:lnTo>
                    <a:lnTo>
                      <a:pt x="13" y="95"/>
                    </a:lnTo>
                    <a:lnTo>
                      <a:pt x="6" y="107"/>
                    </a:lnTo>
                    <a:lnTo>
                      <a:pt x="0" y="116"/>
                    </a:lnTo>
                    <a:lnTo>
                      <a:pt x="0" y="125"/>
                    </a:lnTo>
                    <a:lnTo>
                      <a:pt x="6" y="132"/>
                    </a:lnTo>
                    <a:lnTo>
                      <a:pt x="19" y="136"/>
                    </a:lnTo>
                    <a:lnTo>
                      <a:pt x="29" y="143"/>
                    </a:lnTo>
                    <a:lnTo>
                      <a:pt x="30" y="147"/>
                    </a:lnTo>
                    <a:lnTo>
                      <a:pt x="33" y="162"/>
                    </a:lnTo>
                    <a:lnTo>
                      <a:pt x="33" y="176"/>
                    </a:lnTo>
                    <a:lnTo>
                      <a:pt x="38" y="180"/>
                    </a:lnTo>
                    <a:lnTo>
                      <a:pt x="45" y="183"/>
                    </a:lnTo>
                    <a:lnTo>
                      <a:pt x="49" y="187"/>
                    </a:lnTo>
                    <a:lnTo>
                      <a:pt x="46" y="194"/>
                    </a:lnTo>
                    <a:lnTo>
                      <a:pt x="49" y="201"/>
                    </a:lnTo>
                    <a:lnTo>
                      <a:pt x="55" y="208"/>
                    </a:lnTo>
                    <a:lnTo>
                      <a:pt x="65" y="214"/>
                    </a:lnTo>
                    <a:lnTo>
                      <a:pt x="67" y="224"/>
                    </a:lnTo>
                    <a:lnTo>
                      <a:pt x="67" y="236"/>
                    </a:lnTo>
                    <a:lnTo>
                      <a:pt x="70" y="248"/>
                    </a:lnTo>
                    <a:lnTo>
                      <a:pt x="77" y="256"/>
                    </a:lnTo>
                    <a:lnTo>
                      <a:pt x="90" y="262"/>
                    </a:lnTo>
                    <a:lnTo>
                      <a:pt x="106" y="256"/>
                    </a:lnTo>
                    <a:lnTo>
                      <a:pt x="129" y="252"/>
                    </a:lnTo>
                    <a:lnTo>
                      <a:pt x="146" y="245"/>
                    </a:lnTo>
                    <a:lnTo>
                      <a:pt x="161" y="241"/>
                    </a:lnTo>
                    <a:lnTo>
                      <a:pt x="172" y="248"/>
                    </a:lnTo>
                    <a:lnTo>
                      <a:pt x="187" y="265"/>
                    </a:lnTo>
                    <a:lnTo>
                      <a:pt x="194" y="282"/>
                    </a:lnTo>
                    <a:lnTo>
                      <a:pt x="206" y="300"/>
                    </a:lnTo>
                    <a:lnTo>
                      <a:pt x="213" y="316"/>
                    </a:lnTo>
                    <a:lnTo>
                      <a:pt x="219" y="329"/>
                    </a:lnTo>
                    <a:lnTo>
                      <a:pt x="227" y="341"/>
                    </a:lnTo>
                    <a:lnTo>
                      <a:pt x="238" y="321"/>
                    </a:lnTo>
                    <a:lnTo>
                      <a:pt x="247" y="309"/>
                    </a:lnTo>
                    <a:lnTo>
                      <a:pt x="259" y="296"/>
                    </a:lnTo>
                    <a:lnTo>
                      <a:pt x="276" y="280"/>
                    </a:lnTo>
                    <a:lnTo>
                      <a:pt x="359" y="231"/>
                    </a:lnTo>
                    <a:lnTo>
                      <a:pt x="317" y="148"/>
                    </a:lnTo>
                    <a:lnTo>
                      <a:pt x="97" y="0"/>
                    </a:lnTo>
                    <a:lnTo>
                      <a:pt x="21" y="20"/>
                    </a:lnTo>
                  </a:path>
                </a:pathLst>
              </a:custGeom>
              <a:solidFill>
                <a:srgbClr val="AF7D23"/>
              </a:solidFill>
              <a:ln w="3175" cap="rnd">
                <a:solidFill>
                  <a:srgbClr val="808080"/>
                </a:solidFill>
                <a:round/>
                <a:headEnd/>
                <a:tailEnd/>
              </a:ln>
            </p:spPr>
            <p:txBody>
              <a:bodyPr/>
              <a:lstStyle/>
              <a:p>
                <a:endParaRPr lang="en-US" dirty="0"/>
              </a:p>
            </p:txBody>
          </p:sp>
          <p:sp>
            <p:nvSpPr>
              <p:cNvPr id="374" name="Freeform 42"/>
              <p:cNvSpPr>
                <a:spLocks/>
              </p:cNvSpPr>
              <p:nvPr/>
            </p:nvSpPr>
            <p:spPr bwMode="auto">
              <a:xfrm>
                <a:off x="3327" y="2665"/>
                <a:ext cx="31" cy="11"/>
              </a:xfrm>
              <a:custGeom>
                <a:avLst/>
                <a:gdLst>
                  <a:gd name="T0" fmla="*/ 0 w 41"/>
                  <a:gd name="T1" fmla="*/ 0 h 15"/>
                  <a:gd name="T2" fmla="*/ 23 w 41"/>
                  <a:gd name="T3" fmla="*/ 3 h 15"/>
                  <a:gd name="T4" fmla="*/ 20 w 41"/>
                  <a:gd name="T5" fmla="*/ 7 h 15"/>
                  <a:gd name="T6" fmla="*/ 0 w 41"/>
                  <a:gd name="T7" fmla="*/ 0 h 15"/>
                  <a:gd name="T8" fmla="*/ 0 60000 65536"/>
                  <a:gd name="T9" fmla="*/ 0 60000 65536"/>
                  <a:gd name="T10" fmla="*/ 0 60000 65536"/>
                  <a:gd name="T11" fmla="*/ 0 60000 65536"/>
                  <a:gd name="T12" fmla="*/ 0 w 41"/>
                  <a:gd name="T13" fmla="*/ 0 h 15"/>
                  <a:gd name="T14" fmla="*/ 41 w 41"/>
                  <a:gd name="T15" fmla="*/ 15 h 15"/>
                </a:gdLst>
                <a:ahLst/>
                <a:cxnLst>
                  <a:cxn ang="T8">
                    <a:pos x="T0" y="T1"/>
                  </a:cxn>
                  <a:cxn ang="T9">
                    <a:pos x="T2" y="T3"/>
                  </a:cxn>
                  <a:cxn ang="T10">
                    <a:pos x="T4" y="T5"/>
                  </a:cxn>
                  <a:cxn ang="T11">
                    <a:pos x="T6" y="T7"/>
                  </a:cxn>
                </a:cxnLst>
                <a:rect l="T12" t="T13" r="T14" b="T15"/>
                <a:pathLst>
                  <a:path w="41" h="15">
                    <a:moveTo>
                      <a:pt x="0" y="0"/>
                    </a:moveTo>
                    <a:lnTo>
                      <a:pt x="40" y="6"/>
                    </a:lnTo>
                    <a:lnTo>
                      <a:pt x="34" y="14"/>
                    </a:lnTo>
                    <a:lnTo>
                      <a:pt x="0" y="0"/>
                    </a:lnTo>
                  </a:path>
                </a:pathLst>
              </a:custGeom>
              <a:solidFill>
                <a:srgbClr val="333333"/>
              </a:solidFill>
              <a:ln w="6350" cap="rnd">
                <a:solidFill>
                  <a:srgbClr val="333333"/>
                </a:solidFill>
                <a:round/>
                <a:headEnd/>
                <a:tailEnd/>
              </a:ln>
            </p:spPr>
            <p:txBody>
              <a:bodyPr/>
              <a:lstStyle/>
              <a:p>
                <a:endParaRPr lang="en-US" dirty="0"/>
              </a:p>
            </p:txBody>
          </p:sp>
          <p:sp>
            <p:nvSpPr>
              <p:cNvPr id="375" name="Freeform 43"/>
              <p:cNvSpPr>
                <a:spLocks/>
              </p:cNvSpPr>
              <p:nvPr/>
            </p:nvSpPr>
            <p:spPr bwMode="auto">
              <a:xfrm>
                <a:off x="3320" y="3100"/>
                <a:ext cx="128" cy="101"/>
              </a:xfrm>
              <a:custGeom>
                <a:avLst/>
                <a:gdLst>
                  <a:gd name="T0" fmla="*/ 20 w 574"/>
                  <a:gd name="T1" fmla="*/ 2 h 447"/>
                  <a:gd name="T2" fmla="*/ 22 w 574"/>
                  <a:gd name="T3" fmla="*/ 3 h 447"/>
                  <a:gd name="T4" fmla="*/ 25 w 574"/>
                  <a:gd name="T5" fmla="*/ 5 h 447"/>
                  <a:gd name="T6" fmla="*/ 26 w 574"/>
                  <a:gd name="T7" fmla="*/ 7 h 447"/>
                  <a:gd name="T8" fmla="*/ 26 w 574"/>
                  <a:gd name="T9" fmla="*/ 9 h 447"/>
                  <a:gd name="T10" fmla="*/ 27 w 574"/>
                  <a:gd name="T11" fmla="*/ 9 h 447"/>
                  <a:gd name="T12" fmla="*/ 28 w 574"/>
                  <a:gd name="T13" fmla="*/ 10 h 447"/>
                  <a:gd name="T14" fmla="*/ 29 w 574"/>
                  <a:gd name="T15" fmla="*/ 11 h 447"/>
                  <a:gd name="T16" fmla="*/ 28 w 574"/>
                  <a:gd name="T17" fmla="*/ 12 h 447"/>
                  <a:gd name="T18" fmla="*/ 27 w 574"/>
                  <a:gd name="T19" fmla="*/ 13 h 447"/>
                  <a:gd name="T20" fmla="*/ 27 w 574"/>
                  <a:gd name="T21" fmla="*/ 13 h 447"/>
                  <a:gd name="T22" fmla="*/ 25 w 574"/>
                  <a:gd name="T23" fmla="*/ 12 h 447"/>
                  <a:gd name="T24" fmla="*/ 22 w 574"/>
                  <a:gd name="T25" fmla="*/ 10 h 447"/>
                  <a:gd name="T26" fmla="*/ 21 w 574"/>
                  <a:gd name="T27" fmla="*/ 8 h 447"/>
                  <a:gd name="T28" fmla="*/ 19 w 574"/>
                  <a:gd name="T29" fmla="*/ 9 h 447"/>
                  <a:gd name="T30" fmla="*/ 17 w 574"/>
                  <a:gd name="T31" fmla="*/ 9 h 447"/>
                  <a:gd name="T32" fmla="*/ 16 w 574"/>
                  <a:gd name="T33" fmla="*/ 9 h 447"/>
                  <a:gd name="T34" fmla="*/ 15 w 574"/>
                  <a:gd name="T35" fmla="*/ 9 h 447"/>
                  <a:gd name="T36" fmla="*/ 15 w 574"/>
                  <a:gd name="T37" fmla="*/ 9 h 447"/>
                  <a:gd name="T38" fmla="*/ 15 w 574"/>
                  <a:gd name="T39" fmla="*/ 9 h 447"/>
                  <a:gd name="T40" fmla="*/ 15 w 574"/>
                  <a:gd name="T41" fmla="*/ 9 h 447"/>
                  <a:gd name="T42" fmla="*/ 14 w 574"/>
                  <a:gd name="T43" fmla="*/ 9 h 447"/>
                  <a:gd name="T44" fmla="*/ 14 w 574"/>
                  <a:gd name="T45" fmla="*/ 9 h 447"/>
                  <a:gd name="T46" fmla="*/ 13 w 574"/>
                  <a:gd name="T47" fmla="*/ 9 h 447"/>
                  <a:gd name="T48" fmla="*/ 12 w 574"/>
                  <a:gd name="T49" fmla="*/ 10 h 447"/>
                  <a:gd name="T50" fmla="*/ 11 w 574"/>
                  <a:gd name="T51" fmla="*/ 11 h 447"/>
                  <a:gd name="T52" fmla="*/ 9 w 574"/>
                  <a:gd name="T53" fmla="*/ 12 h 447"/>
                  <a:gd name="T54" fmla="*/ 8 w 574"/>
                  <a:gd name="T55" fmla="*/ 14 h 447"/>
                  <a:gd name="T56" fmla="*/ 9 w 574"/>
                  <a:gd name="T57" fmla="*/ 16 h 447"/>
                  <a:gd name="T58" fmla="*/ 11 w 574"/>
                  <a:gd name="T59" fmla="*/ 17 h 447"/>
                  <a:gd name="T60" fmla="*/ 12 w 574"/>
                  <a:gd name="T61" fmla="*/ 17 h 447"/>
                  <a:gd name="T62" fmla="*/ 13 w 574"/>
                  <a:gd name="T63" fmla="*/ 16 h 447"/>
                  <a:gd name="T64" fmla="*/ 16 w 574"/>
                  <a:gd name="T65" fmla="*/ 16 h 447"/>
                  <a:gd name="T66" fmla="*/ 19 w 574"/>
                  <a:gd name="T67" fmla="*/ 18 h 447"/>
                  <a:gd name="T68" fmla="*/ 19 w 574"/>
                  <a:gd name="T69" fmla="*/ 19 h 447"/>
                  <a:gd name="T70" fmla="*/ 18 w 574"/>
                  <a:gd name="T71" fmla="*/ 21 h 447"/>
                  <a:gd name="T72" fmla="*/ 17 w 574"/>
                  <a:gd name="T73" fmla="*/ 22 h 447"/>
                  <a:gd name="T74" fmla="*/ 14 w 574"/>
                  <a:gd name="T75" fmla="*/ 22 h 447"/>
                  <a:gd name="T76" fmla="*/ 9 w 574"/>
                  <a:gd name="T77" fmla="*/ 23 h 447"/>
                  <a:gd name="T78" fmla="*/ 5 w 574"/>
                  <a:gd name="T79" fmla="*/ 22 h 447"/>
                  <a:gd name="T80" fmla="*/ 2 w 574"/>
                  <a:gd name="T81" fmla="*/ 21 h 447"/>
                  <a:gd name="T82" fmla="*/ 3 w 574"/>
                  <a:gd name="T83" fmla="*/ 18 h 447"/>
                  <a:gd name="T84" fmla="*/ 2 w 574"/>
                  <a:gd name="T85" fmla="*/ 13 h 447"/>
                  <a:gd name="T86" fmla="*/ 1 w 574"/>
                  <a:gd name="T87" fmla="*/ 6 h 447"/>
                  <a:gd name="T88" fmla="*/ 0 w 574"/>
                  <a:gd name="T89" fmla="*/ 4 h 447"/>
                  <a:gd name="T90" fmla="*/ 1 w 574"/>
                  <a:gd name="T91" fmla="*/ 4 h 447"/>
                  <a:gd name="T92" fmla="*/ 3 w 574"/>
                  <a:gd name="T93" fmla="*/ 4 h 447"/>
                  <a:gd name="T94" fmla="*/ 6 w 574"/>
                  <a:gd name="T95" fmla="*/ 3 h 447"/>
                  <a:gd name="T96" fmla="*/ 12 w 574"/>
                  <a:gd name="T97" fmla="*/ 2 h 447"/>
                  <a:gd name="T98" fmla="*/ 14 w 574"/>
                  <a:gd name="T99" fmla="*/ 1 h 447"/>
                  <a:gd name="T100" fmla="*/ 17 w 574"/>
                  <a:gd name="T101" fmla="*/ 0 h 447"/>
                  <a:gd name="T102" fmla="*/ 19 w 574"/>
                  <a:gd name="T103" fmla="*/ 0 h 4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447"/>
                  <a:gd name="T158" fmla="*/ 574 w 574"/>
                  <a:gd name="T159" fmla="*/ 447 h 4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447">
                    <a:moveTo>
                      <a:pt x="384" y="15"/>
                    </a:moveTo>
                    <a:lnTo>
                      <a:pt x="392" y="25"/>
                    </a:lnTo>
                    <a:lnTo>
                      <a:pt x="399" y="32"/>
                    </a:lnTo>
                    <a:lnTo>
                      <a:pt x="411" y="40"/>
                    </a:lnTo>
                    <a:lnTo>
                      <a:pt x="422" y="50"/>
                    </a:lnTo>
                    <a:lnTo>
                      <a:pt x="449" y="67"/>
                    </a:lnTo>
                    <a:lnTo>
                      <a:pt x="476" y="86"/>
                    </a:lnTo>
                    <a:lnTo>
                      <a:pt x="488" y="96"/>
                    </a:lnTo>
                    <a:lnTo>
                      <a:pt x="499" y="105"/>
                    </a:lnTo>
                    <a:lnTo>
                      <a:pt x="509" y="115"/>
                    </a:lnTo>
                    <a:lnTo>
                      <a:pt x="518" y="124"/>
                    </a:lnTo>
                    <a:lnTo>
                      <a:pt x="524" y="136"/>
                    </a:lnTo>
                    <a:lnTo>
                      <a:pt x="528" y="146"/>
                    </a:lnTo>
                    <a:lnTo>
                      <a:pt x="528" y="157"/>
                    </a:lnTo>
                    <a:lnTo>
                      <a:pt x="526" y="169"/>
                    </a:lnTo>
                    <a:lnTo>
                      <a:pt x="530" y="169"/>
                    </a:lnTo>
                    <a:lnTo>
                      <a:pt x="536" y="171"/>
                    </a:lnTo>
                    <a:lnTo>
                      <a:pt x="543" y="176"/>
                    </a:lnTo>
                    <a:lnTo>
                      <a:pt x="549" y="184"/>
                    </a:lnTo>
                    <a:lnTo>
                      <a:pt x="557" y="194"/>
                    </a:lnTo>
                    <a:lnTo>
                      <a:pt x="563" y="201"/>
                    </a:lnTo>
                    <a:lnTo>
                      <a:pt x="568" y="211"/>
                    </a:lnTo>
                    <a:lnTo>
                      <a:pt x="574" y="217"/>
                    </a:lnTo>
                    <a:lnTo>
                      <a:pt x="572" y="220"/>
                    </a:lnTo>
                    <a:lnTo>
                      <a:pt x="568" y="226"/>
                    </a:lnTo>
                    <a:lnTo>
                      <a:pt x="565" y="232"/>
                    </a:lnTo>
                    <a:lnTo>
                      <a:pt x="561" y="238"/>
                    </a:lnTo>
                    <a:lnTo>
                      <a:pt x="557" y="245"/>
                    </a:lnTo>
                    <a:lnTo>
                      <a:pt x="553" y="251"/>
                    </a:lnTo>
                    <a:lnTo>
                      <a:pt x="551" y="259"/>
                    </a:lnTo>
                    <a:lnTo>
                      <a:pt x="549" y="265"/>
                    </a:lnTo>
                    <a:lnTo>
                      <a:pt x="543" y="265"/>
                    </a:lnTo>
                    <a:lnTo>
                      <a:pt x="536" y="261"/>
                    </a:lnTo>
                    <a:lnTo>
                      <a:pt x="528" y="257"/>
                    </a:lnTo>
                    <a:lnTo>
                      <a:pt x="518" y="251"/>
                    </a:lnTo>
                    <a:lnTo>
                      <a:pt x="499" y="240"/>
                    </a:lnTo>
                    <a:lnTo>
                      <a:pt x="478" y="222"/>
                    </a:lnTo>
                    <a:lnTo>
                      <a:pt x="457" y="207"/>
                    </a:lnTo>
                    <a:lnTo>
                      <a:pt x="438" y="192"/>
                    </a:lnTo>
                    <a:lnTo>
                      <a:pt x="421" y="178"/>
                    </a:lnTo>
                    <a:lnTo>
                      <a:pt x="409" y="169"/>
                    </a:lnTo>
                    <a:lnTo>
                      <a:pt x="422" y="153"/>
                    </a:lnTo>
                    <a:lnTo>
                      <a:pt x="409" y="163"/>
                    </a:lnTo>
                    <a:lnTo>
                      <a:pt x="396" y="169"/>
                    </a:lnTo>
                    <a:lnTo>
                      <a:pt x="380" y="174"/>
                    </a:lnTo>
                    <a:lnTo>
                      <a:pt x="365" y="178"/>
                    </a:lnTo>
                    <a:lnTo>
                      <a:pt x="350" y="180"/>
                    </a:lnTo>
                    <a:lnTo>
                      <a:pt x="334" y="176"/>
                    </a:lnTo>
                    <a:lnTo>
                      <a:pt x="328" y="174"/>
                    </a:lnTo>
                    <a:lnTo>
                      <a:pt x="323" y="171"/>
                    </a:lnTo>
                    <a:lnTo>
                      <a:pt x="317" y="167"/>
                    </a:lnTo>
                    <a:lnTo>
                      <a:pt x="311" y="161"/>
                    </a:lnTo>
                    <a:lnTo>
                      <a:pt x="311" y="165"/>
                    </a:lnTo>
                    <a:lnTo>
                      <a:pt x="311" y="167"/>
                    </a:lnTo>
                    <a:lnTo>
                      <a:pt x="309" y="171"/>
                    </a:lnTo>
                    <a:lnTo>
                      <a:pt x="309" y="172"/>
                    </a:lnTo>
                    <a:lnTo>
                      <a:pt x="307" y="176"/>
                    </a:lnTo>
                    <a:lnTo>
                      <a:pt x="307" y="178"/>
                    </a:lnTo>
                    <a:lnTo>
                      <a:pt x="305" y="182"/>
                    </a:lnTo>
                    <a:lnTo>
                      <a:pt x="305" y="186"/>
                    </a:lnTo>
                    <a:lnTo>
                      <a:pt x="303" y="184"/>
                    </a:lnTo>
                    <a:lnTo>
                      <a:pt x="302" y="184"/>
                    </a:lnTo>
                    <a:lnTo>
                      <a:pt x="300" y="182"/>
                    </a:lnTo>
                    <a:lnTo>
                      <a:pt x="296" y="182"/>
                    </a:lnTo>
                    <a:lnTo>
                      <a:pt x="294" y="180"/>
                    </a:lnTo>
                    <a:lnTo>
                      <a:pt x="292" y="178"/>
                    </a:lnTo>
                    <a:lnTo>
                      <a:pt x="290" y="178"/>
                    </a:lnTo>
                    <a:lnTo>
                      <a:pt x="288" y="176"/>
                    </a:lnTo>
                    <a:lnTo>
                      <a:pt x="280" y="178"/>
                    </a:lnTo>
                    <a:lnTo>
                      <a:pt x="273" y="180"/>
                    </a:lnTo>
                    <a:lnTo>
                      <a:pt x="267" y="182"/>
                    </a:lnTo>
                    <a:lnTo>
                      <a:pt x="259" y="186"/>
                    </a:lnTo>
                    <a:lnTo>
                      <a:pt x="254" y="188"/>
                    </a:lnTo>
                    <a:lnTo>
                      <a:pt x="246" y="192"/>
                    </a:lnTo>
                    <a:lnTo>
                      <a:pt x="240" y="192"/>
                    </a:lnTo>
                    <a:lnTo>
                      <a:pt x="232" y="194"/>
                    </a:lnTo>
                    <a:lnTo>
                      <a:pt x="225" y="201"/>
                    </a:lnTo>
                    <a:lnTo>
                      <a:pt x="215" y="211"/>
                    </a:lnTo>
                    <a:lnTo>
                      <a:pt x="208" y="219"/>
                    </a:lnTo>
                    <a:lnTo>
                      <a:pt x="198" y="226"/>
                    </a:lnTo>
                    <a:lnTo>
                      <a:pt x="188" y="236"/>
                    </a:lnTo>
                    <a:lnTo>
                      <a:pt x="181" y="247"/>
                    </a:lnTo>
                    <a:lnTo>
                      <a:pt x="175" y="259"/>
                    </a:lnTo>
                    <a:lnTo>
                      <a:pt x="171" y="272"/>
                    </a:lnTo>
                    <a:lnTo>
                      <a:pt x="171" y="288"/>
                    </a:lnTo>
                    <a:lnTo>
                      <a:pt x="175" y="297"/>
                    </a:lnTo>
                    <a:lnTo>
                      <a:pt x="184" y="307"/>
                    </a:lnTo>
                    <a:lnTo>
                      <a:pt x="194" y="315"/>
                    </a:lnTo>
                    <a:lnTo>
                      <a:pt x="206" y="322"/>
                    </a:lnTo>
                    <a:lnTo>
                      <a:pt x="217" y="328"/>
                    </a:lnTo>
                    <a:lnTo>
                      <a:pt x="229" y="332"/>
                    </a:lnTo>
                    <a:lnTo>
                      <a:pt x="238" y="336"/>
                    </a:lnTo>
                    <a:lnTo>
                      <a:pt x="244" y="338"/>
                    </a:lnTo>
                    <a:lnTo>
                      <a:pt x="252" y="330"/>
                    </a:lnTo>
                    <a:lnTo>
                      <a:pt x="257" y="326"/>
                    </a:lnTo>
                    <a:lnTo>
                      <a:pt x="267" y="322"/>
                    </a:lnTo>
                    <a:lnTo>
                      <a:pt x="275" y="320"/>
                    </a:lnTo>
                    <a:lnTo>
                      <a:pt x="294" y="320"/>
                    </a:lnTo>
                    <a:lnTo>
                      <a:pt x="315" y="324"/>
                    </a:lnTo>
                    <a:lnTo>
                      <a:pt x="334" y="330"/>
                    </a:lnTo>
                    <a:lnTo>
                      <a:pt x="353" y="338"/>
                    </a:lnTo>
                    <a:lnTo>
                      <a:pt x="371" y="345"/>
                    </a:lnTo>
                    <a:lnTo>
                      <a:pt x="384" y="353"/>
                    </a:lnTo>
                    <a:lnTo>
                      <a:pt x="382" y="364"/>
                    </a:lnTo>
                    <a:lnTo>
                      <a:pt x="378" y="376"/>
                    </a:lnTo>
                    <a:lnTo>
                      <a:pt x="373" y="387"/>
                    </a:lnTo>
                    <a:lnTo>
                      <a:pt x="365" y="397"/>
                    </a:lnTo>
                    <a:lnTo>
                      <a:pt x="355" y="407"/>
                    </a:lnTo>
                    <a:lnTo>
                      <a:pt x="346" y="414"/>
                    </a:lnTo>
                    <a:lnTo>
                      <a:pt x="338" y="420"/>
                    </a:lnTo>
                    <a:lnTo>
                      <a:pt x="330" y="424"/>
                    </a:lnTo>
                    <a:lnTo>
                      <a:pt x="317" y="430"/>
                    </a:lnTo>
                    <a:lnTo>
                      <a:pt x="303" y="435"/>
                    </a:lnTo>
                    <a:lnTo>
                      <a:pt x="286" y="439"/>
                    </a:lnTo>
                    <a:lnTo>
                      <a:pt x="269" y="441"/>
                    </a:lnTo>
                    <a:lnTo>
                      <a:pt x="231" y="447"/>
                    </a:lnTo>
                    <a:lnTo>
                      <a:pt x="190" y="447"/>
                    </a:lnTo>
                    <a:lnTo>
                      <a:pt x="148" y="445"/>
                    </a:lnTo>
                    <a:lnTo>
                      <a:pt x="110" y="439"/>
                    </a:lnTo>
                    <a:lnTo>
                      <a:pt x="92" y="434"/>
                    </a:lnTo>
                    <a:lnTo>
                      <a:pt x="77" y="430"/>
                    </a:lnTo>
                    <a:lnTo>
                      <a:pt x="62" y="424"/>
                    </a:lnTo>
                    <a:lnTo>
                      <a:pt x="50" y="416"/>
                    </a:lnTo>
                    <a:lnTo>
                      <a:pt x="52" y="397"/>
                    </a:lnTo>
                    <a:lnTo>
                      <a:pt x="52" y="378"/>
                    </a:lnTo>
                    <a:lnTo>
                      <a:pt x="52" y="359"/>
                    </a:lnTo>
                    <a:lnTo>
                      <a:pt x="52" y="338"/>
                    </a:lnTo>
                    <a:lnTo>
                      <a:pt x="46" y="295"/>
                    </a:lnTo>
                    <a:lnTo>
                      <a:pt x="37" y="251"/>
                    </a:lnTo>
                    <a:lnTo>
                      <a:pt x="29" y="207"/>
                    </a:lnTo>
                    <a:lnTo>
                      <a:pt x="21" y="165"/>
                    </a:lnTo>
                    <a:lnTo>
                      <a:pt x="16" y="123"/>
                    </a:lnTo>
                    <a:lnTo>
                      <a:pt x="12" y="82"/>
                    </a:lnTo>
                    <a:lnTo>
                      <a:pt x="0" y="67"/>
                    </a:lnTo>
                    <a:lnTo>
                      <a:pt x="2" y="71"/>
                    </a:lnTo>
                    <a:lnTo>
                      <a:pt x="4" y="73"/>
                    </a:lnTo>
                    <a:lnTo>
                      <a:pt x="8" y="76"/>
                    </a:lnTo>
                    <a:lnTo>
                      <a:pt x="14" y="78"/>
                    </a:lnTo>
                    <a:lnTo>
                      <a:pt x="25" y="80"/>
                    </a:lnTo>
                    <a:lnTo>
                      <a:pt x="39" y="80"/>
                    </a:lnTo>
                    <a:lnTo>
                      <a:pt x="56" y="80"/>
                    </a:lnTo>
                    <a:lnTo>
                      <a:pt x="75" y="76"/>
                    </a:lnTo>
                    <a:lnTo>
                      <a:pt x="96" y="73"/>
                    </a:lnTo>
                    <a:lnTo>
                      <a:pt x="117" y="67"/>
                    </a:lnTo>
                    <a:lnTo>
                      <a:pt x="158" y="55"/>
                    </a:lnTo>
                    <a:lnTo>
                      <a:pt x="198" y="42"/>
                    </a:lnTo>
                    <a:lnTo>
                      <a:pt x="231" y="32"/>
                    </a:lnTo>
                    <a:lnTo>
                      <a:pt x="250" y="27"/>
                    </a:lnTo>
                    <a:lnTo>
                      <a:pt x="265" y="21"/>
                    </a:lnTo>
                    <a:lnTo>
                      <a:pt x="282" y="15"/>
                    </a:lnTo>
                    <a:lnTo>
                      <a:pt x="300" y="9"/>
                    </a:lnTo>
                    <a:lnTo>
                      <a:pt x="317" y="4"/>
                    </a:lnTo>
                    <a:lnTo>
                      <a:pt x="336" y="0"/>
                    </a:lnTo>
                    <a:lnTo>
                      <a:pt x="353" y="0"/>
                    </a:lnTo>
                    <a:lnTo>
                      <a:pt x="361" y="2"/>
                    </a:lnTo>
                    <a:lnTo>
                      <a:pt x="371" y="5"/>
                    </a:lnTo>
                    <a:lnTo>
                      <a:pt x="378" y="9"/>
                    </a:lnTo>
                    <a:lnTo>
                      <a:pt x="384" y="15"/>
                    </a:lnTo>
                    <a:close/>
                  </a:path>
                </a:pathLst>
              </a:custGeom>
              <a:solidFill>
                <a:srgbClr val="AF7D23"/>
              </a:solidFill>
              <a:ln w="3175" cap="rnd">
                <a:solidFill>
                  <a:srgbClr val="808080"/>
                </a:solidFill>
                <a:round/>
                <a:headEnd/>
                <a:tailEnd/>
              </a:ln>
            </p:spPr>
            <p:txBody>
              <a:bodyPr/>
              <a:lstStyle/>
              <a:p>
                <a:endParaRPr lang="en-US" dirty="0"/>
              </a:p>
            </p:txBody>
          </p:sp>
          <p:sp>
            <p:nvSpPr>
              <p:cNvPr id="376" name="Freeform 44"/>
              <p:cNvSpPr>
                <a:spLocks/>
              </p:cNvSpPr>
              <p:nvPr/>
            </p:nvSpPr>
            <p:spPr bwMode="auto">
              <a:xfrm rot="-1622053">
                <a:off x="3362" y="3223"/>
                <a:ext cx="393" cy="134"/>
              </a:xfrm>
              <a:custGeom>
                <a:avLst/>
                <a:gdLst>
                  <a:gd name="T0" fmla="*/ 228 w 556"/>
                  <a:gd name="T1" fmla="*/ 16 h 190"/>
                  <a:gd name="T2" fmla="*/ 234 w 556"/>
                  <a:gd name="T3" fmla="*/ 23 h 190"/>
                  <a:gd name="T4" fmla="*/ 243 w 556"/>
                  <a:gd name="T5" fmla="*/ 32 h 190"/>
                  <a:gd name="T6" fmla="*/ 249 w 556"/>
                  <a:gd name="T7" fmla="*/ 37 h 190"/>
                  <a:gd name="T8" fmla="*/ 252 w 556"/>
                  <a:gd name="T9" fmla="*/ 44 h 190"/>
                  <a:gd name="T10" fmla="*/ 258 w 556"/>
                  <a:gd name="T11" fmla="*/ 51 h 190"/>
                  <a:gd name="T12" fmla="*/ 264 w 556"/>
                  <a:gd name="T13" fmla="*/ 56 h 190"/>
                  <a:gd name="T14" fmla="*/ 269 w 556"/>
                  <a:gd name="T15" fmla="*/ 58 h 190"/>
                  <a:gd name="T16" fmla="*/ 277 w 556"/>
                  <a:gd name="T17" fmla="*/ 61 h 190"/>
                  <a:gd name="T18" fmla="*/ 276 w 556"/>
                  <a:gd name="T19" fmla="*/ 68 h 190"/>
                  <a:gd name="T20" fmla="*/ 271 w 556"/>
                  <a:gd name="T21" fmla="*/ 72 h 190"/>
                  <a:gd name="T22" fmla="*/ 264 w 556"/>
                  <a:gd name="T23" fmla="*/ 73 h 190"/>
                  <a:gd name="T24" fmla="*/ 257 w 556"/>
                  <a:gd name="T25" fmla="*/ 68 h 190"/>
                  <a:gd name="T26" fmla="*/ 245 w 556"/>
                  <a:gd name="T27" fmla="*/ 65 h 190"/>
                  <a:gd name="T28" fmla="*/ 231 w 556"/>
                  <a:gd name="T29" fmla="*/ 65 h 190"/>
                  <a:gd name="T30" fmla="*/ 225 w 556"/>
                  <a:gd name="T31" fmla="*/ 64 h 190"/>
                  <a:gd name="T32" fmla="*/ 214 w 556"/>
                  <a:gd name="T33" fmla="*/ 67 h 190"/>
                  <a:gd name="T34" fmla="*/ 196 w 556"/>
                  <a:gd name="T35" fmla="*/ 78 h 190"/>
                  <a:gd name="T36" fmla="*/ 180 w 556"/>
                  <a:gd name="T37" fmla="*/ 89 h 190"/>
                  <a:gd name="T38" fmla="*/ 163 w 556"/>
                  <a:gd name="T39" fmla="*/ 92 h 190"/>
                  <a:gd name="T40" fmla="*/ 142 w 556"/>
                  <a:gd name="T41" fmla="*/ 94 h 190"/>
                  <a:gd name="T42" fmla="*/ 124 w 556"/>
                  <a:gd name="T43" fmla="*/ 92 h 190"/>
                  <a:gd name="T44" fmla="*/ 105 w 556"/>
                  <a:gd name="T45" fmla="*/ 90 h 190"/>
                  <a:gd name="T46" fmla="*/ 89 w 556"/>
                  <a:gd name="T47" fmla="*/ 87 h 190"/>
                  <a:gd name="T48" fmla="*/ 67 w 556"/>
                  <a:gd name="T49" fmla="*/ 84 h 190"/>
                  <a:gd name="T50" fmla="*/ 41 w 556"/>
                  <a:gd name="T51" fmla="*/ 78 h 190"/>
                  <a:gd name="T52" fmla="*/ 15 w 556"/>
                  <a:gd name="T53" fmla="*/ 69 h 190"/>
                  <a:gd name="T54" fmla="*/ 4 w 556"/>
                  <a:gd name="T55" fmla="*/ 61 h 190"/>
                  <a:gd name="T56" fmla="*/ 0 w 556"/>
                  <a:gd name="T57" fmla="*/ 61 h 190"/>
                  <a:gd name="T58" fmla="*/ 18 w 556"/>
                  <a:gd name="T59" fmla="*/ 44 h 190"/>
                  <a:gd name="T60" fmla="*/ 34 w 556"/>
                  <a:gd name="T61" fmla="*/ 25 h 190"/>
                  <a:gd name="T62" fmla="*/ 36 w 556"/>
                  <a:gd name="T63" fmla="*/ 14 h 190"/>
                  <a:gd name="T64" fmla="*/ 64 w 556"/>
                  <a:gd name="T65" fmla="*/ 26 h 190"/>
                  <a:gd name="T66" fmla="*/ 90 w 556"/>
                  <a:gd name="T67" fmla="*/ 37 h 190"/>
                  <a:gd name="T68" fmla="*/ 118 w 556"/>
                  <a:gd name="T69" fmla="*/ 47 h 190"/>
                  <a:gd name="T70" fmla="*/ 136 w 556"/>
                  <a:gd name="T71" fmla="*/ 49 h 190"/>
                  <a:gd name="T72" fmla="*/ 148 w 556"/>
                  <a:gd name="T73" fmla="*/ 36 h 190"/>
                  <a:gd name="T74" fmla="*/ 161 w 556"/>
                  <a:gd name="T75" fmla="*/ 24 h 190"/>
                  <a:gd name="T76" fmla="*/ 173 w 556"/>
                  <a:gd name="T77" fmla="*/ 13 h 190"/>
                  <a:gd name="T78" fmla="*/ 184 w 556"/>
                  <a:gd name="T79" fmla="*/ 4 h 190"/>
                  <a:gd name="T80" fmla="*/ 199 w 556"/>
                  <a:gd name="T81" fmla="*/ 0 h 190"/>
                  <a:gd name="T82" fmla="*/ 204 w 556"/>
                  <a:gd name="T83" fmla="*/ 3 h 190"/>
                  <a:gd name="T84" fmla="*/ 211 w 556"/>
                  <a:gd name="T85" fmla="*/ 9 h 190"/>
                  <a:gd name="T86" fmla="*/ 219 w 556"/>
                  <a:gd name="T87" fmla="*/ 12 h 190"/>
                  <a:gd name="T88" fmla="*/ 228 w 556"/>
                  <a:gd name="T89" fmla="*/ 16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6"/>
                  <a:gd name="T136" fmla="*/ 0 h 190"/>
                  <a:gd name="T137" fmla="*/ 556 w 55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6" h="190">
                    <a:moveTo>
                      <a:pt x="455" y="32"/>
                    </a:moveTo>
                    <a:lnTo>
                      <a:pt x="468" y="46"/>
                    </a:lnTo>
                    <a:lnTo>
                      <a:pt x="487" y="65"/>
                    </a:lnTo>
                    <a:lnTo>
                      <a:pt x="498" y="74"/>
                    </a:lnTo>
                    <a:lnTo>
                      <a:pt x="504" y="90"/>
                    </a:lnTo>
                    <a:lnTo>
                      <a:pt x="517" y="104"/>
                    </a:lnTo>
                    <a:lnTo>
                      <a:pt x="527" y="112"/>
                    </a:lnTo>
                    <a:lnTo>
                      <a:pt x="539" y="116"/>
                    </a:lnTo>
                    <a:lnTo>
                      <a:pt x="555" y="124"/>
                    </a:lnTo>
                    <a:lnTo>
                      <a:pt x="553" y="138"/>
                    </a:lnTo>
                    <a:lnTo>
                      <a:pt x="543" y="144"/>
                    </a:lnTo>
                    <a:lnTo>
                      <a:pt x="527" y="146"/>
                    </a:lnTo>
                    <a:lnTo>
                      <a:pt x="513" y="138"/>
                    </a:lnTo>
                    <a:lnTo>
                      <a:pt x="489" y="130"/>
                    </a:lnTo>
                    <a:lnTo>
                      <a:pt x="463" y="130"/>
                    </a:lnTo>
                    <a:lnTo>
                      <a:pt x="452" y="129"/>
                    </a:lnTo>
                    <a:lnTo>
                      <a:pt x="428" y="135"/>
                    </a:lnTo>
                    <a:lnTo>
                      <a:pt x="392" y="158"/>
                    </a:lnTo>
                    <a:lnTo>
                      <a:pt x="359" y="178"/>
                    </a:lnTo>
                    <a:lnTo>
                      <a:pt x="325" y="185"/>
                    </a:lnTo>
                    <a:lnTo>
                      <a:pt x="284" y="189"/>
                    </a:lnTo>
                    <a:lnTo>
                      <a:pt x="249" y="185"/>
                    </a:lnTo>
                    <a:lnTo>
                      <a:pt x="210" y="182"/>
                    </a:lnTo>
                    <a:lnTo>
                      <a:pt x="178" y="176"/>
                    </a:lnTo>
                    <a:lnTo>
                      <a:pt x="134" y="169"/>
                    </a:lnTo>
                    <a:lnTo>
                      <a:pt x="82" y="156"/>
                    </a:lnTo>
                    <a:lnTo>
                      <a:pt x="30" y="139"/>
                    </a:lnTo>
                    <a:lnTo>
                      <a:pt x="8" y="124"/>
                    </a:lnTo>
                    <a:lnTo>
                      <a:pt x="0" y="122"/>
                    </a:lnTo>
                    <a:lnTo>
                      <a:pt x="35" y="90"/>
                    </a:lnTo>
                    <a:lnTo>
                      <a:pt x="68" y="49"/>
                    </a:lnTo>
                    <a:lnTo>
                      <a:pt x="72" y="29"/>
                    </a:lnTo>
                    <a:lnTo>
                      <a:pt x="129" y="53"/>
                    </a:lnTo>
                    <a:lnTo>
                      <a:pt x="180" y="74"/>
                    </a:lnTo>
                    <a:lnTo>
                      <a:pt x="236" y="93"/>
                    </a:lnTo>
                    <a:lnTo>
                      <a:pt x="273" y="99"/>
                    </a:lnTo>
                    <a:lnTo>
                      <a:pt x="296" y="72"/>
                    </a:lnTo>
                    <a:lnTo>
                      <a:pt x="323" y="48"/>
                    </a:lnTo>
                    <a:lnTo>
                      <a:pt x="347" y="27"/>
                    </a:lnTo>
                    <a:lnTo>
                      <a:pt x="368" y="7"/>
                    </a:lnTo>
                    <a:lnTo>
                      <a:pt x="398" y="0"/>
                    </a:lnTo>
                    <a:lnTo>
                      <a:pt x="409" y="6"/>
                    </a:lnTo>
                    <a:lnTo>
                      <a:pt x="421" y="18"/>
                    </a:lnTo>
                    <a:lnTo>
                      <a:pt x="438" y="24"/>
                    </a:lnTo>
                    <a:lnTo>
                      <a:pt x="455" y="32"/>
                    </a:lnTo>
                  </a:path>
                </a:pathLst>
              </a:custGeom>
              <a:solidFill>
                <a:srgbClr val="AF7D23"/>
              </a:solidFill>
              <a:ln w="3175" cap="rnd">
                <a:solidFill>
                  <a:srgbClr val="808080"/>
                </a:solidFill>
                <a:round/>
                <a:headEnd/>
                <a:tailEnd/>
              </a:ln>
            </p:spPr>
            <p:txBody>
              <a:bodyPr/>
              <a:lstStyle/>
              <a:p>
                <a:endParaRPr lang="en-US" dirty="0"/>
              </a:p>
            </p:txBody>
          </p:sp>
          <p:sp>
            <p:nvSpPr>
              <p:cNvPr id="377" name="Freeform 45"/>
              <p:cNvSpPr>
                <a:spLocks/>
              </p:cNvSpPr>
              <p:nvPr/>
            </p:nvSpPr>
            <p:spPr bwMode="auto">
              <a:xfrm>
                <a:off x="3024" y="2791"/>
                <a:ext cx="583" cy="624"/>
              </a:xfrm>
              <a:custGeom>
                <a:avLst/>
                <a:gdLst>
                  <a:gd name="T0" fmla="*/ 34 w 825"/>
                  <a:gd name="T1" fmla="*/ 0 h 882"/>
                  <a:gd name="T2" fmla="*/ 104 w 825"/>
                  <a:gd name="T3" fmla="*/ 38 h 882"/>
                  <a:gd name="T4" fmla="*/ 128 w 825"/>
                  <a:gd name="T5" fmla="*/ 52 h 882"/>
                  <a:gd name="T6" fmla="*/ 140 w 825"/>
                  <a:gd name="T7" fmla="*/ 82 h 882"/>
                  <a:gd name="T8" fmla="*/ 152 w 825"/>
                  <a:gd name="T9" fmla="*/ 108 h 882"/>
                  <a:gd name="T10" fmla="*/ 164 w 825"/>
                  <a:gd name="T11" fmla="*/ 118 h 882"/>
                  <a:gd name="T12" fmla="*/ 184 w 825"/>
                  <a:gd name="T13" fmla="*/ 142 h 882"/>
                  <a:gd name="T14" fmla="*/ 216 w 825"/>
                  <a:gd name="T15" fmla="*/ 208 h 882"/>
                  <a:gd name="T16" fmla="*/ 222 w 825"/>
                  <a:gd name="T17" fmla="*/ 250 h 882"/>
                  <a:gd name="T18" fmla="*/ 228 w 825"/>
                  <a:gd name="T19" fmla="*/ 304 h 882"/>
                  <a:gd name="T20" fmla="*/ 238 w 825"/>
                  <a:gd name="T21" fmla="*/ 328 h 882"/>
                  <a:gd name="T22" fmla="*/ 266 w 825"/>
                  <a:gd name="T23" fmla="*/ 341 h 882"/>
                  <a:gd name="T24" fmla="*/ 309 w 825"/>
                  <a:gd name="T25" fmla="*/ 354 h 882"/>
                  <a:gd name="T26" fmla="*/ 353 w 825"/>
                  <a:gd name="T27" fmla="*/ 354 h 882"/>
                  <a:gd name="T28" fmla="*/ 387 w 825"/>
                  <a:gd name="T29" fmla="*/ 384 h 882"/>
                  <a:gd name="T30" fmla="*/ 412 w 825"/>
                  <a:gd name="T31" fmla="*/ 408 h 882"/>
                  <a:gd name="T32" fmla="*/ 396 w 825"/>
                  <a:gd name="T33" fmla="*/ 436 h 882"/>
                  <a:gd name="T34" fmla="*/ 285 w 825"/>
                  <a:gd name="T35" fmla="*/ 439 h 882"/>
                  <a:gd name="T36" fmla="*/ 2 w 825"/>
                  <a:gd name="T37" fmla="*/ 439 h 882"/>
                  <a:gd name="T38" fmla="*/ 2 w 825"/>
                  <a:gd name="T39" fmla="*/ 24 h 882"/>
                  <a:gd name="T40" fmla="*/ 32 w 825"/>
                  <a:gd name="T41" fmla="*/ 0 h 8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5"/>
                  <a:gd name="T64" fmla="*/ 0 h 882"/>
                  <a:gd name="T65" fmla="*/ 825 w 825"/>
                  <a:gd name="T66" fmla="*/ 882 h 8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5" h="882">
                    <a:moveTo>
                      <a:pt x="68" y="0"/>
                    </a:moveTo>
                    <a:cubicBezTo>
                      <a:pt x="118" y="17"/>
                      <a:pt x="156" y="63"/>
                      <a:pt x="208" y="76"/>
                    </a:cubicBezTo>
                    <a:cubicBezTo>
                      <a:pt x="225" y="87"/>
                      <a:pt x="240" y="93"/>
                      <a:pt x="256" y="104"/>
                    </a:cubicBezTo>
                    <a:cubicBezTo>
                      <a:pt x="272" y="128"/>
                      <a:pt x="271" y="137"/>
                      <a:pt x="280" y="164"/>
                    </a:cubicBezTo>
                    <a:cubicBezTo>
                      <a:pt x="283" y="191"/>
                      <a:pt x="278" y="207"/>
                      <a:pt x="304" y="216"/>
                    </a:cubicBezTo>
                    <a:cubicBezTo>
                      <a:pt x="311" y="223"/>
                      <a:pt x="321" y="228"/>
                      <a:pt x="328" y="236"/>
                    </a:cubicBezTo>
                    <a:cubicBezTo>
                      <a:pt x="344" y="254"/>
                      <a:pt x="348" y="270"/>
                      <a:pt x="368" y="284"/>
                    </a:cubicBezTo>
                    <a:cubicBezTo>
                      <a:pt x="384" y="331"/>
                      <a:pt x="422" y="365"/>
                      <a:pt x="432" y="416"/>
                    </a:cubicBezTo>
                    <a:cubicBezTo>
                      <a:pt x="438" y="444"/>
                      <a:pt x="444" y="500"/>
                      <a:pt x="444" y="500"/>
                    </a:cubicBezTo>
                    <a:cubicBezTo>
                      <a:pt x="451" y="530"/>
                      <a:pt x="448" y="584"/>
                      <a:pt x="456" y="606"/>
                    </a:cubicBezTo>
                    <a:cubicBezTo>
                      <a:pt x="461" y="632"/>
                      <a:pt x="464" y="642"/>
                      <a:pt x="477" y="654"/>
                    </a:cubicBezTo>
                    <a:cubicBezTo>
                      <a:pt x="490" y="666"/>
                      <a:pt x="511" y="672"/>
                      <a:pt x="534" y="681"/>
                    </a:cubicBezTo>
                    <a:cubicBezTo>
                      <a:pt x="557" y="690"/>
                      <a:pt x="589" y="704"/>
                      <a:pt x="618" y="708"/>
                    </a:cubicBezTo>
                    <a:cubicBezTo>
                      <a:pt x="674" y="706"/>
                      <a:pt x="648" y="669"/>
                      <a:pt x="708" y="708"/>
                    </a:cubicBezTo>
                    <a:cubicBezTo>
                      <a:pt x="721" y="728"/>
                      <a:pt x="762" y="741"/>
                      <a:pt x="774" y="768"/>
                    </a:cubicBezTo>
                    <a:cubicBezTo>
                      <a:pt x="795" y="775"/>
                      <a:pt x="817" y="792"/>
                      <a:pt x="825" y="816"/>
                    </a:cubicBezTo>
                    <a:cubicBezTo>
                      <a:pt x="825" y="828"/>
                      <a:pt x="803" y="858"/>
                      <a:pt x="792" y="870"/>
                    </a:cubicBezTo>
                    <a:cubicBezTo>
                      <a:pt x="747" y="882"/>
                      <a:pt x="748" y="880"/>
                      <a:pt x="572" y="878"/>
                    </a:cubicBezTo>
                    <a:cubicBezTo>
                      <a:pt x="616" y="878"/>
                      <a:pt x="236" y="878"/>
                      <a:pt x="4" y="878"/>
                    </a:cubicBezTo>
                    <a:cubicBezTo>
                      <a:pt x="8" y="622"/>
                      <a:pt x="0" y="248"/>
                      <a:pt x="4" y="48"/>
                    </a:cubicBezTo>
                    <a:cubicBezTo>
                      <a:pt x="12" y="23"/>
                      <a:pt x="51" y="9"/>
                      <a:pt x="64" y="0"/>
                    </a:cubicBezTo>
                  </a:path>
                </a:pathLst>
              </a:custGeom>
              <a:gradFill rotWithShape="0">
                <a:gsLst>
                  <a:gs pos="0">
                    <a:srgbClr val="CCECFF"/>
                  </a:gs>
                  <a:gs pos="100000">
                    <a:srgbClr val="9999FF"/>
                  </a:gs>
                </a:gsLst>
                <a:lin ang="5400000" scaled="1"/>
              </a:gradFill>
              <a:ln w="3175">
                <a:solidFill>
                  <a:srgbClr val="777777"/>
                </a:solidFill>
                <a:round/>
                <a:headEnd/>
                <a:tailEnd/>
              </a:ln>
            </p:spPr>
            <p:txBody>
              <a:bodyPr/>
              <a:lstStyle/>
              <a:p>
                <a:endParaRPr lang="en-US" dirty="0"/>
              </a:p>
            </p:txBody>
          </p:sp>
          <p:sp>
            <p:nvSpPr>
              <p:cNvPr id="378" name="Freeform 46"/>
              <p:cNvSpPr>
                <a:spLocks/>
              </p:cNvSpPr>
              <p:nvPr/>
            </p:nvSpPr>
            <p:spPr bwMode="auto">
              <a:xfrm>
                <a:off x="3029" y="2891"/>
                <a:ext cx="255" cy="519"/>
              </a:xfrm>
              <a:custGeom>
                <a:avLst/>
                <a:gdLst>
                  <a:gd name="T0" fmla="*/ 1 w 360"/>
                  <a:gd name="T1" fmla="*/ 366 h 734"/>
                  <a:gd name="T2" fmla="*/ 169 w 360"/>
                  <a:gd name="T3" fmla="*/ 364 h 734"/>
                  <a:gd name="T4" fmla="*/ 147 w 360"/>
                  <a:gd name="T5" fmla="*/ 356 h 734"/>
                  <a:gd name="T6" fmla="*/ 175 w 360"/>
                  <a:gd name="T7" fmla="*/ 354 h 734"/>
                  <a:gd name="T8" fmla="*/ 157 w 360"/>
                  <a:gd name="T9" fmla="*/ 347 h 734"/>
                  <a:gd name="T10" fmla="*/ 161 w 360"/>
                  <a:gd name="T11" fmla="*/ 315 h 734"/>
                  <a:gd name="T12" fmla="*/ 154 w 360"/>
                  <a:gd name="T13" fmla="*/ 317 h 734"/>
                  <a:gd name="T14" fmla="*/ 140 w 360"/>
                  <a:gd name="T15" fmla="*/ 337 h 734"/>
                  <a:gd name="T16" fmla="*/ 118 w 360"/>
                  <a:gd name="T17" fmla="*/ 284 h 734"/>
                  <a:gd name="T18" fmla="*/ 104 w 360"/>
                  <a:gd name="T19" fmla="*/ 261 h 734"/>
                  <a:gd name="T20" fmla="*/ 96 w 360"/>
                  <a:gd name="T21" fmla="*/ 156 h 734"/>
                  <a:gd name="T22" fmla="*/ 79 w 360"/>
                  <a:gd name="T23" fmla="*/ 93 h 734"/>
                  <a:gd name="T24" fmla="*/ 70 w 360"/>
                  <a:gd name="T25" fmla="*/ 144 h 734"/>
                  <a:gd name="T26" fmla="*/ 62 w 360"/>
                  <a:gd name="T27" fmla="*/ 142 h 734"/>
                  <a:gd name="T28" fmla="*/ 58 w 360"/>
                  <a:gd name="T29" fmla="*/ 139 h 734"/>
                  <a:gd name="T30" fmla="*/ 79 w 360"/>
                  <a:gd name="T31" fmla="*/ 223 h 734"/>
                  <a:gd name="T32" fmla="*/ 89 w 360"/>
                  <a:gd name="T33" fmla="*/ 248 h 734"/>
                  <a:gd name="T34" fmla="*/ 92 w 360"/>
                  <a:gd name="T35" fmla="*/ 263 h 734"/>
                  <a:gd name="T36" fmla="*/ 111 w 360"/>
                  <a:gd name="T37" fmla="*/ 310 h 734"/>
                  <a:gd name="T38" fmla="*/ 125 w 360"/>
                  <a:gd name="T39" fmla="*/ 331 h 734"/>
                  <a:gd name="T40" fmla="*/ 104 w 360"/>
                  <a:gd name="T41" fmla="*/ 324 h 734"/>
                  <a:gd name="T42" fmla="*/ 91 w 360"/>
                  <a:gd name="T43" fmla="*/ 317 h 734"/>
                  <a:gd name="T44" fmla="*/ 79 w 360"/>
                  <a:gd name="T45" fmla="*/ 310 h 734"/>
                  <a:gd name="T46" fmla="*/ 58 w 360"/>
                  <a:gd name="T47" fmla="*/ 312 h 734"/>
                  <a:gd name="T48" fmla="*/ 24 w 360"/>
                  <a:gd name="T49" fmla="*/ 213 h 734"/>
                  <a:gd name="T50" fmla="*/ 20 w 360"/>
                  <a:gd name="T51" fmla="*/ 182 h 734"/>
                  <a:gd name="T52" fmla="*/ 18 w 360"/>
                  <a:gd name="T53" fmla="*/ 169 h 734"/>
                  <a:gd name="T54" fmla="*/ 14 w 360"/>
                  <a:gd name="T55" fmla="*/ 158 h 734"/>
                  <a:gd name="T56" fmla="*/ 16 w 360"/>
                  <a:gd name="T57" fmla="*/ 55 h 734"/>
                  <a:gd name="T58" fmla="*/ 20 w 360"/>
                  <a:gd name="T59" fmla="*/ 45 h 734"/>
                  <a:gd name="T60" fmla="*/ 48 w 360"/>
                  <a:gd name="T61" fmla="*/ 16 h 734"/>
                  <a:gd name="T62" fmla="*/ 79 w 360"/>
                  <a:gd name="T63" fmla="*/ 40 h 734"/>
                  <a:gd name="T64" fmla="*/ 118 w 360"/>
                  <a:gd name="T65" fmla="*/ 63 h 734"/>
                  <a:gd name="T66" fmla="*/ 108 w 360"/>
                  <a:gd name="T67" fmla="*/ 49 h 734"/>
                  <a:gd name="T68" fmla="*/ 68 w 360"/>
                  <a:gd name="T69" fmla="*/ 26 h 734"/>
                  <a:gd name="T70" fmla="*/ 36 w 360"/>
                  <a:gd name="T71" fmla="*/ 8 h 734"/>
                  <a:gd name="T72" fmla="*/ 20 w 360"/>
                  <a:gd name="T73" fmla="*/ 5 h 734"/>
                  <a:gd name="T74" fmla="*/ 0 w 360"/>
                  <a:gd name="T75" fmla="*/ 0 h 734"/>
                  <a:gd name="T76" fmla="*/ 1 w 360"/>
                  <a:gd name="T77" fmla="*/ 366 h 7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734"/>
                  <a:gd name="T119" fmla="*/ 360 w 360"/>
                  <a:gd name="T120" fmla="*/ 734 h 7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734">
                    <a:moveTo>
                      <a:pt x="3" y="732"/>
                    </a:moveTo>
                    <a:cubicBezTo>
                      <a:pt x="71" y="733"/>
                      <a:pt x="334" y="734"/>
                      <a:pt x="336" y="729"/>
                    </a:cubicBezTo>
                    <a:cubicBezTo>
                      <a:pt x="301" y="728"/>
                      <a:pt x="228" y="713"/>
                      <a:pt x="292" y="713"/>
                    </a:cubicBezTo>
                    <a:cubicBezTo>
                      <a:pt x="311" y="713"/>
                      <a:pt x="330" y="716"/>
                      <a:pt x="348" y="709"/>
                    </a:cubicBezTo>
                    <a:cubicBezTo>
                      <a:pt x="360" y="705"/>
                      <a:pt x="323" y="701"/>
                      <a:pt x="312" y="695"/>
                    </a:cubicBezTo>
                    <a:cubicBezTo>
                      <a:pt x="291" y="666"/>
                      <a:pt x="309" y="660"/>
                      <a:pt x="320" y="630"/>
                    </a:cubicBezTo>
                    <a:cubicBezTo>
                      <a:pt x="321" y="626"/>
                      <a:pt x="312" y="633"/>
                      <a:pt x="308" y="634"/>
                    </a:cubicBezTo>
                    <a:cubicBezTo>
                      <a:pt x="301" y="653"/>
                      <a:pt x="299" y="662"/>
                      <a:pt x="280" y="673"/>
                    </a:cubicBezTo>
                    <a:cubicBezTo>
                      <a:pt x="252" y="648"/>
                      <a:pt x="246" y="603"/>
                      <a:pt x="236" y="569"/>
                    </a:cubicBezTo>
                    <a:cubicBezTo>
                      <a:pt x="234" y="548"/>
                      <a:pt x="242" y="501"/>
                      <a:pt x="208" y="522"/>
                    </a:cubicBezTo>
                    <a:cubicBezTo>
                      <a:pt x="184" y="436"/>
                      <a:pt x="200" y="492"/>
                      <a:pt x="192" y="313"/>
                    </a:cubicBezTo>
                    <a:cubicBezTo>
                      <a:pt x="190" y="269"/>
                      <a:pt x="171" y="227"/>
                      <a:pt x="156" y="187"/>
                    </a:cubicBezTo>
                    <a:cubicBezTo>
                      <a:pt x="132" y="219"/>
                      <a:pt x="142" y="240"/>
                      <a:pt x="140" y="288"/>
                    </a:cubicBezTo>
                    <a:cubicBezTo>
                      <a:pt x="135" y="287"/>
                      <a:pt x="128" y="288"/>
                      <a:pt x="124" y="284"/>
                    </a:cubicBezTo>
                    <a:cubicBezTo>
                      <a:pt x="115" y="274"/>
                      <a:pt x="125" y="253"/>
                      <a:pt x="116" y="277"/>
                    </a:cubicBezTo>
                    <a:cubicBezTo>
                      <a:pt x="119" y="346"/>
                      <a:pt x="123" y="387"/>
                      <a:pt x="156" y="446"/>
                    </a:cubicBezTo>
                    <a:cubicBezTo>
                      <a:pt x="160" y="466"/>
                      <a:pt x="171" y="477"/>
                      <a:pt x="176" y="497"/>
                    </a:cubicBezTo>
                    <a:cubicBezTo>
                      <a:pt x="179" y="507"/>
                      <a:pt x="184" y="526"/>
                      <a:pt x="184" y="526"/>
                    </a:cubicBezTo>
                    <a:cubicBezTo>
                      <a:pt x="188" y="554"/>
                      <a:pt x="182" y="611"/>
                      <a:pt x="220" y="619"/>
                    </a:cubicBezTo>
                    <a:cubicBezTo>
                      <a:pt x="233" y="631"/>
                      <a:pt x="242" y="646"/>
                      <a:pt x="248" y="662"/>
                    </a:cubicBezTo>
                    <a:cubicBezTo>
                      <a:pt x="218" y="670"/>
                      <a:pt x="234" y="656"/>
                      <a:pt x="208" y="648"/>
                    </a:cubicBezTo>
                    <a:cubicBezTo>
                      <a:pt x="181" y="624"/>
                      <a:pt x="212" y="648"/>
                      <a:pt x="180" y="634"/>
                    </a:cubicBezTo>
                    <a:cubicBezTo>
                      <a:pt x="171" y="630"/>
                      <a:pt x="156" y="619"/>
                      <a:pt x="156" y="619"/>
                    </a:cubicBezTo>
                    <a:cubicBezTo>
                      <a:pt x="140" y="623"/>
                      <a:pt x="132" y="627"/>
                      <a:pt x="116" y="623"/>
                    </a:cubicBezTo>
                    <a:cubicBezTo>
                      <a:pt x="72" y="583"/>
                      <a:pt x="62" y="480"/>
                      <a:pt x="48" y="425"/>
                    </a:cubicBezTo>
                    <a:cubicBezTo>
                      <a:pt x="43" y="403"/>
                      <a:pt x="43" y="388"/>
                      <a:pt x="40" y="363"/>
                    </a:cubicBezTo>
                    <a:cubicBezTo>
                      <a:pt x="39" y="355"/>
                      <a:pt x="38" y="346"/>
                      <a:pt x="36" y="338"/>
                    </a:cubicBezTo>
                    <a:cubicBezTo>
                      <a:pt x="34" y="331"/>
                      <a:pt x="28" y="317"/>
                      <a:pt x="28" y="317"/>
                    </a:cubicBezTo>
                    <a:cubicBezTo>
                      <a:pt x="29" y="248"/>
                      <a:pt x="28" y="180"/>
                      <a:pt x="32" y="111"/>
                    </a:cubicBezTo>
                    <a:cubicBezTo>
                      <a:pt x="32" y="104"/>
                      <a:pt x="40" y="89"/>
                      <a:pt x="40" y="89"/>
                    </a:cubicBezTo>
                    <a:cubicBezTo>
                      <a:pt x="44" y="26"/>
                      <a:pt x="28" y="19"/>
                      <a:pt x="96" y="32"/>
                    </a:cubicBezTo>
                    <a:cubicBezTo>
                      <a:pt x="118" y="45"/>
                      <a:pt x="131" y="67"/>
                      <a:pt x="156" y="79"/>
                    </a:cubicBezTo>
                    <a:cubicBezTo>
                      <a:pt x="188" y="93"/>
                      <a:pt x="215" y="97"/>
                      <a:pt x="236" y="126"/>
                    </a:cubicBezTo>
                    <a:cubicBezTo>
                      <a:pt x="263" y="117"/>
                      <a:pt x="230" y="101"/>
                      <a:pt x="216" y="97"/>
                    </a:cubicBezTo>
                    <a:cubicBezTo>
                      <a:pt x="194" y="77"/>
                      <a:pt x="163" y="67"/>
                      <a:pt x="136" y="53"/>
                    </a:cubicBezTo>
                    <a:cubicBezTo>
                      <a:pt x="117" y="44"/>
                      <a:pt x="93" y="24"/>
                      <a:pt x="72" y="17"/>
                    </a:cubicBezTo>
                    <a:cubicBezTo>
                      <a:pt x="36" y="7"/>
                      <a:pt x="93" y="23"/>
                      <a:pt x="40" y="10"/>
                    </a:cubicBezTo>
                    <a:cubicBezTo>
                      <a:pt x="32" y="8"/>
                      <a:pt x="0" y="0"/>
                      <a:pt x="0" y="0"/>
                    </a:cubicBezTo>
                    <a:cubicBezTo>
                      <a:pt x="3" y="124"/>
                      <a:pt x="4" y="593"/>
                      <a:pt x="3" y="732"/>
                    </a:cubicBezTo>
                    <a:close/>
                  </a:path>
                </a:pathLst>
              </a:custGeom>
              <a:solidFill>
                <a:srgbClr val="969696"/>
              </a:solidFill>
              <a:ln w="6350" cap="rnd">
                <a:noFill/>
                <a:round/>
                <a:headEnd/>
                <a:tailEnd/>
              </a:ln>
            </p:spPr>
            <p:txBody>
              <a:bodyPr/>
              <a:lstStyle/>
              <a:p>
                <a:endParaRPr lang="en-US" dirty="0"/>
              </a:p>
            </p:txBody>
          </p:sp>
          <p:sp>
            <p:nvSpPr>
              <p:cNvPr id="379" name="Rectangle 47"/>
              <p:cNvSpPr>
                <a:spLocks noChangeArrowheads="1"/>
              </p:cNvSpPr>
              <p:nvPr/>
            </p:nvSpPr>
            <p:spPr bwMode="auto">
              <a:xfrm>
                <a:off x="3026" y="2894"/>
                <a:ext cx="21" cy="518"/>
              </a:xfrm>
              <a:prstGeom prst="rect">
                <a:avLst/>
              </a:prstGeom>
              <a:solidFill>
                <a:srgbClr val="969696"/>
              </a:solidFill>
              <a:ln w="6350" cap="rnd">
                <a:noFill/>
                <a:miter lim="800000"/>
                <a:headEnd/>
                <a:tailEnd/>
              </a:ln>
            </p:spPr>
            <p:txBody>
              <a:bodyPr/>
              <a:lstStyle/>
              <a:p>
                <a:endParaRPr lang="en-US" dirty="0"/>
              </a:p>
            </p:txBody>
          </p:sp>
          <p:sp>
            <p:nvSpPr>
              <p:cNvPr id="380" name="Rectangle 48"/>
              <p:cNvSpPr>
                <a:spLocks noChangeArrowheads="1"/>
              </p:cNvSpPr>
              <p:nvPr/>
            </p:nvSpPr>
            <p:spPr bwMode="auto">
              <a:xfrm rot="5400000">
                <a:off x="3106" y="3313"/>
                <a:ext cx="21" cy="180"/>
              </a:xfrm>
              <a:prstGeom prst="rect">
                <a:avLst/>
              </a:prstGeom>
              <a:solidFill>
                <a:srgbClr val="969696"/>
              </a:solidFill>
              <a:ln w="6350" cap="rnd">
                <a:noFill/>
                <a:miter lim="800000"/>
                <a:headEnd/>
                <a:tailEnd/>
              </a:ln>
            </p:spPr>
            <p:txBody>
              <a:bodyPr/>
              <a:lstStyle/>
              <a:p>
                <a:endParaRPr lang="en-US" dirty="0"/>
              </a:p>
            </p:txBody>
          </p:sp>
          <p:sp>
            <p:nvSpPr>
              <p:cNvPr id="381" name="Freeform 49"/>
              <p:cNvSpPr>
                <a:spLocks/>
              </p:cNvSpPr>
              <p:nvPr/>
            </p:nvSpPr>
            <p:spPr bwMode="auto">
              <a:xfrm>
                <a:off x="3341" y="3278"/>
                <a:ext cx="143" cy="58"/>
              </a:xfrm>
              <a:custGeom>
                <a:avLst/>
                <a:gdLst>
                  <a:gd name="T0" fmla="*/ 33 w 202"/>
                  <a:gd name="T1" fmla="*/ 6 h 82"/>
                  <a:gd name="T2" fmla="*/ 71 w 202"/>
                  <a:gd name="T3" fmla="*/ 9 h 82"/>
                  <a:gd name="T4" fmla="*/ 86 w 202"/>
                  <a:gd name="T5" fmla="*/ 13 h 82"/>
                  <a:gd name="T6" fmla="*/ 93 w 202"/>
                  <a:gd name="T7" fmla="*/ 16 h 82"/>
                  <a:gd name="T8" fmla="*/ 83 w 202"/>
                  <a:gd name="T9" fmla="*/ 13 h 82"/>
                  <a:gd name="T10" fmla="*/ 69 w 202"/>
                  <a:gd name="T11" fmla="*/ 15 h 82"/>
                  <a:gd name="T12" fmla="*/ 71 w 202"/>
                  <a:gd name="T13" fmla="*/ 20 h 82"/>
                  <a:gd name="T14" fmla="*/ 68 w 202"/>
                  <a:gd name="T15" fmla="*/ 21 h 82"/>
                  <a:gd name="T16" fmla="*/ 52 w 202"/>
                  <a:gd name="T17" fmla="*/ 23 h 82"/>
                  <a:gd name="T18" fmla="*/ 2 w 202"/>
                  <a:gd name="T19" fmla="*/ 41 h 82"/>
                  <a:gd name="T20" fmla="*/ 23 w 202"/>
                  <a:gd name="T21" fmla="*/ 11 h 82"/>
                  <a:gd name="T22" fmla="*/ 16 w 202"/>
                  <a:gd name="T23" fmla="*/ 8 h 82"/>
                  <a:gd name="T24" fmla="*/ 30 w 202"/>
                  <a:gd name="T25" fmla="*/ 4 h 82"/>
                  <a:gd name="T26" fmla="*/ 33 w 202"/>
                  <a:gd name="T27" fmla="*/ 6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82"/>
                  <a:gd name="T44" fmla="*/ 202 w 202"/>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82">
                    <a:moveTo>
                      <a:pt x="67" y="11"/>
                    </a:moveTo>
                    <a:cubicBezTo>
                      <a:pt x="92" y="16"/>
                      <a:pt x="115" y="18"/>
                      <a:pt x="141" y="19"/>
                    </a:cubicBezTo>
                    <a:cubicBezTo>
                      <a:pt x="152" y="22"/>
                      <a:pt x="162" y="24"/>
                      <a:pt x="173" y="27"/>
                    </a:cubicBezTo>
                    <a:cubicBezTo>
                      <a:pt x="177" y="28"/>
                      <a:pt x="185" y="31"/>
                      <a:pt x="185" y="31"/>
                    </a:cubicBezTo>
                    <a:cubicBezTo>
                      <a:pt x="202" y="48"/>
                      <a:pt x="170" y="29"/>
                      <a:pt x="165" y="27"/>
                    </a:cubicBezTo>
                    <a:cubicBezTo>
                      <a:pt x="156" y="28"/>
                      <a:pt x="147" y="25"/>
                      <a:pt x="139" y="29"/>
                    </a:cubicBezTo>
                    <a:cubicBezTo>
                      <a:pt x="136" y="31"/>
                      <a:pt x="142" y="36"/>
                      <a:pt x="141" y="39"/>
                    </a:cubicBezTo>
                    <a:cubicBezTo>
                      <a:pt x="140" y="41"/>
                      <a:pt x="137" y="42"/>
                      <a:pt x="135" y="43"/>
                    </a:cubicBezTo>
                    <a:cubicBezTo>
                      <a:pt x="125" y="42"/>
                      <a:pt x="113" y="42"/>
                      <a:pt x="105" y="45"/>
                    </a:cubicBezTo>
                    <a:cubicBezTo>
                      <a:pt x="125" y="77"/>
                      <a:pt x="79" y="49"/>
                      <a:pt x="4" y="82"/>
                    </a:cubicBezTo>
                    <a:cubicBezTo>
                      <a:pt x="0" y="69"/>
                      <a:pt x="57" y="26"/>
                      <a:pt x="45" y="21"/>
                    </a:cubicBezTo>
                    <a:cubicBezTo>
                      <a:pt x="41" y="19"/>
                      <a:pt x="33" y="17"/>
                      <a:pt x="33" y="17"/>
                    </a:cubicBezTo>
                    <a:cubicBezTo>
                      <a:pt x="27" y="0"/>
                      <a:pt x="52" y="8"/>
                      <a:pt x="61" y="9"/>
                    </a:cubicBezTo>
                    <a:cubicBezTo>
                      <a:pt x="65" y="10"/>
                      <a:pt x="82" y="21"/>
                      <a:pt x="67" y="11"/>
                    </a:cubicBezTo>
                    <a:close/>
                  </a:path>
                </a:pathLst>
              </a:custGeom>
              <a:solidFill>
                <a:srgbClr val="969696"/>
              </a:solidFill>
              <a:ln w="6350" cap="rnd">
                <a:noFill/>
                <a:round/>
                <a:headEnd/>
                <a:tailEnd/>
              </a:ln>
            </p:spPr>
            <p:txBody>
              <a:bodyPr/>
              <a:lstStyle/>
              <a:p>
                <a:endParaRPr lang="en-US" dirty="0"/>
              </a:p>
            </p:txBody>
          </p:sp>
          <p:sp>
            <p:nvSpPr>
              <p:cNvPr id="382" name="Freeform 50"/>
              <p:cNvSpPr>
                <a:spLocks/>
              </p:cNvSpPr>
              <p:nvPr/>
            </p:nvSpPr>
            <p:spPr bwMode="auto">
              <a:xfrm>
                <a:off x="3015" y="2413"/>
                <a:ext cx="401" cy="434"/>
              </a:xfrm>
              <a:custGeom>
                <a:avLst/>
                <a:gdLst>
                  <a:gd name="T0" fmla="*/ 366 w 401"/>
                  <a:gd name="T1" fmla="*/ 225 h 434"/>
                  <a:gd name="T2" fmla="*/ 383 w 401"/>
                  <a:gd name="T3" fmla="*/ 207 h 434"/>
                  <a:gd name="T4" fmla="*/ 393 w 401"/>
                  <a:gd name="T5" fmla="*/ 192 h 434"/>
                  <a:gd name="T6" fmla="*/ 400 w 401"/>
                  <a:gd name="T7" fmla="*/ 175 h 434"/>
                  <a:gd name="T8" fmla="*/ 401 w 401"/>
                  <a:gd name="T9" fmla="*/ 150 h 434"/>
                  <a:gd name="T10" fmla="*/ 400 w 401"/>
                  <a:gd name="T11" fmla="*/ 136 h 434"/>
                  <a:gd name="T12" fmla="*/ 395 w 401"/>
                  <a:gd name="T13" fmla="*/ 116 h 434"/>
                  <a:gd name="T14" fmla="*/ 386 w 401"/>
                  <a:gd name="T15" fmla="*/ 93 h 434"/>
                  <a:gd name="T16" fmla="*/ 368 w 401"/>
                  <a:gd name="T17" fmla="*/ 67 h 434"/>
                  <a:gd name="T18" fmla="*/ 349 w 401"/>
                  <a:gd name="T19" fmla="*/ 43 h 434"/>
                  <a:gd name="T20" fmla="*/ 320 w 401"/>
                  <a:gd name="T21" fmla="*/ 24 h 434"/>
                  <a:gd name="T22" fmla="*/ 306 w 401"/>
                  <a:gd name="T23" fmla="*/ 15 h 434"/>
                  <a:gd name="T24" fmla="*/ 280 w 401"/>
                  <a:gd name="T25" fmla="*/ 5 h 434"/>
                  <a:gd name="T26" fmla="*/ 255 w 401"/>
                  <a:gd name="T27" fmla="*/ 0 h 434"/>
                  <a:gd name="T28" fmla="*/ 223 w 401"/>
                  <a:gd name="T29" fmla="*/ 1 h 434"/>
                  <a:gd name="T30" fmla="*/ 183 w 401"/>
                  <a:gd name="T31" fmla="*/ 5 h 434"/>
                  <a:gd name="T32" fmla="*/ 146 w 401"/>
                  <a:gd name="T33" fmla="*/ 16 h 434"/>
                  <a:gd name="T34" fmla="*/ 103 w 401"/>
                  <a:gd name="T35" fmla="*/ 45 h 434"/>
                  <a:gd name="T36" fmla="*/ 74 w 401"/>
                  <a:gd name="T37" fmla="*/ 82 h 434"/>
                  <a:gd name="T38" fmla="*/ 56 w 401"/>
                  <a:gd name="T39" fmla="*/ 109 h 434"/>
                  <a:gd name="T40" fmla="*/ 43 w 401"/>
                  <a:gd name="T41" fmla="*/ 132 h 434"/>
                  <a:gd name="T42" fmla="*/ 33 w 401"/>
                  <a:gd name="T43" fmla="*/ 178 h 434"/>
                  <a:gd name="T44" fmla="*/ 26 w 401"/>
                  <a:gd name="T45" fmla="*/ 223 h 434"/>
                  <a:gd name="T46" fmla="*/ 17 w 401"/>
                  <a:gd name="T47" fmla="*/ 246 h 434"/>
                  <a:gd name="T48" fmla="*/ 10 w 401"/>
                  <a:gd name="T49" fmla="*/ 270 h 434"/>
                  <a:gd name="T50" fmla="*/ 0 w 401"/>
                  <a:gd name="T51" fmla="*/ 335 h 434"/>
                  <a:gd name="T52" fmla="*/ 0 w 401"/>
                  <a:gd name="T53" fmla="*/ 386 h 434"/>
                  <a:gd name="T54" fmla="*/ 18 w 401"/>
                  <a:gd name="T55" fmla="*/ 407 h 434"/>
                  <a:gd name="T56" fmla="*/ 57 w 401"/>
                  <a:gd name="T57" fmla="*/ 407 h 434"/>
                  <a:gd name="T58" fmla="*/ 99 w 401"/>
                  <a:gd name="T59" fmla="*/ 419 h 434"/>
                  <a:gd name="T60" fmla="*/ 204 w 401"/>
                  <a:gd name="T61" fmla="*/ 434 h 434"/>
                  <a:gd name="T62" fmla="*/ 246 w 401"/>
                  <a:gd name="T63" fmla="*/ 404 h 434"/>
                  <a:gd name="T64" fmla="*/ 267 w 401"/>
                  <a:gd name="T65" fmla="*/ 275 h 434"/>
                  <a:gd name="T66" fmla="*/ 286 w 401"/>
                  <a:gd name="T67" fmla="*/ 232 h 434"/>
                  <a:gd name="T68" fmla="*/ 298 w 401"/>
                  <a:gd name="T69" fmla="*/ 219 h 434"/>
                  <a:gd name="T70" fmla="*/ 335 w 401"/>
                  <a:gd name="T71" fmla="*/ 220 h 434"/>
                  <a:gd name="T72" fmla="*/ 366 w 401"/>
                  <a:gd name="T73" fmla="*/ 225 h 4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1"/>
                  <a:gd name="T112" fmla="*/ 0 h 434"/>
                  <a:gd name="T113" fmla="*/ 401 w 401"/>
                  <a:gd name="T114" fmla="*/ 434 h 4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1" h="434">
                    <a:moveTo>
                      <a:pt x="366" y="225"/>
                    </a:moveTo>
                    <a:lnTo>
                      <a:pt x="383" y="207"/>
                    </a:lnTo>
                    <a:lnTo>
                      <a:pt x="393" y="192"/>
                    </a:lnTo>
                    <a:lnTo>
                      <a:pt x="400" y="175"/>
                    </a:lnTo>
                    <a:lnTo>
                      <a:pt x="401" y="150"/>
                    </a:lnTo>
                    <a:lnTo>
                      <a:pt x="400" y="136"/>
                    </a:lnTo>
                    <a:lnTo>
                      <a:pt x="395" y="116"/>
                    </a:lnTo>
                    <a:lnTo>
                      <a:pt x="386" y="93"/>
                    </a:lnTo>
                    <a:lnTo>
                      <a:pt x="368" y="67"/>
                    </a:lnTo>
                    <a:lnTo>
                      <a:pt x="349" y="43"/>
                    </a:lnTo>
                    <a:lnTo>
                      <a:pt x="320" y="24"/>
                    </a:lnTo>
                    <a:lnTo>
                      <a:pt x="306" y="15"/>
                    </a:lnTo>
                    <a:lnTo>
                      <a:pt x="280" y="5"/>
                    </a:lnTo>
                    <a:lnTo>
                      <a:pt x="255" y="0"/>
                    </a:lnTo>
                    <a:lnTo>
                      <a:pt x="223" y="1"/>
                    </a:lnTo>
                    <a:lnTo>
                      <a:pt x="183" y="5"/>
                    </a:lnTo>
                    <a:lnTo>
                      <a:pt x="146" y="16"/>
                    </a:lnTo>
                    <a:lnTo>
                      <a:pt x="103" y="45"/>
                    </a:lnTo>
                    <a:lnTo>
                      <a:pt x="74" y="82"/>
                    </a:lnTo>
                    <a:lnTo>
                      <a:pt x="56" y="109"/>
                    </a:lnTo>
                    <a:lnTo>
                      <a:pt x="43" y="132"/>
                    </a:lnTo>
                    <a:lnTo>
                      <a:pt x="33" y="178"/>
                    </a:lnTo>
                    <a:lnTo>
                      <a:pt x="26" y="223"/>
                    </a:lnTo>
                    <a:lnTo>
                      <a:pt x="17" y="246"/>
                    </a:lnTo>
                    <a:lnTo>
                      <a:pt x="10" y="270"/>
                    </a:lnTo>
                    <a:lnTo>
                      <a:pt x="0" y="335"/>
                    </a:lnTo>
                    <a:lnTo>
                      <a:pt x="0" y="386"/>
                    </a:lnTo>
                    <a:lnTo>
                      <a:pt x="18" y="407"/>
                    </a:lnTo>
                    <a:lnTo>
                      <a:pt x="57" y="407"/>
                    </a:lnTo>
                    <a:lnTo>
                      <a:pt x="99" y="419"/>
                    </a:lnTo>
                    <a:lnTo>
                      <a:pt x="204" y="434"/>
                    </a:lnTo>
                    <a:lnTo>
                      <a:pt x="246" y="404"/>
                    </a:lnTo>
                    <a:lnTo>
                      <a:pt x="267" y="275"/>
                    </a:lnTo>
                    <a:lnTo>
                      <a:pt x="286" y="232"/>
                    </a:lnTo>
                    <a:lnTo>
                      <a:pt x="298" y="219"/>
                    </a:lnTo>
                    <a:lnTo>
                      <a:pt x="335" y="220"/>
                    </a:lnTo>
                    <a:lnTo>
                      <a:pt x="366" y="225"/>
                    </a:lnTo>
                  </a:path>
                </a:pathLst>
              </a:custGeom>
              <a:gradFill rotWithShape="0">
                <a:gsLst>
                  <a:gs pos="0">
                    <a:srgbClr val="4D4D4D"/>
                  </a:gs>
                  <a:gs pos="100000">
                    <a:srgbClr val="242424"/>
                  </a:gs>
                </a:gsLst>
                <a:lin ang="5400000" scaled="1"/>
              </a:gradFill>
              <a:ln w="6350" cap="rnd">
                <a:noFill/>
                <a:round/>
                <a:headEnd/>
                <a:tailEnd/>
              </a:ln>
            </p:spPr>
            <p:txBody>
              <a:bodyPr/>
              <a:lstStyle/>
              <a:p>
                <a:endParaRPr lang="en-US" dirty="0"/>
              </a:p>
            </p:txBody>
          </p:sp>
        </p:grpSp>
      </p:grpSp>
      <p:grpSp>
        <p:nvGrpSpPr>
          <p:cNvPr id="418" name="Group 3"/>
          <p:cNvGrpSpPr>
            <a:grpSpLocks/>
          </p:cNvGrpSpPr>
          <p:nvPr/>
        </p:nvGrpSpPr>
        <p:grpSpPr bwMode="auto">
          <a:xfrm>
            <a:off x="7526768" y="4882687"/>
            <a:ext cx="685370" cy="1074872"/>
            <a:chOff x="2415" y="576"/>
            <a:chExt cx="626" cy="1012"/>
          </a:xfrm>
        </p:grpSpPr>
        <p:sp>
          <p:nvSpPr>
            <p:cNvPr id="419" name="Freeform 4"/>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rgbClr val="050000"/>
              </a:solidFill>
              <a:round/>
              <a:headEnd/>
              <a:tailEnd/>
            </a:ln>
          </p:spPr>
          <p:txBody>
            <a:bodyPr/>
            <a:lstStyle/>
            <a:p>
              <a:endParaRPr lang="en-US" dirty="0"/>
            </a:p>
          </p:txBody>
        </p:sp>
        <p:sp>
          <p:nvSpPr>
            <p:cNvPr id="420" name="Freeform 5"/>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rgbClr val="050000"/>
              </a:solidFill>
              <a:round/>
              <a:headEnd/>
              <a:tailEnd/>
            </a:ln>
          </p:spPr>
          <p:txBody>
            <a:bodyPr/>
            <a:lstStyle/>
            <a:p>
              <a:endParaRPr lang="en-US" dirty="0"/>
            </a:p>
          </p:txBody>
        </p:sp>
        <p:sp>
          <p:nvSpPr>
            <p:cNvPr id="421" name="Freeform 6"/>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rgbClr val="050000"/>
              </a:solidFill>
              <a:round/>
              <a:headEnd/>
              <a:tailEnd/>
            </a:ln>
          </p:spPr>
          <p:txBody>
            <a:bodyPr/>
            <a:lstStyle/>
            <a:p>
              <a:endParaRPr lang="en-US" dirty="0"/>
            </a:p>
          </p:txBody>
        </p:sp>
        <p:sp>
          <p:nvSpPr>
            <p:cNvPr id="422" name="Freeform 7"/>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rgbClr val="050000"/>
              </a:solidFill>
              <a:round/>
              <a:headEnd/>
              <a:tailEnd/>
            </a:ln>
          </p:spPr>
          <p:txBody>
            <a:bodyPr/>
            <a:lstStyle/>
            <a:p>
              <a:endParaRPr lang="en-US" dirty="0"/>
            </a:p>
          </p:txBody>
        </p:sp>
        <p:sp>
          <p:nvSpPr>
            <p:cNvPr id="423" name="Line 8"/>
            <p:cNvSpPr>
              <a:spLocks noChangeShapeType="1"/>
            </p:cNvSpPr>
            <p:nvPr/>
          </p:nvSpPr>
          <p:spPr bwMode="auto">
            <a:xfrm>
              <a:off x="2454" y="1426"/>
              <a:ext cx="192" cy="51"/>
            </a:xfrm>
            <a:prstGeom prst="line">
              <a:avLst/>
            </a:prstGeom>
            <a:noFill/>
            <a:ln w="6350">
              <a:solidFill>
                <a:srgbClr val="050000"/>
              </a:solidFill>
              <a:round/>
              <a:headEnd/>
              <a:tailEnd/>
            </a:ln>
          </p:spPr>
          <p:txBody>
            <a:bodyPr wrap="none" anchor="ctr"/>
            <a:lstStyle/>
            <a:p>
              <a:endParaRPr lang="en-US" dirty="0"/>
            </a:p>
          </p:txBody>
        </p:sp>
        <p:sp>
          <p:nvSpPr>
            <p:cNvPr id="424" name="Oval 9"/>
            <p:cNvSpPr>
              <a:spLocks noChangeArrowheads="1"/>
            </p:cNvSpPr>
            <p:nvPr/>
          </p:nvSpPr>
          <p:spPr bwMode="auto">
            <a:xfrm>
              <a:off x="2447" y="765"/>
              <a:ext cx="31" cy="17"/>
            </a:xfrm>
            <a:prstGeom prst="ellipse">
              <a:avLst/>
            </a:prstGeom>
            <a:solidFill>
              <a:srgbClr val="CC0099"/>
            </a:solidFill>
            <a:ln w="12700">
              <a:solidFill>
                <a:srgbClr val="050000"/>
              </a:solidFill>
              <a:round/>
              <a:headEnd/>
              <a:tailEnd/>
            </a:ln>
          </p:spPr>
          <p:txBody>
            <a:bodyPr wrap="none" anchor="ctr"/>
            <a:lstStyle/>
            <a:p>
              <a:endParaRPr lang="en-US" dirty="0"/>
            </a:p>
          </p:txBody>
        </p:sp>
        <p:sp>
          <p:nvSpPr>
            <p:cNvPr id="425" name="Line 10"/>
            <p:cNvSpPr>
              <a:spLocks noChangeShapeType="1"/>
            </p:cNvSpPr>
            <p:nvPr/>
          </p:nvSpPr>
          <p:spPr bwMode="auto">
            <a:xfrm>
              <a:off x="2454" y="1388"/>
              <a:ext cx="192" cy="51"/>
            </a:xfrm>
            <a:prstGeom prst="line">
              <a:avLst/>
            </a:prstGeom>
            <a:noFill/>
            <a:ln w="6350">
              <a:solidFill>
                <a:srgbClr val="050000"/>
              </a:solidFill>
              <a:round/>
              <a:headEnd/>
              <a:tailEnd/>
            </a:ln>
          </p:spPr>
          <p:txBody>
            <a:bodyPr wrap="none" anchor="ctr"/>
            <a:lstStyle/>
            <a:p>
              <a:endParaRPr lang="en-US" dirty="0"/>
            </a:p>
          </p:txBody>
        </p:sp>
        <p:sp>
          <p:nvSpPr>
            <p:cNvPr id="426" name="Line 11"/>
            <p:cNvSpPr>
              <a:spLocks noChangeShapeType="1"/>
            </p:cNvSpPr>
            <p:nvPr/>
          </p:nvSpPr>
          <p:spPr bwMode="auto">
            <a:xfrm>
              <a:off x="2454" y="1350"/>
              <a:ext cx="192" cy="52"/>
            </a:xfrm>
            <a:prstGeom prst="line">
              <a:avLst/>
            </a:prstGeom>
            <a:noFill/>
            <a:ln w="6350">
              <a:solidFill>
                <a:srgbClr val="050000"/>
              </a:solidFill>
              <a:round/>
              <a:headEnd/>
              <a:tailEnd/>
            </a:ln>
          </p:spPr>
          <p:txBody>
            <a:bodyPr wrap="none" anchor="ctr"/>
            <a:lstStyle/>
            <a:p>
              <a:endParaRPr lang="en-US" dirty="0"/>
            </a:p>
          </p:txBody>
        </p:sp>
        <p:sp>
          <p:nvSpPr>
            <p:cNvPr id="427" name="Line 12"/>
            <p:cNvSpPr>
              <a:spLocks noChangeShapeType="1"/>
            </p:cNvSpPr>
            <p:nvPr/>
          </p:nvSpPr>
          <p:spPr bwMode="auto">
            <a:xfrm>
              <a:off x="2454" y="1313"/>
              <a:ext cx="192" cy="51"/>
            </a:xfrm>
            <a:prstGeom prst="line">
              <a:avLst/>
            </a:prstGeom>
            <a:noFill/>
            <a:ln w="6350">
              <a:solidFill>
                <a:srgbClr val="050000"/>
              </a:solidFill>
              <a:round/>
              <a:headEnd/>
              <a:tailEnd/>
            </a:ln>
          </p:spPr>
          <p:txBody>
            <a:bodyPr wrap="none" anchor="ctr"/>
            <a:lstStyle/>
            <a:p>
              <a:endParaRPr lang="en-US" dirty="0"/>
            </a:p>
          </p:txBody>
        </p:sp>
        <p:sp>
          <p:nvSpPr>
            <p:cNvPr id="428" name="Line 13"/>
            <p:cNvSpPr>
              <a:spLocks noChangeShapeType="1"/>
            </p:cNvSpPr>
            <p:nvPr/>
          </p:nvSpPr>
          <p:spPr bwMode="auto">
            <a:xfrm>
              <a:off x="2454" y="1274"/>
              <a:ext cx="192" cy="51"/>
            </a:xfrm>
            <a:prstGeom prst="line">
              <a:avLst/>
            </a:prstGeom>
            <a:noFill/>
            <a:ln w="6350">
              <a:solidFill>
                <a:srgbClr val="050000"/>
              </a:solidFill>
              <a:round/>
              <a:headEnd/>
              <a:tailEnd/>
            </a:ln>
          </p:spPr>
          <p:txBody>
            <a:bodyPr wrap="none" anchor="ctr"/>
            <a:lstStyle/>
            <a:p>
              <a:endParaRPr lang="en-US" dirty="0"/>
            </a:p>
          </p:txBody>
        </p:sp>
        <p:sp>
          <p:nvSpPr>
            <p:cNvPr id="429" name="Freeform 14"/>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050000"/>
              </a:solidFill>
              <a:round/>
              <a:headEnd/>
              <a:tailEnd/>
            </a:ln>
          </p:spPr>
          <p:txBody>
            <a:bodyPr/>
            <a:lstStyle/>
            <a:p>
              <a:endParaRPr lang="en-US" dirty="0"/>
            </a:p>
          </p:txBody>
        </p:sp>
        <p:sp>
          <p:nvSpPr>
            <p:cNvPr id="430" name="Freeform 15"/>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rgbClr val="050000"/>
              </a:solidFill>
              <a:round/>
              <a:headEnd/>
              <a:tailEnd/>
            </a:ln>
          </p:spPr>
          <p:txBody>
            <a:bodyPr/>
            <a:lstStyle/>
            <a:p>
              <a:endParaRPr lang="en-US" dirty="0"/>
            </a:p>
          </p:txBody>
        </p:sp>
        <p:sp>
          <p:nvSpPr>
            <p:cNvPr id="431" name="Freeform 16"/>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rgbClr val="050000"/>
              </a:solidFill>
              <a:round/>
              <a:headEnd/>
              <a:tailEnd/>
            </a:ln>
          </p:spPr>
          <p:txBody>
            <a:bodyPr/>
            <a:lstStyle/>
            <a:p>
              <a:endParaRPr lang="en-US" dirty="0"/>
            </a:p>
          </p:txBody>
        </p:sp>
        <p:sp>
          <p:nvSpPr>
            <p:cNvPr id="432" name="Line 17"/>
            <p:cNvSpPr>
              <a:spLocks noChangeShapeType="1"/>
            </p:cNvSpPr>
            <p:nvPr/>
          </p:nvSpPr>
          <p:spPr bwMode="auto">
            <a:xfrm>
              <a:off x="2452" y="944"/>
              <a:ext cx="187" cy="43"/>
            </a:xfrm>
            <a:prstGeom prst="line">
              <a:avLst/>
            </a:prstGeom>
            <a:noFill/>
            <a:ln w="3175">
              <a:solidFill>
                <a:srgbClr val="050000"/>
              </a:solidFill>
              <a:round/>
              <a:headEnd/>
              <a:tailEnd/>
            </a:ln>
          </p:spPr>
          <p:txBody>
            <a:bodyPr wrap="none" anchor="ctr"/>
            <a:lstStyle/>
            <a:p>
              <a:endParaRPr lang="en-US" dirty="0"/>
            </a:p>
          </p:txBody>
        </p:sp>
        <p:sp>
          <p:nvSpPr>
            <p:cNvPr id="433" name="Line 18"/>
            <p:cNvSpPr>
              <a:spLocks noChangeShapeType="1"/>
            </p:cNvSpPr>
            <p:nvPr/>
          </p:nvSpPr>
          <p:spPr bwMode="auto">
            <a:xfrm>
              <a:off x="2452" y="1019"/>
              <a:ext cx="189" cy="43"/>
            </a:xfrm>
            <a:prstGeom prst="line">
              <a:avLst/>
            </a:prstGeom>
            <a:noFill/>
            <a:ln w="3175">
              <a:solidFill>
                <a:srgbClr val="050000"/>
              </a:solidFill>
              <a:round/>
              <a:headEnd/>
              <a:tailEnd/>
            </a:ln>
          </p:spPr>
          <p:txBody>
            <a:bodyPr wrap="none" anchor="ctr"/>
            <a:lstStyle/>
            <a:p>
              <a:endParaRPr lang="en-US" dirty="0"/>
            </a:p>
          </p:txBody>
        </p:sp>
        <p:sp>
          <p:nvSpPr>
            <p:cNvPr id="434" name="Line 19"/>
            <p:cNvSpPr>
              <a:spLocks noChangeShapeType="1"/>
            </p:cNvSpPr>
            <p:nvPr/>
          </p:nvSpPr>
          <p:spPr bwMode="auto">
            <a:xfrm>
              <a:off x="2452" y="1112"/>
              <a:ext cx="180" cy="43"/>
            </a:xfrm>
            <a:prstGeom prst="line">
              <a:avLst/>
            </a:prstGeom>
            <a:noFill/>
            <a:ln w="3175">
              <a:solidFill>
                <a:srgbClr val="050000"/>
              </a:solidFill>
              <a:round/>
              <a:headEnd/>
              <a:tailEnd/>
            </a:ln>
          </p:spPr>
          <p:txBody>
            <a:bodyPr wrap="none" anchor="ctr"/>
            <a:lstStyle/>
            <a:p>
              <a:endParaRPr lang="en-US" dirty="0"/>
            </a:p>
          </p:txBody>
        </p:sp>
        <p:sp>
          <p:nvSpPr>
            <p:cNvPr id="435" name="Freeform 20"/>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solidFill>
                <a:srgbClr val="050000"/>
              </a:solidFill>
              <a:round/>
              <a:headEnd/>
              <a:tailEnd/>
            </a:ln>
          </p:spPr>
          <p:txBody>
            <a:bodyPr/>
            <a:lstStyle/>
            <a:p>
              <a:endParaRPr lang="en-US" dirty="0"/>
            </a:p>
          </p:txBody>
        </p:sp>
        <p:sp>
          <p:nvSpPr>
            <p:cNvPr id="436" name="Line 21"/>
            <p:cNvSpPr>
              <a:spLocks noChangeShapeType="1"/>
            </p:cNvSpPr>
            <p:nvPr/>
          </p:nvSpPr>
          <p:spPr bwMode="auto">
            <a:xfrm>
              <a:off x="2479" y="913"/>
              <a:ext cx="138" cy="30"/>
            </a:xfrm>
            <a:prstGeom prst="line">
              <a:avLst/>
            </a:prstGeom>
            <a:noFill/>
            <a:ln w="6350">
              <a:solidFill>
                <a:srgbClr val="050000"/>
              </a:solidFill>
              <a:round/>
              <a:headEnd/>
              <a:tailEnd/>
            </a:ln>
          </p:spPr>
          <p:txBody>
            <a:bodyPr wrap="none" anchor="ctr"/>
            <a:lstStyle/>
            <a:p>
              <a:endParaRPr lang="en-US" dirty="0"/>
            </a:p>
          </p:txBody>
        </p:sp>
        <p:sp>
          <p:nvSpPr>
            <p:cNvPr id="437" name="Freeform 22"/>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438" name="Freeform 23"/>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439" name="Freeform 24"/>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440" name="Line 25"/>
            <p:cNvSpPr>
              <a:spLocks noChangeShapeType="1"/>
            </p:cNvSpPr>
            <p:nvPr/>
          </p:nvSpPr>
          <p:spPr bwMode="auto">
            <a:xfrm flipH="1" flipV="1">
              <a:off x="2584" y="1013"/>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441" name="Line 26"/>
            <p:cNvSpPr>
              <a:spLocks noChangeShapeType="1"/>
            </p:cNvSpPr>
            <p:nvPr/>
          </p:nvSpPr>
          <p:spPr bwMode="auto">
            <a:xfrm flipH="1" flipV="1">
              <a:off x="2584" y="1095"/>
              <a:ext cx="33" cy="7"/>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442" name="Line 27"/>
            <p:cNvSpPr>
              <a:spLocks noChangeShapeType="1"/>
            </p:cNvSpPr>
            <p:nvPr/>
          </p:nvSpPr>
          <p:spPr bwMode="auto">
            <a:xfrm flipH="1" flipV="1">
              <a:off x="2584" y="1194"/>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grpSp>
      <p:grpSp>
        <p:nvGrpSpPr>
          <p:cNvPr id="443" name="Group 3"/>
          <p:cNvGrpSpPr>
            <a:grpSpLocks/>
          </p:cNvGrpSpPr>
          <p:nvPr/>
        </p:nvGrpSpPr>
        <p:grpSpPr bwMode="auto">
          <a:xfrm>
            <a:off x="3450068" y="2901487"/>
            <a:ext cx="685370" cy="1074872"/>
            <a:chOff x="2415" y="576"/>
            <a:chExt cx="626" cy="1012"/>
          </a:xfrm>
        </p:grpSpPr>
        <p:sp>
          <p:nvSpPr>
            <p:cNvPr id="444" name="Freeform 4"/>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rgbClr val="050000"/>
              </a:solidFill>
              <a:round/>
              <a:headEnd/>
              <a:tailEnd/>
            </a:ln>
          </p:spPr>
          <p:txBody>
            <a:bodyPr/>
            <a:lstStyle/>
            <a:p>
              <a:endParaRPr lang="en-US" dirty="0"/>
            </a:p>
          </p:txBody>
        </p:sp>
        <p:sp>
          <p:nvSpPr>
            <p:cNvPr id="445" name="Freeform 5"/>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rgbClr val="050000"/>
              </a:solidFill>
              <a:round/>
              <a:headEnd/>
              <a:tailEnd/>
            </a:ln>
          </p:spPr>
          <p:txBody>
            <a:bodyPr/>
            <a:lstStyle/>
            <a:p>
              <a:endParaRPr lang="en-US" dirty="0"/>
            </a:p>
          </p:txBody>
        </p:sp>
        <p:sp>
          <p:nvSpPr>
            <p:cNvPr id="446" name="Freeform 6"/>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rgbClr val="050000"/>
              </a:solidFill>
              <a:round/>
              <a:headEnd/>
              <a:tailEnd/>
            </a:ln>
          </p:spPr>
          <p:txBody>
            <a:bodyPr/>
            <a:lstStyle/>
            <a:p>
              <a:endParaRPr lang="en-US" dirty="0"/>
            </a:p>
          </p:txBody>
        </p:sp>
        <p:sp>
          <p:nvSpPr>
            <p:cNvPr id="447" name="Freeform 7"/>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rgbClr val="050000"/>
              </a:solidFill>
              <a:round/>
              <a:headEnd/>
              <a:tailEnd/>
            </a:ln>
          </p:spPr>
          <p:txBody>
            <a:bodyPr/>
            <a:lstStyle/>
            <a:p>
              <a:endParaRPr lang="en-US" dirty="0"/>
            </a:p>
          </p:txBody>
        </p:sp>
        <p:sp>
          <p:nvSpPr>
            <p:cNvPr id="448" name="Line 8"/>
            <p:cNvSpPr>
              <a:spLocks noChangeShapeType="1"/>
            </p:cNvSpPr>
            <p:nvPr/>
          </p:nvSpPr>
          <p:spPr bwMode="auto">
            <a:xfrm>
              <a:off x="2454" y="1426"/>
              <a:ext cx="192" cy="51"/>
            </a:xfrm>
            <a:prstGeom prst="line">
              <a:avLst/>
            </a:prstGeom>
            <a:noFill/>
            <a:ln w="6350">
              <a:solidFill>
                <a:srgbClr val="050000"/>
              </a:solidFill>
              <a:round/>
              <a:headEnd/>
              <a:tailEnd/>
            </a:ln>
          </p:spPr>
          <p:txBody>
            <a:bodyPr wrap="none" anchor="ctr"/>
            <a:lstStyle/>
            <a:p>
              <a:endParaRPr lang="en-US" dirty="0"/>
            </a:p>
          </p:txBody>
        </p:sp>
        <p:sp>
          <p:nvSpPr>
            <p:cNvPr id="449" name="Oval 9"/>
            <p:cNvSpPr>
              <a:spLocks noChangeArrowheads="1"/>
            </p:cNvSpPr>
            <p:nvPr/>
          </p:nvSpPr>
          <p:spPr bwMode="auto">
            <a:xfrm>
              <a:off x="2447" y="765"/>
              <a:ext cx="31" cy="17"/>
            </a:xfrm>
            <a:prstGeom prst="ellipse">
              <a:avLst/>
            </a:prstGeom>
            <a:solidFill>
              <a:srgbClr val="CC0099"/>
            </a:solidFill>
            <a:ln w="12700">
              <a:solidFill>
                <a:srgbClr val="050000"/>
              </a:solidFill>
              <a:round/>
              <a:headEnd/>
              <a:tailEnd/>
            </a:ln>
          </p:spPr>
          <p:txBody>
            <a:bodyPr wrap="none" anchor="ctr"/>
            <a:lstStyle/>
            <a:p>
              <a:endParaRPr lang="en-US" dirty="0"/>
            </a:p>
          </p:txBody>
        </p:sp>
        <p:sp>
          <p:nvSpPr>
            <p:cNvPr id="450" name="Line 10"/>
            <p:cNvSpPr>
              <a:spLocks noChangeShapeType="1"/>
            </p:cNvSpPr>
            <p:nvPr/>
          </p:nvSpPr>
          <p:spPr bwMode="auto">
            <a:xfrm>
              <a:off x="2454" y="1388"/>
              <a:ext cx="192" cy="51"/>
            </a:xfrm>
            <a:prstGeom prst="line">
              <a:avLst/>
            </a:prstGeom>
            <a:noFill/>
            <a:ln w="6350">
              <a:solidFill>
                <a:srgbClr val="050000"/>
              </a:solidFill>
              <a:round/>
              <a:headEnd/>
              <a:tailEnd/>
            </a:ln>
          </p:spPr>
          <p:txBody>
            <a:bodyPr wrap="none" anchor="ctr"/>
            <a:lstStyle/>
            <a:p>
              <a:endParaRPr lang="en-US" dirty="0"/>
            </a:p>
          </p:txBody>
        </p:sp>
        <p:sp>
          <p:nvSpPr>
            <p:cNvPr id="451" name="Line 11"/>
            <p:cNvSpPr>
              <a:spLocks noChangeShapeType="1"/>
            </p:cNvSpPr>
            <p:nvPr/>
          </p:nvSpPr>
          <p:spPr bwMode="auto">
            <a:xfrm>
              <a:off x="2454" y="1350"/>
              <a:ext cx="192" cy="52"/>
            </a:xfrm>
            <a:prstGeom prst="line">
              <a:avLst/>
            </a:prstGeom>
            <a:noFill/>
            <a:ln w="6350">
              <a:solidFill>
                <a:srgbClr val="050000"/>
              </a:solidFill>
              <a:round/>
              <a:headEnd/>
              <a:tailEnd/>
            </a:ln>
          </p:spPr>
          <p:txBody>
            <a:bodyPr wrap="none" anchor="ctr"/>
            <a:lstStyle/>
            <a:p>
              <a:endParaRPr lang="en-US" dirty="0"/>
            </a:p>
          </p:txBody>
        </p:sp>
        <p:sp>
          <p:nvSpPr>
            <p:cNvPr id="452" name="Line 12"/>
            <p:cNvSpPr>
              <a:spLocks noChangeShapeType="1"/>
            </p:cNvSpPr>
            <p:nvPr/>
          </p:nvSpPr>
          <p:spPr bwMode="auto">
            <a:xfrm>
              <a:off x="2454" y="1313"/>
              <a:ext cx="192" cy="51"/>
            </a:xfrm>
            <a:prstGeom prst="line">
              <a:avLst/>
            </a:prstGeom>
            <a:noFill/>
            <a:ln w="6350">
              <a:solidFill>
                <a:srgbClr val="050000"/>
              </a:solidFill>
              <a:round/>
              <a:headEnd/>
              <a:tailEnd/>
            </a:ln>
          </p:spPr>
          <p:txBody>
            <a:bodyPr wrap="none" anchor="ctr"/>
            <a:lstStyle/>
            <a:p>
              <a:endParaRPr lang="en-US" dirty="0"/>
            </a:p>
          </p:txBody>
        </p:sp>
        <p:sp>
          <p:nvSpPr>
            <p:cNvPr id="453" name="Line 13"/>
            <p:cNvSpPr>
              <a:spLocks noChangeShapeType="1"/>
            </p:cNvSpPr>
            <p:nvPr/>
          </p:nvSpPr>
          <p:spPr bwMode="auto">
            <a:xfrm>
              <a:off x="2454" y="1274"/>
              <a:ext cx="192" cy="51"/>
            </a:xfrm>
            <a:prstGeom prst="line">
              <a:avLst/>
            </a:prstGeom>
            <a:noFill/>
            <a:ln w="6350">
              <a:solidFill>
                <a:srgbClr val="050000"/>
              </a:solidFill>
              <a:round/>
              <a:headEnd/>
              <a:tailEnd/>
            </a:ln>
          </p:spPr>
          <p:txBody>
            <a:bodyPr wrap="none" anchor="ctr"/>
            <a:lstStyle/>
            <a:p>
              <a:endParaRPr lang="en-US" dirty="0"/>
            </a:p>
          </p:txBody>
        </p:sp>
        <p:sp>
          <p:nvSpPr>
            <p:cNvPr id="454" name="Freeform 14"/>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050000"/>
              </a:solidFill>
              <a:round/>
              <a:headEnd/>
              <a:tailEnd/>
            </a:ln>
          </p:spPr>
          <p:txBody>
            <a:bodyPr/>
            <a:lstStyle/>
            <a:p>
              <a:endParaRPr lang="en-US" dirty="0"/>
            </a:p>
          </p:txBody>
        </p:sp>
        <p:sp>
          <p:nvSpPr>
            <p:cNvPr id="455" name="Freeform 15"/>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rgbClr val="050000"/>
              </a:solidFill>
              <a:round/>
              <a:headEnd/>
              <a:tailEnd/>
            </a:ln>
          </p:spPr>
          <p:txBody>
            <a:bodyPr/>
            <a:lstStyle/>
            <a:p>
              <a:endParaRPr lang="en-US" dirty="0"/>
            </a:p>
          </p:txBody>
        </p:sp>
        <p:sp>
          <p:nvSpPr>
            <p:cNvPr id="456" name="Freeform 16"/>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rgbClr val="050000"/>
              </a:solidFill>
              <a:round/>
              <a:headEnd/>
              <a:tailEnd/>
            </a:ln>
          </p:spPr>
          <p:txBody>
            <a:bodyPr/>
            <a:lstStyle/>
            <a:p>
              <a:endParaRPr lang="en-US" dirty="0"/>
            </a:p>
          </p:txBody>
        </p:sp>
        <p:sp>
          <p:nvSpPr>
            <p:cNvPr id="457" name="Line 17"/>
            <p:cNvSpPr>
              <a:spLocks noChangeShapeType="1"/>
            </p:cNvSpPr>
            <p:nvPr/>
          </p:nvSpPr>
          <p:spPr bwMode="auto">
            <a:xfrm>
              <a:off x="2452" y="944"/>
              <a:ext cx="187" cy="43"/>
            </a:xfrm>
            <a:prstGeom prst="line">
              <a:avLst/>
            </a:prstGeom>
            <a:noFill/>
            <a:ln w="3175">
              <a:solidFill>
                <a:srgbClr val="050000"/>
              </a:solidFill>
              <a:round/>
              <a:headEnd/>
              <a:tailEnd/>
            </a:ln>
          </p:spPr>
          <p:txBody>
            <a:bodyPr wrap="none" anchor="ctr"/>
            <a:lstStyle/>
            <a:p>
              <a:endParaRPr lang="en-US" dirty="0"/>
            </a:p>
          </p:txBody>
        </p:sp>
        <p:sp>
          <p:nvSpPr>
            <p:cNvPr id="458" name="Line 18"/>
            <p:cNvSpPr>
              <a:spLocks noChangeShapeType="1"/>
            </p:cNvSpPr>
            <p:nvPr/>
          </p:nvSpPr>
          <p:spPr bwMode="auto">
            <a:xfrm>
              <a:off x="2452" y="1019"/>
              <a:ext cx="189" cy="43"/>
            </a:xfrm>
            <a:prstGeom prst="line">
              <a:avLst/>
            </a:prstGeom>
            <a:noFill/>
            <a:ln w="3175">
              <a:solidFill>
                <a:srgbClr val="050000"/>
              </a:solidFill>
              <a:round/>
              <a:headEnd/>
              <a:tailEnd/>
            </a:ln>
          </p:spPr>
          <p:txBody>
            <a:bodyPr wrap="none" anchor="ctr"/>
            <a:lstStyle/>
            <a:p>
              <a:endParaRPr lang="en-US" dirty="0"/>
            </a:p>
          </p:txBody>
        </p:sp>
        <p:sp>
          <p:nvSpPr>
            <p:cNvPr id="459" name="Line 19"/>
            <p:cNvSpPr>
              <a:spLocks noChangeShapeType="1"/>
            </p:cNvSpPr>
            <p:nvPr/>
          </p:nvSpPr>
          <p:spPr bwMode="auto">
            <a:xfrm>
              <a:off x="2452" y="1112"/>
              <a:ext cx="180" cy="43"/>
            </a:xfrm>
            <a:prstGeom prst="line">
              <a:avLst/>
            </a:prstGeom>
            <a:noFill/>
            <a:ln w="3175">
              <a:solidFill>
                <a:srgbClr val="050000"/>
              </a:solidFill>
              <a:round/>
              <a:headEnd/>
              <a:tailEnd/>
            </a:ln>
          </p:spPr>
          <p:txBody>
            <a:bodyPr wrap="none" anchor="ctr"/>
            <a:lstStyle/>
            <a:p>
              <a:endParaRPr lang="en-US" dirty="0"/>
            </a:p>
          </p:txBody>
        </p:sp>
        <p:sp>
          <p:nvSpPr>
            <p:cNvPr id="460" name="Freeform 20"/>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solidFill>
                <a:srgbClr val="050000"/>
              </a:solidFill>
              <a:round/>
              <a:headEnd/>
              <a:tailEnd/>
            </a:ln>
          </p:spPr>
          <p:txBody>
            <a:bodyPr/>
            <a:lstStyle/>
            <a:p>
              <a:endParaRPr lang="en-US" dirty="0"/>
            </a:p>
          </p:txBody>
        </p:sp>
        <p:sp>
          <p:nvSpPr>
            <p:cNvPr id="461" name="Line 21"/>
            <p:cNvSpPr>
              <a:spLocks noChangeShapeType="1"/>
            </p:cNvSpPr>
            <p:nvPr/>
          </p:nvSpPr>
          <p:spPr bwMode="auto">
            <a:xfrm>
              <a:off x="2479" y="913"/>
              <a:ext cx="138" cy="30"/>
            </a:xfrm>
            <a:prstGeom prst="line">
              <a:avLst/>
            </a:prstGeom>
            <a:noFill/>
            <a:ln w="6350">
              <a:solidFill>
                <a:srgbClr val="050000"/>
              </a:solidFill>
              <a:round/>
              <a:headEnd/>
              <a:tailEnd/>
            </a:ln>
          </p:spPr>
          <p:txBody>
            <a:bodyPr wrap="none" anchor="ctr"/>
            <a:lstStyle/>
            <a:p>
              <a:endParaRPr lang="en-US" dirty="0"/>
            </a:p>
          </p:txBody>
        </p:sp>
        <p:sp>
          <p:nvSpPr>
            <p:cNvPr id="462" name="Freeform 22"/>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463" name="Freeform 23"/>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464" name="Freeform 24"/>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465" name="Line 25"/>
            <p:cNvSpPr>
              <a:spLocks noChangeShapeType="1"/>
            </p:cNvSpPr>
            <p:nvPr/>
          </p:nvSpPr>
          <p:spPr bwMode="auto">
            <a:xfrm flipH="1" flipV="1">
              <a:off x="2584" y="1013"/>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466" name="Line 26"/>
            <p:cNvSpPr>
              <a:spLocks noChangeShapeType="1"/>
            </p:cNvSpPr>
            <p:nvPr/>
          </p:nvSpPr>
          <p:spPr bwMode="auto">
            <a:xfrm flipH="1" flipV="1">
              <a:off x="2584" y="1095"/>
              <a:ext cx="33" cy="7"/>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467" name="Line 27"/>
            <p:cNvSpPr>
              <a:spLocks noChangeShapeType="1"/>
            </p:cNvSpPr>
            <p:nvPr/>
          </p:nvSpPr>
          <p:spPr bwMode="auto">
            <a:xfrm flipH="1" flipV="1">
              <a:off x="2584" y="1194"/>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blinds(horizontal)">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blinds(horizontal)">
                                      <p:cBhvr>
                                        <p:cTn id="12" dur="500"/>
                                        <p:tgtEl>
                                          <p:spTgt spid="18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2"/>
                                        </p:tgtEl>
                                        <p:attrNameLst>
                                          <p:attrName>style.visibility</p:attrName>
                                        </p:attrNameLst>
                                      </p:cBhvr>
                                      <p:to>
                                        <p:strVal val="visible"/>
                                      </p:to>
                                    </p:set>
                                    <p:animEffect transition="in" filter="blinds(horizontal)">
                                      <p:cBhvr>
                                        <p:cTn id="17" dur="500"/>
                                        <p:tgtEl>
                                          <p:spTgt spid="192"/>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344"/>
                                        </p:tgtEl>
                                        <p:attrNameLst>
                                          <p:attrName>style.visibility</p:attrName>
                                        </p:attrNameLst>
                                      </p:cBhvr>
                                      <p:to>
                                        <p:strVal val="visible"/>
                                      </p:to>
                                    </p:set>
                                    <p:anim calcmode="lin" valueType="num">
                                      <p:cBhvr additive="base">
                                        <p:cTn id="20" dur="500" fill="hold"/>
                                        <p:tgtEl>
                                          <p:spTgt spid="344"/>
                                        </p:tgtEl>
                                        <p:attrNameLst>
                                          <p:attrName>ppt_x</p:attrName>
                                        </p:attrNameLst>
                                      </p:cBhvr>
                                      <p:tavLst>
                                        <p:tav tm="0">
                                          <p:val>
                                            <p:strVal val="#ppt_x"/>
                                          </p:val>
                                        </p:tav>
                                        <p:tav tm="100000">
                                          <p:val>
                                            <p:strVal val="#ppt_x"/>
                                          </p:val>
                                        </p:tav>
                                      </p:tavLst>
                                    </p:anim>
                                    <p:anim calcmode="lin" valueType="num">
                                      <p:cBhvr additive="base">
                                        <p:cTn id="21" dur="500" fill="hold"/>
                                        <p:tgtEl>
                                          <p:spTgt spid="34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96"/>
                                        </p:tgtEl>
                                        <p:attrNameLst>
                                          <p:attrName>style.visibility</p:attrName>
                                        </p:attrNameLst>
                                      </p:cBhvr>
                                      <p:to>
                                        <p:strVal val="visible"/>
                                      </p:to>
                                    </p:set>
                                    <p:animEffect transition="in" filter="blinds(horizontal)">
                                      <p:cBhvr>
                                        <p:cTn id="26"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smtClean="0"/>
              <a:t>Cross Platform Interoperability</a:t>
            </a:r>
            <a:endParaRPr lang="en-US" dirty="0" smtClean="0"/>
          </a:p>
        </p:txBody>
      </p:sp>
      <p:sp>
        <p:nvSpPr>
          <p:cNvPr id="18435" name="Rectangle 3"/>
          <p:cNvSpPr>
            <a:spLocks noGrp="1" noChangeArrowheads="1"/>
          </p:cNvSpPr>
          <p:nvPr>
            <p:ph type="subTitle" idx="1"/>
          </p:nvPr>
        </p:nvSpPr>
        <p:spPr/>
        <p:txBody>
          <a:bodyPr/>
          <a:lstStyle/>
          <a:p>
            <a:r>
              <a:rPr lang="en-US" smtClean="0"/>
              <a:t>Sharing Resources between MIT Kerberos V5 Realms and Windows Server Forests</a:t>
            </a:r>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dirty="0" smtClean="0"/>
              <a:t>Using Unix KDCs With</a:t>
            </a:r>
            <a:br>
              <a:rPr lang="en-US" dirty="0" smtClean="0"/>
            </a:br>
            <a:r>
              <a:rPr lang="en-US" dirty="0" smtClean="0"/>
              <a:t>Windows Authorization</a:t>
            </a:r>
          </a:p>
        </p:txBody>
      </p:sp>
      <p:sp>
        <p:nvSpPr>
          <p:cNvPr id="157" name="AutoShape 2"/>
          <p:cNvSpPr>
            <a:spLocks noChangeArrowheads="1"/>
          </p:cNvSpPr>
          <p:nvPr/>
        </p:nvSpPr>
        <p:spPr bwMode="auto">
          <a:xfrm>
            <a:off x="6094413" y="2416387"/>
            <a:ext cx="3886200" cy="3679631"/>
          </a:xfrm>
          <a:prstGeom prst="triangle">
            <a:avLst>
              <a:gd name="adj" fmla="val 50654"/>
            </a:avLst>
          </a:prstGeom>
          <a:gradFill>
            <a:gsLst>
              <a:gs pos="47000">
                <a:schemeClr val="tx1">
                  <a:lumMod val="95000"/>
                </a:schemeClr>
              </a:gs>
              <a:gs pos="53000">
                <a:schemeClr val="tx1">
                  <a:lumMod val="75000"/>
                </a:schemeClr>
              </a:gs>
              <a:gs pos="76000">
                <a:schemeClr val="tx1">
                  <a:lumMod val="50000"/>
                </a:schemeClr>
              </a:gs>
            </a:gsLst>
            <a:lin ang="2700000" scaled="0"/>
          </a:gradFill>
          <a:ln w="9525">
            <a:solidFill>
              <a:schemeClr val="bg1"/>
            </a:solidFill>
            <a:prstDash val="lgDashDot"/>
            <a:miter lim="800000"/>
            <a:headEnd/>
            <a:tailEnd/>
          </a:ln>
        </p:spPr>
        <p:txBody>
          <a:bodyPr wrap="none" anchor="ctr"/>
          <a:lstStyle/>
          <a:p>
            <a:endParaRPr lang="en-US" dirty="0">
              <a:solidFill>
                <a:schemeClr val="bg1"/>
              </a:solidFill>
            </a:endParaRPr>
          </a:p>
        </p:txBody>
      </p:sp>
      <p:sp>
        <p:nvSpPr>
          <p:cNvPr id="158" name="AutoShape 2"/>
          <p:cNvSpPr>
            <a:spLocks noChangeArrowheads="1"/>
          </p:cNvSpPr>
          <p:nvPr/>
        </p:nvSpPr>
        <p:spPr bwMode="auto">
          <a:xfrm>
            <a:off x="1585913" y="2438418"/>
            <a:ext cx="3048000" cy="3551238"/>
          </a:xfrm>
          <a:prstGeom prst="triangle">
            <a:avLst>
              <a:gd name="adj" fmla="val 50000"/>
            </a:avLst>
          </a:prstGeom>
          <a:noFill/>
          <a:ln w="9525">
            <a:solidFill>
              <a:schemeClr val="bg1"/>
            </a:solidFill>
            <a:prstDash val="lgDashDot"/>
            <a:miter lim="800000"/>
            <a:headEnd/>
            <a:tailEnd/>
          </a:ln>
        </p:spPr>
        <p:txBody>
          <a:bodyPr wrap="none" anchor="ctr"/>
          <a:lstStyle/>
          <a:p>
            <a:endParaRPr lang="en-US" dirty="0">
              <a:solidFill>
                <a:schemeClr val="bg1"/>
              </a:solidFill>
            </a:endParaRPr>
          </a:p>
        </p:txBody>
      </p:sp>
      <p:sp>
        <p:nvSpPr>
          <p:cNvPr id="159" name="Text Box 57"/>
          <p:cNvSpPr txBox="1">
            <a:spLocks noChangeArrowheads="1"/>
          </p:cNvSpPr>
          <p:nvPr/>
        </p:nvSpPr>
        <p:spPr bwMode="auto">
          <a:xfrm>
            <a:off x="1674813" y="5534043"/>
            <a:ext cx="2892425"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smtClean="0">
                <a:solidFill>
                  <a:schemeClr val="bg1"/>
                </a:solidFill>
              </a:rPr>
              <a:t>Generic client</a:t>
            </a:r>
            <a:endParaRPr lang="en-US" sz="1600" b="1" dirty="0">
              <a:solidFill>
                <a:schemeClr val="bg1"/>
              </a:solidFill>
            </a:endParaRPr>
          </a:p>
        </p:txBody>
      </p:sp>
      <p:sp>
        <p:nvSpPr>
          <p:cNvPr id="160" name="Text Box 58"/>
          <p:cNvSpPr txBox="1">
            <a:spLocks noChangeArrowheads="1"/>
          </p:cNvSpPr>
          <p:nvPr/>
        </p:nvSpPr>
        <p:spPr bwMode="auto">
          <a:xfrm>
            <a:off x="6737351" y="5516581"/>
            <a:ext cx="2359025"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smtClean="0">
                <a:solidFill>
                  <a:schemeClr val="bg1"/>
                </a:solidFill>
              </a:rPr>
              <a:t>Windows </a:t>
            </a:r>
            <a:r>
              <a:rPr lang="en-US" sz="1600" b="1" dirty="0">
                <a:solidFill>
                  <a:schemeClr val="bg1"/>
                </a:solidFill>
              </a:rPr>
              <a:t>Server</a:t>
            </a:r>
          </a:p>
        </p:txBody>
      </p:sp>
      <p:sp>
        <p:nvSpPr>
          <p:cNvPr id="161" name="Line 161"/>
          <p:cNvSpPr>
            <a:spLocks noChangeShapeType="1"/>
          </p:cNvSpPr>
          <p:nvPr/>
        </p:nvSpPr>
        <p:spPr bwMode="auto">
          <a:xfrm flipV="1">
            <a:off x="3133726" y="2438418"/>
            <a:ext cx="4743450" cy="25400"/>
          </a:xfrm>
          <a:prstGeom prst="line">
            <a:avLst/>
          </a:prstGeom>
          <a:noFill/>
          <a:ln w="76200">
            <a:solidFill>
              <a:schemeClr val="bg1"/>
            </a:solidFill>
            <a:round/>
            <a:headEnd type="triangle" w="med" len="med"/>
            <a:tailEnd type="triangle" w="med" len="med"/>
          </a:ln>
        </p:spPr>
        <p:txBody>
          <a:bodyPr wrap="none" anchor="ctr"/>
          <a:lstStyle/>
          <a:p>
            <a:endParaRPr lang="en-US" dirty="0">
              <a:solidFill>
                <a:schemeClr val="bg1"/>
              </a:solidFill>
            </a:endParaRPr>
          </a:p>
        </p:txBody>
      </p:sp>
      <p:sp>
        <p:nvSpPr>
          <p:cNvPr id="162" name="Text Box 162"/>
          <p:cNvSpPr txBox="1">
            <a:spLocks noChangeArrowheads="1"/>
          </p:cNvSpPr>
          <p:nvPr/>
        </p:nvSpPr>
        <p:spPr bwMode="auto">
          <a:xfrm>
            <a:off x="1492251" y="2041543"/>
            <a:ext cx="1998662" cy="336550"/>
          </a:xfrm>
          <a:prstGeom prst="rect">
            <a:avLst/>
          </a:prstGeom>
          <a:noFill/>
          <a:ln w="9525">
            <a:noFill/>
            <a:miter lim="800000"/>
            <a:headEnd/>
            <a:tailEnd/>
          </a:ln>
        </p:spPr>
        <p:txBody>
          <a:bodyPr wrap="none" anchor="ctr">
            <a:spAutoFit/>
          </a:bodyPr>
          <a:lstStyle/>
          <a:p>
            <a:pPr algn="ctr" eaLnBrk="0" hangingPunct="0">
              <a:spcBef>
                <a:spcPct val="50000"/>
              </a:spcBef>
            </a:pPr>
            <a:r>
              <a:rPr lang="en-US" sz="1600" b="1" dirty="0">
                <a:solidFill>
                  <a:schemeClr val="bg1"/>
                </a:solidFill>
              </a:rPr>
              <a:t>COMPANY.REALM</a:t>
            </a:r>
          </a:p>
        </p:txBody>
      </p:sp>
      <p:sp>
        <p:nvSpPr>
          <p:cNvPr id="163" name="Text Box 163"/>
          <p:cNvSpPr txBox="1">
            <a:spLocks noChangeArrowheads="1"/>
          </p:cNvSpPr>
          <p:nvPr/>
        </p:nvSpPr>
        <p:spPr bwMode="auto">
          <a:xfrm>
            <a:off x="8280047" y="2012938"/>
            <a:ext cx="1681871" cy="400110"/>
          </a:xfrm>
          <a:prstGeom prst="rect">
            <a:avLst/>
          </a:prstGeom>
          <a:noFill/>
          <a:ln w="9525">
            <a:noFill/>
            <a:miter lim="800000"/>
            <a:headEnd/>
            <a:tailEnd/>
          </a:ln>
        </p:spPr>
        <p:txBody>
          <a:bodyPr wrap="none" anchor="ctr">
            <a:spAutoFit/>
          </a:bodyPr>
          <a:lstStyle/>
          <a:p>
            <a:pPr algn="ctr" eaLnBrk="0" hangingPunct="0">
              <a:spcBef>
                <a:spcPct val="50000"/>
              </a:spcBef>
            </a:pPr>
            <a:r>
              <a:rPr lang="en-US" sz="2000" b="1" dirty="0" smtClean="0">
                <a:solidFill>
                  <a:schemeClr val="bg1"/>
                </a:solidFill>
              </a:rPr>
              <a:t>AD.Corp.net</a:t>
            </a:r>
            <a:endParaRPr lang="en-US" sz="2000" b="1" dirty="0">
              <a:solidFill>
                <a:schemeClr val="bg1"/>
              </a:solidFill>
            </a:endParaRPr>
          </a:p>
        </p:txBody>
      </p:sp>
      <p:sp>
        <p:nvSpPr>
          <p:cNvPr id="164" name="Text Box 164"/>
          <p:cNvSpPr txBox="1">
            <a:spLocks noChangeArrowheads="1"/>
          </p:cNvSpPr>
          <p:nvPr/>
        </p:nvSpPr>
        <p:spPr bwMode="auto">
          <a:xfrm>
            <a:off x="2265363" y="2681306"/>
            <a:ext cx="622300" cy="581025"/>
          </a:xfrm>
          <a:prstGeom prst="rect">
            <a:avLst/>
          </a:prstGeom>
          <a:noFill/>
          <a:ln w="9525">
            <a:noFill/>
            <a:miter lim="800000"/>
            <a:headEnd/>
            <a:tailEnd/>
          </a:ln>
        </p:spPr>
        <p:txBody>
          <a:bodyPr wrap="none" anchor="ctr">
            <a:spAutoFit/>
          </a:bodyPr>
          <a:lstStyle/>
          <a:p>
            <a:pPr algn="ctr" eaLnBrk="0" hangingPunct="0">
              <a:spcBef>
                <a:spcPct val="50000"/>
              </a:spcBef>
            </a:pPr>
            <a:r>
              <a:rPr lang="en-US" sz="1600" b="1" dirty="0">
                <a:solidFill>
                  <a:schemeClr val="bg1"/>
                </a:solidFill>
              </a:rPr>
              <a:t>MIT</a:t>
            </a:r>
            <a:br>
              <a:rPr lang="en-US" sz="1600" b="1" dirty="0">
                <a:solidFill>
                  <a:schemeClr val="bg1"/>
                </a:solidFill>
              </a:rPr>
            </a:br>
            <a:r>
              <a:rPr lang="en-US" sz="1600" b="1" dirty="0">
                <a:solidFill>
                  <a:schemeClr val="bg1"/>
                </a:solidFill>
              </a:rPr>
              <a:t>KDC</a:t>
            </a:r>
          </a:p>
        </p:txBody>
      </p:sp>
      <p:sp>
        <p:nvSpPr>
          <p:cNvPr id="165" name="Text Box 165"/>
          <p:cNvSpPr txBox="1">
            <a:spLocks noChangeArrowheads="1"/>
          </p:cNvSpPr>
          <p:nvPr/>
        </p:nvSpPr>
        <p:spPr bwMode="auto">
          <a:xfrm>
            <a:off x="8791034" y="2692131"/>
            <a:ext cx="1083758" cy="584775"/>
          </a:xfrm>
          <a:prstGeom prst="rect">
            <a:avLst/>
          </a:prstGeom>
          <a:noFill/>
          <a:ln w="9525">
            <a:noFill/>
            <a:miter lim="800000"/>
            <a:headEnd/>
            <a:tailEnd/>
          </a:ln>
        </p:spPr>
        <p:txBody>
          <a:bodyPr wrap="none" anchor="ctr">
            <a:spAutoFit/>
          </a:bodyPr>
          <a:lstStyle/>
          <a:p>
            <a:pPr algn="ctr" eaLnBrk="0" hangingPunct="0">
              <a:spcBef>
                <a:spcPct val="50000"/>
              </a:spcBef>
            </a:pPr>
            <a:r>
              <a:rPr lang="en-US" sz="1600" b="1" dirty="0" smtClean="0">
                <a:solidFill>
                  <a:schemeClr val="bg1"/>
                </a:solidFill>
              </a:rPr>
              <a:t>Windows</a:t>
            </a:r>
            <a:r>
              <a:rPr lang="en-US" sz="1600" b="1" dirty="0">
                <a:solidFill>
                  <a:schemeClr val="bg1"/>
                </a:solidFill>
              </a:rPr>
              <a:t/>
            </a:r>
            <a:br>
              <a:rPr lang="en-US" sz="1600" b="1" dirty="0">
                <a:solidFill>
                  <a:schemeClr val="bg1"/>
                </a:solidFill>
              </a:rPr>
            </a:br>
            <a:r>
              <a:rPr lang="en-US" sz="1600" b="1" dirty="0">
                <a:solidFill>
                  <a:schemeClr val="bg1"/>
                </a:solidFill>
              </a:rPr>
              <a:t>KDC</a:t>
            </a:r>
          </a:p>
        </p:txBody>
      </p:sp>
      <p:grpSp>
        <p:nvGrpSpPr>
          <p:cNvPr id="166" name="Group 189"/>
          <p:cNvGrpSpPr/>
          <p:nvPr/>
        </p:nvGrpSpPr>
        <p:grpSpPr>
          <a:xfrm>
            <a:off x="2374416" y="3448068"/>
            <a:ext cx="664061" cy="1139825"/>
            <a:chOff x="1118703" y="3371850"/>
            <a:chExt cx="664061" cy="1139825"/>
          </a:xfrm>
        </p:grpSpPr>
        <p:sp>
          <p:nvSpPr>
            <p:cNvPr id="167" name="Line 167"/>
            <p:cNvSpPr>
              <a:spLocks noChangeShapeType="1"/>
            </p:cNvSpPr>
            <p:nvPr/>
          </p:nvSpPr>
          <p:spPr bwMode="auto">
            <a:xfrm flipV="1">
              <a:off x="1447522" y="3371850"/>
              <a:ext cx="335242" cy="1139825"/>
            </a:xfrm>
            <a:prstGeom prst="line">
              <a:avLst/>
            </a:prstGeom>
            <a:noFill/>
            <a:ln w="38100">
              <a:solidFill>
                <a:schemeClr val="folHlink"/>
              </a:solidFill>
              <a:round/>
              <a:headEnd type="triangle" w="med" len="med"/>
              <a:tailEnd type="triangle" w="med" len="med"/>
            </a:ln>
          </p:spPr>
          <p:txBody>
            <a:bodyPr wrap="none" anchor="ctr"/>
            <a:lstStyle/>
            <a:p>
              <a:endParaRPr lang="en-US" dirty="0">
                <a:solidFill>
                  <a:schemeClr val="bg1"/>
                </a:solidFill>
              </a:endParaRPr>
            </a:p>
          </p:txBody>
        </p:sp>
        <p:sp>
          <p:nvSpPr>
            <p:cNvPr id="168" name="Text Box 168"/>
            <p:cNvSpPr txBox="1">
              <a:spLocks noChangeArrowheads="1"/>
            </p:cNvSpPr>
            <p:nvPr/>
          </p:nvSpPr>
          <p:spPr bwMode="auto">
            <a:xfrm>
              <a:off x="1258708" y="3733800"/>
              <a:ext cx="333957" cy="336550"/>
            </a:xfrm>
            <a:prstGeom prst="rect">
              <a:avLst/>
            </a:prstGeom>
            <a:noFill/>
            <a:ln w="9525">
              <a:noFill/>
              <a:miter lim="800000"/>
              <a:headEnd/>
              <a:tailEnd/>
            </a:ln>
            <a:effectLst/>
          </p:spPr>
          <p:txBody>
            <a:bodyPr anchor="ctr">
              <a:spAutoFit/>
            </a:bodyPr>
            <a:lstStyle/>
            <a:p>
              <a:pPr algn="ctr" eaLnBrk="0" hangingPunct="0">
                <a:spcBef>
                  <a:spcPct val="50000"/>
                </a:spcBef>
                <a:defRPr/>
              </a:pPr>
              <a:r>
                <a:rPr lang="en-US" sz="1600" b="1" dirty="0">
                  <a:solidFill>
                    <a:schemeClr val="bg1"/>
                  </a:solidFill>
                  <a:effectLst>
                    <a:outerShdw blurRad="38100" dist="38100" dir="2700000" algn="tl">
                      <a:srgbClr val="C0C0C0"/>
                    </a:outerShdw>
                  </a:effectLst>
                </a:rPr>
                <a:t>1</a:t>
              </a:r>
            </a:p>
          </p:txBody>
        </p:sp>
        <p:sp>
          <p:nvSpPr>
            <p:cNvPr id="169" name="Rectangle 169"/>
            <p:cNvSpPr>
              <a:spLocks noChangeArrowheads="1"/>
            </p:cNvSpPr>
            <p:nvPr/>
          </p:nvSpPr>
          <p:spPr bwMode="auto">
            <a:xfrm>
              <a:off x="1118703" y="3448050"/>
              <a:ext cx="556167" cy="3048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solidFill>
                <a:schemeClr val="accent2"/>
              </a:solidFill>
              <a:miter lim="800000"/>
              <a:headEnd type="none" w="sm" len="sm"/>
              <a:tailEnd type="none" w="sm" len="sm"/>
            </a:ln>
            <a:effectLst/>
          </p:spPr>
          <p:txBody>
            <a:bodyPr wrap="none" anchor="ctr"/>
            <a:lstStyle/>
            <a:p>
              <a:pPr algn="ctr" eaLnBrk="0" hangingPunct="0">
                <a:defRPr/>
              </a:pPr>
              <a:r>
                <a:rPr lang="en-US" sz="1600" b="1" dirty="0">
                  <a:solidFill>
                    <a:schemeClr val="bg1"/>
                  </a:solidFill>
                  <a:effectLst>
                    <a:outerShdw blurRad="38100" dist="38100" dir="2700000" algn="tl">
                      <a:srgbClr val="000000"/>
                    </a:outerShdw>
                  </a:effectLst>
                </a:rPr>
                <a:t>TGT</a:t>
              </a:r>
            </a:p>
          </p:txBody>
        </p:sp>
      </p:grpSp>
      <p:grpSp>
        <p:nvGrpSpPr>
          <p:cNvPr id="170" name="Group 190"/>
          <p:cNvGrpSpPr/>
          <p:nvPr/>
        </p:nvGrpSpPr>
        <p:grpSpPr>
          <a:xfrm>
            <a:off x="2836836" y="3605029"/>
            <a:ext cx="1009674" cy="1071743"/>
            <a:chOff x="1581123" y="3528811"/>
            <a:chExt cx="1009674" cy="1071743"/>
          </a:xfrm>
        </p:grpSpPr>
        <p:sp>
          <p:nvSpPr>
            <p:cNvPr id="171" name="Line 171"/>
            <p:cNvSpPr>
              <a:spLocks noChangeShapeType="1"/>
            </p:cNvSpPr>
            <p:nvPr/>
          </p:nvSpPr>
          <p:spPr bwMode="auto">
            <a:xfrm flipV="1">
              <a:off x="1581123" y="3528811"/>
              <a:ext cx="628677" cy="1071743"/>
            </a:xfrm>
            <a:prstGeom prst="line">
              <a:avLst/>
            </a:prstGeom>
            <a:noFill/>
            <a:ln w="38100">
              <a:solidFill>
                <a:schemeClr val="folHlink"/>
              </a:solidFill>
              <a:round/>
              <a:headEnd type="triangle" w="med" len="med"/>
              <a:tailEnd type="triangle" w="med" len="med"/>
            </a:ln>
          </p:spPr>
          <p:txBody>
            <a:bodyPr wrap="none" anchor="ctr"/>
            <a:lstStyle/>
            <a:p>
              <a:endParaRPr lang="en-US" dirty="0">
                <a:solidFill>
                  <a:schemeClr val="bg1"/>
                </a:solidFill>
              </a:endParaRPr>
            </a:p>
          </p:txBody>
        </p:sp>
        <p:sp>
          <p:nvSpPr>
            <p:cNvPr id="172" name="Text Box 172"/>
            <p:cNvSpPr txBox="1">
              <a:spLocks noChangeArrowheads="1"/>
            </p:cNvSpPr>
            <p:nvPr/>
          </p:nvSpPr>
          <p:spPr bwMode="auto">
            <a:xfrm flipH="1">
              <a:off x="2009827" y="4104944"/>
              <a:ext cx="181023" cy="335699"/>
            </a:xfrm>
            <a:prstGeom prst="rect">
              <a:avLst/>
            </a:prstGeom>
            <a:noFill/>
            <a:ln w="9525">
              <a:noFill/>
              <a:miter lim="800000"/>
              <a:headEnd/>
              <a:tailEnd/>
            </a:ln>
            <a:effectLst/>
          </p:spPr>
          <p:txBody>
            <a:bodyPr wrap="square" anchor="ctr">
              <a:spAutoFit/>
            </a:bodyPr>
            <a:lstStyle/>
            <a:p>
              <a:pPr algn="ctr" eaLnBrk="0" hangingPunct="0">
                <a:spcBef>
                  <a:spcPct val="50000"/>
                </a:spcBef>
                <a:defRPr/>
              </a:pPr>
              <a:r>
                <a:rPr lang="en-US" sz="1600" b="1" dirty="0">
                  <a:solidFill>
                    <a:schemeClr val="bg1"/>
                  </a:solidFill>
                  <a:effectLst>
                    <a:outerShdw blurRad="38100" dist="38100" dir="2700000" algn="tl">
                      <a:srgbClr val="C0C0C0"/>
                    </a:outerShdw>
                  </a:effectLst>
                </a:rPr>
                <a:t>2</a:t>
              </a:r>
            </a:p>
          </p:txBody>
        </p:sp>
        <p:sp>
          <p:nvSpPr>
            <p:cNvPr id="173" name="Rectangle 173"/>
            <p:cNvSpPr>
              <a:spLocks noChangeArrowheads="1"/>
            </p:cNvSpPr>
            <p:nvPr/>
          </p:nvSpPr>
          <p:spPr bwMode="auto">
            <a:xfrm>
              <a:off x="1933583" y="3776049"/>
              <a:ext cx="657214" cy="376528"/>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solidFill>
                <a:schemeClr val="accent2"/>
              </a:solidFill>
              <a:miter lim="800000"/>
              <a:headEnd type="none" w="sm" len="sm"/>
              <a:tailEnd type="none" w="sm" len="sm"/>
            </a:ln>
            <a:effectLst/>
          </p:spPr>
          <p:txBody>
            <a:bodyPr wrap="none" anchor="ctr"/>
            <a:lstStyle/>
            <a:p>
              <a:pPr algn="ctr" eaLnBrk="0" hangingPunct="0">
                <a:defRPr/>
              </a:pPr>
              <a:r>
                <a:rPr lang="en-US" sz="1600" b="1" dirty="0" smtClean="0">
                  <a:solidFill>
                    <a:schemeClr val="bg1"/>
                  </a:solidFill>
                  <a:effectLst>
                    <a:outerShdw blurRad="38100" dist="38100" dir="2700000" algn="tl">
                      <a:srgbClr val="000000"/>
                    </a:outerShdw>
                  </a:effectLst>
                </a:rPr>
                <a:t>R-TGT</a:t>
              </a:r>
              <a:endParaRPr lang="en-US" sz="1600" b="1" dirty="0">
                <a:solidFill>
                  <a:schemeClr val="bg1"/>
                </a:solidFill>
                <a:effectLst>
                  <a:outerShdw blurRad="38100" dist="38100" dir="2700000" algn="tl">
                    <a:srgbClr val="000000"/>
                  </a:outerShdw>
                </a:effectLst>
              </a:endParaRPr>
            </a:p>
          </p:txBody>
        </p:sp>
      </p:grpSp>
      <p:sp>
        <p:nvSpPr>
          <p:cNvPr id="174" name="AutoShape 174"/>
          <p:cNvSpPr>
            <a:spLocks/>
          </p:cNvSpPr>
          <p:nvPr/>
        </p:nvSpPr>
        <p:spPr bwMode="auto">
          <a:xfrm>
            <a:off x="8837613" y="4498993"/>
            <a:ext cx="1562100" cy="1323439"/>
          </a:xfrm>
          <a:prstGeom prst="borderCallout2">
            <a:avLst>
              <a:gd name="adj1" fmla="val 18750"/>
              <a:gd name="adj2" fmla="val -4880"/>
              <a:gd name="adj3" fmla="val 18750"/>
              <a:gd name="adj4" fmla="val -8435"/>
              <a:gd name="adj5" fmla="val 39323"/>
              <a:gd name="adj6" fmla="val -65852"/>
            </a:avLst>
          </a:prstGeom>
          <a:noFill/>
          <a:ln w="28575">
            <a:solidFill>
              <a:schemeClr val="folHlink"/>
            </a:solidFill>
            <a:miter lim="800000"/>
            <a:headEnd/>
            <a:tailEnd/>
          </a:ln>
        </p:spPr>
        <p:txBody>
          <a:bodyPr>
            <a:spAutoFit/>
          </a:bodyPr>
          <a:lstStyle/>
          <a:p>
            <a:pPr eaLnBrk="0" hangingPunct="0"/>
            <a:r>
              <a:rPr lang="en-US" sz="1600" b="1" dirty="0" smtClean="0">
                <a:solidFill>
                  <a:schemeClr val="bg1"/>
                </a:solidFill>
              </a:rPr>
              <a:t>Possibly Service Name </a:t>
            </a:r>
            <a:r>
              <a:rPr lang="en-US" sz="1600" b="1" dirty="0">
                <a:solidFill>
                  <a:schemeClr val="bg1"/>
                </a:solidFill>
              </a:rPr>
              <a:t>Mapping to </a:t>
            </a:r>
            <a:r>
              <a:rPr lang="en-US" sz="1600" b="1" dirty="0" smtClean="0">
                <a:solidFill>
                  <a:schemeClr val="bg1"/>
                </a:solidFill>
              </a:rPr>
              <a:t>Windows </a:t>
            </a:r>
            <a:r>
              <a:rPr lang="en-US" sz="1600" b="1" dirty="0">
                <a:solidFill>
                  <a:schemeClr val="bg1"/>
                </a:solidFill>
              </a:rPr>
              <a:t>account</a:t>
            </a:r>
          </a:p>
        </p:txBody>
      </p:sp>
      <p:grpSp>
        <p:nvGrpSpPr>
          <p:cNvPr id="175" name="Group 194"/>
          <p:cNvGrpSpPr/>
          <p:nvPr/>
        </p:nvGrpSpPr>
        <p:grpSpPr>
          <a:xfrm>
            <a:off x="3084513" y="5162574"/>
            <a:ext cx="4219576" cy="703263"/>
            <a:chOff x="1828800" y="5086356"/>
            <a:chExt cx="4219576" cy="703263"/>
          </a:xfrm>
        </p:grpSpPr>
        <p:sp>
          <p:nvSpPr>
            <p:cNvPr id="176" name="Line 178"/>
            <p:cNvSpPr>
              <a:spLocks noChangeShapeType="1"/>
            </p:cNvSpPr>
            <p:nvPr/>
          </p:nvSpPr>
          <p:spPr bwMode="auto">
            <a:xfrm flipV="1">
              <a:off x="1828800" y="5086356"/>
              <a:ext cx="4219576" cy="4763"/>
            </a:xfrm>
            <a:prstGeom prst="line">
              <a:avLst/>
            </a:prstGeom>
            <a:noFill/>
            <a:ln w="57150">
              <a:solidFill>
                <a:schemeClr val="folHlink"/>
              </a:solidFill>
              <a:round/>
              <a:headEnd/>
              <a:tailEnd type="triangle" w="med" len="med"/>
            </a:ln>
          </p:spPr>
          <p:txBody>
            <a:bodyPr wrap="none" anchor="ctr"/>
            <a:lstStyle/>
            <a:p>
              <a:endParaRPr lang="en-US" dirty="0">
                <a:solidFill>
                  <a:schemeClr val="bg1"/>
                </a:solidFill>
              </a:endParaRPr>
            </a:p>
          </p:txBody>
        </p:sp>
        <p:sp>
          <p:nvSpPr>
            <p:cNvPr id="177" name="Text Box 179"/>
            <p:cNvSpPr txBox="1">
              <a:spLocks noChangeArrowheads="1"/>
            </p:cNvSpPr>
            <p:nvPr/>
          </p:nvSpPr>
          <p:spPr bwMode="auto">
            <a:xfrm>
              <a:off x="4603751" y="5453069"/>
              <a:ext cx="334963"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a:solidFill>
                    <a:schemeClr val="bg1"/>
                  </a:solidFill>
                </a:rPr>
                <a:t>5</a:t>
              </a:r>
            </a:p>
          </p:txBody>
        </p:sp>
        <p:sp>
          <p:nvSpPr>
            <p:cNvPr id="178" name="Rectangle 180"/>
            <p:cNvSpPr>
              <a:spLocks noChangeArrowheads="1"/>
            </p:cNvSpPr>
            <p:nvPr/>
          </p:nvSpPr>
          <p:spPr bwMode="auto">
            <a:xfrm>
              <a:off x="4373563" y="5151444"/>
              <a:ext cx="781050" cy="304800"/>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12700">
              <a:solidFill>
                <a:schemeClr val="hlink"/>
              </a:solidFill>
              <a:miter lim="800000"/>
              <a:headEnd type="none" w="sm" len="sm"/>
              <a:tailEnd type="none" w="sm" len="sm"/>
            </a:ln>
            <a:effectLst/>
          </p:spPr>
          <p:txBody>
            <a:bodyPr wrap="none" anchor="ctr"/>
            <a:lstStyle/>
            <a:p>
              <a:pPr algn="ctr" eaLnBrk="0" hangingPunct="0">
                <a:defRPr/>
              </a:pPr>
              <a:r>
                <a:rPr lang="en-US" sz="1600" b="1" dirty="0">
                  <a:solidFill>
                    <a:schemeClr val="bg1"/>
                  </a:solidFill>
                </a:rPr>
                <a:t>TICKET</a:t>
              </a:r>
            </a:p>
          </p:txBody>
        </p:sp>
      </p:grpSp>
      <p:grpSp>
        <p:nvGrpSpPr>
          <p:cNvPr id="179" name="Group 192"/>
          <p:cNvGrpSpPr/>
          <p:nvPr/>
        </p:nvGrpSpPr>
        <p:grpSpPr>
          <a:xfrm>
            <a:off x="2846388" y="3333768"/>
            <a:ext cx="5305426" cy="1847850"/>
            <a:chOff x="1590675" y="3257550"/>
            <a:chExt cx="5305426" cy="1847850"/>
          </a:xfrm>
        </p:grpSpPr>
        <p:sp>
          <p:nvSpPr>
            <p:cNvPr id="180" name="Text Box 176"/>
            <p:cNvSpPr txBox="1">
              <a:spLocks noChangeArrowheads="1"/>
            </p:cNvSpPr>
            <p:nvPr/>
          </p:nvSpPr>
          <p:spPr bwMode="auto">
            <a:xfrm>
              <a:off x="5739445" y="3950531"/>
              <a:ext cx="397802" cy="339357"/>
            </a:xfrm>
            <a:prstGeom prst="rect">
              <a:avLst/>
            </a:prstGeom>
            <a:noFill/>
            <a:ln w="9525">
              <a:noFill/>
              <a:miter lim="800000"/>
              <a:headEnd/>
              <a:tailEnd/>
            </a:ln>
            <a:effectLst/>
          </p:spPr>
          <p:txBody>
            <a:bodyPr anchor="ctr">
              <a:spAutoFit/>
            </a:bodyPr>
            <a:lstStyle/>
            <a:p>
              <a:pPr algn="ctr" eaLnBrk="0" hangingPunct="0">
                <a:spcBef>
                  <a:spcPct val="50000"/>
                </a:spcBef>
                <a:defRPr/>
              </a:pPr>
              <a:r>
                <a:rPr lang="en-US" sz="1600" b="1" dirty="0">
                  <a:solidFill>
                    <a:schemeClr val="bg1"/>
                  </a:solidFill>
                  <a:effectLst>
                    <a:outerShdw blurRad="38100" dist="38100" dir="2700000" algn="tl">
                      <a:srgbClr val="C0C0C0"/>
                    </a:outerShdw>
                  </a:effectLst>
                </a:rPr>
                <a:t>4</a:t>
              </a:r>
            </a:p>
          </p:txBody>
        </p:sp>
        <p:sp>
          <p:nvSpPr>
            <p:cNvPr id="181" name="Rectangle 177"/>
            <p:cNvSpPr>
              <a:spLocks noChangeArrowheads="1"/>
            </p:cNvSpPr>
            <p:nvPr/>
          </p:nvSpPr>
          <p:spPr bwMode="auto">
            <a:xfrm>
              <a:off x="5435243" y="3641294"/>
              <a:ext cx="846304" cy="38554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12700">
              <a:solidFill>
                <a:schemeClr val="hlink"/>
              </a:solidFill>
              <a:miter lim="800000"/>
              <a:headEnd type="none" w="sm" len="sm"/>
              <a:tailEnd type="none" w="sm" len="sm"/>
            </a:ln>
            <a:effectLst/>
          </p:spPr>
          <p:txBody>
            <a:bodyPr wrap="none" anchor="ctr"/>
            <a:lstStyle/>
            <a:p>
              <a:pPr algn="ctr" eaLnBrk="0" hangingPunct="0">
                <a:defRPr/>
              </a:pPr>
              <a:r>
                <a:rPr lang="en-US" sz="1600" b="1" dirty="0">
                  <a:solidFill>
                    <a:schemeClr val="bg1"/>
                  </a:solidFill>
                  <a:effectLst>
                    <a:outerShdw blurRad="38100" dist="38100" dir="2700000" algn="tl">
                      <a:srgbClr val="000000"/>
                    </a:outerShdw>
                  </a:effectLst>
                </a:rPr>
                <a:t>TICKET</a:t>
              </a:r>
            </a:p>
          </p:txBody>
        </p:sp>
        <p:sp>
          <p:nvSpPr>
            <p:cNvPr id="182" name="Line 175"/>
            <p:cNvSpPr>
              <a:spLocks noChangeShapeType="1"/>
            </p:cNvSpPr>
            <p:nvPr/>
          </p:nvSpPr>
          <p:spPr bwMode="auto">
            <a:xfrm flipV="1">
              <a:off x="1590675" y="3257550"/>
              <a:ext cx="5305426" cy="1847850"/>
            </a:xfrm>
            <a:prstGeom prst="line">
              <a:avLst/>
            </a:prstGeom>
            <a:noFill/>
            <a:ln w="38100">
              <a:solidFill>
                <a:schemeClr val="folHlink"/>
              </a:solidFill>
              <a:round/>
              <a:headEnd type="triangle" w="med" len="med"/>
              <a:tailEnd type="none" w="med" len="med"/>
            </a:ln>
          </p:spPr>
          <p:txBody>
            <a:bodyPr wrap="none" anchor="ctr"/>
            <a:lstStyle/>
            <a:p>
              <a:endParaRPr lang="en-US" dirty="0">
                <a:solidFill>
                  <a:schemeClr val="bg1"/>
                </a:solidFill>
              </a:endParaRPr>
            </a:p>
          </p:txBody>
        </p:sp>
      </p:grpSp>
      <p:grpSp>
        <p:nvGrpSpPr>
          <p:cNvPr id="183" name="Group 195"/>
          <p:cNvGrpSpPr/>
          <p:nvPr/>
        </p:nvGrpSpPr>
        <p:grpSpPr>
          <a:xfrm>
            <a:off x="2913787" y="2914300"/>
            <a:ext cx="5161676" cy="2172830"/>
            <a:chOff x="1658074" y="2838082"/>
            <a:chExt cx="5161676" cy="2172830"/>
          </a:xfrm>
        </p:grpSpPr>
        <p:sp>
          <p:nvSpPr>
            <p:cNvPr id="311" name="Rectangle 173"/>
            <p:cNvSpPr>
              <a:spLocks noChangeArrowheads="1"/>
            </p:cNvSpPr>
            <p:nvPr/>
          </p:nvSpPr>
          <p:spPr bwMode="auto">
            <a:xfrm>
              <a:off x="3695688" y="3714275"/>
              <a:ext cx="657213" cy="386923"/>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solidFill>
                <a:schemeClr val="accent2"/>
              </a:solidFill>
              <a:miter lim="800000"/>
              <a:headEnd type="none" w="sm" len="sm"/>
              <a:tailEnd type="none" w="sm" len="sm"/>
            </a:ln>
            <a:effectLst/>
          </p:spPr>
          <p:txBody>
            <a:bodyPr wrap="none" anchor="ctr"/>
            <a:lstStyle/>
            <a:p>
              <a:pPr algn="ctr" eaLnBrk="0" hangingPunct="0">
                <a:defRPr/>
              </a:pPr>
              <a:r>
                <a:rPr lang="en-US" sz="1600" b="1" dirty="0" smtClean="0">
                  <a:solidFill>
                    <a:schemeClr val="bg1"/>
                  </a:solidFill>
                  <a:effectLst>
                    <a:outerShdw blurRad="38100" dist="38100" dir="2700000" algn="tl">
                      <a:srgbClr val="000000"/>
                    </a:outerShdw>
                  </a:effectLst>
                </a:rPr>
                <a:t>R-TGT</a:t>
              </a:r>
              <a:endParaRPr lang="en-US" sz="1600" b="1" dirty="0">
                <a:solidFill>
                  <a:schemeClr val="bg1"/>
                </a:solidFill>
                <a:effectLst>
                  <a:outerShdw blurRad="38100" dist="38100" dir="2700000" algn="tl">
                    <a:srgbClr val="000000"/>
                  </a:outerShdw>
                </a:effectLst>
              </a:endParaRPr>
            </a:p>
          </p:txBody>
        </p:sp>
        <p:sp>
          <p:nvSpPr>
            <p:cNvPr id="312" name="Line 175"/>
            <p:cNvSpPr>
              <a:spLocks noChangeShapeType="1"/>
            </p:cNvSpPr>
            <p:nvPr/>
          </p:nvSpPr>
          <p:spPr bwMode="auto">
            <a:xfrm flipV="1">
              <a:off x="1658074" y="2838082"/>
              <a:ext cx="5161676" cy="2172830"/>
            </a:xfrm>
            <a:prstGeom prst="line">
              <a:avLst/>
            </a:prstGeom>
            <a:noFill/>
            <a:ln w="38100">
              <a:solidFill>
                <a:schemeClr val="folHlink"/>
              </a:solidFill>
              <a:round/>
              <a:headEnd type="none" w="med" len="med"/>
              <a:tailEnd type="triangle" w="med" len="med"/>
            </a:ln>
          </p:spPr>
          <p:txBody>
            <a:bodyPr wrap="none" anchor="ctr"/>
            <a:lstStyle/>
            <a:p>
              <a:endParaRPr lang="en-US" dirty="0">
                <a:solidFill>
                  <a:schemeClr val="bg1"/>
                </a:solidFill>
              </a:endParaRPr>
            </a:p>
          </p:txBody>
        </p:sp>
        <p:sp>
          <p:nvSpPr>
            <p:cNvPr id="313" name="Text Box 176"/>
            <p:cNvSpPr txBox="1">
              <a:spLocks noChangeArrowheads="1"/>
            </p:cNvSpPr>
            <p:nvPr/>
          </p:nvSpPr>
          <p:spPr bwMode="auto">
            <a:xfrm>
              <a:off x="3815170" y="3393237"/>
              <a:ext cx="397802" cy="347900"/>
            </a:xfrm>
            <a:prstGeom prst="rect">
              <a:avLst/>
            </a:prstGeom>
            <a:noFill/>
            <a:ln w="9525">
              <a:noFill/>
              <a:miter lim="800000"/>
              <a:headEnd/>
              <a:tailEnd/>
            </a:ln>
            <a:effectLst/>
          </p:spPr>
          <p:txBody>
            <a:bodyPr anchor="ctr">
              <a:spAutoFit/>
            </a:bodyPr>
            <a:lstStyle/>
            <a:p>
              <a:pPr algn="ctr" eaLnBrk="0" hangingPunct="0">
                <a:spcBef>
                  <a:spcPct val="50000"/>
                </a:spcBef>
                <a:defRPr/>
              </a:pPr>
              <a:r>
                <a:rPr lang="en-US" sz="1600" b="1" dirty="0">
                  <a:solidFill>
                    <a:schemeClr val="bg1"/>
                  </a:solidFill>
                  <a:effectLst>
                    <a:outerShdw blurRad="38100" dist="38100" dir="2700000" algn="tl">
                      <a:srgbClr val="C0C0C0"/>
                    </a:outerShdw>
                  </a:effectLst>
                </a:rPr>
                <a:t>3</a:t>
              </a:r>
            </a:p>
          </p:txBody>
        </p:sp>
      </p:grpSp>
      <p:grpSp>
        <p:nvGrpSpPr>
          <p:cNvPr id="314" name="Group 3"/>
          <p:cNvGrpSpPr>
            <a:grpSpLocks/>
          </p:cNvGrpSpPr>
          <p:nvPr/>
        </p:nvGrpSpPr>
        <p:grpSpPr bwMode="auto">
          <a:xfrm>
            <a:off x="8139543" y="2362218"/>
            <a:ext cx="494870" cy="914400"/>
            <a:chOff x="2415" y="576"/>
            <a:chExt cx="626" cy="1012"/>
          </a:xfrm>
        </p:grpSpPr>
        <p:sp>
          <p:nvSpPr>
            <p:cNvPr id="315" name="Freeform 4"/>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rgbClr val="050000"/>
              </a:solidFill>
              <a:round/>
              <a:headEnd/>
              <a:tailEnd/>
            </a:ln>
          </p:spPr>
          <p:txBody>
            <a:bodyPr/>
            <a:lstStyle/>
            <a:p>
              <a:endParaRPr lang="en-US" dirty="0"/>
            </a:p>
          </p:txBody>
        </p:sp>
        <p:sp>
          <p:nvSpPr>
            <p:cNvPr id="316" name="Freeform 5"/>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rgbClr val="050000"/>
              </a:solidFill>
              <a:round/>
              <a:headEnd/>
              <a:tailEnd/>
            </a:ln>
          </p:spPr>
          <p:txBody>
            <a:bodyPr/>
            <a:lstStyle/>
            <a:p>
              <a:endParaRPr lang="en-US" dirty="0"/>
            </a:p>
          </p:txBody>
        </p:sp>
        <p:sp>
          <p:nvSpPr>
            <p:cNvPr id="317" name="Freeform 6"/>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rgbClr val="050000"/>
              </a:solidFill>
              <a:round/>
              <a:headEnd/>
              <a:tailEnd/>
            </a:ln>
          </p:spPr>
          <p:txBody>
            <a:bodyPr/>
            <a:lstStyle/>
            <a:p>
              <a:endParaRPr lang="en-US" dirty="0"/>
            </a:p>
          </p:txBody>
        </p:sp>
        <p:sp>
          <p:nvSpPr>
            <p:cNvPr id="318" name="Freeform 7"/>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rgbClr val="050000"/>
              </a:solidFill>
              <a:round/>
              <a:headEnd/>
              <a:tailEnd/>
            </a:ln>
          </p:spPr>
          <p:txBody>
            <a:bodyPr/>
            <a:lstStyle/>
            <a:p>
              <a:endParaRPr lang="en-US" dirty="0"/>
            </a:p>
          </p:txBody>
        </p:sp>
        <p:sp>
          <p:nvSpPr>
            <p:cNvPr id="319" name="Line 8"/>
            <p:cNvSpPr>
              <a:spLocks noChangeShapeType="1"/>
            </p:cNvSpPr>
            <p:nvPr/>
          </p:nvSpPr>
          <p:spPr bwMode="auto">
            <a:xfrm>
              <a:off x="2454" y="1426"/>
              <a:ext cx="192" cy="51"/>
            </a:xfrm>
            <a:prstGeom prst="line">
              <a:avLst/>
            </a:prstGeom>
            <a:noFill/>
            <a:ln w="6350">
              <a:solidFill>
                <a:srgbClr val="050000"/>
              </a:solidFill>
              <a:round/>
              <a:headEnd/>
              <a:tailEnd/>
            </a:ln>
          </p:spPr>
          <p:txBody>
            <a:bodyPr wrap="none" anchor="ctr"/>
            <a:lstStyle/>
            <a:p>
              <a:endParaRPr lang="en-US" dirty="0"/>
            </a:p>
          </p:txBody>
        </p:sp>
        <p:sp>
          <p:nvSpPr>
            <p:cNvPr id="320" name="Oval 9"/>
            <p:cNvSpPr>
              <a:spLocks noChangeArrowheads="1"/>
            </p:cNvSpPr>
            <p:nvPr/>
          </p:nvSpPr>
          <p:spPr bwMode="auto">
            <a:xfrm>
              <a:off x="2447" y="765"/>
              <a:ext cx="31" cy="17"/>
            </a:xfrm>
            <a:prstGeom prst="ellipse">
              <a:avLst/>
            </a:prstGeom>
            <a:solidFill>
              <a:srgbClr val="CC0099"/>
            </a:solidFill>
            <a:ln w="12700">
              <a:solidFill>
                <a:srgbClr val="050000"/>
              </a:solidFill>
              <a:round/>
              <a:headEnd/>
              <a:tailEnd/>
            </a:ln>
          </p:spPr>
          <p:txBody>
            <a:bodyPr wrap="none" anchor="ctr"/>
            <a:lstStyle/>
            <a:p>
              <a:endParaRPr lang="en-US" dirty="0"/>
            </a:p>
          </p:txBody>
        </p:sp>
        <p:sp>
          <p:nvSpPr>
            <p:cNvPr id="321" name="Line 10"/>
            <p:cNvSpPr>
              <a:spLocks noChangeShapeType="1"/>
            </p:cNvSpPr>
            <p:nvPr/>
          </p:nvSpPr>
          <p:spPr bwMode="auto">
            <a:xfrm>
              <a:off x="2454" y="1388"/>
              <a:ext cx="192" cy="51"/>
            </a:xfrm>
            <a:prstGeom prst="line">
              <a:avLst/>
            </a:prstGeom>
            <a:noFill/>
            <a:ln w="6350">
              <a:solidFill>
                <a:srgbClr val="050000"/>
              </a:solidFill>
              <a:round/>
              <a:headEnd/>
              <a:tailEnd/>
            </a:ln>
          </p:spPr>
          <p:txBody>
            <a:bodyPr wrap="none" anchor="ctr"/>
            <a:lstStyle/>
            <a:p>
              <a:endParaRPr lang="en-US" dirty="0"/>
            </a:p>
          </p:txBody>
        </p:sp>
        <p:sp>
          <p:nvSpPr>
            <p:cNvPr id="322" name="Line 11"/>
            <p:cNvSpPr>
              <a:spLocks noChangeShapeType="1"/>
            </p:cNvSpPr>
            <p:nvPr/>
          </p:nvSpPr>
          <p:spPr bwMode="auto">
            <a:xfrm>
              <a:off x="2454" y="1350"/>
              <a:ext cx="192" cy="52"/>
            </a:xfrm>
            <a:prstGeom prst="line">
              <a:avLst/>
            </a:prstGeom>
            <a:noFill/>
            <a:ln w="6350">
              <a:solidFill>
                <a:srgbClr val="050000"/>
              </a:solidFill>
              <a:round/>
              <a:headEnd/>
              <a:tailEnd/>
            </a:ln>
          </p:spPr>
          <p:txBody>
            <a:bodyPr wrap="none" anchor="ctr"/>
            <a:lstStyle/>
            <a:p>
              <a:endParaRPr lang="en-US" dirty="0"/>
            </a:p>
          </p:txBody>
        </p:sp>
        <p:sp>
          <p:nvSpPr>
            <p:cNvPr id="323" name="Line 12"/>
            <p:cNvSpPr>
              <a:spLocks noChangeShapeType="1"/>
            </p:cNvSpPr>
            <p:nvPr/>
          </p:nvSpPr>
          <p:spPr bwMode="auto">
            <a:xfrm>
              <a:off x="2454" y="1313"/>
              <a:ext cx="192" cy="51"/>
            </a:xfrm>
            <a:prstGeom prst="line">
              <a:avLst/>
            </a:prstGeom>
            <a:noFill/>
            <a:ln w="6350">
              <a:solidFill>
                <a:srgbClr val="050000"/>
              </a:solidFill>
              <a:round/>
              <a:headEnd/>
              <a:tailEnd/>
            </a:ln>
          </p:spPr>
          <p:txBody>
            <a:bodyPr wrap="none" anchor="ctr"/>
            <a:lstStyle/>
            <a:p>
              <a:endParaRPr lang="en-US" dirty="0"/>
            </a:p>
          </p:txBody>
        </p:sp>
        <p:sp>
          <p:nvSpPr>
            <p:cNvPr id="324" name="Line 13"/>
            <p:cNvSpPr>
              <a:spLocks noChangeShapeType="1"/>
            </p:cNvSpPr>
            <p:nvPr/>
          </p:nvSpPr>
          <p:spPr bwMode="auto">
            <a:xfrm>
              <a:off x="2454" y="1274"/>
              <a:ext cx="192" cy="51"/>
            </a:xfrm>
            <a:prstGeom prst="line">
              <a:avLst/>
            </a:prstGeom>
            <a:noFill/>
            <a:ln w="6350">
              <a:solidFill>
                <a:srgbClr val="050000"/>
              </a:solidFill>
              <a:round/>
              <a:headEnd/>
              <a:tailEnd/>
            </a:ln>
          </p:spPr>
          <p:txBody>
            <a:bodyPr wrap="none" anchor="ctr"/>
            <a:lstStyle/>
            <a:p>
              <a:endParaRPr lang="en-US" dirty="0"/>
            </a:p>
          </p:txBody>
        </p:sp>
        <p:sp>
          <p:nvSpPr>
            <p:cNvPr id="325" name="Freeform 14"/>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050000"/>
              </a:solidFill>
              <a:round/>
              <a:headEnd/>
              <a:tailEnd/>
            </a:ln>
          </p:spPr>
          <p:txBody>
            <a:bodyPr/>
            <a:lstStyle/>
            <a:p>
              <a:endParaRPr lang="en-US" dirty="0"/>
            </a:p>
          </p:txBody>
        </p:sp>
        <p:sp>
          <p:nvSpPr>
            <p:cNvPr id="326" name="Freeform 15"/>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rgbClr val="050000"/>
              </a:solidFill>
              <a:round/>
              <a:headEnd/>
              <a:tailEnd/>
            </a:ln>
          </p:spPr>
          <p:txBody>
            <a:bodyPr/>
            <a:lstStyle/>
            <a:p>
              <a:endParaRPr lang="en-US" dirty="0"/>
            </a:p>
          </p:txBody>
        </p:sp>
        <p:sp>
          <p:nvSpPr>
            <p:cNvPr id="327" name="Freeform 16"/>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rgbClr val="050000"/>
              </a:solidFill>
              <a:round/>
              <a:headEnd/>
              <a:tailEnd/>
            </a:ln>
          </p:spPr>
          <p:txBody>
            <a:bodyPr/>
            <a:lstStyle/>
            <a:p>
              <a:endParaRPr lang="en-US" dirty="0"/>
            </a:p>
          </p:txBody>
        </p:sp>
        <p:sp>
          <p:nvSpPr>
            <p:cNvPr id="328" name="Line 17"/>
            <p:cNvSpPr>
              <a:spLocks noChangeShapeType="1"/>
            </p:cNvSpPr>
            <p:nvPr/>
          </p:nvSpPr>
          <p:spPr bwMode="auto">
            <a:xfrm>
              <a:off x="2452" y="944"/>
              <a:ext cx="187" cy="43"/>
            </a:xfrm>
            <a:prstGeom prst="line">
              <a:avLst/>
            </a:prstGeom>
            <a:noFill/>
            <a:ln w="3175">
              <a:solidFill>
                <a:srgbClr val="050000"/>
              </a:solidFill>
              <a:round/>
              <a:headEnd/>
              <a:tailEnd/>
            </a:ln>
          </p:spPr>
          <p:txBody>
            <a:bodyPr wrap="none" anchor="ctr"/>
            <a:lstStyle/>
            <a:p>
              <a:endParaRPr lang="en-US" dirty="0"/>
            </a:p>
          </p:txBody>
        </p:sp>
        <p:sp>
          <p:nvSpPr>
            <p:cNvPr id="329" name="Line 18"/>
            <p:cNvSpPr>
              <a:spLocks noChangeShapeType="1"/>
            </p:cNvSpPr>
            <p:nvPr/>
          </p:nvSpPr>
          <p:spPr bwMode="auto">
            <a:xfrm>
              <a:off x="2452" y="1019"/>
              <a:ext cx="189" cy="43"/>
            </a:xfrm>
            <a:prstGeom prst="line">
              <a:avLst/>
            </a:prstGeom>
            <a:noFill/>
            <a:ln w="3175">
              <a:solidFill>
                <a:srgbClr val="050000"/>
              </a:solidFill>
              <a:round/>
              <a:headEnd/>
              <a:tailEnd/>
            </a:ln>
          </p:spPr>
          <p:txBody>
            <a:bodyPr wrap="none" anchor="ctr"/>
            <a:lstStyle/>
            <a:p>
              <a:endParaRPr lang="en-US" dirty="0"/>
            </a:p>
          </p:txBody>
        </p:sp>
        <p:sp>
          <p:nvSpPr>
            <p:cNvPr id="330" name="Line 19"/>
            <p:cNvSpPr>
              <a:spLocks noChangeShapeType="1"/>
            </p:cNvSpPr>
            <p:nvPr/>
          </p:nvSpPr>
          <p:spPr bwMode="auto">
            <a:xfrm>
              <a:off x="2452" y="1112"/>
              <a:ext cx="180" cy="43"/>
            </a:xfrm>
            <a:prstGeom prst="line">
              <a:avLst/>
            </a:prstGeom>
            <a:noFill/>
            <a:ln w="3175">
              <a:solidFill>
                <a:srgbClr val="050000"/>
              </a:solidFill>
              <a:round/>
              <a:headEnd/>
              <a:tailEnd/>
            </a:ln>
          </p:spPr>
          <p:txBody>
            <a:bodyPr wrap="none" anchor="ctr"/>
            <a:lstStyle/>
            <a:p>
              <a:endParaRPr lang="en-US" dirty="0"/>
            </a:p>
          </p:txBody>
        </p:sp>
        <p:sp>
          <p:nvSpPr>
            <p:cNvPr id="331" name="Freeform 20"/>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solidFill>
                <a:srgbClr val="050000"/>
              </a:solidFill>
              <a:round/>
              <a:headEnd/>
              <a:tailEnd/>
            </a:ln>
          </p:spPr>
          <p:txBody>
            <a:bodyPr/>
            <a:lstStyle/>
            <a:p>
              <a:endParaRPr lang="en-US" dirty="0"/>
            </a:p>
          </p:txBody>
        </p:sp>
        <p:sp>
          <p:nvSpPr>
            <p:cNvPr id="332" name="Line 21"/>
            <p:cNvSpPr>
              <a:spLocks noChangeShapeType="1"/>
            </p:cNvSpPr>
            <p:nvPr/>
          </p:nvSpPr>
          <p:spPr bwMode="auto">
            <a:xfrm>
              <a:off x="2479" y="913"/>
              <a:ext cx="138" cy="30"/>
            </a:xfrm>
            <a:prstGeom prst="line">
              <a:avLst/>
            </a:prstGeom>
            <a:noFill/>
            <a:ln w="6350">
              <a:solidFill>
                <a:srgbClr val="050000"/>
              </a:solidFill>
              <a:round/>
              <a:headEnd/>
              <a:tailEnd/>
            </a:ln>
          </p:spPr>
          <p:txBody>
            <a:bodyPr wrap="none" anchor="ctr"/>
            <a:lstStyle/>
            <a:p>
              <a:endParaRPr lang="en-US" dirty="0"/>
            </a:p>
          </p:txBody>
        </p:sp>
        <p:sp>
          <p:nvSpPr>
            <p:cNvPr id="333" name="Freeform 22"/>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334" name="Freeform 23"/>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335" name="Freeform 24"/>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336" name="Line 25"/>
            <p:cNvSpPr>
              <a:spLocks noChangeShapeType="1"/>
            </p:cNvSpPr>
            <p:nvPr/>
          </p:nvSpPr>
          <p:spPr bwMode="auto">
            <a:xfrm flipH="1" flipV="1">
              <a:off x="2584" y="1013"/>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337" name="Line 26"/>
            <p:cNvSpPr>
              <a:spLocks noChangeShapeType="1"/>
            </p:cNvSpPr>
            <p:nvPr/>
          </p:nvSpPr>
          <p:spPr bwMode="auto">
            <a:xfrm flipH="1" flipV="1">
              <a:off x="2584" y="1095"/>
              <a:ext cx="33" cy="7"/>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338" name="Line 27"/>
            <p:cNvSpPr>
              <a:spLocks noChangeShapeType="1"/>
            </p:cNvSpPr>
            <p:nvPr/>
          </p:nvSpPr>
          <p:spPr bwMode="auto">
            <a:xfrm flipH="1" flipV="1">
              <a:off x="2584" y="1194"/>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grpSp>
      <p:grpSp>
        <p:nvGrpSpPr>
          <p:cNvPr id="339" name="Group 3"/>
          <p:cNvGrpSpPr>
            <a:grpSpLocks/>
          </p:cNvGrpSpPr>
          <p:nvPr/>
        </p:nvGrpSpPr>
        <p:grpSpPr bwMode="auto">
          <a:xfrm>
            <a:off x="1867128" y="4646432"/>
            <a:ext cx="963385" cy="801886"/>
            <a:chOff x="1187" y="432"/>
            <a:chExt cx="1279" cy="1015"/>
          </a:xfrm>
        </p:grpSpPr>
        <p:grpSp>
          <p:nvGrpSpPr>
            <p:cNvPr id="340" name="Group 4"/>
            <p:cNvGrpSpPr>
              <a:grpSpLocks/>
            </p:cNvGrpSpPr>
            <p:nvPr/>
          </p:nvGrpSpPr>
          <p:grpSpPr bwMode="auto">
            <a:xfrm>
              <a:off x="1536" y="431"/>
              <a:ext cx="944" cy="943"/>
              <a:chOff x="3364" y="2399"/>
              <a:chExt cx="944" cy="943"/>
            </a:xfrm>
          </p:grpSpPr>
          <p:grpSp>
            <p:nvGrpSpPr>
              <p:cNvPr id="352" name="Group 5"/>
              <p:cNvGrpSpPr>
                <a:grpSpLocks/>
              </p:cNvGrpSpPr>
              <p:nvPr/>
            </p:nvGrpSpPr>
            <p:grpSpPr bwMode="auto">
              <a:xfrm>
                <a:off x="3364" y="3071"/>
                <a:ext cx="647" cy="271"/>
                <a:chOff x="1585" y="1673"/>
                <a:chExt cx="709" cy="297"/>
              </a:xfrm>
            </p:grpSpPr>
            <p:sp>
              <p:nvSpPr>
                <p:cNvPr id="380" name="Freeform 6"/>
                <p:cNvSpPr>
                  <a:spLocks/>
                </p:cNvSpPr>
                <p:nvPr/>
              </p:nvSpPr>
              <p:spPr bwMode="auto">
                <a:xfrm>
                  <a:off x="1585" y="1673"/>
                  <a:ext cx="709" cy="297"/>
                </a:xfrm>
                <a:custGeom>
                  <a:avLst/>
                  <a:gdLst>
                    <a:gd name="T0" fmla="*/ 576 w 872"/>
                    <a:gd name="T1" fmla="*/ 117 h 366"/>
                    <a:gd name="T2" fmla="*/ 576 w 872"/>
                    <a:gd name="T3" fmla="*/ 162 h 366"/>
                    <a:gd name="T4" fmla="*/ 451 w 872"/>
                    <a:gd name="T5" fmla="*/ 241 h 366"/>
                    <a:gd name="T6" fmla="*/ 0 w 872"/>
                    <a:gd name="T7" fmla="*/ 112 h 366"/>
                    <a:gd name="T8" fmla="*/ 0 w 872"/>
                    <a:gd name="T9" fmla="*/ 93 h 366"/>
                    <a:gd name="T10" fmla="*/ 152 w 872"/>
                    <a:gd name="T11" fmla="*/ 0 h 366"/>
                    <a:gd name="T12" fmla="*/ 576 w 872"/>
                    <a:gd name="T13" fmla="*/ 117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dirty="0"/>
                </a:p>
              </p:txBody>
            </p:sp>
            <p:sp>
              <p:nvSpPr>
                <p:cNvPr id="381" name="Freeform 7"/>
                <p:cNvSpPr>
                  <a:spLocks/>
                </p:cNvSpPr>
                <p:nvPr/>
              </p:nvSpPr>
              <p:spPr bwMode="auto">
                <a:xfrm>
                  <a:off x="1596" y="1679"/>
                  <a:ext cx="690" cy="264"/>
                </a:xfrm>
                <a:custGeom>
                  <a:avLst/>
                  <a:gdLst>
                    <a:gd name="T0" fmla="*/ 561 w 848"/>
                    <a:gd name="T1" fmla="*/ 116 h 324"/>
                    <a:gd name="T2" fmla="*/ 143 w 848"/>
                    <a:gd name="T3" fmla="*/ 0 h 324"/>
                    <a:gd name="T4" fmla="*/ 0 w 848"/>
                    <a:gd name="T5" fmla="*/ 89 h 324"/>
                    <a:gd name="T6" fmla="*/ 441 w 848"/>
                    <a:gd name="T7" fmla="*/ 215 h 324"/>
                    <a:gd name="T8" fmla="*/ 561 w 848"/>
                    <a:gd name="T9" fmla="*/ 116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dirty="0"/>
                </a:p>
              </p:txBody>
            </p:sp>
            <p:sp>
              <p:nvSpPr>
                <p:cNvPr id="382" name="Freeform 8"/>
                <p:cNvSpPr>
                  <a:spLocks/>
                </p:cNvSpPr>
                <p:nvPr/>
              </p:nvSpPr>
              <p:spPr bwMode="auto">
                <a:xfrm>
                  <a:off x="1766" y="1694"/>
                  <a:ext cx="388" cy="112"/>
                </a:xfrm>
                <a:custGeom>
                  <a:avLst/>
                  <a:gdLst>
                    <a:gd name="T0" fmla="*/ 0 w 477"/>
                    <a:gd name="T1" fmla="*/ 8 h 138"/>
                    <a:gd name="T2" fmla="*/ 302 w 477"/>
                    <a:gd name="T3" fmla="*/ 91 h 138"/>
                    <a:gd name="T4" fmla="*/ 316 w 477"/>
                    <a:gd name="T5" fmla="*/ 82 h 138"/>
                    <a:gd name="T6" fmla="*/ 13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dirty="0"/>
                </a:p>
              </p:txBody>
            </p:sp>
            <p:sp>
              <p:nvSpPr>
                <p:cNvPr id="383" name="Freeform 9"/>
                <p:cNvSpPr>
                  <a:spLocks/>
                </p:cNvSpPr>
                <p:nvPr/>
              </p:nvSpPr>
              <p:spPr bwMode="auto">
                <a:xfrm>
                  <a:off x="1654" y="1717"/>
                  <a:ext cx="404" cy="143"/>
                </a:xfrm>
                <a:custGeom>
                  <a:avLst/>
                  <a:gdLst>
                    <a:gd name="T0" fmla="*/ 0 w 496"/>
                    <a:gd name="T1" fmla="*/ 43 h 177"/>
                    <a:gd name="T2" fmla="*/ 14 w 496"/>
                    <a:gd name="T3" fmla="*/ 48 h 177"/>
                    <a:gd name="T4" fmla="*/ 30 w 496"/>
                    <a:gd name="T5" fmla="*/ 40 h 177"/>
                    <a:gd name="T6" fmla="*/ 40 w 496"/>
                    <a:gd name="T7" fmla="*/ 43 h 177"/>
                    <a:gd name="T8" fmla="*/ 30 w 496"/>
                    <a:gd name="T9" fmla="*/ 53 h 177"/>
                    <a:gd name="T10" fmla="*/ 228 w 496"/>
                    <a:gd name="T11" fmla="*/ 107 h 177"/>
                    <a:gd name="T12" fmla="*/ 239 w 496"/>
                    <a:gd name="T13" fmla="*/ 99 h 177"/>
                    <a:gd name="T14" fmla="*/ 256 w 496"/>
                    <a:gd name="T15" fmla="*/ 103 h 177"/>
                    <a:gd name="T16" fmla="*/ 245 w 496"/>
                    <a:gd name="T17" fmla="*/ 111 h 177"/>
                    <a:gd name="T18" fmla="*/ 263 w 496"/>
                    <a:gd name="T19" fmla="*/ 116 h 177"/>
                    <a:gd name="T20" fmla="*/ 329 w 496"/>
                    <a:gd name="T21" fmla="*/ 69 h 177"/>
                    <a:gd name="T22" fmla="*/ 73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dirty="0"/>
                </a:p>
              </p:txBody>
            </p:sp>
            <p:sp>
              <p:nvSpPr>
                <p:cNvPr id="384" name="Freeform 10"/>
                <p:cNvSpPr>
                  <a:spLocks/>
                </p:cNvSpPr>
                <p:nvPr/>
              </p:nvSpPr>
              <p:spPr bwMode="auto">
                <a:xfrm>
                  <a:off x="2044" y="1810"/>
                  <a:ext cx="88" cy="35"/>
                </a:xfrm>
                <a:custGeom>
                  <a:avLst/>
                  <a:gdLst>
                    <a:gd name="T0" fmla="*/ 27 w 108"/>
                    <a:gd name="T1" fmla="*/ 0 h 44"/>
                    <a:gd name="T2" fmla="*/ 71 w 108"/>
                    <a:gd name="T3" fmla="*/ 11 h 44"/>
                    <a:gd name="T4" fmla="*/ 46 w 108"/>
                    <a:gd name="T5" fmla="*/ 27 h 44"/>
                    <a:gd name="T6" fmla="*/ 0 w 108"/>
                    <a:gd name="T7" fmla="*/ 16 h 44"/>
                    <a:gd name="T8" fmla="*/ 27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dirty="0"/>
                </a:p>
              </p:txBody>
            </p:sp>
            <p:sp>
              <p:nvSpPr>
                <p:cNvPr id="385" name="Freeform 11"/>
                <p:cNvSpPr>
                  <a:spLocks/>
                </p:cNvSpPr>
                <p:nvPr/>
              </p:nvSpPr>
              <p:spPr bwMode="auto">
                <a:xfrm>
                  <a:off x="1994" y="1848"/>
                  <a:ext cx="79" cy="34"/>
                </a:xfrm>
                <a:custGeom>
                  <a:avLst/>
                  <a:gdLst>
                    <a:gd name="T0" fmla="*/ 14 w 97"/>
                    <a:gd name="T1" fmla="*/ 5 h 42"/>
                    <a:gd name="T2" fmla="*/ 30 w 97"/>
                    <a:gd name="T3" fmla="*/ 7 h 42"/>
                    <a:gd name="T4" fmla="*/ 40 w 97"/>
                    <a:gd name="T5" fmla="*/ 0 h 42"/>
                    <a:gd name="T6" fmla="*/ 55 w 97"/>
                    <a:gd name="T7" fmla="*/ 5 h 42"/>
                    <a:gd name="T8" fmla="*/ 48 w 97"/>
                    <a:gd name="T9" fmla="*/ 12 h 42"/>
                    <a:gd name="T10" fmla="*/ 64 w 97"/>
                    <a:gd name="T11" fmla="*/ 16 h 42"/>
                    <a:gd name="T12" fmla="*/ 51 w 97"/>
                    <a:gd name="T13" fmla="*/ 27 h 42"/>
                    <a:gd name="T14" fmla="*/ 0 w 97"/>
                    <a:gd name="T15" fmla="*/ 14 h 42"/>
                    <a:gd name="T16" fmla="*/ 14 w 97"/>
                    <a:gd name="T17" fmla="*/ 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dirty="0"/>
                </a:p>
              </p:txBody>
            </p:sp>
            <p:sp>
              <p:nvSpPr>
                <p:cNvPr id="386" name="Freeform 12"/>
                <p:cNvSpPr>
                  <a:spLocks/>
                </p:cNvSpPr>
                <p:nvPr/>
              </p:nvSpPr>
              <p:spPr bwMode="auto">
                <a:xfrm>
                  <a:off x="2073" y="1825"/>
                  <a:ext cx="150" cy="80"/>
                </a:xfrm>
                <a:custGeom>
                  <a:avLst/>
                  <a:gdLst>
                    <a:gd name="T0" fmla="*/ 66 w 185"/>
                    <a:gd name="T1" fmla="*/ 0 h 97"/>
                    <a:gd name="T2" fmla="*/ 122 w 185"/>
                    <a:gd name="T3" fmla="*/ 15 h 97"/>
                    <a:gd name="T4" fmla="*/ 54 w 185"/>
                    <a:gd name="T5" fmla="*/ 66 h 97"/>
                    <a:gd name="T6" fmla="*/ 0 w 185"/>
                    <a:gd name="T7" fmla="*/ 50 h 97"/>
                    <a:gd name="T8" fmla="*/ 66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dirty="0"/>
                </a:p>
              </p:txBody>
            </p:sp>
          </p:grpSp>
          <p:grpSp>
            <p:nvGrpSpPr>
              <p:cNvPr id="353" name="Group 13"/>
              <p:cNvGrpSpPr>
                <a:grpSpLocks/>
              </p:cNvGrpSpPr>
              <p:nvPr/>
            </p:nvGrpSpPr>
            <p:grpSpPr bwMode="auto">
              <a:xfrm>
                <a:off x="3557" y="2818"/>
                <a:ext cx="696" cy="376"/>
                <a:chOff x="2614" y="1299"/>
                <a:chExt cx="763" cy="412"/>
              </a:xfrm>
            </p:grpSpPr>
            <p:sp>
              <p:nvSpPr>
                <p:cNvPr id="366" name="Freeform 14"/>
                <p:cNvSpPr>
                  <a:spLocks noChangeAspect="1"/>
                </p:cNvSpPr>
                <p:nvPr/>
              </p:nvSpPr>
              <p:spPr bwMode="auto">
                <a:xfrm>
                  <a:off x="3113" y="1406"/>
                  <a:ext cx="263" cy="305"/>
                </a:xfrm>
                <a:custGeom>
                  <a:avLst/>
                  <a:gdLst>
                    <a:gd name="T0" fmla="*/ 1 w 364"/>
                    <a:gd name="T1" fmla="*/ 111 h 422"/>
                    <a:gd name="T2" fmla="*/ 190 w 364"/>
                    <a:gd name="T3" fmla="*/ 0 h 422"/>
                    <a:gd name="T4" fmla="*/ 190 w 364"/>
                    <a:gd name="T5" fmla="*/ 94 h 422"/>
                    <a:gd name="T6" fmla="*/ 0 w 364"/>
                    <a:gd name="T7" fmla="*/ 220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67" name="Freeform 15"/>
                <p:cNvSpPr>
                  <a:spLocks noChangeAspect="1"/>
                </p:cNvSpPr>
                <p:nvPr/>
              </p:nvSpPr>
              <p:spPr bwMode="auto">
                <a:xfrm>
                  <a:off x="2614" y="1299"/>
                  <a:ext cx="763" cy="264"/>
                </a:xfrm>
                <a:custGeom>
                  <a:avLst/>
                  <a:gdLst>
                    <a:gd name="T0" fmla="*/ 350 w 1091"/>
                    <a:gd name="T1" fmla="*/ 184 h 377"/>
                    <a:gd name="T2" fmla="*/ 0 w 1091"/>
                    <a:gd name="T3" fmla="*/ 92 h 377"/>
                    <a:gd name="T4" fmla="*/ 194 w 1091"/>
                    <a:gd name="T5" fmla="*/ 0 h 377"/>
                    <a:gd name="T6" fmla="*/ 533 w 1091"/>
                    <a:gd name="T7" fmla="*/ 74 h 377"/>
                    <a:gd name="T8" fmla="*/ 350 w 1091"/>
                    <a:gd name="T9" fmla="*/ 184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68" name="Freeform 16"/>
                <p:cNvSpPr>
                  <a:spLocks noChangeAspect="1"/>
                </p:cNvSpPr>
                <p:nvPr/>
              </p:nvSpPr>
              <p:spPr bwMode="auto">
                <a:xfrm>
                  <a:off x="2614" y="1429"/>
                  <a:ext cx="499" cy="282"/>
                </a:xfrm>
                <a:custGeom>
                  <a:avLst/>
                  <a:gdLst>
                    <a:gd name="T0" fmla="*/ 0 w 690"/>
                    <a:gd name="T1" fmla="*/ 3 h 390"/>
                    <a:gd name="T2" fmla="*/ 0 w 690"/>
                    <a:gd name="T3" fmla="*/ 101 h 390"/>
                    <a:gd name="T4" fmla="*/ 361 w 690"/>
                    <a:gd name="T5" fmla="*/ 204 h 390"/>
                    <a:gd name="T6" fmla="*/ 361 w 690"/>
                    <a:gd name="T7" fmla="*/ 97 h 390"/>
                    <a:gd name="T8" fmla="*/ 2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69" name="Freeform 17"/>
                <p:cNvSpPr>
                  <a:spLocks noChangeAspect="1"/>
                </p:cNvSpPr>
                <p:nvPr/>
              </p:nvSpPr>
              <p:spPr bwMode="auto">
                <a:xfrm>
                  <a:off x="2875" y="1529"/>
                  <a:ext cx="196" cy="137"/>
                </a:xfrm>
                <a:custGeom>
                  <a:avLst/>
                  <a:gdLst>
                    <a:gd name="T0" fmla="*/ 0 w 271"/>
                    <a:gd name="T1" fmla="*/ 0 h 189"/>
                    <a:gd name="T2" fmla="*/ 142 w 271"/>
                    <a:gd name="T3" fmla="*/ 38 h 189"/>
                    <a:gd name="T4" fmla="*/ 142 w 271"/>
                    <a:gd name="T5" fmla="*/ 99 h 189"/>
                    <a:gd name="T6" fmla="*/ 0 w 271"/>
                    <a:gd name="T7" fmla="*/ 60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dirty="0"/>
                </a:p>
              </p:txBody>
            </p:sp>
            <p:sp>
              <p:nvSpPr>
                <p:cNvPr id="370" name="Freeform 18"/>
                <p:cNvSpPr>
                  <a:spLocks noChangeAspect="1" noChangeArrowheads="1"/>
                </p:cNvSpPr>
                <p:nvPr/>
              </p:nvSpPr>
              <p:spPr bwMode="auto">
                <a:xfrm>
                  <a:off x="2879" y="1580"/>
                  <a:ext cx="189" cy="49"/>
                </a:xfrm>
                <a:custGeom>
                  <a:avLst/>
                  <a:gdLst>
                    <a:gd name="T0" fmla="*/ 0 w 261"/>
                    <a:gd name="T1" fmla="*/ 0 h 69"/>
                    <a:gd name="T2" fmla="*/ 137 w 261"/>
                    <a:gd name="T3" fmla="*/ 3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dirty="0"/>
                </a:p>
              </p:txBody>
            </p:sp>
            <p:sp>
              <p:nvSpPr>
                <p:cNvPr id="371" name="Freeform 19"/>
                <p:cNvSpPr>
                  <a:spLocks/>
                </p:cNvSpPr>
                <p:nvPr/>
              </p:nvSpPr>
              <p:spPr bwMode="auto">
                <a:xfrm>
                  <a:off x="2874" y="1528"/>
                  <a:ext cx="196" cy="83"/>
                </a:xfrm>
                <a:custGeom>
                  <a:avLst/>
                  <a:gdLst>
                    <a:gd name="T0" fmla="*/ 0 w 270"/>
                    <a:gd name="T1" fmla="*/ 59 h 116"/>
                    <a:gd name="T2" fmla="*/ 1 w 270"/>
                    <a:gd name="T3" fmla="*/ 0 h 116"/>
                    <a:gd name="T4" fmla="*/ 142 w 270"/>
                    <a:gd name="T5" fmla="*/ 39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dirty="0"/>
                </a:p>
              </p:txBody>
            </p:sp>
            <p:sp>
              <p:nvSpPr>
                <p:cNvPr id="372" name="Line 20"/>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dirty="0"/>
                </a:p>
              </p:txBody>
            </p:sp>
            <p:sp>
              <p:nvSpPr>
                <p:cNvPr id="373" name="Line 21"/>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dirty="0"/>
                </a:p>
              </p:txBody>
            </p:sp>
            <p:sp>
              <p:nvSpPr>
                <p:cNvPr id="374" name="Freeform 22"/>
                <p:cNvSpPr>
                  <a:spLocks/>
                </p:cNvSpPr>
                <p:nvPr/>
              </p:nvSpPr>
              <p:spPr bwMode="auto">
                <a:xfrm>
                  <a:off x="2940" y="1566"/>
                  <a:ext cx="47" cy="25"/>
                </a:xfrm>
                <a:custGeom>
                  <a:avLst/>
                  <a:gdLst>
                    <a:gd name="T0" fmla="*/ 0 w 64"/>
                    <a:gd name="T1" fmla="*/ 0 h 35"/>
                    <a:gd name="T2" fmla="*/ 1 w 64"/>
                    <a:gd name="T3" fmla="*/ 9 h 35"/>
                    <a:gd name="T4" fmla="*/ 35 w 64"/>
                    <a:gd name="T5" fmla="*/ 18 h 35"/>
                    <a:gd name="T6" fmla="*/ 35 w 64"/>
                    <a:gd name="T7" fmla="*/ 10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dirty="0"/>
                </a:p>
              </p:txBody>
            </p:sp>
            <p:sp>
              <p:nvSpPr>
                <p:cNvPr id="375" name="Line 23"/>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376" name="Line 24"/>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377" name="Line 25"/>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378" name="Line 26"/>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379" name="Freeform 27"/>
                <p:cNvSpPr>
                  <a:spLocks/>
                </p:cNvSpPr>
                <p:nvPr/>
              </p:nvSpPr>
              <p:spPr bwMode="auto">
                <a:xfrm>
                  <a:off x="2877" y="1588"/>
                  <a:ext cx="198" cy="84"/>
                </a:xfrm>
                <a:custGeom>
                  <a:avLst/>
                  <a:gdLst>
                    <a:gd name="T0" fmla="*/ 0 w 275"/>
                    <a:gd name="T1" fmla="*/ 21 h 117"/>
                    <a:gd name="T2" fmla="*/ 143 w 275"/>
                    <a:gd name="T3" fmla="*/ 60 h 117"/>
                    <a:gd name="T4" fmla="*/ 14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dirty="0"/>
                </a:p>
              </p:txBody>
            </p:sp>
          </p:grpSp>
          <p:grpSp>
            <p:nvGrpSpPr>
              <p:cNvPr id="354" name="Group 28"/>
              <p:cNvGrpSpPr>
                <a:grpSpLocks/>
              </p:cNvGrpSpPr>
              <p:nvPr/>
            </p:nvGrpSpPr>
            <p:grpSpPr bwMode="auto">
              <a:xfrm>
                <a:off x="3657" y="2399"/>
                <a:ext cx="651" cy="612"/>
                <a:chOff x="2676" y="840"/>
                <a:chExt cx="714" cy="672"/>
              </a:xfrm>
            </p:grpSpPr>
            <p:sp>
              <p:nvSpPr>
                <p:cNvPr id="355" name="Freeform 29"/>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dirty="0"/>
                </a:p>
              </p:txBody>
            </p:sp>
            <p:sp>
              <p:nvSpPr>
                <p:cNvPr id="356" name="Freeform 30"/>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dirty="0"/>
                </a:p>
              </p:txBody>
            </p:sp>
            <p:sp>
              <p:nvSpPr>
                <p:cNvPr id="357" name="Oval 31"/>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endParaRPr lang="en-US" dirty="0"/>
                </a:p>
              </p:txBody>
            </p:sp>
            <p:sp>
              <p:nvSpPr>
                <p:cNvPr id="358" name="Freeform 32"/>
                <p:cNvSpPr>
                  <a:spLocks/>
                </p:cNvSpPr>
                <p:nvPr/>
              </p:nvSpPr>
              <p:spPr bwMode="auto">
                <a:xfrm>
                  <a:off x="2718" y="1337"/>
                  <a:ext cx="452" cy="126"/>
                </a:xfrm>
                <a:custGeom>
                  <a:avLst/>
                  <a:gdLst>
                    <a:gd name="T0" fmla="*/ 0 w 646"/>
                    <a:gd name="T1" fmla="*/ 0 h 180"/>
                    <a:gd name="T2" fmla="*/ 10 w 646"/>
                    <a:gd name="T3" fmla="*/ 17 h 180"/>
                    <a:gd name="T4" fmla="*/ 281 w 646"/>
                    <a:gd name="T5" fmla="*/ 88 h 180"/>
                    <a:gd name="T6" fmla="*/ 316 w 646"/>
                    <a:gd name="T7" fmla="*/ 7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dirty="0"/>
                </a:p>
              </p:txBody>
            </p:sp>
            <p:sp>
              <p:nvSpPr>
                <p:cNvPr id="359" name="Freeform 33"/>
                <p:cNvSpPr>
                  <a:spLocks noChangeAspect="1"/>
                </p:cNvSpPr>
                <p:nvPr/>
              </p:nvSpPr>
              <p:spPr bwMode="auto">
                <a:xfrm>
                  <a:off x="2826" y="840"/>
                  <a:ext cx="564" cy="520"/>
                </a:xfrm>
                <a:custGeom>
                  <a:avLst/>
                  <a:gdLst>
                    <a:gd name="T0" fmla="*/ 302 w 808"/>
                    <a:gd name="T1" fmla="*/ 362 h 746"/>
                    <a:gd name="T2" fmla="*/ 394 w 808"/>
                    <a:gd name="T3" fmla="*/ 255 h 746"/>
                    <a:gd name="T4" fmla="*/ 394 w 808"/>
                    <a:gd name="T5" fmla="*/ 52 h 746"/>
                    <a:gd name="T6" fmla="*/ 164 w 808"/>
                    <a:gd name="T7" fmla="*/ 0 h 746"/>
                    <a:gd name="T8" fmla="*/ 0 w 808"/>
                    <a:gd name="T9" fmla="*/ 23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60" name="Freeform 34"/>
                <p:cNvSpPr>
                  <a:spLocks noChangeAspect="1"/>
                </p:cNvSpPr>
                <p:nvPr/>
              </p:nvSpPr>
              <p:spPr bwMode="auto">
                <a:xfrm>
                  <a:off x="3178" y="955"/>
                  <a:ext cx="113" cy="506"/>
                </a:xfrm>
                <a:custGeom>
                  <a:avLst/>
                  <a:gdLst>
                    <a:gd name="T0" fmla="*/ 0 w 144"/>
                    <a:gd name="T1" fmla="*/ 398 h 644"/>
                    <a:gd name="T2" fmla="*/ 0 w 144"/>
                    <a:gd name="T3" fmla="*/ 49 h 644"/>
                    <a:gd name="T4" fmla="*/ 89 w 144"/>
                    <a:gd name="T5" fmla="*/ 0 h 644"/>
                    <a:gd name="T6" fmla="*/ 89 w 144"/>
                    <a:gd name="T7" fmla="*/ 342 h 644"/>
                    <a:gd name="T8" fmla="*/ 0 w 144"/>
                    <a:gd name="T9" fmla="*/ 398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61" name="Freeform 35"/>
                <p:cNvSpPr>
                  <a:spLocks noChangeAspect="1"/>
                </p:cNvSpPr>
                <p:nvPr/>
              </p:nvSpPr>
              <p:spPr bwMode="auto">
                <a:xfrm>
                  <a:off x="2676" y="846"/>
                  <a:ext cx="615" cy="172"/>
                </a:xfrm>
                <a:custGeom>
                  <a:avLst/>
                  <a:gdLst>
                    <a:gd name="T0" fmla="*/ 395 w 782"/>
                    <a:gd name="T1" fmla="*/ 135 h 219"/>
                    <a:gd name="T2" fmla="*/ 0 w 782"/>
                    <a:gd name="T3" fmla="*/ 42 h 219"/>
                    <a:gd name="T4" fmla="*/ 99 w 782"/>
                    <a:gd name="T5" fmla="*/ 0 h 219"/>
                    <a:gd name="T6" fmla="*/ 484 w 782"/>
                    <a:gd name="T7" fmla="*/ 86 h 219"/>
                    <a:gd name="T8" fmla="*/ 395 w 782"/>
                    <a:gd name="T9" fmla="*/ 135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dirty="0"/>
                </a:p>
              </p:txBody>
            </p:sp>
            <p:sp>
              <p:nvSpPr>
                <p:cNvPr id="362" name="Freeform 36"/>
                <p:cNvSpPr>
                  <a:spLocks noChangeAspect="1"/>
                </p:cNvSpPr>
                <p:nvPr/>
              </p:nvSpPr>
              <p:spPr bwMode="auto">
                <a:xfrm>
                  <a:off x="2676" y="897"/>
                  <a:ext cx="502" cy="566"/>
                </a:xfrm>
                <a:custGeom>
                  <a:avLst/>
                  <a:gdLst>
                    <a:gd name="T0" fmla="*/ 374 w 672"/>
                    <a:gd name="T1" fmla="*/ 424 h 754"/>
                    <a:gd name="T2" fmla="*/ 374 w 672"/>
                    <a:gd name="T3" fmla="*/ 90 h 754"/>
                    <a:gd name="T4" fmla="*/ 0 w 672"/>
                    <a:gd name="T5" fmla="*/ 0 h 754"/>
                    <a:gd name="T6" fmla="*/ 0 w 672"/>
                    <a:gd name="T7" fmla="*/ 326 h 754"/>
                    <a:gd name="T8" fmla="*/ 374 w 672"/>
                    <a:gd name="T9" fmla="*/ 424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63" name="Freeform 37"/>
                <p:cNvSpPr>
                  <a:spLocks noChangeAspect="1"/>
                </p:cNvSpPr>
                <p:nvPr/>
              </p:nvSpPr>
              <p:spPr bwMode="auto">
                <a:xfrm>
                  <a:off x="2715" y="947"/>
                  <a:ext cx="425" cy="464"/>
                </a:xfrm>
                <a:custGeom>
                  <a:avLst/>
                  <a:gdLst>
                    <a:gd name="T0" fmla="*/ 367 w 491"/>
                    <a:gd name="T1" fmla="*/ 391 h 549"/>
                    <a:gd name="T2" fmla="*/ 367 w 491"/>
                    <a:gd name="T3" fmla="*/ 84 h 549"/>
                    <a:gd name="T4" fmla="*/ 0 w 491"/>
                    <a:gd name="T5" fmla="*/ 0 h 549"/>
                    <a:gd name="T6" fmla="*/ 0 w 491"/>
                    <a:gd name="T7" fmla="*/ 303 h 549"/>
                    <a:gd name="T8" fmla="*/ 367 w 491"/>
                    <a:gd name="T9" fmla="*/ 391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dirty="0"/>
                </a:p>
              </p:txBody>
            </p:sp>
            <p:sp>
              <p:nvSpPr>
                <p:cNvPr id="364" name="Freeform 38"/>
                <p:cNvSpPr>
                  <a:spLocks/>
                </p:cNvSpPr>
                <p:nvPr/>
              </p:nvSpPr>
              <p:spPr bwMode="auto">
                <a:xfrm>
                  <a:off x="2741" y="978"/>
                  <a:ext cx="372"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defRPr/>
                  </a:pPr>
                  <a:endParaRPr lang="en-US" dirty="0"/>
                </a:p>
              </p:txBody>
            </p:sp>
            <p:sp>
              <p:nvSpPr>
                <p:cNvPr id="365" name="Line 39"/>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dirty="0"/>
                </a:p>
              </p:txBody>
            </p:sp>
          </p:grpSp>
        </p:grpSp>
        <p:grpSp>
          <p:nvGrpSpPr>
            <p:cNvPr id="341" name="Group 40"/>
            <p:cNvGrpSpPr>
              <a:grpSpLocks/>
            </p:cNvGrpSpPr>
            <p:nvPr/>
          </p:nvGrpSpPr>
          <p:grpSpPr bwMode="auto">
            <a:xfrm>
              <a:off x="1187" y="445"/>
              <a:ext cx="740" cy="1002"/>
              <a:chOff x="3015" y="2413"/>
              <a:chExt cx="740" cy="1002"/>
            </a:xfrm>
          </p:grpSpPr>
          <p:sp>
            <p:nvSpPr>
              <p:cNvPr id="342" name="Freeform 41"/>
              <p:cNvSpPr>
                <a:spLocks/>
              </p:cNvSpPr>
              <p:nvPr/>
            </p:nvSpPr>
            <p:spPr bwMode="auto">
              <a:xfrm flipH="1">
                <a:off x="3083" y="2606"/>
                <a:ext cx="313" cy="299"/>
              </a:xfrm>
              <a:custGeom>
                <a:avLst/>
                <a:gdLst>
                  <a:gd name="T0" fmla="*/ 16 w 359"/>
                  <a:gd name="T1" fmla="*/ 16 h 341"/>
                  <a:gd name="T2" fmla="*/ 14 w 359"/>
                  <a:gd name="T3" fmla="*/ 30 h 341"/>
                  <a:gd name="T4" fmla="*/ 14 w 359"/>
                  <a:gd name="T5" fmla="*/ 43 h 341"/>
                  <a:gd name="T6" fmla="*/ 15 w 359"/>
                  <a:gd name="T7" fmla="*/ 60 h 341"/>
                  <a:gd name="T8" fmla="*/ 10 w 359"/>
                  <a:gd name="T9" fmla="*/ 73 h 341"/>
                  <a:gd name="T10" fmla="*/ 4 w 359"/>
                  <a:gd name="T11" fmla="*/ 82 h 341"/>
                  <a:gd name="T12" fmla="*/ 0 w 359"/>
                  <a:gd name="T13" fmla="*/ 89 h 341"/>
                  <a:gd name="T14" fmla="*/ 0 w 359"/>
                  <a:gd name="T15" fmla="*/ 96 h 341"/>
                  <a:gd name="T16" fmla="*/ 4 w 359"/>
                  <a:gd name="T17" fmla="*/ 102 h 341"/>
                  <a:gd name="T18" fmla="*/ 15 w 359"/>
                  <a:gd name="T19" fmla="*/ 104 h 341"/>
                  <a:gd name="T20" fmla="*/ 22 w 359"/>
                  <a:gd name="T21" fmla="*/ 110 h 341"/>
                  <a:gd name="T22" fmla="*/ 23 w 359"/>
                  <a:gd name="T23" fmla="*/ 113 h 341"/>
                  <a:gd name="T24" fmla="*/ 25 w 359"/>
                  <a:gd name="T25" fmla="*/ 125 h 341"/>
                  <a:gd name="T26" fmla="*/ 25 w 359"/>
                  <a:gd name="T27" fmla="*/ 135 h 341"/>
                  <a:gd name="T28" fmla="*/ 29 w 359"/>
                  <a:gd name="T29" fmla="*/ 139 h 341"/>
                  <a:gd name="T30" fmla="*/ 34 w 359"/>
                  <a:gd name="T31" fmla="*/ 140 h 341"/>
                  <a:gd name="T32" fmla="*/ 37 w 359"/>
                  <a:gd name="T33" fmla="*/ 144 h 341"/>
                  <a:gd name="T34" fmla="*/ 35 w 359"/>
                  <a:gd name="T35" fmla="*/ 149 h 341"/>
                  <a:gd name="T36" fmla="*/ 37 w 359"/>
                  <a:gd name="T37" fmla="*/ 154 h 341"/>
                  <a:gd name="T38" fmla="*/ 42 w 359"/>
                  <a:gd name="T39" fmla="*/ 160 h 341"/>
                  <a:gd name="T40" fmla="*/ 50 w 359"/>
                  <a:gd name="T41" fmla="*/ 165 h 341"/>
                  <a:gd name="T42" fmla="*/ 51 w 359"/>
                  <a:gd name="T43" fmla="*/ 172 h 341"/>
                  <a:gd name="T44" fmla="*/ 51 w 359"/>
                  <a:gd name="T45" fmla="*/ 182 h 341"/>
                  <a:gd name="T46" fmla="*/ 53 w 359"/>
                  <a:gd name="T47" fmla="*/ 190 h 341"/>
                  <a:gd name="T48" fmla="*/ 58 w 359"/>
                  <a:gd name="T49" fmla="*/ 196 h 341"/>
                  <a:gd name="T50" fmla="*/ 68 w 359"/>
                  <a:gd name="T51" fmla="*/ 202 h 341"/>
                  <a:gd name="T52" fmla="*/ 80 w 359"/>
                  <a:gd name="T53" fmla="*/ 196 h 341"/>
                  <a:gd name="T54" fmla="*/ 98 w 359"/>
                  <a:gd name="T55" fmla="*/ 194 h 341"/>
                  <a:gd name="T56" fmla="*/ 111 w 359"/>
                  <a:gd name="T57" fmla="*/ 189 h 341"/>
                  <a:gd name="T58" fmla="*/ 122 w 359"/>
                  <a:gd name="T59" fmla="*/ 185 h 341"/>
                  <a:gd name="T60" fmla="*/ 131 w 359"/>
                  <a:gd name="T61" fmla="*/ 190 h 341"/>
                  <a:gd name="T62" fmla="*/ 142 w 359"/>
                  <a:gd name="T63" fmla="*/ 203 h 341"/>
                  <a:gd name="T64" fmla="*/ 147 w 359"/>
                  <a:gd name="T65" fmla="*/ 217 h 341"/>
                  <a:gd name="T66" fmla="*/ 157 w 359"/>
                  <a:gd name="T67" fmla="*/ 231 h 341"/>
                  <a:gd name="T68" fmla="*/ 162 w 359"/>
                  <a:gd name="T69" fmla="*/ 243 h 341"/>
                  <a:gd name="T70" fmla="*/ 167 w 359"/>
                  <a:gd name="T71" fmla="*/ 253 h 341"/>
                  <a:gd name="T72" fmla="*/ 173 w 359"/>
                  <a:gd name="T73" fmla="*/ 262 h 341"/>
                  <a:gd name="T74" fmla="*/ 181 w 359"/>
                  <a:gd name="T75" fmla="*/ 246 h 341"/>
                  <a:gd name="T76" fmla="*/ 187 w 359"/>
                  <a:gd name="T77" fmla="*/ 238 h 341"/>
                  <a:gd name="T78" fmla="*/ 197 w 359"/>
                  <a:gd name="T79" fmla="*/ 228 h 341"/>
                  <a:gd name="T80" fmla="*/ 210 w 359"/>
                  <a:gd name="T81" fmla="*/ 216 h 341"/>
                  <a:gd name="T82" fmla="*/ 273 w 359"/>
                  <a:gd name="T83" fmla="*/ 178 h 341"/>
                  <a:gd name="T84" fmla="*/ 241 w 359"/>
                  <a:gd name="T85" fmla="*/ 114 h 341"/>
                  <a:gd name="T86" fmla="*/ 74 w 359"/>
                  <a:gd name="T87" fmla="*/ 0 h 341"/>
                  <a:gd name="T88" fmla="*/ 16 w 359"/>
                  <a:gd name="T89" fmla="*/ 16 h 3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341"/>
                  <a:gd name="T137" fmla="*/ 359 w 359"/>
                  <a:gd name="T138" fmla="*/ 341 h 3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341">
                    <a:moveTo>
                      <a:pt x="21" y="20"/>
                    </a:moveTo>
                    <a:lnTo>
                      <a:pt x="18" y="39"/>
                    </a:lnTo>
                    <a:lnTo>
                      <a:pt x="18" y="56"/>
                    </a:lnTo>
                    <a:lnTo>
                      <a:pt x="19" y="78"/>
                    </a:lnTo>
                    <a:lnTo>
                      <a:pt x="13" y="95"/>
                    </a:lnTo>
                    <a:lnTo>
                      <a:pt x="6" y="107"/>
                    </a:lnTo>
                    <a:lnTo>
                      <a:pt x="0" y="116"/>
                    </a:lnTo>
                    <a:lnTo>
                      <a:pt x="0" y="125"/>
                    </a:lnTo>
                    <a:lnTo>
                      <a:pt x="6" y="132"/>
                    </a:lnTo>
                    <a:lnTo>
                      <a:pt x="19" y="136"/>
                    </a:lnTo>
                    <a:lnTo>
                      <a:pt x="29" y="143"/>
                    </a:lnTo>
                    <a:lnTo>
                      <a:pt x="30" y="147"/>
                    </a:lnTo>
                    <a:lnTo>
                      <a:pt x="33" y="162"/>
                    </a:lnTo>
                    <a:lnTo>
                      <a:pt x="33" y="176"/>
                    </a:lnTo>
                    <a:lnTo>
                      <a:pt x="38" y="180"/>
                    </a:lnTo>
                    <a:lnTo>
                      <a:pt x="45" y="183"/>
                    </a:lnTo>
                    <a:lnTo>
                      <a:pt x="49" y="187"/>
                    </a:lnTo>
                    <a:lnTo>
                      <a:pt x="46" y="194"/>
                    </a:lnTo>
                    <a:lnTo>
                      <a:pt x="49" y="201"/>
                    </a:lnTo>
                    <a:lnTo>
                      <a:pt x="55" y="208"/>
                    </a:lnTo>
                    <a:lnTo>
                      <a:pt x="65" y="214"/>
                    </a:lnTo>
                    <a:lnTo>
                      <a:pt x="67" y="224"/>
                    </a:lnTo>
                    <a:lnTo>
                      <a:pt x="67" y="236"/>
                    </a:lnTo>
                    <a:lnTo>
                      <a:pt x="70" y="248"/>
                    </a:lnTo>
                    <a:lnTo>
                      <a:pt x="77" y="256"/>
                    </a:lnTo>
                    <a:lnTo>
                      <a:pt x="90" y="262"/>
                    </a:lnTo>
                    <a:lnTo>
                      <a:pt x="106" y="256"/>
                    </a:lnTo>
                    <a:lnTo>
                      <a:pt x="129" y="252"/>
                    </a:lnTo>
                    <a:lnTo>
                      <a:pt x="146" y="245"/>
                    </a:lnTo>
                    <a:lnTo>
                      <a:pt x="161" y="241"/>
                    </a:lnTo>
                    <a:lnTo>
                      <a:pt x="172" y="248"/>
                    </a:lnTo>
                    <a:lnTo>
                      <a:pt x="187" y="265"/>
                    </a:lnTo>
                    <a:lnTo>
                      <a:pt x="194" y="282"/>
                    </a:lnTo>
                    <a:lnTo>
                      <a:pt x="206" y="300"/>
                    </a:lnTo>
                    <a:lnTo>
                      <a:pt x="213" y="316"/>
                    </a:lnTo>
                    <a:lnTo>
                      <a:pt x="219" y="329"/>
                    </a:lnTo>
                    <a:lnTo>
                      <a:pt x="227" y="341"/>
                    </a:lnTo>
                    <a:lnTo>
                      <a:pt x="238" y="321"/>
                    </a:lnTo>
                    <a:lnTo>
                      <a:pt x="247" y="309"/>
                    </a:lnTo>
                    <a:lnTo>
                      <a:pt x="259" y="296"/>
                    </a:lnTo>
                    <a:lnTo>
                      <a:pt x="276" y="280"/>
                    </a:lnTo>
                    <a:lnTo>
                      <a:pt x="359" y="231"/>
                    </a:lnTo>
                    <a:lnTo>
                      <a:pt x="317" y="148"/>
                    </a:lnTo>
                    <a:lnTo>
                      <a:pt x="97" y="0"/>
                    </a:lnTo>
                    <a:lnTo>
                      <a:pt x="21" y="20"/>
                    </a:lnTo>
                  </a:path>
                </a:pathLst>
              </a:custGeom>
              <a:solidFill>
                <a:srgbClr val="AF7D23"/>
              </a:solidFill>
              <a:ln w="3175" cap="rnd">
                <a:solidFill>
                  <a:srgbClr val="808080"/>
                </a:solidFill>
                <a:round/>
                <a:headEnd/>
                <a:tailEnd/>
              </a:ln>
            </p:spPr>
            <p:txBody>
              <a:bodyPr/>
              <a:lstStyle/>
              <a:p>
                <a:endParaRPr lang="en-US" dirty="0"/>
              </a:p>
            </p:txBody>
          </p:sp>
          <p:sp>
            <p:nvSpPr>
              <p:cNvPr id="343" name="Freeform 42"/>
              <p:cNvSpPr>
                <a:spLocks/>
              </p:cNvSpPr>
              <p:nvPr/>
            </p:nvSpPr>
            <p:spPr bwMode="auto">
              <a:xfrm>
                <a:off x="3327" y="2665"/>
                <a:ext cx="31" cy="11"/>
              </a:xfrm>
              <a:custGeom>
                <a:avLst/>
                <a:gdLst>
                  <a:gd name="T0" fmla="*/ 0 w 41"/>
                  <a:gd name="T1" fmla="*/ 0 h 15"/>
                  <a:gd name="T2" fmla="*/ 23 w 41"/>
                  <a:gd name="T3" fmla="*/ 3 h 15"/>
                  <a:gd name="T4" fmla="*/ 20 w 41"/>
                  <a:gd name="T5" fmla="*/ 7 h 15"/>
                  <a:gd name="T6" fmla="*/ 0 w 41"/>
                  <a:gd name="T7" fmla="*/ 0 h 15"/>
                  <a:gd name="T8" fmla="*/ 0 60000 65536"/>
                  <a:gd name="T9" fmla="*/ 0 60000 65536"/>
                  <a:gd name="T10" fmla="*/ 0 60000 65536"/>
                  <a:gd name="T11" fmla="*/ 0 60000 65536"/>
                  <a:gd name="T12" fmla="*/ 0 w 41"/>
                  <a:gd name="T13" fmla="*/ 0 h 15"/>
                  <a:gd name="T14" fmla="*/ 41 w 41"/>
                  <a:gd name="T15" fmla="*/ 15 h 15"/>
                </a:gdLst>
                <a:ahLst/>
                <a:cxnLst>
                  <a:cxn ang="T8">
                    <a:pos x="T0" y="T1"/>
                  </a:cxn>
                  <a:cxn ang="T9">
                    <a:pos x="T2" y="T3"/>
                  </a:cxn>
                  <a:cxn ang="T10">
                    <a:pos x="T4" y="T5"/>
                  </a:cxn>
                  <a:cxn ang="T11">
                    <a:pos x="T6" y="T7"/>
                  </a:cxn>
                </a:cxnLst>
                <a:rect l="T12" t="T13" r="T14" b="T15"/>
                <a:pathLst>
                  <a:path w="41" h="15">
                    <a:moveTo>
                      <a:pt x="0" y="0"/>
                    </a:moveTo>
                    <a:lnTo>
                      <a:pt x="40" y="6"/>
                    </a:lnTo>
                    <a:lnTo>
                      <a:pt x="34" y="14"/>
                    </a:lnTo>
                    <a:lnTo>
                      <a:pt x="0" y="0"/>
                    </a:lnTo>
                  </a:path>
                </a:pathLst>
              </a:custGeom>
              <a:solidFill>
                <a:srgbClr val="333333"/>
              </a:solidFill>
              <a:ln w="6350" cap="rnd">
                <a:solidFill>
                  <a:srgbClr val="333333"/>
                </a:solidFill>
                <a:round/>
                <a:headEnd/>
                <a:tailEnd/>
              </a:ln>
            </p:spPr>
            <p:txBody>
              <a:bodyPr/>
              <a:lstStyle/>
              <a:p>
                <a:endParaRPr lang="en-US" dirty="0"/>
              </a:p>
            </p:txBody>
          </p:sp>
          <p:sp>
            <p:nvSpPr>
              <p:cNvPr id="344" name="Freeform 43"/>
              <p:cNvSpPr>
                <a:spLocks/>
              </p:cNvSpPr>
              <p:nvPr/>
            </p:nvSpPr>
            <p:spPr bwMode="auto">
              <a:xfrm>
                <a:off x="3320" y="3100"/>
                <a:ext cx="128" cy="101"/>
              </a:xfrm>
              <a:custGeom>
                <a:avLst/>
                <a:gdLst>
                  <a:gd name="T0" fmla="*/ 20 w 574"/>
                  <a:gd name="T1" fmla="*/ 2 h 447"/>
                  <a:gd name="T2" fmla="*/ 22 w 574"/>
                  <a:gd name="T3" fmla="*/ 3 h 447"/>
                  <a:gd name="T4" fmla="*/ 25 w 574"/>
                  <a:gd name="T5" fmla="*/ 5 h 447"/>
                  <a:gd name="T6" fmla="*/ 26 w 574"/>
                  <a:gd name="T7" fmla="*/ 7 h 447"/>
                  <a:gd name="T8" fmla="*/ 26 w 574"/>
                  <a:gd name="T9" fmla="*/ 9 h 447"/>
                  <a:gd name="T10" fmla="*/ 27 w 574"/>
                  <a:gd name="T11" fmla="*/ 9 h 447"/>
                  <a:gd name="T12" fmla="*/ 28 w 574"/>
                  <a:gd name="T13" fmla="*/ 10 h 447"/>
                  <a:gd name="T14" fmla="*/ 29 w 574"/>
                  <a:gd name="T15" fmla="*/ 11 h 447"/>
                  <a:gd name="T16" fmla="*/ 28 w 574"/>
                  <a:gd name="T17" fmla="*/ 12 h 447"/>
                  <a:gd name="T18" fmla="*/ 27 w 574"/>
                  <a:gd name="T19" fmla="*/ 13 h 447"/>
                  <a:gd name="T20" fmla="*/ 27 w 574"/>
                  <a:gd name="T21" fmla="*/ 13 h 447"/>
                  <a:gd name="T22" fmla="*/ 25 w 574"/>
                  <a:gd name="T23" fmla="*/ 12 h 447"/>
                  <a:gd name="T24" fmla="*/ 22 w 574"/>
                  <a:gd name="T25" fmla="*/ 10 h 447"/>
                  <a:gd name="T26" fmla="*/ 21 w 574"/>
                  <a:gd name="T27" fmla="*/ 8 h 447"/>
                  <a:gd name="T28" fmla="*/ 19 w 574"/>
                  <a:gd name="T29" fmla="*/ 9 h 447"/>
                  <a:gd name="T30" fmla="*/ 17 w 574"/>
                  <a:gd name="T31" fmla="*/ 9 h 447"/>
                  <a:gd name="T32" fmla="*/ 16 w 574"/>
                  <a:gd name="T33" fmla="*/ 9 h 447"/>
                  <a:gd name="T34" fmla="*/ 15 w 574"/>
                  <a:gd name="T35" fmla="*/ 9 h 447"/>
                  <a:gd name="T36" fmla="*/ 15 w 574"/>
                  <a:gd name="T37" fmla="*/ 9 h 447"/>
                  <a:gd name="T38" fmla="*/ 15 w 574"/>
                  <a:gd name="T39" fmla="*/ 9 h 447"/>
                  <a:gd name="T40" fmla="*/ 15 w 574"/>
                  <a:gd name="T41" fmla="*/ 9 h 447"/>
                  <a:gd name="T42" fmla="*/ 14 w 574"/>
                  <a:gd name="T43" fmla="*/ 9 h 447"/>
                  <a:gd name="T44" fmla="*/ 14 w 574"/>
                  <a:gd name="T45" fmla="*/ 9 h 447"/>
                  <a:gd name="T46" fmla="*/ 13 w 574"/>
                  <a:gd name="T47" fmla="*/ 9 h 447"/>
                  <a:gd name="T48" fmla="*/ 12 w 574"/>
                  <a:gd name="T49" fmla="*/ 10 h 447"/>
                  <a:gd name="T50" fmla="*/ 11 w 574"/>
                  <a:gd name="T51" fmla="*/ 11 h 447"/>
                  <a:gd name="T52" fmla="*/ 9 w 574"/>
                  <a:gd name="T53" fmla="*/ 12 h 447"/>
                  <a:gd name="T54" fmla="*/ 8 w 574"/>
                  <a:gd name="T55" fmla="*/ 14 h 447"/>
                  <a:gd name="T56" fmla="*/ 9 w 574"/>
                  <a:gd name="T57" fmla="*/ 16 h 447"/>
                  <a:gd name="T58" fmla="*/ 11 w 574"/>
                  <a:gd name="T59" fmla="*/ 17 h 447"/>
                  <a:gd name="T60" fmla="*/ 12 w 574"/>
                  <a:gd name="T61" fmla="*/ 17 h 447"/>
                  <a:gd name="T62" fmla="*/ 13 w 574"/>
                  <a:gd name="T63" fmla="*/ 16 h 447"/>
                  <a:gd name="T64" fmla="*/ 16 w 574"/>
                  <a:gd name="T65" fmla="*/ 16 h 447"/>
                  <a:gd name="T66" fmla="*/ 19 w 574"/>
                  <a:gd name="T67" fmla="*/ 18 h 447"/>
                  <a:gd name="T68" fmla="*/ 19 w 574"/>
                  <a:gd name="T69" fmla="*/ 19 h 447"/>
                  <a:gd name="T70" fmla="*/ 18 w 574"/>
                  <a:gd name="T71" fmla="*/ 21 h 447"/>
                  <a:gd name="T72" fmla="*/ 17 w 574"/>
                  <a:gd name="T73" fmla="*/ 22 h 447"/>
                  <a:gd name="T74" fmla="*/ 14 w 574"/>
                  <a:gd name="T75" fmla="*/ 22 h 447"/>
                  <a:gd name="T76" fmla="*/ 9 w 574"/>
                  <a:gd name="T77" fmla="*/ 23 h 447"/>
                  <a:gd name="T78" fmla="*/ 5 w 574"/>
                  <a:gd name="T79" fmla="*/ 22 h 447"/>
                  <a:gd name="T80" fmla="*/ 2 w 574"/>
                  <a:gd name="T81" fmla="*/ 21 h 447"/>
                  <a:gd name="T82" fmla="*/ 3 w 574"/>
                  <a:gd name="T83" fmla="*/ 18 h 447"/>
                  <a:gd name="T84" fmla="*/ 2 w 574"/>
                  <a:gd name="T85" fmla="*/ 13 h 447"/>
                  <a:gd name="T86" fmla="*/ 1 w 574"/>
                  <a:gd name="T87" fmla="*/ 6 h 447"/>
                  <a:gd name="T88" fmla="*/ 0 w 574"/>
                  <a:gd name="T89" fmla="*/ 4 h 447"/>
                  <a:gd name="T90" fmla="*/ 1 w 574"/>
                  <a:gd name="T91" fmla="*/ 4 h 447"/>
                  <a:gd name="T92" fmla="*/ 3 w 574"/>
                  <a:gd name="T93" fmla="*/ 4 h 447"/>
                  <a:gd name="T94" fmla="*/ 6 w 574"/>
                  <a:gd name="T95" fmla="*/ 3 h 447"/>
                  <a:gd name="T96" fmla="*/ 12 w 574"/>
                  <a:gd name="T97" fmla="*/ 2 h 447"/>
                  <a:gd name="T98" fmla="*/ 14 w 574"/>
                  <a:gd name="T99" fmla="*/ 1 h 447"/>
                  <a:gd name="T100" fmla="*/ 17 w 574"/>
                  <a:gd name="T101" fmla="*/ 0 h 447"/>
                  <a:gd name="T102" fmla="*/ 19 w 574"/>
                  <a:gd name="T103" fmla="*/ 0 h 4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447"/>
                  <a:gd name="T158" fmla="*/ 574 w 574"/>
                  <a:gd name="T159" fmla="*/ 447 h 4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447">
                    <a:moveTo>
                      <a:pt x="384" y="15"/>
                    </a:moveTo>
                    <a:lnTo>
                      <a:pt x="392" y="25"/>
                    </a:lnTo>
                    <a:lnTo>
                      <a:pt x="399" y="32"/>
                    </a:lnTo>
                    <a:lnTo>
                      <a:pt x="411" y="40"/>
                    </a:lnTo>
                    <a:lnTo>
                      <a:pt x="422" y="50"/>
                    </a:lnTo>
                    <a:lnTo>
                      <a:pt x="449" y="67"/>
                    </a:lnTo>
                    <a:lnTo>
                      <a:pt x="476" y="86"/>
                    </a:lnTo>
                    <a:lnTo>
                      <a:pt x="488" y="96"/>
                    </a:lnTo>
                    <a:lnTo>
                      <a:pt x="499" y="105"/>
                    </a:lnTo>
                    <a:lnTo>
                      <a:pt x="509" y="115"/>
                    </a:lnTo>
                    <a:lnTo>
                      <a:pt x="518" y="124"/>
                    </a:lnTo>
                    <a:lnTo>
                      <a:pt x="524" y="136"/>
                    </a:lnTo>
                    <a:lnTo>
                      <a:pt x="528" y="146"/>
                    </a:lnTo>
                    <a:lnTo>
                      <a:pt x="528" y="157"/>
                    </a:lnTo>
                    <a:lnTo>
                      <a:pt x="526" y="169"/>
                    </a:lnTo>
                    <a:lnTo>
                      <a:pt x="530" y="169"/>
                    </a:lnTo>
                    <a:lnTo>
                      <a:pt x="536" y="171"/>
                    </a:lnTo>
                    <a:lnTo>
                      <a:pt x="543" y="176"/>
                    </a:lnTo>
                    <a:lnTo>
                      <a:pt x="549" y="184"/>
                    </a:lnTo>
                    <a:lnTo>
                      <a:pt x="557" y="194"/>
                    </a:lnTo>
                    <a:lnTo>
                      <a:pt x="563" y="201"/>
                    </a:lnTo>
                    <a:lnTo>
                      <a:pt x="568" y="211"/>
                    </a:lnTo>
                    <a:lnTo>
                      <a:pt x="574" y="217"/>
                    </a:lnTo>
                    <a:lnTo>
                      <a:pt x="572" y="220"/>
                    </a:lnTo>
                    <a:lnTo>
                      <a:pt x="568" y="226"/>
                    </a:lnTo>
                    <a:lnTo>
                      <a:pt x="565" y="232"/>
                    </a:lnTo>
                    <a:lnTo>
                      <a:pt x="561" y="238"/>
                    </a:lnTo>
                    <a:lnTo>
                      <a:pt x="557" y="245"/>
                    </a:lnTo>
                    <a:lnTo>
                      <a:pt x="553" y="251"/>
                    </a:lnTo>
                    <a:lnTo>
                      <a:pt x="551" y="259"/>
                    </a:lnTo>
                    <a:lnTo>
                      <a:pt x="549" y="265"/>
                    </a:lnTo>
                    <a:lnTo>
                      <a:pt x="543" y="265"/>
                    </a:lnTo>
                    <a:lnTo>
                      <a:pt x="536" y="261"/>
                    </a:lnTo>
                    <a:lnTo>
                      <a:pt x="528" y="257"/>
                    </a:lnTo>
                    <a:lnTo>
                      <a:pt x="518" y="251"/>
                    </a:lnTo>
                    <a:lnTo>
                      <a:pt x="499" y="240"/>
                    </a:lnTo>
                    <a:lnTo>
                      <a:pt x="478" y="222"/>
                    </a:lnTo>
                    <a:lnTo>
                      <a:pt x="457" y="207"/>
                    </a:lnTo>
                    <a:lnTo>
                      <a:pt x="438" y="192"/>
                    </a:lnTo>
                    <a:lnTo>
                      <a:pt x="421" y="178"/>
                    </a:lnTo>
                    <a:lnTo>
                      <a:pt x="409" y="169"/>
                    </a:lnTo>
                    <a:lnTo>
                      <a:pt x="422" y="153"/>
                    </a:lnTo>
                    <a:lnTo>
                      <a:pt x="409" y="163"/>
                    </a:lnTo>
                    <a:lnTo>
                      <a:pt x="396" y="169"/>
                    </a:lnTo>
                    <a:lnTo>
                      <a:pt x="380" y="174"/>
                    </a:lnTo>
                    <a:lnTo>
                      <a:pt x="365" y="178"/>
                    </a:lnTo>
                    <a:lnTo>
                      <a:pt x="350" y="180"/>
                    </a:lnTo>
                    <a:lnTo>
                      <a:pt x="334" y="176"/>
                    </a:lnTo>
                    <a:lnTo>
                      <a:pt x="328" y="174"/>
                    </a:lnTo>
                    <a:lnTo>
                      <a:pt x="323" y="171"/>
                    </a:lnTo>
                    <a:lnTo>
                      <a:pt x="317" y="167"/>
                    </a:lnTo>
                    <a:lnTo>
                      <a:pt x="311" y="161"/>
                    </a:lnTo>
                    <a:lnTo>
                      <a:pt x="311" y="165"/>
                    </a:lnTo>
                    <a:lnTo>
                      <a:pt x="311" y="167"/>
                    </a:lnTo>
                    <a:lnTo>
                      <a:pt x="309" y="171"/>
                    </a:lnTo>
                    <a:lnTo>
                      <a:pt x="309" y="172"/>
                    </a:lnTo>
                    <a:lnTo>
                      <a:pt x="307" y="176"/>
                    </a:lnTo>
                    <a:lnTo>
                      <a:pt x="307" y="178"/>
                    </a:lnTo>
                    <a:lnTo>
                      <a:pt x="305" y="182"/>
                    </a:lnTo>
                    <a:lnTo>
                      <a:pt x="305" y="186"/>
                    </a:lnTo>
                    <a:lnTo>
                      <a:pt x="303" y="184"/>
                    </a:lnTo>
                    <a:lnTo>
                      <a:pt x="302" y="184"/>
                    </a:lnTo>
                    <a:lnTo>
                      <a:pt x="300" y="182"/>
                    </a:lnTo>
                    <a:lnTo>
                      <a:pt x="296" y="182"/>
                    </a:lnTo>
                    <a:lnTo>
                      <a:pt x="294" y="180"/>
                    </a:lnTo>
                    <a:lnTo>
                      <a:pt x="292" y="178"/>
                    </a:lnTo>
                    <a:lnTo>
                      <a:pt x="290" y="178"/>
                    </a:lnTo>
                    <a:lnTo>
                      <a:pt x="288" y="176"/>
                    </a:lnTo>
                    <a:lnTo>
                      <a:pt x="280" y="178"/>
                    </a:lnTo>
                    <a:lnTo>
                      <a:pt x="273" y="180"/>
                    </a:lnTo>
                    <a:lnTo>
                      <a:pt x="267" y="182"/>
                    </a:lnTo>
                    <a:lnTo>
                      <a:pt x="259" y="186"/>
                    </a:lnTo>
                    <a:lnTo>
                      <a:pt x="254" y="188"/>
                    </a:lnTo>
                    <a:lnTo>
                      <a:pt x="246" y="192"/>
                    </a:lnTo>
                    <a:lnTo>
                      <a:pt x="240" y="192"/>
                    </a:lnTo>
                    <a:lnTo>
                      <a:pt x="232" y="194"/>
                    </a:lnTo>
                    <a:lnTo>
                      <a:pt x="225" y="201"/>
                    </a:lnTo>
                    <a:lnTo>
                      <a:pt x="215" y="211"/>
                    </a:lnTo>
                    <a:lnTo>
                      <a:pt x="208" y="219"/>
                    </a:lnTo>
                    <a:lnTo>
                      <a:pt x="198" y="226"/>
                    </a:lnTo>
                    <a:lnTo>
                      <a:pt x="188" y="236"/>
                    </a:lnTo>
                    <a:lnTo>
                      <a:pt x="181" y="247"/>
                    </a:lnTo>
                    <a:lnTo>
                      <a:pt x="175" y="259"/>
                    </a:lnTo>
                    <a:lnTo>
                      <a:pt x="171" y="272"/>
                    </a:lnTo>
                    <a:lnTo>
                      <a:pt x="171" y="288"/>
                    </a:lnTo>
                    <a:lnTo>
                      <a:pt x="175" y="297"/>
                    </a:lnTo>
                    <a:lnTo>
                      <a:pt x="184" y="307"/>
                    </a:lnTo>
                    <a:lnTo>
                      <a:pt x="194" y="315"/>
                    </a:lnTo>
                    <a:lnTo>
                      <a:pt x="206" y="322"/>
                    </a:lnTo>
                    <a:lnTo>
                      <a:pt x="217" y="328"/>
                    </a:lnTo>
                    <a:lnTo>
                      <a:pt x="229" y="332"/>
                    </a:lnTo>
                    <a:lnTo>
                      <a:pt x="238" y="336"/>
                    </a:lnTo>
                    <a:lnTo>
                      <a:pt x="244" y="338"/>
                    </a:lnTo>
                    <a:lnTo>
                      <a:pt x="252" y="330"/>
                    </a:lnTo>
                    <a:lnTo>
                      <a:pt x="257" y="326"/>
                    </a:lnTo>
                    <a:lnTo>
                      <a:pt x="267" y="322"/>
                    </a:lnTo>
                    <a:lnTo>
                      <a:pt x="275" y="320"/>
                    </a:lnTo>
                    <a:lnTo>
                      <a:pt x="294" y="320"/>
                    </a:lnTo>
                    <a:lnTo>
                      <a:pt x="315" y="324"/>
                    </a:lnTo>
                    <a:lnTo>
                      <a:pt x="334" y="330"/>
                    </a:lnTo>
                    <a:lnTo>
                      <a:pt x="353" y="338"/>
                    </a:lnTo>
                    <a:lnTo>
                      <a:pt x="371" y="345"/>
                    </a:lnTo>
                    <a:lnTo>
                      <a:pt x="384" y="353"/>
                    </a:lnTo>
                    <a:lnTo>
                      <a:pt x="382" y="364"/>
                    </a:lnTo>
                    <a:lnTo>
                      <a:pt x="378" y="376"/>
                    </a:lnTo>
                    <a:lnTo>
                      <a:pt x="373" y="387"/>
                    </a:lnTo>
                    <a:lnTo>
                      <a:pt x="365" y="397"/>
                    </a:lnTo>
                    <a:lnTo>
                      <a:pt x="355" y="407"/>
                    </a:lnTo>
                    <a:lnTo>
                      <a:pt x="346" y="414"/>
                    </a:lnTo>
                    <a:lnTo>
                      <a:pt x="338" y="420"/>
                    </a:lnTo>
                    <a:lnTo>
                      <a:pt x="330" y="424"/>
                    </a:lnTo>
                    <a:lnTo>
                      <a:pt x="317" y="430"/>
                    </a:lnTo>
                    <a:lnTo>
                      <a:pt x="303" y="435"/>
                    </a:lnTo>
                    <a:lnTo>
                      <a:pt x="286" y="439"/>
                    </a:lnTo>
                    <a:lnTo>
                      <a:pt x="269" y="441"/>
                    </a:lnTo>
                    <a:lnTo>
                      <a:pt x="231" y="447"/>
                    </a:lnTo>
                    <a:lnTo>
                      <a:pt x="190" y="447"/>
                    </a:lnTo>
                    <a:lnTo>
                      <a:pt x="148" y="445"/>
                    </a:lnTo>
                    <a:lnTo>
                      <a:pt x="110" y="439"/>
                    </a:lnTo>
                    <a:lnTo>
                      <a:pt x="92" y="434"/>
                    </a:lnTo>
                    <a:lnTo>
                      <a:pt x="77" y="430"/>
                    </a:lnTo>
                    <a:lnTo>
                      <a:pt x="62" y="424"/>
                    </a:lnTo>
                    <a:lnTo>
                      <a:pt x="50" y="416"/>
                    </a:lnTo>
                    <a:lnTo>
                      <a:pt x="52" y="397"/>
                    </a:lnTo>
                    <a:lnTo>
                      <a:pt x="52" y="378"/>
                    </a:lnTo>
                    <a:lnTo>
                      <a:pt x="52" y="359"/>
                    </a:lnTo>
                    <a:lnTo>
                      <a:pt x="52" y="338"/>
                    </a:lnTo>
                    <a:lnTo>
                      <a:pt x="46" y="295"/>
                    </a:lnTo>
                    <a:lnTo>
                      <a:pt x="37" y="251"/>
                    </a:lnTo>
                    <a:lnTo>
                      <a:pt x="29" y="207"/>
                    </a:lnTo>
                    <a:lnTo>
                      <a:pt x="21" y="165"/>
                    </a:lnTo>
                    <a:lnTo>
                      <a:pt x="16" y="123"/>
                    </a:lnTo>
                    <a:lnTo>
                      <a:pt x="12" y="82"/>
                    </a:lnTo>
                    <a:lnTo>
                      <a:pt x="0" y="67"/>
                    </a:lnTo>
                    <a:lnTo>
                      <a:pt x="2" y="71"/>
                    </a:lnTo>
                    <a:lnTo>
                      <a:pt x="4" y="73"/>
                    </a:lnTo>
                    <a:lnTo>
                      <a:pt x="8" y="76"/>
                    </a:lnTo>
                    <a:lnTo>
                      <a:pt x="14" y="78"/>
                    </a:lnTo>
                    <a:lnTo>
                      <a:pt x="25" y="80"/>
                    </a:lnTo>
                    <a:lnTo>
                      <a:pt x="39" y="80"/>
                    </a:lnTo>
                    <a:lnTo>
                      <a:pt x="56" y="80"/>
                    </a:lnTo>
                    <a:lnTo>
                      <a:pt x="75" y="76"/>
                    </a:lnTo>
                    <a:lnTo>
                      <a:pt x="96" y="73"/>
                    </a:lnTo>
                    <a:lnTo>
                      <a:pt x="117" y="67"/>
                    </a:lnTo>
                    <a:lnTo>
                      <a:pt x="158" y="55"/>
                    </a:lnTo>
                    <a:lnTo>
                      <a:pt x="198" y="42"/>
                    </a:lnTo>
                    <a:lnTo>
                      <a:pt x="231" y="32"/>
                    </a:lnTo>
                    <a:lnTo>
                      <a:pt x="250" y="27"/>
                    </a:lnTo>
                    <a:lnTo>
                      <a:pt x="265" y="21"/>
                    </a:lnTo>
                    <a:lnTo>
                      <a:pt x="282" y="15"/>
                    </a:lnTo>
                    <a:lnTo>
                      <a:pt x="300" y="9"/>
                    </a:lnTo>
                    <a:lnTo>
                      <a:pt x="317" y="4"/>
                    </a:lnTo>
                    <a:lnTo>
                      <a:pt x="336" y="0"/>
                    </a:lnTo>
                    <a:lnTo>
                      <a:pt x="353" y="0"/>
                    </a:lnTo>
                    <a:lnTo>
                      <a:pt x="361" y="2"/>
                    </a:lnTo>
                    <a:lnTo>
                      <a:pt x="371" y="5"/>
                    </a:lnTo>
                    <a:lnTo>
                      <a:pt x="378" y="9"/>
                    </a:lnTo>
                    <a:lnTo>
                      <a:pt x="384" y="15"/>
                    </a:lnTo>
                    <a:close/>
                  </a:path>
                </a:pathLst>
              </a:custGeom>
              <a:solidFill>
                <a:srgbClr val="AF7D23"/>
              </a:solidFill>
              <a:ln w="3175" cap="rnd">
                <a:solidFill>
                  <a:srgbClr val="808080"/>
                </a:solidFill>
                <a:round/>
                <a:headEnd/>
                <a:tailEnd/>
              </a:ln>
            </p:spPr>
            <p:txBody>
              <a:bodyPr/>
              <a:lstStyle/>
              <a:p>
                <a:endParaRPr lang="en-US" dirty="0"/>
              </a:p>
            </p:txBody>
          </p:sp>
          <p:sp>
            <p:nvSpPr>
              <p:cNvPr id="345" name="Freeform 44"/>
              <p:cNvSpPr>
                <a:spLocks/>
              </p:cNvSpPr>
              <p:nvPr/>
            </p:nvSpPr>
            <p:spPr bwMode="auto">
              <a:xfrm rot="-1622053">
                <a:off x="3362" y="3223"/>
                <a:ext cx="393" cy="134"/>
              </a:xfrm>
              <a:custGeom>
                <a:avLst/>
                <a:gdLst>
                  <a:gd name="T0" fmla="*/ 228 w 556"/>
                  <a:gd name="T1" fmla="*/ 16 h 190"/>
                  <a:gd name="T2" fmla="*/ 234 w 556"/>
                  <a:gd name="T3" fmla="*/ 23 h 190"/>
                  <a:gd name="T4" fmla="*/ 243 w 556"/>
                  <a:gd name="T5" fmla="*/ 32 h 190"/>
                  <a:gd name="T6" fmla="*/ 249 w 556"/>
                  <a:gd name="T7" fmla="*/ 37 h 190"/>
                  <a:gd name="T8" fmla="*/ 252 w 556"/>
                  <a:gd name="T9" fmla="*/ 44 h 190"/>
                  <a:gd name="T10" fmla="*/ 258 w 556"/>
                  <a:gd name="T11" fmla="*/ 51 h 190"/>
                  <a:gd name="T12" fmla="*/ 264 w 556"/>
                  <a:gd name="T13" fmla="*/ 56 h 190"/>
                  <a:gd name="T14" fmla="*/ 269 w 556"/>
                  <a:gd name="T15" fmla="*/ 58 h 190"/>
                  <a:gd name="T16" fmla="*/ 277 w 556"/>
                  <a:gd name="T17" fmla="*/ 61 h 190"/>
                  <a:gd name="T18" fmla="*/ 276 w 556"/>
                  <a:gd name="T19" fmla="*/ 68 h 190"/>
                  <a:gd name="T20" fmla="*/ 271 w 556"/>
                  <a:gd name="T21" fmla="*/ 72 h 190"/>
                  <a:gd name="T22" fmla="*/ 264 w 556"/>
                  <a:gd name="T23" fmla="*/ 73 h 190"/>
                  <a:gd name="T24" fmla="*/ 257 w 556"/>
                  <a:gd name="T25" fmla="*/ 68 h 190"/>
                  <a:gd name="T26" fmla="*/ 245 w 556"/>
                  <a:gd name="T27" fmla="*/ 65 h 190"/>
                  <a:gd name="T28" fmla="*/ 231 w 556"/>
                  <a:gd name="T29" fmla="*/ 65 h 190"/>
                  <a:gd name="T30" fmla="*/ 225 w 556"/>
                  <a:gd name="T31" fmla="*/ 64 h 190"/>
                  <a:gd name="T32" fmla="*/ 214 w 556"/>
                  <a:gd name="T33" fmla="*/ 67 h 190"/>
                  <a:gd name="T34" fmla="*/ 196 w 556"/>
                  <a:gd name="T35" fmla="*/ 78 h 190"/>
                  <a:gd name="T36" fmla="*/ 180 w 556"/>
                  <a:gd name="T37" fmla="*/ 89 h 190"/>
                  <a:gd name="T38" fmla="*/ 163 w 556"/>
                  <a:gd name="T39" fmla="*/ 92 h 190"/>
                  <a:gd name="T40" fmla="*/ 142 w 556"/>
                  <a:gd name="T41" fmla="*/ 94 h 190"/>
                  <a:gd name="T42" fmla="*/ 124 w 556"/>
                  <a:gd name="T43" fmla="*/ 92 h 190"/>
                  <a:gd name="T44" fmla="*/ 105 w 556"/>
                  <a:gd name="T45" fmla="*/ 90 h 190"/>
                  <a:gd name="T46" fmla="*/ 89 w 556"/>
                  <a:gd name="T47" fmla="*/ 87 h 190"/>
                  <a:gd name="T48" fmla="*/ 67 w 556"/>
                  <a:gd name="T49" fmla="*/ 84 h 190"/>
                  <a:gd name="T50" fmla="*/ 41 w 556"/>
                  <a:gd name="T51" fmla="*/ 78 h 190"/>
                  <a:gd name="T52" fmla="*/ 15 w 556"/>
                  <a:gd name="T53" fmla="*/ 69 h 190"/>
                  <a:gd name="T54" fmla="*/ 4 w 556"/>
                  <a:gd name="T55" fmla="*/ 61 h 190"/>
                  <a:gd name="T56" fmla="*/ 0 w 556"/>
                  <a:gd name="T57" fmla="*/ 61 h 190"/>
                  <a:gd name="T58" fmla="*/ 18 w 556"/>
                  <a:gd name="T59" fmla="*/ 44 h 190"/>
                  <a:gd name="T60" fmla="*/ 34 w 556"/>
                  <a:gd name="T61" fmla="*/ 25 h 190"/>
                  <a:gd name="T62" fmla="*/ 36 w 556"/>
                  <a:gd name="T63" fmla="*/ 14 h 190"/>
                  <a:gd name="T64" fmla="*/ 64 w 556"/>
                  <a:gd name="T65" fmla="*/ 26 h 190"/>
                  <a:gd name="T66" fmla="*/ 90 w 556"/>
                  <a:gd name="T67" fmla="*/ 37 h 190"/>
                  <a:gd name="T68" fmla="*/ 118 w 556"/>
                  <a:gd name="T69" fmla="*/ 47 h 190"/>
                  <a:gd name="T70" fmla="*/ 136 w 556"/>
                  <a:gd name="T71" fmla="*/ 49 h 190"/>
                  <a:gd name="T72" fmla="*/ 148 w 556"/>
                  <a:gd name="T73" fmla="*/ 36 h 190"/>
                  <a:gd name="T74" fmla="*/ 161 w 556"/>
                  <a:gd name="T75" fmla="*/ 24 h 190"/>
                  <a:gd name="T76" fmla="*/ 173 w 556"/>
                  <a:gd name="T77" fmla="*/ 13 h 190"/>
                  <a:gd name="T78" fmla="*/ 184 w 556"/>
                  <a:gd name="T79" fmla="*/ 4 h 190"/>
                  <a:gd name="T80" fmla="*/ 199 w 556"/>
                  <a:gd name="T81" fmla="*/ 0 h 190"/>
                  <a:gd name="T82" fmla="*/ 204 w 556"/>
                  <a:gd name="T83" fmla="*/ 3 h 190"/>
                  <a:gd name="T84" fmla="*/ 211 w 556"/>
                  <a:gd name="T85" fmla="*/ 9 h 190"/>
                  <a:gd name="T86" fmla="*/ 219 w 556"/>
                  <a:gd name="T87" fmla="*/ 12 h 190"/>
                  <a:gd name="T88" fmla="*/ 228 w 556"/>
                  <a:gd name="T89" fmla="*/ 16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6"/>
                  <a:gd name="T136" fmla="*/ 0 h 190"/>
                  <a:gd name="T137" fmla="*/ 556 w 55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6" h="190">
                    <a:moveTo>
                      <a:pt x="455" y="32"/>
                    </a:moveTo>
                    <a:lnTo>
                      <a:pt x="468" y="46"/>
                    </a:lnTo>
                    <a:lnTo>
                      <a:pt x="487" y="65"/>
                    </a:lnTo>
                    <a:lnTo>
                      <a:pt x="498" y="74"/>
                    </a:lnTo>
                    <a:lnTo>
                      <a:pt x="504" y="90"/>
                    </a:lnTo>
                    <a:lnTo>
                      <a:pt x="517" y="104"/>
                    </a:lnTo>
                    <a:lnTo>
                      <a:pt x="527" y="112"/>
                    </a:lnTo>
                    <a:lnTo>
                      <a:pt x="539" y="116"/>
                    </a:lnTo>
                    <a:lnTo>
                      <a:pt x="555" y="124"/>
                    </a:lnTo>
                    <a:lnTo>
                      <a:pt x="553" y="138"/>
                    </a:lnTo>
                    <a:lnTo>
                      <a:pt x="543" y="144"/>
                    </a:lnTo>
                    <a:lnTo>
                      <a:pt x="527" y="146"/>
                    </a:lnTo>
                    <a:lnTo>
                      <a:pt x="513" y="138"/>
                    </a:lnTo>
                    <a:lnTo>
                      <a:pt x="489" y="130"/>
                    </a:lnTo>
                    <a:lnTo>
                      <a:pt x="463" y="130"/>
                    </a:lnTo>
                    <a:lnTo>
                      <a:pt x="452" y="129"/>
                    </a:lnTo>
                    <a:lnTo>
                      <a:pt x="428" y="135"/>
                    </a:lnTo>
                    <a:lnTo>
                      <a:pt x="392" y="158"/>
                    </a:lnTo>
                    <a:lnTo>
                      <a:pt x="359" y="178"/>
                    </a:lnTo>
                    <a:lnTo>
                      <a:pt x="325" y="185"/>
                    </a:lnTo>
                    <a:lnTo>
                      <a:pt x="284" y="189"/>
                    </a:lnTo>
                    <a:lnTo>
                      <a:pt x="249" y="185"/>
                    </a:lnTo>
                    <a:lnTo>
                      <a:pt x="210" y="182"/>
                    </a:lnTo>
                    <a:lnTo>
                      <a:pt x="178" y="176"/>
                    </a:lnTo>
                    <a:lnTo>
                      <a:pt x="134" y="169"/>
                    </a:lnTo>
                    <a:lnTo>
                      <a:pt x="82" y="156"/>
                    </a:lnTo>
                    <a:lnTo>
                      <a:pt x="30" y="139"/>
                    </a:lnTo>
                    <a:lnTo>
                      <a:pt x="8" y="124"/>
                    </a:lnTo>
                    <a:lnTo>
                      <a:pt x="0" y="122"/>
                    </a:lnTo>
                    <a:lnTo>
                      <a:pt x="35" y="90"/>
                    </a:lnTo>
                    <a:lnTo>
                      <a:pt x="68" y="49"/>
                    </a:lnTo>
                    <a:lnTo>
                      <a:pt x="72" y="29"/>
                    </a:lnTo>
                    <a:lnTo>
                      <a:pt x="129" y="53"/>
                    </a:lnTo>
                    <a:lnTo>
                      <a:pt x="180" y="74"/>
                    </a:lnTo>
                    <a:lnTo>
                      <a:pt x="236" y="93"/>
                    </a:lnTo>
                    <a:lnTo>
                      <a:pt x="273" y="99"/>
                    </a:lnTo>
                    <a:lnTo>
                      <a:pt x="296" y="72"/>
                    </a:lnTo>
                    <a:lnTo>
                      <a:pt x="323" y="48"/>
                    </a:lnTo>
                    <a:lnTo>
                      <a:pt x="347" y="27"/>
                    </a:lnTo>
                    <a:lnTo>
                      <a:pt x="368" y="7"/>
                    </a:lnTo>
                    <a:lnTo>
                      <a:pt x="398" y="0"/>
                    </a:lnTo>
                    <a:lnTo>
                      <a:pt x="409" y="6"/>
                    </a:lnTo>
                    <a:lnTo>
                      <a:pt x="421" y="18"/>
                    </a:lnTo>
                    <a:lnTo>
                      <a:pt x="438" y="24"/>
                    </a:lnTo>
                    <a:lnTo>
                      <a:pt x="455" y="32"/>
                    </a:lnTo>
                  </a:path>
                </a:pathLst>
              </a:custGeom>
              <a:solidFill>
                <a:srgbClr val="AF7D23"/>
              </a:solidFill>
              <a:ln w="3175" cap="rnd">
                <a:solidFill>
                  <a:srgbClr val="808080"/>
                </a:solidFill>
                <a:round/>
                <a:headEnd/>
                <a:tailEnd/>
              </a:ln>
            </p:spPr>
            <p:txBody>
              <a:bodyPr/>
              <a:lstStyle/>
              <a:p>
                <a:endParaRPr lang="en-US" dirty="0"/>
              </a:p>
            </p:txBody>
          </p:sp>
          <p:sp>
            <p:nvSpPr>
              <p:cNvPr id="346" name="Freeform 45"/>
              <p:cNvSpPr>
                <a:spLocks/>
              </p:cNvSpPr>
              <p:nvPr/>
            </p:nvSpPr>
            <p:spPr bwMode="auto">
              <a:xfrm>
                <a:off x="3024" y="2791"/>
                <a:ext cx="583" cy="624"/>
              </a:xfrm>
              <a:custGeom>
                <a:avLst/>
                <a:gdLst>
                  <a:gd name="T0" fmla="*/ 34 w 825"/>
                  <a:gd name="T1" fmla="*/ 0 h 882"/>
                  <a:gd name="T2" fmla="*/ 104 w 825"/>
                  <a:gd name="T3" fmla="*/ 38 h 882"/>
                  <a:gd name="T4" fmla="*/ 128 w 825"/>
                  <a:gd name="T5" fmla="*/ 52 h 882"/>
                  <a:gd name="T6" fmla="*/ 140 w 825"/>
                  <a:gd name="T7" fmla="*/ 82 h 882"/>
                  <a:gd name="T8" fmla="*/ 152 w 825"/>
                  <a:gd name="T9" fmla="*/ 108 h 882"/>
                  <a:gd name="T10" fmla="*/ 164 w 825"/>
                  <a:gd name="T11" fmla="*/ 118 h 882"/>
                  <a:gd name="T12" fmla="*/ 184 w 825"/>
                  <a:gd name="T13" fmla="*/ 142 h 882"/>
                  <a:gd name="T14" fmla="*/ 216 w 825"/>
                  <a:gd name="T15" fmla="*/ 208 h 882"/>
                  <a:gd name="T16" fmla="*/ 222 w 825"/>
                  <a:gd name="T17" fmla="*/ 250 h 882"/>
                  <a:gd name="T18" fmla="*/ 228 w 825"/>
                  <a:gd name="T19" fmla="*/ 304 h 882"/>
                  <a:gd name="T20" fmla="*/ 238 w 825"/>
                  <a:gd name="T21" fmla="*/ 328 h 882"/>
                  <a:gd name="T22" fmla="*/ 266 w 825"/>
                  <a:gd name="T23" fmla="*/ 341 h 882"/>
                  <a:gd name="T24" fmla="*/ 309 w 825"/>
                  <a:gd name="T25" fmla="*/ 354 h 882"/>
                  <a:gd name="T26" fmla="*/ 353 w 825"/>
                  <a:gd name="T27" fmla="*/ 354 h 882"/>
                  <a:gd name="T28" fmla="*/ 387 w 825"/>
                  <a:gd name="T29" fmla="*/ 384 h 882"/>
                  <a:gd name="T30" fmla="*/ 412 w 825"/>
                  <a:gd name="T31" fmla="*/ 408 h 882"/>
                  <a:gd name="T32" fmla="*/ 396 w 825"/>
                  <a:gd name="T33" fmla="*/ 436 h 882"/>
                  <a:gd name="T34" fmla="*/ 285 w 825"/>
                  <a:gd name="T35" fmla="*/ 439 h 882"/>
                  <a:gd name="T36" fmla="*/ 2 w 825"/>
                  <a:gd name="T37" fmla="*/ 439 h 882"/>
                  <a:gd name="T38" fmla="*/ 2 w 825"/>
                  <a:gd name="T39" fmla="*/ 24 h 882"/>
                  <a:gd name="T40" fmla="*/ 32 w 825"/>
                  <a:gd name="T41" fmla="*/ 0 h 8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5"/>
                  <a:gd name="T64" fmla="*/ 0 h 882"/>
                  <a:gd name="T65" fmla="*/ 825 w 825"/>
                  <a:gd name="T66" fmla="*/ 882 h 8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5" h="882">
                    <a:moveTo>
                      <a:pt x="68" y="0"/>
                    </a:moveTo>
                    <a:cubicBezTo>
                      <a:pt x="118" y="17"/>
                      <a:pt x="156" y="63"/>
                      <a:pt x="208" y="76"/>
                    </a:cubicBezTo>
                    <a:cubicBezTo>
                      <a:pt x="225" y="87"/>
                      <a:pt x="240" y="93"/>
                      <a:pt x="256" y="104"/>
                    </a:cubicBezTo>
                    <a:cubicBezTo>
                      <a:pt x="272" y="128"/>
                      <a:pt x="271" y="137"/>
                      <a:pt x="280" y="164"/>
                    </a:cubicBezTo>
                    <a:cubicBezTo>
                      <a:pt x="283" y="191"/>
                      <a:pt x="278" y="207"/>
                      <a:pt x="304" y="216"/>
                    </a:cubicBezTo>
                    <a:cubicBezTo>
                      <a:pt x="311" y="223"/>
                      <a:pt x="321" y="228"/>
                      <a:pt x="328" y="236"/>
                    </a:cubicBezTo>
                    <a:cubicBezTo>
                      <a:pt x="344" y="254"/>
                      <a:pt x="348" y="270"/>
                      <a:pt x="368" y="284"/>
                    </a:cubicBezTo>
                    <a:cubicBezTo>
                      <a:pt x="384" y="331"/>
                      <a:pt x="422" y="365"/>
                      <a:pt x="432" y="416"/>
                    </a:cubicBezTo>
                    <a:cubicBezTo>
                      <a:pt x="438" y="444"/>
                      <a:pt x="444" y="500"/>
                      <a:pt x="444" y="500"/>
                    </a:cubicBezTo>
                    <a:cubicBezTo>
                      <a:pt x="451" y="530"/>
                      <a:pt x="448" y="584"/>
                      <a:pt x="456" y="606"/>
                    </a:cubicBezTo>
                    <a:cubicBezTo>
                      <a:pt x="461" y="632"/>
                      <a:pt x="464" y="642"/>
                      <a:pt x="477" y="654"/>
                    </a:cubicBezTo>
                    <a:cubicBezTo>
                      <a:pt x="490" y="666"/>
                      <a:pt x="511" y="672"/>
                      <a:pt x="534" y="681"/>
                    </a:cubicBezTo>
                    <a:cubicBezTo>
                      <a:pt x="557" y="690"/>
                      <a:pt x="589" y="704"/>
                      <a:pt x="618" y="708"/>
                    </a:cubicBezTo>
                    <a:cubicBezTo>
                      <a:pt x="674" y="706"/>
                      <a:pt x="648" y="669"/>
                      <a:pt x="708" y="708"/>
                    </a:cubicBezTo>
                    <a:cubicBezTo>
                      <a:pt x="721" y="728"/>
                      <a:pt x="762" y="741"/>
                      <a:pt x="774" y="768"/>
                    </a:cubicBezTo>
                    <a:cubicBezTo>
                      <a:pt x="795" y="775"/>
                      <a:pt x="817" y="792"/>
                      <a:pt x="825" y="816"/>
                    </a:cubicBezTo>
                    <a:cubicBezTo>
                      <a:pt x="825" y="828"/>
                      <a:pt x="803" y="858"/>
                      <a:pt x="792" y="870"/>
                    </a:cubicBezTo>
                    <a:cubicBezTo>
                      <a:pt x="747" y="882"/>
                      <a:pt x="748" y="880"/>
                      <a:pt x="572" y="878"/>
                    </a:cubicBezTo>
                    <a:cubicBezTo>
                      <a:pt x="616" y="878"/>
                      <a:pt x="236" y="878"/>
                      <a:pt x="4" y="878"/>
                    </a:cubicBezTo>
                    <a:cubicBezTo>
                      <a:pt x="8" y="622"/>
                      <a:pt x="0" y="248"/>
                      <a:pt x="4" y="48"/>
                    </a:cubicBezTo>
                    <a:cubicBezTo>
                      <a:pt x="12" y="23"/>
                      <a:pt x="51" y="9"/>
                      <a:pt x="64" y="0"/>
                    </a:cubicBezTo>
                  </a:path>
                </a:pathLst>
              </a:custGeom>
              <a:gradFill rotWithShape="0">
                <a:gsLst>
                  <a:gs pos="0">
                    <a:srgbClr val="CCECFF"/>
                  </a:gs>
                  <a:gs pos="100000">
                    <a:srgbClr val="9999FF"/>
                  </a:gs>
                </a:gsLst>
                <a:lin ang="5400000" scaled="1"/>
              </a:gradFill>
              <a:ln w="3175">
                <a:solidFill>
                  <a:srgbClr val="777777"/>
                </a:solidFill>
                <a:round/>
                <a:headEnd/>
                <a:tailEnd/>
              </a:ln>
            </p:spPr>
            <p:txBody>
              <a:bodyPr/>
              <a:lstStyle/>
              <a:p>
                <a:endParaRPr lang="en-US" dirty="0"/>
              </a:p>
            </p:txBody>
          </p:sp>
          <p:sp>
            <p:nvSpPr>
              <p:cNvPr id="347" name="Freeform 46"/>
              <p:cNvSpPr>
                <a:spLocks/>
              </p:cNvSpPr>
              <p:nvPr/>
            </p:nvSpPr>
            <p:spPr bwMode="auto">
              <a:xfrm>
                <a:off x="3029" y="2891"/>
                <a:ext cx="255" cy="519"/>
              </a:xfrm>
              <a:custGeom>
                <a:avLst/>
                <a:gdLst>
                  <a:gd name="T0" fmla="*/ 1 w 360"/>
                  <a:gd name="T1" fmla="*/ 366 h 734"/>
                  <a:gd name="T2" fmla="*/ 169 w 360"/>
                  <a:gd name="T3" fmla="*/ 364 h 734"/>
                  <a:gd name="T4" fmla="*/ 147 w 360"/>
                  <a:gd name="T5" fmla="*/ 356 h 734"/>
                  <a:gd name="T6" fmla="*/ 175 w 360"/>
                  <a:gd name="T7" fmla="*/ 354 h 734"/>
                  <a:gd name="T8" fmla="*/ 157 w 360"/>
                  <a:gd name="T9" fmla="*/ 347 h 734"/>
                  <a:gd name="T10" fmla="*/ 161 w 360"/>
                  <a:gd name="T11" fmla="*/ 315 h 734"/>
                  <a:gd name="T12" fmla="*/ 154 w 360"/>
                  <a:gd name="T13" fmla="*/ 317 h 734"/>
                  <a:gd name="T14" fmla="*/ 140 w 360"/>
                  <a:gd name="T15" fmla="*/ 337 h 734"/>
                  <a:gd name="T16" fmla="*/ 118 w 360"/>
                  <a:gd name="T17" fmla="*/ 284 h 734"/>
                  <a:gd name="T18" fmla="*/ 104 w 360"/>
                  <a:gd name="T19" fmla="*/ 261 h 734"/>
                  <a:gd name="T20" fmla="*/ 96 w 360"/>
                  <a:gd name="T21" fmla="*/ 156 h 734"/>
                  <a:gd name="T22" fmla="*/ 79 w 360"/>
                  <a:gd name="T23" fmla="*/ 93 h 734"/>
                  <a:gd name="T24" fmla="*/ 70 w 360"/>
                  <a:gd name="T25" fmla="*/ 144 h 734"/>
                  <a:gd name="T26" fmla="*/ 62 w 360"/>
                  <a:gd name="T27" fmla="*/ 142 h 734"/>
                  <a:gd name="T28" fmla="*/ 58 w 360"/>
                  <a:gd name="T29" fmla="*/ 139 h 734"/>
                  <a:gd name="T30" fmla="*/ 79 w 360"/>
                  <a:gd name="T31" fmla="*/ 223 h 734"/>
                  <a:gd name="T32" fmla="*/ 89 w 360"/>
                  <a:gd name="T33" fmla="*/ 248 h 734"/>
                  <a:gd name="T34" fmla="*/ 92 w 360"/>
                  <a:gd name="T35" fmla="*/ 263 h 734"/>
                  <a:gd name="T36" fmla="*/ 111 w 360"/>
                  <a:gd name="T37" fmla="*/ 310 h 734"/>
                  <a:gd name="T38" fmla="*/ 125 w 360"/>
                  <a:gd name="T39" fmla="*/ 331 h 734"/>
                  <a:gd name="T40" fmla="*/ 104 w 360"/>
                  <a:gd name="T41" fmla="*/ 324 h 734"/>
                  <a:gd name="T42" fmla="*/ 91 w 360"/>
                  <a:gd name="T43" fmla="*/ 317 h 734"/>
                  <a:gd name="T44" fmla="*/ 79 w 360"/>
                  <a:gd name="T45" fmla="*/ 310 h 734"/>
                  <a:gd name="T46" fmla="*/ 58 w 360"/>
                  <a:gd name="T47" fmla="*/ 312 h 734"/>
                  <a:gd name="T48" fmla="*/ 24 w 360"/>
                  <a:gd name="T49" fmla="*/ 213 h 734"/>
                  <a:gd name="T50" fmla="*/ 20 w 360"/>
                  <a:gd name="T51" fmla="*/ 182 h 734"/>
                  <a:gd name="T52" fmla="*/ 18 w 360"/>
                  <a:gd name="T53" fmla="*/ 169 h 734"/>
                  <a:gd name="T54" fmla="*/ 14 w 360"/>
                  <a:gd name="T55" fmla="*/ 158 h 734"/>
                  <a:gd name="T56" fmla="*/ 16 w 360"/>
                  <a:gd name="T57" fmla="*/ 55 h 734"/>
                  <a:gd name="T58" fmla="*/ 20 w 360"/>
                  <a:gd name="T59" fmla="*/ 45 h 734"/>
                  <a:gd name="T60" fmla="*/ 48 w 360"/>
                  <a:gd name="T61" fmla="*/ 16 h 734"/>
                  <a:gd name="T62" fmla="*/ 79 w 360"/>
                  <a:gd name="T63" fmla="*/ 40 h 734"/>
                  <a:gd name="T64" fmla="*/ 118 w 360"/>
                  <a:gd name="T65" fmla="*/ 63 h 734"/>
                  <a:gd name="T66" fmla="*/ 108 w 360"/>
                  <a:gd name="T67" fmla="*/ 49 h 734"/>
                  <a:gd name="T68" fmla="*/ 68 w 360"/>
                  <a:gd name="T69" fmla="*/ 26 h 734"/>
                  <a:gd name="T70" fmla="*/ 36 w 360"/>
                  <a:gd name="T71" fmla="*/ 8 h 734"/>
                  <a:gd name="T72" fmla="*/ 20 w 360"/>
                  <a:gd name="T73" fmla="*/ 5 h 734"/>
                  <a:gd name="T74" fmla="*/ 0 w 360"/>
                  <a:gd name="T75" fmla="*/ 0 h 734"/>
                  <a:gd name="T76" fmla="*/ 1 w 360"/>
                  <a:gd name="T77" fmla="*/ 366 h 7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734"/>
                  <a:gd name="T119" fmla="*/ 360 w 360"/>
                  <a:gd name="T120" fmla="*/ 734 h 7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734">
                    <a:moveTo>
                      <a:pt x="3" y="732"/>
                    </a:moveTo>
                    <a:cubicBezTo>
                      <a:pt x="71" y="733"/>
                      <a:pt x="334" y="734"/>
                      <a:pt x="336" y="729"/>
                    </a:cubicBezTo>
                    <a:cubicBezTo>
                      <a:pt x="301" y="728"/>
                      <a:pt x="228" y="713"/>
                      <a:pt x="292" y="713"/>
                    </a:cubicBezTo>
                    <a:cubicBezTo>
                      <a:pt x="311" y="713"/>
                      <a:pt x="330" y="716"/>
                      <a:pt x="348" y="709"/>
                    </a:cubicBezTo>
                    <a:cubicBezTo>
                      <a:pt x="360" y="705"/>
                      <a:pt x="323" y="701"/>
                      <a:pt x="312" y="695"/>
                    </a:cubicBezTo>
                    <a:cubicBezTo>
                      <a:pt x="291" y="666"/>
                      <a:pt x="309" y="660"/>
                      <a:pt x="320" y="630"/>
                    </a:cubicBezTo>
                    <a:cubicBezTo>
                      <a:pt x="321" y="626"/>
                      <a:pt x="312" y="633"/>
                      <a:pt x="308" y="634"/>
                    </a:cubicBezTo>
                    <a:cubicBezTo>
                      <a:pt x="301" y="653"/>
                      <a:pt x="299" y="662"/>
                      <a:pt x="280" y="673"/>
                    </a:cubicBezTo>
                    <a:cubicBezTo>
                      <a:pt x="252" y="648"/>
                      <a:pt x="246" y="603"/>
                      <a:pt x="236" y="569"/>
                    </a:cubicBezTo>
                    <a:cubicBezTo>
                      <a:pt x="234" y="548"/>
                      <a:pt x="242" y="501"/>
                      <a:pt x="208" y="522"/>
                    </a:cubicBezTo>
                    <a:cubicBezTo>
                      <a:pt x="184" y="436"/>
                      <a:pt x="200" y="492"/>
                      <a:pt x="192" y="313"/>
                    </a:cubicBezTo>
                    <a:cubicBezTo>
                      <a:pt x="190" y="269"/>
                      <a:pt x="171" y="227"/>
                      <a:pt x="156" y="187"/>
                    </a:cubicBezTo>
                    <a:cubicBezTo>
                      <a:pt x="132" y="219"/>
                      <a:pt x="142" y="240"/>
                      <a:pt x="140" y="288"/>
                    </a:cubicBezTo>
                    <a:cubicBezTo>
                      <a:pt x="135" y="287"/>
                      <a:pt x="128" y="288"/>
                      <a:pt x="124" y="284"/>
                    </a:cubicBezTo>
                    <a:cubicBezTo>
                      <a:pt x="115" y="274"/>
                      <a:pt x="125" y="253"/>
                      <a:pt x="116" y="277"/>
                    </a:cubicBezTo>
                    <a:cubicBezTo>
                      <a:pt x="119" y="346"/>
                      <a:pt x="123" y="387"/>
                      <a:pt x="156" y="446"/>
                    </a:cubicBezTo>
                    <a:cubicBezTo>
                      <a:pt x="160" y="466"/>
                      <a:pt x="171" y="477"/>
                      <a:pt x="176" y="497"/>
                    </a:cubicBezTo>
                    <a:cubicBezTo>
                      <a:pt x="179" y="507"/>
                      <a:pt x="184" y="526"/>
                      <a:pt x="184" y="526"/>
                    </a:cubicBezTo>
                    <a:cubicBezTo>
                      <a:pt x="188" y="554"/>
                      <a:pt x="182" y="611"/>
                      <a:pt x="220" y="619"/>
                    </a:cubicBezTo>
                    <a:cubicBezTo>
                      <a:pt x="233" y="631"/>
                      <a:pt x="242" y="646"/>
                      <a:pt x="248" y="662"/>
                    </a:cubicBezTo>
                    <a:cubicBezTo>
                      <a:pt x="218" y="670"/>
                      <a:pt x="234" y="656"/>
                      <a:pt x="208" y="648"/>
                    </a:cubicBezTo>
                    <a:cubicBezTo>
                      <a:pt x="181" y="624"/>
                      <a:pt x="212" y="648"/>
                      <a:pt x="180" y="634"/>
                    </a:cubicBezTo>
                    <a:cubicBezTo>
                      <a:pt x="171" y="630"/>
                      <a:pt x="156" y="619"/>
                      <a:pt x="156" y="619"/>
                    </a:cubicBezTo>
                    <a:cubicBezTo>
                      <a:pt x="140" y="623"/>
                      <a:pt x="132" y="627"/>
                      <a:pt x="116" y="623"/>
                    </a:cubicBezTo>
                    <a:cubicBezTo>
                      <a:pt x="72" y="583"/>
                      <a:pt x="62" y="480"/>
                      <a:pt x="48" y="425"/>
                    </a:cubicBezTo>
                    <a:cubicBezTo>
                      <a:pt x="43" y="403"/>
                      <a:pt x="43" y="388"/>
                      <a:pt x="40" y="363"/>
                    </a:cubicBezTo>
                    <a:cubicBezTo>
                      <a:pt x="39" y="355"/>
                      <a:pt x="38" y="346"/>
                      <a:pt x="36" y="338"/>
                    </a:cubicBezTo>
                    <a:cubicBezTo>
                      <a:pt x="34" y="331"/>
                      <a:pt x="28" y="317"/>
                      <a:pt x="28" y="317"/>
                    </a:cubicBezTo>
                    <a:cubicBezTo>
                      <a:pt x="29" y="248"/>
                      <a:pt x="28" y="180"/>
                      <a:pt x="32" y="111"/>
                    </a:cubicBezTo>
                    <a:cubicBezTo>
                      <a:pt x="32" y="104"/>
                      <a:pt x="40" y="89"/>
                      <a:pt x="40" y="89"/>
                    </a:cubicBezTo>
                    <a:cubicBezTo>
                      <a:pt x="44" y="26"/>
                      <a:pt x="28" y="19"/>
                      <a:pt x="96" y="32"/>
                    </a:cubicBezTo>
                    <a:cubicBezTo>
                      <a:pt x="118" y="45"/>
                      <a:pt x="131" y="67"/>
                      <a:pt x="156" y="79"/>
                    </a:cubicBezTo>
                    <a:cubicBezTo>
                      <a:pt x="188" y="93"/>
                      <a:pt x="215" y="97"/>
                      <a:pt x="236" y="126"/>
                    </a:cubicBezTo>
                    <a:cubicBezTo>
                      <a:pt x="263" y="117"/>
                      <a:pt x="230" y="101"/>
                      <a:pt x="216" y="97"/>
                    </a:cubicBezTo>
                    <a:cubicBezTo>
                      <a:pt x="194" y="77"/>
                      <a:pt x="163" y="67"/>
                      <a:pt x="136" y="53"/>
                    </a:cubicBezTo>
                    <a:cubicBezTo>
                      <a:pt x="117" y="44"/>
                      <a:pt x="93" y="24"/>
                      <a:pt x="72" y="17"/>
                    </a:cubicBezTo>
                    <a:cubicBezTo>
                      <a:pt x="36" y="7"/>
                      <a:pt x="93" y="23"/>
                      <a:pt x="40" y="10"/>
                    </a:cubicBezTo>
                    <a:cubicBezTo>
                      <a:pt x="32" y="8"/>
                      <a:pt x="0" y="0"/>
                      <a:pt x="0" y="0"/>
                    </a:cubicBezTo>
                    <a:cubicBezTo>
                      <a:pt x="3" y="124"/>
                      <a:pt x="4" y="593"/>
                      <a:pt x="3" y="732"/>
                    </a:cubicBezTo>
                    <a:close/>
                  </a:path>
                </a:pathLst>
              </a:custGeom>
              <a:solidFill>
                <a:srgbClr val="969696"/>
              </a:solidFill>
              <a:ln w="6350" cap="rnd">
                <a:noFill/>
                <a:round/>
                <a:headEnd/>
                <a:tailEnd/>
              </a:ln>
            </p:spPr>
            <p:txBody>
              <a:bodyPr/>
              <a:lstStyle/>
              <a:p>
                <a:endParaRPr lang="en-US" dirty="0"/>
              </a:p>
            </p:txBody>
          </p:sp>
          <p:sp>
            <p:nvSpPr>
              <p:cNvPr id="348" name="Rectangle 47"/>
              <p:cNvSpPr>
                <a:spLocks noChangeArrowheads="1"/>
              </p:cNvSpPr>
              <p:nvPr/>
            </p:nvSpPr>
            <p:spPr bwMode="auto">
              <a:xfrm>
                <a:off x="3026" y="2894"/>
                <a:ext cx="21" cy="518"/>
              </a:xfrm>
              <a:prstGeom prst="rect">
                <a:avLst/>
              </a:prstGeom>
              <a:solidFill>
                <a:srgbClr val="969696"/>
              </a:solidFill>
              <a:ln w="6350" cap="rnd">
                <a:noFill/>
                <a:miter lim="800000"/>
                <a:headEnd/>
                <a:tailEnd/>
              </a:ln>
            </p:spPr>
            <p:txBody>
              <a:bodyPr/>
              <a:lstStyle/>
              <a:p>
                <a:endParaRPr lang="en-US" dirty="0"/>
              </a:p>
            </p:txBody>
          </p:sp>
          <p:sp>
            <p:nvSpPr>
              <p:cNvPr id="349" name="Rectangle 48"/>
              <p:cNvSpPr>
                <a:spLocks noChangeArrowheads="1"/>
              </p:cNvSpPr>
              <p:nvPr/>
            </p:nvSpPr>
            <p:spPr bwMode="auto">
              <a:xfrm rot="5400000">
                <a:off x="3106" y="3313"/>
                <a:ext cx="21" cy="180"/>
              </a:xfrm>
              <a:prstGeom prst="rect">
                <a:avLst/>
              </a:prstGeom>
              <a:solidFill>
                <a:srgbClr val="969696"/>
              </a:solidFill>
              <a:ln w="6350" cap="rnd">
                <a:noFill/>
                <a:miter lim="800000"/>
                <a:headEnd/>
                <a:tailEnd/>
              </a:ln>
            </p:spPr>
            <p:txBody>
              <a:bodyPr/>
              <a:lstStyle/>
              <a:p>
                <a:endParaRPr lang="en-US" dirty="0"/>
              </a:p>
            </p:txBody>
          </p:sp>
          <p:sp>
            <p:nvSpPr>
              <p:cNvPr id="350" name="Freeform 49"/>
              <p:cNvSpPr>
                <a:spLocks/>
              </p:cNvSpPr>
              <p:nvPr/>
            </p:nvSpPr>
            <p:spPr bwMode="auto">
              <a:xfrm>
                <a:off x="3341" y="3278"/>
                <a:ext cx="143" cy="58"/>
              </a:xfrm>
              <a:custGeom>
                <a:avLst/>
                <a:gdLst>
                  <a:gd name="T0" fmla="*/ 33 w 202"/>
                  <a:gd name="T1" fmla="*/ 6 h 82"/>
                  <a:gd name="T2" fmla="*/ 71 w 202"/>
                  <a:gd name="T3" fmla="*/ 9 h 82"/>
                  <a:gd name="T4" fmla="*/ 86 w 202"/>
                  <a:gd name="T5" fmla="*/ 13 h 82"/>
                  <a:gd name="T6" fmla="*/ 93 w 202"/>
                  <a:gd name="T7" fmla="*/ 16 h 82"/>
                  <a:gd name="T8" fmla="*/ 83 w 202"/>
                  <a:gd name="T9" fmla="*/ 13 h 82"/>
                  <a:gd name="T10" fmla="*/ 69 w 202"/>
                  <a:gd name="T11" fmla="*/ 15 h 82"/>
                  <a:gd name="T12" fmla="*/ 71 w 202"/>
                  <a:gd name="T13" fmla="*/ 20 h 82"/>
                  <a:gd name="T14" fmla="*/ 68 w 202"/>
                  <a:gd name="T15" fmla="*/ 21 h 82"/>
                  <a:gd name="T16" fmla="*/ 52 w 202"/>
                  <a:gd name="T17" fmla="*/ 23 h 82"/>
                  <a:gd name="T18" fmla="*/ 2 w 202"/>
                  <a:gd name="T19" fmla="*/ 41 h 82"/>
                  <a:gd name="T20" fmla="*/ 23 w 202"/>
                  <a:gd name="T21" fmla="*/ 11 h 82"/>
                  <a:gd name="T22" fmla="*/ 16 w 202"/>
                  <a:gd name="T23" fmla="*/ 8 h 82"/>
                  <a:gd name="T24" fmla="*/ 30 w 202"/>
                  <a:gd name="T25" fmla="*/ 4 h 82"/>
                  <a:gd name="T26" fmla="*/ 33 w 202"/>
                  <a:gd name="T27" fmla="*/ 6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82"/>
                  <a:gd name="T44" fmla="*/ 202 w 202"/>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82">
                    <a:moveTo>
                      <a:pt x="67" y="11"/>
                    </a:moveTo>
                    <a:cubicBezTo>
                      <a:pt x="92" y="16"/>
                      <a:pt x="115" y="18"/>
                      <a:pt x="141" y="19"/>
                    </a:cubicBezTo>
                    <a:cubicBezTo>
                      <a:pt x="152" y="22"/>
                      <a:pt x="162" y="24"/>
                      <a:pt x="173" y="27"/>
                    </a:cubicBezTo>
                    <a:cubicBezTo>
                      <a:pt x="177" y="28"/>
                      <a:pt x="185" y="31"/>
                      <a:pt x="185" y="31"/>
                    </a:cubicBezTo>
                    <a:cubicBezTo>
                      <a:pt x="202" y="48"/>
                      <a:pt x="170" y="29"/>
                      <a:pt x="165" y="27"/>
                    </a:cubicBezTo>
                    <a:cubicBezTo>
                      <a:pt x="156" y="28"/>
                      <a:pt x="147" y="25"/>
                      <a:pt x="139" y="29"/>
                    </a:cubicBezTo>
                    <a:cubicBezTo>
                      <a:pt x="136" y="31"/>
                      <a:pt x="142" y="36"/>
                      <a:pt x="141" y="39"/>
                    </a:cubicBezTo>
                    <a:cubicBezTo>
                      <a:pt x="140" y="41"/>
                      <a:pt x="137" y="42"/>
                      <a:pt x="135" y="43"/>
                    </a:cubicBezTo>
                    <a:cubicBezTo>
                      <a:pt x="125" y="42"/>
                      <a:pt x="113" y="42"/>
                      <a:pt x="105" y="45"/>
                    </a:cubicBezTo>
                    <a:cubicBezTo>
                      <a:pt x="125" y="77"/>
                      <a:pt x="79" y="49"/>
                      <a:pt x="4" y="82"/>
                    </a:cubicBezTo>
                    <a:cubicBezTo>
                      <a:pt x="0" y="69"/>
                      <a:pt x="57" y="26"/>
                      <a:pt x="45" y="21"/>
                    </a:cubicBezTo>
                    <a:cubicBezTo>
                      <a:pt x="41" y="19"/>
                      <a:pt x="33" y="17"/>
                      <a:pt x="33" y="17"/>
                    </a:cubicBezTo>
                    <a:cubicBezTo>
                      <a:pt x="27" y="0"/>
                      <a:pt x="52" y="8"/>
                      <a:pt x="61" y="9"/>
                    </a:cubicBezTo>
                    <a:cubicBezTo>
                      <a:pt x="65" y="10"/>
                      <a:pt x="82" y="21"/>
                      <a:pt x="67" y="11"/>
                    </a:cubicBezTo>
                    <a:close/>
                  </a:path>
                </a:pathLst>
              </a:custGeom>
              <a:solidFill>
                <a:srgbClr val="969696"/>
              </a:solidFill>
              <a:ln w="6350" cap="rnd">
                <a:noFill/>
                <a:round/>
                <a:headEnd/>
                <a:tailEnd/>
              </a:ln>
            </p:spPr>
            <p:txBody>
              <a:bodyPr/>
              <a:lstStyle/>
              <a:p>
                <a:endParaRPr lang="en-US" dirty="0"/>
              </a:p>
            </p:txBody>
          </p:sp>
          <p:sp>
            <p:nvSpPr>
              <p:cNvPr id="351" name="Freeform 50"/>
              <p:cNvSpPr>
                <a:spLocks/>
              </p:cNvSpPr>
              <p:nvPr/>
            </p:nvSpPr>
            <p:spPr bwMode="auto">
              <a:xfrm>
                <a:off x="3015" y="2413"/>
                <a:ext cx="401" cy="434"/>
              </a:xfrm>
              <a:custGeom>
                <a:avLst/>
                <a:gdLst>
                  <a:gd name="T0" fmla="*/ 366 w 401"/>
                  <a:gd name="T1" fmla="*/ 225 h 434"/>
                  <a:gd name="T2" fmla="*/ 383 w 401"/>
                  <a:gd name="T3" fmla="*/ 207 h 434"/>
                  <a:gd name="T4" fmla="*/ 393 w 401"/>
                  <a:gd name="T5" fmla="*/ 192 h 434"/>
                  <a:gd name="T6" fmla="*/ 400 w 401"/>
                  <a:gd name="T7" fmla="*/ 175 h 434"/>
                  <a:gd name="T8" fmla="*/ 401 w 401"/>
                  <a:gd name="T9" fmla="*/ 150 h 434"/>
                  <a:gd name="T10" fmla="*/ 400 w 401"/>
                  <a:gd name="T11" fmla="*/ 136 h 434"/>
                  <a:gd name="T12" fmla="*/ 395 w 401"/>
                  <a:gd name="T13" fmla="*/ 116 h 434"/>
                  <a:gd name="T14" fmla="*/ 386 w 401"/>
                  <a:gd name="T15" fmla="*/ 93 h 434"/>
                  <a:gd name="T16" fmla="*/ 368 w 401"/>
                  <a:gd name="T17" fmla="*/ 67 h 434"/>
                  <a:gd name="T18" fmla="*/ 349 w 401"/>
                  <a:gd name="T19" fmla="*/ 43 h 434"/>
                  <a:gd name="T20" fmla="*/ 320 w 401"/>
                  <a:gd name="T21" fmla="*/ 24 h 434"/>
                  <a:gd name="T22" fmla="*/ 306 w 401"/>
                  <a:gd name="T23" fmla="*/ 15 h 434"/>
                  <a:gd name="T24" fmla="*/ 280 w 401"/>
                  <a:gd name="T25" fmla="*/ 5 h 434"/>
                  <a:gd name="T26" fmla="*/ 255 w 401"/>
                  <a:gd name="T27" fmla="*/ 0 h 434"/>
                  <a:gd name="T28" fmla="*/ 223 w 401"/>
                  <a:gd name="T29" fmla="*/ 1 h 434"/>
                  <a:gd name="T30" fmla="*/ 183 w 401"/>
                  <a:gd name="T31" fmla="*/ 5 h 434"/>
                  <a:gd name="T32" fmla="*/ 146 w 401"/>
                  <a:gd name="T33" fmla="*/ 16 h 434"/>
                  <a:gd name="T34" fmla="*/ 103 w 401"/>
                  <a:gd name="T35" fmla="*/ 45 h 434"/>
                  <a:gd name="T36" fmla="*/ 74 w 401"/>
                  <a:gd name="T37" fmla="*/ 82 h 434"/>
                  <a:gd name="T38" fmla="*/ 56 w 401"/>
                  <a:gd name="T39" fmla="*/ 109 h 434"/>
                  <a:gd name="T40" fmla="*/ 43 w 401"/>
                  <a:gd name="T41" fmla="*/ 132 h 434"/>
                  <a:gd name="T42" fmla="*/ 33 w 401"/>
                  <a:gd name="T43" fmla="*/ 178 h 434"/>
                  <a:gd name="T44" fmla="*/ 26 w 401"/>
                  <a:gd name="T45" fmla="*/ 223 h 434"/>
                  <a:gd name="T46" fmla="*/ 17 w 401"/>
                  <a:gd name="T47" fmla="*/ 246 h 434"/>
                  <a:gd name="T48" fmla="*/ 10 w 401"/>
                  <a:gd name="T49" fmla="*/ 270 h 434"/>
                  <a:gd name="T50" fmla="*/ 0 w 401"/>
                  <a:gd name="T51" fmla="*/ 335 h 434"/>
                  <a:gd name="T52" fmla="*/ 0 w 401"/>
                  <a:gd name="T53" fmla="*/ 386 h 434"/>
                  <a:gd name="T54" fmla="*/ 18 w 401"/>
                  <a:gd name="T55" fmla="*/ 407 h 434"/>
                  <a:gd name="T56" fmla="*/ 57 w 401"/>
                  <a:gd name="T57" fmla="*/ 407 h 434"/>
                  <a:gd name="T58" fmla="*/ 99 w 401"/>
                  <a:gd name="T59" fmla="*/ 419 h 434"/>
                  <a:gd name="T60" fmla="*/ 204 w 401"/>
                  <a:gd name="T61" fmla="*/ 434 h 434"/>
                  <a:gd name="T62" fmla="*/ 246 w 401"/>
                  <a:gd name="T63" fmla="*/ 404 h 434"/>
                  <a:gd name="T64" fmla="*/ 267 w 401"/>
                  <a:gd name="T65" fmla="*/ 275 h 434"/>
                  <a:gd name="T66" fmla="*/ 286 w 401"/>
                  <a:gd name="T67" fmla="*/ 232 h 434"/>
                  <a:gd name="T68" fmla="*/ 298 w 401"/>
                  <a:gd name="T69" fmla="*/ 219 h 434"/>
                  <a:gd name="T70" fmla="*/ 335 w 401"/>
                  <a:gd name="T71" fmla="*/ 220 h 434"/>
                  <a:gd name="T72" fmla="*/ 366 w 401"/>
                  <a:gd name="T73" fmla="*/ 225 h 4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1"/>
                  <a:gd name="T112" fmla="*/ 0 h 434"/>
                  <a:gd name="T113" fmla="*/ 401 w 401"/>
                  <a:gd name="T114" fmla="*/ 434 h 4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1" h="434">
                    <a:moveTo>
                      <a:pt x="366" y="225"/>
                    </a:moveTo>
                    <a:lnTo>
                      <a:pt x="383" y="207"/>
                    </a:lnTo>
                    <a:lnTo>
                      <a:pt x="393" y="192"/>
                    </a:lnTo>
                    <a:lnTo>
                      <a:pt x="400" y="175"/>
                    </a:lnTo>
                    <a:lnTo>
                      <a:pt x="401" y="150"/>
                    </a:lnTo>
                    <a:lnTo>
                      <a:pt x="400" y="136"/>
                    </a:lnTo>
                    <a:lnTo>
                      <a:pt x="395" y="116"/>
                    </a:lnTo>
                    <a:lnTo>
                      <a:pt x="386" y="93"/>
                    </a:lnTo>
                    <a:lnTo>
                      <a:pt x="368" y="67"/>
                    </a:lnTo>
                    <a:lnTo>
                      <a:pt x="349" y="43"/>
                    </a:lnTo>
                    <a:lnTo>
                      <a:pt x="320" y="24"/>
                    </a:lnTo>
                    <a:lnTo>
                      <a:pt x="306" y="15"/>
                    </a:lnTo>
                    <a:lnTo>
                      <a:pt x="280" y="5"/>
                    </a:lnTo>
                    <a:lnTo>
                      <a:pt x="255" y="0"/>
                    </a:lnTo>
                    <a:lnTo>
                      <a:pt x="223" y="1"/>
                    </a:lnTo>
                    <a:lnTo>
                      <a:pt x="183" y="5"/>
                    </a:lnTo>
                    <a:lnTo>
                      <a:pt x="146" y="16"/>
                    </a:lnTo>
                    <a:lnTo>
                      <a:pt x="103" y="45"/>
                    </a:lnTo>
                    <a:lnTo>
                      <a:pt x="74" y="82"/>
                    </a:lnTo>
                    <a:lnTo>
                      <a:pt x="56" y="109"/>
                    </a:lnTo>
                    <a:lnTo>
                      <a:pt x="43" y="132"/>
                    </a:lnTo>
                    <a:lnTo>
                      <a:pt x="33" y="178"/>
                    </a:lnTo>
                    <a:lnTo>
                      <a:pt x="26" y="223"/>
                    </a:lnTo>
                    <a:lnTo>
                      <a:pt x="17" y="246"/>
                    </a:lnTo>
                    <a:lnTo>
                      <a:pt x="10" y="270"/>
                    </a:lnTo>
                    <a:lnTo>
                      <a:pt x="0" y="335"/>
                    </a:lnTo>
                    <a:lnTo>
                      <a:pt x="0" y="386"/>
                    </a:lnTo>
                    <a:lnTo>
                      <a:pt x="18" y="407"/>
                    </a:lnTo>
                    <a:lnTo>
                      <a:pt x="57" y="407"/>
                    </a:lnTo>
                    <a:lnTo>
                      <a:pt x="99" y="419"/>
                    </a:lnTo>
                    <a:lnTo>
                      <a:pt x="204" y="434"/>
                    </a:lnTo>
                    <a:lnTo>
                      <a:pt x="246" y="404"/>
                    </a:lnTo>
                    <a:lnTo>
                      <a:pt x="267" y="275"/>
                    </a:lnTo>
                    <a:lnTo>
                      <a:pt x="286" y="232"/>
                    </a:lnTo>
                    <a:lnTo>
                      <a:pt x="298" y="219"/>
                    </a:lnTo>
                    <a:lnTo>
                      <a:pt x="335" y="220"/>
                    </a:lnTo>
                    <a:lnTo>
                      <a:pt x="366" y="225"/>
                    </a:lnTo>
                  </a:path>
                </a:pathLst>
              </a:custGeom>
              <a:gradFill rotWithShape="0">
                <a:gsLst>
                  <a:gs pos="0">
                    <a:srgbClr val="4D4D4D"/>
                  </a:gs>
                  <a:gs pos="100000">
                    <a:srgbClr val="242424"/>
                  </a:gs>
                </a:gsLst>
                <a:lin ang="5400000" scaled="1"/>
              </a:gradFill>
              <a:ln w="6350" cap="rnd">
                <a:noFill/>
                <a:round/>
                <a:headEnd/>
                <a:tailEnd/>
              </a:ln>
            </p:spPr>
            <p:txBody>
              <a:bodyPr/>
              <a:lstStyle/>
              <a:p>
                <a:endParaRPr lang="en-US" dirty="0"/>
              </a:p>
            </p:txBody>
          </p:sp>
        </p:grpSp>
      </p:grpSp>
      <p:grpSp>
        <p:nvGrpSpPr>
          <p:cNvPr id="387" name="Group 3"/>
          <p:cNvGrpSpPr>
            <a:grpSpLocks/>
          </p:cNvGrpSpPr>
          <p:nvPr/>
        </p:nvGrpSpPr>
        <p:grpSpPr bwMode="auto">
          <a:xfrm>
            <a:off x="3059543" y="2540018"/>
            <a:ext cx="494870" cy="914400"/>
            <a:chOff x="2415" y="576"/>
            <a:chExt cx="626" cy="1012"/>
          </a:xfrm>
        </p:grpSpPr>
        <p:sp>
          <p:nvSpPr>
            <p:cNvPr id="388" name="Freeform 4"/>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rgbClr val="050000"/>
              </a:solidFill>
              <a:round/>
              <a:headEnd/>
              <a:tailEnd/>
            </a:ln>
          </p:spPr>
          <p:txBody>
            <a:bodyPr/>
            <a:lstStyle/>
            <a:p>
              <a:endParaRPr lang="en-US" dirty="0"/>
            </a:p>
          </p:txBody>
        </p:sp>
        <p:sp>
          <p:nvSpPr>
            <p:cNvPr id="389" name="Freeform 5"/>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rgbClr val="050000"/>
              </a:solidFill>
              <a:round/>
              <a:headEnd/>
              <a:tailEnd/>
            </a:ln>
          </p:spPr>
          <p:txBody>
            <a:bodyPr/>
            <a:lstStyle/>
            <a:p>
              <a:endParaRPr lang="en-US" dirty="0"/>
            </a:p>
          </p:txBody>
        </p:sp>
        <p:sp>
          <p:nvSpPr>
            <p:cNvPr id="390" name="Freeform 6"/>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rgbClr val="050000"/>
              </a:solidFill>
              <a:round/>
              <a:headEnd/>
              <a:tailEnd/>
            </a:ln>
          </p:spPr>
          <p:txBody>
            <a:bodyPr/>
            <a:lstStyle/>
            <a:p>
              <a:endParaRPr lang="en-US" dirty="0"/>
            </a:p>
          </p:txBody>
        </p:sp>
        <p:sp>
          <p:nvSpPr>
            <p:cNvPr id="391" name="Freeform 7"/>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rgbClr val="050000"/>
              </a:solidFill>
              <a:round/>
              <a:headEnd/>
              <a:tailEnd/>
            </a:ln>
          </p:spPr>
          <p:txBody>
            <a:bodyPr/>
            <a:lstStyle/>
            <a:p>
              <a:endParaRPr lang="en-US" dirty="0"/>
            </a:p>
          </p:txBody>
        </p:sp>
        <p:sp>
          <p:nvSpPr>
            <p:cNvPr id="392" name="Line 8"/>
            <p:cNvSpPr>
              <a:spLocks noChangeShapeType="1"/>
            </p:cNvSpPr>
            <p:nvPr/>
          </p:nvSpPr>
          <p:spPr bwMode="auto">
            <a:xfrm>
              <a:off x="2454" y="1426"/>
              <a:ext cx="192" cy="51"/>
            </a:xfrm>
            <a:prstGeom prst="line">
              <a:avLst/>
            </a:prstGeom>
            <a:noFill/>
            <a:ln w="6350">
              <a:solidFill>
                <a:srgbClr val="050000"/>
              </a:solidFill>
              <a:round/>
              <a:headEnd/>
              <a:tailEnd/>
            </a:ln>
          </p:spPr>
          <p:txBody>
            <a:bodyPr wrap="none" anchor="ctr"/>
            <a:lstStyle/>
            <a:p>
              <a:endParaRPr lang="en-US" dirty="0"/>
            </a:p>
          </p:txBody>
        </p:sp>
        <p:sp>
          <p:nvSpPr>
            <p:cNvPr id="393" name="Oval 9"/>
            <p:cNvSpPr>
              <a:spLocks noChangeArrowheads="1"/>
            </p:cNvSpPr>
            <p:nvPr/>
          </p:nvSpPr>
          <p:spPr bwMode="auto">
            <a:xfrm>
              <a:off x="2447" y="765"/>
              <a:ext cx="31" cy="17"/>
            </a:xfrm>
            <a:prstGeom prst="ellipse">
              <a:avLst/>
            </a:prstGeom>
            <a:solidFill>
              <a:srgbClr val="CC0099"/>
            </a:solidFill>
            <a:ln w="12700">
              <a:solidFill>
                <a:srgbClr val="050000"/>
              </a:solidFill>
              <a:round/>
              <a:headEnd/>
              <a:tailEnd/>
            </a:ln>
          </p:spPr>
          <p:txBody>
            <a:bodyPr wrap="none" anchor="ctr"/>
            <a:lstStyle/>
            <a:p>
              <a:endParaRPr lang="en-US" dirty="0"/>
            </a:p>
          </p:txBody>
        </p:sp>
        <p:sp>
          <p:nvSpPr>
            <p:cNvPr id="394" name="Line 10"/>
            <p:cNvSpPr>
              <a:spLocks noChangeShapeType="1"/>
            </p:cNvSpPr>
            <p:nvPr/>
          </p:nvSpPr>
          <p:spPr bwMode="auto">
            <a:xfrm>
              <a:off x="2454" y="1388"/>
              <a:ext cx="192" cy="51"/>
            </a:xfrm>
            <a:prstGeom prst="line">
              <a:avLst/>
            </a:prstGeom>
            <a:noFill/>
            <a:ln w="6350">
              <a:solidFill>
                <a:srgbClr val="050000"/>
              </a:solidFill>
              <a:round/>
              <a:headEnd/>
              <a:tailEnd/>
            </a:ln>
          </p:spPr>
          <p:txBody>
            <a:bodyPr wrap="none" anchor="ctr"/>
            <a:lstStyle/>
            <a:p>
              <a:endParaRPr lang="en-US" dirty="0"/>
            </a:p>
          </p:txBody>
        </p:sp>
        <p:sp>
          <p:nvSpPr>
            <p:cNvPr id="395" name="Line 11"/>
            <p:cNvSpPr>
              <a:spLocks noChangeShapeType="1"/>
            </p:cNvSpPr>
            <p:nvPr/>
          </p:nvSpPr>
          <p:spPr bwMode="auto">
            <a:xfrm>
              <a:off x="2454" y="1350"/>
              <a:ext cx="192" cy="52"/>
            </a:xfrm>
            <a:prstGeom prst="line">
              <a:avLst/>
            </a:prstGeom>
            <a:noFill/>
            <a:ln w="6350">
              <a:solidFill>
                <a:srgbClr val="050000"/>
              </a:solidFill>
              <a:round/>
              <a:headEnd/>
              <a:tailEnd/>
            </a:ln>
          </p:spPr>
          <p:txBody>
            <a:bodyPr wrap="none" anchor="ctr"/>
            <a:lstStyle/>
            <a:p>
              <a:endParaRPr lang="en-US" dirty="0"/>
            </a:p>
          </p:txBody>
        </p:sp>
        <p:sp>
          <p:nvSpPr>
            <p:cNvPr id="396" name="Line 12"/>
            <p:cNvSpPr>
              <a:spLocks noChangeShapeType="1"/>
            </p:cNvSpPr>
            <p:nvPr/>
          </p:nvSpPr>
          <p:spPr bwMode="auto">
            <a:xfrm>
              <a:off x="2454" y="1313"/>
              <a:ext cx="192" cy="51"/>
            </a:xfrm>
            <a:prstGeom prst="line">
              <a:avLst/>
            </a:prstGeom>
            <a:noFill/>
            <a:ln w="6350">
              <a:solidFill>
                <a:srgbClr val="050000"/>
              </a:solidFill>
              <a:round/>
              <a:headEnd/>
              <a:tailEnd/>
            </a:ln>
          </p:spPr>
          <p:txBody>
            <a:bodyPr wrap="none" anchor="ctr"/>
            <a:lstStyle/>
            <a:p>
              <a:endParaRPr lang="en-US" dirty="0"/>
            </a:p>
          </p:txBody>
        </p:sp>
        <p:sp>
          <p:nvSpPr>
            <p:cNvPr id="397" name="Line 13"/>
            <p:cNvSpPr>
              <a:spLocks noChangeShapeType="1"/>
            </p:cNvSpPr>
            <p:nvPr/>
          </p:nvSpPr>
          <p:spPr bwMode="auto">
            <a:xfrm>
              <a:off x="2454" y="1274"/>
              <a:ext cx="192" cy="51"/>
            </a:xfrm>
            <a:prstGeom prst="line">
              <a:avLst/>
            </a:prstGeom>
            <a:noFill/>
            <a:ln w="6350">
              <a:solidFill>
                <a:srgbClr val="050000"/>
              </a:solidFill>
              <a:round/>
              <a:headEnd/>
              <a:tailEnd/>
            </a:ln>
          </p:spPr>
          <p:txBody>
            <a:bodyPr wrap="none" anchor="ctr"/>
            <a:lstStyle/>
            <a:p>
              <a:endParaRPr lang="en-US" dirty="0"/>
            </a:p>
          </p:txBody>
        </p:sp>
        <p:sp>
          <p:nvSpPr>
            <p:cNvPr id="398" name="Freeform 14"/>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050000"/>
              </a:solidFill>
              <a:round/>
              <a:headEnd/>
              <a:tailEnd/>
            </a:ln>
          </p:spPr>
          <p:txBody>
            <a:bodyPr/>
            <a:lstStyle/>
            <a:p>
              <a:endParaRPr lang="en-US" dirty="0"/>
            </a:p>
          </p:txBody>
        </p:sp>
        <p:sp>
          <p:nvSpPr>
            <p:cNvPr id="399" name="Freeform 15"/>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rgbClr val="050000"/>
              </a:solidFill>
              <a:round/>
              <a:headEnd/>
              <a:tailEnd/>
            </a:ln>
          </p:spPr>
          <p:txBody>
            <a:bodyPr/>
            <a:lstStyle/>
            <a:p>
              <a:endParaRPr lang="en-US" dirty="0"/>
            </a:p>
          </p:txBody>
        </p:sp>
        <p:sp>
          <p:nvSpPr>
            <p:cNvPr id="400" name="Freeform 16"/>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rgbClr val="050000"/>
              </a:solidFill>
              <a:round/>
              <a:headEnd/>
              <a:tailEnd/>
            </a:ln>
          </p:spPr>
          <p:txBody>
            <a:bodyPr/>
            <a:lstStyle/>
            <a:p>
              <a:endParaRPr lang="en-US" dirty="0"/>
            </a:p>
          </p:txBody>
        </p:sp>
        <p:sp>
          <p:nvSpPr>
            <p:cNvPr id="401" name="Line 17"/>
            <p:cNvSpPr>
              <a:spLocks noChangeShapeType="1"/>
            </p:cNvSpPr>
            <p:nvPr/>
          </p:nvSpPr>
          <p:spPr bwMode="auto">
            <a:xfrm>
              <a:off x="2452" y="944"/>
              <a:ext cx="187" cy="43"/>
            </a:xfrm>
            <a:prstGeom prst="line">
              <a:avLst/>
            </a:prstGeom>
            <a:noFill/>
            <a:ln w="3175">
              <a:solidFill>
                <a:srgbClr val="050000"/>
              </a:solidFill>
              <a:round/>
              <a:headEnd/>
              <a:tailEnd/>
            </a:ln>
          </p:spPr>
          <p:txBody>
            <a:bodyPr wrap="none" anchor="ctr"/>
            <a:lstStyle/>
            <a:p>
              <a:endParaRPr lang="en-US" dirty="0"/>
            </a:p>
          </p:txBody>
        </p:sp>
        <p:sp>
          <p:nvSpPr>
            <p:cNvPr id="402" name="Line 18"/>
            <p:cNvSpPr>
              <a:spLocks noChangeShapeType="1"/>
            </p:cNvSpPr>
            <p:nvPr/>
          </p:nvSpPr>
          <p:spPr bwMode="auto">
            <a:xfrm>
              <a:off x="2452" y="1019"/>
              <a:ext cx="189" cy="43"/>
            </a:xfrm>
            <a:prstGeom prst="line">
              <a:avLst/>
            </a:prstGeom>
            <a:noFill/>
            <a:ln w="3175">
              <a:solidFill>
                <a:srgbClr val="050000"/>
              </a:solidFill>
              <a:round/>
              <a:headEnd/>
              <a:tailEnd/>
            </a:ln>
          </p:spPr>
          <p:txBody>
            <a:bodyPr wrap="none" anchor="ctr"/>
            <a:lstStyle/>
            <a:p>
              <a:endParaRPr lang="en-US" dirty="0"/>
            </a:p>
          </p:txBody>
        </p:sp>
        <p:sp>
          <p:nvSpPr>
            <p:cNvPr id="403" name="Line 19"/>
            <p:cNvSpPr>
              <a:spLocks noChangeShapeType="1"/>
            </p:cNvSpPr>
            <p:nvPr/>
          </p:nvSpPr>
          <p:spPr bwMode="auto">
            <a:xfrm>
              <a:off x="2452" y="1112"/>
              <a:ext cx="180" cy="43"/>
            </a:xfrm>
            <a:prstGeom prst="line">
              <a:avLst/>
            </a:prstGeom>
            <a:noFill/>
            <a:ln w="3175">
              <a:solidFill>
                <a:srgbClr val="050000"/>
              </a:solidFill>
              <a:round/>
              <a:headEnd/>
              <a:tailEnd/>
            </a:ln>
          </p:spPr>
          <p:txBody>
            <a:bodyPr wrap="none" anchor="ctr"/>
            <a:lstStyle/>
            <a:p>
              <a:endParaRPr lang="en-US" dirty="0"/>
            </a:p>
          </p:txBody>
        </p:sp>
        <p:sp>
          <p:nvSpPr>
            <p:cNvPr id="404" name="Freeform 20"/>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solidFill>
                <a:srgbClr val="050000"/>
              </a:solidFill>
              <a:round/>
              <a:headEnd/>
              <a:tailEnd/>
            </a:ln>
          </p:spPr>
          <p:txBody>
            <a:bodyPr/>
            <a:lstStyle/>
            <a:p>
              <a:endParaRPr lang="en-US" dirty="0"/>
            </a:p>
          </p:txBody>
        </p:sp>
        <p:sp>
          <p:nvSpPr>
            <p:cNvPr id="405" name="Line 21"/>
            <p:cNvSpPr>
              <a:spLocks noChangeShapeType="1"/>
            </p:cNvSpPr>
            <p:nvPr/>
          </p:nvSpPr>
          <p:spPr bwMode="auto">
            <a:xfrm>
              <a:off x="2479" y="913"/>
              <a:ext cx="138" cy="30"/>
            </a:xfrm>
            <a:prstGeom prst="line">
              <a:avLst/>
            </a:prstGeom>
            <a:noFill/>
            <a:ln w="6350">
              <a:solidFill>
                <a:srgbClr val="050000"/>
              </a:solidFill>
              <a:round/>
              <a:headEnd/>
              <a:tailEnd/>
            </a:ln>
          </p:spPr>
          <p:txBody>
            <a:bodyPr wrap="none" anchor="ctr"/>
            <a:lstStyle/>
            <a:p>
              <a:endParaRPr lang="en-US" dirty="0"/>
            </a:p>
          </p:txBody>
        </p:sp>
        <p:sp>
          <p:nvSpPr>
            <p:cNvPr id="406" name="Freeform 22"/>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407" name="Freeform 23"/>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408" name="Freeform 24"/>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409" name="Line 25"/>
            <p:cNvSpPr>
              <a:spLocks noChangeShapeType="1"/>
            </p:cNvSpPr>
            <p:nvPr/>
          </p:nvSpPr>
          <p:spPr bwMode="auto">
            <a:xfrm flipH="1" flipV="1">
              <a:off x="2584" y="1013"/>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410" name="Line 26"/>
            <p:cNvSpPr>
              <a:spLocks noChangeShapeType="1"/>
            </p:cNvSpPr>
            <p:nvPr/>
          </p:nvSpPr>
          <p:spPr bwMode="auto">
            <a:xfrm flipH="1" flipV="1">
              <a:off x="2584" y="1095"/>
              <a:ext cx="33" cy="7"/>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411" name="Line 27"/>
            <p:cNvSpPr>
              <a:spLocks noChangeShapeType="1"/>
            </p:cNvSpPr>
            <p:nvPr/>
          </p:nvSpPr>
          <p:spPr bwMode="auto">
            <a:xfrm flipH="1" flipV="1">
              <a:off x="2584" y="1194"/>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grpSp>
      <p:grpSp>
        <p:nvGrpSpPr>
          <p:cNvPr id="412" name="Group 3"/>
          <p:cNvGrpSpPr>
            <a:grpSpLocks/>
          </p:cNvGrpSpPr>
          <p:nvPr/>
        </p:nvGrpSpPr>
        <p:grpSpPr bwMode="auto">
          <a:xfrm>
            <a:off x="7288643" y="4508518"/>
            <a:ext cx="494870" cy="914400"/>
            <a:chOff x="2415" y="576"/>
            <a:chExt cx="626" cy="1012"/>
          </a:xfrm>
        </p:grpSpPr>
        <p:sp>
          <p:nvSpPr>
            <p:cNvPr id="413" name="Freeform 4"/>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rgbClr val="050000"/>
              </a:solidFill>
              <a:round/>
              <a:headEnd/>
              <a:tailEnd/>
            </a:ln>
          </p:spPr>
          <p:txBody>
            <a:bodyPr/>
            <a:lstStyle/>
            <a:p>
              <a:endParaRPr lang="en-US" dirty="0"/>
            </a:p>
          </p:txBody>
        </p:sp>
        <p:sp>
          <p:nvSpPr>
            <p:cNvPr id="414" name="Freeform 5"/>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rgbClr val="050000"/>
              </a:solidFill>
              <a:round/>
              <a:headEnd/>
              <a:tailEnd/>
            </a:ln>
          </p:spPr>
          <p:txBody>
            <a:bodyPr/>
            <a:lstStyle/>
            <a:p>
              <a:endParaRPr lang="en-US" dirty="0"/>
            </a:p>
          </p:txBody>
        </p:sp>
        <p:sp>
          <p:nvSpPr>
            <p:cNvPr id="415" name="Freeform 6"/>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rgbClr val="050000"/>
              </a:solidFill>
              <a:round/>
              <a:headEnd/>
              <a:tailEnd/>
            </a:ln>
          </p:spPr>
          <p:txBody>
            <a:bodyPr/>
            <a:lstStyle/>
            <a:p>
              <a:endParaRPr lang="en-US" dirty="0"/>
            </a:p>
          </p:txBody>
        </p:sp>
        <p:sp>
          <p:nvSpPr>
            <p:cNvPr id="416" name="Freeform 7"/>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rgbClr val="050000"/>
              </a:solidFill>
              <a:round/>
              <a:headEnd/>
              <a:tailEnd/>
            </a:ln>
          </p:spPr>
          <p:txBody>
            <a:bodyPr/>
            <a:lstStyle/>
            <a:p>
              <a:endParaRPr lang="en-US" dirty="0"/>
            </a:p>
          </p:txBody>
        </p:sp>
        <p:sp>
          <p:nvSpPr>
            <p:cNvPr id="417" name="Line 8"/>
            <p:cNvSpPr>
              <a:spLocks noChangeShapeType="1"/>
            </p:cNvSpPr>
            <p:nvPr/>
          </p:nvSpPr>
          <p:spPr bwMode="auto">
            <a:xfrm>
              <a:off x="2454" y="1426"/>
              <a:ext cx="192" cy="51"/>
            </a:xfrm>
            <a:prstGeom prst="line">
              <a:avLst/>
            </a:prstGeom>
            <a:noFill/>
            <a:ln w="6350">
              <a:solidFill>
                <a:srgbClr val="050000"/>
              </a:solidFill>
              <a:round/>
              <a:headEnd/>
              <a:tailEnd/>
            </a:ln>
          </p:spPr>
          <p:txBody>
            <a:bodyPr wrap="none" anchor="ctr"/>
            <a:lstStyle/>
            <a:p>
              <a:endParaRPr lang="en-US" dirty="0"/>
            </a:p>
          </p:txBody>
        </p:sp>
        <p:sp>
          <p:nvSpPr>
            <p:cNvPr id="418" name="Oval 9"/>
            <p:cNvSpPr>
              <a:spLocks noChangeArrowheads="1"/>
            </p:cNvSpPr>
            <p:nvPr/>
          </p:nvSpPr>
          <p:spPr bwMode="auto">
            <a:xfrm>
              <a:off x="2447" y="765"/>
              <a:ext cx="31" cy="17"/>
            </a:xfrm>
            <a:prstGeom prst="ellipse">
              <a:avLst/>
            </a:prstGeom>
            <a:solidFill>
              <a:srgbClr val="CC0099"/>
            </a:solidFill>
            <a:ln w="12700">
              <a:solidFill>
                <a:srgbClr val="050000"/>
              </a:solidFill>
              <a:round/>
              <a:headEnd/>
              <a:tailEnd/>
            </a:ln>
          </p:spPr>
          <p:txBody>
            <a:bodyPr wrap="none" anchor="ctr"/>
            <a:lstStyle/>
            <a:p>
              <a:endParaRPr lang="en-US" dirty="0"/>
            </a:p>
          </p:txBody>
        </p:sp>
        <p:sp>
          <p:nvSpPr>
            <p:cNvPr id="419" name="Line 10"/>
            <p:cNvSpPr>
              <a:spLocks noChangeShapeType="1"/>
            </p:cNvSpPr>
            <p:nvPr/>
          </p:nvSpPr>
          <p:spPr bwMode="auto">
            <a:xfrm>
              <a:off x="2454" y="1388"/>
              <a:ext cx="192" cy="51"/>
            </a:xfrm>
            <a:prstGeom prst="line">
              <a:avLst/>
            </a:prstGeom>
            <a:noFill/>
            <a:ln w="6350">
              <a:solidFill>
                <a:srgbClr val="050000"/>
              </a:solidFill>
              <a:round/>
              <a:headEnd/>
              <a:tailEnd/>
            </a:ln>
          </p:spPr>
          <p:txBody>
            <a:bodyPr wrap="none" anchor="ctr"/>
            <a:lstStyle/>
            <a:p>
              <a:endParaRPr lang="en-US" dirty="0"/>
            </a:p>
          </p:txBody>
        </p:sp>
        <p:sp>
          <p:nvSpPr>
            <p:cNvPr id="420" name="Line 11"/>
            <p:cNvSpPr>
              <a:spLocks noChangeShapeType="1"/>
            </p:cNvSpPr>
            <p:nvPr/>
          </p:nvSpPr>
          <p:spPr bwMode="auto">
            <a:xfrm>
              <a:off x="2454" y="1350"/>
              <a:ext cx="192" cy="52"/>
            </a:xfrm>
            <a:prstGeom prst="line">
              <a:avLst/>
            </a:prstGeom>
            <a:noFill/>
            <a:ln w="6350">
              <a:solidFill>
                <a:srgbClr val="050000"/>
              </a:solidFill>
              <a:round/>
              <a:headEnd/>
              <a:tailEnd/>
            </a:ln>
          </p:spPr>
          <p:txBody>
            <a:bodyPr wrap="none" anchor="ctr"/>
            <a:lstStyle/>
            <a:p>
              <a:endParaRPr lang="en-US" dirty="0"/>
            </a:p>
          </p:txBody>
        </p:sp>
        <p:sp>
          <p:nvSpPr>
            <p:cNvPr id="421" name="Line 12"/>
            <p:cNvSpPr>
              <a:spLocks noChangeShapeType="1"/>
            </p:cNvSpPr>
            <p:nvPr/>
          </p:nvSpPr>
          <p:spPr bwMode="auto">
            <a:xfrm>
              <a:off x="2454" y="1313"/>
              <a:ext cx="192" cy="51"/>
            </a:xfrm>
            <a:prstGeom prst="line">
              <a:avLst/>
            </a:prstGeom>
            <a:noFill/>
            <a:ln w="6350">
              <a:solidFill>
                <a:srgbClr val="050000"/>
              </a:solidFill>
              <a:round/>
              <a:headEnd/>
              <a:tailEnd/>
            </a:ln>
          </p:spPr>
          <p:txBody>
            <a:bodyPr wrap="none" anchor="ctr"/>
            <a:lstStyle/>
            <a:p>
              <a:endParaRPr lang="en-US" dirty="0"/>
            </a:p>
          </p:txBody>
        </p:sp>
        <p:sp>
          <p:nvSpPr>
            <p:cNvPr id="422" name="Line 13"/>
            <p:cNvSpPr>
              <a:spLocks noChangeShapeType="1"/>
            </p:cNvSpPr>
            <p:nvPr/>
          </p:nvSpPr>
          <p:spPr bwMode="auto">
            <a:xfrm>
              <a:off x="2454" y="1274"/>
              <a:ext cx="192" cy="51"/>
            </a:xfrm>
            <a:prstGeom prst="line">
              <a:avLst/>
            </a:prstGeom>
            <a:noFill/>
            <a:ln w="6350">
              <a:solidFill>
                <a:srgbClr val="050000"/>
              </a:solidFill>
              <a:round/>
              <a:headEnd/>
              <a:tailEnd/>
            </a:ln>
          </p:spPr>
          <p:txBody>
            <a:bodyPr wrap="none" anchor="ctr"/>
            <a:lstStyle/>
            <a:p>
              <a:endParaRPr lang="en-US" dirty="0"/>
            </a:p>
          </p:txBody>
        </p:sp>
        <p:sp>
          <p:nvSpPr>
            <p:cNvPr id="423" name="Freeform 14"/>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050000"/>
              </a:solidFill>
              <a:round/>
              <a:headEnd/>
              <a:tailEnd/>
            </a:ln>
          </p:spPr>
          <p:txBody>
            <a:bodyPr/>
            <a:lstStyle/>
            <a:p>
              <a:endParaRPr lang="en-US" dirty="0"/>
            </a:p>
          </p:txBody>
        </p:sp>
        <p:sp>
          <p:nvSpPr>
            <p:cNvPr id="424" name="Freeform 15"/>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rgbClr val="050000"/>
              </a:solidFill>
              <a:round/>
              <a:headEnd/>
              <a:tailEnd/>
            </a:ln>
          </p:spPr>
          <p:txBody>
            <a:bodyPr/>
            <a:lstStyle/>
            <a:p>
              <a:endParaRPr lang="en-US" dirty="0"/>
            </a:p>
          </p:txBody>
        </p:sp>
        <p:sp>
          <p:nvSpPr>
            <p:cNvPr id="425" name="Freeform 16"/>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rgbClr val="050000"/>
              </a:solidFill>
              <a:round/>
              <a:headEnd/>
              <a:tailEnd/>
            </a:ln>
          </p:spPr>
          <p:txBody>
            <a:bodyPr/>
            <a:lstStyle/>
            <a:p>
              <a:endParaRPr lang="en-US" dirty="0"/>
            </a:p>
          </p:txBody>
        </p:sp>
        <p:sp>
          <p:nvSpPr>
            <p:cNvPr id="426" name="Line 17"/>
            <p:cNvSpPr>
              <a:spLocks noChangeShapeType="1"/>
            </p:cNvSpPr>
            <p:nvPr/>
          </p:nvSpPr>
          <p:spPr bwMode="auto">
            <a:xfrm>
              <a:off x="2452" y="944"/>
              <a:ext cx="187" cy="43"/>
            </a:xfrm>
            <a:prstGeom prst="line">
              <a:avLst/>
            </a:prstGeom>
            <a:noFill/>
            <a:ln w="3175">
              <a:solidFill>
                <a:srgbClr val="050000"/>
              </a:solidFill>
              <a:round/>
              <a:headEnd/>
              <a:tailEnd/>
            </a:ln>
          </p:spPr>
          <p:txBody>
            <a:bodyPr wrap="none" anchor="ctr"/>
            <a:lstStyle/>
            <a:p>
              <a:endParaRPr lang="en-US" dirty="0"/>
            </a:p>
          </p:txBody>
        </p:sp>
        <p:sp>
          <p:nvSpPr>
            <p:cNvPr id="427" name="Line 18"/>
            <p:cNvSpPr>
              <a:spLocks noChangeShapeType="1"/>
            </p:cNvSpPr>
            <p:nvPr/>
          </p:nvSpPr>
          <p:spPr bwMode="auto">
            <a:xfrm>
              <a:off x="2452" y="1019"/>
              <a:ext cx="189" cy="43"/>
            </a:xfrm>
            <a:prstGeom prst="line">
              <a:avLst/>
            </a:prstGeom>
            <a:noFill/>
            <a:ln w="3175">
              <a:solidFill>
                <a:srgbClr val="050000"/>
              </a:solidFill>
              <a:round/>
              <a:headEnd/>
              <a:tailEnd/>
            </a:ln>
          </p:spPr>
          <p:txBody>
            <a:bodyPr wrap="none" anchor="ctr"/>
            <a:lstStyle/>
            <a:p>
              <a:endParaRPr lang="en-US" dirty="0"/>
            </a:p>
          </p:txBody>
        </p:sp>
        <p:sp>
          <p:nvSpPr>
            <p:cNvPr id="428" name="Line 19"/>
            <p:cNvSpPr>
              <a:spLocks noChangeShapeType="1"/>
            </p:cNvSpPr>
            <p:nvPr/>
          </p:nvSpPr>
          <p:spPr bwMode="auto">
            <a:xfrm>
              <a:off x="2452" y="1112"/>
              <a:ext cx="180" cy="43"/>
            </a:xfrm>
            <a:prstGeom prst="line">
              <a:avLst/>
            </a:prstGeom>
            <a:noFill/>
            <a:ln w="3175">
              <a:solidFill>
                <a:srgbClr val="050000"/>
              </a:solidFill>
              <a:round/>
              <a:headEnd/>
              <a:tailEnd/>
            </a:ln>
          </p:spPr>
          <p:txBody>
            <a:bodyPr wrap="none" anchor="ctr"/>
            <a:lstStyle/>
            <a:p>
              <a:endParaRPr lang="en-US" dirty="0"/>
            </a:p>
          </p:txBody>
        </p:sp>
        <p:sp>
          <p:nvSpPr>
            <p:cNvPr id="429" name="Freeform 20"/>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solidFill>
                <a:srgbClr val="050000"/>
              </a:solidFill>
              <a:round/>
              <a:headEnd/>
              <a:tailEnd/>
            </a:ln>
          </p:spPr>
          <p:txBody>
            <a:bodyPr/>
            <a:lstStyle/>
            <a:p>
              <a:endParaRPr lang="en-US" dirty="0"/>
            </a:p>
          </p:txBody>
        </p:sp>
        <p:sp>
          <p:nvSpPr>
            <p:cNvPr id="430" name="Line 21"/>
            <p:cNvSpPr>
              <a:spLocks noChangeShapeType="1"/>
            </p:cNvSpPr>
            <p:nvPr/>
          </p:nvSpPr>
          <p:spPr bwMode="auto">
            <a:xfrm>
              <a:off x="2479" y="913"/>
              <a:ext cx="138" cy="30"/>
            </a:xfrm>
            <a:prstGeom prst="line">
              <a:avLst/>
            </a:prstGeom>
            <a:noFill/>
            <a:ln w="6350">
              <a:solidFill>
                <a:srgbClr val="050000"/>
              </a:solidFill>
              <a:round/>
              <a:headEnd/>
              <a:tailEnd/>
            </a:ln>
          </p:spPr>
          <p:txBody>
            <a:bodyPr wrap="none" anchor="ctr"/>
            <a:lstStyle/>
            <a:p>
              <a:endParaRPr lang="en-US" dirty="0"/>
            </a:p>
          </p:txBody>
        </p:sp>
        <p:sp>
          <p:nvSpPr>
            <p:cNvPr id="431" name="Freeform 22"/>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432" name="Freeform 23"/>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433" name="Freeform 24"/>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434" name="Line 25"/>
            <p:cNvSpPr>
              <a:spLocks noChangeShapeType="1"/>
            </p:cNvSpPr>
            <p:nvPr/>
          </p:nvSpPr>
          <p:spPr bwMode="auto">
            <a:xfrm flipH="1" flipV="1">
              <a:off x="2584" y="1013"/>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435" name="Line 26"/>
            <p:cNvSpPr>
              <a:spLocks noChangeShapeType="1"/>
            </p:cNvSpPr>
            <p:nvPr/>
          </p:nvSpPr>
          <p:spPr bwMode="auto">
            <a:xfrm flipH="1" flipV="1">
              <a:off x="2584" y="1095"/>
              <a:ext cx="33" cy="7"/>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436" name="Line 27"/>
            <p:cNvSpPr>
              <a:spLocks noChangeShapeType="1"/>
            </p:cNvSpPr>
            <p:nvPr/>
          </p:nvSpPr>
          <p:spPr bwMode="auto">
            <a:xfrm flipH="1" flipV="1">
              <a:off x="2584" y="1194"/>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blinds(horizontal)">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blinds(horizontal)">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blinds(horizontal)">
                                      <p:cBhvr>
                                        <p:cTn id="17" dur="500"/>
                                        <p:tgtEl>
                                          <p:spTgt spid="18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9"/>
                                        </p:tgtEl>
                                        <p:attrNameLst>
                                          <p:attrName>style.visibility</p:attrName>
                                        </p:attrNameLst>
                                      </p:cBhvr>
                                      <p:to>
                                        <p:strVal val="visible"/>
                                      </p:to>
                                    </p:set>
                                    <p:animEffect transition="in" filter="blinds(horizontal)">
                                      <p:cBhvr>
                                        <p:cTn id="22" dur="500"/>
                                        <p:tgtEl>
                                          <p:spTgt spid="17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blinds(horizontal)">
                                      <p:cBhvr>
                                        <p:cTn id="27" dur="500"/>
                                        <p:tgtEl>
                                          <p:spTgt spid="17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4"/>
                                        </p:tgtEl>
                                        <p:attrNameLst>
                                          <p:attrName>style.visibility</p:attrName>
                                        </p:attrNameLst>
                                      </p:cBhvr>
                                      <p:to>
                                        <p:strVal val="visible"/>
                                      </p:to>
                                    </p:set>
                                    <p:animEffect transition="in" filter="box(in)">
                                      <p:cBhvr>
                                        <p:cTn id="32"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Mapping MIT kerberos users to Windows Domain user   </a:t>
            </a:r>
            <a:endParaRPr lang="en-US" dirty="0"/>
          </a:p>
        </p:txBody>
      </p:sp>
      <p:sp>
        <p:nvSpPr>
          <p:cNvPr id="4" name="Text Placeholder 3"/>
          <p:cNvSpPr>
            <a:spLocks noGrp="1"/>
          </p:cNvSpPr>
          <p:nvPr>
            <p:ph type="body" sz="quarter" idx="10"/>
          </p:nvPr>
        </p:nvSpPr>
        <p:spPr>
          <a:xfrm>
            <a:off x="519112" y="1905000"/>
            <a:ext cx="11149013" cy="2000548"/>
          </a:xfrm>
        </p:spPr>
        <p:txBody>
          <a:bodyPr/>
          <a:lstStyle/>
          <a:p>
            <a:r>
              <a:rPr lang="en-US" dirty="0" smtClean="0"/>
              <a:t>Allows MIT </a:t>
            </a:r>
            <a:r>
              <a:rPr lang="en-US" dirty="0" err="1" smtClean="0"/>
              <a:t>kerberos</a:t>
            </a:r>
            <a:r>
              <a:rPr lang="en-US" dirty="0" smtClean="0"/>
              <a:t> user to log onto Windows Domain joined workstation</a:t>
            </a:r>
          </a:p>
          <a:p>
            <a:r>
              <a:rPr lang="en-US" dirty="0" smtClean="0"/>
              <a:t>Configured via ADUC</a:t>
            </a:r>
          </a:p>
          <a:p>
            <a:pPr lvl="1"/>
            <a:r>
              <a:rPr lang="en-US" dirty="0" smtClean="0"/>
              <a:t>Advanced features</a:t>
            </a:r>
          </a:p>
          <a:p>
            <a:pPr lvl="1"/>
            <a:r>
              <a:rPr lang="en-US" dirty="0" smtClean="0"/>
              <a:t>Name Mappings…</a:t>
            </a:r>
          </a:p>
          <a:p>
            <a:pPr lvl="1"/>
            <a:r>
              <a:rPr lang="en-US" dirty="0" smtClean="0"/>
              <a:t>Trusted MIT realm only</a:t>
            </a:r>
          </a:p>
        </p:txBody>
      </p:sp>
      <p:pic>
        <p:nvPicPr>
          <p:cNvPr id="7" name="Picture 3"/>
          <p:cNvPicPr>
            <a:picLocks noChangeAspect="1" noChangeArrowheads="1"/>
          </p:cNvPicPr>
          <p:nvPr/>
        </p:nvPicPr>
        <p:blipFill>
          <a:blip r:embed="rId3" cstate="print"/>
          <a:srcRect/>
          <a:stretch>
            <a:fillRect/>
          </a:stretch>
        </p:blipFill>
        <p:spPr bwMode="auto">
          <a:xfrm>
            <a:off x="6351753" y="2865932"/>
            <a:ext cx="3609975" cy="3314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3"/>
          <p:cNvSpPr>
            <a:spLocks noChangeArrowheads="1"/>
          </p:cNvSpPr>
          <p:nvPr/>
        </p:nvSpPr>
        <p:spPr bwMode="auto">
          <a:xfrm>
            <a:off x="553453" y="1482971"/>
            <a:ext cx="10515600" cy="4366845"/>
          </a:xfrm>
          <a:prstGeom prst="triangle">
            <a:avLst>
              <a:gd name="adj" fmla="val 50772"/>
            </a:avLst>
          </a:prstGeom>
          <a:gradFill>
            <a:gsLst>
              <a:gs pos="47000">
                <a:schemeClr val="tx1">
                  <a:lumMod val="95000"/>
                </a:schemeClr>
              </a:gs>
              <a:gs pos="53000">
                <a:schemeClr val="tx1">
                  <a:lumMod val="75000"/>
                </a:schemeClr>
              </a:gs>
              <a:gs pos="76000">
                <a:schemeClr val="tx1">
                  <a:lumMod val="50000"/>
                </a:schemeClr>
              </a:gs>
            </a:gsLst>
            <a:lin ang="2700000" scaled="0"/>
          </a:gradFill>
          <a:ln w="9525">
            <a:solidFill>
              <a:schemeClr val="bg1"/>
            </a:solidFill>
            <a:prstDash val="lgDashDot"/>
            <a:miter lim="800000"/>
            <a:headEnd/>
            <a:tailEnd/>
          </a:ln>
        </p:spPr>
        <p:txBody>
          <a:bodyPr wrap="none" anchor="ctr"/>
          <a:lstStyle/>
          <a:p>
            <a:endParaRPr lang="en-US" dirty="0"/>
          </a:p>
        </p:txBody>
      </p:sp>
      <p:sp>
        <p:nvSpPr>
          <p:cNvPr id="19460" name="Rectangle 4"/>
          <p:cNvSpPr>
            <a:spLocks noGrp="1" noChangeArrowheads="1"/>
          </p:cNvSpPr>
          <p:nvPr>
            <p:ph type="title"/>
          </p:nvPr>
        </p:nvSpPr>
        <p:spPr>
          <a:xfrm>
            <a:off x="609441" y="0"/>
            <a:ext cx="11274663" cy="997196"/>
          </a:xfrm>
        </p:spPr>
        <p:txBody>
          <a:bodyPr/>
          <a:lstStyle/>
          <a:p>
            <a:pPr eaLnBrk="1" hangingPunct="1"/>
            <a:r>
              <a:rPr lang="en-US" sz="3200" dirty="0" smtClean="0"/>
              <a:t/>
            </a:r>
            <a:br>
              <a:rPr lang="en-US" sz="3200" dirty="0" smtClean="0"/>
            </a:br>
            <a:r>
              <a:rPr lang="en-US" sz="4000" dirty="0" smtClean="0"/>
              <a:t>Unix/Linux Clients access Windows service</a:t>
            </a:r>
          </a:p>
        </p:txBody>
      </p:sp>
      <p:pic>
        <p:nvPicPr>
          <p:cNvPr id="19461" name="Picture 5"/>
          <p:cNvPicPr>
            <a:picLocks noChangeArrowheads="1"/>
          </p:cNvPicPr>
          <p:nvPr/>
        </p:nvPicPr>
        <p:blipFill>
          <a:blip r:embed="rId3" cstate="print"/>
          <a:srcRect/>
          <a:stretch>
            <a:fillRect/>
          </a:stretch>
        </p:blipFill>
        <p:spPr bwMode="auto">
          <a:xfrm>
            <a:off x="1436843" y="4556125"/>
            <a:ext cx="928974" cy="833438"/>
          </a:xfrm>
          <a:prstGeom prst="rect">
            <a:avLst/>
          </a:prstGeom>
          <a:noFill/>
          <a:ln w="9525">
            <a:noFill/>
            <a:miter lim="800000"/>
            <a:headEnd/>
            <a:tailEnd/>
          </a:ln>
        </p:spPr>
      </p:pic>
      <p:grpSp>
        <p:nvGrpSpPr>
          <p:cNvPr id="2" name="Group 6"/>
          <p:cNvGrpSpPr>
            <a:grpSpLocks/>
          </p:cNvGrpSpPr>
          <p:nvPr/>
        </p:nvGrpSpPr>
        <p:grpSpPr bwMode="auto">
          <a:xfrm>
            <a:off x="8070864" y="4591050"/>
            <a:ext cx="744873" cy="750888"/>
            <a:chOff x="4222" y="680"/>
            <a:chExt cx="435" cy="473"/>
          </a:xfrm>
        </p:grpSpPr>
        <p:sp>
          <p:nvSpPr>
            <p:cNvPr id="19590" name="Freeform 7"/>
            <p:cNvSpPr>
              <a:spLocks/>
            </p:cNvSpPr>
            <p:nvPr/>
          </p:nvSpPr>
          <p:spPr bwMode="auto">
            <a:xfrm>
              <a:off x="4373" y="695"/>
              <a:ext cx="189" cy="458"/>
            </a:xfrm>
            <a:custGeom>
              <a:avLst/>
              <a:gdLst>
                <a:gd name="T0" fmla="*/ 188 w 189"/>
                <a:gd name="T1" fmla="*/ 0 h 458"/>
                <a:gd name="T2" fmla="*/ 0 w 189"/>
                <a:gd name="T3" fmla="*/ 5 h 458"/>
                <a:gd name="T4" fmla="*/ 0 w 189"/>
                <a:gd name="T5" fmla="*/ 457 h 458"/>
                <a:gd name="T6" fmla="*/ 188 w 189"/>
                <a:gd name="T7" fmla="*/ 437 h 458"/>
                <a:gd name="T8" fmla="*/ 188 w 189"/>
                <a:gd name="T9" fmla="*/ 0 h 458"/>
                <a:gd name="T10" fmla="*/ 0 60000 65536"/>
                <a:gd name="T11" fmla="*/ 0 60000 65536"/>
                <a:gd name="T12" fmla="*/ 0 60000 65536"/>
                <a:gd name="T13" fmla="*/ 0 60000 65536"/>
                <a:gd name="T14" fmla="*/ 0 60000 65536"/>
                <a:gd name="T15" fmla="*/ 0 w 189"/>
                <a:gd name="T16" fmla="*/ 0 h 458"/>
                <a:gd name="T17" fmla="*/ 189 w 189"/>
                <a:gd name="T18" fmla="*/ 458 h 458"/>
              </a:gdLst>
              <a:ahLst/>
              <a:cxnLst>
                <a:cxn ang="T10">
                  <a:pos x="T0" y="T1"/>
                </a:cxn>
                <a:cxn ang="T11">
                  <a:pos x="T2" y="T3"/>
                </a:cxn>
                <a:cxn ang="T12">
                  <a:pos x="T4" y="T5"/>
                </a:cxn>
                <a:cxn ang="T13">
                  <a:pos x="T6" y="T7"/>
                </a:cxn>
                <a:cxn ang="T14">
                  <a:pos x="T8" y="T9"/>
                </a:cxn>
              </a:cxnLst>
              <a:rect l="T15" t="T16" r="T17" b="T18"/>
              <a:pathLst>
                <a:path w="189" h="458">
                  <a:moveTo>
                    <a:pt x="188" y="0"/>
                  </a:moveTo>
                  <a:lnTo>
                    <a:pt x="0" y="5"/>
                  </a:lnTo>
                  <a:lnTo>
                    <a:pt x="0" y="457"/>
                  </a:lnTo>
                  <a:lnTo>
                    <a:pt x="188" y="437"/>
                  </a:lnTo>
                  <a:lnTo>
                    <a:pt x="188" y="0"/>
                  </a:lnTo>
                </a:path>
              </a:pathLst>
            </a:custGeom>
            <a:solidFill>
              <a:srgbClr val="B5B5B5"/>
            </a:solidFill>
            <a:ln w="12700" cap="rnd">
              <a:solidFill>
                <a:srgbClr val="B5B5B5"/>
              </a:solidFill>
              <a:round/>
              <a:headEnd/>
              <a:tailEnd/>
            </a:ln>
          </p:spPr>
          <p:txBody>
            <a:bodyPr/>
            <a:lstStyle/>
            <a:p>
              <a:endParaRPr lang="en-US" dirty="0">
                <a:solidFill>
                  <a:schemeClr val="bg1"/>
                </a:solidFill>
              </a:endParaRPr>
            </a:p>
          </p:txBody>
        </p:sp>
        <p:sp>
          <p:nvSpPr>
            <p:cNvPr id="19591" name="Freeform 8"/>
            <p:cNvSpPr>
              <a:spLocks/>
            </p:cNvSpPr>
            <p:nvPr/>
          </p:nvSpPr>
          <p:spPr bwMode="auto">
            <a:xfrm>
              <a:off x="4384" y="936"/>
              <a:ext cx="168" cy="195"/>
            </a:xfrm>
            <a:custGeom>
              <a:avLst/>
              <a:gdLst>
                <a:gd name="T0" fmla="*/ 0 w 168"/>
                <a:gd name="T1" fmla="*/ 11 h 195"/>
                <a:gd name="T2" fmla="*/ 167 w 168"/>
                <a:gd name="T3" fmla="*/ 0 h 195"/>
                <a:gd name="T4" fmla="*/ 167 w 168"/>
                <a:gd name="T5" fmla="*/ 177 h 195"/>
                <a:gd name="T6" fmla="*/ 0 w 168"/>
                <a:gd name="T7" fmla="*/ 194 h 195"/>
                <a:gd name="T8" fmla="*/ 0 w 168"/>
                <a:gd name="T9" fmla="*/ 11 h 195"/>
                <a:gd name="T10" fmla="*/ 0 60000 65536"/>
                <a:gd name="T11" fmla="*/ 0 60000 65536"/>
                <a:gd name="T12" fmla="*/ 0 60000 65536"/>
                <a:gd name="T13" fmla="*/ 0 60000 65536"/>
                <a:gd name="T14" fmla="*/ 0 60000 65536"/>
                <a:gd name="T15" fmla="*/ 0 w 168"/>
                <a:gd name="T16" fmla="*/ 0 h 195"/>
                <a:gd name="T17" fmla="*/ 168 w 168"/>
                <a:gd name="T18" fmla="*/ 195 h 195"/>
              </a:gdLst>
              <a:ahLst/>
              <a:cxnLst>
                <a:cxn ang="T10">
                  <a:pos x="T0" y="T1"/>
                </a:cxn>
                <a:cxn ang="T11">
                  <a:pos x="T2" y="T3"/>
                </a:cxn>
                <a:cxn ang="T12">
                  <a:pos x="T4" y="T5"/>
                </a:cxn>
                <a:cxn ang="T13">
                  <a:pos x="T6" y="T7"/>
                </a:cxn>
                <a:cxn ang="T14">
                  <a:pos x="T8" y="T9"/>
                </a:cxn>
              </a:cxnLst>
              <a:rect l="T15" t="T16" r="T17" b="T18"/>
              <a:pathLst>
                <a:path w="168" h="195">
                  <a:moveTo>
                    <a:pt x="0" y="11"/>
                  </a:moveTo>
                  <a:lnTo>
                    <a:pt x="167" y="0"/>
                  </a:lnTo>
                  <a:lnTo>
                    <a:pt x="167" y="177"/>
                  </a:lnTo>
                  <a:lnTo>
                    <a:pt x="0" y="194"/>
                  </a:lnTo>
                  <a:lnTo>
                    <a:pt x="0" y="11"/>
                  </a:lnTo>
                </a:path>
              </a:pathLst>
            </a:custGeom>
            <a:solidFill>
              <a:srgbClr val="515151"/>
            </a:solidFill>
            <a:ln w="12700" cap="rnd">
              <a:solidFill>
                <a:srgbClr val="515151"/>
              </a:solidFill>
              <a:round/>
              <a:headEnd/>
              <a:tailEnd/>
            </a:ln>
          </p:spPr>
          <p:txBody>
            <a:bodyPr/>
            <a:lstStyle/>
            <a:p>
              <a:endParaRPr lang="en-US" dirty="0">
                <a:solidFill>
                  <a:schemeClr val="bg1"/>
                </a:solidFill>
              </a:endParaRPr>
            </a:p>
          </p:txBody>
        </p:sp>
        <p:sp>
          <p:nvSpPr>
            <p:cNvPr id="19592" name="Freeform 9"/>
            <p:cNvSpPr>
              <a:spLocks/>
            </p:cNvSpPr>
            <p:nvPr/>
          </p:nvSpPr>
          <p:spPr bwMode="auto">
            <a:xfrm>
              <a:off x="4384" y="779"/>
              <a:ext cx="160" cy="131"/>
            </a:xfrm>
            <a:custGeom>
              <a:avLst/>
              <a:gdLst>
                <a:gd name="T0" fmla="*/ 0 w 160"/>
                <a:gd name="T1" fmla="*/ 6 h 131"/>
                <a:gd name="T2" fmla="*/ 159 w 160"/>
                <a:gd name="T3" fmla="*/ 0 h 131"/>
                <a:gd name="T4" fmla="*/ 159 w 160"/>
                <a:gd name="T5" fmla="*/ 121 h 131"/>
                <a:gd name="T6" fmla="*/ 0 w 160"/>
                <a:gd name="T7" fmla="*/ 130 h 131"/>
                <a:gd name="T8" fmla="*/ 0 w 160"/>
                <a:gd name="T9" fmla="*/ 6 h 131"/>
                <a:gd name="T10" fmla="*/ 0 60000 65536"/>
                <a:gd name="T11" fmla="*/ 0 60000 65536"/>
                <a:gd name="T12" fmla="*/ 0 60000 65536"/>
                <a:gd name="T13" fmla="*/ 0 60000 65536"/>
                <a:gd name="T14" fmla="*/ 0 60000 65536"/>
                <a:gd name="T15" fmla="*/ 0 w 160"/>
                <a:gd name="T16" fmla="*/ 0 h 131"/>
                <a:gd name="T17" fmla="*/ 160 w 160"/>
                <a:gd name="T18" fmla="*/ 131 h 131"/>
              </a:gdLst>
              <a:ahLst/>
              <a:cxnLst>
                <a:cxn ang="T10">
                  <a:pos x="T0" y="T1"/>
                </a:cxn>
                <a:cxn ang="T11">
                  <a:pos x="T2" y="T3"/>
                </a:cxn>
                <a:cxn ang="T12">
                  <a:pos x="T4" y="T5"/>
                </a:cxn>
                <a:cxn ang="T13">
                  <a:pos x="T6" y="T7"/>
                </a:cxn>
                <a:cxn ang="T14">
                  <a:pos x="T8" y="T9"/>
                </a:cxn>
              </a:cxnLst>
              <a:rect l="T15" t="T16" r="T17" b="T18"/>
              <a:pathLst>
                <a:path w="160" h="131">
                  <a:moveTo>
                    <a:pt x="0" y="6"/>
                  </a:moveTo>
                  <a:lnTo>
                    <a:pt x="159" y="0"/>
                  </a:lnTo>
                  <a:lnTo>
                    <a:pt x="159" y="121"/>
                  </a:lnTo>
                  <a:lnTo>
                    <a:pt x="0" y="130"/>
                  </a:lnTo>
                  <a:lnTo>
                    <a:pt x="0" y="6"/>
                  </a:lnTo>
                </a:path>
              </a:pathLst>
            </a:custGeom>
            <a:solidFill>
              <a:srgbClr val="515151"/>
            </a:solidFill>
            <a:ln w="12700" cap="rnd">
              <a:solidFill>
                <a:srgbClr val="515151"/>
              </a:solidFill>
              <a:round/>
              <a:headEnd/>
              <a:tailEnd/>
            </a:ln>
          </p:spPr>
          <p:txBody>
            <a:bodyPr/>
            <a:lstStyle/>
            <a:p>
              <a:endParaRPr lang="en-US" dirty="0">
                <a:solidFill>
                  <a:schemeClr val="bg1"/>
                </a:solidFill>
              </a:endParaRPr>
            </a:p>
          </p:txBody>
        </p:sp>
        <p:sp>
          <p:nvSpPr>
            <p:cNvPr id="19593" name="Freeform 10"/>
            <p:cNvSpPr>
              <a:spLocks/>
            </p:cNvSpPr>
            <p:nvPr/>
          </p:nvSpPr>
          <p:spPr bwMode="auto">
            <a:xfrm>
              <a:off x="4222" y="681"/>
              <a:ext cx="340" cy="19"/>
            </a:xfrm>
            <a:custGeom>
              <a:avLst/>
              <a:gdLst>
                <a:gd name="T0" fmla="*/ 0 w 340"/>
                <a:gd name="T1" fmla="*/ 1 h 19"/>
                <a:gd name="T2" fmla="*/ 151 w 340"/>
                <a:gd name="T3" fmla="*/ 18 h 19"/>
                <a:gd name="T4" fmla="*/ 339 w 340"/>
                <a:gd name="T5" fmla="*/ 14 h 19"/>
                <a:gd name="T6" fmla="*/ 181 w 340"/>
                <a:gd name="T7" fmla="*/ 0 h 19"/>
                <a:gd name="T8" fmla="*/ 0 w 340"/>
                <a:gd name="T9" fmla="*/ 1 h 19"/>
                <a:gd name="T10" fmla="*/ 0 60000 65536"/>
                <a:gd name="T11" fmla="*/ 0 60000 65536"/>
                <a:gd name="T12" fmla="*/ 0 60000 65536"/>
                <a:gd name="T13" fmla="*/ 0 60000 65536"/>
                <a:gd name="T14" fmla="*/ 0 60000 65536"/>
                <a:gd name="T15" fmla="*/ 0 w 340"/>
                <a:gd name="T16" fmla="*/ 0 h 19"/>
                <a:gd name="T17" fmla="*/ 340 w 340"/>
                <a:gd name="T18" fmla="*/ 19 h 19"/>
              </a:gdLst>
              <a:ahLst/>
              <a:cxnLst>
                <a:cxn ang="T10">
                  <a:pos x="T0" y="T1"/>
                </a:cxn>
                <a:cxn ang="T11">
                  <a:pos x="T2" y="T3"/>
                </a:cxn>
                <a:cxn ang="T12">
                  <a:pos x="T4" y="T5"/>
                </a:cxn>
                <a:cxn ang="T13">
                  <a:pos x="T6" y="T7"/>
                </a:cxn>
                <a:cxn ang="T14">
                  <a:pos x="T8" y="T9"/>
                </a:cxn>
              </a:cxnLst>
              <a:rect l="T15" t="T16" r="T17" b="T18"/>
              <a:pathLst>
                <a:path w="340" h="19">
                  <a:moveTo>
                    <a:pt x="0" y="1"/>
                  </a:moveTo>
                  <a:lnTo>
                    <a:pt x="151" y="18"/>
                  </a:lnTo>
                  <a:lnTo>
                    <a:pt x="339" y="14"/>
                  </a:lnTo>
                  <a:lnTo>
                    <a:pt x="181" y="0"/>
                  </a:lnTo>
                  <a:lnTo>
                    <a:pt x="0" y="1"/>
                  </a:lnTo>
                </a:path>
              </a:pathLst>
            </a:custGeom>
            <a:solidFill>
              <a:srgbClr val="515151"/>
            </a:solidFill>
            <a:ln w="12700" cap="rnd">
              <a:solidFill>
                <a:srgbClr val="515151"/>
              </a:solidFill>
              <a:round/>
              <a:headEnd/>
              <a:tailEnd/>
            </a:ln>
          </p:spPr>
          <p:txBody>
            <a:bodyPr/>
            <a:lstStyle/>
            <a:p>
              <a:endParaRPr lang="en-US" dirty="0">
                <a:solidFill>
                  <a:schemeClr val="bg1"/>
                </a:solidFill>
              </a:endParaRPr>
            </a:p>
          </p:txBody>
        </p:sp>
        <p:sp>
          <p:nvSpPr>
            <p:cNvPr id="19594" name="Freeform 11"/>
            <p:cNvSpPr>
              <a:spLocks/>
            </p:cNvSpPr>
            <p:nvPr/>
          </p:nvSpPr>
          <p:spPr bwMode="auto">
            <a:xfrm>
              <a:off x="4222" y="681"/>
              <a:ext cx="152" cy="472"/>
            </a:xfrm>
            <a:custGeom>
              <a:avLst/>
              <a:gdLst>
                <a:gd name="T0" fmla="*/ 151 w 152"/>
                <a:gd name="T1" fmla="*/ 471 h 472"/>
                <a:gd name="T2" fmla="*/ 0 w 152"/>
                <a:gd name="T3" fmla="*/ 358 h 472"/>
                <a:gd name="T4" fmla="*/ 0 w 152"/>
                <a:gd name="T5" fmla="*/ 0 h 472"/>
                <a:gd name="T6" fmla="*/ 151 w 152"/>
                <a:gd name="T7" fmla="*/ 18 h 472"/>
                <a:gd name="T8" fmla="*/ 151 w 152"/>
                <a:gd name="T9" fmla="*/ 471 h 472"/>
                <a:gd name="T10" fmla="*/ 0 60000 65536"/>
                <a:gd name="T11" fmla="*/ 0 60000 65536"/>
                <a:gd name="T12" fmla="*/ 0 60000 65536"/>
                <a:gd name="T13" fmla="*/ 0 60000 65536"/>
                <a:gd name="T14" fmla="*/ 0 60000 65536"/>
                <a:gd name="T15" fmla="*/ 0 w 152"/>
                <a:gd name="T16" fmla="*/ 0 h 472"/>
                <a:gd name="T17" fmla="*/ 152 w 152"/>
                <a:gd name="T18" fmla="*/ 472 h 472"/>
              </a:gdLst>
              <a:ahLst/>
              <a:cxnLst>
                <a:cxn ang="T10">
                  <a:pos x="T0" y="T1"/>
                </a:cxn>
                <a:cxn ang="T11">
                  <a:pos x="T2" y="T3"/>
                </a:cxn>
                <a:cxn ang="T12">
                  <a:pos x="T4" y="T5"/>
                </a:cxn>
                <a:cxn ang="T13">
                  <a:pos x="T6" y="T7"/>
                </a:cxn>
                <a:cxn ang="T14">
                  <a:pos x="T8" y="T9"/>
                </a:cxn>
              </a:cxnLst>
              <a:rect l="T15" t="T16" r="T17" b="T18"/>
              <a:pathLst>
                <a:path w="152" h="472">
                  <a:moveTo>
                    <a:pt x="151" y="471"/>
                  </a:moveTo>
                  <a:lnTo>
                    <a:pt x="0" y="358"/>
                  </a:lnTo>
                  <a:lnTo>
                    <a:pt x="0" y="0"/>
                  </a:lnTo>
                  <a:lnTo>
                    <a:pt x="151" y="18"/>
                  </a:lnTo>
                  <a:lnTo>
                    <a:pt x="151" y="471"/>
                  </a:lnTo>
                </a:path>
              </a:pathLst>
            </a:custGeom>
            <a:solidFill>
              <a:srgbClr val="B5B5B5"/>
            </a:solidFill>
            <a:ln w="12700" cap="rnd">
              <a:solidFill>
                <a:srgbClr val="B5B5B5"/>
              </a:solidFill>
              <a:round/>
              <a:headEnd/>
              <a:tailEnd/>
            </a:ln>
          </p:spPr>
          <p:txBody>
            <a:bodyPr/>
            <a:lstStyle/>
            <a:p>
              <a:endParaRPr lang="en-US" dirty="0">
                <a:solidFill>
                  <a:schemeClr val="bg1"/>
                </a:solidFill>
              </a:endParaRPr>
            </a:p>
          </p:txBody>
        </p:sp>
        <p:sp>
          <p:nvSpPr>
            <p:cNvPr id="19595" name="Freeform 12"/>
            <p:cNvSpPr>
              <a:spLocks/>
            </p:cNvSpPr>
            <p:nvPr/>
          </p:nvSpPr>
          <p:spPr bwMode="auto">
            <a:xfrm>
              <a:off x="4356" y="697"/>
              <a:ext cx="18" cy="456"/>
            </a:xfrm>
            <a:custGeom>
              <a:avLst/>
              <a:gdLst>
                <a:gd name="T0" fmla="*/ 17 w 18"/>
                <a:gd name="T1" fmla="*/ 2 h 456"/>
                <a:gd name="T2" fmla="*/ 0 w 18"/>
                <a:gd name="T3" fmla="*/ 0 h 456"/>
                <a:gd name="T4" fmla="*/ 0 w 18"/>
                <a:gd name="T5" fmla="*/ 443 h 456"/>
                <a:gd name="T6" fmla="*/ 17 w 18"/>
                <a:gd name="T7" fmla="*/ 455 h 456"/>
                <a:gd name="T8" fmla="*/ 17 w 18"/>
                <a:gd name="T9" fmla="*/ 2 h 456"/>
                <a:gd name="T10" fmla="*/ 0 60000 65536"/>
                <a:gd name="T11" fmla="*/ 0 60000 65536"/>
                <a:gd name="T12" fmla="*/ 0 60000 65536"/>
                <a:gd name="T13" fmla="*/ 0 60000 65536"/>
                <a:gd name="T14" fmla="*/ 0 60000 65536"/>
                <a:gd name="T15" fmla="*/ 0 w 18"/>
                <a:gd name="T16" fmla="*/ 0 h 456"/>
                <a:gd name="T17" fmla="*/ 18 w 18"/>
                <a:gd name="T18" fmla="*/ 456 h 456"/>
              </a:gdLst>
              <a:ahLst/>
              <a:cxnLst>
                <a:cxn ang="T10">
                  <a:pos x="T0" y="T1"/>
                </a:cxn>
                <a:cxn ang="T11">
                  <a:pos x="T2" y="T3"/>
                </a:cxn>
                <a:cxn ang="T12">
                  <a:pos x="T4" y="T5"/>
                </a:cxn>
                <a:cxn ang="T13">
                  <a:pos x="T6" y="T7"/>
                </a:cxn>
                <a:cxn ang="T14">
                  <a:pos x="T8" y="T9"/>
                </a:cxn>
              </a:cxnLst>
              <a:rect l="T15" t="T16" r="T17" b="T18"/>
              <a:pathLst>
                <a:path w="18" h="456">
                  <a:moveTo>
                    <a:pt x="17" y="2"/>
                  </a:moveTo>
                  <a:lnTo>
                    <a:pt x="0" y="0"/>
                  </a:lnTo>
                  <a:lnTo>
                    <a:pt x="0" y="443"/>
                  </a:lnTo>
                  <a:lnTo>
                    <a:pt x="17" y="455"/>
                  </a:lnTo>
                  <a:lnTo>
                    <a:pt x="17" y="2"/>
                  </a:lnTo>
                </a:path>
              </a:pathLst>
            </a:custGeom>
            <a:solidFill>
              <a:srgbClr val="FFFFFF"/>
            </a:solidFill>
            <a:ln w="12700" cap="rnd">
              <a:solidFill>
                <a:srgbClr val="FFFFFF"/>
              </a:solidFill>
              <a:round/>
              <a:headEnd/>
              <a:tailEnd/>
            </a:ln>
          </p:spPr>
          <p:txBody>
            <a:bodyPr/>
            <a:lstStyle/>
            <a:p>
              <a:endParaRPr lang="en-US" dirty="0">
                <a:solidFill>
                  <a:schemeClr val="bg1"/>
                </a:solidFill>
              </a:endParaRPr>
            </a:p>
          </p:txBody>
        </p:sp>
        <p:sp>
          <p:nvSpPr>
            <p:cNvPr id="19596" name="Freeform 13"/>
            <p:cNvSpPr>
              <a:spLocks/>
            </p:cNvSpPr>
            <p:nvPr/>
          </p:nvSpPr>
          <p:spPr bwMode="auto">
            <a:xfrm>
              <a:off x="4384" y="778"/>
              <a:ext cx="168" cy="137"/>
            </a:xfrm>
            <a:custGeom>
              <a:avLst/>
              <a:gdLst>
                <a:gd name="T0" fmla="*/ 167 w 168"/>
                <a:gd name="T1" fmla="*/ 0 h 137"/>
                <a:gd name="T2" fmla="*/ 167 w 168"/>
                <a:gd name="T3" fmla="*/ 125 h 137"/>
                <a:gd name="T4" fmla="*/ 0 w 168"/>
                <a:gd name="T5" fmla="*/ 136 h 137"/>
                <a:gd name="T6" fmla="*/ 0 w 168"/>
                <a:gd name="T7" fmla="*/ 130 h 137"/>
                <a:gd name="T8" fmla="*/ 159 w 168"/>
                <a:gd name="T9" fmla="*/ 122 h 137"/>
                <a:gd name="T10" fmla="*/ 159 w 168"/>
                <a:gd name="T11" fmla="*/ 1 h 137"/>
                <a:gd name="T12" fmla="*/ 167 w 168"/>
                <a:gd name="T13" fmla="*/ 0 h 137"/>
                <a:gd name="T14" fmla="*/ 0 60000 65536"/>
                <a:gd name="T15" fmla="*/ 0 60000 65536"/>
                <a:gd name="T16" fmla="*/ 0 60000 65536"/>
                <a:gd name="T17" fmla="*/ 0 60000 65536"/>
                <a:gd name="T18" fmla="*/ 0 60000 65536"/>
                <a:gd name="T19" fmla="*/ 0 60000 65536"/>
                <a:gd name="T20" fmla="*/ 0 60000 65536"/>
                <a:gd name="T21" fmla="*/ 0 w 168"/>
                <a:gd name="T22" fmla="*/ 0 h 137"/>
                <a:gd name="T23" fmla="*/ 168 w 168"/>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137">
                  <a:moveTo>
                    <a:pt x="167" y="0"/>
                  </a:moveTo>
                  <a:lnTo>
                    <a:pt x="167" y="125"/>
                  </a:lnTo>
                  <a:lnTo>
                    <a:pt x="0" y="136"/>
                  </a:lnTo>
                  <a:lnTo>
                    <a:pt x="0" y="130"/>
                  </a:lnTo>
                  <a:lnTo>
                    <a:pt x="159" y="122"/>
                  </a:lnTo>
                  <a:lnTo>
                    <a:pt x="159" y="1"/>
                  </a:lnTo>
                  <a:lnTo>
                    <a:pt x="167" y="0"/>
                  </a:lnTo>
                </a:path>
              </a:pathLst>
            </a:custGeom>
            <a:solidFill>
              <a:srgbClr val="FFFFFF"/>
            </a:solidFill>
            <a:ln w="12700" cap="rnd">
              <a:solidFill>
                <a:srgbClr val="FFFFFF"/>
              </a:solidFill>
              <a:round/>
              <a:headEnd/>
              <a:tailEnd/>
            </a:ln>
          </p:spPr>
          <p:txBody>
            <a:bodyPr/>
            <a:lstStyle/>
            <a:p>
              <a:endParaRPr lang="en-US" dirty="0">
                <a:solidFill>
                  <a:schemeClr val="bg1"/>
                </a:solidFill>
              </a:endParaRPr>
            </a:p>
          </p:txBody>
        </p:sp>
        <p:sp>
          <p:nvSpPr>
            <p:cNvPr id="19597" name="Freeform 14"/>
            <p:cNvSpPr>
              <a:spLocks/>
            </p:cNvSpPr>
            <p:nvPr/>
          </p:nvSpPr>
          <p:spPr bwMode="auto">
            <a:xfrm>
              <a:off x="4384" y="753"/>
              <a:ext cx="168" cy="27"/>
            </a:xfrm>
            <a:custGeom>
              <a:avLst/>
              <a:gdLst>
                <a:gd name="T0" fmla="*/ 0 w 168"/>
                <a:gd name="T1" fmla="*/ 15 h 27"/>
                <a:gd name="T2" fmla="*/ 0 w 168"/>
                <a:gd name="T3" fmla="*/ 19 h 27"/>
                <a:gd name="T4" fmla="*/ 39 w 168"/>
                <a:gd name="T5" fmla="*/ 18 h 27"/>
                <a:gd name="T6" fmla="*/ 39 w 168"/>
                <a:gd name="T7" fmla="*/ 26 h 27"/>
                <a:gd name="T8" fmla="*/ 128 w 168"/>
                <a:gd name="T9" fmla="*/ 23 h 27"/>
                <a:gd name="T10" fmla="*/ 128 w 168"/>
                <a:gd name="T11" fmla="*/ 16 h 27"/>
                <a:gd name="T12" fmla="*/ 167 w 168"/>
                <a:gd name="T13" fmla="*/ 14 h 27"/>
                <a:gd name="T14" fmla="*/ 167 w 168"/>
                <a:gd name="T15" fmla="*/ 8 h 27"/>
                <a:gd name="T16" fmla="*/ 128 w 168"/>
                <a:gd name="T17" fmla="*/ 10 h 27"/>
                <a:gd name="T18" fmla="*/ 128 w 168"/>
                <a:gd name="T19" fmla="*/ 0 h 27"/>
                <a:gd name="T20" fmla="*/ 111 w 168"/>
                <a:gd name="T21" fmla="*/ 1 h 27"/>
                <a:gd name="T22" fmla="*/ 32 w 168"/>
                <a:gd name="T23" fmla="*/ 13 h 27"/>
                <a:gd name="T24" fmla="*/ 0 w 168"/>
                <a:gd name="T25" fmla="*/ 15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7"/>
                <a:gd name="T41" fmla="*/ 168 w 16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7">
                  <a:moveTo>
                    <a:pt x="0" y="15"/>
                  </a:moveTo>
                  <a:lnTo>
                    <a:pt x="0" y="19"/>
                  </a:lnTo>
                  <a:lnTo>
                    <a:pt x="39" y="18"/>
                  </a:lnTo>
                  <a:lnTo>
                    <a:pt x="39" y="26"/>
                  </a:lnTo>
                  <a:lnTo>
                    <a:pt x="128" y="23"/>
                  </a:lnTo>
                  <a:lnTo>
                    <a:pt x="128" y="16"/>
                  </a:lnTo>
                  <a:lnTo>
                    <a:pt x="167" y="14"/>
                  </a:lnTo>
                  <a:lnTo>
                    <a:pt x="167" y="8"/>
                  </a:lnTo>
                  <a:lnTo>
                    <a:pt x="128" y="10"/>
                  </a:lnTo>
                  <a:lnTo>
                    <a:pt x="128" y="0"/>
                  </a:lnTo>
                  <a:lnTo>
                    <a:pt x="111" y="1"/>
                  </a:lnTo>
                  <a:lnTo>
                    <a:pt x="32" y="13"/>
                  </a:lnTo>
                  <a:lnTo>
                    <a:pt x="0" y="15"/>
                  </a:lnTo>
                </a:path>
              </a:pathLst>
            </a:custGeom>
            <a:solidFill>
              <a:srgbClr val="FFFFFF"/>
            </a:solidFill>
            <a:ln w="12700" cap="rnd">
              <a:solidFill>
                <a:srgbClr val="FFFFFF"/>
              </a:solidFill>
              <a:round/>
              <a:headEnd/>
              <a:tailEnd/>
            </a:ln>
          </p:spPr>
          <p:txBody>
            <a:bodyPr/>
            <a:lstStyle/>
            <a:p>
              <a:endParaRPr lang="en-US" dirty="0">
                <a:solidFill>
                  <a:schemeClr val="bg1"/>
                </a:solidFill>
              </a:endParaRPr>
            </a:p>
          </p:txBody>
        </p:sp>
        <p:sp>
          <p:nvSpPr>
            <p:cNvPr id="19598" name="Freeform 15"/>
            <p:cNvSpPr>
              <a:spLocks/>
            </p:cNvSpPr>
            <p:nvPr/>
          </p:nvSpPr>
          <p:spPr bwMode="auto">
            <a:xfrm>
              <a:off x="4384" y="712"/>
              <a:ext cx="168" cy="23"/>
            </a:xfrm>
            <a:custGeom>
              <a:avLst/>
              <a:gdLst>
                <a:gd name="T0" fmla="*/ 167 w 168"/>
                <a:gd name="T1" fmla="*/ 0 h 23"/>
                <a:gd name="T2" fmla="*/ 167 w 168"/>
                <a:gd name="T3" fmla="*/ 17 h 23"/>
                <a:gd name="T4" fmla="*/ 0 w 168"/>
                <a:gd name="T5" fmla="*/ 22 h 23"/>
                <a:gd name="T6" fmla="*/ 0 w 168"/>
                <a:gd name="T7" fmla="*/ 19 h 23"/>
                <a:gd name="T8" fmla="*/ 158 w 168"/>
                <a:gd name="T9" fmla="*/ 1 h 23"/>
                <a:gd name="T10" fmla="*/ 167 w 168"/>
                <a:gd name="T11" fmla="*/ 0 h 23"/>
                <a:gd name="T12" fmla="*/ 0 60000 65536"/>
                <a:gd name="T13" fmla="*/ 0 60000 65536"/>
                <a:gd name="T14" fmla="*/ 0 60000 65536"/>
                <a:gd name="T15" fmla="*/ 0 60000 65536"/>
                <a:gd name="T16" fmla="*/ 0 60000 65536"/>
                <a:gd name="T17" fmla="*/ 0 60000 65536"/>
                <a:gd name="T18" fmla="*/ 0 w 168"/>
                <a:gd name="T19" fmla="*/ 0 h 23"/>
                <a:gd name="T20" fmla="*/ 168 w 16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68" h="23">
                  <a:moveTo>
                    <a:pt x="167" y="0"/>
                  </a:moveTo>
                  <a:lnTo>
                    <a:pt x="167" y="17"/>
                  </a:lnTo>
                  <a:lnTo>
                    <a:pt x="0" y="22"/>
                  </a:lnTo>
                  <a:lnTo>
                    <a:pt x="0" y="19"/>
                  </a:lnTo>
                  <a:lnTo>
                    <a:pt x="158" y="1"/>
                  </a:lnTo>
                  <a:lnTo>
                    <a:pt x="167" y="0"/>
                  </a:lnTo>
                </a:path>
              </a:pathLst>
            </a:custGeom>
            <a:solidFill>
              <a:srgbClr val="FFFFFF"/>
            </a:solidFill>
            <a:ln w="12700" cap="rnd">
              <a:solidFill>
                <a:srgbClr val="FFFFFF"/>
              </a:solidFill>
              <a:round/>
              <a:headEnd/>
              <a:tailEnd/>
            </a:ln>
          </p:spPr>
          <p:txBody>
            <a:bodyPr/>
            <a:lstStyle/>
            <a:p>
              <a:endParaRPr lang="en-US" dirty="0">
                <a:solidFill>
                  <a:schemeClr val="bg1"/>
                </a:solidFill>
              </a:endParaRPr>
            </a:p>
          </p:txBody>
        </p:sp>
        <p:sp>
          <p:nvSpPr>
            <p:cNvPr id="19599" name="Freeform 16"/>
            <p:cNvSpPr>
              <a:spLocks/>
            </p:cNvSpPr>
            <p:nvPr/>
          </p:nvSpPr>
          <p:spPr bwMode="auto">
            <a:xfrm>
              <a:off x="4222" y="680"/>
              <a:ext cx="340" cy="20"/>
            </a:xfrm>
            <a:custGeom>
              <a:avLst/>
              <a:gdLst>
                <a:gd name="T0" fmla="*/ 0 w 340"/>
                <a:gd name="T1" fmla="*/ 2 h 20"/>
                <a:gd name="T2" fmla="*/ 151 w 340"/>
                <a:gd name="T3" fmla="*/ 19 h 20"/>
                <a:gd name="T4" fmla="*/ 339 w 340"/>
                <a:gd name="T5" fmla="*/ 14 h 20"/>
                <a:gd name="T6" fmla="*/ 181 w 340"/>
                <a:gd name="T7" fmla="*/ 0 h 20"/>
                <a:gd name="T8" fmla="*/ 0 w 340"/>
                <a:gd name="T9" fmla="*/ 2 h 20"/>
                <a:gd name="T10" fmla="*/ 0 60000 65536"/>
                <a:gd name="T11" fmla="*/ 0 60000 65536"/>
                <a:gd name="T12" fmla="*/ 0 60000 65536"/>
                <a:gd name="T13" fmla="*/ 0 60000 65536"/>
                <a:gd name="T14" fmla="*/ 0 60000 65536"/>
                <a:gd name="T15" fmla="*/ 0 w 340"/>
                <a:gd name="T16" fmla="*/ 0 h 20"/>
                <a:gd name="T17" fmla="*/ 340 w 340"/>
                <a:gd name="T18" fmla="*/ 20 h 20"/>
              </a:gdLst>
              <a:ahLst/>
              <a:cxnLst>
                <a:cxn ang="T10">
                  <a:pos x="T0" y="T1"/>
                </a:cxn>
                <a:cxn ang="T11">
                  <a:pos x="T2" y="T3"/>
                </a:cxn>
                <a:cxn ang="T12">
                  <a:pos x="T4" y="T5"/>
                </a:cxn>
                <a:cxn ang="T13">
                  <a:pos x="T6" y="T7"/>
                </a:cxn>
                <a:cxn ang="T14">
                  <a:pos x="T8" y="T9"/>
                </a:cxn>
              </a:cxnLst>
              <a:rect l="T15" t="T16" r="T17" b="T18"/>
              <a:pathLst>
                <a:path w="340" h="20">
                  <a:moveTo>
                    <a:pt x="0" y="2"/>
                  </a:moveTo>
                  <a:lnTo>
                    <a:pt x="151" y="19"/>
                  </a:lnTo>
                  <a:lnTo>
                    <a:pt x="339" y="14"/>
                  </a:lnTo>
                  <a:lnTo>
                    <a:pt x="181" y="0"/>
                  </a:lnTo>
                  <a:lnTo>
                    <a:pt x="0" y="2"/>
                  </a:lnTo>
                </a:path>
              </a:pathLst>
            </a:custGeom>
            <a:noFill/>
            <a:ln w="12700" cap="rnd">
              <a:solidFill>
                <a:srgbClr val="000000"/>
              </a:solidFill>
              <a:round/>
              <a:headEnd/>
              <a:tailEnd/>
            </a:ln>
          </p:spPr>
          <p:txBody>
            <a:bodyPr/>
            <a:lstStyle/>
            <a:p>
              <a:endParaRPr lang="en-US" dirty="0">
                <a:solidFill>
                  <a:schemeClr val="bg1"/>
                </a:solidFill>
              </a:endParaRPr>
            </a:p>
          </p:txBody>
        </p:sp>
        <p:sp>
          <p:nvSpPr>
            <p:cNvPr id="19600" name="Freeform 17"/>
            <p:cNvSpPr>
              <a:spLocks/>
            </p:cNvSpPr>
            <p:nvPr/>
          </p:nvSpPr>
          <p:spPr bwMode="auto">
            <a:xfrm>
              <a:off x="4372" y="695"/>
              <a:ext cx="190" cy="458"/>
            </a:xfrm>
            <a:custGeom>
              <a:avLst/>
              <a:gdLst>
                <a:gd name="T0" fmla="*/ 0 w 190"/>
                <a:gd name="T1" fmla="*/ 5 h 458"/>
                <a:gd name="T2" fmla="*/ 0 w 190"/>
                <a:gd name="T3" fmla="*/ 457 h 458"/>
                <a:gd name="T4" fmla="*/ 189 w 190"/>
                <a:gd name="T5" fmla="*/ 437 h 458"/>
                <a:gd name="T6" fmla="*/ 189 w 190"/>
                <a:gd name="T7" fmla="*/ 0 h 458"/>
                <a:gd name="T8" fmla="*/ 0 w 190"/>
                <a:gd name="T9" fmla="*/ 5 h 458"/>
                <a:gd name="T10" fmla="*/ 0 60000 65536"/>
                <a:gd name="T11" fmla="*/ 0 60000 65536"/>
                <a:gd name="T12" fmla="*/ 0 60000 65536"/>
                <a:gd name="T13" fmla="*/ 0 60000 65536"/>
                <a:gd name="T14" fmla="*/ 0 60000 65536"/>
                <a:gd name="T15" fmla="*/ 0 w 190"/>
                <a:gd name="T16" fmla="*/ 0 h 458"/>
                <a:gd name="T17" fmla="*/ 190 w 190"/>
                <a:gd name="T18" fmla="*/ 458 h 458"/>
              </a:gdLst>
              <a:ahLst/>
              <a:cxnLst>
                <a:cxn ang="T10">
                  <a:pos x="T0" y="T1"/>
                </a:cxn>
                <a:cxn ang="T11">
                  <a:pos x="T2" y="T3"/>
                </a:cxn>
                <a:cxn ang="T12">
                  <a:pos x="T4" y="T5"/>
                </a:cxn>
                <a:cxn ang="T13">
                  <a:pos x="T6" y="T7"/>
                </a:cxn>
                <a:cxn ang="T14">
                  <a:pos x="T8" y="T9"/>
                </a:cxn>
              </a:cxnLst>
              <a:rect l="T15" t="T16" r="T17" b="T18"/>
              <a:pathLst>
                <a:path w="190" h="458">
                  <a:moveTo>
                    <a:pt x="0" y="5"/>
                  </a:moveTo>
                  <a:lnTo>
                    <a:pt x="0" y="457"/>
                  </a:lnTo>
                  <a:lnTo>
                    <a:pt x="189" y="437"/>
                  </a:lnTo>
                  <a:lnTo>
                    <a:pt x="189" y="0"/>
                  </a:lnTo>
                  <a:lnTo>
                    <a:pt x="0" y="5"/>
                  </a:lnTo>
                </a:path>
              </a:pathLst>
            </a:custGeom>
            <a:noFill/>
            <a:ln w="12700" cap="rnd">
              <a:solidFill>
                <a:srgbClr val="000000"/>
              </a:solidFill>
              <a:round/>
              <a:headEnd/>
              <a:tailEnd/>
            </a:ln>
          </p:spPr>
          <p:txBody>
            <a:bodyPr/>
            <a:lstStyle/>
            <a:p>
              <a:endParaRPr lang="en-US" dirty="0">
                <a:solidFill>
                  <a:schemeClr val="bg1"/>
                </a:solidFill>
              </a:endParaRPr>
            </a:p>
          </p:txBody>
        </p:sp>
        <p:sp>
          <p:nvSpPr>
            <p:cNvPr id="19601" name="Freeform 18"/>
            <p:cNvSpPr>
              <a:spLocks/>
            </p:cNvSpPr>
            <p:nvPr/>
          </p:nvSpPr>
          <p:spPr bwMode="auto">
            <a:xfrm>
              <a:off x="4222" y="681"/>
              <a:ext cx="151" cy="472"/>
            </a:xfrm>
            <a:custGeom>
              <a:avLst/>
              <a:gdLst>
                <a:gd name="T0" fmla="*/ 0 w 151"/>
                <a:gd name="T1" fmla="*/ 0 h 472"/>
                <a:gd name="T2" fmla="*/ 0 w 151"/>
                <a:gd name="T3" fmla="*/ 358 h 472"/>
                <a:gd name="T4" fmla="*/ 150 w 151"/>
                <a:gd name="T5" fmla="*/ 471 h 472"/>
                <a:gd name="T6" fmla="*/ 150 w 151"/>
                <a:gd name="T7" fmla="*/ 18 h 472"/>
                <a:gd name="T8" fmla="*/ 0 w 151"/>
                <a:gd name="T9" fmla="*/ 0 h 472"/>
                <a:gd name="T10" fmla="*/ 0 60000 65536"/>
                <a:gd name="T11" fmla="*/ 0 60000 65536"/>
                <a:gd name="T12" fmla="*/ 0 60000 65536"/>
                <a:gd name="T13" fmla="*/ 0 60000 65536"/>
                <a:gd name="T14" fmla="*/ 0 60000 65536"/>
                <a:gd name="T15" fmla="*/ 0 w 151"/>
                <a:gd name="T16" fmla="*/ 0 h 472"/>
                <a:gd name="T17" fmla="*/ 151 w 151"/>
                <a:gd name="T18" fmla="*/ 472 h 472"/>
              </a:gdLst>
              <a:ahLst/>
              <a:cxnLst>
                <a:cxn ang="T10">
                  <a:pos x="T0" y="T1"/>
                </a:cxn>
                <a:cxn ang="T11">
                  <a:pos x="T2" y="T3"/>
                </a:cxn>
                <a:cxn ang="T12">
                  <a:pos x="T4" y="T5"/>
                </a:cxn>
                <a:cxn ang="T13">
                  <a:pos x="T6" y="T7"/>
                </a:cxn>
                <a:cxn ang="T14">
                  <a:pos x="T8" y="T9"/>
                </a:cxn>
              </a:cxnLst>
              <a:rect l="T15" t="T16" r="T17" b="T18"/>
              <a:pathLst>
                <a:path w="151" h="472">
                  <a:moveTo>
                    <a:pt x="0" y="0"/>
                  </a:moveTo>
                  <a:lnTo>
                    <a:pt x="0" y="358"/>
                  </a:lnTo>
                  <a:lnTo>
                    <a:pt x="150" y="471"/>
                  </a:lnTo>
                  <a:lnTo>
                    <a:pt x="150" y="18"/>
                  </a:lnTo>
                  <a:lnTo>
                    <a:pt x="0" y="0"/>
                  </a:lnTo>
                </a:path>
              </a:pathLst>
            </a:custGeom>
            <a:noFill/>
            <a:ln w="12700" cap="rnd">
              <a:solidFill>
                <a:srgbClr val="000000"/>
              </a:solidFill>
              <a:round/>
              <a:headEnd/>
              <a:tailEnd/>
            </a:ln>
          </p:spPr>
          <p:txBody>
            <a:bodyPr/>
            <a:lstStyle/>
            <a:p>
              <a:endParaRPr lang="en-US" dirty="0">
                <a:solidFill>
                  <a:schemeClr val="bg1"/>
                </a:solidFill>
              </a:endParaRPr>
            </a:p>
          </p:txBody>
        </p:sp>
        <p:sp>
          <p:nvSpPr>
            <p:cNvPr id="19602" name="Line 19"/>
            <p:cNvSpPr>
              <a:spLocks noChangeShapeType="1"/>
            </p:cNvSpPr>
            <p:nvPr/>
          </p:nvSpPr>
          <p:spPr bwMode="auto">
            <a:xfrm>
              <a:off x="4356" y="698"/>
              <a:ext cx="0" cy="443"/>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603" name="Freeform 20"/>
            <p:cNvSpPr>
              <a:spLocks/>
            </p:cNvSpPr>
            <p:nvPr/>
          </p:nvSpPr>
          <p:spPr bwMode="auto">
            <a:xfrm>
              <a:off x="4356" y="704"/>
              <a:ext cx="206" cy="17"/>
            </a:xfrm>
            <a:custGeom>
              <a:avLst/>
              <a:gdLst>
                <a:gd name="T0" fmla="*/ 0 w 206"/>
                <a:gd name="T1" fmla="*/ 9 h 17"/>
                <a:gd name="T2" fmla="*/ 16 w 206"/>
                <a:gd name="T3" fmla="*/ 16 h 17"/>
                <a:gd name="T4" fmla="*/ 205 w 206"/>
                <a:gd name="T5" fmla="*/ 0 h 17"/>
                <a:gd name="T6" fmla="*/ 0 60000 65536"/>
                <a:gd name="T7" fmla="*/ 0 60000 65536"/>
                <a:gd name="T8" fmla="*/ 0 60000 65536"/>
                <a:gd name="T9" fmla="*/ 0 w 206"/>
                <a:gd name="T10" fmla="*/ 0 h 17"/>
                <a:gd name="T11" fmla="*/ 206 w 206"/>
                <a:gd name="T12" fmla="*/ 17 h 17"/>
              </a:gdLst>
              <a:ahLst/>
              <a:cxnLst>
                <a:cxn ang="T6">
                  <a:pos x="T0" y="T1"/>
                </a:cxn>
                <a:cxn ang="T7">
                  <a:pos x="T2" y="T3"/>
                </a:cxn>
                <a:cxn ang="T8">
                  <a:pos x="T4" y="T5"/>
                </a:cxn>
              </a:cxnLst>
              <a:rect l="T9" t="T10" r="T11" b="T12"/>
              <a:pathLst>
                <a:path w="206" h="17">
                  <a:moveTo>
                    <a:pt x="0" y="9"/>
                  </a:moveTo>
                  <a:lnTo>
                    <a:pt x="16" y="16"/>
                  </a:lnTo>
                  <a:lnTo>
                    <a:pt x="205" y="0"/>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604" name="Freeform 21"/>
            <p:cNvSpPr>
              <a:spLocks/>
            </p:cNvSpPr>
            <p:nvPr/>
          </p:nvSpPr>
          <p:spPr bwMode="auto">
            <a:xfrm>
              <a:off x="4356" y="737"/>
              <a:ext cx="206" cy="17"/>
            </a:xfrm>
            <a:custGeom>
              <a:avLst/>
              <a:gdLst>
                <a:gd name="T0" fmla="*/ 205 w 206"/>
                <a:gd name="T1" fmla="*/ 0 h 17"/>
                <a:gd name="T2" fmla="*/ 16 w 206"/>
                <a:gd name="T3" fmla="*/ 16 h 17"/>
                <a:gd name="T4" fmla="*/ 0 w 206"/>
                <a:gd name="T5" fmla="*/ 8 h 17"/>
                <a:gd name="T6" fmla="*/ 0 60000 65536"/>
                <a:gd name="T7" fmla="*/ 0 60000 65536"/>
                <a:gd name="T8" fmla="*/ 0 60000 65536"/>
                <a:gd name="T9" fmla="*/ 0 w 206"/>
                <a:gd name="T10" fmla="*/ 0 h 17"/>
                <a:gd name="T11" fmla="*/ 206 w 206"/>
                <a:gd name="T12" fmla="*/ 17 h 17"/>
              </a:gdLst>
              <a:ahLst/>
              <a:cxnLst>
                <a:cxn ang="T6">
                  <a:pos x="T0" y="T1"/>
                </a:cxn>
                <a:cxn ang="T7">
                  <a:pos x="T2" y="T3"/>
                </a:cxn>
                <a:cxn ang="T8">
                  <a:pos x="T4" y="T5"/>
                </a:cxn>
              </a:cxnLst>
              <a:rect l="T9" t="T10" r="T11" b="T12"/>
              <a:pathLst>
                <a:path w="206" h="17">
                  <a:moveTo>
                    <a:pt x="205" y="0"/>
                  </a:moveTo>
                  <a:lnTo>
                    <a:pt x="16" y="16"/>
                  </a:lnTo>
                  <a:lnTo>
                    <a:pt x="0" y="8"/>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605" name="Freeform 22"/>
            <p:cNvSpPr>
              <a:spLocks/>
            </p:cNvSpPr>
            <p:nvPr/>
          </p:nvSpPr>
          <p:spPr bwMode="auto">
            <a:xfrm>
              <a:off x="4384" y="712"/>
              <a:ext cx="168" cy="23"/>
            </a:xfrm>
            <a:custGeom>
              <a:avLst/>
              <a:gdLst>
                <a:gd name="T0" fmla="*/ 0 w 168"/>
                <a:gd name="T1" fmla="*/ 5 h 23"/>
                <a:gd name="T2" fmla="*/ 0 w 168"/>
                <a:gd name="T3" fmla="*/ 22 h 23"/>
                <a:gd name="T4" fmla="*/ 167 w 168"/>
                <a:gd name="T5" fmla="*/ 17 h 23"/>
                <a:gd name="T6" fmla="*/ 167 w 168"/>
                <a:gd name="T7" fmla="*/ 0 h 23"/>
                <a:gd name="T8" fmla="*/ 0 w 168"/>
                <a:gd name="T9" fmla="*/ 5 h 23"/>
                <a:gd name="T10" fmla="*/ 0 60000 65536"/>
                <a:gd name="T11" fmla="*/ 0 60000 65536"/>
                <a:gd name="T12" fmla="*/ 0 60000 65536"/>
                <a:gd name="T13" fmla="*/ 0 60000 65536"/>
                <a:gd name="T14" fmla="*/ 0 60000 65536"/>
                <a:gd name="T15" fmla="*/ 0 w 168"/>
                <a:gd name="T16" fmla="*/ 0 h 23"/>
                <a:gd name="T17" fmla="*/ 168 w 168"/>
                <a:gd name="T18" fmla="*/ 23 h 23"/>
              </a:gdLst>
              <a:ahLst/>
              <a:cxnLst>
                <a:cxn ang="T10">
                  <a:pos x="T0" y="T1"/>
                </a:cxn>
                <a:cxn ang="T11">
                  <a:pos x="T2" y="T3"/>
                </a:cxn>
                <a:cxn ang="T12">
                  <a:pos x="T4" y="T5"/>
                </a:cxn>
                <a:cxn ang="T13">
                  <a:pos x="T6" y="T7"/>
                </a:cxn>
                <a:cxn ang="T14">
                  <a:pos x="T8" y="T9"/>
                </a:cxn>
              </a:cxnLst>
              <a:rect l="T15" t="T16" r="T17" b="T18"/>
              <a:pathLst>
                <a:path w="168" h="23">
                  <a:moveTo>
                    <a:pt x="0" y="5"/>
                  </a:moveTo>
                  <a:lnTo>
                    <a:pt x="0" y="22"/>
                  </a:lnTo>
                  <a:lnTo>
                    <a:pt x="167" y="17"/>
                  </a:lnTo>
                  <a:lnTo>
                    <a:pt x="167" y="0"/>
                  </a:lnTo>
                  <a:lnTo>
                    <a:pt x="0" y="5"/>
                  </a:lnTo>
                </a:path>
              </a:pathLst>
            </a:custGeom>
            <a:noFill/>
            <a:ln w="12700" cap="rnd">
              <a:solidFill>
                <a:srgbClr val="000000"/>
              </a:solidFill>
              <a:round/>
              <a:headEnd/>
              <a:tailEnd/>
            </a:ln>
          </p:spPr>
          <p:txBody>
            <a:bodyPr/>
            <a:lstStyle/>
            <a:p>
              <a:endParaRPr lang="en-US" dirty="0">
                <a:solidFill>
                  <a:schemeClr val="bg1"/>
                </a:solidFill>
              </a:endParaRPr>
            </a:p>
          </p:txBody>
        </p:sp>
        <p:sp>
          <p:nvSpPr>
            <p:cNvPr id="19606" name="Freeform 23"/>
            <p:cNvSpPr>
              <a:spLocks/>
            </p:cNvSpPr>
            <p:nvPr/>
          </p:nvSpPr>
          <p:spPr bwMode="auto">
            <a:xfrm>
              <a:off x="4356" y="747"/>
              <a:ext cx="206" cy="17"/>
            </a:xfrm>
            <a:custGeom>
              <a:avLst/>
              <a:gdLst>
                <a:gd name="T0" fmla="*/ 205 w 206"/>
                <a:gd name="T1" fmla="*/ 0 h 17"/>
                <a:gd name="T2" fmla="*/ 16 w 206"/>
                <a:gd name="T3" fmla="*/ 16 h 17"/>
                <a:gd name="T4" fmla="*/ 0 w 206"/>
                <a:gd name="T5" fmla="*/ 8 h 17"/>
                <a:gd name="T6" fmla="*/ 0 60000 65536"/>
                <a:gd name="T7" fmla="*/ 0 60000 65536"/>
                <a:gd name="T8" fmla="*/ 0 60000 65536"/>
                <a:gd name="T9" fmla="*/ 0 w 206"/>
                <a:gd name="T10" fmla="*/ 0 h 17"/>
                <a:gd name="T11" fmla="*/ 206 w 206"/>
                <a:gd name="T12" fmla="*/ 17 h 17"/>
              </a:gdLst>
              <a:ahLst/>
              <a:cxnLst>
                <a:cxn ang="T6">
                  <a:pos x="T0" y="T1"/>
                </a:cxn>
                <a:cxn ang="T7">
                  <a:pos x="T2" y="T3"/>
                </a:cxn>
                <a:cxn ang="T8">
                  <a:pos x="T4" y="T5"/>
                </a:cxn>
              </a:cxnLst>
              <a:rect l="T9" t="T10" r="T11" b="T12"/>
              <a:pathLst>
                <a:path w="206" h="17">
                  <a:moveTo>
                    <a:pt x="205" y="0"/>
                  </a:moveTo>
                  <a:lnTo>
                    <a:pt x="16" y="16"/>
                  </a:lnTo>
                  <a:lnTo>
                    <a:pt x="0" y="8"/>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607" name="Freeform 24"/>
            <p:cNvSpPr>
              <a:spLocks/>
            </p:cNvSpPr>
            <p:nvPr/>
          </p:nvSpPr>
          <p:spPr bwMode="auto">
            <a:xfrm>
              <a:off x="4356" y="778"/>
              <a:ext cx="206" cy="17"/>
            </a:xfrm>
            <a:custGeom>
              <a:avLst/>
              <a:gdLst>
                <a:gd name="T0" fmla="*/ 205 w 206"/>
                <a:gd name="T1" fmla="*/ 0 h 17"/>
                <a:gd name="T2" fmla="*/ 16 w 206"/>
                <a:gd name="T3" fmla="*/ 16 h 17"/>
                <a:gd name="T4" fmla="*/ 0 w 206"/>
                <a:gd name="T5" fmla="*/ 8 h 17"/>
                <a:gd name="T6" fmla="*/ 0 60000 65536"/>
                <a:gd name="T7" fmla="*/ 0 60000 65536"/>
                <a:gd name="T8" fmla="*/ 0 60000 65536"/>
                <a:gd name="T9" fmla="*/ 0 w 206"/>
                <a:gd name="T10" fmla="*/ 0 h 17"/>
                <a:gd name="T11" fmla="*/ 206 w 206"/>
                <a:gd name="T12" fmla="*/ 17 h 17"/>
              </a:gdLst>
              <a:ahLst/>
              <a:cxnLst>
                <a:cxn ang="T6">
                  <a:pos x="T0" y="T1"/>
                </a:cxn>
                <a:cxn ang="T7">
                  <a:pos x="T2" y="T3"/>
                </a:cxn>
                <a:cxn ang="T8">
                  <a:pos x="T4" y="T5"/>
                </a:cxn>
              </a:cxnLst>
              <a:rect l="T9" t="T10" r="T11" b="T12"/>
              <a:pathLst>
                <a:path w="206" h="17">
                  <a:moveTo>
                    <a:pt x="205" y="0"/>
                  </a:moveTo>
                  <a:lnTo>
                    <a:pt x="16" y="16"/>
                  </a:lnTo>
                  <a:lnTo>
                    <a:pt x="0" y="8"/>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608" name="Freeform 25"/>
            <p:cNvSpPr>
              <a:spLocks/>
            </p:cNvSpPr>
            <p:nvPr/>
          </p:nvSpPr>
          <p:spPr bwMode="auto">
            <a:xfrm>
              <a:off x="4356" y="903"/>
              <a:ext cx="206" cy="17"/>
            </a:xfrm>
            <a:custGeom>
              <a:avLst/>
              <a:gdLst>
                <a:gd name="T0" fmla="*/ 205 w 206"/>
                <a:gd name="T1" fmla="*/ 0 h 17"/>
                <a:gd name="T2" fmla="*/ 16 w 206"/>
                <a:gd name="T3" fmla="*/ 16 h 17"/>
                <a:gd name="T4" fmla="*/ 0 w 206"/>
                <a:gd name="T5" fmla="*/ 7 h 17"/>
                <a:gd name="T6" fmla="*/ 0 60000 65536"/>
                <a:gd name="T7" fmla="*/ 0 60000 65536"/>
                <a:gd name="T8" fmla="*/ 0 60000 65536"/>
                <a:gd name="T9" fmla="*/ 0 w 206"/>
                <a:gd name="T10" fmla="*/ 0 h 17"/>
                <a:gd name="T11" fmla="*/ 206 w 206"/>
                <a:gd name="T12" fmla="*/ 17 h 17"/>
              </a:gdLst>
              <a:ahLst/>
              <a:cxnLst>
                <a:cxn ang="T6">
                  <a:pos x="T0" y="T1"/>
                </a:cxn>
                <a:cxn ang="T7">
                  <a:pos x="T2" y="T3"/>
                </a:cxn>
                <a:cxn ang="T8">
                  <a:pos x="T4" y="T5"/>
                </a:cxn>
              </a:cxnLst>
              <a:rect l="T9" t="T10" r="T11" b="T12"/>
              <a:pathLst>
                <a:path w="206" h="17">
                  <a:moveTo>
                    <a:pt x="205" y="0"/>
                  </a:moveTo>
                  <a:lnTo>
                    <a:pt x="16" y="16"/>
                  </a:lnTo>
                  <a:lnTo>
                    <a:pt x="0" y="7"/>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609" name="Line 26"/>
            <p:cNvSpPr>
              <a:spLocks noChangeShapeType="1"/>
            </p:cNvSpPr>
            <p:nvPr/>
          </p:nvSpPr>
          <p:spPr bwMode="auto">
            <a:xfrm>
              <a:off x="4384" y="785"/>
              <a:ext cx="0" cy="128"/>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610" name="Line 27"/>
            <p:cNvSpPr>
              <a:spLocks noChangeShapeType="1"/>
            </p:cNvSpPr>
            <p:nvPr/>
          </p:nvSpPr>
          <p:spPr bwMode="auto">
            <a:xfrm>
              <a:off x="4551" y="779"/>
              <a:ext cx="0" cy="124"/>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611" name="Freeform 28"/>
            <p:cNvSpPr>
              <a:spLocks/>
            </p:cNvSpPr>
            <p:nvPr/>
          </p:nvSpPr>
          <p:spPr bwMode="auto">
            <a:xfrm>
              <a:off x="4384" y="779"/>
              <a:ext cx="160" cy="130"/>
            </a:xfrm>
            <a:custGeom>
              <a:avLst/>
              <a:gdLst>
                <a:gd name="T0" fmla="*/ 159 w 160"/>
                <a:gd name="T1" fmla="*/ 0 h 130"/>
                <a:gd name="T2" fmla="*/ 159 w 160"/>
                <a:gd name="T3" fmla="*/ 121 h 130"/>
                <a:gd name="T4" fmla="*/ 0 w 160"/>
                <a:gd name="T5" fmla="*/ 129 h 130"/>
                <a:gd name="T6" fmla="*/ 0 60000 65536"/>
                <a:gd name="T7" fmla="*/ 0 60000 65536"/>
                <a:gd name="T8" fmla="*/ 0 60000 65536"/>
                <a:gd name="T9" fmla="*/ 0 w 160"/>
                <a:gd name="T10" fmla="*/ 0 h 130"/>
                <a:gd name="T11" fmla="*/ 160 w 160"/>
                <a:gd name="T12" fmla="*/ 130 h 130"/>
              </a:gdLst>
              <a:ahLst/>
              <a:cxnLst>
                <a:cxn ang="T6">
                  <a:pos x="T0" y="T1"/>
                </a:cxn>
                <a:cxn ang="T7">
                  <a:pos x="T2" y="T3"/>
                </a:cxn>
                <a:cxn ang="T8">
                  <a:pos x="T4" y="T5"/>
                </a:cxn>
              </a:cxnLst>
              <a:rect l="T9" t="T10" r="T11" b="T12"/>
              <a:pathLst>
                <a:path w="160" h="130">
                  <a:moveTo>
                    <a:pt x="159" y="0"/>
                  </a:moveTo>
                  <a:lnTo>
                    <a:pt x="159" y="121"/>
                  </a:lnTo>
                  <a:lnTo>
                    <a:pt x="0" y="129"/>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612" name="Line 29"/>
            <p:cNvSpPr>
              <a:spLocks noChangeShapeType="1"/>
            </p:cNvSpPr>
            <p:nvPr/>
          </p:nvSpPr>
          <p:spPr bwMode="auto">
            <a:xfrm>
              <a:off x="4543" y="900"/>
              <a:ext cx="8" cy="3"/>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613" name="Line 30"/>
            <p:cNvSpPr>
              <a:spLocks noChangeShapeType="1"/>
            </p:cNvSpPr>
            <p:nvPr/>
          </p:nvSpPr>
          <p:spPr bwMode="auto">
            <a:xfrm flipH="1">
              <a:off x="4384" y="820"/>
              <a:ext cx="159" cy="8"/>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614" name="Line 31"/>
            <p:cNvSpPr>
              <a:spLocks noChangeShapeType="1"/>
            </p:cNvSpPr>
            <p:nvPr/>
          </p:nvSpPr>
          <p:spPr bwMode="auto">
            <a:xfrm flipH="1">
              <a:off x="4384" y="862"/>
              <a:ext cx="159" cy="9"/>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615" name="Freeform 32"/>
            <p:cNvSpPr>
              <a:spLocks/>
            </p:cNvSpPr>
            <p:nvPr/>
          </p:nvSpPr>
          <p:spPr bwMode="auto">
            <a:xfrm>
              <a:off x="4356" y="936"/>
              <a:ext cx="206" cy="17"/>
            </a:xfrm>
            <a:custGeom>
              <a:avLst/>
              <a:gdLst>
                <a:gd name="T0" fmla="*/ 0 w 206"/>
                <a:gd name="T1" fmla="*/ 3 h 17"/>
                <a:gd name="T2" fmla="*/ 16 w 206"/>
                <a:gd name="T3" fmla="*/ 16 h 17"/>
                <a:gd name="T4" fmla="*/ 205 w 206"/>
                <a:gd name="T5" fmla="*/ 0 h 17"/>
                <a:gd name="T6" fmla="*/ 0 60000 65536"/>
                <a:gd name="T7" fmla="*/ 0 60000 65536"/>
                <a:gd name="T8" fmla="*/ 0 60000 65536"/>
                <a:gd name="T9" fmla="*/ 0 w 206"/>
                <a:gd name="T10" fmla="*/ 0 h 17"/>
                <a:gd name="T11" fmla="*/ 206 w 206"/>
                <a:gd name="T12" fmla="*/ 17 h 17"/>
              </a:gdLst>
              <a:ahLst/>
              <a:cxnLst>
                <a:cxn ang="T6">
                  <a:pos x="T0" y="T1"/>
                </a:cxn>
                <a:cxn ang="T7">
                  <a:pos x="T2" y="T3"/>
                </a:cxn>
                <a:cxn ang="T8">
                  <a:pos x="T4" y="T5"/>
                </a:cxn>
              </a:cxnLst>
              <a:rect l="T9" t="T10" r="T11" b="T12"/>
              <a:pathLst>
                <a:path w="206" h="17">
                  <a:moveTo>
                    <a:pt x="0" y="3"/>
                  </a:moveTo>
                  <a:lnTo>
                    <a:pt x="16" y="16"/>
                  </a:lnTo>
                  <a:lnTo>
                    <a:pt x="205" y="0"/>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616" name="Freeform 33"/>
            <p:cNvSpPr>
              <a:spLocks/>
            </p:cNvSpPr>
            <p:nvPr/>
          </p:nvSpPr>
          <p:spPr bwMode="auto">
            <a:xfrm>
              <a:off x="4356" y="1112"/>
              <a:ext cx="206" cy="21"/>
            </a:xfrm>
            <a:custGeom>
              <a:avLst/>
              <a:gdLst>
                <a:gd name="T0" fmla="*/ 0 w 206"/>
                <a:gd name="T1" fmla="*/ 7 h 21"/>
                <a:gd name="T2" fmla="*/ 16 w 206"/>
                <a:gd name="T3" fmla="*/ 20 h 21"/>
                <a:gd name="T4" fmla="*/ 205 w 206"/>
                <a:gd name="T5" fmla="*/ 0 h 21"/>
                <a:gd name="T6" fmla="*/ 0 60000 65536"/>
                <a:gd name="T7" fmla="*/ 0 60000 65536"/>
                <a:gd name="T8" fmla="*/ 0 60000 65536"/>
                <a:gd name="T9" fmla="*/ 0 w 206"/>
                <a:gd name="T10" fmla="*/ 0 h 21"/>
                <a:gd name="T11" fmla="*/ 206 w 206"/>
                <a:gd name="T12" fmla="*/ 21 h 21"/>
              </a:gdLst>
              <a:ahLst/>
              <a:cxnLst>
                <a:cxn ang="T6">
                  <a:pos x="T0" y="T1"/>
                </a:cxn>
                <a:cxn ang="T7">
                  <a:pos x="T2" y="T3"/>
                </a:cxn>
                <a:cxn ang="T8">
                  <a:pos x="T4" y="T5"/>
                </a:cxn>
              </a:cxnLst>
              <a:rect l="T9" t="T10" r="T11" b="T12"/>
              <a:pathLst>
                <a:path w="206" h="21">
                  <a:moveTo>
                    <a:pt x="0" y="7"/>
                  </a:moveTo>
                  <a:lnTo>
                    <a:pt x="16" y="20"/>
                  </a:lnTo>
                  <a:lnTo>
                    <a:pt x="205" y="0"/>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617" name="Line 34"/>
            <p:cNvSpPr>
              <a:spLocks noChangeShapeType="1"/>
            </p:cNvSpPr>
            <p:nvPr/>
          </p:nvSpPr>
          <p:spPr bwMode="auto">
            <a:xfrm>
              <a:off x="4384" y="946"/>
              <a:ext cx="0" cy="184"/>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618" name="Line 35"/>
            <p:cNvSpPr>
              <a:spLocks noChangeShapeType="1"/>
            </p:cNvSpPr>
            <p:nvPr/>
          </p:nvSpPr>
          <p:spPr bwMode="auto">
            <a:xfrm>
              <a:off x="4551" y="936"/>
              <a:ext cx="0" cy="177"/>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619" name="Freeform 36"/>
            <p:cNvSpPr>
              <a:spLocks/>
            </p:cNvSpPr>
            <p:nvPr/>
          </p:nvSpPr>
          <p:spPr bwMode="auto">
            <a:xfrm>
              <a:off x="4384" y="1100"/>
              <a:ext cx="168" cy="21"/>
            </a:xfrm>
            <a:custGeom>
              <a:avLst/>
              <a:gdLst>
                <a:gd name="T0" fmla="*/ 0 w 168"/>
                <a:gd name="T1" fmla="*/ 20 h 21"/>
                <a:gd name="T2" fmla="*/ 167 w 168"/>
                <a:gd name="T3" fmla="*/ 4 h 21"/>
                <a:gd name="T4" fmla="*/ 167 w 168"/>
                <a:gd name="T5" fmla="*/ 0 h 21"/>
                <a:gd name="T6" fmla="*/ 0 w 168"/>
                <a:gd name="T7" fmla="*/ 17 h 21"/>
                <a:gd name="T8" fmla="*/ 0 w 168"/>
                <a:gd name="T9" fmla="*/ 20 h 21"/>
                <a:gd name="T10" fmla="*/ 0 60000 65536"/>
                <a:gd name="T11" fmla="*/ 0 60000 65536"/>
                <a:gd name="T12" fmla="*/ 0 60000 65536"/>
                <a:gd name="T13" fmla="*/ 0 60000 65536"/>
                <a:gd name="T14" fmla="*/ 0 60000 65536"/>
                <a:gd name="T15" fmla="*/ 0 w 168"/>
                <a:gd name="T16" fmla="*/ 0 h 21"/>
                <a:gd name="T17" fmla="*/ 168 w 168"/>
                <a:gd name="T18" fmla="*/ 21 h 21"/>
              </a:gdLst>
              <a:ahLst/>
              <a:cxnLst>
                <a:cxn ang="T10">
                  <a:pos x="T0" y="T1"/>
                </a:cxn>
                <a:cxn ang="T11">
                  <a:pos x="T2" y="T3"/>
                </a:cxn>
                <a:cxn ang="T12">
                  <a:pos x="T4" y="T5"/>
                </a:cxn>
                <a:cxn ang="T13">
                  <a:pos x="T6" y="T7"/>
                </a:cxn>
                <a:cxn ang="T14">
                  <a:pos x="T8" y="T9"/>
                </a:cxn>
              </a:cxnLst>
              <a:rect l="T15" t="T16" r="T17" b="T18"/>
              <a:pathLst>
                <a:path w="168" h="21">
                  <a:moveTo>
                    <a:pt x="0" y="20"/>
                  </a:moveTo>
                  <a:lnTo>
                    <a:pt x="167" y="4"/>
                  </a:lnTo>
                  <a:lnTo>
                    <a:pt x="167" y="0"/>
                  </a:lnTo>
                  <a:lnTo>
                    <a:pt x="0" y="17"/>
                  </a:lnTo>
                  <a:lnTo>
                    <a:pt x="0" y="20"/>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620" name="Freeform 37"/>
            <p:cNvSpPr>
              <a:spLocks/>
            </p:cNvSpPr>
            <p:nvPr/>
          </p:nvSpPr>
          <p:spPr bwMode="auto">
            <a:xfrm>
              <a:off x="4384" y="1092"/>
              <a:ext cx="168" cy="21"/>
            </a:xfrm>
            <a:custGeom>
              <a:avLst/>
              <a:gdLst>
                <a:gd name="T0" fmla="*/ 0 w 168"/>
                <a:gd name="T1" fmla="*/ 20 h 21"/>
                <a:gd name="T2" fmla="*/ 167 w 168"/>
                <a:gd name="T3" fmla="*/ 3 h 21"/>
                <a:gd name="T4" fmla="*/ 167 w 168"/>
                <a:gd name="T5" fmla="*/ 0 h 21"/>
                <a:gd name="T6" fmla="*/ 0 w 168"/>
                <a:gd name="T7" fmla="*/ 16 h 21"/>
                <a:gd name="T8" fmla="*/ 0 w 168"/>
                <a:gd name="T9" fmla="*/ 20 h 21"/>
                <a:gd name="T10" fmla="*/ 0 60000 65536"/>
                <a:gd name="T11" fmla="*/ 0 60000 65536"/>
                <a:gd name="T12" fmla="*/ 0 60000 65536"/>
                <a:gd name="T13" fmla="*/ 0 60000 65536"/>
                <a:gd name="T14" fmla="*/ 0 60000 65536"/>
                <a:gd name="T15" fmla="*/ 0 w 168"/>
                <a:gd name="T16" fmla="*/ 0 h 21"/>
                <a:gd name="T17" fmla="*/ 168 w 168"/>
                <a:gd name="T18" fmla="*/ 21 h 21"/>
              </a:gdLst>
              <a:ahLst/>
              <a:cxnLst>
                <a:cxn ang="T10">
                  <a:pos x="T0" y="T1"/>
                </a:cxn>
                <a:cxn ang="T11">
                  <a:pos x="T2" y="T3"/>
                </a:cxn>
                <a:cxn ang="T12">
                  <a:pos x="T4" y="T5"/>
                </a:cxn>
                <a:cxn ang="T13">
                  <a:pos x="T6" y="T7"/>
                </a:cxn>
                <a:cxn ang="T14">
                  <a:pos x="T8" y="T9"/>
                </a:cxn>
              </a:cxnLst>
              <a:rect l="T15" t="T16" r="T17" b="T18"/>
              <a:pathLst>
                <a:path w="168" h="21">
                  <a:moveTo>
                    <a:pt x="0" y="20"/>
                  </a:moveTo>
                  <a:lnTo>
                    <a:pt x="167" y="3"/>
                  </a:lnTo>
                  <a:lnTo>
                    <a:pt x="167" y="0"/>
                  </a:lnTo>
                  <a:lnTo>
                    <a:pt x="0" y="16"/>
                  </a:lnTo>
                  <a:lnTo>
                    <a:pt x="0" y="20"/>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621" name="Freeform 38"/>
            <p:cNvSpPr>
              <a:spLocks/>
            </p:cNvSpPr>
            <p:nvPr/>
          </p:nvSpPr>
          <p:spPr bwMode="auto">
            <a:xfrm>
              <a:off x="4384" y="1085"/>
              <a:ext cx="168" cy="20"/>
            </a:xfrm>
            <a:custGeom>
              <a:avLst/>
              <a:gdLst>
                <a:gd name="T0" fmla="*/ 167 w 168"/>
                <a:gd name="T1" fmla="*/ 3 h 20"/>
                <a:gd name="T2" fmla="*/ 0 w 168"/>
                <a:gd name="T3" fmla="*/ 19 h 20"/>
                <a:gd name="T4" fmla="*/ 0 w 168"/>
                <a:gd name="T5" fmla="*/ 15 h 20"/>
                <a:gd name="T6" fmla="*/ 167 w 168"/>
                <a:gd name="T7" fmla="*/ 0 h 20"/>
                <a:gd name="T8" fmla="*/ 167 w 168"/>
                <a:gd name="T9" fmla="*/ 3 h 20"/>
                <a:gd name="T10" fmla="*/ 0 60000 65536"/>
                <a:gd name="T11" fmla="*/ 0 60000 65536"/>
                <a:gd name="T12" fmla="*/ 0 60000 65536"/>
                <a:gd name="T13" fmla="*/ 0 60000 65536"/>
                <a:gd name="T14" fmla="*/ 0 60000 65536"/>
                <a:gd name="T15" fmla="*/ 0 w 168"/>
                <a:gd name="T16" fmla="*/ 0 h 20"/>
                <a:gd name="T17" fmla="*/ 168 w 168"/>
                <a:gd name="T18" fmla="*/ 20 h 20"/>
              </a:gdLst>
              <a:ahLst/>
              <a:cxnLst>
                <a:cxn ang="T10">
                  <a:pos x="T0" y="T1"/>
                </a:cxn>
                <a:cxn ang="T11">
                  <a:pos x="T2" y="T3"/>
                </a:cxn>
                <a:cxn ang="T12">
                  <a:pos x="T4" y="T5"/>
                </a:cxn>
                <a:cxn ang="T13">
                  <a:pos x="T6" y="T7"/>
                </a:cxn>
                <a:cxn ang="T14">
                  <a:pos x="T8" y="T9"/>
                </a:cxn>
              </a:cxnLst>
              <a:rect l="T15" t="T16" r="T17" b="T18"/>
              <a:pathLst>
                <a:path w="168" h="20">
                  <a:moveTo>
                    <a:pt x="167" y="3"/>
                  </a:moveTo>
                  <a:lnTo>
                    <a:pt x="0" y="19"/>
                  </a:lnTo>
                  <a:lnTo>
                    <a:pt x="0" y="15"/>
                  </a:lnTo>
                  <a:lnTo>
                    <a:pt x="167" y="0"/>
                  </a:lnTo>
                  <a:lnTo>
                    <a:pt x="167" y="3"/>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622" name="Freeform 39"/>
            <p:cNvSpPr>
              <a:spLocks/>
            </p:cNvSpPr>
            <p:nvPr/>
          </p:nvSpPr>
          <p:spPr bwMode="auto">
            <a:xfrm>
              <a:off x="4384" y="1077"/>
              <a:ext cx="168" cy="18"/>
            </a:xfrm>
            <a:custGeom>
              <a:avLst/>
              <a:gdLst>
                <a:gd name="T0" fmla="*/ 167 w 168"/>
                <a:gd name="T1" fmla="*/ 3 h 18"/>
                <a:gd name="T2" fmla="*/ 0 w 168"/>
                <a:gd name="T3" fmla="*/ 17 h 18"/>
                <a:gd name="T4" fmla="*/ 0 w 168"/>
                <a:gd name="T5" fmla="*/ 14 h 18"/>
                <a:gd name="T6" fmla="*/ 167 w 168"/>
                <a:gd name="T7" fmla="*/ 0 h 18"/>
                <a:gd name="T8" fmla="*/ 167 w 168"/>
                <a:gd name="T9" fmla="*/ 3 h 18"/>
                <a:gd name="T10" fmla="*/ 0 60000 65536"/>
                <a:gd name="T11" fmla="*/ 0 60000 65536"/>
                <a:gd name="T12" fmla="*/ 0 60000 65536"/>
                <a:gd name="T13" fmla="*/ 0 60000 65536"/>
                <a:gd name="T14" fmla="*/ 0 60000 65536"/>
                <a:gd name="T15" fmla="*/ 0 w 168"/>
                <a:gd name="T16" fmla="*/ 0 h 18"/>
                <a:gd name="T17" fmla="*/ 168 w 168"/>
                <a:gd name="T18" fmla="*/ 18 h 18"/>
              </a:gdLst>
              <a:ahLst/>
              <a:cxnLst>
                <a:cxn ang="T10">
                  <a:pos x="T0" y="T1"/>
                </a:cxn>
                <a:cxn ang="T11">
                  <a:pos x="T2" y="T3"/>
                </a:cxn>
                <a:cxn ang="T12">
                  <a:pos x="T4" y="T5"/>
                </a:cxn>
                <a:cxn ang="T13">
                  <a:pos x="T6" y="T7"/>
                </a:cxn>
                <a:cxn ang="T14">
                  <a:pos x="T8" y="T9"/>
                </a:cxn>
              </a:cxnLst>
              <a:rect l="T15" t="T16" r="T17" b="T18"/>
              <a:pathLst>
                <a:path w="168" h="18">
                  <a:moveTo>
                    <a:pt x="167" y="3"/>
                  </a:moveTo>
                  <a:lnTo>
                    <a:pt x="0" y="17"/>
                  </a:lnTo>
                  <a:lnTo>
                    <a:pt x="0" y="14"/>
                  </a:lnTo>
                  <a:lnTo>
                    <a:pt x="167" y="0"/>
                  </a:lnTo>
                  <a:lnTo>
                    <a:pt x="167" y="3"/>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623" name="Freeform 40"/>
            <p:cNvSpPr>
              <a:spLocks/>
            </p:cNvSpPr>
            <p:nvPr/>
          </p:nvSpPr>
          <p:spPr bwMode="auto">
            <a:xfrm>
              <a:off x="4384" y="1068"/>
              <a:ext cx="168" cy="19"/>
            </a:xfrm>
            <a:custGeom>
              <a:avLst/>
              <a:gdLst>
                <a:gd name="T0" fmla="*/ 167 w 168"/>
                <a:gd name="T1" fmla="*/ 3 h 19"/>
                <a:gd name="T2" fmla="*/ 0 w 168"/>
                <a:gd name="T3" fmla="*/ 18 h 19"/>
                <a:gd name="T4" fmla="*/ 0 w 168"/>
                <a:gd name="T5" fmla="*/ 14 h 19"/>
                <a:gd name="T6" fmla="*/ 167 w 168"/>
                <a:gd name="T7" fmla="*/ 0 h 19"/>
                <a:gd name="T8" fmla="*/ 167 w 168"/>
                <a:gd name="T9" fmla="*/ 3 h 19"/>
                <a:gd name="T10" fmla="*/ 0 60000 65536"/>
                <a:gd name="T11" fmla="*/ 0 60000 65536"/>
                <a:gd name="T12" fmla="*/ 0 60000 65536"/>
                <a:gd name="T13" fmla="*/ 0 60000 65536"/>
                <a:gd name="T14" fmla="*/ 0 60000 65536"/>
                <a:gd name="T15" fmla="*/ 0 w 168"/>
                <a:gd name="T16" fmla="*/ 0 h 19"/>
                <a:gd name="T17" fmla="*/ 168 w 168"/>
                <a:gd name="T18" fmla="*/ 19 h 19"/>
              </a:gdLst>
              <a:ahLst/>
              <a:cxnLst>
                <a:cxn ang="T10">
                  <a:pos x="T0" y="T1"/>
                </a:cxn>
                <a:cxn ang="T11">
                  <a:pos x="T2" y="T3"/>
                </a:cxn>
                <a:cxn ang="T12">
                  <a:pos x="T4" y="T5"/>
                </a:cxn>
                <a:cxn ang="T13">
                  <a:pos x="T6" y="T7"/>
                </a:cxn>
                <a:cxn ang="T14">
                  <a:pos x="T8" y="T9"/>
                </a:cxn>
              </a:cxnLst>
              <a:rect l="T15" t="T16" r="T17" b="T18"/>
              <a:pathLst>
                <a:path w="168" h="19">
                  <a:moveTo>
                    <a:pt x="167" y="3"/>
                  </a:moveTo>
                  <a:lnTo>
                    <a:pt x="0" y="18"/>
                  </a:lnTo>
                  <a:lnTo>
                    <a:pt x="0" y="14"/>
                  </a:lnTo>
                  <a:lnTo>
                    <a:pt x="167" y="0"/>
                  </a:lnTo>
                  <a:lnTo>
                    <a:pt x="167" y="3"/>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624" name="Freeform 41"/>
            <p:cNvSpPr>
              <a:spLocks/>
            </p:cNvSpPr>
            <p:nvPr/>
          </p:nvSpPr>
          <p:spPr bwMode="auto">
            <a:xfrm>
              <a:off x="4384" y="713"/>
              <a:ext cx="160" cy="21"/>
            </a:xfrm>
            <a:custGeom>
              <a:avLst/>
              <a:gdLst>
                <a:gd name="T0" fmla="*/ 159 w 160"/>
                <a:gd name="T1" fmla="*/ 0 h 21"/>
                <a:gd name="T2" fmla="*/ 159 w 160"/>
                <a:gd name="T3" fmla="*/ 15 h 21"/>
                <a:gd name="T4" fmla="*/ 0 w 160"/>
                <a:gd name="T5" fmla="*/ 20 h 21"/>
                <a:gd name="T6" fmla="*/ 1 w 160"/>
                <a:gd name="T7" fmla="*/ 5 h 21"/>
                <a:gd name="T8" fmla="*/ 159 w 160"/>
                <a:gd name="T9" fmla="*/ 0 h 21"/>
                <a:gd name="T10" fmla="*/ 0 60000 65536"/>
                <a:gd name="T11" fmla="*/ 0 60000 65536"/>
                <a:gd name="T12" fmla="*/ 0 60000 65536"/>
                <a:gd name="T13" fmla="*/ 0 60000 65536"/>
                <a:gd name="T14" fmla="*/ 0 60000 65536"/>
                <a:gd name="T15" fmla="*/ 0 w 160"/>
                <a:gd name="T16" fmla="*/ 0 h 21"/>
                <a:gd name="T17" fmla="*/ 160 w 160"/>
                <a:gd name="T18" fmla="*/ 21 h 21"/>
              </a:gdLst>
              <a:ahLst/>
              <a:cxnLst>
                <a:cxn ang="T10">
                  <a:pos x="T0" y="T1"/>
                </a:cxn>
                <a:cxn ang="T11">
                  <a:pos x="T2" y="T3"/>
                </a:cxn>
                <a:cxn ang="T12">
                  <a:pos x="T4" y="T5"/>
                </a:cxn>
                <a:cxn ang="T13">
                  <a:pos x="T6" y="T7"/>
                </a:cxn>
                <a:cxn ang="T14">
                  <a:pos x="T8" y="T9"/>
                </a:cxn>
              </a:cxnLst>
              <a:rect l="T15" t="T16" r="T17" b="T18"/>
              <a:pathLst>
                <a:path w="160" h="21">
                  <a:moveTo>
                    <a:pt x="159" y="0"/>
                  </a:moveTo>
                  <a:lnTo>
                    <a:pt x="159" y="15"/>
                  </a:lnTo>
                  <a:lnTo>
                    <a:pt x="0" y="20"/>
                  </a:lnTo>
                  <a:lnTo>
                    <a:pt x="1" y="5"/>
                  </a:lnTo>
                  <a:lnTo>
                    <a:pt x="159" y="0"/>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625" name="Line 42"/>
            <p:cNvSpPr>
              <a:spLocks noChangeShapeType="1"/>
            </p:cNvSpPr>
            <p:nvPr/>
          </p:nvSpPr>
          <p:spPr bwMode="auto">
            <a:xfrm>
              <a:off x="4543" y="728"/>
              <a:ext cx="8" cy="2"/>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626" name="Freeform 43"/>
            <p:cNvSpPr>
              <a:spLocks/>
            </p:cNvSpPr>
            <p:nvPr/>
          </p:nvSpPr>
          <p:spPr bwMode="auto">
            <a:xfrm>
              <a:off x="4423" y="753"/>
              <a:ext cx="90" cy="27"/>
            </a:xfrm>
            <a:custGeom>
              <a:avLst/>
              <a:gdLst>
                <a:gd name="T0" fmla="*/ 0 w 90"/>
                <a:gd name="T1" fmla="*/ 26 h 27"/>
                <a:gd name="T2" fmla="*/ 0 w 90"/>
                <a:gd name="T3" fmla="*/ 3 h 27"/>
                <a:gd name="T4" fmla="*/ 89 w 90"/>
                <a:gd name="T5" fmla="*/ 0 h 27"/>
                <a:gd name="T6" fmla="*/ 89 w 90"/>
                <a:gd name="T7" fmla="*/ 23 h 27"/>
                <a:gd name="T8" fmla="*/ 0 w 90"/>
                <a:gd name="T9" fmla="*/ 26 h 27"/>
                <a:gd name="T10" fmla="*/ 0 60000 65536"/>
                <a:gd name="T11" fmla="*/ 0 60000 65536"/>
                <a:gd name="T12" fmla="*/ 0 60000 65536"/>
                <a:gd name="T13" fmla="*/ 0 60000 65536"/>
                <a:gd name="T14" fmla="*/ 0 60000 65536"/>
                <a:gd name="T15" fmla="*/ 0 w 90"/>
                <a:gd name="T16" fmla="*/ 0 h 27"/>
                <a:gd name="T17" fmla="*/ 90 w 90"/>
                <a:gd name="T18" fmla="*/ 27 h 27"/>
              </a:gdLst>
              <a:ahLst/>
              <a:cxnLst>
                <a:cxn ang="T10">
                  <a:pos x="T0" y="T1"/>
                </a:cxn>
                <a:cxn ang="T11">
                  <a:pos x="T2" y="T3"/>
                </a:cxn>
                <a:cxn ang="T12">
                  <a:pos x="T4" y="T5"/>
                </a:cxn>
                <a:cxn ang="T13">
                  <a:pos x="T6" y="T7"/>
                </a:cxn>
                <a:cxn ang="T14">
                  <a:pos x="T8" y="T9"/>
                </a:cxn>
              </a:cxnLst>
              <a:rect l="T15" t="T16" r="T17" b="T18"/>
              <a:pathLst>
                <a:path w="90" h="27">
                  <a:moveTo>
                    <a:pt x="0" y="26"/>
                  </a:moveTo>
                  <a:lnTo>
                    <a:pt x="0" y="3"/>
                  </a:lnTo>
                  <a:lnTo>
                    <a:pt x="89" y="0"/>
                  </a:lnTo>
                  <a:lnTo>
                    <a:pt x="89" y="23"/>
                  </a:lnTo>
                  <a:lnTo>
                    <a:pt x="0" y="26"/>
                  </a:lnTo>
                </a:path>
              </a:pathLst>
            </a:custGeom>
            <a:noFill/>
            <a:ln w="12700" cap="rnd">
              <a:solidFill>
                <a:srgbClr val="515151"/>
              </a:solidFill>
              <a:round/>
              <a:headEnd/>
              <a:tailEnd/>
            </a:ln>
          </p:spPr>
          <p:txBody>
            <a:bodyPr/>
            <a:lstStyle/>
            <a:p>
              <a:endParaRPr lang="en-US" dirty="0">
                <a:solidFill>
                  <a:schemeClr val="bg1"/>
                </a:solidFill>
              </a:endParaRPr>
            </a:p>
          </p:txBody>
        </p:sp>
        <p:sp>
          <p:nvSpPr>
            <p:cNvPr id="19627" name="Freeform 44"/>
            <p:cNvSpPr>
              <a:spLocks/>
            </p:cNvSpPr>
            <p:nvPr/>
          </p:nvSpPr>
          <p:spPr bwMode="auto">
            <a:xfrm>
              <a:off x="4384" y="753"/>
              <a:ext cx="168" cy="24"/>
            </a:xfrm>
            <a:custGeom>
              <a:avLst/>
              <a:gdLst>
                <a:gd name="T0" fmla="*/ 113 w 168"/>
                <a:gd name="T1" fmla="*/ 8 h 24"/>
                <a:gd name="T2" fmla="*/ 167 w 168"/>
                <a:gd name="T3" fmla="*/ 6 h 24"/>
                <a:gd name="T4" fmla="*/ 167 w 168"/>
                <a:gd name="T5" fmla="*/ 14 h 24"/>
                <a:gd name="T6" fmla="*/ 159 w 168"/>
                <a:gd name="T7" fmla="*/ 13 h 24"/>
                <a:gd name="T8" fmla="*/ 113 w 168"/>
                <a:gd name="T9" fmla="*/ 14 h 24"/>
                <a:gd name="T10" fmla="*/ 113 w 168"/>
                <a:gd name="T11" fmla="*/ 20 h 24"/>
                <a:gd name="T12" fmla="*/ 39 w 168"/>
                <a:gd name="T13" fmla="*/ 23 h 24"/>
                <a:gd name="T14" fmla="*/ 39 w 168"/>
                <a:gd name="T15" fmla="*/ 18 h 24"/>
                <a:gd name="T16" fmla="*/ 32 w 168"/>
                <a:gd name="T17" fmla="*/ 17 h 24"/>
                <a:gd name="T18" fmla="*/ 0 w 168"/>
                <a:gd name="T19" fmla="*/ 18 h 24"/>
                <a:gd name="T20" fmla="*/ 0 w 168"/>
                <a:gd name="T21" fmla="*/ 12 h 24"/>
                <a:gd name="T22" fmla="*/ 39 w 168"/>
                <a:gd name="T23" fmla="*/ 10 h 24"/>
                <a:gd name="T24" fmla="*/ 39 w 168"/>
                <a:gd name="T25" fmla="*/ 3 h 24"/>
                <a:gd name="T26" fmla="*/ 128 w 168"/>
                <a:gd name="T27" fmla="*/ 0 h 24"/>
                <a:gd name="T28" fmla="*/ 113 w 168"/>
                <a:gd name="T29" fmla="*/ 8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24"/>
                <a:gd name="T47" fmla="*/ 168 w 16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24">
                  <a:moveTo>
                    <a:pt x="113" y="8"/>
                  </a:moveTo>
                  <a:lnTo>
                    <a:pt x="167" y="6"/>
                  </a:lnTo>
                  <a:lnTo>
                    <a:pt x="167" y="14"/>
                  </a:lnTo>
                  <a:lnTo>
                    <a:pt x="159" y="13"/>
                  </a:lnTo>
                  <a:lnTo>
                    <a:pt x="113" y="14"/>
                  </a:lnTo>
                  <a:lnTo>
                    <a:pt x="113" y="20"/>
                  </a:lnTo>
                  <a:lnTo>
                    <a:pt x="39" y="23"/>
                  </a:lnTo>
                  <a:lnTo>
                    <a:pt x="39" y="18"/>
                  </a:lnTo>
                  <a:lnTo>
                    <a:pt x="32" y="17"/>
                  </a:lnTo>
                  <a:lnTo>
                    <a:pt x="0" y="18"/>
                  </a:lnTo>
                  <a:lnTo>
                    <a:pt x="0" y="12"/>
                  </a:lnTo>
                  <a:lnTo>
                    <a:pt x="39" y="10"/>
                  </a:lnTo>
                  <a:lnTo>
                    <a:pt x="39" y="3"/>
                  </a:lnTo>
                  <a:lnTo>
                    <a:pt x="128" y="0"/>
                  </a:lnTo>
                  <a:lnTo>
                    <a:pt x="113" y="8"/>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628" name="Freeform 45"/>
            <p:cNvSpPr>
              <a:spLocks/>
            </p:cNvSpPr>
            <p:nvPr/>
          </p:nvSpPr>
          <p:spPr bwMode="auto">
            <a:xfrm>
              <a:off x="4384" y="764"/>
              <a:ext cx="129" cy="17"/>
            </a:xfrm>
            <a:custGeom>
              <a:avLst/>
              <a:gdLst>
                <a:gd name="T0" fmla="*/ 0 w 129"/>
                <a:gd name="T1" fmla="*/ 0 h 17"/>
                <a:gd name="T2" fmla="*/ 0 w 129"/>
                <a:gd name="T3" fmla="*/ 8 h 17"/>
                <a:gd name="T4" fmla="*/ 38 w 129"/>
                <a:gd name="T5" fmla="*/ 7 h 17"/>
                <a:gd name="T6" fmla="*/ 38 w 129"/>
                <a:gd name="T7" fmla="*/ 16 h 17"/>
                <a:gd name="T8" fmla="*/ 128 w 129"/>
                <a:gd name="T9" fmla="*/ 12 h 17"/>
                <a:gd name="T10" fmla="*/ 128 w 129"/>
                <a:gd name="T11" fmla="*/ 4 h 17"/>
                <a:gd name="T12" fmla="*/ 112 w 129"/>
                <a:gd name="T13" fmla="*/ 2 h 17"/>
                <a:gd name="T14" fmla="*/ 0 60000 65536"/>
                <a:gd name="T15" fmla="*/ 0 60000 65536"/>
                <a:gd name="T16" fmla="*/ 0 60000 65536"/>
                <a:gd name="T17" fmla="*/ 0 60000 65536"/>
                <a:gd name="T18" fmla="*/ 0 60000 65536"/>
                <a:gd name="T19" fmla="*/ 0 60000 65536"/>
                <a:gd name="T20" fmla="*/ 0 60000 65536"/>
                <a:gd name="T21" fmla="*/ 0 w 129"/>
                <a:gd name="T22" fmla="*/ 0 h 17"/>
                <a:gd name="T23" fmla="*/ 129 w 12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17">
                  <a:moveTo>
                    <a:pt x="0" y="0"/>
                  </a:moveTo>
                  <a:lnTo>
                    <a:pt x="0" y="8"/>
                  </a:lnTo>
                  <a:lnTo>
                    <a:pt x="38" y="7"/>
                  </a:lnTo>
                  <a:lnTo>
                    <a:pt x="38" y="16"/>
                  </a:lnTo>
                  <a:lnTo>
                    <a:pt x="128" y="12"/>
                  </a:lnTo>
                  <a:lnTo>
                    <a:pt x="128" y="4"/>
                  </a:lnTo>
                  <a:lnTo>
                    <a:pt x="112" y="2"/>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629" name="Line 46"/>
            <p:cNvSpPr>
              <a:spLocks noChangeShapeType="1"/>
            </p:cNvSpPr>
            <p:nvPr/>
          </p:nvSpPr>
          <p:spPr bwMode="auto">
            <a:xfrm flipH="1">
              <a:off x="4512" y="766"/>
              <a:ext cx="39" cy="3"/>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630" name="Line 47"/>
            <p:cNvSpPr>
              <a:spLocks noChangeShapeType="1"/>
            </p:cNvSpPr>
            <p:nvPr/>
          </p:nvSpPr>
          <p:spPr bwMode="auto">
            <a:xfrm>
              <a:off x="4512" y="753"/>
              <a:ext cx="0" cy="7"/>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631" name="Freeform 48"/>
            <p:cNvSpPr>
              <a:spLocks/>
            </p:cNvSpPr>
            <p:nvPr/>
          </p:nvSpPr>
          <p:spPr bwMode="auto">
            <a:xfrm>
              <a:off x="4392" y="723"/>
              <a:ext cx="17" cy="17"/>
            </a:xfrm>
            <a:custGeom>
              <a:avLst/>
              <a:gdLst>
                <a:gd name="T0" fmla="*/ 16 w 17"/>
                <a:gd name="T1" fmla="*/ 6 h 17"/>
                <a:gd name="T2" fmla="*/ 13 w 17"/>
                <a:gd name="T3" fmla="*/ 6 h 17"/>
                <a:gd name="T4" fmla="*/ 13 w 17"/>
                <a:gd name="T5" fmla="*/ 3 h 17"/>
                <a:gd name="T6" fmla="*/ 10 w 17"/>
                <a:gd name="T7" fmla="*/ 3 h 17"/>
                <a:gd name="T8" fmla="*/ 8 w 17"/>
                <a:gd name="T9" fmla="*/ 0 h 17"/>
                <a:gd name="T10" fmla="*/ 5 w 17"/>
                <a:gd name="T11" fmla="*/ 0 h 17"/>
                <a:gd name="T12" fmla="*/ 5 w 17"/>
                <a:gd name="T13" fmla="*/ 3 h 17"/>
                <a:gd name="T14" fmla="*/ 2 w 17"/>
                <a:gd name="T15" fmla="*/ 6 h 17"/>
                <a:gd name="T16" fmla="*/ 2 w 17"/>
                <a:gd name="T17" fmla="*/ 6 h 17"/>
                <a:gd name="T18" fmla="*/ 0 w 17"/>
                <a:gd name="T19" fmla="*/ 9 h 17"/>
                <a:gd name="T20" fmla="*/ 2 w 17"/>
                <a:gd name="T21" fmla="*/ 12 h 17"/>
                <a:gd name="T22" fmla="*/ 5 w 17"/>
                <a:gd name="T23" fmla="*/ 12 h 17"/>
                <a:gd name="T24" fmla="*/ 5 w 17"/>
                <a:gd name="T25" fmla="*/ 16 h 17"/>
                <a:gd name="T26" fmla="*/ 8 w 17"/>
                <a:gd name="T27" fmla="*/ 16 h 17"/>
                <a:gd name="T28" fmla="*/ 10 w 17"/>
                <a:gd name="T29" fmla="*/ 16 h 17"/>
                <a:gd name="T30" fmla="*/ 13 w 17"/>
                <a:gd name="T31" fmla="*/ 12 h 17"/>
                <a:gd name="T32" fmla="*/ 13 w 17"/>
                <a:gd name="T33" fmla="*/ 9 h 17"/>
                <a:gd name="T34" fmla="*/ 16 w 17"/>
                <a:gd name="T35" fmla="*/ 9 h 17"/>
                <a:gd name="T36" fmla="*/ 16 w 17"/>
                <a:gd name="T37" fmla="*/ 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6"/>
                  </a:moveTo>
                  <a:lnTo>
                    <a:pt x="13" y="6"/>
                  </a:lnTo>
                  <a:lnTo>
                    <a:pt x="13" y="3"/>
                  </a:lnTo>
                  <a:lnTo>
                    <a:pt x="10" y="3"/>
                  </a:lnTo>
                  <a:lnTo>
                    <a:pt x="8" y="0"/>
                  </a:lnTo>
                  <a:lnTo>
                    <a:pt x="5" y="0"/>
                  </a:lnTo>
                  <a:lnTo>
                    <a:pt x="5" y="3"/>
                  </a:lnTo>
                  <a:lnTo>
                    <a:pt x="2" y="6"/>
                  </a:lnTo>
                  <a:lnTo>
                    <a:pt x="0" y="9"/>
                  </a:lnTo>
                  <a:lnTo>
                    <a:pt x="2" y="12"/>
                  </a:lnTo>
                  <a:lnTo>
                    <a:pt x="5" y="12"/>
                  </a:lnTo>
                  <a:lnTo>
                    <a:pt x="5" y="16"/>
                  </a:lnTo>
                  <a:lnTo>
                    <a:pt x="8" y="16"/>
                  </a:lnTo>
                  <a:lnTo>
                    <a:pt x="10" y="16"/>
                  </a:lnTo>
                  <a:lnTo>
                    <a:pt x="13" y="12"/>
                  </a:lnTo>
                  <a:lnTo>
                    <a:pt x="13" y="9"/>
                  </a:lnTo>
                  <a:lnTo>
                    <a:pt x="16" y="9"/>
                  </a:lnTo>
                  <a:lnTo>
                    <a:pt x="16" y="6"/>
                  </a:lnTo>
                </a:path>
              </a:pathLst>
            </a:custGeom>
            <a:solidFill>
              <a:srgbClr val="FF0000"/>
            </a:solidFill>
            <a:ln w="12700" cap="rnd">
              <a:solidFill>
                <a:srgbClr val="FF0000"/>
              </a:solidFill>
              <a:round/>
              <a:headEnd/>
              <a:tailEnd/>
            </a:ln>
          </p:spPr>
          <p:txBody>
            <a:bodyPr/>
            <a:lstStyle/>
            <a:p>
              <a:endParaRPr lang="en-US" dirty="0">
                <a:solidFill>
                  <a:schemeClr val="bg1"/>
                </a:solidFill>
              </a:endParaRPr>
            </a:p>
          </p:txBody>
        </p:sp>
        <p:sp>
          <p:nvSpPr>
            <p:cNvPr id="19632" name="Freeform 49"/>
            <p:cNvSpPr>
              <a:spLocks/>
            </p:cNvSpPr>
            <p:nvPr/>
          </p:nvSpPr>
          <p:spPr bwMode="auto">
            <a:xfrm>
              <a:off x="4415" y="722"/>
              <a:ext cx="17" cy="17"/>
            </a:xfrm>
            <a:custGeom>
              <a:avLst/>
              <a:gdLst>
                <a:gd name="T0" fmla="*/ 16 w 17"/>
                <a:gd name="T1" fmla="*/ 6 h 17"/>
                <a:gd name="T2" fmla="*/ 16 w 17"/>
                <a:gd name="T3" fmla="*/ 6 h 17"/>
                <a:gd name="T4" fmla="*/ 13 w 17"/>
                <a:gd name="T5" fmla="*/ 3 h 17"/>
                <a:gd name="T6" fmla="*/ 10 w 17"/>
                <a:gd name="T7" fmla="*/ 0 h 17"/>
                <a:gd name="T8" fmla="*/ 8 w 17"/>
                <a:gd name="T9" fmla="*/ 0 h 17"/>
                <a:gd name="T10" fmla="*/ 5 w 17"/>
                <a:gd name="T11" fmla="*/ 0 h 17"/>
                <a:gd name="T12" fmla="*/ 2 w 17"/>
                <a:gd name="T13" fmla="*/ 3 h 17"/>
                <a:gd name="T14" fmla="*/ 2 w 17"/>
                <a:gd name="T15" fmla="*/ 3 h 17"/>
                <a:gd name="T16" fmla="*/ 0 w 17"/>
                <a:gd name="T17" fmla="*/ 6 h 17"/>
                <a:gd name="T18" fmla="*/ 0 w 17"/>
                <a:gd name="T19" fmla="*/ 9 h 17"/>
                <a:gd name="T20" fmla="*/ 2 w 17"/>
                <a:gd name="T21" fmla="*/ 9 h 17"/>
                <a:gd name="T22" fmla="*/ 2 w 17"/>
                <a:gd name="T23" fmla="*/ 12 h 17"/>
                <a:gd name="T24" fmla="*/ 5 w 17"/>
                <a:gd name="T25" fmla="*/ 16 h 17"/>
                <a:gd name="T26" fmla="*/ 8 w 17"/>
                <a:gd name="T27" fmla="*/ 16 h 17"/>
                <a:gd name="T28" fmla="*/ 10 w 17"/>
                <a:gd name="T29" fmla="*/ 16 h 17"/>
                <a:gd name="T30" fmla="*/ 13 w 17"/>
                <a:gd name="T31" fmla="*/ 12 h 17"/>
                <a:gd name="T32" fmla="*/ 16 w 17"/>
                <a:gd name="T33" fmla="*/ 9 h 17"/>
                <a:gd name="T34" fmla="*/ 16 w 17"/>
                <a:gd name="T35" fmla="*/ 9 h 17"/>
                <a:gd name="T36" fmla="*/ 16 w 17"/>
                <a:gd name="T37" fmla="*/ 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6"/>
                  </a:moveTo>
                  <a:lnTo>
                    <a:pt x="16" y="6"/>
                  </a:lnTo>
                  <a:lnTo>
                    <a:pt x="13" y="3"/>
                  </a:lnTo>
                  <a:lnTo>
                    <a:pt x="10" y="0"/>
                  </a:lnTo>
                  <a:lnTo>
                    <a:pt x="8" y="0"/>
                  </a:lnTo>
                  <a:lnTo>
                    <a:pt x="5" y="0"/>
                  </a:lnTo>
                  <a:lnTo>
                    <a:pt x="2" y="3"/>
                  </a:lnTo>
                  <a:lnTo>
                    <a:pt x="0" y="6"/>
                  </a:lnTo>
                  <a:lnTo>
                    <a:pt x="0" y="9"/>
                  </a:lnTo>
                  <a:lnTo>
                    <a:pt x="2" y="9"/>
                  </a:lnTo>
                  <a:lnTo>
                    <a:pt x="2" y="12"/>
                  </a:lnTo>
                  <a:lnTo>
                    <a:pt x="5" y="16"/>
                  </a:lnTo>
                  <a:lnTo>
                    <a:pt x="8" y="16"/>
                  </a:lnTo>
                  <a:lnTo>
                    <a:pt x="10" y="16"/>
                  </a:lnTo>
                  <a:lnTo>
                    <a:pt x="13" y="12"/>
                  </a:lnTo>
                  <a:lnTo>
                    <a:pt x="16" y="9"/>
                  </a:lnTo>
                  <a:lnTo>
                    <a:pt x="16" y="6"/>
                  </a:lnTo>
                </a:path>
              </a:pathLst>
            </a:custGeom>
            <a:solidFill>
              <a:srgbClr val="FF0000"/>
            </a:solidFill>
            <a:ln w="12700" cap="rnd">
              <a:solidFill>
                <a:srgbClr val="FF0000"/>
              </a:solidFill>
              <a:round/>
              <a:headEnd/>
              <a:tailEnd/>
            </a:ln>
          </p:spPr>
          <p:txBody>
            <a:bodyPr/>
            <a:lstStyle/>
            <a:p>
              <a:endParaRPr lang="en-US" dirty="0">
                <a:solidFill>
                  <a:schemeClr val="bg1"/>
                </a:solidFill>
              </a:endParaRPr>
            </a:p>
          </p:txBody>
        </p:sp>
        <p:sp>
          <p:nvSpPr>
            <p:cNvPr id="19633" name="Freeform 50"/>
            <p:cNvSpPr>
              <a:spLocks/>
            </p:cNvSpPr>
            <p:nvPr/>
          </p:nvSpPr>
          <p:spPr bwMode="auto">
            <a:xfrm>
              <a:off x="4438" y="722"/>
              <a:ext cx="17" cy="17"/>
            </a:xfrm>
            <a:custGeom>
              <a:avLst/>
              <a:gdLst>
                <a:gd name="T0" fmla="*/ 16 w 17"/>
                <a:gd name="T1" fmla="*/ 10 h 17"/>
                <a:gd name="T2" fmla="*/ 16 w 17"/>
                <a:gd name="T3" fmla="*/ 5 h 17"/>
                <a:gd name="T4" fmla="*/ 13 w 17"/>
                <a:gd name="T5" fmla="*/ 0 h 17"/>
                <a:gd name="T6" fmla="*/ 10 w 17"/>
                <a:gd name="T7" fmla="*/ 0 h 17"/>
                <a:gd name="T8" fmla="*/ 8 w 17"/>
                <a:gd name="T9" fmla="*/ 0 h 17"/>
                <a:gd name="T10" fmla="*/ 8 w 17"/>
                <a:gd name="T11" fmla="*/ 0 h 17"/>
                <a:gd name="T12" fmla="*/ 5 w 17"/>
                <a:gd name="T13" fmla="*/ 0 h 17"/>
                <a:gd name="T14" fmla="*/ 2 w 17"/>
                <a:gd name="T15" fmla="*/ 5 h 17"/>
                <a:gd name="T16" fmla="*/ 2 w 17"/>
                <a:gd name="T17" fmla="*/ 5 h 17"/>
                <a:gd name="T18" fmla="*/ 0 w 17"/>
                <a:gd name="T19" fmla="*/ 10 h 17"/>
                <a:gd name="T20" fmla="*/ 2 w 17"/>
                <a:gd name="T21" fmla="*/ 10 h 17"/>
                <a:gd name="T22" fmla="*/ 5 w 17"/>
                <a:gd name="T23" fmla="*/ 16 h 17"/>
                <a:gd name="T24" fmla="*/ 8 w 17"/>
                <a:gd name="T25" fmla="*/ 16 h 17"/>
                <a:gd name="T26" fmla="*/ 8 w 17"/>
                <a:gd name="T27" fmla="*/ 16 h 17"/>
                <a:gd name="T28" fmla="*/ 10 w 17"/>
                <a:gd name="T29" fmla="*/ 16 h 17"/>
                <a:gd name="T30" fmla="*/ 13 w 17"/>
                <a:gd name="T31" fmla="*/ 16 h 17"/>
                <a:gd name="T32" fmla="*/ 16 w 17"/>
                <a:gd name="T33" fmla="*/ 10 h 17"/>
                <a:gd name="T34" fmla="*/ 16 w 17"/>
                <a:gd name="T35" fmla="*/ 10 h 17"/>
                <a:gd name="T36" fmla="*/ 16 w 17"/>
                <a:gd name="T37" fmla="*/ 1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10"/>
                  </a:moveTo>
                  <a:lnTo>
                    <a:pt x="16" y="5"/>
                  </a:lnTo>
                  <a:lnTo>
                    <a:pt x="13" y="0"/>
                  </a:lnTo>
                  <a:lnTo>
                    <a:pt x="10" y="0"/>
                  </a:lnTo>
                  <a:lnTo>
                    <a:pt x="8" y="0"/>
                  </a:lnTo>
                  <a:lnTo>
                    <a:pt x="5" y="0"/>
                  </a:lnTo>
                  <a:lnTo>
                    <a:pt x="2" y="5"/>
                  </a:lnTo>
                  <a:lnTo>
                    <a:pt x="0" y="10"/>
                  </a:lnTo>
                  <a:lnTo>
                    <a:pt x="2" y="10"/>
                  </a:lnTo>
                  <a:lnTo>
                    <a:pt x="5" y="16"/>
                  </a:lnTo>
                  <a:lnTo>
                    <a:pt x="8" y="16"/>
                  </a:lnTo>
                  <a:lnTo>
                    <a:pt x="10" y="16"/>
                  </a:lnTo>
                  <a:lnTo>
                    <a:pt x="13" y="16"/>
                  </a:lnTo>
                  <a:lnTo>
                    <a:pt x="16" y="10"/>
                  </a:lnTo>
                </a:path>
              </a:pathLst>
            </a:custGeom>
            <a:solidFill>
              <a:srgbClr val="FF0000"/>
            </a:solidFill>
            <a:ln w="12700" cap="rnd">
              <a:solidFill>
                <a:srgbClr val="FF0000"/>
              </a:solidFill>
              <a:round/>
              <a:headEnd/>
              <a:tailEnd/>
            </a:ln>
          </p:spPr>
          <p:txBody>
            <a:bodyPr/>
            <a:lstStyle/>
            <a:p>
              <a:endParaRPr lang="en-US" dirty="0">
                <a:solidFill>
                  <a:schemeClr val="bg1"/>
                </a:solidFill>
              </a:endParaRPr>
            </a:p>
          </p:txBody>
        </p:sp>
        <p:sp>
          <p:nvSpPr>
            <p:cNvPr id="19634" name="Freeform 51"/>
            <p:cNvSpPr>
              <a:spLocks/>
            </p:cNvSpPr>
            <p:nvPr/>
          </p:nvSpPr>
          <p:spPr bwMode="auto">
            <a:xfrm>
              <a:off x="4462" y="722"/>
              <a:ext cx="17" cy="17"/>
            </a:xfrm>
            <a:custGeom>
              <a:avLst/>
              <a:gdLst>
                <a:gd name="T0" fmla="*/ 16 w 17"/>
                <a:gd name="T1" fmla="*/ 5 h 17"/>
                <a:gd name="T2" fmla="*/ 16 w 17"/>
                <a:gd name="T3" fmla="*/ 5 h 17"/>
                <a:gd name="T4" fmla="*/ 13 w 17"/>
                <a:gd name="T5" fmla="*/ 0 h 17"/>
                <a:gd name="T6" fmla="*/ 10 w 17"/>
                <a:gd name="T7" fmla="*/ 0 h 17"/>
                <a:gd name="T8" fmla="*/ 8 w 17"/>
                <a:gd name="T9" fmla="*/ 0 h 17"/>
                <a:gd name="T10" fmla="*/ 8 w 17"/>
                <a:gd name="T11" fmla="*/ 0 h 17"/>
                <a:gd name="T12" fmla="*/ 2 w 17"/>
                <a:gd name="T13" fmla="*/ 0 h 17"/>
                <a:gd name="T14" fmla="*/ 0 w 17"/>
                <a:gd name="T15" fmla="*/ 5 h 17"/>
                <a:gd name="T16" fmla="*/ 0 w 17"/>
                <a:gd name="T17" fmla="*/ 5 h 17"/>
                <a:gd name="T18" fmla="*/ 0 w 17"/>
                <a:gd name="T19" fmla="*/ 10 h 17"/>
                <a:gd name="T20" fmla="*/ 2 w 17"/>
                <a:gd name="T21" fmla="*/ 10 h 17"/>
                <a:gd name="T22" fmla="*/ 2 w 17"/>
                <a:gd name="T23" fmla="*/ 16 h 17"/>
                <a:gd name="T24" fmla="*/ 5 w 17"/>
                <a:gd name="T25" fmla="*/ 16 h 17"/>
                <a:gd name="T26" fmla="*/ 8 w 17"/>
                <a:gd name="T27" fmla="*/ 16 h 17"/>
                <a:gd name="T28" fmla="*/ 10 w 17"/>
                <a:gd name="T29" fmla="*/ 16 h 17"/>
                <a:gd name="T30" fmla="*/ 13 w 17"/>
                <a:gd name="T31" fmla="*/ 16 h 17"/>
                <a:gd name="T32" fmla="*/ 16 w 17"/>
                <a:gd name="T33" fmla="*/ 10 h 17"/>
                <a:gd name="T34" fmla="*/ 16 w 17"/>
                <a:gd name="T35" fmla="*/ 10 h 17"/>
                <a:gd name="T36" fmla="*/ 16 w 17"/>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5"/>
                  </a:moveTo>
                  <a:lnTo>
                    <a:pt x="16" y="5"/>
                  </a:lnTo>
                  <a:lnTo>
                    <a:pt x="13" y="0"/>
                  </a:lnTo>
                  <a:lnTo>
                    <a:pt x="10" y="0"/>
                  </a:lnTo>
                  <a:lnTo>
                    <a:pt x="8" y="0"/>
                  </a:lnTo>
                  <a:lnTo>
                    <a:pt x="2" y="0"/>
                  </a:lnTo>
                  <a:lnTo>
                    <a:pt x="0" y="5"/>
                  </a:lnTo>
                  <a:lnTo>
                    <a:pt x="0" y="10"/>
                  </a:lnTo>
                  <a:lnTo>
                    <a:pt x="2" y="10"/>
                  </a:lnTo>
                  <a:lnTo>
                    <a:pt x="2" y="16"/>
                  </a:lnTo>
                  <a:lnTo>
                    <a:pt x="5" y="16"/>
                  </a:lnTo>
                  <a:lnTo>
                    <a:pt x="8" y="16"/>
                  </a:lnTo>
                  <a:lnTo>
                    <a:pt x="10" y="16"/>
                  </a:lnTo>
                  <a:lnTo>
                    <a:pt x="13" y="16"/>
                  </a:lnTo>
                  <a:lnTo>
                    <a:pt x="16" y="10"/>
                  </a:lnTo>
                  <a:lnTo>
                    <a:pt x="16" y="5"/>
                  </a:lnTo>
                </a:path>
              </a:pathLst>
            </a:custGeom>
            <a:solidFill>
              <a:srgbClr val="FF0000"/>
            </a:solidFill>
            <a:ln w="12700" cap="rnd">
              <a:solidFill>
                <a:srgbClr val="FF0000"/>
              </a:solidFill>
              <a:round/>
              <a:headEnd/>
              <a:tailEnd/>
            </a:ln>
          </p:spPr>
          <p:txBody>
            <a:bodyPr/>
            <a:lstStyle/>
            <a:p>
              <a:endParaRPr lang="en-US" dirty="0">
                <a:solidFill>
                  <a:schemeClr val="bg1"/>
                </a:solidFill>
              </a:endParaRPr>
            </a:p>
          </p:txBody>
        </p:sp>
        <p:sp>
          <p:nvSpPr>
            <p:cNvPr id="19635" name="Freeform 52"/>
            <p:cNvSpPr>
              <a:spLocks/>
            </p:cNvSpPr>
            <p:nvPr/>
          </p:nvSpPr>
          <p:spPr bwMode="auto">
            <a:xfrm>
              <a:off x="4486" y="721"/>
              <a:ext cx="17" cy="17"/>
            </a:xfrm>
            <a:custGeom>
              <a:avLst/>
              <a:gdLst>
                <a:gd name="T0" fmla="*/ 16 w 17"/>
                <a:gd name="T1" fmla="*/ 8 h 17"/>
                <a:gd name="T2" fmla="*/ 12 w 17"/>
                <a:gd name="T3" fmla="*/ 4 h 17"/>
                <a:gd name="T4" fmla="*/ 12 w 17"/>
                <a:gd name="T5" fmla="*/ 4 h 17"/>
                <a:gd name="T6" fmla="*/ 12 w 17"/>
                <a:gd name="T7" fmla="*/ 0 h 17"/>
                <a:gd name="T8" fmla="*/ 6 w 17"/>
                <a:gd name="T9" fmla="*/ 0 h 17"/>
                <a:gd name="T10" fmla="*/ 3 w 17"/>
                <a:gd name="T11" fmla="*/ 0 h 17"/>
                <a:gd name="T12" fmla="*/ 3 w 17"/>
                <a:gd name="T13" fmla="*/ 0 h 17"/>
                <a:gd name="T14" fmla="*/ 0 w 17"/>
                <a:gd name="T15" fmla="*/ 4 h 17"/>
                <a:gd name="T16" fmla="*/ 0 w 17"/>
                <a:gd name="T17" fmla="*/ 8 h 17"/>
                <a:gd name="T18" fmla="*/ 0 w 17"/>
                <a:gd name="T19" fmla="*/ 8 h 17"/>
                <a:gd name="T20" fmla="*/ 0 w 17"/>
                <a:gd name="T21" fmla="*/ 12 h 17"/>
                <a:gd name="T22" fmla="*/ 3 w 17"/>
                <a:gd name="T23" fmla="*/ 16 h 17"/>
                <a:gd name="T24" fmla="*/ 3 w 17"/>
                <a:gd name="T25" fmla="*/ 16 h 17"/>
                <a:gd name="T26" fmla="*/ 6 w 17"/>
                <a:gd name="T27" fmla="*/ 16 h 17"/>
                <a:gd name="T28" fmla="*/ 9 w 17"/>
                <a:gd name="T29" fmla="*/ 16 h 17"/>
                <a:gd name="T30" fmla="*/ 12 w 17"/>
                <a:gd name="T31" fmla="*/ 16 h 17"/>
                <a:gd name="T32" fmla="*/ 12 w 17"/>
                <a:gd name="T33" fmla="*/ 12 h 17"/>
                <a:gd name="T34" fmla="*/ 16 w 17"/>
                <a:gd name="T35" fmla="*/ 8 h 17"/>
                <a:gd name="T36" fmla="*/ 16 w 17"/>
                <a:gd name="T37" fmla="*/ 8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8"/>
                  </a:moveTo>
                  <a:lnTo>
                    <a:pt x="12" y="4"/>
                  </a:lnTo>
                  <a:lnTo>
                    <a:pt x="12" y="0"/>
                  </a:lnTo>
                  <a:lnTo>
                    <a:pt x="6" y="0"/>
                  </a:lnTo>
                  <a:lnTo>
                    <a:pt x="3" y="0"/>
                  </a:lnTo>
                  <a:lnTo>
                    <a:pt x="0" y="4"/>
                  </a:lnTo>
                  <a:lnTo>
                    <a:pt x="0" y="8"/>
                  </a:lnTo>
                  <a:lnTo>
                    <a:pt x="0" y="12"/>
                  </a:lnTo>
                  <a:lnTo>
                    <a:pt x="3" y="16"/>
                  </a:lnTo>
                  <a:lnTo>
                    <a:pt x="6" y="16"/>
                  </a:lnTo>
                  <a:lnTo>
                    <a:pt x="9" y="16"/>
                  </a:lnTo>
                  <a:lnTo>
                    <a:pt x="12" y="16"/>
                  </a:lnTo>
                  <a:lnTo>
                    <a:pt x="12" y="12"/>
                  </a:lnTo>
                  <a:lnTo>
                    <a:pt x="16" y="8"/>
                  </a:lnTo>
                </a:path>
              </a:pathLst>
            </a:custGeom>
            <a:solidFill>
              <a:srgbClr val="FF0000"/>
            </a:solidFill>
            <a:ln w="12700" cap="rnd">
              <a:solidFill>
                <a:srgbClr val="FF0000"/>
              </a:solidFill>
              <a:round/>
              <a:headEnd/>
              <a:tailEnd/>
            </a:ln>
          </p:spPr>
          <p:txBody>
            <a:bodyPr/>
            <a:lstStyle/>
            <a:p>
              <a:endParaRPr lang="en-US" dirty="0">
                <a:solidFill>
                  <a:schemeClr val="bg1"/>
                </a:solidFill>
              </a:endParaRPr>
            </a:p>
          </p:txBody>
        </p:sp>
        <p:sp>
          <p:nvSpPr>
            <p:cNvPr id="19636" name="Freeform 53"/>
            <p:cNvSpPr>
              <a:spLocks/>
            </p:cNvSpPr>
            <p:nvPr/>
          </p:nvSpPr>
          <p:spPr bwMode="auto">
            <a:xfrm>
              <a:off x="4508" y="719"/>
              <a:ext cx="17" cy="17"/>
            </a:xfrm>
            <a:custGeom>
              <a:avLst/>
              <a:gdLst>
                <a:gd name="T0" fmla="*/ 16 w 17"/>
                <a:gd name="T1" fmla="*/ 6 h 17"/>
                <a:gd name="T2" fmla="*/ 13 w 17"/>
                <a:gd name="T3" fmla="*/ 6 h 17"/>
                <a:gd name="T4" fmla="*/ 13 w 17"/>
                <a:gd name="T5" fmla="*/ 3 h 17"/>
                <a:gd name="T6" fmla="*/ 10 w 17"/>
                <a:gd name="T7" fmla="*/ 3 h 17"/>
                <a:gd name="T8" fmla="*/ 8 w 17"/>
                <a:gd name="T9" fmla="*/ 0 h 17"/>
                <a:gd name="T10" fmla="*/ 8 w 17"/>
                <a:gd name="T11" fmla="*/ 0 h 17"/>
                <a:gd name="T12" fmla="*/ 5 w 17"/>
                <a:gd name="T13" fmla="*/ 3 h 17"/>
                <a:gd name="T14" fmla="*/ 0 w 17"/>
                <a:gd name="T15" fmla="*/ 3 h 17"/>
                <a:gd name="T16" fmla="*/ 0 w 17"/>
                <a:gd name="T17" fmla="*/ 6 h 17"/>
                <a:gd name="T18" fmla="*/ 0 w 17"/>
                <a:gd name="T19" fmla="*/ 9 h 17"/>
                <a:gd name="T20" fmla="*/ 0 w 17"/>
                <a:gd name="T21" fmla="*/ 9 h 17"/>
                <a:gd name="T22" fmla="*/ 5 w 17"/>
                <a:gd name="T23" fmla="*/ 12 h 17"/>
                <a:gd name="T24" fmla="*/ 8 w 17"/>
                <a:gd name="T25" fmla="*/ 16 h 17"/>
                <a:gd name="T26" fmla="*/ 8 w 17"/>
                <a:gd name="T27" fmla="*/ 16 h 17"/>
                <a:gd name="T28" fmla="*/ 10 w 17"/>
                <a:gd name="T29" fmla="*/ 12 h 17"/>
                <a:gd name="T30" fmla="*/ 13 w 17"/>
                <a:gd name="T31" fmla="*/ 12 h 17"/>
                <a:gd name="T32" fmla="*/ 13 w 17"/>
                <a:gd name="T33" fmla="*/ 9 h 17"/>
                <a:gd name="T34" fmla="*/ 16 w 17"/>
                <a:gd name="T35" fmla="*/ 9 h 17"/>
                <a:gd name="T36" fmla="*/ 16 w 17"/>
                <a:gd name="T37" fmla="*/ 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6"/>
                  </a:moveTo>
                  <a:lnTo>
                    <a:pt x="13" y="6"/>
                  </a:lnTo>
                  <a:lnTo>
                    <a:pt x="13" y="3"/>
                  </a:lnTo>
                  <a:lnTo>
                    <a:pt x="10" y="3"/>
                  </a:lnTo>
                  <a:lnTo>
                    <a:pt x="8" y="0"/>
                  </a:lnTo>
                  <a:lnTo>
                    <a:pt x="5" y="3"/>
                  </a:lnTo>
                  <a:lnTo>
                    <a:pt x="0" y="3"/>
                  </a:lnTo>
                  <a:lnTo>
                    <a:pt x="0" y="6"/>
                  </a:lnTo>
                  <a:lnTo>
                    <a:pt x="0" y="9"/>
                  </a:lnTo>
                  <a:lnTo>
                    <a:pt x="5" y="12"/>
                  </a:lnTo>
                  <a:lnTo>
                    <a:pt x="8" y="16"/>
                  </a:lnTo>
                  <a:lnTo>
                    <a:pt x="10" y="12"/>
                  </a:lnTo>
                  <a:lnTo>
                    <a:pt x="13" y="12"/>
                  </a:lnTo>
                  <a:lnTo>
                    <a:pt x="13" y="9"/>
                  </a:lnTo>
                  <a:lnTo>
                    <a:pt x="16" y="9"/>
                  </a:lnTo>
                  <a:lnTo>
                    <a:pt x="16" y="6"/>
                  </a:lnTo>
                </a:path>
              </a:pathLst>
            </a:custGeom>
            <a:solidFill>
              <a:srgbClr val="FF0000"/>
            </a:solidFill>
            <a:ln w="12700" cap="rnd">
              <a:solidFill>
                <a:srgbClr val="FF0000"/>
              </a:solidFill>
              <a:round/>
              <a:headEnd/>
              <a:tailEnd/>
            </a:ln>
          </p:spPr>
          <p:txBody>
            <a:bodyPr/>
            <a:lstStyle/>
            <a:p>
              <a:endParaRPr lang="en-US" dirty="0">
                <a:solidFill>
                  <a:schemeClr val="bg1"/>
                </a:solidFill>
              </a:endParaRPr>
            </a:p>
          </p:txBody>
        </p:sp>
        <p:sp>
          <p:nvSpPr>
            <p:cNvPr id="19637" name="Freeform 54"/>
            <p:cNvSpPr>
              <a:spLocks/>
            </p:cNvSpPr>
            <p:nvPr/>
          </p:nvSpPr>
          <p:spPr bwMode="auto">
            <a:xfrm>
              <a:off x="4532" y="719"/>
              <a:ext cx="17" cy="17"/>
            </a:xfrm>
            <a:custGeom>
              <a:avLst/>
              <a:gdLst>
                <a:gd name="T0" fmla="*/ 16 w 17"/>
                <a:gd name="T1" fmla="*/ 8 h 17"/>
                <a:gd name="T2" fmla="*/ 16 w 17"/>
                <a:gd name="T3" fmla="*/ 8 h 17"/>
                <a:gd name="T4" fmla="*/ 16 w 17"/>
                <a:gd name="T5" fmla="*/ 4 h 17"/>
                <a:gd name="T6" fmla="*/ 12 w 17"/>
                <a:gd name="T7" fmla="*/ 4 h 17"/>
                <a:gd name="T8" fmla="*/ 9 w 17"/>
                <a:gd name="T9" fmla="*/ 0 h 17"/>
                <a:gd name="T10" fmla="*/ 6 w 17"/>
                <a:gd name="T11" fmla="*/ 0 h 17"/>
                <a:gd name="T12" fmla="*/ 3 w 17"/>
                <a:gd name="T13" fmla="*/ 4 h 17"/>
                <a:gd name="T14" fmla="*/ 0 w 17"/>
                <a:gd name="T15" fmla="*/ 4 h 17"/>
                <a:gd name="T16" fmla="*/ 0 w 17"/>
                <a:gd name="T17" fmla="*/ 8 h 17"/>
                <a:gd name="T18" fmla="*/ 0 w 17"/>
                <a:gd name="T19" fmla="*/ 12 h 17"/>
                <a:gd name="T20" fmla="*/ 0 w 17"/>
                <a:gd name="T21" fmla="*/ 12 h 17"/>
                <a:gd name="T22" fmla="*/ 3 w 17"/>
                <a:gd name="T23" fmla="*/ 16 h 17"/>
                <a:gd name="T24" fmla="*/ 6 w 17"/>
                <a:gd name="T25" fmla="*/ 16 h 17"/>
                <a:gd name="T26" fmla="*/ 9 w 17"/>
                <a:gd name="T27" fmla="*/ 16 h 17"/>
                <a:gd name="T28" fmla="*/ 12 w 17"/>
                <a:gd name="T29" fmla="*/ 16 h 17"/>
                <a:gd name="T30" fmla="*/ 16 w 17"/>
                <a:gd name="T31" fmla="*/ 16 h 17"/>
                <a:gd name="T32" fmla="*/ 16 w 17"/>
                <a:gd name="T33" fmla="*/ 12 h 17"/>
                <a:gd name="T34" fmla="*/ 16 w 17"/>
                <a:gd name="T35" fmla="*/ 8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6" y="8"/>
                  </a:moveTo>
                  <a:lnTo>
                    <a:pt x="16" y="8"/>
                  </a:lnTo>
                  <a:lnTo>
                    <a:pt x="16" y="4"/>
                  </a:lnTo>
                  <a:lnTo>
                    <a:pt x="12" y="4"/>
                  </a:lnTo>
                  <a:lnTo>
                    <a:pt x="9" y="0"/>
                  </a:lnTo>
                  <a:lnTo>
                    <a:pt x="6" y="0"/>
                  </a:lnTo>
                  <a:lnTo>
                    <a:pt x="3" y="4"/>
                  </a:lnTo>
                  <a:lnTo>
                    <a:pt x="0" y="4"/>
                  </a:lnTo>
                  <a:lnTo>
                    <a:pt x="0" y="8"/>
                  </a:lnTo>
                  <a:lnTo>
                    <a:pt x="0" y="12"/>
                  </a:lnTo>
                  <a:lnTo>
                    <a:pt x="3" y="16"/>
                  </a:lnTo>
                  <a:lnTo>
                    <a:pt x="6" y="16"/>
                  </a:lnTo>
                  <a:lnTo>
                    <a:pt x="9" y="16"/>
                  </a:lnTo>
                  <a:lnTo>
                    <a:pt x="12" y="16"/>
                  </a:lnTo>
                  <a:lnTo>
                    <a:pt x="16" y="16"/>
                  </a:lnTo>
                  <a:lnTo>
                    <a:pt x="16" y="12"/>
                  </a:lnTo>
                  <a:lnTo>
                    <a:pt x="16" y="8"/>
                  </a:lnTo>
                </a:path>
              </a:pathLst>
            </a:custGeom>
            <a:solidFill>
              <a:srgbClr val="FF0000"/>
            </a:solidFill>
            <a:ln w="12700" cap="rnd">
              <a:solidFill>
                <a:srgbClr val="FF0000"/>
              </a:solidFill>
              <a:round/>
              <a:headEnd/>
              <a:tailEnd/>
            </a:ln>
          </p:spPr>
          <p:txBody>
            <a:bodyPr/>
            <a:lstStyle/>
            <a:p>
              <a:endParaRPr lang="en-US" dirty="0">
                <a:solidFill>
                  <a:schemeClr val="bg1"/>
                </a:solidFill>
              </a:endParaRPr>
            </a:p>
          </p:txBody>
        </p:sp>
        <p:sp>
          <p:nvSpPr>
            <p:cNvPr id="19638" name="Freeform 55"/>
            <p:cNvSpPr>
              <a:spLocks/>
            </p:cNvSpPr>
            <p:nvPr/>
          </p:nvSpPr>
          <p:spPr bwMode="auto">
            <a:xfrm>
              <a:off x="4535" y="779"/>
              <a:ext cx="17" cy="122"/>
            </a:xfrm>
            <a:custGeom>
              <a:avLst/>
              <a:gdLst>
                <a:gd name="T0" fmla="*/ 0 w 17"/>
                <a:gd name="T1" fmla="*/ 0 h 122"/>
                <a:gd name="T2" fmla="*/ 0 w 17"/>
                <a:gd name="T3" fmla="*/ 42 h 122"/>
                <a:gd name="T4" fmla="*/ 12 w 17"/>
                <a:gd name="T5" fmla="*/ 42 h 122"/>
                <a:gd name="T6" fmla="*/ 0 w 17"/>
                <a:gd name="T7" fmla="*/ 47 h 122"/>
                <a:gd name="T8" fmla="*/ 0 w 17"/>
                <a:gd name="T9" fmla="*/ 84 h 122"/>
                <a:gd name="T10" fmla="*/ 12 w 17"/>
                <a:gd name="T11" fmla="*/ 84 h 122"/>
                <a:gd name="T12" fmla="*/ 0 w 17"/>
                <a:gd name="T13" fmla="*/ 89 h 122"/>
                <a:gd name="T14" fmla="*/ 0 w 17"/>
                <a:gd name="T15" fmla="*/ 121 h 122"/>
                <a:gd name="T16" fmla="*/ 16 w 17"/>
                <a:gd name="T17" fmla="*/ 121 h 122"/>
                <a:gd name="T18" fmla="*/ 16 w 17"/>
                <a:gd name="T19" fmla="*/ 0 h 122"/>
                <a:gd name="T20" fmla="*/ 0 w 17"/>
                <a:gd name="T21" fmla="*/ 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2"/>
                <a:gd name="T35" fmla="*/ 17 w 17"/>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2">
                  <a:moveTo>
                    <a:pt x="0" y="0"/>
                  </a:moveTo>
                  <a:lnTo>
                    <a:pt x="0" y="42"/>
                  </a:lnTo>
                  <a:lnTo>
                    <a:pt x="12" y="42"/>
                  </a:lnTo>
                  <a:lnTo>
                    <a:pt x="0" y="47"/>
                  </a:lnTo>
                  <a:lnTo>
                    <a:pt x="0" y="84"/>
                  </a:lnTo>
                  <a:lnTo>
                    <a:pt x="12" y="84"/>
                  </a:lnTo>
                  <a:lnTo>
                    <a:pt x="0" y="89"/>
                  </a:lnTo>
                  <a:lnTo>
                    <a:pt x="0" y="121"/>
                  </a:lnTo>
                  <a:lnTo>
                    <a:pt x="16" y="121"/>
                  </a:lnTo>
                  <a:lnTo>
                    <a:pt x="16" y="0"/>
                  </a:lnTo>
                  <a:lnTo>
                    <a:pt x="0" y="0"/>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639" name="Freeform 56"/>
            <p:cNvSpPr>
              <a:spLocks/>
            </p:cNvSpPr>
            <p:nvPr/>
          </p:nvSpPr>
          <p:spPr bwMode="auto">
            <a:xfrm>
              <a:off x="4561" y="1088"/>
              <a:ext cx="96" cy="45"/>
            </a:xfrm>
            <a:custGeom>
              <a:avLst/>
              <a:gdLst>
                <a:gd name="T0" fmla="*/ 0 w 96"/>
                <a:gd name="T1" fmla="*/ 44 h 45"/>
                <a:gd name="T2" fmla="*/ 95 w 96"/>
                <a:gd name="T3" fmla="*/ 35 h 45"/>
                <a:gd name="T4" fmla="*/ 0 w 96"/>
                <a:gd name="T5" fmla="*/ 0 h 45"/>
                <a:gd name="T6" fmla="*/ 0 w 96"/>
                <a:gd name="T7" fmla="*/ 44 h 45"/>
                <a:gd name="T8" fmla="*/ 0 60000 65536"/>
                <a:gd name="T9" fmla="*/ 0 60000 65536"/>
                <a:gd name="T10" fmla="*/ 0 60000 65536"/>
                <a:gd name="T11" fmla="*/ 0 60000 65536"/>
                <a:gd name="T12" fmla="*/ 0 w 96"/>
                <a:gd name="T13" fmla="*/ 0 h 45"/>
                <a:gd name="T14" fmla="*/ 96 w 96"/>
                <a:gd name="T15" fmla="*/ 45 h 45"/>
              </a:gdLst>
              <a:ahLst/>
              <a:cxnLst>
                <a:cxn ang="T8">
                  <a:pos x="T0" y="T1"/>
                </a:cxn>
                <a:cxn ang="T9">
                  <a:pos x="T2" y="T3"/>
                </a:cxn>
                <a:cxn ang="T10">
                  <a:pos x="T4" y="T5"/>
                </a:cxn>
                <a:cxn ang="T11">
                  <a:pos x="T6" y="T7"/>
                </a:cxn>
              </a:cxnLst>
              <a:rect l="T12" t="T13" r="T14" b="T15"/>
              <a:pathLst>
                <a:path w="96" h="45">
                  <a:moveTo>
                    <a:pt x="0" y="44"/>
                  </a:moveTo>
                  <a:lnTo>
                    <a:pt x="95" y="35"/>
                  </a:lnTo>
                  <a:lnTo>
                    <a:pt x="0" y="0"/>
                  </a:lnTo>
                  <a:lnTo>
                    <a:pt x="0" y="44"/>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grpSp>
      <p:sp>
        <p:nvSpPr>
          <p:cNvPr id="19463" name="Text Box 57"/>
          <p:cNvSpPr txBox="1">
            <a:spLocks noChangeArrowheads="1"/>
          </p:cNvSpPr>
          <p:nvPr/>
        </p:nvSpPr>
        <p:spPr bwMode="auto">
          <a:xfrm>
            <a:off x="558655" y="5457825"/>
            <a:ext cx="3855562"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smtClean="0">
                <a:solidFill>
                  <a:schemeClr val="bg1"/>
                </a:solidFill>
              </a:rPr>
              <a:t>Unix/Linux Client</a:t>
            </a:r>
            <a:endParaRPr lang="en-US" sz="1600" b="1" dirty="0">
              <a:solidFill>
                <a:schemeClr val="bg1"/>
              </a:solidFill>
            </a:endParaRPr>
          </a:p>
        </p:txBody>
      </p:sp>
      <p:sp>
        <p:nvSpPr>
          <p:cNvPr id="19464" name="Text Box 58"/>
          <p:cNvSpPr txBox="1">
            <a:spLocks noChangeArrowheads="1"/>
          </p:cNvSpPr>
          <p:nvPr/>
        </p:nvSpPr>
        <p:spPr bwMode="auto">
          <a:xfrm>
            <a:off x="7306948" y="5439362"/>
            <a:ext cx="3144548" cy="338554"/>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smtClean="0">
                <a:solidFill>
                  <a:schemeClr val="bg1"/>
                </a:solidFill>
              </a:rPr>
              <a:t>Windows Application Server</a:t>
            </a:r>
            <a:endParaRPr lang="en-US" sz="1600" b="1" dirty="0">
              <a:solidFill>
                <a:schemeClr val="bg1"/>
              </a:solidFill>
            </a:endParaRPr>
          </a:p>
        </p:txBody>
      </p:sp>
      <p:grpSp>
        <p:nvGrpSpPr>
          <p:cNvPr id="3" name="Group 110"/>
          <p:cNvGrpSpPr>
            <a:grpSpLocks/>
          </p:cNvGrpSpPr>
          <p:nvPr/>
        </p:nvGrpSpPr>
        <p:grpSpPr bwMode="auto">
          <a:xfrm>
            <a:off x="5693815" y="2033954"/>
            <a:ext cx="1697612" cy="978877"/>
            <a:chOff x="4222" y="680"/>
            <a:chExt cx="435" cy="473"/>
          </a:xfrm>
        </p:grpSpPr>
        <p:sp>
          <p:nvSpPr>
            <p:cNvPr id="19490" name="Freeform 111"/>
            <p:cNvSpPr>
              <a:spLocks/>
            </p:cNvSpPr>
            <p:nvPr/>
          </p:nvSpPr>
          <p:spPr bwMode="auto">
            <a:xfrm>
              <a:off x="4373" y="695"/>
              <a:ext cx="189" cy="458"/>
            </a:xfrm>
            <a:custGeom>
              <a:avLst/>
              <a:gdLst>
                <a:gd name="T0" fmla="*/ 188 w 189"/>
                <a:gd name="T1" fmla="*/ 0 h 458"/>
                <a:gd name="T2" fmla="*/ 0 w 189"/>
                <a:gd name="T3" fmla="*/ 5 h 458"/>
                <a:gd name="T4" fmla="*/ 0 w 189"/>
                <a:gd name="T5" fmla="*/ 457 h 458"/>
                <a:gd name="T6" fmla="*/ 188 w 189"/>
                <a:gd name="T7" fmla="*/ 437 h 458"/>
                <a:gd name="T8" fmla="*/ 188 w 189"/>
                <a:gd name="T9" fmla="*/ 0 h 458"/>
                <a:gd name="T10" fmla="*/ 0 60000 65536"/>
                <a:gd name="T11" fmla="*/ 0 60000 65536"/>
                <a:gd name="T12" fmla="*/ 0 60000 65536"/>
                <a:gd name="T13" fmla="*/ 0 60000 65536"/>
                <a:gd name="T14" fmla="*/ 0 60000 65536"/>
                <a:gd name="T15" fmla="*/ 0 w 189"/>
                <a:gd name="T16" fmla="*/ 0 h 458"/>
                <a:gd name="T17" fmla="*/ 189 w 189"/>
                <a:gd name="T18" fmla="*/ 458 h 458"/>
              </a:gdLst>
              <a:ahLst/>
              <a:cxnLst>
                <a:cxn ang="T10">
                  <a:pos x="T0" y="T1"/>
                </a:cxn>
                <a:cxn ang="T11">
                  <a:pos x="T2" y="T3"/>
                </a:cxn>
                <a:cxn ang="T12">
                  <a:pos x="T4" y="T5"/>
                </a:cxn>
                <a:cxn ang="T13">
                  <a:pos x="T6" y="T7"/>
                </a:cxn>
                <a:cxn ang="T14">
                  <a:pos x="T8" y="T9"/>
                </a:cxn>
              </a:cxnLst>
              <a:rect l="T15" t="T16" r="T17" b="T18"/>
              <a:pathLst>
                <a:path w="189" h="458">
                  <a:moveTo>
                    <a:pt x="188" y="0"/>
                  </a:moveTo>
                  <a:lnTo>
                    <a:pt x="0" y="5"/>
                  </a:lnTo>
                  <a:lnTo>
                    <a:pt x="0" y="457"/>
                  </a:lnTo>
                  <a:lnTo>
                    <a:pt x="188" y="437"/>
                  </a:lnTo>
                  <a:lnTo>
                    <a:pt x="188" y="0"/>
                  </a:lnTo>
                </a:path>
              </a:pathLst>
            </a:custGeom>
            <a:solidFill>
              <a:srgbClr val="B5B5B5"/>
            </a:solidFill>
            <a:ln w="12700" cap="rnd">
              <a:solidFill>
                <a:srgbClr val="B5B5B5"/>
              </a:solidFill>
              <a:round/>
              <a:headEnd/>
              <a:tailEnd/>
            </a:ln>
          </p:spPr>
          <p:txBody>
            <a:bodyPr/>
            <a:lstStyle/>
            <a:p>
              <a:endParaRPr lang="en-US" dirty="0">
                <a:solidFill>
                  <a:schemeClr val="bg1"/>
                </a:solidFill>
              </a:endParaRPr>
            </a:p>
          </p:txBody>
        </p:sp>
        <p:sp>
          <p:nvSpPr>
            <p:cNvPr id="19491" name="Freeform 112"/>
            <p:cNvSpPr>
              <a:spLocks/>
            </p:cNvSpPr>
            <p:nvPr/>
          </p:nvSpPr>
          <p:spPr bwMode="auto">
            <a:xfrm>
              <a:off x="4384" y="936"/>
              <a:ext cx="168" cy="195"/>
            </a:xfrm>
            <a:custGeom>
              <a:avLst/>
              <a:gdLst>
                <a:gd name="T0" fmla="*/ 0 w 168"/>
                <a:gd name="T1" fmla="*/ 11 h 195"/>
                <a:gd name="T2" fmla="*/ 167 w 168"/>
                <a:gd name="T3" fmla="*/ 0 h 195"/>
                <a:gd name="T4" fmla="*/ 167 w 168"/>
                <a:gd name="T5" fmla="*/ 177 h 195"/>
                <a:gd name="T6" fmla="*/ 0 w 168"/>
                <a:gd name="T7" fmla="*/ 194 h 195"/>
                <a:gd name="T8" fmla="*/ 0 w 168"/>
                <a:gd name="T9" fmla="*/ 11 h 195"/>
                <a:gd name="T10" fmla="*/ 0 60000 65536"/>
                <a:gd name="T11" fmla="*/ 0 60000 65536"/>
                <a:gd name="T12" fmla="*/ 0 60000 65536"/>
                <a:gd name="T13" fmla="*/ 0 60000 65536"/>
                <a:gd name="T14" fmla="*/ 0 60000 65536"/>
                <a:gd name="T15" fmla="*/ 0 w 168"/>
                <a:gd name="T16" fmla="*/ 0 h 195"/>
                <a:gd name="T17" fmla="*/ 168 w 168"/>
                <a:gd name="T18" fmla="*/ 195 h 195"/>
              </a:gdLst>
              <a:ahLst/>
              <a:cxnLst>
                <a:cxn ang="T10">
                  <a:pos x="T0" y="T1"/>
                </a:cxn>
                <a:cxn ang="T11">
                  <a:pos x="T2" y="T3"/>
                </a:cxn>
                <a:cxn ang="T12">
                  <a:pos x="T4" y="T5"/>
                </a:cxn>
                <a:cxn ang="T13">
                  <a:pos x="T6" y="T7"/>
                </a:cxn>
                <a:cxn ang="T14">
                  <a:pos x="T8" y="T9"/>
                </a:cxn>
              </a:cxnLst>
              <a:rect l="T15" t="T16" r="T17" b="T18"/>
              <a:pathLst>
                <a:path w="168" h="195">
                  <a:moveTo>
                    <a:pt x="0" y="11"/>
                  </a:moveTo>
                  <a:lnTo>
                    <a:pt x="167" y="0"/>
                  </a:lnTo>
                  <a:lnTo>
                    <a:pt x="167" y="177"/>
                  </a:lnTo>
                  <a:lnTo>
                    <a:pt x="0" y="194"/>
                  </a:lnTo>
                  <a:lnTo>
                    <a:pt x="0" y="11"/>
                  </a:lnTo>
                </a:path>
              </a:pathLst>
            </a:custGeom>
            <a:solidFill>
              <a:srgbClr val="515151"/>
            </a:solidFill>
            <a:ln w="12700" cap="rnd">
              <a:solidFill>
                <a:srgbClr val="515151"/>
              </a:solidFill>
              <a:round/>
              <a:headEnd/>
              <a:tailEnd/>
            </a:ln>
          </p:spPr>
          <p:txBody>
            <a:bodyPr/>
            <a:lstStyle/>
            <a:p>
              <a:endParaRPr lang="en-US" dirty="0">
                <a:solidFill>
                  <a:schemeClr val="bg1"/>
                </a:solidFill>
              </a:endParaRPr>
            </a:p>
          </p:txBody>
        </p:sp>
        <p:sp>
          <p:nvSpPr>
            <p:cNvPr id="19492" name="Freeform 113"/>
            <p:cNvSpPr>
              <a:spLocks/>
            </p:cNvSpPr>
            <p:nvPr/>
          </p:nvSpPr>
          <p:spPr bwMode="auto">
            <a:xfrm>
              <a:off x="4384" y="779"/>
              <a:ext cx="160" cy="131"/>
            </a:xfrm>
            <a:custGeom>
              <a:avLst/>
              <a:gdLst>
                <a:gd name="T0" fmla="*/ 0 w 160"/>
                <a:gd name="T1" fmla="*/ 6 h 131"/>
                <a:gd name="T2" fmla="*/ 159 w 160"/>
                <a:gd name="T3" fmla="*/ 0 h 131"/>
                <a:gd name="T4" fmla="*/ 159 w 160"/>
                <a:gd name="T5" fmla="*/ 121 h 131"/>
                <a:gd name="T6" fmla="*/ 0 w 160"/>
                <a:gd name="T7" fmla="*/ 130 h 131"/>
                <a:gd name="T8" fmla="*/ 0 w 160"/>
                <a:gd name="T9" fmla="*/ 6 h 131"/>
                <a:gd name="T10" fmla="*/ 0 60000 65536"/>
                <a:gd name="T11" fmla="*/ 0 60000 65536"/>
                <a:gd name="T12" fmla="*/ 0 60000 65536"/>
                <a:gd name="T13" fmla="*/ 0 60000 65536"/>
                <a:gd name="T14" fmla="*/ 0 60000 65536"/>
                <a:gd name="T15" fmla="*/ 0 w 160"/>
                <a:gd name="T16" fmla="*/ 0 h 131"/>
                <a:gd name="T17" fmla="*/ 160 w 160"/>
                <a:gd name="T18" fmla="*/ 131 h 131"/>
              </a:gdLst>
              <a:ahLst/>
              <a:cxnLst>
                <a:cxn ang="T10">
                  <a:pos x="T0" y="T1"/>
                </a:cxn>
                <a:cxn ang="T11">
                  <a:pos x="T2" y="T3"/>
                </a:cxn>
                <a:cxn ang="T12">
                  <a:pos x="T4" y="T5"/>
                </a:cxn>
                <a:cxn ang="T13">
                  <a:pos x="T6" y="T7"/>
                </a:cxn>
                <a:cxn ang="T14">
                  <a:pos x="T8" y="T9"/>
                </a:cxn>
              </a:cxnLst>
              <a:rect l="T15" t="T16" r="T17" b="T18"/>
              <a:pathLst>
                <a:path w="160" h="131">
                  <a:moveTo>
                    <a:pt x="0" y="6"/>
                  </a:moveTo>
                  <a:lnTo>
                    <a:pt x="159" y="0"/>
                  </a:lnTo>
                  <a:lnTo>
                    <a:pt x="159" y="121"/>
                  </a:lnTo>
                  <a:lnTo>
                    <a:pt x="0" y="130"/>
                  </a:lnTo>
                  <a:lnTo>
                    <a:pt x="0" y="6"/>
                  </a:lnTo>
                </a:path>
              </a:pathLst>
            </a:custGeom>
            <a:solidFill>
              <a:srgbClr val="515151"/>
            </a:solidFill>
            <a:ln w="12700" cap="rnd">
              <a:solidFill>
                <a:srgbClr val="515151"/>
              </a:solidFill>
              <a:round/>
              <a:headEnd/>
              <a:tailEnd/>
            </a:ln>
          </p:spPr>
          <p:txBody>
            <a:bodyPr/>
            <a:lstStyle/>
            <a:p>
              <a:endParaRPr lang="en-US" dirty="0">
                <a:solidFill>
                  <a:schemeClr val="bg1"/>
                </a:solidFill>
              </a:endParaRPr>
            </a:p>
          </p:txBody>
        </p:sp>
        <p:sp>
          <p:nvSpPr>
            <p:cNvPr id="19493" name="Freeform 114"/>
            <p:cNvSpPr>
              <a:spLocks/>
            </p:cNvSpPr>
            <p:nvPr/>
          </p:nvSpPr>
          <p:spPr bwMode="auto">
            <a:xfrm>
              <a:off x="4222" y="681"/>
              <a:ext cx="340" cy="19"/>
            </a:xfrm>
            <a:custGeom>
              <a:avLst/>
              <a:gdLst>
                <a:gd name="T0" fmla="*/ 0 w 340"/>
                <a:gd name="T1" fmla="*/ 1 h 19"/>
                <a:gd name="T2" fmla="*/ 151 w 340"/>
                <a:gd name="T3" fmla="*/ 18 h 19"/>
                <a:gd name="T4" fmla="*/ 339 w 340"/>
                <a:gd name="T5" fmla="*/ 14 h 19"/>
                <a:gd name="T6" fmla="*/ 181 w 340"/>
                <a:gd name="T7" fmla="*/ 0 h 19"/>
                <a:gd name="T8" fmla="*/ 0 w 340"/>
                <a:gd name="T9" fmla="*/ 1 h 19"/>
                <a:gd name="T10" fmla="*/ 0 60000 65536"/>
                <a:gd name="T11" fmla="*/ 0 60000 65536"/>
                <a:gd name="T12" fmla="*/ 0 60000 65536"/>
                <a:gd name="T13" fmla="*/ 0 60000 65536"/>
                <a:gd name="T14" fmla="*/ 0 60000 65536"/>
                <a:gd name="T15" fmla="*/ 0 w 340"/>
                <a:gd name="T16" fmla="*/ 0 h 19"/>
                <a:gd name="T17" fmla="*/ 340 w 340"/>
                <a:gd name="T18" fmla="*/ 19 h 19"/>
              </a:gdLst>
              <a:ahLst/>
              <a:cxnLst>
                <a:cxn ang="T10">
                  <a:pos x="T0" y="T1"/>
                </a:cxn>
                <a:cxn ang="T11">
                  <a:pos x="T2" y="T3"/>
                </a:cxn>
                <a:cxn ang="T12">
                  <a:pos x="T4" y="T5"/>
                </a:cxn>
                <a:cxn ang="T13">
                  <a:pos x="T6" y="T7"/>
                </a:cxn>
                <a:cxn ang="T14">
                  <a:pos x="T8" y="T9"/>
                </a:cxn>
              </a:cxnLst>
              <a:rect l="T15" t="T16" r="T17" b="T18"/>
              <a:pathLst>
                <a:path w="340" h="19">
                  <a:moveTo>
                    <a:pt x="0" y="1"/>
                  </a:moveTo>
                  <a:lnTo>
                    <a:pt x="151" y="18"/>
                  </a:lnTo>
                  <a:lnTo>
                    <a:pt x="339" y="14"/>
                  </a:lnTo>
                  <a:lnTo>
                    <a:pt x="181" y="0"/>
                  </a:lnTo>
                  <a:lnTo>
                    <a:pt x="0" y="1"/>
                  </a:lnTo>
                </a:path>
              </a:pathLst>
            </a:custGeom>
            <a:solidFill>
              <a:srgbClr val="515151"/>
            </a:solidFill>
            <a:ln w="12700" cap="rnd">
              <a:solidFill>
                <a:srgbClr val="515151"/>
              </a:solidFill>
              <a:round/>
              <a:headEnd/>
              <a:tailEnd/>
            </a:ln>
          </p:spPr>
          <p:txBody>
            <a:bodyPr/>
            <a:lstStyle/>
            <a:p>
              <a:endParaRPr lang="en-US" dirty="0">
                <a:solidFill>
                  <a:schemeClr val="bg1"/>
                </a:solidFill>
              </a:endParaRPr>
            </a:p>
          </p:txBody>
        </p:sp>
        <p:sp>
          <p:nvSpPr>
            <p:cNvPr id="19494" name="Freeform 115"/>
            <p:cNvSpPr>
              <a:spLocks/>
            </p:cNvSpPr>
            <p:nvPr/>
          </p:nvSpPr>
          <p:spPr bwMode="auto">
            <a:xfrm>
              <a:off x="4222" y="681"/>
              <a:ext cx="152" cy="472"/>
            </a:xfrm>
            <a:custGeom>
              <a:avLst/>
              <a:gdLst>
                <a:gd name="T0" fmla="*/ 151 w 152"/>
                <a:gd name="T1" fmla="*/ 471 h 472"/>
                <a:gd name="T2" fmla="*/ 0 w 152"/>
                <a:gd name="T3" fmla="*/ 358 h 472"/>
                <a:gd name="T4" fmla="*/ 0 w 152"/>
                <a:gd name="T5" fmla="*/ 0 h 472"/>
                <a:gd name="T6" fmla="*/ 151 w 152"/>
                <a:gd name="T7" fmla="*/ 18 h 472"/>
                <a:gd name="T8" fmla="*/ 151 w 152"/>
                <a:gd name="T9" fmla="*/ 471 h 472"/>
                <a:gd name="T10" fmla="*/ 0 60000 65536"/>
                <a:gd name="T11" fmla="*/ 0 60000 65536"/>
                <a:gd name="T12" fmla="*/ 0 60000 65536"/>
                <a:gd name="T13" fmla="*/ 0 60000 65536"/>
                <a:gd name="T14" fmla="*/ 0 60000 65536"/>
                <a:gd name="T15" fmla="*/ 0 w 152"/>
                <a:gd name="T16" fmla="*/ 0 h 472"/>
                <a:gd name="T17" fmla="*/ 152 w 152"/>
                <a:gd name="T18" fmla="*/ 472 h 472"/>
              </a:gdLst>
              <a:ahLst/>
              <a:cxnLst>
                <a:cxn ang="T10">
                  <a:pos x="T0" y="T1"/>
                </a:cxn>
                <a:cxn ang="T11">
                  <a:pos x="T2" y="T3"/>
                </a:cxn>
                <a:cxn ang="T12">
                  <a:pos x="T4" y="T5"/>
                </a:cxn>
                <a:cxn ang="T13">
                  <a:pos x="T6" y="T7"/>
                </a:cxn>
                <a:cxn ang="T14">
                  <a:pos x="T8" y="T9"/>
                </a:cxn>
              </a:cxnLst>
              <a:rect l="T15" t="T16" r="T17" b="T18"/>
              <a:pathLst>
                <a:path w="152" h="472">
                  <a:moveTo>
                    <a:pt x="151" y="471"/>
                  </a:moveTo>
                  <a:lnTo>
                    <a:pt x="0" y="358"/>
                  </a:lnTo>
                  <a:lnTo>
                    <a:pt x="0" y="0"/>
                  </a:lnTo>
                  <a:lnTo>
                    <a:pt x="151" y="18"/>
                  </a:lnTo>
                  <a:lnTo>
                    <a:pt x="151" y="471"/>
                  </a:lnTo>
                </a:path>
              </a:pathLst>
            </a:custGeom>
            <a:solidFill>
              <a:srgbClr val="B5B5B5"/>
            </a:solidFill>
            <a:ln w="12700" cap="rnd">
              <a:solidFill>
                <a:srgbClr val="B5B5B5"/>
              </a:solidFill>
              <a:round/>
              <a:headEnd/>
              <a:tailEnd/>
            </a:ln>
          </p:spPr>
          <p:txBody>
            <a:bodyPr/>
            <a:lstStyle/>
            <a:p>
              <a:endParaRPr lang="en-US" dirty="0">
                <a:solidFill>
                  <a:schemeClr val="bg1"/>
                </a:solidFill>
              </a:endParaRPr>
            </a:p>
          </p:txBody>
        </p:sp>
        <p:sp>
          <p:nvSpPr>
            <p:cNvPr id="19495" name="Freeform 116"/>
            <p:cNvSpPr>
              <a:spLocks/>
            </p:cNvSpPr>
            <p:nvPr/>
          </p:nvSpPr>
          <p:spPr bwMode="auto">
            <a:xfrm>
              <a:off x="4356" y="697"/>
              <a:ext cx="18" cy="456"/>
            </a:xfrm>
            <a:custGeom>
              <a:avLst/>
              <a:gdLst>
                <a:gd name="T0" fmla="*/ 17 w 18"/>
                <a:gd name="T1" fmla="*/ 2 h 456"/>
                <a:gd name="T2" fmla="*/ 0 w 18"/>
                <a:gd name="T3" fmla="*/ 0 h 456"/>
                <a:gd name="T4" fmla="*/ 0 w 18"/>
                <a:gd name="T5" fmla="*/ 443 h 456"/>
                <a:gd name="T6" fmla="*/ 17 w 18"/>
                <a:gd name="T7" fmla="*/ 455 h 456"/>
                <a:gd name="T8" fmla="*/ 17 w 18"/>
                <a:gd name="T9" fmla="*/ 2 h 456"/>
                <a:gd name="T10" fmla="*/ 0 60000 65536"/>
                <a:gd name="T11" fmla="*/ 0 60000 65536"/>
                <a:gd name="T12" fmla="*/ 0 60000 65536"/>
                <a:gd name="T13" fmla="*/ 0 60000 65536"/>
                <a:gd name="T14" fmla="*/ 0 60000 65536"/>
                <a:gd name="T15" fmla="*/ 0 w 18"/>
                <a:gd name="T16" fmla="*/ 0 h 456"/>
                <a:gd name="T17" fmla="*/ 18 w 18"/>
                <a:gd name="T18" fmla="*/ 456 h 456"/>
              </a:gdLst>
              <a:ahLst/>
              <a:cxnLst>
                <a:cxn ang="T10">
                  <a:pos x="T0" y="T1"/>
                </a:cxn>
                <a:cxn ang="T11">
                  <a:pos x="T2" y="T3"/>
                </a:cxn>
                <a:cxn ang="T12">
                  <a:pos x="T4" y="T5"/>
                </a:cxn>
                <a:cxn ang="T13">
                  <a:pos x="T6" y="T7"/>
                </a:cxn>
                <a:cxn ang="T14">
                  <a:pos x="T8" y="T9"/>
                </a:cxn>
              </a:cxnLst>
              <a:rect l="T15" t="T16" r="T17" b="T18"/>
              <a:pathLst>
                <a:path w="18" h="456">
                  <a:moveTo>
                    <a:pt x="17" y="2"/>
                  </a:moveTo>
                  <a:lnTo>
                    <a:pt x="0" y="0"/>
                  </a:lnTo>
                  <a:lnTo>
                    <a:pt x="0" y="443"/>
                  </a:lnTo>
                  <a:lnTo>
                    <a:pt x="17" y="455"/>
                  </a:lnTo>
                  <a:lnTo>
                    <a:pt x="17" y="2"/>
                  </a:lnTo>
                </a:path>
              </a:pathLst>
            </a:custGeom>
            <a:solidFill>
              <a:srgbClr val="FFFFFF"/>
            </a:solidFill>
            <a:ln w="12700" cap="rnd">
              <a:solidFill>
                <a:srgbClr val="FFFFFF"/>
              </a:solidFill>
              <a:round/>
              <a:headEnd/>
              <a:tailEnd/>
            </a:ln>
          </p:spPr>
          <p:txBody>
            <a:bodyPr/>
            <a:lstStyle/>
            <a:p>
              <a:endParaRPr lang="en-US" dirty="0">
                <a:solidFill>
                  <a:schemeClr val="bg1"/>
                </a:solidFill>
              </a:endParaRPr>
            </a:p>
          </p:txBody>
        </p:sp>
        <p:sp>
          <p:nvSpPr>
            <p:cNvPr id="19496" name="Freeform 117"/>
            <p:cNvSpPr>
              <a:spLocks/>
            </p:cNvSpPr>
            <p:nvPr/>
          </p:nvSpPr>
          <p:spPr bwMode="auto">
            <a:xfrm>
              <a:off x="4384" y="778"/>
              <a:ext cx="168" cy="137"/>
            </a:xfrm>
            <a:custGeom>
              <a:avLst/>
              <a:gdLst>
                <a:gd name="T0" fmla="*/ 167 w 168"/>
                <a:gd name="T1" fmla="*/ 0 h 137"/>
                <a:gd name="T2" fmla="*/ 167 w 168"/>
                <a:gd name="T3" fmla="*/ 125 h 137"/>
                <a:gd name="T4" fmla="*/ 0 w 168"/>
                <a:gd name="T5" fmla="*/ 136 h 137"/>
                <a:gd name="T6" fmla="*/ 0 w 168"/>
                <a:gd name="T7" fmla="*/ 130 h 137"/>
                <a:gd name="T8" fmla="*/ 159 w 168"/>
                <a:gd name="T9" fmla="*/ 122 h 137"/>
                <a:gd name="T10" fmla="*/ 159 w 168"/>
                <a:gd name="T11" fmla="*/ 1 h 137"/>
                <a:gd name="T12" fmla="*/ 167 w 168"/>
                <a:gd name="T13" fmla="*/ 0 h 137"/>
                <a:gd name="T14" fmla="*/ 0 60000 65536"/>
                <a:gd name="T15" fmla="*/ 0 60000 65536"/>
                <a:gd name="T16" fmla="*/ 0 60000 65536"/>
                <a:gd name="T17" fmla="*/ 0 60000 65536"/>
                <a:gd name="T18" fmla="*/ 0 60000 65536"/>
                <a:gd name="T19" fmla="*/ 0 60000 65536"/>
                <a:gd name="T20" fmla="*/ 0 60000 65536"/>
                <a:gd name="T21" fmla="*/ 0 w 168"/>
                <a:gd name="T22" fmla="*/ 0 h 137"/>
                <a:gd name="T23" fmla="*/ 168 w 168"/>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137">
                  <a:moveTo>
                    <a:pt x="167" y="0"/>
                  </a:moveTo>
                  <a:lnTo>
                    <a:pt x="167" y="125"/>
                  </a:lnTo>
                  <a:lnTo>
                    <a:pt x="0" y="136"/>
                  </a:lnTo>
                  <a:lnTo>
                    <a:pt x="0" y="130"/>
                  </a:lnTo>
                  <a:lnTo>
                    <a:pt x="159" y="122"/>
                  </a:lnTo>
                  <a:lnTo>
                    <a:pt x="159" y="1"/>
                  </a:lnTo>
                  <a:lnTo>
                    <a:pt x="167" y="0"/>
                  </a:lnTo>
                </a:path>
              </a:pathLst>
            </a:custGeom>
            <a:solidFill>
              <a:srgbClr val="FFFFFF"/>
            </a:solidFill>
            <a:ln w="12700" cap="rnd">
              <a:solidFill>
                <a:srgbClr val="FFFFFF"/>
              </a:solidFill>
              <a:round/>
              <a:headEnd/>
              <a:tailEnd/>
            </a:ln>
          </p:spPr>
          <p:txBody>
            <a:bodyPr/>
            <a:lstStyle/>
            <a:p>
              <a:endParaRPr lang="en-US" dirty="0">
                <a:solidFill>
                  <a:schemeClr val="bg1"/>
                </a:solidFill>
              </a:endParaRPr>
            </a:p>
          </p:txBody>
        </p:sp>
        <p:sp>
          <p:nvSpPr>
            <p:cNvPr id="19497" name="Freeform 118"/>
            <p:cNvSpPr>
              <a:spLocks/>
            </p:cNvSpPr>
            <p:nvPr/>
          </p:nvSpPr>
          <p:spPr bwMode="auto">
            <a:xfrm>
              <a:off x="4384" y="753"/>
              <a:ext cx="168" cy="27"/>
            </a:xfrm>
            <a:custGeom>
              <a:avLst/>
              <a:gdLst>
                <a:gd name="T0" fmla="*/ 0 w 168"/>
                <a:gd name="T1" fmla="*/ 15 h 27"/>
                <a:gd name="T2" fmla="*/ 0 w 168"/>
                <a:gd name="T3" fmla="*/ 19 h 27"/>
                <a:gd name="T4" fmla="*/ 39 w 168"/>
                <a:gd name="T5" fmla="*/ 18 h 27"/>
                <a:gd name="T6" fmla="*/ 39 w 168"/>
                <a:gd name="T7" fmla="*/ 26 h 27"/>
                <a:gd name="T8" fmla="*/ 128 w 168"/>
                <a:gd name="T9" fmla="*/ 23 h 27"/>
                <a:gd name="T10" fmla="*/ 128 w 168"/>
                <a:gd name="T11" fmla="*/ 16 h 27"/>
                <a:gd name="T12" fmla="*/ 167 w 168"/>
                <a:gd name="T13" fmla="*/ 14 h 27"/>
                <a:gd name="T14" fmla="*/ 167 w 168"/>
                <a:gd name="T15" fmla="*/ 8 h 27"/>
                <a:gd name="T16" fmla="*/ 128 w 168"/>
                <a:gd name="T17" fmla="*/ 10 h 27"/>
                <a:gd name="T18" fmla="*/ 128 w 168"/>
                <a:gd name="T19" fmla="*/ 0 h 27"/>
                <a:gd name="T20" fmla="*/ 111 w 168"/>
                <a:gd name="T21" fmla="*/ 1 h 27"/>
                <a:gd name="T22" fmla="*/ 32 w 168"/>
                <a:gd name="T23" fmla="*/ 13 h 27"/>
                <a:gd name="T24" fmla="*/ 0 w 168"/>
                <a:gd name="T25" fmla="*/ 15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7"/>
                <a:gd name="T41" fmla="*/ 168 w 16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7">
                  <a:moveTo>
                    <a:pt x="0" y="15"/>
                  </a:moveTo>
                  <a:lnTo>
                    <a:pt x="0" y="19"/>
                  </a:lnTo>
                  <a:lnTo>
                    <a:pt x="39" y="18"/>
                  </a:lnTo>
                  <a:lnTo>
                    <a:pt x="39" y="26"/>
                  </a:lnTo>
                  <a:lnTo>
                    <a:pt x="128" y="23"/>
                  </a:lnTo>
                  <a:lnTo>
                    <a:pt x="128" y="16"/>
                  </a:lnTo>
                  <a:lnTo>
                    <a:pt x="167" y="14"/>
                  </a:lnTo>
                  <a:lnTo>
                    <a:pt x="167" y="8"/>
                  </a:lnTo>
                  <a:lnTo>
                    <a:pt x="128" y="10"/>
                  </a:lnTo>
                  <a:lnTo>
                    <a:pt x="128" y="0"/>
                  </a:lnTo>
                  <a:lnTo>
                    <a:pt x="111" y="1"/>
                  </a:lnTo>
                  <a:lnTo>
                    <a:pt x="32" y="13"/>
                  </a:lnTo>
                  <a:lnTo>
                    <a:pt x="0" y="15"/>
                  </a:lnTo>
                </a:path>
              </a:pathLst>
            </a:custGeom>
            <a:solidFill>
              <a:srgbClr val="FFFFFF"/>
            </a:solidFill>
            <a:ln w="12700" cap="rnd">
              <a:solidFill>
                <a:srgbClr val="FFFFFF"/>
              </a:solidFill>
              <a:round/>
              <a:headEnd/>
              <a:tailEnd/>
            </a:ln>
          </p:spPr>
          <p:txBody>
            <a:bodyPr/>
            <a:lstStyle/>
            <a:p>
              <a:endParaRPr lang="en-US" dirty="0">
                <a:solidFill>
                  <a:schemeClr val="bg1"/>
                </a:solidFill>
              </a:endParaRPr>
            </a:p>
          </p:txBody>
        </p:sp>
        <p:sp>
          <p:nvSpPr>
            <p:cNvPr id="19498" name="Freeform 119"/>
            <p:cNvSpPr>
              <a:spLocks/>
            </p:cNvSpPr>
            <p:nvPr/>
          </p:nvSpPr>
          <p:spPr bwMode="auto">
            <a:xfrm>
              <a:off x="4384" y="712"/>
              <a:ext cx="168" cy="23"/>
            </a:xfrm>
            <a:custGeom>
              <a:avLst/>
              <a:gdLst>
                <a:gd name="T0" fmla="*/ 167 w 168"/>
                <a:gd name="T1" fmla="*/ 0 h 23"/>
                <a:gd name="T2" fmla="*/ 167 w 168"/>
                <a:gd name="T3" fmla="*/ 17 h 23"/>
                <a:gd name="T4" fmla="*/ 0 w 168"/>
                <a:gd name="T5" fmla="*/ 22 h 23"/>
                <a:gd name="T6" fmla="*/ 0 w 168"/>
                <a:gd name="T7" fmla="*/ 19 h 23"/>
                <a:gd name="T8" fmla="*/ 158 w 168"/>
                <a:gd name="T9" fmla="*/ 1 h 23"/>
                <a:gd name="T10" fmla="*/ 167 w 168"/>
                <a:gd name="T11" fmla="*/ 0 h 23"/>
                <a:gd name="T12" fmla="*/ 0 60000 65536"/>
                <a:gd name="T13" fmla="*/ 0 60000 65536"/>
                <a:gd name="T14" fmla="*/ 0 60000 65536"/>
                <a:gd name="T15" fmla="*/ 0 60000 65536"/>
                <a:gd name="T16" fmla="*/ 0 60000 65536"/>
                <a:gd name="T17" fmla="*/ 0 60000 65536"/>
                <a:gd name="T18" fmla="*/ 0 w 168"/>
                <a:gd name="T19" fmla="*/ 0 h 23"/>
                <a:gd name="T20" fmla="*/ 168 w 16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68" h="23">
                  <a:moveTo>
                    <a:pt x="167" y="0"/>
                  </a:moveTo>
                  <a:lnTo>
                    <a:pt x="167" y="17"/>
                  </a:lnTo>
                  <a:lnTo>
                    <a:pt x="0" y="22"/>
                  </a:lnTo>
                  <a:lnTo>
                    <a:pt x="0" y="19"/>
                  </a:lnTo>
                  <a:lnTo>
                    <a:pt x="158" y="1"/>
                  </a:lnTo>
                  <a:lnTo>
                    <a:pt x="167" y="0"/>
                  </a:lnTo>
                </a:path>
              </a:pathLst>
            </a:custGeom>
            <a:solidFill>
              <a:srgbClr val="FFFFFF"/>
            </a:solidFill>
            <a:ln w="12700" cap="rnd">
              <a:solidFill>
                <a:srgbClr val="FFFFFF"/>
              </a:solidFill>
              <a:round/>
              <a:headEnd/>
              <a:tailEnd/>
            </a:ln>
          </p:spPr>
          <p:txBody>
            <a:bodyPr/>
            <a:lstStyle/>
            <a:p>
              <a:endParaRPr lang="en-US" dirty="0">
                <a:solidFill>
                  <a:schemeClr val="bg1"/>
                </a:solidFill>
              </a:endParaRPr>
            </a:p>
          </p:txBody>
        </p:sp>
        <p:sp>
          <p:nvSpPr>
            <p:cNvPr id="19499" name="Freeform 120"/>
            <p:cNvSpPr>
              <a:spLocks/>
            </p:cNvSpPr>
            <p:nvPr/>
          </p:nvSpPr>
          <p:spPr bwMode="auto">
            <a:xfrm>
              <a:off x="4222" y="680"/>
              <a:ext cx="340" cy="20"/>
            </a:xfrm>
            <a:custGeom>
              <a:avLst/>
              <a:gdLst>
                <a:gd name="T0" fmla="*/ 0 w 340"/>
                <a:gd name="T1" fmla="*/ 2 h 20"/>
                <a:gd name="T2" fmla="*/ 151 w 340"/>
                <a:gd name="T3" fmla="*/ 19 h 20"/>
                <a:gd name="T4" fmla="*/ 339 w 340"/>
                <a:gd name="T5" fmla="*/ 14 h 20"/>
                <a:gd name="T6" fmla="*/ 181 w 340"/>
                <a:gd name="T7" fmla="*/ 0 h 20"/>
                <a:gd name="T8" fmla="*/ 0 w 340"/>
                <a:gd name="T9" fmla="*/ 2 h 20"/>
                <a:gd name="T10" fmla="*/ 0 60000 65536"/>
                <a:gd name="T11" fmla="*/ 0 60000 65536"/>
                <a:gd name="T12" fmla="*/ 0 60000 65536"/>
                <a:gd name="T13" fmla="*/ 0 60000 65536"/>
                <a:gd name="T14" fmla="*/ 0 60000 65536"/>
                <a:gd name="T15" fmla="*/ 0 w 340"/>
                <a:gd name="T16" fmla="*/ 0 h 20"/>
                <a:gd name="T17" fmla="*/ 340 w 340"/>
                <a:gd name="T18" fmla="*/ 20 h 20"/>
              </a:gdLst>
              <a:ahLst/>
              <a:cxnLst>
                <a:cxn ang="T10">
                  <a:pos x="T0" y="T1"/>
                </a:cxn>
                <a:cxn ang="T11">
                  <a:pos x="T2" y="T3"/>
                </a:cxn>
                <a:cxn ang="T12">
                  <a:pos x="T4" y="T5"/>
                </a:cxn>
                <a:cxn ang="T13">
                  <a:pos x="T6" y="T7"/>
                </a:cxn>
                <a:cxn ang="T14">
                  <a:pos x="T8" y="T9"/>
                </a:cxn>
              </a:cxnLst>
              <a:rect l="T15" t="T16" r="T17" b="T18"/>
              <a:pathLst>
                <a:path w="340" h="20">
                  <a:moveTo>
                    <a:pt x="0" y="2"/>
                  </a:moveTo>
                  <a:lnTo>
                    <a:pt x="151" y="19"/>
                  </a:lnTo>
                  <a:lnTo>
                    <a:pt x="339" y="14"/>
                  </a:lnTo>
                  <a:lnTo>
                    <a:pt x="181" y="0"/>
                  </a:lnTo>
                  <a:lnTo>
                    <a:pt x="0" y="2"/>
                  </a:lnTo>
                </a:path>
              </a:pathLst>
            </a:custGeom>
            <a:noFill/>
            <a:ln w="12700" cap="rnd">
              <a:solidFill>
                <a:srgbClr val="000000"/>
              </a:solidFill>
              <a:round/>
              <a:headEnd/>
              <a:tailEnd/>
            </a:ln>
          </p:spPr>
          <p:txBody>
            <a:bodyPr/>
            <a:lstStyle/>
            <a:p>
              <a:endParaRPr lang="en-US" dirty="0">
                <a:solidFill>
                  <a:schemeClr val="bg1"/>
                </a:solidFill>
              </a:endParaRPr>
            </a:p>
          </p:txBody>
        </p:sp>
        <p:sp>
          <p:nvSpPr>
            <p:cNvPr id="19500" name="Freeform 121"/>
            <p:cNvSpPr>
              <a:spLocks/>
            </p:cNvSpPr>
            <p:nvPr/>
          </p:nvSpPr>
          <p:spPr bwMode="auto">
            <a:xfrm>
              <a:off x="4372" y="695"/>
              <a:ext cx="190" cy="458"/>
            </a:xfrm>
            <a:custGeom>
              <a:avLst/>
              <a:gdLst>
                <a:gd name="T0" fmla="*/ 0 w 190"/>
                <a:gd name="T1" fmla="*/ 5 h 458"/>
                <a:gd name="T2" fmla="*/ 0 w 190"/>
                <a:gd name="T3" fmla="*/ 457 h 458"/>
                <a:gd name="T4" fmla="*/ 189 w 190"/>
                <a:gd name="T5" fmla="*/ 437 h 458"/>
                <a:gd name="T6" fmla="*/ 189 w 190"/>
                <a:gd name="T7" fmla="*/ 0 h 458"/>
                <a:gd name="T8" fmla="*/ 0 w 190"/>
                <a:gd name="T9" fmla="*/ 5 h 458"/>
                <a:gd name="T10" fmla="*/ 0 60000 65536"/>
                <a:gd name="T11" fmla="*/ 0 60000 65536"/>
                <a:gd name="T12" fmla="*/ 0 60000 65536"/>
                <a:gd name="T13" fmla="*/ 0 60000 65536"/>
                <a:gd name="T14" fmla="*/ 0 60000 65536"/>
                <a:gd name="T15" fmla="*/ 0 w 190"/>
                <a:gd name="T16" fmla="*/ 0 h 458"/>
                <a:gd name="T17" fmla="*/ 190 w 190"/>
                <a:gd name="T18" fmla="*/ 458 h 458"/>
              </a:gdLst>
              <a:ahLst/>
              <a:cxnLst>
                <a:cxn ang="T10">
                  <a:pos x="T0" y="T1"/>
                </a:cxn>
                <a:cxn ang="T11">
                  <a:pos x="T2" y="T3"/>
                </a:cxn>
                <a:cxn ang="T12">
                  <a:pos x="T4" y="T5"/>
                </a:cxn>
                <a:cxn ang="T13">
                  <a:pos x="T6" y="T7"/>
                </a:cxn>
                <a:cxn ang="T14">
                  <a:pos x="T8" y="T9"/>
                </a:cxn>
              </a:cxnLst>
              <a:rect l="T15" t="T16" r="T17" b="T18"/>
              <a:pathLst>
                <a:path w="190" h="458">
                  <a:moveTo>
                    <a:pt x="0" y="5"/>
                  </a:moveTo>
                  <a:lnTo>
                    <a:pt x="0" y="457"/>
                  </a:lnTo>
                  <a:lnTo>
                    <a:pt x="189" y="437"/>
                  </a:lnTo>
                  <a:lnTo>
                    <a:pt x="189" y="0"/>
                  </a:lnTo>
                  <a:lnTo>
                    <a:pt x="0" y="5"/>
                  </a:lnTo>
                </a:path>
              </a:pathLst>
            </a:custGeom>
            <a:noFill/>
            <a:ln w="12700" cap="rnd">
              <a:solidFill>
                <a:srgbClr val="000000"/>
              </a:solidFill>
              <a:round/>
              <a:headEnd/>
              <a:tailEnd/>
            </a:ln>
          </p:spPr>
          <p:txBody>
            <a:bodyPr/>
            <a:lstStyle/>
            <a:p>
              <a:endParaRPr lang="en-US" dirty="0">
                <a:solidFill>
                  <a:schemeClr val="bg1"/>
                </a:solidFill>
              </a:endParaRPr>
            </a:p>
          </p:txBody>
        </p:sp>
        <p:sp>
          <p:nvSpPr>
            <p:cNvPr id="19501" name="Freeform 122"/>
            <p:cNvSpPr>
              <a:spLocks/>
            </p:cNvSpPr>
            <p:nvPr/>
          </p:nvSpPr>
          <p:spPr bwMode="auto">
            <a:xfrm>
              <a:off x="4222" y="681"/>
              <a:ext cx="151" cy="472"/>
            </a:xfrm>
            <a:custGeom>
              <a:avLst/>
              <a:gdLst>
                <a:gd name="T0" fmla="*/ 0 w 151"/>
                <a:gd name="T1" fmla="*/ 0 h 472"/>
                <a:gd name="T2" fmla="*/ 0 w 151"/>
                <a:gd name="T3" fmla="*/ 358 h 472"/>
                <a:gd name="T4" fmla="*/ 150 w 151"/>
                <a:gd name="T5" fmla="*/ 471 h 472"/>
                <a:gd name="T6" fmla="*/ 150 w 151"/>
                <a:gd name="T7" fmla="*/ 18 h 472"/>
                <a:gd name="T8" fmla="*/ 0 w 151"/>
                <a:gd name="T9" fmla="*/ 0 h 472"/>
                <a:gd name="T10" fmla="*/ 0 60000 65536"/>
                <a:gd name="T11" fmla="*/ 0 60000 65536"/>
                <a:gd name="T12" fmla="*/ 0 60000 65536"/>
                <a:gd name="T13" fmla="*/ 0 60000 65536"/>
                <a:gd name="T14" fmla="*/ 0 60000 65536"/>
                <a:gd name="T15" fmla="*/ 0 w 151"/>
                <a:gd name="T16" fmla="*/ 0 h 472"/>
                <a:gd name="T17" fmla="*/ 151 w 151"/>
                <a:gd name="T18" fmla="*/ 472 h 472"/>
              </a:gdLst>
              <a:ahLst/>
              <a:cxnLst>
                <a:cxn ang="T10">
                  <a:pos x="T0" y="T1"/>
                </a:cxn>
                <a:cxn ang="T11">
                  <a:pos x="T2" y="T3"/>
                </a:cxn>
                <a:cxn ang="T12">
                  <a:pos x="T4" y="T5"/>
                </a:cxn>
                <a:cxn ang="T13">
                  <a:pos x="T6" y="T7"/>
                </a:cxn>
                <a:cxn ang="T14">
                  <a:pos x="T8" y="T9"/>
                </a:cxn>
              </a:cxnLst>
              <a:rect l="T15" t="T16" r="T17" b="T18"/>
              <a:pathLst>
                <a:path w="151" h="472">
                  <a:moveTo>
                    <a:pt x="0" y="0"/>
                  </a:moveTo>
                  <a:lnTo>
                    <a:pt x="0" y="358"/>
                  </a:lnTo>
                  <a:lnTo>
                    <a:pt x="150" y="471"/>
                  </a:lnTo>
                  <a:lnTo>
                    <a:pt x="150" y="18"/>
                  </a:lnTo>
                  <a:lnTo>
                    <a:pt x="0" y="0"/>
                  </a:lnTo>
                </a:path>
              </a:pathLst>
            </a:custGeom>
            <a:noFill/>
            <a:ln w="12700" cap="rnd">
              <a:solidFill>
                <a:srgbClr val="000000"/>
              </a:solidFill>
              <a:round/>
              <a:headEnd/>
              <a:tailEnd/>
            </a:ln>
          </p:spPr>
          <p:txBody>
            <a:bodyPr/>
            <a:lstStyle/>
            <a:p>
              <a:endParaRPr lang="en-US" dirty="0">
                <a:solidFill>
                  <a:schemeClr val="bg1"/>
                </a:solidFill>
              </a:endParaRPr>
            </a:p>
          </p:txBody>
        </p:sp>
        <p:sp>
          <p:nvSpPr>
            <p:cNvPr id="19502" name="Line 123"/>
            <p:cNvSpPr>
              <a:spLocks noChangeShapeType="1"/>
            </p:cNvSpPr>
            <p:nvPr/>
          </p:nvSpPr>
          <p:spPr bwMode="auto">
            <a:xfrm>
              <a:off x="4356" y="698"/>
              <a:ext cx="0" cy="443"/>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503" name="Freeform 124"/>
            <p:cNvSpPr>
              <a:spLocks/>
            </p:cNvSpPr>
            <p:nvPr/>
          </p:nvSpPr>
          <p:spPr bwMode="auto">
            <a:xfrm>
              <a:off x="4356" y="704"/>
              <a:ext cx="206" cy="17"/>
            </a:xfrm>
            <a:custGeom>
              <a:avLst/>
              <a:gdLst>
                <a:gd name="T0" fmla="*/ 0 w 206"/>
                <a:gd name="T1" fmla="*/ 9 h 17"/>
                <a:gd name="T2" fmla="*/ 16 w 206"/>
                <a:gd name="T3" fmla="*/ 16 h 17"/>
                <a:gd name="T4" fmla="*/ 205 w 206"/>
                <a:gd name="T5" fmla="*/ 0 h 17"/>
                <a:gd name="T6" fmla="*/ 0 60000 65536"/>
                <a:gd name="T7" fmla="*/ 0 60000 65536"/>
                <a:gd name="T8" fmla="*/ 0 60000 65536"/>
                <a:gd name="T9" fmla="*/ 0 w 206"/>
                <a:gd name="T10" fmla="*/ 0 h 17"/>
                <a:gd name="T11" fmla="*/ 206 w 206"/>
                <a:gd name="T12" fmla="*/ 17 h 17"/>
              </a:gdLst>
              <a:ahLst/>
              <a:cxnLst>
                <a:cxn ang="T6">
                  <a:pos x="T0" y="T1"/>
                </a:cxn>
                <a:cxn ang="T7">
                  <a:pos x="T2" y="T3"/>
                </a:cxn>
                <a:cxn ang="T8">
                  <a:pos x="T4" y="T5"/>
                </a:cxn>
              </a:cxnLst>
              <a:rect l="T9" t="T10" r="T11" b="T12"/>
              <a:pathLst>
                <a:path w="206" h="17">
                  <a:moveTo>
                    <a:pt x="0" y="9"/>
                  </a:moveTo>
                  <a:lnTo>
                    <a:pt x="16" y="16"/>
                  </a:lnTo>
                  <a:lnTo>
                    <a:pt x="205" y="0"/>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504" name="Freeform 125"/>
            <p:cNvSpPr>
              <a:spLocks/>
            </p:cNvSpPr>
            <p:nvPr/>
          </p:nvSpPr>
          <p:spPr bwMode="auto">
            <a:xfrm>
              <a:off x="4356" y="737"/>
              <a:ext cx="206" cy="17"/>
            </a:xfrm>
            <a:custGeom>
              <a:avLst/>
              <a:gdLst>
                <a:gd name="T0" fmla="*/ 205 w 206"/>
                <a:gd name="T1" fmla="*/ 0 h 17"/>
                <a:gd name="T2" fmla="*/ 16 w 206"/>
                <a:gd name="T3" fmla="*/ 16 h 17"/>
                <a:gd name="T4" fmla="*/ 0 w 206"/>
                <a:gd name="T5" fmla="*/ 8 h 17"/>
                <a:gd name="T6" fmla="*/ 0 60000 65536"/>
                <a:gd name="T7" fmla="*/ 0 60000 65536"/>
                <a:gd name="T8" fmla="*/ 0 60000 65536"/>
                <a:gd name="T9" fmla="*/ 0 w 206"/>
                <a:gd name="T10" fmla="*/ 0 h 17"/>
                <a:gd name="T11" fmla="*/ 206 w 206"/>
                <a:gd name="T12" fmla="*/ 17 h 17"/>
              </a:gdLst>
              <a:ahLst/>
              <a:cxnLst>
                <a:cxn ang="T6">
                  <a:pos x="T0" y="T1"/>
                </a:cxn>
                <a:cxn ang="T7">
                  <a:pos x="T2" y="T3"/>
                </a:cxn>
                <a:cxn ang="T8">
                  <a:pos x="T4" y="T5"/>
                </a:cxn>
              </a:cxnLst>
              <a:rect l="T9" t="T10" r="T11" b="T12"/>
              <a:pathLst>
                <a:path w="206" h="17">
                  <a:moveTo>
                    <a:pt x="205" y="0"/>
                  </a:moveTo>
                  <a:lnTo>
                    <a:pt x="16" y="16"/>
                  </a:lnTo>
                  <a:lnTo>
                    <a:pt x="0" y="8"/>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505" name="Freeform 126"/>
            <p:cNvSpPr>
              <a:spLocks/>
            </p:cNvSpPr>
            <p:nvPr/>
          </p:nvSpPr>
          <p:spPr bwMode="auto">
            <a:xfrm>
              <a:off x="4384" y="712"/>
              <a:ext cx="168" cy="23"/>
            </a:xfrm>
            <a:custGeom>
              <a:avLst/>
              <a:gdLst>
                <a:gd name="T0" fmla="*/ 0 w 168"/>
                <a:gd name="T1" fmla="*/ 5 h 23"/>
                <a:gd name="T2" fmla="*/ 0 w 168"/>
                <a:gd name="T3" fmla="*/ 22 h 23"/>
                <a:gd name="T4" fmla="*/ 167 w 168"/>
                <a:gd name="T5" fmla="*/ 17 h 23"/>
                <a:gd name="T6" fmla="*/ 167 w 168"/>
                <a:gd name="T7" fmla="*/ 0 h 23"/>
                <a:gd name="T8" fmla="*/ 0 w 168"/>
                <a:gd name="T9" fmla="*/ 5 h 23"/>
                <a:gd name="T10" fmla="*/ 0 60000 65536"/>
                <a:gd name="T11" fmla="*/ 0 60000 65536"/>
                <a:gd name="T12" fmla="*/ 0 60000 65536"/>
                <a:gd name="T13" fmla="*/ 0 60000 65536"/>
                <a:gd name="T14" fmla="*/ 0 60000 65536"/>
                <a:gd name="T15" fmla="*/ 0 w 168"/>
                <a:gd name="T16" fmla="*/ 0 h 23"/>
                <a:gd name="T17" fmla="*/ 168 w 168"/>
                <a:gd name="T18" fmla="*/ 23 h 23"/>
              </a:gdLst>
              <a:ahLst/>
              <a:cxnLst>
                <a:cxn ang="T10">
                  <a:pos x="T0" y="T1"/>
                </a:cxn>
                <a:cxn ang="T11">
                  <a:pos x="T2" y="T3"/>
                </a:cxn>
                <a:cxn ang="T12">
                  <a:pos x="T4" y="T5"/>
                </a:cxn>
                <a:cxn ang="T13">
                  <a:pos x="T6" y="T7"/>
                </a:cxn>
                <a:cxn ang="T14">
                  <a:pos x="T8" y="T9"/>
                </a:cxn>
              </a:cxnLst>
              <a:rect l="T15" t="T16" r="T17" b="T18"/>
              <a:pathLst>
                <a:path w="168" h="23">
                  <a:moveTo>
                    <a:pt x="0" y="5"/>
                  </a:moveTo>
                  <a:lnTo>
                    <a:pt x="0" y="22"/>
                  </a:lnTo>
                  <a:lnTo>
                    <a:pt x="167" y="17"/>
                  </a:lnTo>
                  <a:lnTo>
                    <a:pt x="167" y="0"/>
                  </a:lnTo>
                  <a:lnTo>
                    <a:pt x="0" y="5"/>
                  </a:lnTo>
                </a:path>
              </a:pathLst>
            </a:custGeom>
            <a:noFill/>
            <a:ln w="12700" cap="rnd">
              <a:solidFill>
                <a:srgbClr val="000000"/>
              </a:solidFill>
              <a:round/>
              <a:headEnd/>
              <a:tailEnd/>
            </a:ln>
          </p:spPr>
          <p:txBody>
            <a:bodyPr/>
            <a:lstStyle/>
            <a:p>
              <a:endParaRPr lang="en-US" dirty="0">
                <a:solidFill>
                  <a:schemeClr val="bg1"/>
                </a:solidFill>
              </a:endParaRPr>
            </a:p>
          </p:txBody>
        </p:sp>
        <p:sp>
          <p:nvSpPr>
            <p:cNvPr id="19506" name="Freeform 127"/>
            <p:cNvSpPr>
              <a:spLocks/>
            </p:cNvSpPr>
            <p:nvPr/>
          </p:nvSpPr>
          <p:spPr bwMode="auto">
            <a:xfrm>
              <a:off x="4356" y="747"/>
              <a:ext cx="206" cy="17"/>
            </a:xfrm>
            <a:custGeom>
              <a:avLst/>
              <a:gdLst>
                <a:gd name="T0" fmla="*/ 205 w 206"/>
                <a:gd name="T1" fmla="*/ 0 h 17"/>
                <a:gd name="T2" fmla="*/ 16 w 206"/>
                <a:gd name="T3" fmla="*/ 16 h 17"/>
                <a:gd name="T4" fmla="*/ 0 w 206"/>
                <a:gd name="T5" fmla="*/ 8 h 17"/>
                <a:gd name="T6" fmla="*/ 0 60000 65536"/>
                <a:gd name="T7" fmla="*/ 0 60000 65536"/>
                <a:gd name="T8" fmla="*/ 0 60000 65536"/>
                <a:gd name="T9" fmla="*/ 0 w 206"/>
                <a:gd name="T10" fmla="*/ 0 h 17"/>
                <a:gd name="T11" fmla="*/ 206 w 206"/>
                <a:gd name="T12" fmla="*/ 17 h 17"/>
              </a:gdLst>
              <a:ahLst/>
              <a:cxnLst>
                <a:cxn ang="T6">
                  <a:pos x="T0" y="T1"/>
                </a:cxn>
                <a:cxn ang="T7">
                  <a:pos x="T2" y="T3"/>
                </a:cxn>
                <a:cxn ang="T8">
                  <a:pos x="T4" y="T5"/>
                </a:cxn>
              </a:cxnLst>
              <a:rect l="T9" t="T10" r="T11" b="T12"/>
              <a:pathLst>
                <a:path w="206" h="17">
                  <a:moveTo>
                    <a:pt x="205" y="0"/>
                  </a:moveTo>
                  <a:lnTo>
                    <a:pt x="16" y="16"/>
                  </a:lnTo>
                  <a:lnTo>
                    <a:pt x="0" y="8"/>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507" name="Freeform 128"/>
            <p:cNvSpPr>
              <a:spLocks/>
            </p:cNvSpPr>
            <p:nvPr/>
          </p:nvSpPr>
          <p:spPr bwMode="auto">
            <a:xfrm>
              <a:off x="4356" y="778"/>
              <a:ext cx="206" cy="17"/>
            </a:xfrm>
            <a:custGeom>
              <a:avLst/>
              <a:gdLst>
                <a:gd name="T0" fmla="*/ 205 w 206"/>
                <a:gd name="T1" fmla="*/ 0 h 17"/>
                <a:gd name="T2" fmla="*/ 16 w 206"/>
                <a:gd name="T3" fmla="*/ 16 h 17"/>
                <a:gd name="T4" fmla="*/ 0 w 206"/>
                <a:gd name="T5" fmla="*/ 8 h 17"/>
                <a:gd name="T6" fmla="*/ 0 60000 65536"/>
                <a:gd name="T7" fmla="*/ 0 60000 65536"/>
                <a:gd name="T8" fmla="*/ 0 60000 65536"/>
                <a:gd name="T9" fmla="*/ 0 w 206"/>
                <a:gd name="T10" fmla="*/ 0 h 17"/>
                <a:gd name="T11" fmla="*/ 206 w 206"/>
                <a:gd name="T12" fmla="*/ 17 h 17"/>
              </a:gdLst>
              <a:ahLst/>
              <a:cxnLst>
                <a:cxn ang="T6">
                  <a:pos x="T0" y="T1"/>
                </a:cxn>
                <a:cxn ang="T7">
                  <a:pos x="T2" y="T3"/>
                </a:cxn>
                <a:cxn ang="T8">
                  <a:pos x="T4" y="T5"/>
                </a:cxn>
              </a:cxnLst>
              <a:rect l="T9" t="T10" r="T11" b="T12"/>
              <a:pathLst>
                <a:path w="206" h="17">
                  <a:moveTo>
                    <a:pt x="205" y="0"/>
                  </a:moveTo>
                  <a:lnTo>
                    <a:pt x="16" y="16"/>
                  </a:lnTo>
                  <a:lnTo>
                    <a:pt x="0" y="8"/>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508" name="Freeform 129"/>
            <p:cNvSpPr>
              <a:spLocks/>
            </p:cNvSpPr>
            <p:nvPr/>
          </p:nvSpPr>
          <p:spPr bwMode="auto">
            <a:xfrm>
              <a:off x="4356" y="903"/>
              <a:ext cx="206" cy="17"/>
            </a:xfrm>
            <a:custGeom>
              <a:avLst/>
              <a:gdLst>
                <a:gd name="T0" fmla="*/ 205 w 206"/>
                <a:gd name="T1" fmla="*/ 0 h 17"/>
                <a:gd name="T2" fmla="*/ 16 w 206"/>
                <a:gd name="T3" fmla="*/ 16 h 17"/>
                <a:gd name="T4" fmla="*/ 0 w 206"/>
                <a:gd name="T5" fmla="*/ 7 h 17"/>
                <a:gd name="T6" fmla="*/ 0 60000 65536"/>
                <a:gd name="T7" fmla="*/ 0 60000 65536"/>
                <a:gd name="T8" fmla="*/ 0 60000 65536"/>
                <a:gd name="T9" fmla="*/ 0 w 206"/>
                <a:gd name="T10" fmla="*/ 0 h 17"/>
                <a:gd name="T11" fmla="*/ 206 w 206"/>
                <a:gd name="T12" fmla="*/ 17 h 17"/>
              </a:gdLst>
              <a:ahLst/>
              <a:cxnLst>
                <a:cxn ang="T6">
                  <a:pos x="T0" y="T1"/>
                </a:cxn>
                <a:cxn ang="T7">
                  <a:pos x="T2" y="T3"/>
                </a:cxn>
                <a:cxn ang="T8">
                  <a:pos x="T4" y="T5"/>
                </a:cxn>
              </a:cxnLst>
              <a:rect l="T9" t="T10" r="T11" b="T12"/>
              <a:pathLst>
                <a:path w="206" h="17">
                  <a:moveTo>
                    <a:pt x="205" y="0"/>
                  </a:moveTo>
                  <a:lnTo>
                    <a:pt x="16" y="16"/>
                  </a:lnTo>
                  <a:lnTo>
                    <a:pt x="0" y="7"/>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509" name="Line 130"/>
            <p:cNvSpPr>
              <a:spLocks noChangeShapeType="1"/>
            </p:cNvSpPr>
            <p:nvPr/>
          </p:nvSpPr>
          <p:spPr bwMode="auto">
            <a:xfrm>
              <a:off x="4384" y="785"/>
              <a:ext cx="0" cy="128"/>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510" name="Line 131"/>
            <p:cNvSpPr>
              <a:spLocks noChangeShapeType="1"/>
            </p:cNvSpPr>
            <p:nvPr/>
          </p:nvSpPr>
          <p:spPr bwMode="auto">
            <a:xfrm>
              <a:off x="4551" y="779"/>
              <a:ext cx="0" cy="124"/>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511" name="Freeform 132"/>
            <p:cNvSpPr>
              <a:spLocks/>
            </p:cNvSpPr>
            <p:nvPr/>
          </p:nvSpPr>
          <p:spPr bwMode="auto">
            <a:xfrm>
              <a:off x="4384" y="779"/>
              <a:ext cx="160" cy="130"/>
            </a:xfrm>
            <a:custGeom>
              <a:avLst/>
              <a:gdLst>
                <a:gd name="T0" fmla="*/ 159 w 160"/>
                <a:gd name="T1" fmla="*/ 0 h 130"/>
                <a:gd name="T2" fmla="*/ 159 w 160"/>
                <a:gd name="T3" fmla="*/ 121 h 130"/>
                <a:gd name="T4" fmla="*/ 0 w 160"/>
                <a:gd name="T5" fmla="*/ 129 h 130"/>
                <a:gd name="T6" fmla="*/ 0 60000 65536"/>
                <a:gd name="T7" fmla="*/ 0 60000 65536"/>
                <a:gd name="T8" fmla="*/ 0 60000 65536"/>
                <a:gd name="T9" fmla="*/ 0 w 160"/>
                <a:gd name="T10" fmla="*/ 0 h 130"/>
                <a:gd name="T11" fmla="*/ 160 w 160"/>
                <a:gd name="T12" fmla="*/ 130 h 130"/>
              </a:gdLst>
              <a:ahLst/>
              <a:cxnLst>
                <a:cxn ang="T6">
                  <a:pos x="T0" y="T1"/>
                </a:cxn>
                <a:cxn ang="T7">
                  <a:pos x="T2" y="T3"/>
                </a:cxn>
                <a:cxn ang="T8">
                  <a:pos x="T4" y="T5"/>
                </a:cxn>
              </a:cxnLst>
              <a:rect l="T9" t="T10" r="T11" b="T12"/>
              <a:pathLst>
                <a:path w="160" h="130">
                  <a:moveTo>
                    <a:pt x="159" y="0"/>
                  </a:moveTo>
                  <a:lnTo>
                    <a:pt x="159" y="121"/>
                  </a:lnTo>
                  <a:lnTo>
                    <a:pt x="0" y="129"/>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512" name="Line 133"/>
            <p:cNvSpPr>
              <a:spLocks noChangeShapeType="1"/>
            </p:cNvSpPr>
            <p:nvPr/>
          </p:nvSpPr>
          <p:spPr bwMode="auto">
            <a:xfrm>
              <a:off x="4543" y="900"/>
              <a:ext cx="8" cy="3"/>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513" name="Line 134"/>
            <p:cNvSpPr>
              <a:spLocks noChangeShapeType="1"/>
            </p:cNvSpPr>
            <p:nvPr/>
          </p:nvSpPr>
          <p:spPr bwMode="auto">
            <a:xfrm flipH="1">
              <a:off x="4384" y="820"/>
              <a:ext cx="159" cy="8"/>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514" name="Line 135"/>
            <p:cNvSpPr>
              <a:spLocks noChangeShapeType="1"/>
            </p:cNvSpPr>
            <p:nvPr/>
          </p:nvSpPr>
          <p:spPr bwMode="auto">
            <a:xfrm flipH="1">
              <a:off x="4384" y="862"/>
              <a:ext cx="159" cy="9"/>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515" name="Freeform 136"/>
            <p:cNvSpPr>
              <a:spLocks/>
            </p:cNvSpPr>
            <p:nvPr/>
          </p:nvSpPr>
          <p:spPr bwMode="auto">
            <a:xfrm>
              <a:off x="4356" y="936"/>
              <a:ext cx="206" cy="17"/>
            </a:xfrm>
            <a:custGeom>
              <a:avLst/>
              <a:gdLst>
                <a:gd name="T0" fmla="*/ 0 w 206"/>
                <a:gd name="T1" fmla="*/ 3 h 17"/>
                <a:gd name="T2" fmla="*/ 16 w 206"/>
                <a:gd name="T3" fmla="*/ 16 h 17"/>
                <a:gd name="T4" fmla="*/ 205 w 206"/>
                <a:gd name="T5" fmla="*/ 0 h 17"/>
                <a:gd name="T6" fmla="*/ 0 60000 65536"/>
                <a:gd name="T7" fmla="*/ 0 60000 65536"/>
                <a:gd name="T8" fmla="*/ 0 60000 65536"/>
                <a:gd name="T9" fmla="*/ 0 w 206"/>
                <a:gd name="T10" fmla="*/ 0 h 17"/>
                <a:gd name="T11" fmla="*/ 206 w 206"/>
                <a:gd name="T12" fmla="*/ 17 h 17"/>
              </a:gdLst>
              <a:ahLst/>
              <a:cxnLst>
                <a:cxn ang="T6">
                  <a:pos x="T0" y="T1"/>
                </a:cxn>
                <a:cxn ang="T7">
                  <a:pos x="T2" y="T3"/>
                </a:cxn>
                <a:cxn ang="T8">
                  <a:pos x="T4" y="T5"/>
                </a:cxn>
              </a:cxnLst>
              <a:rect l="T9" t="T10" r="T11" b="T12"/>
              <a:pathLst>
                <a:path w="206" h="17">
                  <a:moveTo>
                    <a:pt x="0" y="3"/>
                  </a:moveTo>
                  <a:lnTo>
                    <a:pt x="16" y="16"/>
                  </a:lnTo>
                  <a:lnTo>
                    <a:pt x="205" y="0"/>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516" name="Freeform 137"/>
            <p:cNvSpPr>
              <a:spLocks/>
            </p:cNvSpPr>
            <p:nvPr/>
          </p:nvSpPr>
          <p:spPr bwMode="auto">
            <a:xfrm>
              <a:off x="4356" y="1112"/>
              <a:ext cx="206" cy="21"/>
            </a:xfrm>
            <a:custGeom>
              <a:avLst/>
              <a:gdLst>
                <a:gd name="T0" fmla="*/ 0 w 206"/>
                <a:gd name="T1" fmla="*/ 7 h 21"/>
                <a:gd name="T2" fmla="*/ 16 w 206"/>
                <a:gd name="T3" fmla="*/ 20 h 21"/>
                <a:gd name="T4" fmla="*/ 205 w 206"/>
                <a:gd name="T5" fmla="*/ 0 h 21"/>
                <a:gd name="T6" fmla="*/ 0 60000 65536"/>
                <a:gd name="T7" fmla="*/ 0 60000 65536"/>
                <a:gd name="T8" fmla="*/ 0 60000 65536"/>
                <a:gd name="T9" fmla="*/ 0 w 206"/>
                <a:gd name="T10" fmla="*/ 0 h 21"/>
                <a:gd name="T11" fmla="*/ 206 w 206"/>
                <a:gd name="T12" fmla="*/ 21 h 21"/>
              </a:gdLst>
              <a:ahLst/>
              <a:cxnLst>
                <a:cxn ang="T6">
                  <a:pos x="T0" y="T1"/>
                </a:cxn>
                <a:cxn ang="T7">
                  <a:pos x="T2" y="T3"/>
                </a:cxn>
                <a:cxn ang="T8">
                  <a:pos x="T4" y="T5"/>
                </a:cxn>
              </a:cxnLst>
              <a:rect l="T9" t="T10" r="T11" b="T12"/>
              <a:pathLst>
                <a:path w="206" h="21">
                  <a:moveTo>
                    <a:pt x="0" y="7"/>
                  </a:moveTo>
                  <a:lnTo>
                    <a:pt x="16" y="20"/>
                  </a:lnTo>
                  <a:lnTo>
                    <a:pt x="205" y="0"/>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517" name="Line 138"/>
            <p:cNvSpPr>
              <a:spLocks noChangeShapeType="1"/>
            </p:cNvSpPr>
            <p:nvPr/>
          </p:nvSpPr>
          <p:spPr bwMode="auto">
            <a:xfrm>
              <a:off x="4384" y="946"/>
              <a:ext cx="0" cy="184"/>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518" name="Line 139"/>
            <p:cNvSpPr>
              <a:spLocks noChangeShapeType="1"/>
            </p:cNvSpPr>
            <p:nvPr/>
          </p:nvSpPr>
          <p:spPr bwMode="auto">
            <a:xfrm>
              <a:off x="4551" y="936"/>
              <a:ext cx="0" cy="177"/>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519" name="Freeform 140"/>
            <p:cNvSpPr>
              <a:spLocks/>
            </p:cNvSpPr>
            <p:nvPr/>
          </p:nvSpPr>
          <p:spPr bwMode="auto">
            <a:xfrm>
              <a:off x="4384" y="1100"/>
              <a:ext cx="168" cy="21"/>
            </a:xfrm>
            <a:custGeom>
              <a:avLst/>
              <a:gdLst>
                <a:gd name="T0" fmla="*/ 0 w 168"/>
                <a:gd name="T1" fmla="*/ 20 h 21"/>
                <a:gd name="T2" fmla="*/ 167 w 168"/>
                <a:gd name="T3" fmla="*/ 4 h 21"/>
                <a:gd name="T4" fmla="*/ 167 w 168"/>
                <a:gd name="T5" fmla="*/ 0 h 21"/>
                <a:gd name="T6" fmla="*/ 0 w 168"/>
                <a:gd name="T7" fmla="*/ 17 h 21"/>
                <a:gd name="T8" fmla="*/ 0 w 168"/>
                <a:gd name="T9" fmla="*/ 20 h 21"/>
                <a:gd name="T10" fmla="*/ 0 60000 65536"/>
                <a:gd name="T11" fmla="*/ 0 60000 65536"/>
                <a:gd name="T12" fmla="*/ 0 60000 65536"/>
                <a:gd name="T13" fmla="*/ 0 60000 65536"/>
                <a:gd name="T14" fmla="*/ 0 60000 65536"/>
                <a:gd name="T15" fmla="*/ 0 w 168"/>
                <a:gd name="T16" fmla="*/ 0 h 21"/>
                <a:gd name="T17" fmla="*/ 168 w 168"/>
                <a:gd name="T18" fmla="*/ 21 h 21"/>
              </a:gdLst>
              <a:ahLst/>
              <a:cxnLst>
                <a:cxn ang="T10">
                  <a:pos x="T0" y="T1"/>
                </a:cxn>
                <a:cxn ang="T11">
                  <a:pos x="T2" y="T3"/>
                </a:cxn>
                <a:cxn ang="T12">
                  <a:pos x="T4" y="T5"/>
                </a:cxn>
                <a:cxn ang="T13">
                  <a:pos x="T6" y="T7"/>
                </a:cxn>
                <a:cxn ang="T14">
                  <a:pos x="T8" y="T9"/>
                </a:cxn>
              </a:cxnLst>
              <a:rect l="T15" t="T16" r="T17" b="T18"/>
              <a:pathLst>
                <a:path w="168" h="21">
                  <a:moveTo>
                    <a:pt x="0" y="20"/>
                  </a:moveTo>
                  <a:lnTo>
                    <a:pt x="167" y="4"/>
                  </a:lnTo>
                  <a:lnTo>
                    <a:pt x="167" y="0"/>
                  </a:lnTo>
                  <a:lnTo>
                    <a:pt x="0" y="17"/>
                  </a:lnTo>
                  <a:lnTo>
                    <a:pt x="0" y="20"/>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520" name="Freeform 141"/>
            <p:cNvSpPr>
              <a:spLocks/>
            </p:cNvSpPr>
            <p:nvPr/>
          </p:nvSpPr>
          <p:spPr bwMode="auto">
            <a:xfrm>
              <a:off x="4384" y="1092"/>
              <a:ext cx="168" cy="21"/>
            </a:xfrm>
            <a:custGeom>
              <a:avLst/>
              <a:gdLst>
                <a:gd name="T0" fmla="*/ 0 w 168"/>
                <a:gd name="T1" fmla="*/ 20 h 21"/>
                <a:gd name="T2" fmla="*/ 167 w 168"/>
                <a:gd name="T3" fmla="*/ 3 h 21"/>
                <a:gd name="T4" fmla="*/ 167 w 168"/>
                <a:gd name="T5" fmla="*/ 0 h 21"/>
                <a:gd name="T6" fmla="*/ 0 w 168"/>
                <a:gd name="T7" fmla="*/ 16 h 21"/>
                <a:gd name="T8" fmla="*/ 0 w 168"/>
                <a:gd name="T9" fmla="*/ 20 h 21"/>
                <a:gd name="T10" fmla="*/ 0 60000 65536"/>
                <a:gd name="T11" fmla="*/ 0 60000 65536"/>
                <a:gd name="T12" fmla="*/ 0 60000 65536"/>
                <a:gd name="T13" fmla="*/ 0 60000 65536"/>
                <a:gd name="T14" fmla="*/ 0 60000 65536"/>
                <a:gd name="T15" fmla="*/ 0 w 168"/>
                <a:gd name="T16" fmla="*/ 0 h 21"/>
                <a:gd name="T17" fmla="*/ 168 w 168"/>
                <a:gd name="T18" fmla="*/ 21 h 21"/>
              </a:gdLst>
              <a:ahLst/>
              <a:cxnLst>
                <a:cxn ang="T10">
                  <a:pos x="T0" y="T1"/>
                </a:cxn>
                <a:cxn ang="T11">
                  <a:pos x="T2" y="T3"/>
                </a:cxn>
                <a:cxn ang="T12">
                  <a:pos x="T4" y="T5"/>
                </a:cxn>
                <a:cxn ang="T13">
                  <a:pos x="T6" y="T7"/>
                </a:cxn>
                <a:cxn ang="T14">
                  <a:pos x="T8" y="T9"/>
                </a:cxn>
              </a:cxnLst>
              <a:rect l="T15" t="T16" r="T17" b="T18"/>
              <a:pathLst>
                <a:path w="168" h="21">
                  <a:moveTo>
                    <a:pt x="0" y="20"/>
                  </a:moveTo>
                  <a:lnTo>
                    <a:pt x="167" y="3"/>
                  </a:lnTo>
                  <a:lnTo>
                    <a:pt x="167" y="0"/>
                  </a:lnTo>
                  <a:lnTo>
                    <a:pt x="0" y="16"/>
                  </a:lnTo>
                  <a:lnTo>
                    <a:pt x="0" y="20"/>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521" name="Freeform 142"/>
            <p:cNvSpPr>
              <a:spLocks/>
            </p:cNvSpPr>
            <p:nvPr/>
          </p:nvSpPr>
          <p:spPr bwMode="auto">
            <a:xfrm>
              <a:off x="4384" y="1085"/>
              <a:ext cx="168" cy="20"/>
            </a:xfrm>
            <a:custGeom>
              <a:avLst/>
              <a:gdLst>
                <a:gd name="T0" fmla="*/ 167 w 168"/>
                <a:gd name="T1" fmla="*/ 3 h 20"/>
                <a:gd name="T2" fmla="*/ 0 w 168"/>
                <a:gd name="T3" fmla="*/ 19 h 20"/>
                <a:gd name="T4" fmla="*/ 0 w 168"/>
                <a:gd name="T5" fmla="*/ 15 h 20"/>
                <a:gd name="T6" fmla="*/ 167 w 168"/>
                <a:gd name="T7" fmla="*/ 0 h 20"/>
                <a:gd name="T8" fmla="*/ 167 w 168"/>
                <a:gd name="T9" fmla="*/ 3 h 20"/>
                <a:gd name="T10" fmla="*/ 0 60000 65536"/>
                <a:gd name="T11" fmla="*/ 0 60000 65536"/>
                <a:gd name="T12" fmla="*/ 0 60000 65536"/>
                <a:gd name="T13" fmla="*/ 0 60000 65536"/>
                <a:gd name="T14" fmla="*/ 0 60000 65536"/>
                <a:gd name="T15" fmla="*/ 0 w 168"/>
                <a:gd name="T16" fmla="*/ 0 h 20"/>
                <a:gd name="T17" fmla="*/ 168 w 168"/>
                <a:gd name="T18" fmla="*/ 20 h 20"/>
              </a:gdLst>
              <a:ahLst/>
              <a:cxnLst>
                <a:cxn ang="T10">
                  <a:pos x="T0" y="T1"/>
                </a:cxn>
                <a:cxn ang="T11">
                  <a:pos x="T2" y="T3"/>
                </a:cxn>
                <a:cxn ang="T12">
                  <a:pos x="T4" y="T5"/>
                </a:cxn>
                <a:cxn ang="T13">
                  <a:pos x="T6" y="T7"/>
                </a:cxn>
                <a:cxn ang="T14">
                  <a:pos x="T8" y="T9"/>
                </a:cxn>
              </a:cxnLst>
              <a:rect l="T15" t="T16" r="T17" b="T18"/>
              <a:pathLst>
                <a:path w="168" h="20">
                  <a:moveTo>
                    <a:pt x="167" y="3"/>
                  </a:moveTo>
                  <a:lnTo>
                    <a:pt x="0" y="19"/>
                  </a:lnTo>
                  <a:lnTo>
                    <a:pt x="0" y="15"/>
                  </a:lnTo>
                  <a:lnTo>
                    <a:pt x="167" y="0"/>
                  </a:lnTo>
                  <a:lnTo>
                    <a:pt x="167" y="3"/>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522" name="Freeform 143"/>
            <p:cNvSpPr>
              <a:spLocks/>
            </p:cNvSpPr>
            <p:nvPr/>
          </p:nvSpPr>
          <p:spPr bwMode="auto">
            <a:xfrm>
              <a:off x="4384" y="1077"/>
              <a:ext cx="168" cy="18"/>
            </a:xfrm>
            <a:custGeom>
              <a:avLst/>
              <a:gdLst>
                <a:gd name="T0" fmla="*/ 167 w 168"/>
                <a:gd name="T1" fmla="*/ 3 h 18"/>
                <a:gd name="T2" fmla="*/ 0 w 168"/>
                <a:gd name="T3" fmla="*/ 17 h 18"/>
                <a:gd name="T4" fmla="*/ 0 w 168"/>
                <a:gd name="T5" fmla="*/ 14 h 18"/>
                <a:gd name="T6" fmla="*/ 167 w 168"/>
                <a:gd name="T7" fmla="*/ 0 h 18"/>
                <a:gd name="T8" fmla="*/ 167 w 168"/>
                <a:gd name="T9" fmla="*/ 3 h 18"/>
                <a:gd name="T10" fmla="*/ 0 60000 65536"/>
                <a:gd name="T11" fmla="*/ 0 60000 65536"/>
                <a:gd name="T12" fmla="*/ 0 60000 65536"/>
                <a:gd name="T13" fmla="*/ 0 60000 65536"/>
                <a:gd name="T14" fmla="*/ 0 60000 65536"/>
                <a:gd name="T15" fmla="*/ 0 w 168"/>
                <a:gd name="T16" fmla="*/ 0 h 18"/>
                <a:gd name="T17" fmla="*/ 168 w 168"/>
                <a:gd name="T18" fmla="*/ 18 h 18"/>
              </a:gdLst>
              <a:ahLst/>
              <a:cxnLst>
                <a:cxn ang="T10">
                  <a:pos x="T0" y="T1"/>
                </a:cxn>
                <a:cxn ang="T11">
                  <a:pos x="T2" y="T3"/>
                </a:cxn>
                <a:cxn ang="T12">
                  <a:pos x="T4" y="T5"/>
                </a:cxn>
                <a:cxn ang="T13">
                  <a:pos x="T6" y="T7"/>
                </a:cxn>
                <a:cxn ang="T14">
                  <a:pos x="T8" y="T9"/>
                </a:cxn>
              </a:cxnLst>
              <a:rect l="T15" t="T16" r="T17" b="T18"/>
              <a:pathLst>
                <a:path w="168" h="18">
                  <a:moveTo>
                    <a:pt x="167" y="3"/>
                  </a:moveTo>
                  <a:lnTo>
                    <a:pt x="0" y="17"/>
                  </a:lnTo>
                  <a:lnTo>
                    <a:pt x="0" y="14"/>
                  </a:lnTo>
                  <a:lnTo>
                    <a:pt x="167" y="0"/>
                  </a:lnTo>
                  <a:lnTo>
                    <a:pt x="167" y="3"/>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523" name="Freeform 144"/>
            <p:cNvSpPr>
              <a:spLocks/>
            </p:cNvSpPr>
            <p:nvPr/>
          </p:nvSpPr>
          <p:spPr bwMode="auto">
            <a:xfrm>
              <a:off x="4384" y="1068"/>
              <a:ext cx="168" cy="19"/>
            </a:xfrm>
            <a:custGeom>
              <a:avLst/>
              <a:gdLst>
                <a:gd name="T0" fmla="*/ 167 w 168"/>
                <a:gd name="T1" fmla="*/ 3 h 19"/>
                <a:gd name="T2" fmla="*/ 0 w 168"/>
                <a:gd name="T3" fmla="*/ 18 h 19"/>
                <a:gd name="T4" fmla="*/ 0 w 168"/>
                <a:gd name="T5" fmla="*/ 14 h 19"/>
                <a:gd name="T6" fmla="*/ 167 w 168"/>
                <a:gd name="T7" fmla="*/ 0 h 19"/>
                <a:gd name="T8" fmla="*/ 167 w 168"/>
                <a:gd name="T9" fmla="*/ 3 h 19"/>
                <a:gd name="T10" fmla="*/ 0 60000 65536"/>
                <a:gd name="T11" fmla="*/ 0 60000 65536"/>
                <a:gd name="T12" fmla="*/ 0 60000 65536"/>
                <a:gd name="T13" fmla="*/ 0 60000 65536"/>
                <a:gd name="T14" fmla="*/ 0 60000 65536"/>
                <a:gd name="T15" fmla="*/ 0 w 168"/>
                <a:gd name="T16" fmla="*/ 0 h 19"/>
                <a:gd name="T17" fmla="*/ 168 w 168"/>
                <a:gd name="T18" fmla="*/ 19 h 19"/>
              </a:gdLst>
              <a:ahLst/>
              <a:cxnLst>
                <a:cxn ang="T10">
                  <a:pos x="T0" y="T1"/>
                </a:cxn>
                <a:cxn ang="T11">
                  <a:pos x="T2" y="T3"/>
                </a:cxn>
                <a:cxn ang="T12">
                  <a:pos x="T4" y="T5"/>
                </a:cxn>
                <a:cxn ang="T13">
                  <a:pos x="T6" y="T7"/>
                </a:cxn>
                <a:cxn ang="T14">
                  <a:pos x="T8" y="T9"/>
                </a:cxn>
              </a:cxnLst>
              <a:rect l="T15" t="T16" r="T17" b="T18"/>
              <a:pathLst>
                <a:path w="168" h="19">
                  <a:moveTo>
                    <a:pt x="167" y="3"/>
                  </a:moveTo>
                  <a:lnTo>
                    <a:pt x="0" y="18"/>
                  </a:lnTo>
                  <a:lnTo>
                    <a:pt x="0" y="14"/>
                  </a:lnTo>
                  <a:lnTo>
                    <a:pt x="167" y="0"/>
                  </a:lnTo>
                  <a:lnTo>
                    <a:pt x="167" y="3"/>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524" name="Freeform 145"/>
            <p:cNvSpPr>
              <a:spLocks/>
            </p:cNvSpPr>
            <p:nvPr/>
          </p:nvSpPr>
          <p:spPr bwMode="auto">
            <a:xfrm>
              <a:off x="4384" y="713"/>
              <a:ext cx="160" cy="21"/>
            </a:xfrm>
            <a:custGeom>
              <a:avLst/>
              <a:gdLst>
                <a:gd name="T0" fmla="*/ 159 w 160"/>
                <a:gd name="T1" fmla="*/ 0 h 21"/>
                <a:gd name="T2" fmla="*/ 159 w 160"/>
                <a:gd name="T3" fmla="*/ 15 h 21"/>
                <a:gd name="T4" fmla="*/ 0 w 160"/>
                <a:gd name="T5" fmla="*/ 20 h 21"/>
                <a:gd name="T6" fmla="*/ 1 w 160"/>
                <a:gd name="T7" fmla="*/ 5 h 21"/>
                <a:gd name="T8" fmla="*/ 159 w 160"/>
                <a:gd name="T9" fmla="*/ 0 h 21"/>
                <a:gd name="T10" fmla="*/ 0 60000 65536"/>
                <a:gd name="T11" fmla="*/ 0 60000 65536"/>
                <a:gd name="T12" fmla="*/ 0 60000 65536"/>
                <a:gd name="T13" fmla="*/ 0 60000 65536"/>
                <a:gd name="T14" fmla="*/ 0 60000 65536"/>
                <a:gd name="T15" fmla="*/ 0 w 160"/>
                <a:gd name="T16" fmla="*/ 0 h 21"/>
                <a:gd name="T17" fmla="*/ 160 w 160"/>
                <a:gd name="T18" fmla="*/ 21 h 21"/>
              </a:gdLst>
              <a:ahLst/>
              <a:cxnLst>
                <a:cxn ang="T10">
                  <a:pos x="T0" y="T1"/>
                </a:cxn>
                <a:cxn ang="T11">
                  <a:pos x="T2" y="T3"/>
                </a:cxn>
                <a:cxn ang="T12">
                  <a:pos x="T4" y="T5"/>
                </a:cxn>
                <a:cxn ang="T13">
                  <a:pos x="T6" y="T7"/>
                </a:cxn>
                <a:cxn ang="T14">
                  <a:pos x="T8" y="T9"/>
                </a:cxn>
              </a:cxnLst>
              <a:rect l="T15" t="T16" r="T17" b="T18"/>
              <a:pathLst>
                <a:path w="160" h="21">
                  <a:moveTo>
                    <a:pt x="159" y="0"/>
                  </a:moveTo>
                  <a:lnTo>
                    <a:pt x="159" y="15"/>
                  </a:lnTo>
                  <a:lnTo>
                    <a:pt x="0" y="20"/>
                  </a:lnTo>
                  <a:lnTo>
                    <a:pt x="1" y="5"/>
                  </a:lnTo>
                  <a:lnTo>
                    <a:pt x="159" y="0"/>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525" name="Line 146"/>
            <p:cNvSpPr>
              <a:spLocks noChangeShapeType="1"/>
            </p:cNvSpPr>
            <p:nvPr/>
          </p:nvSpPr>
          <p:spPr bwMode="auto">
            <a:xfrm>
              <a:off x="4543" y="728"/>
              <a:ext cx="8" cy="2"/>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526" name="Freeform 147"/>
            <p:cNvSpPr>
              <a:spLocks/>
            </p:cNvSpPr>
            <p:nvPr/>
          </p:nvSpPr>
          <p:spPr bwMode="auto">
            <a:xfrm>
              <a:off x="4423" y="753"/>
              <a:ext cx="90" cy="27"/>
            </a:xfrm>
            <a:custGeom>
              <a:avLst/>
              <a:gdLst>
                <a:gd name="T0" fmla="*/ 0 w 90"/>
                <a:gd name="T1" fmla="*/ 26 h 27"/>
                <a:gd name="T2" fmla="*/ 0 w 90"/>
                <a:gd name="T3" fmla="*/ 3 h 27"/>
                <a:gd name="T4" fmla="*/ 89 w 90"/>
                <a:gd name="T5" fmla="*/ 0 h 27"/>
                <a:gd name="T6" fmla="*/ 89 w 90"/>
                <a:gd name="T7" fmla="*/ 23 h 27"/>
                <a:gd name="T8" fmla="*/ 0 w 90"/>
                <a:gd name="T9" fmla="*/ 26 h 27"/>
                <a:gd name="T10" fmla="*/ 0 60000 65536"/>
                <a:gd name="T11" fmla="*/ 0 60000 65536"/>
                <a:gd name="T12" fmla="*/ 0 60000 65536"/>
                <a:gd name="T13" fmla="*/ 0 60000 65536"/>
                <a:gd name="T14" fmla="*/ 0 60000 65536"/>
                <a:gd name="T15" fmla="*/ 0 w 90"/>
                <a:gd name="T16" fmla="*/ 0 h 27"/>
                <a:gd name="T17" fmla="*/ 90 w 90"/>
                <a:gd name="T18" fmla="*/ 27 h 27"/>
              </a:gdLst>
              <a:ahLst/>
              <a:cxnLst>
                <a:cxn ang="T10">
                  <a:pos x="T0" y="T1"/>
                </a:cxn>
                <a:cxn ang="T11">
                  <a:pos x="T2" y="T3"/>
                </a:cxn>
                <a:cxn ang="T12">
                  <a:pos x="T4" y="T5"/>
                </a:cxn>
                <a:cxn ang="T13">
                  <a:pos x="T6" y="T7"/>
                </a:cxn>
                <a:cxn ang="T14">
                  <a:pos x="T8" y="T9"/>
                </a:cxn>
              </a:cxnLst>
              <a:rect l="T15" t="T16" r="T17" b="T18"/>
              <a:pathLst>
                <a:path w="90" h="27">
                  <a:moveTo>
                    <a:pt x="0" y="26"/>
                  </a:moveTo>
                  <a:lnTo>
                    <a:pt x="0" y="3"/>
                  </a:lnTo>
                  <a:lnTo>
                    <a:pt x="89" y="0"/>
                  </a:lnTo>
                  <a:lnTo>
                    <a:pt x="89" y="23"/>
                  </a:lnTo>
                  <a:lnTo>
                    <a:pt x="0" y="26"/>
                  </a:lnTo>
                </a:path>
              </a:pathLst>
            </a:custGeom>
            <a:noFill/>
            <a:ln w="12700" cap="rnd">
              <a:solidFill>
                <a:srgbClr val="515151"/>
              </a:solidFill>
              <a:round/>
              <a:headEnd/>
              <a:tailEnd/>
            </a:ln>
          </p:spPr>
          <p:txBody>
            <a:bodyPr/>
            <a:lstStyle/>
            <a:p>
              <a:endParaRPr lang="en-US" dirty="0">
                <a:solidFill>
                  <a:schemeClr val="bg1"/>
                </a:solidFill>
              </a:endParaRPr>
            </a:p>
          </p:txBody>
        </p:sp>
        <p:sp>
          <p:nvSpPr>
            <p:cNvPr id="19527" name="Freeform 148"/>
            <p:cNvSpPr>
              <a:spLocks/>
            </p:cNvSpPr>
            <p:nvPr/>
          </p:nvSpPr>
          <p:spPr bwMode="auto">
            <a:xfrm>
              <a:off x="4384" y="753"/>
              <a:ext cx="168" cy="24"/>
            </a:xfrm>
            <a:custGeom>
              <a:avLst/>
              <a:gdLst>
                <a:gd name="T0" fmla="*/ 113 w 168"/>
                <a:gd name="T1" fmla="*/ 8 h 24"/>
                <a:gd name="T2" fmla="*/ 167 w 168"/>
                <a:gd name="T3" fmla="*/ 6 h 24"/>
                <a:gd name="T4" fmla="*/ 167 w 168"/>
                <a:gd name="T5" fmla="*/ 14 h 24"/>
                <a:gd name="T6" fmla="*/ 159 w 168"/>
                <a:gd name="T7" fmla="*/ 13 h 24"/>
                <a:gd name="T8" fmla="*/ 113 w 168"/>
                <a:gd name="T9" fmla="*/ 14 h 24"/>
                <a:gd name="T10" fmla="*/ 113 w 168"/>
                <a:gd name="T11" fmla="*/ 20 h 24"/>
                <a:gd name="T12" fmla="*/ 39 w 168"/>
                <a:gd name="T13" fmla="*/ 23 h 24"/>
                <a:gd name="T14" fmla="*/ 39 w 168"/>
                <a:gd name="T15" fmla="*/ 18 h 24"/>
                <a:gd name="T16" fmla="*/ 32 w 168"/>
                <a:gd name="T17" fmla="*/ 17 h 24"/>
                <a:gd name="T18" fmla="*/ 0 w 168"/>
                <a:gd name="T19" fmla="*/ 18 h 24"/>
                <a:gd name="T20" fmla="*/ 0 w 168"/>
                <a:gd name="T21" fmla="*/ 12 h 24"/>
                <a:gd name="T22" fmla="*/ 39 w 168"/>
                <a:gd name="T23" fmla="*/ 10 h 24"/>
                <a:gd name="T24" fmla="*/ 39 w 168"/>
                <a:gd name="T25" fmla="*/ 3 h 24"/>
                <a:gd name="T26" fmla="*/ 128 w 168"/>
                <a:gd name="T27" fmla="*/ 0 h 24"/>
                <a:gd name="T28" fmla="*/ 113 w 168"/>
                <a:gd name="T29" fmla="*/ 8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24"/>
                <a:gd name="T47" fmla="*/ 168 w 16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24">
                  <a:moveTo>
                    <a:pt x="113" y="8"/>
                  </a:moveTo>
                  <a:lnTo>
                    <a:pt x="167" y="6"/>
                  </a:lnTo>
                  <a:lnTo>
                    <a:pt x="167" y="14"/>
                  </a:lnTo>
                  <a:lnTo>
                    <a:pt x="159" y="13"/>
                  </a:lnTo>
                  <a:lnTo>
                    <a:pt x="113" y="14"/>
                  </a:lnTo>
                  <a:lnTo>
                    <a:pt x="113" y="20"/>
                  </a:lnTo>
                  <a:lnTo>
                    <a:pt x="39" y="23"/>
                  </a:lnTo>
                  <a:lnTo>
                    <a:pt x="39" y="18"/>
                  </a:lnTo>
                  <a:lnTo>
                    <a:pt x="32" y="17"/>
                  </a:lnTo>
                  <a:lnTo>
                    <a:pt x="0" y="18"/>
                  </a:lnTo>
                  <a:lnTo>
                    <a:pt x="0" y="12"/>
                  </a:lnTo>
                  <a:lnTo>
                    <a:pt x="39" y="10"/>
                  </a:lnTo>
                  <a:lnTo>
                    <a:pt x="39" y="3"/>
                  </a:lnTo>
                  <a:lnTo>
                    <a:pt x="128" y="0"/>
                  </a:lnTo>
                  <a:lnTo>
                    <a:pt x="113" y="8"/>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528" name="Freeform 149"/>
            <p:cNvSpPr>
              <a:spLocks/>
            </p:cNvSpPr>
            <p:nvPr/>
          </p:nvSpPr>
          <p:spPr bwMode="auto">
            <a:xfrm>
              <a:off x="4384" y="764"/>
              <a:ext cx="129" cy="17"/>
            </a:xfrm>
            <a:custGeom>
              <a:avLst/>
              <a:gdLst>
                <a:gd name="T0" fmla="*/ 0 w 129"/>
                <a:gd name="T1" fmla="*/ 0 h 17"/>
                <a:gd name="T2" fmla="*/ 0 w 129"/>
                <a:gd name="T3" fmla="*/ 8 h 17"/>
                <a:gd name="T4" fmla="*/ 38 w 129"/>
                <a:gd name="T5" fmla="*/ 7 h 17"/>
                <a:gd name="T6" fmla="*/ 38 w 129"/>
                <a:gd name="T7" fmla="*/ 16 h 17"/>
                <a:gd name="T8" fmla="*/ 128 w 129"/>
                <a:gd name="T9" fmla="*/ 12 h 17"/>
                <a:gd name="T10" fmla="*/ 128 w 129"/>
                <a:gd name="T11" fmla="*/ 4 h 17"/>
                <a:gd name="T12" fmla="*/ 112 w 129"/>
                <a:gd name="T13" fmla="*/ 2 h 17"/>
                <a:gd name="T14" fmla="*/ 0 60000 65536"/>
                <a:gd name="T15" fmla="*/ 0 60000 65536"/>
                <a:gd name="T16" fmla="*/ 0 60000 65536"/>
                <a:gd name="T17" fmla="*/ 0 60000 65536"/>
                <a:gd name="T18" fmla="*/ 0 60000 65536"/>
                <a:gd name="T19" fmla="*/ 0 60000 65536"/>
                <a:gd name="T20" fmla="*/ 0 60000 65536"/>
                <a:gd name="T21" fmla="*/ 0 w 129"/>
                <a:gd name="T22" fmla="*/ 0 h 17"/>
                <a:gd name="T23" fmla="*/ 129 w 12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17">
                  <a:moveTo>
                    <a:pt x="0" y="0"/>
                  </a:moveTo>
                  <a:lnTo>
                    <a:pt x="0" y="8"/>
                  </a:lnTo>
                  <a:lnTo>
                    <a:pt x="38" y="7"/>
                  </a:lnTo>
                  <a:lnTo>
                    <a:pt x="38" y="16"/>
                  </a:lnTo>
                  <a:lnTo>
                    <a:pt x="128" y="12"/>
                  </a:lnTo>
                  <a:lnTo>
                    <a:pt x="128" y="4"/>
                  </a:lnTo>
                  <a:lnTo>
                    <a:pt x="112" y="2"/>
                  </a:lnTo>
                </a:path>
              </a:pathLst>
            </a:custGeom>
            <a:noFill/>
            <a:ln w="12700" cap="rnd">
              <a:solidFill>
                <a:srgbClr val="000000"/>
              </a:solidFill>
              <a:round/>
              <a:headEnd type="none" w="sm" len="sm"/>
              <a:tailEnd type="none" w="sm" len="sm"/>
            </a:ln>
          </p:spPr>
          <p:txBody>
            <a:bodyPr/>
            <a:lstStyle/>
            <a:p>
              <a:endParaRPr lang="en-US" dirty="0">
                <a:solidFill>
                  <a:schemeClr val="bg1"/>
                </a:solidFill>
              </a:endParaRPr>
            </a:p>
          </p:txBody>
        </p:sp>
        <p:sp>
          <p:nvSpPr>
            <p:cNvPr id="19529" name="Line 150"/>
            <p:cNvSpPr>
              <a:spLocks noChangeShapeType="1"/>
            </p:cNvSpPr>
            <p:nvPr/>
          </p:nvSpPr>
          <p:spPr bwMode="auto">
            <a:xfrm flipH="1">
              <a:off x="4512" y="766"/>
              <a:ext cx="39" cy="3"/>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530" name="Line 151"/>
            <p:cNvSpPr>
              <a:spLocks noChangeShapeType="1"/>
            </p:cNvSpPr>
            <p:nvPr/>
          </p:nvSpPr>
          <p:spPr bwMode="auto">
            <a:xfrm>
              <a:off x="4512" y="753"/>
              <a:ext cx="0" cy="7"/>
            </a:xfrm>
            <a:prstGeom prst="line">
              <a:avLst/>
            </a:prstGeom>
            <a:noFill/>
            <a:ln w="12700">
              <a:solidFill>
                <a:srgbClr val="000000"/>
              </a:solidFill>
              <a:round/>
              <a:headEnd type="none" w="sm" len="sm"/>
              <a:tailEnd type="none" w="sm" len="sm"/>
            </a:ln>
          </p:spPr>
          <p:txBody>
            <a:bodyPr wrap="none" anchor="ctr"/>
            <a:lstStyle/>
            <a:p>
              <a:endParaRPr lang="en-US" dirty="0">
                <a:solidFill>
                  <a:schemeClr val="bg1"/>
                </a:solidFill>
              </a:endParaRPr>
            </a:p>
          </p:txBody>
        </p:sp>
        <p:sp>
          <p:nvSpPr>
            <p:cNvPr id="19531" name="Freeform 152"/>
            <p:cNvSpPr>
              <a:spLocks/>
            </p:cNvSpPr>
            <p:nvPr/>
          </p:nvSpPr>
          <p:spPr bwMode="auto">
            <a:xfrm>
              <a:off x="4392" y="723"/>
              <a:ext cx="17" cy="17"/>
            </a:xfrm>
            <a:custGeom>
              <a:avLst/>
              <a:gdLst>
                <a:gd name="T0" fmla="*/ 16 w 17"/>
                <a:gd name="T1" fmla="*/ 6 h 17"/>
                <a:gd name="T2" fmla="*/ 13 w 17"/>
                <a:gd name="T3" fmla="*/ 6 h 17"/>
                <a:gd name="T4" fmla="*/ 13 w 17"/>
                <a:gd name="T5" fmla="*/ 3 h 17"/>
                <a:gd name="T6" fmla="*/ 10 w 17"/>
                <a:gd name="T7" fmla="*/ 3 h 17"/>
                <a:gd name="T8" fmla="*/ 8 w 17"/>
                <a:gd name="T9" fmla="*/ 0 h 17"/>
                <a:gd name="T10" fmla="*/ 5 w 17"/>
                <a:gd name="T11" fmla="*/ 0 h 17"/>
                <a:gd name="T12" fmla="*/ 5 w 17"/>
                <a:gd name="T13" fmla="*/ 3 h 17"/>
                <a:gd name="T14" fmla="*/ 2 w 17"/>
                <a:gd name="T15" fmla="*/ 6 h 17"/>
                <a:gd name="T16" fmla="*/ 2 w 17"/>
                <a:gd name="T17" fmla="*/ 6 h 17"/>
                <a:gd name="T18" fmla="*/ 0 w 17"/>
                <a:gd name="T19" fmla="*/ 9 h 17"/>
                <a:gd name="T20" fmla="*/ 2 w 17"/>
                <a:gd name="T21" fmla="*/ 12 h 17"/>
                <a:gd name="T22" fmla="*/ 5 w 17"/>
                <a:gd name="T23" fmla="*/ 12 h 17"/>
                <a:gd name="T24" fmla="*/ 5 w 17"/>
                <a:gd name="T25" fmla="*/ 16 h 17"/>
                <a:gd name="T26" fmla="*/ 8 w 17"/>
                <a:gd name="T27" fmla="*/ 16 h 17"/>
                <a:gd name="T28" fmla="*/ 10 w 17"/>
                <a:gd name="T29" fmla="*/ 16 h 17"/>
                <a:gd name="T30" fmla="*/ 13 w 17"/>
                <a:gd name="T31" fmla="*/ 12 h 17"/>
                <a:gd name="T32" fmla="*/ 13 w 17"/>
                <a:gd name="T33" fmla="*/ 9 h 17"/>
                <a:gd name="T34" fmla="*/ 16 w 17"/>
                <a:gd name="T35" fmla="*/ 9 h 17"/>
                <a:gd name="T36" fmla="*/ 16 w 17"/>
                <a:gd name="T37" fmla="*/ 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6"/>
                  </a:moveTo>
                  <a:lnTo>
                    <a:pt x="13" y="6"/>
                  </a:lnTo>
                  <a:lnTo>
                    <a:pt x="13" y="3"/>
                  </a:lnTo>
                  <a:lnTo>
                    <a:pt x="10" y="3"/>
                  </a:lnTo>
                  <a:lnTo>
                    <a:pt x="8" y="0"/>
                  </a:lnTo>
                  <a:lnTo>
                    <a:pt x="5" y="0"/>
                  </a:lnTo>
                  <a:lnTo>
                    <a:pt x="5" y="3"/>
                  </a:lnTo>
                  <a:lnTo>
                    <a:pt x="2" y="6"/>
                  </a:lnTo>
                  <a:lnTo>
                    <a:pt x="0" y="9"/>
                  </a:lnTo>
                  <a:lnTo>
                    <a:pt x="2" y="12"/>
                  </a:lnTo>
                  <a:lnTo>
                    <a:pt x="5" y="12"/>
                  </a:lnTo>
                  <a:lnTo>
                    <a:pt x="5" y="16"/>
                  </a:lnTo>
                  <a:lnTo>
                    <a:pt x="8" y="16"/>
                  </a:lnTo>
                  <a:lnTo>
                    <a:pt x="10" y="16"/>
                  </a:lnTo>
                  <a:lnTo>
                    <a:pt x="13" y="12"/>
                  </a:lnTo>
                  <a:lnTo>
                    <a:pt x="13" y="9"/>
                  </a:lnTo>
                  <a:lnTo>
                    <a:pt x="16" y="9"/>
                  </a:lnTo>
                  <a:lnTo>
                    <a:pt x="16" y="6"/>
                  </a:lnTo>
                </a:path>
              </a:pathLst>
            </a:custGeom>
            <a:solidFill>
              <a:srgbClr val="FF0000"/>
            </a:solidFill>
            <a:ln w="12700" cap="rnd">
              <a:solidFill>
                <a:srgbClr val="FF0000"/>
              </a:solidFill>
              <a:round/>
              <a:headEnd/>
              <a:tailEnd/>
            </a:ln>
          </p:spPr>
          <p:txBody>
            <a:bodyPr/>
            <a:lstStyle/>
            <a:p>
              <a:endParaRPr lang="en-US" dirty="0">
                <a:solidFill>
                  <a:schemeClr val="bg1"/>
                </a:solidFill>
              </a:endParaRPr>
            </a:p>
          </p:txBody>
        </p:sp>
        <p:sp>
          <p:nvSpPr>
            <p:cNvPr id="19532" name="Freeform 153"/>
            <p:cNvSpPr>
              <a:spLocks/>
            </p:cNvSpPr>
            <p:nvPr/>
          </p:nvSpPr>
          <p:spPr bwMode="auto">
            <a:xfrm>
              <a:off x="4415" y="722"/>
              <a:ext cx="17" cy="17"/>
            </a:xfrm>
            <a:custGeom>
              <a:avLst/>
              <a:gdLst>
                <a:gd name="T0" fmla="*/ 16 w 17"/>
                <a:gd name="T1" fmla="*/ 6 h 17"/>
                <a:gd name="T2" fmla="*/ 16 w 17"/>
                <a:gd name="T3" fmla="*/ 6 h 17"/>
                <a:gd name="T4" fmla="*/ 13 w 17"/>
                <a:gd name="T5" fmla="*/ 3 h 17"/>
                <a:gd name="T6" fmla="*/ 10 w 17"/>
                <a:gd name="T7" fmla="*/ 0 h 17"/>
                <a:gd name="T8" fmla="*/ 8 w 17"/>
                <a:gd name="T9" fmla="*/ 0 h 17"/>
                <a:gd name="T10" fmla="*/ 5 w 17"/>
                <a:gd name="T11" fmla="*/ 0 h 17"/>
                <a:gd name="T12" fmla="*/ 2 w 17"/>
                <a:gd name="T13" fmla="*/ 3 h 17"/>
                <a:gd name="T14" fmla="*/ 2 w 17"/>
                <a:gd name="T15" fmla="*/ 3 h 17"/>
                <a:gd name="T16" fmla="*/ 0 w 17"/>
                <a:gd name="T17" fmla="*/ 6 h 17"/>
                <a:gd name="T18" fmla="*/ 0 w 17"/>
                <a:gd name="T19" fmla="*/ 9 h 17"/>
                <a:gd name="T20" fmla="*/ 2 w 17"/>
                <a:gd name="T21" fmla="*/ 9 h 17"/>
                <a:gd name="T22" fmla="*/ 2 w 17"/>
                <a:gd name="T23" fmla="*/ 12 h 17"/>
                <a:gd name="T24" fmla="*/ 5 w 17"/>
                <a:gd name="T25" fmla="*/ 16 h 17"/>
                <a:gd name="T26" fmla="*/ 8 w 17"/>
                <a:gd name="T27" fmla="*/ 16 h 17"/>
                <a:gd name="T28" fmla="*/ 10 w 17"/>
                <a:gd name="T29" fmla="*/ 16 h 17"/>
                <a:gd name="T30" fmla="*/ 13 w 17"/>
                <a:gd name="T31" fmla="*/ 12 h 17"/>
                <a:gd name="T32" fmla="*/ 16 w 17"/>
                <a:gd name="T33" fmla="*/ 9 h 17"/>
                <a:gd name="T34" fmla="*/ 16 w 17"/>
                <a:gd name="T35" fmla="*/ 9 h 17"/>
                <a:gd name="T36" fmla="*/ 16 w 17"/>
                <a:gd name="T37" fmla="*/ 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6"/>
                  </a:moveTo>
                  <a:lnTo>
                    <a:pt x="16" y="6"/>
                  </a:lnTo>
                  <a:lnTo>
                    <a:pt x="13" y="3"/>
                  </a:lnTo>
                  <a:lnTo>
                    <a:pt x="10" y="0"/>
                  </a:lnTo>
                  <a:lnTo>
                    <a:pt x="8" y="0"/>
                  </a:lnTo>
                  <a:lnTo>
                    <a:pt x="5" y="0"/>
                  </a:lnTo>
                  <a:lnTo>
                    <a:pt x="2" y="3"/>
                  </a:lnTo>
                  <a:lnTo>
                    <a:pt x="0" y="6"/>
                  </a:lnTo>
                  <a:lnTo>
                    <a:pt x="0" y="9"/>
                  </a:lnTo>
                  <a:lnTo>
                    <a:pt x="2" y="9"/>
                  </a:lnTo>
                  <a:lnTo>
                    <a:pt x="2" y="12"/>
                  </a:lnTo>
                  <a:lnTo>
                    <a:pt x="5" y="16"/>
                  </a:lnTo>
                  <a:lnTo>
                    <a:pt x="8" y="16"/>
                  </a:lnTo>
                  <a:lnTo>
                    <a:pt x="10" y="16"/>
                  </a:lnTo>
                  <a:lnTo>
                    <a:pt x="13" y="12"/>
                  </a:lnTo>
                  <a:lnTo>
                    <a:pt x="16" y="9"/>
                  </a:lnTo>
                  <a:lnTo>
                    <a:pt x="16" y="6"/>
                  </a:lnTo>
                </a:path>
              </a:pathLst>
            </a:custGeom>
            <a:solidFill>
              <a:srgbClr val="FF0000"/>
            </a:solidFill>
            <a:ln w="12700" cap="rnd">
              <a:solidFill>
                <a:srgbClr val="FF0000"/>
              </a:solidFill>
              <a:round/>
              <a:headEnd/>
              <a:tailEnd/>
            </a:ln>
          </p:spPr>
          <p:txBody>
            <a:bodyPr/>
            <a:lstStyle/>
            <a:p>
              <a:endParaRPr lang="en-US" dirty="0">
                <a:solidFill>
                  <a:schemeClr val="bg1"/>
                </a:solidFill>
              </a:endParaRPr>
            </a:p>
          </p:txBody>
        </p:sp>
        <p:sp>
          <p:nvSpPr>
            <p:cNvPr id="19533" name="Freeform 154"/>
            <p:cNvSpPr>
              <a:spLocks/>
            </p:cNvSpPr>
            <p:nvPr/>
          </p:nvSpPr>
          <p:spPr bwMode="auto">
            <a:xfrm>
              <a:off x="4438" y="722"/>
              <a:ext cx="17" cy="17"/>
            </a:xfrm>
            <a:custGeom>
              <a:avLst/>
              <a:gdLst>
                <a:gd name="T0" fmla="*/ 16 w 17"/>
                <a:gd name="T1" fmla="*/ 10 h 17"/>
                <a:gd name="T2" fmla="*/ 16 w 17"/>
                <a:gd name="T3" fmla="*/ 5 h 17"/>
                <a:gd name="T4" fmla="*/ 13 w 17"/>
                <a:gd name="T5" fmla="*/ 0 h 17"/>
                <a:gd name="T6" fmla="*/ 10 w 17"/>
                <a:gd name="T7" fmla="*/ 0 h 17"/>
                <a:gd name="T8" fmla="*/ 8 w 17"/>
                <a:gd name="T9" fmla="*/ 0 h 17"/>
                <a:gd name="T10" fmla="*/ 8 w 17"/>
                <a:gd name="T11" fmla="*/ 0 h 17"/>
                <a:gd name="T12" fmla="*/ 5 w 17"/>
                <a:gd name="T13" fmla="*/ 0 h 17"/>
                <a:gd name="T14" fmla="*/ 2 w 17"/>
                <a:gd name="T15" fmla="*/ 5 h 17"/>
                <a:gd name="T16" fmla="*/ 2 w 17"/>
                <a:gd name="T17" fmla="*/ 5 h 17"/>
                <a:gd name="T18" fmla="*/ 0 w 17"/>
                <a:gd name="T19" fmla="*/ 10 h 17"/>
                <a:gd name="T20" fmla="*/ 2 w 17"/>
                <a:gd name="T21" fmla="*/ 10 h 17"/>
                <a:gd name="T22" fmla="*/ 5 w 17"/>
                <a:gd name="T23" fmla="*/ 16 h 17"/>
                <a:gd name="T24" fmla="*/ 8 w 17"/>
                <a:gd name="T25" fmla="*/ 16 h 17"/>
                <a:gd name="T26" fmla="*/ 8 w 17"/>
                <a:gd name="T27" fmla="*/ 16 h 17"/>
                <a:gd name="T28" fmla="*/ 10 w 17"/>
                <a:gd name="T29" fmla="*/ 16 h 17"/>
                <a:gd name="T30" fmla="*/ 13 w 17"/>
                <a:gd name="T31" fmla="*/ 16 h 17"/>
                <a:gd name="T32" fmla="*/ 16 w 17"/>
                <a:gd name="T33" fmla="*/ 10 h 17"/>
                <a:gd name="T34" fmla="*/ 16 w 17"/>
                <a:gd name="T35" fmla="*/ 10 h 17"/>
                <a:gd name="T36" fmla="*/ 16 w 17"/>
                <a:gd name="T37" fmla="*/ 1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10"/>
                  </a:moveTo>
                  <a:lnTo>
                    <a:pt x="16" y="5"/>
                  </a:lnTo>
                  <a:lnTo>
                    <a:pt x="13" y="0"/>
                  </a:lnTo>
                  <a:lnTo>
                    <a:pt x="10" y="0"/>
                  </a:lnTo>
                  <a:lnTo>
                    <a:pt x="8" y="0"/>
                  </a:lnTo>
                  <a:lnTo>
                    <a:pt x="5" y="0"/>
                  </a:lnTo>
                  <a:lnTo>
                    <a:pt x="2" y="5"/>
                  </a:lnTo>
                  <a:lnTo>
                    <a:pt x="0" y="10"/>
                  </a:lnTo>
                  <a:lnTo>
                    <a:pt x="2" y="10"/>
                  </a:lnTo>
                  <a:lnTo>
                    <a:pt x="5" y="16"/>
                  </a:lnTo>
                  <a:lnTo>
                    <a:pt x="8" y="16"/>
                  </a:lnTo>
                  <a:lnTo>
                    <a:pt x="10" y="16"/>
                  </a:lnTo>
                  <a:lnTo>
                    <a:pt x="13" y="16"/>
                  </a:lnTo>
                  <a:lnTo>
                    <a:pt x="16" y="10"/>
                  </a:lnTo>
                </a:path>
              </a:pathLst>
            </a:custGeom>
            <a:solidFill>
              <a:srgbClr val="FF0000"/>
            </a:solidFill>
            <a:ln w="12700" cap="rnd">
              <a:solidFill>
                <a:srgbClr val="FF0000"/>
              </a:solidFill>
              <a:round/>
              <a:headEnd/>
              <a:tailEnd/>
            </a:ln>
          </p:spPr>
          <p:txBody>
            <a:bodyPr/>
            <a:lstStyle/>
            <a:p>
              <a:endParaRPr lang="en-US" dirty="0">
                <a:solidFill>
                  <a:schemeClr val="bg1"/>
                </a:solidFill>
              </a:endParaRPr>
            </a:p>
          </p:txBody>
        </p:sp>
        <p:sp>
          <p:nvSpPr>
            <p:cNvPr id="19534" name="Freeform 155"/>
            <p:cNvSpPr>
              <a:spLocks/>
            </p:cNvSpPr>
            <p:nvPr/>
          </p:nvSpPr>
          <p:spPr bwMode="auto">
            <a:xfrm>
              <a:off x="4462" y="722"/>
              <a:ext cx="17" cy="17"/>
            </a:xfrm>
            <a:custGeom>
              <a:avLst/>
              <a:gdLst>
                <a:gd name="T0" fmla="*/ 16 w 17"/>
                <a:gd name="T1" fmla="*/ 5 h 17"/>
                <a:gd name="T2" fmla="*/ 16 w 17"/>
                <a:gd name="T3" fmla="*/ 5 h 17"/>
                <a:gd name="T4" fmla="*/ 13 w 17"/>
                <a:gd name="T5" fmla="*/ 0 h 17"/>
                <a:gd name="T6" fmla="*/ 10 w 17"/>
                <a:gd name="T7" fmla="*/ 0 h 17"/>
                <a:gd name="T8" fmla="*/ 8 w 17"/>
                <a:gd name="T9" fmla="*/ 0 h 17"/>
                <a:gd name="T10" fmla="*/ 8 w 17"/>
                <a:gd name="T11" fmla="*/ 0 h 17"/>
                <a:gd name="T12" fmla="*/ 2 w 17"/>
                <a:gd name="T13" fmla="*/ 0 h 17"/>
                <a:gd name="T14" fmla="*/ 0 w 17"/>
                <a:gd name="T15" fmla="*/ 5 h 17"/>
                <a:gd name="T16" fmla="*/ 0 w 17"/>
                <a:gd name="T17" fmla="*/ 5 h 17"/>
                <a:gd name="T18" fmla="*/ 0 w 17"/>
                <a:gd name="T19" fmla="*/ 10 h 17"/>
                <a:gd name="T20" fmla="*/ 2 w 17"/>
                <a:gd name="T21" fmla="*/ 10 h 17"/>
                <a:gd name="T22" fmla="*/ 2 w 17"/>
                <a:gd name="T23" fmla="*/ 16 h 17"/>
                <a:gd name="T24" fmla="*/ 5 w 17"/>
                <a:gd name="T25" fmla="*/ 16 h 17"/>
                <a:gd name="T26" fmla="*/ 8 w 17"/>
                <a:gd name="T27" fmla="*/ 16 h 17"/>
                <a:gd name="T28" fmla="*/ 10 w 17"/>
                <a:gd name="T29" fmla="*/ 16 h 17"/>
                <a:gd name="T30" fmla="*/ 13 w 17"/>
                <a:gd name="T31" fmla="*/ 16 h 17"/>
                <a:gd name="T32" fmla="*/ 16 w 17"/>
                <a:gd name="T33" fmla="*/ 10 h 17"/>
                <a:gd name="T34" fmla="*/ 16 w 17"/>
                <a:gd name="T35" fmla="*/ 10 h 17"/>
                <a:gd name="T36" fmla="*/ 16 w 17"/>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5"/>
                  </a:moveTo>
                  <a:lnTo>
                    <a:pt x="16" y="5"/>
                  </a:lnTo>
                  <a:lnTo>
                    <a:pt x="13" y="0"/>
                  </a:lnTo>
                  <a:lnTo>
                    <a:pt x="10" y="0"/>
                  </a:lnTo>
                  <a:lnTo>
                    <a:pt x="8" y="0"/>
                  </a:lnTo>
                  <a:lnTo>
                    <a:pt x="2" y="0"/>
                  </a:lnTo>
                  <a:lnTo>
                    <a:pt x="0" y="5"/>
                  </a:lnTo>
                  <a:lnTo>
                    <a:pt x="0" y="10"/>
                  </a:lnTo>
                  <a:lnTo>
                    <a:pt x="2" y="10"/>
                  </a:lnTo>
                  <a:lnTo>
                    <a:pt x="2" y="16"/>
                  </a:lnTo>
                  <a:lnTo>
                    <a:pt x="5" y="16"/>
                  </a:lnTo>
                  <a:lnTo>
                    <a:pt x="8" y="16"/>
                  </a:lnTo>
                  <a:lnTo>
                    <a:pt x="10" y="16"/>
                  </a:lnTo>
                  <a:lnTo>
                    <a:pt x="13" y="16"/>
                  </a:lnTo>
                  <a:lnTo>
                    <a:pt x="16" y="10"/>
                  </a:lnTo>
                  <a:lnTo>
                    <a:pt x="16" y="5"/>
                  </a:lnTo>
                </a:path>
              </a:pathLst>
            </a:custGeom>
            <a:solidFill>
              <a:srgbClr val="FF0000"/>
            </a:solidFill>
            <a:ln w="12700" cap="rnd">
              <a:solidFill>
                <a:srgbClr val="FF0000"/>
              </a:solidFill>
              <a:round/>
              <a:headEnd/>
              <a:tailEnd/>
            </a:ln>
          </p:spPr>
          <p:txBody>
            <a:bodyPr/>
            <a:lstStyle/>
            <a:p>
              <a:endParaRPr lang="en-US" dirty="0">
                <a:solidFill>
                  <a:schemeClr val="bg1"/>
                </a:solidFill>
              </a:endParaRPr>
            </a:p>
          </p:txBody>
        </p:sp>
        <p:sp>
          <p:nvSpPr>
            <p:cNvPr id="19535" name="Freeform 156"/>
            <p:cNvSpPr>
              <a:spLocks/>
            </p:cNvSpPr>
            <p:nvPr/>
          </p:nvSpPr>
          <p:spPr bwMode="auto">
            <a:xfrm>
              <a:off x="4486" y="721"/>
              <a:ext cx="17" cy="17"/>
            </a:xfrm>
            <a:custGeom>
              <a:avLst/>
              <a:gdLst>
                <a:gd name="T0" fmla="*/ 16 w 17"/>
                <a:gd name="T1" fmla="*/ 8 h 17"/>
                <a:gd name="T2" fmla="*/ 12 w 17"/>
                <a:gd name="T3" fmla="*/ 4 h 17"/>
                <a:gd name="T4" fmla="*/ 12 w 17"/>
                <a:gd name="T5" fmla="*/ 4 h 17"/>
                <a:gd name="T6" fmla="*/ 12 w 17"/>
                <a:gd name="T7" fmla="*/ 0 h 17"/>
                <a:gd name="T8" fmla="*/ 6 w 17"/>
                <a:gd name="T9" fmla="*/ 0 h 17"/>
                <a:gd name="T10" fmla="*/ 3 w 17"/>
                <a:gd name="T11" fmla="*/ 0 h 17"/>
                <a:gd name="T12" fmla="*/ 3 w 17"/>
                <a:gd name="T13" fmla="*/ 0 h 17"/>
                <a:gd name="T14" fmla="*/ 0 w 17"/>
                <a:gd name="T15" fmla="*/ 4 h 17"/>
                <a:gd name="T16" fmla="*/ 0 w 17"/>
                <a:gd name="T17" fmla="*/ 8 h 17"/>
                <a:gd name="T18" fmla="*/ 0 w 17"/>
                <a:gd name="T19" fmla="*/ 8 h 17"/>
                <a:gd name="T20" fmla="*/ 0 w 17"/>
                <a:gd name="T21" fmla="*/ 12 h 17"/>
                <a:gd name="T22" fmla="*/ 3 w 17"/>
                <a:gd name="T23" fmla="*/ 16 h 17"/>
                <a:gd name="T24" fmla="*/ 3 w 17"/>
                <a:gd name="T25" fmla="*/ 16 h 17"/>
                <a:gd name="T26" fmla="*/ 6 w 17"/>
                <a:gd name="T27" fmla="*/ 16 h 17"/>
                <a:gd name="T28" fmla="*/ 9 w 17"/>
                <a:gd name="T29" fmla="*/ 16 h 17"/>
                <a:gd name="T30" fmla="*/ 12 w 17"/>
                <a:gd name="T31" fmla="*/ 16 h 17"/>
                <a:gd name="T32" fmla="*/ 12 w 17"/>
                <a:gd name="T33" fmla="*/ 12 h 17"/>
                <a:gd name="T34" fmla="*/ 16 w 17"/>
                <a:gd name="T35" fmla="*/ 8 h 17"/>
                <a:gd name="T36" fmla="*/ 16 w 17"/>
                <a:gd name="T37" fmla="*/ 8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8"/>
                  </a:moveTo>
                  <a:lnTo>
                    <a:pt x="12" y="4"/>
                  </a:lnTo>
                  <a:lnTo>
                    <a:pt x="12" y="0"/>
                  </a:lnTo>
                  <a:lnTo>
                    <a:pt x="6" y="0"/>
                  </a:lnTo>
                  <a:lnTo>
                    <a:pt x="3" y="0"/>
                  </a:lnTo>
                  <a:lnTo>
                    <a:pt x="0" y="4"/>
                  </a:lnTo>
                  <a:lnTo>
                    <a:pt x="0" y="8"/>
                  </a:lnTo>
                  <a:lnTo>
                    <a:pt x="0" y="12"/>
                  </a:lnTo>
                  <a:lnTo>
                    <a:pt x="3" y="16"/>
                  </a:lnTo>
                  <a:lnTo>
                    <a:pt x="6" y="16"/>
                  </a:lnTo>
                  <a:lnTo>
                    <a:pt x="9" y="16"/>
                  </a:lnTo>
                  <a:lnTo>
                    <a:pt x="12" y="16"/>
                  </a:lnTo>
                  <a:lnTo>
                    <a:pt x="12" y="12"/>
                  </a:lnTo>
                  <a:lnTo>
                    <a:pt x="16" y="8"/>
                  </a:lnTo>
                </a:path>
              </a:pathLst>
            </a:custGeom>
            <a:solidFill>
              <a:srgbClr val="FF0000"/>
            </a:solidFill>
            <a:ln w="12700" cap="rnd">
              <a:solidFill>
                <a:srgbClr val="FF0000"/>
              </a:solidFill>
              <a:round/>
              <a:headEnd/>
              <a:tailEnd/>
            </a:ln>
          </p:spPr>
          <p:txBody>
            <a:bodyPr/>
            <a:lstStyle/>
            <a:p>
              <a:endParaRPr lang="en-US" dirty="0">
                <a:solidFill>
                  <a:schemeClr val="bg1"/>
                </a:solidFill>
              </a:endParaRPr>
            </a:p>
          </p:txBody>
        </p:sp>
        <p:sp>
          <p:nvSpPr>
            <p:cNvPr id="19536" name="Freeform 157"/>
            <p:cNvSpPr>
              <a:spLocks/>
            </p:cNvSpPr>
            <p:nvPr/>
          </p:nvSpPr>
          <p:spPr bwMode="auto">
            <a:xfrm>
              <a:off x="4508" y="719"/>
              <a:ext cx="17" cy="17"/>
            </a:xfrm>
            <a:custGeom>
              <a:avLst/>
              <a:gdLst>
                <a:gd name="T0" fmla="*/ 16 w 17"/>
                <a:gd name="T1" fmla="*/ 6 h 17"/>
                <a:gd name="T2" fmla="*/ 13 w 17"/>
                <a:gd name="T3" fmla="*/ 6 h 17"/>
                <a:gd name="T4" fmla="*/ 13 w 17"/>
                <a:gd name="T5" fmla="*/ 3 h 17"/>
                <a:gd name="T6" fmla="*/ 10 w 17"/>
                <a:gd name="T7" fmla="*/ 3 h 17"/>
                <a:gd name="T8" fmla="*/ 8 w 17"/>
                <a:gd name="T9" fmla="*/ 0 h 17"/>
                <a:gd name="T10" fmla="*/ 8 w 17"/>
                <a:gd name="T11" fmla="*/ 0 h 17"/>
                <a:gd name="T12" fmla="*/ 5 w 17"/>
                <a:gd name="T13" fmla="*/ 3 h 17"/>
                <a:gd name="T14" fmla="*/ 0 w 17"/>
                <a:gd name="T15" fmla="*/ 3 h 17"/>
                <a:gd name="T16" fmla="*/ 0 w 17"/>
                <a:gd name="T17" fmla="*/ 6 h 17"/>
                <a:gd name="T18" fmla="*/ 0 w 17"/>
                <a:gd name="T19" fmla="*/ 9 h 17"/>
                <a:gd name="T20" fmla="*/ 0 w 17"/>
                <a:gd name="T21" fmla="*/ 9 h 17"/>
                <a:gd name="T22" fmla="*/ 5 w 17"/>
                <a:gd name="T23" fmla="*/ 12 h 17"/>
                <a:gd name="T24" fmla="*/ 8 w 17"/>
                <a:gd name="T25" fmla="*/ 16 h 17"/>
                <a:gd name="T26" fmla="*/ 8 w 17"/>
                <a:gd name="T27" fmla="*/ 16 h 17"/>
                <a:gd name="T28" fmla="*/ 10 w 17"/>
                <a:gd name="T29" fmla="*/ 12 h 17"/>
                <a:gd name="T30" fmla="*/ 13 w 17"/>
                <a:gd name="T31" fmla="*/ 12 h 17"/>
                <a:gd name="T32" fmla="*/ 13 w 17"/>
                <a:gd name="T33" fmla="*/ 9 h 17"/>
                <a:gd name="T34" fmla="*/ 16 w 17"/>
                <a:gd name="T35" fmla="*/ 9 h 17"/>
                <a:gd name="T36" fmla="*/ 16 w 17"/>
                <a:gd name="T37" fmla="*/ 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6"/>
                  </a:moveTo>
                  <a:lnTo>
                    <a:pt x="13" y="6"/>
                  </a:lnTo>
                  <a:lnTo>
                    <a:pt x="13" y="3"/>
                  </a:lnTo>
                  <a:lnTo>
                    <a:pt x="10" y="3"/>
                  </a:lnTo>
                  <a:lnTo>
                    <a:pt x="8" y="0"/>
                  </a:lnTo>
                  <a:lnTo>
                    <a:pt x="5" y="3"/>
                  </a:lnTo>
                  <a:lnTo>
                    <a:pt x="0" y="3"/>
                  </a:lnTo>
                  <a:lnTo>
                    <a:pt x="0" y="6"/>
                  </a:lnTo>
                  <a:lnTo>
                    <a:pt x="0" y="9"/>
                  </a:lnTo>
                  <a:lnTo>
                    <a:pt x="5" y="12"/>
                  </a:lnTo>
                  <a:lnTo>
                    <a:pt x="8" y="16"/>
                  </a:lnTo>
                  <a:lnTo>
                    <a:pt x="10" y="12"/>
                  </a:lnTo>
                  <a:lnTo>
                    <a:pt x="13" y="12"/>
                  </a:lnTo>
                  <a:lnTo>
                    <a:pt x="13" y="9"/>
                  </a:lnTo>
                  <a:lnTo>
                    <a:pt x="16" y="9"/>
                  </a:lnTo>
                  <a:lnTo>
                    <a:pt x="16" y="6"/>
                  </a:lnTo>
                </a:path>
              </a:pathLst>
            </a:custGeom>
            <a:solidFill>
              <a:srgbClr val="FF0000"/>
            </a:solidFill>
            <a:ln w="12700" cap="rnd">
              <a:solidFill>
                <a:srgbClr val="FF0000"/>
              </a:solidFill>
              <a:round/>
              <a:headEnd/>
              <a:tailEnd/>
            </a:ln>
          </p:spPr>
          <p:txBody>
            <a:bodyPr/>
            <a:lstStyle/>
            <a:p>
              <a:endParaRPr lang="en-US" dirty="0">
                <a:solidFill>
                  <a:schemeClr val="bg1"/>
                </a:solidFill>
              </a:endParaRPr>
            </a:p>
          </p:txBody>
        </p:sp>
        <p:sp>
          <p:nvSpPr>
            <p:cNvPr id="19537" name="Freeform 158"/>
            <p:cNvSpPr>
              <a:spLocks/>
            </p:cNvSpPr>
            <p:nvPr/>
          </p:nvSpPr>
          <p:spPr bwMode="auto">
            <a:xfrm>
              <a:off x="4532" y="719"/>
              <a:ext cx="17" cy="17"/>
            </a:xfrm>
            <a:custGeom>
              <a:avLst/>
              <a:gdLst>
                <a:gd name="T0" fmla="*/ 16 w 17"/>
                <a:gd name="T1" fmla="*/ 8 h 17"/>
                <a:gd name="T2" fmla="*/ 16 w 17"/>
                <a:gd name="T3" fmla="*/ 8 h 17"/>
                <a:gd name="T4" fmla="*/ 16 w 17"/>
                <a:gd name="T5" fmla="*/ 4 h 17"/>
                <a:gd name="T6" fmla="*/ 12 w 17"/>
                <a:gd name="T7" fmla="*/ 4 h 17"/>
                <a:gd name="T8" fmla="*/ 9 w 17"/>
                <a:gd name="T9" fmla="*/ 0 h 17"/>
                <a:gd name="T10" fmla="*/ 6 w 17"/>
                <a:gd name="T11" fmla="*/ 0 h 17"/>
                <a:gd name="T12" fmla="*/ 3 w 17"/>
                <a:gd name="T13" fmla="*/ 4 h 17"/>
                <a:gd name="T14" fmla="*/ 0 w 17"/>
                <a:gd name="T15" fmla="*/ 4 h 17"/>
                <a:gd name="T16" fmla="*/ 0 w 17"/>
                <a:gd name="T17" fmla="*/ 8 h 17"/>
                <a:gd name="T18" fmla="*/ 0 w 17"/>
                <a:gd name="T19" fmla="*/ 12 h 17"/>
                <a:gd name="T20" fmla="*/ 0 w 17"/>
                <a:gd name="T21" fmla="*/ 12 h 17"/>
                <a:gd name="T22" fmla="*/ 3 w 17"/>
                <a:gd name="T23" fmla="*/ 16 h 17"/>
                <a:gd name="T24" fmla="*/ 6 w 17"/>
                <a:gd name="T25" fmla="*/ 16 h 17"/>
                <a:gd name="T26" fmla="*/ 9 w 17"/>
                <a:gd name="T27" fmla="*/ 16 h 17"/>
                <a:gd name="T28" fmla="*/ 12 w 17"/>
                <a:gd name="T29" fmla="*/ 16 h 17"/>
                <a:gd name="T30" fmla="*/ 16 w 17"/>
                <a:gd name="T31" fmla="*/ 16 h 17"/>
                <a:gd name="T32" fmla="*/ 16 w 17"/>
                <a:gd name="T33" fmla="*/ 12 h 17"/>
                <a:gd name="T34" fmla="*/ 16 w 17"/>
                <a:gd name="T35" fmla="*/ 8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6" y="8"/>
                  </a:moveTo>
                  <a:lnTo>
                    <a:pt x="16" y="8"/>
                  </a:lnTo>
                  <a:lnTo>
                    <a:pt x="16" y="4"/>
                  </a:lnTo>
                  <a:lnTo>
                    <a:pt x="12" y="4"/>
                  </a:lnTo>
                  <a:lnTo>
                    <a:pt x="9" y="0"/>
                  </a:lnTo>
                  <a:lnTo>
                    <a:pt x="6" y="0"/>
                  </a:lnTo>
                  <a:lnTo>
                    <a:pt x="3" y="4"/>
                  </a:lnTo>
                  <a:lnTo>
                    <a:pt x="0" y="4"/>
                  </a:lnTo>
                  <a:lnTo>
                    <a:pt x="0" y="8"/>
                  </a:lnTo>
                  <a:lnTo>
                    <a:pt x="0" y="12"/>
                  </a:lnTo>
                  <a:lnTo>
                    <a:pt x="3" y="16"/>
                  </a:lnTo>
                  <a:lnTo>
                    <a:pt x="6" y="16"/>
                  </a:lnTo>
                  <a:lnTo>
                    <a:pt x="9" y="16"/>
                  </a:lnTo>
                  <a:lnTo>
                    <a:pt x="12" y="16"/>
                  </a:lnTo>
                  <a:lnTo>
                    <a:pt x="16" y="16"/>
                  </a:lnTo>
                  <a:lnTo>
                    <a:pt x="16" y="12"/>
                  </a:lnTo>
                  <a:lnTo>
                    <a:pt x="16" y="8"/>
                  </a:lnTo>
                </a:path>
              </a:pathLst>
            </a:custGeom>
            <a:solidFill>
              <a:srgbClr val="FF0000"/>
            </a:solidFill>
            <a:ln w="12700" cap="rnd">
              <a:solidFill>
                <a:srgbClr val="FF0000"/>
              </a:solidFill>
              <a:round/>
              <a:headEnd/>
              <a:tailEnd/>
            </a:ln>
          </p:spPr>
          <p:txBody>
            <a:bodyPr/>
            <a:lstStyle/>
            <a:p>
              <a:endParaRPr lang="en-US" dirty="0">
                <a:solidFill>
                  <a:schemeClr val="bg1"/>
                </a:solidFill>
              </a:endParaRPr>
            </a:p>
          </p:txBody>
        </p:sp>
        <p:sp>
          <p:nvSpPr>
            <p:cNvPr id="19538" name="Freeform 159"/>
            <p:cNvSpPr>
              <a:spLocks/>
            </p:cNvSpPr>
            <p:nvPr/>
          </p:nvSpPr>
          <p:spPr bwMode="auto">
            <a:xfrm>
              <a:off x="4535" y="779"/>
              <a:ext cx="17" cy="122"/>
            </a:xfrm>
            <a:custGeom>
              <a:avLst/>
              <a:gdLst>
                <a:gd name="T0" fmla="*/ 0 w 17"/>
                <a:gd name="T1" fmla="*/ 0 h 122"/>
                <a:gd name="T2" fmla="*/ 0 w 17"/>
                <a:gd name="T3" fmla="*/ 42 h 122"/>
                <a:gd name="T4" fmla="*/ 12 w 17"/>
                <a:gd name="T5" fmla="*/ 42 h 122"/>
                <a:gd name="T6" fmla="*/ 0 w 17"/>
                <a:gd name="T7" fmla="*/ 47 h 122"/>
                <a:gd name="T8" fmla="*/ 0 w 17"/>
                <a:gd name="T9" fmla="*/ 84 h 122"/>
                <a:gd name="T10" fmla="*/ 12 w 17"/>
                <a:gd name="T11" fmla="*/ 84 h 122"/>
                <a:gd name="T12" fmla="*/ 0 w 17"/>
                <a:gd name="T13" fmla="*/ 89 h 122"/>
                <a:gd name="T14" fmla="*/ 0 w 17"/>
                <a:gd name="T15" fmla="*/ 121 h 122"/>
                <a:gd name="T16" fmla="*/ 16 w 17"/>
                <a:gd name="T17" fmla="*/ 121 h 122"/>
                <a:gd name="T18" fmla="*/ 16 w 17"/>
                <a:gd name="T19" fmla="*/ 0 h 122"/>
                <a:gd name="T20" fmla="*/ 0 w 17"/>
                <a:gd name="T21" fmla="*/ 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2"/>
                <a:gd name="T35" fmla="*/ 17 w 17"/>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2">
                  <a:moveTo>
                    <a:pt x="0" y="0"/>
                  </a:moveTo>
                  <a:lnTo>
                    <a:pt x="0" y="42"/>
                  </a:lnTo>
                  <a:lnTo>
                    <a:pt x="12" y="42"/>
                  </a:lnTo>
                  <a:lnTo>
                    <a:pt x="0" y="47"/>
                  </a:lnTo>
                  <a:lnTo>
                    <a:pt x="0" y="84"/>
                  </a:lnTo>
                  <a:lnTo>
                    <a:pt x="12" y="84"/>
                  </a:lnTo>
                  <a:lnTo>
                    <a:pt x="0" y="89"/>
                  </a:lnTo>
                  <a:lnTo>
                    <a:pt x="0" y="121"/>
                  </a:lnTo>
                  <a:lnTo>
                    <a:pt x="16" y="121"/>
                  </a:lnTo>
                  <a:lnTo>
                    <a:pt x="16" y="0"/>
                  </a:lnTo>
                  <a:lnTo>
                    <a:pt x="0" y="0"/>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sp>
          <p:nvSpPr>
            <p:cNvPr id="19539" name="Freeform 160"/>
            <p:cNvSpPr>
              <a:spLocks/>
            </p:cNvSpPr>
            <p:nvPr/>
          </p:nvSpPr>
          <p:spPr bwMode="auto">
            <a:xfrm>
              <a:off x="4561" y="1088"/>
              <a:ext cx="96" cy="45"/>
            </a:xfrm>
            <a:custGeom>
              <a:avLst/>
              <a:gdLst>
                <a:gd name="T0" fmla="*/ 0 w 96"/>
                <a:gd name="T1" fmla="*/ 44 h 45"/>
                <a:gd name="T2" fmla="*/ 95 w 96"/>
                <a:gd name="T3" fmla="*/ 35 h 45"/>
                <a:gd name="T4" fmla="*/ 0 w 96"/>
                <a:gd name="T5" fmla="*/ 0 h 45"/>
                <a:gd name="T6" fmla="*/ 0 w 96"/>
                <a:gd name="T7" fmla="*/ 44 h 45"/>
                <a:gd name="T8" fmla="*/ 0 60000 65536"/>
                <a:gd name="T9" fmla="*/ 0 60000 65536"/>
                <a:gd name="T10" fmla="*/ 0 60000 65536"/>
                <a:gd name="T11" fmla="*/ 0 60000 65536"/>
                <a:gd name="T12" fmla="*/ 0 w 96"/>
                <a:gd name="T13" fmla="*/ 0 h 45"/>
                <a:gd name="T14" fmla="*/ 96 w 96"/>
                <a:gd name="T15" fmla="*/ 45 h 45"/>
              </a:gdLst>
              <a:ahLst/>
              <a:cxnLst>
                <a:cxn ang="T8">
                  <a:pos x="T0" y="T1"/>
                </a:cxn>
                <a:cxn ang="T9">
                  <a:pos x="T2" y="T3"/>
                </a:cxn>
                <a:cxn ang="T10">
                  <a:pos x="T4" y="T5"/>
                </a:cxn>
                <a:cxn ang="T11">
                  <a:pos x="T6" y="T7"/>
                </a:cxn>
              </a:cxnLst>
              <a:rect l="T12" t="T13" r="T14" b="T15"/>
              <a:pathLst>
                <a:path w="96" h="45">
                  <a:moveTo>
                    <a:pt x="0" y="44"/>
                  </a:moveTo>
                  <a:lnTo>
                    <a:pt x="95" y="35"/>
                  </a:lnTo>
                  <a:lnTo>
                    <a:pt x="0" y="0"/>
                  </a:lnTo>
                  <a:lnTo>
                    <a:pt x="0" y="44"/>
                  </a:lnTo>
                </a:path>
              </a:pathLst>
            </a:custGeom>
            <a:solidFill>
              <a:srgbClr val="000000"/>
            </a:solidFill>
            <a:ln w="12700" cap="rnd">
              <a:solidFill>
                <a:srgbClr val="000000"/>
              </a:solidFill>
              <a:round/>
              <a:headEnd/>
              <a:tailEnd/>
            </a:ln>
          </p:spPr>
          <p:txBody>
            <a:bodyPr/>
            <a:lstStyle/>
            <a:p>
              <a:endParaRPr lang="en-US" dirty="0">
                <a:solidFill>
                  <a:schemeClr val="bg1"/>
                </a:solidFill>
              </a:endParaRPr>
            </a:p>
          </p:txBody>
        </p:sp>
      </p:grpSp>
      <p:sp>
        <p:nvSpPr>
          <p:cNvPr id="19469" name="Text Box 163"/>
          <p:cNvSpPr txBox="1">
            <a:spLocks noChangeArrowheads="1"/>
          </p:cNvSpPr>
          <p:nvPr/>
        </p:nvSpPr>
        <p:spPr bwMode="auto">
          <a:xfrm>
            <a:off x="4933940" y="1221612"/>
            <a:ext cx="2631041" cy="400110"/>
          </a:xfrm>
          <a:prstGeom prst="rect">
            <a:avLst/>
          </a:prstGeom>
          <a:noFill/>
          <a:ln w="9525">
            <a:noFill/>
            <a:miter lim="800000"/>
            <a:headEnd/>
            <a:tailEnd/>
          </a:ln>
        </p:spPr>
        <p:txBody>
          <a:bodyPr wrap="none" anchor="ctr">
            <a:spAutoFit/>
          </a:bodyPr>
          <a:lstStyle/>
          <a:p>
            <a:pPr algn="ctr" eaLnBrk="0" hangingPunct="0">
              <a:spcBef>
                <a:spcPct val="50000"/>
              </a:spcBef>
            </a:pPr>
            <a:r>
              <a:rPr lang="en-US" sz="2000" b="1" dirty="0" smtClean="0">
                <a:solidFill>
                  <a:schemeClr val="bg1"/>
                </a:solidFill>
              </a:rPr>
              <a:t>W2k8.company.com</a:t>
            </a:r>
            <a:endParaRPr lang="en-US" sz="2000" b="1" dirty="0">
              <a:solidFill>
                <a:schemeClr val="bg1"/>
              </a:solidFill>
            </a:endParaRPr>
          </a:p>
        </p:txBody>
      </p:sp>
      <p:sp>
        <p:nvSpPr>
          <p:cNvPr id="19471" name="Text Box 165"/>
          <p:cNvSpPr txBox="1">
            <a:spLocks noChangeArrowheads="1"/>
          </p:cNvSpPr>
          <p:nvPr/>
        </p:nvSpPr>
        <p:spPr bwMode="auto">
          <a:xfrm>
            <a:off x="6242507" y="3014499"/>
            <a:ext cx="1141466" cy="584775"/>
          </a:xfrm>
          <a:prstGeom prst="rect">
            <a:avLst/>
          </a:prstGeom>
          <a:noFill/>
          <a:ln w="9525">
            <a:noFill/>
            <a:miter lim="800000"/>
            <a:headEnd/>
            <a:tailEnd/>
          </a:ln>
        </p:spPr>
        <p:txBody>
          <a:bodyPr wrap="none" anchor="ctr">
            <a:spAutoFit/>
          </a:bodyPr>
          <a:lstStyle/>
          <a:p>
            <a:pPr algn="ctr" eaLnBrk="0" hangingPunct="0">
              <a:spcBef>
                <a:spcPct val="50000"/>
              </a:spcBef>
            </a:pPr>
            <a:r>
              <a:rPr lang="en-US" sz="1600" b="1" dirty="0">
                <a:solidFill>
                  <a:schemeClr val="bg1"/>
                </a:solidFill>
              </a:rPr>
              <a:t>Windows </a:t>
            </a:r>
            <a:br>
              <a:rPr lang="en-US" sz="1600" b="1" dirty="0">
                <a:solidFill>
                  <a:schemeClr val="bg1"/>
                </a:solidFill>
              </a:rPr>
            </a:br>
            <a:r>
              <a:rPr lang="en-US" sz="1600" b="1" dirty="0">
                <a:solidFill>
                  <a:schemeClr val="bg1"/>
                </a:solidFill>
              </a:rPr>
              <a:t>KDC</a:t>
            </a:r>
          </a:p>
        </p:txBody>
      </p:sp>
      <p:grpSp>
        <p:nvGrpSpPr>
          <p:cNvPr id="4" name="Group 183"/>
          <p:cNvGrpSpPr>
            <a:grpSpLocks/>
          </p:cNvGrpSpPr>
          <p:nvPr/>
        </p:nvGrpSpPr>
        <p:grpSpPr bwMode="auto">
          <a:xfrm>
            <a:off x="2437764" y="4443415"/>
            <a:ext cx="5641239" cy="654050"/>
            <a:chOff x="1152" y="2799"/>
            <a:chExt cx="2125" cy="412"/>
          </a:xfrm>
        </p:grpSpPr>
        <p:sp>
          <p:nvSpPr>
            <p:cNvPr id="19477" name="Line 178"/>
            <p:cNvSpPr>
              <a:spLocks noChangeShapeType="1"/>
            </p:cNvSpPr>
            <p:nvPr/>
          </p:nvSpPr>
          <p:spPr bwMode="auto">
            <a:xfrm>
              <a:off x="1152" y="3207"/>
              <a:ext cx="2125" cy="4"/>
            </a:xfrm>
            <a:prstGeom prst="line">
              <a:avLst/>
            </a:prstGeom>
            <a:noFill/>
            <a:ln w="57150">
              <a:solidFill>
                <a:schemeClr val="folHlink"/>
              </a:solidFill>
              <a:round/>
              <a:headEnd/>
              <a:tailEnd type="triangle" w="med" len="med"/>
            </a:ln>
          </p:spPr>
          <p:txBody>
            <a:bodyPr wrap="none" anchor="ctr"/>
            <a:lstStyle/>
            <a:p>
              <a:endParaRPr lang="en-US" dirty="0">
                <a:solidFill>
                  <a:schemeClr val="bg1"/>
                </a:solidFill>
              </a:endParaRPr>
            </a:p>
          </p:txBody>
        </p:sp>
        <p:sp>
          <p:nvSpPr>
            <p:cNvPr id="19478" name="Text Box 179"/>
            <p:cNvSpPr txBox="1">
              <a:spLocks noChangeArrowheads="1"/>
            </p:cNvSpPr>
            <p:nvPr/>
          </p:nvSpPr>
          <p:spPr bwMode="auto">
            <a:xfrm>
              <a:off x="2126" y="2799"/>
              <a:ext cx="211" cy="212"/>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a:solidFill>
                    <a:schemeClr val="bg1"/>
                  </a:solidFill>
                </a:rPr>
                <a:t>4</a:t>
              </a:r>
            </a:p>
          </p:txBody>
        </p:sp>
        <p:sp>
          <p:nvSpPr>
            <p:cNvPr id="142516" name="Rectangle 180"/>
            <p:cNvSpPr>
              <a:spLocks noChangeArrowheads="1"/>
            </p:cNvSpPr>
            <p:nvPr/>
          </p:nvSpPr>
          <p:spPr bwMode="auto">
            <a:xfrm>
              <a:off x="1687" y="2945"/>
              <a:ext cx="492" cy="19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12700">
              <a:solidFill>
                <a:schemeClr val="hlink"/>
              </a:solidFill>
              <a:miter lim="800000"/>
              <a:headEnd type="none" w="sm" len="sm"/>
              <a:tailEnd type="none" w="sm" len="sm"/>
            </a:ln>
            <a:effectLst/>
          </p:spPr>
          <p:txBody>
            <a:bodyPr wrap="none" anchor="ctr"/>
            <a:lstStyle/>
            <a:p>
              <a:pPr algn="ctr" eaLnBrk="0" hangingPunct="0">
                <a:defRPr/>
              </a:pPr>
              <a:r>
                <a:rPr lang="en-US" sz="1600" b="1" dirty="0">
                  <a:solidFill>
                    <a:schemeClr val="bg1"/>
                  </a:solidFill>
                </a:rPr>
                <a:t>TICKET</a:t>
              </a:r>
            </a:p>
          </p:txBody>
        </p:sp>
      </p:grpSp>
      <p:grpSp>
        <p:nvGrpSpPr>
          <p:cNvPr id="5" name="Group 129"/>
          <p:cNvGrpSpPr/>
          <p:nvPr/>
        </p:nvGrpSpPr>
        <p:grpSpPr>
          <a:xfrm>
            <a:off x="2109239" y="2649415"/>
            <a:ext cx="3641386" cy="2181590"/>
            <a:chOff x="1582341" y="2649415"/>
            <a:chExt cx="2731751" cy="2181590"/>
          </a:xfrm>
        </p:grpSpPr>
        <p:sp>
          <p:nvSpPr>
            <p:cNvPr id="19484" name="Line 171"/>
            <p:cNvSpPr>
              <a:spLocks noChangeShapeType="1"/>
            </p:cNvSpPr>
            <p:nvPr/>
          </p:nvSpPr>
          <p:spPr bwMode="auto">
            <a:xfrm flipV="1">
              <a:off x="1582341" y="2649415"/>
              <a:ext cx="2731751" cy="2181590"/>
            </a:xfrm>
            <a:prstGeom prst="line">
              <a:avLst/>
            </a:prstGeom>
            <a:noFill/>
            <a:ln w="38100">
              <a:solidFill>
                <a:schemeClr val="folHlink"/>
              </a:solidFill>
              <a:round/>
              <a:headEnd type="none" w="med" len="med"/>
              <a:tailEnd type="triangle" w="med" len="med"/>
            </a:ln>
          </p:spPr>
          <p:txBody>
            <a:bodyPr wrap="none" anchor="ctr"/>
            <a:lstStyle/>
            <a:p>
              <a:endParaRPr lang="en-US" dirty="0">
                <a:solidFill>
                  <a:schemeClr val="bg1"/>
                </a:solidFill>
              </a:endParaRPr>
            </a:p>
          </p:txBody>
        </p:sp>
        <p:sp>
          <p:nvSpPr>
            <p:cNvPr id="142508" name="Text Box 172"/>
            <p:cNvSpPr txBox="1">
              <a:spLocks noChangeArrowheads="1"/>
            </p:cNvSpPr>
            <p:nvPr/>
          </p:nvSpPr>
          <p:spPr bwMode="auto">
            <a:xfrm>
              <a:off x="2664135" y="3860541"/>
              <a:ext cx="319592" cy="339115"/>
            </a:xfrm>
            <a:prstGeom prst="rect">
              <a:avLst/>
            </a:prstGeom>
            <a:noFill/>
            <a:ln w="9525">
              <a:noFill/>
              <a:miter lim="800000"/>
              <a:headEnd/>
              <a:tailEnd/>
            </a:ln>
            <a:effectLst/>
          </p:spPr>
          <p:txBody>
            <a:bodyPr anchor="ctr">
              <a:spAutoFit/>
            </a:bodyPr>
            <a:lstStyle/>
            <a:p>
              <a:pPr algn="ctr" eaLnBrk="0" hangingPunct="0">
                <a:spcBef>
                  <a:spcPct val="50000"/>
                </a:spcBef>
                <a:defRPr/>
              </a:pPr>
              <a:r>
                <a:rPr lang="en-US" sz="1600" b="1" dirty="0">
                  <a:solidFill>
                    <a:schemeClr val="bg1"/>
                  </a:solidFill>
                  <a:effectLst>
                    <a:outerShdw blurRad="38100" dist="38100" dir="2700000" algn="tl">
                      <a:srgbClr val="C0C0C0"/>
                    </a:outerShdw>
                  </a:effectLst>
                </a:rPr>
                <a:t>2</a:t>
              </a:r>
            </a:p>
          </p:txBody>
        </p:sp>
        <p:sp>
          <p:nvSpPr>
            <p:cNvPr id="184" name="Rectangle 169"/>
            <p:cNvSpPr>
              <a:spLocks noChangeArrowheads="1"/>
            </p:cNvSpPr>
            <p:nvPr/>
          </p:nvSpPr>
          <p:spPr bwMode="auto">
            <a:xfrm>
              <a:off x="2161809" y="3805784"/>
              <a:ext cx="523612" cy="469772"/>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solidFill>
                <a:schemeClr val="accent2"/>
              </a:solidFill>
              <a:miter lim="800000"/>
              <a:headEnd type="none" w="sm" len="sm"/>
              <a:tailEnd type="none" w="sm" len="sm"/>
            </a:ln>
            <a:effectLst/>
          </p:spPr>
          <p:txBody>
            <a:bodyPr wrap="none" anchor="ctr"/>
            <a:lstStyle/>
            <a:p>
              <a:pPr algn="ctr" eaLnBrk="0" hangingPunct="0">
                <a:defRPr/>
              </a:pPr>
              <a:r>
                <a:rPr lang="en-US" sz="1600" b="1" dirty="0">
                  <a:solidFill>
                    <a:schemeClr val="bg1"/>
                  </a:solidFill>
                  <a:effectLst>
                    <a:outerShdw blurRad="38100" dist="38100" dir="2700000" algn="tl">
                      <a:srgbClr val="000000"/>
                    </a:outerShdw>
                  </a:effectLst>
                </a:rPr>
                <a:t>TGT</a:t>
              </a:r>
            </a:p>
          </p:txBody>
        </p:sp>
      </p:grpSp>
      <p:grpSp>
        <p:nvGrpSpPr>
          <p:cNvPr id="6" name="Group 132"/>
          <p:cNvGrpSpPr/>
          <p:nvPr/>
        </p:nvGrpSpPr>
        <p:grpSpPr>
          <a:xfrm>
            <a:off x="198732" y="4477991"/>
            <a:ext cx="1231579" cy="928896"/>
            <a:chOff x="149087" y="4477991"/>
            <a:chExt cx="923925" cy="928896"/>
          </a:xfrm>
        </p:grpSpPr>
        <p:sp>
          <p:nvSpPr>
            <p:cNvPr id="128" name="Flowchart: Document 127"/>
            <p:cNvSpPr/>
            <p:nvPr/>
          </p:nvSpPr>
          <p:spPr bwMode="auto">
            <a:xfrm>
              <a:off x="187187" y="4477991"/>
              <a:ext cx="885825" cy="409575"/>
            </a:xfrm>
            <a:prstGeom prst="flowChartDocumen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tx1">
                      <a:alpha val="99000"/>
                    </a:schemeClr>
                  </a:solidFill>
                </a:rPr>
                <a:t>Krb5.conf</a:t>
              </a:r>
            </a:p>
          </p:txBody>
        </p:sp>
        <p:sp>
          <p:nvSpPr>
            <p:cNvPr id="131" name="Rectangle 130"/>
            <p:cNvSpPr/>
            <p:nvPr/>
          </p:nvSpPr>
          <p:spPr bwMode="auto">
            <a:xfrm>
              <a:off x="149087" y="5019260"/>
              <a:ext cx="914400" cy="387627"/>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dirty="0" smtClean="0">
                  <a:solidFill>
                    <a:schemeClr val="tx1">
                      <a:alpha val="99000"/>
                    </a:schemeClr>
                  </a:solidFill>
                </a:rPr>
                <a:t>Kerberos client</a:t>
              </a:r>
            </a:p>
          </p:txBody>
        </p:sp>
        <p:sp>
          <p:nvSpPr>
            <p:cNvPr id="132" name="Plus 131"/>
            <p:cNvSpPr/>
            <p:nvPr/>
          </p:nvSpPr>
          <p:spPr bwMode="auto">
            <a:xfrm>
              <a:off x="496955" y="4760845"/>
              <a:ext cx="327991" cy="337930"/>
            </a:xfrm>
            <a:prstGeom prst="mathPlus">
              <a:avLst/>
            </a:prstGeom>
            <a:solidFill>
              <a:schemeClr val="tx1"/>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solidFill>
              </a:endParaRPr>
            </a:p>
          </p:txBody>
        </p:sp>
      </p:grpSp>
      <p:grpSp>
        <p:nvGrpSpPr>
          <p:cNvPr id="7" name="Group 135"/>
          <p:cNvGrpSpPr/>
          <p:nvPr/>
        </p:nvGrpSpPr>
        <p:grpSpPr>
          <a:xfrm>
            <a:off x="1876410" y="2028093"/>
            <a:ext cx="3874215" cy="2483585"/>
            <a:chOff x="1407674" y="2028092"/>
            <a:chExt cx="2906418" cy="2483585"/>
          </a:xfrm>
        </p:grpSpPr>
        <p:sp>
          <p:nvSpPr>
            <p:cNvPr id="19487" name="Line 167"/>
            <p:cNvSpPr>
              <a:spLocks noChangeShapeType="1"/>
            </p:cNvSpPr>
            <p:nvPr/>
          </p:nvSpPr>
          <p:spPr bwMode="auto">
            <a:xfrm flipV="1">
              <a:off x="1407674" y="2028092"/>
              <a:ext cx="2906418" cy="2483585"/>
            </a:xfrm>
            <a:prstGeom prst="line">
              <a:avLst/>
            </a:prstGeom>
            <a:noFill/>
            <a:ln w="38100">
              <a:solidFill>
                <a:schemeClr val="accent1"/>
              </a:solidFill>
              <a:round/>
              <a:headEnd type="triangle" w="med" len="med"/>
              <a:tailEnd type="triangle" w="med" len="med"/>
            </a:ln>
          </p:spPr>
          <p:txBody>
            <a:bodyPr wrap="none" anchor="ctr"/>
            <a:lstStyle/>
            <a:p>
              <a:endParaRPr lang="en-US" dirty="0">
                <a:solidFill>
                  <a:schemeClr val="bg1"/>
                </a:solidFill>
              </a:endParaRPr>
            </a:p>
          </p:txBody>
        </p:sp>
        <p:sp>
          <p:nvSpPr>
            <p:cNvPr id="142504" name="Text Box 168"/>
            <p:cNvSpPr txBox="1">
              <a:spLocks noChangeArrowheads="1"/>
            </p:cNvSpPr>
            <p:nvPr/>
          </p:nvSpPr>
          <p:spPr bwMode="auto">
            <a:xfrm>
              <a:off x="2162319" y="2774739"/>
              <a:ext cx="316975" cy="337956"/>
            </a:xfrm>
            <a:prstGeom prst="rect">
              <a:avLst/>
            </a:prstGeom>
            <a:noFill/>
            <a:ln w="9525">
              <a:noFill/>
              <a:miter lim="800000"/>
              <a:headEnd/>
              <a:tailEnd/>
            </a:ln>
            <a:effectLst/>
          </p:spPr>
          <p:txBody>
            <a:bodyPr anchor="ctr">
              <a:spAutoFit/>
            </a:bodyPr>
            <a:lstStyle/>
            <a:p>
              <a:pPr algn="ctr" eaLnBrk="0" hangingPunct="0">
                <a:spcBef>
                  <a:spcPct val="50000"/>
                </a:spcBef>
                <a:defRPr/>
              </a:pPr>
              <a:r>
                <a:rPr lang="en-US" sz="1600" b="1" dirty="0">
                  <a:solidFill>
                    <a:schemeClr val="bg1"/>
                  </a:solidFill>
                  <a:effectLst>
                    <a:outerShdw blurRad="38100" dist="38100" dir="2700000" algn="tl">
                      <a:srgbClr val="C0C0C0"/>
                    </a:outerShdw>
                  </a:effectLst>
                </a:rPr>
                <a:t>1</a:t>
              </a:r>
            </a:p>
          </p:txBody>
        </p:sp>
        <p:sp>
          <p:nvSpPr>
            <p:cNvPr id="142505" name="Rectangle 169"/>
            <p:cNvSpPr>
              <a:spLocks noChangeArrowheads="1"/>
            </p:cNvSpPr>
            <p:nvPr/>
          </p:nvSpPr>
          <p:spPr bwMode="auto">
            <a:xfrm>
              <a:off x="2475636" y="2664707"/>
              <a:ext cx="527885" cy="503005"/>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solidFill>
                <a:schemeClr val="accent2"/>
              </a:solidFill>
              <a:miter lim="800000"/>
              <a:headEnd type="none" w="sm" len="sm"/>
              <a:tailEnd type="none" w="sm" len="sm"/>
            </a:ln>
            <a:effectLst/>
          </p:spPr>
          <p:txBody>
            <a:bodyPr wrap="none" anchor="ctr"/>
            <a:lstStyle/>
            <a:p>
              <a:pPr algn="ctr" eaLnBrk="0" hangingPunct="0">
                <a:defRPr/>
              </a:pPr>
              <a:r>
                <a:rPr lang="en-US" sz="1600" b="1" dirty="0">
                  <a:solidFill>
                    <a:schemeClr val="bg1"/>
                  </a:solidFill>
                  <a:effectLst>
                    <a:outerShdw blurRad="38100" dist="38100" dir="2700000" algn="tl">
                      <a:srgbClr val="000000"/>
                    </a:outerShdw>
                  </a:effectLst>
                </a:rPr>
                <a:t>TGT</a:t>
              </a:r>
            </a:p>
          </p:txBody>
        </p:sp>
        <p:sp>
          <p:nvSpPr>
            <p:cNvPr id="134" name="Cloud Callout 133"/>
            <p:cNvSpPr/>
            <p:nvPr/>
          </p:nvSpPr>
          <p:spPr bwMode="auto">
            <a:xfrm>
              <a:off x="2724346" y="2243580"/>
              <a:ext cx="791852" cy="377072"/>
            </a:xfrm>
            <a:prstGeom prst="cloudCallou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dirty="0" smtClean="0">
                  <a:solidFill>
                    <a:schemeClr val="tx1">
                      <a:alpha val="99000"/>
                    </a:schemeClr>
                  </a:solidFill>
                </a:rPr>
                <a:t>PAC?</a:t>
              </a:r>
            </a:p>
          </p:txBody>
        </p:sp>
      </p:grpSp>
      <p:grpSp>
        <p:nvGrpSpPr>
          <p:cNvPr id="8" name="Group 136"/>
          <p:cNvGrpSpPr/>
          <p:nvPr/>
        </p:nvGrpSpPr>
        <p:grpSpPr>
          <a:xfrm>
            <a:off x="2241293" y="2977662"/>
            <a:ext cx="3978778" cy="2065582"/>
            <a:chOff x="1681407" y="2977662"/>
            <a:chExt cx="2984861" cy="2065582"/>
          </a:xfrm>
        </p:grpSpPr>
        <p:sp>
          <p:nvSpPr>
            <p:cNvPr id="19481" name="Line 175"/>
            <p:cNvSpPr>
              <a:spLocks noChangeShapeType="1"/>
            </p:cNvSpPr>
            <p:nvPr/>
          </p:nvSpPr>
          <p:spPr bwMode="auto">
            <a:xfrm flipV="1">
              <a:off x="1681407" y="2977662"/>
              <a:ext cx="2984378" cy="2065582"/>
            </a:xfrm>
            <a:prstGeom prst="line">
              <a:avLst/>
            </a:prstGeom>
            <a:noFill/>
            <a:ln w="38100">
              <a:solidFill>
                <a:schemeClr val="folHlink"/>
              </a:solidFill>
              <a:round/>
              <a:headEnd type="triangle" w="med" len="med"/>
              <a:tailEnd type="none" w="med" len="med"/>
            </a:ln>
          </p:spPr>
          <p:txBody>
            <a:bodyPr wrap="none" anchor="ctr"/>
            <a:lstStyle/>
            <a:p>
              <a:endParaRPr lang="en-US" dirty="0">
                <a:solidFill>
                  <a:schemeClr val="bg1"/>
                </a:solidFill>
              </a:endParaRPr>
            </a:p>
          </p:txBody>
        </p:sp>
        <p:sp>
          <p:nvSpPr>
            <p:cNvPr id="142512" name="Text Box 176"/>
            <p:cNvSpPr txBox="1">
              <a:spLocks noChangeArrowheads="1"/>
            </p:cNvSpPr>
            <p:nvPr/>
          </p:nvSpPr>
          <p:spPr bwMode="auto">
            <a:xfrm>
              <a:off x="4138389" y="3787755"/>
              <a:ext cx="367197" cy="338315"/>
            </a:xfrm>
            <a:prstGeom prst="rect">
              <a:avLst/>
            </a:prstGeom>
            <a:noFill/>
            <a:ln w="9525">
              <a:noFill/>
              <a:miter lim="800000"/>
              <a:headEnd/>
              <a:tailEnd/>
            </a:ln>
            <a:effectLst/>
          </p:spPr>
          <p:txBody>
            <a:bodyPr anchor="ctr">
              <a:spAutoFit/>
            </a:bodyPr>
            <a:lstStyle/>
            <a:p>
              <a:pPr algn="ctr" eaLnBrk="0" hangingPunct="0">
                <a:spcBef>
                  <a:spcPct val="50000"/>
                </a:spcBef>
                <a:defRPr/>
              </a:pPr>
              <a:r>
                <a:rPr lang="en-US" sz="1600" b="1" dirty="0">
                  <a:solidFill>
                    <a:schemeClr val="bg1"/>
                  </a:solidFill>
                  <a:effectLst>
                    <a:outerShdw blurRad="38100" dist="38100" dir="2700000" algn="tl">
                      <a:srgbClr val="C0C0C0"/>
                    </a:outerShdw>
                  </a:effectLst>
                </a:rPr>
                <a:t>3</a:t>
              </a:r>
            </a:p>
          </p:txBody>
        </p:sp>
        <p:sp>
          <p:nvSpPr>
            <p:cNvPr id="142513" name="Rectangle 177"/>
            <p:cNvSpPr>
              <a:spLocks noChangeArrowheads="1"/>
            </p:cNvSpPr>
            <p:nvPr/>
          </p:nvSpPr>
          <p:spPr bwMode="auto">
            <a:xfrm>
              <a:off x="3384194" y="3804826"/>
              <a:ext cx="781194" cy="297965"/>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12700">
              <a:solidFill>
                <a:schemeClr val="hlink"/>
              </a:solidFill>
              <a:miter lim="800000"/>
              <a:headEnd type="none" w="sm" len="sm"/>
              <a:tailEnd type="none" w="sm" len="sm"/>
            </a:ln>
            <a:effectLst/>
          </p:spPr>
          <p:txBody>
            <a:bodyPr wrap="none" anchor="ctr"/>
            <a:lstStyle/>
            <a:p>
              <a:pPr algn="ctr" eaLnBrk="0" hangingPunct="0">
                <a:defRPr/>
              </a:pPr>
              <a:r>
                <a:rPr lang="en-US" sz="1600" b="1" dirty="0">
                  <a:solidFill>
                    <a:schemeClr val="bg1"/>
                  </a:solidFill>
                  <a:effectLst>
                    <a:outerShdw blurRad="38100" dist="38100" dir="2700000" algn="tl">
                      <a:srgbClr val="000000"/>
                    </a:outerShdw>
                  </a:effectLst>
                </a:rPr>
                <a:t>TICKET</a:t>
              </a:r>
            </a:p>
          </p:txBody>
        </p:sp>
        <p:sp>
          <p:nvSpPr>
            <p:cNvPr id="135" name="Cloud Callout 134"/>
            <p:cNvSpPr/>
            <p:nvPr/>
          </p:nvSpPr>
          <p:spPr bwMode="auto">
            <a:xfrm>
              <a:off x="3753438" y="3357514"/>
              <a:ext cx="912830" cy="394354"/>
            </a:xfrm>
            <a:prstGeom prst="cloudCallou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dirty="0" smtClean="0">
                  <a:solidFill>
                    <a:schemeClr val="tx1">
                      <a:alpha val="99000"/>
                    </a:schemeClr>
                  </a:solidFill>
                </a:rPr>
                <a:t>PAC?</a:t>
              </a:r>
            </a:p>
          </p:txBody>
        </p:sp>
      </p:grpSp>
    </p:spTree>
    <p:extLst>
      <p:ext uri="{BB962C8B-B14F-4D97-AF65-F5344CB8AC3E}">
        <p14:creationId xmlns:p14="http://schemas.microsoft.com/office/powerpoint/2010/main" val="317183734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519112" y="228600"/>
            <a:ext cx="11149013" cy="553998"/>
          </a:xfrm>
        </p:spPr>
        <p:txBody>
          <a:bodyPr/>
          <a:lstStyle/>
          <a:p>
            <a:r>
              <a:rPr lang="en-US" sz="4000" dirty="0" smtClean="0"/>
              <a:t>Unix/Linux Clients offer Domain protected service</a:t>
            </a:r>
          </a:p>
        </p:txBody>
      </p:sp>
      <p:sp>
        <p:nvSpPr>
          <p:cNvPr id="123" name="AutoShape 2"/>
          <p:cNvSpPr>
            <a:spLocks noChangeArrowheads="1"/>
          </p:cNvSpPr>
          <p:nvPr/>
        </p:nvSpPr>
        <p:spPr bwMode="auto">
          <a:xfrm>
            <a:off x="1634380" y="1335148"/>
            <a:ext cx="8920065" cy="4329404"/>
          </a:xfrm>
          <a:prstGeom prst="triangle">
            <a:avLst>
              <a:gd name="adj" fmla="val 50000"/>
            </a:avLst>
          </a:prstGeom>
          <a:gradFill>
            <a:gsLst>
              <a:gs pos="47000">
                <a:schemeClr val="tx1">
                  <a:lumMod val="95000"/>
                </a:schemeClr>
              </a:gs>
              <a:gs pos="53000">
                <a:schemeClr val="tx1">
                  <a:lumMod val="75000"/>
                </a:schemeClr>
              </a:gs>
              <a:gs pos="76000">
                <a:schemeClr val="tx1">
                  <a:lumMod val="50000"/>
                </a:schemeClr>
              </a:gs>
            </a:gsLst>
            <a:lin ang="2700000" scaled="0"/>
          </a:gradFill>
          <a:ln w="9525">
            <a:solidFill>
              <a:schemeClr val="bg1"/>
            </a:solidFill>
            <a:prstDash val="lgDashDot"/>
            <a:miter lim="800000"/>
            <a:headEnd/>
            <a:tailEnd/>
          </a:ln>
        </p:spPr>
        <p:txBody>
          <a:bodyPr wrap="none" anchor="ctr"/>
          <a:lstStyle/>
          <a:p>
            <a:endParaRPr lang="en-US" dirty="0">
              <a:solidFill>
                <a:schemeClr val="bg1"/>
              </a:solidFill>
            </a:endParaRPr>
          </a:p>
        </p:txBody>
      </p:sp>
      <p:sp>
        <p:nvSpPr>
          <p:cNvPr id="124" name="Text Box 163"/>
          <p:cNvSpPr txBox="1">
            <a:spLocks noChangeArrowheads="1"/>
          </p:cNvSpPr>
          <p:nvPr/>
        </p:nvSpPr>
        <p:spPr bwMode="auto">
          <a:xfrm>
            <a:off x="4809100" y="1182616"/>
            <a:ext cx="2674322" cy="400110"/>
          </a:xfrm>
          <a:prstGeom prst="rect">
            <a:avLst/>
          </a:prstGeom>
          <a:noFill/>
          <a:ln w="9525">
            <a:noFill/>
            <a:miter lim="800000"/>
            <a:headEnd/>
            <a:tailEnd/>
          </a:ln>
        </p:spPr>
        <p:txBody>
          <a:bodyPr wrap="none" anchor="ctr">
            <a:spAutoFit/>
          </a:bodyPr>
          <a:lstStyle/>
          <a:p>
            <a:pPr algn="ctr" eaLnBrk="0" hangingPunct="0">
              <a:spcBef>
                <a:spcPct val="50000"/>
              </a:spcBef>
            </a:pPr>
            <a:r>
              <a:rPr lang="en-US" sz="2000" b="1" dirty="0" smtClean="0">
                <a:solidFill>
                  <a:schemeClr val="bg1"/>
                </a:solidFill>
              </a:rPr>
              <a:t>W2K8.company.com</a:t>
            </a:r>
            <a:endParaRPr lang="en-US" sz="2000" b="1" dirty="0">
              <a:solidFill>
                <a:schemeClr val="bg1"/>
              </a:solidFill>
            </a:endParaRPr>
          </a:p>
        </p:txBody>
      </p:sp>
      <p:sp>
        <p:nvSpPr>
          <p:cNvPr id="125" name="Text Box 165"/>
          <p:cNvSpPr txBox="1">
            <a:spLocks noChangeArrowheads="1"/>
          </p:cNvSpPr>
          <p:nvPr/>
        </p:nvSpPr>
        <p:spPr bwMode="auto">
          <a:xfrm>
            <a:off x="5817499" y="2994552"/>
            <a:ext cx="1141466" cy="584775"/>
          </a:xfrm>
          <a:prstGeom prst="rect">
            <a:avLst/>
          </a:prstGeom>
          <a:noFill/>
          <a:ln w="9525">
            <a:noFill/>
            <a:miter lim="800000"/>
            <a:headEnd/>
            <a:tailEnd/>
          </a:ln>
        </p:spPr>
        <p:txBody>
          <a:bodyPr wrap="none" anchor="ctr">
            <a:spAutoFit/>
          </a:bodyPr>
          <a:lstStyle/>
          <a:p>
            <a:pPr algn="ctr" eaLnBrk="0" hangingPunct="0">
              <a:spcBef>
                <a:spcPct val="50000"/>
              </a:spcBef>
            </a:pPr>
            <a:r>
              <a:rPr lang="en-US" sz="1600" b="1" dirty="0">
                <a:solidFill>
                  <a:schemeClr val="bg1"/>
                </a:solidFill>
              </a:rPr>
              <a:t>Windows </a:t>
            </a:r>
            <a:br>
              <a:rPr lang="en-US" sz="1600" b="1" dirty="0">
                <a:solidFill>
                  <a:schemeClr val="bg1"/>
                </a:solidFill>
              </a:rPr>
            </a:br>
            <a:r>
              <a:rPr lang="en-US" sz="1600" b="1" dirty="0">
                <a:solidFill>
                  <a:schemeClr val="bg1"/>
                </a:solidFill>
              </a:rPr>
              <a:t>KDC</a:t>
            </a:r>
          </a:p>
        </p:txBody>
      </p:sp>
      <p:sp>
        <p:nvSpPr>
          <p:cNvPr id="126" name="Text Box 57"/>
          <p:cNvSpPr txBox="1">
            <a:spLocks noChangeArrowheads="1"/>
          </p:cNvSpPr>
          <p:nvPr/>
        </p:nvSpPr>
        <p:spPr bwMode="auto">
          <a:xfrm>
            <a:off x="7153896" y="5418829"/>
            <a:ext cx="2892425"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smtClean="0">
                <a:solidFill>
                  <a:schemeClr val="bg1"/>
                </a:solidFill>
              </a:rPr>
              <a:t>Windows Client</a:t>
            </a:r>
            <a:endParaRPr lang="en-US" sz="1600" b="1" dirty="0">
              <a:solidFill>
                <a:schemeClr val="bg1"/>
              </a:solidFill>
            </a:endParaRPr>
          </a:p>
        </p:txBody>
      </p:sp>
      <p:grpSp>
        <p:nvGrpSpPr>
          <p:cNvPr id="127" name="Group 142"/>
          <p:cNvGrpSpPr/>
          <p:nvPr/>
        </p:nvGrpSpPr>
        <p:grpSpPr>
          <a:xfrm>
            <a:off x="6715012" y="2696143"/>
            <a:ext cx="2147005" cy="1808285"/>
            <a:chOff x="5304567" y="2723264"/>
            <a:chExt cx="2147005" cy="1808285"/>
          </a:xfrm>
        </p:grpSpPr>
        <p:sp>
          <p:nvSpPr>
            <p:cNvPr id="128" name="Rectangle 169"/>
            <p:cNvSpPr>
              <a:spLocks noChangeArrowheads="1"/>
            </p:cNvSpPr>
            <p:nvPr/>
          </p:nvSpPr>
          <p:spPr bwMode="auto">
            <a:xfrm>
              <a:off x="6923687" y="3893375"/>
              <a:ext cx="527885" cy="500712"/>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solidFill>
                <a:schemeClr val="accent2"/>
              </a:solidFill>
              <a:miter lim="800000"/>
              <a:headEnd type="none" w="sm" len="sm"/>
              <a:tailEnd type="none" w="sm" len="sm"/>
            </a:ln>
            <a:effectLst/>
          </p:spPr>
          <p:txBody>
            <a:bodyPr wrap="none" anchor="ctr"/>
            <a:lstStyle/>
            <a:p>
              <a:pPr algn="ctr" eaLnBrk="0" hangingPunct="0">
                <a:defRPr/>
              </a:pPr>
              <a:r>
                <a:rPr lang="en-US" sz="1600" b="1" dirty="0">
                  <a:solidFill>
                    <a:schemeClr val="bg1"/>
                  </a:solidFill>
                  <a:effectLst>
                    <a:outerShdw blurRad="38100" dist="38100" dir="2700000" algn="tl">
                      <a:srgbClr val="000000"/>
                    </a:outerShdw>
                  </a:effectLst>
                </a:rPr>
                <a:t>TGT</a:t>
              </a:r>
            </a:p>
          </p:txBody>
        </p:sp>
        <p:sp>
          <p:nvSpPr>
            <p:cNvPr id="137" name="Line 171"/>
            <p:cNvSpPr>
              <a:spLocks noChangeShapeType="1"/>
            </p:cNvSpPr>
            <p:nvPr/>
          </p:nvSpPr>
          <p:spPr bwMode="auto">
            <a:xfrm flipH="1" flipV="1">
              <a:off x="5304567" y="2723264"/>
              <a:ext cx="2010508" cy="1808285"/>
            </a:xfrm>
            <a:prstGeom prst="line">
              <a:avLst/>
            </a:prstGeom>
            <a:noFill/>
            <a:ln w="38100">
              <a:solidFill>
                <a:schemeClr val="folHlink"/>
              </a:solidFill>
              <a:round/>
              <a:headEnd type="none" w="med" len="med"/>
              <a:tailEnd type="triangle" w="med" len="med"/>
            </a:ln>
          </p:spPr>
          <p:txBody>
            <a:bodyPr wrap="none" anchor="ctr"/>
            <a:lstStyle/>
            <a:p>
              <a:endParaRPr lang="en-US" dirty="0">
                <a:solidFill>
                  <a:schemeClr val="bg1"/>
                </a:solidFill>
              </a:endParaRPr>
            </a:p>
          </p:txBody>
        </p:sp>
      </p:grpSp>
      <p:grpSp>
        <p:nvGrpSpPr>
          <p:cNvPr id="242" name="Group 143"/>
          <p:cNvGrpSpPr/>
          <p:nvPr/>
        </p:nvGrpSpPr>
        <p:grpSpPr>
          <a:xfrm>
            <a:off x="6563345" y="2899602"/>
            <a:ext cx="1866899" cy="1685925"/>
            <a:chOff x="5152900" y="2978974"/>
            <a:chExt cx="1866899" cy="1685925"/>
          </a:xfrm>
        </p:grpSpPr>
        <p:sp>
          <p:nvSpPr>
            <p:cNvPr id="243" name="Line 175"/>
            <p:cNvSpPr>
              <a:spLocks noChangeShapeType="1"/>
            </p:cNvSpPr>
            <p:nvPr/>
          </p:nvSpPr>
          <p:spPr bwMode="auto">
            <a:xfrm flipH="1" flipV="1">
              <a:off x="5152900" y="2978974"/>
              <a:ext cx="1866899" cy="1685925"/>
            </a:xfrm>
            <a:prstGeom prst="line">
              <a:avLst/>
            </a:prstGeom>
            <a:noFill/>
            <a:ln w="38100">
              <a:solidFill>
                <a:schemeClr val="folHlink"/>
              </a:solidFill>
              <a:round/>
              <a:headEnd type="triangle" w="med" len="med"/>
              <a:tailEnd type="none" w="med" len="med"/>
            </a:ln>
          </p:spPr>
          <p:txBody>
            <a:bodyPr wrap="none" anchor="ctr"/>
            <a:lstStyle/>
            <a:p>
              <a:endParaRPr lang="en-US" dirty="0">
                <a:solidFill>
                  <a:schemeClr val="bg1"/>
                </a:solidFill>
              </a:endParaRPr>
            </a:p>
          </p:txBody>
        </p:sp>
        <p:sp>
          <p:nvSpPr>
            <p:cNvPr id="244" name="Rectangle 177"/>
            <p:cNvSpPr>
              <a:spLocks noChangeArrowheads="1"/>
            </p:cNvSpPr>
            <p:nvPr/>
          </p:nvSpPr>
          <p:spPr bwMode="auto">
            <a:xfrm>
              <a:off x="5460520" y="3764376"/>
              <a:ext cx="781194" cy="297965"/>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12700">
              <a:solidFill>
                <a:schemeClr val="hlink"/>
              </a:solidFill>
              <a:miter lim="800000"/>
              <a:headEnd type="none" w="sm" len="sm"/>
              <a:tailEnd type="none" w="sm" len="sm"/>
            </a:ln>
            <a:effectLst/>
          </p:spPr>
          <p:txBody>
            <a:bodyPr wrap="none" anchor="ctr"/>
            <a:lstStyle/>
            <a:p>
              <a:pPr algn="ctr" eaLnBrk="0" hangingPunct="0">
                <a:defRPr/>
              </a:pPr>
              <a:r>
                <a:rPr lang="en-US" sz="1600" b="1" dirty="0">
                  <a:solidFill>
                    <a:schemeClr val="bg1"/>
                  </a:solidFill>
                </a:rPr>
                <a:t>TICKET</a:t>
              </a:r>
            </a:p>
          </p:txBody>
        </p:sp>
      </p:grpSp>
      <p:grpSp>
        <p:nvGrpSpPr>
          <p:cNvPr id="245" name="Group 145"/>
          <p:cNvGrpSpPr/>
          <p:nvPr/>
        </p:nvGrpSpPr>
        <p:grpSpPr>
          <a:xfrm>
            <a:off x="3746091" y="4675877"/>
            <a:ext cx="4570595" cy="304800"/>
            <a:chOff x="2335646" y="4702998"/>
            <a:chExt cx="4570595" cy="304800"/>
          </a:xfrm>
        </p:grpSpPr>
        <p:sp>
          <p:nvSpPr>
            <p:cNvPr id="246" name="Line 178"/>
            <p:cNvSpPr>
              <a:spLocks noChangeShapeType="1"/>
            </p:cNvSpPr>
            <p:nvPr/>
          </p:nvSpPr>
          <p:spPr bwMode="auto">
            <a:xfrm flipH="1" flipV="1">
              <a:off x="2335646" y="4909373"/>
              <a:ext cx="4570595" cy="79375"/>
            </a:xfrm>
            <a:prstGeom prst="line">
              <a:avLst/>
            </a:prstGeom>
            <a:noFill/>
            <a:ln w="57150">
              <a:solidFill>
                <a:schemeClr val="folHlink"/>
              </a:solidFill>
              <a:round/>
              <a:headEnd/>
              <a:tailEnd type="triangle" w="med" len="med"/>
            </a:ln>
          </p:spPr>
          <p:txBody>
            <a:bodyPr wrap="none" anchor="ctr"/>
            <a:lstStyle/>
            <a:p>
              <a:endParaRPr lang="en-US" dirty="0">
                <a:solidFill>
                  <a:schemeClr val="bg1"/>
                </a:solidFill>
              </a:endParaRPr>
            </a:p>
          </p:txBody>
        </p:sp>
        <p:sp>
          <p:nvSpPr>
            <p:cNvPr id="247" name="Rectangle 180"/>
            <p:cNvSpPr>
              <a:spLocks noChangeArrowheads="1"/>
            </p:cNvSpPr>
            <p:nvPr/>
          </p:nvSpPr>
          <p:spPr bwMode="auto">
            <a:xfrm>
              <a:off x="5205462" y="4702998"/>
              <a:ext cx="979840" cy="304800"/>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12700">
              <a:solidFill>
                <a:schemeClr val="hlink"/>
              </a:solidFill>
              <a:miter lim="800000"/>
              <a:headEnd type="none" w="sm" len="sm"/>
              <a:tailEnd type="none" w="sm" len="sm"/>
            </a:ln>
            <a:effectLst/>
          </p:spPr>
          <p:txBody>
            <a:bodyPr wrap="none" anchor="ctr"/>
            <a:lstStyle/>
            <a:p>
              <a:pPr algn="ctr" eaLnBrk="0" hangingPunct="0">
                <a:defRPr/>
              </a:pPr>
              <a:r>
                <a:rPr lang="en-US" sz="1600" b="1" dirty="0">
                  <a:solidFill>
                    <a:schemeClr val="bg1"/>
                  </a:solidFill>
                </a:rPr>
                <a:t>TICKET</a:t>
              </a:r>
            </a:p>
          </p:txBody>
        </p:sp>
      </p:grpSp>
      <p:sp>
        <p:nvSpPr>
          <p:cNvPr id="248" name="AutoShape 181"/>
          <p:cNvSpPr>
            <a:spLocks/>
          </p:cNvSpPr>
          <p:nvPr/>
        </p:nvSpPr>
        <p:spPr bwMode="auto">
          <a:xfrm>
            <a:off x="6858875" y="5928413"/>
            <a:ext cx="2126970" cy="485775"/>
          </a:xfrm>
          <a:prstGeom prst="borderCallout2">
            <a:avLst>
              <a:gd name="adj1" fmla="val -3003"/>
              <a:gd name="adj2" fmla="val 11752"/>
              <a:gd name="adj3" fmla="val -47654"/>
              <a:gd name="adj4" fmla="val 17756"/>
              <a:gd name="adj5" fmla="val -207113"/>
              <a:gd name="adj6" fmla="val 16582"/>
            </a:avLst>
          </a:prstGeom>
          <a:noFill/>
          <a:ln w="28575">
            <a:solidFill>
              <a:schemeClr val="folHlink"/>
            </a:solidFill>
            <a:miter lim="800000"/>
            <a:headEnd/>
            <a:tailEnd/>
          </a:ln>
        </p:spPr>
        <p:txBody>
          <a:bodyPr wrap="square">
            <a:spAutoFit/>
          </a:bodyPr>
          <a:lstStyle/>
          <a:p>
            <a:pPr eaLnBrk="0" hangingPunct="0">
              <a:lnSpc>
                <a:spcPct val="80000"/>
              </a:lnSpc>
            </a:pPr>
            <a:r>
              <a:rPr lang="en-US" sz="1600" b="1" dirty="0">
                <a:solidFill>
                  <a:schemeClr val="bg1"/>
                </a:solidFill>
              </a:rPr>
              <a:t>With </a:t>
            </a:r>
            <a:r>
              <a:rPr lang="en-US" sz="1600" b="1" dirty="0" smtClean="0">
                <a:solidFill>
                  <a:schemeClr val="bg1"/>
                </a:solidFill>
              </a:rPr>
              <a:t>Windows </a:t>
            </a:r>
            <a:r>
              <a:rPr lang="en-US" sz="1600" b="1" dirty="0">
                <a:solidFill>
                  <a:schemeClr val="bg1"/>
                </a:solidFill>
              </a:rPr>
              <a:t>Auth </a:t>
            </a:r>
            <a:r>
              <a:rPr lang="en-US" sz="1600" b="1" dirty="0" smtClean="0">
                <a:solidFill>
                  <a:schemeClr val="bg1"/>
                </a:solidFill>
              </a:rPr>
              <a:t>Data (PAC)</a:t>
            </a:r>
            <a:endParaRPr lang="en-US" sz="1600" b="1" dirty="0">
              <a:solidFill>
                <a:schemeClr val="bg1"/>
              </a:solidFill>
            </a:endParaRPr>
          </a:p>
        </p:txBody>
      </p:sp>
      <p:sp>
        <p:nvSpPr>
          <p:cNvPr id="249" name="Text Box 58"/>
          <p:cNvSpPr txBox="1">
            <a:spLocks noChangeArrowheads="1"/>
          </p:cNvSpPr>
          <p:nvPr/>
        </p:nvSpPr>
        <p:spPr bwMode="auto">
          <a:xfrm>
            <a:off x="1917954" y="5450469"/>
            <a:ext cx="2359025" cy="584775"/>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smtClean="0">
                <a:solidFill>
                  <a:schemeClr val="bg1"/>
                </a:solidFill>
              </a:rPr>
              <a:t>Linux Application Server (e.g. Samba)</a:t>
            </a:r>
            <a:endParaRPr lang="en-US" sz="1600" b="1" dirty="0">
              <a:solidFill>
                <a:schemeClr val="bg1"/>
              </a:solidFill>
            </a:endParaRPr>
          </a:p>
        </p:txBody>
      </p:sp>
      <p:sp>
        <p:nvSpPr>
          <p:cNvPr id="250" name="AutoShape 181"/>
          <p:cNvSpPr>
            <a:spLocks/>
          </p:cNvSpPr>
          <p:nvPr/>
        </p:nvSpPr>
        <p:spPr bwMode="auto">
          <a:xfrm>
            <a:off x="2877210" y="1529256"/>
            <a:ext cx="1960186" cy="1077218"/>
          </a:xfrm>
          <a:prstGeom prst="borderCallout2">
            <a:avLst>
              <a:gd name="adj1" fmla="val 101548"/>
              <a:gd name="adj2" fmla="val 20099"/>
              <a:gd name="adj3" fmla="val 139380"/>
              <a:gd name="adj4" fmla="val -5037"/>
              <a:gd name="adj5" fmla="val 268811"/>
              <a:gd name="adj6" fmla="val 14026"/>
            </a:avLst>
          </a:prstGeom>
          <a:noFill/>
          <a:ln w="28575">
            <a:solidFill>
              <a:schemeClr val="folHlink"/>
            </a:solidFill>
            <a:miter lim="800000"/>
            <a:headEnd/>
            <a:tailEnd/>
          </a:ln>
        </p:spPr>
        <p:txBody>
          <a:bodyPr wrap="square">
            <a:spAutoFit/>
          </a:bodyPr>
          <a:lstStyle/>
          <a:p>
            <a:pPr eaLnBrk="0" hangingPunct="0">
              <a:lnSpc>
                <a:spcPct val="80000"/>
              </a:lnSpc>
            </a:pPr>
            <a:r>
              <a:rPr lang="en-US" sz="1600" b="1" dirty="0" smtClean="0">
                <a:solidFill>
                  <a:schemeClr val="bg1"/>
                </a:solidFill>
              </a:rPr>
              <a:t>Krb5.conf</a:t>
            </a:r>
          </a:p>
          <a:p>
            <a:pPr eaLnBrk="0" hangingPunct="0">
              <a:lnSpc>
                <a:spcPct val="80000"/>
              </a:lnSpc>
            </a:pPr>
            <a:r>
              <a:rPr lang="en-US" sz="1600" b="1" dirty="0" smtClean="0">
                <a:solidFill>
                  <a:schemeClr val="bg1"/>
                </a:solidFill>
              </a:rPr>
              <a:t>Krb5.keytab</a:t>
            </a:r>
          </a:p>
          <a:p>
            <a:pPr eaLnBrk="0" hangingPunct="0">
              <a:lnSpc>
                <a:spcPct val="80000"/>
              </a:lnSpc>
            </a:pPr>
            <a:r>
              <a:rPr lang="en-US" sz="1600" b="1" dirty="0" smtClean="0">
                <a:solidFill>
                  <a:schemeClr val="bg1"/>
                </a:solidFill>
              </a:rPr>
              <a:t>Kerberos client</a:t>
            </a:r>
          </a:p>
          <a:p>
            <a:pPr eaLnBrk="0" hangingPunct="0">
              <a:lnSpc>
                <a:spcPct val="80000"/>
              </a:lnSpc>
            </a:pPr>
            <a:r>
              <a:rPr lang="en-US" sz="1600" b="1" dirty="0" smtClean="0">
                <a:solidFill>
                  <a:schemeClr val="bg1"/>
                </a:solidFill>
              </a:rPr>
              <a:t>MS aware service</a:t>
            </a:r>
          </a:p>
          <a:p>
            <a:pPr eaLnBrk="0" hangingPunct="0">
              <a:lnSpc>
                <a:spcPct val="80000"/>
              </a:lnSpc>
            </a:pPr>
            <a:r>
              <a:rPr lang="en-US" sz="1600" b="1" dirty="0" smtClean="0">
                <a:solidFill>
                  <a:schemeClr val="bg1"/>
                </a:solidFill>
              </a:rPr>
              <a:t>Other stuff…</a:t>
            </a:r>
            <a:endParaRPr lang="en-US" sz="1600" b="1" dirty="0">
              <a:solidFill>
                <a:schemeClr val="bg1"/>
              </a:solidFill>
            </a:endParaRPr>
          </a:p>
        </p:txBody>
      </p:sp>
      <p:sp>
        <p:nvSpPr>
          <p:cNvPr id="251" name="Oval 250"/>
          <p:cNvSpPr/>
          <p:nvPr/>
        </p:nvSpPr>
        <p:spPr bwMode="auto">
          <a:xfrm>
            <a:off x="5085875" y="2095756"/>
            <a:ext cx="904459" cy="56653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dirty="0" smtClean="0">
                <a:solidFill>
                  <a:schemeClr val="tx1">
                    <a:alpha val="99000"/>
                  </a:schemeClr>
                </a:solidFill>
              </a:rPr>
              <a:t>Computer </a:t>
            </a:r>
          </a:p>
          <a:p>
            <a:pPr algn="ctr" defTabSz="914099"/>
            <a:r>
              <a:rPr lang="en-US" sz="800" dirty="0" smtClean="0">
                <a:solidFill>
                  <a:schemeClr val="tx1">
                    <a:alpha val="99000"/>
                  </a:schemeClr>
                </a:solidFill>
              </a:rPr>
              <a:t>account</a:t>
            </a:r>
          </a:p>
        </p:txBody>
      </p:sp>
      <p:grpSp>
        <p:nvGrpSpPr>
          <p:cNvPr id="252" name="Group 141"/>
          <p:cNvGrpSpPr/>
          <p:nvPr/>
        </p:nvGrpSpPr>
        <p:grpSpPr>
          <a:xfrm>
            <a:off x="3344779" y="2447722"/>
            <a:ext cx="1981684" cy="2003962"/>
            <a:chOff x="2305292" y="2474843"/>
            <a:chExt cx="1610726" cy="1856128"/>
          </a:xfrm>
        </p:grpSpPr>
        <p:sp>
          <p:nvSpPr>
            <p:cNvPr id="253" name="Cloud 252"/>
            <p:cNvSpPr/>
            <p:nvPr/>
          </p:nvSpPr>
          <p:spPr bwMode="auto">
            <a:xfrm>
              <a:off x="2751090" y="2967702"/>
              <a:ext cx="914400" cy="914400"/>
            </a:xfrm>
            <a:prstGeom prst="cloud">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dirty="0" smtClean="0">
                  <a:solidFill>
                    <a:schemeClr val="tx1">
                      <a:alpha val="99000"/>
                    </a:schemeClr>
                  </a:solidFill>
                </a:rPr>
                <a:t>Shared secret</a:t>
              </a:r>
            </a:p>
          </p:txBody>
        </p:sp>
        <p:cxnSp>
          <p:nvCxnSpPr>
            <p:cNvPr id="254" name="Straight Connector 253"/>
            <p:cNvCxnSpPr/>
            <p:nvPr/>
          </p:nvCxnSpPr>
          <p:spPr>
            <a:xfrm rot="5400000">
              <a:off x="2247195" y="3695817"/>
              <a:ext cx="693251" cy="577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5400000">
              <a:off x="3394213" y="2509633"/>
              <a:ext cx="556596" cy="48701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6" name="Group 3"/>
          <p:cNvGrpSpPr>
            <a:grpSpLocks/>
          </p:cNvGrpSpPr>
          <p:nvPr/>
        </p:nvGrpSpPr>
        <p:grpSpPr bwMode="auto">
          <a:xfrm>
            <a:off x="6046375" y="1666607"/>
            <a:ext cx="757164" cy="1292068"/>
            <a:chOff x="2415" y="576"/>
            <a:chExt cx="626" cy="1012"/>
          </a:xfrm>
        </p:grpSpPr>
        <p:sp>
          <p:nvSpPr>
            <p:cNvPr id="257" name="Freeform 4"/>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rgbClr val="050000"/>
              </a:solidFill>
              <a:round/>
              <a:headEnd/>
              <a:tailEnd/>
            </a:ln>
          </p:spPr>
          <p:txBody>
            <a:bodyPr/>
            <a:lstStyle/>
            <a:p>
              <a:endParaRPr lang="en-US" dirty="0"/>
            </a:p>
          </p:txBody>
        </p:sp>
        <p:sp>
          <p:nvSpPr>
            <p:cNvPr id="258" name="Freeform 5"/>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rgbClr val="050000"/>
              </a:solidFill>
              <a:round/>
              <a:headEnd/>
              <a:tailEnd/>
            </a:ln>
          </p:spPr>
          <p:txBody>
            <a:bodyPr/>
            <a:lstStyle/>
            <a:p>
              <a:endParaRPr lang="en-US" dirty="0"/>
            </a:p>
          </p:txBody>
        </p:sp>
        <p:sp>
          <p:nvSpPr>
            <p:cNvPr id="259" name="Freeform 6"/>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rgbClr val="050000"/>
              </a:solidFill>
              <a:round/>
              <a:headEnd/>
              <a:tailEnd/>
            </a:ln>
          </p:spPr>
          <p:txBody>
            <a:bodyPr/>
            <a:lstStyle/>
            <a:p>
              <a:endParaRPr lang="en-US" dirty="0"/>
            </a:p>
          </p:txBody>
        </p:sp>
        <p:sp>
          <p:nvSpPr>
            <p:cNvPr id="260" name="Freeform 7"/>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rgbClr val="050000"/>
              </a:solidFill>
              <a:round/>
              <a:headEnd/>
              <a:tailEnd/>
            </a:ln>
          </p:spPr>
          <p:txBody>
            <a:bodyPr/>
            <a:lstStyle/>
            <a:p>
              <a:endParaRPr lang="en-US" dirty="0"/>
            </a:p>
          </p:txBody>
        </p:sp>
        <p:sp>
          <p:nvSpPr>
            <p:cNvPr id="261" name="Line 8"/>
            <p:cNvSpPr>
              <a:spLocks noChangeShapeType="1"/>
            </p:cNvSpPr>
            <p:nvPr/>
          </p:nvSpPr>
          <p:spPr bwMode="auto">
            <a:xfrm>
              <a:off x="2454" y="1426"/>
              <a:ext cx="192" cy="51"/>
            </a:xfrm>
            <a:prstGeom prst="line">
              <a:avLst/>
            </a:prstGeom>
            <a:noFill/>
            <a:ln w="6350">
              <a:solidFill>
                <a:srgbClr val="050000"/>
              </a:solidFill>
              <a:round/>
              <a:headEnd/>
              <a:tailEnd/>
            </a:ln>
          </p:spPr>
          <p:txBody>
            <a:bodyPr wrap="none" anchor="ctr"/>
            <a:lstStyle/>
            <a:p>
              <a:endParaRPr lang="en-US" dirty="0"/>
            </a:p>
          </p:txBody>
        </p:sp>
        <p:sp>
          <p:nvSpPr>
            <p:cNvPr id="262" name="Oval 9"/>
            <p:cNvSpPr>
              <a:spLocks noChangeArrowheads="1"/>
            </p:cNvSpPr>
            <p:nvPr/>
          </p:nvSpPr>
          <p:spPr bwMode="auto">
            <a:xfrm>
              <a:off x="2447" y="765"/>
              <a:ext cx="31" cy="17"/>
            </a:xfrm>
            <a:prstGeom prst="ellipse">
              <a:avLst/>
            </a:prstGeom>
            <a:solidFill>
              <a:srgbClr val="CC0099"/>
            </a:solidFill>
            <a:ln w="12700">
              <a:solidFill>
                <a:srgbClr val="050000"/>
              </a:solidFill>
              <a:round/>
              <a:headEnd/>
              <a:tailEnd/>
            </a:ln>
          </p:spPr>
          <p:txBody>
            <a:bodyPr wrap="none" anchor="ctr"/>
            <a:lstStyle/>
            <a:p>
              <a:endParaRPr lang="en-US" dirty="0"/>
            </a:p>
          </p:txBody>
        </p:sp>
        <p:sp>
          <p:nvSpPr>
            <p:cNvPr id="263" name="Line 10"/>
            <p:cNvSpPr>
              <a:spLocks noChangeShapeType="1"/>
            </p:cNvSpPr>
            <p:nvPr/>
          </p:nvSpPr>
          <p:spPr bwMode="auto">
            <a:xfrm>
              <a:off x="2454" y="1388"/>
              <a:ext cx="192" cy="51"/>
            </a:xfrm>
            <a:prstGeom prst="line">
              <a:avLst/>
            </a:prstGeom>
            <a:noFill/>
            <a:ln w="6350">
              <a:solidFill>
                <a:srgbClr val="050000"/>
              </a:solidFill>
              <a:round/>
              <a:headEnd/>
              <a:tailEnd/>
            </a:ln>
          </p:spPr>
          <p:txBody>
            <a:bodyPr wrap="none" anchor="ctr"/>
            <a:lstStyle/>
            <a:p>
              <a:endParaRPr lang="en-US" dirty="0"/>
            </a:p>
          </p:txBody>
        </p:sp>
        <p:sp>
          <p:nvSpPr>
            <p:cNvPr id="264" name="Line 11"/>
            <p:cNvSpPr>
              <a:spLocks noChangeShapeType="1"/>
            </p:cNvSpPr>
            <p:nvPr/>
          </p:nvSpPr>
          <p:spPr bwMode="auto">
            <a:xfrm>
              <a:off x="2454" y="1350"/>
              <a:ext cx="192" cy="52"/>
            </a:xfrm>
            <a:prstGeom prst="line">
              <a:avLst/>
            </a:prstGeom>
            <a:noFill/>
            <a:ln w="6350">
              <a:solidFill>
                <a:srgbClr val="050000"/>
              </a:solidFill>
              <a:round/>
              <a:headEnd/>
              <a:tailEnd/>
            </a:ln>
          </p:spPr>
          <p:txBody>
            <a:bodyPr wrap="none" anchor="ctr"/>
            <a:lstStyle/>
            <a:p>
              <a:endParaRPr lang="en-US" dirty="0"/>
            </a:p>
          </p:txBody>
        </p:sp>
        <p:sp>
          <p:nvSpPr>
            <p:cNvPr id="265" name="Line 12"/>
            <p:cNvSpPr>
              <a:spLocks noChangeShapeType="1"/>
            </p:cNvSpPr>
            <p:nvPr/>
          </p:nvSpPr>
          <p:spPr bwMode="auto">
            <a:xfrm>
              <a:off x="2454" y="1313"/>
              <a:ext cx="192" cy="51"/>
            </a:xfrm>
            <a:prstGeom prst="line">
              <a:avLst/>
            </a:prstGeom>
            <a:noFill/>
            <a:ln w="6350">
              <a:solidFill>
                <a:srgbClr val="050000"/>
              </a:solidFill>
              <a:round/>
              <a:headEnd/>
              <a:tailEnd/>
            </a:ln>
          </p:spPr>
          <p:txBody>
            <a:bodyPr wrap="none" anchor="ctr"/>
            <a:lstStyle/>
            <a:p>
              <a:endParaRPr lang="en-US" dirty="0"/>
            </a:p>
          </p:txBody>
        </p:sp>
        <p:sp>
          <p:nvSpPr>
            <p:cNvPr id="266" name="Line 13"/>
            <p:cNvSpPr>
              <a:spLocks noChangeShapeType="1"/>
            </p:cNvSpPr>
            <p:nvPr/>
          </p:nvSpPr>
          <p:spPr bwMode="auto">
            <a:xfrm>
              <a:off x="2454" y="1274"/>
              <a:ext cx="192" cy="51"/>
            </a:xfrm>
            <a:prstGeom prst="line">
              <a:avLst/>
            </a:prstGeom>
            <a:noFill/>
            <a:ln w="6350">
              <a:solidFill>
                <a:srgbClr val="050000"/>
              </a:solidFill>
              <a:round/>
              <a:headEnd/>
              <a:tailEnd/>
            </a:ln>
          </p:spPr>
          <p:txBody>
            <a:bodyPr wrap="none" anchor="ctr"/>
            <a:lstStyle/>
            <a:p>
              <a:endParaRPr lang="en-US" dirty="0"/>
            </a:p>
          </p:txBody>
        </p:sp>
        <p:sp>
          <p:nvSpPr>
            <p:cNvPr id="267" name="Freeform 14"/>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050000"/>
              </a:solidFill>
              <a:round/>
              <a:headEnd/>
              <a:tailEnd/>
            </a:ln>
          </p:spPr>
          <p:txBody>
            <a:bodyPr/>
            <a:lstStyle/>
            <a:p>
              <a:endParaRPr lang="en-US" dirty="0"/>
            </a:p>
          </p:txBody>
        </p:sp>
        <p:sp>
          <p:nvSpPr>
            <p:cNvPr id="268" name="Freeform 15"/>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rgbClr val="050000"/>
              </a:solidFill>
              <a:round/>
              <a:headEnd/>
              <a:tailEnd/>
            </a:ln>
          </p:spPr>
          <p:txBody>
            <a:bodyPr/>
            <a:lstStyle/>
            <a:p>
              <a:endParaRPr lang="en-US" dirty="0"/>
            </a:p>
          </p:txBody>
        </p:sp>
        <p:sp>
          <p:nvSpPr>
            <p:cNvPr id="269" name="Freeform 16"/>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rgbClr val="050000"/>
              </a:solidFill>
              <a:round/>
              <a:headEnd/>
              <a:tailEnd/>
            </a:ln>
          </p:spPr>
          <p:txBody>
            <a:bodyPr/>
            <a:lstStyle/>
            <a:p>
              <a:endParaRPr lang="en-US" dirty="0"/>
            </a:p>
          </p:txBody>
        </p:sp>
        <p:sp>
          <p:nvSpPr>
            <p:cNvPr id="270" name="Line 17"/>
            <p:cNvSpPr>
              <a:spLocks noChangeShapeType="1"/>
            </p:cNvSpPr>
            <p:nvPr/>
          </p:nvSpPr>
          <p:spPr bwMode="auto">
            <a:xfrm>
              <a:off x="2452" y="944"/>
              <a:ext cx="187" cy="43"/>
            </a:xfrm>
            <a:prstGeom prst="line">
              <a:avLst/>
            </a:prstGeom>
            <a:noFill/>
            <a:ln w="3175">
              <a:solidFill>
                <a:srgbClr val="050000"/>
              </a:solidFill>
              <a:round/>
              <a:headEnd/>
              <a:tailEnd/>
            </a:ln>
          </p:spPr>
          <p:txBody>
            <a:bodyPr wrap="none" anchor="ctr"/>
            <a:lstStyle/>
            <a:p>
              <a:endParaRPr lang="en-US" dirty="0"/>
            </a:p>
          </p:txBody>
        </p:sp>
        <p:sp>
          <p:nvSpPr>
            <p:cNvPr id="271" name="Line 18"/>
            <p:cNvSpPr>
              <a:spLocks noChangeShapeType="1"/>
            </p:cNvSpPr>
            <p:nvPr/>
          </p:nvSpPr>
          <p:spPr bwMode="auto">
            <a:xfrm>
              <a:off x="2452" y="1019"/>
              <a:ext cx="189" cy="43"/>
            </a:xfrm>
            <a:prstGeom prst="line">
              <a:avLst/>
            </a:prstGeom>
            <a:noFill/>
            <a:ln w="3175">
              <a:solidFill>
                <a:srgbClr val="050000"/>
              </a:solidFill>
              <a:round/>
              <a:headEnd/>
              <a:tailEnd/>
            </a:ln>
          </p:spPr>
          <p:txBody>
            <a:bodyPr wrap="none" anchor="ctr"/>
            <a:lstStyle/>
            <a:p>
              <a:endParaRPr lang="en-US" dirty="0"/>
            </a:p>
          </p:txBody>
        </p:sp>
        <p:sp>
          <p:nvSpPr>
            <p:cNvPr id="272" name="Line 19"/>
            <p:cNvSpPr>
              <a:spLocks noChangeShapeType="1"/>
            </p:cNvSpPr>
            <p:nvPr/>
          </p:nvSpPr>
          <p:spPr bwMode="auto">
            <a:xfrm>
              <a:off x="2452" y="1112"/>
              <a:ext cx="180" cy="43"/>
            </a:xfrm>
            <a:prstGeom prst="line">
              <a:avLst/>
            </a:prstGeom>
            <a:noFill/>
            <a:ln w="3175">
              <a:solidFill>
                <a:srgbClr val="050000"/>
              </a:solidFill>
              <a:round/>
              <a:headEnd/>
              <a:tailEnd/>
            </a:ln>
          </p:spPr>
          <p:txBody>
            <a:bodyPr wrap="none" anchor="ctr"/>
            <a:lstStyle/>
            <a:p>
              <a:endParaRPr lang="en-US" dirty="0"/>
            </a:p>
          </p:txBody>
        </p:sp>
        <p:sp>
          <p:nvSpPr>
            <p:cNvPr id="273" name="Freeform 20"/>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solidFill>
                <a:srgbClr val="050000"/>
              </a:solidFill>
              <a:round/>
              <a:headEnd/>
              <a:tailEnd/>
            </a:ln>
          </p:spPr>
          <p:txBody>
            <a:bodyPr/>
            <a:lstStyle/>
            <a:p>
              <a:endParaRPr lang="en-US" dirty="0"/>
            </a:p>
          </p:txBody>
        </p:sp>
        <p:sp>
          <p:nvSpPr>
            <p:cNvPr id="274" name="Line 21"/>
            <p:cNvSpPr>
              <a:spLocks noChangeShapeType="1"/>
            </p:cNvSpPr>
            <p:nvPr/>
          </p:nvSpPr>
          <p:spPr bwMode="auto">
            <a:xfrm>
              <a:off x="2479" y="913"/>
              <a:ext cx="138" cy="30"/>
            </a:xfrm>
            <a:prstGeom prst="line">
              <a:avLst/>
            </a:prstGeom>
            <a:noFill/>
            <a:ln w="6350">
              <a:solidFill>
                <a:srgbClr val="050000"/>
              </a:solidFill>
              <a:round/>
              <a:headEnd/>
              <a:tailEnd/>
            </a:ln>
          </p:spPr>
          <p:txBody>
            <a:bodyPr wrap="none" anchor="ctr"/>
            <a:lstStyle/>
            <a:p>
              <a:endParaRPr lang="en-US" dirty="0"/>
            </a:p>
          </p:txBody>
        </p:sp>
        <p:sp>
          <p:nvSpPr>
            <p:cNvPr id="275" name="Freeform 22"/>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276" name="Freeform 23"/>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277" name="Freeform 24"/>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278" name="Line 25"/>
            <p:cNvSpPr>
              <a:spLocks noChangeShapeType="1"/>
            </p:cNvSpPr>
            <p:nvPr/>
          </p:nvSpPr>
          <p:spPr bwMode="auto">
            <a:xfrm flipH="1" flipV="1">
              <a:off x="2584" y="1013"/>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279" name="Line 26"/>
            <p:cNvSpPr>
              <a:spLocks noChangeShapeType="1"/>
            </p:cNvSpPr>
            <p:nvPr/>
          </p:nvSpPr>
          <p:spPr bwMode="auto">
            <a:xfrm flipH="1" flipV="1">
              <a:off x="2584" y="1095"/>
              <a:ext cx="33" cy="7"/>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280" name="Line 27"/>
            <p:cNvSpPr>
              <a:spLocks noChangeShapeType="1"/>
            </p:cNvSpPr>
            <p:nvPr/>
          </p:nvSpPr>
          <p:spPr bwMode="auto">
            <a:xfrm flipH="1" flipV="1">
              <a:off x="2584" y="1194"/>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grpSp>
      <p:grpSp>
        <p:nvGrpSpPr>
          <p:cNvPr id="281" name="Group 3"/>
          <p:cNvGrpSpPr>
            <a:grpSpLocks/>
          </p:cNvGrpSpPr>
          <p:nvPr/>
        </p:nvGrpSpPr>
        <p:grpSpPr bwMode="auto">
          <a:xfrm>
            <a:off x="8333760" y="4514067"/>
            <a:ext cx="1212980" cy="814586"/>
            <a:chOff x="1187" y="432"/>
            <a:chExt cx="1279" cy="1015"/>
          </a:xfrm>
        </p:grpSpPr>
        <p:grpSp>
          <p:nvGrpSpPr>
            <p:cNvPr id="282" name="Group 4"/>
            <p:cNvGrpSpPr>
              <a:grpSpLocks/>
            </p:cNvGrpSpPr>
            <p:nvPr/>
          </p:nvGrpSpPr>
          <p:grpSpPr bwMode="auto">
            <a:xfrm>
              <a:off x="1536" y="431"/>
              <a:ext cx="940" cy="943"/>
              <a:chOff x="3364" y="2399"/>
              <a:chExt cx="940" cy="943"/>
            </a:xfrm>
          </p:grpSpPr>
          <p:grpSp>
            <p:nvGrpSpPr>
              <p:cNvPr id="294" name="Group 5"/>
              <p:cNvGrpSpPr>
                <a:grpSpLocks/>
              </p:cNvGrpSpPr>
              <p:nvPr/>
            </p:nvGrpSpPr>
            <p:grpSpPr bwMode="auto">
              <a:xfrm>
                <a:off x="3364" y="3071"/>
                <a:ext cx="647" cy="271"/>
                <a:chOff x="1585" y="1673"/>
                <a:chExt cx="709" cy="297"/>
              </a:xfrm>
            </p:grpSpPr>
            <p:sp>
              <p:nvSpPr>
                <p:cNvPr id="322" name="Freeform 6"/>
                <p:cNvSpPr>
                  <a:spLocks/>
                </p:cNvSpPr>
                <p:nvPr/>
              </p:nvSpPr>
              <p:spPr bwMode="auto">
                <a:xfrm>
                  <a:off x="1585" y="1673"/>
                  <a:ext cx="709" cy="297"/>
                </a:xfrm>
                <a:custGeom>
                  <a:avLst/>
                  <a:gdLst>
                    <a:gd name="T0" fmla="*/ 576 w 872"/>
                    <a:gd name="T1" fmla="*/ 117 h 366"/>
                    <a:gd name="T2" fmla="*/ 576 w 872"/>
                    <a:gd name="T3" fmla="*/ 162 h 366"/>
                    <a:gd name="T4" fmla="*/ 451 w 872"/>
                    <a:gd name="T5" fmla="*/ 241 h 366"/>
                    <a:gd name="T6" fmla="*/ 0 w 872"/>
                    <a:gd name="T7" fmla="*/ 112 h 366"/>
                    <a:gd name="T8" fmla="*/ 0 w 872"/>
                    <a:gd name="T9" fmla="*/ 93 h 366"/>
                    <a:gd name="T10" fmla="*/ 152 w 872"/>
                    <a:gd name="T11" fmla="*/ 0 h 366"/>
                    <a:gd name="T12" fmla="*/ 576 w 872"/>
                    <a:gd name="T13" fmla="*/ 117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dirty="0"/>
                </a:p>
              </p:txBody>
            </p:sp>
            <p:sp>
              <p:nvSpPr>
                <p:cNvPr id="323" name="Freeform 7"/>
                <p:cNvSpPr>
                  <a:spLocks/>
                </p:cNvSpPr>
                <p:nvPr/>
              </p:nvSpPr>
              <p:spPr bwMode="auto">
                <a:xfrm>
                  <a:off x="1596" y="1679"/>
                  <a:ext cx="690" cy="264"/>
                </a:xfrm>
                <a:custGeom>
                  <a:avLst/>
                  <a:gdLst>
                    <a:gd name="T0" fmla="*/ 561 w 848"/>
                    <a:gd name="T1" fmla="*/ 116 h 324"/>
                    <a:gd name="T2" fmla="*/ 143 w 848"/>
                    <a:gd name="T3" fmla="*/ 0 h 324"/>
                    <a:gd name="T4" fmla="*/ 0 w 848"/>
                    <a:gd name="T5" fmla="*/ 89 h 324"/>
                    <a:gd name="T6" fmla="*/ 441 w 848"/>
                    <a:gd name="T7" fmla="*/ 215 h 324"/>
                    <a:gd name="T8" fmla="*/ 561 w 848"/>
                    <a:gd name="T9" fmla="*/ 116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dirty="0"/>
                </a:p>
              </p:txBody>
            </p:sp>
            <p:sp>
              <p:nvSpPr>
                <p:cNvPr id="324" name="Freeform 8"/>
                <p:cNvSpPr>
                  <a:spLocks/>
                </p:cNvSpPr>
                <p:nvPr/>
              </p:nvSpPr>
              <p:spPr bwMode="auto">
                <a:xfrm>
                  <a:off x="1766" y="1694"/>
                  <a:ext cx="388" cy="112"/>
                </a:xfrm>
                <a:custGeom>
                  <a:avLst/>
                  <a:gdLst>
                    <a:gd name="T0" fmla="*/ 0 w 477"/>
                    <a:gd name="T1" fmla="*/ 8 h 138"/>
                    <a:gd name="T2" fmla="*/ 302 w 477"/>
                    <a:gd name="T3" fmla="*/ 91 h 138"/>
                    <a:gd name="T4" fmla="*/ 316 w 477"/>
                    <a:gd name="T5" fmla="*/ 82 h 138"/>
                    <a:gd name="T6" fmla="*/ 13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dirty="0"/>
                </a:p>
              </p:txBody>
            </p:sp>
            <p:sp>
              <p:nvSpPr>
                <p:cNvPr id="325" name="Freeform 9"/>
                <p:cNvSpPr>
                  <a:spLocks/>
                </p:cNvSpPr>
                <p:nvPr/>
              </p:nvSpPr>
              <p:spPr bwMode="auto">
                <a:xfrm>
                  <a:off x="1654" y="1717"/>
                  <a:ext cx="404" cy="143"/>
                </a:xfrm>
                <a:custGeom>
                  <a:avLst/>
                  <a:gdLst>
                    <a:gd name="T0" fmla="*/ 0 w 496"/>
                    <a:gd name="T1" fmla="*/ 43 h 177"/>
                    <a:gd name="T2" fmla="*/ 14 w 496"/>
                    <a:gd name="T3" fmla="*/ 48 h 177"/>
                    <a:gd name="T4" fmla="*/ 30 w 496"/>
                    <a:gd name="T5" fmla="*/ 40 h 177"/>
                    <a:gd name="T6" fmla="*/ 40 w 496"/>
                    <a:gd name="T7" fmla="*/ 43 h 177"/>
                    <a:gd name="T8" fmla="*/ 30 w 496"/>
                    <a:gd name="T9" fmla="*/ 53 h 177"/>
                    <a:gd name="T10" fmla="*/ 228 w 496"/>
                    <a:gd name="T11" fmla="*/ 107 h 177"/>
                    <a:gd name="T12" fmla="*/ 239 w 496"/>
                    <a:gd name="T13" fmla="*/ 99 h 177"/>
                    <a:gd name="T14" fmla="*/ 256 w 496"/>
                    <a:gd name="T15" fmla="*/ 103 h 177"/>
                    <a:gd name="T16" fmla="*/ 245 w 496"/>
                    <a:gd name="T17" fmla="*/ 111 h 177"/>
                    <a:gd name="T18" fmla="*/ 263 w 496"/>
                    <a:gd name="T19" fmla="*/ 116 h 177"/>
                    <a:gd name="T20" fmla="*/ 329 w 496"/>
                    <a:gd name="T21" fmla="*/ 69 h 177"/>
                    <a:gd name="T22" fmla="*/ 73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dirty="0"/>
                </a:p>
              </p:txBody>
            </p:sp>
            <p:sp>
              <p:nvSpPr>
                <p:cNvPr id="326" name="Freeform 10"/>
                <p:cNvSpPr>
                  <a:spLocks/>
                </p:cNvSpPr>
                <p:nvPr/>
              </p:nvSpPr>
              <p:spPr bwMode="auto">
                <a:xfrm>
                  <a:off x="2044" y="1810"/>
                  <a:ext cx="88" cy="35"/>
                </a:xfrm>
                <a:custGeom>
                  <a:avLst/>
                  <a:gdLst>
                    <a:gd name="T0" fmla="*/ 27 w 108"/>
                    <a:gd name="T1" fmla="*/ 0 h 44"/>
                    <a:gd name="T2" fmla="*/ 71 w 108"/>
                    <a:gd name="T3" fmla="*/ 11 h 44"/>
                    <a:gd name="T4" fmla="*/ 46 w 108"/>
                    <a:gd name="T5" fmla="*/ 27 h 44"/>
                    <a:gd name="T6" fmla="*/ 0 w 108"/>
                    <a:gd name="T7" fmla="*/ 16 h 44"/>
                    <a:gd name="T8" fmla="*/ 27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dirty="0"/>
                </a:p>
              </p:txBody>
            </p:sp>
            <p:sp>
              <p:nvSpPr>
                <p:cNvPr id="327" name="Freeform 11"/>
                <p:cNvSpPr>
                  <a:spLocks/>
                </p:cNvSpPr>
                <p:nvPr/>
              </p:nvSpPr>
              <p:spPr bwMode="auto">
                <a:xfrm>
                  <a:off x="1994" y="1848"/>
                  <a:ext cx="79" cy="34"/>
                </a:xfrm>
                <a:custGeom>
                  <a:avLst/>
                  <a:gdLst>
                    <a:gd name="T0" fmla="*/ 14 w 97"/>
                    <a:gd name="T1" fmla="*/ 5 h 42"/>
                    <a:gd name="T2" fmla="*/ 30 w 97"/>
                    <a:gd name="T3" fmla="*/ 7 h 42"/>
                    <a:gd name="T4" fmla="*/ 40 w 97"/>
                    <a:gd name="T5" fmla="*/ 0 h 42"/>
                    <a:gd name="T6" fmla="*/ 55 w 97"/>
                    <a:gd name="T7" fmla="*/ 5 h 42"/>
                    <a:gd name="T8" fmla="*/ 48 w 97"/>
                    <a:gd name="T9" fmla="*/ 12 h 42"/>
                    <a:gd name="T10" fmla="*/ 64 w 97"/>
                    <a:gd name="T11" fmla="*/ 16 h 42"/>
                    <a:gd name="T12" fmla="*/ 51 w 97"/>
                    <a:gd name="T13" fmla="*/ 27 h 42"/>
                    <a:gd name="T14" fmla="*/ 0 w 97"/>
                    <a:gd name="T15" fmla="*/ 14 h 42"/>
                    <a:gd name="T16" fmla="*/ 14 w 97"/>
                    <a:gd name="T17" fmla="*/ 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dirty="0"/>
                </a:p>
              </p:txBody>
            </p:sp>
            <p:sp>
              <p:nvSpPr>
                <p:cNvPr id="328" name="Freeform 12"/>
                <p:cNvSpPr>
                  <a:spLocks/>
                </p:cNvSpPr>
                <p:nvPr/>
              </p:nvSpPr>
              <p:spPr bwMode="auto">
                <a:xfrm>
                  <a:off x="2073" y="1825"/>
                  <a:ext cx="150" cy="80"/>
                </a:xfrm>
                <a:custGeom>
                  <a:avLst/>
                  <a:gdLst>
                    <a:gd name="T0" fmla="*/ 66 w 185"/>
                    <a:gd name="T1" fmla="*/ 0 h 97"/>
                    <a:gd name="T2" fmla="*/ 122 w 185"/>
                    <a:gd name="T3" fmla="*/ 15 h 97"/>
                    <a:gd name="T4" fmla="*/ 54 w 185"/>
                    <a:gd name="T5" fmla="*/ 66 h 97"/>
                    <a:gd name="T6" fmla="*/ 0 w 185"/>
                    <a:gd name="T7" fmla="*/ 50 h 97"/>
                    <a:gd name="T8" fmla="*/ 66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dirty="0"/>
                </a:p>
              </p:txBody>
            </p:sp>
          </p:grpSp>
          <p:grpSp>
            <p:nvGrpSpPr>
              <p:cNvPr id="295" name="Group 13"/>
              <p:cNvGrpSpPr>
                <a:grpSpLocks/>
              </p:cNvGrpSpPr>
              <p:nvPr/>
            </p:nvGrpSpPr>
            <p:grpSpPr bwMode="auto">
              <a:xfrm>
                <a:off x="3557" y="2818"/>
                <a:ext cx="696" cy="376"/>
                <a:chOff x="2614" y="1299"/>
                <a:chExt cx="763" cy="412"/>
              </a:xfrm>
            </p:grpSpPr>
            <p:sp>
              <p:nvSpPr>
                <p:cNvPr id="308" name="Freeform 14"/>
                <p:cNvSpPr>
                  <a:spLocks noChangeAspect="1"/>
                </p:cNvSpPr>
                <p:nvPr/>
              </p:nvSpPr>
              <p:spPr bwMode="auto">
                <a:xfrm>
                  <a:off x="3113" y="1406"/>
                  <a:ext cx="263" cy="305"/>
                </a:xfrm>
                <a:custGeom>
                  <a:avLst/>
                  <a:gdLst>
                    <a:gd name="T0" fmla="*/ 1 w 364"/>
                    <a:gd name="T1" fmla="*/ 111 h 422"/>
                    <a:gd name="T2" fmla="*/ 190 w 364"/>
                    <a:gd name="T3" fmla="*/ 0 h 422"/>
                    <a:gd name="T4" fmla="*/ 190 w 364"/>
                    <a:gd name="T5" fmla="*/ 94 h 422"/>
                    <a:gd name="T6" fmla="*/ 0 w 364"/>
                    <a:gd name="T7" fmla="*/ 220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09" name="Freeform 15"/>
                <p:cNvSpPr>
                  <a:spLocks noChangeAspect="1"/>
                </p:cNvSpPr>
                <p:nvPr/>
              </p:nvSpPr>
              <p:spPr bwMode="auto">
                <a:xfrm>
                  <a:off x="2614" y="1299"/>
                  <a:ext cx="763" cy="264"/>
                </a:xfrm>
                <a:custGeom>
                  <a:avLst/>
                  <a:gdLst>
                    <a:gd name="T0" fmla="*/ 350 w 1091"/>
                    <a:gd name="T1" fmla="*/ 184 h 377"/>
                    <a:gd name="T2" fmla="*/ 0 w 1091"/>
                    <a:gd name="T3" fmla="*/ 92 h 377"/>
                    <a:gd name="T4" fmla="*/ 194 w 1091"/>
                    <a:gd name="T5" fmla="*/ 0 h 377"/>
                    <a:gd name="T6" fmla="*/ 533 w 1091"/>
                    <a:gd name="T7" fmla="*/ 74 h 377"/>
                    <a:gd name="T8" fmla="*/ 350 w 1091"/>
                    <a:gd name="T9" fmla="*/ 184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10" name="Freeform 16"/>
                <p:cNvSpPr>
                  <a:spLocks noChangeAspect="1"/>
                </p:cNvSpPr>
                <p:nvPr/>
              </p:nvSpPr>
              <p:spPr bwMode="auto">
                <a:xfrm>
                  <a:off x="2614" y="1429"/>
                  <a:ext cx="499" cy="282"/>
                </a:xfrm>
                <a:custGeom>
                  <a:avLst/>
                  <a:gdLst>
                    <a:gd name="T0" fmla="*/ 0 w 690"/>
                    <a:gd name="T1" fmla="*/ 3 h 390"/>
                    <a:gd name="T2" fmla="*/ 0 w 690"/>
                    <a:gd name="T3" fmla="*/ 101 h 390"/>
                    <a:gd name="T4" fmla="*/ 361 w 690"/>
                    <a:gd name="T5" fmla="*/ 204 h 390"/>
                    <a:gd name="T6" fmla="*/ 361 w 690"/>
                    <a:gd name="T7" fmla="*/ 97 h 390"/>
                    <a:gd name="T8" fmla="*/ 2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11" name="Freeform 17"/>
                <p:cNvSpPr>
                  <a:spLocks noChangeAspect="1"/>
                </p:cNvSpPr>
                <p:nvPr/>
              </p:nvSpPr>
              <p:spPr bwMode="auto">
                <a:xfrm>
                  <a:off x="2875" y="1529"/>
                  <a:ext cx="196" cy="137"/>
                </a:xfrm>
                <a:custGeom>
                  <a:avLst/>
                  <a:gdLst>
                    <a:gd name="T0" fmla="*/ 0 w 271"/>
                    <a:gd name="T1" fmla="*/ 0 h 189"/>
                    <a:gd name="T2" fmla="*/ 142 w 271"/>
                    <a:gd name="T3" fmla="*/ 38 h 189"/>
                    <a:gd name="T4" fmla="*/ 142 w 271"/>
                    <a:gd name="T5" fmla="*/ 99 h 189"/>
                    <a:gd name="T6" fmla="*/ 0 w 271"/>
                    <a:gd name="T7" fmla="*/ 60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dirty="0"/>
                </a:p>
              </p:txBody>
            </p:sp>
            <p:sp>
              <p:nvSpPr>
                <p:cNvPr id="312" name="Freeform 18"/>
                <p:cNvSpPr>
                  <a:spLocks noChangeAspect="1" noChangeArrowheads="1"/>
                </p:cNvSpPr>
                <p:nvPr/>
              </p:nvSpPr>
              <p:spPr bwMode="auto">
                <a:xfrm>
                  <a:off x="2879" y="1580"/>
                  <a:ext cx="189" cy="49"/>
                </a:xfrm>
                <a:custGeom>
                  <a:avLst/>
                  <a:gdLst>
                    <a:gd name="T0" fmla="*/ 0 w 261"/>
                    <a:gd name="T1" fmla="*/ 0 h 69"/>
                    <a:gd name="T2" fmla="*/ 137 w 261"/>
                    <a:gd name="T3" fmla="*/ 3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dirty="0"/>
                </a:p>
              </p:txBody>
            </p:sp>
            <p:sp>
              <p:nvSpPr>
                <p:cNvPr id="313" name="Freeform 19"/>
                <p:cNvSpPr>
                  <a:spLocks/>
                </p:cNvSpPr>
                <p:nvPr/>
              </p:nvSpPr>
              <p:spPr bwMode="auto">
                <a:xfrm>
                  <a:off x="2874" y="1528"/>
                  <a:ext cx="196" cy="83"/>
                </a:xfrm>
                <a:custGeom>
                  <a:avLst/>
                  <a:gdLst>
                    <a:gd name="T0" fmla="*/ 0 w 270"/>
                    <a:gd name="T1" fmla="*/ 59 h 116"/>
                    <a:gd name="T2" fmla="*/ 1 w 270"/>
                    <a:gd name="T3" fmla="*/ 0 h 116"/>
                    <a:gd name="T4" fmla="*/ 142 w 270"/>
                    <a:gd name="T5" fmla="*/ 39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dirty="0"/>
                </a:p>
              </p:txBody>
            </p:sp>
            <p:sp>
              <p:nvSpPr>
                <p:cNvPr id="314" name="Line 20"/>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dirty="0"/>
                </a:p>
              </p:txBody>
            </p:sp>
            <p:sp>
              <p:nvSpPr>
                <p:cNvPr id="315" name="Line 21"/>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dirty="0"/>
                </a:p>
              </p:txBody>
            </p:sp>
            <p:sp>
              <p:nvSpPr>
                <p:cNvPr id="316" name="Freeform 22"/>
                <p:cNvSpPr>
                  <a:spLocks/>
                </p:cNvSpPr>
                <p:nvPr/>
              </p:nvSpPr>
              <p:spPr bwMode="auto">
                <a:xfrm>
                  <a:off x="2940" y="1566"/>
                  <a:ext cx="47" cy="25"/>
                </a:xfrm>
                <a:custGeom>
                  <a:avLst/>
                  <a:gdLst>
                    <a:gd name="T0" fmla="*/ 0 w 64"/>
                    <a:gd name="T1" fmla="*/ 0 h 35"/>
                    <a:gd name="T2" fmla="*/ 1 w 64"/>
                    <a:gd name="T3" fmla="*/ 9 h 35"/>
                    <a:gd name="T4" fmla="*/ 35 w 64"/>
                    <a:gd name="T5" fmla="*/ 18 h 35"/>
                    <a:gd name="T6" fmla="*/ 35 w 64"/>
                    <a:gd name="T7" fmla="*/ 10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dirty="0"/>
                </a:p>
              </p:txBody>
            </p:sp>
            <p:sp>
              <p:nvSpPr>
                <p:cNvPr id="317" name="Line 23"/>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318" name="Line 24"/>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319" name="Line 25"/>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320" name="Line 26"/>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321" name="Freeform 27"/>
                <p:cNvSpPr>
                  <a:spLocks/>
                </p:cNvSpPr>
                <p:nvPr/>
              </p:nvSpPr>
              <p:spPr bwMode="auto">
                <a:xfrm>
                  <a:off x="2877" y="1588"/>
                  <a:ext cx="198" cy="84"/>
                </a:xfrm>
                <a:custGeom>
                  <a:avLst/>
                  <a:gdLst>
                    <a:gd name="T0" fmla="*/ 0 w 275"/>
                    <a:gd name="T1" fmla="*/ 21 h 117"/>
                    <a:gd name="T2" fmla="*/ 143 w 275"/>
                    <a:gd name="T3" fmla="*/ 60 h 117"/>
                    <a:gd name="T4" fmla="*/ 14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dirty="0"/>
                </a:p>
              </p:txBody>
            </p:sp>
          </p:grpSp>
          <p:grpSp>
            <p:nvGrpSpPr>
              <p:cNvPr id="296" name="Group 28"/>
              <p:cNvGrpSpPr>
                <a:grpSpLocks/>
              </p:cNvGrpSpPr>
              <p:nvPr/>
            </p:nvGrpSpPr>
            <p:grpSpPr bwMode="auto">
              <a:xfrm>
                <a:off x="3653" y="2399"/>
                <a:ext cx="651" cy="612"/>
                <a:chOff x="2676" y="840"/>
                <a:chExt cx="714" cy="672"/>
              </a:xfrm>
            </p:grpSpPr>
            <p:sp>
              <p:nvSpPr>
                <p:cNvPr id="297" name="Freeform 29"/>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dirty="0"/>
                </a:p>
              </p:txBody>
            </p:sp>
            <p:sp>
              <p:nvSpPr>
                <p:cNvPr id="298" name="Freeform 30"/>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dirty="0"/>
                </a:p>
              </p:txBody>
            </p:sp>
            <p:sp>
              <p:nvSpPr>
                <p:cNvPr id="299" name="Oval 31"/>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endParaRPr lang="en-US" dirty="0"/>
                </a:p>
              </p:txBody>
            </p:sp>
            <p:sp>
              <p:nvSpPr>
                <p:cNvPr id="300" name="Freeform 32"/>
                <p:cNvSpPr>
                  <a:spLocks/>
                </p:cNvSpPr>
                <p:nvPr/>
              </p:nvSpPr>
              <p:spPr bwMode="auto">
                <a:xfrm>
                  <a:off x="2718" y="1337"/>
                  <a:ext cx="452" cy="126"/>
                </a:xfrm>
                <a:custGeom>
                  <a:avLst/>
                  <a:gdLst>
                    <a:gd name="T0" fmla="*/ 0 w 646"/>
                    <a:gd name="T1" fmla="*/ 0 h 180"/>
                    <a:gd name="T2" fmla="*/ 10 w 646"/>
                    <a:gd name="T3" fmla="*/ 17 h 180"/>
                    <a:gd name="T4" fmla="*/ 281 w 646"/>
                    <a:gd name="T5" fmla="*/ 88 h 180"/>
                    <a:gd name="T6" fmla="*/ 316 w 646"/>
                    <a:gd name="T7" fmla="*/ 7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dirty="0"/>
                </a:p>
              </p:txBody>
            </p:sp>
            <p:sp>
              <p:nvSpPr>
                <p:cNvPr id="301" name="Freeform 33"/>
                <p:cNvSpPr>
                  <a:spLocks noChangeAspect="1"/>
                </p:cNvSpPr>
                <p:nvPr/>
              </p:nvSpPr>
              <p:spPr bwMode="auto">
                <a:xfrm>
                  <a:off x="2826" y="840"/>
                  <a:ext cx="564" cy="520"/>
                </a:xfrm>
                <a:custGeom>
                  <a:avLst/>
                  <a:gdLst>
                    <a:gd name="T0" fmla="*/ 302 w 808"/>
                    <a:gd name="T1" fmla="*/ 362 h 746"/>
                    <a:gd name="T2" fmla="*/ 394 w 808"/>
                    <a:gd name="T3" fmla="*/ 255 h 746"/>
                    <a:gd name="T4" fmla="*/ 394 w 808"/>
                    <a:gd name="T5" fmla="*/ 52 h 746"/>
                    <a:gd name="T6" fmla="*/ 164 w 808"/>
                    <a:gd name="T7" fmla="*/ 0 h 746"/>
                    <a:gd name="T8" fmla="*/ 0 w 808"/>
                    <a:gd name="T9" fmla="*/ 23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02" name="Freeform 34"/>
                <p:cNvSpPr>
                  <a:spLocks noChangeAspect="1"/>
                </p:cNvSpPr>
                <p:nvPr/>
              </p:nvSpPr>
              <p:spPr bwMode="auto">
                <a:xfrm>
                  <a:off x="3178" y="955"/>
                  <a:ext cx="113" cy="506"/>
                </a:xfrm>
                <a:custGeom>
                  <a:avLst/>
                  <a:gdLst>
                    <a:gd name="T0" fmla="*/ 0 w 144"/>
                    <a:gd name="T1" fmla="*/ 398 h 644"/>
                    <a:gd name="T2" fmla="*/ 0 w 144"/>
                    <a:gd name="T3" fmla="*/ 49 h 644"/>
                    <a:gd name="T4" fmla="*/ 89 w 144"/>
                    <a:gd name="T5" fmla="*/ 0 h 644"/>
                    <a:gd name="T6" fmla="*/ 89 w 144"/>
                    <a:gd name="T7" fmla="*/ 342 h 644"/>
                    <a:gd name="T8" fmla="*/ 0 w 144"/>
                    <a:gd name="T9" fmla="*/ 398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03" name="Freeform 35"/>
                <p:cNvSpPr>
                  <a:spLocks noChangeAspect="1"/>
                </p:cNvSpPr>
                <p:nvPr/>
              </p:nvSpPr>
              <p:spPr bwMode="auto">
                <a:xfrm>
                  <a:off x="2676" y="846"/>
                  <a:ext cx="615" cy="172"/>
                </a:xfrm>
                <a:custGeom>
                  <a:avLst/>
                  <a:gdLst>
                    <a:gd name="T0" fmla="*/ 395 w 782"/>
                    <a:gd name="T1" fmla="*/ 135 h 219"/>
                    <a:gd name="T2" fmla="*/ 0 w 782"/>
                    <a:gd name="T3" fmla="*/ 42 h 219"/>
                    <a:gd name="T4" fmla="*/ 99 w 782"/>
                    <a:gd name="T5" fmla="*/ 0 h 219"/>
                    <a:gd name="T6" fmla="*/ 484 w 782"/>
                    <a:gd name="T7" fmla="*/ 86 h 219"/>
                    <a:gd name="T8" fmla="*/ 395 w 782"/>
                    <a:gd name="T9" fmla="*/ 135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dirty="0"/>
                </a:p>
              </p:txBody>
            </p:sp>
            <p:sp>
              <p:nvSpPr>
                <p:cNvPr id="304" name="Freeform 36"/>
                <p:cNvSpPr>
                  <a:spLocks noChangeAspect="1"/>
                </p:cNvSpPr>
                <p:nvPr/>
              </p:nvSpPr>
              <p:spPr bwMode="auto">
                <a:xfrm>
                  <a:off x="2676" y="897"/>
                  <a:ext cx="502" cy="566"/>
                </a:xfrm>
                <a:custGeom>
                  <a:avLst/>
                  <a:gdLst>
                    <a:gd name="T0" fmla="*/ 374 w 672"/>
                    <a:gd name="T1" fmla="*/ 424 h 754"/>
                    <a:gd name="T2" fmla="*/ 374 w 672"/>
                    <a:gd name="T3" fmla="*/ 90 h 754"/>
                    <a:gd name="T4" fmla="*/ 0 w 672"/>
                    <a:gd name="T5" fmla="*/ 0 h 754"/>
                    <a:gd name="T6" fmla="*/ 0 w 672"/>
                    <a:gd name="T7" fmla="*/ 326 h 754"/>
                    <a:gd name="T8" fmla="*/ 374 w 672"/>
                    <a:gd name="T9" fmla="*/ 424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05" name="Freeform 37"/>
                <p:cNvSpPr>
                  <a:spLocks noChangeAspect="1"/>
                </p:cNvSpPr>
                <p:nvPr/>
              </p:nvSpPr>
              <p:spPr bwMode="auto">
                <a:xfrm>
                  <a:off x="2715" y="947"/>
                  <a:ext cx="425" cy="464"/>
                </a:xfrm>
                <a:custGeom>
                  <a:avLst/>
                  <a:gdLst>
                    <a:gd name="T0" fmla="*/ 367 w 491"/>
                    <a:gd name="T1" fmla="*/ 391 h 549"/>
                    <a:gd name="T2" fmla="*/ 367 w 491"/>
                    <a:gd name="T3" fmla="*/ 84 h 549"/>
                    <a:gd name="T4" fmla="*/ 0 w 491"/>
                    <a:gd name="T5" fmla="*/ 0 h 549"/>
                    <a:gd name="T6" fmla="*/ 0 w 491"/>
                    <a:gd name="T7" fmla="*/ 303 h 549"/>
                    <a:gd name="T8" fmla="*/ 367 w 491"/>
                    <a:gd name="T9" fmla="*/ 391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dirty="0"/>
                </a:p>
              </p:txBody>
            </p:sp>
            <p:sp>
              <p:nvSpPr>
                <p:cNvPr id="306" name="Freeform 38"/>
                <p:cNvSpPr>
                  <a:spLocks/>
                </p:cNvSpPr>
                <p:nvPr/>
              </p:nvSpPr>
              <p:spPr bwMode="auto">
                <a:xfrm>
                  <a:off x="2741" y="978"/>
                  <a:ext cx="372"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defRPr/>
                  </a:pPr>
                  <a:endParaRPr lang="en-US" dirty="0"/>
                </a:p>
              </p:txBody>
            </p:sp>
            <p:sp>
              <p:nvSpPr>
                <p:cNvPr id="307" name="Line 39"/>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dirty="0"/>
                </a:p>
              </p:txBody>
            </p:sp>
          </p:grpSp>
        </p:grpSp>
        <p:grpSp>
          <p:nvGrpSpPr>
            <p:cNvPr id="283" name="Group 40"/>
            <p:cNvGrpSpPr>
              <a:grpSpLocks/>
            </p:cNvGrpSpPr>
            <p:nvPr/>
          </p:nvGrpSpPr>
          <p:grpSpPr bwMode="auto">
            <a:xfrm>
              <a:off x="1187" y="445"/>
              <a:ext cx="740" cy="1002"/>
              <a:chOff x="3015" y="2413"/>
              <a:chExt cx="740" cy="1002"/>
            </a:xfrm>
          </p:grpSpPr>
          <p:sp>
            <p:nvSpPr>
              <p:cNvPr id="284" name="Freeform 41"/>
              <p:cNvSpPr>
                <a:spLocks/>
              </p:cNvSpPr>
              <p:nvPr/>
            </p:nvSpPr>
            <p:spPr bwMode="auto">
              <a:xfrm flipH="1">
                <a:off x="3083" y="2606"/>
                <a:ext cx="313" cy="299"/>
              </a:xfrm>
              <a:custGeom>
                <a:avLst/>
                <a:gdLst>
                  <a:gd name="T0" fmla="*/ 16 w 359"/>
                  <a:gd name="T1" fmla="*/ 16 h 341"/>
                  <a:gd name="T2" fmla="*/ 14 w 359"/>
                  <a:gd name="T3" fmla="*/ 30 h 341"/>
                  <a:gd name="T4" fmla="*/ 14 w 359"/>
                  <a:gd name="T5" fmla="*/ 43 h 341"/>
                  <a:gd name="T6" fmla="*/ 15 w 359"/>
                  <a:gd name="T7" fmla="*/ 60 h 341"/>
                  <a:gd name="T8" fmla="*/ 10 w 359"/>
                  <a:gd name="T9" fmla="*/ 73 h 341"/>
                  <a:gd name="T10" fmla="*/ 4 w 359"/>
                  <a:gd name="T11" fmla="*/ 82 h 341"/>
                  <a:gd name="T12" fmla="*/ 0 w 359"/>
                  <a:gd name="T13" fmla="*/ 89 h 341"/>
                  <a:gd name="T14" fmla="*/ 0 w 359"/>
                  <a:gd name="T15" fmla="*/ 96 h 341"/>
                  <a:gd name="T16" fmla="*/ 4 w 359"/>
                  <a:gd name="T17" fmla="*/ 102 h 341"/>
                  <a:gd name="T18" fmla="*/ 15 w 359"/>
                  <a:gd name="T19" fmla="*/ 104 h 341"/>
                  <a:gd name="T20" fmla="*/ 22 w 359"/>
                  <a:gd name="T21" fmla="*/ 110 h 341"/>
                  <a:gd name="T22" fmla="*/ 23 w 359"/>
                  <a:gd name="T23" fmla="*/ 113 h 341"/>
                  <a:gd name="T24" fmla="*/ 25 w 359"/>
                  <a:gd name="T25" fmla="*/ 125 h 341"/>
                  <a:gd name="T26" fmla="*/ 25 w 359"/>
                  <a:gd name="T27" fmla="*/ 135 h 341"/>
                  <a:gd name="T28" fmla="*/ 29 w 359"/>
                  <a:gd name="T29" fmla="*/ 139 h 341"/>
                  <a:gd name="T30" fmla="*/ 34 w 359"/>
                  <a:gd name="T31" fmla="*/ 140 h 341"/>
                  <a:gd name="T32" fmla="*/ 37 w 359"/>
                  <a:gd name="T33" fmla="*/ 144 h 341"/>
                  <a:gd name="T34" fmla="*/ 35 w 359"/>
                  <a:gd name="T35" fmla="*/ 149 h 341"/>
                  <a:gd name="T36" fmla="*/ 37 w 359"/>
                  <a:gd name="T37" fmla="*/ 154 h 341"/>
                  <a:gd name="T38" fmla="*/ 42 w 359"/>
                  <a:gd name="T39" fmla="*/ 160 h 341"/>
                  <a:gd name="T40" fmla="*/ 50 w 359"/>
                  <a:gd name="T41" fmla="*/ 165 h 341"/>
                  <a:gd name="T42" fmla="*/ 51 w 359"/>
                  <a:gd name="T43" fmla="*/ 172 h 341"/>
                  <a:gd name="T44" fmla="*/ 51 w 359"/>
                  <a:gd name="T45" fmla="*/ 182 h 341"/>
                  <a:gd name="T46" fmla="*/ 53 w 359"/>
                  <a:gd name="T47" fmla="*/ 190 h 341"/>
                  <a:gd name="T48" fmla="*/ 58 w 359"/>
                  <a:gd name="T49" fmla="*/ 196 h 341"/>
                  <a:gd name="T50" fmla="*/ 68 w 359"/>
                  <a:gd name="T51" fmla="*/ 202 h 341"/>
                  <a:gd name="T52" fmla="*/ 80 w 359"/>
                  <a:gd name="T53" fmla="*/ 196 h 341"/>
                  <a:gd name="T54" fmla="*/ 98 w 359"/>
                  <a:gd name="T55" fmla="*/ 194 h 341"/>
                  <a:gd name="T56" fmla="*/ 111 w 359"/>
                  <a:gd name="T57" fmla="*/ 189 h 341"/>
                  <a:gd name="T58" fmla="*/ 122 w 359"/>
                  <a:gd name="T59" fmla="*/ 185 h 341"/>
                  <a:gd name="T60" fmla="*/ 131 w 359"/>
                  <a:gd name="T61" fmla="*/ 190 h 341"/>
                  <a:gd name="T62" fmla="*/ 142 w 359"/>
                  <a:gd name="T63" fmla="*/ 203 h 341"/>
                  <a:gd name="T64" fmla="*/ 147 w 359"/>
                  <a:gd name="T65" fmla="*/ 217 h 341"/>
                  <a:gd name="T66" fmla="*/ 157 w 359"/>
                  <a:gd name="T67" fmla="*/ 231 h 341"/>
                  <a:gd name="T68" fmla="*/ 162 w 359"/>
                  <a:gd name="T69" fmla="*/ 243 h 341"/>
                  <a:gd name="T70" fmla="*/ 167 w 359"/>
                  <a:gd name="T71" fmla="*/ 253 h 341"/>
                  <a:gd name="T72" fmla="*/ 173 w 359"/>
                  <a:gd name="T73" fmla="*/ 262 h 341"/>
                  <a:gd name="T74" fmla="*/ 181 w 359"/>
                  <a:gd name="T75" fmla="*/ 246 h 341"/>
                  <a:gd name="T76" fmla="*/ 187 w 359"/>
                  <a:gd name="T77" fmla="*/ 238 h 341"/>
                  <a:gd name="T78" fmla="*/ 197 w 359"/>
                  <a:gd name="T79" fmla="*/ 228 h 341"/>
                  <a:gd name="T80" fmla="*/ 210 w 359"/>
                  <a:gd name="T81" fmla="*/ 216 h 341"/>
                  <a:gd name="T82" fmla="*/ 273 w 359"/>
                  <a:gd name="T83" fmla="*/ 178 h 341"/>
                  <a:gd name="T84" fmla="*/ 241 w 359"/>
                  <a:gd name="T85" fmla="*/ 114 h 341"/>
                  <a:gd name="T86" fmla="*/ 74 w 359"/>
                  <a:gd name="T87" fmla="*/ 0 h 341"/>
                  <a:gd name="T88" fmla="*/ 16 w 359"/>
                  <a:gd name="T89" fmla="*/ 16 h 3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341"/>
                  <a:gd name="T137" fmla="*/ 359 w 359"/>
                  <a:gd name="T138" fmla="*/ 341 h 3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341">
                    <a:moveTo>
                      <a:pt x="21" y="20"/>
                    </a:moveTo>
                    <a:lnTo>
                      <a:pt x="18" y="39"/>
                    </a:lnTo>
                    <a:lnTo>
                      <a:pt x="18" y="56"/>
                    </a:lnTo>
                    <a:lnTo>
                      <a:pt x="19" y="78"/>
                    </a:lnTo>
                    <a:lnTo>
                      <a:pt x="13" y="95"/>
                    </a:lnTo>
                    <a:lnTo>
                      <a:pt x="6" y="107"/>
                    </a:lnTo>
                    <a:lnTo>
                      <a:pt x="0" y="116"/>
                    </a:lnTo>
                    <a:lnTo>
                      <a:pt x="0" y="125"/>
                    </a:lnTo>
                    <a:lnTo>
                      <a:pt x="6" y="132"/>
                    </a:lnTo>
                    <a:lnTo>
                      <a:pt x="19" y="136"/>
                    </a:lnTo>
                    <a:lnTo>
                      <a:pt x="29" y="143"/>
                    </a:lnTo>
                    <a:lnTo>
                      <a:pt x="30" y="147"/>
                    </a:lnTo>
                    <a:lnTo>
                      <a:pt x="33" y="162"/>
                    </a:lnTo>
                    <a:lnTo>
                      <a:pt x="33" y="176"/>
                    </a:lnTo>
                    <a:lnTo>
                      <a:pt x="38" y="180"/>
                    </a:lnTo>
                    <a:lnTo>
                      <a:pt x="45" y="183"/>
                    </a:lnTo>
                    <a:lnTo>
                      <a:pt x="49" y="187"/>
                    </a:lnTo>
                    <a:lnTo>
                      <a:pt x="46" y="194"/>
                    </a:lnTo>
                    <a:lnTo>
                      <a:pt x="49" y="201"/>
                    </a:lnTo>
                    <a:lnTo>
                      <a:pt x="55" y="208"/>
                    </a:lnTo>
                    <a:lnTo>
                      <a:pt x="65" y="214"/>
                    </a:lnTo>
                    <a:lnTo>
                      <a:pt x="67" y="224"/>
                    </a:lnTo>
                    <a:lnTo>
                      <a:pt x="67" y="236"/>
                    </a:lnTo>
                    <a:lnTo>
                      <a:pt x="70" y="248"/>
                    </a:lnTo>
                    <a:lnTo>
                      <a:pt x="77" y="256"/>
                    </a:lnTo>
                    <a:lnTo>
                      <a:pt x="90" y="262"/>
                    </a:lnTo>
                    <a:lnTo>
                      <a:pt x="106" y="256"/>
                    </a:lnTo>
                    <a:lnTo>
                      <a:pt x="129" y="252"/>
                    </a:lnTo>
                    <a:lnTo>
                      <a:pt x="146" y="245"/>
                    </a:lnTo>
                    <a:lnTo>
                      <a:pt x="161" y="241"/>
                    </a:lnTo>
                    <a:lnTo>
                      <a:pt x="172" y="248"/>
                    </a:lnTo>
                    <a:lnTo>
                      <a:pt x="187" y="265"/>
                    </a:lnTo>
                    <a:lnTo>
                      <a:pt x="194" y="282"/>
                    </a:lnTo>
                    <a:lnTo>
                      <a:pt x="206" y="300"/>
                    </a:lnTo>
                    <a:lnTo>
                      <a:pt x="213" y="316"/>
                    </a:lnTo>
                    <a:lnTo>
                      <a:pt x="219" y="329"/>
                    </a:lnTo>
                    <a:lnTo>
                      <a:pt x="227" y="341"/>
                    </a:lnTo>
                    <a:lnTo>
                      <a:pt x="238" y="321"/>
                    </a:lnTo>
                    <a:lnTo>
                      <a:pt x="247" y="309"/>
                    </a:lnTo>
                    <a:lnTo>
                      <a:pt x="259" y="296"/>
                    </a:lnTo>
                    <a:lnTo>
                      <a:pt x="276" y="280"/>
                    </a:lnTo>
                    <a:lnTo>
                      <a:pt x="359" y="231"/>
                    </a:lnTo>
                    <a:lnTo>
                      <a:pt x="317" y="148"/>
                    </a:lnTo>
                    <a:lnTo>
                      <a:pt x="97" y="0"/>
                    </a:lnTo>
                    <a:lnTo>
                      <a:pt x="21" y="20"/>
                    </a:lnTo>
                  </a:path>
                </a:pathLst>
              </a:custGeom>
              <a:solidFill>
                <a:srgbClr val="AF7D23"/>
              </a:solidFill>
              <a:ln w="3175" cap="rnd">
                <a:solidFill>
                  <a:srgbClr val="808080"/>
                </a:solidFill>
                <a:round/>
                <a:headEnd/>
                <a:tailEnd/>
              </a:ln>
            </p:spPr>
            <p:txBody>
              <a:bodyPr/>
              <a:lstStyle/>
              <a:p>
                <a:endParaRPr lang="en-US" dirty="0"/>
              </a:p>
            </p:txBody>
          </p:sp>
          <p:sp>
            <p:nvSpPr>
              <p:cNvPr id="285" name="Freeform 42"/>
              <p:cNvSpPr>
                <a:spLocks/>
              </p:cNvSpPr>
              <p:nvPr/>
            </p:nvSpPr>
            <p:spPr bwMode="auto">
              <a:xfrm>
                <a:off x="3327" y="2665"/>
                <a:ext cx="31" cy="11"/>
              </a:xfrm>
              <a:custGeom>
                <a:avLst/>
                <a:gdLst>
                  <a:gd name="T0" fmla="*/ 0 w 41"/>
                  <a:gd name="T1" fmla="*/ 0 h 15"/>
                  <a:gd name="T2" fmla="*/ 23 w 41"/>
                  <a:gd name="T3" fmla="*/ 3 h 15"/>
                  <a:gd name="T4" fmla="*/ 20 w 41"/>
                  <a:gd name="T5" fmla="*/ 7 h 15"/>
                  <a:gd name="T6" fmla="*/ 0 w 41"/>
                  <a:gd name="T7" fmla="*/ 0 h 15"/>
                  <a:gd name="T8" fmla="*/ 0 60000 65536"/>
                  <a:gd name="T9" fmla="*/ 0 60000 65536"/>
                  <a:gd name="T10" fmla="*/ 0 60000 65536"/>
                  <a:gd name="T11" fmla="*/ 0 60000 65536"/>
                  <a:gd name="T12" fmla="*/ 0 w 41"/>
                  <a:gd name="T13" fmla="*/ 0 h 15"/>
                  <a:gd name="T14" fmla="*/ 41 w 41"/>
                  <a:gd name="T15" fmla="*/ 15 h 15"/>
                </a:gdLst>
                <a:ahLst/>
                <a:cxnLst>
                  <a:cxn ang="T8">
                    <a:pos x="T0" y="T1"/>
                  </a:cxn>
                  <a:cxn ang="T9">
                    <a:pos x="T2" y="T3"/>
                  </a:cxn>
                  <a:cxn ang="T10">
                    <a:pos x="T4" y="T5"/>
                  </a:cxn>
                  <a:cxn ang="T11">
                    <a:pos x="T6" y="T7"/>
                  </a:cxn>
                </a:cxnLst>
                <a:rect l="T12" t="T13" r="T14" b="T15"/>
                <a:pathLst>
                  <a:path w="41" h="15">
                    <a:moveTo>
                      <a:pt x="0" y="0"/>
                    </a:moveTo>
                    <a:lnTo>
                      <a:pt x="40" y="6"/>
                    </a:lnTo>
                    <a:lnTo>
                      <a:pt x="34" y="14"/>
                    </a:lnTo>
                    <a:lnTo>
                      <a:pt x="0" y="0"/>
                    </a:lnTo>
                  </a:path>
                </a:pathLst>
              </a:custGeom>
              <a:solidFill>
                <a:srgbClr val="333333"/>
              </a:solidFill>
              <a:ln w="6350" cap="rnd">
                <a:solidFill>
                  <a:srgbClr val="333333"/>
                </a:solidFill>
                <a:round/>
                <a:headEnd/>
                <a:tailEnd/>
              </a:ln>
            </p:spPr>
            <p:txBody>
              <a:bodyPr/>
              <a:lstStyle/>
              <a:p>
                <a:endParaRPr lang="en-US" dirty="0"/>
              </a:p>
            </p:txBody>
          </p:sp>
          <p:sp>
            <p:nvSpPr>
              <p:cNvPr id="286" name="Freeform 43"/>
              <p:cNvSpPr>
                <a:spLocks/>
              </p:cNvSpPr>
              <p:nvPr/>
            </p:nvSpPr>
            <p:spPr bwMode="auto">
              <a:xfrm>
                <a:off x="3320" y="3100"/>
                <a:ext cx="128" cy="101"/>
              </a:xfrm>
              <a:custGeom>
                <a:avLst/>
                <a:gdLst>
                  <a:gd name="T0" fmla="*/ 20 w 574"/>
                  <a:gd name="T1" fmla="*/ 2 h 447"/>
                  <a:gd name="T2" fmla="*/ 22 w 574"/>
                  <a:gd name="T3" fmla="*/ 3 h 447"/>
                  <a:gd name="T4" fmla="*/ 25 w 574"/>
                  <a:gd name="T5" fmla="*/ 5 h 447"/>
                  <a:gd name="T6" fmla="*/ 26 w 574"/>
                  <a:gd name="T7" fmla="*/ 7 h 447"/>
                  <a:gd name="T8" fmla="*/ 26 w 574"/>
                  <a:gd name="T9" fmla="*/ 9 h 447"/>
                  <a:gd name="T10" fmla="*/ 27 w 574"/>
                  <a:gd name="T11" fmla="*/ 9 h 447"/>
                  <a:gd name="T12" fmla="*/ 28 w 574"/>
                  <a:gd name="T13" fmla="*/ 10 h 447"/>
                  <a:gd name="T14" fmla="*/ 29 w 574"/>
                  <a:gd name="T15" fmla="*/ 11 h 447"/>
                  <a:gd name="T16" fmla="*/ 28 w 574"/>
                  <a:gd name="T17" fmla="*/ 12 h 447"/>
                  <a:gd name="T18" fmla="*/ 27 w 574"/>
                  <a:gd name="T19" fmla="*/ 13 h 447"/>
                  <a:gd name="T20" fmla="*/ 27 w 574"/>
                  <a:gd name="T21" fmla="*/ 13 h 447"/>
                  <a:gd name="T22" fmla="*/ 25 w 574"/>
                  <a:gd name="T23" fmla="*/ 12 h 447"/>
                  <a:gd name="T24" fmla="*/ 22 w 574"/>
                  <a:gd name="T25" fmla="*/ 10 h 447"/>
                  <a:gd name="T26" fmla="*/ 21 w 574"/>
                  <a:gd name="T27" fmla="*/ 8 h 447"/>
                  <a:gd name="T28" fmla="*/ 19 w 574"/>
                  <a:gd name="T29" fmla="*/ 9 h 447"/>
                  <a:gd name="T30" fmla="*/ 17 w 574"/>
                  <a:gd name="T31" fmla="*/ 9 h 447"/>
                  <a:gd name="T32" fmla="*/ 16 w 574"/>
                  <a:gd name="T33" fmla="*/ 9 h 447"/>
                  <a:gd name="T34" fmla="*/ 15 w 574"/>
                  <a:gd name="T35" fmla="*/ 9 h 447"/>
                  <a:gd name="T36" fmla="*/ 15 w 574"/>
                  <a:gd name="T37" fmla="*/ 9 h 447"/>
                  <a:gd name="T38" fmla="*/ 15 w 574"/>
                  <a:gd name="T39" fmla="*/ 9 h 447"/>
                  <a:gd name="T40" fmla="*/ 15 w 574"/>
                  <a:gd name="T41" fmla="*/ 9 h 447"/>
                  <a:gd name="T42" fmla="*/ 14 w 574"/>
                  <a:gd name="T43" fmla="*/ 9 h 447"/>
                  <a:gd name="T44" fmla="*/ 14 w 574"/>
                  <a:gd name="T45" fmla="*/ 9 h 447"/>
                  <a:gd name="T46" fmla="*/ 13 w 574"/>
                  <a:gd name="T47" fmla="*/ 9 h 447"/>
                  <a:gd name="T48" fmla="*/ 12 w 574"/>
                  <a:gd name="T49" fmla="*/ 10 h 447"/>
                  <a:gd name="T50" fmla="*/ 11 w 574"/>
                  <a:gd name="T51" fmla="*/ 11 h 447"/>
                  <a:gd name="T52" fmla="*/ 9 w 574"/>
                  <a:gd name="T53" fmla="*/ 12 h 447"/>
                  <a:gd name="T54" fmla="*/ 8 w 574"/>
                  <a:gd name="T55" fmla="*/ 14 h 447"/>
                  <a:gd name="T56" fmla="*/ 9 w 574"/>
                  <a:gd name="T57" fmla="*/ 16 h 447"/>
                  <a:gd name="T58" fmla="*/ 11 w 574"/>
                  <a:gd name="T59" fmla="*/ 17 h 447"/>
                  <a:gd name="T60" fmla="*/ 12 w 574"/>
                  <a:gd name="T61" fmla="*/ 17 h 447"/>
                  <a:gd name="T62" fmla="*/ 13 w 574"/>
                  <a:gd name="T63" fmla="*/ 16 h 447"/>
                  <a:gd name="T64" fmla="*/ 16 w 574"/>
                  <a:gd name="T65" fmla="*/ 16 h 447"/>
                  <a:gd name="T66" fmla="*/ 19 w 574"/>
                  <a:gd name="T67" fmla="*/ 18 h 447"/>
                  <a:gd name="T68" fmla="*/ 19 w 574"/>
                  <a:gd name="T69" fmla="*/ 19 h 447"/>
                  <a:gd name="T70" fmla="*/ 18 w 574"/>
                  <a:gd name="T71" fmla="*/ 21 h 447"/>
                  <a:gd name="T72" fmla="*/ 17 w 574"/>
                  <a:gd name="T73" fmla="*/ 22 h 447"/>
                  <a:gd name="T74" fmla="*/ 14 w 574"/>
                  <a:gd name="T75" fmla="*/ 22 h 447"/>
                  <a:gd name="T76" fmla="*/ 9 w 574"/>
                  <a:gd name="T77" fmla="*/ 23 h 447"/>
                  <a:gd name="T78" fmla="*/ 5 w 574"/>
                  <a:gd name="T79" fmla="*/ 22 h 447"/>
                  <a:gd name="T80" fmla="*/ 2 w 574"/>
                  <a:gd name="T81" fmla="*/ 21 h 447"/>
                  <a:gd name="T82" fmla="*/ 3 w 574"/>
                  <a:gd name="T83" fmla="*/ 18 h 447"/>
                  <a:gd name="T84" fmla="*/ 2 w 574"/>
                  <a:gd name="T85" fmla="*/ 13 h 447"/>
                  <a:gd name="T86" fmla="*/ 1 w 574"/>
                  <a:gd name="T87" fmla="*/ 6 h 447"/>
                  <a:gd name="T88" fmla="*/ 0 w 574"/>
                  <a:gd name="T89" fmla="*/ 4 h 447"/>
                  <a:gd name="T90" fmla="*/ 1 w 574"/>
                  <a:gd name="T91" fmla="*/ 4 h 447"/>
                  <a:gd name="T92" fmla="*/ 3 w 574"/>
                  <a:gd name="T93" fmla="*/ 4 h 447"/>
                  <a:gd name="T94" fmla="*/ 6 w 574"/>
                  <a:gd name="T95" fmla="*/ 3 h 447"/>
                  <a:gd name="T96" fmla="*/ 12 w 574"/>
                  <a:gd name="T97" fmla="*/ 2 h 447"/>
                  <a:gd name="T98" fmla="*/ 14 w 574"/>
                  <a:gd name="T99" fmla="*/ 1 h 447"/>
                  <a:gd name="T100" fmla="*/ 17 w 574"/>
                  <a:gd name="T101" fmla="*/ 0 h 447"/>
                  <a:gd name="T102" fmla="*/ 19 w 574"/>
                  <a:gd name="T103" fmla="*/ 0 h 4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447"/>
                  <a:gd name="T158" fmla="*/ 574 w 574"/>
                  <a:gd name="T159" fmla="*/ 447 h 4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447">
                    <a:moveTo>
                      <a:pt x="384" y="15"/>
                    </a:moveTo>
                    <a:lnTo>
                      <a:pt x="392" y="25"/>
                    </a:lnTo>
                    <a:lnTo>
                      <a:pt x="399" y="32"/>
                    </a:lnTo>
                    <a:lnTo>
                      <a:pt x="411" y="40"/>
                    </a:lnTo>
                    <a:lnTo>
                      <a:pt x="422" y="50"/>
                    </a:lnTo>
                    <a:lnTo>
                      <a:pt x="449" y="67"/>
                    </a:lnTo>
                    <a:lnTo>
                      <a:pt x="476" y="86"/>
                    </a:lnTo>
                    <a:lnTo>
                      <a:pt x="488" y="96"/>
                    </a:lnTo>
                    <a:lnTo>
                      <a:pt x="499" y="105"/>
                    </a:lnTo>
                    <a:lnTo>
                      <a:pt x="509" y="115"/>
                    </a:lnTo>
                    <a:lnTo>
                      <a:pt x="518" y="124"/>
                    </a:lnTo>
                    <a:lnTo>
                      <a:pt x="524" y="136"/>
                    </a:lnTo>
                    <a:lnTo>
                      <a:pt x="528" y="146"/>
                    </a:lnTo>
                    <a:lnTo>
                      <a:pt x="528" y="157"/>
                    </a:lnTo>
                    <a:lnTo>
                      <a:pt x="526" y="169"/>
                    </a:lnTo>
                    <a:lnTo>
                      <a:pt x="530" y="169"/>
                    </a:lnTo>
                    <a:lnTo>
                      <a:pt x="536" y="171"/>
                    </a:lnTo>
                    <a:lnTo>
                      <a:pt x="543" y="176"/>
                    </a:lnTo>
                    <a:lnTo>
                      <a:pt x="549" y="184"/>
                    </a:lnTo>
                    <a:lnTo>
                      <a:pt x="557" y="194"/>
                    </a:lnTo>
                    <a:lnTo>
                      <a:pt x="563" y="201"/>
                    </a:lnTo>
                    <a:lnTo>
                      <a:pt x="568" y="211"/>
                    </a:lnTo>
                    <a:lnTo>
                      <a:pt x="574" y="217"/>
                    </a:lnTo>
                    <a:lnTo>
                      <a:pt x="572" y="220"/>
                    </a:lnTo>
                    <a:lnTo>
                      <a:pt x="568" y="226"/>
                    </a:lnTo>
                    <a:lnTo>
                      <a:pt x="565" y="232"/>
                    </a:lnTo>
                    <a:lnTo>
                      <a:pt x="561" y="238"/>
                    </a:lnTo>
                    <a:lnTo>
                      <a:pt x="557" y="245"/>
                    </a:lnTo>
                    <a:lnTo>
                      <a:pt x="553" y="251"/>
                    </a:lnTo>
                    <a:lnTo>
                      <a:pt x="551" y="259"/>
                    </a:lnTo>
                    <a:lnTo>
                      <a:pt x="549" y="265"/>
                    </a:lnTo>
                    <a:lnTo>
                      <a:pt x="543" y="265"/>
                    </a:lnTo>
                    <a:lnTo>
                      <a:pt x="536" y="261"/>
                    </a:lnTo>
                    <a:lnTo>
                      <a:pt x="528" y="257"/>
                    </a:lnTo>
                    <a:lnTo>
                      <a:pt x="518" y="251"/>
                    </a:lnTo>
                    <a:lnTo>
                      <a:pt x="499" y="240"/>
                    </a:lnTo>
                    <a:lnTo>
                      <a:pt x="478" y="222"/>
                    </a:lnTo>
                    <a:lnTo>
                      <a:pt x="457" y="207"/>
                    </a:lnTo>
                    <a:lnTo>
                      <a:pt x="438" y="192"/>
                    </a:lnTo>
                    <a:lnTo>
                      <a:pt x="421" y="178"/>
                    </a:lnTo>
                    <a:lnTo>
                      <a:pt x="409" y="169"/>
                    </a:lnTo>
                    <a:lnTo>
                      <a:pt x="422" y="153"/>
                    </a:lnTo>
                    <a:lnTo>
                      <a:pt x="409" y="163"/>
                    </a:lnTo>
                    <a:lnTo>
                      <a:pt x="396" y="169"/>
                    </a:lnTo>
                    <a:lnTo>
                      <a:pt x="380" y="174"/>
                    </a:lnTo>
                    <a:lnTo>
                      <a:pt x="365" y="178"/>
                    </a:lnTo>
                    <a:lnTo>
                      <a:pt x="350" y="180"/>
                    </a:lnTo>
                    <a:lnTo>
                      <a:pt x="334" y="176"/>
                    </a:lnTo>
                    <a:lnTo>
                      <a:pt x="328" y="174"/>
                    </a:lnTo>
                    <a:lnTo>
                      <a:pt x="323" y="171"/>
                    </a:lnTo>
                    <a:lnTo>
                      <a:pt x="317" y="167"/>
                    </a:lnTo>
                    <a:lnTo>
                      <a:pt x="311" y="161"/>
                    </a:lnTo>
                    <a:lnTo>
                      <a:pt x="311" y="165"/>
                    </a:lnTo>
                    <a:lnTo>
                      <a:pt x="311" y="167"/>
                    </a:lnTo>
                    <a:lnTo>
                      <a:pt x="309" y="171"/>
                    </a:lnTo>
                    <a:lnTo>
                      <a:pt x="309" y="172"/>
                    </a:lnTo>
                    <a:lnTo>
                      <a:pt x="307" y="176"/>
                    </a:lnTo>
                    <a:lnTo>
                      <a:pt x="307" y="178"/>
                    </a:lnTo>
                    <a:lnTo>
                      <a:pt x="305" y="182"/>
                    </a:lnTo>
                    <a:lnTo>
                      <a:pt x="305" y="186"/>
                    </a:lnTo>
                    <a:lnTo>
                      <a:pt x="303" y="184"/>
                    </a:lnTo>
                    <a:lnTo>
                      <a:pt x="302" y="184"/>
                    </a:lnTo>
                    <a:lnTo>
                      <a:pt x="300" y="182"/>
                    </a:lnTo>
                    <a:lnTo>
                      <a:pt x="296" y="182"/>
                    </a:lnTo>
                    <a:lnTo>
                      <a:pt x="294" y="180"/>
                    </a:lnTo>
                    <a:lnTo>
                      <a:pt x="292" y="178"/>
                    </a:lnTo>
                    <a:lnTo>
                      <a:pt x="290" y="178"/>
                    </a:lnTo>
                    <a:lnTo>
                      <a:pt x="288" y="176"/>
                    </a:lnTo>
                    <a:lnTo>
                      <a:pt x="280" y="178"/>
                    </a:lnTo>
                    <a:lnTo>
                      <a:pt x="273" y="180"/>
                    </a:lnTo>
                    <a:lnTo>
                      <a:pt x="267" y="182"/>
                    </a:lnTo>
                    <a:lnTo>
                      <a:pt x="259" y="186"/>
                    </a:lnTo>
                    <a:lnTo>
                      <a:pt x="254" y="188"/>
                    </a:lnTo>
                    <a:lnTo>
                      <a:pt x="246" y="192"/>
                    </a:lnTo>
                    <a:lnTo>
                      <a:pt x="240" y="192"/>
                    </a:lnTo>
                    <a:lnTo>
                      <a:pt x="232" y="194"/>
                    </a:lnTo>
                    <a:lnTo>
                      <a:pt x="225" y="201"/>
                    </a:lnTo>
                    <a:lnTo>
                      <a:pt x="215" y="211"/>
                    </a:lnTo>
                    <a:lnTo>
                      <a:pt x="208" y="219"/>
                    </a:lnTo>
                    <a:lnTo>
                      <a:pt x="198" y="226"/>
                    </a:lnTo>
                    <a:lnTo>
                      <a:pt x="188" y="236"/>
                    </a:lnTo>
                    <a:lnTo>
                      <a:pt x="181" y="247"/>
                    </a:lnTo>
                    <a:lnTo>
                      <a:pt x="175" y="259"/>
                    </a:lnTo>
                    <a:lnTo>
                      <a:pt x="171" y="272"/>
                    </a:lnTo>
                    <a:lnTo>
                      <a:pt x="171" y="288"/>
                    </a:lnTo>
                    <a:lnTo>
                      <a:pt x="175" y="297"/>
                    </a:lnTo>
                    <a:lnTo>
                      <a:pt x="184" y="307"/>
                    </a:lnTo>
                    <a:lnTo>
                      <a:pt x="194" y="315"/>
                    </a:lnTo>
                    <a:lnTo>
                      <a:pt x="206" y="322"/>
                    </a:lnTo>
                    <a:lnTo>
                      <a:pt x="217" y="328"/>
                    </a:lnTo>
                    <a:lnTo>
                      <a:pt x="229" y="332"/>
                    </a:lnTo>
                    <a:lnTo>
                      <a:pt x="238" y="336"/>
                    </a:lnTo>
                    <a:lnTo>
                      <a:pt x="244" y="338"/>
                    </a:lnTo>
                    <a:lnTo>
                      <a:pt x="252" y="330"/>
                    </a:lnTo>
                    <a:lnTo>
                      <a:pt x="257" y="326"/>
                    </a:lnTo>
                    <a:lnTo>
                      <a:pt x="267" y="322"/>
                    </a:lnTo>
                    <a:lnTo>
                      <a:pt x="275" y="320"/>
                    </a:lnTo>
                    <a:lnTo>
                      <a:pt x="294" y="320"/>
                    </a:lnTo>
                    <a:lnTo>
                      <a:pt x="315" y="324"/>
                    </a:lnTo>
                    <a:lnTo>
                      <a:pt x="334" y="330"/>
                    </a:lnTo>
                    <a:lnTo>
                      <a:pt x="353" y="338"/>
                    </a:lnTo>
                    <a:lnTo>
                      <a:pt x="371" y="345"/>
                    </a:lnTo>
                    <a:lnTo>
                      <a:pt x="384" y="353"/>
                    </a:lnTo>
                    <a:lnTo>
                      <a:pt x="382" y="364"/>
                    </a:lnTo>
                    <a:lnTo>
                      <a:pt x="378" y="376"/>
                    </a:lnTo>
                    <a:lnTo>
                      <a:pt x="373" y="387"/>
                    </a:lnTo>
                    <a:lnTo>
                      <a:pt x="365" y="397"/>
                    </a:lnTo>
                    <a:lnTo>
                      <a:pt x="355" y="407"/>
                    </a:lnTo>
                    <a:lnTo>
                      <a:pt x="346" y="414"/>
                    </a:lnTo>
                    <a:lnTo>
                      <a:pt x="338" y="420"/>
                    </a:lnTo>
                    <a:lnTo>
                      <a:pt x="330" y="424"/>
                    </a:lnTo>
                    <a:lnTo>
                      <a:pt x="317" y="430"/>
                    </a:lnTo>
                    <a:lnTo>
                      <a:pt x="303" y="435"/>
                    </a:lnTo>
                    <a:lnTo>
                      <a:pt x="286" y="439"/>
                    </a:lnTo>
                    <a:lnTo>
                      <a:pt x="269" y="441"/>
                    </a:lnTo>
                    <a:lnTo>
                      <a:pt x="231" y="447"/>
                    </a:lnTo>
                    <a:lnTo>
                      <a:pt x="190" y="447"/>
                    </a:lnTo>
                    <a:lnTo>
                      <a:pt x="148" y="445"/>
                    </a:lnTo>
                    <a:lnTo>
                      <a:pt x="110" y="439"/>
                    </a:lnTo>
                    <a:lnTo>
                      <a:pt x="92" y="434"/>
                    </a:lnTo>
                    <a:lnTo>
                      <a:pt x="77" y="430"/>
                    </a:lnTo>
                    <a:lnTo>
                      <a:pt x="62" y="424"/>
                    </a:lnTo>
                    <a:lnTo>
                      <a:pt x="50" y="416"/>
                    </a:lnTo>
                    <a:lnTo>
                      <a:pt x="52" y="397"/>
                    </a:lnTo>
                    <a:lnTo>
                      <a:pt x="52" y="378"/>
                    </a:lnTo>
                    <a:lnTo>
                      <a:pt x="52" y="359"/>
                    </a:lnTo>
                    <a:lnTo>
                      <a:pt x="52" y="338"/>
                    </a:lnTo>
                    <a:lnTo>
                      <a:pt x="46" y="295"/>
                    </a:lnTo>
                    <a:lnTo>
                      <a:pt x="37" y="251"/>
                    </a:lnTo>
                    <a:lnTo>
                      <a:pt x="29" y="207"/>
                    </a:lnTo>
                    <a:lnTo>
                      <a:pt x="21" y="165"/>
                    </a:lnTo>
                    <a:lnTo>
                      <a:pt x="16" y="123"/>
                    </a:lnTo>
                    <a:lnTo>
                      <a:pt x="12" y="82"/>
                    </a:lnTo>
                    <a:lnTo>
                      <a:pt x="0" y="67"/>
                    </a:lnTo>
                    <a:lnTo>
                      <a:pt x="2" y="71"/>
                    </a:lnTo>
                    <a:lnTo>
                      <a:pt x="4" y="73"/>
                    </a:lnTo>
                    <a:lnTo>
                      <a:pt x="8" y="76"/>
                    </a:lnTo>
                    <a:lnTo>
                      <a:pt x="14" y="78"/>
                    </a:lnTo>
                    <a:lnTo>
                      <a:pt x="25" y="80"/>
                    </a:lnTo>
                    <a:lnTo>
                      <a:pt x="39" y="80"/>
                    </a:lnTo>
                    <a:lnTo>
                      <a:pt x="56" y="80"/>
                    </a:lnTo>
                    <a:lnTo>
                      <a:pt x="75" y="76"/>
                    </a:lnTo>
                    <a:lnTo>
                      <a:pt x="96" y="73"/>
                    </a:lnTo>
                    <a:lnTo>
                      <a:pt x="117" y="67"/>
                    </a:lnTo>
                    <a:lnTo>
                      <a:pt x="158" y="55"/>
                    </a:lnTo>
                    <a:lnTo>
                      <a:pt x="198" y="42"/>
                    </a:lnTo>
                    <a:lnTo>
                      <a:pt x="231" y="32"/>
                    </a:lnTo>
                    <a:lnTo>
                      <a:pt x="250" y="27"/>
                    </a:lnTo>
                    <a:lnTo>
                      <a:pt x="265" y="21"/>
                    </a:lnTo>
                    <a:lnTo>
                      <a:pt x="282" y="15"/>
                    </a:lnTo>
                    <a:lnTo>
                      <a:pt x="300" y="9"/>
                    </a:lnTo>
                    <a:lnTo>
                      <a:pt x="317" y="4"/>
                    </a:lnTo>
                    <a:lnTo>
                      <a:pt x="336" y="0"/>
                    </a:lnTo>
                    <a:lnTo>
                      <a:pt x="353" y="0"/>
                    </a:lnTo>
                    <a:lnTo>
                      <a:pt x="361" y="2"/>
                    </a:lnTo>
                    <a:lnTo>
                      <a:pt x="371" y="5"/>
                    </a:lnTo>
                    <a:lnTo>
                      <a:pt x="378" y="9"/>
                    </a:lnTo>
                    <a:lnTo>
                      <a:pt x="384" y="15"/>
                    </a:lnTo>
                    <a:close/>
                  </a:path>
                </a:pathLst>
              </a:custGeom>
              <a:solidFill>
                <a:srgbClr val="AF7D23"/>
              </a:solidFill>
              <a:ln w="3175" cap="rnd">
                <a:solidFill>
                  <a:srgbClr val="808080"/>
                </a:solidFill>
                <a:round/>
                <a:headEnd/>
                <a:tailEnd/>
              </a:ln>
            </p:spPr>
            <p:txBody>
              <a:bodyPr/>
              <a:lstStyle/>
              <a:p>
                <a:endParaRPr lang="en-US" dirty="0"/>
              </a:p>
            </p:txBody>
          </p:sp>
          <p:sp>
            <p:nvSpPr>
              <p:cNvPr id="287" name="Freeform 44"/>
              <p:cNvSpPr>
                <a:spLocks/>
              </p:cNvSpPr>
              <p:nvPr/>
            </p:nvSpPr>
            <p:spPr bwMode="auto">
              <a:xfrm rot="-1622053">
                <a:off x="3362" y="3223"/>
                <a:ext cx="393" cy="134"/>
              </a:xfrm>
              <a:custGeom>
                <a:avLst/>
                <a:gdLst>
                  <a:gd name="T0" fmla="*/ 228 w 556"/>
                  <a:gd name="T1" fmla="*/ 16 h 190"/>
                  <a:gd name="T2" fmla="*/ 234 w 556"/>
                  <a:gd name="T3" fmla="*/ 23 h 190"/>
                  <a:gd name="T4" fmla="*/ 243 w 556"/>
                  <a:gd name="T5" fmla="*/ 32 h 190"/>
                  <a:gd name="T6" fmla="*/ 249 w 556"/>
                  <a:gd name="T7" fmla="*/ 37 h 190"/>
                  <a:gd name="T8" fmla="*/ 252 w 556"/>
                  <a:gd name="T9" fmla="*/ 44 h 190"/>
                  <a:gd name="T10" fmla="*/ 258 w 556"/>
                  <a:gd name="T11" fmla="*/ 51 h 190"/>
                  <a:gd name="T12" fmla="*/ 264 w 556"/>
                  <a:gd name="T13" fmla="*/ 56 h 190"/>
                  <a:gd name="T14" fmla="*/ 269 w 556"/>
                  <a:gd name="T15" fmla="*/ 58 h 190"/>
                  <a:gd name="T16" fmla="*/ 277 w 556"/>
                  <a:gd name="T17" fmla="*/ 61 h 190"/>
                  <a:gd name="T18" fmla="*/ 276 w 556"/>
                  <a:gd name="T19" fmla="*/ 68 h 190"/>
                  <a:gd name="T20" fmla="*/ 271 w 556"/>
                  <a:gd name="T21" fmla="*/ 72 h 190"/>
                  <a:gd name="T22" fmla="*/ 264 w 556"/>
                  <a:gd name="T23" fmla="*/ 73 h 190"/>
                  <a:gd name="T24" fmla="*/ 257 w 556"/>
                  <a:gd name="T25" fmla="*/ 68 h 190"/>
                  <a:gd name="T26" fmla="*/ 245 w 556"/>
                  <a:gd name="T27" fmla="*/ 65 h 190"/>
                  <a:gd name="T28" fmla="*/ 231 w 556"/>
                  <a:gd name="T29" fmla="*/ 65 h 190"/>
                  <a:gd name="T30" fmla="*/ 225 w 556"/>
                  <a:gd name="T31" fmla="*/ 64 h 190"/>
                  <a:gd name="T32" fmla="*/ 214 w 556"/>
                  <a:gd name="T33" fmla="*/ 67 h 190"/>
                  <a:gd name="T34" fmla="*/ 196 w 556"/>
                  <a:gd name="T35" fmla="*/ 78 h 190"/>
                  <a:gd name="T36" fmla="*/ 180 w 556"/>
                  <a:gd name="T37" fmla="*/ 89 h 190"/>
                  <a:gd name="T38" fmla="*/ 163 w 556"/>
                  <a:gd name="T39" fmla="*/ 92 h 190"/>
                  <a:gd name="T40" fmla="*/ 142 w 556"/>
                  <a:gd name="T41" fmla="*/ 94 h 190"/>
                  <a:gd name="T42" fmla="*/ 124 w 556"/>
                  <a:gd name="T43" fmla="*/ 92 h 190"/>
                  <a:gd name="T44" fmla="*/ 105 w 556"/>
                  <a:gd name="T45" fmla="*/ 90 h 190"/>
                  <a:gd name="T46" fmla="*/ 89 w 556"/>
                  <a:gd name="T47" fmla="*/ 87 h 190"/>
                  <a:gd name="T48" fmla="*/ 67 w 556"/>
                  <a:gd name="T49" fmla="*/ 84 h 190"/>
                  <a:gd name="T50" fmla="*/ 41 w 556"/>
                  <a:gd name="T51" fmla="*/ 78 h 190"/>
                  <a:gd name="T52" fmla="*/ 15 w 556"/>
                  <a:gd name="T53" fmla="*/ 69 h 190"/>
                  <a:gd name="T54" fmla="*/ 4 w 556"/>
                  <a:gd name="T55" fmla="*/ 61 h 190"/>
                  <a:gd name="T56" fmla="*/ 0 w 556"/>
                  <a:gd name="T57" fmla="*/ 61 h 190"/>
                  <a:gd name="T58" fmla="*/ 18 w 556"/>
                  <a:gd name="T59" fmla="*/ 44 h 190"/>
                  <a:gd name="T60" fmla="*/ 34 w 556"/>
                  <a:gd name="T61" fmla="*/ 25 h 190"/>
                  <a:gd name="T62" fmla="*/ 36 w 556"/>
                  <a:gd name="T63" fmla="*/ 14 h 190"/>
                  <a:gd name="T64" fmla="*/ 64 w 556"/>
                  <a:gd name="T65" fmla="*/ 26 h 190"/>
                  <a:gd name="T66" fmla="*/ 90 w 556"/>
                  <a:gd name="T67" fmla="*/ 37 h 190"/>
                  <a:gd name="T68" fmla="*/ 118 w 556"/>
                  <a:gd name="T69" fmla="*/ 47 h 190"/>
                  <a:gd name="T70" fmla="*/ 136 w 556"/>
                  <a:gd name="T71" fmla="*/ 49 h 190"/>
                  <a:gd name="T72" fmla="*/ 148 w 556"/>
                  <a:gd name="T73" fmla="*/ 36 h 190"/>
                  <a:gd name="T74" fmla="*/ 161 w 556"/>
                  <a:gd name="T75" fmla="*/ 24 h 190"/>
                  <a:gd name="T76" fmla="*/ 173 w 556"/>
                  <a:gd name="T77" fmla="*/ 13 h 190"/>
                  <a:gd name="T78" fmla="*/ 184 w 556"/>
                  <a:gd name="T79" fmla="*/ 4 h 190"/>
                  <a:gd name="T80" fmla="*/ 199 w 556"/>
                  <a:gd name="T81" fmla="*/ 0 h 190"/>
                  <a:gd name="T82" fmla="*/ 204 w 556"/>
                  <a:gd name="T83" fmla="*/ 3 h 190"/>
                  <a:gd name="T84" fmla="*/ 211 w 556"/>
                  <a:gd name="T85" fmla="*/ 9 h 190"/>
                  <a:gd name="T86" fmla="*/ 219 w 556"/>
                  <a:gd name="T87" fmla="*/ 12 h 190"/>
                  <a:gd name="T88" fmla="*/ 228 w 556"/>
                  <a:gd name="T89" fmla="*/ 16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6"/>
                  <a:gd name="T136" fmla="*/ 0 h 190"/>
                  <a:gd name="T137" fmla="*/ 556 w 55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6" h="190">
                    <a:moveTo>
                      <a:pt x="455" y="32"/>
                    </a:moveTo>
                    <a:lnTo>
                      <a:pt x="468" y="46"/>
                    </a:lnTo>
                    <a:lnTo>
                      <a:pt x="487" y="65"/>
                    </a:lnTo>
                    <a:lnTo>
                      <a:pt x="498" y="74"/>
                    </a:lnTo>
                    <a:lnTo>
                      <a:pt x="504" y="90"/>
                    </a:lnTo>
                    <a:lnTo>
                      <a:pt x="517" y="104"/>
                    </a:lnTo>
                    <a:lnTo>
                      <a:pt x="527" y="112"/>
                    </a:lnTo>
                    <a:lnTo>
                      <a:pt x="539" y="116"/>
                    </a:lnTo>
                    <a:lnTo>
                      <a:pt x="555" y="124"/>
                    </a:lnTo>
                    <a:lnTo>
                      <a:pt x="553" y="138"/>
                    </a:lnTo>
                    <a:lnTo>
                      <a:pt x="543" y="144"/>
                    </a:lnTo>
                    <a:lnTo>
                      <a:pt x="527" y="146"/>
                    </a:lnTo>
                    <a:lnTo>
                      <a:pt x="513" y="138"/>
                    </a:lnTo>
                    <a:lnTo>
                      <a:pt x="489" y="130"/>
                    </a:lnTo>
                    <a:lnTo>
                      <a:pt x="463" y="130"/>
                    </a:lnTo>
                    <a:lnTo>
                      <a:pt x="452" y="129"/>
                    </a:lnTo>
                    <a:lnTo>
                      <a:pt x="428" y="135"/>
                    </a:lnTo>
                    <a:lnTo>
                      <a:pt x="392" y="158"/>
                    </a:lnTo>
                    <a:lnTo>
                      <a:pt x="359" y="178"/>
                    </a:lnTo>
                    <a:lnTo>
                      <a:pt x="325" y="185"/>
                    </a:lnTo>
                    <a:lnTo>
                      <a:pt x="284" y="189"/>
                    </a:lnTo>
                    <a:lnTo>
                      <a:pt x="249" y="185"/>
                    </a:lnTo>
                    <a:lnTo>
                      <a:pt x="210" y="182"/>
                    </a:lnTo>
                    <a:lnTo>
                      <a:pt x="178" y="176"/>
                    </a:lnTo>
                    <a:lnTo>
                      <a:pt x="134" y="169"/>
                    </a:lnTo>
                    <a:lnTo>
                      <a:pt x="82" y="156"/>
                    </a:lnTo>
                    <a:lnTo>
                      <a:pt x="30" y="139"/>
                    </a:lnTo>
                    <a:lnTo>
                      <a:pt x="8" y="124"/>
                    </a:lnTo>
                    <a:lnTo>
                      <a:pt x="0" y="122"/>
                    </a:lnTo>
                    <a:lnTo>
                      <a:pt x="35" y="90"/>
                    </a:lnTo>
                    <a:lnTo>
                      <a:pt x="68" y="49"/>
                    </a:lnTo>
                    <a:lnTo>
                      <a:pt x="72" y="29"/>
                    </a:lnTo>
                    <a:lnTo>
                      <a:pt x="129" y="53"/>
                    </a:lnTo>
                    <a:lnTo>
                      <a:pt x="180" y="74"/>
                    </a:lnTo>
                    <a:lnTo>
                      <a:pt x="236" y="93"/>
                    </a:lnTo>
                    <a:lnTo>
                      <a:pt x="273" y="99"/>
                    </a:lnTo>
                    <a:lnTo>
                      <a:pt x="296" y="72"/>
                    </a:lnTo>
                    <a:lnTo>
                      <a:pt x="323" y="48"/>
                    </a:lnTo>
                    <a:lnTo>
                      <a:pt x="347" y="27"/>
                    </a:lnTo>
                    <a:lnTo>
                      <a:pt x="368" y="7"/>
                    </a:lnTo>
                    <a:lnTo>
                      <a:pt x="398" y="0"/>
                    </a:lnTo>
                    <a:lnTo>
                      <a:pt x="409" y="6"/>
                    </a:lnTo>
                    <a:lnTo>
                      <a:pt x="421" y="18"/>
                    </a:lnTo>
                    <a:lnTo>
                      <a:pt x="438" y="24"/>
                    </a:lnTo>
                    <a:lnTo>
                      <a:pt x="455" y="32"/>
                    </a:lnTo>
                  </a:path>
                </a:pathLst>
              </a:custGeom>
              <a:solidFill>
                <a:srgbClr val="AF7D23"/>
              </a:solidFill>
              <a:ln w="3175" cap="rnd">
                <a:solidFill>
                  <a:srgbClr val="808080"/>
                </a:solidFill>
                <a:round/>
                <a:headEnd/>
                <a:tailEnd/>
              </a:ln>
            </p:spPr>
            <p:txBody>
              <a:bodyPr/>
              <a:lstStyle/>
              <a:p>
                <a:endParaRPr lang="en-US" dirty="0"/>
              </a:p>
            </p:txBody>
          </p:sp>
          <p:sp>
            <p:nvSpPr>
              <p:cNvPr id="288" name="Freeform 45"/>
              <p:cNvSpPr>
                <a:spLocks/>
              </p:cNvSpPr>
              <p:nvPr/>
            </p:nvSpPr>
            <p:spPr bwMode="auto">
              <a:xfrm>
                <a:off x="3024" y="2791"/>
                <a:ext cx="583" cy="624"/>
              </a:xfrm>
              <a:custGeom>
                <a:avLst/>
                <a:gdLst>
                  <a:gd name="T0" fmla="*/ 34 w 825"/>
                  <a:gd name="T1" fmla="*/ 0 h 882"/>
                  <a:gd name="T2" fmla="*/ 104 w 825"/>
                  <a:gd name="T3" fmla="*/ 38 h 882"/>
                  <a:gd name="T4" fmla="*/ 128 w 825"/>
                  <a:gd name="T5" fmla="*/ 52 h 882"/>
                  <a:gd name="T6" fmla="*/ 140 w 825"/>
                  <a:gd name="T7" fmla="*/ 82 h 882"/>
                  <a:gd name="T8" fmla="*/ 152 w 825"/>
                  <a:gd name="T9" fmla="*/ 108 h 882"/>
                  <a:gd name="T10" fmla="*/ 164 w 825"/>
                  <a:gd name="T11" fmla="*/ 118 h 882"/>
                  <a:gd name="T12" fmla="*/ 184 w 825"/>
                  <a:gd name="T13" fmla="*/ 142 h 882"/>
                  <a:gd name="T14" fmla="*/ 216 w 825"/>
                  <a:gd name="T15" fmla="*/ 208 h 882"/>
                  <a:gd name="T16" fmla="*/ 222 w 825"/>
                  <a:gd name="T17" fmla="*/ 250 h 882"/>
                  <a:gd name="T18" fmla="*/ 228 w 825"/>
                  <a:gd name="T19" fmla="*/ 304 h 882"/>
                  <a:gd name="T20" fmla="*/ 238 w 825"/>
                  <a:gd name="T21" fmla="*/ 328 h 882"/>
                  <a:gd name="T22" fmla="*/ 266 w 825"/>
                  <a:gd name="T23" fmla="*/ 341 h 882"/>
                  <a:gd name="T24" fmla="*/ 309 w 825"/>
                  <a:gd name="T25" fmla="*/ 354 h 882"/>
                  <a:gd name="T26" fmla="*/ 353 w 825"/>
                  <a:gd name="T27" fmla="*/ 354 h 882"/>
                  <a:gd name="T28" fmla="*/ 387 w 825"/>
                  <a:gd name="T29" fmla="*/ 384 h 882"/>
                  <a:gd name="T30" fmla="*/ 412 w 825"/>
                  <a:gd name="T31" fmla="*/ 408 h 882"/>
                  <a:gd name="T32" fmla="*/ 396 w 825"/>
                  <a:gd name="T33" fmla="*/ 436 h 882"/>
                  <a:gd name="T34" fmla="*/ 285 w 825"/>
                  <a:gd name="T35" fmla="*/ 439 h 882"/>
                  <a:gd name="T36" fmla="*/ 2 w 825"/>
                  <a:gd name="T37" fmla="*/ 439 h 882"/>
                  <a:gd name="T38" fmla="*/ 2 w 825"/>
                  <a:gd name="T39" fmla="*/ 24 h 882"/>
                  <a:gd name="T40" fmla="*/ 32 w 825"/>
                  <a:gd name="T41" fmla="*/ 0 h 8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5"/>
                  <a:gd name="T64" fmla="*/ 0 h 882"/>
                  <a:gd name="T65" fmla="*/ 825 w 825"/>
                  <a:gd name="T66" fmla="*/ 882 h 8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5" h="882">
                    <a:moveTo>
                      <a:pt x="68" y="0"/>
                    </a:moveTo>
                    <a:cubicBezTo>
                      <a:pt x="118" y="17"/>
                      <a:pt x="156" y="63"/>
                      <a:pt x="208" y="76"/>
                    </a:cubicBezTo>
                    <a:cubicBezTo>
                      <a:pt x="225" y="87"/>
                      <a:pt x="240" y="93"/>
                      <a:pt x="256" y="104"/>
                    </a:cubicBezTo>
                    <a:cubicBezTo>
                      <a:pt x="272" y="128"/>
                      <a:pt x="271" y="137"/>
                      <a:pt x="280" y="164"/>
                    </a:cubicBezTo>
                    <a:cubicBezTo>
                      <a:pt x="283" y="191"/>
                      <a:pt x="278" y="207"/>
                      <a:pt x="304" y="216"/>
                    </a:cubicBezTo>
                    <a:cubicBezTo>
                      <a:pt x="311" y="223"/>
                      <a:pt x="321" y="228"/>
                      <a:pt x="328" y="236"/>
                    </a:cubicBezTo>
                    <a:cubicBezTo>
                      <a:pt x="344" y="254"/>
                      <a:pt x="348" y="270"/>
                      <a:pt x="368" y="284"/>
                    </a:cubicBezTo>
                    <a:cubicBezTo>
                      <a:pt x="384" y="331"/>
                      <a:pt x="422" y="365"/>
                      <a:pt x="432" y="416"/>
                    </a:cubicBezTo>
                    <a:cubicBezTo>
                      <a:pt x="438" y="444"/>
                      <a:pt x="444" y="500"/>
                      <a:pt x="444" y="500"/>
                    </a:cubicBezTo>
                    <a:cubicBezTo>
                      <a:pt x="451" y="530"/>
                      <a:pt x="448" y="584"/>
                      <a:pt x="456" y="606"/>
                    </a:cubicBezTo>
                    <a:cubicBezTo>
                      <a:pt x="461" y="632"/>
                      <a:pt x="464" y="642"/>
                      <a:pt x="477" y="654"/>
                    </a:cubicBezTo>
                    <a:cubicBezTo>
                      <a:pt x="490" y="666"/>
                      <a:pt x="511" y="672"/>
                      <a:pt x="534" y="681"/>
                    </a:cubicBezTo>
                    <a:cubicBezTo>
                      <a:pt x="557" y="690"/>
                      <a:pt x="589" y="704"/>
                      <a:pt x="618" y="708"/>
                    </a:cubicBezTo>
                    <a:cubicBezTo>
                      <a:pt x="674" y="706"/>
                      <a:pt x="648" y="669"/>
                      <a:pt x="708" y="708"/>
                    </a:cubicBezTo>
                    <a:cubicBezTo>
                      <a:pt x="721" y="728"/>
                      <a:pt x="762" y="741"/>
                      <a:pt x="774" y="768"/>
                    </a:cubicBezTo>
                    <a:cubicBezTo>
                      <a:pt x="795" y="775"/>
                      <a:pt x="817" y="792"/>
                      <a:pt x="825" y="816"/>
                    </a:cubicBezTo>
                    <a:cubicBezTo>
                      <a:pt x="825" y="828"/>
                      <a:pt x="803" y="858"/>
                      <a:pt x="792" y="870"/>
                    </a:cubicBezTo>
                    <a:cubicBezTo>
                      <a:pt x="747" y="882"/>
                      <a:pt x="748" y="880"/>
                      <a:pt x="572" y="878"/>
                    </a:cubicBezTo>
                    <a:cubicBezTo>
                      <a:pt x="616" y="878"/>
                      <a:pt x="236" y="878"/>
                      <a:pt x="4" y="878"/>
                    </a:cubicBezTo>
                    <a:cubicBezTo>
                      <a:pt x="8" y="622"/>
                      <a:pt x="0" y="248"/>
                      <a:pt x="4" y="48"/>
                    </a:cubicBezTo>
                    <a:cubicBezTo>
                      <a:pt x="12" y="23"/>
                      <a:pt x="51" y="9"/>
                      <a:pt x="64" y="0"/>
                    </a:cubicBezTo>
                  </a:path>
                </a:pathLst>
              </a:custGeom>
              <a:gradFill rotWithShape="0">
                <a:gsLst>
                  <a:gs pos="0">
                    <a:srgbClr val="CCECFF"/>
                  </a:gs>
                  <a:gs pos="100000">
                    <a:srgbClr val="9999FF"/>
                  </a:gs>
                </a:gsLst>
                <a:lin ang="5400000" scaled="1"/>
              </a:gradFill>
              <a:ln w="3175">
                <a:solidFill>
                  <a:srgbClr val="777777"/>
                </a:solidFill>
                <a:round/>
                <a:headEnd/>
                <a:tailEnd/>
              </a:ln>
            </p:spPr>
            <p:txBody>
              <a:bodyPr/>
              <a:lstStyle/>
              <a:p>
                <a:endParaRPr lang="en-US" dirty="0"/>
              </a:p>
            </p:txBody>
          </p:sp>
          <p:sp>
            <p:nvSpPr>
              <p:cNvPr id="289" name="Freeform 46"/>
              <p:cNvSpPr>
                <a:spLocks/>
              </p:cNvSpPr>
              <p:nvPr/>
            </p:nvSpPr>
            <p:spPr bwMode="auto">
              <a:xfrm>
                <a:off x="3029" y="2891"/>
                <a:ext cx="255" cy="519"/>
              </a:xfrm>
              <a:custGeom>
                <a:avLst/>
                <a:gdLst>
                  <a:gd name="T0" fmla="*/ 1 w 360"/>
                  <a:gd name="T1" fmla="*/ 366 h 734"/>
                  <a:gd name="T2" fmla="*/ 169 w 360"/>
                  <a:gd name="T3" fmla="*/ 364 h 734"/>
                  <a:gd name="T4" fmla="*/ 147 w 360"/>
                  <a:gd name="T5" fmla="*/ 356 h 734"/>
                  <a:gd name="T6" fmla="*/ 175 w 360"/>
                  <a:gd name="T7" fmla="*/ 354 h 734"/>
                  <a:gd name="T8" fmla="*/ 157 w 360"/>
                  <a:gd name="T9" fmla="*/ 347 h 734"/>
                  <a:gd name="T10" fmla="*/ 161 w 360"/>
                  <a:gd name="T11" fmla="*/ 315 h 734"/>
                  <a:gd name="T12" fmla="*/ 154 w 360"/>
                  <a:gd name="T13" fmla="*/ 317 h 734"/>
                  <a:gd name="T14" fmla="*/ 140 w 360"/>
                  <a:gd name="T15" fmla="*/ 337 h 734"/>
                  <a:gd name="T16" fmla="*/ 118 w 360"/>
                  <a:gd name="T17" fmla="*/ 284 h 734"/>
                  <a:gd name="T18" fmla="*/ 104 w 360"/>
                  <a:gd name="T19" fmla="*/ 261 h 734"/>
                  <a:gd name="T20" fmla="*/ 96 w 360"/>
                  <a:gd name="T21" fmla="*/ 156 h 734"/>
                  <a:gd name="T22" fmla="*/ 79 w 360"/>
                  <a:gd name="T23" fmla="*/ 93 h 734"/>
                  <a:gd name="T24" fmla="*/ 70 w 360"/>
                  <a:gd name="T25" fmla="*/ 144 h 734"/>
                  <a:gd name="T26" fmla="*/ 62 w 360"/>
                  <a:gd name="T27" fmla="*/ 142 h 734"/>
                  <a:gd name="T28" fmla="*/ 58 w 360"/>
                  <a:gd name="T29" fmla="*/ 139 h 734"/>
                  <a:gd name="T30" fmla="*/ 79 w 360"/>
                  <a:gd name="T31" fmla="*/ 223 h 734"/>
                  <a:gd name="T32" fmla="*/ 89 w 360"/>
                  <a:gd name="T33" fmla="*/ 248 h 734"/>
                  <a:gd name="T34" fmla="*/ 92 w 360"/>
                  <a:gd name="T35" fmla="*/ 263 h 734"/>
                  <a:gd name="T36" fmla="*/ 111 w 360"/>
                  <a:gd name="T37" fmla="*/ 310 h 734"/>
                  <a:gd name="T38" fmla="*/ 125 w 360"/>
                  <a:gd name="T39" fmla="*/ 331 h 734"/>
                  <a:gd name="T40" fmla="*/ 104 w 360"/>
                  <a:gd name="T41" fmla="*/ 324 h 734"/>
                  <a:gd name="T42" fmla="*/ 91 w 360"/>
                  <a:gd name="T43" fmla="*/ 317 h 734"/>
                  <a:gd name="T44" fmla="*/ 79 w 360"/>
                  <a:gd name="T45" fmla="*/ 310 h 734"/>
                  <a:gd name="T46" fmla="*/ 58 w 360"/>
                  <a:gd name="T47" fmla="*/ 312 h 734"/>
                  <a:gd name="T48" fmla="*/ 24 w 360"/>
                  <a:gd name="T49" fmla="*/ 213 h 734"/>
                  <a:gd name="T50" fmla="*/ 20 w 360"/>
                  <a:gd name="T51" fmla="*/ 182 h 734"/>
                  <a:gd name="T52" fmla="*/ 18 w 360"/>
                  <a:gd name="T53" fmla="*/ 169 h 734"/>
                  <a:gd name="T54" fmla="*/ 14 w 360"/>
                  <a:gd name="T55" fmla="*/ 158 h 734"/>
                  <a:gd name="T56" fmla="*/ 16 w 360"/>
                  <a:gd name="T57" fmla="*/ 55 h 734"/>
                  <a:gd name="T58" fmla="*/ 20 w 360"/>
                  <a:gd name="T59" fmla="*/ 45 h 734"/>
                  <a:gd name="T60" fmla="*/ 48 w 360"/>
                  <a:gd name="T61" fmla="*/ 16 h 734"/>
                  <a:gd name="T62" fmla="*/ 79 w 360"/>
                  <a:gd name="T63" fmla="*/ 40 h 734"/>
                  <a:gd name="T64" fmla="*/ 118 w 360"/>
                  <a:gd name="T65" fmla="*/ 63 h 734"/>
                  <a:gd name="T66" fmla="*/ 108 w 360"/>
                  <a:gd name="T67" fmla="*/ 49 h 734"/>
                  <a:gd name="T68" fmla="*/ 68 w 360"/>
                  <a:gd name="T69" fmla="*/ 26 h 734"/>
                  <a:gd name="T70" fmla="*/ 36 w 360"/>
                  <a:gd name="T71" fmla="*/ 8 h 734"/>
                  <a:gd name="T72" fmla="*/ 20 w 360"/>
                  <a:gd name="T73" fmla="*/ 5 h 734"/>
                  <a:gd name="T74" fmla="*/ 0 w 360"/>
                  <a:gd name="T75" fmla="*/ 0 h 734"/>
                  <a:gd name="T76" fmla="*/ 1 w 360"/>
                  <a:gd name="T77" fmla="*/ 366 h 7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734"/>
                  <a:gd name="T119" fmla="*/ 360 w 360"/>
                  <a:gd name="T120" fmla="*/ 734 h 7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734">
                    <a:moveTo>
                      <a:pt x="3" y="732"/>
                    </a:moveTo>
                    <a:cubicBezTo>
                      <a:pt x="71" y="733"/>
                      <a:pt x="334" y="734"/>
                      <a:pt x="336" y="729"/>
                    </a:cubicBezTo>
                    <a:cubicBezTo>
                      <a:pt x="301" y="728"/>
                      <a:pt x="228" y="713"/>
                      <a:pt x="292" y="713"/>
                    </a:cubicBezTo>
                    <a:cubicBezTo>
                      <a:pt x="311" y="713"/>
                      <a:pt x="330" y="716"/>
                      <a:pt x="348" y="709"/>
                    </a:cubicBezTo>
                    <a:cubicBezTo>
                      <a:pt x="360" y="705"/>
                      <a:pt x="323" y="701"/>
                      <a:pt x="312" y="695"/>
                    </a:cubicBezTo>
                    <a:cubicBezTo>
                      <a:pt x="291" y="666"/>
                      <a:pt x="309" y="660"/>
                      <a:pt x="320" y="630"/>
                    </a:cubicBezTo>
                    <a:cubicBezTo>
                      <a:pt x="321" y="626"/>
                      <a:pt x="312" y="633"/>
                      <a:pt x="308" y="634"/>
                    </a:cubicBezTo>
                    <a:cubicBezTo>
                      <a:pt x="301" y="653"/>
                      <a:pt x="299" y="662"/>
                      <a:pt x="280" y="673"/>
                    </a:cubicBezTo>
                    <a:cubicBezTo>
                      <a:pt x="252" y="648"/>
                      <a:pt x="246" y="603"/>
                      <a:pt x="236" y="569"/>
                    </a:cubicBezTo>
                    <a:cubicBezTo>
                      <a:pt x="234" y="548"/>
                      <a:pt x="242" y="501"/>
                      <a:pt x="208" y="522"/>
                    </a:cubicBezTo>
                    <a:cubicBezTo>
                      <a:pt x="184" y="436"/>
                      <a:pt x="200" y="492"/>
                      <a:pt x="192" y="313"/>
                    </a:cubicBezTo>
                    <a:cubicBezTo>
                      <a:pt x="190" y="269"/>
                      <a:pt x="171" y="227"/>
                      <a:pt x="156" y="187"/>
                    </a:cubicBezTo>
                    <a:cubicBezTo>
                      <a:pt x="132" y="219"/>
                      <a:pt x="142" y="240"/>
                      <a:pt x="140" y="288"/>
                    </a:cubicBezTo>
                    <a:cubicBezTo>
                      <a:pt x="135" y="287"/>
                      <a:pt x="128" y="288"/>
                      <a:pt x="124" y="284"/>
                    </a:cubicBezTo>
                    <a:cubicBezTo>
                      <a:pt x="115" y="274"/>
                      <a:pt x="125" y="253"/>
                      <a:pt x="116" y="277"/>
                    </a:cubicBezTo>
                    <a:cubicBezTo>
                      <a:pt x="119" y="346"/>
                      <a:pt x="123" y="387"/>
                      <a:pt x="156" y="446"/>
                    </a:cubicBezTo>
                    <a:cubicBezTo>
                      <a:pt x="160" y="466"/>
                      <a:pt x="171" y="477"/>
                      <a:pt x="176" y="497"/>
                    </a:cubicBezTo>
                    <a:cubicBezTo>
                      <a:pt x="179" y="507"/>
                      <a:pt x="184" y="526"/>
                      <a:pt x="184" y="526"/>
                    </a:cubicBezTo>
                    <a:cubicBezTo>
                      <a:pt x="188" y="554"/>
                      <a:pt x="182" y="611"/>
                      <a:pt x="220" y="619"/>
                    </a:cubicBezTo>
                    <a:cubicBezTo>
                      <a:pt x="233" y="631"/>
                      <a:pt x="242" y="646"/>
                      <a:pt x="248" y="662"/>
                    </a:cubicBezTo>
                    <a:cubicBezTo>
                      <a:pt x="218" y="670"/>
                      <a:pt x="234" y="656"/>
                      <a:pt x="208" y="648"/>
                    </a:cubicBezTo>
                    <a:cubicBezTo>
                      <a:pt x="181" y="624"/>
                      <a:pt x="212" y="648"/>
                      <a:pt x="180" y="634"/>
                    </a:cubicBezTo>
                    <a:cubicBezTo>
                      <a:pt x="171" y="630"/>
                      <a:pt x="156" y="619"/>
                      <a:pt x="156" y="619"/>
                    </a:cubicBezTo>
                    <a:cubicBezTo>
                      <a:pt x="140" y="623"/>
                      <a:pt x="132" y="627"/>
                      <a:pt x="116" y="623"/>
                    </a:cubicBezTo>
                    <a:cubicBezTo>
                      <a:pt x="72" y="583"/>
                      <a:pt x="62" y="480"/>
                      <a:pt x="48" y="425"/>
                    </a:cubicBezTo>
                    <a:cubicBezTo>
                      <a:pt x="43" y="403"/>
                      <a:pt x="43" y="388"/>
                      <a:pt x="40" y="363"/>
                    </a:cubicBezTo>
                    <a:cubicBezTo>
                      <a:pt x="39" y="355"/>
                      <a:pt x="38" y="346"/>
                      <a:pt x="36" y="338"/>
                    </a:cubicBezTo>
                    <a:cubicBezTo>
                      <a:pt x="34" y="331"/>
                      <a:pt x="28" y="317"/>
                      <a:pt x="28" y="317"/>
                    </a:cubicBezTo>
                    <a:cubicBezTo>
                      <a:pt x="29" y="248"/>
                      <a:pt x="28" y="180"/>
                      <a:pt x="32" y="111"/>
                    </a:cubicBezTo>
                    <a:cubicBezTo>
                      <a:pt x="32" y="104"/>
                      <a:pt x="40" y="89"/>
                      <a:pt x="40" y="89"/>
                    </a:cubicBezTo>
                    <a:cubicBezTo>
                      <a:pt x="44" y="26"/>
                      <a:pt x="28" y="19"/>
                      <a:pt x="96" y="32"/>
                    </a:cubicBezTo>
                    <a:cubicBezTo>
                      <a:pt x="118" y="45"/>
                      <a:pt x="131" y="67"/>
                      <a:pt x="156" y="79"/>
                    </a:cubicBezTo>
                    <a:cubicBezTo>
                      <a:pt x="188" y="93"/>
                      <a:pt x="215" y="97"/>
                      <a:pt x="236" y="126"/>
                    </a:cubicBezTo>
                    <a:cubicBezTo>
                      <a:pt x="263" y="117"/>
                      <a:pt x="230" y="101"/>
                      <a:pt x="216" y="97"/>
                    </a:cubicBezTo>
                    <a:cubicBezTo>
                      <a:pt x="194" y="77"/>
                      <a:pt x="163" y="67"/>
                      <a:pt x="136" y="53"/>
                    </a:cubicBezTo>
                    <a:cubicBezTo>
                      <a:pt x="117" y="44"/>
                      <a:pt x="93" y="24"/>
                      <a:pt x="72" y="17"/>
                    </a:cubicBezTo>
                    <a:cubicBezTo>
                      <a:pt x="36" y="7"/>
                      <a:pt x="93" y="23"/>
                      <a:pt x="40" y="10"/>
                    </a:cubicBezTo>
                    <a:cubicBezTo>
                      <a:pt x="32" y="8"/>
                      <a:pt x="0" y="0"/>
                      <a:pt x="0" y="0"/>
                    </a:cubicBezTo>
                    <a:cubicBezTo>
                      <a:pt x="3" y="124"/>
                      <a:pt x="4" y="593"/>
                      <a:pt x="3" y="732"/>
                    </a:cubicBezTo>
                    <a:close/>
                  </a:path>
                </a:pathLst>
              </a:custGeom>
              <a:solidFill>
                <a:srgbClr val="969696"/>
              </a:solidFill>
              <a:ln w="6350" cap="rnd">
                <a:noFill/>
                <a:round/>
                <a:headEnd/>
                <a:tailEnd/>
              </a:ln>
            </p:spPr>
            <p:txBody>
              <a:bodyPr/>
              <a:lstStyle/>
              <a:p>
                <a:endParaRPr lang="en-US" dirty="0"/>
              </a:p>
            </p:txBody>
          </p:sp>
          <p:sp>
            <p:nvSpPr>
              <p:cNvPr id="290" name="Rectangle 47"/>
              <p:cNvSpPr>
                <a:spLocks noChangeArrowheads="1"/>
              </p:cNvSpPr>
              <p:nvPr/>
            </p:nvSpPr>
            <p:spPr bwMode="auto">
              <a:xfrm>
                <a:off x="3026" y="2894"/>
                <a:ext cx="21" cy="518"/>
              </a:xfrm>
              <a:prstGeom prst="rect">
                <a:avLst/>
              </a:prstGeom>
              <a:solidFill>
                <a:srgbClr val="969696"/>
              </a:solidFill>
              <a:ln w="6350" cap="rnd">
                <a:noFill/>
                <a:miter lim="800000"/>
                <a:headEnd/>
                <a:tailEnd/>
              </a:ln>
            </p:spPr>
            <p:txBody>
              <a:bodyPr/>
              <a:lstStyle/>
              <a:p>
                <a:endParaRPr lang="en-US" dirty="0"/>
              </a:p>
            </p:txBody>
          </p:sp>
          <p:sp>
            <p:nvSpPr>
              <p:cNvPr id="291" name="Rectangle 48"/>
              <p:cNvSpPr>
                <a:spLocks noChangeArrowheads="1"/>
              </p:cNvSpPr>
              <p:nvPr/>
            </p:nvSpPr>
            <p:spPr bwMode="auto">
              <a:xfrm rot="5400000">
                <a:off x="3106" y="3313"/>
                <a:ext cx="21" cy="180"/>
              </a:xfrm>
              <a:prstGeom prst="rect">
                <a:avLst/>
              </a:prstGeom>
              <a:solidFill>
                <a:srgbClr val="969696"/>
              </a:solidFill>
              <a:ln w="6350" cap="rnd">
                <a:noFill/>
                <a:miter lim="800000"/>
                <a:headEnd/>
                <a:tailEnd/>
              </a:ln>
            </p:spPr>
            <p:txBody>
              <a:bodyPr/>
              <a:lstStyle/>
              <a:p>
                <a:endParaRPr lang="en-US" dirty="0"/>
              </a:p>
            </p:txBody>
          </p:sp>
          <p:sp>
            <p:nvSpPr>
              <p:cNvPr id="292" name="Freeform 49"/>
              <p:cNvSpPr>
                <a:spLocks/>
              </p:cNvSpPr>
              <p:nvPr/>
            </p:nvSpPr>
            <p:spPr bwMode="auto">
              <a:xfrm>
                <a:off x="3341" y="3278"/>
                <a:ext cx="143" cy="58"/>
              </a:xfrm>
              <a:custGeom>
                <a:avLst/>
                <a:gdLst>
                  <a:gd name="T0" fmla="*/ 33 w 202"/>
                  <a:gd name="T1" fmla="*/ 6 h 82"/>
                  <a:gd name="T2" fmla="*/ 71 w 202"/>
                  <a:gd name="T3" fmla="*/ 9 h 82"/>
                  <a:gd name="T4" fmla="*/ 86 w 202"/>
                  <a:gd name="T5" fmla="*/ 13 h 82"/>
                  <a:gd name="T6" fmla="*/ 93 w 202"/>
                  <a:gd name="T7" fmla="*/ 16 h 82"/>
                  <a:gd name="T8" fmla="*/ 83 w 202"/>
                  <a:gd name="T9" fmla="*/ 13 h 82"/>
                  <a:gd name="T10" fmla="*/ 69 w 202"/>
                  <a:gd name="T11" fmla="*/ 15 h 82"/>
                  <a:gd name="T12" fmla="*/ 71 w 202"/>
                  <a:gd name="T13" fmla="*/ 20 h 82"/>
                  <a:gd name="T14" fmla="*/ 68 w 202"/>
                  <a:gd name="T15" fmla="*/ 21 h 82"/>
                  <a:gd name="T16" fmla="*/ 52 w 202"/>
                  <a:gd name="T17" fmla="*/ 23 h 82"/>
                  <a:gd name="T18" fmla="*/ 2 w 202"/>
                  <a:gd name="T19" fmla="*/ 41 h 82"/>
                  <a:gd name="T20" fmla="*/ 23 w 202"/>
                  <a:gd name="T21" fmla="*/ 11 h 82"/>
                  <a:gd name="T22" fmla="*/ 16 w 202"/>
                  <a:gd name="T23" fmla="*/ 8 h 82"/>
                  <a:gd name="T24" fmla="*/ 30 w 202"/>
                  <a:gd name="T25" fmla="*/ 4 h 82"/>
                  <a:gd name="T26" fmla="*/ 33 w 202"/>
                  <a:gd name="T27" fmla="*/ 6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82"/>
                  <a:gd name="T44" fmla="*/ 202 w 202"/>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82">
                    <a:moveTo>
                      <a:pt x="67" y="11"/>
                    </a:moveTo>
                    <a:cubicBezTo>
                      <a:pt x="92" y="16"/>
                      <a:pt x="115" y="18"/>
                      <a:pt x="141" y="19"/>
                    </a:cubicBezTo>
                    <a:cubicBezTo>
                      <a:pt x="152" y="22"/>
                      <a:pt x="162" y="24"/>
                      <a:pt x="173" y="27"/>
                    </a:cubicBezTo>
                    <a:cubicBezTo>
                      <a:pt x="177" y="28"/>
                      <a:pt x="185" y="31"/>
                      <a:pt x="185" y="31"/>
                    </a:cubicBezTo>
                    <a:cubicBezTo>
                      <a:pt x="202" y="48"/>
                      <a:pt x="170" y="29"/>
                      <a:pt x="165" y="27"/>
                    </a:cubicBezTo>
                    <a:cubicBezTo>
                      <a:pt x="156" y="28"/>
                      <a:pt x="147" y="25"/>
                      <a:pt x="139" y="29"/>
                    </a:cubicBezTo>
                    <a:cubicBezTo>
                      <a:pt x="136" y="31"/>
                      <a:pt x="142" y="36"/>
                      <a:pt x="141" y="39"/>
                    </a:cubicBezTo>
                    <a:cubicBezTo>
                      <a:pt x="140" y="41"/>
                      <a:pt x="137" y="42"/>
                      <a:pt x="135" y="43"/>
                    </a:cubicBezTo>
                    <a:cubicBezTo>
                      <a:pt x="125" y="42"/>
                      <a:pt x="113" y="42"/>
                      <a:pt x="105" y="45"/>
                    </a:cubicBezTo>
                    <a:cubicBezTo>
                      <a:pt x="125" y="77"/>
                      <a:pt x="79" y="49"/>
                      <a:pt x="4" y="82"/>
                    </a:cubicBezTo>
                    <a:cubicBezTo>
                      <a:pt x="0" y="69"/>
                      <a:pt x="57" y="26"/>
                      <a:pt x="45" y="21"/>
                    </a:cubicBezTo>
                    <a:cubicBezTo>
                      <a:pt x="41" y="19"/>
                      <a:pt x="33" y="17"/>
                      <a:pt x="33" y="17"/>
                    </a:cubicBezTo>
                    <a:cubicBezTo>
                      <a:pt x="27" y="0"/>
                      <a:pt x="52" y="8"/>
                      <a:pt x="61" y="9"/>
                    </a:cubicBezTo>
                    <a:cubicBezTo>
                      <a:pt x="65" y="10"/>
                      <a:pt x="82" y="21"/>
                      <a:pt x="67" y="11"/>
                    </a:cubicBezTo>
                    <a:close/>
                  </a:path>
                </a:pathLst>
              </a:custGeom>
              <a:solidFill>
                <a:srgbClr val="969696"/>
              </a:solidFill>
              <a:ln w="6350" cap="rnd">
                <a:noFill/>
                <a:round/>
                <a:headEnd/>
                <a:tailEnd/>
              </a:ln>
            </p:spPr>
            <p:txBody>
              <a:bodyPr/>
              <a:lstStyle/>
              <a:p>
                <a:endParaRPr lang="en-US" dirty="0"/>
              </a:p>
            </p:txBody>
          </p:sp>
          <p:sp>
            <p:nvSpPr>
              <p:cNvPr id="293" name="Freeform 50"/>
              <p:cNvSpPr>
                <a:spLocks/>
              </p:cNvSpPr>
              <p:nvPr/>
            </p:nvSpPr>
            <p:spPr bwMode="auto">
              <a:xfrm>
                <a:off x="3015" y="2413"/>
                <a:ext cx="401" cy="434"/>
              </a:xfrm>
              <a:custGeom>
                <a:avLst/>
                <a:gdLst>
                  <a:gd name="T0" fmla="*/ 366 w 401"/>
                  <a:gd name="T1" fmla="*/ 225 h 434"/>
                  <a:gd name="T2" fmla="*/ 383 w 401"/>
                  <a:gd name="T3" fmla="*/ 207 h 434"/>
                  <a:gd name="T4" fmla="*/ 393 w 401"/>
                  <a:gd name="T5" fmla="*/ 192 h 434"/>
                  <a:gd name="T6" fmla="*/ 400 w 401"/>
                  <a:gd name="T7" fmla="*/ 175 h 434"/>
                  <a:gd name="T8" fmla="*/ 401 w 401"/>
                  <a:gd name="T9" fmla="*/ 150 h 434"/>
                  <a:gd name="T10" fmla="*/ 400 w 401"/>
                  <a:gd name="T11" fmla="*/ 136 h 434"/>
                  <a:gd name="T12" fmla="*/ 395 w 401"/>
                  <a:gd name="T13" fmla="*/ 116 h 434"/>
                  <a:gd name="T14" fmla="*/ 386 w 401"/>
                  <a:gd name="T15" fmla="*/ 93 h 434"/>
                  <a:gd name="T16" fmla="*/ 368 w 401"/>
                  <a:gd name="T17" fmla="*/ 67 h 434"/>
                  <a:gd name="T18" fmla="*/ 349 w 401"/>
                  <a:gd name="T19" fmla="*/ 43 h 434"/>
                  <a:gd name="T20" fmla="*/ 320 w 401"/>
                  <a:gd name="T21" fmla="*/ 24 h 434"/>
                  <a:gd name="T22" fmla="*/ 306 w 401"/>
                  <a:gd name="T23" fmla="*/ 15 h 434"/>
                  <a:gd name="T24" fmla="*/ 280 w 401"/>
                  <a:gd name="T25" fmla="*/ 5 h 434"/>
                  <a:gd name="T26" fmla="*/ 255 w 401"/>
                  <a:gd name="T27" fmla="*/ 0 h 434"/>
                  <a:gd name="T28" fmla="*/ 223 w 401"/>
                  <a:gd name="T29" fmla="*/ 1 h 434"/>
                  <a:gd name="T30" fmla="*/ 183 w 401"/>
                  <a:gd name="T31" fmla="*/ 5 h 434"/>
                  <a:gd name="T32" fmla="*/ 146 w 401"/>
                  <a:gd name="T33" fmla="*/ 16 h 434"/>
                  <a:gd name="T34" fmla="*/ 103 w 401"/>
                  <a:gd name="T35" fmla="*/ 45 h 434"/>
                  <a:gd name="T36" fmla="*/ 74 w 401"/>
                  <a:gd name="T37" fmla="*/ 82 h 434"/>
                  <a:gd name="T38" fmla="*/ 56 w 401"/>
                  <a:gd name="T39" fmla="*/ 109 h 434"/>
                  <a:gd name="T40" fmla="*/ 43 w 401"/>
                  <a:gd name="T41" fmla="*/ 132 h 434"/>
                  <a:gd name="T42" fmla="*/ 33 w 401"/>
                  <a:gd name="T43" fmla="*/ 178 h 434"/>
                  <a:gd name="T44" fmla="*/ 26 w 401"/>
                  <a:gd name="T45" fmla="*/ 223 h 434"/>
                  <a:gd name="T46" fmla="*/ 17 w 401"/>
                  <a:gd name="T47" fmla="*/ 246 h 434"/>
                  <a:gd name="T48" fmla="*/ 10 w 401"/>
                  <a:gd name="T49" fmla="*/ 270 h 434"/>
                  <a:gd name="T50" fmla="*/ 0 w 401"/>
                  <a:gd name="T51" fmla="*/ 335 h 434"/>
                  <a:gd name="T52" fmla="*/ 0 w 401"/>
                  <a:gd name="T53" fmla="*/ 386 h 434"/>
                  <a:gd name="T54" fmla="*/ 18 w 401"/>
                  <a:gd name="T55" fmla="*/ 407 h 434"/>
                  <a:gd name="T56" fmla="*/ 57 w 401"/>
                  <a:gd name="T57" fmla="*/ 407 h 434"/>
                  <a:gd name="T58" fmla="*/ 99 w 401"/>
                  <a:gd name="T59" fmla="*/ 419 h 434"/>
                  <a:gd name="T60" fmla="*/ 204 w 401"/>
                  <a:gd name="T61" fmla="*/ 434 h 434"/>
                  <a:gd name="T62" fmla="*/ 246 w 401"/>
                  <a:gd name="T63" fmla="*/ 404 h 434"/>
                  <a:gd name="T64" fmla="*/ 267 w 401"/>
                  <a:gd name="T65" fmla="*/ 275 h 434"/>
                  <a:gd name="T66" fmla="*/ 286 w 401"/>
                  <a:gd name="T67" fmla="*/ 232 h 434"/>
                  <a:gd name="T68" fmla="*/ 298 w 401"/>
                  <a:gd name="T69" fmla="*/ 219 h 434"/>
                  <a:gd name="T70" fmla="*/ 335 w 401"/>
                  <a:gd name="T71" fmla="*/ 220 h 434"/>
                  <a:gd name="T72" fmla="*/ 366 w 401"/>
                  <a:gd name="T73" fmla="*/ 225 h 4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1"/>
                  <a:gd name="T112" fmla="*/ 0 h 434"/>
                  <a:gd name="T113" fmla="*/ 401 w 401"/>
                  <a:gd name="T114" fmla="*/ 434 h 4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1" h="434">
                    <a:moveTo>
                      <a:pt x="366" y="225"/>
                    </a:moveTo>
                    <a:lnTo>
                      <a:pt x="383" y="207"/>
                    </a:lnTo>
                    <a:lnTo>
                      <a:pt x="393" y="192"/>
                    </a:lnTo>
                    <a:lnTo>
                      <a:pt x="400" y="175"/>
                    </a:lnTo>
                    <a:lnTo>
                      <a:pt x="401" y="150"/>
                    </a:lnTo>
                    <a:lnTo>
                      <a:pt x="400" y="136"/>
                    </a:lnTo>
                    <a:lnTo>
                      <a:pt x="395" y="116"/>
                    </a:lnTo>
                    <a:lnTo>
                      <a:pt x="386" y="93"/>
                    </a:lnTo>
                    <a:lnTo>
                      <a:pt x="368" y="67"/>
                    </a:lnTo>
                    <a:lnTo>
                      <a:pt x="349" y="43"/>
                    </a:lnTo>
                    <a:lnTo>
                      <a:pt x="320" y="24"/>
                    </a:lnTo>
                    <a:lnTo>
                      <a:pt x="306" y="15"/>
                    </a:lnTo>
                    <a:lnTo>
                      <a:pt x="280" y="5"/>
                    </a:lnTo>
                    <a:lnTo>
                      <a:pt x="255" y="0"/>
                    </a:lnTo>
                    <a:lnTo>
                      <a:pt x="223" y="1"/>
                    </a:lnTo>
                    <a:lnTo>
                      <a:pt x="183" y="5"/>
                    </a:lnTo>
                    <a:lnTo>
                      <a:pt x="146" y="16"/>
                    </a:lnTo>
                    <a:lnTo>
                      <a:pt x="103" y="45"/>
                    </a:lnTo>
                    <a:lnTo>
                      <a:pt x="74" y="82"/>
                    </a:lnTo>
                    <a:lnTo>
                      <a:pt x="56" y="109"/>
                    </a:lnTo>
                    <a:lnTo>
                      <a:pt x="43" y="132"/>
                    </a:lnTo>
                    <a:lnTo>
                      <a:pt x="33" y="178"/>
                    </a:lnTo>
                    <a:lnTo>
                      <a:pt x="26" y="223"/>
                    </a:lnTo>
                    <a:lnTo>
                      <a:pt x="17" y="246"/>
                    </a:lnTo>
                    <a:lnTo>
                      <a:pt x="10" y="270"/>
                    </a:lnTo>
                    <a:lnTo>
                      <a:pt x="0" y="335"/>
                    </a:lnTo>
                    <a:lnTo>
                      <a:pt x="0" y="386"/>
                    </a:lnTo>
                    <a:lnTo>
                      <a:pt x="18" y="407"/>
                    </a:lnTo>
                    <a:lnTo>
                      <a:pt x="57" y="407"/>
                    </a:lnTo>
                    <a:lnTo>
                      <a:pt x="99" y="419"/>
                    </a:lnTo>
                    <a:lnTo>
                      <a:pt x="204" y="434"/>
                    </a:lnTo>
                    <a:lnTo>
                      <a:pt x="246" y="404"/>
                    </a:lnTo>
                    <a:lnTo>
                      <a:pt x="267" y="275"/>
                    </a:lnTo>
                    <a:lnTo>
                      <a:pt x="286" y="232"/>
                    </a:lnTo>
                    <a:lnTo>
                      <a:pt x="298" y="219"/>
                    </a:lnTo>
                    <a:lnTo>
                      <a:pt x="335" y="220"/>
                    </a:lnTo>
                    <a:lnTo>
                      <a:pt x="366" y="225"/>
                    </a:lnTo>
                  </a:path>
                </a:pathLst>
              </a:custGeom>
              <a:gradFill rotWithShape="0">
                <a:gsLst>
                  <a:gs pos="0">
                    <a:srgbClr val="4D4D4D"/>
                  </a:gs>
                  <a:gs pos="100000">
                    <a:srgbClr val="242424"/>
                  </a:gs>
                </a:gsLst>
                <a:lin ang="5400000" scaled="1"/>
              </a:gradFill>
              <a:ln w="6350" cap="rnd">
                <a:noFill/>
                <a:round/>
                <a:headEnd/>
                <a:tailEnd/>
              </a:ln>
            </p:spPr>
            <p:txBody>
              <a:bodyPr/>
              <a:lstStyle/>
              <a:p>
                <a:endParaRPr lang="en-US" dirty="0"/>
              </a:p>
            </p:txBody>
          </p:sp>
        </p:grpSp>
      </p:grpSp>
      <p:grpSp>
        <p:nvGrpSpPr>
          <p:cNvPr id="329" name="Group 3"/>
          <p:cNvGrpSpPr>
            <a:grpSpLocks/>
          </p:cNvGrpSpPr>
          <p:nvPr/>
        </p:nvGrpSpPr>
        <p:grpSpPr bwMode="auto">
          <a:xfrm>
            <a:off x="2519404" y="4297840"/>
            <a:ext cx="757164" cy="1292068"/>
            <a:chOff x="2415" y="576"/>
            <a:chExt cx="626" cy="1012"/>
          </a:xfrm>
        </p:grpSpPr>
        <p:sp>
          <p:nvSpPr>
            <p:cNvPr id="330" name="Freeform 4"/>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rgbClr val="050000"/>
              </a:solidFill>
              <a:round/>
              <a:headEnd/>
              <a:tailEnd/>
            </a:ln>
          </p:spPr>
          <p:txBody>
            <a:bodyPr/>
            <a:lstStyle/>
            <a:p>
              <a:endParaRPr lang="en-US" dirty="0"/>
            </a:p>
          </p:txBody>
        </p:sp>
        <p:sp>
          <p:nvSpPr>
            <p:cNvPr id="331" name="Freeform 5"/>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rgbClr val="050000"/>
              </a:solidFill>
              <a:round/>
              <a:headEnd/>
              <a:tailEnd/>
            </a:ln>
          </p:spPr>
          <p:txBody>
            <a:bodyPr/>
            <a:lstStyle/>
            <a:p>
              <a:endParaRPr lang="en-US" dirty="0"/>
            </a:p>
          </p:txBody>
        </p:sp>
        <p:sp>
          <p:nvSpPr>
            <p:cNvPr id="332" name="Freeform 6"/>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rgbClr val="050000"/>
              </a:solidFill>
              <a:round/>
              <a:headEnd/>
              <a:tailEnd/>
            </a:ln>
          </p:spPr>
          <p:txBody>
            <a:bodyPr/>
            <a:lstStyle/>
            <a:p>
              <a:endParaRPr lang="en-US" dirty="0"/>
            </a:p>
          </p:txBody>
        </p:sp>
        <p:sp>
          <p:nvSpPr>
            <p:cNvPr id="333" name="Freeform 7"/>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rgbClr val="050000"/>
              </a:solidFill>
              <a:round/>
              <a:headEnd/>
              <a:tailEnd/>
            </a:ln>
          </p:spPr>
          <p:txBody>
            <a:bodyPr/>
            <a:lstStyle/>
            <a:p>
              <a:endParaRPr lang="en-US" dirty="0"/>
            </a:p>
          </p:txBody>
        </p:sp>
        <p:sp>
          <p:nvSpPr>
            <p:cNvPr id="334" name="Line 8"/>
            <p:cNvSpPr>
              <a:spLocks noChangeShapeType="1"/>
            </p:cNvSpPr>
            <p:nvPr/>
          </p:nvSpPr>
          <p:spPr bwMode="auto">
            <a:xfrm>
              <a:off x="2454" y="1426"/>
              <a:ext cx="192" cy="51"/>
            </a:xfrm>
            <a:prstGeom prst="line">
              <a:avLst/>
            </a:prstGeom>
            <a:noFill/>
            <a:ln w="6350">
              <a:solidFill>
                <a:srgbClr val="050000"/>
              </a:solidFill>
              <a:round/>
              <a:headEnd/>
              <a:tailEnd/>
            </a:ln>
          </p:spPr>
          <p:txBody>
            <a:bodyPr wrap="none" anchor="ctr"/>
            <a:lstStyle/>
            <a:p>
              <a:endParaRPr lang="en-US" dirty="0"/>
            </a:p>
          </p:txBody>
        </p:sp>
        <p:sp>
          <p:nvSpPr>
            <p:cNvPr id="335" name="Oval 9"/>
            <p:cNvSpPr>
              <a:spLocks noChangeArrowheads="1"/>
            </p:cNvSpPr>
            <p:nvPr/>
          </p:nvSpPr>
          <p:spPr bwMode="auto">
            <a:xfrm>
              <a:off x="2447" y="765"/>
              <a:ext cx="31" cy="17"/>
            </a:xfrm>
            <a:prstGeom prst="ellipse">
              <a:avLst/>
            </a:prstGeom>
            <a:solidFill>
              <a:srgbClr val="CC0099"/>
            </a:solidFill>
            <a:ln w="12700">
              <a:solidFill>
                <a:srgbClr val="050000"/>
              </a:solidFill>
              <a:round/>
              <a:headEnd/>
              <a:tailEnd/>
            </a:ln>
          </p:spPr>
          <p:txBody>
            <a:bodyPr wrap="none" anchor="ctr"/>
            <a:lstStyle/>
            <a:p>
              <a:endParaRPr lang="en-US" dirty="0"/>
            </a:p>
          </p:txBody>
        </p:sp>
        <p:sp>
          <p:nvSpPr>
            <p:cNvPr id="336" name="Line 10"/>
            <p:cNvSpPr>
              <a:spLocks noChangeShapeType="1"/>
            </p:cNvSpPr>
            <p:nvPr/>
          </p:nvSpPr>
          <p:spPr bwMode="auto">
            <a:xfrm>
              <a:off x="2454" y="1388"/>
              <a:ext cx="192" cy="51"/>
            </a:xfrm>
            <a:prstGeom prst="line">
              <a:avLst/>
            </a:prstGeom>
            <a:noFill/>
            <a:ln w="6350">
              <a:solidFill>
                <a:srgbClr val="050000"/>
              </a:solidFill>
              <a:round/>
              <a:headEnd/>
              <a:tailEnd/>
            </a:ln>
          </p:spPr>
          <p:txBody>
            <a:bodyPr wrap="none" anchor="ctr"/>
            <a:lstStyle/>
            <a:p>
              <a:endParaRPr lang="en-US" dirty="0"/>
            </a:p>
          </p:txBody>
        </p:sp>
        <p:sp>
          <p:nvSpPr>
            <p:cNvPr id="337" name="Line 11"/>
            <p:cNvSpPr>
              <a:spLocks noChangeShapeType="1"/>
            </p:cNvSpPr>
            <p:nvPr/>
          </p:nvSpPr>
          <p:spPr bwMode="auto">
            <a:xfrm>
              <a:off x="2454" y="1350"/>
              <a:ext cx="192" cy="52"/>
            </a:xfrm>
            <a:prstGeom prst="line">
              <a:avLst/>
            </a:prstGeom>
            <a:noFill/>
            <a:ln w="6350">
              <a:solidFill>
                <a:srgbClr val="050000"/>
              </a:solidFill>
              <a:round/>
              <a:headEnd/>
              <a:tailEnd/>
            </a:ln>
          </p:spPr>
          <p:txBody>
            <a:bodyPr wrap="none" anchor="ctr"/>
            <a:lstStyle/>
            <a:p>
              <a:endParaRPr lang="en-US" dirty="0"/>
            </a:p>
          </p:txBody>
        </p:sp>
        <p:sp>
          <p:nvSpPr>
            <p:cNvPr id="338" name="Line 12"/>
            <p:cNvSpPr>
              <a:spLocks noChangeShapeType="1"/>
            </p:cNvSpPr>
            <p:nvPr/>
          </p:nvSpPr>
          <p:spPr bwMode="auto">
            <a:xfrm>
              <a:off x="2454" y="1313"/>
              <a:ext cx="192" cy="51"/>
            </a:xfrm>
            <a:prstGeom prst="line">
              <a:avLst/>
            </a:prstGeom>
            <a:noFill/>
            <a:ln w="6350">
              <a:solidFill>
                <a:srgbClr val="050000"/>
              </a:solidFill>
              <a:round/>
              <a:headEnd/>
              <a:tailEnd/>
            </a:ln>
          </p:spPr>
          <p:txBody>
            <a:bodyPr wrap="none" anchor="ctr"/>
            <a:lstStyle/>
            <a:p>
              <a:endParaRPr lang="en-US" dirty="0"/>
            </a:p>
          </p:txBody>
        </p:sp>
        <p:sp>
          <p:nvSpPr>
            <p:cNvPr id="339" name="Line 13"/>
            <p:cNvSpPr>
              <a:spLocks noChangeShapeType="1"/>
            </p:cNvSpPr>
            <p:nvPr/>
          </p:nvSpPr>
          <p:spPr bwMode="auto">
            <a:xfrm>
              <a:off x="2454" y="1274"/>
              <a:ext cx="192" cy="51"/>
            </a:xfrm>
            <a:prstGeom prst="line">
              <a:avLst/>
            </a:prstGeom>
            <a:noFill/>
            <a:ln w="6350">
              <a:solidFill>
                <a:srgbClr val="050000"/>
              </a:solidFill>
              <a:round/>
              <a:headEnd/>
              <a:tailEnd/>
            </a:ln>
          </p:spPr>
          <p:txBody>
            <a:bodyPr wrap="none" anchor="ctr"/>
            <a:lstStyle/>
            <a:p>
              <a:endParaRPr lang="en-US" dirty="0"/>
            </a:p>
          </p:txBody>
        </p:sp>
        <p:sp>
          <p:nvSpPr>
            <p:cNvPr id="340" name="Freeform 14"/>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050000"/>
              </a:solidFill>
              <a:round/>
              <a:headEnd/>
              <a:tailEnd/>
            </a:ln>
          </p:spPr>
          <p:txBody>
            <a:bodyPr/>
            <a:lstStyle/>
            <a:p>
              <a:endParaRPr lang="en-US" dirty="0"/>
            </a:p>
          </p:txBody>
        </p:sp>
        <p:sp>
          <p:nvSpPr>
            <p:cNvPr id="341" name="Freeform 15"/>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rgbClr val="050000"/>
              </a:solidFill>
              <a:round/>
              <a:headEnd/>
              <a:tailEnd/>
            </a:ln>
          </p:spPr>
          <p:txBody>
            <a:bodyPr/>
            <a:lstStyle/>
            <a:p>
              <a:endParaRPr lang="en-US" dirty="0"/>
            </a:p>
          </p:txBody>
        </p:sp>
        <p:sp>
          <p:nvSpPr>
            <p:cNvPr id="342" name="Freeform 16"/>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rgbClr val="050000"/>
              </a:solidFill>
              <a:round/>
              <a:headEnd/>
              <a:tailEnd/>
            </a:ln>
          </p:spPr>
          <p:txBody>
            <a:bodyPr/>
            <a:lstStyle/>
            <a:p>
              <a:endParaRPr lang="en-US" dirty="0"/>
            </a:p>
          </p:txBody>
        </p:sp>
        <p:sp>
          <p:nvSpPr>
            <p:cNvPr id="343" name="Line 17"/>
            <p:cNvSpPr>
              <a:spLocks noChangeShapeType="1"/>
            </p:cNvSpPr>
            <p:nvPr/>
          </p:nvSpPr>
          <p:spPr bwMode="auto">
            <a:xfrm>
              <a:off x="2452" y="944"/>
              <a:ext cx="187" cy="43"/>
            </a:xfrm>
            <a:prstGeom prst="line">
              <a:avLst/>
            </a:prstGeom>
            <a:noFill/>
            <a:ln w="3175">
              <a:solidFill>
                <a:srgbClr val="050000"/>
              </a:solidFill>
              <a:round/>
              <a:headEnd/>
              <a:tailEnd/>
            </a:ln>
          </p:spPr>
          <p:txBody>
            <a:bodyPr wrap="none" anchor="ctr"/>
            <a:lstStyle/>
            <a:p>
              <a:endParaRPr lang="en-US" dirty="0"/>
            </a:p>
          </p:txBody>
        </p:sp>
        <p:sp>
          <p:nvSpPr>
            <p:cNvPr id="344" name="Line 18"/>
            <p:cNvSpPr>
              <a:spLocks noChangeShapeType="1"/>
            </p:cNvSpPr>
            <p:nvPr/>
          </p:nvSpPr>
          <p:spPr bwMode="auto">
            <a:xfrm>
              <a:off x="2452" y="1019"/>
              <a:ext cx="189" cy="43"/>
            </a:xfrm>
            <a:prstGeom prst="line">
              <a:avLst/>
            </a:prstGeom>
            <a:noFill/>
            <a:ln w="3175">
              <a:solidFill>
                <a:srgbClr val="050000"/>
              </a:solidFill>
              <a:round/>
              <a:headEnd/>
              <a:tailEnd/>
            </a:ln>
          </p:spPr>
          <p:txBody>
            <a:bodyPr wrap="none" anchor="ctr"/>
            <a:lstStyle/>
            <a:p>
              <a:endParaRPr lang="en-US" dirty="0"/>
            </a:p>
          </p:txBody>
        </p:sp>
        <p:sp>
          <p:nvSpPr>
            <p:cNvPr id="345" name="Line 19"/>
            <p:cNvSpPr>
              <a:spLocks noChangeShapeType="1"/>
            </p:cNvSpPr>
            <p:nvPr/>
          </p:nvSpPr>
          <p:spPr bwMode="auto">
            <a:xfrm>
              <a:off x="2452" y="1112"/>
              <a:ext cx="180" cy="43"/>
            </a:xfrm>
            <a:prstGeom prst="line">
              <a:avLst/>
            </a:prstGeom>
            <a:noFill/>
            <a:ln w="3175">
              <a:solidFill>
                <a:srgbClr val="050000"/>
              </a:solidFill>
              <a:round/>
              <a:headEnd/>
              <a:tailEnd/>
            </a:ln>
          </p:spPr>
          <p:txBody>
            <a:bodyPr wrap="none" anchor="ctr"/>
            <a:lstStyle/>
            <a:p>
              <a:endParaRPr lang="en-US" dirty="0"/>
            </a:p>
          </p:txBody>
        </p:sp>
        <p:sp>
          <p:nvSpPr>
            <p:cNvPr id="346" name="Freeform 20"/>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solidFill>
                <a:srgbClr val="050000"/>
              </a:solidFill>
              <a:round/>
              <a:headEnd/>
              <a:tailEnd/>
            </a:ln>
          </p:spPr>
          <p:txBody>
            <a:bodyPr/>
            <a:lstStyle/>
            <a:p>
              <a:endParaRPr lang="en-US" dirty="0"/>
            </a:p>
          </p:txBody>
        </p:sp>
        <p:sp>
          <p:nvSpPr>
            <p:cNvPr id="347" name="Line 21"/>
            <p:cNvSpPr>
              <a:spLocks noChangeShapeType="1"/>
            </p:cNvSpPr>
            <p:nvPr/>
          </p:nvSpPr>
          <p:spPr bwMode="auto">
            <a:xfrm>
              <a:off x="2479" y="913"/>
              <a:ext cx="138" cy="30"/>
            </a:xfrm>
            <a:prstGeom prst="line">
              <a:avLst/>
            </a:prstGeom>
            <a:noFill/>
            <a:ln w="6350">
              <a:solidFill>
                <a:srgbClr val="050000"/>
              </a:solidFill>
              <a:round/>
              <a:headEnd/>
              <a:tailEnd/>
            </a:ln>
          </p:spPr>
          <p:txBody>
            <a:bodyPr wrap="none" anchor="ctr"/>
            <a:lstStyle/>
            <a:p>
              <a:endParaRPr lang="en-US" dirty="0"/>
            </a:p>
          </p:txBody>
        </p:sp>
        <p:sp>
          <p:nvSpPr>
            <p:cNvPr id="348" name="Freeform 22"/>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349" name="Freeform 23"/>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350" name="Freeform 24"/>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050000"/>
              </a:solidFill>
              <a:round/>
              <a:headEnd/>
              <a:tailEnd/>
            </a:ln>
          </p:spPr>
          <p:txBody>
            <a:bodyPr/>
            <a:lstStyle/>
            <a:p>
              <a:endParaRPr lang="en-US" dirty="0"/>
            </a:p>
          </p:txBody>
        </p:sp>
        <p:sp>
          <p:nvSpPr>
            <p:cNvPr id="351" name="Line 25"/>
            <p:cNvSpPr>
              <a:spLocks noChangeShapeType="1"/>
            </p:cNvSpPr>
            <p:nvPr/>
          </p:nvSpPr>
          <p:spPr bwMode="auto">
            <a:xfrm flipH="1" flipV="1">
              <a:off x="2584" y="1013"/>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352" name="Line 26"/>
            <p:cNvSpPr>
              <a:spLocks noChangeShapeType="1"/>
            </p:cNvSpPr>
            <p:nvPr/>
          </p:nvSpPr>
          <p:spPr bwMode="auto">
            <a:xfrm flipH="1" flipV="1">
              <a:off x="2584" y="1095"/>
              <a:ext cx="33" cy="7"/>
            </a:xfrm>
            <a:prstGeom prst="line">
              <a:avLst/>
            </a:prstGeom>
            <a:noFill/>
            <a:ln w="9525">
              <a:solidFill>
                <a:srgbClr val="050000"/>
              </a:solidFill>
              <a:round/>
              <a:headEnd/>
              <a:tailEnd/>
            </a:ln>
          </p:spPr>
          <p:txBody>
            <a:bodyPr wrap="none" tIns="27432" bIns="27432" anchor="ctr">
              <a:spAutoFit/>
            </a:bodyPr>
            <a:lstStyle/>
            <a:p>
              <a:endParaRPr lang="en-US" dirty="0"/>
            </a:p>
          </p:txBody>
        </p:sp>
        <p:sp>
          <p:nvSpPr>
            <p:cNvPr id="353" name="Line 27"/>
            <p:cNvSpPr>
              <a:spLocks noChangeShapeType="1"/>
            </p:cNvSpPr>
            <p:nvPr/>
          </p:nvSpPr>
          <p:spPr bwMode="auto">
            <a:xfrm flipH="1" flipV="1">
              <a:off x="2584" y="1194"/>
              <a:ext cx="33" cy="8"/>
            </a:xfrm>
            <a:prstGeom prst="line">
              <a:avLst/>
            </a:prstGeom>
            <a:noFill/>
            <a:ln w="9525">
              <a:solidFill>
                <a:srgbClr val="050000"/>
              </a:solidFill>
              <a:round/>
              <a:headEnd/>
              <a:tailEnd/>
            </a:ln>
          </p:spPr>
          <p:txBody>
            <a:bodyPr wrap="none" tIns="27432" bIns="27432" anchor="ctr">
              <a:spAutoFit/>
            </a:bodyPr>
            <a:lstStyle/>
            <a:p>
              <a:endParaRPr lang="en-US" dirty="0"/>
            </a:p>
          </p:txBody>
        </p:sp>
      </p:grpSp>
    </p:spTree>
    <p:extLst>
      <p:ext uri="{BB962C8B-B14F-4D97-AF65-F5344CB8AC3E}">
        <p14:creationId xmlns:p14="http://schemas.microsoft.com/office/powerpoint/2010/main" val="317183734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box(in)">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0"/>
                                        </p:tgtEl>
                                        <p:attrNameLst>
                                          <p:attrName>style.visibility</p:attrName>
                                        </p:attrNameLst>
                                      </p:cBhvr>
                                      <p:to>
                                        <p:strVal val="visible"/>
                                      </p:to>
                                    </p:set>
                                    <p:animEffect transition="in" filter="blinds(horizontal)">
                                      <p:cBhvr>
                                        <p:cTn id="12" dur="500"/>
                                        <p:tgtEl>
                                          <p:spTgt spid="25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52"/>
                                        </p:tgtEl>
                                        <p:attrNameLst>
                                          <p:attrName>style.visibility</p:attrName>
                                        </p:attrNameLst>
                                      </p:cBhvr>
                                      <p:to>
                                        <p:strVal val="visible"/>
                                      </p:to>
                                    </p:set>
                                    <p:animEffect transition="in" filter="diamond(in)">
                                      <p:cBhvr>
                                        <p:cTn id="17" dur="2000"/>
                                        <p:tgtEl>
                                          <p:spTgt spid="25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box(in)">
                                      <p:cBhvr>
                                        <p:cTn id="22" dur="500"/>
                                        <p:tgtEl>
                                          <p:spTgt spid="1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42"/>
                                        </p:tgtEl>
                                        <p:attrNameLst>
                                          <p:attrName>style.visibility</p:attrName>
                                        </p:attrNameLst>
                                      </p:cBhvr>
                                      <p:to>
                                        <p:strVal val="visible"/>
                                      </p:to>
                                    </p:set>
                                    <p:animEffect transition="in" filter="box(in)">
                                      <p:cBhvr>
                                        <p:cTn id="27" dur="500"/>
                                        <p:tgtEl>
                                          <p:spTgt spid="24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45"/>
                                        </p:tgtEl>
                                        <p:attrNameLst>
                                          <p:attrName>style.visibility</p:attrName>
                                        </p:attrNameLst>
                                      </p:cBhvr>
                                      <p:to>
                                        <p:strVal val="visible"/>
                                      </p:to>
                                    </p:set>
                                    <p:animEffect transition="in" filter="box(in)">
                                      <p:cBhvr>
                                        <p:cTn id="32" dur="500"/>
                                        <p:tgtEl>
                                          <p:spTgt spid="2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8"/>
                                        </p:tgtEl>
                                        <p:attrNameLst>
                                          <p:attrName>style.visibility</p:attrName>
                                        </p:attrNameLst>
                                      </p:cBhvr>
                                      <p:to>
                                        <p:strVal val="visible"/>
                                      </p:to>
                                    </p:set>
                                    <p:animEffect transition="in" filter="blinds(horizontal)">
                                      <p:cBhvr>
                                        <p:cTn id="37"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250" grpId="0" animBg="1"/>
      <p:bldP spid="2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3" y="1447801"/>
            <a:ext cx="11149013" cy="4099584"/>
          </a:xfrm>
        </p:spPr>
        <p:txBody>
          <a:bodyPr/>
          <a:lstStyle/>
          <a:p>
            <a:r>
              <a:rPr lang="en-US" dirty="0" smtClean="0">
                <a:solidFill>
                  <a:schemeClr val="tx1"/>
                </a:solidFill>
              </a:rPr>
              <a:t>Welcome to Atlanta, all y’all </a:t>
            </a:r>
            <a:r>
              <a:rPr lang="en-US" dirty="0" smtClean="0">
                <a:solidFill>
                  <a:schemeClr val="tx1"/>
                </a:solidFill>
                <a:sym typeface="Wingdings" pitchFamily="2" charset="2"/>
              </a:rPr>
              <a:t></a:t>
            </a:r>
            <a:endParaRPr lang="en-US" dirty="0" smtClean="0">
              <a:solidFill>
                <a:schemeClr val="tx1"/>
              </a:solidFill>
            </a:endParaRPr>
          </a:p>
          <a:p>
            <a:r>
              <a:rPr lang="en-US" dirty="0" err="1" smtClean="0">
                <a:solidFill>
                  <a:schemeClr val="tx1"/>
                </a:solidFill>
              </a:rPr>
              <a:t>Gotta</a:t>
            </a:r>
            <a:r>
              <a:rPr lang="en-US" dirty="0" smtClean="0">
                <a:solidFill>
                  <a:schemeClr val="tx1"/>
                </a:solidFill>
              </a:rPr>
              <a:t> visit the Cyclorama</a:t>
            </a:r>
          </a:p>
          <a:p>
            <a:pPr lvl="1"/>
            <a:r>
              <a:rPr lang="en-US" dirty="0" smtClean="0">
                <a:solidFill>
                  <a:schemeClr val="tx1"/>
                </a:solidFill>
              </a:rPr>
              <a:t>Visit the WHAT???</a:t>
            </a:r>
          </a:p>
          <a:p>
            <a:endParaRPr lang="en-US" dirty="0" smtClean="0">
              <a:solidFill>
                <a:schemeClr val="tx1"/>
              </a:solidFill>
            </a:endParaRPr>
          </a:p>
          <a:p>
            <a:r>
              <a:rPr lang="en-US" dirty="0" smtClean="0">
                <a:solidFill>
                  <a:schemeClr val="tx1"/>
                </a:solidFill>
              </a:rPr>
              <a:t>This should be a 4 hour presentation…</a:t>
            </a:r>
          </a:p>
          <a:p>
            <a:r>
              <a:rPr lang="en-US" dirty="0" smtClean="0">
                <a:solidFill>
                  <a:schemeClr val="tx1"/>
                </a:solidFill>
              </a:rPr>
              <a:t>Buckle your seat belts!</a:t>
            </a:r>
          </a:p>
          <a:p>
            <a:pPr lvl="1"/>
            <a:r>
              <a:rPr lang="en-US" dirty="0" smtClean="0">
                <a:solidFill>
                  <a:schemeClr val="tx1"/>
                </a:solidFill>
              </a:rPr>
              <a:t>We talk fast and don’t wait for stragglers!</a:t>
            </a:r>
          </a:p>
          <a:p>
            <a:r>
              <a:rPr lang="en-US" dirty="0" smtClean="0">
                <a:solidFill>
                  <a:schemeClr val="tx1"/>
                </a:solidFill>
              </a:rPr>
              <a:t>Session is recorded</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Principal names:  Who and What	</a:t>
            </a:r>
            <a:endParaRPr lang="en-US" dirty="0"/>
          </a:p>
        </p:txBody>
      </p:sp>
      <p:sp>
        <p:nvSpPr>
          <p:cNvPr id="3" name="Content Placeholder 2"/>
          <p:cNvSpPr>
            <a:spLocks noGrp="1"/>
          </p:cNvSpPr>
          <p:nvPr>
            <p:ph idx="1"/>
          </p:nvPr>
        </p:nvSpPr>
        <p:spPr>
          <a:xfrm>
            <a:off x="519112" y="1447799"/>
            <a:ext cx="11149013" cy="4641271"/>
          </a:xfrm>
        </p:spPr>
        <p:txBody>
          <a:bodyPr/>
          <a:lstStyle/>
          <a:p>
            <a:r>
              <a:rPr lang="en-US" sz="2800" dirty="0" smtClean="0"/>
              <a:t>Service Principal Names (SPN) – the WHAT </a:t>
            </a:r>
          </a:p>
          <a:p>
            <a:pPr lvl="1"/>
            <a:r>
              <a:rPr lang="en-US" sz="2400" dirty="0" smtClean="0"/>
              <a:t>We don’t talk to computers, we talk to SERVICES running ON computers</a:t>
            </a:r>
          </a:p>
          <a:p>
            <a:pPr lvl="2"/>
            <a:r>
              <a:rPr lang="en-US" sz="2000" dirty="0" smtClean="0"/>
              <a:t>CIFS</a:t>
            </a:r>
          </a:p>
          <a:p>
            <a:pPr lvl="2"/>
            <a:r>
              <a:rPr lang="en-US" sz="2000" dirty="0" smtClean="0"/>
              <a:t>HOST</a:t>
            </a:r>
          </a:p>
          <a:p>
            <a:pPr lvl="2"/>
            <a:r>
              <a:rPr lang="en-US" sz="2000" dirty="0" smtClean="0"/>
              <a:t>HTTP</a:t>
            </a:r>
          </a:p>
          <a:p>
            <a:pPr lvl="2"/>
            <a:r>
              <a:rPr lang="en-US" sz="2000" dirty="0" smtClean="0"/>
              <a:t>LDAP</a:t>
            </a:r>
          </a:p>
          <a:p>
            <a:pPr lvl="2"/>
            <a:r>
              <a:rPr lang="en-US" sz="2000" dirty="0" smtClean="0"/>
              <a:t>Many others</a:t>
            </a:r>
          </a:p>
          <a:p>
            <a:pPr lvl="1"/>
            <a:r>
              <a:rPr lang="en-US" sz="2400" dirty="0" smtClean="0"/>
              <a:t>Maybe it’s ok to access a file share from this machine, but NOT ok to use the same credentials to access an </a:t>
            </a:r>
            <a:r>
              <a:rPr lang="en-US" sz="2400" dirty="0" err="1" smtClean="0"/>
              <a:t>sql</a:t>
            </a:r>
            <a:r>
              <a:rPr lang="en-US" sz="2400" dirty="0" smtClean="0"/>
              <a:t> instance. Thus service tickets, not ‘server tickets’.</a:t>
            </a:r>
          </a:p>
          <a:p>
            <a:r>
              <a:rPr lang="en-US" sz="2800" dirty="0" smtClean="0"/>
              <a:t>User Principal Names (UPN) – the WHO</a:t>
            </a:r>
          </a:p>
          <a:p>
            <a:r>
              <a:rPr lang="en-US" sz="2800" dirty="0" smtClean="0"/>
              <a:t>Service tickets have both</a:t>
            </a:r>
            <a:endParaRPr lang="en-US" sz="2800" dirty="0"/>
          </a:p>
        </p:txBody>
      </p:sp>
    </p:spTree>
    <p:extLst>
      <p:ext uri="{BB962C8B-B14F-4D97-AF65-F5344CB8AC3E}">
        <p14:creationId xmlns:p14="http://schemas.microsoft.com/office/powerpoint/2010/main" val="10205090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keytab file</a:t>
            </a:r>
            <a:endParaRPr lang="en-US" dirty="0"/>
          </a:p>
        </p:txBody>
      </p:sp>
      <p:sp>
        <p:nvSpPr>
          <p:cNvPr id="3" name="Content Placeholder 2"/>
          <p:cNvSpPr>
            <a:spLocks noGrp="1"/>
          </p:cNvSpPr>
          <p:nvPr>
            <p:ph type="body" sz="quarter" idx="10"/>
          </p:nvPr>
        </p:nvSpPr>
        <p:spPr>
          <a:xfrm>
            <a:off x="482550" y="1027176"/>
            <a:ext cx="11149012" cy="5118324"/>
          </a:xfrm>
        </p:spPr>
        <p:txBody>
          <a:bodyPr/>
          <a:lstStyle/>
          <a:p>
            <a:r>
              <a:rPr lang="en-US" dirty="0" err="1" smtClean="0">
                <a:solidFill>
                  <a:schemeClr val="bg1"/>
                </a:solidFill>
              </a:rPr>
              <a:t>Keytab</a:t>
            </a:r>
            <a:r>
              <a:rPr lang="en-US" dirty="0" smtClean="0">
                <a:solidFill>
                  <a:schemeClr val="bg1"/>
                </a:solidFill>
              </a:rPr>
              <a:t> entry:</a:t>
            </a:r>
          </a:p>
          <a:p>
            <a:pPr marL="403225" lvl="2" indent="0"/>
            <a:r>
              <a:rPr lang="en-US" dirty="0" smtClean="0">
                <a:solidFill>
                  <a:schemeClr val="bg1"/>
                </a:solidFill>
              </a:rPr>
              <a:t>   </a:t>
            </a:r>
            <a:r>
              <a:rPr lang="en-US" dirty="0" err="1" smtClean="0">
                <a:solidFill>
                  <a:schemeClr val="bg1"/>
                </a:solidFill>
              </a:rPr>
              <a:t>Kvno</a:t>
            </a:r>
            <a:r>
              <a:rPr lang="en-US" dirty="0" smtClean="0">
                <a:solidFill>
                  <a:schemeClr val="bg1"/>
                </a:solidFill>
              </a:rPr>
              <a:t> (version number)</a:t>
            </a:r>
          </a:p>
          <a:p>
            <a:pPr lvl="1"/>
            <a:r>
              <a:rPr lang="en-US" dirty="0" smtClean="0">
                <a:solidFill>
                  <a:schemeClr val="bg1"/>
                </a:solidFill>
              </a:rPr>
              <a:t>Principal Name</a:t>
            </a:r>
          </a:p>
          <a:p>
            <a:pPr lvl="1"/>
            <a:r>
              <a:rPr lang="en-US" dirty="0" err="1" smtClean="0">
                <a:solidFill>
                  <a:schemeClr val="bg1"/>
                </a:solidFill>
              </a:rPr>
              <a:t>EncType</a:t>
            </a:r>
            <a:endParaRPr lang="en-US" dirty="0" smtClean="0">
              <a:solidFill>
                <a:schemeClr val="bg1"/>
              </a:solidFill>
            </a:endParaRPr>
          </a:p>
          <a:p>
            <a:pPr lvl="1"/>
            <a:r>
              <a:rPr lang="en-US" dirty="0" smtClean="0">
                <a:solidFill>
                  <a:schemeClr val="bg1"/>
                </a:solidFill>
              </a:rPr>
              <a:t>Key (encrypted with </a:t>
            </a:r>
            <a:r>
              <a:rPr lang="en-US" dirty="0" err="1" smtClean="0">
                <a:solidFill>
                  <a:schemeClr val="bg1"/>
                </a:solidFill>
              </a:rPr>
              <a:t>enctype</a:t>
            </a:r>
            <a:r>
              <a:rPr lang="en-US" dirty="0" smtClean="0">
                <a:solidFill>
                  <a:schemeClr val="bg1"/>
                </a:solidFill>
              </a:rPr>
              <a:t>)</a:t>
            </a:r>
          </a:p>
          <a:p>
            <a:r>
              <a:rPr lang="en-US" dirty="0" smtClean="0">
                <a:solidFill>
                  <a:schemeClr val="bg1"/>
                </a:solidFill>
              </a:rPr>
              <a:t>Example:</a:t>
            </a:r>
          </a:p>
          <a:p>
            <a:pPr>
              <a:buNone/>
            </a:pPr>
            <a:r>
              <a:rPr lang="en-US" sz="1600" dirty="0" smtClean="0">
                <a:solidFill>
                  <a:schemeClr val="bg1"/>
                </a:solidFill>
              </a:rPr>
              <a:t>KVNO Principal						(</a:t>
            </a:r>
            <a:r>
              <a:rPr lang="en-US" sz="1600" dirty="0" err="1" smtClean="0">
                <a:solidFill>
                  <a:schemeClr val="bg1"/>
                </a:solidFill>
              </a:rPr>
              <a:t>EncType</a:t>
            </a:r>
            <a:r>
              <a:rPr lang="en-US" sz="1600" dirty="0" smtClean="0">
                <a:solidFill>
                  <a:schemeClr val="bg1"/>
                </a:solidFill>
              </a:rPr>
              <a:t>)  (Key)</a:t>
            </a:r>
          </a:p>
          <a:p>
            <a:pPr>
              <a:buNone/>
            </a:pPr>
            <a:r>
              <a:rPr lang="en-US" sz="1600" dirty="0" smtClean="0">
                <a:solidFill>
                  <a:schemeClr val="bg1"/>
                </a:solidFill>
              </a:rPr>
              <a:t>---- ---------------------------------------------------------------------</a:t>
            </a:r>
          </a:p>
          <a:p>
            <a:pPr>
              <a:buNone/>
            </a:pPr>
            <a:r>
              <a:rPr lang="en-US" sz="1600" dirty="0" smtClean="0">
                <a:solidFill>
                  <a:schemeClr val="bg1"/>
                </a:solidFill>
              </a:rPr>
              <a:t>2 host/gwendlyn.w2k8r2sa.don.mccall@W2K8R2SA.DON.MCCALL (DES </a:t>
            </a:r>
            <a:r>
              <a:rPr lang="en-US" sz="1600" dirty="0" err="1" smtClean="0">
                <a:solidFill>
                  <a:schemeClr val="bg1"/>
                </a:solidFill>
              </a:rPr>
              <a:t>cbc</a:t>
            </a:r>
            <a:r>
              <a:rPr lang="en-US" sz="1600" dirty="0" smtClean="0">
                <a:solidFill>
                  <a:schemeClr val="bg1"/>
                </a:solidFill>
              </a:rPr>
              <a:t> mode with CRC-32)  (0x290d9eb0d5e58598)</a:t>
            </a:r>
          </a:p>
          <a:p>
            <a:pPr>
              <a:buNone/>
            </a:pPr>
            <a:r>
              <a:rPr lang="en-US" sz="1600" dirty="0" smtClean="0">
                <a:solidFill>
                  <a:schemeClr val="bg1"/>
                </a:solidFill>
              </a:rPr>
              <a:t>2 host/gwendlyn.w2k8r2sa.don.mccall@W2K8R2SA.DON.MCCALL (DES </a:t>
            </a:r>
            <a:r>
              <a:rPr lang="en-US" sz="1600" dirty="0" err="1" smtClean="0">
                <a:solidFill>
                  <a:schemeClr val="bg1"/>
                </a:solidFill>
              </a:rPr>
              <a:t>cbc</a:t>
            </a:r>
            <a:r>
              <a:rPr lang="en-US" sz="1600" dirty="0" smtClean="0">
                <a:solidFill>
                  <a:schemeClr val="bg1"/>
                </a:solidFill>
              </a:rPr>
              <a:t> mode with RSA-MD5)  (0x290d9eb0d5e58598)</a:t>
            </a:r>
          </a:p>
          <a:p>
            <a:pPr>
              <a:buNone/>
            </a:pPr>
            <a:r>
              <a:rPr lang="en-US" sz="1600" dirty="0" smtClean="0">
                <a:solidFill>
                  <a:schemeClr val="bg1"/>
                </a:solidFill>
              </a:rPr>
              <a:t>2 host/gwendlyn.w2k8r2sa.don.mccall@W2K8R2SA.DON.MCCALL (</a:t>
            </a:r>
            <a:r>
              <a:rPr lang="en-US" sz="1600" dirty="0" err="1" smtClean="0">
                <a:solidFill>
                  <a:schemeClr val="bg1"/>
                </a:solidFill>
              </a:rPr>
              <a:t>ArcFour</a:t>
            </a:r>
            <a:r>
              <a:rPr lang="en-US" sz="1600" dirty="0" smtClean="0">
                <a:solidFill>
                  <a:schemeClr val="bg1"/>
                </a:solidFill>
              </a:rPr>
              <a:t> with HMAC/md5)  (0x81006d5b9c982fc1bdf18823ecffa79c)</a:t>
            </a:r>
          </a:p>
          <a:p>
            <a:pPr>
              <a:buNone/>
            </a:pPr>
            <a:endParaRPr lang="en-US" sz="1000" dirty="0" smtClean="0"/>
          </a:p>
          <a:p>
            <a:pPr>
              <a:buNone/>
            </a:pPr>
            <a:endParaRPr lang="en-US" sz="1000" dirty="0" smtClean="0"/>
          </a:p>
          <a:p>
            <a:pPr>
              <a:buNone/>
            </a:pPr>
            <a:r>
              <a:rPr lang="en-US" sz="1000" dirty="0" smtClean="0"/>
              <a:t> </a:t>
            </a:r>
            <a:endParaRPr lang="en-US" sz="1000" dirty="0"/>
          </a:p>
        </p:txBody>
      </p:sp>
    </p:spTree>
    <p:extLst>
      <p:ext uri="{BB962C8B-B14F-4D97-AF65-F5344CB8AC3E}">
        <p14:creationId xmlns:p14="http://schemas.microsoft.com/office/powerpoint/2010/main" val="376745583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424" y="969991"/>
            <a:ext cx="9323387" cy="1523494"/>
          </a:xfrm>
        </p:spPr>
        <p:txBody>
          <a:bodyPr/>
          <a:lstStyle/>
          <a:p>
            <a:r>
              <a:rPr lang="en-US" smtClean="0"/>
              <a:t>Troubleshooting Example:</a:t>
            </a:r>
            <a:br>
              <a:rPr lang="en-US" smtClean="0"/>
            </a:br>
            <a:r>
              <a:rPr lang="en-US" sz="2400" smtClean="0"/>
              <a:t>KRB_ERROR_UNKNOWN_PRINCIPAL_NAME</a:t>
            </a:r>
            <a:endParaRPr lang="en-US" sz="2400" dirty="0"/>
          </a:p>
        </p:txBody>
      </p:sp>
      <p:sp>
        <p:nvSpPr>
          <p:cNvPr id="3" name="Content Placeholder 2"/>
          <p:cNvSpPr>
            <a:spLocks noGrp="1"/>
          </p:cNvSpPr>
          <p:nvPr>
            <p:ph type="subTitle" idx="1"/>
          </p:nvPr>
        </p:nvSpPr>
        <p:spPr>
          <a:xfrm>
            <a:off x="824424" y="2718818"/>
            <a:ext cx="9323389" cy="461665"/>
          </a:xfrm>
        </p:spPr>
        <p:txBody>
          <a:bodyPr/>
          <a:lstStyle/>
          <a:p>
            <a:r>
              <a:rPr lang="en-US" dirty="0" smtClean="0"/>
              <a:t>Microsoft KDC’s treat SPN’s in a </a:t>
            </a:r>
            <a:r>
              <a:rPr lang="en-US" dirty="0" err="1" smtClean="0"/>
              <a:t>caseless</a:t>
            </a:r>
            <a:r>
              <a:rPr lang="en-US" dirty="0" smtClean="0"/>
              <a:t> manner.***</a:t>
            </a:r>
          </a:p>
          <a:p>
            <a:r>
              <a:rPr lang="en-US" dirty="0" smtClean="0"/>
              <a:t>Not all Kerberos implementations are as forgiving.</a:t>
            </a:r>
          </a:p>
          <a:p>
            <a:r>
              <a:rPr lang="en-US" dirty="0" smtClean="0"/>
              <a:t>Examining the Service ticket to determine the SPN</a:t>
            </a:r>
          </a:p>
          <a:p>
            <a:endParaRPr lang="en-US" dirty="0" smtClean="0"/>
          </a:p>
          <a:p>
            <a:pPr>
              <a:buNone/>
            </a:pPr>
            <a:r>
              <a:rPr lang="en-US" sz="1600" dirty="0" smtClean="0"/>
              <a:t>***REALMS are always uppercase, however</a:t>
            </a:r>
            <a:endParaRPr lang="en-US" sz="1600" dirty="0"/>
          </a:p>
        </p:txBody>
      </p:sp>
    </p:spTree>
    <p:extLst>
      <p:ext uri="{BB962C8B-B14F-4D97-AF65-F5344CB8AC3E}">
        <p14:creationId xmlns:p14="http://schemas.microsoft.com/office/powerpoint/2010/main" val="278180638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ctrTitle"/>
          </p:nvPr>
        </p:nvSpPr>
        <p:spPr>
          <a:xfrm>
            <a:off x="860991" y="915127"/>
            <a:ext cx="9323387" cy="1523494"/>
          </a:xfrm>
        </p:spPr>
        <p:txBody>
          <a:bodyPr/>
          <a:lstStyle/>
          <a:p>
            <a:r>
              <a:rPr lang="en-US" smtClean="0"/>
              <a:t>Troubleshooting Example:</a:t>
            </a:r>
            <a:br>
              <a:rPr lang="en-US" smtClean="0"/>
            </a:br>
            <a:r>
              <a:rPr lang="en-US" sz="2400" smtClean="0"/>
              <a:t>KRB_ERROR_UNKNOWN_PRINCIPAL_NAME</a:t>
            </a:r>
            <a:endParaRPr lang="en-US" sz="2400" dirty="0" smtClean="0"/>
          </a:p>
        </p:txBody>
      </p:sp>
      <p:sp>
        <p:nvSpPr>
          <p:cNvPr id="44035" name="Content Placeholder 3"/>
          <p:cNvSpPr>
            <a:spLocks noGrp="1"/>
          </p:cNvSpPr>
          <p:nvPr>
            <p:ph type="subTitle" idx="1"/>
          </p:nvPr>
        </p:nvSpPr>
        <p:spPr>
          <a:xfrm>
            <a:off x="860991" y="2663954"/>
            <a:ext cx="9323389" cy="461665"/>
          </a:xfrm>
          <a:ln>
            <a:noFill/>
          </a:ln>
        </p:spPr>
        <p:txBody>
          <a:bodyPr/>
          <a:lstStyle/>
          <a:p>
            <a:pPr eaLnBrk="1" hangingPunct="1"/>
            <a:r>
              <a:rPr lang="en-US" sz="1800" dirty="0" smtClean="0"/>
              <a:t>Samba on HP-UX, using </a:t>
            </a:r>
            <a:r>
              <a:rPr lang="en-US" sz="1800" dirty="0" err="1" smtClean="0"/>
              <a:t>keytab</a:t>
            </a:r>
            <a:r>
              <a:rPr lang="en-US" sz="1800" dirty="0" smtClean="0"/>
              <a:t> for shared secret.</a:t>
            </a:r>
          </a:p>
          <a:p>
            <a:pPr eaLnBrk="1" hangingPunct="1"/>
            <a:r>
              <a:rPr lang="en-US" sz="1600" dirty="0" smtClean="0"/>
              <a:t>*</a:t>
            </a:r>
            <a:r>
              <a:rPr lang="en-US" sz="1600" dirty="0" err="1" smtClean="0"/>
              <a:t>Keytab</a:t>
            </a:r>
            <a:r>
              <a:rPr lang="en-US" sz="1600" dirty="0" smtClean="0"/>
              <a:t> entries:</a:t>
            </a:r>
          </a:p>
          <a:p>
            <a:pPr eaLnBrk="1" hangingPunct="1"/>
            <a:r>
              <a:rPr lang="en-US" sz="1200" dirty="0" smtClean="0"/>
              <a:t>	KVNO Principal</a:t>
            </a:r>
          </a:p>
          <a:p>
            <a:pPr>
              <a:buNone/>
            </a:pPr>
            <a:r>
              <a:rPr lang="en-US" sz="1200" dirty="0" smtClean="0"/>
              <a:t>	---- --------------------------------------------------------------------------</a:t>
            </a:r>
          </a:p>
          <a:p>
            <a:pPr>
              <a:buNone/>
            </a:pPr>
            <a:r>
              <a:rPr lang="en-US" sz="1200" dirty="0" smtClean="0"/>
              <a:t> 	  2 host/gwendlyn.w2k8r2sa.don.mccall@W2K8R2SA.DON.MCCALL </a:t>
            </a:r>
          </a:p>
          <a:p>
            <a:pPr>
              <a:buNone/>
            </a:pPr>
            <a:r>
              <a:rPr lang="en-US" sz="1200" dirty="0" smtClean="0"/>
              <a:t> 	  2 host/gwendlyn@W2K8R2SA.DON.MCCALL </a:t>
            </a:r>
          </a:p>
          <a:p>
            <a:pPr>
              <a:buNone/>
            </a:pPr>
            <a:r>
              <a:rPr lang="en-US" sz="1200" dirty="0" smtClean="0"/>
              <a:t> 	  2 GWENDLYN$@W2K8R2SA.DON.MCCALL </a:t>
            </a:r>
          </a:p>
          <a:p>
            <a:pPr>
              <a:buNone/>
            </a:pPr>
            <a:r>
              <a:rPr lang="en-US" sz="1200" dirty="0" smtClean="0"/>
              <a:t> 	  2 CIFS/gwendlyn.w2k8r2sa.don.mccall@W2K8R2SA.DON.MCCALL </a:t>
            </a:r>
          </a:p>
          <a:p>
            <a:pPr>
              <a:buNone/>
            </a:pPr>
            <a:r>
              <a:rPr lang="en-US" sz="1200" dirty="0" smtClean="0"/>
              <a:t> 	  2 CIFS/gwendlyn@W2K8R2SA.DON.MCCALL </a:t>
            </a:r>
          </a:p>
          <a:p>
            <a:pPr lvl="1"/>
            <a:endParaRPr lang="en-US" sz="1400" dirty="0" smtClean="0"/>
          </a:p>
          <a:p>
            <a:pPr eaLnBrk="1" hangingPunct="1"/>
            <a:r>
              <a:rPr lang="en-US" sz="1800" dirty="0" smtClean="0"/>
              <a:t>Active Directory Computer account created:</a:t>
            </a:r>
          </a:p>
          <a:p>
            <a:pPr eaLnBrk="1" hangingPunct="1"/>
            <a:r>
              <a:rPr lang="en-US" sz="1800" dirty="0" err="1" smtClean="0"/>
              <a:t>sAMAccountName</a:t>
            </a:r>
            <a:r>
              <a:rPr lang="en-US" sz="1800" dirty="0" smtClean="0"/>
              <a:t>:</a:t>
            </a:r>
          </a:p>
          <a:p>
            <a:pPr eaLnBrk="1" hangingPunct="1"/>
            <a:r>
              <a:rPr lang="en-US" sz="1800" dirty="0" smtClean="0"/>
              <a:t>	GWENDLYN$</a:t>
            </a:r>
          </a:p>
          <a:p>
            <a:pPr eaLnBrk="1" hangingPunct="1"/>
            <a:r>
              <a:rPr lang="en-US" sz="1800" dirty="0" err="1" smtClean="0"/>
              <a:t>servicePrincipalName</a:t>
            </a:r>
            <a:r>
              <a:rPr lang="en-US" sz="1800" dirty="0" smtClean="0"/>
              <a:t>:</a:t>
            </a:r>
          </a:p>
          <a:p>
            <a:pPr eaLnBrk="1" hangingPunct="1"/>
            <a:r>
              <a:rPr lang="en-US" sz="1800" dirty="0" smtClean="0"/>
              <a:t>	HOST/gwendlyn.w2k8r2sa.don.mccall</a:t>
            </a:r>
          </a:p>
          <a:p>
            <a:pPr eaLnBrk="1" hangingPunct="1"/>
            <a:r>
              <a:rPr lang="en-US" sz="1800" dirty="0" smtClean="0"/>
              <a:t>	HOST/GWENDLYN </a:t>
            </a:r>
          </a:p>
          <a:p>
            <a:pPr marL="800100" lvl="1" indent="-457200" eaLnBrk="1" hangingPunct="1">
              <a:buClrTx/>
              <a:buSzPct val="90000"/>
              <a:buFont typeface="Futura Bk" pitchFamily="34" charset="0"/>
              <a:buAutoNum type="arabicPeriod"/>
            </a:pPr>
            <a:endParaRPr lang="en-US" sz="800" dirty="0" smtClean="0"/>
          </a:p>
          <a:p>
            <a:pPr marL="800100" lvl="1" indent="-457200" eaLnBrk="1" hangingPunct="1">
              <a:buClrTx/>
              <a:buSzPct val="90000"/>
              <a:buFont typeface="Futura Bk" pitchFamily="34" charset="0"/>
              <a:buAutoNum type="arabicPeriod"/>
            </a:pPr>
            <a:endParaRPr lang="en-US" sz="800" dirty="0" smtClean="0"/>
          </a:p>
          <a:p>
            <a:pPr marL="800100" lvl="1" indent="-457200" eaLnBrk="1" hangingPunct="1">
              <a:buClrTx/>
              <a:buSzPct val="90000"/>
              <a:buFont typeface="Futura Bk" pitchFamily="34" charset="0"/>
              <a:buAutoNum type="arabicPeriod"/>
            </a:pPr>
            <a:endParaRPr lang="en-US" sz="800" dirty="0" smtClean="0"/>
          </a:p>
          <a:p>
            <a:pPr marL="800100" lvl="1" indent="-457200" eaLnBrk="1" hangingPunct="1">
              <a:buClrTx/>
              <a:buSzPct val="90000"/>
              <a:buNone/>
            </a:pPr>
            <a:r>
              <a:rPr lang="en-US" sz="1000" dirty="0" smtClean="0"/>
              <a:t>*actual  </a:t>
            </a:r>
            <a:r>
              <a:rPr lang="en-US" sz="1000" dirty="0" err="1" smtClean="0"/>
              <a:t>keytab</a:t>
            </a:r>
            <a:r>
              <a:rPr lang="en-US" sz="1000" dirty="0" smtClean="0"/>
              <a:t> file had 3X  this many principals, as there is one for each of the </a:t>
            </a:r>
            <a:r>
              <a:rPr lang="en-US" sz="1000" dirty="0" err="1" smtClean="0"/>
              <a:t>enctypes</a:t>
            </a:r>
            <a:r>
              <a:rPr lang="en-US" sz="1000" dirty="0" smtClean="0"/>
              <a:t> (I had three defined) supported.</a:t>
            </a:r>
          </a:p>
          <a:p>
            <a:pPr marL="800100" lvl="1" indent="-457200" eaLnBrk="1" hangingPunct="1">
              <a:buClrTx/>
              <a:buSzPct val="90000"/>
              <a:buFont typeface="Futura Bk" pitchFamily="34" charset="0"/>
              <a:buAutoNum type="arabicPeriod"/>
            </a:pPr>
            <a:endParaRPr lang="en-US" sz="800" dirty="0" smtClean="0"/>
          </a:p>
          <a:p>
            <a:pPr eaLnBrk="1" hangingPunct="1"/>
            <a:endParaRPr lang="en-US" sz="800"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Example:</a:t>
            </a:r>
            <a:br>
              <a:rPr lang="en-US" dirty="0" smtClean="0"/>
            </a:br>
            <a:r>
              <a:rPr lang="en-US" sz="2400" dirty="0" smtClean="0"/>
              <a:t>KRB_ERROR_UNKNOWN_PRINCIPAL_NAME </a:t>
            </a:r>
            <a:br>
              <a:rPr lang="en-US" sz="2400" dirty="0" smtClean="0"/>
            </a:br>
            <a:r>
              <a:rPr lang="en-US" sz="2400" dirty="0" smtClean="0"/>
              <a:t/>
            </a:r>
            <a:br>
              <a:rPr lang="en-US" sz="2400" dirty="0" smtClean="0"/>
            </a:br>
            <a:r>
              <a:rPr lang="en-US" sz="2400" dirty="0" smtClean="0"/>
              <a:t>Steps taken on the HP-UX system:</a:t>
            </a:r>
            <a:br>
              <a:rPr lang="en-US" sz="2400" dirty="0" smtClean="0"/>
            </a:br>
            <a:endParaRPr lang="en-US" sz="2400" dirty="0"/>
          </a:p>
        </p:txBody>
      </p:sp>
      <p:sp>
        <p:nvSpPr>
          <p:cNvPr id="3" name="Content Placeholder 2"/>
          <p:cNvSpPr>
            <a:spLocks noGrp="1"/>
          </p:cNvSpPr>
          <p:nvPr>
            <p:ph type="body" sz="quarter" idx="10"/>
          </p:nvPr>
        </p:nvSpPr>
        <p:spPr>
          <a:xfrm>
            <a:off x="519114" y="1905000"/>
            <a:ext cx="11149012" cy="3256276"/>
          </a:xfrm>
        </p:spPr>
        <p:txBody>
          <a:bodyPr/>
          <a:lstStyle/>
          <a:p>
            <a:pPr>
              <a:buNone/>
            </a:pPr>
            <a:endParaRPr lang="en-US" sz="2000" dirty="0" smtClean="0">
              <a:solidFill>
                <a:schemeClr val="bg1"/>
              </a:solidFill>
            </a:endParaRPr>
          </a:p>
          <a:p>
            <a:pPr>
              <a:buNone/>
            </a:pPr>
            <a:r>
              <a:rPr lang="en-US" sz="1600" dirty="0" smtClean="0">
                <a:solidFill>
                  <a:schemeClr val="bg1"/>
                </a:solidFill>
              </a:rPr>
              <a:t># kinit administrator             </a:t>
            </a:r>
          </a:p>
          <a:p>
            <a:pPr>
              <a:buNone/>
            </a:pPr>
            <a:r>
              <a:rPr lang="en-US" sz="1600" dirty="0" smtClean="0">
                <a:solidFill>
                  <a:schemeClr val="bg1"/>
                </a:solidFill>
              </a:rPr>
              <a:t>Password for administrator@W2K8R2SA.DON.MCCALL: </a:t>
            </a:r>
          </a:p>
          <a:p>
            <a:pPr>
              <a:buNone/>
            </a:pPr>
            <a:endParaRPr lang="en-US" sz="1600" dirty="0" smtClean="0">
              <a:solidFill>
                <a:schemeClr val="bg1"/>
              </a:solidFill>
            </a:endParaRPr>
          </a:p>
          <a:p>
            <a:pPr>
              <a:buNone/>
            </a:pPr>
            <a:r>
              <a:rPr lang="en-US" sz="1600" dirty="0" smtClean="0">
                <a:solidFill>
                  <a:schemeClr val="bg1"/>
                </a:solidFill>
              </a:rPr>
              <a:t># smbclient //gwendlyn/tmp -k     </a:t>
            </a:r>
          </a:p>
          <a:p>
            <a:pPr>
              <a:buNone/>
            </a:pPr>
            <a:r>
              <a:rPr lang="en-US" sz="1600" dirty="0" smtClean="0">
                <a:solidFill>
                  <a:schemeClr val="bg1"/>
                </a:solidFill>
              </a:rPr>
              <a:t>     </a:t>
            </a:r>
            <a:r>
              <a:rPr lang="en-US" sz="1600" dirty="0" err="1" smtClean="0">
                <a:solidFill>
                  <a:schemeClr val="bg1"/>
                </a:solidFill>
              </a:rPr>
              <a:t>cli_session_setup_blob</a:t>
            </a:r>
            <a:r>
              <a:rPr lang="en-US" sz="1600" dirty="0" smtClean="0">
                <a:solidFill>
                  <a:schemeClr val="bg1"/>
                </a:solidFill>
              </a:rPr>
              <a:t>: receive failed (NT_STATUS_LOGON_FAILURE)</a:t>
            </a:r>
          </a:p>
          <a:p>
            <a:pPr>
              <a:buNone/>
            </a:pPr>
            <a:r>
              <a:rPr lang="en-US" sz="1600" dirty="0" smtClean="0">
                <a:solidFill>
                  <a:schemeClr val="bg1"/>
                </a:solidFill>
              </a:rPr>
              <a:t>     session setup failed: NT_STATUS_LOGON_FAILURE</a:t>
            </a:r>
          </a:p>
          <a:p>
            <a:pPr>
              <a:buNone/>
            </a:pPr>
            <a:endParaRPr lang="en-US" sz="1600" dirty="0" smtClean="0">
              <a:solidFill>
                <a:schemeClr val="bg1"/>
              </a:solidFill>
            </a:endParaRPr>
          </a:p>
          <a:p>
            <a:pPr>
              <a:buNone/>
            </a:pPr>
            <a:r>
              <a:rPr lang="en-US" sz="1600" dirty="0" smtClean="0">
                <a:solidFill>
                  <a:schemeClr val="bg1"/>
                </a:solidFill>
              </a:rPr>
              <a:t># </a:t>
            </a:r>
            <a:r>
              <a:rPr lang="en-US" sz="1600" dirty="0" err="1" smtClean="0">
                <a:solidFill>
                  <a:schemeClr val="bg1"/>
                </a:solidFill>
              </a:rPr>
              <a:t>grep</a:t>
            </a:r>
            <a:r>
              <a:rPr lang="en-US" sz="1600" dirty="0" smtClean="0">
                <a:solidFill>
                  <a:schemeClr val="bg1"/>
                </a:solidFill>
              </a:rPr>
              <a:t> “matched </a:t>
            </a:r>
            <a:r>
              <a:rPr lang="en-US" sz="1600" dirty="0" err="1" smtClean="0">
                <a:solidFill>
                  <a:schemeClr val="bg1"/>
                </a:solidFill>
              </a:rPr>
              <a:t>keytab</a:t>
            </a:r>
            <a:r>
              <a:rPr lang="en-US" sz="1600" dirty="0" smtClean="0">
                <a:solidFill>
                  <a:schemeClr val="bg1"/>
                </a:solidFill>
              </a:rPr>
              <a:t> principals”  /</a:t>
            </a:r>
            <a:r>
              <a:rPr lang="en-US" sz="1600" dirty="0" err="1" smtClean="0">
                <a:solidFill>
                  <a:schemeClr val="bg1"/>
                </a:solidFill>
              </a:rPr>
              <a:t>var</a:t>
            </a:r>
            <a:r>
              <a:rPr lang="en-US" sz="1600" dirty="0" smtClean="0">
                <a:solidFill>
                  <a:schemeClr val="bg1"/>
                </a:solidFill>
              </a:rPr>
              <a:t>/opt/samba/log.16.113.26.218</a:t>
            </a:r>
          </a:p>
          <a:p>
            <a:pPr>
              <a:buNone/>
            </a:pPr>
            <a:r>
              <a:rPr lang="en-US" sz="1600" dirty="0" smtClean="0">
                <a:solidFill>
                  <a:schemeClr val="bg1"/>
                </a:solidFill>
              </a:rPr>
              <a:t>       [2011/04/13 11:21:38,  3]   ads_keytab_verify_ticket: krb5_rd_req failed for all matched</a:t>
            </a:r>
          </a:p>
          <a:p>
            <a:pPr>
              <a:buNone/>
            </a:pPr>
            <a:r>
              <a:rPr lang="en-US" sz="1600" dirty="0" smtClean="0">
                <a:solidFill>
                  <a:schemeClr val="bg1"/>
                </a:solidFill>
              </a:rPr>
              <a:t>       keytab principals</a:t>
            </a:r>
          </a:p>
          <a:p>
            <a:endParaRPr lang="en-US" sz="16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1606594"/>
          </a:xfrm>
        </p:spPr>
        <p:txBody>
          <a:bodyPr/>
          <a:lstStyle/>
          <a:p>
            <a:r>
              <a:rPr lang="en-US" dirty="0" smtClean="0">
                <a:latin typeface="Arial" pitchFamily="34" charset="0"/>
                <a:cs typeface="Arial" pitchFamily="34" charset="0"/>
              </a:rPr>
              <a:t>Troubleshooting Demo: </a:t>
            </a:r>
            <a:r>
              <a:rPr lang="en-US" sz="2400" dirty="0" smtClean="0">
                <a:latin typeface="Arial" pitchFamily="34" charset="0"/>
                <a:cs typeface="Arial" pitchFamily="34" charset="0"/>
              </a:rPr>
              <a:t>KRB_ERROR_UNKNOWN_PRINCIPAL_NAME</a:t>
            </a:r>
            <a:br>
              <a:rPr lang="en-US" sz="2400" dirty="0" smtClean="0">
                <a:latin typeface="Arial" pitchFamily="34" charset="0"/>
                <a:cs typeface="Arial" pitchFamily="34" charset="0"/>
              </a:rPr>
            </a:br>
            <a:r>
              <a:rPr lang="en-US" sz="2400" dirty="0" smtClean="0">
                <a:latin typeface="Arial" pitchFamily="34" charset="0"/>
                <a:cs typeface="Arial" pitchFamily="34" charset="0"/>
              </a:rPr>
              <a:t>Break here for Network trace analysis</a:t>
            </a:r>
            <a:r>
              <a:rPr lang="en-US" sz="2400" dirty="0" smtClean="0"/>
              <a:t/>
            </a:r>
            <a:br>
              <a:rPr lang="en-US" sz="2400" dirty="0" smtClean="0"/>
            </a:br>
            <a:endParaRPr lang="en-US" sz="2400" dirty="0"/>
          </a:p>
        </p:txBody>
      </p:sp>
      <p:sp>
        <p:nvSpPr>
          <p:cNvPr id="3" name="Content Placeholder 2"/>
          <p:cNvSpPr>
            <a:spLocks noGrp="1"/>
          </p:cNvSpPr>
          <p:nvPr>
            <p:ph type="body" sz="quarter" idx="10"/>
          </p:nvPr>
        </p:nvSpPr>
        <p:spPr/>
        <p:txBody>
          <a:bodyPr/>
          <a:lstStyle/>
          <a:p>
            <a:pPr>
              <a:buNone/>
            </a:pPr>
            <a:endParaRPr lang="en-US" sz="1200" dirty="0" smtClean="0"/>
          </a:p>
          <a:p>
            <a:pPr>
              <a:buNone/>
            </a:pPr>
            <a:endParaRPr lang="en-US" sz="1200" dirty="0" smtClean="0">
              <a:solidFill>
                <a:schemeClr val="bg1"/>
              </a:solidFill>
            </a:endParaRPr>
          </a:p>
          <a:p>
            <a:pPr>
              <a:buNone/>
            </a:pPr>
            <a:r>
              <a:rPr lang="en-US" sz="1200" dirty="0" smtClean="0">
                <a:solidFill>
                  <a:schemeClr val="bg1"/>
                </a:solidFill>
              </a:rPr>
              <a:t>What we’re looking for in the trace:</a:t>
            </a:r>
          </a:p>
          <a:p>
            <a:pPr>
              <a:buNone/>
            </a:pPr>
            <a:endParaRPr lang="en-US" sz="1200" dirty="0" smtClean="0">
              <a:solidFill>
                <a:schemeClr val="bg1"/>
              </a:solidFill>
            </a:endParaRPr>
          </a:p>
          <a:p>
            <a:pPr>
              <a:buNone/>
            </a:pPr>
            <a:r>
              <a:rPr lang="en-US" sz="1200" dirty="0" smtClean="0">
                <a:solidFill>
                  <a:schemeClr val="bg1"/>
                </a:solidFill>
              </a:rPr>
              <a:t>- Kerberos: TGS Response Cname: administrator </a:t>
            </a:r>
          </a:p>
          <a:p>
            <a:pPr>
              <a:buNone/>
            </a:pPr>
            <a:r>
              <a:rPr lang="en-US" sz="1200" dirty="0" smtClean="0">
                <a:solidFill>
                  <a:schemeClr val="bg1"/>
                </a:solidFill>
              </a:rPr>
              <a:t>  + Length: Length = 1588</a:t>
            </a:r>
          </a:p>
          <a:p>
            <a:pPr>
              <a:buNone/>
            </a:pPr>
            <a:r>
              <a:rPr lang="en-US" sz="1200" dirty="0" smtClean="0">
                <a:solidFill>
                  <a:schemeClr val="bg1"/>
                </a:solidFill>
              </a:rPr>
              <a:t>  - TgsRep: Kerberos TGS Response</a:t>
            </a:r>
          </a:p>
          <a:p>
            <a:pPr>
              <a:buNone/>
            </a:pPr>
            <a:r>
              <a:rPr lang="en-US" sz="1200" dirty="0" smtClean="0">
                <a:solidFill>
                  <a:schemeClr val="bg1"/>
                </a:solidFill>
              </a:rPr>
              <a:t>   + ApplicationTag: </a:t>
            </a:r>
          </a:p>
          <a:p>
            <a:pPr>
              <a:buNone/>
            </a:pPr>
            <a:r>
              <a:rPr lang="en-US" sz="1200" dirty="0" smtClean="0">
                <a:solidFill>
                  <a:schemeClr val="bg1"/>
                </a:solidFill>
              </a:rPr>
              <a:t>   - KdcRep: KRB_TGS_REP (13)</a:t>
            </a:r>
          </a:p>
          <a:p>
            <a:pPr>
              <a:buNone/>
            </a:pPr>
            <a:r>
              <a:rPr lang="en-US" sz="1200" dirty="0" smtClean="0">
                <a:solidFill>
                  <a:schemeClr val="bg1"/>
                </a:solidFill>
              </a:rPr>
              <a:t>    + SequenceHeader: </a:t>
            </a:r>
          </a:p>
          <a:p>
            <a:pPr>
              <a:buNone/>
            </a:pPr>
            <a:r>
              <a:rPr lang="en-US" sz="1200" dirty="0" smtClean="0">
                <a:solidFill>
                  <a:schemeClr val="bg1"/>
                </a:solidFill>
              </a:rPr>
              <a:t>    + Tag0: </a:t>
            </a:r>
          </a:p>
          <a:p>
            <a:pPr>
              <a:buNone/>
            </a:pPr>
            <a:r>
              <a:rPr lang="en-US" sz="1200" dirty="0" smtClean="0">
                <a:solidFill>
                  <a:schemeClr val="bg1"/>
                </a:solidFill>
              </a:rPr>
              <a:t>    + PvNo: 5</a:t>
            </a:r>
          </a:p>
          <a:p>
            <a:pPr>
              <a:buNone/>
            </a:pPr>
            <a:r>
              <a:rPr lang="en-US" sz="1200" dirty="0" smtClean="0">
                <a:solidFill>
                  <a:schemeClr val="bg1"/>
                </a:solidFill>
              </a:rPr>
              <a:t>    + Tag1: </a:t>
            </a:r>
          </a:p>
          <a:p>
            <a:pPr>
              <a:buNone/>
            </a:pPr>
            <a:r>
              <a:rPr lang="en-US" sz="1200" dirty="0" smtClean="0">
                <a:solidFill>
                  <a:schemeClr val="bg1"/>
                </a:solidFill>
              </a:rPr>
              <a:t>    + MsgType: KRB_TGS_REP (13)</a:t>
            </a:r>
          </a:p>
          <a:p>
            <a:pPr>
              <a:buNone/>
            </a:pPr>
            <a:r>
              <a:rPr lang="en-US" sz="1200" dirty="0" smtClean="0">
                <a:solidFill>
                  <a:schemeClr val="bg1"/>
                </a:solidFill>
              </a:rPr>
              <a:t>    + Tag3: </a:t>
            </a:r>
          </a:p>
          <a:p>
            <a:pPr>
              <a:buNone/>
            </a:pPr>
            <a:r>
              <a:rPr lang="en-US" sz="1200" dirty="0" smtClean="0">
                <a:solidFill>
                  <a:schemeClr val="bg1"/>
                </a:solidFill>
              </a:rPr>
              <a:t>    + Crealm: W2K8R2SA.DON.MCCALL</a:t>
            </a:r>
          </a:p>
          <a:p>
            <a:pPr>
              <a:buNone/>
            </a:pPr>
            <a:r>
              <a:rPr lang="en-US" sz="1200" dirty="0" smtClean="0">
                <a:solidFill>
                  <a:schemeClr val="bg1"/>
                </a:solidFill>
              </a:rPr>
              <a:t>    + Tag4: </a:t>
            </a:r>
          </a:p>
          <a:p>
            <a:pPr>
              <a:buNone/>
            </a:pPr>
            <a:r>
              <a:rPr lang="en-US" sz="1200" dirty="0" smtClean="0">
                <a:solidFill>
                  <a:schemeClr val="bg1"/>
                </a:solidFill>
              </a:rPr>
              <a:t>    + Cname: administrator</a:t>
            </a:r>
          </a:p>
          <a:p>
            <a:pPr>
              <a:buNone/>
            </a:pPr>
            <a:r>
              <a:rPr lang="en-US" sz="1200" dirty="0" smtClean="0">
                <a:solidFill>
                  <a:schemeClr val="bg1"/>
                </a:solidFill>
              </a:rPr>
              <a:t>    + Tag5: </a:t>
            </a:r>
          </a:p>
          <a:p>
            <a:pPr>
              <a:buNone/>
            </a:pPr>
            <a:r>
              <a:rPr lang="en-US" sz="1200" dirty="0" smtClean="0">
                <a:solidFill>
                  <a:schemeClr val="bg1"/>
                </a:solidFill>
              </a:rPr>
              <a:t>    - Ticket: Realm: W2K8R2SA.DON.MCCALL, </a:t>
            </a:r>
            <a:r>
              <a:rPr lang="en-US" sz="1200" b="1" i="1" dirty="0" smtClean="0">
                <a:solidFill>
                  <a:schemeClr val="bg1"/>
                </a:solidFill>
              </a:rPr>
              <a:t>Sname: </a:t>
            </a:r>
            <a:r>
              <a:rPr lang="en-US" sz="1200" b="1" i="1" dirty="0" err="1" smtClean="0">
                <a:solidFill>
                  <a:schemeClr val="bg1"/>
                </a:solidFill>
              </a:rPr>
              <a:t>cifs</a:t>
            </a:r>
            <a:r>
              <a:rPr lang="en-US" sz="1200" b="1" i="1" dirty="0" smtClean="0">
                <a:solidFill>
                  <a:schemeClr val="bg1"/>
                </a:solidFill>
              </a:rPr>
              <a:t>/gwendlyn.w2k8r2sa.don.mccall</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43777" y="51952"/>
            <a:ext cx="11791274" cy="680604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10635" y="0"/>
            <a:ext cx="11967555"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pPr eaLnBrk="1" hangingPunct="1"/>
            <a:r>
              <a:rPr lang="en-US" dirty="0" smtClean="0"/>
              <a:t>Service Delegations for Applications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t>
            </a:r>
            <a:r>
              <a:rPr lang="en-US" dirty="0" err="1" smtClean="0"/>
              <a:t>forwardable</a:t>
            </a:r>
            <a:r>
              <a:rPr lang="en-US" dirty="0" smtClean="0"/>
              <a:t> tickets’ **PLUS**	</a:t>
            </a:r>
            <a:endParaRPr lang="en-US" dirty="0"/>
          </a:p>
        </p:txBody>
      </p:sp>
      <p:sp>
        <p:nvSpPr>
          <p:cNvPr id="3" name="Text Placeholder 2"/>
          <p:cNvSpPr>
            <a:spLocks noGrp="1"/>
          </p:cNvSpPr>
          <p:nvPr>
            <p:ph type="body" sz="quarter" idx="10"/>
          </p:nvPr>
        </p:nvSpPr>
        <p:spPr>
          <a:xfrm>
            <a:off x="519112" y="1447799"/>
            <a:ext cx="11149013" cy="3274743"/>
          </a:xfrm>
        </p:spPr>
        <p:txBody>
          <a:bodyPr/>
          <a:lstStyle/>
          <a:p>
            <a:r>
              <a:rPr lang="en-US" dirty="0" smtClean="0"/>
              <a:t>Accessing services across the internet and firewalls</a:t>
            </a:r>
          </a:p>
          <a:p>
            <a:r>
              <a:rPr lang="en-US" dirty="0" smtClean="0"/>
              <a:t>Useful when a service you access requires access on your behalf to another service</a:t>
            </a:r>
          </a:p>
          <a:p>
            <a:pPr lvl="1"/>
            <a:r>
              <a:rPr lang="en-US" dirty="0" smtClean="0"/>
              <a:t>Outward facing web server that is backed by data on firewalled </a:t>
            </a:r>
            <a:r>
              <a:rPr lang="en-US" dirty="0" err="1" smtClean="0"/>
              <a:t>sql</a:t>
            </a:r>
            <a:r>
              <a:rPr lang="en-US" dirty="0" smtClean="0"/>
              <a:t> server</a:t>
            </a:r>
          </a:p>
          <a:p>
            <a:r>
              <a:rPr lang="en-US" dirty="0" smtClean="0"/>
              <a:t>Delegation allows initial service to present your service ticket to another service on your behalf.</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Agenda</a:t>
            </a:r>
            <a:endParaRPr lang="en-US" dirty="0"/>
          </a:p>
        </p:txBody>
      </p:sp>
      <p:sp>
        <p:nvSpPr>
          <p:cNvPr id="6" name="Text Placeholder 5"/>
          <p:cNvSpPr>
            <a:spLocks noGrp="1"/>
          </p:cNvSpPr>
          <p:nvPr>
            <p:ph type="body" sz="quarter" idx="10"/>
          </p:nvPr>
        </p:nvSpPr>
        <p:spPr/>
        <p:txBody>
          <a:bodyPr/>
          <a:lstStyle/>
          <a:p>
            <a:r>
              <a:rPr lang="en-US" smtClean="0"/>
              <a:t>Kerberos – how it works</a:t>
            </a:r>
          </a:p>
          <a:p>
            <a:r>
              <a:rPr lang="en-US" smtClean="0"/>
              <a:t>Kerberos – Windows Implementation</a:t>
            </a:r>
          </a:p>
          <a:p>
            <a:r>
              <a:rPr lang="en-US" smtClean="0"/>
              <a:t>Cross Platform Interoperability</a:t>
            </a:r>
          </a:p>
          <a:p>
            <a:r>
              <a:rPr lang="en-US" smtClean="0"/>
              <a:t>Service Delegations for Applications</a:t>
            </a:r>
          </a:p>
          <a:p>
            <a:r>
              <a:rPr lang="en-US" smtClean="0"/>
              <a:t>Windows Time Service</a:t>
            </a:r>
          </a:p>
          <a:p>
            <a:r>
              <a:rPr lang="en-US" smtClean="0"/>
              <a:t>Troubleshooting – tips, tools, examples</a:t>
            </a:r>
          </a:p>
          <a:p>
            <a:endParaRPr lang="en-US" smtClean="0"/>
          </a:p>
          <a:p>
            <a:pPr lvl="1"/>
            <a:endParaRPr lang="en-US" smtClean="0"/>
          </a:p>
          <a:p>
            <a:pPr lvl="1"/>
            <a:endParaRPr lang="en-US" smtClean="0"/>
          </a:p>
          <a:p>
            <a:pPr lvl="1"/>
            <a:endParaRPr lang="en-US" smtClean="0"/>
          </a:p>
          <a:p>
            <a:pPr lvl="1"/>
            <a:endParaRPr lang="en-US" smtClean="0"/>
          </a:p>
          <a:p>
            <a:endParaRPr lang="en-US" smtClean="0"/>
          </a:p>
          <a:p>
            <a:endParaRPr lang="en-US" smtClean="0"/>
          </a:p>
          <a:p>
            <a:endParaRPr lang="en-US" smtClean="0"/>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Constrained vs. Unconstrained Delegation</a:t>
            </a:r>
            <a:endParaRPr lang="en-US" dirty="0"/>
          </a:p>
        </p:txBody>
      </p:sp>
      <p:sp>
        <p:nvSpPr>
          <p:cNvPr id="3" name="Content Placeholder 2"/>
          <p:cNvSpPr>
            <a:spLocks noGrp="1"/>
          </p:cNvSpPr>
          <p:nvPr>
            <p:ph idx="1"/>
          </p:nvPr>
        </p:nvSpPr>
        <p:spPr>
          <a:xfrm>
            <a:off x="519113" y="1447799"/>
            <a:ext cx="5722200" cy="3299365"/>
          </a:xfrm>
        </p:spPr>
        <p:txBody>
          <a:bodyPr/>
          <a:lstStyle/>
          <a:p>
            <a:r>
              <a:rPr lang="en-US" dirty="0" smtClean="0"/>
              <a:t>ADUC – Computer object properties – Delegation tab</a:t>
            </a:r>
          </a:p>
          <a:p>
            <a:r>
              <a:rPr lang="en-US" dirty="0" smtClean="0"/>
              <a:t>Trust for specified services only</a:t>
            </a:r>
          </a:p>
          <a:p>
            <a:r>
              <a:rPr lang="en-US" dirty="0" smtClean="0"/>
              <a:t>Windows 2000 ONLY had unconstrained delegation – all or nothing!</a:t>
            </a:r>
          </a:p>
        </p:txBody>
      </p:sp>
      <p:pic>
        <p:nvPicPr>
          <p:cNvPr id="7" name="Picture 2"/>
          <p:cNvPicPr>
            <a:picLocks noChangeAspect="1" noChangeArrowheads="1"/>
          </p:cNvPicPr>
          <p:nvPr/>
        </p:nvPicPr>
        <p:blipFill>
          <a:blip r:embed="rId3" cstate="print"/>
          <a:srcRect/>
          <a:stretch>
            <a:fillRect/>
          </a:stretch>
        </p:blipFill>
        <p:spPr bwMode="auto">
          <a:xfrm>
            <a:off x="6767361" y="1525484"/>
            <a:ext cx="3952875" cy="4886325"/>
          </a:xfrm>
          <a:prstGeom prst="rect">
            <a:avLst/>
          </a:prstGeom>
          <a:noFill/>
          <a:ln w="9525">
            <a:noFill/>
            <a:miter lim="800000"/>
            <a:headEnd/>
            <a:tailEnd/>
          </a:ln>
        </p:spPr>
      </p:pic>
    </p:spTree>
    <p:extLst>
      <p:ext uri="{BB962C8B-B14F-4D97-AF65-F5344CB8AC3E}">
        <p14:creationId xmlns:p14="http://schemas.microsoft.com/office/powerpoint/2010/main" val="330891638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pPr eaLnBrk="1" hangingPunct="1"/>
            <a:r>
              <a:rPr lang="en-US" dirty="0" smtClean="0"/>
              <a:t>Windows Time Service</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AD Domain Hierarchy for Time Sync</a:t>
            </a:r>
            <a:endParaRPr lang="en-US" dirty="0" smtClean="0"/>
          </a:p>
        </p:txBody>
      </p:sp>
      <p:sp>
        <p:nvSpPr>
          <p:cNvPr id="35" name="AutoShape 3"/>
          <p:cNvSpPr>
            <a:spLocks noChangeArrowheads="1"/>
          </p:cNvSpPr>
          <p:nvPr/>
        </p:nvSpPr>
        <p:spPr bwMode="auto">
          <a:xfrm>
            <a:off x="4831904" y="1551503"/>
            <a:ext cx="2286000" cy="2133600"/>
          </a:xfrm>
          <a:prstGeom prst="triangle">
            <a:avLst>
              <a:gd name="adj" fmla="val 50000"/>
            </a:avLst>
          </a:prstGeom>
          <a:gradFill>
            <a:gsLst>
              <a:gs pos="0">
                <a:schemeClr val="tx1"/>
              </a:gs>
              <a:gs pos="37000">
                <a:schemeClr val="bg2">
                  <a:lumMod val="60000"/>
                  <a:lumOff val="40000"/>
                </a:schemeClr>
              </a:gs>
              <a:gs pos="0">
                <a:schemeClr val="tx1"/>
              </a:gs>
              <a:gs pos="0">
                <a:schemeClr val="tx1"/>
              </a:gs>
              <a:gs pos="7001">
                <a:srgbClr val="E6E6E6"/>
              </a:gs>
              <a:gs pos="32001">
                <a:srgbClr val="7D8496"/>
              </a:gs>
              <a:gs pos="47000">
                <a:srgbClr val="E6E6E6"/>
              </a:gs>
              <a:gs pos="85001">
                <a:srgbClr val="7D8496"/>
              </a:gs>
              <a:gs pos="100000">
                <a:srgbClr val="E6E6E6"/>
              </a:gs>
            </a:gsLst>
            <a:lin ang="5400000" scaled="0"/>
          </a:gradFill>
          <a:ln w="9525">
            <a:solidFill>
              <a:schemeClr val="tx1"/>
            </a:solidFill>
            <a:miter lim="800000"/>
            <a:headEnd/>
            <a:tailEnd/>
          </a:ln>
        </p:spPr>
        <p:txBody>
          <a:bodyPr wrap="none" anchor="ctr"/>
          <a:lstStyle/>
          <a:p>
            <a:endParaRPr lang="en-US" dirty="0"/>
          </a:p>
        </p:txBody>
      </p:sp>
      <p:sp>
        <p:nvSpPr>
          <p:cNvPr id="37" name="AutoShape 4"/>
          <p:cNvSpPr>
            <a:spLocks noChangeArrowheads="1"/>
          </p:cNvSpPr>
          <p:nvPr/>
        </p:nvSpPr>
        <p:spPr bwMode="auto">
          <a:xfrm>
            <a:off x="2850704" y="3989903"/>
            <a:ext cx="2971800" cy="2514600"/>
          </a:xfrm>
          <a:prstGeom prst="triangle">
            <a:avLst>
              <a:gd name="adj" fmla="val 50000"/>
            </a:avLst>
          </a:prstGeom>
          <a:gradFill>
            <a:gsLst>
              <a:gs pos="0">
                <a:schemeClr val="tx1"/>
              </a:gs>
              <a:gs pos="37000">
                <a:schemeClr val="bg2">
                  <a:lumMod val="60000"/>
                  <a:lumOff val="40000"/>
                </a:schemeClr>
              </a:gs>
              <a:gs pos="0">
                <a:schemeClr val="tx1"/>
              </a:gs>
              <a:gs pos="0">
                <a:schemeClr val="tx1"/>
              </a:gs>
              <a:gs pos="7001">
                <a:srgbClr val="E6E6E6"/>
              </a:gs>
              <a:gs pos="32001">
                <a:srgbClr val="7D8496"/>
              </a:gs>
              <a:gs pos="47000">
                <a:srgbClr val="E6E6E6"/>
              </a:gs>
              <a:gs pos="85001">
                <a:srgbClr val="7D8496"/>
              </a:gs>
              <a:gs pos="100000">
                <a:srgbClr val="E6E6E6"/>
              </a:gs>
            </a:gsLst>
            <a:lin ang="5400000" scaled="0"/>
          </a:gradFill>
          <a:ln w="9525">
            <a:solidFill>
              <a:schemeClr val="tx1"/>
            </a:solidFill>
            <a:miter lim="800000"/>
            <a:headEnd/>
            <a:tailEnd/>
          </a:ln>
        </p:spPr>
        <p:txBody>
          <a:bodyPr wrap="none" anchor="ctr"/>
          <a:lstStyle/>
          <a:p>
            <a:endParaRPr lang="en-US" dirty="0">
              <a:solidFill>
                <a:schemeClr val="bg1"/>
              </a:solidFill>
            </a:endParaRPr>
          </a:p>
        </p:txBody>
      </p:sp>
      <p:sp>
        <p:nvSpPr>
          <p:cNvPr id="38" name="AutoShape 5"/>
          <p:cNvSpPr>
            <a:spLocks noChangeArrowheads="1"/>
          </p:cNvSpPr>
          <p:nvPr/>
        </p:nvSpPr>
        <p:spPr bwMode="auto">
          <a:xfrm>
            <a:off x="6127304" y="3989903"/>
            <a:ext cx="2819400" cy="2514600"/>
          </a:xfrm>
          <a:prstGeom prst="triangle">
            <a:avLst>
              <a:gd name="adj" fmla="val 50000"/>
            </a:avLst>
          </a:prstGeom>
          <a:gradFill>
            <a:gsLst>
              <a:gs pos="0">
                <a:schemeClr val="tx1"/>
              </a:gs>
              <a:gs pos="37000">
                <a:schemeClr val="bg2">
                  <a:lumMod val="60000"/>
                  <a:lumOff val="40000"/>
                </a:schemeClr>
              </a:gs>
              <a:gs pos="0">
                <a:schemeClr val="tx1"/>
              </a:gs>
              <a:gs pos="0">
                <a:schemeClr val="tx1"/>
              </a:gs>
              <a:gs pos="7001">
                <a:srgbClr val="E6E6E6"/>
              </a:gs>
              <a:gs pos="32001">
                <a:srgbClr val="7D8496"/>
              </a:gs>
              <a:gs pos="47000">
                <a:srgbClr val="E6E6E6"/>
              </a:gs>
              <a:gs pos="85001">
                <a:srgbClr val="7D8496"/>
              </a:gs>
              <a:gs pos="100000">
                <a:srgbClr val="E6E6E6"/>
              </a:gs>
            </a:gsLst>
            <a:lin ang="5400000" scaled="0"/>
          </a:gradFill>
          <a:ln w="9525">
            <a:solidFill>
              <a:schemeClr val="tx1"/>
            </a:solidFill>
            <a:miter lim="800000"/>
            <a:headEnd/>
            <a:tailEnd/>
          </a:ln>
        </p:spPr>
        <p:txBody>
          <a:bodyPr wrap="none" anchor="ctr"/>
          <a:lstStyle/>
          <a:p>
            <a:endParaRPr lang="en-US" dirty="0"/>
          </a:p>
        </p:txBody>
      </p:sp>
      <p:sp>
        <p:nvSpPr>
          <p:cNvPr id="39" name="tower"/>
          <p:cNvSpPr>
            <a:spLocks noEditPoints="1" noChangeArrowheads="1"/>
          </p:cNvSpPr>
          <p:nvPr/>
        </p:nvSpPr>
        <p:spPr bwMode="auto">
          <a:xfrm>
            <a:off x="4222304" y="3837503"/>
            <a:ext cx="304800" cy="533400"/>
          </a:xfrm>
          <a:custGeom>
            <a:avLst/>
            <a:gdLst>
              <a:gd name="T0" fmla="*/ 0 w 21600"/>
              <a:gd name="T1" fmla="*/ 32889173 h 21600"/>
              <a:gd name="T2" fmla="*/ 18724767 w 21600"/>
              <a:gd name="T3" fmla="*/ 0 h 21600"/>
              <a:gd name="T4" fmla="*/ 30346399 w 21600"/>
              <a:gd name="T5" fmla="*/ 0 h 21600"/>
              <a:gd name="T6" fmla="*/ 60692798 w 21600"/>
              <a:gd name="T7" fmla="*/ 0 h 21600"/>
              <a:gd name="T8" fmla="*/ 60692798 w 21600"/>
              <a:gd name="T9" fmla="*/ 175423195 h 21600"/>
              <a:gd name="T10" fmla="*/ 60692798 w 21600"/>
              <a:gd name="T11" fmla="*/ 292386364 h 21600"/>
              <a:gd name="T12" fmla="*/ 42614200 w 21600"/>
              <a:gd name="T13" fmla="*/ 325275598 h 21600"/>
              <a:gd name="T14" fmla="*/ 29700054 w 21600"/>
              <a:gd name="T15" fmla="*/ 325275598 h 21600"/>
              <a:gd name="T16" fmla="*/ 0 w 21600"/>
              <a:gd name="T17" fmla="*/ 325275598 h 21600"/>
              <a:gd name="T18" fmla="*/ 0 w 21600"/>
              <a:gd name="T19" fmla="*/ 17360104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hlink"/>
          </a:solidFill>
          <a:ln w="9525">
            <a:solidFill>
              <a:srgbClr val="000000"/>
            </a:solidFill>
            <a:miter lim="800000"/>
            <a:headEnd/>
            <a:tailEnd/>
          </a:ln>
        </p:spPr>
        <p:txBody>
          <a:bodyPr/>
          <a:lstStyle/>
          <a:p>
            <a:pPr eaLnBrk="0" hangingPunct="0"/>
            <a:endParaRPr lang="en-US" sz="1600" dirty="0">
              <a:latin typeface="Arial Narrow" pitchFamily="34" charset="0"/>
            </a:endParaRPr>
          </a:p>
        </p:txBody>
      </p:sp>
      <p:sp>
        <p:nvSpPr>
          <p:cNvPr id="40" name="Text Box 8"/>
          <p:cNvSpPr txBox="1">
            <a:spLocks noChangeArrowheads="1"/>
          </p:cNvSpPr>
          <p:nvPr/>
        </p:nvSpPr>
        <p:spPr bwMode="auto">
          <a:xfrm>
            <a:off x="3841304" y="4447103"/>
            <a:ext cx="1066800" cy="523220"/>
          </a:xfrm>
          <a:prstGeom prst="rect">
            <a:avLst/>
          </a:prstGeom>
          <a:noFill/>
          <a:ln w="9525">
            <a:noFill/>
            <a:miter lim="800000"/>
            <a:headEnd/>
            <a:tailEnd/>
          </a:ln>
        </p:spPr>
        <p:txBody>
          <a:bodyPr>
            <a:spAutoFit/>
          </a:bodyPr>
          <a:lstStyle/>
          <a:p>
            <a:pPr algn="ctr" eaLnBrk="0" hangingPunct="0">
              <a:spcBef>
                <a:spcPct val="50000"/>
              </a:spcBef>
            </a:pPr>
            <a:r>
              <a:rPr lang="en-US" sz="1400" dirty="0">
                <a:solidFill>
                  <a:schemeClr val="bg1"/>
                </a:solidFill>
                <a:latin typeface="Arial Narrow" pitchFamily="34" charset="0"/>
              </a:rPr>
              <a:t>PDC Emulator</a:t>
            </a:r>
          </a:p>
        </p:txBody>
      </p:sp>
      <p:sp>
        <p:nvSpPr>
          <p:cNvPr id="41" name="tower"/>
          <p:cNvSpPr>
            <a:spLocks noEditPoints="1" noChangeArrowheads="1"/>
          </p:cNvSpPr>
          <p:nvPr/>
        </p:nvSpPr>
        <p:spPr bwMode="auto">
          <a:xfrm>
            <a:off x="7346504" y="3913703"/>
            <a:ext cx="304800" cy="533400"/>
          </a:xfrm>
          <a:custGeom>
            <a:avLst/>
            <a:gdLst>
              <a:gd name="T0" fmla="*/ 0 w 21600"/>
              <a:gd name="T1" fmla="*/ 32889173 h 21600"/>
              <a:gd name="T2" fmla="*/ 18724767 w 21600"/>
              <a:gd name="T3" fmla="*/ 0 h 21600"/>
              <a:gd name="T4" fmla="*/ 30346399 w 21600"/>
              <a:gd name="T5" fmla="*/ 0 h 21600"/>
              <a:gd name="T6" fmla="*/ 60692798 w 21600"/>
              <a:gd name="T7" fmla="*/ 0 h 21600"/>
              <a:gd name="T8" fmla="*/ 60692798 w 21600"/>
              <a:gd name="T9" fmla="*/ 175423195 h 21600"/>
              <a:gd name="T10" fmla="*/ 60692798 w 21600"/>
              <a:gd name="T11" fmla="*/ 292386364 h 21600"/>
              <a:gd name="T12" fmla="*/ 42614200 w 21600"/>
              <a:gd name="T13" fmla="*/ 325275598 h 21600"/>
              <a:gd name="T14" fmla="*/ 29700054 w 21600"/>
              <a:gd name="T15" fmla="*/ 325275598 h 21600"/>
              <a:gd name="T16" fmla="*/ 0 w 21600"/>
              <a:gd name="T17" fmla="*/ 325275598 h 21600"/>
              <a:gd name="T18" fmla="*/ 0 w 21600"/>
              <a:gd name="T19" fmla="*/ 17360104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hlink"/>
          </a:solidFill>
          <a:ln w="9525">
            <a:solidFill>
              <a:srgbClr val="000000"/>
            </a:solidFill>
            <a:miter lim="800000"/>
            <a:headEnd/>
            <a:tailEnd/>
          </a:ln>
        </p:spPr>
        <p:txBody>
          <a:bodyPr/>
          <a:lstStyle/>
          <a:p>
            <a:pPr eaLnBrk="0" hangingPunct="0"/>
            <a:endParaRPr lang="en-US" sz="1600" dirty="0">
              <a:latin typeface="Arial Narrow" pitchFamily="34" charset="0"/>
            </a:endParaRPr>
          </a:p>
        </p:txBody>
      </p:sp>
      <p:sp>
        <p:nvSpPr>
          <p:cNvPr id="42" name="Text Box 10"/>
          <p:cNvSpPr txBox="1">
            <a:spLocks noChangeArrowheads="1"/>
          </p:cNvSpPr>
          <p:nvPr/>
        </p:nvSpPr>
        <p:spPr bwMode="auto">
          <a:xfrm>
            <a:off x="6965504" y="4523303"/>
            <a:ext cx="1066800" cy="523220"/>
          </a:xfrm>
          <a:prstGeom prst="rect">
            <a:avLst/>
          </a:prstGeom>
          <a:noFill/>
          <a:ln w="9525">
            <a:noFill/>
            <a:miter lim="800000"/>
            <a:headEnd/>
            <a:tailEnd/>
          </a:ln>
        </p:spPr>
        <p:txBody>
          <a:bodyPr>
            <a:spAutoFit/>
          </a:bodyPr>
          <a:lstStyle/>
          <a:p>
            <a:pPr algn="ctr" eaLnBrk="0" hangingPunct="0">
              <a:spcBef>
                <a:spcPct val="50000"/>
              </a:spcBef>
            </a:pPr>
            <a:r>
              <a:rPr lang="en-US" sz="1400" dirty="0">
                <a:solidFill>
                  <a:schemeClr val="bg1"/>
                </a:solidFill>
                <a:latin typeface="Arial Narrow" pitchFamily="34" charset="0"/>
              </a:rPr>
              <a:t>PDC Emulator</a:t>
            </a:r>
          </a:p>
        </p:txBody>
      </p:sp>
      <p:sp>
        <p:nvSpPr>
          <p:cNvPr id="43" name="tower"/>
          <p:cNvSpPr>
            <a:spLocks noEditPoints="1" noChangeArrowheads="1"/>
          </p:cNvSpPr>
          <p:nvPr/>
        </p:nvSpPr>
        <p:spPr bwMode="auto">
          <a:xfrm>
            <a:off x="5822504" y="1399103"/>
            <a:ext cx="304800" cy="533400"/>
          </a:xfrm>
          <a:custGeom>
            <a:avLst/>
            <a:gdLst>
              <a:gd name="T0" fmla="*/ 0 w 21600"/>
              <a:gd name="T1" fmla="*/ 32889173 h 21600"/>
              <a:gd name="T2" fmla="*/ 18724767 w 21600"/>
              <a:gd name="T3" fmla="*/ 0 h 21600"/>
              <a:gd name="T4" fmla="*/ 30346399 w 21600"/>
              <a:gd name="T5" fmla="*/ 0 h 21600"/>
              <a:gd name="T6" fmla="*/ 60692798 w 21600"/>
              <a:gd name="T7" fmla="*/ 0 h 21600"/>
              <a:gd name="T8" fmla="*/ 60692798 w 21600"/>
              <a:gd name="T9" fmla="*/ 175423195 h 21600"/>
              <a:gd name="T10" fmla="*/ 60692798 w 21600"/>
              <a:gd name="T11" fmla="*/ 292386364 h 21600"/>
              <a:gd name="T12" fmla="*/ 42614200 w 21600"/>
              <a:gd name="T13" fmla="*/ 325275598 h 21600"/>
              <a:gd name="T14" fmla="*/ 29700054 w 21600"/>
              <a:gd name="T15" fmla="*/ 325275598 h 21600"/>
              <a:gd name="T16" fmla="*/ 0 w 21600"/>
              <a:gd name="T17" fmla="*/ 325275598 h 21600"/>
              <a:gd name="T18" fmla="*/ 0 w 21600"/>
              <a:gd name="T19" fmla="*/ 17360104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hlink"/>
          </a:solidFill>
          <a:ln w="9525">
            <a:solidFill>
              <a:srgbClr val="000000"/>
            </a:solidFill>
            <a:miter lim="800000"/>
            <a:headEnd/>
            <a:tailEnd/>
          </a:ln>
        </p:spPr>
        <p:txBody>
          <a:bodyPr/>
          <a:lstStyle/>
          <a:p>
            <a:pPr eaLnBrk="0" hangingPunct="0"/>
            <a:endParaRPr lang="en-US" sz="1600" dirty="0">
              <a:latin typeface="Arial Narrow" pitchFamily="34" charset="0"/>
            </a:endParaRPr>
          </a:p>
        </p:txBody>
      </p:sp>
      <p:sp>
        <p:nvSpPr>
          <p:cNvPr id="44" name="Text Box 12"/>
          <p:cNvSpPr txBox="1">
            <a:spLocks noChangeArrowheads="1"/>
          </p:cNvSpPr>
          <p:nvPr/>
        </p:nvSpPr>
        <p:spPr bwMode="auto">
          <a:xfrm>
            <a:off x="4865242" y="1335603"/>
            <a:ext cx="1066800" cy="523220"/>
          </a:xfrm>
          <a:prstGeom prst="rect">
            <a:avLst/>
          </a:prstGeom>
          <a:noFill/>
          <a:ln w="9525">
            <a:noFill/>
            <a:miter lim="800000"/>
            <a:headEnd/>
            <a:tailEnd/>
          </a:ln>
        </p:spPr>
        <p:txBody>
          <a:bodyPr>
            <a:spAutoFit/>
          </a:bodyPr>
          <a:lstStyle/>
          <a:p>
            <a:pPr algn="ctr" eaLnBrk="0" hangingPunct="0">
              <a:spcBef>
                <a:spcPct val="50000"/>
              </a:spcBef>
            </a:pPr>
            <a:r>
              <a:rPr lang="en-US" sz="1400" b="1" dirty="0">
                <a:solidFill>
                  <a:schemeClr val="bg1"/>
                </a:solidFill>
                <a:latin typeface="Arial Narrow" pitchFamily="34" charset="0"/>
              </a:rPr>
              <a:t>PDC Emulator</a:t>
            </a:r>
          </a:p>
        </p:txBody>
      </p:sp>
      <p:sp>
        <p:nvSpPr>
          <p:cNvPr id="45" name="tower"/>
          <p:cNvSpPr>
            <a:spLocks noEditPoints="1" noChangeArrowheads="1"/>
          </p:cNvSpPr>
          <p:nvPr/>
        </p:nvSpPr>
        <p:spPr bwMode="auto">
          <a:xfrm>
            <a:off x="5441504" y="5666303"/>
            <a:ext cx="304800" cy="533400"/>
          </a:xfrm>
          <a:custGeom>
            <a:avLst/>
            <a:gdLst>
              <a:gd name="T0" fmla="*/ 0 w 21600"/>
              <a:gd name="T1" fmla="*/ 32889173 h 21600"/>
              <a:gd name="T2" fmla="*/ 18724767 w 21600"/>
              <a:gd name="T3" fmla="*/ 0 h 21600"/>
              <a:gd name="T4" fmla="*/ 30346399 w 21600"/>
              <a:gd name="T5" fmla="*/ 0 h 21600"/>
              <a:gd name="T6" fmla="*/ 60692798 w 21600"/>
              <a:gd name="T7" fmla="*/ 0 h 21600"/>
              <a:gd name="T8" fmla="*/ 60692798 w 21600"/>
              <a:gd name="T9" fmla="*/ 175423195 h 21600"/>
              <a:gd name="T10" fmla="*/ 60692798 w 21600"/>
              <a:gd name="T11" fmla="*/ 292386364 h 21600"/>
              <a:gd name="T12" fmla="*/ 42614200 w 21600"/>
              <a:gd name="T13" fmla="*/ 325275598 h 21600"/>
              <a:gd name="T14" fmla="*/ 29700054 w 21600"/>
              <a:gd name="T15" fmla="*/ 325275598 h 21600"/>
              <a:gd name="T16" fmla="*/ 0 w 21600"/>
              <a:gd name="T17" fmla="*/ 325275598 h 21600"/>
              <a:gd name="T18" fmla="*/ 0 w 21600"/>
              <a:gd name="T19" fmla="*/ 17360104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hlink"/>
          </a:solidFill>
          <a:ln w="9525">
            <a:solidFill>
              <a:srgbClr val="000000"/>
            </a:solidFill>
            <a:miter lim="800000"/>
            <a:headEnd/>
            <a:tailEnd/>
          </a:ln>
        </p:spPr>
        <p:txBody>
          <a:bodyPr/>
          <a:lstStyle/>
          <a:p>
            <a:pPr eaLnBrk="0" hangingPunct="0"/>
            <a:endParaRPr lang="en-US" sz="1600" dirty="0">
              <a:latin typeface="Arial Narrow" pitchFamily="34" charset="0"/>
            </a:endParaRPr>
          </a:p>
        </p:txBody>
      </p:sp>
      <p:sp>
        <p:nvSpPr>
          <p:cNvPr id="46" name="Text Box 14"/>
          <p:cNvSpPr txBox="1">
            <a:spLocks noChangeArrowheads="1"/>
          </p:cNvSpPr>
          <p:nvPr/>
        </p:nvSpPr>
        <p:spPr bwMode="auto">
          <a:xfrm>
            <a:off x="5060504" y="6199703"/>
            <a:ext cx="1066800" cy="304800"/>
          </a:xfrm>
          <a:prstGeom prst="rect">
            <a:avLst/>
          </a:prstGeom>
          <a:noFill/>
          <a:ln w="9525">
            <a:noFill/>
            <a:miter lim="800000"/>
            <a:headEnd/>
            <a:tailEnd/>
          </a:ln>
        </p:spPr>
        <p:txBody>
          <a:bodyPr>
            <a:spAutoFit/>
          </a:bodyPr>
          <a:lstStyle/>
          <a:p>
            <a:pPr algn="ctr" eaLnBrk="0" hangingPunct="0">
              <a:spcBef>
                <a:spcPct val="50000"/>
              </a:spcBef>
            </a:pPr>
            <a:r>
              <a:rPr lang="en-US" sz="1400" dirty="0">
                <a:solidFill>
                  <a:schemeClr val="bg1"/>
                </a:solidFill>
                <a:latin typeface="Arial Narrow" pitchFamily="34" charset="0"/>
              </a:rPr>
              <a:t>DC</a:t>
            </a:r>
          </a:p>
        </p:txBody>
      </p:sp>
      <p:sp>
        <p:nvSpPr>
          <p:cNvPr id="47" name="tower"/>
          <p:cNvSpPr>
            <a:spLocks noEditPoints="1" noChangeArrowheads="1"/>
          </p:cNvSpPr>
          <p:nvPr/>
        </p:nvSpPr>
        <p:spPr bwMode="auto">
          <a:xfrm>
            <a:off x="6355904" y="5666303"/>
            <a:ext cx="304800" cy="533400"/>
          </a:xfrm>
          <a:custGeom>
            <a:avLst/>
            <a:gdLst>
              <a:gd name="T0" fmla="*/ 0 w 21600"/>
              <a:gd name="T1" fmla="*/ 32889173 h 21600"/>
              <a:gd name="T2" fmla="*/ 18724767 w 21600"/>
              <a:gd name="T3" fmla="*/ 0 h 21600"/>
              <a:gd name="T4" fmla="*/ 30346399 w 21600"/>
              <a:gd name="T5" fmla="*/ 0 h 21600"/>
              <a:gd name="T6" fmla="*/ 60692798 w 21600"/>
              <a:gd name="T7" fmla="*/ 0 h 21600"/>
              <a:gd name="T8" fmla="*/ 60692798 w 21600"/>
              <a:gd name="T9" fmla="*/ 175423195 h 21600"/>
              <a:gd name="T10" fmla="*/ 60692798 w 21600"/>
              <a:gd name="T11" fmla="*/ 292386364 h 21600"/>
              <a:gd name="T12" fmla="*/ 42614200 w 21600"/>
              <a:gd name="T13" fmla="*/ 325275598 h 21600"/>
              <a:gd name="T14" fmla="*/ 29700054 w 21600"/>
              <a:gd name="T15" fmla="*/ 325275598 h 21600"/>
              <a:gd name="T16" fmla="*/ 0 w 21600"/>
              <a:gd name="T17" fmla="*/ 325275598 h 21600"/>
              <a:gd name="T18" fmla="*/ 0 w 21600"/>
              <a:gd name="T19" fmla="*/ 17360104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hlink"/>
          </a:solidFill>
          <a:ln w="9525">
            <a:solidFill>
              <a:srgbClr val="000000"/>
            </a:solidFill>
            <a:miter lim="800000"/>
            <a:headEnd/>
            <a:tailEnd/>
          </a:ln>
        </p:spPr>
        <p:txBody>
          <a:bodyPr/>
          <a:lstStyle/>
          <a:p>
            <a:pPr eaLnBrk="0" hangingPunct="0"/>
            <a:endParaRPr lang="en-US" sz="1600" dirty="0">
              <a:latin typeface="Arial Narrow" pitchFamily="34" charset="0"/>
            </a:endParaRPr>
          </a:p>
        </p:txBody>
      </p:sp>
      <p:sp>
        <p:nvSpPr>
          <p:cNvPr id="48" name="Text Box 16"/>
          <p:cNvSpPr txBox="1">
            <a:spLocks noChangeArrowheads="1"/>
          </p:cNvSpPr>
          <p:nvPr/>
        </p:nvSpPr>
        <p:spPr bwMode="auto">
          <a:xfrm>
            <a:off x="5974904" y="6199703"/>
            <a:ext cx="1066800" cy="304800"/>
          </a:xfrm>
          <a:prstGeom prst="rect">
            <a:avLst/>
          </a:prstGeom>
          <a:noFill/>
          <a:ln w="9525">
            <a:noFill/>
            <a:miter lim="800000"/>
            <a:headEnd/>
            <a:tailEnd/>
          </a:ln>
        </p:spPr>
        <p:txBody>
          <a:bodyPr>
            <a:spAutoFit/>
          </a:bodyPr>
          <a:lstStyle/>
          <a:p>
            <a:pPr algn="ctr" eaLnBrk="0" hangingPunct="0">
              <a:spcBef>
                <a:spcPct val="50000"/>
              </a:spcBef>
            </a:pPr>
            <a:r>
              <a:rPr lang="en-US" sz="1400" dirty="0">
                <a:solidFill>
                  <a:schemeClr val="bg1"/>
                </a:solidFill>
                <a:latin typeface="Arial Narrow" pitchFamily="34" charset="0"/>
              </a:rPr>
              <a:t>DC</a:t>
            </a:r>
          </a:p>
        </p:txBody>
      </p:sp>
      <p:sp>
        <p:nvSpPr>
          <p:cNvPr id="49" name="tower"/>
          <p:cNvSpPr>
            <a:spLocks noEditPoints="1" noChangeArrowheads="1"/>
          </p:cNvSpPr>
          <p:nvPr/>
        </p:nvSpPr>
        <p:spPr bwMode="auto">
          <a:xfrm>
            <a:off x="5803454" y="2862778"/>
            <a:ext cx="304800" cy="533400"/>
          </a:xfrm>
          <a:custGeom>
            <a:avLst/>
            <a:gdLst>
              <a:gd name="T0" fmla="*/ 0 w 21600"/>
              <a:gd name="T1" fmla="*/ 32889173 h 21600"/>
              <a:gd name="T2" fmla="*/ 18724767 w 21600"/>
              <a:gd name="T3" fmla="*/ 0 h 21600"/>
              <a:gd name="T4" fmla="*/ 30346399 w 21600"/>
              <a:gd name="T5" fmla="*/ 0 h 21600"/>
              <a:gd name="T6" fmla="*/ 60692798 w 21600"/>
              <a:gd name="T7" fmla="*/ 0 h 21600"/>
              <a:gd name="T8" fmla="*/ 60692798 w 21600"/>
              <a:gd name="T9" fmla="*/ 175423195 h 21600"/>
              <a:gd name="T10" fmla="*/ 60692798 w 21600"/>
              <a:gd name="T11" fmla="*/ 292386364 h 21600"/>
              <a:gd name="T12" fmla="*/ 42614200 w 21600"/>
              <a:gd name="T13" fmla="*/ 325275598 h 21600"/>
              <a:gd name="T14" fmla="*/ 29700054 w 21600"/>
              <a:gd name="T15" fmla="*/ 325275598 h 21600"/>
              <a:gd name="T16" fmla="*/ 0 w 21600"/>
              <a:gd name="T17" fmla="*/ 325275598 h 21600"/>
              <a:gd name="T18" fmla="*/ 0 w 21600"/>
              <a:gd name="T19" fmla="*/ 17360104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hlink"/>
          </a:solidFill>
          <a:ln w="9525">
            <a:solidFill>
              <a:srgbClr val="000000"/>
            </a:solidFill>
            <a:miter lim="800000"/>
            <a:headEnd/>
            <a:tailEnd/>
          </a:ln>
        </p:spPr>
        <p:txBody>
          <a:bodyPr/>
          <a:lstStyle/>
          <a:p>
            <a:pPr eaLnBrk="0" hangingPunct="0"/>
            <a:endParaRPr lang="en-US" sz="1600" dirty="0">
              <a:latin typeface="Arial Narrow" pitchFamily="34" charset="0"/>
            </a:endParaRPr>
          </a:p>
        </p:txBody>
      </p:sp>
      <p:sp>
        <p:nvSpPr>
          <p:cNvPr id="50" name="Text Box 18"/>
          <p:cNvSpPr txBox="1">
            <a:spLocks noChangeArrowheads="1"/>
          </p:cNvSpPr>
          <p:nvPr/>
        </p:nvSpPr>
        <p:spPr bwMode="auto">
          <a:xfrm>
            <a:off x="5517704" y="3456503"/>
            <a:ext cx="1066800" cy="304800"/>
          </a:xfrm>
          <a:prstGeom prst="rect">
            <a:avLst/>
          </a:prstGeom>
          <a:noFill/>
          <a:ln w="9525">
            <a:noFill/>
            <a:miter lim="800000"/>
            <a:headEnd/>
            <a:tailEnd/>
          </a:ln>
        </p:spPr>
        <p:txBody>
          <a:bodyPr>
            <a:spAutoFit/>
          </a:bodyPr>
          <a:lstStyle/>
          <a:p>
            <a:pPr algn="ctr" eaLnBrk="0" hangingPunct="0">
              <a:spcBef>
                <a:spcPct val="50000"/>
              </a:spcBef>
            </a:pPr>
            <a:r>
              <a:rPr lang="en-US" sz="1400" dirty="0">
                <a:solidFill>
                  <a:schemeClr val="bg1"/>
                </a:solidFill>
                <a:latin typeface="Arial Narrow" pitchFamily="34" charset="0"/>
              </a:rPr>
              <a:t>DC</a:t>
            </a:r>
          </a:p>
        </p:txBody>
      </p:sp>
      <p:sp>
        <p:nvSpPr>
          <p:cNvPr id="51" name="computr2"/>
          <p:cNvSpPr>
            <a:spLocks noEditPoints="1" noChangeArrowheads="1"/>
          </p:cNvSpPr>
          <p:nvPr/>
        </p:nvSpPr>
        <p:spPr bwMode="auto">
          <a:xfrm>
            <a:off x="8108504" y="5666303"/>
            <a:ext cx="609600" cy="533400"/>
          </a:xfrm>
          <a:custGeom>
            <a:avLst/>
            <a:gdLst>
              <a:gd name="T0" fmla="*/ 242771193 w 21600"/>
              <a:gd name="T1" fmla="*/ 0 h 21600"/>
              <a:gd name="T2" fmla="*/ 242771193 w 21600"/>
              <a:gd name="T3" fmla="*/ 325275598 h 21600"/>
              <a:gd name="T4" fmla="*/ 389467768 w 21600"/>
              <a:gd name="T5" fmla="*/ 0 h 21600"/>
              <a:gd name="T6" fmla="*/ 96074647 w 21600"/>
              <a:gd name="T7" fmla="*/ 0 h 21600"/>
              <a:gd name="T8" fmla="*/ 96074647 w 21600"/>
              <a:gd name="T9" fmla="*/ 175151853 h 21600"/>
              <a:gd name="T10" fmla="*/ 389467768 w 21600"/>
              <a:gd name="T11" fmla="*/ 175151853 h 21600"/>
              <a:gd name="T12" fmla="*/ 96074647 w 21600"/>
              <a:gd name="T13" fmla="*/ 87583532 h 21600"/>
              <a:gd name="T14" fmla="*/ 389467768 w 21600"/>
              <a:gd name="T15" fmla="*/ 87583532 h 21600"/>
              <a:gd name="T16" fmla="*/ 423231242 w 21600"/>
              <a:gd name="T17" fmla="*/ 237707155 h 21600"/>
              <a:gd name="T18" fmla="*/ 62311286 w 21600"/>
              <a:gd name="T19" fmla="*/ 237707155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chemeClr val="hlink"/>
          </a:solidFill>
          <a:ln w="9525">
            <a:solidFill>
              <a:srgbClr val="000000"/>
            </a:solidFill>
            <a:miter lim="800000"/>
            <a:headEnd/>
            <a:tailEnd/>
          </a:ln>
        </p:spPr>
        <p:txBody>
          <a:bodyPr/>
          <a:lstStyle/>
          <a:p>
            <a:endParaRPr lang="en-US" dirty="0"/>
          </a:p>
        </p:txBody>
      </p:sp>
      <p:sp>
        <p:nvSpPr>
          <p:cNvPr id="52" name="Text Box 20"/>
          <p:cNvSpPr txBox="1">
            <a:spLocks noChangeArrowheads="1"/>
          </p:cNvSpPr>
          <p:nvPr/>
        </p:nvSpPr>
        <p:spPr bwMode="auto">
          <a:xfrm>
            <a:off x="7803704" y="6199703"/>
            <a:ext cx="1143000" cy="336550"/>
          </a:xfrm>
          <a:prstGeom prst="rect">
            <a:avLst/>
          </a:prstGeom>
          <a:noFill/>
          <a:ln w="9525">
            <a:noFill/>
            <a:miter lim="800000"/>
            <a:headEnd/>
            <a:tailEnd/>
          </a:ln>
        </p:spPr>
        <p:txBody>
          <a:bodyPr>
            <a:spAutoFit/>
          </a:bodyPr>
          <a:lstStyle/>
          <a:p>
            <a:pPr algn="ctr" eaLnBrk="0" hangingPunct="0">
              <a:spcBef>
                <a:spcPct val="50000"/>
              </a:spcBef>
            </a:pPr>
            <a:r>
              <a:rPr lang="en-US" sz="1600" dirty="0">
                <a:solidFill>
                  <a:schemeClr val="bg1"/>
                </a:solidFill>
                <a:latin typeface="Arial Narrow" pitchFamily="34" charset="0"/>
              </a:rPr>
              <a:t>Workstation</a:t>
            </a:r>
          </a:p>
        </p:txBody>
      </p:sp>
      <p:sp>
        <p:nvSpPr>
          <p:cNvPr id="53" name="computr2"/>
          <p:cNvSpPr>
            <a:spLocks noEditPoints="1" noChangeArrowheads="1"/>
          </p:cNvSpPr>
          <p:nvPr/>
        </p:nvSpPr>
        <p:spPr bwMode="auto">
          <a:xfrm>
            <a:off x="3079304" y="5742503"/>
            <a:ext cx="609600" cy="533400"/>
          </a:xfrm>
          <a:custGeom>
            <a:avLst/>
            <a:gdLst>
              <a:gd name="T0" fmla="*/ 242771193 w 21600"/>
              <a:gd name="T1" fmla="*/ 0 h 21600"/>
              <a:gd name="T2" fmla="*/ 242771193 w 21600"/>
              <a:gd name="T3" fmla="*/ 325275598 h 21600"/>
              <a:gd name="T4" fmla="*/ 389467768 w 21600"/>
              <a:gd name="T5" fmla="*/ 0 h 21600"/>
              <a:gd name="T6" fmla="*/ 96074647 w 21600"/>
              <a:gd name="T7" fmla="*/ 0 h 21600"/>
              <a:gd name="T8" fmla="*/ 96074647 w 21600"/>
              <a:gd name="T9" fmla="*/ 175151853 h 21600"/>
              <a:gd name="T10" fmla="*/ 389467768 w 21600"/>
              <a:gd name="T11" fmla="*/ 175151853 h 21600"/>
              <a:gd name="T12" fmla="*/ 96074647 w 21600"/>
              <a:gd name="T13" fmla="*/ 87583532 h 21600"/>
              <a:gd name="T14" fmla="*/ 389467768 w 21600"/>
              <a:gd name="T15" fmla="*/ 87583532 h 21600"/>
              <a:gd name="T16" fmla="*/ 423231242 w 21600"/>
              <a:gd name="T17" fmla="*/ 237707155 h 21600"/>
              <a:gd name="T18" fmla="*/ 62311286 w 21600"/>
              <a:gd name="T19" fmla="*/ 237707155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chemeClr val="hlink"/>
          </a:solidFill>
          <a:ln w="9525">
            <a:solidFill>
              <a:srgbClr val="000000"/>
            </a:solidFill>
            <a:miter lim="800000"/>
            <a:headEnd/>
            <a:tailEnd/>
          </a:ln>
        </p:spPr>
        <p:txBody>
          <a:bodyPr/>
          <a:lstStyle/>
          <a:p>
            <a:endParaRPr lang="en-US" dirty="0"/>
          </a:p>
        </p:txBody>
      </p:sp>
      <p:sp>
        <p:nvSpPr>
          <p:cNvPr id="54" name="Text Box 22"/>
          <p:cNvSpPr txBox="1">
            <a:spLocks noChangeArrowheads="1"/>
          </p:cNvSpPr>
          <p:nvPr/>
        </p:nvSpPr>
        <p:spPr bwMode="auto">
          <a:xfrm>
            <a:off x="2850704" y="6199703"/>
            <a:ext cx="1143000" cy="336550"/>
          </a:xfrm>
          <a:prstGeom prst="rect">
            <a:avLst/>
          </a:prstGeom>
          <a:noFill/>
          <a:ln w="9525">
            <a:noFill/>
            <a:miter lim="800000"/>
            <a:headEnd/>
            <a:tailEnd/>
          </a:ln>
        </p:spPr>
        <p:txBody>
          <a:bodyPr>
            <a:spAutoFit/>
          </a:bodyPr>
          <a:lstStyle/>
          <a:p>
            <a:pPr algn="ctr" eaLnBrk="0" hangingPunct="0">
              <a:spcBef>
                <a:spcPct val="50000"/>
              </a:spcBef>
            </a:pPr>
            <a:r>
              <a:rPr lang="en-US" sz="1600" dirty="0">
                <a:solidFill>
                  <a:schemeClr val="bg1"/>
                </a:solidFill>
                <a:latin typeface="Arial Narrow" pitchFamily="34" charset="0"/>
              </a:rPr>
              <a:t>Server</a:t>
            </a:r>
          </a:p>
        </p:txBody>
      </p:sp>
      <p:sp>
        <p:nvSpPr>
          <p:cNvPr id="55" name="Text Box 23"/>
          <p:cNvSpPr txBox="1">
            <a:spLocks noChangeArrowheads="1"/>
          </p:cNvSpPr>
          <p:nvPr/>
        </p:nvSpPr>
        <p:spPr bwMode="auto">
          <a:xfrm>
            <a:off x="1974404" y="4721741"/>
            <a:ext cx="1752600" cy="1006475"/>
          </a:xfrm>
          <a:prstGeom prst="rect">
            <a:avLst/>
          </a:prstGeom>
          <a:noFill/>
          <a:ln w="9525">
            <a:noFill/>
            <a:miter lim="800000"/>
            <a:headEnd/>
            <a:tailEnd/>
          </a:ln>
        </p:spPr>
        <p:txBody>
          <a:bodyPr>
            <a:spAutoFit/>
          </a:bodyPr>
          <a:lstStyle/>
          <a:p>
            <a:pPr eaLnBrk="0" hangingPunct="0">
              <a:spcBef>
                <a:spcPct val="50000"/>
              </a:spcBef>
            </a:pPr>
            <a:r>
              <a:rPr lang="en-US" sz="2000" b="1" dirty="0">
                <a:solidFill>
                  <a:schemeClr val="bg1"/>
                </a:solidFill>
                <a:latin typeface="Arial Narrow" pitchFamily="34" charset="0"/>
              </a:rPr>
              <a:t>Can sync with any DC in own domain</a:t>
            </a:r>
          </a:p>
        </p:txBody>
      </p:sp>
      <p:sp>
        <p:nvSpPr>
          <p:cNvPr id="56" name="Text Box 24"/>
          <p:cNvSpPr txBox="1">
            <a:spLocks noChangeArrowheads="1"/>
          </p:cNvSpPr>
          <p:nvPr/>
        </p:nvSpPr>
        <p:spPr bwMode="auto">
          <a:xfrm>
            <a:off x="7956104" y="3761303"/>
            <a:ext cx="1905000" cy="701675"/>
          </a:xfrm>
          <a:prstGeom prst="rect">
            <a:avLst/>
          </a:prstGeom>
          <a:noFill/>
          <a:ln w="9525">
            <a:noFill/>
            <a:miter lim="800000"/>
            <a:headEnd/>
            <a:tailEnd/>
          </a:ln>
        </p:spPr>
        <p:txBody>
          <a:bodyPr>
            <a:spAutoFit/>
          </a:bodyPr>
          <a:lstStyle/>
          <a:p>
            <a:pPr eaLnBrk="0" hangingPunct="0">
              <a:spcBef>
                <a:spcPct val="50000"/>
              </a:spcBef>
            </a:pPr>
            <a:r>
              <a:rPr lang="en-US" sz="2000" b="1" dirty="0">
                <a:solidFill>
                  <a:schemeClr val="bg1"/>
                </a:solidFill>
                <a:latin typeface="Arial Narrow" pitchFamily="34" charset="0"/>
              </a:rPr>
              <a:t>Sync with PDC in parent domain</a:t>
            </a:r>
          </a:p>
        </p:txBody>
      </p:sp>
      <p:sp>
        <p:nvSpPr>
          <p:cNvPr id="57" name="AutoShape 25"/>
          <p:cNvSpPr>
            <a:spLocks noChangeArrowheads="1"/>
          </p:cNvSpPr>
          <p:nvPr/>
        </p:nvSpPr>
        <p:spPr bwMode="auto">
          <a:xfrm rot="285818">
            <a:off x="6355904" y="1703903"/>
            <a:ext cx="1905000" cy="228600"/>
          </a:xfrm>
          <a:prstGeom prst="rightArrow">
            <a:avLst>
              <a:gd name="adj1" fmla="val 50000"/>
              <a:gd name="adj2" fmla="val 208333"/>
            </a:avLst>
          </a:prstGeom>
          <a:solidFill>
            <a:schemeClr val="accent2"/>
          </a:solidFill>
          <a:ln w="9525">
            <a:solidFill>
              <a:schemeClr val="tx1"/>
            </a:solidFill>
            <a:miter lim="800000"/>
            <a:headEnd/>
            <a:tailEnd/>
          </a:ln>
        </p:spPr>
        <p:txBody>
          <a:bodyPr wrap="none" anchor="ctr"/>
          <a:lstStyle/>
          <a:p>
            <a:endParaRPr lang="en-US" dirty="0"/>
          </a:p>
        </p:txBody>
      </p:sp>
      <p:sp>
        <p:nvSpPr>
          <p:cNvPr id="58" name="AutoShape 26"/>
          <p:cNvSpPr>
            <a:spLocks noChangeArrowheads="1"/>
          </p:cNvSpPr>
          <p:nvPr/>
        </p:nvSpPr>
        <p:spPr bwMode="auto">
          <a:xfrm rot="-3499331">
            <a:off x="4069904" y="2694503"/>
            <a:ext cx="1905000" cy="228600"/>
          </a:xfrm>
          <a:prstGeom prst="rightArrow">
            <a:avLst>
              <a:gd name="adj1" fmla="val 50000"/>
              <a:gd name="adj2" fmla="val 208333"/>
            </a:avLst>
          </a:prstGeom>
          <a:solidFill>
            <a:schemeClr val="accent2"/>
          </a:solidFill>
          <a:ln w="9525">
            <a:solidFill>
              <a:schemeClr val="tx1"/>
            </a:solidFill>
            <a:miter lim="800000"/>
            <a:headEnd/>
            <a:tailEnd/>
          </a:ln>
        </p:spPr>
        <p:txBody>
          <a:bodyPr wrap="none" anchor="ctr"/>
          <a:lstStyle/>
          <a:p>
            <a:endParaRPr lang="en-US" dirty="0"/>
          </a:p>
        </p:txBody>
      </p:sp>
      <p:sp>
        <p:nvSpPr>
          <p:cNvPr id="59" name="AutoShape 27"/>
          <p:cNvSpPr>
            <a:spLocks noChangeArrowheads="1"/>
          </p:cNvSpPr>
          <p:nvPr/>
        </p:nvSpPr>
        <p:spPr bwMode="auto">
          <a:xfrm rot="-7249833">
            <a:off x="5942361" y="2803246"/>
            <a:ext cx="1847850" cy="258763"/>
          </a:xfrm>
          <a:prstGeom prst="rightArrow">
            <a:avLst>
              <a:gd name="adj1" fmla="val 50000"/>
              <a:gd name="adj2" fmla="val 178527"/>
            </a:avLst>
          </a:prstGeom>
          <a:solidFill>
            <a:schemeClr val="accent2"/>
          </a:solidFill>
          <a:ln w="9525">
            <a:solidFill>
              <a:schemeClr val="tx1"/>
            </a:solidFill>
            <a:miter lim="800000"/>
            <a:headEnd/>
            <a:tailEnd/>
          </a:ln>
        </p:spPr>
        <p:txBody>
          <a:bodyPr wrap="none" anchor="ctr"/>
          <a:lstStyle/>
          <a:p>
            <a:endParaRPr lang="en-US" dirty="0"/>
          </a:p>
        </p:txBody>
      </p:sp>
      <p:sp>
        <p:nvSpPr>
          <p:cNvPr id="60" name="AutoShape 28"/>
          <p:cNvSpPr>
            <a:spLocks noChangeArrowheads="1"/>
          </p:cNvSpPr>
          <p:nvPr/>
        </p:nvSpPr>
        <p:spPr bwMode="auto">
          <a:xfrm rot="-3750026">
            <a:off x="6127304" y="4751903"/>
            <a:ext cx="1447800" cy="228600"/>
          </a:xfrm>
          <a:prstGeom prst="rightArrow">
            <a:avLst>
              <a:gd name="adj1" fmla="val 50000"/>
              <a:gd name="adj2" fmla="val 158333"/>
            </a:avLst>
          </a:prstGeom>
          <a:solidFill>
            <a:schemeClr val="accent2"/>
          </a:solidFill>
          <a:ln w="9525">
            <a:solidFill>
              <a:schemeClr val="tx1"/>
            </a:solidFill>
            <a:miter lim="800000"/>
            <a:headEnd/>
            <a:tailEnd/>
          </a:ln>
        </p:spPr>
        <p:txBody>
          <a:bodyPr wrap="none" anchor="ctr"/>
          <a:lstStyle/>
          <a:p>
            <a:endParaRPr lang="en-US" dirty="0"/>
          </a:p>
        </p:txBody>
      </p:sp>
      <p:sp>
        <p:nvSpPr>
          <p:cNvPr id="61" name="AutoShape 29"/>
          <p:cNvSpPr>
            <a:spLocks noChangeArrowheads="1"/>
          </p:cNvSpPr>
          <p:nvPr/>
        </p:nvSpPr>
        <p:spPr bwMode="auto">
          <a:xfrm rot="-7163267">
            <a:off x="4335016" y="4761429"/>
            <a:ext cx="1514475" cy="266700"/>
          </a:xfrm>
          <a:prstGeom prst="rightArrow">
            <a:avLst>
              <a:gd name="adj1" fmla="val 50000"/>
              <a:gd name="adj2" fmla="val 141964"/>
            </a:avLst>
          </a:prstGeom>
          <a:solidFill>
            <a:schemeClr val="accent2"/>
          </a:solidFill>
          <a:ln w="9525">
            <a:solidFill>
              <a:schemeClr val="tx1"/>
            </a:solidFill>
            <a:miter lim="800000"/>
            <a:headEnd/>
            <a:tailEnd/>
          </a:ln>
        </p:spPr>
        <p:txBody>
          <a:bodyPr wrap="none" anchor="ctr"/>
          <a:lstStyle/>
          <a:p>
            <a:endParaRPr lang="en-US" dirty="0"/>
          </a:p>
        </p:txBody>
      </p:sp>
      <p:sp>
        <p:nvSpPr>
          <p:cNvPr id="62" name="AutoShape 30"/>
          <p:cNvSpPr>
            <a:spLocks noChangeArrowheads="1"/>
          </p:cNvSpPr>
          <p:nvPr/>
        </p:nvSpPr>
        <p:spPr bwMode="auto">
          <a:xfrm>
            <a:off x="3765104" y="5971103"/>
            <a:ext cx="1524000" cy="228600"/>
          </a:xfrm>
          <a:prstGeom prst="rightArrow">
            <a:avLst>
              <a:gd name="adj1" fmla="val 50000"/>
              <a:gd name="adj2" fmla="val 166667"/>
            </a:avLst>
          </a:prstGeom>
          <a:solidFill>
            <a:schemeClr val="accent2"/>
          </a:solidFill>
          <a:ln w="9525">
            <a:solidFill>
              <a:schemeClr val="tx1"/>
            </a:solidFill>
            <a:miter lim="800000"/>
            <a:headEnd/>
            <a:tailEnd/>
          </a:ln>
        </p:spPr>
        <p:txBody>
          <a:bodyPr wrap="none" anchor="ctr"/>
          <a:lstStyle/>
          <a:p>
            <a:endParaRPr lang="en-US" dirty="0"/>
          </a:p>
        </p:txBody>
      </p:sp>
      <p:sp>
        <p:nvSpPr>
          <p:cNvPr id="63" name="AutoShape 31"/>
          <p:cNvSpPr>
            <a:spLocks noChangeArrowheads="1"/>
          </p:cNvSpPr>
          <p:nvPr/>
        </p:nvSpPr>
        <p:spPr bwMode="auto">
          <a:xfrm rot="10800000">
            <a:off x="6813104" y="5894903"/>
            <a:ext cx="1295400" cy="228600"/>
          </a:xfrm>
          <a:prstGeom prst="rightArrow">
            <a:avLst>
              <a:gd name="adj1" fmla="val 50000"/>
              <a:gd name="adj2" fmla="val 141667"/>
            </a:avLst>
          </a:prstGeom>
          <a:solidFill>
            <a:schemeClr val="accent2"/>
          </a:solidFill>
          <a:ln w="9525">
            <a:solidFill>
              <a:schemeClr val="tx1"/>
            </a:solidFill>
            <a:miter lim="800000"/>
            <a:headEnd/>
            <a:tailEnd/>
          </a:ln>
        </p:spPr>
        <p:txBody>
          <a:bodyPr wrap="none" anchor="ctr"/>
          <a:lstStyle/>
          <a:p>
            <a:endParaRPr lang="en-US" dirty="0"/>
          </a:p>
        </p:txBody>
      </p:sp>
      <p:sp>
        <p:nvSpPr>
          <p:cNvPr id="64" name="AutoShape 32"/>
          <p:cNvSpPr>
            <a:spLocks noChangeArrowheads="1"/>
          </p:cNvSpPr>
          <p:nvPr/>
        </p:nvSpPr>
        <p:spPr bwMode="auto">
          <a:xfrm rot="-5400000">
            <a:off x="5478810" y="2252385"/>
            <a:ext cx="912813" cy="234950"/>
          </a:xfrm>
          <a:prstGeom prst="rightArrow">
            <a:avLst>
              <a:gd name="adj1" fmla="val 50000"/>
              <a:gd name="adj2" fmla="val 97128"/>
            </a:avLst>
          </a:prstGeom>
          <a:solidFill>
            <a:schemeClr val="accent2"/>
          </a:solidFill>
          <a:ln w="9525">
            <a:solidFill>
              <a:schemeClr val="tx1"/>
            </a:solidFill>
            <a:miter lim="800000"/>
            <a:headEnd/>
            <a:tailEnd/>
          </a:ln>
        </p:spPr>
        <p:txBody>
          <a:bodyPr wrap="none" anchor="ctr"/>
          <a:lstStyle/>
          <a:p>
            <a:endParaRPr lang="en-US" dirty="0"/>
          </a:p>
        </p:txBody>
      </p:sp>
      <p:pic>
        <p:nvPicPr>
          <p:cNvPr id="65" name="Picture 39" descr="j0234131"/>
          <p:cNvPicPr>
            <a:picLocks noChangeAspect="1" noChangeArrowheads="1"/>
          </p:cNvPicPr>
          <p:nvPr/>
        </p:nvPicPr>
        <p:blipFill>
          <a:blip r:embed="rId3" cstate="print"/>
          <a:srcRect/>
          <a:stretch>
            <a:fillRect/>
          </a:stretch>
        </p:blipFill>
        <p:spPr bwMode="auto">
          <a:xfrm>
            <a:off x="8105501" y="975273"/>
            <a:ext cx="813213" cy="865259"/>
          </a:xfrm>
          <a:prstGeom prst="rect">
            <a:avLst/>
          </a:prstGeom>
          <a:noFill/>
          <a:ln w="9525">
            <a:noFill/>
            <a:miter lim="800000"/>
            <a:headEnd/>
            <a:tailEnd/>
          </a:ln>
        </p:spPr>
      </p:pic>
      <p:sp>
        <p:nvSpPr>
          <p:cNvPr id="66" name="Rectangle 65"/>
          <p:cNvSpPr/>
          <p:nvPr/>
        </p:nvSpPr>
        <p:spPr>
          <a:xfrm>
            <a:off x="6806255" y="1838865"/>
            <a:ext cx="4572000" cy="646331"/>
          </a:xfrm>
          <a:prstGeom prst="rect">
            <a:avLst/>
          </a:prstGeom>
        </p:spPr>
        <p:txBody>
          <a:bodyPr>
            <a:spAutoFit/>
          </a:bodyPr>
          <a:lstStyle/>
          <a:p>
            <a:pPr algn="ctr" eaLnBrk="0" hangingPunct="0"/>
            <a:r>
              <a:rPr lang="en-US" dirty="0" smtClean="0">
                <a:solidFill>
                  <a:schemeClr val="bg1"/>
                </a:solidFill>
                <a:latin typeface="Arial Narrow" pitchFamily="34" charset="0"/>
              </a:rPr>
              <a:t>External NTP</a:t>
            </a:r>
          </a:p>
          <a:p>
            <a:pPr algn="ctr" eaLnBrk="0" hangingPunct="0"/>
            <a:r>
              <a:rPr lang="en-US" dirty="0" smtClean="0">
                <a:solidFill>
                  <a:schemeClr val="bg1"/>
                </a:solidFill>
                <a:latin typeface="Arial Narrow" pitchFamily="34" charset="0"/>
              </a:rPr>
              <a:t>Time Source</a:t>
            </a:r>
            <a:endParaRPr lang="en-US" dirty="0">
              <a:solidFill>
                <a:schemeClr val="bg1"/>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19113" y="228600"/>
            <a:ext cx="11149013" cy="997196"/>
          </a:xfrm>
        </p:spPr>
        <p:txBody>
          <a:bodyPr/>
          <a:lstStyle/>
          <a:p>
            <a:pPr eaLnBrk="1" hangingPunct="1"/>
            <a:r>
              <a:rPr lang="en-US" smtClean="0"/>
              <a:t>It’s all about UTC</a:t>
            </a:r>
            <a:br>
              <a:rPr lang="en-US" smtClean="0"/>
            </a:br>
            <a:r>
              <a:rPr lang="en-US" sz="2800" smtClean="0">
                <a:solidFill>
                  <a:schemeClr val="accent1">
                    <a:lumMod val="60000"/>
                    <a:lumOff val="40000"/>
                  </a:schemeClr>
                </a:solidFill>
              </a:rPr>
              <a:t>Coordinated Universal Time</a:t>
            </a:r>
            <a:endParaRPr lang="en-US" sz="2800" dirty="0" smtClean="0">
              <a:solidFill>
                <a:schemeClr val="accent1">
                  <a:lumMod val="60000"/>
                  <a:lumOff val="40000"/>
                </a:schemeClr>
              </a:solidFill>
            </a:endParaRPr>
          </a:p>
        </p:txBody>
      </p:sp>
      <p:sp>
        <p:nvSpPr>
          <p:cNvPr id="37891" name="Rectangle 3"/>
          <p:cNvSpPr>
            <a:spLocks noGrp="1" noChangeArrowheads="1"/>
          </p:cNvSpPr>
          <p:nvPr>
            <p:ph idx="1"/>
          </p:nvPr>
        </p:nvSpPr>
        <p:spPr>
          <a:xfrm>
            <a:off x="519113" y="1905000"/>
            <a:ext cx="11630171" cy="4456605"/>
          </a:xfrm>
        </p:spPr>
        <p:txBody>
          <a:bodyPr/>
          <a:lstStyle/>
          <a:p>
            <a:pPr eaLnBrk="1" hangingPunct="1">
              <a:lnSpc>
                <a:spcPct val="80000"/>
              </a:lnSpc>
            </a:pPr>
            <a:r>
              <a:rPr lang="en-US" dirty="0" smtClean="0"/>
              <a:t>AD Authentication depends on Kerberos</a:t>
            </a:r>
          </a:p>
          <a:p>
            <a:pPr lvl="1" eaLnBrk="1" hangingPunct="1">
              <a:lnSpc>
                <a:spcPct val="80000"/>
              </a:lnSpc>
            </a:pPr>
            <a:r>
              <a:rPr lang="en-US" dirty="0" smtClean="0"/>
              <a:t>Kerberos requires &lt;5min Time Skew, uses NTP</a:t>
            </a:r>
          </a:p>
          <a:p>
            <a:pPr lvl="1" eaLnBrk="1" hangingPunct="1">
              <a:lnSpc>
                <a:spcPct val="80000"/>
              </a:lnSpc>
            </a:pPr>
            <a:r>
              <a:rPr lang="en-US" dirty="0" smtClean="0"/>
              <a:t>NTP uses a “reference clock” to synch time.</a:t>
            </a:r>
          </a:p>
          <a:p>
            <a:pPr eaLnBrk="1" hangingPunct="1">
              <a:lnSpc>
                <a:spcPct val="80000"/>
              </a:lnSpc>
            </a:pPr>
            <a:r>
              <a:rPr lang="en-US" dirty="0" smtClean="0"/>
              <a:t>Each Computer has a “reference clock” set at UTC time</a:t>
            </a:r>
          </a:p>
          <a:p>
            <a:pPr lvl="1" eaLnBrk="1" hangingPunct="1">
              <a:lnSpc>
                <a:spcPct val="80000"/>
              </a:lnSpc>
            </a:pPr>
            <a:r>
              <a:rPr lang="en-US" dirty="0" smtClean="0"/>
              <a:t>Ref. clocks are used to sync time across network</a:t>
            </a:r>
          </a:p>
          <a:p>
            <a:pPr eaLnBrk="1" hangingPunct="1">
              <a:lnSpc>
                <a:spcPct val="80000"/>
              </a:lnSpc>
            </a:pPr>
            <a:r>
              <a:rPr lang="en-US" dirty="0" smtClean="0"/>
              <a:t>Reference clock not affected by Time Zone</a:t>
            </a:r>
          </a:p>
          <a:p>
            <a:pPr lvl="1" eaLnBrk="1" hangingPunct="1">
              <a:lnSpc>
                <a:spcPct val="80000"/>
              </a:lnSpc>
            </a:pPr>
            <a:r>
              <a:rPr lang="en-US" dirty="0" smtClean="0"/>
              <a:t>Time Zone is for local display convenience</a:t>
            </a:r>
          </a:p>
          <a:p>
            <a:pPr eaLnBrk="1" hangingPunct="1">
              <a:lnSpc>
                <a:spcPct val="80000"/>
              </a:lnSpc>
            </a:pPr>
            <a:r>
              <a:rPr lang="en-US" dirty="0" smtClean="0"/>
              <a:t>Changing “system time” in UI changes UTC time</a:t>
            </a:r>
          </a:p>
          <a:p>
            <a:pPr lvl="1" eaLnBrk="1" hangingPunct="1">
              <a:lnSpc>
                <a:spcPct val="80000"/>
              </a:lnSpc>
            </a:pPr>
            <a:r>
              <a:rPr lang="en-US" dirty="0" smtClean="0"/>
              <a:t>Time zone does not affect UTC time</a:t>
            </a:r>
          </a:p>
          <a:p>
            <a:pPr lvl="1" eaLnBrk="1" hangingPunct="1">
              <a:lnSpc>
                <a:spcPct val="80000"/>
              </a:lnSpc>
              <a:buFont typeface="Arial" charset="0"/>
              <a:buNone/>
            </a:pPr>
            <a:endParaRPr lang="en-US"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pPr eaLnBrk="1" hangingPunct="1"/>
            <a:r>
              <a:rPr lang="en-US" smtClean="0"/>
              <a:t>Troubleshooting Example</a:t>
            </a:r>
            <a:endParaRPr lang="en-US" dirty="0" smtClean="0"/>
          </a:p>
        </p:txBody>
      </p:sp>
      <p:sp>
        <p:nvSpPr>
          <p:cNvPr id="4" name="Content Placeholder 3"/>
          <p:cNvSpPr>
            <a:spLocks noGrp="1"/>
          </p:cNvSpPr>
          <p:nvPr>
            <p:ph idx="1"/>
          </p:nvPr>
        </p:nvSpPr>
        <p:spPr>
          <a:xfrm>
            <a:off x="519113" y="1457325"/>
            <a:ext cx="11669712" cy="5804666"/>
          </a:xfrm>
        </p:spPr>
        <p:txBody>
          <a:bodyPr/>
          <a:lstStyle/>
          <a:p>
            <a:pPr eaLnBrk="1" hangingPunct="1">
              <a:defRPr/>
            </a:pPr>
            <a:r>
              <a:rPr lang="en-US" sz="2800" dirty="0" smtClean="0"/>
              <a:t>Symptoms</a:t>
            </a:r>
          </a:p>
          <a:p>
            <a:pPr lvl="1" eaLnBrk="1" hangingPunct="1">
              <a:defRPr/>
            </a:pPr>
            <a:r>
              <a:rPr lang="en-US" sz="2400" dirty="0" smtClean="0"/>
              <a:t>Replication broken: TPN incorrect</a:t>
            </a:r>
          </a:p>
          <a:p>
            <a:pPr lvl="1" eaLnBrk="1" hangingPunct="1">
              <a:defRPr/>
            </a:pPr>
            <a:r>
              <a:rPr lang="en-US" sz="2400" dirty="0" smtClean="0"/>
              <a:t>Net Time,  Net View (access denied errors)</a:t>
            </a:r>
          </a:p>
          <a:p>
            <a:pPr lvl="1" eaLnBrk="1" hangingPunct="1">
              <a:defRPr/>
            </a:pPr>
            <a:r>
              <a:rPr lang="en-US" sz="2400" dirty="0" smtClean="0"/>
              <a:t>Kerberos Event ID 4 in System log</a:t>
            </a:r>
          </a:p>
          <a:p>
            <a:pPr lvl="2" eaLnBrk="1" hangingPunct="1">
              <a:defRPr/>
            </a:pPr>
            <a:r>
              <a:rPr lang="en-US" sz="2000" dirty="0" smtClean="0">
                <a:solidFill>
                  <a:schemeClr val="bg1"/>
                </a:solidFill>
              </a:rPr>
              <a:t>KRB_AP_ERR_MODIFIED</a:t>
            </a:r>
          </a:p>
          <a:p>
            <a:pPr lvl="2" eaLnBrk="1" hangingPunct="1">
              <a:defRPr/>
            </a:pPr>
            <a:r>
              <a:rPr lang="en-US" sz="2000" dirty="0" err="1" smtClean="0">
                <a:solidFill>
                  <a:schemeClr val="bg1"/>
                </a:solidFill>
              </a:rPr>
              <a:t>Pwd</a:t>
            </a:r>
            <a:r>
              <a:rPr lang="en-US" sz="2000" dirty="0" smtClean="0">
                <a:solidFill>
                  <a:schemeClr val="bg1"/>
                </a:solidFill>
              </a:rPr>
              <a:t> used to encrypt service ticket          on app server</a:t>
            </a:r>
          </a:p>
          <a:p>
            <a:pPr eaLnBrk="1" hangingPunct="1">
              <a:defRPr/>
            </a:pPr>
            <a:r>
              <a:rPr lang="en-US" sz="2800" dirty="0" smtClean="0"/>
              <a:t>Normal Solution:</a:t>
            </a:r>
          </a:p>
          <a:p>
            <a:pPr marL="800100" lvl="1" indent="-457200" eaLnBrk="1" hangingPunct="1">
              <a:buClrTx/>
              <a:buSzPct val="90000"/>
              <a:buFont typeface="+mj-lt"/>
              <a:buAutoNum type="arabicPeriod"/>
              <a:defRPr/>
            </a:pPr>
            <a:r>
              <a:rPr lang="en-US" sz="2400" dirty="0" smtClean="0"/>
              <a:t>Purge Kerberos Tickets (</a:t>
            </a:r>
            <a:r>
              <a:rPr lang="en-US" sz="2400" dirty="0" err="1" smtClean="0"/>
              <a:t>Klist</a:t>
            </a:r>
            <a:r>
              <a:rPr lang="en-US" sz="2400" dirty="0" smtClean="0"/>
              <a:t> Purge)</a:t>
            </a:r>
          </a:p>
          <a:p>
            <a:pPr marL="800100" lvl="1" indent="-457200" eaLnBrk="1" hangingPunct="1">
              <a:buClrTx/>
              <a:buSzPct val="90000"/>
              <a:buFont typeface="+mj-lt"/>
              <a:buAutoNum type="arabicPeriod"/>
              <a:defRPr/>
            </a:pPr>
            <a:r>
              <a:rPr lang="en-US" sz="2400" dirty="0" smtClean="0"/>
              <a:t>Stop KDC Service, set to manual</a:t>
            </a:r>
          </a:p>
          <a:p>
            <a:pPr marL="800100" lvl="1" indent="-457200" eaLnBrk="1" hangingPunct="1">
              <a:buClrTx/>
              <a:buSzPct val="90000"/>
              <a:buFont typeface="+mj-lt"/>
              <a:buAutoNum type="arabicPeriod"/>
              <a:defRPr/>
            </a:pPr>
            <a:r>
              <a:rPr lang="en-US" sz="2400" dirty="0" smtClean="0"/>
              <a:t>Reboot</a:t>
            </a:r>
          </a:p>
          <a:p>
            <a:pPr marL="800100" lvl="1" indent="-457200" eaLnBrk="1" hangingPunct="1">
              <a:buClrTx/>
              <a:buSzPct val="90000"/>
              <a:buFont typeface="+mj-lt"/>
              <a:buAutoNum type="arabicPeriod"/>
              <a:defRPr/>
            </a:pPr>
            <a:r>
              <a:rPr lang="en-US" sz="2400" dirty="0" smtClean="0"/>
              <a:t>Set SC password: </a:t>
            </a:r>
            <a:r>
              <a:rPr lang="en-US" sz="2400" dirty="0" err="1" smtClean="0"/>
              <a:t>Netdom</a:t>
            </a:r>
            <a:r>
              <a:rPr lang="en-US" sz="2400" dirty="0" smtClean="0"/>
              <a:t> /</a:t>
            </a:r>
            <a:r>
              <a:rPr lang="en-US" sz="2400" dirty="0" err="1" smtClean="0"/>
              <a:t>resetpwd</a:t>
            </a:r>
            <a:r>
              <a:rPr lang="en-US" sz="2400" dirty="0" smtClean="0"/>
              <a:t> /server</a:t>
            </a:r>
          </a:p>
          <a:p>
            <a:pPr marL="800100" lvl="1" indent="-457200" eaLnBrk="1" hangingPunct="1">
              <a:buClrTx/>
              <a:buSzPct val="90000"/>
              <a:buFont typeface="+mj-lt"/>
              <a:buAutoNum type="arabicPeriod"/>
              <a:defRPr/>
            </a:pPr>
            <a:r>
              <a:rPr lang="en-US" sz="2400" dirty="0" smtClean="0"/>
              <a:t>Reset KDC service to automatic</a:t>
            </a:r>
          </a:p>
          <a:p>
            <a:pPr marL="800100" lvl="1" indent="-457200" eaLnBrk="1" hangingPunct="1">
              <a:buClrTx/>
              <a:buSzPct val="90000"/>
              <a:buFont typeface="+mj-lt"/>
              <a:buAutoNum type="arabicPeriod"/>
              <a:defRPr/>
            </a:pPr>
            <a:endParaRPr lang="en-US" sz="2400" dirty="0" smtClean="0"/>
          </a:p>
          <a:p>
            <a:pPr eaLnBrk="1" hangingPunct="1">
              <a:defRPr/>
            </a:pPr>
            <a:endParaRPr lang="en-US" sz="2800" dirty="0" smtClean="0"/>
          </a:p>
        </p:txBody>
      </p:sp>
      <p:sp>
        <p:nvSpPr>
          <p:cNvPr id="5" name="Not Equal 4"/>
          <p:cNvSpPr/>
          <p:nvPr/>
        </p:nvSpPr>
        <p:spPr bwMode="auto">
          <a:xfrm>
            <a:off x="5718698" y="3371656"/>
            <a:ext cx="601526" cy="356260"/>
          </a:xfrm>
          <a:prstGeom prst="mathNotEqual">
            <a:avLst/>
          </a:prstGeom>
          <a:solidFill>
            <a:srgbClr val="FFC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0000"/>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Troubleshooting Example	</a:t>
            </a:r>
            <a:endParaRPr lang="en-US" dirty="0" smtClean="0"/>
          </a:p>
        </p:txBody>
      </p:sp>
      <p:sp>
        <p:nvSpPr>
          <p:cNvPr id="45059" name="Content Placeholder 2"/>
          <p:cNvSpPr>
            <a:spLocks noGrp="1"/>
          </p:cNvSpPr>
          <p:nvPr>
            <p:ph idx="1"/>
          </p:nvPr>
        </p:nvSpPr>
        <p:spPr/>
        <p:txBody>
          <a:bodyPr/>
          <a:lstStyle/>
          <a:p>
            <a:r>
              <a:rPr lang="en-US" dirty="0" smtClean="0"/>
              <a:t>Solution failed</a:t>
            </a:r>
          </a:p>
          <a:p>
            <a:pPr lvl="1"/>
            <a:r>
              <a:rPr lang="en-US" dirty="0" smtClean="0"/>
              <a:t>Event ID 52 in System log setting time offset to – 1 year in seconds.</a:t>
            </a:r>
          </a:p>
          <a:p>
            <a:pPr lvl="1"/>
            <a:r>
              <a:rPr lang="en-US" dirty="0" smtClean="0"/>
              <a:t>An hour later, another one setting it to + 1 yr. offset</a:t>
            </a:r>
          </a:p>
        </p:txBody>
      </p:sp>
      <p:pic>
        <p:nvPicPr>
          <p:cNvPr id="7" name="Picture 3" descr="Figure 1 W32Time Warning.bmp"/>
          <p:cNvPicPr>
            <a:picLocks noChangeAspect="1"/>
          </p:cNvPicPr>
          <p:nvPr/>
        </p:nvPicPr>
        <p:blipFill>
          <a:blip r:embed="rId3" cstate="print"/>
          <a:srcRect/>
          <a:stretch>
            <a:fillRect/>
          </a:stretch>
        </p:blipFill>
        <p:spPr bwMode="auto">
          <a:xfrm>
            <a:off x="3806825" y="3343275"/>
            <a:ext cx="4575175" cy="33321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Troubleshooting Example Cause/Solution	</a:t>
            </a:r>
            <a:endParaRPr lang="en-US" dirty="0" smtClean="0"/>
          </a:p>
        </p:txBody>
      </p:sp>
      <p:sp>
        <p:nvSpPr>
          <p:cNvPr id="47107" name="Content Placeholder 2"/>
          <p:cNvSpPr>
            <a:spLocks noGrp="1"/>
          </p:cNvSpPr>
          <p:nvPr>
            <p:ph idx="1"/>
          </p:nvPr>
        </p:nvSpPr>
        <p:spPr/>
        <p:txBody>
          <a:bodyPr/>
          <a:lstStyle/>
          <a:p>
            <a:r>
              <a:rPr lang="en-US" dirty="0" smtClean="0"/>
              <a:t>Cause: External time source forced PDC time server back 1 year. </a:t>
            </a:r>
          </a:p>
          <a:p>
            <a:pPr lvl="1"/>
            <a:r>
              <a:rPr lang="en-US" dirty="0" smtClean="0"/>
              <a:t>Long enough for SC passwords to get hosed</a:t>
            </a:r>
          </a:p>
          <a:p>
            <a:pPr lvl="1"/>
            <a:r>
              <a:rPr lang="en-US" dirty="0" smtClean="0"/>
              <a:t>Did it again a week later </a:t>
            </a:r>
          </a:p>
          <a:p>
            <a:r>
              <a:rPr lang="en-US" dirty="0" smtClean="0"/>
              <a:t>Solution:</a:t>
            </a:r>
          </a:p>
          <a:p>
            <a:pPr lvl="1"/>
            <a:r>
              <a:rPr lang="en-US" dirty="0" smtClean="0"/>
              <a:t>Change External Time source</a:t>
            </a:r>
            <a:endParaRPr lang="en-US" dirty="0" smtClean="0">
              <a:sym typeface="Wingdings" pitchFamily="2" charset="2"/>
            </a:endParaRPr>
          </a:p>
          <a:p>
            <a:pPr lvl="1"/>
            <a:r>
              <a:rPr lang="en-US" dirty="0" smtClean="0"/>
              <a:t>KB 884776 </a:t>
            </a:r>
          </a:p>
          <a:p>
            <a:pPr lvl="2"/>
            <a:r>
              <a:rPr lang="en-US" dirty="0" smtClean="0"/>
              <a:t>registry value to disallow time changes &gt; value </a:t>
            </a:r>
          </a:p>
          <a:p>
            <a:pPr lvl="2"/>
            <a:r>
              <a:rPr lang="en-US" dirty="0" smtClean="0"/>
              <a:t>Able to set it for a + or – reset value. </a:t>
            </a:r>
          </a:p>
          <a:p>
            <a:pPr lvl="2"/>
            <a:r>
              <a:rPr lang="en-US" dirty="0" smtClean="0"/>
              <a:t>We set it for 15 minutes each way. </a:t>
            </a:r>
            <a:endParaRPr lang="en-US" dirty="0" smtClean="0">
              <a:sym typeface="Wingdings" pitchFamily="2" charset="2"/>
            </a:endParaRPr>
          </a:p>
          <a:p>
            <a:pPr lvl="1"/>
            <a:endParaRPr lang="en-US" dirty="0" smtClean="0"/>
          </a:p>
        </p:txBody>
      </p:sp>
      <p:pic>
        <p:nvPicPr>
          <p:cNvPr id="142337" name="Picture 1" descr="C:\Users\OlsenG.AMERICAS\AppData\Local\Microsoft\Windows\Temporary Internet Files\Content.IE5\C0WO2MRU\MC900433817[1].png"/>
          <p:cNvPicPr>
            <a:picLocks noChangeAspect="1" noChangeArrowheads="1"/>
          </p:cNvPicPr>
          <p:nvPr/>
        </p:nvPicPr>
        <p:blipFill>
          <a:blip r:embed="rId3" cstate="print"/>
          <a:srcRect/>
          <a:stretch>
            <a:fillRect/>
          </a:stretch>
        </p:blipFill>
        <p:spPr bwMode="auto">
          <a:xfrm>
            <a:off x="7982974" y="3635176"/>
            <a:ext cx="1098559" cy="824134"/>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Troubleshooting -Tips and Tools</a:t>
            </a:r>
            <a:endParaRPr lang="en-US" dirty="0" smtClean="0"/>
          </a:p>
        </p:txBody>
      </p:sp>
      <p:sp>
        <p:nvSpPr>
          <p:cNvPr id="63491" name="Rectangle 3"/>
          <p:cNvSpPr>
            <a:spLocks noGrp="1" noChangeArrowheads="1"/>
          </p:cNvSpPr>
          <p:nvPr>
            <p:ph idx="1"/>
          </p:nvPr>
        </p:nvSpPr>
        <p:spPr>
          <a:xfrm>
            <a:off x="519113" y="1457325"/>
            <a:ext cx="11411853" cy="5287601"/>
          </a:xfrm>
        </p:spPr>
        <p:txBody>
          <a:bodyPr/>
          <a:lstStyle/>
          <a:p>
            <a:r>
              <a:rPr lang="en-US" dirty="0" smtClean="0"/>
              <a:t>Time Service not started</a:t>
            </a:r>
          </a:p>
          <a:p>
            <a:r>
              <a:rPr lang="en-US" dirty="0" smtClean="0"/>
              <a:t>Changing group membership, etc. need new ticket.</a:t>
            </a:r>
          </a:p>
          <a:p>
            <a:pPr lvl="1" eaLnBrk="1" hangingPunct="1"/>
            <a:r>
              <a:rPr lang="en-US" dirty="0" smtClean="0">
                <a:solidFill>
                  <a:schemeClr val="bg1"/>
                </a:solidFill>
              </a:rPr>
              <a:t>Revoke/Purge with Kerbtray.exe, Klist.exe</a:t>
            </a:r>
          </a:p>
          <a:p>
            <a:pPr eaLnBrk="1" hangingPunct="1"/>
            <a:r>
              <a:rPr lang="en-US" dirty="0" smtClean="0"/>
              <a:t>Kerberos time skew, ticket lifetime, etc. defined in Group Policy: Account Policies</a:t>
            </a:r>
          </a:p>
          <a:p>
            <a:pPr eaLnBrk="1" hangingPunct="1"/>
            <a:r>
              <a:rPr lang="en-US" dirty="0" smtClean="0"/>
              <a:t>W32tm.exe</a:t>
            </a:r>
          </a:p>
          <a:p>
            <a:r>
              <a:rPr lang="en-US" sz="2800" dirty="0" smtClean="0">
                <a:solidFill>
                  <a:schemeClr val="bg1"/>
                </a:solidFill>
              </a:rPr>
              <a:t>/</a:t>
            </a:r>
            <a:r>
              <a:rPr lang="en-US" sz="2800" dirty="0" err="1" smtClean="0">
                <a:solidFill>
                  <a:schemeClr val="bg1"/>
                </a:solidFill>
              </a:rPr>
              <a:t>resynch</a:t>
            </a:r>
            <a:r>
              <a:rPr lang="en-US" sz="2800" dirty="0" smtClean="0">
                <a:solidFill>
                  <a:schemeClr val="bg1"/>
                </a:solidFill>
              </a:rPr>
              <a:t> – forces a clock </a:t>
            </a:r>
            <a:r>
              <a:rPr lang="en-US" sz="2800" dirty="0" err="1" smtClean="0">
                <a:solidFill>
                  <a:schemeClr val="bg1"/>
                </a:solidFill>
              </a:rPr>
              <a:t>resync</a:t>
            </a:r>
            <a:endParaRPr lang="en-US" sz="2800" dirty="0" smtClean="0">
              <a:solidFill>
                <a:schemeClr val="bg1"/>
              </a:solidFill>
            </a:endParaRPr>
          </a:p>
          <a:p>
            <a:pPr lvl="1">
              <a:buNone/>
            </a:pPr>
            <a:r>
              <a:rPr lang="en-US" sz="2400" dirty="0" smtClean="0">
                <a:solidFill>
                  <a:schemeClr val="bg1"/>
                </a:solidFill>
              </a:rPr>
              <a:t>/</a:t>
            </a:r>
            <a:r>
              <a:rPr lang="en-US" sz="2400" dirty="0" err="1" smtClean="0">
                <a:solidFill>
                  <a:schemeClr val="bg1"/>
                </a:solidFill>
              </a:rPr>
              <a:t>config</a:t>
            </a:r>
            <a:r>
              <a:rPr lang="en-US" sz="2400" dirty="0" smtClean="0">
                <a:solidFill>
                  <a:schemeClr val="bg1"/>
                </a:solidFill>
              </a:rPr>
              <a:t> /</a:t>
            </a:r>
            <a:r>
              <a:rPr lang="en-US" sz="2400" dirty="0" err="1" smtClean="0">
                <a:solidFill>
                  <a:schemeClr val="bg1"/>
                </a:solidFill>
              </a:rPr>
              <a:t>syncFromFlags:DomHier</a:t>
            </a:r>
            <a:r>
              <a:rPr lang="en-US" sz="2400" dirty="0" smtClean="0">
                <a:solidFill>
                  <a:schemeClr val="bg1"/>
                </a:solidFill>
              </a:rPr>
              <a:t> – forces NTP client to </a:t>
            </a:r>
            <a:r>
              <a:rPr lang="en-US" sz="2400" dirty="0" err="1" smtClean="0">
                <a:solidFill>
                  <a:schemeClr val="bg1"/>
                </a:solidFill>
              </a:rPr>
              <a:t>resynch</a:t>
            </a:r>
            <a:r>
              <a:rPr lang="en-US" sz="2400" dirty="0" smtClean="0">
                <a:solidFill>
                  <a:schemeClr val="bg1"/>
                </a:solidFill>
              </a:rPr>
              <a:t> from a DC</a:t>
            </a:r>
          </a:p>
          <a:p>
            <a:pPr lvl="1">
              <a:buNone/>
            </a:pPr>
            <a:r>
              <a:rPr lang="en-US" sz="2400" dirty="0" smtClean="0">
                <a:solidFill>
                  <a:schemeClr val="bg1"/>
                </a:solidFill>
              </a:rPr>
              <a:t>/monitor /</a:t>
            </a:r>
            <a:r>
              <a:rPr lang="en-US" sz="2400" dirty="0" err="1" smtClean="0">
                <a:solidFill>
                  <a:schemeClr val="bg1"/>
                </a:solidFill>
              </a:rPr>
              <a:t>domain:WTEC</a:t>
            </a:r>
            <a:r>
              <a:rPr lang="en-US" sz="2400" dirty="0" smtClean="0">
                <a:solidFill>
                  <a:schemeClr val="bg1"/>
                </a:solidFill>
              </a:rPr>
              <a:t> (lists skew from PDC for all DCs in domain)</a:t>
            </a:r>
          </a:p>
          <a:p>
            <a:pPr eaLnBrk="1" hangingPunct="1"/>
            <a:endParaRPr lang="en-US" dirty="0" smtClean="0">
              <a:solidFill>
                <a:schemeClr val="bg1"/>
              </a:solidFill>
            </a:endParaRPr>
          </a:p>
          <a:p>
            <a:pPr lvl="1"/>
            <a:endParaRPr lang="en-US" dirty="0" smtClean="0"/>
          </a:p>
        </p:txBody>
      </p:sp>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776288" y="0"/>
            <a:ext cx="7475537" cy="7155805"/>
          </a:xfrm>
          <a:prstGeom prst="rect">
            <a:avLst/>
          </a:prstGeom>
          <a:noFill/>
          <a:ln w="9525">
            <a:noFill/>
            <a:miter lim="800000"/>
            <a:headEnd/>
            <a:tailEnd/>
          </a:ln>
        </p:spPr>
        <p:txBody>
          <a:bodyPr>
            <a:spAutoFit/>
          </a:bodyPr>
          <a:lstStyle/>
          <a:p>
            <a:endParaRPr lang="en-US" sz="900" dirty="0">
              <a:latin typeface="Futura Bk" pitchFamily="34" charset="0"/>
            </a:endParaRPr>
          </a:p>
          <a:p>
            <a:r>
              <a:rPr lang="en-US" sz="900" dirty="0">
                <a:latin typeface="Futura Bk" pitchFamily="34" charset="0"/>
              </a:rPr>
              <a:t>C</a:t>
            </a:r>
            <a:r>
              <a:rPr lang="en-US" sz="900" dirty="0">
                <a:solidFill>
                  <a:schemeClr val="bg1"/>
                </a:solidFill>
                <a:latin typeface="Futura Bk" pitchFamily="34" charset="0"/>
              </a:rPr>
              <a:t>:\&gt;w32tm /monitor /domain:wtec</a:t>
            </a:r>
          </a:p>
          <a:p>
            <a:r>
              <a:rPr lang="en-US" sz="900" dirty="0">
                <a:solidFill>
                  <a:schemeClr val="bg1"/>
                </a:solidFill>
                <a:latin typeface="Futura Bk" pitchFamily="34" charset="0"/>
              </a:rPr>
              <a:t>WTEC-DC1.Wtec.adapps.hp.com *** PDC *** [16.113.26.95]:</a:t>
            </a:r>
          </a:p>
          <a:p>
            <a:r>
              <a:rPr lang="en-US" sz="900" dirty="0">
                <a:solidFill>
                  <a:schemeClr val="bg1"/>
                </a:solidFill>
                <a:latin typeface="Futura Bk" pitchFamily="34" charset="0"/>
              </a:rPr>
              <a:t>    ICMP: 171ms delay.</a:t>
            </a:r>
          </a:p>
          <a:p>
            <a:r>
              <a:rPr lang="en-US" sz="900" dirty="0">
                <a:solidFill>
                  <a:schemeClr val="bg1"/>
                </a:solidFill>
                <a:latin typeface="Futura Bk" pitchFamily="34" charset="0"/>
              </a:rPr>
              <a:t>    NTP: +0.0000000s offset from WTEC-DC1.Wtec.adapps.hp.com</a:t>
            </a:r>
          </a:p>
          <a:p>
            <a:r>
              <a:rPr lang="en-US" sz="900" dirty="0">
                <a:solidFill>
                  <a:schemeClr val="bg1"/>
                </a:solidFill>
                <a:latin typeface="Futura Bk" pitchFamily="34" charset="0"/>
              </a:rPr>
              <a:t>        </a:t>
            </a:r>
            <a:r>
              <a:rPr lang="en-US" sz="900" dirty="0" err="1">
                <a:solidFill>
                  <a:schemeClr val="bg1"/>
                </a:solidFill>
                <a:latin typeface="Futura Bk" pitchFamily="34" charset="0"/>
              </a:rPr>
              <a:t>RefID</a:t>
            </a:r>
            <a:r>
              <a:rPr lang="en-US" sz="900" dirty="0">
                <a:solidFill>
                  <a:schemeClr val="bg1"/>
                </a:solidFill>
                <a:latin typeface="Futura Bk" pitchFamily="34" charset="0"/>
              </a:rPr>
              <a:t>: atl-resolver.americas.hp.net [15.227.128.51]</a:t>
            </a:r>
          </a:p>
          <a:p>
            <a:r>
              <a:rPr lang="en-US" sz="900" dirty="0">
                <a:solidFill>
                  <a:schemeClr val="bg1"/>
                </a:solidFill>
                <a:latin typeface="Futura Bk" pitchFamily="34" charset="0"/>
              </a:rPr>
              <a:t>WTEC-DC2.Wtec.adapps.hp.com [16.56.172.105]:</a:t>
            </a:r>
          </a:p>
          <a:p>
            <a:r>
              <a:rPr lang="en-US" sz="900" dirty="0">
                <a:solidFill>
                  <a:schemeClr val="bg1"/>
                </a:solidFill>
                <a:latin typeface="Futura Bk" pitchFamily="34" charset="0"/>
              </a:rPr>
              <a:t>    ICMP: 0ms delay.</a:t>
            </a:r>
          </a:p>
          <a:p>
            <a:r>
              <a:rPr lang="en-US" sz="900" dirty="0">
                <a:solidFill>
                  <a:schemeClr val="bg1"/>
                </a:solidFill>
                <a:latin typeface="Futura Bk" pitchFamily="34" charset="0"/>
              </a:rPr>
              <a:t>    NTP: -0.0227096s offset from WTEC-DC1.Wtec.adapps.hp.com</a:t>
            </a:r>
          </a:p>
          <a:p>
            <a:r>
              <a:rPr lang="en-US" sz="900" dirty="0">
                <a:solidFill>
                  <a:schemeClr val="bg1"/>
                </a:solidFill>
                <a:latin typeface="Futura Bk" pitchFamily="34" charset="0"/>
              </a:rPr>
              <a:t>        </a:t>
            </a:r>
            <a:r>
              <a:rPr lang="en-US" sz="900" dirty="0" err="1">
                <a:solidFill>
                  <a:schemeClr val="bg1"/>
                </a:solidFill>
                <a:latin typeface="Futura Bk" pitchFamily="34" charset="0"/>
              </a:rPr>
              <a:t>RefID</a:t>
            </a:r>
            <a:r>
              <a:rPr lang="en-US" sz="900" dirty="0">
                <a:solidFill>
                  <a:schemeClr val="bg1"/>
                </a:solidFill>
                <a:latin typeface="Futura Bk" pitchFamily="34" charset="0"/>
              </a:rPr>
              <a:t>: WTEC-DC1.Wtec.adapps.hp.com [16.113.26.95]</a:t>
            </a:r>
          </a:p>
          <a:p>
            <a:r>
              <a:rPr lang="en-US" sz="900" dirty="0">
                <a:solidFill>
                  <a:schemeClr val="bg1"/>
                </a:solidFill>
                <a:latin typeface="Futura Bk" pitchFamily="34" charset="0"/>
              </a:rPr>
              <a:t>WTEC-DC3.Wtec.adapps.hp.com [15.31.56.61]:</a:t>
            </a:r>
          </a:p>
          <a:p>
            <a:r>
              <a:rPr lang="en-US" sz="900" dirty="0">
                <a:solidFill>
                  <a:schemeClr val="bg1"/>
                </a:solidFill>
                <a:latin typeface="Futura Bk" pitchFamily="34" charset="0"/>
              </a:rPr>
              <a:t>    ICMP: error IP_REQ_TIMED_OUT - no response in 1000ms</a:t>
            </a:r>
          </a:p>
          <a:p>
            <a:r>
              <a:rPr lang="en-US" sz="900" dirty="0">
                <a:solidFill>
                  <a:schemeClr val="bg1"/>
                </a:solidFill>
                <a:latin typeface="Futura Bk" pitchFamily="34" charset="0"/>
              </a:rPr>
              <a:t>    NTP: error ERROR_TIMEOUT - no response from server in 1000m</a:t>
            </a:r>
          </a:p>
          <a:p>
            <a:r>
              <a:rPr lang="en-US" sz="900" dirty="0">
                <a:solidFill>
                  <a:schemeClr val="bg1"/>
                </a:solidFill>
                <a:latin typeface="Futura Bk" pitchFamily="34" charset="0"/>
              </a:rPr>
              <a:t>mccall.Wtec.adapps.hp.com [16.113.9.141]:</a:t>
            </a:r>
          </a:p>
          <a:p>
            <a:r>
              <a:rPr lang="en-US" sz="900" dirty="0">
                <a:solidFill>
                  <a:schemeClr val="bg1"/>
                </a:solidFill>
                <a:latin typeface="Futura Bk" pitchFamily="34" charset="0"/>
              </a:rPr>
              <a:t>    ICMP: 170ms delay.</a:t>
            </a:r>
          </a:p>
          <a:p>
            <a:r>
              <a:rPr lang="en-US" sz="900" dirty="0">
                <a:solidFill>
                  <a:schemeClr val="bg1"/>
                </a:solidFill>
                <a:latin typeface="Futura Bk" pitchFamily="34" charset="0"/>
              </a:rPr>
              <a:t>    NTP: +9.1344128s offset from WTEC-DC1.Wtec.adapps.hp.com</a:t>
            </a:r>
          </a:p>
          <a:p>
            <a:r>
              <a:rPr lang="en-US" sz="900" dirty="0">
                <a:solidFill>
                  <a:schemeClr val="bg1"/>
                </a:solidFill>
                <a:latin typeface="Futura Bk" pitchFamily="34" charset="0"/>
              </a:rPr>
              <a:t>        </a:t>
            </a:r>
            <a:r>
              <a:rPr lang="en-US" sz="900" dirty="0" err="1">
                <a:solidFill>
                  <a:schemeClr val="bg1"/>
                </a:solidFill>
                <a:latin typeface="Futura Bk" pitchFamily="34" charset="0"/>
              </a:rPr>
              <a:t>RefID</a:t>
            </a:r>
            <a:r>
              <a:rPr lang="en-US" sz="900" dirty="0">
                <a:solidFill>
                  <a:schemeClr val="bg1"/>
                </a:solidFill>
                <a:latin typeface="Futura Bk" pitchFamily="34" charset="0"/>
              </a:rPr>
              <a:t>: WTEC-DC1.Wtec.adapps.hp.com [16.113.26.95]</a:t>
            </a:r>
          </a:p>
          <a:p>
            <a:r>
              <a:rPr lang="en-US" sz="900" dirty="0">
                <a:solidFill>
                  <a:schemeClr val="bg1"/>
                </a:solidFill>
                <a:latin typeface="Futura Bk" pitchFamily="34" charset="0"/>
              </a:rPr>
              <a:t>wtec-dc4.Wtec.adapps.hp.com [16.144.206.141]:</a:t>
            </a:r>
          </a:p>
          <a:p>
            <a:r>
              <a:rPr lang="en-US" sz="900" dirty="0">
                <a:solidFill>
                  <a:schemeClr val="bg1"/>
                </a:solidFill>
                <a:latin typeface="Futura Bk" pitchFamily="34" charset="0"/>
              </a:rPr>
              <a:t>    ICMP: 361ms delay.</a:t>
            </a:r>
          </a:p>
          <a:p>
            <a:r>
              <a:rPr lang="en-US" sz="900" dirty="0">
                <a:solidFill>
                  <a:schemeClr val="bg1"/>
                </a:solidFill>
                <a:latin typeface="Futura Bk" pitchFamily="34" charset="0"/>
              </a:rPr>
              <a:t>    NTP: +9.1279869s offset from WTEC-DC1.Wtec.adapps.hp.com</a:t>
            </a:r>
          </a:p>
          <a:p>
            <a:r>
              <a:rPr lang="en-US" sz="900" dirty="0">
                <a:solidFill>
                  <a:schemeClr val="bg1"/>
                </a:solidFill>
                <a:latin typeface="Futura Bk" pitchFamily="34" charset="0"/>
              </a:rPr>
              <a:t>        </a:t>
            </a:r>
            <a:r>
              <a:rPr lang="en-US" sz="900" dirty="0" err="1">
                <a:solidFill>
                  <a:schemeClr val="bg1"/>
                </a:solidFill>
                <a:latin typeface="Futura Bk" pitchFamily="34" charset="0"/>
              </a:rPr>
              <a:t>RefID</a:t>
            </a:r>
            <a:r>
              <a:rPr lang="en-US" sz="900" dirty="0">
                <a:solidFill>
                  <a:schemeClr val="bg1"/>
                </a:solidFill>
                <a:latin typeface="Futura Bk" pitchFamily="34" charset="0"/>
              </a:rPr>
              <a:t>: WTEC-DC1.Wtec.adapps.hp.com [16.113.26.95]</a:t>
            </a:r>
          </a:p>
          <a:p>
            <a:r>
              <a:rPr lang="en-US" sz="900" dirty="0">
                <a:solidFill>
                  <a:schemeClr val="bg1"/>
                </a:solidFill>
                <a:latin typeface="Futura Bk" pitchFamily="34" charset="0"/>
              </a:rPr>
              <a:t>gse-exch3.Wtec.adapps.hp.com [16.25.249.129]:</a:t>
            </a:r>
          </a:p>
          <a:p>
            <a:r>
              <a:rPr lang="en-US" sz="900" dirty="0">
                <a:solidFill>
                  <a:schemeClr val="bg1"/>
                </a:solidFill>
                <a:latin typeface="Futura Bk" pitchFamily="34" charset="0"/>
              </a:rPr>
              <a:t>    ICMP: 24ms delay.</a:t>
            </a:r>
          </a:p>
          <a:p>
            <a:r>
              <a:rPr lang="en-US" sz="900" dirty="0">
                <a:solidFill>
                  <a:schemeClr val="bg1"/>
                </a:solidFill>
                <a:latin typeface="Futura Bk" pitchFamily="34" charset="0"/>
              </a:rPr>
              <a:t>    NTP: +9.1188723s offset from WTEC-DC1.Wtec.adapps.hp.com</a:t>
            </a:r>
          </a:p>
          <a:p>
            <a:r>
              <a:rPr lang="en-US" sz="900" dirty="0">
                <a:solidFill>
                  <a:schemeClr val="bg1"/>
                </a:solidFill>
                <a:latin typeface="Futura Bk" pitchFamily="34" charset="0"/>
              </a:rPr>
              <a:t>        </a:t>
            </a:r>
            <a:r>
              <a:rPr lang="en-US" sz="900" dirty="0" err="1">
                <a:solidFill>
                  <a:schemeClr val="bg1"/>
                </a:solidFill>
                <a:latin typeface="Futura Bk" pitchFamily="34" charset="0"/>
              </a:rPr>
              <a:t>RefID</a:t>
            </a:r>
            <a:r>
              <a:rPr lang="en-US" sz="900" dirty="0">
                <a:solidFill>
                  <a:schemeClr val="bg1"/>
                </a:solidFill>
                <a:latin typeface="Futura Bk" pitchFamily="34" charset="0"/>
              </a:rPr>
              <a:t>: WTEC-DC1.Wtec.adapps.hp.com [16.113.26.95]</a:t>
            </a:r>
          </a:p>
          <a:p>
            <a:endParaRPr lang="en-US" sz="900" dirty="0" smtClean="0">
              <a:solidFill>
                <a:schemeClr val="bg1"/>
              </a:solidFill>
              <a:latin typeface="Futura Bk" pitchFamily="34" charset="0"/>
            </a:endParaRPr>
          </a:p>
          <a:p>
            <a:r>
              <a:rPr lang="en-US" sz="900" dirty="0" smtClean="0">
                <a:solidFill>
                  <a:schemeClr val="bg1"/>
                </a:solidFill>
                <a:latin typeface="Futura Bk" pitchFamily="34" charset="0"/>
              </a:rPr>
              <a:t>C</a:t>
            </a:r>
            <a:r>
              <a:rPr lang="en-US" sz="900" dirty="0">
                <a:solidFill>
                  <a:schemeClr val="bg1"/>
                </a:solidFill>
                <a:latin typeface="Futura Bk" pitchFamily="34" charset="0"/>
              </a:rPr>
              <a:t>:\&gt;w32tm /monitor /</a:t>
            </a:r>
            <a:r>
              <a:rPr lang="en-US" sz="900" dirty="0" err="1">
                <a:solidFill>
                  <a:schemeClr val="bg1"/>
                </a:solidFill>
                <a:latin typeface="Futura Bk" pitchFamily="34" charset="0"/>
              </a:rPr>
              <a:t>domain:wtec</a:t>
            </a:r>
            <a:endParaRPr lang="en-US" sz="900" dirty="0">
              <a:solidFill>
                <a:schemeClr val="bg1"/>
              </a:solidFill>
              <a:latin typeface="Futura Bk" pitchFamily="34" charset="0"/>
            </a:endParaRPr>
          </a:p>
          <a:p>
            <a:r>
              <a:rPr lang="en-US" sz="900" dirty="0">
                <a:solidFill>
                  <a:schemeClr val="bg1"/>
                </a:solidFill>
                <a:latin typeface="Futura Bk" pitchFamily="34" charset="0"/>
              </a:rPr>
              <a:t>WTEC-DC1.Wtec.adapps.hp.com *** PDC *** [16.113.26.95]:</a:t>
            </a:r>
          </a:p>
          <a:p>
            <a:r>
              <a:rPr lang="en-US" sz="900" dirty="0">
                <a:solidFill>
                  <a:schemeClr val="bg1"/>
                </a:solidFill>
                <a:latin typeface="Futura Bk" pitchFamily="34" charset="0"/>
              </a:rPr>
              <a:t>    ICMP: 171ms delay.</a:t>
            </a:r>
          </a:p>
          <a:p>
            <a:r>
              <a:rPr lang="en-US" sz="900" dirty="0">
                <a:solidFill>
                  <a:schemeClr val="bg1"/>
                </a:solidFill>
                <a:latin typeface="Futura Bk" pitchFamily="34" charset="0"/>
              </a:rPr>
              <a:t>    NTP: +0.0000000s offset from WTEC-DC1.Wtec.adapps.hp.com</a:t>
            </a:r>
          </a:p>
          <a:p>
            <a:r>
              <a:rPr lang="en-US" sz="900" dirty="0">
                <a:solidFill>
                  <a:schemeClr val="bg1"/>
                </a:solidFill>
                <a:latin typeface="Futura Bk" pitchFamily="34" charset="0"/>
              </a:rPr>
              <a:t>        </a:t>
            </a:r>
            <a:r>
              <a:rPr lang="en-US" sz="900" dirty="0" err="1">
                <a:solidFill>
                  <a:schemeClr val="bg1"/>
                </a:solidFill>
                <a:latin typeface="Futura Bk" pitchFamily="34" charset="0"/>
              </a:rPr>
              <a:t>RefID</a:t>
            </a:r>
            <a:r>
              <a:rPr lang="en-US" sz="900" dirty="0">
                <a:solidFill>
                  <a:schemeClr val="bg1"/>
                </a:solidFill>
                <a:latin typeface="Futura Bk" pitchFamily="34" charset="0"/>
              </a:rPr>
              <a:t>: forwarders.americas.hp.net [15.227.128.51]</a:t>
            </a:r>
          </a:p>
          <a:p>
            <a:r>
              <a:rPr lang="en-US" sz="900" dirty="0">
                <a:solidFill>
                  <a:schemeClr val="bg1"/>
                </a:solidFill>
                <a:latin typeface="Futura Bk" pitchFamily="34" charset="0"/>
              </a:rPr>
              <a:t>WTEC-DC2.Wtec.adapps.hp.com [16.56.172.105]:</a:t>
            </a:r>
          </a:p>
          <a:p>
            <a:r>
              <a:rPr lang="en-US" sz="900" dirty="0">
                <a:solidFill>
                  <a:schemeClr val="bg1"/>
                </a:solidFill>
                <a:latin typeface="Futura Bk" pitchFamily="34" charset="0"/>
              </a:rPr>
              <a:t>    ICMP: 0ms delay.</a:t>
            </a:r>
          </a:p>
          <a:p>
            <a:r>
              <a:rPr lang="en-US" sz="900" dirty="0">
                <a:solidFill>
                  <a:schemeClr val="bg1"/>
                </a:solidFill>
                <a:latin typeface="Futura Bk" pitchFamily="34" charset="0"/>
              </a:rPr>
              <a:t>    NTP: +0.0068319s offset from WTEC-DC1.Wtec.adapps.hp.com</a:t>
            </a:r>
          </a:p>
          <a:p>
            <a:r>
              <a:rPr lang="en-US" sz="900" dirty="0">
                <a:solidFill>
                  <a:schemeClr val="bg1"/>
                </a:solidFill>
                <a:latin typeface="Futura Bk" pitchFamily="34" charset="0"/>
              </a:rPr>
              <a:t>        </a:t>
            </a:r>
            <a:r>
              <a:rPr lang="en-US" sz="900" dirty="0" err="1">
                <a:solidFill>
                  <a:schemeClr val="bg1"/>
                </a:solidFill>
                <a:latin typeface="Futura Bk" pitchFamily="34" charset="0"/>
              </a:rPr>
              <a:t>RefID</a:t>
            </a:r>
            <a:r>
              <a:rPr lang="en-US" sz="900" dirty="0">
                <a:solidFill>
                  <a:schemeClr val="bg1"/>
                </a:solidFill>
                <a:latin typeface="Futura Bk" pitchFamily="34" charset="0"/>
              </a:rPr>
              <a:t>: WTEC-DC1.Wtec.adapps.hp.com [16.113.26.95]</a:t>
            </a:r>
          </a:p>
          <a:p>
            <a:r>
              <a:rPr lang="en-US" sz="900" dirty="0">
                <a:solidFill>
                  <a:schemeClr val="bg1"/>
                </a:solidFill>
                <a:latin typeface="Futura Bk" pitchFamily="34" charset="0"/>
              </a:rPr>
              <a:t>WTEC-DC3.Wtec.adapps.hp.com [15.31.56.61]:</a:t>
            </a:r>
          </a:p>
          <a:p>
            <a:r>
              <a:rPr lang="en-US" sz="900" dirty="0">
                <a:solidFill>
                  <a:schemeClr val="bg1"/>
                </a:solidFill>
                <a:latin typeface="Futura Bk" pitchFamily="34" charset="0"/>
              </a:rPr>
              <a:t>    ICMP: 224ms delay.</a:t>
            </a:r>
          </a:p>
          <a:p>
            <a:r>
              <a:rPr lang="en-US" sz="900" dirty="0">
                <a:solidFill>
                  <a:schemeClr val="bg1"/>
                </a:solidFill>
                <a:latin typeface="Futura Bk" pitchFamily="34" charset="0"/>
              </a:rPr>
              <a:t>    NTP: +0.0264724s offset from WTEC-DC1.Wtec.adapps.hp.com</a:t>
            </a:r>
          </a:p>
          <a:p>
            <a:r>
              <a:rPr lang="en-US" sz="900" dirty="0">
                <a:solidFill>
                  <a:schemeClr val="bg1"/>
                </a:solidFill>
                <a:latin typeface="Futura Bk" pitchFamily="34" charset="0"/>
              </a:rPr>
              <a:t>        </a:t>
            </a:r>
            <a:r>
              <a:rPr lang="en-US" sz="900" dirty="0" err="1">
                <a:solidFill>
                  <a:schemeClr val="bg1"/>
                </a:solidFill>
                <a:latin typeface="Futura Bk" pitchFamily="34" charset="0"/>
              </a:rPr>
              <a:t>RefID</a:t>
            </a:r>
            <a:r>
              <a:rPr lang="en-US" sz="900" dirty="0">
                <a:solidFill>
                  <a:schemeClr val="bg1"/>
                </a:solidFill>
                <a:latin typeface="Futura Bk" pitchFamily="34" charset="0"/>
              </a:rPr>
              <a:t>: WTEC-DC1.Wtec.adapps.hp.com [16.113.26.95]</a:t>
            </a:r>
          </a:p>
          <a:p>
            <a:r>
              <a:rPr lang="en-US" sz="900" dirty="0">
                <a:solidFill>
                  <a:schemeClr val="bg1"/>
                </a:solidFill>
                <a:latin typeface="Futura Bk" pitchFamily="34" charset="0"/>
              </a:rPr>
              <a:t>mccall.Wtec.adapps.hp.com [16.113.9.141]:</a:t>
            </a:r>
          </a:p>
          <a:p>
            <a:r>
              <a:rPr lang="en-US" sz="900" dirty="0">
                <a:solidFill>
                  <a:schemeClr val="bg1"/>
                </a:solidFill>
                <a:latin typeface="Futura Bk" pitchFamily="34" charset="0"/>
              </a:rPr>
              <a:t>    ICMP: 170ms delay.</a:t>
            </a:r>
          </a:p>
          <a:p>
            <a:r>
              <a:rPr lang="en-US" sz="900" dirty="0">
                <a:solidFill>
                  <a:schemeClr val="bg1"/>
                </a:solidFill>
                <a:latin typeface="Futura Bk" pitchFamily="34" charset="0"/>
              </a:rPr>
              <a:t>    NTP: +0.0115832s offset from WTEC-DC1.Wtec.adapps.hp.com</a:t>
            </a:r>
          </a:p>
          <a:p>
            <a:r>
              <a:rPr lang="en-US" sz="900" dirty="0">
                <a:solidFill>
                  <a:schemeClr val="bg1"/>
                </a:solidFill>
                <a:latin typeface="Futura Bk" pitchFamily="34" charset="0"/>
              </a:rPr>
              <a:t>        </a:t>
            </a:r>
            <a:r>
              <a:rPr lang="en-US" sz="900" dirty="0" err="1">
                <a:solidFill>
                  <a:schemeClr val="bg1"/>
                </a:solidFill>
                <a:latin typeface="Futura Bk" pitchFamily="34" charset="0"/>
              </a:rPr>
              <a:t>RefID</a:t>
            </a:r>
            <a:r>
              <a:rPr lang="en-US" sz="900" dirty="0">
                <a:solidFill>
                  <a:schemeClr val="bg1"/>
                </a:solidFill>
                <a:latin typeface="Futura Bk" pitchFamily="34" charset="0"/>
              </a:rPr>
              <a:t>: WTEC-DC1.Wtec.adapps.hp.com [16.113.26.95]</a:t>
            </a:r>
          </a:p>
          <a:p>
            <a:r>
              <a:rPr lang="en-US" sz="900" dirty="0">
                <a:solidFill>
                  <a:schemeClr val="bg1"/>
                </a:solidFill>
                <a:latin typeface="Futura Bk" pitchFamily="34" charset="0"/>
              </a:rPr>
              <a:t>wtec-dc4.Wtec.adapps.hp.com [16.144.206.141]:</a:t>
            </a:r>
          </a:p>
          <a:p>
            <a:r>
              <a:rPr lang="en-US" sz="900" dirty="0">
                <a:solidFill>
                  <a:schemeClr val="bg1"/>
                </a:solidFill>
                <a:latin typeface="Futura Bk" pitchFamily="34" charset="0"/>
              </a:rPr>
              <a:t>    ICMP: 361ms delay.</a:t>
            </a:r>
          </a:p>
          <a:p>
            <a:r>
              <a:rPr lang="en-US" sz="900" dirty="0">
                <a:solidFill>
                  <a:schemeClr val="bg1"/>
                </a:solidFill>
                <a:latin typeface="Futura Bk" pitchFamily="34" charset="0"/>
              </a:rPr>
              <a:t>    NTP: -0.0362574s offset from WTEC-DC1.Wtec.adapps.hp.com</a:t>
            </a:r>
          </a:p>
          <a:p>
            <a:r>
              <a:rPr lang="en-US" sz="900" dirty="0">
                <a:solidFill>
                  <a:schemeClr val="bg1"/>
                </a:solidFill>
                <a:latin typeface="Futura Bk" pitchFamily="34" charset="0"/>
              </a:rPr>
              <a:t>        </a:t>
            </a:r>
            <a:r>
              <a:rPr lang="en-US" sz="900" dirty="0" err="1">
                <a:solidFill>
                  <a:schemeClr val="bg1"/>
                </a:solidFill>
                <a:latin typeface="Futura Bk" pitchFamily="34" charset="0"/>
              </a:rPr>
              <a:t>RefID</a:t>
            </a:r>
            <a:r>
              <a:rPr lang="en-US" sz="900" dirty="0">
                <a:solidFill>
                  <a:schemeClr val="bg1"/>
                </a:solidFill>
                <a:latin typeface="Futura Bk" pitchFamily="34" charset="0"/>
              </a:rPr>
              <a:t>: WTEC-DC1.Wtec.adapps.hp.com [16.113.26.95]</a:t>
            </a:r>
          </a:p>
          <a:p>
            <a:r>
              <a:rPr lang="en-US" sz="900" dirty="0">
                <a:solidFill>
                  <a:schemeClr val="bg1"/>
                </a:solidFill>
                <a:latin typeface="Futura Bk" pitchFamily="34" charset="0"/>
              </a:rPr>
              <a:t>gse-exch3.Wtec.adapps.hp.com [16.25.249.129]:</a:t>
            </a:r>
          </a:p>
          <a:p>
            <a:r>
              <a:rPr lang="en-US" sz="900" dirty="0">
                <a:solidFill>
                  <a:schemeClr val="bg1"/>
                </a:solidFill>
                <a:latin typeface="Futura Bk" pitchFamily="34" charset="0"/>
              </a:rPr>
              <a:t>    ICMP: 24ms delay.</a:t>
            </a:r>
          </a:p>
          <a:p>
            <a:r>
              <a:rPr lang="en-US" sz="900" dirty="0">
                <a:solidFill>
                  <a:schemeClr val="bg1"/>
                </a:solidFill>
                <a:latin typeface="Futura Bk" pitchFamily="34" charset="0"/>
              </a:rPr>
              <a:t>    NTP: +0.0063204s offset from WTEC-DC1.Wtec.adapps.hp.com</a:t>
            </a:r>
          </a:p>
          <a:p>
            <a:r>
              <a:rPr lang="en-US" sz="900" dirty="0">
                <a:solidFill>
                  <a:schemeClr val="bg1"/>
                </a:solidFill>
                <a:latin typeface="Futura Bk" pitchFamily="34" charset="0"/>
              </a:rPr>
              <a:t>        </a:t>
            </a:r>
            <a:r>
              <a:rPr lang="en-US" sz="900" dirty="0" err="1">
                <a:solidFill>
                  <a:schemeClr val="bg1"/>
                </a:solidFill>
                <a:latin typeface="Futura Bk" pitchFamily="34" charset="0"/>
              </a:rPr>
              <a:t>RefID</a:t>
            </a:r>
            <a:r>
              <a:rPr lang="en-US" sz="900" dirty="0">
                <a:solidFill>
                  <a:schemeClr val="bg1"/>
                </a:solidFill>
                <a:latin typeface="Futura Bk" pitchFamily="34" charset="0"/>
              </a:rPr>
              <a:t>: WTEC-DC1.Wtec.adapps.hp.com [16.113.26.95]</a:t>
            </a:r>
          </a:p>
        </p:txBody>
      </p:sp>
      <p:sp>
        <p:nvSpPr>
          <p:cNvPr id="14" name="Oval 3"/>
          <p:cNvSpPr>
            <a:spLocks noChangeArrowheads="1"/>
          </p:cNvSpPr>
          <p:nvPr/>
        </p:nvSpPr>
        <p:spPr bwMode="auto">
          <a:xfrm>
            <a:off x="1027113" y="3770313"/>
            <a:ext cx="1524000" cy="400050"/>
          </a:xfrm>
          <a:prstGeom prst="ellipse">
            <a:avLst/>
          </a:prstGeom>
          <a:noFill/>
          <a:ln w="38100">
            <a:solidFill>
              <a:srgbClr val="FF0000"/>
            </a:solidFill>
            <a:round/>
            <a:headEnd/>
            <a:tailEnd/>
          </a:ln>
        </p:spPr>
        <p:txBody>
          <a:bodyPr wrap="none" anchor="ctr"/>
          <a:lstStyle/>
          <a:p>
            <a:endParaRPr lang="en-US"/>
          </a:p>
        </p:txBody>
      </p:sp>
      <p:sp>
        <p:nvSpPr>
          <p:cNvPr id="15" name="Oval 4"/>
          <p:cNvSpPr>
            <a:spLocks noChangeArrowheads="1"/>
          </p:cNvSpPr>
          <p:nvPr/>
        </p:nvSpPr>
        <p:spPr bwMode="auto">
          <a:xfrm>
            <a:off x="1009650" y="4300538"/>
            <a:ext cx="1524000" cy="400050"/>
          </a:xfrm>
          <a:prstGeom prst="ellipse">
            <a:avLst/>
          </a:prstGeom>
          <a:noFill/>
          <a:ln w="38100">
            <a:solidFill>
              <a:srgbClr val="FF0000"/>
            </a:solidFill>
            <a:round/>
            <a:headEnd/>
            <a:tailEnd/>
          </a:ln>
        </p:spPr>
        <p:txBody>
          <a:bodyPr wrap="none" anchor="ctr"/>
          <a:lstStyle/>
          <a:p>
            <a:endParaRPr lang="en-US"/>
          </a:p>
        </p:txBody>
      </p:sp>
      <p:sp>
        <p:nvSpPr>
          <p:cNvPr id="16" name="Oval 5"/>
          <p:cNvSpPr>
            <a:spLocks noChangeArrowheads="1"/>
          </p:cNvSpPr>
          <p:nvPr/>
        </p:nvSpPr>
        <p:spPr bwMode="auto">
          <a:xfrm>
            <a:off x="1009650" y="4860925"/>
            <a:ext cx="1524000" cy="400050"/>
          </a:xfrm>
          <a:prstGeom prst="ellipse">
            <a:avLst/>
          </a:prstGeom>
          <a:noFill/>
          <a:ln w="38100">
            <a:solidFill>
              <a:srgbClr val="FF0000"/>
            </a:solidFill>
            <a:round/>
            <a:headEnd/>
            <a:tailEnd/>
          </a:ln>
        </p:spPr>
        <p:txBody>
          <a:bodyPr wrap="none" anchor="ctr"/>
          <a:lstStyle/>
          <a:p>
            <a:endParaRPr lang="en-US"/>
          </a:p>
        </p:txBody>
      </p:sp>
      <p:sp>
        <p:nvSpPr>
          <p:cNvPr id="17" name="Oval 6"/>
          <p:cNvSpPr>
            <a:spLocks noChangeArrowheads="1"/>
          </p:cNvSpPr>
          <p:nvPr/>
        </p:nvSpPr>
        <p:spPr bwMode="auto">
          <a:xfrm>
            <a:off x="1058863" y="336550"/>
            <a:ext cx="1524000" cy="400050"/>
          </a:xfrm>
          <a:prstGeom prst="ellipse">
            <a:avLst/>
          </a:prstGeom>
          <a:noFill/>
          <a:ln w="38100">
            <a:solidFill>
              <a:srgbClr val="FF0000"/>
            </a:solidFill>
            <a:round/>
            <a:headEnd/>
            <a:tailEnd/>
          </a:ln>
        </p:spPr>
        <p:txBody>
          <a:bodyPr wrap="none" anchor="ctr"/>
          <a:lstStyle/>
          <a:p>
            <a:endParaRPr lang="en-US"/>
          </a:p>
        </p:txBody>
      </p:sp>
      <p:sp>
        <p:nvSpPr>
          <p:cNvPr id="18" name="Oval 7"/>
          <p:cNvSpPr>
            <a:spLocks noChangeArrowheads="1"/>
          </p:cNvSpPr>
          <p:nvPr/>
        </p:nvSpPr>
        <p:spPr bwMode="auto">
          <a:xfrm>
            <a:off x="1058863" y="993775"/>
            <a:ext cx="1524000" cy="400050"/>
          </a:xfrm>
          <a:prstGeom prst="ellipse">
            <a:avLst/>
          </a:prstGeom>
          <a:noFill/>
          <a:ln w="38100">
            <a:solidFill>
              <a:srgbClr val="FF0000"/>
            </a:solidFill>
            <a:round/>
            <a:headEnd/>
            <a:tailEnd/>
          </a:ln>
        </p:spPr>
        <p:txBody>
          <a:bodyPr wrap="none" anchor="ctr"/>
          <a:lstStyle/>
          <a:p>
            <a:endParaRPr lang="en-US"/>
          </a:p>
        </p:txBody>
      </p:sp>
      <p:sp>
        <p:nvSpPr>
          <p:cNvPr id="19" name="Oval 8"/>
          <p:cNvSpPr>
            <a:spLocks noChangeArrowheads="1"/>
          </p:cNvSpPr>
          <p:nvPr/>
        </p:nvSpPr>
        <p:spPr bwMode="auto">
          <a:xfrm>
            <a:off x="1031113" y="1907928"/>
            <a:ext cx="1524000" cy="400050"/>
          </a:xfrm>
          <a:prstGeom prst="ellipse">
            <a:avLst/>
          </a:prstGeom>
          <a:noFill/>
          <a:ln w="38100">
            <a:solidFill>
              <a:srgbClr val="FF0000"/>
            </a:solidFill>
            <a:round/>
            <a:headEnd/>
            <a:tailEnd/>
          </a:ln>
        </p:spPr>
        <p:txBody>
          <a:bodyPr wrap="none" anchor="ctr"/>
          <a:lstStyle/>
          <a:p>
            <a:endParaRPr lang="en-US"/>
          </a:p>
        </p:txBody>
      </p:sp>
      <p:sp>
        <p:nvSpPr>
          <p:cNvPr id="20" name="Oval 9"/>
          <p:cNvSpPr>
            <a:spLocks noChangeArrowheads="1"/>
          </p:cNvSpPr>
          <p:nvPr/>
        </p:nvSpPr>
        <p:spPr bwMode="auto">
          <a:xfrm>
            <a:off x="1023175" y="2505591"/>
            <a:ext cx="1524000" cy="400050"/>
          </a:xfrm>
          <a:prstGeom prst="ellipse">
            <a:avLst/>
          </a:prstGeom>
          <a:noFill/>
          <a:ln w="38100">
            <a:solidFill>
              <a:srgbClr val="FF0000"/>
            </a:solidFill>
            <a:round/>
            <a:headEnd/>
            <a:tailEnd/>
          </a:ln>
        </p:spPr>
        <p:txBody>
          <a:bodyPr wrap="none" anchor="ctr"/>
          <a:lstStyle/>
          <a:p>
            <a:endParaRPr lang="en-US"/>
          </a:p>
        </p:txBody>
      </p:sp>
      <p:sp>
        <p:nvSpPr>
          <p:cNvPr id="21" name="AutoShape 10"/>
          <p:cNvSpPr>
            <a:spLocks/>
          </p:cNvSpPr>
          <p:nvPr/>
        </p:nvSpPr>
        <p:spPr bwMode="auto">
          <a:xfrm>
            <a:off x="6046788" y="817563"/>
            <a:ext cx="1816100" cy="1236662"/>
          </a:xfrm>
          <a:prstGeom prst="callout2">
            <a:avLst>
              <a:gd name="adj1" fmla="val 9241"/>
              <a:gd name="adj2" fmla="val -4194"/>
              <a:gd name="adj3" fmla="val 9241"/>
              <a:gd name="adj4" fmla="val -96593"/>
              <a:gd name="adj5" fmla="val 93454"/>
              <a:gd name="adj6" fmla="val -192481"/>
            </a:avLst>
          </a:prstGeom>
          <a:noFill/>
          <a:ln w="57150">
            <a:solidFill>
              <a:srgbClr val="FF0000"/>
            </a:solidFill>
            <a:miter lim="800000"/>
            <a:headEnd/>
            <a:tailEnd type="stealth" w="med" len="med"/>
          </a:ln>
        </p:spPr>
        <p:txBody>
          <a:bodyPr/>
          <a:lstStyle/>
          <a:p>
            <a:pPr algn="ctr"/>
            <a:r>
              <a:rPr lang="en-US" sz="1600" dirty="0">
                <a:solidFill>
                  <a:schemeClr val="bg1"/>
                </a:solidFill>
                <a:latin typeface="Futura Bk" pitchFamily="34" charset="0"/>
              </a:rPr>
              <a:t>Time skew compared to DC1 = 9.13 sec.</a:t>
            </a:r>
          </a:p>
        </p:txBody>
      </p:sp>
      <p:sp>
        <p:nvSpPr>
          <p:cNvPr id="22" name="AutoShape 11"/>
          <p:cNvSpPr>
            <a:spLocks/>
          </p:cNvSpPr>
          <p:nvPr/>
        </p:nvSpPr>
        <p:spPr bwMode="auto">
          <a:xfrm>
            <a:off x="5853113" y="2751138"/>
            <a:ext cx="2455862" cy="1236662"/>
          </a:xfrm>
          <a:prstGeom prst="callout2">
            <a:avLst>
              <a:gd name="adj1" fmla="val 9241"/>
              <a:gd name="adj2" fmla="val -3102"/>
              <a:gd name="adj3" fmla="val 9241"/>
              <a:gd name="adj4" fmla="val -58694"/>
              <a:gd name="adj5" fmla="val 57125"/>
              <a:gd name="adj6" fmla="val -116481"/>
            </a:avLst>
          </a:prstGeom>
          <a:noFill/>
          <a:ln w="57150">
            <a:solidFill>
              <a:srgbClr val="FF0000"/>
            </a:solidFill>
            <a:miter lim="800000"/>
            <a:headEnd/>
            <a:tailEnd type="stealth" w="med" len="med"/>
          </a:ln>
        </p:spPr>
        <p:txBody>
          <a:bodyPr/>
          <a:lstStyle/>
          <a:p>
            <a:pPr algn="ctr"/>
            <a:r>
              <a:rPr lang="en-US" sz="1600" dirty="0">
                <a:solidFill>
                  <a:schemeClr val="bg1"/>
                </a:solidFill>
                <a:latin typeface="Futura Bk" pitchFamily="34" charset="0"/>
              </a:rPr>
              <a:t>W32tm /-</a:t>
            </a:r>
            <a:r>
              <a:rPr lang="en-US" sz="1600" dirty="0" err="1">
                <a:solidFill>
                  <a:schemeClr val="bg1"/>
                </a:solidFill>
                <a:latin typeface="Futura Bk" pitchFamily="34" charset="0"/>
              </a:rPr>
              <a:t>resync</a:t>
            </a:r>
            <a:endParaRPr lang="en-US" sz="1600" dirty="0">
              <a:solidFill>
                <a:schemeClr val="bg1"/>
              </a:solidFill>
              <a:latin typeface="Futura Bk" pitchFamily="34" charset="0"/>
            </a:endParaRPr>
          </a:p>
          <a:p>
            <a:pPr algn="ctr"/>
            <a:r>
              <a:rPr lang="en-US" sz="1600" dirty="0">
                <a:solidFill>
                  <a:schemeClr val="bg1"/>
                </a:solidFill>
                <a:latin typeface="Futura Bk" pitchFamily="34" charset="0"/>
              </a:rPr>
              <a:t>W32tm /</a:t>
            </a:r>
            <a:r>
              <a:rPr lang="en-US" sz="1600" dirty="0" err="1">
                <a:solidFill>
                  <a:schemeClr val="bg1"/>
                </a:solidFill>
                <a:latin typeface="Futura Bk" pitchFamily="34" charset="0"/>
              </a:rPr>
              <a:t>config</a:t>
            </a:r>
            <a:endParaRPr lang="en-US" sz="1600" dirty="0">
              <a:solidFill>
                <a:schemeClr val="bg1"/>
              </a:solidFill>
              <a:latin typeface="Futura Bk" pitchFamily="34" charset="0"/>
            </a:endParaRPr>
          </a:p>
          <a:p>
            <a:pPr algn="ctr"/>
            <a:r>
              <a:rPr lang="en-US" sz="1600" dirty="0">
                <a:solidFill>
                  <a:schemeClr val="bg1"/>
                </a:solidFill>
                <a:latin typeface="Futura Bk" pitchFamily="34" charset="0"/>
              </a:rPr>
              <a:t>/</a:t>
            </a:r>
            <a:r>
              <a:rPr lang="en-US" sz="1600" dirty="0" err="1">
                <a:solidFill>
                  <a:schemeClr val="bg1"/>
                </a:solidFill>
                <a:latin typeface="Futura Bk" pitchFamily="34" charset="0"/>
              </a:rPr>
              <a:t>SyncFromFlags:WTEC</a:t>
            </a:r>
            <a:endParaRPr lang="en-US" sz="1600" dirty="0">
              <a:solidFill>
                <a:schemeClr val="bg1"/>
              </a:solidFill>
              <a:latin typeface="Futura Bk" pitchFamily="34" charset="0"/>
            </a:endParaRPr>
          </a:p>
        </p:txBody>
      </p:sp>
      <p:sp>
        <p:nvSpPr>
          <p:cNvPr id="23" name="AutoShape 12"/>
          <p:cNvSpPr>
            <a:spLocks/>
          </p:cNvSpPr>
          <p:nvPr/>
        </p:nvSpPr>
        <p:spPr bwMode="auto">
          <a:xfrm>
            <a:off x="5664200" y="4975225"/>
            <a:ext cx="2455863" cy="1236663"/>
          </a:xfrm>
          <a:prstGeom prst="callout2">
            <a:avLst>
              <a:gd name="adj1" fmla="val 9241"/>
              <a:gd name="adj2" fmla="val -3102"/>
              <a:gd name="adj3" fmla="val 9241"/>
              <a:gd name="adj4" fmla="val -63153"/>
              <a:gd name="adj5" fmla="val -36458"/>
              <a:gd name="adj6" fmla="val -125468"/>
            </a:avLst>
          </a:prstGeom>
          <a:noFill/>
          <a:ln w="57150">
            <a:solidFill>
              <a:srgbClr val="FF0000"/>
            </a:solidFill>
            <a:miter lim="800000"/>
            <a:headEnd/>
            <a:tailEnd type="stealth" w="med" len="med"/>
          </a:ln>
        </p:spPr>
        <p:txBody>
          <a:bodyPr/>
          <a:lstStyle/>
          <a:p>
            <a:pPr algn="ctr"/>
            <a:r>
              <a:rPr lang="en-US" sz="1600" dirty="0">
                <a:solidFill>
                  <a:schemeClr val="bg1"/>
                </a:solidFill>
                <a:latin typeface="Futura Bk" pitchFamily="34" charset="0"/>
              </a:rPr>
              <a:t>NTP Synchronizes time (over period of time)</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1218795"/>
          </a:xfrm>
        </p:spPr>
        <p:txBody>
          <a:bodyPr/>
          <a:lstStyle/>
          <a:p>
            <a:r>
              <a:rPr lang="en-US" smtClean="0"/>
              <a:t>Troubleshooting Demo</a:t>
            </a:r>
            <a:br>
              <a:rPr lang="en-US" smtClean="0"/>
            </a:br>
            <a:r>
              <a:rPr lang="en-US" smtClean="0"/>
              <a:t>ETW to the rescue!</a:t>
            </a:r>
            <a:endParaRPr lang="en-US" dirty="0"/>
          </a:p>
        </p:txBody>
      </p:sp>
      <p:sp>
        <p:nvSpPr>
          <p:cNvPr id="3" name="Text Placeholder 2"/>
          <p:cNvSpPr>
            <a:spLocks noGrp="1"/>
          </p:cNvSpPr>
          <p:nvPr>
            <p:ph type="body" sz="quarter" idx="10"/>
          </p:nvPr>
        </p:nvSpPr>
        <p:spPr>
          <a:xfrm>
            <a:off x="519113" y="1905665"/>
            <a:ext cx="11149013" cy="4849305"/>
          </a:xfrm>
        </p:spPr>
        <p:txBody>
          <a:bodyPr>
            <a:noAutofit/>
          </a:bodyPr>
          <a:lstStyle/>
          <a:p>
            <a:r>
              <a:rPr lang="en-US" sz="2800" dirty="0" smtClean="0">
                <a:solidFill>
                  <a:schemeClr val="tx1"/>
                </a:solidFill>
              </a:rPr>
              <a:t>Provides a mechanism to trace events raised by:</a:t>
            </a:r>
          </a:p>
          <a:p>
            <a:pPr marL="742950" lvl="1" indent="-285750"/>
            <a:r>
              <a:rPr lang="en-US" sz="1400" dirty="0" smtClean="0"/>
              <a:t>operating system kernel </a:t>
            </a:r>
          </a:p>
          <a:p>
            <a:pPr marL="742950" lvl="1" indent="-285750"/>
            <a:r>
              <a:rPr lang="en-US" sz="1400" dirty="0" smtClean="0"/>
              <a:t>kernel-mode device drivers</a:t>
            </a:r>
          </a:p>
          <a:p>
            <a:pPr marL="742950" lvl="1" indent="-285750"/>
            <a:r>
              <a:rPr lang="en-US" sz="1400" dirty="0" smtClean="0"/>
              <a:t>user-mode applications</a:t>
            </a:r>
            <a:endParaRPr lang="en-US" dirty="0" smtClean="0">
              <a:solidFill>
                <a:schemeClr val="tx1"/>
              </a:solidFill>
            </a:endParaRPr>
          </a:p>
          <a:p>
            <a:r>
              <a:rPr lang="en-US" sz="2800" dirty="0" err="1" smtClean="0">
                <a:solidFill>
                  <a:schemeClr val="tx1"/>
                </a:solidFill>
              </a:rPr>
              <a:t>Logman</a:t>
            </a:r>
            <a:endParaRPr lang="en-US" sz="2800" dirty="0" smtClean="0">
              <a:solidFill>
                <a:schemeClr val="tx1"/>
              </a:solidFill>
            </a:endParaRPr>
          </a:p>
          <a:p>
            <a:pPr lvl="1">
              <a:buNone/>
            </a:pPr>
            <a:r>
              <a:rPr lang="en-US" sz="1400" dirty="0" smtClean="0"/>
              <a:t>C:&gt;Logman query providers (find provider pertaining to what you want to do)</a:t>
            </a:r>
            <a:endParaRPr lang="en-US" sz="1100" dirty="0" smtClean="0"/>
          </a:p>
          <a:p>
            <a:r>
              <a:rPr lang="en-US" sz="1800" b="1" dirty="0" smtClean="0">
                <a:solidFill>
                  <a:schemeClr val="tx1"/>
                </a:solidFill>
              </a:rPr>
              <a:t>Windows 2003 providers of interest:</a:t>
            </a:r>
          </a:p>
          <a:p>
            <a:pPr lvl="1"/>
            <a:r>
              <a:rPr lang="en-US" sz="1800" dirty="0" smtClean="0">
                <a:solidFill>
                  <a:schemeClr val="tx1"/>
                </a:solidFill>
              </a:rPr>
              <a:t>Active Directory: Core	Active Directory: Kerberos </a:t>
            </a:r>
          </a:p>
          <a:p>
            <a:pPr lvl="1"/>
            <a:r>
              <a:rPr lang="en-US" sz="1800" dirty="0" smtClean="0">
                <a:solidFill>
                  <a:schemeClr val="tx1"/>
                </a:solidFill>
              </a:rPr>
              <a:t>	Active Directory: SAM         Active Directory: </a:t>
            </a:r>
            <a:r>
              <a:rPr lang="en-US" sz="1800" dirty="0" err="1" smtClean="0">
                <a:solidFill>
                  <a:schemeClr val="tx1"/>
                </a:solidFill>
              </a:rPr>
              <a:t>NetLogon</a:t>
            </a:r>
            <a:endParaRPr lang="en-US" sz="1800" dirty="0" smtClean="0">
              <a:solidFill>
                <a:schemeClr val="tx1"/>
              </a:solidFill>
            </a:endParaRPr>
          </a:p>
          <a:p>
            <a:pPr>
              <a:buNone/>
            </a:pPr>
            <a:endParaRPr lang="en-US" sz="1800" dirty="0" smtClean="0">
              <a:solidFill>
                <a:schemeClr val="tx1"/>
              </a:solidFill>
            </a:endParaRPr>
          </a:p>
          <a:p>
            <a:r>
              <a:rPr lang="en-US" sz="1800" b="1" dirty="0" smtClean="0">
                <a:solidFill>
                  <a:schemeClr val="tx1"/>
                </a:solidFill>
              </a:rPr>
              <a:t>Windows 2008 providers of interest: (387 Providers and counting!)</a:t>
            </a:r>
          </a:p>
          <a:p>
            <a:pPr lvl="1"/>
            <a:r>
              <a:rPr lang="en-US" sz="1800" dirty="0" smtClean="0">
                <a:solidFill>
                  <a:schemeClr val="tx1"/>
                </a:solidFill>
              </a:rPr>
              <a:t>Active Directory Domain Services: Core 	</a:t>
            </a:r>
          </a:p>
          <a:p>
            <a:pPr lvl="1"/>
            <a:r>
              <a:rPr lang="en-US" sz="1800" dirty="0" smtClean="0">
                <a:solidFill>
                  <a:schemeClr val="tx1"/>
                </a:solidFill>
              </a:rPr>
              <a:t>Active Directory Domain Services: SAM </a:t>
            </a:r>
          </a:p>
          <a:p>
            <a:pPr lvl="1"/>
            <a:r>
              <a:rPr lang="en-US" sz="1800" dirty="0" smtClean="0">
                <a:solidFill>
                  <a:schemeClr val="tx1"/>
                </a:solidFill>
              </a:rPr>
              <a:t>Active Directory: Kerberos Client 	</a:t>
            </a:r>
          </a:p>
          <a:p>
            <a:pPr lvl="1"/>
            <a:r>
              <a:rPr lang="en-US" sz="1800" dirty="0" smtClean="0">
                <a:solidFill>
                  <a:schemeClr val="tx1"/>
                </a:solidFill>
              </a:rPr>
              <a:t>Active Directory: Kerberos KDC </a:t>
            </a:r>
            <a:r>
              <a:rPr lang="en-US" sz="1400" dirty="0" smtClean="0">
                <a:solidFill>
                  <a:schemeClr val="bg1"/>
                </a:solidFill>
              </a:rPr>
              <a:t/>
            </a:r>
            <a:br>
              <a:rPr lang="en-US" sz="1400" dirty="0" smtClean="0">
                <a:solidFill>
                  <a:schemeClr val="bg1"/>
                </a:solidFill>
              </a:rPr>
            </a:br>
            <a:r>
              <a:rPr lang="en-US" sz="1400" dirty="0" smtClean="0">
                <a:solidFill>
                  <a:schemeClr val="bg1"/>
                </a:solidFill>
              </a:rPr>
              <a:t>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should you care about authentication?</a:t>
            </a:r>
            <a:endParaRPr lang="en-US" dirty="0"/>
          </a:p>
        </p:txBody>
      </p:sp>
      <p:sp>
        <p:nvSpPr>
          <p:cNvPr id="3" name="Text Placeholder 2"/>
          <p:cNvSpPr>
            <a:spLocks noGrp="1"/>
          </p:cNvSpPr>
          <p:nvPr>
            <p:ph type="body" sz="quarter" idx="10"/>
          </p:nvPr>
        </p:nvSpPr>
        <p:spPr>
          <a:xfrm>
            <a:off x="519113" y="1447800"/>
            <a:ext cx="11149013" cy="4290405"/>
          </a:xfrm>
        </p:spPr>
        <p:txBody>
          <a:bodyPr/>
          <a:lstStyle/>
          <a:p>
            <a:r>
              <a:rPr lang="en-US" smtClean="0"/>
              <a:t>Active Directory is built to provide a common authentication method in the domain</a:t>
            </a:r>
          </a:p>
          <a:p>
            <a:pPr lvl="1"/>
            <a:r>
              <a:rPr lang="en-US" smtClean="0"/>
              <a:t>Clients, Servers, Applications</a:t>
            </a:r>
          </a:p>
          <a:p>
            <a:r>
              <a:rPr lang="en-US" smtClean="0"/>
              <a:t>Nothing happens in the domain without being authenticated first</a:t>
            </a:r>
          </a:p>
          <a:p>
            <a:r>
              <a:rPr lang="en-US" smtClean="0"/>
              <a:t>Major source of help desk tickets!</a:t>
            </a:r>
          </a:p>
          <a:p>
            <a:r>
              <a:rPr lang="en-US" smtClean="0"/>
              <a:t>Kerberos makes Authentication secure </a:t>
            </a:r>
          </a:p>
          <a:p>
            <a:pPr lvl="1"/>
            <a:r>
              <a:rPr lang="en-US" smtClean="0">
                <a:solidFill>
                  <a:schemeClr val="tx2">
                    <a:lumMod val="75000"/>
                  </a:schemeClr>
                </a:solidFill>
              </a:rPr>
              <a:t>“…an authentication protocol for trusted clients on untrusted networks” (Fulvio Riccardi- “Kerberos Protocol Tutorial”)</a:t>
            </a:r>
            <a:endParaRPr lang="en-US" dirty="0" smtClean="0">
              <a:solidFill>
                <a:schemeClr val="tx2">
                  <a:lumMod val="75000"/>
                </a:schemeClr>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ETW Cheat Sheet</a:t>
            </a:r>
            <a:endParaRPr lang="en-US" dirty="0"/>
          </a:p>
        </p:txBody>
      </p:sp>
      <p:sp>
        <p:nvSpPr>
          <p:cNvPr id="3" name="Text Placeholder 2"/>
          <p:cNvSpPr>
            <a:spLocks noGrp="1"/>
          </p:cNvSpPr>
          <p:nvPr>
            <p:ph type="body" sz="quarter" idx="4294967295"/>
          </p:nvPr>
        </p:nvSpPr>
        <p:spPr>
          <a:xfrm>
            <a:off x="519113" y="1457325"/>
            <a:ext cx="10213975" cy="5967413"/>
          </a:xfrm>
        </p:spPr>
        <p:txBody>
          <a:bodyPr>
            <a:noAutofit/>
          </a:bodyPr>
          <a:lstStyle/>
          <a:p>
            <a:r>
              <a:rPr lang="en-US" sz="1800" dirty="0" smtClean="0">
                <a:solidFill>
                  <a:schemeClr val="tx1"/>
                </a:solidFill>
              </a:rPr>
              <a:t>Basic Commands</a:t>
            </a:r>
          </a:p>
          <a:p>
            <a:pPr lvl="1">
              <a:buNone/>
            </a:pPr>
            <a:r>
              <a:rPr lang="en-US" sz="1400" dirty="0" smtClean="0">
                <a:solidFill>
                  <a:schemeClr val="tx1"/>
                </a:solidFill>
              </a:rPr>
              <a:t>C:&gt;Logman query providers (find provider pertaining to what you want to do)</a:t>
            </a:r>
          </a:p>
          <a:p>
            <a:pPr lvl="1">
              <a:buNone/>
            </a:pPr>
            <a:r>
              <a:rPr lang="en-US" sz="1400" dirty="0" smtClean="0">
                <a:solidFill>
                  <a:schemeClr val="tx1"/>
                </a:solidFill>
              </a:rPr>
              <a:t>C:&gt; logman create trace “LDAP1" -p "active directory: core" -o c:\etw\LDAP1</a:t>
            </a:r>
          </a:p>
          <a:p>
            <a:pPr lvl="1">
              <a:buNone/>
            </a:pPr>
            <a:r>
              <a:rPr lang="en-US" sz="1400" dirty="0" smtClean="0">
                <a:solidFill>
                  <a:schemeClr val="tx1"/>
                </a:solidFill>
              </a:rPr>
              <a:t>C:&gt;logman query</a:t>
            </a:r>
          </a:p>
          <a:p>
            <a:pPr lvl="1">
              <a:buNone/>
            </a:pPr>
            <a:r>
              <a:rPr lang="en-US" sz="1400" dirty="0" smtClean="0">
                <a:solidFill>
                  <a:schemeClr val="tx1"/>
                </a:solidFill>
              </a:rPr>
              <a:t>C:&gt;Logman Start LDAP1</a:t>
            </a:r>
          </a:p>
          <a:p>
            <a:pPr lvl="2"/>
            <a:r>
              <a:rPr lang="en-US" sz="1100" dirty="0" smtClean="0">
                <a:solidFill>
                  <a:schemeClr val="tx1"/>
                </a:solidFill>
              </a:rPr>
              <a:t>Reproduce the search, bind, etc</a:t>
            </a:r>
          </a:p>
          <a:p>
            <a:pPr lvl="2"/>
            <a:r>
              <a:rPr lang="en-US" sz="1100" dirty="0" smtClean="0">
                <a:solidFill>
                  <a:schemeClr val="tx1"/>
                </a:solidFill>
              </a:rPr>
              <a:t>C:&gt;Logman Stop LDAP1</a:t>
            </a:r>
          </a:p>
          <a:p>
            <a:pPr lvl="1">
              <a:buNone/>
            </a:pPr>
            <a:r>
              <a:rPr lang="en-US" sz="1400" dirty="0" smtClean="0">
                <a:solidFill>
                  <a:schemeClr val="tx1"/>
                </a:solidFill>
              </a:rPr>
              <a:t>     Creates LDAP1_00001.etl</a:t>
            </a:r>
          </a:p>
          <a:p>
            <a:pPr lvl="1">
              <a:buNone/>
            </a:pPr>
            <a:r>
              <a:rPr lang="en-US" sz="1400" dirty="0" smtClean="0">
                <a:solidFill>
                  <a:schemeClr val="tx1"/>
                </a:solidFill>
              </a:rPr>
              <a:t>Create report: tracerpt LDAP1_000001.etl -of csv -o Ldap1.csv</a:t>
            </a:r>
          </a:p>
          <a:p>
            <a:pPr lvl="2">
              <a:buNone/>
            </a:pPr>
            <a:r>
              <a:rPr lang="en-US" sz="1100" dirty="0" smtClean="0">
                <a:solidFill>
                  <a:schemeClr val="tx1"/>
                </a:solidFill>
              </a:rPr>
              <a:t>-of sets file type (default = xml)</a:t>
            </a:r>
          </a:p>
          <a:p>
            <a:pPr lvl="2">
              <a:buNone/>
            </a:pPr>
            <a:r>
              <a:rPr lang="en-US" sz="1100" dirty="0" smtClean="0">
                <a:solidFill>
                  <a:schemeClr val="tx1"/>
                </a:solidFill>
              </a:rPr>
              <a:t>-o = output file name default is dumpfile.csv. Produces the most interesting dump of ldap activity</a:t>
            </a:r>
          </a:p>
          <a:p>
            <a:pPr lvl="2">
              <a:buNone/>
            </a:pPr>
            <a:r>
              <a:rPr lang="en-US" sz="1100" dirty="0" smtClean="0">
                <a:solidFill>
                  <a:schemeClr val="tx1"/>
                </a:solidFill>
              </a:rPr>
              <a:t>-Summary, -Report – statistical data</a:t>
            </a:r>
          </a:p>
          <a:p>
            <a:r>
              <a:rPr lang="en-US" sz="1800" dirty="0" smtClean="0">
                <a:solidFill>
                  <a:schemeClr val="tx1"/>
                </a:solidFill>
              </a:rPr>
              <a:t>Run the trace with multiple providers</a:t>
            </a:r>
          </a:p>
          <a:p>
            <a:pPr lvl="1">
              <a:buNone/>
            </a:pPr>
            <a:r>
              <a:rPr lang="en-US" sz="1400" dirty="0" smtClean="0">
                <a:solidFill>
                  <a:schemeClr val="tx1"/>
                </a:solidFill>
              </a:rPr>
              <a:t>	Logman Create Trace CoreKerb –pf c:\etw\coreKerb.txt  –o  c:\Etw\CoreKerb</a:t>
            </a:r>
          </a:p>
          <a:p>
            <a:pPr lvl="1">
              <a:buNone/>
            </a:pPr>
            <a:r>
              <a:rPr lang="en-US" sz="1400" dirty="0" smtClean="0">
                <a:solidFill>
                  <a:schemeClr val="tx1"/>
                </a:solidFill>
              </a:rPr>
              <a:t>         Then create the “coreKerb.txt” input file with provider names in quotes on a single line (for Windows 2008):</a:t>
            </a:r>
          </a:p>
          <a:p>
            <a:pPr lvl="1">
              <a:buNone/>
            </a:pPr>
            <a:r>
              <a:rPr lang="en-US" sz="1400" dirty="0" smtClean="0">
                <a:solidFill>
                  <a:schemeClr val="tx1"/>
                </a:solidFill>
              </a:rPr>
              <a:t>		“Active Directory Domain Services: Core””Active Directory: Kerberos KDC”</a:t>
            </a:r>
          </a:p>
          <a:p>
            <a:pPr lvl="1">
              <a:buNone/>
            </a:pPr>
            <a:r>
              <a:rPr lang="en-US" sz="1400" dirty="0" smtClean="0">
                <a:solidFill>
                  <a:schemeClr val="tx1"/>
                </a:solidFill>
              </a:rPr>
              <a:t>Windows 2003 providers have different names..</a:t>
            </a:r>
          </a:p>
          <a:p>
            <a:r>
              <a:rPr lang="en-US" sz="1800" dirty="0" smtClean="0">
                <a:solidFill>
                  <a:schemeClr val="tx1"/>
                </a:solidFill>
              </a:rPr>
              <a:t>Reuse the traces – Logman Query lists them</a:t>
            </a:r>
            <a:endParaRPr lang="en-US" sz="18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2457" y="33338"/>
            <a:ext cx="12273738" cy="6791324"/>
          </a:xfrm>
          <a:prstGeom prst="rect">
            <a:avLst/>
          </a:prstGeom>
          <a:noFill/>
          <a:ln w="9525">
            <a:noFill/>
            <a:miter lim="800000"/>
            <a:headEnd/>
            <a:tailEnd/>
          </a:ln>
        </p:spPr>
      </p:pic>
      <p:sp>
        <p:nvSpPr>
          <p:cNvPr id="3" name="Oval 2"/>
          <p:cNvSpPr/>
          <p:nvPr/>
        </p:nvSpPr>
        <p:spPr bwMode="auto">
          <a:xfrm>
            <a:off x="8975558" y="1780675"/>
            <a:ext cx="1419726" cy="553451"/>
          </a:xfrm>
          <a:prstGeom prst="ellipse">
            <a:avLst/>
          </a:prstGeom>
          <a:noFill/>
          <a:ln w="25400">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0000"/>
              </a:solidFill>
            </a:endParaRPr>
          </a:p>
        </p:txBody>
      </p:sp>
      <p:sp>
        <p:nvSpPr>
          <p:cNvPr id="4" name="Oval 3"/>
          <p:cNvSpPr/>
          <p:nvPr/>
        </p:nvSpPr>
        <p:spPr bwMode="auto">
          <a:xfrm>
            <a:off x="5542548" y="3304675"/>
            <a:ext cx="1419726" cy="553451"/>
          </a:xfrm>
          <a:prstGeom prst="ellipse">
            <a:avLst/>
          </a:prstGeom>
          <a:noFill/>
          <a:ln w="25400">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0000"/>
              </a:solidFill>
            </a:endParaRPr>
          </a:p>
        </p:txBody>
      </p:sp>
      <p:sp>
        <p:nvSpPr>
          <p:cNvPr id="5" name="Right Arrow 4"/>
          <p:cNvSpPr/>
          <p:nvPr/>
        </p:nvSpPr>
        <p:spPr bwMode="auto">
          <a:xfrm>
            <a:off x="3152274" y="1732547"/>
            <a:ext cx="5823284" cy="457200"/>
          </a:xfrm>
          <a:prstGeom prst="rightArrow">
            <a:avLst/>
          </a:prstGeom>
          <a:solidFill>
            <a:srgbClr val="FFFF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140174060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4294967295"/>
          </p:nvPr>
        </p:nvSpPr>
        <p:spPr>
          <a:xfrm>
            <a:off x="519113" y="1457325"/>
            <a:ext cx="11503025" cy="5495925"/>
          </a:xfrm>
        </p:spPr>
        <p:txBody>
          <a:bodyPr>
            <a:noAutofit/>
          </a:bodyPr>
          <a:lstStyle/>
          <a:p>
            <a:pPr>
              <a:buFont typeface="Arial" pitchFamily="34" charset="0"/>
              <a:buChar char="•"/>
            </a:pPr>
            <a:r>
              <a:rPr lang="en-US" sz="1800" dirty="0" smtClean="0">
                <a:solidFill>
                  <a:schemeClr val="bg1"/>
                </a:solidFill>
              </a:rPr>
              <a:t>Kerberos Protocol Tutorial – MIT Kerberos Consortium </a:t>
            </a:r>
          </a:p>
          <a:p>
            <a:pPr>
              <a:buNone/>
            </a:pPr>
            <a:r>
              <a:rPr lang="en-US" sz="1800" dirty="0" smtClean="0">
                <a:solidFill>
                  <a:schemeClr val="bg1"/>
                </a:solidFill>
              </a:rPr>
              <a:t>	</a:t>
            </a:r>
            <a:r>
              <a:rPr lang="en-US" sz="1800" dirty="0" smtClean="0">
                <a:solidFill>
                  <a:schemeClr val="bg1"/>
                </a:solidFill>
                <a:hlinkClick r:id="rId3"/>
              </a:rPr>
              <a:t>http://www.kerberos.org/software/tutorial.html</a:t>
            </a:r>
          </a:p>
          <a:p>
            <a:pPr>
              <a:buFont typeface="Arial" pitchFamily="34" charset="0"/>
              <a:buChar char="•"/>
            </a:pPr>
            <a:r>
              <a:rPr lang="en-US" sz="1800" dirty="0" smtClean="0">
                <a:solidFill>
                  <a:schemeClr val="bg1"/>
                </a:solidFill>
              </a:rPr>
              <a:t>About Kerberos constrained delegation </a:t>
            </a:r>
          </a:p>
          <a:p>
            <a:pPr>
              <a:buNone/>
            </a:pPr>
            <a:r>
              <a:rPr lang="en-US" sz="1800" dirty="0" smtClean="0">
                <a:solidFill>
                  <a:schemeClr val="bg1"/>
                </a:solidFill>
              </a:rPr>
              <a:t>	</a:t>
            </a:r>
            <a:r>
              <a:rPr lang="en-US" sz="1800" dirty="0" smtClean="0">
                <a:solidFill>
                  <a:schemeClr val="bg1"/>
                </a:solidFill>
                <a:hlinkClick r:id="rId4"/>
              </a:rPr>
              <a:t>http://technet.microsoft.com/en-us/library/cc995228.aspx</a:t>
            </a:r>
            <a:r>
              <a:rPr lang="en-US" sz="1800" dirty="0" smtClean="0">
                <a:solidFill>
                  <a:schemeClr val="bg1"/>
                </a:solidFill>
              </a:rPr>
              <a:t> </a:t>
            </a:r>
          </a:p>
          <a:p>
            <a:pPr>
              <a:buFont typeface="Arial" pitchFamily="34" charset="0"/>
              <a:buChar char="•"/>
            </a:pPr>
            <a:r>
              <a:rPr lang="en-US" sz="1800" dirty="0" smtClean="0">
                <a:solidFill>
                  <a:schemeClr val="bg1"/>
                </a:solidFill>
              </a:rPr>
              <a:t> IIS and Kerberos (good description of how delegation works)</a:t>
            </a:r>
          </a:p>
          <a:p>
            <a:pPr>
              <a:buNone/>
            </a:pPr>
            <a:r>
              <a:rPr lang="en-US" sz="1800" dirty="0" smtClean="0">
                <a:solidFill>
                  <a:schemeClr val="bg1"/>
                </a:solidFill>
              </a:rPr>
              <a:t>	    	Part 3: </a:t>
            </a:r>
            <a:r>
              <a:rPr lang="en-US" sz="1800" dirty="0" smtClean="0">
                <a:solidFill>
                  <a:schemeClr val="bg1"/>
                </a:solidFill>
                <a:hlinkClick r:id="rId5"/>
              </a:rPr>
              <a:t>http://www.adopenstatic.com/cs/blogs/ken/archive/2007/01/16/1054.aspx</a:t>
            </a:r>
            <a:r>
              <a:rPr lang="en-US" sz="1800" dirty="0" smtClean="0">
                <a:solidFill>
                  <a:schemeClr val="bg1"/>
                </a:solidFill>
              </a:rPr>
              <a:t> </a:t>
            </a:r>
          </a:p>
          <a:p>
            <a:pPr>
              <a:buNone/>
            </a:pPr>
            <a:r>
              <a:rPr lang="en-US" sz="1800" dirty="0" smtClean="0"/>
              <a:t>		</a:t>
            </a:r>
            <a:r>
              <a:rPr lang="en-US" sz="1800" dirty="0" smtClean="0">
                <a:solidFill>
                  <a:schemeClr val="bg1"/>
                </a:solidFill>
              </a:rPr>
              <a:t>Part 4: </a:t>
            </a:r>
            <a:r>
              <a:rPr lang="en-US" sz="1800" dirty="0" smtClean="0">
                <a:solidFill>
                  <a:schemeClr val="bg1"/>
                </a:solidFill>
                <a:hlinkClick r:id="rId6"/>
              </a:rPr>
              <a:t>http://www.adopenstatic.com/cs/blogs/ken/archive/2007/01/28/1282.aspx</a:t>
            </a:r>
            <a:r>
              <a:rPr lang="en-US" sz="1800" dirty="0" smtClean="0">
                <a:solidFill>
                  <a:schemeClr val="bg1"/>
                </a:solidFill>
              </a:rPr>
              <a:t> </a:t>
            </a:r>
            <a:endParaRPr lang="en-US" sz="1800" dirty="0" smtClean="0"/>
          </a:p>
          <a:p>
            <a:pPr>
              <a:buNone/>
            </a:pPr>
            <a:endParaRPr lang="en-US" sz="1800" dirty="0" smtClean="0">
              <a:solidFill>
                <a:schemeClr val="bg1"/>
              </a:solidFill>
            </a:endParaRPr>
          </a:p>
          <a:p>
            <a:pPr>
              <a:buFont typeface="Arial" pitchFamily="34" charset="0"/>
              <a:buChar char="•"/>
            </a:pPr>
            <a:r>
              <a:rPr lang="en-US" sz="1800" dirty="0" smtClean="0">
                <a:solidFill>
                  <a:schemeClr val="bg1"/>
                </a:solidFill>
              </a:rPr>
              <a:t>Kerberos: The Network Authentication Protocol</a:t>
            </a:r>
          </a:p>
          <a:p>
            <a:pPr>
              <a:buNone/>
            </a:pPr>
            <a:r>
              <a:rPr lang="en-US" sz="1800" dirty="0" smtClean="0">
                <a:solidFill>
                  <a:schemeClr val="bg1"/>
                </a:solidFill>
              </a:rPr>
              <a:t>	</a:t>
            </a:r>
            <a:r>
              <a:rPr lang="en-US" sz="1800" dirty="0" smtClean="0">
                <a:solidFill>
                  <a:schemeClr val="bg1"/>
                </a:solidFill>
                <a:hlinkClick r:id="rId7"/>
              </a:rPr>
              <a:t>http://web.mit.edu/kerberos/</a:t>
            </a:r>
            <a:r>
              <a:rPr lang="en-US" sz="1800" dirty="0" smtClean="0">
                <a:solidFill>
                  <a:schemeClr val="bg1"/>
                </a:solidFill>
              </a:rPr>
              <a:t> </a:t>
            </a:r>
          </a:p>
          <a:p>
            <a:pPr>
              <a:buFont typeface="Arial" pitchFamily="34" charset="0"/>
              <a:buChar char="•"/>
            </a:pPr>
            <a:r>
              <a:rPr lang="en-US" sz="1800" dirty="0" smtClean="0">
                <a:solidFill>
                  <a:schemeClr val="bg1"/>
                </a:solidFill>
              </a:rPr>
              <a:t>How the Kerberos V5 Authentication Protocol Works</a:t>
            </a:r>
          </a:p>
          <a:p>
            <a:pPr>
              <a:buNone/>
            </a:pPr>
            <a:r>
              <a:rPr lang="en-US" sz="1800" dirty="0" smtClean="0"/>
              <a:t>        </a:t>
            </a:r>
            <a:r>
              <a:rPr lang="en-US" sz="1800" dirty="0" smtClean="0">
                <a:hlinkClick r:id="rId8"/>
              </a:rPr>
              <a:t>http://technet.microsoft.com/en-us/library/cc772815(WS.10).aspx</a:t>
            </a:r>
            <a:r>
              <a:rPr lang="en-US" sz="1800" dirty="0" smtClean="0"/>
              <a:t> </a:t>
            </a:r>
          </a:p>
          <a:p>
            <a:pPr>
              <a:buFont typeface="Arial" pitchFamily="34" charset="0"/>
              <a:buChar char="•"/>
            </a:pPr>
            <a:r>
              <a:rPr lang="en-US" sz="1800" dirty="0" smtClean="0">
                <a:solidFill>
                  <a:schemeClr val="bg1"/>
                </a:solidFill>
              </a:rPr>
              <a:t> Event Tracing for Windows: A fresh look at an old tool (by Gary Olsen)</a:t>
            </a:r>
          </a:p>
          <a:p>
            <a:pPr>
              <a:buNone/>
            </a:pPr>
            <a:r>
              <a:rPr lang="en-US" sz="1800" dirty="0" smtClean="0">
                <a:solidFill>
                  <a:schemeClr val="bg1"/>
                </a:solidFill>
              </a:rPr>
              <a:t>         </a:t>
            </a:r>
            <a:r>
              <a:rPr lang="en-US" sz="1800" dirty="0" smtClean="0">
                <a:solidFill>
                  <a:schemeClr val="bg1"/>
                </a:solidFill>
                <a:hlinkClick r:id="rId9"/>
              </a:rPr>
              <a:t>http://searchwindowsserver.techtarget.com/tip/Event-Tracing-for-Windows-A-fresh-look-at-an-old-tool</a:t>
            </a:r>
            <a:r>
              <a:rPr lang="en-US" sz="1800" dirty="0" smtClean="0">
                <a:solidFill>
                  <a:schemeClr val="bg1"/>
                </a:solidFill>
              </a:rPr>
              <a:t> </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1358705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77698853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71827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1954096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44115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0854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HPIM5493.JPG"/>
          <p:cNvPicPr>
            <a:picLocks noGrp="1" noChangeAspect="1"/>
          </p:cNvPicPr>
          <p:nvPr>
            <p:ph idx="4294967295"/>
          </p:nvPr>
        </p:nvPicPr>
        <p:blipFill>
          <a:blip r:embed="rId3" cstate="print"/>
          <a:stretch>
            <a:fillRect/>
          </a:stretch>
        </p:blipFill>
        <p:spPr>
          <a:xfrm>
            <a:off x="2897832" y="312738"/>
            <a:ext cx="5853113" cy="6242050"/>
          </a:xfrm>
        </p:spPr>
      </p:pic>
      <p:grpSp>
        <p:nvGrpSpPr>
          <p:cNvPr id="13" name="Group 12"/>
          <p:cNvGrpSpPr/>
          <p:nvPr/>
        </p:nvGrpSpPr>
        <p:grpSpPr>
          <a:xfrm>
            <a:off x="930994" y="1623650"/>
            <a:ext cx="2532743" cy="1128156"/>
            <a:chOff x="304800" y="625432"/>
            <a:chExt cx="1900052" cy="1128156"/>
          </a:xfrm>
        </p:grpSpPr>
        <p:sp>
          <p:nvSpPr>
            <p:cNvPr id="4" name="Oval 3"/>
            <p:cNvSpPr/>
            <p:nvPr/>
          </p:nvSpPr>
          <p:spPr bwMode="auto">
            <a:xfrm>
              <a:off x="304800" y="625432"/>
              <a:ext cx="1900052" cy="1128156"/>
            </a:xfrm>
            <a:prstGeom prst="ellipse">
              <a:avLst/>
            </a:prstGeom>
            <a:gradFill flip="none" rotWithShape="1">
              <a:gsLst>
                <a:gs pos="0">
                  <a:srgbClr val="000000">
                    <a:alpha val="82000"/>
                  </a:srgbClr>
                </a:gs>
                <a:gs pos="39999">
                  <a:srgbClr val="0A128C"/>
                </a:gs>
                <a:gs pos="70000">
                  <a:srgbClr val="181CC7"/>
                </a:gs>
                <a:gs pos="88000">
                  <a:srgbClr val="7005D4"/>
                </a:gs>
                <a:gs pos="100000">
                  <a:srgbClr val="8C3D91"/>
                </a:gs>
              </a:gsLst>
              <a:lin ang="5400000" scaled="0"/>
              <a:tileRect r="-100000" b="-10000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 name="TextBox 4"/>
            <p:cNvSpPr txBox="1"/>
            <p:nvPr/>
          </p:nvSpPr>
          <p:spPr>
            <a:xfrm>
              <a:off x="692767" y="874505"/>
              <a:ext cx="1306286" cy="584775"/>
            </a:xfrm>
            <a:prstGeom prst="rect">
              <a:avLst/>
            </a:prstGeom>
            <a:noFill/>
          </p:spPr>
          <p:txBody>
            <a:bodyPr wrap="square" rtlCol="0">
              <a:spAutoFit/>
            </a:bodyPr>
            <a:lstStyle/>
            <a:p>
              <a:r>
                <a:rPr lang="en-US" sz="3200" b="1" dirty="0" smtClean="0">
                  <a:latin typeface="Comic Sans MS" pitchFamily="66" charset="0"/>
                </a:rPr>
                <a:t>Client</a:t>
              </a:r>
              <a:endParaRPr lang="en-US" sz="3200" b="1" dirty="0">
                <a:latin typeface="Comic Sans MS" pitchFamily="66" charset="0"/>
              </a:endParaRPr>
            </a:p>
          </p:txBody>
        </p:sp>
      </p:grpSp>
      <p:grpSp>
        <p:nvGrpSpPr>
          <p:cNvPr id="14" name="Group 13"/>
          <p:cNvGrpSpPr/>
          <p:nvPr/>
        </p:nvGrpSpPr>
        <p:grpSpPr>
          <a:xfrm>
            <a:off x="4257255" y="2613089"/>
            <a:ext cx="3384411" cy="1294410"/>
            <a:chOff x="0" y="4322619"/>
            <a:chExt cx="2538969" cy="1294410"/>
          </a:xfrm>
        </p:grpSpPr>
        <p:sp>
          <p:nvSpPr>
            <p:cNvPr id="6" name="Oval 5"/>
            <p:cNvSpPr/>
            <p:nvPr/>
          </p:nvSpPr>
          <p:spPr bwMode="auto">
            <a:xfrm>
              <a:off x="0" y="4322619"/>
              <a:ext cx="2351314" cy="1294410"/>
            </a:xfrm>
            <a:prstGeom prst="ellipse">
              <a:avLst/>
            </a:prstGeom>
            <a:gradFill flip="none" rotWithShape="1">
              <a:gsLst>
                <a:gs pos="0">
                  <a:srgbClr val="000000">
                    <a:alpha val="82000"/>
                  </a:srgbClr>
                </a:gs>
                <a:gs pos="39999">
                  <a:srgbClr val="0A128C"/>
                </a:gs>
                <a:gs pos="70000">
                  <a:srgbClr val="181CC7"/>
                </a:gs>
                <a:gs pos="88000">
                  <a:srgbClr val="7005D4"/>
                </a:gs>
                <a:gs pos="100000">
                  <a:srgbClr val="8C3D91"/>
                </a:gs>
              </a:gsLst>
              <a:lin ang="5400000" scaled="0"/>
              <a:tileRect r="-100000" b="-10000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567665" y="4619815"/>
              <a:ext cx="1971304" cy="584775"/>
            </a:xfrm>
            <a:prstGeom prst="rect">
              <a:avLst/>
            </a:prstGeom>
            <a:noFill/>
          </p:spPr>
          <p:txBody>
            <a:bodyPr wrap="square" rtlCol="0">
              <a:spAutoFit/>
            </a:bodyPr>
            <a:lstStyle/>
            <a:p>
              <a:r>
                <a:rPr lang="en-US" sz="3200" b="1" dirty="0" smtClean="0">
                  <a:latin typeface="Comic Sans MS" pitchFamily="66" charset="0"/>
                </a:rPr>
                <a:t>Service</a:t>
              </a:r>
              <a:endParaRPr lang="en-US" sz="3200" b="1" dirty="0">
                <a:latin typeface="Comic Sans MS" pitchFamily="66" charset="0"/>
              </a:endParaRPr>
            </a:p>
          </p:txBody>
        </p:sp>
      </p:grpSp>
      <p:grpSp>
        <p:nvGrpSpPr>
          <p:cNvPr id="15" name="Group 14"/>
          <p:cNvGrpSpPr/>
          <p:nvPr/>
        </p:nvGrpSpPr>
        <p:grpSpPr>
          <a:xfrm>
            <a:off x="5597087" y="288758"/>
            <a:ext cx="4268396" cy="1496290"/>
            <a:chOff x="4580395" y="3036812"/>
            <a:chExt cx="3202131" cy="1496290"/>
          </a:xfrm>
        </p:grpSpPr>
        <p:sp>
          <p:nvSpPr>
            <p:cNvPr id="8" name="Oval 7"/>
            <p:cNvSpPr/>
            <p:nvPr/>
          </p:nvSpPr>
          <p:spPr bwMode="auto">
            <a:xfrm>
              <a:off x="4580395" y="3036812"/>
              <a:ext cx="2992582" cy="1496290"/>
            </a:xfrm>
            <a:prstGeom prst="ellipse">
              <a:avLst/>
            </a:prstGeom>
            <a:gradFill flip="none" rotWithShape="1">
              <a:gsLst>
                <a:gs pos="0">
                  <a:srgbClr val="000000">
                    <a:alpha val="82000"/>
                  </a:srgbClr>
                </a:gs>
                <a:gs pos="39999">
                  <a:srgbClr val="0A128C"/>
                </a:gs>
                <a:gs pos="70000">
                  <a:srgbClr val="181CC7"/>
                </a:gs>
                <a:gs pos="88000">
                  <a:srgbClr val="7005D4"/>
                </a:gs>
                <a:gs pos="100000">
                  <a:srgbClr val="8C3D91"/>
                </a:gs>
              </a:gsLst>
              <a:lin ang="5400000" scaled="0"/>
              <a:tileRect r="-100000" b="-10000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5098703" y="3205254"/>
              <a:ext cx="2683823" cy="1077218"/>
            </a:xfrm>
            <a:prstGeom prst="rect">
              <a:avLst/>
            </a:prstGeom>
            <a:noFill/>
          </p:spPr>
          <p:txBody>
            <a:bodyPr wrap="square" rtlCol="0">
              <a:spAutoFit/>
            </a:bodyPr>
            <a:lstStyle/>
            <a:p>
              <a:r>
                <a:rPr lang="en-US" sz="3200" b="1" dirty="0" smtClean="0">
                  <a:latin typeface="Comic Sans MS" pitchFamily="66" charset="0"/>
                </a:rPr>
                <a:t>Trusted 3</a:t>
              </a:r>
              <a:r>
                <a:rPr lang="en-US" sz="3200" b="1" baseline="30000" dirty="0" smtClean="0">
                  <a:latin typeface="Comic Sans MS" pitchFamily="66" charset="0"/>
                </a:rPr>
                <a:t>rd</a:t>
              </a:r>
              <a:r>
                <a:rPr lang="en-US" sz="3200" b="1" dirty="0" smtClean="0">
                  <a:latin typeface="Comic Sans MS" pitchFamily="66" charset="0"/>
                </a:rPr>
                <a:t> Party</a:t>
              </a:r>
              <a:endParaRPr lang="en-US" sz="3200" b="1" dirty="0">
                <a:latin typeface="Comic Sans MS" pitchFamily="66" charset="0"/>
              </a:endParaRPr>
            </a:p>
          </p:txBody>
        </p:sp>
      </p:grpSp>
      <p:sp>
        <p:nvSpPr>
          <p:cNvPr id="10" name="TextBox 9"/>
          <p:cNvSpPr txBox="1"/>
          <p:nvPr/>
        </p:nvSpPr>
        <p:spPr>
          <a:xfrm>
            <a:off x="3109033" y="5750004"/>
            <a:ext cx="5556205" cy="1107996"/>
          </a:xfrm>
          <a:prstGeom prst="rect">
            <a:avLst/>
          </a:prstGeom>
          <a:noFill/>
        </p:spPr>
        <p:txBody>
          <a:bodyPr wrap="square" rtlCol="0">
            <a:spAutoFit/>
          </a:bodyPr>
          <a:lstStyle/>
          <a:p>
            <a:r>
              <a:rPr lang="en-US" sz="6600" b="1" dirty="0" smtClean="0">
                <a:latin typeface="Comic Sans MS" pitchFamily="66" charset="0"/>
              </a:rPr>
              <a:t>Cerberus</a:t>
            </a:r>
            <a:endParaRPr lang="en-US" sz="6600" b="1" dirty="0">
              <a:latin typeface="Comic Sans MS" pitchFamily="66" charset="0"/>
            </a:endParaRPr>
          </a:p>
        </p:txBody>
      </p:sp>
      <p:sp>
        <p:nvSpPr>
          <p:cNvPr id="16" name="TextBox 15"/>
          <p:cNvSpPr txBox="1"/>
          <p:nvPr/>
        </p:nvSpPr>
        <p:spPr>
          <a:xfrm>
            <a:off x="519113" y="6361926"/>
            <a:ext cx="2462213"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Art by Natasha Johnson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pSp>
        <p:nvGrpSpPr>
          <p:cNvPr id="282" name="Group 28"/>
          <p:cNvGrpSpPr>
            <a:grpSpLocks/>
          </p:cNvGrpSpPr>
          <p:nvPr/>
        </p:nvGrpSpPr>
        <p:grpSpPr bwMode="auto">
          <a:xfrm>
            <a:off x="1563538" y="2135746"/>
            <a:ext cx="1011939" cy="832551"/>
            <a:chOff x="1187" y="432"/>
            <a:chExt cx="1279" cy="1015"/>
          </a:xfrm>
        </p:grpSpPr>
        <p:grpSp>
          <p:nvGrpSpPr>
            <p:cNvPr id="316" name="Group 29"/>
            <p:cNvGrpSpPr>
              <a:grpSpLocks/>
            </p:cNvGrpSpPr>
            <p:nvPr/>
          </p:nvGrpSpPr>
          <p:grpSpPr bwMode="auto">
            <a:xfrm>
              <a:off x="1536" y="431"/>
              <a:ext cx="932" cy="943"/>
              <a:chOff x="3364" y="2399"/>
              <a:chExt cx="932" cy="943"/>
            </a:xfrm>
          </p:grpSpPr>
          <p:grpSp>
            <p:nvGrpSpPr>
              <p:cNvPr id="328" name="Group 30"/>
              <p:cNvGrpSpPr>
                <a:grpSpLocks/>
              </p:cNvGrpSpPr>
              <p:nvPr/>
            </p:nvGrpSpPr>
            <p:grpSpPr bwMode="auto">
              <a:xfrm>
                <a:off x="3364" y="3071"/>
                <a:ext cx="647" cy="271"/>
                <a:chOff x="1585" y="1673"/>
                <a:chExt cx="709" cy="297"/>
              </a:xfrm>
            </p:grpSpPr>
            <p:sp>
              <p:nvSpPr>
                <p:cNvPr id="356" name="Freeform 31"/>
                <p:cNvSpPr>
                  <a:spLocks/>
                </p:cNvSpPr>
                <p:nvPr/>
              </p:nvSpPr>
              <p:spPr bwMode="auto">
                <a:xfrm>
                  <a:off x="1585" y="1673"/>
                  <a:ext cx="709" cy="297"/>
                </a:xfrm>
                <a:custGeom>
                  <a:avLst/>
                  <a:gdLst>
                    <a:gd name="T0" fmla="*/ 576 w 872"/>
                    <a:gd name="T1" fmla="*/ 117 h 366"/>
                    <a:gd name="T2" fmla="*/ 576 w 872"/>
                    <a:gd name="T3" fmla="*/ 162 h 366"/>
                    <a:gd name="T4" fmla="*/ 451 w 872"/>
                    <a:gd name="T5" fmla="*/ 241 h 366"/>
                    <a:gd name="T6" fmla="*/ 0 w 872"/>
                    <a:gd name="T7" fmla="*/ 112 h 366"/>
                    <a:gd name="T8" fmla="*/ 0 w 872"/>
                    <a:gd name="T9" fmla="*/ 93 h 366"/>
                    <a:gd name="T10" fmla="*/ 152 w 872"/>
                    <a:gd name="T11" fmla="*/ 0 h 366"/>
                    <a:gd name="T12" fmla="*/ 576 w 872"/>
                    <a:gd name="T13" fmla="*/ 117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dirty="0"/>
                </a:p>
              </p:txBody>
            </p:sp>
            <p:sp>
              <p:nvSpPr>
                <p:cNvPr id="357" name="Freeform 32"/>
                <p:cNvSpPr>
                  <a:spLocks/>
                </p:cNvSpPr>
                <p:nvPr/>
              </p:nvSpPr>
              <p:spPr bwMode="auto">
                <a:xfrm>
                  <a:off x="1596" y="1679"/>
                  <a:ext cx="690" cy="264"/>
                </a:xfrm>
                <a:custGeom>
                  <a:avLst/>
                  <a:gdLst>
                    <a:gd name="T0" fmla="*/ 561 w 848"/>
                    <a:gd name="T1" fmla="*/ 116 h 324"/>
                    <a:gd name="T2" fmla="*/ 143 w 848"/>
                    <a:gd name="T3" fmla="*/ 0 h 324"/>
                    <a:gd name="T4" fmla="*/ 0 w 848"/>
                    <a:gd name="T5" fmla="*/ 89 h 324"/>
                    <a:gd name="T6" fmla="*/ 441 w 848"/>
                    <a:gd name="T7" fmla="*/ 215 h 324"/>
                    <a:gd name="T8" fmla="*/ 561 w 848"/>
                    <a:gd name="T9" fmla="*/ 116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dirty="0"/>
                </a:p>
              </p:txBody>
            </p:sp>
            <p:sp>
              <p:nvSpPr>
                <p:cNvPr id="358" name="Freeform 33"/>
                <p:cNvSpPr>
                  <a:spLocks/>
                </p:cNvSpPr>
                <p:nvPr/>
              </p:nvSpPr>
              <p:spPr bwMode="auto">
                <a:xfrm>
                  <a:off x="1766" y="1694"/>
                  <a:ext cx="388" cy="112"/>
                </a:xfrm>
                <a:custGeom>
                  <a:avLst/>
                  <a:gdLst>
                    <a:gd name="T0" fmla="*/ 0 w 477"/>
                    <a:gd name="T1" fmla="*/ 8 h 138"/>
                    <a:gd name="T2" fmla="*/ 302 w 477"/>
                    <a:gd name="T3" fmla="*/ 91 h 138"/>
                    <a:gd name="T4" fmla="*/ 316 w 477"/>
                    <a:gd name="T5" fmla="*/ 82 h 138"/>
                    <a:gd name="T6" fmla="*/ 13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dirty="0"/>
                </a:p>
              </p:txBody>
            </p:sp>
            <p:sp>
              <p:nvSpPr>
                <p:cNvPr id="359" name="Freeform 34"/>
                <p:cNvSpPr>
                  <a:spLocks/>
                </p:cNvSpPr>
                <p:nvPr/>
              </p:nvSpPr>
              <p:spPr bwMode="auto">
                <a:xfrm>
                  <a:off x="1654" y="1717"/>
                  <a:ext cx="404" cy="143"/>
                </a:xfrm>
                <a:custGeom>
                  <a:avLst/>
                  <a:gdLst>
                    <a:gd name="T0" fmla="*/ 0 w 496"/>
                    <a:gd name="T1" fmla="*/ 43 h 177"/>
                    <a:gd name="T2" fmla="*/ 14 w 496"/>
                    <a:gd name="T3" fmla="*/ 48 h 177"/>
                    <a:gd name="T4" fmla="*/ 30 w 496"/>
                    <a:gd name="T5" fmla="*/ 40 h 177"/>
                    <a:gd name="T6" fmla="*/ 40 w 496"/>
                    <a:gd name="T7" fmla="*/ 43 h 177"/>
                    <a:gd name="T8" fmla="*/ 30 w 496"/>
                    <a:gd name="T9" fmla="*/ 53 h 177"/>
                    <a:gd name="T10" fmla="*/ 228 w 496"/>
                    <a:gd name="T11" fmla="*/ 107 h 177"/>
                    <a:gd name="T12" fmla="*/ 239 w 496"/>
                    <a:gd name="T13" fmla="*/ 99 h 177"/>
                    <a:gd name="T14" fmla="*/ 256 w 496"/>
                    <a:gd name="T15" fmla="*/ 103 h 177"/>
                    <a:gd name="T16" fmla="*/ 245 w 496"/>
                    <a:gd name="T17" fmla="*/ 111 h 177"/>
                    <a:gd name="T18" fmla="*/ 263 w 496"/>
                    <a:gd name="T19" fmla="*/ 116 h 177"/>
                    <a:gd name="T20" fmla="*/ 329 w 496"/>
                    <a:gd name="T21" fmla="*/ 69 h 177"/>
                    <a:gd name="T22" fmla="*/ 73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dirty="0"/>
                </a:p>
              </p:txBody>
            </p:sp>
            <p:sp>
              <p:nvSpPr>
                <p:cNvPr id="360" name="Freeform 35"/>
                <p:cNvSpPr>
                  <a:spLocks/>
                </p:cNvSpPr>
                <p:nvPr/>
              </p:nvSpPr>
              <p:spPr bwMode="auto">
                <a:xfrm>
                  <a:off x="2044" y="1810"/>
                  <a:ext cx="88" cy="35"/>
                </a:xfrm>
                <a:custGeom>
                  <a:avLst/>
                  <a:gdLst>
                    <a:gd name="T0" fmla="*/ 27 w 108"/>
                    <a:gd name="T1" fmla="*/ 0 h 44"/>
                    <a:gd name="T2" fmla="*/ 71 w 108"/>
                    <a:gd name="T3" fmla="*/ 11 h 44"/>
                    <a:gd name="T4" fmla="*/ 46 w 108"/>
                    <a:gd name="T5" fmla="*/ 27 h 44"/>
                    <a:gd name="T6" fmla="*/ 0 w 108"/>
                    <a:gd name="T7" fmla="*/ 16 h 44"/>
                    <a:gd name="T8" fmla="*/ 27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dirty="0"/>
                </a:p>
              </p:txBody>
            </p:sp>
            <p:sp>
              <p:nvSpPr>
                <p:cNvPr id="361" name="Freeform 36"/>
                <p:cNvSpPr>
                  <a:spLocks/>
                </p:cNvSpPr>
                <p:nvPr/>
              </p:nvSpPr>
              <p:spPr bwMode="auto">
                <a:xfrm>
                  <a:off x="1994" y="1848"/>
                  <a:ext cx="79" cy="34"/>
                </a:xfrm>
                <a:custGeom>
                  <a:avLst/>
                  <a:gdLst>
                    <a:gd name="T0" fmla="*/ 14 w 97"/>
                    <a:gd name="T1" fmla="*/ 5 h 42"/>
                    <a:gd name="T2" fmla="*/ 30 w 97"/>
                    <a:gd name="T3" fmla="*/ 7 h 42"/>
                    <a:gd name="T4" fmla="*/ 40 w 97"/>
                    <a:gd name="T5" fmla="*/ 0 h 42"/>
                    <a:gd name="T6" fmla="*/ 55 w 97"/>
                    <a:gd name="T7" fmla="*/ 5 h 42"/>
                    <a:gd name="T8" fmla="*/ 48 w 97"/>
                    <a:gd name="T9" fmla="*/ 12 h 42"/>
                    <a:gd name="T10" fmla="*/ 64 w 97"/>
                    <a:gd name="T11" fmla="*/ 16 h 42"/>
                    <a:gd name="T12" fmla="*/ 51 w 97"/>
                    <a:gd name="T13" fmla="*/ 27 h 42"/>
                    <a:gd name="T14" fmla="*/ 0 w 97"/>
                    <a:gd name="T15" fmla="*/ 14 h 42"/>
                    <a:gd name="T16" fmla="*/ 14 w 97"/>
                    <a:gd name="T17" fmla="*/ 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dirty="0"/>
                </a:p>
              </p:txBody>
            </p:sp>
            <p:sp>
              <p:nvSpPr>
                <p:cNvPr id="362" name="Freeform 37"/>
                <p:cNvSpPr>
                  <a:spLocks/>
                </p:cNvSpPr>
                <p:nvPr/>
              </p:nvSpPr>
              <p:spPr bwMode="auto">
                <a:xfrm>
                  <a:off x="2073" y="1825"/>
                  <a:ext cx="150" cy="80"/>
                </a:xfrm>
                <a:custGeom>
                  <a:avLst/>
                  <a:gdLst>
                    <a:gd name="T0" fmla="*/ 66 w 185"/>
                    <a:gd name="T1" fmla="*/ 0 h 97"/>
                    <a:gd name="T2" fmla="*/ 122 w 185"/>
                    <a:gd name="T3" fmla="*/ 15 h 97"/>
                    <a:gd name="T4" fmla="*/ 54 w 185"/>
                    <a:gd name="T5" fmla="*/ 66 h 97"/>
                    <a:gd name="T6" fmla="*/ 0 w 185"/>
                    <a:gd name="T7" fmla="*/ 50 h 97"/>
                    <a:gd name="T8" fmla="*/ 66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dirty="0"/>
                </a:p>
              </p:txBody>
            </p:sp>
          </p:grpSp>
          <p:grpSp>
            <p:nvGrpSpPr>
              <p:cNvPr id="329" name="Group 38"/>
              <p:cNvGrpSpPr>
                <a:grpSpLocks/>
              </p:cNvGrpSpPr>
              <p:nvPr/>
            </p:nvGrpSpPr>
            <p:grpSpPr bwMode="auto">
              <a:xfrm>
                <a:off x="3557" y="2818"/>
                <a:ext cx="696" cy="376"/>
                <a:chOff x="2614" y="1299"/>
                <a:chExt cx="763" cy="412"/>
              </a:xfrm>
            </p:grpSpPr>
            <p:sp>
              <p:nvSpPr>
                <p:cNvPr id="342" name="Freeform 39"/>
                <p:cNvSpPr>
                  <a:spLocks noChangeAspect="1"/>
                </p:cNvSpPr>
                <p:nvPr/>
              </p:nvSpPr>
              <p:spPr bwMode="auto">
                <a:xfrm>
                  <a:off x="3113" y="1406"/>
                  <a:ext cx="263" cy="305"/>
                </a:xfrm>
                <a:custGeom>
                  <a:avLst/>
                  <a:gdLst>
                    <a:gd name="T0" fmla="*/ 1 w 364"/>
                    <a:gd name="T1" fmla="*/ 111 h 422"/>
                    <a:gd name="T2" fmla="*/ 190 w 364"/>
                    <a:gd name="T3" fmla="*/ 0 h 422"/>
                    <a:gd name="T4" fmla="*/ 190 w 364"/>
                    <a:gd name="T5" fmla="*/ 94 h 422"/>
                    <a:gd name="T6" fmla="*/ 0 w 364"/>
                    <a:gd name="T7" fmla="*/ 220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43" name="Freeform 40"/>
                <p:cNvSpPr>
                  <a:spLocks noChangeAspect="1"/>
                </p:cNvSpPr>
                <p:nvPr/>
              </p:nvSpPr>
              <p:spPr bwMode="auto">
                <a:xfrm>
                  <a:off x="2614" y="1299"/>
                  <a:ext cx="763" cy="264"/>
                </a:xfrm>
                <a:custGeom>
                  <a:avLst/>
                  <a:gdLst>
                    <a:gd name="T0" fmla="*/ 350 w 1091"/>
                    <a:gd name="T1" fmla="*/ 184 h 377"/>
                    <a:gd name="T2" fmla="*/ 0 w 1091"/>
                    <a:gd name="T3" fmla="*/ 92 h 377"/>
                    <a:gd name="T4" fmla="*/ 194 w 1091"/>
                    <a:gd name="T5" fmla="*/ 0 h 377"/>
                    <a:gd name="T6" fmla="*/ 533 w 1091"/>
                    <a:gd name="T7" fmla="*/ 74 h 377"/>
                    <a:gd name="T8" fmla="*/ 350 w 1091"/>
                    <a:gd name="T9" fmla="*/ 184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44" name="Freeform 41"/>
                <p:cNvSpPr>
                  <a:spLocks noChangeAspect="1"/>
                </p:cNvSpPr>
                <p:nvPr/>
              </p:nvSpPr>
              <p:spPr bwMode="auto">
                <a:xfrm>
                  <a:off x="2614" y="1429"/>
                  <a:ext cx="499" cy="282"/>
                </a:xfrm>
                <a:custGeom>
                  <a:avLst/>
                  <a:gdLst>
                    <a:gd name="T0" fmla="*/ 0 w 690"/>
                    <a:gd name="T1" fmla="*/ 3 h 390"/>
                    <a:gd name="T2" fmla="*/ 0 w 690"/>
                    <a:gd name="T3" fmla="*/ 101 h 390"/>
                    <a:gd name="T4" fmla="*/ 361 w 690"/>
                    <a:gd name="T5" fmla="*/ 204 h 390"/>
                    <a:gd name="T6" fmla="*/ 361 w 690"/>
                    <a:gd name="T7" fmla="*/ 97 h 390"/>
                    <a:gd name="T8" fmla="*/ 2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45" name="Freeform 42"/>
                <p:cNvSpPr>
                  <a:spLocks noChangeAspect="1"/>
                </p:cNvSpPr>
                <p:nvPr/>
              </p:nvSpPr>
              <p:spPr bwMode="auto">
                <a:xfrm>
                  <a:off x="2875" y="1529"/>
                  <a:ext cx="196" cy="137"/>
                </a:xfrm>
                <a:custGeom>
                  <a:avLst/>
                  <a:gdLst>
                    <a:gd name="T0" fmla="*/ 0 w 271"/>
                    <a:gd name="T1" fmla="*/ 0 h 189"/>
                    <a:gd name="T2" fmla="*/ 142 w 271"/>
                    <a:gd name="T3" fmla="*/ 38 h 189"/>
                    <a:gd name="T4" fmla="*/ 142 w 271"/>
                    <a:gd name="T5" fmla="*/ 99 h 189"/>
                    <a:gd name="T6" fmla="*/ 0 w 271"/>
                    <a:gd name="T7" fmla="*/ 60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dirty="0"/>
                </a:p>
              </p:txBody>
            </p:sp>
            <p:sp>
              <p:nvSpPr>
                <p:cNvPr id="346" name="Freeform 43"/>
                <p:cNvSpPr>
                  <a:spLocks noChangeAspect="1" noChangeArrowheads="1"/>
                </p:cNvSpPr>
                <p:nvPr/>
              </p:nvSpPr>
              <p:spPr bwMode="auto">
                <a:xfrm>
                  <a:off x="2879" y="1580"/>
                  <a:ext cx="189" cy="49"/>
                </a:xfrm>
                <a:custGeom>
                  <a:avLst/>
                  <a:gdLst>
                    <a:gd name="T0" fmla="*/ 0 w 261"/>
                    <a:gd name="T1" fmla="*/ 0 h 69"/>
                    <a:gd name="T2" fmla="*/ 137 w 261"/>
                    <a:gd name="T3" fmla="*/ 3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dirty="0"/>
                </a:p>
              </p:txBody>
            </p:sp>
            <p:sp>
              <p:nvSpPr>
                <p:cNvPr id="347" name="Freeform 44"/>
                <p:cNvSpPr>
                  <a:spLocks/>
                </p:cNvSpPr>
                <p:nvPr/>
              </p:nvSpPr>
              <p:spPr bwMode="auto">
                <a:xfrm>
                  <a:off x="2874" y="1528"/>
                  <a:ext cx="196" cy="83"/>
                </a:xfrm>
                <a:custGeom>
                  <a:avLst/>
                  <a:gdLst>
                    <a:gd name="T0" fmla="*/ 0 w 270"/>
                    <a:gd name="T1" fmla="*/ 59 h 116"/>
                    <a:gd name="T2" fmla="*/ 1 w 270"/>
                    <a:gd name="T3" fmla="*/ 0 h 116"/>
                    <a:gd name="T4" fmla="*/ 142 w 270"/>
                    <a:gd name="T5" fmla="*/ 39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dirty="0"/>
                </a:p>
              </p:txBody>
            </p:sp>
            <p:sp>
              <p:nvSpPr>
                <p:cNvPr id="348" name="Line 45"/>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dirty="0"/>
                </a:p>
              </p:txBody>
            </p:sp>
            <p:sp>
              <p:nvSpPr>
                <p:cNvPr id="349" name="Line 46"/>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dirty="0"/>
                </a:p>
              </p:txBody>
            </p:sp>
            <p:sp>
              <p:nvSpPr>
                <p:cNvPr id="350" name="Freeform 47"/>
                <p:cNvSpPr>
                  <a:spLocks/>
                </p:cNvSpPr>
                <p:nvPr/>
              </p:nvSpPr>
              <p:spPr bwMode="auto">
                <a:xfrm>
                  <a:off x="2940" y="1566"/>
                  <a:ext cx="47" cy="25"/>
                </a:xfrm>
                <a:custGeom>
                  <a:avLst/>
                  <a:gdLst>
                    <a:gd name="T0" fmla="*/ 0 w 64"/>
                    <a:gd name="T1" fmla="*/ 0 h 35"/>
                    <a:gd name="T2" fmla="*/ 1 w 64"/>
                    <a:gd name="T3" fmla="*/ 9 h 35"/>
                    <a:gd name="T4" fmla="*/ 35 w 64"/>
                    <a:gd name="T5" fmla="*/ 18 h 35"/>
                    <a:gd name="T6" fmla="*/ 35 w 64"/>
                    <a:gd name="T7" fmla="*/ 10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dirty="0"/>
                </a:p>
              </p:txBody>
            </p:sp>
            <p:sp>
              <p:nvSpPr>
                <p:cNvPr id="351" name="Line 48"/>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352" name="Line 49"/>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353" name="Line 50"/>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354" name="Line 51"/>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355" name="Freeform 52"/>
                <p:cNvSpPr>
                  <a:spLocks/>
                </p:cNvSpPr>
                <p:nvPr/>
              </p:nvSpPr>
              <p:spPr bwMode="auto">
                <a:xfrm>
                  <a:off x="2877" y="1588"/>
                  <a:ext cx="198" cy="84"/>
                </a:xfrm>
                <a:custGeom>
                  <a:avLst/>
                  <a:gdLst>
                    <a:gd name="T0" fmla="*/ 0 w 275"/>
                    <a:gd name="T1" fmla="*/ 21 h 117"/>
                    <a:gd name="T2" fmla="*/ 143 w 275"/>
                    <a:gd name="T3" fmla="*/ 60 h 117"/>
                    <a:gd name="T4" fmla="*/ 14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dirty="0"/>
                </a:p>
              </p:txBody>
            </p:sp>
          </p:grpSp>
          <p:grpSp>
            <p:nvGrpSpPr>
              <p:cNvPr id="330" name="Group 53"/>
              <p:cNvGrpSpPr>
                <a:grpSpLocks/>
              </p:cNvGrpSpPr>
              <p:nvPr/>
            </p:nvGrpSpPr>
            <p:grpSpPr bwMode="auto">
              <a:xfrm>
                <a:off x="3645" y="2399"/>
                <a:ext cx="651" cy="612"/>
                <a:chOff x="2676" y="840"/>
                <a:chExt cx="714" cy="672"/>
              </a:xfrm>
            </p:grpSpPr>
            <p:sp>
              <p:nvSpPr>
                <p:cNvPr id="331" name="Freeform 54"/>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dirty="0"/>
                </a:p>
              </p:txBody>
            </p:sp>
            <p:sp>
              <p:nvSpPr>
                <p:cNvPr id="332" name="Freeform 55"/>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dirty="0"/>
                </a:p>
              </p:txBody>
            </p:sp>
            <p:sp>
              <p:nvSpPr>
                <p:cNvPr id="333" name="Oval 56"/>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endParaRPr lang="en-US" dirty="0"/>
                </a:p>
              </p:txBody>
            </p:sp>
            <p:sp>
              <p:nvSpPr>
                <p:cNvPr id="334" name="Freeform 57"/>
                <p:cNvSpPr>
                  <a:spLocks/>
                </p:cNvSpPr>
                <p:nvPr/>
              </p:nvSpPr>
              <p:spPr bwMode="auto">
                <a:xfrm>
                  <a:off x="2718" y="1337"/>
                  <a:ext cx="452" cy="126"/>
                </a:xfrm>
                <a:custGeom>
                  <a:avLst/>
                  <a:gdLst>
                    <a:gd name="T0" fmla="*/ 0 w 646"/>
                    <a:gd name="T1" fmla="*/ 0 h 180"/>
                    <a:gd name="T2" fmla="*/ 10 w 646"/>
                    <a:gd name="T3" fmla="*/ 17 h 180"/>
                    <a:gd name="T4" fmla="*/ 281 w 646"/>
                    <a:gd name="T5" fmla="*/ 88 h 180"/>
                    <a:gd name="T6" fmla="*/ 316 w 646"/>
                    <a:gd name="T7" fmla="*/ 7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dirty="0"/>
                </a:p>
              </p:txBody>
            </p:sp>
            <p:sp>
              <p:nvSpPr>
                <p:cNvPr id="335" name="Freeform 58"/>
                <p:cNvSpPr>
                  <a:spLocks noChangeAspect="1"/>
                </p:cNvSpPr>
                <p:nvPr/>
              </p:nvSpPr>
              <p:spPr bwMode="auto">
                <a:xfrm>
                  <a:off x="2826" y="840"/>
                  <a:ext cx="564" cy="520"/>
                </a:xfrm>
                <a:custGeom>
                  <a:avLst/>
                  <a:gdLst>
                    <a:gd name="T0" fmla="*/ 302 w 808"/>
                    <a:gd name="T1" fmla="*/ 362 h 746"/>
                    <a:gd name="T2" fmla="*/ 394 w 808"/>
                    <a:gd name="T3" fmla="*/ 255 h 746"/>
                    <a:gd name="T4" fmla="*/ 394 w 808"/>
                    <a:gd name="T5" fmla="*/ 52 h 746"/>
                    <a:gd name="T6" fmla="*/ 164 w 808"/>
                    <a:gd name="T7" fmla="*/ 0 h 746"/>
                    <a:gd name="T8" fmla="*/ 0 w 808"/>
                    <a:gd name="T9" fmla="*/ 23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36" name="Freeform 59"/>
                <p:cNvSpPr>
                  <a:spLocks noChangeAspect="1"/>
                </p:cNvSpPr>
                <p:nvPr/>
              </p:nvSpPr>
              <p:spPr bwMode="auto">
                <a:xfrm>
                  <a:off x="3178" y="955"/>
                  <a:ext cx="113" cy="506"/>
                </a:xfrm>
                <a:custGeom>
                  <a:avLst/>
                  <a:gdLst>
                    <a:gd name="T0" fmla="*/ 0 w 144"/>
                    <a:gd name="T1" fmla="*/ 398 h 644"/>
                    <a:gd name="T2" fmla="*/ 0 w 144"/>
                    <a:gd name="T3" fmla="*/ 49 h 644"/>
                    <a:gd name="T4" fmla="*/ 89 w 144"/>
                    <a:gd name="T5" fmla="*/ 0 h 644"/>
                    <a:gd name="T6" fmla="*/ 89 w 144"/>
                    <a:gd name="T7" fmla="*/ 342 h 644"/>
                    <a:gd name="T8" fmla="*/ 0 w 144"/>
                    <a:gd name="T9" fmla="*/ 398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37" name="Freeform 60"/>
                <p:cNvSpPr>
                  <a:spLocks noChangeAspect="1"/>
                </p:cNvSpPr>
                <p:nvPr/>
              </p:nvSpPr>
              <p:spPr bwMode="auto">
                <a:xfrm>
                  <a:off x="2676" y="846"/>
                  <a:ext cx="615" cy="172"/>
                </a:xfrm>
                <a:custGeom>
                  <a:avLst/>
                  <a:gdLst>
                    <a:gd name="T0" fmla="*/ 395 w 782"/>
                    <a:gd name="T1" fmla="*/ 135 h 219"/>
                    <a:gd name="T2" fmla="*/ 0 w 782"/>
                    <a:gd name="T3" fmla="*/ 42 h 219"/>
                    <a:gd name="T4" fmla="*/ 99 w 782"/>
                    <a:gd name="T5" fmla="*/ 0 h 219"/>
                    <a:gd name="T6" fmla="*/ 484 w 782"/>
                    <a:gd name="T7" fmla="*/ 86 h 219"/>
                    <a:gd name="T8" fmla="*/ 395 w 782"/>
                    <a:gd name="T9" fmla="*/ 135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dirty="0"/>
                </a:p>
              </p:txBody>
            </p:sp>
            <p:sp>
              <p:nvSpPr>
                <p:cNvPr id="338" name="Freeform 61"/>
                <p:cNvSpPr>
                  <a:spLocks noChangeAspect="1"/>
                </p:cNvSpPr>
                <p:nvPr/>
              </p:nvSpPr>
              <p:spPr bwMode="auto">
                <a:xfrm>
                  <a:off x="2676" y="897"/>
                  <a:ext cx="502" cy="566"/>
                </a:xfrm>
                <a:custGeom>
                  <a:avLst/>
                  <a:gdLst>
                    <a:gd name="T0" fmla="*/ 374 w 672"/>
                    <a:gd name="T1" fmla="*/ 424 h 754"/>
                    <a:gd name="T2" fmla="*/ 374 w 672"/>
                    <a:gd name="T3" fmla="*/ 90 h 754"/>
                    <a:gd name="T4" fmla="*/ 0 w 672"/>
                    <a:gd name="T5" fmla="*/ 0 h 754"/>
                    <a:gd name="T6" fmla="*/ 0 w 672"/>
                    <a:gd name="T7" fmla="*/ 326 h 754"/>
                    <a:gd name="T8" fmla="*/ 374 w 672"/>
                    <a:gd name="T9" fmla="*/ 424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339" name="Freeform 62"/>
                <p:cNvSpPr>
                  <a:spLocks noChangeAspect="1"/>
                </p:cNvSpPr>
                <p:nvPr/>
              </p:nvSpPr>
              <p:spPr bwMode="auto">
                <a:xfrm>
                  <a:off x="2715" y="947"/>
                  <a:ext cx="425" cy="464"/>
                </a:xfrm>
                <a:custGeom>
                  <a:avLst/>
                  <a:gdLst>
                    <a:gd name="T0" fmla="*/ 367 w 491"/>
                    <a:gd name="T1" fmla="*/ 391 h 549"/>
                    <a:gd name="T2" fmla="*/ 367 w 491"/>
                    <a:gd name="T3" fmla="*/ 84 h 549"/>
                    <a:gd name="T4" fmla="*/ 0 w 491"/>
                    <a:gd name="T5" fmla="*/ 0 h 549"/>
                    <a:gd name="T6" fmla="*/ 0 w 491"/>
                    <a:gd name="T7" fmla="*/ 303 h 549"/>
                    <a:gd name="T8" fmla="*/ 367 w 491"/>
                    <a:gd name="T9" fmla="*/ 391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dirty="0"/>
                </a:p>
              </p:txBody>
            </p:sp>
            <p:sp>
              <p:nvSpPr>
                <p:cNvPr id="340" name="Freeform 63"/>
                <p:cNvSpPr>
                  <a:spLocks/>
                </p:cNvSpPr>
                <p:nvPr/>
              </p:nvSpPr>
              <p:spPr bwMode="auto">
                <a:xfrm>
                  <a:off x="2742" y="979"/>
                  <a:ext cx="371"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defRPr/>
                  </a:pPr>
                  <a:endParaRPr lang="en-US" dirty="0"/>
                </a:p>
              </p:txBody>
            </p:sp>
            <p:sp>
              <p:nvSpPr>
                <p:cNvPr id="341" name="Line 64"/>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dirty="0"/>
                </a:p>
              </p:txBody>
            </p:sp>
          </p:grpSp>
        </p:grpSp>
        <p:grpSp>
          <p:nvGrpSpPr>
            <p:cNvPr id="317" name="Group 65"/>
            <p:cNvGrpSpPr>
              <a:grpSpLocks/>
            </p:cNvGrpSpPr>
            <p:nvPr/>
          </p:nvGrpSpPr>
          <p:grpSpPr bwMode="auto">
            <a:xfrm>
              <a:off x="1187" y="445"/>
              <a:ext cx="740" cy="1002"/>
              <a:chOff x="3015" y="2413"/>
              <a:chExt cx="740" cy="1002"/>
            </a:xfrm>
          </p:grpSpPr>
          <p:sp>
            <p:nvSpPr>
              <p:cNvPr id="318" name="Freeform 66"/>
              <p:cNvSpPr>
                <a:spLocks/>
              </p:cNvSpPr>
              <p:nvPr/>
            </p:nvSpPr>
            <p:spPr bwMode="auto">
              <a:xfrm flipH="1">
                <a:off x="3083" y="2606"/>
                <a:ext cx="313" cy="299"/>
              </a:xfrm>
              <a:custGeom>
                <a:avLst/>
                <a:gdLst>
                  <a:gd name="T0" fmla="*/ 16 w 359"/>
                  <a:gd name="T1" fmla="*/ 16 h 341"/>
                  <a:gd name="T2" fmla="*/ 14 w 359"/>
                  <a:gd name="T3" fmla="*/ 30 h 341"/>
                  <a:gd name="T4" fmla="*/ 14 w 359"/>
                  <a:gd name="T5" fmla="*/ 43 h 341"/>
                  <a:gd name="T6" fmla="*/ 15 w 359"/>
                  <a:gd name="T7" fmla="*/ 60 h 341"/>
                  <a:gd name="T8" fmla="*/ 10 w 359"/>
                  <a:gd name="T9" fmla="*/ 73 h 341"/>
                  <a:gd name="T10" fmla="*/ 4 w 359"/>
                  <a:gd name="T11" fmla="*/ 82 h 341"/>
                  <a:gd name="T12" fmla="*/ 0 w 359"/>
                  <a:gd name="T13" fmla="*/ 89 h 341"/>
                  <a:gd name="T14" fmla="*/ 0 w 359"/>
                  <a:gd name="T15" fmla="*/ 96 h 341"/>
                  <a:gd name="T16" fmla="*/ 4 w 359"/>
                  <a:gd name="T17" fmla="*/ 102 h 341"/>
                  <a:gd name="T18" fmla="*/ 15 w 359"/>
                  <a:gd name="T19" fmla="*/ 104 h 341"/>
                  <a:gd name="T20" fmla="*/ 22 w 359"/>
                  <a:gd name="T21" fmla="*/ 110 h 341"/>
                  <a:gd name="T22" fmla="*/ 23 w 359"/>
                  <a:gd name="T23" fmla="*/ 113 h 341"/>
                  <a:gd name="T24" fmla="*/ 25 w 359"/>
                  <a:gd name="T25" fmla="*/ 125 h 341"/>
                  <a:gd name="T26" fmla="*/ 25 w 359"/>
                  <a:gd name="T27" fmla="*/ 135 h 341"/>
                  <a:gd name="T28" fmla="*/ 29 w 359"/>
                  <a:gd name="T29" fmla="*/ 139 h 341"/>
                  <a:gd name="T30" fmla="*/ 34 w 359"/>
                  <a:gd name="T31" fmla="*/ 140 h 341"/>
                  <a:gd name="T32" fmla="*/ 37 w 359"/>
                  <a:gd name="T33" fmla="*/ 144 h 341"/>
                  <a:gd name="T34" fmla="*/ 35 w 359"/>
                  <a:gd name="T35" fmla="*/ 149 h 341"/>
                  <a:gd name="T36" fmla="*/ 37 w 359"/>
                  <a:gd name="T37" fmla="*/ 154 h 341"/>
                  <a:gd name="T38" fmla="*/ 42 w 359"/>
                  <a:gd name="T39" fmla="*/ 160 h 341"/>
                  <a:gd name="T40" fmla="*/ 50 w 359"/>
                  <a:gd name="T41" fmla="*/ 165 h 341"/>
                  <a:gd name="T42" fmla="*/ 51 w 359"/>
                  <a:gd name="T43" fmla="*/ 172 h 341"/>
                  <a:gd name="T44" fmla="*/ 51 w 359"/>
                  <a:gd name="T45" fmla="*/ 182 h 341"/>
                  <a:gd name="T46" fmla="*/ 53 w 359"/>
                  <a:gd name="T47" fmla="*/ 190 h 341"/>
                  <a:gd name="T48" fmla="*/ 58 w 359"/>
                  <a:gd name="T49" fmla="*/ 196 h 341"/>
                  <a:gd name="T50" fmla="*/ 68 w 359"/>
                  <a:gd name="T51" fmla="*/ 202 h 341"/>
                  <a:gd name="T52" fmla="*/ 80 w 359"/>
                  <a:gd name="T53" fmla="*/ 196 h 341"/>
                  <a:gd name="T54" fmla="*/ 98 w 359"/>
                  <a:gd name="T55" fmla="*/ 194 h 341"/>
                  <a:gd name="T56" fmla="*/ 111 w 359"/>
                  <a:gd name="T57" fmla="*/ 189 h 341"/>
                  <a:gd name="T58" fmla="*/ 122 w 359"/>
                  <a:gd name="T59" fmla="*/ 185 h 341"/>
                  <a:gd name="T60" fmla="*/ 131 w 359"/>
                  <a:gd name="T61" fmla="*/ 190 h 341"/>
                  <a:gd name="T62" fmla="*/ 142 w 359"/>
                  <a:gd name="T63" fmla="*/ 203 h 341"/>
                  <a:gd name="T64" fmla="*/ 147 w 359"/>
                  <a:gd name="T65" fmla="*/ 217 h 341"/>
                  <a:gd name="T66" fmla="*/ 157 w 359"/>
                  <a:gd name="T67" fmla="*/ 231 h 341"/>
                  <a:gd name="T68" fmla="*/ 162 w 359"/>
                  <a:gd name="T69" fmla="*/ 243 h 341"/>
                  <a:gd name="T70" fmla="*/ 167 w 359"/>
                  <a:gd name="T71" fmla="*/ 253 h 341"/>
                  <a:gd name="T72" fmla="*/ 173 w 359"/>
                  <a:gd name="T73" fmla="*/ 262 h 341"/>
                  <a:gd name="T74" fmla="*/ 181 w 359"/>
                  <a:gd name="T75" fmla="*/ 246 h 341"/>
                  <a:gd name="T76" fmla="*/ 187 w 359"/>
                  <a:gd name="T77" fmla="*/ 238 h 341"/>
                  <a:gd name="T78" fmla="*/ 197 w 359"/>
                  <a:gd name="T79" fmla="*/ 228 h 341"/>
                  <a:gd name="T80" fmla="*/ 210 w 359"/>
                  <a:gd name="T81" fmla="*/ 216 h 341"/>
                  <a:gd name="T82" fmla="*/ 273 w 359"/>
                  <a:gd name="T83" fmla="*/ 178 h 341"/>
                  <a:gd name="T84" fmla="*/ 241 w 359"/>
                  <a:gd name="T85" fmla="*/ 114 h 341"/>
                  <a:gd name="T86" fmla="*/ 74 w 359"/>
                  <a:gd name="T87" fmla="*/ 0 h 341"/>
                  <a:gd name="T88" fmla="*/ 16 w 359"/>
                  <a:gd name="T89" fmla="*/ 16 h 3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341"/>
                  <a:gd name="T137" fmla="*/ 359 w 359"/>
                  <a:gd name="T138" fmla="*/ 341 h 3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341">
                    <a:moveTo>
                      <a:pt x="21" y="20"/>
                    </a:moveTo>
                    <a:lnTo>
                      <a:pt x="18" y="39"/>
                    </a:lnTo>
                    <a:lnTo>
                      <a:pt x="18" y="56"/>
                    </a:lnTo>
                    <a:lnTo>
                      <a:pt x="19" y="78"/>
                    </a:lnTo>
                    <a:lnTo>
                      <a:pt x="13" y="95"/>
                    </a:lnTo>
                    <a:lnTo>
                      <a:pt x="6" y="107"/>
                    </a:lnTo>
                    <a:lnTo>
                      <a:pt x="0" y="116"/>
                    </a:lnTo>
                    <a:lnTo>
                      <a:pt x="0" y="125"/>
                    </a:lnTo>
                    <a:lnTo>
                      <a:pt x="6" y="132"/>
                    </a:lnTo>
                    <a:lnTo>
                      <a:pt x="19" y="136"/>
                    </a:lnTo>
                    <a:lnTo>
                      <a:pt x="29" y="143"/>
                    </a:lnTo>
                    <a:lnTo>
                      <a:pt x="30" y="147"/>
                    </a:lnTo>
                    <a:lnTo>
                      <a:pt x="33" y="162"/>
                    </a:lnTo>
                    <a:lnTo>
                      <a:pt x="33" y="176"/>
                    </a:lnTo>
                    <a:lnTo>
                      <a:pt x="38" y="180"/>
                    </a:lnTo>
                    <a:lnTo>
                      <a:pt x="45" y="183"/>
                    </a:lnTo>
                    <a:lnTo>
                      <a:pt x="49" y="187"/>
                    </a:lnTo>
                    <a:lnTo>
                      <a:pt x="46" y="194"/>
                    </a:lnTo>
                    <a:lnTo>
                      <a:pt x="49" y="201"/>
                    </a:lnTo>
                    <a:lnTo>
                      <a:pt x="55" y="208"/>
                    </a:lnTo>
                    <a:lnTo>
                      <a:pt x="65" y="214"/>
                    </a:lnTo>
                    <a:lnTo>
                      <a:pt x="67" y="224"/>
                    </a:lnTo>
                    <a:lnTo>
                      <a:pt x="67" y="236"/>
                    </a:lnTo>
                    <a:lnTo>
                      <a:pt x="70" y="248"/>
                    </a:lnTo>
                    <a:lnTo>
                      <a:pt x="77" y="256"/>
                    </a:lnTo>
                    <a:lnTo>
                      <a:pt x="90" y="262"/>
                    </a:lnTo>
                    <a:lnTo>
                      <a:pt x="106" y="256"/>
                    </a:lnTo>
                    <a:lnTo>
                      <a:pt x="129" y="252"/>
                    </a:lnTo>
                    <a:lnTo>
                      <a:pt x="146" y="245"/>
                    </a:lnTo>
                    <a:lnTo>
                      <a:pt x="161" y="241"/>
                    </a:lnTo>
                    <a:lnTo>
                      <a:pt x="172" y="248"/>
                    </a:lnTo>
                    <a:lnTo>
                      <a:pt x="187" y="265"/>
                    </a:lnTo>
                    <a:lnTo>
                      <a:pt x="194" y="282"/>
                    </a:lnTo>
                    <a:lnTo>
                      <a:pt x="206" y="300"/>
                    </a:lnTo>
                    <a:lnTo>
                      <a:pt x="213" y="316"/>
                    </a:lnTo>
                    <a:lnTo>
                      <a:pt x="219" y="329"/>
                    </a:lnTo>
                    <a:lnTo>
                      <a:pt x="227" y="341"/>
                    </a:lnTo>
                    <a:lnTo>
                      <a:pt x="238" y="321"/>
                    </a:lnTo>
                    <a:lnTo>
                      <a:pt x="247" y="309"/>
                    </a:lnTo>
                    <a:lnTo>
                      <a:pt x="259" y="296"/>
                    </a:lnTo>
                    <a:lnTo>
                      <a:pt x="276" y="280"/>
                    </a:lnTo>
                    <a:lnTo>
                      <a:pt x="359" y="231"/>
                    </a:lnTo>
                    <a:lnTo>
                      <a:pt x="317" y="148"/>
                    </a:lnTo>
                    <a:lnTo>
                      <a:pt x="97" y="0"/>
                    </a:lnTo>
                    <a:lnTo>
                      <a:pt x="21" y="20"/>
                    </a:lnTo>
                  </a:path>
                </a:pathLst>
              </a:custGeom>
              <a:solidFill>
                <a:srgbClr val="AF7D23"/>
              </a:solidFill>
              <a:ln w="3175" cap="rnd">
                <a:solidFill>
                  <a:srgbClr val="808080"/>
                </a:solidFill>
                <a:round/>
                <a:headEnd/>
                <a:tailEnd/>
              </a:ln>
            </p:spPr>
            <p:txBody>
              <a:bodyPr/>
              <a:lstStyle/>
              <a:p>
                <a:endParaRPr lang="en-US" dirty="0"/>
              </a:p>
            </p:txBody>
          </p:sp>
          <p:sp>
            <p:nvSpPr>
              <p:cNvPr id="319" name="Freeform 67"/>
              <p:cNvSpPr>
                <a:spLocks/>
              </p:cNvSpPr>
              <p:nvPr/>
            </p:nvSpPr>
            <p:spPr bwMode="auto">
              <a:xfrm>
                <a:off x="3327" y="2665"/>
                <a:ext cx="31" cy="11"/>
              </a:xfrm>
              <a:custGeom>
                <a:avLst/>
                <a:gdLst>
                  <a:gd name="T0" fmla="*/ 0 w 41"/>
                  <a:gd name="T1" fmla="*/ 0 h 15"/>
                  <a:gd name="T2" fmla="*/ 23 w 41"/>
                  <a:gd name="T3" fmla="*/ 3 h 15"/>
                  <a:gd name="T4" fmla="*/ 20 w 41"/>
                  <a:gd name="T5" fmla="*/ 7 h 15"/>
                  <a:gd name="T6" fmla="*/ 0 w 41"/>
                  <a:gd name="T7" fmla="*/ 0 h 15"/>
                  <a:gd name="T8" fmla="*/ 0 60000 65536"/>
                  <a:gd name="T9" fmla="*/ 0 60000 65536"/>
                  <a:gd name="T10" fmla="*/ 0 60000 65536"/>
                  <a:gd name="T11" fmla="*/ 0 60000 65536"/>
                  <a:gd name="T12" fmla="*/ 0 w 41"/>
                  <a:gd name="T13" fmla="*/ 0 h 15"/>
                  <a:gd name="T14" fmla="*/ 41 w 41"/>
                  <a:gd name="T15" fmla="*/ 15 h 15"/>
                </a:gdLst>
                <a:ahLst/>
                <a:cxnLst>
                  <a:cxn ang="T8">
                    <a:pos x="T0" y="T1"/>
                  </a:cxn>
                  <a:cxn ang="T9">
                    <a:pos x="T2" y="T3"/>
                  </a:cxn>
                  <a:cxn ang="T10">
                    <a:pos x="T4" y="T5"/>
                  </a:cxn>
                  <a:cxn ang="T11">
                    <a:pos x="T6" y="T7"/>
                  </a:cxn>
                </a:cxnLst>
                <a:rect l="T12" t="T13" r="T14" b="T15"/>
                <a:pathLst>
                  <a:path w="41" h="15">
                    <a:moveTo>
                      <a:pt x="0" y="0"/>
                    </a:moveTo>
                    <a:lnTo>
                      <a:pt x="40" y="6"/>
                    </a:lnTo>
                    <a:lnTo>
                      <a:pt x="34" y="14"/>
                    </a:lnTo>
                    <a:lnTo>
                      <a:pt x="0" y="0"/>
                    </a:lnTo>
                  </a:path>
                </a:pathLst>
              </a:custGeom>
              <a:solidFill>
                <a:srgbClr val="333333"/>
              </a:solidFill>
              <a:ln w="6350" cap="rnd">
                <a:solidFill>
                  <a:srgbClr val="333333"/>
                </a:solidFill>
                <a:round/>
                <a:headEnd/>
                <a:tailEnd/>
              </a:ln>
            </p:spPr>
            <p:txBody>
              <a:bodyPr/>
              <a:lstStyle/>
              <a:p>
                <a:endParaRPr lang="en-US" dirty="0"/>
              </a:p>
            </p:txBody>
          </p:sp>
          <p:sp>
            <p:nvSpPr>
              <p:cNvPr id="320" name="Freeform 68"/>
              <p:cNvSpPr>
                <a:spLocks/>
              </p:cNvSpPr>
              <p:nvPr/>
            </p:nvSpPr>
            <p:spPr bwMode="auto">
              <a:xfrm>
                <a:off x="3320" y="3100"/>
                <a:ext cx="128" cy="101"/>
              </a:xfrm>
              <a:custGeom>
                <a:avLst/>
                <a:gdLst>
                  <a:gd name="T0" fmla="*/ 20 w 574"/>
                  <a:gd name="T1" fmla="*/ 2 h 447"/>
                  <a:gd name="T2" fmla="*/ 22 w 574"/>
                  <a:gd name="T3" fmla="*/ 3 h 447"/>
                  <a:gd name="T4" fmla="*/ 25 w 574"/>
                  <a:gd name="T5" fmla="*/ 5 h 447"/>
                  <a:gd name="T6" fmla="*/ 26 w 574"/>
                  <a:gd name="T7" fmla="*/ 7 h 447"/>
                  <a:gd name="T8" fmla="*/ 26 w 574"/>
                  <a:gd name="T9" fmla="*/ 9 h 447"/>
                  <a:gd name="T10" fmla="*/ 27 w 574"/>
                  <a:gd name="T11" fmla="*/ 9 h 447"/>
                  <a:gd name="T12" fmla="*/ 28 w 574"/>
                  <a:gd name="T13" fmla="*/ 10 h 447"/>
                  <a:gd name="T14" fmla="*/ 29 w 574"/>
                  <a:gd name="T15" fmla="*/ 11 h 447"/>
                  <a:gd name="T16" fmla="*/ 28 w 574"/>
                  <a:gd name="T17" fmla="*/ 12 h 447"/>
                  <a:gd name="T18" fmla="*/ 27 w 574"/>
                  <a:gd name="T19" fmla="*/ 13 h 447"/>
                  <a:gd name="T20" fmla="*/ 27 w 574"/>
                  <a:gd name="T21" fmla="*/ 13 h 447"/>
                  <a:gd name="T22" fmla="*/ 25 w 574"/>
                  <a:gd name="T23" fmla="*/ 12 h 447"/>
                  <a:gd name="T24" fmla="*/ 22 w 574"/>
                  <a:gd name="T25" fmla="*/ 10 h 447"/>
                  <a:gd name="T26" fmla="*/ 21 w 574"/>
                  <a:gd name="T27" fmla="*/ 8 h 447"/>
                  <a:gd name="T28" fmla="*/ 19 w 574"/>
                  <a:gd name="T29" fmla="*/ 9 h 447"/>
                  <a:gd name="T30" fmla="*/ 17 w 574"/>
                  <a:gd name="T31" fmla="*/ 9 h 447"/>
                  <a:gd name="T32" fmla="*/ 16 w 574"/>
                  <a:gd name="T33" fmla="*/ 9 h 447"/>
                  <a:gd name="T34" fmla="*/ 15 w 574"/>
                  <a:gd name="T35" fmla="*/ 9 h 447"/>
                  <a:gd name="T36" fmla="*/ 15 w 574"/>
                  <a:gd name="T37" fmla="*/ 9 h 447"/>
                  <a:gd name="T38" fmla="*/ 15 w 574"/>
                  <a:gd name="T39" fmla="*/ 9 h 447"/>
                  <a:gd name="T40" fmla="*/ 15 w 574"/>
                  <a:gd name="T41" fmla="*/ 9 h 447"/>
                  <a:gd name="T42" fmla="*/ 14 w 574"/>
                  <a:gd name="T43" fmla="*/ 9 h 447"/>
                  <a:gd name="T44" fmla="*/ 14 w 574"/>
                  <a:gd name="T45" fmla="*/ 9 h 447"/>
                  <a:gd name="T46" fmla="*/ 13 w 574"/>
                  <a:gd name="T47" fmla="*/ 9 h 447"/>
                  <a:gd name="T48" fmla="*/ 12 w 574"/>
                  <a:gd name="T49" fmla="*/ 10 h 447"/>
                  <a:gd name="T50" fmla="*/ 11 w 574"/>
                  <a:gd name="T51" fmla="*/ 11 h 447"/>
                  <a:gd name="T52" fmla="*/ 9 w 574"/>
                  <a:gd name="T53" fmla="*/ 12 h 447"/>
                  <a:gd name="T54" fmla="*/ 8 w 574"/>
                  <a:gd name="T55" fmla="*/ 14 h 447"/>
                  <a:gd name="T56" fmla="*/ 9 w 574"/>
                  <a:gd name="T57" fmla="*/ 16 h 447"/>
                  <a:gd name="T58" fmla="*/ 11 w 574"/>
                  <a:gd name="T59" fmla="*/ 17 h 447"/>
                  <a:gd name="T60" fmla="*/ 12 w 574"/>
                  <a:gd name="T61" fmla="*/ 17 h 447"/>
                  <a:gd name="T62" fmla="*/ 13 w 574"/>
                  <a:gd name="T63" fmla="*/ 16 h 447"/>
                  <a:gd name="T64" fmla="*/ 16 w 574"/>
                  <a:gd name="T65" fmla="*/ 16 h 447"/>
                  <a:gd name="T66" fmla="*/ 19 w 574"/>
                  <a:gd name="T67" fmla="*/ 18 h 447"/>
                  <a:gd name="T68" fmla="*/ 19 w 574"/>
                  <a:gd name="T69" fmla="*/ 19 h 447"/>
                  <a:gd name="T70" fmla="*/ 18 w 574"/>
                  <a:gd name="T71" fmla="*/ 21 h 447"/>
                  <a:gd name="T72" fmla="*/ 17 w 574"/>
                  <a:gd name="T73" fmla="*/ 22 h 447"/>
                  <a:gd name="T74" fmla="*/ 14 w 574"/>
                  <a:gd name="T75" fmla="*/ 22 h 447"/>
                  <a:gd name="T76" fmla="*/ 9 w 574"/>
                  <a:gd name="T77" fmla="*/ 23 h 447"/>
                  <a:gd name="T78" fmla="*/ 5 w 574"/>
                  <a:gd name="T79" fmla="*/ 22 h 447"/>
                  <a:gd name="T80" fmla="*/ 2 w 574"/>
                  <a:gd name="T81" fmla="*/ 21 h 447"/>
                  <a:gd name="T82" fmla="*/ 3 w 574"/>
                  <a:gd name="T83" fmla="*/ 18 h 447"/>
                  <a:gd name="T84" fmla="*/ 2 w 574"/>
                  <a:gd name="T85" fmla="*/ 13 h 447"/>
                  <a:gd name="T86" fmla="*/ 1 w 574"/>
                  <a:gd name="T87" fmla="*/ 6 h 447"/>
                  <a:gd name="T88" fmla="*/ 0 w 574"/>
                  <a:gd name="T89" fmla="*/ 4 h 447"/>
                  <a:gd name="T90" fmla="*/ 1 w 574"/>
                  <a:gd name="T91" fmla="*/ 4 h 447"/>
                  <a:gd name="T92" fmla="*/ 3 w 574"/>
                  <a:gd name="T93" fmla="*/ 4 h 447"/>
                  <a:gd name="T94" fmla="*/ 6 w 574"/>
                  <a:gd name="T95" fmla="*/ 3 h 447"/>
                  <a:gd name="T96" fmla="*/ 12 w 574"/>
                  <a:gd name="T97" fmla="*/ 2 h 447"/>
                  <a:gd name="T98" fmla="*/ 14 w 574"/>
                  <a:gd name="T99" fmla="*/ 1 h 447"/>
                  <a:gd name="T100" fmla="*/ 17 w 574"/>
                  <a:gd name="T101" fmla="*/ 0 h 447"/>
                  <a:gd name="T102" fmla="*/ 19 w 574"/>
                  <a:gd name="T103" fmla="*/ 0 h 4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447"/>
                  <a:gd name="T158" fmla="*/ 574 w 574"/>
                  <a:gd name="T159" fmla="*/ 447 h 4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447">
                    <a:moveTo>
                      <a:pt x="384" y="15"/>
                    </a:moveTo>
                    <a:lnTo>
                      <a:pt x="392" y="25"/>
                    </a:lnTo>
                    <a:lnTo>
                      <a:pt x="399" y="32"/>
                    </a:lnTo>
                    <a:lnTo>
                      <a:pt x="411" y="40"/>
                    </a:lnTo>
                    <a:lnTo>
                      <a:pt x="422" y="50"/>
                    </a:lnTo>
                    <a:lnTo>
                      <a:pt x="449" y="67"/>
                    </a:lnTo>
                    <a:lnTo>
                      <a:pt x="476" y="86"/>
                    </a:lnTo>
                    <a:lnTo>
                      <a:pt x="488" y="96"/>
                    </a:lnTo>
                    <a:lnTo>
                      <a:pt x="499" y="105"/>
                    </a:lnTo>
                    <a:lnTo>
                      <a:pt x="509" y="115"/>
                    </a:lnTo>
                    <a:lnTo>
                      <a:pt x="518" y="124"/>
                    </a:lnTo>
                    <a:lnTo>
                      <a:pt x="524" y="136"/>
                    </a:lnTo>
                    <a:lnTo>
                      <a:pt x="528" y="146"/>
                    </a:lnTo>
                    <a:lnTo>
                      <a:pt x="528" y="157"/>
                    </a:lnTo>
                    <a:lnTo>
                      <a:pt x="526" y="169"/>
                    </a:lnTo>
                    <a:lnTo>
                      <a:pt x="530" y="169"/>
                    </a:lnTo>
                    <a:lnTo>
                      <a:pt x="536" y="171"/>
                    </a:lnTo>
                    <a:lnTo>
                      <a:pt x="543" y="176"/>
                    </a:lnTo>
                    <a:lnTo>
                      <a:pt x="549" y="184"/>
                    </a:lnTo>
                    <a:lnTo>
                      <a:pt x="557" y="194"/>
                    </a:lnTo>
                    <a:lnTo>
                      <a:pt x="563" y="201"/>
                    </a:lnTo>
                    <a:lnTo>
                      <a:pt x="568" y="211"/>
                    </a:lnTo>
                    <a:lnTo>
                      <a:pt x="574" y="217"/>
                    </a:lnTo>
                    <a:lnTo>
                      <a:pt x="572" y="220"/>
                    </a:lnTo>
                    <a:lnTo>
                      <a:pt x="568" y="226"/>
                    </a:lnTo>
                    <a:lnTo>
                      <a:pt x="565" y="232"/>
                    </a:lnTo>
                    <a:lnTo>
                      <a:pt x="561" y="238"/>
                    </a:lnTo>
                    <a:lnTo>
                      <a:pt x="557" y="245"/>
                    </a:lnTo>
                    <a:lnTo>
                      <a:pt x="553" y="251"/>
                    </a:lnTo>
                    <a:lnTo>
                      <a:pt x="551" y="259"/>
                    </a:lnTo>
                    <a:lnTo>
                      <a:pt x="549" y="265"/>
                    </a:lnTo>
                    <a:lnTo>
                      <a:pt x="543" y="265"/>
                    </a:lnTo>
                    <a:lnTo>
                      <a:pt x="536" y="261"/>
                    </a:lnTo>
                    <a:lnTo>
                      <a:pt x="528" y="257"/>
                    </a:lnTo>
                    <a:lnTo>
                      <a:pt x="518" y="251"/>
                    </a:lnTo>
                    <a:lnTo>
                      <a:pt x="499" y="240"/>
                    </a:lnTo>
                    <a:lnTo>
                      <a:pt x="478" y="222"/>
                    </a:lnTo>
                    <a:lnTo>
                      <a:pt x="457" y="207"/>
                    </a:lnTo>
                    <a:lnTo>
                      <a:pt x="438" y="192"/>
                    </a:lnTo>
                    <a:lnTo>
                      <a:pt x="421" y="178"/>
                    </a:lnTo>
                    <a:lnTo>
                      <a:pt x="409" y="169"/>
                    </a:lnTo>
                    <a:lnTo>
                      <a:pt x="422" y="153"/>
                    </a:lnTo>
                    <a:lnTo>
                      <a:pt x="409" y="163"/>
                    </a:lnTo>
                    <a:lnTo>
                      <a:pt x="396" y="169"/>
                    </a:lnTo>
                    <a:lnTo>
                      <a:pt x="380" y="174"/>
                    </a:lnTo>
                    <a:lnTo>
                      <a:pt x="365" y="178"/>
                    </a:lnTo>
                    <a:lnTo>
                      <a:pt x="350" y="180"/>
                    </a:lnTo>
                    <a:lnTo>
                      <a:pt x="334" y="176"/>
                    </a:lnTo>
                    <a:lnTo>
                      <a:pt x="328" y="174"/>
                    </a:lnTo>
                    <a:lnTo>
                      <a:pt x="323" y="171"/>
                    </a:lnTo>
                    <a:lnTo>
                      <a:pt x="317" y="167"/>
                    </a:lnTo>
                    <a:lnTo>
                      <a:pt x="311" y="161"/>
                    </a:lnTo>
                    <a:lnTo>
                      <a:pt x="311" y="165"/>
                    </a:lnTo>
                    <a:lnTo>
                      <a:pt x="311" y="167"/>
                    </a:lnTo>
                    <a:lnTo>
                      <a:pt x="309" y="171"/>
                    </a:lnTo>
                    <a:lnTo>
                      <a:pt x="309" y="172"/>
                    </a:lnTo>
                    <a:lnTo>
                      <a:pt x="307" y="176"/>
                    </a:lnTo>
                    <a:lnTo>
                      <a:pt x="307" y="178"/>
                    </a:lnTo>
                    <a:lnTo>
                      <a:pt x="305" y="182"/>
                    </a:lnTo>
                    <a:lnTo>
                      <a:pt x="305" y="186"/>
                    </a:lnTo>
                    <a:lnTo>
                      <a:pt x="303" y="184"/>
                    </a:lnTo>
                    <a:lnTo>
                      <a:pt x="302" y="184"/>
                    </a:lnTo>
                    <a:lnTo>
                      <a:pt x="300" y="182"/>
                    </a:lnTo>
                    <a:lnTo>
                      <a:pt x="296" y="182"/>
                    </a:lnTo>
                    <a:lnTo>
                      <a:pt x="294" y="180"/>
                    </a:lnTo>
                    <a:lnTo>
                      <a:pt x="292" y="178"/>
                    </a:lnTo>
                    <a:lnTo>
                      <a:pt x="290" y="178"/>
                    </a:lnTo>
                    <a:lnTo>
                      <a:pt x="288" y="176"/>
                    </a:lnTo>
                    <a:lnTo>
                      <a:pt x="280" y="178"/>
                    </a:lnTo>
                    <a:lnTo>
                      <a:pt x="273" y="180"/>
                    </a:lnTo>
                    <a:lnTo>
                      <a:pt x="267" y="182"/>
                    </a:lnTo>
                    <a:lnTo>
                      <a:pt x="259" y="186"/>
                    </a:lnTo>
                    <a:lnTo>
                      <a:pt x="254" y="188"/>
                    </a:lnTo>
                    <a:lnTo>
                      <a:pt x="246" y="192"/>
                    </a:lnTo>
                    <a:lnTo>
                      <a:pt x="240" y="192"/>
                    </a:lnTo>
                    <a:lnTo>
                      <a:pt x="232" y="194"/>
                    </a:lnTo>
                    <a:lnTo>
                      <a:pt x="225" y="201"/>
                    </a:lnTo>
                    <a:lnTo>
                      <a:pt x="215" y="211"/>
                    </a:lnTo>
                    <a:lnTo>
                      <a:pt x="208" y="219"/>
                    </a:lnTo>
                    <a:lnTo>
                      <a:pt x="198" y="226"/>
                    </a:lnTo>
                    <a:lnTo>
                      <a:pt x="188" y="236"/>
                    </a:lnTo>
                    <a:lnTo>
                      <a:pt x="181" y="247"/>
                    </a:lnTo>
                    <a:lnTo>
                      <a:pt x="175" y="259"/>
                    </a:lnTo>
                    <a:lnTo>
                      <a:pt x="171" y="272"/>
                    </a:lnTo>
                    <a:lnTo>
                      <a:pt x="171" y="288"/>
                    </a:lnTo>
                    <a:lnTo>
                      <a:pt x="175" y="297"/>
                    </a:lnTo>
                    <a:lnTo>
                      <a:pt x="184" y="307"/>
                    </a:lnTo>
                    <a:lnTo>
                      <a:pt x="194" y="315"/>
                    </a:lnTo>
                    <a:lnTo>
                      <a:pt x="206" y="322"/>
                    </a:lnTo>
                    <a:lnTo>
                      <a:pt x="217" y="328"/>
                    </a:lnTo>
                    <a:lnTo>
                      <a:pt x="229" y="332"/>
                    </a:lnTo>
                    <a:lnTo>
                      <a:pt x="238" y="336"/>
                    </a:lnTo>
                    <a:lnTo>
                      <a:pt x="244" y="338"/>
                    </a:lnTo>
                    <a:lnTo>
                      <a:pt x="252" y="330"/>
                    </a:lnTo>
                    <a:lnTo>
                      <a:pt x="257" y="326"/>
                    </a:lnTo>
                    <a:lnTo>
                      <a:pt x="267" y="322"/>
                    </a:lnTo>
                    <a:lnTo>
                      <a:pt x="275" y="320"/>
                    </a:lnTo>
                    <a:lnTo>
                      <a:pt x="294" y="320"/>
                    </a:lnTo>
                    <a:lnTo>
                      <a:pt x="315" y="324"/>
                    </a:lnTo>
                    <a:lnTo>
                      <a:pt x="334" y="330"/>
                    </a:lnTo>
                    <a:lnTo>
                      <a:pt x="353" y="338"/>
                    </a:lnTo>
                    <a:lnTo>
                      <a:pt x="371" y="345"/>
                    </a:lnTo>
                    <a:lnTo>
                      <a:pt x="384" y="353"/>
                    </a:lnTo>
                    <a:lnTo>
                      <a:pt x="382" y="364"/>
                    </a:lnTo>
                    <a:lnTo>
                      <a:pt x="378" y="376"/>
                    </a:lnTo>
                    <a:lnTo>
                      <a:pt x="373" y="387"/>
                    </a:lnTo>
                    <a:lnTo>
                      <a:pt x="365" y="397"/>
                    </a:lnTo>
                    <a:lnTo>
                      <a:pt x="355" y="407"/>
                    </a:lnTo>
                    <a:lnTo>
                      <a:pt x="346" y="414"/>
                    </a:lnTo>
                    <a:lnTo>
                      <a:pt x="338" y="420"/>
                    </a:lnTo>
                    <a:lnTo>
                      <a:pt x="330" y="424"/>
                    </a:lnTo>
                    <a:lnTo>
                      <a:pt x="317" y="430"/>
                    </a:lnTo>
                    <a:lnTo>
                      <a:pt x="303" y="435"/>
                    </a:lnTo>
                    <a:lnTo>
                      <a:pt x="286" y="439"/>
                    </a:lnTo>
                    <a:lnTo>
                      <a:pt x="269" y="441"/>
                    </a:lnTo>
                    <a:lnTo>
                      <a:pt x="231" y="447"/>
                    </a:lnTo>
                    <a:lnTo>
                      <a:pt x="190" y="447"/>
                    </a:lnTo>
                    <a:lnTo>
                      <a:pt x="148" y="445"/>
                    </a:lnTo>
                    <a:lnTo>
                      <a:pt x="110" y="439"/>
                    </a:lnTo>
                    <a:lnTo>
                      <a:pt x="92" y="434"/>
                    </a:lnTo>
                    <a:lnTo>
                      <a:pt x="77" y="430"/>
                    </a:lnTo>
                    <a:lnTo>
                      <a:pt x="62" y="424"/>
                    </a:lnTo>
                    <a:lnTo>
                      <a:pt x="50" y="416"/>
                    </a:lnTo>
                    <a:lnTo>
                      <a:pt x="52" y="397"/>
                    </a:lnTo>
                    <a:lnTo>
                      <a:pt x="52" y="378"/>
                    </a:lnTo>
                    <a:lnTo>
                      <a:pt x="52" y="359"/>
                    </a:lnTo>
                    <a:lnTo>
                      <a:pt x="52" y="338"/>
                    </a:lnTo>
                    <a:lnTo>
                      <a:pt x="46" y="295"/>
                    </a:lnTo>
                    <a:lnTo>
                      <a:pt x="37" y="251"/>
                    </a:lnTo>
                    <a:lnTo>
                      <a:pt x="29" y="207"/>
                    </a:lnTo>
                    <a:lnTo>
                      <a:pt x="21" y="165"/>
                    </a:lnTo>
                    <a:lnTo>
                      <a:pt x="16" y="123"/>
                    </a:lnTo>
                    <a:lnTo>
                      <a:pt x="12" y="82"/>
                    </a:lnTo>
                    <a:lnTo>
                      <a:pt x="0" y="67"/>
                    </a:lnTo>
                    <a:lnTo>
                      <a:pt x="2" y="71"/>
                    </a:lnTo>
                    <a:lnTo>
                      <a:pt x="4" y="73"/>
                    </a:lnTo>
                    <a:lnTo>
                      <a:pt x="8" y="76"/>
                    </a:lnTo>
                    <a:lnTo>
                      <a:pt x="14" y="78"/>
                    </a:lnTo>
                    <a:lnTo>
                      <a:pt x="25" y="80"/>
                    </a:lnTo>
                    <a:lnTo>
                      <a:pt x="39" y="80"/>
                    </a:lnTo>
                    <a:lnTo>
                      <a:pt x="56" y="80"/>
                    </a:lnTo>
                    <a:lnTo>
                      <a:pt x="75" y="76"/>
                    </a:lnTo>
                    <a:lnTo>
                      <a:pt x="96" y="73"/>
                    </a:lnTo>
                    <a:lnTo>
                      <a:pt x="117" y="67"/>
                    </a:lnTo>
                    <a:lnTo>
                      <a:pt x="158" y="55"/>
                    </a:lnTo>
                    <a:lnTo>
                      <a:pt x="198" y="42"/>
                    </a:lnTo>
                    <a:lnTo>
                      <a:pt x="231" y="32"/>
                    </a:lnTo>
                    <a:lnTo>
                      <a:pt x="250" y="27"/>
                    </a:lnTo>
                    <a:lnTo>
                      <a:pt x="265" y="21"/>
                    </a:lnTo>
                    <a:lnTo>
                      <a:pt x="282" y="15"/>
                    </a:lnTo>
                    <a:lnTo>
                      <a:pt x="300" y="9"/>
                    </a:lnTo>
                    <a:lnTo>
                      <a:pt x="317" y="4"/>
                    </a:lnTo>
                    <a:lnTo>
                      <a:pt x="336" y="0"/>
                    </a:lnTo>
                    <a:lnTo>
                      <a:pt x="353" y="0"/>
                    </a:lnTo>
                    <a:lnTo>
                      <a:pt x="361" y="2"/>
                    </a:lnTo>
                    <a:lnTo>
                      <a:pt x="371" y="5"/>
                    </a:lnTo>
                    <a:lnTo>
                      <a:pt x="378" y="9"/>
                    </a:lnTo>
                    <a:lnTo>
                      <a:pt x="384" y="15"/>
                    </a:lnTo>
                    <a:close/>
                  </a:path>
                </a:pathLst>
              </a:custGeom>
              <a:solidFill>
                <a:srgbClr val="AF7D23"/>
              </a:solidFill>
              <a:ln w="3175" cap="rnd">
                <a:solidFill>
                  <a:srgbClr val="808080"/>
                </a:solidFill>
                <a:round/>
                <a:headEnd/>
                <a:tailEnd/>
              </a:ln>
            </p:spPr>
            <p:txBody>
              <a:bodyPr/>
              <a:lstStyle/>
              <a:p>
                <a:endParaRPr lang="en-US" dirty="0"/>
              </a:p>
            </p:txBody>
          </p:sp>
          <p:sp>
            <p:nvSpPr>
              <p:cNvPr id="321" name="Freeform 69"/>
              <p:cNvSpPr>
                <a:spLocks/>
              </p:cNvSpPr>
              <p:nvPr/>
            </p:nvSpPr>
            <p:spPr bwMode="auto">
              <a:xfrm rot="-1622053">
                <a:off x="3362" y="3223"/>
                <a:ext cx="393" cy="134"/>
              </a:xfrm>
              <a:custGeom>
                <a:avLst/>
                <a:gdLst>
                  <a:gd name="T0" fmla="*/ 228 w 556"/>
                  <a:gd name="T1" fmla="*/ 16 h 190"/>
                  <a:gd name="T2" fmla="*/ 234 w 556"/>
                  <a:gd name="T3" fmla="*/ 23 h 190"/>
                  <a:gd name="T4" fmla="*/ 243 w 556"/>
                  <a:gd name="T5" fmla="*/ 32 h 190"/>
                  <a:gd name="T6" fmla="*/ 249 w 556"/>
                  <a:gd name="T7" fmla="*/ 37 h 190"/>
                  <a:gd name="T8" fmla="*/ 252 w 556"/>
                  <a:gd name="T9" fmla="*/ 44 h 190"/>
                  <a:gd name="T10" fmla="*/ 258 w 556"/>
                  <a:gd name="T11" fmla="*/ 51 h 190"/>
                  <a:gd name="T12" fmla="*/ 264 w 556"/>
                  <a:gd name="T13" fmla="*/ 56 h 190"/>
                  <a:gd name="T14" fmla="*/ 269 w 556"/>
                  <a:gd name="T15" fmla="*/ 58 h 190"/>
                  <a:gd name="T16" fmla="*/ 277 w 556"/>
                  <a:gd name="T17" fmla="*/ 61 h 190"/>
                  <a:gd name="T18" fmla="*/ 276 w 556"/>
                  <a:gd name="T19" fmla="*/ 68 h 190"/>
                  <a:gd name="T20" fmla="*/ 271 w 556"/>
                  <a:gd name="T21" fmla="*/ 72 h 190"/>
                  <a:gd name="T22" fmla="*/ 264 w 556"/>
                  <a:gd name="T23" fmla="*/ 73 h 190"/>
                  <a:gd name="T24" fmla="*/ 257 w 556"/>
                  <a:gd name="T25" fmla="*/ 68 h 190"/>
                  <a:gd name="T26" fmla="*/ 245 w 556"/>
                  <a:gd name="T27" fmla="*/ 65 h 190"/>
                  <a:gd name="T28" fmla="*/ 231 w 556"/>
                  <a:gd name="T29" fmla="*/ 65 h 190"/>
                  <a:gd name="T30" fmla="*/ 225 w 556"/>
                  <a:gd name="T31" fmla="*/ 64 h 190"/>
                  <a:gd name="T32" fmla="*/ 214 w 556"/>
                  <a:gd name="T33" fmla="*/ 67 h 190"/>
                  <a:gd name="T34" fmla="*/ 196 w 556"/>
                  <a:gd name="T35" fmla="*/ 78 h 190"/>
                  <a:gd name="T36" fmla="*/ 180 w 556"/>
                  <a:gd name="T37" fmla="*/ 89 h 190"/>
                  <a:gd name="T38" fmla="*/ 163 w 556"/>
                  <a:gd name="T39" fmla="*/ 92 h 190"/>
                  <a:gd name="T40" fmla="*/ 142 w 556"/>
                  <a:gd name="T41" fmla="*/ 94 h 190"/>
                  <a:gd name="T42" fmla="*/ 124 w 556"/>
                  <a:gd name="T43" fmla="*/ 92 h 190"/>
                  <a:gd name="T44" fmla="*/ 105 w 556"/>
                  <a:gd name="T45" fmla="*/ 90 h 190"/>
                  <a:gd name="T46" fmla="*/ 89 w 556"/>
                  <a:gd name="T47" fmla="*/ 87 h 190"/>
                  <a:gd name="T48" fmla="*/ 67 w 556"/>
                  <a:gd name="T49" fmla="*/ 84 h 190"/>
                  <a:gd name="T50" fmla="*/ 41 w 556"/>
                  <a:gd name="T51" fmla="*/ 78 h 190"/>
                  <a:gd name="T52" fmla="*/ 15 w 556"/>
                  <a:gd name="T53" fmla="*/ 69 h 190"/>
                  <a:gd name="T54" fmla="*/ 4 w 556"/>
                  <a:gd name="T55" fmla="*/ 61 h 190"/>
                  <a:gd name="T56" fmla="*/ 0 w 556"/>
                  <a:gd name="T57" fmla="*/ 61 h 190"/>
                  <a:gd name="T58" fmla="*/ 18 w 556"/>
                  <a:gd name="T59" fmla="*/ 44 h 190"/>
                  <a:gd name="T60" fmla="*/ 34 w 556"/>
                  <a:gd name="T61" fmla="*/ 25 h 190"/>
                  <a:gd name="T62" fmla="*/ 36 w 556"/>
                  <a:gd name="T63" fmla="*/ 14 h 190"/>
                  <a:gd name="T64" fmla="*/ 64 w 556"/>
                  <a:gd name="T65" fmla="*/ 26 h 190"/>
                  <a:gd name="T66" fmla="*/ 90 w 556"/>
                  <a:gd name="T67" fmla="*/ 37 h 190"/>
                  <a:gd name="T68" fmla="*/ 118 w 556"/>
                  <a:gd name="T69" fmla="*/ 47 h 190"/>
                  <a:gd name="T70" fmla="*/ 136 w 556"/>
                  <a:gd name="T71" fmla="*/ 49 h 190"/>
                  <a:gd name="T72" fmla="*/ 148 w 556"/>
                  <a:gd name="T73" fmla="*/ 36 h 190"/>
                  <a:gd name="T74" fmla="*/ 161 w 556"/>
                  <a:gd name="T75" fmla="*/ 24 h 190"/>
                  <a:gd name="T76" fmla="*/ 173 w 556"/>
                  <a:gd name="T77" fmla="*/ 13 h 190"/>
                  <a:gd name="T78" fmla="*/ 184 w 556"/>
                  <a:gd name="T79" fmla="*/ 4 h 190"/>
                  <a:gd name="T80" fmla="*/ 199 w 556"/>
                  <a:gd name="T81" fmla="*/ 0 h 190"/>
                  <a:gd name="T82" fmla="*/ 204 w 556"/>
                  <a:gd name="T83" fmla="*/ 3 h 190"/>
                  <a:gd name="T84" fmla="*/ 211 w 556"/>
                  <a:gd name="T85" fmla="*/ 9 h 190"/>
                  <a:gd name="T86" fmla="*/ 219 w 556"/>
                  <a:gd name="T87" fmla="*/ 12 h 190"/>
                  <a:gd name="T88" fmla="*/ 228 w 556"/>
                  <a:gd name="T89" fmla="*/ 16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6"/>
                  <a:gd name="T136" fmla="*/ 0 h 190"/>
                  <a:gd name="T137" fmla="*/ 556 w 55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6" h="190">
                    <a:moveTo>
                      <a:pt x="455" y="32"/>
                    </a:moveTo>
                    <a:lnTo>
                      <a:pt x="468" y="46"/>
                    </a:lnTo>
                    <a:lnTo>
                      <a:pt x="487" y="65"/>
                    </a:lnTo>
                    <a:lnTo>
                      <a:pt x="498" y="74"/>
                    </a:lnTo>
                    <a:lnTo>
                      <a:pt x="504" y="90"/>
                    </a:lnTo>
                    <a:lnTo>
                      <a:pt x="517" y="104"/>
                    </a:lnTo>
                    <a:lnTo>
                      <a:pt x="527" y="112"/>
                    </a:lnTo>
                    <a:lnTo>
                      <a:pt x="539" y="116"/>
                    </a:lnTo>
                    <a:lnTo>
                      <a:pt x="555" y="124"/>
                    </a:lnTo>
                    <a:lnTo>
                      <a:pt x="553" y="138"/>
                    </a:lnTo>
                    <a:lnTo>
                      <a:pt x="543" y="144"/>
                    </a:lnTo>
                    <a:lnTo>
                      <a:pt x="527" y="146"/>
                    </a:lnTo>
                    <a:lnTo>
                      <a:pt x="513" y="138"/>
                    </a:lnTo>
                    <a:lnTo>
                      <a:pt x="489" y="130"/>
                    </a:lnTo>
                    <a:lnTo>
                      <a:pt x="463" y="130"/>
                    </a:lnTo>
                    <a:lnTo>
                      <a:pt x="452" y="129"/>
                    </a:lnTo>
                    <a:lnTo>
                      <a:pt x="428" y="135"/>
                    </a:lnTo>
                    <a:lnTo>
                      <a:pt x="392" y="158"/>
                    </a:lnTo>
                    <a:lnTo>
                      <a:pt x="359" y="178"/>
                    </a:lnTo>
                    <a:lnTo>
                      <a:pt x="325" y="185"/>
                    </a:lnTo>
                    <a:lnTo>
                      <a:pt x="284" y="189"/>
                    </a:lnTo>
                    <a:lnTo>
                      <a:pt x="249" y="185"/>
                    </a:lnTo>
                    <a:lnTo>
                      <a:pt x="210" y="182"/>
                    </a:lnTo>
                    <a:lnTo>
                      <a:pt x="178" y="176"/>
                    </a:lnTo>
                    <a:lnTo>
                      <a:pt x="134" y="169"/>
                    </a:lnTo>
                    <a:lnTo>
                      <a:pt x="82" y="156"/>
                    </a:lnTo>
                    <a:lnTo>
                      <a:pt x="30" y="139"/>
                    </a:lnTo>
                    <a:lnTo>
                      <a:pt x="8" y="124"/>
                    </a:lnTo>
                    <a:lnTo>
                      <a:pt x="0" y="122"/>
                    </a:lnTo>
                    <a:lnTo>
                      <a:pt x="35" y="90"/>
                    </a:lnTo>
                    <a:lnTo>
                      <a:pt x="68" y="49"/>
                    </a:lnTo>
                    <a:lnTo>
                      <a:pt x="72" y="29"/>
                    </a:lnTo>
                    <a:lnTo>
                      <a:pt x="129" y="53"/>
                    </a:lnTo>
                    <a:lnTo>
                      <a:pt x="180" y="74"/>
                    </a:lnTo>
                    <a:lnTo>
                      <a:pt x="236" y="93"/>
                    </a:lnTo>
                    <a:lnTo>
                      <a:pt x="273" y="99"/>
                    </a:lnTo>
                    <a:lnTo>
                      <a:pt x="296" y="72"/>
                    </a:lnTo>
                    <a:lnTo>
                      <a:pt x="323" y="48"/>
                    </a:lnTo>
                    <a:lnTo>
                      <a:pt x="347" y="27"/>
                    </a:lnTo>
                    <a:lnTo>
                      <a:pt x="368" y="7"/>
                    </a:lnTo>
                    <a:lnTo>
                      <a:pt x="398" y="0"/>
                    </a:lnTo>
                    <a:lnTo>
                      <a:pt x="409" y="6"/>
                    </a:lnTo>
                    <a:lnTo>
                      <a:pt x="421" y="18"/>
                    </a:lnTo>
                    <a:lnTo>
                      <a:pt x="438" y="24"/>
                    </a:lnTo>
                    <a:lnTo>
                      <a:pt x="455" y="32"/>
                    </a:lnTo>
                  </a:path>
                </a:pathLst>
              </a:custGeom>
              <a:solidFill>
                <a:srgbClr val="AF7D23"/>
              </a:solidFill>
              <a:ln w="3175" cap="rnd">
                <a:solidFill>
                  <a:srgbClr val="808080"/>
                </a:solidFill>
                <a:round/>
                <a:headEnd/>
                <a:tailEnd/>
              </a:ln>
            </p:spPr>
            <p:txBody>
              <a:bodyPr/>
              <a:lstStyle/>
              <a:p>
                <a:endParaRPr lang="en-US" dirty="0"/>
              </a:p>
            </p:txBody>
          </p:sp>
          <p:sp>
            <p:nvSpPr>
              <p:cNvPr id="322" name="Freeform 70"/>
              <p:cNvSpPr>
                <a:spLocks/>
              </p:cNvSpPr>
              <p:nvPr/>
            </p:nvSpPr>
            <p:spPr bwMode="auto">
              <a:xfrm>
                <a:off x="3024" y="2791"/>
                <a:ext cx="583" cy="624"/>
              </a:xfrm>
              <a:custGeom>
                <a:avLst/>
                <a:gdLst>
                  <a:gd name="T0" fmla="*/ 34 w 825"/>
                  <a:gd name="T1" fmla="*/ 0 h 882"/>
                  <a:gd name="T2" fmla="*/ 104 w 825"/>
                  <a:gd name="T3" fmla="*/ 38 h 882"/>
                  <a:gd name="T4" fmla="*/ 128 w 825"/>
                  <a:gd name="T5" fmla="*/ 52 h 882"/>
                  <a:gd name="T6" fmla="*/ 140 w 825"/>
                  <a:gd name="T7" fmla="*/ 82 h 882"/>
                  <a:gd name="T8" fmla="*/ 152 w 825"/>
                  <a:gd name="T9" fmla="*/ 108 h 882"/>
                  <a:gd name="T10" fmla="*/ 164 w 825"/>
                  <a:gd name="T11" fmla="*/ 118 h 882"/>
                  <a:gd name="T12" fmla="*/ 184 w 825"/>
                  <a:gd name="T13" fmla="*/ 142 h 882"/>
                  <a:gd name="T14" fmla="*/ 216 w 825"/>
                  <a:gd name="T15" fmla="*/ 208 h 882"/>
                  <a:gd name="T16" fmla="*/ 222 w 825"/>
                  <a:gd name="T17" fmla="*/ 250 h 882"/>
                  <a:gd name="T18" fmla="*/ 228 w 825"/>
                  <a:gd name="T19" fmla="*/ 304 h 882"/>
                  <a:gd name="T20" fmla="*/ 238 w 825"/>
                  <a:gd name="T21" fmla="*/ 328 h 882"/>
                  <a:gd name="T22" fmla="*/ 266 w 825"/>
                  <a:gd name="T23" fmla="*/ 341 h 882"/>
                  <a:gd name="T24" fmla="*/ 309 w 825"/>
                  <a:gd name="T25" fmla="*/ 354 h 882"/>
                  <a:gd name="T26" fmla="*/ 353 w 825"/>
                  <a:gd name="T27" fmla="*/ 354 h 882"/>
                  <a:gd name="T28" fmla="*/ 387 w 825"/>
                  <a:gd name="T29" fmla="*/ 384 h 882"/>
                  <a:gd name="T30" fmla="*/ 412 w 825"/>
                  <a:gd name="T31" fmla="*/ 408 h 882"/>
                  <a:gd name="T32" fmla="*/ 396 w 825"/>
                  <a:gd name="T33" fmla="*/ 436 h 882"/>
                  <a:gd name="T34" fmla="*/ 285 w 825"/>
                  <a:gd name="T35" fmla="*/ 439 h 882"/>
                  <a:gd name="T36" fmla="*/ 2 w 825"/>
                  <a:gd name="T37" fmla="*/ 439 h 882"/>
                  <a:gd name="T38" fmla="*/ 2 w 825"/>
                  <a:gd name="T39" fmla="*/ 24 h 882"/>
                  <a:gd name="T40" fmla="*/ 32 w 825"/>
                  <a:gd name="T41" fmla="*/ 0 h 8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5"/>
                  <a:gd name="T64" fmla="*/ 0 h 882"/>
                  <a:gd name="T65" fmla="*/ 825 w 825"/>
                  <a:gd name="T66" fmla="*/ 882 h 8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5" h="882">
                    <a:moveTo>
                      <a:pt x="68" y="0"/>
                    </a:moveTo>
                    <a:cubicBezTo>
                      <a:pt x="118" y="17"/>
                      <a:pt x="156" y="63"/>
                      <a:pt x="208" y="76"/>
                    </a:cubicBezTo>
                    <a:cubicBezTo>
                      <a:pt x="225" y="87"/>
                      <a:pt x="240" y="93"/>
                      <a:pt x="256" y="104"/>
                    </a:cubicBezTo>
                    <a:cubicBezTo>
                      <a:pt x="272" y="128"/>
                      <a:pt x="271" y="137"/>
                      <a:pt x="280" y="164"/>
                    </a:cubicBezTo>
                    <a:cubicBezTo>
                      <a:pt x="283" y="191"/>
                      <a:pt x="278" y="207"/>
                      <a:pt x="304" y="216"/>
                    </a:cubicBezTo>
                    <a:cubicBezTo>
                      <a:pt x="311" y="223"/>
                      <a:pt x="321" y="228"/>
                      <a:pt x="328" y="236"/>
                    </a:cubicBezTo>
                    <a:cubicBezTo>
                      <a:pt x="344" y="254"/>
                      <a:pt x="348" y="270"/>
                      <a:pt x="368" y="284"/>
                    </a:cubicBezTo>
                    <a:cubicBezTo>
                      <a:pt x="384" y="331"/>
                      <a:pt x="422" y="365"/>
                      <a:pt x="432" y="416"/>
                    </a:cubicBezTo>
                    <a:cubicBezTo>
                      <a:pt x="438" y="444"/>
                      <a:pt x="444" y="500"/>
                      <a:pt x="444" y="500"/>
                    </a:cubicBezTo>
                    <a:cubicBezTo>
                      <a:pt x="451" y="530"/>
                      <a:pt x="448" y="584"/>
                      <a:pt x="456" y="606"/>
                    </a:cubicBezTo>
                    <a:cubicBezTo>
                      <a:pt x="461" y="632"/>
                      <a:pt x="464" y="642"/>
                      <a:pt x="477" y="654"/>
                    </a:cubicBezTo>
                    <a:cubicBezTo>
                      <a:pt x="490" y="666"/>
                      <a:pt x="511" y="672"/>
                      <a:pt x="534" y="681"/>
                    </a:cubicBezTo>
                    <a:cubicBezTo>
                      <a:pt x="557" y="690"/>
                      <a:pt x="589" y="704"/>
                      <a:pt x="618" y="708"/>
                    </a:cubicBezTo>
                    <a:cubicBezTo>
                      <a:pt x="674" y="706"/>
                      <a:pt x="648" y="669"/>
                      <a:pt x="708" y="708"/>
                    </a:cubicBezTo>
                    <a:cubicBezTo>
                      <a:pt x="721" y="728"/>
                      <a:pt x="762" y="741"/>
                      <a:pt x="774" y="768"/>
                    </a:cubicBezTo>
                    <a:cubicBezTo>
                      <a:pt x="795" y="775"/>
                      <a:pt x="817" y="792"/>
                      <a:pt x="825" y="816"/>
                    </a:cubicBezTo>
                    <a:cubicBezTo>
                      <a:pt x="825" y="828"/>
                      <a:pt x="803" y="858"/>
                      <a:pt x="792" y="870"/>
                    </a:cubicBezTo>
                    <a:cubicBezTo>
                      <a:pt x="747" y="882"/>
                      <a:pt x="748" y="880"/>
                      <a:pt x="572" y="878"/>
                    </a:cubicBezTo>
                    <a:cubicBezTo>
                      <a:pt x="616" y="878"/>
                      <a:pt x="236" y="878"/>
                      <a:pt x="4" y="878"/>
                    </a:cubicBezTo>
                    <a:cubicBezTo>
                      <a:pt x="8" y="622"/>
                      <a:pt x="0" y="248"/>
                      <a:pt x="4" y="48"/>
                    </a:cubicBezTo>
                    <a:cubicBezTo>
                      <a:pt x="12" y="23"/>
                      <a:pt x="51" y="9"/>
                      <a:pt x="64" y="0"/>
                    </a:cubicBezTo>
                  </a:path>
                </a:pathLst>
              </a:custGeom>
              <a:gradFill rotWithShape="0">
                <a:gsLst>
                  <a:gs pos="0">
                    <a:srgbClr val="CCECFF"/>
                  </a:gs>
                  <a:gs pos="100000">
                    <a:srgbClr val="9999FF"/>
                  </a:gs>
                </a:gsLst>
                <a:lin ang="5400000" scaled="1"/>
              </a:gradFill>
              <a:ln w="3175">
                <a:solidFill>
                  <a:srgbClr val="777777"/>
                </a:solidFill>
                <a:round/>
                <a:headEnd/>
                <a:tailEnd/>
              </a:ln>
            </p:spPr>
            <p:txBody>
              <a:bodyPr/>
              <a:lstStyle/>
              <a:p>
                <a:endParaRPr lang="en-US" dirty="0"/>
              </a:p>
            </p:txBody>
          </p:sp>
          <p:sp>
            <p:nvSpPr>
              <p:cNvPr id="323" name="Freeform 71"/>
              <p:cNvSpPr>
                <a:spLocks/>
              </p:cNvSpPr>
              <p:nvPr/>
            </p:nvSpPr>
            <p:spPr bwMode="auto">
              <a:xfrm>
                <a:off x="3029" y="2891"/>
                <a:ext cx="255" cy="519"/>
              </a:xfrm>
              <a:custGeom>
                <a:avLst/>
                <a:gdLst>
                  <a:gd name="T0" fmla="*/ 1 w 360"/>
                  <a:gd name="T1" fmla="*/ 366 h 734"/>
                  <a:gd name="T2" fmla="*/ 169 w 360"/>
                  <a:gd name="T3" fmla="*/ 364 h 734"/>
                  <a:gd name="T4" fmla="*/ 147 w 360"/>
                  <a:gd name="T5" fmla="*/ 356 h 734"/>
                  <a:gd name="T6" fmla="*/ 175 w 360"/>
                  <a:gd name="T7" fmla="*/ 354 h 734"/>
                  <a:gd name="T8" fmla="*/ 157 w 360"/>
                  <a:gd name="T9" fmla="*/ 347 h 734"/>
                  <a:gd name="T10" fmla="*/ 161 w 360"/>
                  <a:gd name="T11" fmla="*/ 315 h 734"/>
                  <a:gd name="T12" fmla="*/ 154 w 360"/>
                  <a:gd name="T13" fmla="*/ 317 h 734"/>
                  <a:gd name="T14" fmla="*/ 140 w 360"/>
                  <a:gd name="T15" fmla="*/ 337 h 734"/>
                  <a:gd name="T16" fmla="*/ 118 w 360"/>
                  <a:gd name="T17" fmla="*/ 284 h 734"/>
                  <a:gd name="T18" fmla="*/ 104 w 360"/>
                  <a:gd name="T19" fmla="*/ 261 h 734"/>
                  <a:gd name="T20" fmla="*/ 96 w 360"/>
                  <a:gd name="T21" fmla="*/ 156 h 734"/>
                  <a:gd name="T22" fmla="*/ 79 w 360"/>
                  <a:gd name="T23" fmla="*/ 93 h 734"/>
                  <a:gd name="T24" fmla="*/ 70 w 360"/>
                  <a:gd name="T25" fmla="*/ 144 h 734"/>
                  <a:gd name="T26" fmla="*/ 62 w 360"/>
                  <a:gd name="T27" fmla="*/ 142 h 734"/>
                  <a:gd name="T28" fmla="*/ 58 w 360"/>
                  <a:gd name="T29" fmla="*/ 139 h 734"/>
                  <a:gd name="T30" fmla="*/ 79 w 360"/>
                  <a:gd name="T31" fmla="*/ 223 h 734"/>
                  <a:gd name="T32" fmla="*/ 89 w 360"/>
                  <a:gd name="T33" fmla="*/ 248 h 734"/>
                  <a:gd name="T34" fmla="*/ 92 w 360"/>
                  <a:gd name="T35" fmla="*/ 263 h 734"/>
                  <a:gd name="T36" fmla="*/ 111 w 360"/>
                  <a:gd name="T37" fmla="*/ 310 h 734"/>
                  <a:gd name="T38" fmla="*/ 125 w 360"/>
                  <a:gd name="T39" fmla="*/ 331 h 734"/>
                  <a:gd name="T40" fmla="*/ 104 w 360"/>
                  <a:gd name="T41" fmla="*/ 324 h 734"/>
                  <a:gd name="T42" fmla="*/ 91 w 360"/>
                  <a:gd name="T43" fmla="*/ 317 h 734"/>
                  <a:gd name="T44" fmla="*/ 79 w 360"/>
                  <a:gd name="T45" fmla="*/ 310 h 734"/>
                  <a:gd name="T46" fmla="*/ 58 w 360"/>
                  <a:gd name="T47" fmla="*/ 312 h 734"/>
                  <a:gd name="T48" fmla="*/ 24 w 360"/>
                  <a:gd name="T49" fmla="*/ 213 h 734"/>
                  <a:gd name="T50" fmla="*/ 20 w 360"/>
                  <a:gd name="T51" fmla="*/ 182 h 734"/>
                  <a:gd name="T52" fmla="*/ 18 w 360"/>
                  <a:gd name="T53" fmla="*/ 169 h 734"/>
                  <a:gd name="T54" fmla="*/ 14 w 360"/>
                  <a:gd name="T55" fmla="*/ 158 h 734"/>
                  <a:gd name="T56" fmla="*/ 16 w 360"/>
                  <a:gd name="T57" fmla="*/ 55 h 734"/>
                  <a:gd name="T58" fmla="*/ 20 w 360"/>
                  <a:gd name="T59" fmla="*/ 45 h 734"/>
                  <a:gd name="T60" fmla="*/ 48 w 360"/>
                  <a:gd name="T61" fmla="*/ 16 h 734"/>
                  <a:gd name="T62" fmla="*/ 79 w 360"/>
                  <a:gd name="T63" fmla="*/ 40 h 734"/>
                  <a:gd name="T64" fmla="*/ 118 w 360"/>
                  <a:gd name="T65" fmla="*/ 63 h 734"/>
                  <a:gd name="T66" fmla="*/ 108 w 360"/>
                  <a:gd name="T67" fmla="*/ 49 h 734"/>
                  <a:gd name="T68" fmla="*/ 68 w 360"/>
                  <a:gd name="T69" fmla="*/ 26 h 734"/>
                  <a:gd name="T70" fmla="*/ 36 w 360"/>
                  <a:gd name="T71" fmla="*/ 8 h 734"/>
                  <a:gd name="T72" fmla="*/ 20 w 360"/>
                  <a:gd name="T73" fmla="*/ 5 h 734"/>
                  <a:gd name="T74" fmla="*/ 0 w 360"/>
                  <a:gd name="T75" fmla="*/ 0 h 734"/>
                  <a:gd name="T76" fmla="*/ 1 w 360"/>
                  <a:gd name="T77" fmla="*/ 366 h 7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734"/>
                  <a:gd name="T119" fmla="*/ 360 w 360"/>
                  <a:gd name="T120" fmla="*/ 734 h 7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734">
                    <a:moveTo>
                      <a:pt x="3" y="732"/>
                    </a:moveTo>
                    <a:cubicBezTo>
                      <a:pt x="71" y="733"/>
                      <a:pt x="334" y="734"/>
                      <a:pt x="336" y="729"/>
                    </a:cubicBezTo>
                    <a:cubicBezTo>
                      <a:pt x="301" y="728"/>
                      <a:pt x="228" y="713"/>
                      <a:pt x="292" y="713"/>
                    </a:cubicBezTo>
                    <a:cubicBezTo>
                      <a:pt x="311" y="713"/>
                      <a:pt x="330" y="716"/>
                      <a:pt x="348" y="709"/>
                    </a:cubicBezTo>
                    <a:cubicBezTo>
                      <a:pt x="360" y="705"/>
                      <a:pt x="323" y="701"/>
                      <a:pt x="312" y="695"/>
                    </a:cubicBezTo>
                    <a:cubicBezTo>
                      <a:pt x="291" y="666"/>
                      <a:pt x="309" y="660"/>
                      <a:pt x="320" y="630"/>
                    </a:cubicBezTo>
                    <a:cubicBezTo>
                      <a:pt x="321" y="626"/>
                      <a:pt x="312" y="633"/>
                      <a:pt x="308" y="634"/>
                    </a:cubicBezTo>
                    <a:cubicBezTo>
                      <a:pt x="301" y="653"/>
                      <a:pt x="299" y="662"/>
                      <a:pt x="280" y="673"/>
                    </a:cubicBezTo>
                    <a:cubicBezTo>
                      <a:pt x="252" y="648"/>
                      <a:pt x="246" y="603"/>
                      <a:pt x="236" y="569"/>
                    </a:cubicBezTo>
                    <a:cubicBezTo>
                      <a:pt x="234" y="548"/>
                      <a:pt x="242" y="501"/>
                      <a:pt x="208" y="522"/>
                    </a:cubicBezTo>
                    <a:cubicBezTo>
                      <a:pt x="184" y="436"/>
                      <a:pt x="200" y="492"/>
                      <a:pt x="192" y="313"/>
                    </a:cubicBezTo>
                    <a:cubicBezTo>
                      <a:pt x="190" y="269"/>
                      <a:pt x="171" y="227"/>
                      <a:pt x="156" y="187"/>
                    </a:cubicBezTo>
                    <a:cubicBezTo>
                      <a:pt x="132" y="219"/>
                      <a:pt x="142" y="240"/>
                      <a:pt x="140" y="288"/>
                    </a:cubicBezTo>
                    <a:cubicBezTo>
                      <a:pt x="135" y="287"/>
                      <a:pt x="128" y="288"/>
                      <a:pt x="124" y="284"/>
                    </a:cubicBezTo>
                    <a:cubicBezTo>
                      <a:pt x="115" y="274"/>
                      <a:pt x="125" y="253"/>
                      <a:pt x="116" y="277"/>
                    </a:cubicBezTo>
                    <a:cubicBezTo>
                      <a:pt x="119" y="346"/>
                      <a:pt x="123" y="387"/>
                      <a:pt x="156" y="446"/>
                    </a:cubicBezTo>
                    <a:cubicBezTo>
                      <a:pt x="160" y="466"/>
                      <a:pt x="171" y="477"/>
                      <a:pt x="176" y="497"/>
                    </a:cubicBezTo>
                    <a:cubicBezTo>
                      <a:pt x="179" y="507"/>
                      <a:pt x="184" y="526"/>
                      <a:pt x="184" y="526"/>
                    </a:cubicBezTo>
                    <a:cubicBezTo>
                      <a:pt x="188" y="554"/>
                      <a:pt x="182" y="611"/>
                      <a:pt x="220" y="619"/>
                    </a:cubicBezTo>
                    <a:cubicBezTo>
                      <a:pt x="233" y="631"/>
                      <a:pt x="242" y="646"/>
                      <a:pt x="248" y="662"/>
                    </a:cubicBezTo>
                    <a:cubicBezTo>
                      <a:pt x="218" y="670"/>
                      <a:pt x="234" y="656"/>
                      <a:pt x="208" y="648"/>
                    </a:cubicBezTo>
                    <a:cubicBezTo>
                      <a:pt x="181" y="624"/>
                      <a:pt x="212" y="648"/>
                      <a:pt x="180" y="634"/>
                    </a:cubicBezTo>
                    <a:cubicBezTo>
                      <a:pt x="171" y="630"/>
                      <a:pt x="156" y="619"/>
                      <a:pt x="156" y="619"/>
                    </a:cubicBezTo>
                    <a:cubicBezTo>
                      <a:pt x="140" y="623"/>
                      <a:pt x="132" y="627"/>
                      <a:pt x="116" y="623"/>
                    </a:cubicBezTo>
                    <a:cubicBezTo>
                      <a:pt x="72" y="583"/>
                      <a:pt x="62" y="480"/>
                      <a:pt x="48" y="425"/>
                    </a:cubicBezTo>
                    <a:cubicBezTo>
                      <a:pt x="43" y="403"/>
                      <a:pt x="43" y="388"/>
                      <a:pt x="40" y="363"/>
                    </a:cubicBezTo>
                    <a:cubicBezTo>
                      <a:pt x="39" y="355"/>
                      <a:pt x="38" y="346"/>
                      <a:pt x="36" y="338"/>
                    </a:cubicBezTo>
                    <a:cubicBezTo>
                      <a:pt x="34" y="331"/>
                      <a:pt x="28" y="317"/>
                      <a:pt x="28" y="317"/>
                    </a:cubicBezTo>
                    <a:cubicBezTo>
                      <a:pt x="29" y="248"/>
                      <a:pt x="28" y="180"/>
                      <a:pt x="32" y="111"/>
                    </a:cubicBezTo>
                    <a:cubicBezTo>
                      <a:pt x="32" y="104"/>
                      <a:pt x="40" y="89"/>
                      <a:pt x="40" y="89"/>
                    </a:cubicBezTo>
                    <a:cubicBezTo>
                      <a:pt x="44" y="26"/>
                      <a:pt x="28" y="19"/>
                      <a:pt x="96" y="32"/>
                    </a:cubicBezTo>
                    <a:cubicBezTo>
                      <a:pt x="118" y="45"/>
                      <a:pt x="131" y="67"/>
                      <a:pt x="156" y="79"/>
                    </a:cubicBezTo>
                    <a:cubicBezTo>
                      <a:pt x="188" y="93"/>
                      <a:pt x="215" y="97"/>
                      <a:pt x="236" y="126"/>
                    </a:cubicBezTo>
                    <a:cubicBezTo>
                      <a:pt x="263" y="117"/>
                      <a:pt x="230" y="101"/>
                      <a:pt x="216" y="97"/>
                    </a:cubicBezTo>
                    <a:cubicBezTo>
                      <a:pt x="194" y="77"/>
                      <a:pt x="163" y="67"/>
                      <a:pt x="136" y="53"/>
                    </a:cubicBezTo>
                    <a:cubicBezTo>
                      <a:pt x="117" y="44"/>
                      <a:pt x="93" y="24"/>
                      <a:pt x="72" y="17"/>
                    </a:cubicBezTo>
                    <a:cubicBezTo>
                      <a:pt x="36" y="7"/>
                      <a:pt x="93" y="23"/>
                      <a:pt x="40" y="10"/>
                    </a:cubicBezTo>
                    <a:cubicBezTo>
                      <a:pt x="32" y="8"/>
                      <a:pt x="0" y="0"/>
                      <a:pt x="0" y="0"/>
                    </a:cubicBezTo>
                    <a:cubicBezTo>
                      <a:pt x="3" y="124"/>
                      <a:pt x="4" y="593"/>
                      <a:pt x="3" y="732"/>
                    </a:cubicBezTo>
                    <a:close/>
                  </a:path>
                </a:pathLst>
              </a:custGeom>
              <a:solidFill>
                <a:srgbClr val="969696"/>
              </a:solidFill>
              <a:ln w="6350" cap="rnd">
                <a:noFill/>
                <a:round/>
                <a:headEnd/>
                <a:tailEnd/>
              </a:ln>
            </p:spPr>
            <p:txBody>
              <a:bodyPr/>
              <a:lstStyle/>
              <a:p>
                <a:endParaRPr lang="en-US" dirty="0"/>
              </a:p>
            </p:txBody>
          </p:sp>
          <p:sp>
            <p:nvSpPr>
              <p:cNvPr id="324" name="Rectangle 72"/>
              <p:cNvSpPr>
                <a:spLocks noChangeArrowheads="1"/>
              </p:cNvSpPr>
              <p:nvPr/>
            </p:nvSpPr>
            <p:spPr bwMode="auto">
              <a:xfrm>
                <a:off x="3026" y="2894"/>
                <a:ext cx="21" cy="518"/>
              </a:xfrm>
              <a:prstGeom prst="rect">
                <a:avLst/>
              </a:prstGeom>
              <a:solidFill>
                <a:srgbClr val="969696"/>
              </a:solidFill>
              <a:ln w="6350" cap="rnd">
                <a:noFill/>
                <a:miter lim="800000"/>
                <a:headEnd/>
                <a:tailEnd/>
              </a:ln>
            </p:spPr>
            <p:txBody>
              <a:bodyPr/>
              <a:lstStyle/>
              <a:p>
                <a:endParaRPr lang="en-US" dirty="0"/>
              </a:p>
            </p:txBody>
          </p:sp>
          <p:sp>
            <p:nvSpPr>
              <p:cNvPr id="325" name="Rectangle 73"/>
              <p:cNvSpPr>
                <a:spLocks noChangeArrowheads="1"/>
              </p:cNvSpPr>
              <p:nvPr/>
            </p:nvSpPr>
            <p:spPr bwMode="auto">
              <a:xfrm rot="5400000">
                <a:off x="3106" y="3313"/>
                <a:ext cx="21" cy="180"/>
              </a:xfrm>
              <a:prstGeom prst="rect">
                <a:avLst/>
              </a:prstGeom>
              <a:solidFill>
                <a:srgbClr val="969696"/>
              </a:solidFill>
              <a:ln w="6350" cap="rnd">
                <a:noFill/>
                <a:miter lim="800000"/>
                <a:headEnd/>
                <a:tailEnd/>
              </a:ln>
            </p:spPr>
            <p:txBody>
              <a:bodyPr/>
              <a:lstStyle/>
              <a:p>
                <a:endParaRPr lang="en-US" dirty="0"/>
              </a:p>
            </p:txBody>
          </p:sp>
          <p:sp>
            <p:nvSpPr>
              <p:cNvPr id="326" name="Freeform 74"/>
              <p:cNvSpPr>
                <a:spLocks/>
              </p:cNvSpPr>
              <p:nvPr/>
            </p:nvSpPr>
            <p:spPr bwMode="auto">
              <a:xfrm>
                <a:off x="3341" y="3278"/>
                <a:ext cx="143" cy="58"/>
              </a:xfrm>
              <a:custGeom>
                <a:avLst/>
                <a:gdLst>
                  <a:gd name="T0" fmla="*/ 33 w 202"/>
                  <a:gd name="T1" fmla="*/ 6 h 82"/>
                  <a:gd name="T2" fmla="*/ 71 w 202"/>
                  <a:gd name="T3" fmla="*/ 9 h 82"/>
                  <a:gd name="T4" fmla="*/ 86 w 202"/>
                  <a:gd name="T5" fmla="*/ 13 h 82"/>
                  <a:gd name="T6" fmla="*/ 93 w 202"/>
                  <a:gd name="T7" fmla="*/ 16 h 82"/>
                  <a:gd name="T8" fmla="*/ 83 w 202"/>
                  <a:gd name="T9" fmla="*/ 13 h 82"/>
                  <a:gd name="T10" fmla="*/ 69 w 202"/>
                  <a:gd name="T11" fmla="*/ 15 h 82"/>
                  <a:gd name="T12" fmla="*/ 71 w 202"/>
                  <a:gd name="T13" fmla="*/ 20 h 82"/>
                  <a:gd name="T14" fmla="*/ 68 w 202"/>
                  <a:gd name="T15" fmla="*/ 21 h 82"/>
                  <a:gd name="T16" fmla="*/ 52 w 202"/>
                  <a:gd name="T17" fmla="*/ 23 h 82"/>
                  <a:gd name="T18" fmla="*/ 2 w 202"/>
                  <a:gd name="T19" fmla="*/ 41 h 82"/>
                  <a:gd name="T20" fmla="*/ 23 w 202"/>
                  <a:gd name="T21" fmla="*/ 11 h 82"/>
                  <a:gd name="T22" fmla="*/ 16 w 202"/>
                  <a:gd name="T23" fmla="*/ 8 h 82"/>
                  <a:gd name="T24" fmla="*/ 30 w 202"/>
                  <a:gd name="T25" fmla="*/ 4 h 82"/>
                  <a:gd name="T26" fmla="*/ 33 w 202"/>
                  <a:gd name="T27" fmla="*/ 6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82"/>
                  <a:gd name="T44" fmla="*/ 202 w 202"/>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82">
                    <a:moveTo>
                      <a:pt x="67" y="11"/>
                    </a:moveTo>
                    <a:cubicBezTo>
                      <a:pt x="92" y="16"/>
                      <a:pt x="115" y="18"/>
                      <a:pt x="141" y="19"/>
                    </a:cubicBezTo>
                    <a:cubicBezTo>
                      <a:pt x="152" y="22"/>
                      <a:pt x="162" y="24"/>
                      <a:pt x="173" y="27"/>
                    </a:cubicBezTo>
                    <a:cubicBezTo>
                      <a:pt x="177" y="28"/>
                      <a:pt x="185" y="31"/>
                      <a:pt x="185" y="31"/>
                    </a:cubicBezTo>
                    <a:cubicBezTo>
                      <a:pt x="202" y="48"/>
                      <a:pt x="170" y="29"/>
                      <a:pt x="165" y="27"/>
                    </a:cubicBezTo>
                    <a:cubicBezTo>
                      <a:pt x="156" y="28"/>
                      <a:pt x="147" y="25"/>
                      <a:pt x="139" y="29"/>
                    </a:cubicBezTo>
                    <a:cubicBezTo>
                      <a:pt x="136" y="31"/>
                      <a:pt x="142" y="36"/>
                      <a:pt x="141" y="39"/>
                    </a:cubicBezTo>
                    <a:cubicBezTo>
                      <a:pt x="140" y="41"/>
                      <a:pt x="137" y="42"/>
                      <a:pt x="135" y="43"/>
                    </a:cubicBezTo>
                    <a:cubicBezTo>
                      <a:pt x="125" y="42"/>
                      <a:pt x="113" y="42"/>
                      <a:pt x="105" y="45"/>
                    </a:cubicBezTo>
                    <a:cubicBezTo>
                      <a:pt x="125" y="77"/>
                      <a:pt x="79" y="49"/>
                      <a:pt x="4" y="82"/>
                    </a:cubicBezTo>
                    <a:cubicBezTo>
                      <a:pt x="0" y="69"/>
                      <a:pt x="57" y="26"/>
                      <a:pt x="45" y="21"/>
                    </a:cubicBezTo>
                    <a:cubicBezTo>
                      <a:pt x="41" y="19"/>
                      <a:pt x="33" y="17"/>
                      <a:pt x="33" y="17"/>
                    </a:cubicBezTo>
                    <a:cubicBezTo>
                      <a:pt x="27" y="0"/>
                      <a:pt x="52" y="8"/>
                      <a:pt x="61" y="9"/>
                    </a:cubicBezTo>
                    <a:cubicBezTo>
                      <a:pt x="65" y="10"/>
                      <a:pt x="82" y="21"/>
                      <a:pt x="67" y="11"/>
                    </a:cubicBezTo>
                    <a:close/>
                  </a:path>
                </a:pathLst>
              </a:custGeom>
              <a:solidFill>
                <a:srgbClr val="969696"/>
              </a:solidFill>
              <a:ln w="6350" cap="rnd">
                <a:noFill/>
                <a:round/>
                <a:headEnd/>
                <a:tailEnd/>
              </a:ln>
            </p:spPr>
            <p:txBody>
              <a:bodyPr/>
              <a:lstStyle/>
              <a:p>
                <a:endParaRPr lang="en-US" dirty="0"/>
              </a:p>
            </p:txBody>
          </p:sp>
          <p:sp>
            <p:nvSpPr>
              <p:cNvPr id="327" name="Freeform 75"/>
              <p:cNvSpPr>
                <a:spLocks/>
              </p:cNvSpPr>
              <p:nvPr/>
            </p:nvSpPr>
            <p:spPr bwMode="auto">
              <a:xfrm>
                <a:off x="3015" y="2413"/>
                <a:ext cx="401" cy="434"/>
              </a:xfrm>
              <a:custGeom>
                <a:avLst/>
                <a:gdLst>
                  <a:gd name="T0" fmla="*/ 366 w 401"/>
                  <a:gd name="T1" fmla="*/ 225 h 434"/>
                  <a:gd name="T2" fmla="*/ 383 w 401"/>
                  <a:gd name="T3" fmla="*/ 207 h 434"/>
                  <a:gd name="T4" fmla="*/ 393 w 401"/>
                  <a:gd name="T5" fmla="*/ 192 h 434"/>
                  <a:gd name="T6" fmla="*/ 400 w 401"/>
                  <a:gd name="T7" fmla="*/ 175 h 434"/>
                  <a:gd name="T8" fmla="*/ 401 w 401"/>
                  <a:gd name="T9" fmla="*/ 150 h 434"/>
                  <a:gd name="T10" fmla="*/ 400 w 401"/>
                  <a:gd name="T11" fmla="*/ 136 h 434"/>
                  <a:gd name="T12" fmla="*/ 395 w 401"/>
                  <a:gd name="T13" fmla="*/ 116 h 434"/>
                  <a:gd name="T14" fmla="*/ 386 w 401"/>
                  <a:gd name="T15" fmla="*/ 93 h 434"/>
                  <a:gd name="T16" fmla="*/ 368 w 401"/>
                  <a:gd name="T17" fmla="*/ 67 h 434"/>
                  <a:gd name="T18" fmla="*/ 349 w 401"/>
                  <a:gd name="T19" fmla="*/ 43 h 434"/>
                  <a:gd name="T20" fmla="*/ 320 w 401"/>
                  <a:gd name="T21" fmla="*/ 24 h 434"/>
                  <a:gd name="T22" fmla="*/ 306 w 401"/>
                  <a:gd name="T23" fmla="*/ 15 h 434"/>
                  <a:gd name="T24" fmla="*/ 280 w 401"/>
                  <a:gd name="T25" fmla="*/ 5 h 434"/>
                  <a:gd name="T26" fmla="*/ 255 w 401"/>
                  <a:gd name="T27" fmla="*/ 0 h 434"/>
                  <a:gd name="T28" fmla="*/ 223 w 401"/>
                  <a:gd name="T29" fmla="*/ 1 h 434"/>
                  <a:gd name="T30" fmla="*/ 183 w 401"/>
                  <a:gd name="T31" fmla="*/ 5 h 434"/>
                  <a:gd name="T32" fmla="*/ 146 w 401"/>
                  <a:gd name="T33" fmla="*/ 16 h 434"/>
                  <a:gd name="T34" fmla="*/ 103 w 401"/>
                  <a:gd name="T35" fmla="*/ 45 h 434"/>
                  <a:gd name="T36" fmla="*/ 74 w 401"/>
                  <a:gd name="T37" fmla="*/ 82 h 434"/>
                  <a:gd name="T38" fmla="*/ 56 w 401"/>
                  <a:gd name="T39" fmla="*/ 109 h 434"/>
                  <a:gd name="T40" fmla="*/ 43 w 401"/>
                  <a:gd name="T41" fmla="*/ 132 h 434"/>
                  <a:gd name="T42" fmla="*/ 33 w 401"/>
                  <a:gd name="T43" fmla="*/ 178 h 434"/>
                  <a:gd name="T44" fmla="*/ 26 w 401"/>
                  <a:gd name="T45" fmla="*/ 223 h 434"/>
                  <a:gd name="T46" fmla="*/ 17 w 401"/>
                  <a:gd name="T47" fmla="*/ 246 h 434"/>
                  <a:gd name="T48" fmla="*/ 10 w 401"/>
                  <a:gd name="T49" fmla="*/ 270 h 434"/>
                  <a:gd name="T50" fmla="*/ 0 w 401"/>
                  <a:gd name="T51" fmla="*/ 335 h 434"/>
                  <a:gd name="T52" fmla="*/ 0 w 401"/>
                  <a:gd name="T53" fmla="*/ 386 h 434"/>
                  <a:gd name="T54" fmla="*/ 18 w 401"/>
                  <a:gd name="T55" fmla="*/ 407 h 434"/>
                  <a:gd name="T56" fmla="*/ 57 w 401"/>
                  <a:gd name="T57" fmla="*/ 407 h 434"/>
                  <a:gd name="T58" fmla="*/ 99 w 401"/>
                  <a:gd name="T59" fmla="*/ 419 h 434"/>
                  <a:gd name="T60" fmla="*/ 204 w 401"/>
                  <a:gd name="T61" fmla="*/ 434 h 434"/>
                  <a:gd name="T62" fmla="*/ 246 w 401"/>
                  <a:gd name="T63" fmla="*/ 404 h 434"/>
                  <a:gd name="T64" fmla="*/ 267 w 401"/>
                  <a:gd name="T65" fmla="*/ 275 h 434"/>
                  <a:gd name="T66" fmla="*/ 286 w 401"/>
                  <a:gd name="T67" fmla="*/ 232 h 434"/>
                  <a:gd name="T68" fmla="*/ 298 w 401"/>
                  <a:gd name="T69" fmla="*/ 219 h 434"/>
                  <a:gd name="T70" fmla="*/ 335 w 401"/>
                  <a:gd name="T71" fmla="*/ 220 h 434"/>
                  <a:gd name="T72" fmla="*/ 366 w 401"/>
                  <a:gd name="T73" fmla="*/ 225 h 4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1"/>
                  <a:gd name="T112" fmla="*/ 0 h 434"/>
                  <a:gd name="T113" fmla="*/ 401 w 401"/>
                  <a:gd name="T114" fmla="*/ 434 h 4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1" h="434">
                    <a:moveTo>
                      <a:pt x="366" y="225"/>
                    </a:moveTo>
                    <a:lnTo>
                      <a:pt x="383" y="207"/>
                    </a:lnTo>
                    <a:lnTo>
                      <a:pt x="393" y="192"/>
                    </a:lnTo>
                    <a:lnTo>
                      <a:pt x="400" y="175"/>
                    </a:lnTo>
                    <a:lnTo>
                      <a:pt x="401" y="150"/>
                    </a:lnTo>
                    <a:lnTo>
                      <a:pt x="400" y="136"/>
                    </a:lnTo>
                    <a:lnTo>
                      <a:pt x="395" y="116"/>
                    </a:lnTo>
                    <a:lnTo>
                      <a:pt x="386" y="93"/>
                    </a:lnTo>
                    <a:lnTo>
                      <a:pt x="368" y="67"/>
                    </a:lnTo>
                    <a:lnTo>
                      <a:pt x="349" y="43"/>
                    </a:lnTo>
                    <a:lnTo>
                      <a:pt x="320" y="24"/>
                    </a:lnTo>
                    <a:lnTo>
                      <a:pt x="306" y="15"/>
                    </a:lnTo>
                    <a:lnTo>
                      <a:pt x="280" y="5"/>
                    </a:lnTo>
                    <a:lnTo>
                      <a:pt x="255" y="0"/>
                    </a:lnTo>
                    <a:lnTo>
                      <a:pt x="223" y="1"/>
                    </a:lnTo>
                    <a:lnTo>
                      <a:pt x="183" y="5"/>
                    </a:lnTo>
                    <a:lnTo>
                      <a:pt x="146" y="16"/>
                    </a:lnTo>
                    <a:lnTo>
                      <a:pt x="103" y="45"/>
                    </a:lnTo>
                    <a:lnTo>
                      <a:pt x="74" y="82"/>
                    </a:lnTo>
                    <a:lnTo>
                      <a:pt x="56" y="109"/>
                    </a:lnTo>
                    <a:lnTo>
                      <a:pt x="43" y="132"/>
                    </a:lnTo>
                    <a:lnTo>
                      <a:pt x="33" y="178"/>
                    </a:lnTo>
                    <a:lnTo>
                      <a:pt x="26" y="223"/>
                    </a:lnTo>
                    <a:lnTo>
                      <a:pt x="17" y="246"/>
                    </a:lnTo>
                    <a:lnTo>
                      <a:pt x="10" y="270"/>
                    </a:lnTo>
                    <a:lnTo>
                      <a:pt x="0" y="335"/>
                    </a:lnTo>
                    <a:lnTo>
                      <a:pt x="0" y="386"/>
                    </a:lnTo>
                    <a:lnTo>
                      <a:pt x="18" y="407"/>
                    </a:lnTo>
                    <a:lnTo>
                      <a:pt x="57" y="407"/>
                    </a:lnTo>
                    <a:lnTo>
                      <a:pt x="99" y="419"/>
                    </a:lnTo>
                    <a:lnTo>
                      <a:pt x="204" y="434"/>
                    </a:lnTo>
                    <a:lnTo>
                      <a:pt x="246" y="404"/>
                    </a:lnTo>
                    <a:lnTo>
                      <a:pt x="267" y="275"/>
                    </a:lnTo>
                    <a:lnTo>
                      <a:pt x="286" y="232"/>
                    </a:lnTo>
                    <a:lnTo>
                      <a:pt x="298" y="219"/>
                    </a:lnTo>
                    <a:lnTo>
                      <a:pt x="335" y="220"/>
                    </a:lnTo>
                    <a:lnTo>
                      <a:pt x="366" y="225"/>
                    </a:lnTo>
                  </a:path>
                </a:pathLst>
              </a:custGeom>
              <a:gradFill rotWithShape="0">
                <a:gsLst>
                  <a:gs pos="0">
                    <a:srgbClr val="4D4D4D"/>
                  </a:gs>
                  <a:gs pos="100000">
                    <a:srgbClr val="242424"/>
                  </a:gs>
                </a:gsLst>
                <a:lin ang="5400000" scaled="1"/>
              </a:gradFill>
              <a:ln w="6350" cap="rnd">
                <a:noFill/>
                <a:round/>
                <a:headEnd/>
                <a:tailEnd/>
              </a:ln>
            </p:spPr>
            <p:txBody>
              <a:bodyPr/>
              <a:lstStyle/>
              <a:p>
                <a:endParaRPr lang="en-US" dirty="0"/>
              </a:p>
            </p:txBody>
          </p:sp>
        </p:grpSp>
      </p:grpSp>
      <p:grpSp>
        <p:nvGrpSpPr>
          <p:cNvPr id="363" name="Group 81"/>
          <p:cNvGrpSpPr>
            <a:grpSpLocks/>
          </p:cNvGrpSpPr>
          <p:nvPr/>
        </p:nvGrpSpPr>
        <p:grpSpPr bwMode="auto">
          <a:xfrm>
            <a:off x="7774121" y="2404301"/>
            <a:ext cx="949583" cy="657581"/>
            <a:chOff x="624" y="720"/>
            <a:chExt cx="1152" cy="694"/>
          </a:xfrm>
        </p:grpSpPr>
        <p:sp>
          <p:nvSpPr>
            <p:cNvPr id="364" name="AutoShape 82"/>
            <p:cNvSpPr>
              <a:spLocks noChangeArrowheads="1"/>
            </p:cNvSpPr>
            <p:nvPr/>
          </p:nvSpPr>
          <p:spPr bwMode="auto">
            <a:xfrm>
              <a:off x="624" y="720"/>
              <a:ext cx="1152" cy="672"/>
            </a:xfrm>
            <a:prstGeom prst="can">
              <a:avLst>
                <a:gd name="adj" fmla="val 31102"/>
              </a:avLst>
            </a:prstGeom>
            <a:gradFill rotWithShape="0">
              <a:gsLst>
                <a:gs pos="0">
                  <a:srgbClr val="008080"/>
                </a:gs>
                <a:gs pos="50000">
                  <a:srgbClr val="33CCCC"/>
                </a:gs>
                <a:gs pos="100000">
                  <a:srgbClr val="008080"/>
                </a:gs>
              </a:gsLst>
              <a:lin ang="0" scaled="1"/>
            </a:gradFill>
            <a:ln w="12700" cap="rnd">
              <a:solidFill>
                <a:srgbClr val="000000"/>
              </a:solidFill>
              <a:round/>
              <a:headEnd/>
              <a:tailEnd/>
            </a:ln>
          </p:spPr>
          <p:txBody>
            <a:bodyPr/>
            <a:lstStyle/>
            <a:p>
              <a:endParaRPr lang="en-US" dirty="0"/>
            </a:p>
          </p:txBody>
        </p:sp>
        <p:grpSp>
          <p:nvGrpSpPr>
            <p:cNvPr id="365" name="Group 83"/>
            <p:cNvGrpSpPr>
              <a:grpSpLocks/>
            </p:cNvGrpSpPr>
            <p:nvPr/>
          </p:nvGrpSpPr>
          <p:grpSpPr bwMode="auto">
            <a:xfrm>
              <a:off x="744" y="1008"/>
              <a:ext cx="912" cy="288"/>
              <a:chOff x="744" y="1008"/>
              <a:chExt cx="912" cy="288"/>
            </a:xfrm>
          </p:grpSpPr>
          <p:sp>
            <p:nvSpPr>
              <p:cNvPr id="367" name="Freeform 84"/>
              <p:cNvSpPr>
                <a:spLocks/>
              </p:cNvSpPr>
              <p:nvPr/>
            </p:nvSpPr>
            <p:spPr bwMode="auto">
              <a:xfrm>
                <a:off x="744" y="1008"/>
                <a:ext cx="912" cy="288"/>
              </a:xfrm>
              <a:custGeom>
                <a:avLst/>
                <a:gdLst>
                  <a:gd name="T0" fmla="*/ 0 w 912"/>
                  <a:gd name="T1" fmla="*/ 288 h 288"/>
                  <a:gd name="T2" fmla="*/ 0 w 912"/>
                  <a:gd name="T3" fmla="*/ 0 h 288"/>
                  <a:gd name="T4" fmla="*/ 912 w 912"/>
                  <a:gd name="T5" fmla="*/ 0 h 288"/>
                  <a:gd name="T6" fmla="*/ 0 60000 65536"/>
                  <a:gd name="T7" fmla="*/ 0 60000 65536"/>
                  <a:gd name="T8" fmla="*/ 0 60000 65536"/>
                  <a:gd name="T9" fmla="*/ 0 w 912"/>
                  <a:gd name="T10" fmla="*/ 0 h 288"/>
                  <a:gd name="T11" fmla="*/ 912 w 912"/>
                  <a:gd name="T12" fmla="*/ 288 h 288"/>
                </a:gdLst>
                <a:ahLst/>
                <a:cxnLst>
                  <a:cxn ang="T6">
                    <a:pos x="T0" y="T1"/>
                  </a:cxn>
                  <a:cxn ang="T7">
                    <a:pos x="T2" y="T3"/>
                  </a:cxn>
                  <a:cxn ang="T8">
                    <a:pos x="T4" y="T5"/>
                  </a:cxn>
                </a:cxnLst>
                <a:rect l="T9" t="T10" r="T11" b="T12"/>
                <a:pathLst>
                  <a:path w="912" h="288">
                    <a:moveTo>
                      <a:pt x="0" y="288"/>
                    </a:moveTo>
                    <a:lnTo>
                      <a:pt x="0" y="0"/>
                    </a:lnTo>
                    <a:lnTo>
                      <a:pt x="912" y="0"/>
                    </a:lnTo>
                  </a:path>
                </a:pathLst>
              </a:custGeom>
              <a:noFill/>
              <a:ln w="9525">
                <a:solidFill>
                  <a:schemeClr val="tx1"/>
                </a:solidFill>
                <a:round/>
                <a:headEnd/>
                <a:tailEnd/>
              </a:ln>
            </p:spPr>
            <p:txBody>
              <a:bodyPr wrap="none" anchor="ctr"/>
              <a:lstStyle/>
              <a:p>
                <a:endParaRPr lang="en-US" dirty="0"/>
              </a:p>
            </p:txBody>
          </p:sp>
          <p:sp>
            <p:nvSpPr>
              <p:cNvPr id="368" name="Freeform 85"/>
              <p:cNvSpPr>
                <a:spLocks/>
              </p:cNvSpPr>
              <p:nvPr/>
            </p:nvSpPr>
            <p:spPr bwMode="auto">
              <a:xfrm flipH="1" flipV="1">
                <a:off x="744" y="1008"/>
                <a:ext cx="912" cy="288"/>
              </a:xfrm>
              <a:custGeom>
                <a:avLst/>
                <a:gdLst>
                  <a:gd name="T0" fmla="*/ 0 w 912"/>
                  <a:gd name="T1" fmla="*/ 288 h 288"/>
                  <a:gd name="T2" fmla="*/ 0 w 912"/>
                  <a:gd name="T3" fmla="*/ 0 h 288"/>
                  <a:gd name="T4" fmla="*/ 912 w 912"/>
                  <a:gd name="T5" fmla="*/ 0 h 288"/>
                  <a:gd name="T6" fmla="*/ 0 60000 65536"/>
                  <a:gd name="T7" fmla="*/ 0 60000 65536"/>
                  <a:gd name="T8" fmla="*/ 0 60000 65536"/>
                  <a:gd name="T9" fmla="*/ 0 w 912"/>
                  <a:gd name="T10" fmla="*/ 0 h 288"/>
                  <a:gd name="T11" fmla="*/ 912 w 912"/>
                  <a:gd name="T12" fmla="*/ 288 h 288"/>
                </a:gdLst>
                <a:ahLst/>
                <a:cxnLst>
                  <a:cxn ang="T6">
                    <a:pos x="T0" y="T1"/>
                  </a:cxn>
                  <a:cxn ang="T7">
                    <a:pos x="T2" y="T3"/>
                  </a:cxn>
                  <a:cxn ang="T8">
                    <a:pos x="T4" y="T5"/>
                  </a:cxn>
                </a:cxnLst>
                <a:rect l="T9" t="T10" r="T11" b="T12"/>
                <a:pathLst>
                  <a:path w="912" h="288">
                    <a:moveTo>
                      <a:pt x="0" y="288"/>
                    </a:moveTo>
                    <a:lnTo>
                      <a:pt x="0" y="0"/>
                    </a:lnTo>
                    <a:lnTo>
                      <a:pt x="912" y="0"/>
                    </a:lnTo>
                  </a:path>
                </a:pathLst>
              </a:custGeom>
              <a:noFill/>
              <a:ln w="9525">
                <a:solidFill>
                  <a:schemeClr val="bg1"/>
                </a:solidFill>
                <a:round/>
                <a:headEnd/>
                <a:tailEnd/>
              </a:ln>
            </p:spPr>
            <p:txBody>
              <a:bodyPr wrap="none" anchor="ctr"/>
              <a:lstStyle/>
              <a:p>
                <a:endParaRPr lang="en-US" dirty="0"/>
              </a:p>
            </p:txBody>
          </p:sp>
        </p:grpSp>
        <p:sp>
          <p:nvSpPr>
            <p:cNvPr id="366" name="Text Box 86"/>
            <p:cNvSpPr txBox="1">
              <a:spLocks noChangeArrowheads="1"/>
            </p:cNvSpPr>
            <p:nvPr/>
          </p:nvSpPr>
          <p:spPr bwMode="auto">
            <a:xfrm>
              <a:off x="877" y="927"/>
              <a:ext cx="740" cy="487"/>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eaLnBrk="0" hangingPunct="0">
                <a:defRPr/>
              </a:pPr>
              <a:r>
                <a:rPr lang="en-US" sz="2400" b="1" dirty="0" smtClean="0">
                  <a:solidFill>
                    <a:schemeClr val="bg1"/>
                  </a:solidFill>
                  <a:latin typeface="Arial Narrow" pitchFamily="34" charset="0"/>
                </a:rPr>
                <a:t>DB</a:t>
              </a:r>
              <a:endParaRPr lang="en-US" sz="2400" b="1" dirty="0">
                <a:solidFill>
                  <a:schemeClr val="bg1"/>
                </a:solidFill>
                <a:latin typeface="Arial Narrow" pitchFamily="34" charset="0"/>
              </a:endParaRPr>
            </a:p>
          </p:txBody>
        </p:sp>
      </p:grpSp>
      <p:grpSp>
        <p:nvGrpSpPr>
          <p:cNvPr id="369" name="Group 3"/>
          <p:cNvGrpSpPr>
            <a:grpSpLocks/>
          </p:cNvGrpSpPr>
          <p:nvPr/>
        </p:nvGrpSpPr>
        <p:grpSpPr bwMode="auto">
          <a:xfrm>
            <a:off x="5989501" y="851293"/>
            <a:ext cx="601736" cy="1040626"/>
            <a:chOff x="2415" y="576"/>
            <a:chExt cx="626" cy="1012"/>
          </a:xfrm>
          <a:solidFill>
            <a:schemeClr val="accent6"/>
          </a:solidFill>
        </p:grpSpPr>
        <p:sp>
          <p:nvSpPr>
            <p:cNvPr id="370" name="Freeform 4"/>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grpFill/>
            <a:ln w="3175" cap="rnd">
              <a:solidFill>
                <a:schemeClr val="tx1"/>
              </a:solidFill>
              <a:round/>
              <a:headEnd/>
              <a:tailEnd/>
            </a:ln>
          </p:spPr>
          <p:txBody>
            <a:bodyPr/>
            <a:lstStyle/>
            <a:p>
              <a:endParaRPr lang="en-US" dirty="0"/>
            </a:p>
          </p:txBody>
        </p:sp>
        <p:sp>
          <p:nvSpPr>
            <p:cNvPr id="371" name="Freeform 5"/>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grpFill/>
            <a:ln w="3175" cap="rnd">
              <a:solidFill>
                <a:schemeClr val="tx1"/>
              </a:solidFill>
              <a:round/>
              <a:headEnd/>
              <a:tailEnd/>
            </a:ln>
          </p:spPr>
          <p:txBody>
            <a:bodyPr/>
            <a:lstStyle/>
            <a:p>
              <a:endParaRPr lang="en-US" dirty="0"/>
            </a:p>
          </p:txBody>
        </p:sp>
        <p:sp>
          <p:nvSpPr>
            <p:cNvPr id="372" name="Freeform 6"/>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solidFill>
              <a:schemeClr val="accent6">
                <a:lumMod val="20000"/>
                <a:lumOff val="80000"/>
              </a:schemeClr>
            </a:solidFill>
            <a:ln w="3175" cap="rnd">
              <a:solidFill>
                <a:schemeClr val="tx1"/>
              </a:solidFill>
              <a:round/>
              <a:headEnd/>
              <a:tailEnd/>
            </a:ln>
          </p:spPr>
          <p:txBody>
            <a:bodyPr/>
            <a:lstStyle/>
            <a:p>
              <a:endParaRPr lang="en-US" dirty="0">
                <a:solidFill>
                  <a:schemeClr val="bg1"/>
                </a:solidFill>
              </a:endParaRPr>
            </a:p>
          </p:txBody>
        </p:sp>
        <p:sp>
          <p:nvSpPr>
            <p:cNvPr id="373" name="Freeform 7"/>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pFill/>
            <a:ln w="3175" cap="rnd">
              <a:solidFill>
                <a:schemeClr val="tx1"/>
              </a:solidFill>
              <a:round/>
              <a:headEnd/>
              <a:tailEnd/>
            </a:ln>
          </p:spPr>
          <p:txBody>
            <a:bodyPr/>
            <a:lstStyle/>
            <a:p>
              <a:endParaRPr lang="en-US" dirty="0"/>
            </a:p>
          </p:txBody>
        </p:sp>
        <p:sp>
          <p:nvSpPr>
            <p:cNvPr id="374" name="Line 8"/>
            <p:cNvSpPr>
              <a:spLocks noChangeShapeType="1"/>
            </p:cNvSpPr>
            <p:nvPr/>
          </p:nvSpPr>
          <p:spPr bwMode="auto">
            <a:xfrm>
              <a:off x="2454" y="1426"/>
              <a:ext cx="192" cy="51"/>
            </a:xfrm>
            <a:prstGeom prst="line">
              <a:avLst/>
            </a:prstGeom>
            <a:grpFill/>
            <a:ln w="6350">
              <a:solidFill>
                <a:srgbClr val="676767"/>
              </a:solidFill>
              <a:round/>
              <a:headEnd/>
              <a:tailEnd/>
            </a:ln>
          </p:spPr>
          <p:txBody>
            <a:bodyPr wrap="none" anchor="ctr"/>
            <a:lstStyle/>
            <a:p>
              <a:endParaRPr lang="en-US" dirty="0"/>
            </a:p>
          </p:txBody>
        </p:sp>
        <p:sp>
          <p:nvSpPr>
            <p:cNvPr id="375" name="Oval 9"/>
            <p:cNvSpPr>
              <a:spLocks noChangeArrowheads="1"/>
            </p:cNvSpPr>
            <p:nvPr/>
          </p:nvSpPr>
          <p:spPr bwMode="auto">
            <a:xfrm>
              <a:off x="2447" y="765"/>
              <a:ext cx="31" cy="17"/>
            </a:xfrm>
            <a:prstGeom prst="ellipse">
              <a:avLst/>
            </a:prstGeom>
            <a:grpFill/>
            <a:ln w="12700">
              <a:noFill/>
              <a:round/>
              <a:headEnd/>
              <a:tailEnd/>
            </a:ln>
          </p:spPr>
          <p:txBody>
            <a:bodyPr wrap="none" anchor="ctr"/>
            <a:lstStyle/>
            <a:p>
              <a:endParaRPr lang="en-US" dirty="0"/>
            </a:p>
          </p:txBody>
        </p:sp>
        <p:sp>
          <p:nvSpPr>
            <p:cNvPr id="376" name="Line 10"/>
            <p:cNvSpPr>
              <a:spLocks noChangeShapeType="1"/>
            </p:cNvSpPr>
            <p:nvPr/>
          </p:nvSpPr>
          <p:spPr bwMode="auto">
            <a:xfrm>
              <a:off x="2454" y="1388"/>
              <a:ext cx="192" cy="51"/>
            </a:xfrm>
            <a:prstGeom prst="line">
              <a:avLst/>
            </a:prstGeom>
            <a:grpFill/>
            <a:ln w="6350">
              <a:solidFill>
                <a:srgbClr val="676767"/>
              </a:solidFill>
              <a:round/>
              <a:headEnd/>
              <a:tailEnd/>
            </a:ln>
          </p:spPr>
          <p:txBody>
            <a:bodyPr wrap="none" anchor="ctr"/>
            <a:lstStyle/>
            <a:p>
              <a:endParaRPr lang="en-US" dirty="0"/>
            </a:p>
          </p:txBody>
        </p:sp>
        <p:sp>
          <p:nvSpPr>
            <p:cNvPr id="377" name="Line 11"/>
            <p:cNvSpPr>
              <a:spLocks noChangeShapeType="1"/>
            </p:cNvSpPr>
            <p:nvPr/>
          </p:nvSpPr>
          <p:spPr bwMode="auto">
            <a:xfrm>
              <a:off x="2454" y="1350"/>
              <a:ext cx="192" cy="52"/>
            </a:xfrm>
            <a:prstGeom prst="line">
              <a:avLst/>
            </a:prstGeom>
            <a:grpFill/>
            <a:ln w="6350">
              <a:solidFill>
                <a:srgbClr val="676767"/>
              </a:solidFill>
              <a:round/>
              <a:headEnd/>
              <a:tailEnd/>
            </a:ln>
          </p:spPr>
          <p:txBody>
            <a:bodyPr wrap="none" anchor="ctr"/>
            <a:lstStyle/>
            <a:p>
              <a:endParaRPr lang="en-US" dirty="0"/>
            </a:p>
          </p:txBody>
        </p:sp>
        <p:sp>
          <p:nvSpPr>
            <p:cNvPr id="378" name="Line 12"/>
            <p:cNvSpPr>
              <a:spLocks noChangeShapeType="1"/>
            </p:cNvSpPr>
            <p:nvPr/>
          </p:nvSpPr>
          <p:spPr bwMode="auto">
            <a:xfrm>
              <a:off x="2454" y="1313"/>
              <a:ext cx="192" cy="51"/>
            </a:xfrm>
            <a:prstGeom prst="line">
              <a:avLst/>
            </a:prstGeom>
            <a:grpFill/>
            <a:ln w="6350">
              <a:solidFill>
                <a:srgbClr val="676767"/>
              </a:solidFill>
              <a:round/>
              <a:headEnd/>
              <a:tailEnd/>
            </a:ln>
          </p:spPr>
          <p:txBody>
            <a:bodyPr wrap="none" anchor="ctr"/>
            <a:lstStyle/>
            <a:p>
              <a:endParaRPr lang="en-US" dirty="0"/>
            </a:p>
          </p:txBody>
        </p:sp>
        <p:sp>
          <p:nvSpPr>
            <p:cNvPr id="379" name="Line 13"/>
            <p:cNvSpPr>
              <a:spLocks noChangeShapeType="1"/>
            </p:cNvSpPr>
            <p:nvPr/>
          </p:nvSpPr>
          <p:spPr bwMode="auto">
            <a:xfrm>
              <a:off x="2454" y="1274"/>
              <a:ext cx="192" cy="51"/>
            </a:xfrm>
            <a:prstGeom prst="line">
              <a:avLst/>
            </a:prstGeom>
            <a:grpFill/>
            <a:ln w="6350">
              <a:solidFill>
                <a:srgbClr val="676767"/>
              </a:solidFill>
              <a:round/>
              <a:headEnd/>
              <a:tailEnd/>
            </a:ln>
          </p:spPr>
          <p:txBody>
            <a:bodyPr wrap="none" anchor="ctr"/>
            <a:lstStyle/>
            <a:p>
              <a:endParaRPr lang="en-US" dirty="0"/>
            </a:p>
          </p:txBody>
        </p:sp>
        <p:sp>
          <p:nvSpPr>
            <p:cNvPr id="380" name="Freeform 14"/>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grpFill/>
            <a:ln w="3175" cap="rnd">
              <a:solidFill>
                <a:srgbClr val="676767"/>
              </a:solidFill>
              <a:round/>
              <a:headEnd/>
              <a:tailEnd/>
            </a:ln>
          </p:spPr>
          <p:txBody>
            <a:bodyPr/>
            <a:lstStyle/>
            <a:p>
              <a:endParaRPr lang="en-US" dirty="0"/>
            </a:p>
          </p:txBody>
        </p:sp>
        <p:sp>
          <p:nvSpPr>
            <p:cNvPr id="381" name="Freeform 15"/>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grpFill/>
            <a:ln w="6350" cap="rnd">
              <a:solidFill>
                <a:schemeClr val="tx1"/>
              </a:solidFill>
              <a:round/>
              <a:headEnd/>
              <a:tailEnd/>
            </a:ln>
          </p:spPr>
          <p:txBody>
            <a:bodyPr/>
            <a:lstStyle/>
            <a:p>
              <a:endParaRPr lang="en-US" dirty="0"/>
            </a:p>
          </p:txBody>
        </p:sp>
        <p:sp>
          <p:nvSpPr>
            <p:cNvPr id="382" name="Freeform 16"/>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grpFill/>
            <a:ln w="3175" cap="rnd">
              <a:solidFill>
                <a:schemeClr val="tx1"/>
              </a:solidFill>
              <a:round/>
              <a:headEnd/>
              <a:tailEnd/>
            </a:ln>
          </p:spPr>
          <p:txBody>
            <a:bodyPr/>
            <a:lstStyle/>
            <a:p>
              <a:endParaRPr lang="en-US" dirty="0"/>
            </a:p>
          </p:txBody>
        </p:sp>
        <p:sp>
          <p:nvSpPr>
            <p:cNvPr id="383" name="Line 17"/>
            <p:cNvSpPr>
              <a:spLocks noChangeShapeType="1"/>
            </p:cNvSpPr>
            <p:nvPr/>
          </p:nvSpPr>
          <p:spPr bwMode="auto">
            <a:xfrm>
              <a:off x="2452" y="944"/>
              <a:ext cx="187" cy="43"/>
            </a:xfrm>
            <a:prstGeom prst="line">
              <a:avLst/>
            </a:prstGeom>
            <a:grpFill/>
            <a:ln w="3175">
              <a:solidFill>
                <a:srgbClr val="676767"/>
              </a:solidFill>
              <a:round/>
              <a:headEnd/>
              <a:tailEnd/>
            </a:ln>
          </p:spPr>
          <p:txBody>
            <a:bodyPr wrap="none" anchor="ctr"/>
            <a:lstStyle/>
            <a:p>
              <a:endParaRPr lang="en-US" dirty="0"/>
            </a:p>
          </p:txBody>
        </p:sp>
        <p:sp>
          <p:nvSpPr>
            <p:cNvPr id="384" name="Line 18"/>
            <p:cNvSpPr>
              <a:spLocks noChangeShapeType="1"/>
            </p:cNvSpPr>
            <p:nvPr/>
          </p:nvSpPr>
          <p:spPr bwMode="auto">
            <a:xfrm>
              <a:off x="2452" y="1019"/>
              <a:ext cx="189" cy="43"/>
            </a:xfrm>
            <a:prstGeom prst="line">
              <a:avLst/>
            </a:prstGeom>
            <a:grpFill/>
            <a:ln w="3175">
              <a:solidFill>
                <a:srgbClr val="676767"/>
              </a:solidFill>
              <a:round/>
              <a:headEnd/>
              <a:tailEnd/>
            </a:ln>
          </p:spPr>
          <p:txBody>
            <a:bodyPr wrap="none" anchor="ctr"/>
            <a:lstStyle/>
            <a:p>
              <a:endParaRPr lang="en-US" dirty="0"/>
            </a:p>
          </p:txBody>
        </p:sp>
        <p:sp>
          <p:nvSpPr>
            <p:cNvPr id="385" name="Line 19"/>
            <p:cNvSpPr>
              <a:spLocks noChangeShapeType="1"/>
            </p:cNvSpPr>
            <p:nvPr/>
          </p:nvSpPr>
          <p:spPr bwMode="auto">
            <a:xfrm>
              <a:off x="2452" y="1112"/>
              <a:ext cx="180" cy="43"/>
            </a:xfrm>
            <a:prstGeom prst="line">
              <a:avLst/>
            </a:prstGeom>
            <a:grpFill/>
            <a:ln w="3175">
              <a:solidFill>
                <a:srgbClr val="676767"/>
              </a:solidFill>
              <a:round/>
              <a:headEnd/>
              <a:tailEnd/>
            </a:ln>
          </p:spPr>
          <p:txBody>
            <a:bodyPr wrap="none" anchor="ctr"/>
            <a:lstStyle/>
            <a:p>
              <a:endParaRPr lang="en-US" dirty="0"/>
            </a:p>
          </p:txBody>
        </p:sp>
        <p:sp>
          <p:nvSpPr>
            <p:cNvPr id="386" name="Freeform 20"/>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grpFill/>
            <a:ln w="12700" cap="rnd">
              <a:noFill/>
              <a:round/>
              <a:headEnd/>
              <a:tailEnd/>
            </a:ln>
          </p:spPr>
          <p:txBody>
            <a:bodyPr/>
            <a:lstStyle/>
            <a:p>
              <a:endParaRPr lang="en-US" dirty="0"/>
            </a:p>
          </p:txBody>
        </p:sp>
        <p:sp>
          <p:nvSpPr>
            <p:cNvPr id="387" name="Line 21"/>
            <p:cNvSpPr>
              <a:spLocks noChangeShapeType="1"/>
            </p:cNvSpPr>
            <p:nvPr/>
          </p:nvSpPr>
          <p:spPr bwMode="auto">
            <a:xfrm>
              <a:off x="2479" y="913"/>
              <a:ext cx="138" cy="30"/>
            </a:xfrm>
            <a:prstGeom prst="line">
              <a:avLst/>
            </a:prstGeom>
            <a:grpFill/>
            <a:ln w="6350">
              <a:solidFill>
                <a:srgbClr val="919191"/>
              </a:solidFill>
              <a:round/>
              <a:headEnd/>
              <a:tailEnd/>
            </a:ln>
          </p:spPr>
          <p:txBody>
            <a:bodyPr wrap="none" anchor="ctr"/>
            <a:lstStyle/>
            <a:p>
              <a:endParaRPr lang="en-US" dirty="0"/>
            </a:p>
          </p:txBody>
        </p:sp>
        <p:sp>
          <p:nvSpPr>
            <p:cNvPr id="388" name="Freeform 22"/>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grpFill/>
            <a:ln w="3175" cap="rnd">
              <a:solidFill>
                <a:srgbClr val="676767"/>
              </a:solidFill>
              <a:round/>
              <a:headEnd/>
              <a:tailEnd/>
            </a:ln>
          </p:spPr>
          <p:txBody>
            <a:bodyPr/>
            <a:lstStyle/>
            <a:p>
              <a:endParaRPr lang="en-US" dirty="0"/>
            </a:p>
          </p:txBody>
        </p:sp>
        <p:sp>
          <p:nvSpPr>
            <p:cNvPr id="389" name="Freeform 23"/>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grpFill/>
            <a:ln w="3175" cap="rnd">
              <a:solidFill>
                <a:srgbClr val="676767"/>
              </a:solidFill>
              <a:round/>
              <a:headEnd/>
              <a:tailEnd/>
            </a:ln>
          </p:spPr>
          <p:txBody>
            <a:bodyPr/>
            <a:lstStyle/>
            <a:p>
              <a:endParaRPr lang="en-US" dirty="0"/>
            </a:p>
          </p:txBody>
        </p:sp>
        <p:sp>
          <p:nvSpPr>
            <p:cNvPr id="390" name="Freeform 24"/>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grpFill/>
            <a:ln w="3175" cap="rnd">
              <a:solidFill>
                <a:srgbClr val="676767"/>
              </a:solidFill>
              <a:round/>
              <a:headEnd/>
              <a:tailEnd/>
            </a:ln>
          </p:spPr>
          <p:txBody>
            <a:bodyPr/>
            <a:lstStyle/>
            <a:p>
              <a:endParaRPr lang="en-US" dirty="0"/>
            </a:p>
          </p:txBody>
        </p:sp>
        <p:sp>
          <p:nvSpPr>
            <p:cNvPr id="391" name="Line 25"/>
            <p:cNvSpPr>
              <a:spLocks noChangeShapeType="1"/>
            </p:cNvSpPr>
            <p:nvPr/>
          </p:nvSpPr>
          <p:spPr bwMode="auto">
            <a:xfrm flipH="1" flipV="1">
              <a:off x="2584" y="1013"/>
              <a:ext cx="33" cy="8"/>
            </a:xfrm>
            <a:prstGeom prst="line">
              <a:avLst/>
            </a:prstGeom>
            <a:grpFill/>
            <a:ln w="9525">
              <a:solidFill>
                <a:srgbClr val="CC0099"/>
              </a:solidFill>
              <a:round/>
              <a:headEnd/>
              <a:tailEnd/>
            </a:ln>
          </p:spPr>
          <p:txBody>
            <a:bodyPr wrap="none" tIns="27432" bIns="27432" anchor="ctr">
              <a:spAutoFit/>
            </a:bodyPr>
            <a:lstStyle/>
            <a:p>
              <a:endParaRPr lang="en-US" dirty="0"/>
            </a:p>
          </p:txBody>
        </p:sp>
        <p:sp>
          <p:nvSpPr>
            <p:cNvPr id="392" name="Line 26"/>
            <p:cNvSpPr>
              <a:spLocks noChangeShapeType="1"/>
            </p:cNvSpPr>
            <p:nvPr/>
          </p:nvSpPr>
          <p:spPr bwMode="auto">
            <a:xfrm flipH="1" flipV="1">
              <a:off x="2584" y="1095"/>
              <a:ext cx="33" cy="7"/>
            </a:xfrm>
            <a:prstGeom prst="line">
              <a:avLst/>
            </a:prstGeom>
            <a:grpFill/>
            <a:ln w="9525">
              <a:solidFill>
                <a:srgbClr val="CC0099"/>
              </a:solidFill>
              <a:round/>
              <a:headEnd/>
              <a:tailEnd/>
            </a:ln>
          </p:spPr>
          <p:txBody>
            <a:bodyPr wrap="none" tIns="27432" bIns="27432" anchor="ctr">
              <a:spAutoFit/>
            </a:bodyPr>
            <a:lstStyle/>
            <a:p>
              <a:endParaRPr lang="en-US" dirty="0"/>
            </a:p>
          </p:txBody>
        </p:sp>
        <p:sp>
          <p:nvSpPr>
            <p:cNvPr id="393" name="Line 27"/>
            <p:cNvSpPr>
              <a:spLocks noChangeShapeType="1"/>
            </p:cNvSpPr>
            <p:nvPr/>
          </p:nvSpPr>
          <p:spPr bwMode="auto">
            <a:xfrm flipH="1" flipV="1">
              <a:off x="2584" y="1194"/>
              <a:ext cx="33" cy="8"/>
            </a:xfrm>
            <a:prstGeom prst="line">
              <a:avLst/>
            </a:prstGeom>
            <a:grpFill/>
            <a:ln w="9525">
              <a:solidFill>
                <a:srgbClr val="CC0099"/>
              </a:solidFill>
              <a:round/>
              <a:headEnd/>
              <a:tailEnd/>
            </a:ln>
          </p:spPr>
          <p:txBody>
            <a:bodyPr wrap="none" tIns="27432" bIns="27432" anchor="ctr">
              <a:spAutoFit/>
            </a:bodyPr>
            <a:lstStyle/>
            <a:p>
              <a:endParaRPr lang="en-US" dirty="0"/>
            </a:p>
          </p:txBody>
        </p:sp>
      </p:grpSp>
      <p:grpSp>
        <p:nvGrpSpPr>
          <p:cNvPr id="394" name="Group 3"/>
          <p:cNvGrpSpPr>
            <a:grpSpLocks/>
          </p:cNvGrpSpPr>
          <p:nvPr/>
        </p:nvGrpSpPr>
        <p:grpSpPr bwMode="auto">
          <a:xfrm>
            <a:off x="5892304" y="3363532"/>
            <a:ext cx="601736" cy="1040626"/>
            <a:chOff x="2415" y="576"/>
            <a:chExt cx="626" cy="1012"/>
          </a:xfrm>
          <a:solidFill>
            <a:schemeClr val="accent6">
              <a:alpha val="90000"/>
            </a:schemeClr>
          </a:solidFill>
        </p:grpSpPr>
        <p:sp>
          <p:nvSpPr>
            <p:cNvPr id="395" name="Freeform 4"/>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grpFill/>
            <a:ln w="3175" cap="rnd">
              <a:solidFill>
                <a:schemeClr val="tx1"/>
              </a:solidFill>
              <a:round/>
              <a:headEnd/>
              <a:tailEnd/>
            </a:ln>
          </p:spPr>
          <p:txBody>
            <a:bodyPr/>
            <a:lstStyle/>
            <a:p>
              <a:endParaRPr lang="en-US" dirty="0"/>
            </a:p>
          </p:txBody>
        </p:sp>
        <p:sp>
          <p:nvSpPr>
            <p:cNvPr id="396" name="Freeform 5"/>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grpFill/>
            <a:ln w="3175" cap="rnd">
              <a:solidFill>
                <a:schemeClr val="tx1"/>
              </a:solidFill>
              <a:round/>
              <a:headEnd/>
              <a:tailEnd/>
            </a:ln>
          </p:spPr>
          <p:txBody>
            <a:bodyPr/>
            <a:lstStyle/>
            <a:p>
              <a:endParaRPr lang="en-US" dirty="0"/>
            </a:p>
          </p:txBody>
        </p:sp>
        <p:sp>
          <p:nvSpPr>
            <p:cNvPr id="397" name="Freeform 6"/>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solidFill>
              <a:schemeClr val="accent6">
                <a:lumMod val="20000"/>
                <a:lumOff val="80000"/>
              </a:schemeClr>
            </a:solidFill>
            <a:ln w="3175" cap="rnd">
              <a:solidFill>
                <a:schemeClr val="tx1"/>
              </a:solidFill>
              <a:round/>
              <a:headEnd/>
              <a:tailEnd/>
            </a:ln>
          </p:spPr>
          <p:txBody>
            <a:bodyPr/>
            <a:lstStyle/>
            <a:p>
              <a:endParaRPr lang="en-US" dirty="0">
                <a:solidFill>
                  <a:schemeClr val="bg1"/>
                </a:solidFill>
              </a:endParaRPr>
            </a:p>
          </p:txBody>
        </p:sp>
        <p:sp>
          <p:nvSpPr>
            <p:cNvPr id="398" name="Freeform 7"/>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pFill/>
            <a:ln w="3175" cap="rnd">
              <a:solidFill>
                <a:schemeClr val="tx1"/>
              </a:solidFill>
              <a:round/>
              <a:headEnd/>
              <a:tailEnd/>
            </a:ln>
          </p:spPr>
          <p:txBody>
            <a:bodyPr/>
            <a:lstStyle/>
            <a:p>
              <a:endParaRPr lang="en-US" dirty="0"/>
            </a:p>
          </p:txBody>
        </p:sp>
        <p:sp>
          <p:nvSpPr>
            <p:cNvPr id="399" name="Line 8"/>
            <p:cNvSpPr>
              <a:spLocks noChangeShapeType="1"/>
            </p:cNvSpPr>
            <p:nvPr/>
          </p:nvSpPr>
          <p:spPr bwMode="auto">
            <a:xfrm>
              <a:off x="2454" y="1426"/>
              <a:ext cx="192" cy="51"/>
            </a:xfrm>
            <a:prstGeom prst="line">
              <a:avLst/>
            </a:prstGeom>
            <a:grpFill/>
            <a:ln w="6350">
              <a:solidFill>
                <a:srgbClr val="676767"/>
              </a:solidFill>
              <a:round/>
              <a:headEnd/>
              <a:tailEnd/>
            </a:ln>
          </p:spPr>
          <p:txBody>
            <a:bodyPr wrap="none" anchor="ctr"/>
            <a:lstStyle/>
            <a:p>
              <a:endParaRPr lang="en-US" dirty="0"/>
            </a:p>
          </p:txBody>
        </p:sp>
        <p:sp>
          <p:nvSpPr>
            <p:cNvPr id="400" name="Oval 9"/>
            <p:cNvSpPr>
              <a:spLocks noChangeArrowheads="1"/>
            </p:cNvSpPr>
            <p:nvPr/>
          </p:nvSpPr>
          <p:spPr bwMode="auto">
            <a:xfrm>
              <a:off x="2447" y="765"/>
              <a:ext cx="31" cy="17"/>
            </a:xfrm>
            <a:prstGeom prst="ellipse">
              <a:avLst/>
            </a:prstGeom>
            <a:grpFill/>
            <a:ln w="12700">
              <a:noFill/>
              <a:round/>
              <a:headEnd/>
              <a:tailEnd/>
            </a:ln>
          </p:spPr>
          <p:txBody>
            <a:bodyPr wrap="none" anchor="ctr"/>
            <a:lstStyle/>
            <a:p>
              <a:endParaRPr lang="en-US" dirty="0"/>
            </a:p>
          </p:txBody>
        </p:sp>
        <p:sp>
          <p:nvSpPr>
            <p:cNvPr id="401" name="Line 10"/>
            <p:cNvSpPr>
              <a:spLocks noChangeShapeType="1"/>
            </p:cNvSpPr>
            <p:nvPr/>
          </p:nvSpPr>
          <p:spPr bwMode="auto">
            <a:xfrm>
              <a:off x="2454" y="1388"/>
              <a:ext cx="192" cy="51"/>
            </a:xfrm>
            <a:prstGeom prst="line">
              <a:avLst/>
            </a:prstGeom>
            <a:grpFill/>
            <a:ln w="6350">
              <a:solidFill>
                <a:srgbClr val="676767"/>
              </a:solidFill>
              <a:round/>
              <a:headEnd/>
              <a:tailEnd/>
            </a:ln>
          </p:spPr>
          <p:txBody>
            <a:bodyPr wrap="none" anchor="ctr"/>
            <a:lstStyle/>
            <a:p>
              <a:endParaRPr lang="en-US" dirty="0"/>
            </a:p>
          </p:txBody>
        </p:sp>
        <p:sp>
          <p:nvSpPr>
            <p:cNvPr id="402" name="Line 11"/>
            <p:cNvSpPr>
              <a:spLocks noChangeShapeType="1"/>
            </p:cNvSpPr>
            <p:nvPr/>
          </p:nvSpPr>
          <p:spPr bwMode="auto">
            <a:xfrm>
              <a:off x="2454" y="1350"/>
              <a:ext cx="192" cy="52"/>
            </a:xfrm>
            <a:prstGeom prst="line">
              <a:avLst/>
            </a:prstGeom>
            <a:grpFill/>
            <a:ln w="6350">
              <a:solidFill>
                <a:srgbClr val="676767"/>
              </a:solidFill>
              <a:round/>
              <a:headEnd/>
              <a:tailEnd/>
            </a:ln>
          </p:spPr>
          <p:txBody>
            <a:bodyPr wrap="none" anchor="ctr"/>
            <a:lstStyle/>
            <a:p>
              <a:endParaRPr lang="en-US" dirty="0"/>
            </a:p>
          </p:txBody>
        </p:sp>
        <p:sp>
          <p:nvSpPr>
            <p:cNvPr id="403" name="Line 12"/>
            <p:cNvSpPr>
              <a:spLocks noChangeShapeType="1"/>
            </p:cNvSpPr>
            <p:nvPr/>
          </p:nvSpPr>
          <p:spPr bwMode="auto">
            <a:xfrm>
              <a:off x="2454" y="1313"/>
              <a:ext cx="192" cy="51"/>
            </a:xfrm>
            <a:prstGeom prst="line">
              <a:avLst/>
            </a:prstGeom>
            <a:grpFill/>
            <a:ln w="6350">
              <a:solidFill>
                <a:srgbClr val="676767"/>
              </a:solidFill>
              <a:round/>
              <a:headEnd/>
              <a:tailEnd/>
            </a:ln>
          </p:spPr>
          <p:txBody>
            <a:bodyPr wrap="none" anchor="ctr"/>
            <a:lstStyle/>
            <a:p>
              <a:endParaRPr lang="en-US" dirty="0"/>
            </a:p>
          </p:txBody>
        </p:sp>
        <p:sp>
          <p:nvSpPr>
            <p:cNvPr id="404" name="Line 13"/>
            <p:cNvSpPr>
              <a:spLocks noChangeShapeType="1"/>
            </p:cNvSpPr>
            <p:nvPr/>
          </p:nvSpPr>
          <p:spPr bwMode="auto">
            <a:xfrm>
              <a:off x="2454" y="1274"/>
              <a:ext cx="192" cy="51"/>
            </a:xfrm>
            <a:prstGeom prst="line">
              <a:avLst/>
            </a:prstGeom>
            <a:grpFill/>
            <a:ln w="6350">
              <a:solidFill>
                <a:srgbClr val="676767"/>
              </a:solidFill>
              <a:round/>
              <a:headEnd/>
              <a:tailEnd/>
            </a:ln>
          </p:spPr>
          <p:txBody>
            <a:bodyPr wrap="none" anchor="ctr"/>
            <a:lstStyle/>
            <a:p>
              <a:endParaRPr lang="en-US" dirty="0"/>
            </a:p>
          </p:txBody>
        </p:sp>
        <p:sp>
          <p:nvSpPr>
            <p:cNvPr id="405" name="Freeform 14"/>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grpFill/>
            <a:ln w="3175" cap="rnd">
              <a:solidFill>
                <a:srgbClr val="676767"/>
              </a:solidFill>
              <a:round/>
              <a:headEnd/>
              <a:tailEnd/>
            </a:ln>
          </p:spPr>
          <p:txBody>
            <a:bodyPr/>
            <a:lstStyle/>
            <a:p>
              <a:endParaRPr lang="en-US" dirty="0"/>
            </a:p>
          </p:txBody>
        </p:sp>
        <p:sp>
          <p:nvSpPr>
            <p:cNvPr id="406" name="Freeform 15"/>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grpFill/>
            <a:ln w="6350" cap="rnd">
              <a:solidFill>
                <a:schemeClr val="tx1"/>
              </a:solidFill>
              <a:round/>
              <a:headEnd/>
              <a:tailEnd/>
            </a:ln>
          </p:spPr>
          <p:txBody>
            <a:bodyPr/>
            <a:lstStyle/>
            <a:p>
              <a:endParaRPr lang="en-US" dirty="0"/>
            </a:p>
          </p:txBody>
        </p:sp>
        <p:sp>
          <p:nvSpPr>
            <p:cNvPr id="407" name="Freeform 16"/>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grpFill/>
            <a:ln w="3175" cap="rnd">
              <a:solidFill>
                <a:schemeClr val="tx1"/>
              </a:solidFill>
              <a:round/>
              <a:headEnd/>
              <a:tailEnd/>
            </a:ln>
          </p:spPr>
          <p:txBody>
            <a:bodyPr/>
            <a:lstStyle/>
            <a:p>
              <a:endParaRPr lang="en-US" dirty="0"/>
            </a:p>
          </p:txBody>
        </p:sp>
        <p:sp>
          <p:nvSpPr>
            <p:cNvPr id="408" name="Line 17"/>
            <p:cNvSpPr>
              <a:spLocks noChangeShapeType="1"/>
            </p:cNvSpPr>
            <p:nvPr/>
          </p:nvSpPr>
          <p:spPr bwMode="auto">
            <a:xfrm>
              <a:off x="2452" y="944"/>
              <a:ext cx="187" cy="43"/>
            </a:xfrm>
            <a:prstGeom prst="line">
              <a:avLst/>
            </a:prstGeom>
            <a:grpFill/>
            <a:ln w="3175">
              <a:solidFill>
                <a:srgbClr val="676767"/>
              </a:solidFill>
              <a:round/>
              <a:headEnd/>
              <a:tailEnd/>
            </a:ln>
          </p:spPr>
          <p:txBody>
            <a:bodyPr wrap="none" anchor="ctr"/>
            <a:lstStyle/>
            <a:p>
              <a:endParaRPr lang="en-US" dirty="0"/>
            </a:p>
          </p:txBody>
        </p:sp>
        <p:sp>
          <p:nvSpPr>
            <p:cNvPr id="409" name="Line 18"/>
            <p:cNvSpPr>
              <a:spLocks noChangeShapeType="1"/>
            </p:cNvSpPr>
            <p:nvPr/>
          </p:nvSpPr>
          <p:spPr bwMode="auto">
            <a:xfrm>
              <a:off x="2452" y="1019"/>
              <a:ext cx="189" cy="43"/>
            </a:xfrm>
            <a:prstGeom prst="line">
              <a:avLst/>
            </a:prstGeom>
            <a:grpFill/>
            <a:ln w="3175">
              <a:solidFill>
                <a:srgbClr val="676767"/>
              </a:solidFill>
              <a:round/>
              <a:headEnd/>
              <a:tailEnd/>
            </a:ln>
          </p:spPr>
          <p:txBody>
            <a:bodyPr wrap="none" anchor="ctr"/>
            <a:lstStyle/>
            <a:p>
              <a:endParaRPr lang="en-US" dirty="0"/>
            </a:p>
          </p:txBody>
        </p:sp>
        <p:sp>
          <p:nvSpPr>
            <p:cNvPr id="410" name="Line 19"/>
            <p:cNvSpPr>
              <a:spLocks noChangeShapeType="1"/>
            </p:cNvSpPr>
            <p:nvPr/>
          </p:nvSpPr>
          <p:spPr bwMode="auto">
            <a:xfrm>
              <a:off x="2452" y="1112"/>
              <a:ext cx="180" cy="43"/>
            </a:xfrm>
            <a:prstGeom prst="line">
              <a:avLst/>
            </a:prstGeom>
            <a:grpFill/>
            <a:ln w="3175">
              <a:solidFill>
                <a:srgbClr val="676767"/>
              </a:solidFill>
              <a:round/>
              <a:headEnd/>
              <a:tailEnd/>
            </a:ln>
          </p:spPr>
          <p:txBody>
            <a:bodyPr wrap="none" anchor="ctr"/>
            <a:lstStyle/>
            <a:p>
              <a:endParaRPr lang="en-US" dirty="0"/>
            </a:p>
          </p:txBody>
        </p:sp>
        <p:sp>
          <p:nvSpPr>
            <p:cNvPr id="411" name="Freeform 20"/>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grpFill/>
            <a:ln w="12700" cap="rnd">
              <a:noFill/>
              <a:round/>
              <a:headEnd/>
              <a:tailEnd/>
            </a:ln>
          </p:spPr>
          <p:txBody>
            <a:bodyPr/>
            <a:lstStyle/>
            <a:p>
              <a:endParaRPr lang="en-US" dirty="0"/>
            </a:p>
          </p:txBody>
        </p:sp>
        <p:sp>
          <p:nvSpPr>
            <p:cNvPr id="412" name="Line 21"/>
            <p:cNvSpPr>
              <a:spLocks noChangeShapeType="1"/>
            </p:cNvSpPr>
            <p:nvPr/>
          </p:nvSpPr>
          <p:spPr bwMode="auto">
            <a:xfrm>
              <a:off x="2479" y="913"/>
              <a:ext cx="138" cy="30"/>
            </a:xfrm>
            <a:prstGeom prst="line">
              <a:avLst/>
            </a:prstGeom>
            <a:grpFill/>
            <a:ln w="6350">
              <a:solidFill>
                <a:srgbClr val="919191"/>
              </a:solidFill>
              <a:round/>
              <a:headEnd/>
              <a:tailEnd/>
            </a:ln>
          </p:spPr>
          <p:txBody>
            <a:bodyPr wrap="none" anchor="ctr"/>
            <a:lstStyle/>
            <a:p>
              <a:endParaRPr lang="en-US" dirty="0"/>
            </a:p>
          </p:txBody>
        </p:sp>
        <p:sp>
          <p:nvSpPr>
            <p:cNvPr id="413" name="Freeform 22"/>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grpFill/>
            <a:ln w="3175" cap="rnd">
              <a:solidFill>
                <a:srgbClr val="676767"/>
              </a:solidFill>
              <a:round/>
              <a:headEnd/>
              <a:tailEnd/>
            </a:ln>
          </p:spPr>
          <p:txBody>
            <a:bodyPr/>
            <a:lstStyle/>
            <a:p>
              <a:endParaRPr lang="en-US" dirty="0"/>
            </a:p>
          </p:txBody>
        </p:sp>
        <p:sp>
          <p:nvSpPr>
            <p:cNvPr id="414" name="Freeform 23"/>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grpFill/>
            <a:ln w="3175" cap="rnd">
              <a:solidFill>
                <a:srgbClr val="676767"/>
              </a:solidFill>
              <a:round/>
              <a:headEnd/>
              <a:tailEnd/>
            </a:ln>
          </p:spPr>
          <p:txBody>
            <a:bodyPr/>
            <a:lstStyle/>
            <a:p>
              <a:endParaRPr lang="en-US" dirty="0"/>
            </a:p>
          </p:txBody>
        </p:sp>
        <p:sp>
          <p:nvSpPr>
            <p:cNvPr id="415" name="Freeform 24"/>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grpFill/>
            <a:ln w="3175" cap="rnd">
              <a:solidFill>
                <a:srgbClr val="676767"/>
              </a:solidFill>
              <a:round/>
              <a:headEnd/>
              <a:tailEnd/>
            </a:ln>
          </p:spPr>
          <p:txBody>
            <a:bodyPr/>
            <a:lstStyle/>
            <a:p>
              <a:endParaRPr lang="en-US" dirty="0"/>
            </a:p>
          </p:txBody>
        </p:sp>
        <p:sp>
          <p:nvSpPr>
            <p:cNvPr id="416" name="Line 25"/>
            <p:cNvSpPr>
              <a:spLocks noChangeShapeType="1"/>
            </p:cNvSpPr>
            <p:nvPr/>
          </p:nvSpPr>
          <p:spPr bwMode="auto">
            <a:xfrm flipH="1" flipV="1">
              <a:off x="2584" y="1013"/>
              <a:ext cx="33" cy="8"/>
            </a:xfrm>
            <a:prstGeom prst="line">
              <a:avLst/>
            </a:prstGeom>
            <a:grpFill/>
            <a:ln w="9525">
              <a:solidFill>
                <a:srgbClr val="CC0099"/>
              </a:solidFill>
              <a:round/>
              <a:headEnd/>
              <a:tailEnd/>
            </a:ln>
          </p:spPr>
          <p:txBody>
            <a:bodyPr wrap="none" tIns="27432" bIns="27432" anchor="ctr">
              <a:spAutoFit/>
            </a:bodyPr>
            <a:lstStyle/>
            <a:p>
              <a:endParaRPr lang="en-US" dirty="0"/>
            </a:p>
          </p:txBody>
        </p:sp>
        <p:sp>
          <p:nvSpPr>
            <p:cNvPr id="417" name="Line 26"/>
            <p:cNvSpPr>
              <a:spLocks noChangeShapeType="1"/>
            </p:cNvSpPr>
            <p:nvPr/>
          </p:nvSpPr>
          <p:spPr bwMode="auto">
            <a:xfrm flipH="1" flipV="1">
              <a:off x="2584" y="1095"/>
              <a:ext cx="33" cy="7"/>
            </a:xfrm>
            <a:prstGeom prst="line">
              <a:avLst/>
            </a:prstGeom>
            <a:grpFill/>
            <a:ln w="9525">
              <a:solidFill>
                <a:srgbClr val="CC0099"/>
              </a:solidFill>
              <a:round/>
              <a:headEnd/>
              <a:tailEnd/>
            </a:ln>
          </p:spPr>
          <p:txBody>
            <a:bodyPr wrap="none" tIns="27432" bIns="27432" anchor="ctr">
              <a:spAutoFit/>
            </a:bodyPr>
            <a:lstStyle/>
            <a:p>
              <a:endParaRPr lang="en-US" dirty="0"/>
            </a:p>
          </p:txBody>
        </p:sp>
        <p:sp>
          <p:nvSpPr>
            <p:cNvPr id="418" name="Line 27"/>
            <p:cNvSpPr>
              <a:spLocks noChangeShapeType="1"/>
            </p:cNvSpPr>
            <p:nvPr/>
          </p:nvSpPr>
          <p:spPr bwMode="auto">
            <a:xfrm flipH="1" flipV="1">
              <a:off x="2584" y="1194"/>
              <a:ext cx="33" cy="8"/>
            </a:xfrm>
            <a:prstGeom prst="line">
              <a:avLst/>
            </a:prstGeom>
            <a:grpFill/>
            <a:ln w="9525">
              <a:solidFill>
                <a:srgbClr val="CC0099"/>
              </a:solidFill>
              <a:round/>
              <a:headEnd/>
              <a:tailEnd/>
            </a:ln>
          </p:spPr>
          <p:txBody>
            <a:bodyPr wrap="none" tIns="27432" bIns="27432" anchor="ctr">
              <a:spAutoFit/>
            </a:bodyPr>
            <a:lstStyle/>
            <a:p>
              <a:endParaRPr lang="en-US" dirty="0"/>
            </a:p>
          </p:txBody>
        </p:sp>
      </p:grpSp>
      <p:sp>
        <p:nvSpPr>
          <p:cNvPr id="419" name="Text Box 76"/>
          <p:cNvSpPr txBox="1">
            <a:spLocks noChangeArrowheads="1"/>
          </p:cNvSpPr>
          <p:nvPr/>
        </p:nvSpPr>
        <p:spPr bwMode="auto">
          <a:xfrm>
            <a:off x="6642043" y="1067420"/>
            <a:ext cx="3232076" cy="646331"/>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Tahoma" pitchFamily="34" charset="0"/>
              </a:rPr>
              <a:t>Authentication Service (AS) </a:t>
            </a:r>
            <a:endParaRPr lang="en-US" b="1" dirty="0">
              <a:solidFill>
                <a:schemeClr val="bg1"/>
              </a:solidFill>
              <a:latin typeface="Tahoma" pitchFamily="34" charset="0"/>
            </a:endParaRPr>
          </a:p>
        </p:txBody>
      </p:sp>
      <p:sp>
        <p:nvSpPr>
          <p:cNvPr id="420" name="Curved Down Arrow 419"/>
          <p:cNvSpPr/>
          <p:nvPr/>
        </p:nvSpPr>
        <p:spPr bwMode="auto">
          <a:xfrm rot="20711695">
            <a:off x="2233079" y="1074941"/>
            <a:ext cx="3815242" cy="847428"/>
          </a:xfrm>
          <a:prstGeom prst="curvedDownArrow">
            <a:avLst/>
          </a:prstGeom>
          <a:solidFill>
            <a:srgbClr val="FFFF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21" name="Curved Down Arrow 420"/>
          <p:cNvSpPr/>
          <p:nvPr/>
        </p:nvSpPr>
        <p:spPr bwMode="auto">
          <a:xfrm rot="9834635">
            <a:off x="2378746" y="2161226"/>
            <a:ext cx="4090546" cy="714597"/>
          </a:xfrm>
          <a:prstGeom prst="curvedDownArrow">
            <a:avLst/>
          </a:prstGeom>
          <a:solidFill>
            <a:srgbClr val="FF9900">
              <a:alpha val="49000"/>
            </a:srgb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22" name="Curved Down Arrow 421"/>
          <p:cNvSpPr/>
          <p:nvPr/>
        </p:nvSpPr>
        <p:spPr bwMode="auto">
          <a:xfrm>
            <a:off x="2177643" y="3340759"/>
            <a:ext cx="4131176" cy="538448"/>
          </a:xfrm>
          <a:prstGeom prst="curvedDownArrow">
            <a:avLst/>
          </a:prstGeom>
          <a:solidFill>
            <a:schemeClr val="accent1">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423" name="Group 3"/>
          <p:cNvGrpSpPr>
            <a:grpSpLocks/>
          </p:cNvGrpSpPr>
          <p:nvPr/>
        </p:nvGrpSpPr>
        <p:grpSpPr bwMode="auto">
          <a:xfrm>
            <a:off x="5767718" y="5491716"/>
            <a:ext cx="601736" cy="1040626"/>
            <a:chOff x="2415" y="576"/>
            <a:chExt cx="626" cy="1012"/>
          </a:xfrm>
        </p:grpSpPr>
        <p:sp>
          <p:nvSpPr>
            <p:cNvPr id="424" name="Freeform 4"/>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chemeClr val="tx1"/>
              </a:solidFill>
              <a:round/>
              <a:headEnd/>
              <a:tailEnd/>
            </a:ln>
          </p:spPr>
          <p:txBody>
            <a:bodyPr/>
            <a:lstStyle/>
            <a:p>
              <a:endParaRPr lang="en-US" dirty="0"/>
            </a:p>
          </p:txBody>
        </p:sp>
        <p:sp>
          <p:nvSpPr>
            <p:cNvPr id="425" name="Freeform 5"/>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dirty="0"/>
            </a:p>
          </p:txBody>
        </p:sp>
        <p:sp>
          <p:nvSpPr>
            <p:cNvPr id="426" name="Freeform 6"/>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427" name="Freeform 7"/>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dirty="0"/>
            </a:p>
          </p:txBody>
        </p:sp>
        <p:sp>
          <p:nvSpPr>
            <p:cNvPr id="428" name="Line 8"/>
            <p:cNvSpPr>
              <a:spLocks noChangeShapeType="1"/>
            </p:cNvSpPr>
            <p:nvPr/>
          </p:nvSpPr>
          <p:spPr bwMode="auto">
            <a:xfrm>
              <a:off x="2454" y="1426"/>
              <a:ext cx="192" cy="51"/>
            </a:xfrm>
            <a:prstGeom prst="line">
              <a:avLst/>
            </a:prstGeom>
            <a:noFill/>
            <a:ln w="6350">
              <a:solidFill>
                <a:srgbClr val="676767"/>
              </a:solidFill>
              <a:round/>
              <a:headEnd/>
              <a:tailEnd/>
            </a:ln>
          </p:spPr>
          <p:txBody>
            <a:bodyPr wrap="none" anchor="ctr"/>
            <a:lstStyle/>
            <a:p>
              <a:endParaRPr lang="en-US" dirty="0"/>
            </a:p>
          </p:txBody>
        </p:sp>
        <p:sp>
          <p:nvSpPr>
            <p:cNvPr id="429" name="Oval 9"/>
            <p:cNvSpPr>
              <a:spLocks noChangeArrowheads="1"/>
            </p:cNvSpPr>
            <p:nvPr/>
          </p:nvSpPr>
          <p:spPr bwMode="auto">
            <a:xfrm>
              <a:off x="2447" y="765"/>
              <a:ext cx="31" cy="17"/>
            </a:xfrm>
            <a:prstGeom prst="ellipse">
              <a:avLst/>
            </a:prstGeom>
            <a:solidFill>
              <a:srgbClr val="CC0099"/>
            </a:solidFill>
            <a:ln w="12700">
              <a:noFill/>
              <a:round/>
              <a:headEnd/>
              <a:tailEnd/>
            </a:ln>
          </p:spPr>
          <p:txBody>
            <a:bodyPr wrap="none" anchor="ctr"/>
            <a:lstStyle/>
            <a:p>
              <a:endParaRPr lang="en-US" dirty="0"/>
            </a:p>
          </p:txBody>
        </p:sp>
        <p:sp>
          <p:nvSpPr>
            <p:cNvPr id="430" name="Line 10"/>
            <p:cNvSpPr>
              <a:spLocks noChangeShapeType="1"/>
            </p:cNvSpPr>
            <p:nvPr/>
          </p:nvSpPr>
          <p:spPr bwMode="auto">
            <a:xfrm>
              <a:off x="2454" y="1388"/>
              <a:ext cx="192" cy="51"/>
            </a:xfrm>
            <a:prstGeom prst="line">
              <a:avLst/>
            </a:prstGeom>
            <a:noFill/>
            <a:ln w="6350">
              <a:solidFill>
                <a:srgbClr val="676767"/>
              </a:solidFill>
              <a:round/>
              <a:headEnd/>
              <a:tailEnd/>
            </a:ln>
          </p:spPr>
          <p:txBody>
            <a:bodyPr wrap="none" anchor="ctr"/>
            <a:lstStyle/>
            <a:p>
              <a:endParaRPr lang="en-US" dirty="0"/>
            </a:p>
          </p:txBody>
        </p:sp>
        <p:sp>
          <p:nvSpPr>
            <p:cNvPr id="431" name="Line 11"/>
            <p:cNvSpPr>
              <a:spLocks noChangeShapeType="1"/>
            </p:cNvSpPr>
            <p:nvPr/>
          </p:nvSpPr>
          <p:spPr bwMode="auto">
            <a:xfrm>
              <a:off x="2454" y="1350"/>
              <a:ext cx="192" cy="52"/>
            </a:xfrm>
            <a:prstGeom prst="line">
              <a:avLst/>
            </a:prstGeom>
            <a:noFill/>
            <a:ln w="6350">
              <a:solidFill>
                <a:srgbClr val="676767"/>
              </a:solidFill>
              <a:round/>
              <a:headEnd/>
              <a:tailEnd/>
            </a:ln>
          </p:spPr>
          <p:txBody>
            <a:bodyPr wrap="none" anchor="ctr"/>
            <a:lstStyle/>
            <a:p>
              <a:endParaRPr lang="en-US" dirty="0"/>
            </a:p>
          </p:txBody>
        </p:sp>
        <p:sp>
          <p:nvSpPr>
            <p:cNvPr id="432" name="Line 12"/>
            <p:cNvSpPr>
              <a:spLocks noChangeShapeType="1"/>
            </p:cNvSpPr>
            <p:nvPr/>
          </p:nvSpPr>
          <p:spPr bwMode="auto">
            <a:xfrm>
              <a:off x="2454" y="1313"/>
              <a:ext cx="192" cy="51"/>
            </a:xfrm>
            <a:prstGeom prst="line">
              <a:avLst/>
            </a:prstGeom>
            <a:noFill/>
            <a:ln w="6350">
              <a:solidFill>
                <a:srgbClr val="676767"/>
              </a:solidFill>
              <a:round/>
              <a:headEnd/>
              <a:tailEnd/>
            </a:ln>
          </p:spPr>
          <p:txBody>
            <a:bodyPr wrap="none" anchor="ctr"/>
            <a:lstStyle/>
            <a:p>
              <a:endParaRPr lang="en-US" dirty="0"/>
            </a:p>
          </p:txBody>
        </p:sp>
        <p:sp>
          <p:nvSpPr>
            <p:cNvPr id="433" name="Line 13"/>
            <p:cNvSpPr>
              <a:spLocks noChangeShapeType="1"/>
            </p:cNvSpPr>
            <p:nvPr/>
          </p:nvSpPr>
          <p:spPr bwMode="auto">
            <a:xfrm>
              <a:off x="2454" y="1274"/>
              <a:ext cx="192" cy="51"/>
            </a:xfrm>
            <a:prstGeom prst="line">
              <a:avLst/>
            </a:prstGeom>
            <a:noFill/>
            <a:ln w="6350">
              <a:solidFill>
                <a:srgbClr val="676767"/>
              </a:solidFill>
              <a:round/>
              <a:headEnd/>
              <a:tailEnd/>
            </a:ln>
          </p:spPr>
          <p:txBody>
            <a:bodyPr wrap="none" anchor="ctr"/>
            <a:lstStyle/>
            <a:p>
              <a:endParaRPr lang="en-US" dirty="0"/>
            </a:p>
          </p:txBody>
        </p:sp>
        <p:sp>
          <p:nvSpPr>
            <p:cNvPr id="434" name="Freeform 14"/>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dirty="0"/>
            </a:p>
          </p:txBody>
        </p:sp>
        <p:sp>
          <p:nvSpPr>
            <p:cNvPr id="435" name="Freeform 15"/>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dirty="0"/>
            </a:p>
          </p:txBody>
        </p:sp>
        <p:sp>
          <p:nvSpPr>
            <p:cNvPr id="436" name="Freeform 16"/>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dirty="0"/>
            </a:p>
          </p:txBody>
        </p:sp>
        <p:sp>
          <p:nvSpPr>
            <p:cNvPr id="437" name="Line 17"/>
            <p:cNvSpPr>
              <a:spLocks noChangeShapeType="1"/>
            </p:cNvSpPr>
            <p:nvPr/>
          </p:nvSpPr>
          <p:spPr bwMode="auto">
            <a:xfrm>
              <a:off x="2452" y="944"/>
              <a:ext cx="187" cy="43"/>
            </a:xfrm>
            <a:prstGeom prst="line">
              <a:avLst/>
            </a:prstGeom>
            <a:noFill/>
            <a:ln w="3175">
              <a:solidFill>
                <a:srgbClr val="676767"/>
              </a:solidFill>
              <a:round/>
              <a:headEnd/>
              <a:tailEnd/>
            </a:ln>
          </p:spPr>
          <p:txBody>
            <a:bodyPr wrap="none" anchor="ctr"/>
            <a:lstStyle/>
            <a:p>
              <a:endParaRPr lang="en-US" dirty="0"/>
            </a:p>
          </p:txBody>
        </p:sp>
        <p:sp>
          <p:nvSpPr>
            <p:cNvPr id="438" name="Line 18"/>
            <p:cNvSpPr>
              <a:spLocks noChangeShapeType="1"/>
            </p:cNvSpPr>
            <p:nvPr/>
          </p:nvSpPr>
          <p:spPr bwMode="auto">
            <a:xfrm>
              <a:off x="2452" y="1019"/>
              <a:ext cx="189" cy="43"/>
            </a:xfrm>
            <a:prstGeom prst="line">
              <a:avLst/>
            </a:prstGeom>
            <a:noFill/>
            <a:ln w="3175">
              <a:solidFill>
                <a:srgbClr val="676767"/>
              </a:solidFill>
              <a:round/>
              <a:headEnd/>
              <a:tailEnd/>
            </a:ln>
          </p:spPr>
          <p:txBody>
            <a:bodyPr wrap="none" anchor="ctr"/>
            <a:lstStyle/>
            <a:p>
              <a:endParaRPr lang="en-US" dirty="0"/>
            </a:p>
          </p:txBody>
        </p:sp>
        <p:sp>
          <p:nvSpPr>
            <p:cNvPr id="439" name="Line 19"/>
            <p:cNvSpPr>
              <a:spLocks noChangeShapeType="1"/>
            </p:cNvSpPr>
            <p:nvPr/>
          </p:nvSpPr>
          <p:spPr bwMode="auto">
            <a:xfrm>
              <a:off x="2452" y="1112"/>
              <a:ext cx="180" cy="43"/>
            </a:xfrm>
            <a:prstGeom prst="line">
              <a:avLst/>
            </a:prstGeom>
            <a:noFill/>
            <a:ln w="3175">
              <a:solidFill>
                <a:srgbClr val="676767"/>
              </a:solidFill>
              <a:round/>
              <a:headEnd/>
              <a:tailEnd/>
            </a:ln>
          </p:spPr>
          <p:txBody>
            <a:bodyPr wrap="none" anchor="ctr"/>
            <a:lstStyle/>
            <a:p>
              <a:endParaRPr lang="en-US" dirty="0"/>
            </a:p>
          </p:txBody>
        </p:sp>
        <p:sp>
          <p:nvSpPr>
            <p:cNvPr id="440" name="Freeform 20"/>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dirty="0"/>
            </a:p>
          </p:txBody>
        </p:sp>
        <p:sp>
          <p:nvSpPr>
            <p:cNvPr id="441" name="Line 21"/>
            <p:cNvSpPr>
              <a:spLocks noChangeShapeType="1"/>
            </p:cNvSpPr>
            <p:nvPr/>
          </p:nvSpPr>
          <p:spPr bwMode="auto">
            <a:xfrm>
              <a:off x="2479" y="913"/>
              <a:ext cx="138" cy="30"/>
            </a:xfrm>
            <a:prstGeom prst="line">
              <a:avLst/>
            </a:prstGeom>
            <a:noFill/>
            <a:ln w="6350">
              <a:solidFill>
                <a:srgbClr val="919191"/>
              </a:solidFill>
              <a:round/>
              <a:headEnd/>
              <a:tailEnd/>
            </a:ln>
          </p:spPr>
          <p:txBody>
            <a:bodyPr wrap="none" anchor="ctr"/>
            <a:lstStyle/>
            <a:p>
              <a:endParaRPr lang="en-US" dirty="0"/>
            </a:p>
          </p:txBody>
        </p:sp>
        <p:sp>
          <p:nvSpPr>
            <p:cNvPr id="442" name="Freeform 22"/>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dirty="0"/>
            </a:p>
          </p:txBody>
        </p:sp>
        <p:sp>
          <p:nvSpPr>
            <p:cNvPr id="443" name="Freeform 23"/>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dirty="0"/>
            </a:p>
          </p:txBody>
        </p:sp>
        <p:sp>
          <p:nvSpPr>
            <p:cNvPr id="444" name="Freeform 24"/>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dirty="0"/>
            </a:p>
          </p:txBody>
        </p:sp>
        <p:sp>
          <p:nvSpPr>
            <p:cNvPr id="445" name="Line 25"/>
            <p:cNvSpPr>
              <a:spLocks noChangeShapeType="1"/>
            </p:cNvSpPr>
            <p:nvPr/>
          </p:nvSpPr>
          <p:spPr bwMode="auto">
            <a:xfrm flipH="1" flipV="1">
              <a:off x="2584" y="1013"/>
              <a:ext cx="33" cy="8"/>
            </a:xfrm>
            <a:prstGeom prst="line">
              <a:avLst/>
            </a:prstGeom>
            <a:noFill/>
            <a:ln w="9525">
              <a:solidFill>
                <a:srgbClr val="CC0099"/>
              </a:solidFill>
              <a:round/>
              <a:headEnd/>
              <a:tailEnd/>
            </a:ln>
          </p:spPr>
          <p:txBody>
            <a:bodyPr wrap="none" tIns="27432" bIns="27432" anchor="ctr">
              <a:spAutoFit/>
            </a:bodyPr>
            <a:lstStyle/>
            <a:p>
              <a:endParaRPr lang="en-US" dirty="0"/>
            </a:p>
          </p:txBody>
        </p:sp>
        <p:sp>
          <p:nvSpPr>
            <p:cNvPr id="446" name="Line 26"/>
            <p:cNvSpPr>
              <a:spLocks noChangeShapeType="1"/>
            </p:cNvSpPr>
            <p:nvPr/>
          </p:nvSpPr>
          <p:spPr bwMode="auto">
            <a:xfrm flipH="1" flipV="1">
              <a:off x="2584" y="1095"/>
              <a:ext cx="33" cy="7"/>
            </a:xfrm>
            <a:prstGeom prst="line">
              <a:avLst/>
            </a:prstGeom>
            <a:noFill/>
            <a:ln w="9525">
              <a:solidFill>
                <a:srgbClr val="CC0099"/>
              </a:solidFill>
              <a:round/>
              <a:headEnd/>
              <a:tailEnd/>
            </a:ln>
          </p:spPr>
          <p:txBody>
            <a:bodyPr wrap="none" tIns="27432" bIns="27432" anchor="ctr">
              <a:spAutoFit/>
            </a:bodyPr>
            <a:lstStyle/>
            <a:p>
              <a:endParaRPr lang="en-US" dirty="0"/>
            </a:p>
          </p:txBody>
        </p:sp>
        <p:sp>
          <p:nvSpPr>
            <p:cNvPr id="447" name="Line 27"/>
            <p:cNvSpPr>
              <a:spLocks noChangeShapeType="1"/>
            </p:cNvSpPr>
            <p:nvPr/>
          </p:nvSpPr>
          <p:spPr bwMode="auto">
            <a:xfrm flipH="1" flipV="1">
              <a:off x="2584" y="1194"/>
              <a:ext cx="33" cy="8"/>
            </a:xfrm>
            <a:prstGeom prst="line">
              <a:avLst/>
            </a:prstGeom>
            <a:noFill/>
            <a:ln w="9525">
              <a:solidFill>
                <a:srgbClr val="CC0099"/>
              </a:solidFill>
              <a:round/>
              <a:headEnd/>
              <a:tailEnd/>
            </a:ln>
          </p:spPr>
          <p:txBody>
            <a:bodyPr wrap="none" tIns="27432" bIns="27432" anchor="ctr">
              <a:spAutoFit/>
            </a:bodyPr>
            <a:lstStyle/>
            <a:p>
              <a:endParaRPr lang="en-US" dirty="0"/>
            </a:p>
          </p:txBody>
        </p:sp>
      </p:grpSp>
      <p:sp>
        <p:nvSpPr>
          <p:cNvPr id="448" name="Text Box 76"/>
          <p:cNvSpPr txBox="1">
            <a:spLocks noChangeArrowheads="1"/>
          </p:cNvSpPr>
          <p:nvPr/>
        </p:nvSpPr>
        <p:spPr bwMode="auto">
          <a:xfrm>
            <a:off x="6661312" y="3888219"/>
            <a:ext cx="2094392" cy="646331"/>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Tahoma" pitchFamily="34" charset="0"/>
              </a:rPr>
              <a:t>Ticket Granting Service (TGS) </a:t>
            </a:r>
            <a:endParaRPr lang="en-US" b="1" dirty="0">
              <a:solidFill>
                <a:schemeClr val="bg1"/>
              </a:solidFill>
              <a:latin typeface="Tahoma" pitchFamily="34" charset="0"/>
            </a:endParaRPr>
          </a:p>
        </p:txBody>
      </p:sp>
      <p:sp>
        <p:nvSpPr>
          <p:cNvPr id="449" name="Text Box 76"/>
          <p:cNvSpPr txBox="1">
            <a:spLocks noChangeArrowheads="1"/>
          </p:cNvSpPr>
          <p:nvPr/>
        </p:nvSpPr>
        <p:spPr bwMode="auto">
          <a:xfrm>
            <a:off x="6540732" y="5717019"/>
            <a:ext cx="2094392" cy="923330"/>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Tahoma" pitchFamily="34" charset="0"/>
              </a:rPr>
              <a:t>Application Server/Services (AP)</a:t>
            </a:r>
            <a:endParaRPr lang="en-US" b="1" dirty="0">
              <a:solidFill>
                <a:schemeClr val="bg1"/>
              </a:solidFill>
              <a:latin typeface="Tahoma" pitchFamily="34" charset="0"/>
            </a:endParaRPr>
          </a:p>
        </p:txBody>
      </p:sp>
      <p:grpSp>
        <p:nvGrpSpPr>
          <p:cNvPr id="450" name="Group 28"/>
          <p:cNvGrpSpPr>
            <a:grpSpLocks/>
          </p:cNvGrpSpPr>
          <p:nvPr/>
        </p:nvGrpSpPr>
        <p:grpSpPr bwMode="auto">
          <a:xfrm>
            <a:off x="1563538" y="3846212"/>
            <a:ext cx="1011939" cy="832551"/>
            <a:chOff x="1187" y="432"/>
            <a:chExt cx="1279" cy="1015"/>
          </a:xfrm>
        </p:grpSpPr>
        <p:grpSp>
          <p:nvGrpSpPr>
            <p:cNvPr id="451" name="Group 29"/>
            <p:cNvGrpSpPr>
              <a:grpSpLocks/>
            </p:cNvGrpSpPr>
            <p:nvPr/>
          </p:nvGrpSpPr>
          <p:grpSpPr bwMode="auto">
            <a:xfrm>
              <a:off x="1536" y="431"/>
              <a:ext cx="933" cy="943"/>
              <a:chOff x="3364" y="2399"/>
              <a:chExt cx="933" cy="943"/>
            </a:xfrm>
          </p:grpSpPr>
          <p:grpSp>
            <p:nvGrpSpPr>
              <p:cNvPr id="463" name="Group 30"/>
              <p:cNvGrpSpPr>
                <a:grpSpLocks/>
              </p:cNvGrpSpPr>
              <p:nvPr/>
            </p:nvGrpSpPr>
            <p:grpSpPr bwMode="auto">
              <a:xfrm>
                <a:off x="3364" y="3071"/>
                <a:ext cx="647" cy="271"/>
                <a:chOff x="1585" y="1673"/>
                <a:chExt cx="709" cy="297"/>
              </a:xfrm>
            </p:grpSpPr>
            <p:sp>
              <p:nvSpPr>
                <p:cNvPr id="491" name="Freeform 31"/>
                <p:cNvSpPr>
                  <a:spLocks/>
                </p:cNvSpPr>
                <p:nvPr/>
              </p:nvSpPr>
              <p:spPr bwMode="auto">
                <a:xfrm>
                  <a:off x="1585" y="1673"/>
                  <a:ext cx="709" cy="297"/>
                </a:xfrm>
                <a:custGeom>
                  <a:avLst/>
                  <a:gdLst>
                    <a:gd name="T0" fmla="*/ 576 w 872"/>
                    <a:gd name="T1" fmla="*/ 117 h 366"/>
                    <a:gd name="T2" fmla="*/ 576 w 872"/>
                    <a:gd name="T3" fmla="*/ 162 h 366"/>
                    <a:gd name="T4" fmla="*/ 451 w 872"/>
                    <a:gd name="T5" fmla="*/ 241 h 366"/>
                    <a:gd name="T6" fmla="*/ 0 w 872"/>
                    <a:gd name="T7" fmla="*/ 112 h 366"/>
                    <a:gd name="T8" fmla="*/ 0 w 872"/>
                    <a:gd name="T9" fmla="*/ 93 h 366"/>
                    <a:gd name="T10" fmla="*/ 152 w 872"/>
                    <a:gd name="T11" fmla="*/ 0 h 366"/>
                    <a:gd name="T12" fmla="*/ 576 w 872"/>
                    <a:gd name="T13" fmla="*/ 117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dirty="0"/>
                </a:p>
              </p:txBody>
            </p:sp>
            <p:sp>
              <p:nvSpPr>
                <p:cNvPr id="492" name="Freeform 32"/>
                <p:cNvSpPr>
                  <a:spLocks/>
                </p:cNvSpPr>
                <p:nvPr/>
              </p:nvSpPr>
              <p:spPr bwMode="auto">
                <a:xfrm>
                  <a:off x="1596" y="1679"/>
                  <a:ext cx="690" cy="264"/>
                </a:xfrm>
                <a:custGeom>
                  <a:avLst/>
                  <a:gdLst>
                    <a:gd name="T0" fmla="*/ 561 w 848"/>
                    <a:gd name="T1" fmla="*/ 116 h 324"/>
                    <a:gd name="T2" fmla="*/ 143 w 848"/>
                    <a:gd name="T3" fmla="*/ 0 h 324"/>
                    <a:gd name="T4" fmla="*/ 0 w 848"/>
                    <a:gd name="T5" fmla="*/ 89 h 324"/>
                    <a:gd name="T6" fmla="*/ 441 w 848"/>
                    <a:gd name="T7" fmla="*/ 215 h 324"/>
                    <a:gd name="T8" fmla="*/ 561 w 848"/>
                    <a:gd name="T9" fmla="*/ 116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dirty="0"/>
                </a:p>
              </p:txBody>
            </p:sp>
            <p:sp>
              <p:nvSpPr>
                <p:cNvPr id="493" name="Freeform 33"/>
                <p:cNvSpPr>
                  <a:spLocks/>
                </p:cNvSpPr>
                <p:nvPr/>
              </p:nvSpPr>
              <p:spPr bwMode="auto">
                <a:xfrm>
                  <a:off x="1766" y="1694"/>
                  <a:ext cx="388" cy="112"/>
                </a:xfrm>
                <a:custGeom>
                  <a:avLst/>
                  <a:gdLst>
                    <a:gd name="T0" fmla="*/ 0 w 477"/>
                    <a:gd name="T1" fmla="*/ 8 h 138"/>
                    <a:gd name="T2" fmla="*/ 302 w 477"/>
                    <a:gd name="T3" fmla="*/ 91 h 138"/>
                    <a:gd name="T4" fmla="*/ 316 w 477"/>
                    <a:gd name="T5" fmla="*/ 82 h 138"/>
                    <a:gd name="T6" fmla="*/ 13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dirty="0"/>
                </a:p>
              </p:txBody>
            </p:sp>
            <p:sp>
              <p:nvSpPr>
                <p:cNvPr id="494" name="Freeform 34"/>
                <p:cNvSpPr>
                  <a:spLocks/>
                </p:cNvSpPr>
                <p:nvPr/>
              </p:nvSpPr>
              <p:spPr bwMode="auto">
                <a:xfrm>
                  <a:off x="1654" y="1717"/>
                  <a:ext cx="404" cy="143"/>
                </a:xfrm>
                <a:custGeom>
                  <a:avLst/>
                  <a:gdLst>
                    <a:gd name="T0" fmla="*/ 0 w 496"/>
                    <a:gd name="T1" fmla="*/ 43 h 177"/>
                    <a:gd name="T2" fmla="*/ 14 w 496"/>
                    <a:gd name="T3" fmla="*/ 48 h 177"/>
                    <a:gd name="T4" fmla="*/ 30 w 496"/>
                    <a:gd name="T5" fmla="*/ 40 h 177"/>
                    <a:gd name="T6" fmla="*/ 40 w 496"/>
                    <a:gd name="T7" fmla="*/ 43 h 177"/>
                    <a:gd name="T8" fmla="*/ 30 w 496"/>
                    <a:gd name="T9" fmla="*/ 53 h 177"/>
                    <a:gd name="T10" fmla="*/ 228 w 496"/>
                    <a:gd name="T11" fmla="*/ 107 h 177"/>
                    <a:gd name="T12" fmla="*/ 239 w 496"/>
                    <a:gd name="T13" fmla="*/ 99 h 177"/>
                    <a:gd name="T14" fmla="*/ 256 w 496"/>
                    <a:gd name="T15" fmla="*/ 103 h 177"/>
                    <a:gd name="T16" fmla="*/ 245 w 496"/>
                    <a:gd name="T17" fmla="*/ 111 h 177"/>
                    <a:gd name="T18" fmla="*/ 263 w 496"/>
                    <a:gd name="T19" fmla="*/ 116 h 177"/>
                    <a:gd name="T20" fmla="*/ 329 w 496"/>
                    <a:gd name="T21" fmla="*/ 69 h 177"/>
                    <a:gd name="T22" fmla="*/ 73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dirty="0"/>
                </a:p>
              </p:txBody>
            </p:sp>
            <p:sp>
              <p:nvSpPr>
                <p:cNvPr id="495" name="Freeform 35"/>
                <p:cNvSpPr>
                  <a:spLocks/>
                </p:cNvSpPr>
                <p:nvPr/>
              </p:nvSpPr>
              <p:spPr bwMode="auto">
                <a:xfrm>
                  <a:off x="2044" y="1810"/>
                  <a:ext cx="88" cy="35"/>
                </a:xfrm>
                <a:custGeom>
                  <a:avLst/>
                  <a:gdLst>
                    <a:gd name="T0" fmla="*/ 27 w 108"/>
                    <a:gd name="T1" fmla="*/ 0 h 44"/>
                    <a:gd name="T2" fmla="*/ 71 w 108"/>
                    <a:gd name="T3" fmla="*/ 11 h 44"/>
                    <a:gd name="T4" fmla="*/ 46 w 108"/>
                    <a:gd name="T5" fmla="*/ 27 h 44"/>
                    <a:gd name="T6" fmla="*/ 0 w 108"/>
                    <a:gd name="T7" fmla="*/ 16 h 44"/>
                    <a:gd name="T8" fmla="*/ 27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dirty="0"/>
                </a:p>
              </p:txBody>
            </p:sp>
            <p:sp>
              <p:nvSpPr>
                <p:cNvPr id="496" name="Freeform 36"/>
                <p:cNvSpPr>
                  <a:spLocks/>
                </p:cNvSpPr>
                <p:nvPr/>
              </p:nvSpPr>
              <p:spPr bwMode="auto">
                <a:xfrm>
                  <a:off x="1994" y="1848"/>
                  <a:ext cx="79" cy="34"/>
                </a:xfrm>
                <a:custGeom>
                  <a:avLst/>
                  <a:gdLst>
                    <a:gd name="T0" fmla="*/ 14 w 97"/>
                    <a:gd name="T1" fmla="*/ 5 h 42"/>
                    <a:gd name="T2" fmla="*/ 30 w 97"/>
                    <a:gd name="T3" fmla="*/ 7 h 42"/>
                    <a:gd name="T4" fmla="*/ 40 w 97"/>
                    <a:gd name="T5" fmla="*/ 0 h 42"/>
                    <a:gd name="T6" fmla="*/ 55 w 97"/>
                    <a:gd name="T7" fmla="*/ 5 h 42"/>
                    <a:gd name="T8" fmla="*/ 48 w 97"/>
                    <a:gd name="T9" fmla="*/ 12 h 42"/>
                    <a:gd name="T10" fmla="*/ 64 w 97"/>
                    <a:gd name="T11" fmla="*/ 16 h 42"/>
                    <a:gd name="T12" fmla="*/ 51 w 97"/>
                    <a:gd name="T13" fmla="*/ 27 h 42"/>
                    <a:gd name="T14" fmla="*/ 0 w 97"/>
                    <a:gd name="T15" fmla="*/ 14 h 42"/>
                    <a:gd name="T16" fmla="*/ 14 w 97"/>
                    <a:gd name="T17" fmla="*/ 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dirty="0"/>
                </a:p>
              </p:txBody>
            </p:sp>
            <p:sp>
              <p:nvSpPr>
                <p:cNvPr id="497" name="Freeform 37"/>
                <p:cNvSpPr>
                  <a:spLocks/>
                </p:cNvSpPr>
                <p:nvPr/>
              </p:nvSpPr>
              <p:spPr bwMode="auto">
                <a:xfrm>
                  <a:off x="2073" y="1825"/>
                  <a:ext cx="150" cy="80"/>
                </a:xfrm>
                <a:custGeom>
                  <a:avLst/>
                  <a:gdLst>
                    <a:gd name="T0" fmla="*/ 66 w 185"/>
                    <a:gd name="T1" fmla="*/ 0 h 97"/>
                    <a:gd name="T2" fmla="*/ 122 w 185"/>
                    <a:gd name="T3" fmla="*/ 15 h 97"/>
                    <a:gd name="T4" fmla="*/ 54 w 185"/>
                    <a:gd name="T5" fmla="*/ 66 h 97"/>
                    <a:gd name="T6" fmla="*/ 0 w 185"/>
                    <a:gd name="T7" fmla="*/ 50 h 97"/>
                    <a:gd name="T8" fmla="*/ 66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dirty="0"/>
                </a:p>
              </p:txBody>
            </p:sp>
          </p:grpSp>
          <p:grpSp>
            <p:nvGrpSpPr>
              <p:cNvPr id="464" name="Group 38"/>
              <p:cNvGrpSpPr>
                <a:grpSpLocks/>
              </p:cNvGrpSpPr>
              <p:nvPr/>
            </p:nvGrpSpPr>
            <p:grpSpPr bwMode="auto">
              <a:xfrm>
                <a:off x="3557" y="2818"/>
                <a:ext cx="696" cy="376"/>
                <a:chOff x="2614" y="1299"/>
                <a:chExt cx="763" cy="412"/>
              </a:xfrm>
            </p:grpSpPr>
            <p:sp>
              <p:nvSpPr>
                <p:cNvPr id="477" name="Freeform 39"/>
                <p:cNvSpPr>
                  <a:spLocks noChangeAspect="1"/>
                </p:cNvSpPr>
                <p:nvPr/>
              </p:nvSpPr>
              <p:spPr bwMode="auto">
                <a:xfrm>
                  <a:off x="3113" y="1406"/>
                  <a:ext cx="263" cy="305"/>
                </a:xfrm>
                <a:custGeom>
                  <a:avLst/>
                  <a:gdLst>
                    <a:gd name="T0" fmla="*/ 1 w 364"/>
                    <a:gd name="T1" fmla="*/ 111 h 422"/>
                    <a:gd name="T2" fmla="*/ 190 w 364"/>
                    <a:gd name="T3" fmla="*/ 0 h 422"/>
                    <a:gd name="T4" fmla="*/ 190 w 364"/>
                    <a:gd name="T5" fmla="*/ 94 h 422"/>
                    <a:gd name="T6" fmla="*/ 0 w 364"/>
                    <a:gd name="T7" fmla="*/ 220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478" name="Freeform 40"/>
                <p:cNvSpPr>
                  <a:spLocks noChangeAspect="1"/>
                </p:cNvSpPr>
                <p:nvPr/>
              </p:nvSpPr>
              <p:spPr bwMode="auto">
                <a:xfrm>
                  <a:off x="2614" y="1299"/>
                  <a:ext cx="763" cy="264"/>
                </a:xfrm>
                <a:custGeom>
                  <a:avLst/>
                  <a:gdLst>
                    <a:gd name="T0" fmla="*/ 350 w 1091"/>
                    <a:gd name="T1" fmla="*/ 184 h 377"/>
                    <a:gd name="T2" fmla="*/ 0 w 1091"/>
                    <a:gd name="T3" fmla="*/ 92 h 377"/>
                    <a:gd name="T4" fmla="*/ 194 w 1091"/>
                    <a:gd name="T5" fmla="*/ 0 h 377"/>
                    <a:gd name="T6" fmla="*/ 533 w 1091"/>
                    <a:gd name="T7" fmla="*/ 74 h 377"/>
                    <a:gd name="T8" fmla="*/ 350 w 1091"/>
                    <a:gd name="T9" fmla="*/ 184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479" name="Freeform 41"/>
                <p:cNvSpPr>
                  <a:spLocks noChangeAspect="1"/>
                </p:cNvSpPr>
                <p:nvPr/>
              </p:nvSpPr>
              <p:spPr bwMode="auto">
                <a:xfrm>
                  <a:off x="2614" y="1429"/>
                  <a:ext cx="499" cy="282"/>
                </a:xfrm>
                <a:custGeom>
                  <a:avLst/>
                  <a:gdLst>
                    <a:gd name="T0" fmla="*/ 0 w 690"/>
                    <a:gd name="T1" fmla="*/ 3 h 390"/>
                    <a:gd name="T2" fmla="*/ 0 w 690"/>
                    <a:gd name="T3" fmla="*/ 101 h 390"/>
                    <a:gd name="T4" fmla="*/ 361 w 690"/>
                    <a:gd name="T5" fmla="*/ 204 h 390"/>
                    <a:gd name="T6" fmla="*/ 361 w 690"/>
                    <a:gd name="T7" fmla="*/ 97 h 390"/>
                    <a:gd name="T8" fmla="*/ 2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480" name="Freeform 42"/>
                <p:cNvSpPr>
                  <a:spLocks noChangeAspect="1"/>
                </p:cNvSpPr>
                <p:nvPr/>
              </p:nvSpPr>
              <p:spPr bwMode="auto">
                <a:xfrm>
                  <a:off x="2875" y="1529"/>
                  <a:ext cx="196" cy="137"/>
                </a:xfrm>
                <a:custGeom>
                  <a:avLst/>
                  <a:gdLst>
                    <a:gd name="T0" fmla="*/ 0 w 271"/>
                    <a:gd name="T1" fmla="*/ 0 h 189"/>
                    <a:gd name="T2" fmla="*/ 142 w 271"/>
                    <a:gd name="T3" fmla="*/ 38 h 189"/>
                    <a:gd name="T4" fmla="*/ 142 w 271"/>
                    <a:gd name="T5" fmla="*/ 99 h 189"/>
                    <a:gd name="T6" fmla="*/ 0 w 271"/>
                    <a:gd name="T7" fmla="*/ 60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dirty="0"/>
                </a:p>
              </p:txBody>
            </p:sp>
            <p:sp>
              <p:nvSpPr>
                <p:cNvPr id="481" name="Freeform 43"/>
                <p:cNvSpPr>
                  <a:spLocks noChangeAspect="1" noChangeArrowheads="1"/>
                </p:cNvSpPr>
                <p:nvPr/>
              </p:nvSpPr>
              <p:spPr bwMode="auto">
                <a:xfrm>
                  <a:off x="2879" y="1580"/>
                  <a:ext cx="189" cy="49"/>
                </a:xfrm>
                <a:custGeom>
                  <a:avLst/>
                  <a:gdLst>
                    <a:gd name="T0" fmla="*/ 0 w 261"/>
                    <a:gd name="T1" fmla="*/ 0 h 69"/>
                    <a:gd name="T2" fmla="*/ 137 w 261"/>
                    <a:gd name="T3" fmla="*/ 3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dirty="0"/>
                </a:p>
              </p:txBody>
            </p:sp>
            <p:sp>
              <p:nvSpPr>
                <p:cNvPr id="482" name="Freeform 44"/>
                <p:cNvSpPr>
                  <a:spLocks/>
                </p:cNvSpPr>
                <p:nvPr/>
              </p:nvSpPr>
              <p:spPr bwMode="auto">
                <a:xfrm>
                  <a:off x="2874" y="1528"/>
                  <a:ext cx="196" cy="83"/>
                </a:xfrm>
                <a:custGeom>
                  <a:avLst/>
                  <a:gdLst>
                    <a:gd name="T0" fmla="*/ 0 w 270"/>
                    <a:gd name="T1" fmla="*/ 59 h 116"/>
                    <a:gd name="T2" fmla="*/ 1 w 270"/>
                    <a:gd name="T3" fmla="*/ 0 h 116"/>
                    <a:gd name="T4" fmla="*/ 142 w 270"/>
                    <a:gd name="T5" fmla="*/ 39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dirty="0"/>
                </a:p>
              </p:txBody>
            </p:sp>
            <p:sp>
              <p:nvSpPr>
                <p:cNvPr id="483" name="Line 45"/>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dirty="0"/>
                </a:p>
              </p:txBody>
            </p:sp>
            <p:sp>
              <p:nvSpPr>
                <p:cNvPr id="484" name="Line 46"/>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dirty="0"/>
                </a:p>
              </p:txBody>
            </p:sp>
            <p:sp>
              <p:nvSpPr>
                <p:cNvPr id="485" name="Freeform 47"/>
                <p:cNvSpPr>
                  <a:spLocks/>
                </p:cNvSpPr>
                <p:nvPr/>
              </p:nvSpPr>
              <p:spPr bwMode="auto">
                <a:xfrm>
                  <a:off x="2940" y="1566"/>
                  <a:ext cx="47" cy="25"/>
                </a:xfrm>
                <a:custGeom>
                  <a:avLst/>
                  <a:gdLst>
                    <a:gd name="T0" fmla="*/ 0 w 64"/>
                    <a:gd name="T1" fmla="*/ 0 h 35"/>
                    <a:gd name="T2" fmla="*/ 1 w 64"/>
                    <a:gd name="T3" fmla="*/ 9 h 35"/>
                    <a:gd name="T4" fmla="*/ 35 w 64"/>
                    <a:gd name="T5" fmla="*/ 18 h 35"/>
                    <a:gd name="T6" fmla="*/ 35 w 64"/>
                    <a:gd name="T7" fmla="*/ 10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dirty="0"/>
                </a:p>
              </p:txBody>
            </p:sp>
            <p:sp>
              <p:nvSpPr>
                <p:cNvPr id="486" name="Line 48"/>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487" name="Line 49"/>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488" name="Line 50"/>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489" name="Line 51"/>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490" name="Freeform 52"/>
                <p:cNvSpPr>
                  <a:spLocks/>
                </p:cNvSpPr>
                <p:nvPr/>
              </p:nvSpPr>
              <p:spPr bwMode="auto">
                <a:xfrm>
                  <a:off x="2877" y="1588"/>
                  <a:ext cx="198" cy="84"/>
                </a:xfrm>
                <a:custGeom>
                  <a:avLst/>
                  <a:gdLst>
                    <a:gd name="T0" fmla="*/ 0 w 275"/>
                    <a:gd name="T1" fmla="*/ 21 h 117"/>
                    <a:gd name="T2" fmla="*/ 143 w 275"/>
                    <a:gd name="T3" fmla="*/ 60 h 117"/>
                    <a:gd name="T4" fmla="*/ 14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dirty="0"/>
                </a:p>
              </p:txBody>
            </p:sp>
          </p:grpSp>
          <p:grpSp>
            <p:nvGrpSpPr>
              <p:cNvPr id="465" name="Group 53"/>
              <p:cNvGrpSpPr>
                <a:grpSpLocks/>
              </p:cNvGrpSpPr>
              <p:nvPr/>
            </p:nvGrpSpPr>
            <p:grpSpPr bwMode="auto">
              <a:xfrm>
                <a:off x="3646" y="2399"/>
                <a:ext cx="651" cy="612"/>
                <a:chOff x="2676" y="840"/>
                <a:chExt cx="714" cy="672"/>
              </a:xfrm>
            </p:grpSpPr>
            <p:sp>
              <p:nvSpPr>
                <p:cNvPr id="466" name="Freeform 54"/>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dirty="0"/>
                </a:p>
              </p:txBody>
            </p:sp>
            <p:sp>
              <p:nvSpPr>
                <p:cNvPr id="467" name="Freeform 55"/>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dirty="0"/>
                </a:p>
              </p:txBody>
            </p:sp>
            <p:sp>
              <p:nvSpPr>
                <p:cNvPr id="468" name="Oval 56"/>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endParaRPr lang="en-US" dirty="0"/>
                </a:p>
              </p:txBody>
            </p:sp>
            <p:sp>
              <p:nvSpPr>
                <p:cNvPr id="469" name="Freeform 57"/>
                <p:cNvSpPr>
                  <a:spLocks/>
                </p:cNvSpPr>
                <p:nvPr/>
              </p:nvSpPr>
              <p:spPr bwMode="auto">
                <a:xfrm>
                  <a:off x="2718" y="1337"/>
                  <a:ext cx="452" cy="126"/>
                </a:xfrm>
                <a:custGeom>
                  <a:avLst/>
                  <a:gdLst>
                    <a:gd name="T0" fmla="*/ 0 w 646"/>
                    <a:gd name="T1" fmla="*/ 0 h 180"/>
                    <a:gd name="T2" fmla="*/ 10 w 646"/>
                    <a:gd name="T3" fmla="*/ 17 h 180"/>
                    <a:gd name="T4" fmla="*/ 281 w 646"/>
                    <a:gd name="T5" fmla="*/ 88 h 180"/>
                    <a:gd name="T6" fmla="*/ 316 w 646"/>
                    <a:gd name="T7" fmla="*/ 7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dirty="0"/>
                </a:p>
              </p:txBody>
            </p:sp>
            <p:sp>
              <p:nvSpPr>
                <p:cNvPr id="470" name="Freeform 58"/>
                <p:cNvSpPr>
                  <a:spLocks noChangeAspect="1"/>
                </p:cNvSpPr>
                <p:nvPr/>
              </p:nvSpPr>
              <p:spPr bwMode="auto">
                <a:xfrm>
                  <a:off x="2826" y="840"/>
                  <a:ext cx="564" cy="520"/>
                </a:xfrm>
                <a:custGeom>
                  <a:avLst/>
                  <a:gdLst>
                    <a:gd name="T0" fmla="*/ 302 w 808"/>
                    <a:gd name="T1" fmla="*/ 362 h 746"/>
                    <a:gd name="T2" fmla="*/ 394 w 808"/>
                    <a:gd name="T3" fmla="*/ 255 h 746"/>
                    <a:gd name="T4" fmla="*/ 394 w 808"/>
                    <a:gd name="T5" fmla="*/ 52 h 746"/>
                    <a:gd name="T6" fmla="*/ 164 w 808"/>
                    <a:gd name="T7" fmla="*/ 0 h 746"/>
                    <a:gd name="T8" fmla="*/ 0 w 808"/>
                    <a:gd name="T9" fmla="*/ 23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471" name="Freeform 59"/>
                <p:cNvSpPr>
                  <a:spLocks noChangeAspect="1"/>
                </p:cNvSpPr>
                <p:nvPr/>
              </p:nvSpPr>
              <p:spPr bwMode="auto">
                <a:xfrm>
                  <a:off x="3178" y="955"/>
                  <a:ext cx="113" cy="506"/>
                </a:xfrm>
                <a:custGeom>
                  <a:avLst/>
                  <a:gdLst>
                    <a:gd name="T0" fmla="*/ 0 w 144"/>
                    <a:gd name="T1" fmla="*/ 398 h 644"/>
                    <a:gd name="T2" fmla="*/ 0 w 144"/>
                    <a:gd name="T3" fmla="*/ 49 h 644"/>
                    <a:gd name="T4" fmla="*/ 89 w 144"/>
                    <a:gd name="T5" fmla="*/ 0 h 644"/>
                    <a:gd name="T6" fmla="*/ 89 w 144"/>
                    <a:gd name="T7" fmla="*/ 342 h 644"/>
                    <a:gd name="T8" fmla="*/ 0 w 144"/>
                    <a:gd name="T9" fmla="*/ 398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472" name="Freeform 60"/>
                <p:cNvSpPr>
                  <a:spLocks noChangeAspect="1"/>
                </p:cNvSpPr>
                <p:nvPr/>
              </p:nvSpPr>
              <p:spPr bwMode="auto">
                <a:xfrm>
                  <a:off x="2676" y="846"/>
                  <a:ext cx="615" cy="172"/>
                </a:xfrm>
                <a:custGeom>
                  <a:avLst/>
                  <a:gdLst>
                    <a:gd name="T0" fmla="*/ 395 w 782"/>
                    <a:gd name="T1" fmla="*/ 135 h 219"/>
                    <a:gd name="T2" fmla="*/ 0 w 782"/>
                    <a:gd name="T3" fmla="*/ 42 h 219"/>
                    <a:gd name="T4" fmla="*/ 99 w 782"/>
                    <a:gd name="T5" fmla="*/ 0 h 219"/>
                    <a:gd name="T6" fmla="*/ 484 w 782"/>
                    <a:gd name="T7" fmla="*/ 86 h 219"/>
                    <a:gd name="T8" fmla="*/ 395 w 782"/>
                    <a:gd name="T9" fmla="*/ 135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dirty="0"/>
                </a:p>
              </p:txBody>
            </p:sp>
            <p:sp>
              <p:nvSpPr>
                <p:cNvPr id="473" name="Freeform 61"/>
                <p:cNvSpPr>
                  <a:spLocks noChangeAspect="1"/>
                </p:cNvSpPr>
                <p:nvPr/>
              </p:nvSpPr>
              <p:spPr bwMode="auto">
                <a:xfrm>
                  <a:off x="2676" y="897"/>
                  <a:ext cx="502" cy="566"/>
                </a:xfrm>
                <a:custGeom>
                  <a:avLst/>
                  <a:gdLst>
                    <a:gd name="T0" fmla="*/ 374 w 672"/>
                    <a:gd name="T1" fmla="*/ 424 h 754"/>
                    <a:gd name="T2" fmla="*/ 374 w 672"/>
                    <a:gd name="T3" fmla="*/ 90 h 754"/>
                    <a:gd name="T4" fmla="*/ 0 w 672"/>
                    <a:gd name="T5" fmla="*/ 0 h 754"/>
                    <a:gd name="T6" fmla="*/ 0 w 672"/>
                    <a:gd name="T7" fmla="*/ 326 h 754"/>
                    <a:gd name="T8" fmla="*/ 374 w 672"/>
                    <a:gd name="T9" fmla="*/ 424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474" name="Freeform 62"/>
                <p:cNvSpPr>
                  <a:spLocks noChangeAspect="1"/>
                </p:cNvSpPr>
                <p:nvPr/>
              </p:nvSpPr>
              <p:spPr bwMode="auto">
                <a:xfrm>
                  <a:off x="2715" y="947"/>
                  <a:ext cx="425" cy="464"/>
                </a:xfrm>
                <a:custGeom>
                  <a:avLst/>
                  <a:gdLst>
                    <a:gd name="T0" fmla="*/ 367 w 491"/>
                    <a:gd name="T1" fmla="*/ 391 h 549"/>
                    <a:gd name="T2" fmla="*/ 367 w 491"/>
                    <a:gd name="T3" fmla="*/ 84 h 549"/>
                    <a:gd name="T4" fmla="*/ 0 w 491"/>
                    <a:gd name="T5" fmla="*/ 0 h 549"/>
                    <a:gd name="T6" fmla="*/ 0 w 491"/>
                    <a:gd name="T7" fmla="*/ 303 h 549"/>
                    <a:gd name="T8" fmla="*/ 367 w 491"/>
                    <a:gd name="T9" fmla="*/ 391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dirty="0"/>
                </a:p>
              </p:txBody>
            </p:sp>
            <p:sp>
              <p:nvSpPr>
                <p:cNvPr id="475" name="Freeform 63"/>
                <p:cNvSpPr>
                  <a:spLocks/>
                </p:cNvSpPr>
                <p:nvPr/>
              </p:nvSpPr>
              <p:spPr bwMode="auto">
                <a:xfrm>
                  <a:off x="2742" y="979"/>
                  <a:ext cx="371"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defRPr/>
                  </a:pPr>
                  <a:endParaRPr lang="en-US" dirty="0"/>
                </a:p>
              </p:txBody>
            </p:sp>
            <p:sp>
              <p:nvSpPr>
                <p:cNvPr id="476" name="Line 64"/>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dirty="0"/>
                </a:p>
              </p:txBody>
            </p:sp>
          </p:grpSp>
        </p:grpSp>
        <p:grpSp>
          <p:nvGrpSpPr>
            <p:cNvPr id="452" name="Group 65"/>
            <p:cNvGrpSpPr>
              <a:grpSpLocks/>
            </p:cNvGrpSpPr>
            <p:nvPr/>
          </p:nvGrpSpPr>
          <p:grpSpPr bwMode="auto">
            <a:xfrm>
              <a:off x="1187" y="445"/>
              <a:ext cx="740" cy="1002"/>
              <a:chOff x="3015" y="2413"/>
              <a:chExt cx="740" cy="1002"/>
            </a:xfrm>
          </p:grpSpPr>
          <p:sp>
            <p:nvSpPr>
              <p:cNvPr id="453" name="Freeform 66"/>
              <p:cNvSpPr>
                <a:spLocks/>
              </p:cNvSpPr>
              <p:nvPr/>
            </p:nvSpPr>
            <p:spPr bwMode="auto">
              <a:xfrm flipH="1">
                <a:off x="3083" y="2606"/>
                <a:ext cx="313" cy="299"/>
              </a:xfrm>
              <a:custGeom>
                <a:avLst/>
                <a:gdLst>
                  <a:gd name="T0" fmla="*/ 16 w 359"/>
                  <a:gd name="T1" fmla="*/ 16 h 341"/>
                  <a:gd name="T2" fmla="*/ 14 w 359"/>
                  <a:gd name="T3" fmla="*/ 30 h 341"/>
                  <a:gd name="T4" fmla="*/ 14 w 359"/>
                  <a:gd name="T5" fmla="*/ 43 h 341"/>
                  <a:gd name="T6" fmla="*/ 15 w 359"/>
                  <a:gd name="T7" fmla="*/ 60 h 341"/>
                  <a:gd name="T8" fmla="*/ 10 w 359"/>
                  <a:gd name="T9" fmla="*/ 73 h 341"/>
                  <a:gd name="T10" fmla="*/ 4 w 359"/>
                  <a:gd name="T11" fmla="*/ 82 h 341"/>
                  <a:gd name="T12" fmla="*/ 0 w 359"/>
                  <a:gd name="T13" fmla="*/ 89 h 341"/>
                  <a:gd name="T14" fmla="*/ 0 w 359"/>
                  <a:gd name="T15" fmla="*/ 96 h 341"/>
                  <a:gd name="T16" fmla="*/ 4 w 359"/>
                  <a:gd name="T17" fmla="*/ 102 h 341"/>
                  <a:gd name="T18" fmla="*/ 15 w 359"/>
                  <a:gd name="T19" fmla="*/ 104 h 341"/>
                  <a:gd name="T20" fmla="*/ 22 w 359"/>
                  <a:gd name="T21" fmla="*/ 110 h 341"/>
                  <a:gd name="T22" fmla="*/ 23 w 359"/>
                  <a:gd name="T23" fmla="*/ 113 h 341"/>
                  <a:gd name="T24" fmla="*/ 25 w 359"/>
                  <a:gd name="T25" fmla="*/ 125 h 341"/>
                  <a:gd name="T26" fmla="*/ 25 w 359"/>
                  <a:gd name="T27" fmla="*/ 135 h 341"/>
                  <a:gd name="T28" fmla="*/ 29 w 359"/>
                  <a:gd name="T29" fmla="*/ 139 h 341"/>
                  <a:gd name="T30" fmla="*/ 34 w 359"/>
                  <a:gd name="T31" fmla="*/ 140 h 341"/>
                  <a:gd name="T32" fmla="*/ 37 w 359"/>
                  <a:gd name="T33" fmla="*/ 144 h 341"/>
                  <a:gd name="T34" fmla="*/ 35 w 359"/>
                  <a:gd name="T35" fmla="*/ 149 h 341"/>
                  <a:gd name="T36" fmla="*/ 37 w 359"/>
                  <a:gd name="T37" fmla="*/ 154 h 341"/>
                  <a:gd name="T38" fmla="*/ 42 w 359"/>
                  <a:gd name="T39" fmla="*/ 160 h 341"/>
                  <a:gd name="T40" fmla="*/ 50 w 359"/>
                  <a:gd name="T41" fmla="*/ 165 h 341"/>
                  <a:gd name="T42" fmla="*/ 51 w 359"/>
                  <a:gd name="T43" fmla="*/ 172 h 341"/>
                  <a:gd name="T44" fmla="*/ 51 w 359"/>
                  <a:gd name="T45" fmla="*/ 182 h 341"/>
                  <a:gd name="T46" fmla="*/ 53 w 359"/>
                  <a:gd name="T47" fmla="*/ 190 h 341"/>
                  <a:gd name="T48" fmla="*/ 58 w 359"/>
                  <a:gd name="T49" fmla="*/ 196 h 341"/>
                  <a:gd name="T50" fmla="*/ 68 w 359"/>
                  <a:gd name="T51" fmla="*/ 202 h 341"/>
                  <a:gd name="T52" fmla="*/ 80 w 359"/>
                  <a:gd name="T53" fmla="*/ 196 h 341"/>
                  <a:gd name="T54" fmla="*/ 98 w 359"/>
                  <a:gd name="T55" fmla="*/ 194 h 341"/>
                  <a:gd name="T56" fmla="*/ 111 w 359"/>
                  <a:gd name="T57" fmla="*/ 189 h 341"/>
                  <a:gd name="T58" fmla="*/ 122 w 359"/>
                  <a:gd name="T59" fmla="*/ 185 h 341"/>
                  <a:gd name="T60" fmla="*/ 131 w 359"/>
                  <a:gd name="T61" fmla="*/ 190 h 341"/>
                  <a:gd name="T62" fmla="*/ 142 w 359"/>
                  <a:gd name="T63" fmla="*/ 203 h 341"/>
                  <a:gd name="T64" fmla="*/ 147 w 359"/>
                  <a:gd name="T65" fmla="*/ 217 h 341"/>
                  <a:gd name="T66" fmla="*/ 157 w 359"/>
                  <a:gd name="T67" fmla="*/ 231 h 341"/>
                  <a:gd name="T68" fmla="*/ 162 w 359"/>
                  <a:gd name="T69" fmla="*/ 243 h 341"/>
                  <a:gd name="T70" fmla="*/ 167 w 359"/>
                  <a:gd name="T71" fmla="*/ 253 h 341"/>
                  <a:gd name="T72" fmla="*/ 173 w 359"/>
                  <a:gd name="T73" fmla="*/ 262 h 341"/>
                  <a:gd name="T74" fmla="*/ 181 w 359"/>
                  <a:gd name="T75" fmla="*/ 246 h 341"/>
                  <a:gd name="T76" fmla="*/ 187 w 359"/>
                  <a:gd name="T77" fmla="*/ 238 h 341"/>
                  <a:gd name="T78" fmla="*/ 197 w 359"/>
                  <a:gd name="T79" fmla="*/ 228 h 341"/>
                  <a:gd name="T80" fmla="*/ 210 w 359"/>
                  <a:gd name="T81" fmla="*/ 216 h 341"/>
                  <a:gd name="T82" fmla="*/ 273 w 359"/>
                  <a:gd name="T83" fmla="*/ 178 h 341"/>
                  <a:gd name="T84" fmla="*/ 241 w 359"/>
                  <a:gd name="T85" fmla="*/ 114 h 341"/>
                  <a:gd name="T86" fmla="*/ 74 w 359"/>
                  <a:gd name="T87" fmla="*/ 0 h 341"/>
                  <a:gd name="T88" fmla="*/ 16 w 359"/>
                  <a:gd name="T89" fmla="*/ 16 h 3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341"/>
                  <a:gd name="T137" fmla="*/ 359 w 359"/>
                  <a:gd name="T138" fmla="*/ 341 h 3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341">
                    <a:moveTo>
                      <a:pt x="21" y="20"/>
                    </a:moveTo>
                    <a:lnTo>
                      <a:pt x="18" y="39"/>
                    </a:lnTo>
                    <a:lnTo>
                      <a:pt x="18" y="56"/>
                    </a:lnTo>
                    <a:lnTo>
                      <a:pt x="19" y="78"/>
                    </a:lnTo>
                    <a:lnTo>
                      <a:pt x="13" y="95"/>
                    </a:lnTo>
                    <a:lnTo>
                      <a:pt x="6" y="107"/>
                    </a:lnTo>
                    <a:lnTo>
                      <a:pt x="0" y="116"/>
                    </a:lnTo>
                    <a:lnTo>
                      <a:pt x="0" y="125"/>
                    </a:lnTo>
                    <a:lnTo>
                      <a:pt x="6" y="132"/>
                    </a:lnTo>
                    <a:lnTo>
                      <a:pt x="19" y="136"/>
                    </a:lnTo>
                    <a:lnTo>
                      <a:pt x="29" y="143"/>
                    </a:lnTo>
                    <a:lnTo>
                      <a:pt x="30" y="147"/>
                    </a:lnTo>
                    <a:lnTo>
                      <a:pt x="33" y="162"/>
                    </a:lnTo>
                    <a:lnTo>
                      <a:pt x="33" y="176"/>
                    </a:lnTo>
                    <a:lnTo>
                      <a:pt x="38" y="180"/>
                    </a:lnTo>
                    <a:lnTo>
                      <a:pt x="45" y="183"/>
                    </a:lnTo>
                    <a:lnTo>
                      <a:pt x="49" y="187"/>
                    </a:lnTo>
                    <a:lnTo>
                      <a:pt x="46" y="194"/>
                    </a:lnTo>
                    <a:lnTo>
                      <a:pt x="49" y="201"/>
                    </a:lnTo>
                    <a:lnTo>
                      <a:pt x="55" y="208"/>
                    </a:lnTo>
                    <a:lnTo>
                      <a:pt x="65" y="214"/>
                    </a:lnTo>
                    <a:lnTo>
                      <a:pt x="67" y="224"/>
                    </a:lnTo>
                    <a:lnTo>
                      <a:pt x="67" y="236"/>
                    </a:lnTo>
                    <a:lnTo>
                      <a:pt x="70" y="248"/>
                    </a:lnTo>
                    <a:lnTo>
                      <a:pt x="77" y="256"/>
                    </a:lnTo>
                    <a:lnTo>
                      <a:pt x="90" y="262"/>
                    </a:lnTo>
                    <a:lnTo>
                      <a:pt x="106" y="256"/>
                    </a:lnTo>
                    <a:lnTo>
                      <a:pt x="129" y="252"/>
                    </a:lnTo>
                    <a:lnTo>
                      <a:pt x="146" y="245"/>
                    </a:lnTo>
                    <a:lnTo>
                      <a:pt x="161" y="241"/>
                    </a:lnTo>
                    <a:lnTo>
                      <a:pt x="172" y="248"/>
                    </a:lnTo>
                    <a:lnTo>
                      <a:pt x="187" y="265"/>
                    </a:lnTo>
                    <a:lnTo>
                      <a:pt x="194" y="282"/>
                    </a:lnTo>
                    <a:lnTo>
                      <a:pt x="206" y="300"/>
                    </a:lnTo>
                    <a:lnTo>
                      <a:pt x="213" y="316"/>
                    </a:lnTo>
                    <a:lnTo>
                      <a:pt x="219" y="329"/>
                    </a:lnTo>
                    <a:lnTo>
                      <a:pt x="227" y="341"/>
                    </a:lnTo>
                    <a:lnTo>
                      <a:pt x="238" y="321"/>
                    </a:lnTo>
                    <a:lnTo>
                      <a:pt x="247" y="309"/>
                    </a:lnTo>
                    <a:lnTo>
                      <a:pt x="259" y="296"/>
                    </a:lnTo>
                    <a:lnTo>
                      <a:pt x="276" y="280"/>
                    </a:lnTo>
                    <a:lnTo>
                      <a:pt x="359" y="231"/>
                    </a:lnTo>
                    <a:lnTo>
                      <a:pt x="317" y="148"/>
                    </a:lnTo>
                    <a:lnTo>
                      <a:pt x="97" y="0"/>
                    </a:lnTo>
                    <a:lnTo>
                      <a:pt x="21" y="20"/>
                    </a:lnTo>
                  </a:path>
                </a:pathLst>
              </a:custGeom>
              <a:solidFill>
                <a:srgbClr val="AF7D23"/>
              </a:solidFill>
              <a:ln w="3175" cap="rnd">
                <a:solidFill>
                  <a:srgbClr val="808080"/>
                </a:solidFill>
                <a:round/>
                <a:headEnd/>
                <a:tailEnd/>
              </a:ln>
            </p:spPr>
            <p:txBody>
              <a:bodyPr/>
              <a:lstStyle/>
              <a:p>
                <a:endParaRPr lang="en-US" dirty="0"/>
              </a:p>
            </p:txBody>
          </p:sp>
          <p:sp>
            <p:nvSpPr>
              <p:cNvPr id="454" name="Freeform 67"/>
              <p:cNvSpPr>
                <a:spLocks/>
              </p:cNvSpPr>
              <p:nvPr/>
            </p:nvSpPr>
            <p:spPr bwMode="auto">
              <a:xfrm>
                <a:off x="3327" y="2665"/>
                <a:ext cx="31" cy="11"/>
              </a:xfrm>
              <a:custGeom>
                <a:avLst/>
                <a:gdLst>
                  <a:gd name="T0" fmla="*/ 0 w 41"/>
                  <a:gd name="T1" fmla="*/ 0 h 15"/>
                  <a:gd name="T2" fmla="*/ 23 w 41"/>
                  <a:gd name="T3" fmla="*/ 3 h 15"/>
                  <a:gd name="T4" fmla="*/ 20 w 41"/>
                  <a:gd name="T5" fmla="*/ 7 h 15"/>
                  <a:gd name="T6" fmla="*/ 0 w 41"/>
                  <a:gd name="T7" fmla="*/ 0 h 15"/>
                  <a:gd name="T8" fmla="*/ 0 60000 65536"/>
                  <a:gd name="T9" fmla="*/ 0 60000 65536"/>
                  <a:gd name="T10" fmla="*/ 0 60000 65536"/>
                  <a:gd name="T11" fmla="*/ 0 60000 65536"/>
                  <a:gd name="T12" fmla="*/ 0 w 41"/>
                  <a:gd name="T13" fmla="*/ 0 h 15"/>
                  <a:gd name="T14" fmla="*/ 41 w 41"/>
                  <a:gd name="T15" fmla="*/ 15 h 15"/>
                </a:gdLst>
                <a:ahLst/>
                <a:cxnLst>
                  <a:cxn ang="T8">
                    <a:pos x="T0" y="T1"/>
                  </a:cxn>
                  <a:cxn ang="T9">
                    <a:pos x="T2" y="T3"/>
                  </a:cxn>
                  <a:cxn ang="T10">
                    <a:pos x="T4" y="T5"/>
                  </a:cxn>
                  <a:cxn ang="T11">
                    <a:pos x="T6" y="T7"/>
                  </a:cxn>
                </a:cxnLst>
                <a:rect l="T12" t="T13" r="T14" b="T15"/>
                <a:pathLst>
                  <a:path w="41" h="15">
                    <a:moveTo>
                      <a:pt x="0" y="0"/>
                    </a:moveTo>
                    <a:lnTo>
                      <a:pt x="40" y="6"/>
                    </a:lnTo>
                    <a:lnTo>
                      <a:pt x="34" y="14"/>
                    </a:lnTo>
                    <a:lnTo>
                      <a:pt x="0" y="0"/>
                    </a:lnTo>
                  </a:path>
                </a:pathLst>
              </a:custGeom>
              <a:solidFill>
                <a:srgbClr val="333333"/>
              </a:solidFill>
              <a:ln w="6350" cap="rnd">
                <a:solidFill>
                  <a:srgbClr val="333333"/>
                </a:solidFill>
                <a:round/>
                <a:headEnd/>
                <a:tailEnd/>
              </a:ln>
            </p:spPr>
            <p:txBody>
              <a:bodyPr/>
              <a:lstStyle/>
              <a:p>
                <a:endParaRPr lang="en-US" dirty="0"/>
              </a:p>
            </p:txBody>
          </p:sp>
          <p:sp>
            <p:nvSpPr>
              <p:cNvPr id="455" name="Freeform 68"/>
              <p:cNvSpPr>
                <a:spLocks/>
              </p:cNvSpPr>
              <p:nvPr/>
            </p:nvSpPr>
            <p:spPr bwMode="auto">
              <a:xfrm>
                <a:off x="3320" y="3100"/>
                <a:ext cx="128" cy="101"/>
              </a:xfrm>
              <a:custGeom>
                <a:avLst/>
                <a:gdLst>
                  <a:gd name="T0" fmla="*/ 20 w 574"/>
                  <a:gd name="T1" fmla="*/ 2 h 447"/>
                  <a:gd name="T2" fmla="*/ 22 w 574"/>
                  <a:gd name="T3" fmla="*/ 3 h 447"/>
                  <a:gd name="T4" fmla="*/ 25 w 574"/>
                  <a:gd name="T5" fmla="*/ 5 h 447"/>
                  <a:gd name="T6" fmla="*/ 26 w 574"/>
                  <a:gd name="T7" fmla="*/ 7 h 447"/>
                  <a:gd name="T8" fmla="*/ 26 w 574"/>
                  <a:gd name="T9" fmla="*/ 9 h 447"/>
                  <a:gd name="T10" fmla="*/ 27 w 574"/>
                  <a:gd name="T11" fmla="*/ 9 h 447"/>
                  <a:gd name="T12" fmla="*/ 28 w 574"/>
                  <a:gd name="T13" fmla="*/ 10 h 447"/>
                  <a:gd name="T14" fmla="*/ 29 w 574"/>
                  <a:gd name="T15" fmla="*/ 11 h 447"/>
                  <a:gd name="T16" fmla="*/ 28 w 574"/>
                  <a:gd name="T17" fmla="*/ 12 h 447"/>
                  <a:gd name="T18" fmla="*/ 27 w 574"/>
                  <a:gd name="T19" fmla="*/ 13 h 447"/>
                  <a:gd name="T20" fmla="*/ 27 w 574"/>
                  <a:gd name="T21" fmla="*/ 13 h 447"/>
                  <a:gd name="T22" fmla="*/ 25 w 574"/>
                  <a:gd name="T23" fmla="*/ 12 h 447"/>
                  <a:gd name="T24" fmla="*/ 22 w 574"/>
                  <a:gd name="T25" fmla="*/ 10 h 447"/>
                  <a:gd name="T26" fmla="*/ 21 w 574"/>
                  <a:gd name="T27" fmla="*/ 8 h 447"/>
                  <a:gd name="T28" fmla="*/ 19 w 574"/>
                  <a:gd name="T29" fmla="*/ 9 h 447"/>
                  <a:gd name="T30" fmla="*/ 17 w 574"/>
                  <a:gd name="T31" fmla="*/ 9 h 447"/>
                  <a:gd name="T32" fmla="*/ 16 w 574"/>
                  <a:gd name="T33" fmla="*/ 9 h 447"/>
                  <a:gd name="T34" fmla="*/ 15 w 574"/>
                  <a:gd name="T35" fmla="*/ 9 h 447"/>
                  <a:gd name="T36" fmla="*/ 15 w 574"/>
                  <a:gd name="T37" fmla="*/ 9 h 447"/>
                  <a:gd name="T38" fmla="*/ 15 w 574"/>
                  <a:gd name="T39" fmla="*/ 9 h 447"/>
                  <a:gd name="T40" fmla="*/ 15 w 574"/>
                  <a:gd name="T41" fmla="*/ 9 h 447"/>
                  <a:gd name="T42" fmla="*/ 14 w 574"/>
                  <a:gd name="T43" fmla="*/ 9 h 447"/>
                  <a:gd name="T44" fmla="*/ 14 w 574"/>
                  <a:gd name="T45" fmla="*/ 9 h 447"/>
                  <a:gd name="T46" fmla="*/ 13 w 574"/>
                  <a:gd name="T47" fmla="*/ 9 h 447"/>
                  <a:gd name="T48" fmla="*/ 12 w 574"/>
                  <a:gd name="T49" fmla="*/ 10 h 447"/>
                  <a:gd name="T50" fmla="*/ 11 w 574"/>
                  <a:gd name="T51" fmla="*/ 11 h 447"/>
                  <a:gd name="T52" fmla="*/ 9 w 574"/>
                  <a:gd name="T53" fmla="*/ 12 h 447"/>
                  <a:gd name="T54" fmla="*/ 8 w 574"/>
                  <a:gd name="T55" fmla="*/ 14 h 447"/>
                  <a:gd name="T56" fmla="*/ 9 w 574"/>
                  <a:gd name="T57" fmla="*/ 16 h 447"/>
                  <a:gd name="T58" fmla="*/ 11 w 574"/>
                  <a:gd name="T59" fmla="*/ 17 h 447"/>
                  <a:gd name="T60" fmla="*/ 12 w 574"/>
                  <a:gd name="T61" fmla="*/ 17 h 447"/>
                  <a:gd name="T62" fmla="*/ 13 w 574"/>
                  <a:gd name="T63" fmla="*/ 16 h 447"/>
                  <a:gd name="T64" fmla="*/ 16 w 574"/>
                  <a:gd name="T65" fmla="*/ 16 h 447"/>
                  <a:gd name="T66" fmla="*/ 19 w 574"/>
                  <a:gd name="T67" fmla="*/ 18 h 447"/>
                  <a:gd name="T68" fmla="*/ 19 w 574"/>
                  <a:gd name="T69" fmla="*/ 19 h 447"/>
                  <a:gd name="T70" fmla="*/ 18 w 574"/>
                  <a:gd name="T71" fmla="*/ 21 h 447"/>
                  <a:gd name="T72" fmla="*/ 17 w 574"/>
                  <a:gd name="T73" fmla="*/ 22 h 447"/>
                  <a:gd name="T74" fmla="*/ 14 w 574"/>
                  <a:gd name="T75" fmla="*/ 22 h 447"/>
                  <a:gd name="T76" fmla="*/ 9 w 574"/>
                  <a:gd name="T77" fmla="*/ 23 h 447"/>
                  <a:gd name="T78" fmla="*/ 5 w 574"/>
                  <a:gd name="T79" fmla="*/ 22 h 447"/>
                  <a:gd name="T80" fmla="*/ 2 w 574"/>
                  <a:gd name="T81" fmla="*/ 21 h 447"/>
                  <a:gd name="T82" fmla="*/ 3 w 574"/>
                  <a:gd name="T83" fmla="*/ 18 h 447"/>
                  <a:gd name="T84" fmla="*/ 2 w 574"/>
                  <a:gd name="T85" fmla="*/ 13 h 447"/>
                  <a:gd name="T86" fmla="*/ 1 w 574"/>
                  <a:gd name="T87" fmla="*/ 6 h 447"/>
                  <a:gd name="T88" fmla="*/ 0 w 574"/>
                  <a:gd name="T89" fmla="*/ 4 h 447"/>
                  <a:gd name="T90" fmla="*/ 1 w 574"/>
                  <a:gd name="T91" fmla="*/ 4 h 447"/>
                  <a:gd name="T92" fmla="*/ 3 w 574"/>
                  <a:gd name="T93" fmla="*/ 4 h 447"/>
                  <a:gd name="T94" fmla="*/ 6 w 574"/>
                  <a:gd name="T95" fmla="*/ 3 h 447"/>
                  <a:gd name="T96" fmla="*/ 12 w 574"/>
                  <a:gd name="T97" fmla="*/ 2 h 447"/>
                  <a:gd name="T98" fmla="*/ 14 w 574"/>
                  <a:gd name="T99" fmla="*/ 1 h 447"/>
                  <a:gd name="T100" fmla="*/ 17 w 574"/>
                  <a:gd name="T101" fmla="*/ 0 h 447"/>
                  <a:gd name="T102" fmla="*/ 19 w 574"/>
                  <a:gd name="T103" fmla="*/ 0 h 4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447"/>
                  <a:gd name="T158" fmla="*/ 574 w 574"/>
                  <a:gd name="T159" fmla="*/ 447 h 4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447">
                    <a:moveTo>
                      <a:pt x="384" y="15"/>
                    </a:moveTo>
                    <a:lnTo>
                      <a:pt x="392" y="25"/>
                    </a:lnTo>
                    <a:lnTo>
                      <a:pt x="399" y="32"/>
                    </a:lnTo>
                    <a:lnTo>
                      <a:pt x="411" y="40"/>
                    </a:lnTo>
                    <a:lnTo>
                      <a:pt x="422" y="50"/>
                    </a:lnTo>
                    <a:lnTo>
                      <a:pt x="449" y="67"/>
                    </a:lnTo>
                    <a:lnTo>
                      <a:pt x="476" y="86"/>
                    </a:lnTo>
                    <a:lnTo>
                      <a:pt x="488" y="96"/>
                    </a:lnTo>
                    <a:lnTo>
                      <a:pt x="499" y="105"/>
                    </a:lnTo>
                    <a:lnTo>
                      <a:pt x="509" y="115"/>
                    </a:lnTo>
                    <a:lnTo>
                      <a:pt x="518" y="124"/>
                    </a:lnTo>
                    <a:lnTo>
                      <a:pt x="524" y="136"/>
                    </a:lnTo>
                    <a:lnTo>
                      <a:pt x="528" y="146"/>
                    </a:lnTo>
                    <a:lnTo>
                      <a:pt x="528" y="157"/>
                    </a:lnTo>
                    <a:lnTo>
                      <a:pt x="526" y="169"/>
                    </a:lnTo>
                    <a:lnTo>
                      <a:pt x="530" y="169"/>
                    </a:lnTo>
                    <a:lnTo>
                      <a:pt x="536" y="171"/>
                    </a:lnTo>
                    <a:lnTo>
                      <a:pt x="543" y="176"/>
                    </a:lnTo>
                    <a:lnTo>
                      <a:pt x="549" y="184"/>
                    </a:lnTo>
                    <a:lnTo>
                      <a:pt x="557" y="194"/>
                    </a:lnTo>
                    <a:lnTo>
                      <a:pt x="563" y="201"/>
                    </a:lnTo>
                    <a:lnTo>
                      <a:pt x="568" y="211"/>
                    </a:lnTo>
                    <a:lnTo>
                      <a:pt x="574" y="217"/>
                    </a:lnTo>
                    <a:lnTo>
                      <a:pt x="572" y="220"/>
                    </a:lnTo>
                    <a:lnTo>
                      <a:pt x="568" y="226"/>
                    </a:lnTo>
                    <a:lnTo>
                      <a:pt x="565" y="232"/>
                    </a:lnTo>
                    <a:lnTo>
                      <a:pt x="561" y="238"/>
                    </a:lnTo>
                    <a:lnTo>
                      <a:pt x="557" y="245"/>
                    </a:lnTo>
                    <a:lnTo>
                      <a:pt x="553" y="251"/>
                    </a:lnTo>
                    <a:lnTo>
                      <a:pt x="551" y="259"/>
                    </a:lnTo>
                    <a:lnTo>
                      <a:pt x="549" y="265"/>
                    </a:lnTo>
                    <a:lnTo>
                      <a:pt x="543" y="265"/>
                    </a:lnTo>
                    <a:lnTo>
                      <a:pt x="536" y="261"/>
                    </a:lnTo>
                    <a:lnTo>
                      <a:pt x="528" y="257"/>
                    </a:lnTo>
                    <a:lnTo>
                      <a:pt x="518" y="251"/>
                    </a:lnTo>
                    <a:lnTo>
                      <a:pt x="499" y="240"/>
                    </a:lnTo>
                    <a:lnTo>
                      <a:pt x="478" y="222"/>
                    </a:lnTo>
                    <a:lnTo>
                      <a:pt x="457" y="207"/>
                    </a:lnTo>
                    <a:lnTo>
                      <a:pt x="438" y="192"/>
                    </a:lnTo>
                    <a:lnTo>
                      <a:pt x="421" y="178"/>
                    </a:lnTo>
                    <a:lnTo>
                      <a:pt x="409" y="169"/>
                    </a:lnTo>
                    <a:lnTo>
                      <a:pt x="422" y="153"/>
                    </a:lnTo>
                    <a:lnTo>
                      <a:pt x="409" y="163"/>
                    </a:lnTo>
                    <a:lnTo>
                      <a:pt x="396" y="169"/>
                    </a:lnTo>
                    <a:lnTo>
                      <a:pt x="380" y="174"/>
                    </a:lnTo>
                    <a:lnTo>
                      <a:pt x="365" y="178"/>
                    </a:lnTo>
                    <a:lnTo>
                      <a:pt x="350" y="180"/>
                    </a:lnTo>
                    <a:lnTo>
                      <a:pt x="334" y="176"/>
                    </a:lnTo>
                    <a:lnTo>
                      <a:pt x="328" y="174"/>
                    </a:lnTo>
                    <a:lnTo>
                      <a:pt x="323" y="171"/>
                    </a:lnTo>
                    <a:lnTo>
                      <a:pt x="317" y="167"/>
                    </a:lnTo>
                    <a:lnTo>
                      <a:pt x="311" y="161"/>
                    </a:lnTo>
                    <a:lnTo>
                      <a:pt x="311" y="165"/>
                    </a:lnTo>
                    <a:lnTo>
                      <a:pt x="311" y="167"/>
                    </a:lnTo>
                    <a:lnTo>
                      <a:pt x="309" y="171"/>
                    </a:lnTo>
                    <a:lnTo>
                      <a:pt x="309" y="172"/>
                    </a:lnTo>
                    <a:lnTo>
                      <a:pt x="307" y="176"/>
                    </a:lnTo>
                    <a:lnTo>
                      <a:pt x="307" y="178"/>
                    </a:lnTo>
                    <a:lnTo>
                      <a:pt x="305" y="182"/>
                    </a:lnTo>
                    <a:lnTo>
                      <a:pt x="305" y="186"/>
                    </a:lnTo>
                    <a:lnTo>
                      <a:pt x="303" y="184"/>
                    </a:lnTo>
                    <a:lnTo>
                      <a:pt x="302" y="184"/>
                    </a:lnTo>
                    <a:lnTo>
                      <a:pt x="300" y="182"/>
                    </a:lnTo>
                    <a:lnTo>
                      <a:pt x="296" y="182"/>
                    </a:lnTo>
                    <a:lnTo>
                      <a:pt x="294" y="180"/>
                    </a:lnTo>
                    <a:lnTo>
                      <a:pt x="292" y="178"/>
                    </a:lnTo>
                    <a:lnTo>
                      <a:pt x="290" y="178"/>
                    </a:lnTo>
                    <a:lnTo>
                      <a:pt x="288" y="176"/>
                    </a:lnTo>
                    <a:lnTo>
                      <a:pt x="280" y="178"/>
                    </a:lnTo>
                    <a:lnTo>
                      <a:pt x="273" y="180"/>
                    </a:lnTo>
                    <a:lnTo>
                      <a:pt x="267" y="182"/>
                    </a:lnTo>
                    <a:lnTo>
                      <a:pt x="259" y="186"/>
                    </a:lnTo>
                    <a:lnTo>
                      <a:pt x="254" y="188"/>
                    </a:lnTo>
                    <a:lnTo>
                      <a:pt x="246" y="192"/>
                    </a:lnTo>
                    <a:lnTo>
                      <a:pt x="240" y="192"/>
                    </a:lnTo>
                    <a:lnTo>
                      <a:pt x="232" y="194"/>
                    </a:lnTo>
                    <a:lnTo>
                      <a:pt x="225" y="201"/>
                    </a:lnTo>
                    <a:lnTo>
                      <a:pt x="215" y="211"/>
                    </a:lnTo>
                    <a:lnTo>
                      <a:pt x="208" y="219"/>
                    </a:lnTo>
                    <a:lnTo>
                      <a:pt x="198" y="226"/>
                    </a:lnTo>
                    <a:lnTo>
                      <a:pt x="188" y="236"/>
                    </a:lnTo>
                    <a:lnTo>
                      <a:pt x="181" y="247"/>
                    </a:lnTo>
                    <a:lnTo>
                      <a:pt x="175" y="259"/>
                    </a:lnTo>
                    <a:lnTo>
                      <a:pt x="171" y="272"/>
                    </a:lnTo>
                    <a:lnTo>
                      <a:pt x="171" y="288"/>
                    </a:lnTo>
                    <a:lnTo>
                      <a:pt x="175" y="297"/>
                    </a:lnTo>
                    <a:lnTo>
                      <a:pt x="184" y="307"/>
                    </a:lnTo>
                    <a:lnTo>
                      <a:pt x="194" y="315"/>
                    </a:lnTo>
                    <a:lnTo>
                      <a:pt x="206" y="322"/>
                    </a:lnTo>
                    <a:lnTo>
                      <a:pt x="217" y="328"/>
                    </a:lnTo>
                    <a:lnTo>
                      <a:pt x="229" y="332"/>
                    </a:lnTo>
                    <a:lnTo>
                      <a:pt x="238" y="336"/>
                    </a:lnTo>
                    <a:lnTo>
                      <a:pt x="244" y="338"/>
                    </a:lnTo>
                    <a:lnTo>
                      <a:pt x="252" y="330"/>
                    </a:lnTo>
                    <a:lnTo>
                      <a:pt x="257" y="326"/>
                    </a:lnTo>
                    <a:lnTo>
                      <a:pt x="267" y="322"/>
                    </a:lnTo>
                    <a:lnTo>
                      <a:pt x="275" y="320"/>
                    </a:lnTo>
                    <a:lnTo>
                      <a:pt x="294" y="320"/>
                    </a:lnTo>
                    <a:lnTo>
                      <a:pt x="315" y="324"/>
                    </a:lnTo>
                    <a:lnTo>
                      <a:pt x="334" y="330"/>
                    </a:lnTo>
                    <a:lnTo>
                      <a:pt x="353" y="338"/>
                    </a:lnTo>
                    <a:lnTo>
                      <a:pt x="371" y="345"/>
                    </a:lnTo>
                    <a:lnTo>
                      <a:pt x="384" y="353"/>
                    </a:lnTo>
                    <a:lnTo>
                      <a:pt x="382" y="364"/>
                    </a:lnTo>
                    <a:lnTo>
                      <a:pt x="378" y="376"/>
                    </a:lnTo>
                    <a:lnTo>
                      <a:pt x="373" y="387"/>
                    </a:lnTo>
                    <a:lnTo>
                      <a:pt x="365" y="397"/>
                    </a:lnTo>
                    <a:lnTo>
                      <a:pt x="355" y="407"/>
                    </a:lnTo>
                    <a:lnTo>
                      <a:pt x="346" y="414"/>
                    </a:lnTo>
                    <a:lnTo>
                      <a:pt x="338" y="420"/>
                    </a:lnTo>
                    <a:lnTo>
                      <a:pt x="330" y="424"/>
                    </a:lnTo>
                    <a:lnTo>
                      <a:pt x="317" y="430"/>
                    </a:lnTo>
                    <a:lnTo>
                      <a:pt x="303" y="435"/>
                    </a:lnTo>
                    <a:lnTo>
                      <a:pt x="286" y="439"/>
                    </a:lnTo>
                    <a:lnTo>
                      <a:pt x="269" y="441"/>
                    </a:lnTo>
                    <a:lnTo>
                      <a:pt x="231" y="447"/>
                    </a:lnTo>
                    <a:lnTo>
                      <a:pt x="190" y="447"/>
                    </a:lnTo>
                    <a:lnTo>
                      <a:pt x="148" y="445"/>
                    </a:lnTo>
                    <a:lnTo>
                      <a:pt x="110" y="439"/>
                    </a:lnTo>
                    <a:lnTo>
                      <a:pt x="92" y="434"/>
                    </a:lnTo>
                    <a:lnTo>
                      <a:pt x="77" y="430"/>
                    </a:lnTo>
                    <a:lnTo>
                      <a:pt x="62" y="424"/>
                    </a:lnTo>
                    <a:lnTo>
                      <a:pt x="50" y="416"/>
                    </a:lnTo>
                    <a:lnTo>
                      <a:pt x="52" y="397"/>
                    </a:lnTo>
                    <a:lnTo>
                      <a:pt x="52" y="378"/>
                    </a:lnTo>
                    <a:lnTo>
                      <a:pt x="52" y="359"/>
                    </a:lnTo>
                    <a:lnTo>
                      <a:pt x="52" y="338"/>
                    </a:lnTo>
                    <a:lnTo>
                      <a:pt x="46" y="295"/>
                    </a:lnTo>
                    <a:lnTo>
                      <a:pt x="37" y="251"/>
                    </a:lnTo>
                    <a:lnTo>
                      <a:pt x="29" y="207"/>
                    </a:lnTo>
                    <a:lnTo>
                      <a:pt x="21" y="165"/>
                    </a:lnTo>
                    <a:lnTo>
                      <a:pt x="16" y="123"/>
                    </a:lnTo>
                    <a:lnTo>
                      <a:pt x="12" y="82"/>
                    </a:lnTo>
                    <a:lnTo>
                      <a:pt x="0" y="67"/>
                    </a:lnTo>
                    <a:lnTo>
                      <a:pt x="2" y="71"/>
                    </a:lnTo>
                    <a:lnTo>
                      <a:pt x="4" y="73"/>
                    </a:lnTo>
                    <a:lnTo>
                      <a:pt x="8" y="76"/>
                    </a:lnTo>
                    <a:lnTo>
                      <a:pt x="14" y="78"/>
                    </a:lnTo>
                    <a:lnTo>
                      <a:pt x="25" y="80"/>
                    </a:lnTo>
                    <a:lnTo>
                      <a:pt x="39" y="80"/>
                    </a:lnTo>
                    <a:lnTo>
                      <a:pt x="56" y="80"/>
                    </a:lnTo>
                    <a:lnTo>
                      <a:pt x="75" y="76"/>
                    </a:lnTo>
                    <a:lnTo>
                      <a:pt x="96" y="73"/>
                    </a:lnTo>
                    <a:lnTo>
                      <a:pt x="117" y="67"/>
                    </a:lnTo>
                    <a:lnTo>
                      <a:pt x="158" y="55"/>
                    </a:lnTo>
                    <a:lnTo>
                      <a:pt x="198" y="42"/>
                    </a:lnTo>
                    <a:lnTo>
                      <a:pt x="231" y="32"/>
                    </a:lnTo>
                    <a:lnTo>
                      <a:pt x="250" y="27"/>
                    </a:lnTo>
                    <a:lnTo>
                      <a:pt x="265" y="21"/>
                    </a:lnTo>
                    <a:lnTo>
                      <a:pt x="282" y="15"/>
                    </a:lnTo>
                    <a:lnTo>
                      <a:pt x="300" y="9"/>
                    </a:lnTo>
                    <a:lnTo>
                      <a:pt x="317" y="4"/>
                    </a:lnTo>
                    <a:lnTo>
                      <a:pt x="336" y="0"/>
                    </a:lnTo>
                    <a:lnTo>
                      <a:pt x="353" y="0"/>
                    </a:lnTo>
                    <a:lnTo>
                      <a:pt x="361" y="2"/>
                    </a:lnTo>
                    <a:lnTo>
                      <a:pt x="371" y="5"/>
                    </a:lnTo>
                    <a:lnTo>
                      <a:pt x="378" y="9"/>
                    </a:lnTo>
                    <a:lnTo>
                      <a:pt x="384" y="15"/>
                    </a:lnTo>
                    <a:close/>
                  </a:path>
                </a:pathLst>
              </a:custGeom>
              <a:solidFill>
                <a:srgbClr val="AF7D23"/>
              </a:solidFill>
              <a:ln w="3175" cap="rnd">
                <a:solidFill>
                  <a:srgbClr val="808080"/>
                </a:solidFill>
                <a:round/>
                <a:headEnd/>
                <a:tailEnd/>
              </a:ln>
            </p:spPr>
            <p:txBody>
              <a:bodyPr/>
              <a:lstStyle/>
              <a:p>
                <a:endParaRPr lang="en-US" dirty="0"/>
              </a:p>
            </p:txBody>
          </p:sp>
          <p:sp>
            <p:nvSpPr>
              <p:cNvPr id="456" name="Freeform 69"/>
              <p:cNvSpPr>
                <a:spLocks/>
              </p:cNvSpPr>
              <p:nvPr/>
            </p:nvSpPr>
            <p:spPr bwMode="auto">
              <a:xfrm rot="-1622053">
                <a:off x="3362" y="3223"/>
                <a:ext cx="393" cy="134"/>
              </a:xfrm>
              <a:custGeom>
                <a:avLst/>
                <a:gdLst>
                  <a:gd name="T0" fmla="*/ 228 w 556"/>
                  <a:gd name="T1" fmla="*/ 16 h 190"/>
                  <a:gd name="T2" fmla="*/ 234 w 556"/>
                  <a:gd name="T3" fmla="*/ 23 h 190"/>
                  <a:gd name="T4" fmla="*/ 243 w 556"/>
                  <a:gd name="T5" fmla="*/ 32 h 190"/>
                  <a:gd name="T6" fmla="*/ 249 w 556"/>
                  <a:gd name="T7" fmla="*/ 37 h 190"/>
                  <a:gd name="T8" fmla="*/ 252 w 556"/>
                  <a:gd name="T9" fmla="*/ 44 h 190"/>
                  <a:gd name="T10" fmla="*/ 258 w 556"/>
                  <a:gd name="T11" fmla="*/ 51 h 190"/>
                  <a:gd name="T12" fmla="*/ 264 w 556"/>
                  <a:gd name="T13" fmla="*/ 56 h 190"/>
                  <a:gd name="T14" fmla="*/ 269 w 556"/>
                  <a:gd name="T15" fmla="*/ 58 h 190"/>
                  <a:gd name="T16" fmla="*/ 277 w 556"/>
                  <a:gd name="T17" fmla="*/ 61 h 190"/>
                  <a:gd name="T18" fmla="*/ 276 w 556"/>
                  <a:gd name="T19" fmla="*/ 68 h 190"/>
                  <a:gd name="T20" fmla="*/ 271 w 556"/>
                  <a:gd name="T21" fmla="*/ 72 h 190"/>
                  <a:gd name="T22" fmla="*/ 264 w 556"/>
                  <a:gd name="T23" fmla="*/ 73 h 190"/>
                  <a:gd name="T24" fmla="*/ 257 w 556"/>
                  <a:gd name="T25" fmla="*/ 68 h 190"/>
                  <a:gd name="T26" fmla="*/ 245 w 556"/>
                  <a:gd name="T27" fmla="*/ 65 h 190"/>
                  <a:gd name="T28" fmla="*/ 231 w 556"/>
                  <a:gd name="T29" fmla="*/ 65 h 190"/>
                  <a:gd name="T30" fmla="*/ 225 w 556"/>
                  <a:gd name="T31" fmla="*/ 64 h 190"/>
                  <a:gd name="T32" fmla="*/ 214 w 556"/>
                  <a:gd name="T33" fmla="*/ 67 h 190"/>
                  <a:gd name="T34" fmla="*/ 196 w 556"/>
                  <a:gd name="T35" fmla="*/ 78 h 190"/>
                  <a:gd name="T36" fmla="*/ 180 w 556"/>
                  <a:gd name="T37" fmla="*/ 89 h 190"/>
                  <a:gd name="T38" fmla="*/ 163 w 556"/>
                  <a:gd name="T39" fmla="*/ 92 h 190"/>
                  <a:gd name="T40" fmla="*/ 142 w 556"/>
                  <a:gd name="T41" fmla="*/ 94 h 190"/>
                  <a:gd name="T42" fmla="*/ 124 w 556"/>
                  <a:gd name="T43" fmla="*/ 92 h 190"/>
                  <a:gd name="T44" fmla="*/ 105 w 556"/>
                  <a:gd name="T45" fmla="*/ 90 h 190"/>
                  <a:gd name="T46" fmla="*/ 89 w 556"/>
                  <a:gd name="T47" fmla="*/ 87 h 190"/>
                  <a:gd name="T48" fmla="*/ 67 w 556"/>
                  <a:gd name="T49" fmla="*/ 84 h 190"/>
                  <a:gd name="T50" fmla="*/ 41 w 556"/>
                  <a:gd name="T51" fmla="*/ 78 h 190"/>
                  <a:gd name="T52" fmla="*/ 15 w 556"/>
                  <a:gd name="T53" fmla="*/ 69 h 190"/>
                  <a:gd name="T54" fmla="*/ 4 w 556"/>
                  <a:gd name="T55" fmla="*/ 61 h 190"/>
                  <a:gd name="T56" fmla="*/ 0 w 556"/>
                  <a:gd name="T57" fmla="*/ 61 h 190"/>
                  <a:gd name="T58" fmla="*/ 18 w 556"/>
                  <a:gd name="T59" fmla="*/ 44 h 190"/>
                  <a:gd name="T60" fmla="*/ 34 w 556"/>
                  <a:gd name="T61" fmla="*/ 25 h 190"/>
                  <a:gd name="T62" fmla="*/ 36 w 556"/>
                  <a:gd name="T63" fmla="*/ 14 h 190"/>
                  <a:gd name="T64" fmla="*/ 64 w 556"/>
                  <a:gd name="T65" fmla="*/ 26 h 190"/>
                  <a:gd name="T66" fmla="*/ 90 w 556"/>
                  <a:gd name="T67" fmla="*/ 37 h 190"/>
                  <a:gd name="T68" fmla="*/ 118 w 556"/>
                  <a:gd name="T69" fmla="*/ 47 h 190"/>
                  <a:gd name="T70" fmla="*/ 136 w 556"/>
                  <a:gd name="T71" fmla="*/ 49 h 190"/>
                  <a:gd name="T72" fmla="*/ 148 w 556"/>
                  <a:gd name="T73" fmla="*/ 36 h 190"/>
                  <a:gd name="T74" fmla="*/ 161 w 556"/>
                  <a:gd name="T75" fmla="*/ 24 h 190"/>
                  <a:gd name="T76" fmla="*/ 173 w 556"/>
                  <a:gd name="T77" fmla="*/ 13 h 190"/>
                  <a:gd name="T78" fmla="*/ 184 w 556"/>
                  <a:gd name="T79" fmla="*/ 4 h 190"/>
                  <a:gd name="T80" fmla="*/ 199 w 556"/>
                  <a:gd name="T81" fmla="*/ 0 h 190"/>
                  <a:gd name="T82" fmla="*/ 204 w 556"/>
                  <a:gd name="T83" fmla="*/ 3 h 190"/>
                  <a:gd name="T84" fmla="*/ 211 w 556"/>
                  <a:gd name="T85" fmla="*/ 9 h 190"/>
                  <a:gd name="T86" fmla="*/ 219 w 556"/>
                  <a:gd name="T87" fmla="*/ 12 h 190"/>
                  <a:gd name="T88" fmla="*/ 228 w 556"/>
                  <a:gd name="T89" fmla="*/ 16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6"/>
                  <a:gd name="T136" fmla="*/ 0 h 190"/>
                  <a:gd name="T137" fmla="*/ 556 w 55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6" h="190">
                    <a:moveTo>
                      <a:pt x="455" y="32"/>
                    </a:moveTo>
                    <a:lnTo>
                      <a:pt x="468" y="46"/>
                    </a:lnTo>
                    <a:lnTo>
                      <a:pt x="487" y="65"/>
                    </a:lnTo>
                    <a:lnTo>
                      <a:pt x="498" y="74"/>
                    </a:lnTo>
                    <a:lnTo>
                      <a:pt x="504" y="90"/>
                    </a:lnTo>
                    <a:lnTo>
                      <a:pt x="517" y="104"/>
                    </a:lnTo>
                    <a:lnTo>
                      <a:pt x="527" y="112"/>
                    </a:lnTo>
                    <a:lnTo>
                      <a:pt x="539" y="116"/>
                    </a:lnTo>
                    <a:lnTo>
                      <a:pt x="555" y="124"/>
                    </a:lnTo>
                    <a:lnTo>
                      <a:pt x="553" y="138"/>
                    </a:lnTo>
                    <a:lnTo>
                      <a:pt x="543" y="144"/>
                    </a:lnTo>
                    <a:lnTo>
                      <a:pt x="527" y="146"/>
                    </a:lnTo>
                    <a:lnTo>
                      <a:pt x="513" y="138"/>
                    </a:lnTo>
                    <a:lnTo>
                      <a:pt x="489" y="130"/>
                    </a:lnTo>
                    <a:lnTo>
                      <a:pt x="463" y="130"/>
                    </a:lnTo>
                    <a:lnTo>
                      <a:pt x="452" y="129"/>
                    </a:lnTo>
                    <a:lnTo>
                      <a:pt x="428" y="135"/>
                    </a:lnTo>
                    <a:lnTo>
                      <a:pt x="392" y="158"/>
                    </a:lnTo>
                    <a:lnTo>
                      <a:pt x="359" y="178"/>
                    </a:lnTo>
                    <a:lnTo>
                      <a:pt x="325" y="185"/>
                    </a:lnTo>
                    <a:lnTo>
                      <a:pt x="284" y="189"/>
                    </a:lnTo>
                    <a:lnTo>
                      <a:pt x="249" y="185"/>
                    </a:lnTo>
                    <a:lnTo>
                      <a:pt x="210" y="182"/>
                    </a:lnTo>
                    <a:lnTo>
                      <a:pt x="178" y="176"/>
                    </a:lnTo>
                    <a:lnTo>
                      <a:pt x="134" y="169"/>
                    </a:lnTo>
                    <a:lnTo>
                      <a:pt x="82" y="156"/>
                    </a:lnTo>
                    <a:lnTo>
                      <a:pt x="30" y="139"/>
                    </a:lnTo>
                    <a:lnTo>
                      <a:pt x="8" y="124"/>
                    </a:lnTo>
                    <a:lnTo>
                      <a:pt x="0" y="122"/>
                    </a:lnTo>
                    <a:lnTo>
                      <a:pt x="35" y="90"/>
                    </a:lnTo>
                    <a:lnTo>
                      <a:pt x="68" y="49"/>
                    </a:lnTo>
                    <a:lnTo>
                      <a:pt x="72" y="29"/>
                    </a:lnTo>
                    <a:lnTo>
                      <a:pt x="129" y="53"/>
                    </a:lnTo>
                    <a:lnTo>
                      <a:pt x="180" y="74"/>
                    </a:lnTo>
                    <a:lnTo>
                      <a:pt x="236" y="93"/>
                    </a:lnTo>
                    <a:lnTo>
                      <a:pt x="273" y="99"/>
                    </a:lnTo>
                    <a:lnTo>
                      <a:pt x="296" y="72"/>
                    </a:lnTo>
                    <a:lnTo>
                      <a:pt x="323" y="48"/>
                    </a:lnTo>
                    <a:lnTo>
                      <a:pt x="347" y="27"/>
                    </a:lnTo>
                    <a:lnTo>
                      <a:pt x="368" y="7"/>
                    </a:lnTo>
                    <a:lnTo>
                      <a:pt x="398" y="0"/>
                    </a:lnTo>
                    <a:lnTo>
                      <a:pt x="409" y="6"/>
                    </a:lnTo>
                    <a:lnTo>
                      <a:pt x="421" y="18"/>
                    </a:lnTo>
                    <a:lnTo>
                      <a:pt x="438" y="24"/>
                    </a:lnTo>
                    <a:lnTo>
                      <a:pt x="455" y="32"/>
                    </a:lnTo>
                  </a:path>
                </a:pathLst>
              </a:custGeom>
              <a:solidFill>
                <a:srgbClr val="AF7D23"/>
              </a:solidFill>
              <a:ln w="3175" cap="rnd">
                <a:solidFill>
                  <a:srgbClr val="808080"/>
                </a:solidFill>
                <a:round/>
                <a:headEnd/>
                <a:tailEnd/>
              </a:ln>
            </p:spPr>
            <p:txBody>
              <a:bodyPr/>
              <a:lstStyle/>
              <a:p>
                <a:endParaRPr lang="en-US" dirty="0"/>
              </a:p>
            </p:txBody>
          </p:sp>
          <p:sp>
            <p:nvSpPr>
              <p:cNvPr id="457" name="Freeform 70"/>
              <p:cNvSpPr>
                <a:spLocks/>
              </p:cNvSpPr>
              <p:nvPr/>
            </p:nvSpPr>
            <p:spPr bwMode="auto">
              <a:xfrm>
                <a:off x="3024" y="2791"/>
                <a:ext cx="583" cy="624"/>
              </a:xfrm>
              <a:custGeom>
                <a:avLst/>
                <a:gdLst>
                  <a:gd name="T0" fmla="*/ 34 w 825"/>
                  <a:gd name="T1" fmla="*/ 0 h 882"/>
                  <a:gd name="T2" fmla="*/ 104 w 825"/>
                  <a:gd name="T3" fmla="*/ 38 h 882"/>
                  <a:gd name="T4" fmla="*/ 128 w 825"/>
                  <a:gd name="T5" fmla="*/ 52 h 882"/>
                  <a:gd name="T6" fmla="*/ 140 w 825"/>
                  <a:gd name="T7" fmla="*/ 82 h 882"/>
                  <a:gd name="T8" fmla="*/ 152 w 825"/>
                  <a:gd name="T9" fmla="*/ 108 h 882"/>
                  <a:gd name="T10" fmla="*/ 164 w 825"/>
                  <a:gd name="T11" fmla="*/ 118 h 882"/>
                  <a:gd name="T12" fmla="*/ 184 w 825"/>
                  <a:gd name="T13" fmla="*/ 142 h 882"/>
                  <a:gd name="T14" fmla="*/ 216 w 825"/>
                  <a:gd name="T15" fmla="*/ 208 h 882"/>
                  <a:gd name="T16" fmla="*/ 222 w 825"/>
                  <a:gd name="T17" fmla="*/ 250 h 882"/>
                  <a:gd name="T18" fmla="*/ 228 w 825"/>
                  <a:gd name="T19" fmla="*/ 304 h 882"/>
                  <a:gd name="T20" fmla="*/ 238 w 825"/>
                  <a:gd name="T21" fmla="*/ 328 h 882"/>
                  <a:gd name="T22" fmla="*/ 266 w 825"/>
                  <a:gd name="T23" fmla="*/ 341 h 882"/>
                  <a:gd name="T24" fmla="*/ 309 w 825"/>
                  <a:gd name="T25" fmla="*/ 354 h 882"/>
                  <a:gd name="T26" fmla="*/ 353 w 825"/>
                  <a:gd name="T27" fmla="*/ 354 h 882"/>
                  <a:gd name="T28" fmla="*/ 387 w 825"/>
                  <a:gd name="T29" fmla="*/ 384 h 882"/>
                  <a:gd name="T30" fmla="*/ 412 w 825"/>
                  <a:gd name="T31" fmla="*/ 408 h 882"/>
                  <a:gd name="T32" fmla="*/ 396 w 825"/>
                  <a:gd name="T33" fmla="*/ 436 h 882"/>
                  <a:gd name="T34" fmla="*/ 285 w 825"/>
                  <a:gd name="T35" fmla="*/ 439 h 882"/>
                  <a:gd name="T36" fmla="*/ 2 w 825"/>
                  <a:gd name="T37" fmla="*/ 439 h 882"/>
                  <a:gd name="T38" fmla="*/ 2 w 825"/>
                  <a:gd name="T39" fmla="*/ 24 h 882"/>
                  <a:gd name="T40" fmla="*/ 32 w 825"/>
                  <a:gd name="T41" fmla="*/ 0 h 8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5"/>
                  <a:gd name="T64" fmla="*/ 0 h 882"/>
                  <a:gd name="T65" fmla="*/ 825 w 825"/>
                  <a:gd name="T66" fmla="*/ 882 h 8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5" h="882">
                    <a:moveTo>
                      <a:pt x="68" y="0"/>
                    </a:moveTo>
                    <a:cubicBezTo>
                      <a:pt x="118" y="17"/>
                      <a:pt x="156" y="63"/>
                      <a:pt x="208" y="76"/>
                    </a:cubicBezTo>
                    <a:cubicBezTo>
                      <a:pt x="225" y="87"/>
                      <a:pt x="240" y="93"/>
                      <a:pt x="256" y="104"/>
                    </a:cubicBezTo>
                    <a:cubicBezTo>
                      <a:pt x="272" y="128"/>
                      <a:pt x="271" y="137"/>
                      <a:pt x="280" y="164"/>
                    </a:cubicBezTo>
                    <a:cubicBezTo>
                      <a:pt x="283" y="191"/>
                      <a:pt x="278" y="207"/>
                      <a:pt x="304" y="216"/>
                    </a:cubicBezTo>
                    <a:cubicBezTo>
                      <a:pt x="311" y="223"/>
                      <a:pt x="321" y="228"/>
                      <a:pt x="328" y="236"/>
                    </a:cubicBezTo>
                    <a:cubicBezTo>
                      <a:pt x="344" y="254"/>
                      <a:pt x="348" y="270"/>
                      <a:pt x="368" y="284"/>
                    </a:cubicBezTo>
                    <a:cubicBezTo>
                      <a:pt x="384" y="331"/>
                      <a:pt x="422" y="365"/>
                      <a:pt x="432" y="416"/>
                    </a:cubicBezTo>
                    <a:cubicBezTo>
                      <a:pt x="438" y="444"/>
                      <a:pt x="444" y="500"/>
                      <a:pt x="444" y="500"/>
                    </a:cubicBezTo>
                    <a:cubicBezTo>
                      <a:pt x="451" y="530"/>
                      <a:pt x="448" y="584"/>
                      <a:pt x="456" y="606"/>
                    </a:cubicBezTo>
                    <a:cubicBezTo>
                      <a:pt x="461" y="632"/>
                      <a:pt x="464" y="642"/>
                      <a:pt x="477" y="654"/>
                    </a:cubicBezTo>
                    <a:cubicBezTo>
                      <a:pt x="490" y="666"/>
                      <a:pt x="511" y="672"/>
                      <a:pt x="534" y="681"/>
                    </a:cubicBezTo>
                    <a:cubicBezTo>
                      <a:pt x="557" y="690"/>
                      <a:pt x="589" y="704"/>
                      <a:pt x="618" y="708"/>
                    </a:cubicBezTo>
                    <a:cubicBezTo>
                      <a:pt x="674" y="706"/>
                      <a:pt x="648" y="669"/>
                      <a:pt x="708" y="708"/>
                    </a:cubicBezTo>
                    <a:cubicBezTo>
                      <a:pt x="721" y="728"/>
                      <a:pt x="762" y="741"/>
                      <a:pt x="774" y="768"/>
                    </a:cubicBezTo>
                    <a:cubicBezTo>
                      <a:pt x="795" y="775"/>
                      <a:pt x="817" y="792"/>
                      <a:pt x="825" y="816"/>
                    </a:cubicBezTo>
                    <a:cubicBezTo>
                      <a:pt x="825" y="828"/>
                      <a:pt x="803" y="858"/>
                      <a:pt x="792" y="870"/>
                    </a:cubicBezTo>
                    <a:cubicBezTo>
                      <a:pt x="747" y="882"/>
                      <a:pt x="748" y="880"/>
                      <a:pt x="572" y="878"/>
                    </a:cubicBezTo>
                    <a:cubicBezTo>
                      <a:pt x="616" y="878"/>
                      <a:pt x="236" y="878"/>
                      <a:pt x="4" y="878"/>
                    </a:cubicBezTo>
                    <a:cubicBezTo>
                      <a:pt x="8" y="622"/>
                      <a:pt x="0" y="248"/>
                      <a:pt x="4" y="48"/>
                    </a:cubicBezTo>
                    <a:cubicBezTo>
                      <a:pt x="12" y="23"/>
                      <a:pt x="51" y="9"/>
                      <a:pt x="64" y="0"/>
                    </a:cubicBezTo>
                  </a:path>
                </a:pathLst>
              </a:custGeom>
              <a:gradFill rotWithShape="0">
                <a:gsLst>
                  <a:gs pos="0">
                    <a:srgbClr val="CCECFF"/>
                  </a:gs>
                  <a:gs pos="100000">
                    <a:srgbClr val="9999FF"/>
                  </a:gs>
                </a:gsLst>
                <a:lin ang="5400000" scaled="1"/>
              </a:gradFill>
              <a:ln w="3175">
                <a:solidFill>
                  <a:srgbClr val="777777"/>
                </a:solidFill>
                <a:round/>
                <a:headEnd/>
                <a:tailEnd/>
              </a:ln>
            </p:spPr>
            <p:txBody>
              <a:bodyPr/>
              <a:lstStyle/>
              <a:p>
                <a:endParaRPr lang="en-US" dirty="0"/>
              </a:p>
            </p:txBody>
          </p:sp>
          <p:sp>
            <p:nvSpPr>
              <p:cNvPr id="458" name="Freeform 71"/>
              <p:cNvSpPr>
                <a:spLocks/>
              </p:cNvSpPr>
              <p:nvPr/>
            </p:nvSpPr>
            <p:spPr bwMode="auto">
              <a:xfrm>
                <a:off x="3029" y="2891"/>
                <a:ext cx="255" cy="519"/>
              </a:xfrm>
              <a:custGeom>
                <a:avLst/>
                <a:gdLst>
                  <a:gd name="T0" fmla="*/ 1 w 360"/>
                  <a:gd name="T1" fmla="*/ 366 h 734"/>
                  <a:gd name="T2" fmla="*/ 169 w 360"/>
                  <a:gd name="T3" fmla="*/ 364 h 734"/>
                  <a:gd name="T4" fmla="*/ 147 w 360"/>
                  <a:gd name="T5" fmla="*/ 356 h 734"/>
                  <a:gd name="T6" fmla="*/ 175 w 360"/>
                  <a:gd name="T7" fmla="*/ 354 h 734"/>
                  <a:gd name="T8" fmla="*/ 157 w 360"/>
                  <a:gd name="T9" fmla="*/ 347 h 734"/>
                  <a:gd name="T10" fmla="*/ 161 w 360"/>
                  <a:gd name="T11" fmla="*/ 315 h 734"/>
                  <a:gd name="T12" fmla="*/ 154 w 360"/>
                  <a:gd name="T13" fmla="*/ 317 h 734"/>
                  <a:gd name="T14" fmla="*/ 140 w 360"/>
                  <a:gd name="T15" fmla="*/ 337 h 734"/>
                  <a:gd name="T16" fmla="*/ 118 w 360"/>
                  <a:gd name="T17" fmla="*/ 284 h 734"/>
                  <a:gd name="T18" fmla="*/ 104 w 360"/>
                  <a:gd name="T19" fmla="*/ 261 h 734"/>
                  <a:gd name="T20" fmla="*/ 96 w 360"/>
                  <a:gd name="T21" fmla="*/ 156 h 734"/>
                  <a:gd name="T22" fmla="*/ 79 w 360"/>
                  <a:gd name="T23" fmla="*/ 93 h 734"/>
                  <a:gd name="T24" fmla="*/ 70 w 360"/>
                  <a:gd name="T25" fmla="*/ 144 h 734"/>
                  <a:gd name="T26" fmla="*/ 62 w 360"/>
                  <a:gd name="T27" fmla="*/ 142 h 734"/>
                  <a:gd name="T28" fmla="*/ 58 w 360"/>
                  <a:gd name="T29" fmla="*/ 139 h 734"/>
                  <a:gd name="T30" fmla="*/ 79 w 360"/>
                  <a:gd name="T31" fmla="*/ 223 h 734"/>
                  <a:gd name="T32" fmla="*/ 89 w 360"/>
                  <a:gd name="T33" fmla="*/ 248 h 734"/>
                  <a:gd name="T34" fmla="*/ 92 w 360"/>
                  <a:gd name="T35" fmla="*/ 263 h 734"/>
                  <a:gd name="T36" fmla="*/ 111 w 360"/>
                  <a:gd name="T37" fmla="*/ 310 h 734"/>
                  <a:gd name="T38" fmla="*/ 125 w 360"/>
                  <a:gd name="T39" fmla="*/ 331 h 734"/>
                  <a:gd name="T40" fmla="*/ 104 w 360"/>
                  <a:gd name="T41" fmla="*/ 324 h 734"/>
                  <a:gd name="T42" fmla="*/ 91 w 360"/>
                  <a:gd name="T43" fmla="*/ 317 h 734"/>
                  <a:gd name="T44" fmla="*/ 79 w 360"/>
                  <a:gd name="T45" fmla="*/ 310 h 734"/>
                  <a:gd name="T46" fmla="*/ 58 w 360"/>
                  <a:gd name="T47" fmla="*/ 312 h 734"/>
                  <a:gd name="T48" fmla="*/ 24 w 360"/>
                  <a:gd name="T49" fmla="*/ 213 h 734"/>
                  <a:gd name="T50" fmla="*/ 20 w 360"/>
                  <a:gd name="T51" fmla="*/ 182 h 734"/>
                  <a:gd name="T52" fmla="*/ 18 w 360"/>
                  <a:gd name="T53" fmla="*/ 169 h 734"/>
                  <a:gd name="T54" fmla="*/ 14 w 360"/>
                  <a:gd name="T55" fmla="*/ 158 h 734"/>
                  <a:gd name="T56" fmla="*/ 16 w 360"/>
                  <a:gd name="T57" fmla="*/ 55 h 734"/>
                  <a:gd name="T58" fmla="*/ 20 w 360"/>
                  <a:gd name="T59" fmla="*/ 45 h 734"/>
                  <a:gd name="T60" fmla="*/ 48 w 360"/>
                  <a:gd name="T61" fmla="*/ 16 h 734"/>
                  <a:gd name="T62" fmla="*/ 79 w 360"/>
                  <a:gd name="T63" fmla="*/ 40 h 734"/>
                  <a:gd name="T64" fmla="*/ 118 w 360"/>
                  <a:gd name="T65" fmla="*/ 63 h 734"/>
                  <a:gd name="T66" fmla="*/ 108 w 360"/>
                  <a:gd name="T67" fmla="*/ 49 h 734"/>
                  <a:gd name="T68" fmla="*/ 68 w 360"/>
                  <a:gd name="T69" fmla="*/ 26 h 734"/>
                  <a:gd name="T70" fmla="*/ 36 w 360"/>
                  <a:gd name="T71" fmla="*/ 8 h 734"/>
                  <a:gd name="T72" fmla="*/ 20 w 360"/>
                  <a:gd name="T73" fmla="*/ 5 h 734"/>
                  <a:gd name="T74" fmla="*/ 0 w 360"/>
                  <a:gd name="T75" fmla="*/ 0 h 734"/>
                  <a:gd name="T76" fmla="*/ 1 w 360"/>
                  <a:gd name="T77" fmla="*/ 366 h 7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734"/>
                  <a:gd name="T119" fmla="*/ 360 w 360"/>
                  <a:gd name="T120" fmla="*/ 734 h 7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734">
                    <a:moveTo>
                      <a:pt x="3" y="732"/>
                    </a:moveTo>
                    <a:cubicBezTo>
                      <a:pt x="71" y="733"/>
                      <a:pt x="334" y="734"/>
                      <a:pt x="336" y="729"/>
                    </a:cubicBezTo>
                    <a:cubicBezTo>
                      <a:pt x="301" y="728"/>
                      <a:pt x="228" y="713"/>
                      <a:pt x="292" y="713"/>
                    </a:cubicBezTo>
                    <a:cubicBezTo>
                      <a:pt x="311" y="713"/>
                      <a:pt x="330" y="716"/>
                      <a:pt x="348" y="709"/>
                    </a:cubicBezTo>
                    <a:cubicBezTo>
                      <a:pt x="360" y="705"/>
                      <a:pt x="323" y="701"/>
                      <a:pt x="312" y="695"/>
                    </a:cubicBezTo>
                    <a:cubicBezTo>
                      <a:pt x="291" y="666"/>
                      <a:pt x="309" y="660"/>
                      <a:pt x="320" y="630"/>
                    </a:cubicBezTo>
                    <a:cubicBezTo>
                      <a:pt x="321" y="626"/>
                      <a:pt x="312" y="633"/>
                      <a:pt x="308" y="634"/>
                    </a:cubicBezTo>
                    <a:cubicBezTo>
                      <a:pt x="301" y="653"/>
                      <a:pt x="299" y="662"/>
                      <a:pt x="280" y="673"/>
                    </a:cubicBezTo>
                    <a:cubicBezTo>
                      <a:pt x="252" y="648"/>
                      <a:pt x="246" y="603"/>
                      <a:pt x="236" y="569"/>
                    </a:cubicBezTo>
                    <a:cubicBezTo>
                      <a:pt x="234" y="548"/>
                      <a:pt x="242" y="501"/>
                      <a:pt x="208" y="522"/>
                    </a:cubicBezTo>
                    <a:cubicBezTo>
                      <a:pt x="184" y="436"/>
                      <a:pt x="200" y="492"/>
                      <a:pt x="192" y="313"/>
                    </a:cubicBezTo>
                    <a:cubicBezTo>
                      <a:pt x="190" y="269"/>
                      <a:pt x="171" y="227"/>
                      <a:pt x="156" y="187"/>
                    </a:cubicBezTo>
                    <a:cubicBezTo>
                      <a:pt x="132" y="219"/>
                      <a:pt x="142" y="240"/>
                      <a:pt x="140" y="288"/>
                    </a:cubicBezTo>
                    <a:cubicBezTo>
                      <a:pt x="135" y="287"/>
                      <a:pt x="128" y="288"/>
                      <a:pt x="124" y="284"/>
                    </a:cubicBezTo>
                    <a:cubicBezTo>
                      <a:pt x="115" y="274"/>
                      <a:pt x="125" y="253"/>
                      <a:pt x="116" y="277"/>
                    </a:cubicBezTo>
                    <a:cubicBezTo>
                      <a:pt x="119" y="346"/>
                      <a:pt x="123" y="387"/>
                      <a:pt x="156" y="446"/>
                    </a:cubicBezTo>
                    <a:cubicBezTo>
                      <a:pt x="160" y="466"/>
                      <a:pt x="171" y="477"/>
                      <a:pt x="176" y="497"/>
                    </a:cubicBezTo>
                    <a:cubicBezTo>
                      <a:pt x="179" y="507"/>
                      <a:pt x="184" y="526"/>
                      <a:pt x="184" y="526"/>
                    </a:cubicBezTo>
                    <a:cubicBezTo>
                      <a:pt x="188" y="554"/>
                      <a:pt x="182" y="611"/>
                      <a:pt x="220" y="619"/>
                    </a:cubicBezTo>
                    <a:cubicBezTo>
                      <a:pt x="233" y="631"/>
                      <a:pt x="242" y="646"/>
                      <a:pt x="248" y="662"/>
                    </a:cubicBezTo>
                    <a:cubicBezTo>
                      <a:pt x="218" y="670"/>
                      <a:pt x="234" y="656"/>
                      <a:pt x="208" y="648"/>
                    </a:cubicBezTo>
                    <a:cubicBezTo>
                      <a:pt x="181" y="624"/>
                      <a:pt x="212" y="648"/>
                      <a:pt x="180" y="634"/>
                    </a:cubicBezTo>
                    <a:cubicBezTo>
                      <a:pt x="171" y="630"/>
                      <a:pt x="156" y="619"/>
                      <a:pt x="156" y="619"/>
                    </a:cubicBezTo>
                    <a:cubicBezTo>
                      <a:pt x="140" y="623"/>
                      <a:pt x="132" y="627"/>
                      <a:pt x="116" y="623"/>
                    </a:cubicBezTo>
                    <a:cubicBezTo>
                      <a:pt x="72" y="583"/>
                      <a:pt x="62" y="480"/>
                      <a:pt x="48" y="425"/>
                    </a:cubicBezTo>
                    <a:cubicBezTo>
                      <a:pt x="43" y="403"/>
                      <a:pt x="43" y="388"/>
                      <a:pt x="40" y="363"/>
                    </a:cubicBezTo>
                    <a:cubicBezTo>
                      <a:pt x="39" y="355"/>
                      <a:pt x="38" y="346"/>
                      <a:pt x="36" y="338"/>
                    </a:cubicBezTo>
                    <a:cubicBezTo>
                      <a:pt x="34" y="331"/>
                      <a:pt x="28" y="317"/>
                      <a:pt x="28" y="317"/>
                    </a:cubicBezTo>
                    <a:cubicBezTo>
                      <a:pt x="29" y="248"/>
                      <a:pt x="28" y="180"/>
                      <a:pt x="32" y="111"/>
                    </a:cubicBezTo>
                    <a:cubicBezTo>
                      <a:pt x="32" y="104"/>
                      <a:pt x="40" y="89"/>
                      <a:pt x="40" y="89"/>
                    </a:cubicBezTo>
                    <a:cubicBezTo>
                      <a:pt x="44" y="26"/>
                      <a:pt x="28" y="19"/>
                      <a:pt x="96" y="32"/>
                    </a:cubicBezTo>
                    <a:cubicBezTo>
                      <a:pt x="118" y="45"/>
                      <a:pt x="131" y="67"/>
                      <a:pt x="156" y="79"/>
                    </a:cubicBezTo>
                    <a:cubicBezTo>
                      <a:pt x="188" y="93"/>
                      <a:pt x="215" y="97"/>
                      <a:pt x="236" y="126"/>
                    </a:cubicBezTo>
                    <a:cubicBezTo>
                      <a:pt x="263" y="117"/>
                      <a:pt x="230" y="101"/>
                      <a:pt x="216" y="97"/>
                    </a:cubicBezTo>
                    <a:cubicBezTo>
                      <a:pt x="194" y="77"/>
                      <a:pt x="163" y="67"/>
                      <a:pt x="136" y="53"/>
                    </a:cubicBezTo>
                    <a:cubicBezTo>
                      <a:pt x="117" y="44"/>
                      <a:pt x="93" y="24"/>
                      <a:pt x="72" y="17"/>
                    </a:cubicBezTo>
                    <a:cubicBezTo>
                      <a:pt x="36" y="7"/>
                      <a:pt x="93" y="23"/>
                      <a:pt x="40" y="10"/>
                    </a:cubicBezTo>
                    <a:cubicBezTo>
                      <a:pt x="32" y="8"/>
                      <a:pt x="0" y="0"/>
                      <a:pt x="0" y="0"/>
                    </a:cubicBezTo>
                    <a:cubicBezTo>
                      <a:pt x="3" y="124"/>
                      <a:pt x="4" y="593"/>
                      <a:pt x="3" y="732"/>
                    </a:cubicBezTo>
                    <a:close/>
                  </a:path>
                </a:pathLst>
              </a:custGeom>
              <a:solidFill>
                <a:srgbClr val="969696"/>
              </a:solidFill>
              <a:ln w="6350" cap="rnd">
                <a:noFill/>
                <a:round/>
                <a:headEnd/>
                <a:tailEnd/>
              </a:ln>
            </p:spPr>
            <p:txBody>
              <a:bodyPr/>
              <a:lstStyle/>
              <a:p>
                <a:endParaRPr lang="en-US" dirty="0"/>
              </a:p>
            </p:txBody>
          </p:sp>
          <p:sp>
            <p:nvSpPr>
              <p:cNvPr id="459" name="Rectangle 72"/>
              <p:cNvSpPr>
                <a:spLocks noChangeArrowheads="1"/>
              </p:cNvSpPr>
              <p:nvPr/>
            </p:nvSpPr>
            <p:spPr bwMode="auto">
              <a:xfrm>
                <a:off x="3026" y="2894"/>
                <a:ext cx="21" cy="518"/>
              </a:xfrm>
              <a:prstGeom prst="rect">
                <a:avLst/>
              </a:prstGeom>
              <a:solidFill>
                <a:srgbClr val="969696"/>
              </a:solidFill>
              <a:ln w="6350" cap="rnd">
                <a:noFill/>
                <a:miter lim="800000"/>
                <a:headEnd/>
                <a:tailEnd/>
              </a:ln>
            </p:spPr>
            <p:txBody>
              <a:bodyPr/>
              <a:lstStyle/>
              <a:p>
                <a:endParaRPr lang="en-US" dirty="0"/>
              </a:p>
            </p:txBody>
          </p:sp>
          <p:sp>
            <p:nvSpPr>
              <p:cNvPr id="460" name="Rectangle 73"/>
              <p:cNvSpPr>
                <a:spLocks noChangeArrowheads="1"/>
              </p:cNvSpPr>
              <p:nvPr/>
            </p:nvSpPr>
            <p:spPr bwMode="auto">
              <a:xfrm rot="5400000">
                <a:off x="3106" y="3313"/>
                <a:ext cx="21" cy="180"/>
              </a:xfrm>
              <a:prstGeom prst="rect">
                <a:avLst/>
              </a:prstGeom>
              <a:solidFill>
                <a:srgbClr val="969696"/>
              </a:solidFill>
              <a:ln w="6350" cap="rnd">
                <a:noFill/>
                <a:miter lim="800000"/>
                <a:headEnd/>
                <a:tailEnd/>
              </a:ln>
            </p:spPr>
            <p:txBody>
              <a:bodyPr/>
              <a:lstStyle/>
              <a:p>
                <a:endParaRPr lang="en-US" dirty="0"/>
              </a:p>
            </p:txBody>
          </p:sp>
          <p:sp>
            <p:nvSpPr>
              <p:cNvPr id="461" name="Freeform 74"/>
              <p:cNvSpPr>
                <a:spLocks/>
              </p:cNvSpPr>
              <p:nvPr/>
            </p:nvSpPr>
            <p:spPr bwMode="auto">
              <a:xfrm>
                <a:off x="3341" y="3278"/>
                <a:ext cx="143" cy="58"/>
              </a:xfrm>
              <a:custGeom>
                <a:avLst/>
                <a:gdLst>
                  <a:gd name="T0" fmla="*/ 33 w 202"/>
                  <a:gd name="T1" fmla="*/ 6 h 82"/>
                  <a:gd name="T2" fmla="*/ 71 w 202"/>
                  <a:gd name="T3" fmla="*/ 9 h 82"/>
                  <a:gd name="T4" fmla="*/ 86 w 202"/>
                  <a:gd name="T5" fmla="*/ 13 h 82"/>
                  <a:gd name="T6" fmla="*/ 93 w 202"/>
                  <a:gd name="T7" fmla="*/ 16 h 82"/>
                  <a:gd name="T8" fmla="*/ 83 w 202"/>
                  <a:gd name="T9" fmla="*/ 13 h 82"/>
                  <a:gd name="T10" fmla="*/ 69 w 202"/>
                  <a:gd name="T11" fmla="*/ 15 h 82"/>
                  <a:gd name="T12" fmla="*/ 71 w 202"/>
                  <a:gd name="T13" fmla="*/ 20 h 82"/>
                  <a:gd name="T14" fmla="*/ 68 w 202"/>
                  <a:gd name="T15" fmla="*/ 21 h 82"/>
                  <a:gd name="T16" fmla="*/ 52 w 202"/>
                  <a:gd name="T17" fmla="*/ 23 h 82"/>
                  <a:gd name="T18" fmla="*/ 2 w 202"/>
                  <a:gd name="T19" fmla="*/ 41 h 82"/>
                  <a:gd name="T20" fmla="*/ 23 w 202"/>
                  <a:gd name="T21" fmla="*/ 11 h 82"/>
                  <a:gd name="T22" fmla="*/ 16 w 202"/>
                  <a:gd name="T23" fmla="*/ 8 h 82"/>
                  <a:gd name="T24" fmla="*/ 30 w 202"/>
                  <a:gd name="T25" fmla="*/ 4 h 82"/>
                  <a:gd name="T26" fmla="*/ 33 w 202"/>
                  <a:gd name="T27" fmla="*/ 6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82"/>
                  <a:gd name="T44" fmla="*/ 202 w 202"/>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82">
                    <a:moveTo>
                      <a:pt x="67" y="11"/>
                    </a:moveTo>
                    <a:cubicBezTo>
                      <a:pt x="92" y="16"/>
                      <a:pt x="115" y="18"/>
                      <a:pt x="141" y="19"/>
                    </a:cubicBezTo>
                    <a:cubicBezTo>
                      <a:pt x="152" y="22"/>
                      <a:pt x="162" y="24"/>
                      <a:pt x="173" y="27"/>
                    </a:cubicBezTo>
                    <a:cubicBezTo>
                      <a:pt x="177" y="28"/>
                      <a:pt x="185" y="31"/>
                      <a:pt x="185" y="31"/>
                    </a:cubicBezTo>
                    <a:cubicBezTo>
                      <a:pt x="202" y="48"/>
                      <a:pt x="170" y="29"/>
                      <a:pt x="165" y="27"/>
                    </a:cubicBezTo>
                    <a:cubicBezTo>
                      <a:pt x="156" y="28"/>
                      <a:pt x="147" y="25"/>
                      <a:pt x="139" y="29"/>
                    </a:cubicBezTo>
                    <a:cubicBezTo>
                      <a:pt x="136" y="31"/>
                      <a:pt x="142" y="36"/>
                      <a:pt x="141" y="39"/>
                    </a:cubicBezTo>
                    <a:cubicBezTo>
                      <a:pt x="140" y="41"/>
                      <a:pt x="137" y="42"/>
                      <a:pt x="135" y="43"/>
                    </a:cubicBezTo>
                    <a:cubicBezTo>
                      <a:pt x="125" y="42"/>
                      <a:pt x="113" y="42"/>
                      <a:pt x="105" y="45"/>
                    </a:cubicBezTo>
                    <a:cubicBezTo>
                      <a:pt x="125" y="77"/>
                      <a:pt x="79" y="49"/>
                      <a:pt x="4" y="82"/>
                    </a:cubicBezTo>
                    <a:cubicBezTo>
                      <a:pt x="0" y="69"/>
                      <a:pt x="57" y="26"/>
                      <a:pt x="45" y="21"/>
                    </a:cubicBezTo>
                    <a:cubicBezTo>
                      <a:pt x="41" y="19"/>
                      <a:pt x="33" y="17"/>
                      <a:pt x="33" y="17"/>
                    </a:cubicBezTo>
                    <a:cubicBezTo>
                      <a:pt x="27" y="0"/>
                      <a:pt x="52" y="8"/>
                      <a:pt x="61" y="9"/>
                    </a:cubicBezTo>
                    <a:cubicBezTo>
                      <a:pt x="65" y="10"/>
                      <a:pt x="82" y="21"/>
                      <a:pt x="67" y="11"/>
                    </a:cubicBezTo>
                    <a:close/>
                  </a:path>
                </a:pathLst>
              </a:custGeom>
              <a:solidFill>
                <a:srgbClr val="969696"/>
              </a:solidFill>
              <a:ln w="6350" cap="rnd">
                <a:noFill/>
                <a:round/>
                <a:headEnd/>
                <a:tailEnd/>
              </a:ln>
            </p:spPr>
            <p:txBody>
              <a:bodyPr/>
              <a:lstStyle/>
              <a:p>
                <a:endParaRPr lang="en-US" dirty="0"/>
              </a:p>
            </p:txBody>
          </p:sp>
          <p:sp>
            <p:nvSpPr>
              <p:cNvPr id="462" name="Freeform 75"/>
              <p:cNvSpPr>
                <a:spLocks/>
              </p:cNvSpPr>
              <p:nvPr/>
            </p:nvSpPr>
            <p:spPr bwMode="auto">
              <a:xfrm>
                <a:off x="3015" y="2413"/>
                <a:ext cx="401" cy="434"/>
              </a:xfrm>
              <a:custGeom>
                <a:avLst/>
                <a:gdLst>
                  <a:gd name="T0" fmla="*/ 366 w 401"/>
                  <a:gd name="T1" fmla="*/ 225 h 434"/>
                  <a:gd name="T2" fmla="*/ 383 w 401"/>
                  <a:gd name="T3" fmla="*/ 207 h 434"/>
                  <a:gd name="T4" fmla="*/ 393 w 401"/>
                  <a:gd name="T5" fmla="*/ 192 h 434"/>
                  <a:gd name="T6" fmla="*/ 400 w 401"/>
                  <a:gd name="T7" fmla="*/ 175 h 434"/>
                  <a:gd name="T8" fmla="*/ 401 w 401"/>
                  <a:gd name="T9" fmla="*/ 150 h 434"/>
                  <a:gd name="T10" fmla="*/ 400 w 401"/>
                  <a:gd name="T11" fmla="*/ 136 h 434"/>
                  <a:gd name="T12" fmla="*/ 395 w 401"/>
                  <a:gd name="T13" fmla="*/ 116 h 434"/>
                  <a:gd name="T14" fmla="*/ 386 w 401"/>
                  <a:gd name="T15" fmla="*/ 93 h 434"/>
                  <a:gd name="T16" fmla="*/ 368 w 401"/>
                  <a:gd name="T17" fmla="*/ 67 h 434"/>
                  <a:gd name="T18" fmla="*/ 349 w 401"/>
                  <a:gd name="T19" fmla="*/ 43 h 434"/>
                  <a:gd name="T20" fmla="*/ 320 w 401"/>
                  <a:gd name="T21" fmla="*/ 24 h 434"/>
                  <a:gd name="T22" fmla="*/ 306 w 401"/>
                  <a:gd name="T23" fmla="*/ 15 h 434"/>
                  <a:gd name="T24" fmla="*/ 280 w 401"/>
                  <a:gd name="T25" fmla="*/ 5 h 434"/>
                  <a:gd name="T26" fmla="*/ 255 w 401"/>
                  <a:gd name="T27" fmla="*/ 0 h 434"/>
                  <a:gd name="T28" fmla="*/ 223 w 401"/>
                  <a:gd name="T29" fmla="*/ 1 h 434"/>
                  <a:gd name="T30" fmla="*/ 183 w 401"/>
                  <a:gd name="T31" fmla="*/ 5 h 434"/>
                  <a:gd name="T32" fmla="*/ 146 w 401"/>
                  <a:gd name="T33" fmla="*/ 16 h 434"/>
                  <a:gd name="T34" fmla="*/ 103 w 401"/>
                  <a:gd name="T35" fmla="*/ 45 h 434"/>
                  <a:gd name="T36" fmla="*/ 74 w 401"/>
                  <a:gd name="T37" fmla="*/ 82 h 434"/>
                  <a:gd name="T38" fmla="*/ 56 w 401"/>
                  <a:gd name="T39" fmla="*/ 109 h 434"/>
                  <a:gd name="T40" fmla="*/ 43 w 401"/>
                  <a:gd name="T41" fmla="*/ 132 h 434"/>
                  <a:gd name="T42" fmla="*/ 33 w 401"/>
                  <a:gd name="T43" fmla="*/ 178 h 434"/>
                  <a:gd name="T44" fmla="*/ 26 w 401"/>
                  <a:gd name="T45" fmla="*/ 223 h 434"/>
                  <a:gd name="T46" fmla="*/ 17 w 401"/>
                  <a:gd name="T47" fmla="*/ 246 h 434"/>
                  <a:gd name="T48" fmla="*/ 10 w 401"/>
                  <a:gd name="T49" fmla="*/ 270 h 434"/>
                  <a:gd name="T50" fmla="*/ 0 w 401"/>
                  <a:gd name="T51" fmla="*/ 335 h 434"/>
                  <a:gd name="T52" fmla="*/ 0 w 401"/>
                  <a:gd name="T53" fmla="*/ 386 h 434"/>
                  <a:gd name="T54" fmla="*/ 18 w 401"/>
                  <a:gd name="T55" fmla="*/ 407 h 434"/>
                  <a:gd name="T56" fmla="*/ 57 w 401"/>
                  <a:gd name="T57" fmla="*/ 407 h 434"/>
                  <a:gd name="T58" fmla="*/ 99 w 401"/>
                  <a:gd name="T59" fmla="*/ 419 h 434"/>
                  <a:gd name="T60" fmla="*/ 204 w 401"/>
                  <a:gd name="T61" fmla="*/ 434 h 434"/>
                  <a:gd name="T62" fmla="*/ 246 w 401"/>
                  <a:gd name="T63" fmla="*/ 404 h 434"/>
                  <a:gd name="T64" fmla="*/ 267 w 401"/>
                  <a:gd name="T65" fmla="*/ 275 h 434"/>
                  <a:gd name="T66" fmla="*/ 286 w 401"/>
                  <a:gd name="T67" fmla="*/ 232 h 434"/>
                  <a:gd name="T68" fmla="*/ 298 w 401"/>
                  <a:gd name="T69" fmla="*/ 219 h 434"/>
                  <a:gd name="T70" fmla="*/ 335 w 401"/>
                  <a:gd name="T71" fmla="*/ 220 h 434"/>
                  <a:gd name="T72" fmla="*/ 366 w 401"/>
                  <a:gd name="T73" fmla="*/ 225 h 4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1"/>
                  <a:gd name="T112" fmla="*/ 0 h 434"/>
                  <a:gd name="T113" fmla="*/ 401 w 401"/>
                  <a:gd name="T114" fmla="*/ 434 h 4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1" h="434">
                    <a:moveTo>
                      <a:pt x="366" y="225"/>
                    </a:moveTo>
                    <a:lnTo>
                      <a:pt x="383" y="207"/>
                    </a:lnTo>
                    <a:lnTo>
                      <a:pt x="393" y="192"/>
                    </a:lnTo>
                    <a:lnTo>
                      <a:pt x="400" y="175"/>
                    </a:lnTo>
                    <a:lnTo>
                      <a:pt x="401" y="150"/>
                    </a:lnTo>
                    <a:lnTo>
                      <a:pt x="400" y="136"/>
                    </a:lnTo>
                    <a:lnTo>
                      <a:pt x="395" y="116"/>
                    </a:lnTo>
                    <a:lnTo>
                      <a:pt x="386" y="93"/>
                    </a:lnTo>
                    <a:lnTo>
                      <a:pt x="368" y="67"/>
                    </a:lnTo>
                    <a:lnTo>
                      <a:pt x="349" y="43"/>
                    </a:lnTo>
                    <a:lnTo>
                      <a:pt x="320" y="24"/>
                    </a:lnTo>
                    <a:lnTo>
                      <a:pt x="306" y="15"/>
                    </a:lnTo>
                    <a:lnTo>
                      <a:pt x="280" y="5"/>
                    </a:lnTo>
                    <a:lnTo>
                      <a:pt x="255" y="0"/>
                    </a:lnTo>
                    <a:lnTo>
                      <a:pt x="223" y="1"/>
                    </a:lnTo>
                    <a:lnTo>
                      <a:pt x="183" y="5"/>
                    </a:lnTo>
                    <a:lnTo>
                      <a:pt x="146" y="16"/>
                    </a:lnTo>
                    <a:lnTo>
                      <a:pt x="103" y="45"/>
                    </a:lnTo>
                    <a:lnTo>
                      <a:pt x="74" y="82"/>
                    </a:lnTo>
                    <a:lnTo>
                      <a:pt x="56" y="109"/>
                    </a:lnTo>
                    <a:lnTo>
                      <a:pt x="43" y="132"/>
                    </a:lnTo>
                    <a:lnTo>
                      <a:pt x="33" y="178"/>
                    </a:lnTo>
                    <a:lnTo>
                      <a:pt x="26" y="223"/>
                    </a:lnTo>
                    <a:lnTo>
                      <a:pt x="17" y="246"/>
                    </a:lnTo>
                    <a:lnTo>
                      <a:pt x="10" y="270"/>
                    </a:lnTo>
                    <a:lnTo>
                      <a:pt x="0" y="335"/>
                    </a:lnTo>
                    <a:lnTo>
                      <a:pt x="0" y="386"/>
                    </a:lnTo>
                    <a:lnTo>
                      <a:pt x="18" y="407"/>
                    </a:lnTo>
                    <a:lnTo>
                      <a:pt x="57" y="407"/>
                    </a:lnTo>
                    <a:lnTo>
                      <a:pt x="99" y="419"/>
                    </a:lnTo>
                    <a:lnTo>
                      <a:pt x="204" y="434"/>
                    </a:lnTo>
                    <a:lnTo>
                      <a:pt x="246" y="404"/>
                    </a:lnTo>
                    <a:lnTo>
                      <a:pt x="267" y="275"/>
                    </a:lnTo>
                    <a:lnTo>
                      <a:pt x="286" y="232"/>
                    </a:lnTo>
                    <a:lnTo>
                      <a:pt x="298" y="219"/>
                    </a:lnTo>
                    <a:lnTo>
                      <a:pt x="335" y="220"/>
                    </a:lnTo>
                    <a:lnTo>
                      <a:pt x="366" y="225"/>
                    </a:lnTo>
                  </a:path>
                </a:pathLst>
              </a:custGeom>
              <a:gradFill rotWithShape="0">
                <a:gsLst>
                  <a:gs pos="0">
                    <a:srgbClr val="4D4D4D"/>
                  </a:gs>
                  <a:gs pos="100000">
                    <a:srgbClr val="242424"/>
                  </a:gs>
                </a:gsLst>
                <a:lin ang="5400000" scaled="1"/>
              </a:gradFill>
              <a:ln w="6350" cap="rnd">
                <a:noFill/>
                <a:round/>
                <a:headEnd/>
                <a:tailEnd/>
              </a:ln>
            </p:spPr>
            <p:txBody>
              <a:bodyPr/>
              <a:lstStyle/>
              <a:p>
                <a:endParaRPr lang="en-US" dirty="0"/>
              </a:p>
            </p:txBody>
          </p:sp>
        </p:grpSp>
      </p:grpSp>
      <p:grpSp>
        <p:nvGrpSpPr>
          <p:cNvPr id="498" name="Group 28"/>
          <p:cNvGrpSpPr>
            <a:grpSpLocks/>
          </p:cNvGrpSpPr>
          <p:nvPr/>
        </p:nvGrpSpPr>
        <p:grpSpPr bwMode="auto">
          <a:xfrm>
            <a:off x="1692630" y="5492132"/>
            <a:ext cx="1011939" cy="832551"/>
            <a:chOff x="1187" y="432"/>
            <a:chExt cx="1279" cy="1015"/>
          </a:xfrm>
        </p:grpSpPr>
        <p:grpSp>
          <p:nvGrpSpPr>
            <p:cNvPr id="499" name="Group 29"/>
            <p:cNvGrpSpPr>
              <a:grpSpLocks/>
            </p:cNvGrpSpPr>
            <p:nvPr/>
          </p:nvGrpSpPr>
          <p:grpSpPr bwMode="auto">
            <a:xfrm>
              <a:off x="1536" y="431"/>
              <a:ext cx="934" cy="943"/>
              <a:chOff x="3364" y="2399"/>
              <a:chExt cx="934" cy="943"/>
            </a:xfrm>
          </p:grpSpPr>
          <p:grpSp>
            <p:nvGrpSpPr>
              <p:cNvPr id="511" name="Group 30"/>
              <p:cNvGrpSpPr>
                <a:grpSpLocks/>
              </p:cNvGrpSpPr>
              <p:nvPr/>
            </p:nvGrpSpPr>
            <p:grpSpPr bwMode="auto">
              <a:xfrm>
                <a:off x="3364" y="3071"/>
                <a:ext cx="647" cy="271"/>
                <a:chOff x="1585" y="1673"/>
                <a:chExt cx="709" cy="297"/>
              </a:xfrm>
            </p:grpSpPr>
            <p:sp>
              <p:nvSpPr>
                <p:cNvPr id="539" name="Freeform 31"/>
                <p:cNvSpPr>
                  <a:spLocks/>
                </p:cNvSpPr>
                <p:nvPr/>
              </p:nvSpPr>
              <p:spPr bwMode="auto">
                <a:xfrm>
                  <a:off x="1585" y="1673"/>
                  <a:ext cx="709" cy="297"/>
                </a:xfrm>
                <a:custGeom>
                  <a:avLst/>
                  <a:gdLst>
                    <a:gd name="T0" fmla="*/ 576 w 872"/>
                    <a:gd name="T1" fmla="*/ 117 h 366"/>
                    <a:gd name="T2" fmla="*/ 576 w 872"/>
                    <a:gd name="T3" fmla="*/ 162 h 366"/>
                    <a:gd name="T4" fmla="*/ 451 w 872"/>
                    <a:gd name="T5" fmla="*/ 241 h 366"/>
                    <a:gd name="T6" fmla="*/ 0 w 872"/>
                    <a:gd name="T7" fmla="*/ 112 h 366"/>
                    <a:gd name="T8" fmla="*/ 0 w 872"/>
                    <a:gd name="T9" fmla="*/ 93 h 366"/>
                    <a:gd name="T10" fmla="*/ 152 w 872"/>
                    <a:gd name="T11" fmla="*/ 0 h 366"/>
                    <a:gd name="T12" fmla="*/ 576 w 872"/>
                    <a:gd name="T13" fmla="*/ 117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dirty="0"/>
                </a:p>
              </p:txBody>
            </p:sp>
            <p:sp>
              <p:nvSpPr>
                <p:cNvPr id="540" name="Freeform 32"/>
                <p:cNvSpPr>
                  <a:spLocks/>
                </p:cNvSpPr>
                <p:nvPr/>
              </p:nvSpPr>
              <p:spPr bwMode="auto">
                <a:xfrm>
                  <a:off x="1596" y="1679"/>
                  <a:ext cx="690" cy="264"/>
                </a:xfrm>
                <a:custGeom>
                  <a:avLst/>
                  <a:gdLst>
                    <a:gd name="T0" fmla="*/ 561 w 848"/>
                    <a:gd name="T1" fmla="*/ 116 h 324"/>
                    <a:gd name="T2" fmla="*/ 143 w 848"/>
                    <a:gd name="T3" fmla="*/ 0 h 324"/>
                    <a:gd name="T4" fmla="*/ 0 w 848"/>
                    <a:gd name="T5" fmla="*/ 89 h 324"/>
                    <a:gd name="T6" fmla="*/ 441 w 848"/>
                    <a:gd name="T7" fmla="*/ 215 h 324"/>
                    <a:gd name="T8" fmla="*/ 561 w 848"/>
                    <a:gd name="T9" fmla="*/ 116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dirty="0"/>
                </a:p>
              </p:txBody>
            </p:sp>
            <p:sp>
              <p:nvSpPr>
                <p:cNvPr id="541" name="Freeform 33"/>
                <p:cNvSpPr>
                  <a:spLocks/>
                </p:cNvSpPr>
                <p:nvPr/>
              </p:nvSpPr>
              <p:spPr bwMode="auto">
                <a:xfrm>
                  <a:off x="1766" y="1694"/>
                  <a:ext cx="388" cy="112"/>
                </a:xfrm>
                <a:custGeom>
                  <a:avLst/>
                  <a:gdLst>
                    <a:gd name="T0" fmla="*/ 0 w 477"/>
                    <a:gd name="T1" fmla="*/ 8 h 138"/>
                    <a:gd name="T2" fmla="*/ 302 w 477"/>
                    <a:gd name="T3" fmla="*/ 91 h 138"/>
                    <a:gd name="T4" fmla="*/ 316 w 477"/>
                    <a:gd name="T5" fmla="*/ 82 h 138"/>
                    <a:gd name="T6" fmla="*/ 13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dirty="0"/>
                </a:p>
              </p:txBody>
            </p:sp>
            <p:sp>
              <p:nvSpPr>
                <p:cNvPr id="542" name="Freeform 34"/>
                <p:cNvSpPr>
                  <a:spLocks/>
                </p:cNvSpPr>
                <p:nvPr/>
              </p:nvSpPr>
              <p:spPr bwMode="auto">
                <a:xfrm>
                  <a:off x="1654" y="1717"/>
                  <a:ext cx="404" cy="143"/>
                </a:xfrm>
                <a:custGeom>
                  <a:avLst/>
                  <a:gdLst>
                    <a:gd name="T0" fmla="*/ 0 w 496"/>
                    <a:gd name="T1" fmla="*/ 43 h 177"/>
                    <a:gd name="T2" fmla="*/ 14 w 496"/>
                    <a:gd name="T3" fmla="*/ 48 h 177"/>
                    <a:gd name="T4" fmla="*/ 30 w 496"/>
                    <a:gd name="T5" fmla="*/ 40 h 177"/>
                    <a:gd name="T6" fmla="*/ 40 w 496"/>
                    <a:gd name="T7" fmla="*/ 43 h 177"/>
                    <a:gd name="T8" fmla="*/ 30 w 496"/>
                    <a:gd name="T9" fmla="*/ 53 h 177"/>
                    <a:gd name="T10" fmla="*/ 228 w 496"/>
                    <a:gd name="T11" fmla="*/ 107 h 177"/>
                    <a:gd name="T12" fmla="*/ 239 w 496"/>
                    <a:gd name="T13" fmla="*/ 99 h 177"/>
                    <a:gd name="T14" fmla="*/ 256 w 496"/>
                    <a:gd name="T15" fmla="*/ 103 h 177"/>
                    <a:gd name="T16" fmla="*/ 245 w 496"/>
                    <a:gd name="T17" fmla="*/ 111 h 177"/>
                    <a:gd name="T18" fmla="*/ 263 w 496"/>
                    <a:gd name="T19" fmla="*/ 116 h 177"/>
                    <a:gd name="T20" fmla="*/ 329 w 496"/>
                    <a:gd name="T21" fmla="*/ 69 h 177"/>
                    <a:gd name="T22" fmla="*/ 73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dirty="0"/>
                </a:p>
              </p:txBody>
            </p:sp>
            <p:sp>
              <p:nvSpPr>
                <p:cNvPr id="543" name="Freeform 35"/>
                <p:cNvSpPr>
                  <a:spLocks/>
                </p:cNvSpPr>
                <p:nvPr/>
              </p:nvSpPr>
              <p:spPr bwMode="auto">
                <a:xfrm>
                  <a:off x="2044" y="1810"/>
                  <a:ext cx="88" cy="35"/>
                </a:xfrm>
                <a:custGeom>
                  <a:avLst/>
                  <a:gdLst>
                    <a:gd name="T0" fmla="*/ 27 w 108"/>
                    <a:gd name="T1" fmla="*/ 0 h 44"/>
                    <a:gd name="T2" fmla="*/ 71 w 108"/>
                    <a:gd name="T3" fmla="*/ 11 h 44"/>
                    <a:gd name="T4" fmla="*/ 46 w 108"/>
                    <a:gd name="T5" fmla="*/ 27 h 44"/>
                    <a:gd name="T6" fmla="*/ 0 w 108"/>
                    <a:gd name="T7" fmla="*/ 16 h 44"/>
                    <a:gd name="T8" fmla="*/ 27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dirty="0"/>
                </a:p>
              </p:txBody>
            </p:sp>
            <p:sp>
              <p:nvSpPr>
                <p:cNvPr id="544" name="Freeform 36"/>
                <p:cNvSpPr>
                  <a:spLocks/>
                </p:cNvSpPr>
                <p:nvPr/>
              </p:nvSpPr>
              <p:spPr bwMode="auto">
                <a:xfrm>
                  <a:off x="1994" y="1848"/>
                  <a:ext cx="79" cy="34"/>
                </a:xfrm>
                <a:custGeom>
                  <a:avLst/>
                  <a:gdLst>
                    <a:gd name="T0" fmla="*/ 14 w 97"/>
                    <a:gd name="T1" fmla="*/ 5 h 42"/>
                    <a:gd name="T2" fmla="*/ 30 w 97"/>
                    <a:gd name="T3" fmla="*/ 7 h 42"/>
                    <a:gd name="T4" fmla="*/ 40 w 97"/>
                    <a:gd name="T5" fmla="*/ 0 h 42"/>
                    <a:gd name="T6" fmla="*/ 55 w 97"/>
                    <a:gd name="T7" fmla="*/ 5 h 42"/>
                    <a:gd name="T8" fmla="*/ 48 w 97"/>
                    <a:gd name="T9" fmla="*/ 12 h 42"/>
                    <a:gd name="T10" fmla="*/ 64 w 97"/>
                    <a:gd name="T11" fmla="*/ 16 h 42"/>
                    <a:gd name="T12" fmla="*/ 51 w 97"/>
                    <a:gd name="T13" fmla="*/ 27 h 42"/>
                    <a:gd name="T14" fmla="*/ 0 w 97"/>
                    <a:gd name="T15" fmla="*/ 14 h 42"/>
                    <a:gd name="T16" fmla="*/ 14 w 97"/>
                    <a:gd name="T17" fmla="*/ 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dirty="0"/>
                </a:p>
              </p:txBody>
            </p:sp>
            <p:sp>
              <p:nvSpPr>
                <p:cNvPr id="545" name="Freeform 37"/>
                <p:cNvSpPr>
                  <a:spLocks/>
                </p:cNvSpPr>
                <p:nvPr/>
              </p:nvSpPr>
              <p:spPr bwMode="auto">
                <a:xfrm>
                  <a:off x="2073" y="1825"/>
                  <a:ext cx="150" cy="80"/>
                </a:xfrm>
                <a:custGeom>
                  <a:avLst/>
                  <a:gdLst>
                    <a:gd name="T0" fmla="*/ 66 w 185"/>
                    <a:gd name="T1" fmla="*/ 0 h 97"/>
                    <a:gd name="T2" fmla="*/ 122 w 185"/>
                    <a:gd name="T3" fmla="*/ 15 h 97"/>
                    <a:gd name="T4" fmla="*/ 54 w 185"/>
                    <a:gd name="T5" fmla="*/ 66 h 97"/>
                    <a:gd name="T6" fmla="*/ 0 w 185"/>
                    <a:gd name="T7" fmla="*/ 50 h 97"/>
                    <a:gd name="T8" fmla="*/ 66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dirty="0"/>
                </a:p>
              </p:txBody>
            </p:sp>
          </p:grpSp>
          <p:grpSp>
            <p:nvGrpSpPr>
              <p:cNvPr id="512" name="Group 38"/>
              <p:cNvGrpSpPr>
                <a:grpSpLocks/>
              </p:cNvGrpSpPr>
              <p:nvPr/>
            </p:nvGrpSpPr>
            <p:grpSpPr bwMode="auto">
              <a:xfrm>
                <a:off x="3557" y="2818"/>
                <a:ext cx="696" cy="376"/>
                <a:chOff x="2614" y="1299"/>
                <a:chExt cx="763" cy="412"/>
              </a:xfrm>
            </p:grpSpPr>
            <p:sp>
              <p:nvSpPr>
                <p:cNvPr id="525" name="Freeform 39"/>
                <p:cNvSpPr>
                  <a:spLocks noChangeAspect="1"/>
                </p:cNvSpPr>
                <p:nvPr/>
              </p:nvSpPr>
              <p:spPr bwMode="auto">
                <a:xfrm>
                  <a:off x="3113" y="1406"/>
                  <a:ext cx="263" cy="305"/>
                </a:xfrm>
                <a:custGeom>
                  <a:avLst/>
                  <a:gdLst>
                    <a:gd name="T0" fmla="*/ 1 w 364"/>
                    <a:gd name="T1" fmla="*/ 111 h 422"/>
                    <a:gd name="T2" fmla="*/ 190 w 364"/>
                    <a:gd name="T3" fmla="*/ 0 h 422"/>
                    <a:gd name="T4" fmla="*/ 190 w 364"/>
                    <a:gd name="T5" fmla="*/ 94 h 422"/>
                    <a:gd name="T6" fmla="*/ 0 w 364"/>
                    <a:gd name="T7" fmla="*/ 220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526" name="Freeform 40"/>
                <p:cNvSpPr>
                  <a:spLocks noChangeAspect="1"/>
                </p:cNvSpPr>
                <p:nvPr/>
              </p:nvSpPr>
              <p:spPr bwMode="auto">
                <a:xfrm>
                  <a:off x="2614" y="1299"/>
                  <a:ext cx="763" cy="264"/>
                </a:xfrm>
                <a:custGeom>
                  <a:avLst/>
                  <a:gdLst>
                    <a:gd name="T0" fmla="*/ 350 w 1091"/>
                    <a:gd name="T1" fmla="*/ 184 h 377"/>
                    <a:gd name="T2" fmla="*/ 0 w 1091"/>
                    <a:gd name="T3" fmla="*/ 92 h 377"/>
                    <a:gd name="T4" fmla="*/ 194 w 1091"/>
                    <a:gd name="T5" fmla="*/ 0 h 377"/>
                    <a:gd name="T6" fmla="*/ 533 w 1091"/>
                    <a:gd name="T7" fmla="*/ 74 h 377"/>
                    <a:gd name="T8" fmla="*/ 350 w 1091"/>
                    <a:gd name="T9" fmla="*/ 184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527" name="Freeform 41"/>
                <p:cNvSpPr>
                  <a:spLocks noChangeAspect="1"/>
                </p:cNvSpPr>
                <p:nvPr/>
              </p:nvSpPr>
              <p:spPr bwMode="auto">
                <a:xfrm>
                  <a:off x="2614" y="1429"/>
                  <a:ext cx="499" cy="282"/>
                </a:xfrm>
                <a:custGeom>
                  <a:avLst/>
                  <a:gdLst>
                    <a:gd name="T0" fmla="*/ 0 w 690"/>
                    <a:gd name="T1" fmla="*/ 3 h 390"/>
                    <a:gd name="T2" fmla="*/ 0 w 690"/>
                    <a:gd name="T3" fmla="*/ 101 h 390"/>
                    <a:gd name="T4" fmla="*/ 361 w 690"/>
                    <a:gd name="T5" fmla="*/ 204 h 390"/>
                    <a:gd name="T6" fmla="*/ 361 w 690"/>
                    <a:gd name="T7" fmla="*/ 97 h 390"/>
                    <a:gd name="T8" fmla="*/ 2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528" name="Freeform 42"/>
                <p:cNvSpPr>
                  <a:spLocks noChangeAspect="1"/>
                </p:cNvSpPr>
                <p:nvPr/>
              </p:nvSpPr>
              <p:spPr bwMode="auto">
                <a:xfrm>
                  <a:off x="2875" y="1529"/>
                  <a:ext cx="196" cy="137"/>
                </a:xfrm>
                <a:custGeom>
                  <a:avLst/>
                  <a:gdLst>
                    <a:gd name="T0" fmla="*/ 0 w 271"/>
                    <a:gd name="T1" fmla="*/ 0 h 189"/>
                    <a:gd name="T2" fmla="*/ 142 w 271"/>
                    <a:gd name="T3" fmla="*/ 38 h 189"/>
                    <a:gd name="T4" fmla="*/ 142 w 271"/>
                    <a:gd name="T5" fmla="*/ 99 h 189"/>
                    <a:gd name="T6" fmla="*/ 0 w 271"/>
                    <a:gd name="T7" fmla="*/ 60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dirty="0"/>
                </a:p>
              </p:txBody>
            </p:sp>
            <p:sp>
              <p:nvSpPr>
                <p:cNvPr id="529" name="Freeform 43"/>
                <p:cNvSpPr>
                  <a:spLocks noChangeAspect="1" noChangeArrowheads="1"/>
                </p:cNvSpPr>
                <p:nvPr/>
              </p:nvSpPr>
              <p:spPr bwMode="auto">
                <a:xfrm>
                  <a:off x="2879" y="1580"/>
                  <a:ext cx="189" cy="49"/>
                </a:xfrm>
                <a:custGeom>
                  <a:avLst/>
                  <a:gdLst>
                    <a:gd name="T0" fmla="*/ 0 w 261"/>
                    <a:gd name="T1" fmla="*/ 0 h 69"/>
                    <a:gd name="T2" fmla="*/ 137 w 261"/>
                    <a:gd name="T3" fmla="*/ 3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dirty="0"/>
                </a:p>
              </p:txBody>
            </p:sp>
            <p:sp>
              <p:nvSpPr>
                <p:cNvPr id="530" name="Freeform 44"/>
                <p:cNvSpPr>
                  <a:spLocks/>
                </p:cNvSpPr>
                <p:nvPr/>
              </p:nvSpPr>
              <p:spPr bwMode="auto">
                <a:xfrm>
                  <a:off x="2874" y="1528"/>
                  <a:ext cx="196" cy="83"/>
                </a:xfrm>
                <a:custGeom>
                  <a:avLst/>
                  <a:gdLst>
                    <a:gd name="T0" fmla="*/ 0 w 270"/>
                    <a:gd name="T1" fmla="*/ 59 h 116"/>
                    <a:gd name="T2" fmla="*/ 1 w 270"/>
                    <a:gd name="T3" fmla="*/ 0 h 116"/>
                    <a:gd name="T4" fmla="*/ 142 w 270"/>
                    <a:gd name="T5" fmla="*/ 39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dirty="0"/>
                </a:p>
              </p:txBody>
            </p:sp>
            <p:sp>
              <p:nvSpPr>
                <p:cNvPr id="531" name="Line 45"/>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dirty="0"/>
                </a:p>
              </p:txBody>
            </p:sp>
            <p:sp>
              <p:nvSpPr>
                <p:cNvPr id="532" name="Line 46"/>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dirty="0"/>
                </a:p>
              </p:txBody>
            </p:sp>
            <p:sp>
              <p:nvSpPr>
                <p:cNvPr id="533" name="Freeform 47"/>
                <p:cNvSpPr>
                  <a:spLocks/>
                </p:cNvSpPr>
                <p:nvPr/>
              </p:nvSpPr>
              <p:spPr bwMode="auto">
                <a:xfrm>
                  <a:off x="2940" y="1566"/>
                  <a:ext cx="47" cy="25"/>
                </a:xfrm>
                <a:custGeom>
                  <a:avLst/>
                  <a:gdLst>
                    <a:gd name="T0" fmla="*/ 0 w 64"/>
                    <a:gd name="T1" fmla="*/ 0 h 35"/>
                    <a:gd name="T2" fmla="*/ 1 w 64"/>
                    <a:gd name="T3" fmla="*/ 9 h 35"/>
                    <a:gd name="T4" fmla="*/ 35 w 64"/>
                    <a:gd name="T5" fmla="*/ 18 h 35"/>
                    <a:gd name="T6" fmla="*/ 35 w 64"/>
                    <a:gd name="T7" fmla="*/ 10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dirty="0"/>
                </a:p>
              </p:txBody>
            </p:sp>
            <p:sp>
              <p:nvSpPr>
                <p:cNvPr id="534" name="Line 48"/>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535" name="Line 49"/>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536" name="Line 50"/>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537" name="Line 51"/>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538" name="Freeform 52"/>
                <p:cNvSpPr>
                  <a:spLocks/>
                </p:cNvSpPr>
                <p:nvPr/>
              </p:nvSpPr>
              <p:spPr bwMode="auto">
                <a:xfrm>
                  <a:off x="2877" y="1588"/>
                  <a:ext cx="198" cy="84"/>
                </a:xfrm>
                <a:custGeom>
                  <a:avLst/>
                  <a:gdLst>
                    <a:gd name="T0" fmla="*/ 0 w 275"/>
                    <a:gd name="T1" fmla="*/ 21 h 117"/>
                    <a:gd name="T2" fmla="*/ 143 w 275"/>
                    <a:gd name="T3" fmla="*/ 60 h 117"/>
                    <a:gd name="T4" fmla="*/ 14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dirty="0"/>
                </a:p>
              </p:txBody>
            </p:sp>
          </p:grpSp>
          <p:grpSp>
            <p:nvGrpSpPr>
              <p:cNvPr id="513" name="Group 53"/>
              <p:cNvGrpSpPr>
                <a:grpSpLocks/>
              </p:cNvGrpSpPr>
              <p:nvPr/>
            </p:nvGrpSpPr>
            <p:grpSpPr bwMode="auto">
              <a:xfrm>
                <a:off x="3647" y="2399"/>
                <a:ext cx="651" cy="612"/>
                <a:chOff x="2676" y="840"/>
                <a:chExt cx="714" cy="672"/>
              </a:xfrm>
            </p:grpSpPr>
            <p:sp>
              <p:nvSpPr>
                <p:cNvPr id="514" name="Freeform 54"/>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dirty="0"/>
                </a:p>
              </p:txBody>
            </p:sp>
            <p:sp>
              <p:nvSpPr>
                <p:cNvPr id="515" name="Freeform 55"/>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dirty="0"/>
                </a:p>
              </p:txBody>
            </p:sp>
            <p:sp>
              <p:nvSpPr>
                <p:cNvPr id="516" name="Oval 56"/>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endParaRPr lang="en-US" dirty="0"/>
                </a:p>
              </p:txBody>
            </p:sp>
            <p:sp>
              <p:nvSpPr>
                <p:cNvPr id="517" name="Freeform 57"/>
                <p:cNvSpPr>
                  <a:spLocks/>
                </p:cNvSpPr>
                <p:nvPr/>
              </p:nvSpPr>
              <p:spPr bwMode="auto">
                <a:xfrm>
                  <a:off x="2718" y="1337"/>
                  <a:ext cx="452" cy="126"/>
                </a:xfrm>
                <a:custGeom>
                  <a:avLst/>
                  <a:gdLst>
                    <a:gd name="T0" fmla="*/ 0 w 646"/>
                    <a:gd name="T1" fmla="*/ 0 h 180"/>
                    <a:gd name="T2" fmla="*/ 10 w 646"/>
                    <a:gd name="T3" fmla="*/ 17 h 180"/>
                    <a:gd name="T4" fmla="*/ 281 w 646"/>
                    <a:gd name="T5" fmla="*/ 88 h 180"/>
                    <a:gd name="T6" fmla="*/ 316 w 646"/>
                    <a:gd name="T7" fmla="*/ 7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dirty="0"/>
                </a:p>
              </p:txBody>
            </p:sp>
            <p:sp>
              <p:nvSpPr>
                <p:cNvPr id="518" name="Freeform 58"/>
                <p:cNvSpPr>
                  <a:spLocks noChangeAspect="1"/>
                </p:cNvSpPr>
                <p:nvPr/>
              </p:nvSpPr>
              <p:spPr bwMode="auto">
                <a:xfrm>
                  <a:off x="2826" y="840"/>
                  <a:ext cx="564" cy="520"/>
                </a:xfrm>
                <a:custGeom>
                  <a:avLst/>
                  <a:gdLst>
                    <a:gd name="T0" fmla="*/ 302 w 808"/>
                    <a:gd name="T1" fmla="*/ 362 h 746"/>
                    <a:gd name="T2" fmla="*/ 394 w 808"/>
                    <a:gd name="T3" fmla="*/ 255 h 746"/>
                    <a:gd name="T4" fmla="*/ 394 w 808"/>
                    <a:gd name="T5" fmla="*/ 52 h 746"/>
                    <a:gd name="T6" fmla="*/ 164 w 808"/>
                    <a:gd name="T7" fmla="*/ 0 h 746"/>
                    <a:gd name="T8" fmla="*/ 0 w 808"/>
                    <a:gd name="T9" fmla="*/ 23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519" name="Freeform 59"/>
                <p:cNvSpPr>
                  <a:spLocks noChangeAspect="1"/>
                </p:cNvSpPr>
                <p:nvPr/>
              </p:nvSpPr>
              <p:spPr bwMode="auto">
                <a:xfrm>
                  <a:off x="3178" y="955"/>
                  <a:ext cx="113" cy="506"/>
                </a:xfrm>
                <a:custGeom>
                  <a:avLst/>
                  <a:gdLst>
                    <a:gd name="T0" fmla="*/ 0 w 144"/>
                    <a:gd name="T1" fmla="*/ 398 h 644"/>
                    <a:gd name="T2" fmla="*/ 0 w 144"/>
                    <a:gd name="T3" fmla="*/ 49 h 644"/>
                    <a:gd name="T4" fmla="*/ 89 w 144"/>
                    <a:gd name="T5" fmla="*/ 0 h 644"/>
                    <a:gd name="T6" fmla="*/ 89 w 144"/>
                    <a:gd name="T7" fmla="*/ 342 h 644"/>
                    <a:gd name="T8" fmla="*/ 0 w 144"/>
                    <a:gd name="T9" fmla="*/ 398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520" name="Freeform 60"/>
                <p:cNvSpPr>
                  <a:spLocks noChangeAspect="1"/>
                </p:cNvSpPr>
                <p:nvPr/>
              </p:nvSpPr>
              <p:spPr bwMode="auto">
                <a:xfrm>
                  <a:off x="2676" y="846"/>
                  <a:ext cx="615" cy="172"/>
                </a:xfrm>
                <a:custGeom>
                  <a:avLst/>
                  <a:gdLst>
                    <a:gd name="T0" fmla="*/ 395 w 782"/>
                    <a:gd name="T1" fmla="*/ 135 h 219"/>
                    <a:gd name="T2" fmla="*/ 0 w 782"/>
                    <a:gd name="T3" fmla="*/ 42 h 219"/>
                    <a:gd name="T4" fmla="*/ 99 w 782"/>
                    <a:gd name="T5" fmla="*/ 0 h 219"/>
                    <a:gd name="T6" fmla="*/ 484 w 782"/>
                    <a:gd name="T7" fmla="*/ 86 h 219"/>
                    <a:gd name="T8" fmla="*/ 395 w 782"/>
                    <a:gd name="T9" fmla="*/ 135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dirty="0"/>
                </a:p>
              </p:txBody>
            </p:sp>
            <p:sp>
              <p:nvSpPr>
                <p:cNvPr id="521" name="Freeform 61"/>
                <p:cNvSpPr>
                  <a:spLocks noChangeAspect="1"/>
                </p:cNvSpPr>
                <p:nvPr/>
              </p:nvSpPr>
              <p:spPr bwMode="auto">
                <a:xfrm>
                  <a:off x="2676" y="897"/>
                  <a:ext cx="502" cy="566"/>
                </a:xfrm>
                <a:custGeom>
                  <a:avLst/>
                  <a:gdLst>
                    <a:gd name="T0" fmla="*/ 374 w 672"/>
                    <a:gd name="T1" fmla="*/ 424 h 754"/>
                    <a:gd name="T2" fmla="*/ 374 w 672"/>
                    <a:gd name="T3" fmla="*/ 90 h 754"/>
                    <a:gd name="T4" fmla="*/ 0 w 672"/>
                    <a:gd name="T5" fmla="*/ 0 h 754"/>
                    <a:gd name="T6" fmla="*/ 0 w 672"/>
                    <a:gd name="T7" fmla="*/ 326 h 754"/>
                    <a:gd name="T8" fmla="*/ 374 w 672"/>
                    <a:gd name="T9" fmla="*/ 424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522" name="Freeform 62"/>
                <p:cNvSpPr>
                  <a:spLocks noChangeAspect="1"/>
                </p:cNvSpPr>
                <p:nvPr/>
              </p:nvSpPr>
              <p:spPr bwMode="auto">
                <a:xfrm>
                  <a:off x="2715" y="947"/>
                  <a:ext cx="425" cy="464"/>
                </a:xfrm>
                <a:custGeom>
                  <a:avLst/>
                  <a:gdLst>
                    <a:gd name="T0" fmla="*/ 367 w 491"/>
                    <a:gd name="T1" fmla="*/ 391 h 549"/>
                    <a:gd name="T2" fmla="*/ 367 w 491"/>
                    <a:gd name="T3" fmla="*/ 84 h 549"/>
                    <a:gd name="T4" fmla="*/ 0 w 491"/>
                    <a:gd name="T5" fmla="*/ 0 h 549"/>
                    <a:gd name="T6" fmla="*/ 0 w 491"/>
                    <a:gd name="T7" fmla="*/ 303 h 549"/>
                    <a:gd name="T8" fmla="*/ 367 w 491"/>
                    <a:gd name="T9" fmla="*/ 391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dirty="0"/>
                </a:p>
              </p:txBody>
            </p:sp>
            <p:sp>
              <p:nvSpPr>
                <p:cNvPr id="523" name="Freeform 63"/>
                <p:cNvSpPr>
                  <a:spLocks/>
                </p:cNvSpPr>
                <p:nvPr/>
              </p:nvSpPr>
              <p:spPr bwMode="auto">
                <a:xfrm>
                  <a:off x="2742" y="979"/>
                  <a:ext cx="371"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defRPr/>
                  </a:pPr>
                  <a:endParaRPr lang="en-US" dirty="0"/>
                </a:p>
              </p:txBody>
            </p:sp>
            <p:sp>
              <p:nvSpPr>
                <p:cNvPr id="524" name="Line 64"/>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dirty="0"/>
                </a:p>
              </p:txBody>
            </p:sp>
          </p:grpSp>
        </p:grpSp>
        <p:grpSp>
          <p:nvGrpSpPr>
            <p:cNvPr id="500" name="Group 65"/>
            <p:cNvGrpSpPr>
              <a:grpSpLocks/>
            </p:cNvGrpSpPr>
            <p:nvPr/>
          </p:nvGrpSpPr>
          <p:grpSpPr bwMode="auto">
            <a:xfrm>
              <a:off x="1187" y="445"/>
              <a:ext cx="740" cy="1002"/>
              <a:chOff x="3015" y="2413"/>
              <a:chExt cx="740" cy="1002"/>
            </a:xfrm>
          </p:grpSpPr>
          <p:sp>
            <p:nvSpPr>
              <p:cNvPr id="501" name="Freeform 66"/>
              <p:cNvSpPr>
                <a:spLocks/>
              </p:cNvSpPr>
              <p:nvPr/>
            </p:nvSpPr>
            <p:spPr bwMode="auto">
              <a:xfrm flipH="1">
                <a:off x="3083" y="2606"/>
                <a:ext cx="313" cy="299"/>
              </a:xfrm>
              <a:custGeom>
                <a:avLst/>
                <a:gdLst>
                  <a:gd name="T0" fmla="*/ 16 w 359"/>
                  <a:gd name="T1" fmla="*/ 16 h 341"/>
                  <a:gd name="T2" fmla="*/ 14 w 359"/>
                  <a:gd name="T3" fmla="*/ 30 h 341"/>
                  <a:gd name="T4" fmla="*/ 14 w 359"/>
                  <a:gd name="T5" fmla="*/ 43 h 341"/>
                  <a:gd name="T6" fmla="*/ 15 w 359"/>
                  <a:gd name="T7" fmla="*/ 60 h 341"/>
                  <a:gd name="T8" fmla="*/ 10 w 359"/>
                  <a:gd name="T9" fmla="*/ 73 h 341"/>
                  <a:gd name="T10" fmla="*/ 4 w 359"/>
                  <a:gd name="T11" fmla="*/ 82 h 341"/>
                  <a:gd name="T12" fmla="*/ 0 w 359"/>
                  <a:gd name="T13" fmla="*/ 89 h 341"/>
                  <a:gd name="T14" fmla="*/ 0 w 359"/>
                  <a:gd name="T15" fmla="*/ 96 h 341"/>
                  <a:gd name="T16" fmla="*/ 4 w 359"/>
                  <a:gd name="T17" fmla="*/ 102 h 341"/>
                  <a:gd name="T18" fmla="*/ 15 w 359"/>
                  <a:gd name="T19" fmla="*/ 104 h 341"/>
                  <a:gd name="T20" fmla="*/ 22 w 359"/>
                  <a:gd name="T21" fmla="*/ 110 h 341"/>
                  <a:gd name="T22" fmla="*/ 23 w 359"/>
                  <a:gd name="T23" fmla="*/ 113 h 341"/>
                  <a:gd name="T24" fmla="*/ 25 w 359"/>
                  <a:gd name="T25" fmla="*/ 125 h 341"/>
                  <a:gd name="T26" fmla="*/ 25 w 359"/>
                  <a:gd name="T27" fmla="*/ 135 h 341"/>
                  <a:gd name="T28" fmla="*/ 29 w 359"/>
                  <a:gd name="T29" fmla="*/ 139 h 341"/>
                  <a:gd name="T30" fmla="*/ 34 w 359"/>
                  <a:gd name="T31" fmla="*/ 140 h 341"/>
                  <a:gd name="T32" fmla="*/ 37 w 359"/>
                  <a:gd name="T33" fmla="*/ 144 h 341"/>
                  <a:gd name="T34" fmla="*/ 35 w 359"/>
                  <a:gd name="T35" fmla="*/ 149 h 341"/>
                  <a:gd name="T36" fmla="*/ 37 w 359"/>
                  <a:gd name="T37" fmla="*/ 154 h 341"/>
                  <a:gd name="T38" fmla="*/ 42 w 359"/>
                  <a:gd name="T39" fmla="*/ 160 h 341"/>
                  <a:gd name="T40" fmla="*/ 50 w 359"/>
                  <a:gd name="T41" fmla="*/ 165 h 341"/>
                  <a:gd name="T42" fmla="*/ 51 w 359"/>
                  <a:gd name="T43" fmla="*/ 172 h 341"/>
                  <a:gd name="T44" fmla="*/ 51 w 359"/>
                  <a:gd name="T45" fmla="*/ 182 h 341"/>
                  <a:gd name="T46" fmla="*/ 53 w 359"/>
                  <a:gd name="T47" fmla="*/ 190 h 341"/>
                  <a:gd name="T48" fmla="*/ 58 w 359"/>
                  <a:gd name="T49" fmla="*/ 196 h 341"/>
                  <a:gd name="T50" fmla="*/ 68 w 359"/>
                  <a:gd name="T51" fmla="*/ 202 h 341"/>
                  <a:gd name="T52" fmla="*/ 80 w 359"/>
                  <a:gd name="T53" fmla="*/ 196 h 341"/>
                  <a:gd name="T54" fmla="*/ 98 w 359"/>
                  <a:gd name="T55" fmla="*/ 194 h 341"/>
                  <a:gd name="T56" fmla="*/ 111 w 359"/>
                  <a:gd name="T57" fmla="*/ 189 h 341"/>
                  <a:gd name="T58" fmla="*/ 122 w 359"/>
                  <a:gd name="T59" fmla="*/ 185 h 341"/>
                  <a:gd name="T60" fmla="*/ 131 w 359"/>
                  <a:gd name="T61" fmla="*/ 190 h 341"/>
                  <a:gd name="T62" fmla="*/ 142 w 359"/>
                  <a:gd name="T63" fmla="*/ 203 h 341"/>
                  <a:gd name="T64" fmla="*/ 147 w 359"/>
                  <a:gd name="T65" fmla="*/ 217 h 341"/>
                  <a:gd name="T66" fmla="*/ 157 w 359"/>
                  <a:gd name="T67" fmla="*/ 231 h 341"/>
                  <a:gd name="T68" fmla="*/ 162 w 359"/>
                  <a:gd name="T69" fmla="*/ 243 h 341"/>
                  <a:gd name="T70" fmla="*/ 167 w 359"/>
                  <a:gd name="T71" fmla="*/ 253 h 341"/>
                  <a:gd name="T72" fmla="*/ 173 w 359"/>
                  <a:gd name="T73" fmla="*/ 262 h 341"/>
                  <a:gd name="T74" fmla="*/ 181 w 359"/>
                  <a:gd name="T75" fmla="*/ 246 h 341"/>
                  <a:gd name="T76" fmla="*/ 187 w 359"/>
                  <a:gd name="T77" fmla="*/ 238 h 341"/>
                  <a:gd name="T78" fmla="*/ 197 w 359"/>
                  <a:gd name="T79" fmla="*/ 228 h 341"/>
                  <a:gd name="T80" fmla="*/ 210 w 359"/>
                  <a:gd name="T81" fmla="*/ 216 h 341"/>
                  <a:gd name="T82" fmla="*/ 273 w 359"/>
                  <a:gd name="T83" fmla="*/ 178 h 341"/>
                  <a:gd name="T84" fmla="*/ 241 w 359"/>
                  <a:gd name="T85" fmla="*/ 114 h 341"/>
                  <a:gd name="T86" fmla="*/ 74 w 359"/>
                  <a:gd name="T87" fmla="*/ 0 h 341"/>
                  <a:gd name="T88" fmla="*/ 16 w 359"/>
                  <a:gd name="T89" fmla="*/ 16 h 3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341"/>
                  <a:gd name="T137" fmla="*/ 359 w 359"/>
                  <a:gd name="T138" fmla="*/ 341 h 3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341">
                    <a:moveTo>
                      <a:pt x="21" y="20"/>
                    </a:moveTo>
                    <a:lnTo>
                      <a:pt x="18" y="39"/>
                    </a:lnTo>
                    <a:lnTo>
                      <a:pt x="18" y="56"/>
                    </a:lnTo>
                    <a:lnTo>
                      <a:pt x="19" y="78"/>
                    </a:lnTo>
                    <a:lnTo>
                      <a:pt x="13" y="95"/>
                    </a:lnTo>
                    <a:lnTo>
                      <a:pt x="6" y="107"/>
                    </a:lnTo>
                    <a:lnTo>
                      <a:pt x="0" y="116"/>
                    </a:lnTo>
                    <a:lnTo>
                      <a:pt x="0" y="125"/>
                    </a:lnTo>
                    <a:lnTo>
                      <a:pt x="6" y="132"/>
                    </a:lnTo>
                    <a:lnTo>
                      <a:pt x="19" y="136"/>
                    </a:lnTo>
                    <a:lnTo>
                      <a:pt x="29" y="143"/>
                    </a:lnTo>
                    <a:lnTo>
                      <a:pt x="30" y="147"/>
                    </a:lnTo>
                    <a:lnTo>
                      <a:pt x="33" y="162"/>
                    </a:lnTo>
                    <a:lnTo>
                      <a:pt x="33" y="176"/>
                    </a:lnTo>
                    <a:lnTo>
                      <a:pt x="38" y="180"/>
                    </a:lnTo>
                    <a:lnTo>
                      <a:pt x="45" y="183"/>
                    </a:lnTo>
                    <a:lnTo>
                      <a:pt x="49" y="187"/>
                    </a:lnTo>
                    <a:lnTo>
                      <a:pt x="46" y="194"/>
                    </a:lnTo>
                    <a:lnTo>
                      <a:pt x="49" y="201"/>
                    </a:lnTo>
                    <a:lnTo>
                      <a:pt x="55" y="208"/>
                    </a:lnTo>
                    <a:lnTo>
                      <a:pt x="65" y="214"/>
                    </a:lnTo>
                    <a:lnTo>
                      <a:pt x="67" y="224"/>
                    </a:lnTo>
                    <a:lnTo>
                      <a:pt x="67" y="236"/>
                    </a:lnTo>
                    <a:lnTo>
                      <a:pt x="70" y="248"/>
                    </a:lnTo>
                    <a:lnTo>
                      <a:pt x="77" y="256"/>
                    </a:lnTo>
                    <a:lnTo>
                      <a:pt x="90" y="262"/>
                    </a:lnTo>
                    <a:lnTo>
                      <a:pt x="106" y="256"/>
                    </a:lnTo>
                    <a:lnTo>
                      <a:pt x="129" y="252"/>
                    </a:lnTo>
                    <a:lnTo>
                      <a:pt x="146" y="245"/>
                    </a:lnTo>
                    <a:lnTo>
                      <a:pt x="161" y="241"/>
                    </a:lnTo>
                    <a:lnTo>
                      <a:pt x="172" y="248"/>
                    </a:lnTo>
                    <a:lnTo>
                      <a:pt x="187" y="265"/>
                    </a:lnTo>
                    <a:lnTo>
                      <a:pt x="194" y="282"/>
                    </a:lnTo>
                    <a:lnTo>
                      <a:pt x="206" y="300"/>
                    </a:lnTo>
                    <a:lnTo>
                      <a:pt x="213" y="316"/>
                    </a:lnTo>
                    <a:lnTo>
                      <a:pt x="219" y="329"/>
                    </a:lnTo>
                    <a:lnTo>
                      <a:pt x="227" y="341"/>
                    </a:lnTo>
                    <a:lnTo>
                      <a:pt x="238" y="321"/>
                    </a:lnTo>
                    <a:lnTo>
                      <a:pt x="247" y="309"/>
                    </a:lnTo>
                    <a:lnTo>
                      <a:pt x="259" y="296"/>
                    </a:lnTo>
                    <a:lnTo>
                      <a:pt x="276" y="280"/>
                    </a:lnTo>
                    <a:lnTo>
                      <a:pt x="359" y="231"/>
                    </a:lnTo>
                    <a:lnTo>
                      <a:pt x="317" y="148"/>
                    </a:lnTo>
                    <a:lnTo>
                      <a:pt x="97" y="0"/>
                    </a:lnTo>
                    <a:lnTo>
                      <a:pt x="21" y="20"/>
                    </a:lnTo>
                  </a:path>
                </a:pathLst>
              </a:custGeom>
              <a:solidFill>
                <a:srgbClr val="AF7D23"/>
              </a:solidFill>
              <a:ln w="3175" cap="rnd">
                <a:solidFill>
                  <a:srgbClr val="808080"/>
                </a:solidFill>
                <a:round/>
                <a:headEnd/>
                <a:tailEnd/>
              </a:ln>
            </p:spPr>
            <p:txBody>
              <a:bodyPr/>
              <a:lstStyle/>
              <a:p>
                <a:endParaRPr lang="en-US" dirty="0"/>
              </a:p>
            </p:txBody>
          </p:sp>
          <p:sp>
            <p:nvSpPr>
              <p:cNvPr id="502" name="Freeform 67"/>
              <p:cNvSpPr>
                <a:spLocks/>
              </p:cNvSpPr>
              <p:nvPr/>
            </p:nvSpPr>
            <p:spPr bwMode="auto">
              <a:xfrm>
                <a:off x="3327" y="2665"/>
                <a:ext cx="31" cy="11"/>
              </a:xfrm>
              <a:custGeom>
                <a:avLst/>
                <a:gdLst>
                  <a:gd name="T0" fmla="*/ 0 w 41"/>
                  <a:gd name="T1" fmla="*/ 0 h 15"/>
                  <a:gd name="T2" fmla="*/ 23 w 41"/>
                  <a:gd name="T3" fmla="*/ 3 h 15"/>
                  <a:gd name="T4" fmla="*/ 20 w 41"/>
                  <a:gd name="T5" fmla="*/ 7 h 15"/>
                  <a:gd name="T6" fmla="*/ 0 w 41"/>
                  <a:gd name="T7" fmla="*/ 0 h 15"/>
                  <a:gd name="T8" fmla="*/ 0 60000 65536"/>
                  <a:gd name="T9" fmla="*/ 0 60000 65536"/>
                  <a:gd name="T10" fmla="*/ 0 60000 65536"/>
                  <a:gd name="T11" fmla="*/ 0 60000 65536"/>
                  <a:gd name="T12" fmla="*/ 0 w 41"/>
                  <a:gd name="T13" fmla="*/ 0 h 15"/>
                  <a:gd name="T14" fmla="*/ 41 w 41"/>
                  <a:gd name="T15" fmla="*/ 15 h 15"/>
                </a:gdLst>
                <a:ahLst/>
                <a:cxnLst>
                  <a:cxn ang="T8">
                    <a:pos x="T0" y="T1"/>
                  </a:cxn>
                  <a:cxn ang="T9">
                    <a:pos x="T2" y="T3"/>
                  </a:cxn>
                  <a:cxn ang="T10">
                    <a:pos x="T4" y="T5"/>
                  </a:cxn>
                  <a:cxn ang="T11">
                    <a:pos x="T6" y="T7"/>
                  </a:cxn>
                </a:cxnLst>
                <a:rect l="T12" t="T13" r="T14" b="T15"/>
                <a:pathLst>
                  <a:path w="41" h="15">
                    <a:moveTo>
                      <a:pt x="0" y="0"/>
                    </a:moveTo>
                    <a:lnTo>
                      <a:pt x="40" y="6"/>
                    </a:lnTo>
                    <a:lnTo>
                      <a:pt x="34" y="14"/>
                    </a:lnTo>
                    <a:lnTo>
                      <a:pt x="0" y="0"/>
                    </a:lnTo>
                  </a:path>
                </a:pathLst>
              </a:custGeom>
              <a:solidFill>
                <a:srgbClr val="333333"/>
              </a:solidFill>
              <a:ln w="6350" cap="rnd">
                <a:solidFill>
                  <a:srgbClr val="333333"/>
                </a:solidFill>
                <a:round/>
                <a:headEnd/>
                <a:tailEnd/>
              </a:ln>
            </p:spPr>
            <p:txBody>
              <a:bodyPr/>
              <a:lstStyle/>
              <a:p>
                <a:endParaRPr lang="en-US" dirty="0"/>
              </a:p>
            </p:txBody>
          </p:sp>
          <p:sp>
            <p:nvSpPr>
              <p:cNvPr id="503" name="Freeform 68"/>
              <p:cNvSpPr>
                <a:spLocks/>
              </p:cNvSpPr>
              <p:nvPr/>
            </p:nvSpPr>
            <p:spPr bwMode="auto">
              <a:xfrm>
                <a:off x="3320" y="3100"/>
                <a:ext cx="128" cy="101"/>
              </a:xfrm>
              <a:custGeom>
                <a:avLst/>
                <a:gdLst>
                  <a:gd name="T0" fmla="*/ 20 w 574"/>
                  <a:gd name="T1" fmla="*/ 2 h 447"/>
                  <a:gd name="T2" fmla="*/ 22 w 574"/>
                  <a:gd name="T3" fmla="*/ 3 h 447"/>
                  <a:gd name="T4" fmla="*/ 25 w 574"/>
                  <a:gd name="T5" fmla="*/ 5 h 447"/>
                  <a:gd name="T6" fmla="*/ 26 w 574"/>
                  <a:gd name="T7" fmla="*/ 7 h 447"/>
                  <a:gd name="T8" fmla="*/ 26 w 574"/>
                  <a:gd name="T9" fmla="*/ 9 h 447"/>
                  <a:gd name="T10" fmla="*/ 27 w 574"/>
                  <a:gd name="T11" fmla="*/ 9 h 447"/>
                  <a:gd name="T12" fmla="*/ 28 w 574"/>
                  <a:gd name="T13" fmla="*/ 10 h 447"/>
                  <a:gd name="T14" fmla="*/ 29 w 574"/>
                  <a:gd name="T15" fmla="*/ 11 h 447"/>
                  <a:gd name="T16" fmla="*/ 28 w 574"/>
                  <a:gd name="T17" fmla="*/ 12 h 447"/>
                  <a:gd name="T18" fmla="*/ 27 w 574"/>
                  <a:gd name="T19" fmla="*/ 13 h 447"/>
                  <a:gd name="T20" fmla="*/ 27 w 574"/>
                  <a:gd name="T21" fmla="*/ 13 h 447"/>
                  <a:gd name="T22" fmla="*/ 25 w 574"/>
                  <a:gd name="T23" fmla="*/ 12 h 447"/>
                  <a:gd name="T24" fmla="*/ 22 w 574"/>
                  <a:gd name="T25" fmla="*/ 10 h 447"/>
                  <a:gd name="T26" fmla="*/ 21 w 574"/>
                  <a:gd name="T27" fmla="*/ 8 h 447"/>
                  <a:gd name="T28" fmla="*/ 19 w 574"/>
                  <a:gd name="T29" fmla="*/ 9 h 447"/>
                  <a:gd name="T30" fmla="*/ 17 w 574"/>
                  <a:gd name="T31" fmla="*/ 9 h 447"/>
                  <a:gd name="T32" fmla="*/ 16 w 574"/>
                  <a:gd name="T33" fmla="*/ 9 h 447"/>
                  <a:gd name="T34" fmla="*/ 15 w 574"/>
                  <a:gd name="T35" fmla="*/ 9 h 447"/>
                  <a:gd name="T36" fmla="*/ 15 w 574"/>
                  <a:gd name="T37" fmla="*/ 9 h 447"/>
                  <a:gd name="T38" fmla="*/ 15 w 574"/>
                  <a:gd name="T39" fmla="*/ 9 h 447"/>
                  <a:gd name="T40" fmla="*/ 15 w 574"/>
                  <a:gd name="T41" fmla="*/ 9 h 447"/>
                  <a:gd name="T42" fmla="*/ 14 w 574"/>
                  <a:gd name="T43" fmla="*/ 9 h 447"/>
                  <a:gd name="T44" fmla="*/ 14 w 574"/>
                  <a:gd name="T45" fmla="*/ 9 h 447"/>
                  <a:gd name="T46" fmla="*/ 13 w 574"/>
                  <a:gd name="T47" fmla="*/ 9 h 447"/>
                  <a:gd name="T48" fmla="*/ 12 w 574"/>
                  <a:gd name="T49" fmla="*/ 10 h 447"/>
                  <a:gd name="T50" fmla="*/ 11 w 574"/>
                  <a:gd name="T51" fmla="*/ 11 h 447"/>
                  <a:gd name="T52" fmla="*/ 9 w 574"/>
                  <a:gd name="T53" fmla="*/ 12 h 447"/>
                  <a:gd name="T54" fmla="*/ 8 w 574"/>
                  <a:gd name="T55" fmla="*/ 14 h 447"/>
                  <a:gd name="T56" fmla="*/ 9 w 574"/>
                  <a:gd name="T57" fmla="*/ 16 h 447"/>
                  <a:gd name="T58" fmla="*/ 11 w 574"/>
                  <a:gd name="T59" fmla="*/ 17 h 447"/>
                  <a:gd name="T60" fmla="*/ 12 w 574"/>
                  <a:gd name="T61" fmla="*/ 17 h 447"/>
                  <a:gd name="T62" fmla="*/ 13 w 574"/>
                  <a:gd name="T63" fmla="*/ 16 h 447"/>
                  <a:gd name="T64" fmla="*/ 16 w 574"/>
                  <a:gd name="T65" fmla="*/ 16 h 447"/>
                  <a:gd name="T66" fmla="*/ 19 w 574"/>
                  <a:gd name="T67" fmla="*/ 18 h 447"/>
                  <a:gd name="T68" fmla="*/ 19 w 574"/>
                  <a:gd name="T69" fmla="*/ 19 h 447"/>
                  <a:gd name="T70" fmla="*/ 18 w 574"/>
                  <a:gd name="T71" fmla="*/ 21 h 447"/>
                  <a:gd name="T72" fmla="*/ 17 w 574"/>
                  <a:gd name="T73" fmla="*/ 22 h 447"/>
                  <a:gd name="T74" fmla="*/ 14 w 574"/>
                  <a:gd name="T75" fmla="*/ 22 h 447"/>
                  <a:gd name="T76" fmla="*/ 9 w 574"/>
                  <a:gd name="T77" fmla="*/ 23 h 447"/>
                  <a:gd name="T78" fmla="*/ 5 w 574"/>
                  <a:gd name="T79" fmla="*/ 22 h 447"/>
                  <a:gd name="T80" fmla="*/ 2 w 574"/>
                  <a:gd name="T81" fmla="*/ 21 h 447"/>
                  <a:gd name="T82" fmla="*/ 3 w 574"/>
                  <a:gd name="T83" fmla="*/ 18 h 447"/>
                  <a:gd name="T84" fmla="*/ 2 w 574"/>
                  <a:gd name="T85" fmla="*/ 13 h 447"/>
                  <a:gd name="T86" fmla="*/ 1 w 574"/>
                  <a:gd name="T87" fmla="*/ 6 h 447"/>
                  <a:gd name="T88" fmla="*/ 0 w 574"/>
                  <a:gd name="T89" fmla="*/ 4 h 447"/>
                  <a:gd name="T90" fmla="*/ 1 w 574"/>
                  <a:gd name="T91" fmla="*/ 4 h 447"/>
                  <a:gd name="T92" fmla="*/ 3 w 574"/>
                  <a:gd name="T93" fmla="*/ 4 h 447"/>
                  <a:gd name="T94" fmla="*/ 6 w 574"/>
                  <a:gd name="T95" fmla="*/ 3 h 447"/>
                  <a:gd name="T96" fmla="*/ 12 w 574"/>
                  <a:gd name="T97" fmla="*/ 2 h 447"/>
                  <a:gd name="T98" fmla="*/ 14 w 574"/>
                  <a:gd name="T99" fmla="*/ 1 h 447"/>
                  <a:gd name="T100" fmla="*/ 17 w 574"/>
                  <a:gd name="T101" fmla="*/ 0 h 447"/>
                  <a:gd name="T102" fmla="*/ 19 w 574"/>
                  <a:gd name="T103" fmla="*/ 0 h 4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447"/>
                  <a:gd name="T158" fmla="*/ 574 w 574"/>
                  <a:gd name="T159" fmla="*/ 447 h 4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447">
                    <a:moveTo>
                      <a:pt x="384" y="15"/>
                    </a:moveTo>
                    <a:lnTo>
                      <a:pt x="392" y="25"/>
                    </a:lnTo>
                    <a:lnTo>
                      <a:pt x="399" y="32"/>
                    </a:lnTo>
                    <a:lnTo>
                      <a:pt x="411" y="40"/>
                    </a:lnTo>
                    <a:lnTo>
                      <a:pt x="422" y="50"/>
                    </a:lnTo>
                    <a:lnTo>
                      <a:pt x="449" y="67"/>
                    </a:lnTo>
                    <a:lnTo>
                      <a:pt x="476" y="86"/>
                    </a:lnTo>
                    <a:lnTo>
                      <a:pt x="488" y="96"/>
                    </a:lnTo>
                    <a:lnTo>
                      <a:pt x="499" y="105"/>
                    </a:lnTo>
                    <a:lnTo>
                      <a:pt x="509" y="115"/>
                    </a:lnTo>
                    <a:lnTo>
                      <a:pt x="518" y="124"/>
                    </a:lnTo>
                    <a:lnTo>
                      <a:pt x="524" y="136"/>
                    </a:lnTo>
                    <a:lnTo>
                      <a:pt x="528" y="146"/>
                    </a:lnTo>
                    <a:lnTo>
                      <a:pt x="528" y="157"/>
                    </a:lnTo>
                    <a:lnTo>
                      <a:pt x="526" y="169"/>
                    </a:lnTo>
                    <a:lnTo>
                      <a:pt x="530" y="169"/>
                    </a:lnTo>
                    <a:lnTo>
                      <a:pt x="536" y="171"/>
                    </a:lnTo>
                    <a:lnTo>
                      <a:pt x="543" y="176"/>
                    </a:lnTo>
                    <a:lnTo>
                      <a:pt x="549" y="184"/>
                    </a:lnTo>
                    <a:lnTo>
                      <a:pt x="557" y="194"/>
                    </a:lnTo>
                    <a:lnTo>
                      <a:pt x="563" y="201"/>
                    </a:lnTo>
                    <a:lnTo>
                      <a:pt x="568" y="211"/>
                    </a:lnTo>
                    <a:lnTo>
                      <a:pt x="574" y="217"/>
                    </a:lnTo>
                    <a:lnTo>
                      <a:pt x="572" y="220"/>
                    </a:lnTo>
                    <a:lnTo>
                      <a:pt x="568" y="226"/>
                    </a:lnTo>
                    <a:lnTo>
                      <a:pt x="565" y="232"/>
                    </a:lnTo>
                    <a:lnTo>
                      <a:pt x="561" y="238"/>
                    </a:lnTo>
                    <a:lnTo>
                      <a:pt x="557" y="245"/>
                    </a:lnTo>
                    <a:lnTo>
                      <a:pt x="553" y="251"/>
                    </a:lnTo>
                    <a:lnTo>
                      <a:pt x="551" y="259"/>
                    </a:lnTo>
                    <a:lnTo>
                      <a:pt x="549" y="265"/>
                    </a:lnTo>
                    <a:lnTo>
                      <a:pt x="543" y="265"/>
                    </a:lnTo>
                    <a:lnTo>
                      <a:pt x="536" y="261"/>
                    </a:lnTo>
                    <a:lnTo>
                      <a:pt x="528" y="257"/>
                    </a:lnTo>
                    <a:lnTo>
                      <a:pt x="518" y="251"/>
                    </a:lnTo>
                    <a:lnTo>
                      <a:pt x="499" y="240"/>
                    </a:lnTo>
                    <a:lnTo>
                      <a:pt x="478" y="222"/>
                    </a:lnTo>
                    <a:lnTo>
                      <a:pt x="457" y="207"/>
                    </a:lnTo>
                    <a:lnTo>
                      <a:pt x="438" y="192"/>
                    </a:lnTo>
                    <a:lnTo>
                      <a:pt x="421" y="178"/>
                    </a:lnTo>
                    <a:lnTo>
                      <a:pt x="409" y="169"/>
                    </a:lnTo>
                    <a:lnTo>
                      <a:pt x="422" y="153"/>
                    </a:lnTo>
                    <a:lnTo>
                      <a:pt x="409" y="163"/>
                    </a:lnTo>
                    <a:lnTo>
                      <a:pt x="396" y="169"/>
                    </a:lnTo>
                    <a:lnTo>
                      <a:pt x="380" y="174"/>
                    </a:lnTo>
                    <a:lnTo>
                      <a:pt x="365" y="178"/>
                    </a:lnTo>
                    <a:lnTo>
                      <a:pt x="350" y="180"/>
                    </a:lnTo>
                    <a:lnTo>
                      <a:pt x="334" y="176"/>
                    </a:lnTo>
                    <a:lnTo>
                      <a:pt x="328" y="174"/>
                    </a:lnTo>
                    <a:lnTo>
                      <a:pt x="323" y="171"/>
                    </a:lnTo>
                    <a:lnTo>
                      <a:pt x="317" y="167"/>
                    </a:lnTo>
                    <a:lnTo>
                      <a:pt x="311" y="161"/>
                    </a:lnTo>
                    <a:lnTo>
                      <a:pt x="311" y="165"/>
                    </a:lnTo>
                    <a:lnTo>
                      <a:pt x="311" y="167"/>
                    </a:lnTo>
                    <a:lnTo>
                      <a:pt x="309" y="171"/>
                    </a:lnTo>
                    <a:lnTo>
                      <a:pt x="309" y="172"/>
                    </a:lnTo>
                    <a:lnTo>
                      <a:pt x="307" y="176"/>
                    </a:lnTo>
                    <a:lnTo>
                      <a:pt x="307" y="178"/>
                    </a:lnTo>
                    <a:lnTo>
                      <a:pt x="305" y="182"/>
                    </a:lnTo>
                    <a:lnTo>
                      <a:pt x="305" y="186"/>
                    </a:lnTo>
                    <a:lnTo>
                      <a:pt x="303" y="184"/>
                    </a:lnTo>
                    <a:lnTo>
                      <a:pt x="302" y="184"/>
                    </a:lnTo>
                    <a:lnTo>
                      <a:pt x="300" y="182"/>
                    </a:lnTo>
                    <a:lnTo>
                      <a:pt x="296" y="182"/>
                    </a:lnTo>
                    <a:lnTo>
                      <a:pt x="294" y="180"/>
                    </a:lnTo>
                    <a:lnTo>
                      <a:pt x="292" y="178"/>
                    </a:lnTo>
                    <a:lnTo>
                      <a:pt x="290" y="178"/>
                    </a:lnTo>
                    <a:lnTo>
                      <a:pt x="288" y="176"/>
                    </a:lnTo>
                    <a:lnTo>
                      <a:pt x="280" y="178"/>
                    </a:lnTo>
                    <a:lnTo>
                      <a:pt x="273" y="180"/>
                    </a:lnTo>
                    <a:lnTo>
                      <a:pt x="267" y="182"/>
                    </a:lnTo>
                    <a:lnTo>
                      <a:pt x="259" y="186"/>
                    </a:lnTo>
                    <a:lnTo>
                      <a:pt x="254" y="188"/>
                    </a:lnTo>
                    <a:lnTo>
                      <a:pt x="246" y="192"/>
                    </a:lnTo>
                    <a:lnTo>
                      <a:pt x="240" y="192"/>
                    </a:lnTo>
                    <a:lnTo>
                      <a:pt x="232" y="194"/>
                    </a:lnTo>
                    <a:lnTo>
                      <a:pt x="225" y="201"/>
                    </a:lnTo>
                    <a:lnTo>
                      <a:pt x="215" y="211"/>
                    </a:lnTo>
                    <a:lnTo>
                      <a:pt x="208" y="219"/>
                    </a:lnTo>
                    <a:lnTo>
                      <a:pt x="198" y="226"/>
                    </a:lnTo>
                    <a:lnTo>
                      <a:pt x="188" y="236"/>
                    </a:lnTo>
                    <a:lnTo>
                      <a:pt x="181" y="247"/>
                    </a:lnTo>
                    <a:lnTo>
                      <a:pt x="175" y="259"/>
                    </a:lnTo>
                    <a:lnTo>
                      <a:pt x="171" y="272"/>
                    </a:lnTo>
                    <a:lnTo>
                      <a:pt x="171" y="288"/>
                    </a:lnTo>
                    <a:lnTo>
                      <a:pt x="175" y="297"/>
                    </a:lnTo>
                    <a:lnTo>
                      <a:pt x="184" y="307"/>
                    </a:lnTo>
                    <a:lnTo>
                      <a:pt x="194" y="315"/>
                    </a:lnTo>
                    <a:lnTo>
                      <a:pt x="206" y="322"/>
                    </a:lnTo>
                    <a:lnTo>
                      <a:pt x="217" y="328"/>
                    </a:lnTo>
                    <a:lnTo>
                      <a:pt x="229" y="332"/>
                    </a:lnTo>
                    <a:lnTo>
                      <a:pt x="238" y="336"/>
                    </a:lnTo>
                    <a:lnTo>
                      <a:pt x="244" y="338"/>
                    </a:lnTo>
                    <a:lnTo>
                      <a:pt x="252" y="330"/>
                    </a:lnTo>
                    <a:lnTo>
                      <a:pt x="257" y="326"/>
                    </a:lnTo>
                    <a:lnTo>
                      <a:pt x="267" y="322"/>
                    </a:lnTo>
                    <a:lnTo>
                      <a:pt x="275" y="320"/>
                    </a:lnTo>
                    <a:lnTo>
                      <a:pt x="294" y="320"/>
                    </a:lnTo>
                    <a:lnTo>
                      <a:pt x="315" y="324"/>
                    </a:lnTo>
                    <a:lnTo>
                      <a:pt x="334" y="330"/>
                    </a:lnTo>
                    <a:lnTo>
                      <a:pt x="353" y="338"/>
                    </a:lnTo>
                    <a:lnTo>
                      <a:pt x="371" y="345"/>
                    </a:lnTo>
                    <a:lnTo>
                      <a:pt x="384" y="353"/>
                    </a:lnTo>
                    <a:lnTo>
                      <a:pt x="382" y="364"/>
                    </a:lnTo>
                    <a:lnTo>
                      <a:pt x="378" y="376"/>
                    </a:lnTo>
                    <a:lnTo>
                      <a:pt x="373" y="387"/>
                    </a:lnTo>
                    <a:lnTo>
                      <a:pt x="365" y="397"/>
                    </a:lnTo>
                    <a:lnTo>
                      <a:pt x="355" y="407"/>
                    </a:lnTo>
                    <a:lnTo>
                      <a:pt x="346" y="414"/>
                    </a:lnTo>
                    <a:lnTo>
                      <a:pt x="338" y="420"/>
                    </a:lnTo>
                    <a:lnTo>
                      <a:pt x="330" y="424"/>
                    </a:lnTo>
                    <a:lnTo>
                      <a:pt x="317" y="430"/>
                    </a:lnTo>
                    <a:lnTo>
                      <a:pt x="303" y="435"/>
                    </a:lnTo>
                    <a:lnTo>
                      <a:pt x="286" y="439"/>
                    </a:lnTo>
                    <a:lnTo>
                      <a:pt x="269" y="441"/>
                    </a:lnTo>
                    <a:lnTo>
                      <a:pt x="231" y="447"/>
                    </a:lnTo>
                    <a:lnTo>
                      <a:pt x="190" y="447"/>
                    </a:lnTo>
                    <a:lnTo>
                      <a:pt x="148" y="445"/>
                    </a:lnTo>
                    <a:lnTo>
                      <a:pt x="110" y="439"/>
                    </a:lnTo>
                    <a:lnTo>
                      <a:pt x="92" y="434"/>
                    </a:lnTo>
                    <a:lnTo>
                      <a:pt x="77" y="430"/>
                    </a:lnTo>
                    <a:lnTo>
                      <a:pt x="62" y="424"/>
                    </a:lnTo>
                    <a:lnTo>
                      <a:pt x="50" y="416"/>
                    </a:lnTo>
                    <a:lnTo>
                      <a:pt x="52" y="397"/>
                    </a:lnTo>
                    <a:lnTo>
                      <a:pt x="52" y="378"/>
                    </a:lnTo>
                    <a:lnTo>
                      <a:pt x="52" y="359"/>
                    </a:lnTo>
                    <a:lnTo>
                      <a:pt x="52" y="338"/>
                    </a:lnTo>
                    <a:lnTo>
                      <a:pt x="46" y="295"/>
                    </a:lnTo>
                    <a:lnTo>
                      <a:pt x="37" y="251"/>
                    </a:lnTo>
                    <a:lnTo>
                      <a:pt x="29" y="207"/>
                    </a:lnTo>
                    <a:lnTo>
                      <a:pt x="21" y="165"/>
                    </a:lnTo>
                    <a:lnTo>
                      <a:pt x="16" y="123"/>
                    </a:lnTo>
                    <a:lnTo>
                      <a:pt x="12" y="82"/>
                    </a:lnTo>
                    <a:lnTo>
                      <a:pt x="0" y="67"/>
                    </a:lnTo>
                    <a:lnTo>
                      <a:pt x="2" y="71"/>
                    </a:lnTo>
                    <a:lnTo>
                      <a:pt x="4" y="73"/>
                    </a:lnTo>
                    <a:lnTo>
                      <a:pt x="8" y="76"/>
                    </a:lnTo>
                    <a:lnTo>
                      <a:pt x="14" y="78"/>
                    </a:lnTo>
                    <a:lnTo>
                      <a:pt x="25" y="80"/>
                    </a:lnTo>
                    <a:lnTo>
                      <a:pt x="39" y="80"/>
                    </a:lnTo>
                    <a:lnTo>
                      <a:pt x="56" y="80"/>
                    </a:lnTo>
                    <a:lnTo>
                      <a:pt x="75" y="76"/>
                    </a:lnTo>
                    <a:lnTo>
                      <a:pt x="96" y="73"/>
                    </a:lnTo>
                    <a:lnTo>
                      <a:pt x="117" y="67"/>
                    </a:lnTo>
                    <a:lnTo>
                      <a:pt x="158" y="55"/>
                    </a:lnTo>
                    <a:lnTo>
                      <a:pt x="198" y="42"/>
                    </a:lnTo>
                    <a:lnTo>
                      <a:pt x="231" y="32"/>
                    </a:lnTo>
                    <a:lnTo>
                      <a:pt x="250" y="27"/>
                    </a:lnTo>
                    <a:lnTo>
                      <a:pt x="265" y="21"/>
                    </a:lnTo>
                    <a:lnTo>
                      <a:pt x="282" y="15"/>
                    </a:lnTo>
                    <a:lnTo>
                      <a:pt x="300" y="9"/>
                    </a:lnTo>
                    <a:lnTo>
                      <a:pt x="317" y="4"/>
                    </a:lnTo>
                    <a:lnTo>
                      <a:pt x="336" y="0"/>
                    </a:lnTo>
                    <a:lnTo>
                      <a:pt x="353" y="0"/>
                    </a:lnTo>
                    <a:lnTo>
                      <a:pt x="361" y="2"/>
                    </a:lnTo>
                    <a:lnTo>
                      <a:pt x="371" y="5"/>
                    </a:lnTo>
                    <a:lnTo>
                      <a:pt x="378" y="9"/>
                    </a:lnTo>
                    <a:lnTo>
                      <a:pt x="384" y="15"/>
                    </a:lnTo>
                    <a:close/>
                  </a:path>
                </a:pathLst>
              </a:custGeom>
              <a:solidFill>
                <a:srgbClr val="AF7D23"/>
              </a:solidFill>
              <a:ln w="3175" cap="rnd">
                <a:solidFill>
                  <a:srgbClr val="808080"/>
                </a:solidFill>
                <a:round/>
                <a:headEnd/>
                <a:tailEnd/>
              </a:ln>
            </p:spPr>
            <p:txBody>
              <a:bodyPr/>
              <a:lstStyle/>
              <a:p>
                <a:endParaRPr lang="en-US" dirty="0"/>
              </a:p>
            </p:txBody>
          </p:sp>
          <p:sp>
            <p:nvSpPr>
              <p:cNvPr id="504" name="Freeform 69"/>
              <p:cNvSpPr>
                <a:spLocks/>
              </p:cNvSpPr>
              <p:nvPr/>
            </p:nvSpPr>
            <p:spPr bwMode="auto">
              <a:xfrm rot="-1622053">
                <a:off x="3362" y="3223"/>
                <a:ext cx="393" cy="134"/>
              </a:xfrm>
              <a:custGeom>
                <a:avLst/>
                <a:gdLst>
                  <a:gd name="T0" fmla="*/ 228 w 556"/>
                  <a:gd name="T1" fmla="*/ 16 h 190"/>
                  <a:gd name="T2" fmla="*/ 234 w 556"/>
                  <a:gd name="T3" fmla="*/ 23 h 190"/>
                  <a:gd name="T4" fmla="*/ 243 w 556"/>
                  <a:gd name="T5" fmla="*/ 32 h 190"/>
                  <a:gd name="T6" fmla="*/ 249 w 556"/>
                  <a:gd name="T7" fmla="*/ 37 h 190"/>
                  <a:gd name="T8" fmla="*/ 252 w 556"/>
                  <a:gd name="T9" fmla="*/ 44 h 190"/>
                  <a:gd name="T10" fmla="*/ 258 w 556"/>
                  <a:gd name="T11" fmla="*/ 51 h 190"/>
                  <a:gd name="T12" fmla="*/ 264 w 556"/>
                  <a:gd name="T13" fmla="*/ 56 h 190"/>
                  <a:gd name="T14" fmla="*/ 269 w 556"/>
                  <a:gd name="T15" fmla="*/ 58 h 190"/>
                  <a:gd name="T16" fmla="*/ 277 w 556"/>
                  <a:gd name="T17" fmla="*/ 61 h 190"/>
                  <a:gd name="T18" fmla="*/ 276 w 556"/>
                  <a:gd name="T19" fmla="*/ 68 h 190"/>
                  <a:gd name="T20" fmla="*/ 271 w 556"/>
                  <a:gd name="T21" fmla="*/ 72 h 190"/>
                  <a:gd name="T22" fmla="*/ 264 w 556"/>
                  <a:gd name="T23" fmla="*/ 73 h 190"/>
                  <a:gd name="T24" fmla="*/ 257 w 556"/>
                  <a:gd name="T25" fmla="*/ 68 h 190"/>
                  <a:gd name="T26" fmla="*/ 245 w 556"/>
                  <a:gd name="T27" fmla="*/ 65 h 190"/>
                  <a:gd name="T28" fmla="*/ 231 w 556"/>
                  <a:gd name="T29" fmla="*/ 65 h 190"/>
                  <a:gd name="T30" fmla="*/ 225 w 556"/>
                  <a:gd name="T31" fmla="*/ 64 h 190"/>
                  <a:gd name="T32" fmla="*/ 214 w 556"/>
                  <a:gd name="T33" fmla="*/ 67 h 190"/>
                  <a:gd name="T34" fmla="*/ 196 w 556"/>
                  <a:gd name="T35" fmla="*/ 78 h 190"/>
                  <a:gd name="T36" fmla="*/ 180 w 556"/>
                  <a:gd name="T37" fmla="*/ 89 h 190"/>
                  <a:gd name="T38" fmla="*/ 163 w 556"/>
                  <a:gd name="T39" fmla="*/ 92 h 190"/>
                  <a:gd name="T40" fmla="*/ 142 w 556"/>
                  <a:gd name="T41" fmla="*/ 94 h 190"/>
                  <a:gd name="T42" fmla="*/ 124 w 556"/>
                  <a:gd name="T43" fmla="*/ 92 h 190"/>
                  <a:gd name="T44" fmla="*/ 105 w 556"/>
                  <a:gd name="T45" fmla="*/ 90 h 190"/>
                  <a:gd name="T46" fmla="*/ 89 w 556"/>
                  <a:gd name="T47" fmla="*/ 87 h 190"/>
                  <a:gd name="T48" fmla="*/ 67 w 556"/>
                  <a:gd name="T49" fmla="*/ 84 h 190"/>
                  <a:gd name="T50" fmla="*/ 41 w 556"/>
                  <a:gd name="T51" fmla="*/ 78 h 190"/>
                  <a:gd name="T52" fmla="*/ 15 w 556"/>
                  <a:gd name="T53" fmla="*/ 69 h 190"/>
                  <a:gd name="T54" fmla="*/ 4 w 556"/>
                  <a:gd name="T55" fmla="*/ 61 h 190"/>
                  <a:gd name="T56" fmla="*/ 0 w 556"/>
                  <a:gd name="T57" fmla="*/ 61 h 190"/>
                  <a:gd name="T58" fmla="*/ 18 w 556"/>
                  <a:gd name="T59" fmla="*/ 44 h 190"/>
                  <a:gd name="T60" fmla="*/ 34 w 556"/>
                  <a:gd name="T61" fmla="*/ 25 h 190"/>
                  <a:gd name="T62" fmla="*/ 36 w 556"/>
                  <a:gd name="T63" fmla="*/ 14 h 190"/>
                  <a:gd name="T64" fmla="*/ 64 w 556"/>
                  <a:gd name="T65" fmla="*/ 26 h 190"/>
                  <a:gd name="T66" fmla="*/ 90 w 556"/>
                  <a:gd name="T67" fmla="*/ 37 h 190"/>
                  <a:gd name="T68" fmla="*/ 118 w 556"/>
                  <a:gd name="T69" fmla="*/ 47 h 190"/>
                  <a:gd name="T70" fmla="*/ 136 w 556"/>
                  <a:gd name="T71" fmla="*/ 49 h 190"/>
                  <a:gd name="T72" fmla="*/ 148 w 556"/>
                  <a:gd name="T73" fmla="*/ 36 h 190"/>
                  <a:gd name="T74" fmla="*/ 161 w 556"/>
                  <a:gd name="T75" fmla="*/ 24 h 190"/>
                  <a:gd name="T76" fmla="*/ 173 w 556"/>
                  <a:gd name="T77" fmla="*/ 13 h 190"/>
                  <a:gd name="T78" fmla="*/ 184 w 556"/>
                  <a:gd name="T79" fmla="*/ 4 h 190"/>
                  <a:gd name="T80" fmla="*/ 199 w 556"/>
                  <a:gd name="T81" fmla="*/ 0 h 190"/>
                  <a:gd name="T82" fmla="*/ 204 w 556"/>
                  <a:gd name="T83" fmla="*/ 3 h 190"/>
                  <a:gd name="T84" fmla="*/ 211 w 556"/>
                  <a:gd name="T85" fmla="*/ 9 h 190"/>
                  <a:gd name="T86" fmla="*/ 219 w 556"/>
                  <a:gd name="T87" fmla="*/ 12 h 190"/>
                  <a:gd name="T88" fmla="*/ 228 w 556"/>
                  <a:gd name="T89" fmla="*/ 16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6"/>
                  <a:gd name="T136" fmla="*/ 0 h 190"/>
                  <a:gd name="T137" fmla="*/ 556 w 55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6" h="190">
                    <a:moveTo>
                      <a:pt x="455" y="32"/>
                    </a:moveTo>
                    <a:lnTo>
                      <a:pt x="468" y="46"/>
                    </a:lnTo>
                    <a:lnTo>
                      <a:pt x="487" y="65"/>
                    </a:lnTo>
                    <a:lnTo>
                      <a:pt x="498" y="74"/>
                    </a:lnTo>
                    <a:lnTo>
                      <a:pt x="504" y="90"/>
                    </a:lnTo>
                    <a:lnTo>
                      <a:pt x="517" y="104"/>
                    </a:lnTo>
                    <a:lnTo>
                      <a:pt x="527" y="112"/>
                    </a:lnTo>
                    <a:lnTo>
                      <a:pt x="539" y="116"/>
                    </a:lnTo>
                    <a:lnTo>
                      <a:pt x="555" y="124"/>
                    </a:lnTo>
                    <a:lnTo>
                      <a:pt x="553" y="138"/>
                    </a:lnTo>
                    <a:lnTo>
                      <a:pt x="543" y="144"/>
                    </a:lnTo>
                    <a:lnTo>
                      <a:pt x="527" y="146"/>
                    </a:lnTo>
                    <a:lnTo>
                      <a:pt x="513" y="138"/>
                    </a:lnTo>
                    <a:lnTo>
                      <a:pt x="489" y="130"/>
                    </a:lnTo>
                    <a:lnTo>
                      <a:pt x="463" y="130"/>
                    </a:lnTo>
                    <a:lnTo>
                      <a:pt x="452" y="129"/>
                    </a:lnTo>
                    <a:lnTo>
                      <a:pt x="428" y="135"/>
                    </a:lnTo>
                    <a:lnTo>
                      <a:pt x="392" y="158"/>
                    </a:lnTo>
                    <a:lnTo>
                      <a:pt x="359" y="178"/>
                    </a:lnTo>
                    <a:lnTo>
                      <a:pt x="325" y="185"/>
                    </a:lnTo>
                    <a:lnTo>
                      <a:pt x="284" y="189"/>
                    </a:lnTo>
                    <a:lnTo>
                      <a:pt x="249" y="185"/>
                    </a:lnTo>
                    <a:lnTo>
                      <a:pt x="210" y="182"/>
                    </a:lnTo>
                    <a:lnTo>
                      <a:pt x="178" y="176"/>
                    </a:lnTo>
                    <a:lnTo>
                      <a:pt x="134" y="169"/>
                    </a:lnTo>
                    <a:lnTo>
                      <a:pt x="82" y="156"/>
                    </a:lnTo>
                    <a:lnTo>
                      <a:pt x="30" y="139"/>
                    </a:lnTo>
                    <a:lnTo>
                      <a:pt x="8" y="124"/>
                    </a:lnTo>
                    <a:lnTo>
                      <a:pt x="0" y="122"/>
                    </a:lnTo>
                    <a:lnTo>
                      <a:pt x="35" y="90"/>
                    </a:lnTo>
                    <a:lnTo>
                      <a:pt x="68" y="49"/>
                    </a:lnTo>
                    <a:lnTo>
                      <a:pt x="72" y="29"/>
                    </a:lnTo>
                    <a:lnTo>
                      <a:pt x="129" y="53"/>
                    </a:lnTo>
                    <a:lnTo>
                      <a:pt x="180" y="74"/>
                    </a:lnTo>
                    <a:lnTo>
                      <a:pt x="236" y="93"/>
                    </a:lnTo>
                    <a:lnTo>
                      <a:pt x="273" y="99"/>
                    </a:lnTo>
                    <a:lnTo>
                      <a:pt x="296" y="72"/>
                    </a:lnTo>
                    <a:lnTo>
                      <a:pt x="323" y="48"/>
                    </a:lnTo>
                    <a:lnTo>
                      <a:pt x="347" y="27"/>
                    </a:lnTo>
                    <a:lnTo>
                      <a:pt x="368" y="7"/>
                    </a:lnTo>
                    <a:lnTo>
                      <a:pt x="398" y="0"/>
                    </a:lnTo>
                    <a:lnTo>
                      <a:pt x="409" y="6"/>
                    </a:lnTo>
                    <a:lnTo>
                      <a:pt x="421" y="18"/>
                    </a:lnTo>
                    <a:lnTo>
                      <a:pt x="438" y="24"/>
                    </a:lnTo>
                    <a:lnTo>
                      <a:pt x="455" y="32"/>
                    </a:lnTo>
                  </a:path>
                </a:pathLst>
              </a:custGeom>
              <a:solidFill>
                <a:srgbClr val="AF7D23"/>
              </a:solidFill>
              <a:ln w="3175" cap="rnd">
                <a:solidFill>
                  <a:srgbClr val="808080"/>
                </a:solidFill>
                <a:round/>
                <a:headEnd/>
                <a:tailEnd/>
              </a:ln>
            </p:spPr>
            <p:txBody>
              <a:bodyPr/>
              <a:lstStyle/>
              <a:p>
                <a:endParaRPr lang="en-US" dirty="0"/>
              </a:p>
            </p:txBody>
          </p:sp>
          <p:sp>
            <p:nvSpPr>
              <p:cNvPr id="505" name="Freeform 70"/>
              <p:cNvSpPr>
                <a:spLocks/>
              </p:cNvSpPr>
              <p:nvPr/>
            </p:nvSpPr>
            <p:spPr bwMode="auto">
              <a:xfrm>
                <a:off x="3024" y="2791"/>
                <a:ext cx="583" cy="624"/>
              </a:xfrm>
              <a:custGeom>
                <a:avLst/>
                <a:gdLst>
                  <a:gd name="T0" fmla="*/ 34 w 825"/>
                  <a:gd name="T1" fmla="*/ 0 h 882"/>
                  <a:gd name="T2" fmla="*/ 104 w 825"/>
                  <a:gd name="T3" fmla="*/ 38 h 882"/>
                  <a:gd name="T4" fmla="*/ 128 w 825"/>
                  <a:gd name="T5" fmla="*/ 52 h 882"/>
                  <a:gd name="T6" fmla="*/ 140 w 825"/>
                  <a:gd name="T7" fmla="*/ 82 h 882"/>
                  <a:gd name="T8" fmla="*/ 152 w 825"/>
                  <a:gd name="T9" fmla="*/ 108 h 882"/>
                  <a:gd name="T10" fmla="*/ 164 w 825"/>
                  <a:gd name="T11" fmla="*/ 118 h 882"/>
                  <a:gd name="T12" fmla="*/ 184 w 825"/>
                  <a:gd name="T13" fmla="*/ 142 h 882"/>
                  <a:gd name="T14" fmla="*/ 216 w 825"/>
                  <a:gd name="T15" fmla="*/ 208 h 882"/>
                  <a:gd name="T16" fmla="*/ 222 w 825"/>
                  <a:gd name="T17" fmla="*/ 250 h 882"/>
                  <a:gd name="T18" fmla="*/ 228 w 825"/>
                  <a:gd name="T19" fmla="*/ 304 h 882"/>
                  <a:gd name="T20" fmla="*/ 238 w 825"/>
                  <a:gd name="T21" fmla="*/ 328 h 882"/>
                  <a:gd name="T22" fmla="*/ 266 w 825"/>
                  <a:gd name="T23" fmla="*/ 341 h 882"/>
                  <a:gd name="T24" fmla="*/ 309 w 825"/>
                  <a:gd name="T25" fmla="*/ 354 h 882"/>
                  <a:gd name="T26" fmla="*/ 353 w 825"/>
                  <a:gd name="T27" fmla="*/ 354 h 882"/>
                  <a:gd name="T28" fmla="*/ 387 w 825"/>
                  <a:gd name="T29" fmla="*/ 384 h 882"/>
                  <a:gd name="T30" fmla="*/ 412 w 825"/>
                  <a:gd name="T31" fmla="*/ 408 h 882"/>
                  <a:gd name="T32" fmla="*/ 396 w 825"/>
                  <a:gd name="T33" fmla="*/ 436 h 882"/>
                  <a:gd name="T34" fmla="*/ 285 w 825"/>
                  <a:gd name="T35" fmla="*/ 439 h 882"/>
                  <a:gd name="T36" fmla="*/ 2 w 825"/>
                  <a:gd name="T37" fmla="*/ 439 h 882"/>
                  <a:gd name="T38" fmla="*/ 2 w 825"/>
                  <a:gd name="T39" fmla="*/ 24 h 882"/>
                  <a:gd name="T40" fmla="*/ 32 w 825"/>
                  <a:gd name="T41" fmla="*/ 0 h 8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5"/>
                  <a:gd name="T64" fmla="*/ 0 h 882"/>
                  <a:gd name="T65" fmla="*/ 825 w 825"/>
                  <a:gd name="T66" fmla="*/ 882 h 8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5" h="882">
                    <a:moveTo>
                      <a:pt x="68" y="0"/>
                    </a:moveTo>
                    <a:cubicBezTo>
                      <a:pt x="118" y="17"/>
                      <a:pt x="156" y="63"/>
                      <a:pt x="208" y="76"/>
                    </a:cubicBezTo>
                    <a:cubicBezTo>
                      <a:pt x="225" y="87"/>
                      <a:pt x="240" y="93"/>
                      <a:pt x="256" y="104"/>
                    </a:cubicBezTo>
                    <a:cubicBezTo>
                      <a:pt x="272" y="128"/>
                      <a:pt x="271" y="137"/>
                      <a:pt x="280" y="164"/>
                    </a:cubicBezTo>
                    <a:cubicBezTo>
                      <a:pt x="283" y="191"/>
                      <a:pt x="278" y="207"/>
                      <a:pt x="304" y="216"/>
                    </a:cubicBezTo>
                    <a:cubicBezTo>
                      <a:pt x="311" y="223"/>
                      <a:pt x="321" y="228"/>
                      <a:pt x="328" y="236"/>
                    </a:cubicBezTo>
                    <a:cubicBezTo>
                      <a:pt x="344" y="254"/>
                      <a:pt x="348" y="270"/>
                      <a:pt x="368" y="284"/>
                    </a:cubicBezTo>
                    <a:cubicBezTo>
                      <a:pt x="384" y="331"/>
                      <a:pt x="422" y="365"/>
                      <a:pt x="432" y="416"/>
                    </a:cubicBezTo>
                    <a:cubicBezTo>
                      <a:pt x="438" y="444"/>
                      <a:pt x="444" y="500"/>
                      <a:pt x="444" y="500"/>
                    </a:cubicBezTo>
                    <a:cubicBezTo>
                      <a:pt x="451" y="530"/>
                      <a:pt x="448" y="584"/>
                      <a:pt x="456" y="606"/>
                    </a:cubicBezTo>
                    <a:cubicBezTo>
                      <a:pt x="461" y="632"/>
                      <a:pt x="464" y="642"/>
                      <a:pt x="477" y="654"/>
                    </a:cubicBezTo>
                    <a:cubicBezTo>
                      <a:pt x="490" y="666"/>
                      <a:pt x="511" y="672"/>
                      <a:pt x="534" y="681"/>
                    </a:cubicBezTo>
                    <a:cubicBezTo>
                      <a:pt x="557" y="690"/>
                      <a:pt x="589" y="704"/>
                      <a:pt x="618" y="708"/>
                    </a:cubicBezTo>
                    <a:cubicBezTo>
                      <a:pt x="674" y="706"/>
                      <a:pt x="648" y="669"/>
                      <a:pt x="708" y="708"/>
                    </a:cubicBezTo>
                    <a:cubicBezTo>
                      <a:pt x="721" y="728"/>
                      <a:pt x="762" y="741"/>
                      <a:pt x="774" y="768"/>
                    </a:cubicBezTo>
                    <a:cubicBezTo>
                      <a:pt x="795" y="775"/>
                      <a:pt x="817" y="792"/>
                      <a:pt x="825" y="816"/>
                    </a:cubicBezTo>
                    <a:cubicBezTo>
                      <a:pt x="825" y="828"/>
                      <a:pt x="803" y="858"/>
                      <a:pt x="792" y="870"/>
                    </a:cubicBezTo>
                    <a:cubicBezTo>
                      <a:pt x="747" y="882"/>
                      <a:pt x="748" y="880"/>
                      <a:pt x="572" y="878"/>
                    </a:cubicBezTo>
                    <a:cubicBezTo>
                      <a:pt x="616" y="878"/>
                      <a:pt x="236" y="878"/>
                      <a:pt x="4" y="878"/>
                    </a:cubicBezTo>
                    <a:cubicBezTo>
                      <a:pt x="8" y="622"/>
                      <a:pt x="0" y="248"/>
                      <a:pt x="4" y="48"/>
                    </a:cubicBezTo>
                    <a:cubicBezTo>
                      <a:pt x="12" y="23"/>
                      <a:pt x="51" y="9"/>
                      <a:pt x="64" y="0"/>
                    </a:cubicBezTo>
                  </a:path>
                </a:pathLst>
              </a:custGeom>
              <a:gradFill rotWithShape="0">
                <a:gsLst>
                  <a:gs pos="0">
                    <a:srgbClr val="CCECFF"/>
                  </a:gs>
                  <a:gs pos="100000">
                    <a:srgbClr val="9999FF"/>
                  </a:gs>
                </a:gsLst>
                <a:lin ang="5400000" scaled="1"/>
              </a:gradFill>
              <a:ln w="3175">
                <a:solidFill>
                  <a:srgbClr val="777777"/>
                </a:solidFill>
                <a:round/>
                <a:headEnd/>
                <a:tailEnd/>
              </a:ln>
            </p:spPr>
            <p:txBody>
              <a:bodyPr/>
              <a:lstStyle/>
              <a:p>
                <a:endParaRPr lang="en-US" dirty="0"/>
              </a:p>
            </p:txBody>
          </p:sp>
          <p:sp>
            <p:nvSpPr>
              <p:cNvPr id="506" name="Freeform 71"/>
              <p:cNvSpPr>
                <a:spLocks/>
              </p:cNvSpPr>
              <p:nvPr/>
            </p:nvSpPr>
            <p:spPr bwMode="auto">
              <a:xfrm>
                <a:off x="3029" y="2891"/>
                <a:ext cx="255" cy="519"/>
              </a:xfrm>
              <a:custGeom>
                <a:avLst/>
                <a:gdLst>
                  <a:gd name="T0" fmla="*/ 1 w 360"/>
                  <a:gd name="T1" fmla="*/ 366 h 734"/>
                  <a:gd name="T2" fmla="*/ 169 w 360"/>
                  <a:gd name="T3" fmla="*/ 364 h 734"/>
                  <a:gd name="T4" fmla="*/ 147 w 360"/>
                  <a:gd name="T5" fmla="*/ 356 h 734"/>
                  <a:gd name="T6" fmla="*/ 175 w 360"/>
                  <a:gd name="T7" fmla="*/ 354 h 734"/>
                  <a:gd name="T8" fmla="*/ 157 w 360"/>
                  <a:gd name="T9" fmla="*/ 347 h 734"/>
                  <a:gd name="T10" fmla="*/ 161 w 360"/>
                  <a:gd name="T11" fmla="*/ 315 h 734"/>
                  <a:gd name="T12" fmla="*/ 154 w 360"/>
                  <a:gd name="T13" fmla="*/ 317 h 734"/>
                  <a:gd name="T14" fmla="*/ 140 w 360"/>
                  <a:gd name="T15" fmla="*/ 337 h 734"/>
                  <a:gd name="T16" fmla="*/ 118 w 360"/>
                  <a:gd name="T17" fmla="*/ 284 h 734"/>
                  <a:gd name="T18" fmla="*/ 104 w 360"/>
                  <a:gd name="T19" fmla="*/ 261 h 734"/>
                  <a:gd name="T20" fmla="*/ 96 w 360"/>
                  <a:gd name="T21" fmla="*/ 156 h 734"/>
                  <a:gd name="T22" fmla="*/ 79 w 360"/>
                  <a:gd name="T23" fmla="*/ 93 h 734"/>
                  <a:gd name="T24" fmla="*/ 70 w 360"/>
                  <a:gd name="T25" fmla="*/ 144 h 734"/>
                  <a:gd name="T26" fmla="*/ 62 w 360"/>
                  <a:gd name="T27" fmla="*/ 142 h 734"/>
                  <a:gd name="T28" fmla="*/ 58 w 360"/>
                  <a:gd name="T29" fmla="*/ 139 h 734"/>
                  <a:gd name="T30" fmla="*/ 79 w 360"/>
                  <a:gd name="T31" fmla="*/ 223 h 734"/>
                  <a:gd name="T32" fmla="*/ 89 w 360"/>
                  <a:gd name="T33" fmla="*/ 248 h 734"/>
                  <a:gd name="T34" fmla="*/ 92 w 360"/>
                  <a:gd name="T35" fmla="*/ 263 h 734"/>
                  <a:gd name="T36" fmla="*/ 111 w 360"/>
                  <a:gd name="T37" fmla="*/ 310 h 734"/>
                  <a:gd name="T38" fmla="*/ 125 w 360"/>
                  <a:gd name="T39" fmla="*/ 331 h 734"/>
                  <a:gd name="T40" fmla="*/ 104 w 360"/>
                  <a:gd name="T41" fmla="*/ 324 h 734"/>
                  <a:gd name="T42" fmla="*/ 91 w 360"/>
                  <a:gd name="T43" fmla="*/ 317 h 734"/>
                  <a:gd name="T44" fmla="*/ 79 w 360"/>
                  <a:gd name="T45" fmla="*/ 310 h 734"/>
                  <a:gd name="T46" fmla="*/ 58 w 360"/>
                  <a:gd name="T47" fmla="*/ 312 h 734"/>
                  <a:gd name="T48" fmla="*/ 24 w 360"/>
                  <a:gd name="T49" fmla="*/ 213 h 734"/>
                  <a:gd name="T50" fmla="*/ 20 w 360"/>
                  <a:gd name="T51" fmla="*/ 182 h 734"/>
                  <a:gd name="T52" fmla="*/ 18 w 360"/>
                  <a:gd name="T53" fmla="*/ 169 h 734"/>
                  <a:gd name="T54" fmla="*/ 14 w 360"/>
                  <a:gd name="T55" fmla="*/ 158 h 734"/>
                  <a:gd name="T56" fmla="*/ 16 w 360"/>
                  <a:gd name="T57" fmla="*/ 55 h 734"/>
                  <a:gd name="T58" fmla="*/ 20 w 360"/>
                  <a:gd name="T59" fmla="*/ 45 h 734"/>
                  <a:gd name="T60" fmla="*/ 48 w 360"/>
                  <a:gd name="T61" fmla="*/ 16 h 734"/>
                  <a:gd name="T62" fmla="*/ 79 w 360"/>
                  <a:gd name="T63" fmla="*/ 40 h 734"/>
                  <a:gd name="T64" fmla="*/ 118 w 360"/>
                  <a:gd name="T65" fmla="*/ 63 h 734"/>
                  <a:gd name="T66" fmla="*/ 108 w 360"/>
                  <a:gd name="T67" fmla="*/ 49 h 734"/>
                  <a:gd name="T68" fmla="*/ 68 w 360"/>
                  <a:gd name="T69" fmla="*/ 26 h 734"/>
                  <a:gd name="T70" fmla="*/ 36 w 360"/>
                  <a:gd name="T71" fmla="*/ 8 h 734"/>
                  <a:gd name="T72" fmla="*/ 20 w 360"/>
                  <a:gd name="T73" fmla="*/ 5 h 734"/>
                  <a:gd name="T74" fmla="*/ 0 w 360"/>
                  <a:gd name="T75" fmla="*/ 0 h 734"/>
                  <a:gd name="T76" fmla="*/ 1 w 360"/>
                  <a:gd name="T77" fmla="*/ 366 h 7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734"/>
                  <a:gd name="T119" fmla="*/ 360 w 360"/>
                  <a:gd name="T120" fmla="*/ 734 h 7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734">
                    <a:moveTo>
                      <a:pt x="3" y="732"/>
                    </a:moveTo>
                    <a:cubicBezTo>
                      <a:pt x="71" y="733"/>
                      <a:pt x="334" y="734"/>
                      <a:pt x="336" y="729"/>
                    </a:cubicBezTo>
                    <a:cubicBezTo>
                      <a:pt x="301" y="728"/>
                      <a:pt x="228" y="713"/>
                      <a:pt x="292" y="713"/>
                    </a:cubicBezTo>
                    <a:cubicBezTo>
                      <a:pt x="311" y="713"/>
                      <a:pt x="330" y="716"/>
                      <a:pt x="348" y="709"/>
                    </a:cubicBezTo>
                    <a:cubicBezTo>
                      <a:pt x="360" y="705"/>
                      <a:pt x="323" y="701"/>
                      <a:pt x="312" y="695"/>
                    </a:cubicBezTo>
                    <a:cubicBezTo>
                      <a:pt x="291" y="666"/>
                      <a:pt x="309" y="660"/>
                      <a:pt x="320" y="630"/>
                    </a:cubicBezTo>
                    <a:cubicBezTo>
                      <a:pt x="321" y="626"/>
                      <a:pt x="312" y="633"/>
                      <a:pt x="308" y="634"/>
                    </a:cubicBezTo>
                    <a:cubicBezTo>
                      <a:pt x="301" y="653"/>
                      <a:pt x="299" y="662"/>
                      <a:pt x="280" y="673"/>
                    </a:cubicBezTo>
                    <a:cubicBezTo>
                      <a:pt x="252" y="648"/>
                      <a:pt x="246" y="603"/>
                      <a:pt x="236" y="569"/>
                    </a:cubicBezTo>
                    <a:cubicBezTo>
                      <a:pt x="234" y="548"/>
                      <a:pt x="242" y="501"/>
                      <a:pt x="208" y="522"/>
                    </a:cubicBezTo>
                    <a:cubicBezTo>
                      <a:pt x="184" y="436"/>
                      <a:pt x="200" y="492"/>
                      <a:pt x="192" y="313"/>
                    </a:cubicBezTo>
                    <a:cubicBezTo>
                      <a:pt x="190" y="269"/>
                      <a:pt x="171" y="227"/>
                      <a:pt x="156" y="187"/>
                    </a:cubicBezTo>
                    <a:cubicBezTo>
                      <a:pt x="132" y="219"/>
                      <a:pt x="142" y="240"/>
                      <a:pt x="140" y="288"/>
                    </a:cubicBezTo>
                    <a:cubicBezTo>
                      <a:pt x="135" y="287"/>
                      <a:pt x="128" y="288"/>
                      <a:pt x="124" y="284"/>
                    </a:cubicBezTo>
                    <a:cubicBezTo>
                      <a:pt x="115" y="274"/>
                      <a:pt x="125" y="253"/>
                      <a:pt x="116" y="277"/>
                    </a:cubicBezTo>
                    <a:cubicBezTo>
                      <a:pt x="119" y="346"/>
                      <a:pt x="123" y="387"/>
                      <a:pt x="156" y="446"/>
                    </a:cubicBezTo>
                    <a:cubicBezTo>
                      <a:pt x="160" y="466"/>
                      <a:pt x="171" y="477"/>
                      <a:pt x="176" y="497"/>
                    </a:cubicBezTo>
                    <a:cubicBezTo>
                      <a:pt x="179" y="507"/>
                      <a:pt x="184" y="526"/>
                      <a:pt x="184" y="526"/>
                    </a:cubicBezTo>
                    <a:cubicBezTo>
                      <a:pt x="188" y="554"/>
                      <a:pt x="182" y="611"/>
                      <a:pt x="220" y="619"/>
                    </a:cubicBezTo>
                    <a:cubicBezTo>
                      <a:pt x="233" y="631"/>
                      <a:pt x="242" y="646"/>
                      <a:pt x="248" y="662"/>
                    </a:cubicBezTo>
                    <a:cubicBezTo>
                      <a:pt x="218" y="670"/>
                      <a:pt x="234" y="656"/>
                      <a:pt x="208" y="648"/>
                    </a:cubicBezTo>
                    <a:cubicBezTo>
                      <a:pt x="181" y="624"/>
                      <a:pt x="212" y="648"/>
                      <a:pt x="180" y="634"/>
                    </a:cubicBezTo>
                    <a:cubicBezTo>
                      <a:pt x="171" y="630"/>
                      <a:pt x="156" y="619"/>
                      <a:pt x="156" y="619"/>
                    </a:cubicBezTo>
                    <a:cubicBezTo>
                      <a:pt x="140" y="623"/>
                      <a:pt x="132" y="627"/>
                      <a:pt x="116" y="623"/>
                    </a:cubicBezTo>
                    <a:cubicBezTo>
                      <a:pt x="72" y="583"/>
                      <a:pt x="62" y="480"/>
                      <a:pt x="48" y="425"/>
                    </a:cubicBezTo>
                    <a:cubicBezTo>
                      <a:pt x="43" y="403"/>
                      <a:pt x="43" y="388"/>
                      <a:pt x="40" y="363"/>
                    </a:cubicBezTo>
                    <a:cubicBezTo>
                      <a:pt x="39" y="355"/>
                      <a:pt x="38" y="346"/>
                      <a:pt x="36" y="338"/>
                    </a:cubicBezTo>
                    <a:cubicBezTo>
                      <a:pt x="34" y="331"/>
                      <a:pt x="28" y="317"/>
                      <a:pt x="28" y="317"/>
                    </a:cubicBezTo>
                    <a:cubicBezTo>
                      <a:pt x="29" y="248"/>
                      <a:pt x="28" y="180"/>
                      <a:pt x="32" y="111"/>
                    </a:cubicBezTo>
                    <a:cubicBezTo>
                      <a:pt x="32" y="104"/>
                      <a:pt x="40" y="89"/>
                      <a:pt x="40" y="89"/>
                    </a:cubicBezTo>
                    <a:cubicBezTo>
                      <a:pt x="44" y="26"/>
                      <a:pt x="28" y="19"/>
                      <a:pt x="96" y="32"/>
                    </a:cubicBezTo>
                    <a:cubicBezTo>
                      <a:pt x="118" y="45"/>
                      <a:pt x="131" y="67"/>
                      <a:pt x="156" y="79"/>
                    </a:cubicBezTo>
                    <a:cubicBezTo>
                      <a:pt x="188" y="93"/>
                      <a:pt x="215" y="97"/>
                      <a:pt x="236" y="126"/>
                    </a:cubicBezTo>
                    <a:cubicBezTo>
                      <a:pt x="263" y="117"/>
                      <a:pt x="230" y="101"/>
                      <a:pt x="216" y="97"/>
                    </a:cubicBezTo>
                    <a:cubicBezTo>
                      <a:pt x="194" y="77"/>
                      <a:pt x="163" y="67"/>
                      <a:pt x="136" y="53"/>
                    </a:cubicBezTo>
                    <a:cubicBezTo>
                      <a:pt x="117" y="44"/>
                      <a:pt x="93" y="24"/>
                      <a:pt x="72" y="17"/>
                    </a:cubicBezTo>
                    <a:cubicBezTo>
                      <a:pt x="36" y="7"/>
                      <a:pt x="93" y="23"/>
                      <a:pt x="40" y="10"/>
                    </a:cubicBezTo>
                    <a:cubicBezTo>
                      <a:pt x="32" y="8"/>
                      <a:pt x="0" y="0"/>
                      <a:pt x="0" y="0"/>
                    </a:cubicBezTo>
                    <a:cubicBezTo>
                      <a:pt x="3" y="124"/>
                      <a:pt x="4" y="593"/>
                      <a:pt x="3" y="732"/>
                    </a:cubicBezTo>
                    <a:close/>
                  </a:path>
                </a:pathLst>
              </a:custGeom>
              <a:solidFill>
                <a:srgbClr val="969696"/>
              </a:solidFill>
              <a:ln w="6350" cap="rnd">
                <a:noFill/>
                <a:round/>
                <a:headEnd/>
                <a:tailEnd/>
              </a:ln>
            </p:spPr>
            <p:txBody>
              <a:bodyPr/>
              <a:lstStyle/>
              <a:p>
                <a:endParaRPr lang="en-US" dirty="0"/>
              </a:p>
            </p:txBody>
          </p:sp>
          <p:sp>
            <p:nvSpPr>
              <p:cNvPr id="507" name="Rectangle 72"/>
              <p:cNvSpPr>
                <a:spLocks noChangeArrowheads="1"/>
              </p:cNvSpPr>
              <p:nvPr/>
            </p:nvSpPr>
            <p:spPr bwMode="auto">
              <a:xfrm>
                <a:off x="3026" y="2894"/>
                <a:ext cx="21" cy="518"/>
              </a:xfrm>
              <a:prstGeom prst="rect">
                <a:avLst/>
              </a:prstGeom>
              <a:solidFill>
                <a:srgbClr val="969696"/>
              </a:solidFill>
              <a:ln w="6350" cap="rnd">
                <a:noFill/>
                <a:miter lim="800000"/>
                <a:headEnd/>
                <a:tailEnd/>
              </a:ln>
            </p:spPr>
            <p:txBody>
              <a:bodyPr/>
              <a:lstStyle/>
              <a:p>
                <a:endParaRPr lang="en-US" dirty="0"/>
              </a:p>
            </p:txBody>
          </p:sp>
          <p:sp>
            <p:nvSpPr>
              <p:cNvPr id="508" name="Rectangle 73"/>
              <p:cNvSpPr>
                <a:spLocks noChangeArrowheads="1"/>
              </p:cNvSpPr>
              <p:nvPr/>
            </p:nvSpPr>
            <p:spPr bwMode="auto">
              <a:xfrm rot="5400000">
                <a:off x="3106" y="3313"/>
                <a:ext cx="21" cy="180"/>
              </a:xfrm>
              <a:prstGeom prst="rect">
                <a:avLst/>
              </a:prstGeom>
              <a:solidFill>
                <a:srgbClr val="969696"/>
              </a:solidFill>
              <a:ln w="6350" cap="rnd">
                <a:noFill/>
                <a:miter lim="800000"/>
                <a:headEnd/>
                <a:tailEnd/>
              </a:ln>
            </p:spPr>
            <p:txBody>
              <a:bodyPr/>
              <a:lstStyle/>
              <a:p>
                <a:endParaRPr lang="en-US" dirty="0"/>
              </a:p>
            </p:txBody>
          </p:sp>
          <p:sp>
            <p:nvSpPr>
              <p:cNvPr id="509" name="Freeform 74"/>
              <p:cNvSpPr>
                <a:spLocks/>
              </p:cNvSpPr>
              <p:nvPr/>
            </p:nvSpPr>
            <p:spPr bwMode="auto">
              <a:xfrm>
                <a:off x="3341" y="3278"/>
                <a:ext cx="143" cy="58"/>
              </a:xfrm>
              <a:custGeom>
                <a:avLst/>
                <a:gdLst>
                  <a:gd name="T0" fmla="*/ 33 w 202"/>
                  <a:gd name="T1" fmla="*/ 6 h 82"/>
                  <a:gd name="T2" fmla="*/ 71 w 202"/>
                  <a:gd name="T3" fmla="*/ 9 h 82"/>
                  <a:gd name="T4" fmla="*/ 86 w 202"/>
                  <a:gd name="T5" fmla="*/ 13 h 82"/>
                  <a:gd name="T6" fmla="*/ 93 w 202"/>
                  <a:gd name="T7" fmla="*/ 16 h 82"/>
                  <a:gd name="T8" fmla="*/ 83 w 202"/>
                  <a:gd name="T9" fmla="*/ 13 h 82"/>
                  <a:gd name="T10" fmla="*/ 69 w 202"/>
                  <a:gd name="T11" fmla="*/ 15 h 82"/>
                  <a:gd name="T12" fmla="*/ 71 w 202"/>
                  <a:gd name="T13" fmla="*/ 20 h 82"/>
                  <a:gd name="T14" fmla="*/ 68 w 202"/>
                  <a:gd name="T15" fmla="*/ 21 h 82"/>
                  <a:gd name="T16" fmla="*/ 52 w 202"/>
                  <a:gd name="T17" fmla="*/ 23 h 82"/>
                  <a:gd name="T18" fmla="*/ 2 w 202"/>
                  <a:gd name="T19" fmla="*/ 41 h 82"/>
                  <a:gd name="T20" fmla="*/ 23 w 202"/>
                  <a:gd name="T21" fmla="*/ 11 h 82"/>
                  <a:gd name="T22" fmla="*/ 16 w 202"/>
                  <a:gd name="T23" fmla="*/ 8 h 82"/>
                  <a:gd name="T24" fmla="*/ 30 w 202"/>
                  <a:gd name="T25" fmla="*/ 4 h 82"/>
                  <a:gd name="T26" fmla="*/ 33 w 202"/>
                  <a:gd name="T27" fmla="*/ 6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82"/>
                  <a:gd name="T44" fmla="*/ 202 w 202"/>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82">
                    <a:moveTo>
                      <a:pt x="67" y="11"/>
                    </a:moveTo>
                    <a:cubicBezTo>
                      <a:pt x="92" y="16"/>
                      <a:pt x="115" y="18"/>
                      <a:pt x="141" y="19"/>
                    </a:cubicBezTo>
                    <a:cubicBezTo>
                      <a:pt x="152" y="22"/>
                      <a:pt x="162" y="24"/>
                      <a:pt x="173" y="27"/>
                    </a:cubicBezTo>
                    <a:cubicBezTo>
                      <a:pt x="177" y="28"/>
                      <a:pt x="185" y="31"/>
                      <a:pt x="185" y="31"/>
                    </a:cubicBezTo>
                    <a:cubicBezTo>
                      <a:pt x="202" y="48"/>
                      <a:pt x="170" y="29"/>
                      <a:pt x="165" y="27"/>
                    </a:cubicBezTo>
                    <a:cubicBezTo>
                      <a:pt x="156" y="28"/>
                      <a:pt x="147" y="25"/>
                      <a:pt x="139" y="29"/>
                    </a:cubicBezTo>
                    <a:cubicBezTo>
                      <a:pt x="136" y="31"/>
                      <a:pt x="142" y="36"/>
                      <a:pt x="141" y="39"/>
                    </a:cubicBezTo>
                    <a:cubicBezTo>
                      <a:pt x="140" y="41"/>
                      <a:pt x="137" y="42"/>
                      <a:pt x="135" y="43"/>
                    </a:cubicBezTo>
                    <a:cubicBezTo>
                      <a:pt x="125" y="42"/>
                      <a:pt x="113" y="42"/>
                      <a:pt x="105" y="45"/>
                    </a:cubicBezTo>
                    <a:cubicBezTo>
                      <a:pt x="125" y="77"/>
                      <a:pt x="79" y="49"/>
                      <a:pt x="4" y="82"/>
                    </a:cubicBezTo>
                    <a:cubicBezTo>
                      <a:pt x="0" y="69"/>
                      <a:pt x="57" y="26"/>
                      <a:pt x="45" y="21"/>
                    </a:cubicBezTo>
                    <a:cubicBezTo>
                      <a:pt x="41" y="19"/>
                      <a:pt x="33" y="17"/>
                      <a:pt x="33" y="17"/>
                    </a:cubicBezTo>
                    <a:cubicBezTo>
                      <a:pt x="27" y="0"/>
                      <a:pt x="52" y="8"/>
                      <a:pt x="61" y="9"/>
                    </a:cubicBezTo>
                    <a:cubicBezTo>
                      <a:pt x="65" y="10"/>
                      <a:pt x="82" y="21"/>
                      <a:pt x="67" y="11"/>
                    </a:cubicBezTo>
                    <a:close/>
                  </a:path>
                </a:pathLst>
              </a:custGeom>
              <a:solidFill>
                <a:srgbClr val="969696"/>
              </a:solidFill>
              <a:ln w="6350" cap="rnd">
                <a:noFill/>
                <a:round/>
                <a:headEnd/>
                <a:tailEnd/>
              </a:ln>
            </p:spPr>
            <p:txBody>
              <a:bodyPr/>
              <a:lstStyle/>
              <a:p>
                <a:endParaRPr lang="en-US" dirty="0"/>
              </a:p>
            </p:txBody>
          </p:sp>
          <p:sp>
            <p:nvSpPr>
              <p:cNvPr id="510" name="Freeform 75"/>
              <p:cNvSpPr>
                <a:spLocks/>
              </p:cNvSpPr>
              <p:nvPr/>
            </p:nvSpPr>
            <p:spPr bwMode="auto">
              <a:xfrm>
                <a:off x="3015" y="2413"/>
                <a:ext cx="401" cy="434"/>
              </a:xfrm>
              <a:custGeom>
                <a:avLst/>
                <a:gdLst>
                  <a:gd name="T0" fmla="*/ 366 w 401"/>
                  <a:gd name="T1" fmla="*/ 225 h 434"/>
                  <a:gd name="T2" fmla="*/ 383 w 401"/>
                  <a:gd name="T3" fmla="*/ 207 h 434"/>
                  <a:gd name="T4" fmla="*/ 393 w 401"/>
                  <a:gd name="T5" fmla="*/ 192 h 434"/>
                  <a:gd name="T6" fmla="*/ 400 w 401"/>
                  <a:gd name="T7" fmla="*/ 175 h 434"/>
                  <a:gd name="T8" fmla="*/ 401 w 401"/>
                  <a:gd name="T9" fmla="*/ 150 h 434"/>
                  <a:gd name="T10" fmla="*/ 400 w 401"/>
                  <a:gd name="T11" fmla="*/ 136 h 434"/>
                  <a:gd name="T12" fmla="*/ 395 w 401"/>
                  <a:gd name="T13" fmla="*/ 116 h 434"/>
                  <a:gd name="T14" fmla="*/ 386 w 401"/>
                  <a:gd name="T15" fmla="*/ 93 h 434"/>
                  <a:gd name="T16" fmla="*/ 368 w 401"/>
                  <a:gd name="T17" fmla="*/ 67 h 434"/>
                  <a:gd name="T18" fmla="*/ 349 w 401"/>
                  <a:gd name="T19" fmla="*/ 43 h 434"/>
                  <a:gd name="T20" fmla="*/ 320 w 401"/>
                  <a:gd name="T21" fmla="*/ 24 h 434"/>
                  <a:gd name="T22" fmla="*/ 306 w 401"/>
                  <a:gd name="T23" fmla="*/ 15 h 434"/>
                  <a:gd name="T24" fmla="*/ 280 w 401"/>
                  <a:gd name="T25" fmla="*/ 5 h 434"/>
                  <a:gd name="T26" fmla="*/ 255 w 401"/>
                  <a:gd name="T27" fmla="*/ 0 h 434"/>
                  <a:gd name="T28" fmla="*/ 223 w 401"/>
                  <a:gd name="T29" fmla="*/ 1 h 434"/>
                  <a:gd name="T30" fmla="*/ 183 w 401"/>
                  <a:gd name="T31" fmla="*/ 5 h 434"/>
                  <a:gd name="T32" fmla="*/ 146 w 401"/>
                  <a:gd name="T33" fmla="*/ 16 h 434"/>
                  <a:gd name="T34" fmla="*/ 103 w 401"/>
                  <a:gd name="T35" fmla="*/ 45 h 434"/>
                  <a:gd name="T36" fmla="*/ 74 w 401"/>
                  <a:gd name="T37" fmla="*/ 82 h 434"/>
                  <a:gd name="T38" fmla="*/ 56 w 401"/>
                  <a:gd name="T39" fmla="*/ 109 h 434"/>
                  <a:gd name="T40" fmla="*/ 43 w 401"/>
                  <a:gd name="T41" fmla="*/ 132 h 434"/>
                  <a:gd name="T42" fmla="*/ 33 w 401"/>
                  <a:gd name="T43" fmla="*/ 178 h 434"/>
                  <a:gd name="T44" fmla="*/ 26 w 401"/>
                  <a:gd name="T45" fmla="*/ 223 h 434"/>
                  <a:gd name="T46" fmla="*/ 17 w 401"/>
                  <a:gd name="T47" fmla="*/ 246 h 434"/>
                  <a:gd name="T48" fmla="*/ 10 w 401"/>
                  <a:gd name="T49" fmla="*/ 270 h 434"/>
                  <a:gd name="T50" fmla="*/ 0 w 401"/>
                  <a:gd name="T51" fmla="*/ 335 h 434"/>
                  <a:gd name="T52" fmla="*/ 0 w 401"/>
                  <a:gd name="T53" fmla="*/ 386 h 434"/>
                  <a:gd name="T54" fmla="*/ 18 w 401"/>
                  <a:gd name="T55" fmla="*/ 407 h 434"/>
                  <a:gd name="T56" fmla="*/ 57 w 401"/>
                  <a:gd name="T57" fmla="*/ 407 h 434"/>
                  <a:gd name="T58" fmla="*/ 99 w 401"/>
                  <a:gd name="T59" fmla="*/ 419 h 434"/>
                  <a:gd name="T60" fmla="*/ 204 w 401"/>
                  <a:gd name="T61" fmla="*/ 434 h 434"/>
                  <a:gd name="T62" fmla="*/ 246 w 401"/>
                  <a:gd name="T63" fmla="*/ 404 h 434"/>
                  <a:gd name="T64" fmla="*/ 267 w 401"/>
                  <a:gd name="T65" fmla="*/ 275 h 434"/>
                  <a:gd name="T66" fmla="*/ 286 w 401"/>
                  <a:gd name="T67" fmla="*/ 232 h 434"/>
                  <a:gd name="T68" fmla="*/ 298 w 401"/>
                  <a:gd name="T69" fmla="*/ 219 h 434"/>
                  <a:gd name="T70" fmla="*/ 335 w 401"/>
                  <a:gd name="T71" fmla="*/ 220 h 434"/>
                  <a:gd name="T72" fmla="*/ 366 w 401"/>
                  <a:gd name="T73" fmla="*/ 225 h 4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1"/>
                  <a:gd name="T112" fmla="*/ 0 h 434"/>
                  <a:gd name="T113" fmla="*/ 401 w 401"/>
                  <a:gd name="T114" fmla="*/ 434 h 4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1" h="434">
                    <a:moveTo>
                      <a:pt x="366" y="225"/>
                    </a:moveTo>
                    <a:lnTo>
                      <a:pt x="383" y="207"/>
                    </a:lnTo>
                    <a:lnTo>
                      <a:pt x="393" y="192"/>
                    </a:lnTo>
                    <a:lnTo>
                      <a:pt x="400" y="175"/>
                    </a:lnTo>
                    <a:lnTo>
                      <a:pt x="401" y="150"/>
                    </a:lnTo>
                    <a:lnTo>
                      <a:pt x="400" y="136"/>
                    </a:lnTo>
                    <a:lnTo>
                      <a:pt x="395" y="116"/>
                    </a:lnTo>
                    <a:lnTo>
                      <a:pt x="386" y="93"/>
                    </a:lnTo>
                    <a:lnTo>
                      <a:pt x="368" y="67"/>
                    </a:lnTo>
                    <a:lnTo>
                      <a:pt x="349" y="43"/>
                    </a:lnTo>
                    <a:lnTo>
                      <a:pt x="320" y="24"/>
                    </a:lnTo>
                    <a:lnTo>
                      <a:pt x="306" y="15"/>
                    </a:lnTo>
                    <a:lnTo>
                      <a:pt x="280" y="5"/>
                    </a:lnTo>
                    <a:lnTo>
                      <a:pt x="255" y="0"/>
                    </a:lnTo>
                    <a:lnTo>
                      <a:pt x="223" y="1"/>
                    </a:lnTo>
                    <a:lnTo>
                      <a:pt x="183" y="5"/>
                    </a:lnTo>
                    <a:lnTo>
                      <a:pt x="146" y="16"/>
                    </a:lnTo>
                    <a:lnTo>
                      <a:pt x="103" y="45"/>
                    </a:lnTo>
                    <a:lnTo>
                      <a:pt x="74" y="82"/>
                    </a:lnTo>
                    <a:lnTo>
                      <a:pt x="56" y="109"/>
                    </a:lnTo>
                    <a:lnTo>
                      <a:pt x="43" y="132"/>
                    </a:lnTo>
                    <a:lnTo>
                      <a:pt x="33" y="178"/>
                    </a:lnTo>
                    <a:lnTo>
                      <a:pt x="26" y="223"/>
                    </a:lnTo>
                    <a:lnTo>
                      <a:pt x="17" y="246"/>
                    </a:lnTo>
                    <a:lnTo>
                      <a:pt x="10" y="270"/>
                    </a:lnTo>
                    <a:lnTo>
                      <a:pt x="0" y="335"/>
                    </a:lnTo>
                    <a:lnTo>
                      <a:pt x="0" y="386"/>
                    </a:lnTo>
                    <a:lnTo>
                      <a:pt x="18" y="407"/>
                    </a:lnTo>
                    <a:lnTo>
                      <a:pt x="57" y="407"/>
                    </a:lnTo>
                    <a:lnTo>
                      <a:pt x="99" y="419"/>
                    </a:lnTo>
                    <a:lnTo>
                      <a:pt x="204" y="434"/>
                    </a:lnTo>
                    <a:lnTo>
                      <a:pt x="246" y="404"/>
                    </a:lnTo>
                    <a:lnTo>
                      <a:pt x="267" y="275"/>
                    </a:lnTo>
                    <a:lnTo>
                      <a:pt x="286" y="232"/>
                    </a:lnTo>
                    <a:lnTo>
                      <a:pt x="298" y="219"/>
                    </a:lnTo>
                    <a:lnTo>
                      <a:pt x="335" y="220"/>
                    </a:lnTo>
                    <a:lnTo>
                      <a:pt x="366" y="225"/>
                    </a:lnTo>
                  </a:path>
                </a:pathLst>
              </a:custGeom>
              <a:gradFill rotWithShape="0">
                <a:gsLst>
                  <a:gs pos="0">
                    <a:srgbClr val="4D4D4D"/>
                  </a:gs>
                  <a:gs pos="100000">
                    <a:srgbClr val="242424"/>
                  </a:gs>
                </a:gsLst>
                <a:lin ang="5400000" scaled="1"/>
              </a:gradFill>
              <a:ln w="6350" cap="rnd">
                <a:noFill/>
                <a:round/>
                <a:headEnd/>
                <a:tailEnd/>
              </a:ln>
            </p:spPr>
            <p:txBody>
              <a:bodyPr/>
              <a:lstStyle/>
              <a:p>
                <a:endParaRPr lang="en-US" dirty="0"/>
              </a:p>
            </p:txBody>
          </p:sp>
        </p:grpSp>
      </p:grpSp>
      <p:sp>
        <p:nvSpPr>
          <p:cNvPr id="546" name="Curved Down Arrow 545"/>
          <p:cNvSpPr/>
          <p:nvPr/>
        </p:nvSpPr>
        <p:spPr bwMode="auto">
          <a:xfrm rot="10547395">
            <a:off x="2009942" y="4333292"/>
            <a:ext cx="4414416" cy="714597"/>
          </a:xfrm>
          <a:prstGeom prst="curvedDownArrow">
            <a:avLst/>
          </a:prstGeom>
          <a:solidFill>
            <a:schemeClr val="accent1">
              <a:lumMod val="75000"/>
              <a:alpha val="49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47" name="Curved Down Arrow 546"/>
          <p:cNvSpPr/>
          <p:nvPr/>
        </p:nvSpPr>
        <p:spPr bwMode="auto">
          <a:xfrm>
            <a:off x="2275492" y="5224377"/>
            <a:ext cx="4131176" cy="538448"/>
          </a:xfrm>
          <a:prstGeom prst="curvedDownArrow">
            <a:avLst/>
          </a:prstGeom>
          <a:solidFill>
            <a:srgbClr val="008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48" name="Curved Down Arrow 547"/>
          <p:cNvSpPr/>
          <p:nvPr/>
        </p:nvSpPr>
        <p:spPr bwMode="auto">
          <a:xfrm rot="10547395">
            <a:off x="2253572" y="5975013"/>
            <a:ext cx="4036284" cy="538853"/>
          </a:xfrm>
          <a:prstGeom prst="curvedDownArrow">
            <a:avLst/>
          </a:prstGeom>
          <a:solidFill>
            <a:schemeClr val="accent2">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49" name="Text Box 90"/>
          <p:cNvSpPr txBox="1">
            <a:spLocks noChangeArrowheads="1"/>
          </p:cNvSpPr>
          <p:nvPr/>
        </p:nvSpPr>
        <p:spPr bwMode="auto">
          <a:xfrm>
            <a:off x="3431652" y="1217219"/>
            <a:ext cx="1988269" cy="369332"/>
          </a:xfrm>
          <a:prstGeom prst="rect">
            <a:avLst/>
          </a:prstGeom>
          <a:noFill/>
          <a:ln w="9525">
            <a:noFill/>
            <a:miter lim="800000"/>
            <a:headEnd/>
            <a:tailEnd/>
          </a:ln>
        </p:spPr>
        <p:txBody>
          <a:bodyPr wrap="square">
            <a:spAutoFit/>
          </a:bodyPr>
          <a:lstStyle/>
          <a:p>
            <a:pPr eaLnBrk="0" hangingPunct="0">
              <a:spcBef>
                <a:spcPct val="50000"/>
              </a:spcBef>
            </a:pPr>
            <a:r>
              <a:rPr lang="en-US" b="1" dirty="0" err="1" smtClean="0">
                <a:solidFill>
                  <a:schemeClr val="bg1"/>
                </a:solidFill>
                <a:latin typeface="Tahoma" pitchFamily="34" charset="0"/>
              </a:rPr>
              <a:t>Krb_AS_REQ</a:t>
            </a:r>
            <a:endParaRPr lang="en-US" b="1" dirty="0">
              <a:solidFill>
                <a:schemeClr val="bg1"/>
              </a:solidFill>
              <a:latin typeface="Tahoma" pitchFamily="34" charset="0"/>
            </a:endParaRPr>
          </a:p>
        </p:txBody>
      </p:sp>
      <p:sp>
        <p:nvSpPr>
          <p:cNvPr id="550" name="Text Box 90"/>
          <p:cNvSpPr txBox="1">
            <a:spLocks noChangeArrowheads="1"/>
          </p:cNvSpPr>
          <p:nvPr/>
        </p:nvSpPr>
        <p:spPr bwMode="auto">
          <a:xfrm>
            <a:off x="3474682" y="2540409"/>
            <a:ext cx="1133269" cy="366713"/>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Tahoma" pitchFamily="34" charset="0"/>
              </a:rPr>
              <a:t>AS_REP</a:t>
            </a:r>
            <a:endParaRPr lang="en-US" b="1" dirty="0">
              <a:solidFill>
                <a:schemeClr val="bg1"/>
              </a:solidFill>
              <a:latin typeface="Tahoma" pitchFamily="34" charset="0"/>
            </a:endParaRPr>
          </a:p>
        </p:txBody>
      </p:sp>
      <p:sp>
        <p:nvSpPr>
          <p:cNvPr id="551" name="Text Box 90"/>
          <p:cNvSpPr txBox="1">
            <a:spLocks noChangeArrowheads="1"/>
          </p:cNvSpPr>
          <p:nvPr/>
        </p:nvSpPr>
        <p:spPr bwMode="auto">
          <a:xfrm>
            <a:off x="3377863" y="3433294"/>
            <a:ext cx="1316150" cy="369332"/>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Tahoma" pitchFamily="34" charset="0"/>
              </a:rPr>
              <a:t>TGS_REQ</a:t>
            </a:r>
            <a:endParaRPr lang="en-US" b="1" dirty="0">
              <a:solidFill>
                <a:schemeClr val="bg1"/>
              </a:solidFill>
              <a:latin typeface="Tahoma" pitchFamily="34" charset="0"/>
            </a:endParaRPr>
          </a:p>
        </p:txBody>
      </p:sp>
      <p:sp>
        <p:nvSpPr>
          <p:cNvPr id="552" name="Text Box 90"/>
          <p:cNvSpPr txBox="1">
            <a:spLocks noChangeArrowheads="1"/>
          </p:cNvSpPr>
          <p:nvPr/>
        </p:nvSpPr>
        <p:spPr bwMode="auto">
          <a:xfrm>
            <a:off x="3463925" y="4638151"/>
            <a:ext cx="1423726" cy="369332"/>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Tahoma" pitchFamily="34" charset="0"/>
              </a:rPr>
              <a:t>TGS_REP</a:t>
            </a:r>
            <a:endParaRPr lang="en-US" b="1" dirty="0">
              <a:solidFill>
                <a:schemeClr val="bg1"/>
              </a:solidFill>
              <a:latin typeface="Tahoma" pitchFamily="34" charset="0"/>
            </a:endParaRPr>
          </a:p>
        </p:txBody>
      </p:sp>
      <p:sp>
        <p:nvSpPr>
          <p:cNvPr id="553" name="Text Box 90"/>
          <p:cNvSpPr txBox="1">
            <a:spLocks noChangeArrowheads="1"/>
          </p:cNvSpPr>
          <p:nvPr/>
        </p:nvSpPr>
        <p:spPr bwMode="auto">
          <a:xfrm>
            <a:off x="3485441" y="5315882"/>
            <a:ext cx="1133269" cy="366713"/>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Tahoma" pitchFamily="34" charset="0"/>
              </a:rPr>
              <a:t>AP_REQ</a:t>
            </a:r>
            <a:endParaRPr lang="en-US" b="1" dirty="0">
              <a:solidFill>
                <a:schemeClr val="bg1"/>
              </a:solidFill>
              <a:latin typeface="Tahoma" pitchFamily="34" charset="0"/>
            </a:endParaRPr>
          </a:p>
        </p:txBody>
      </p:sp>
      <p:sp>
        <p:nvSpPr>
          <p:cNvPr id="554" name="Text Box 90"/>
          <p:cNvSpPr txBox="1">
            <a:spLocks noChangeArrowheads="1"/>
          </p:cNvSpPr>
          <p:nvPr/>
        </p:nvSpPr>
        <p:spPr bwMode="auto">
          <a:xfrm>
            <a:off x="3431653" y="6133463"/>
            <a:ext cx="2359640" cy="366713"/>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Tahoma" pitchFamily="34" charset="0"/>
              </a:rPr>
              <a:t>AP_REP</a:t>
            </a:r>
            <a:r>
              <a:rPr lang="en-US" i="1" dirty="0" smtClean="0">
                <a:solidFill>
                  <a:schemeClr val="bg1"/>
                </a:solidFill>
                <a:latin typeface="Tahoma" pitchFamily="34" charset="0"/>
              </a:rPr>
              <a:t> optional</a:t>
            </a:r>
            <a:endParaRPr lang="en-US" b="1" dirty="0">
              <a:solidFill>
                <a:schemeClr val="bg1"/>
              </a:solidFill>
              <a:latin typeface="Tahoma" pitchFamily="34" charset="0"/>
            </a:endParaRPr>
          </a:p>
        </p:txBody>
      </p:sp>
      <p:sp>
        <p:nvSpPr>
          <p:cNvPr id="555" name="Left-Right Arrow 554"/>
          <p:cNvSpPr/>
          <p:nvPr/>
        </p:nvSpPr>
        <p:spPr bwMode="auto">
          <a:xfrm rot="2279165">
            <a:off x="6221599" y="1858008"/>
            <a:ext cx="1839558" cy="408791"/>
          </a:xfrm>
          <a:prstGeom prst="leftRightArrow">
            <a:avLst/>
          </a:prstGeom>
          <a:solidFill>
            <a:schemeClr val="accent1">
              <a:alpha val="7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56" name="Left-Right Arrow 555"/>
          <p:cNvSpPr/>
          <p:nvPr/>
        </p:nvSpPr>
        <p:spPr bwMode="auto">
          <a:xfrm rot="20000295">
            <a:off x="6264627" y="3213471"/>
            <a:ext cx="1839558" cy="408791"/>
          </a:xfrm>
          <a:prstGeom prst="leftRightArrow">
            <a:avLst/>
          </a:prstGeom>
          <a:solidFill>
            <a:schemeClr val="accent1">
              <a:alpha val="69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57" name="Rectangle 556"/>
          <p:cNvSpPr/>
          <p:nvPr/>
        </p:nvSpPr>
        <p:spPr>
          <a:xfrm>
            <a:off x="8862601" y="2137282"/>
            <a:ext cx="1565238" cy="1200329"/>
          </a:xfrm>
          <a:prstGeom prst="rect">
            <a:avLst/>
          </a:prstGeom>
        </p:spPr>
        <p:txBody>
          <a:bodyPr wrap="square">
            <a:spAutoFit/>
          </a:bodyPr>
          <a:lstStyle/>
          <a:p>
            <a:pPr eaLnBrk="0" hangingPunct="0">
              <a:spcBef>
                <a:spcPct val="50000"/>
              </a:spcBef>
            </a:pPr>
            <a:r>
              <a:rPr lang="en-US" b="1" dirty="0" smtClean="0">
                <a:solidFill>
                  <a:schemeClr val="bg1"/>
                </a:solidFill>
                <a:latin typeface="Tahoma" pitchFamily="34" charset="0"/>
              </a:rPr>
              <a:t>Caroline</a:t>
            </a:r>
          </a:p>
          <a:p>
            <a:pPr eaLnBrk="0" hangingPunct="0">
              <a:spcBef>
                <a:spcPct val="50000"/>
              </a:spcBef>
            </a:pPr>
            <a:r>
              <a:rPr lang="en-US" b="1" dirty="0" smtClean="0">
                <a:solidFill>
                  <a:schemeClr val="bg1"/>
                </a:solidFill>
                <a:latin typeface="Tahoma" pitchFamily="34" charset="0"/>
              </a:rPr>
              <a:t>Tyler</a:t>
            </a:r>
          </a:p>
          <a:p>
            <a:pPr eaLnBrk="0" hangingPunct="0">
              <a:spcBef>
                <a:spcPct val="50000"/>
              </a:spcBef>
            </a:pPr>
            <a:r>
              <a:rPr lang="en-US" b="1" dirty="0" smtClean="0">
                <a:solidFill>
                  <a:schemeClr val="bg1"/>
                </a:solidFill>
                <a:latin typeface="Tahoma" pitchFamily="34" charset="0"/>
              </a:rPr>
              <a:t>Jack</a:t>
            </a:r>
            <a:endParaRPr lang="en-US" b="1" dirty="0">
              <a:solidFill>
                <a:schemeClr val="bg1"/>
              </a:solidFill>
              <a:latin typeface="Tahoma" pitchFamily="34" charset="0"/>
            </a:endParaRPr>
          </a:p>
        </p:txBody>
      </p:sp>
      <p:grpSp>
        <p:nvGrpSpPr>
          <p:cNvPr id="558" name="Group 109"/>
          <p:cNvGrpSpPr>
            <a:grpSpLocks/>
          </p:cNvGrpSpPr>
          <p:nvPr/>
        </p:nvGrpSpPr>
        <p:grpSpPr bwMode="auto">
          <a:xfrm rot="16980598" flipV="1">
            <a:off x="9968377" y="2123084"/>
            <a:ext cx="349066" cy="371727"/>
            <a:chOff x="744" y="2956"/>
            <a:chExt cx="725" cy="695"/>
          </a:xfrm>
        </p:grpSpPr>
        <p:sp>
          <p:nvSpPr>
            <p:cNvPr id="559" name="Oval 110"/>
            <p:cNvSpPr>
              <a:spLocks noChangeArrowheads="1"/>
            </p:cNvSpPr>
            <p:nvPr/>
          </p:nvSpPr>
          <p:spPr bwMode="auto">
            <a:xfrm rot="3060000">
              <a:off x="754" y="3263"/>
              <a:ext cx="386" cy="390"/>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560" name="Freeform 111"/>
            <p:cNvSpPr>
              <a:spLocks/>
            </p:cNvSpPr>
            <p:nvPr/>
          </p:nvSpPr>
          <p:spPr bwMode="auto">
            <a:xfrm>
              <a:off x="1055" y="2990"/>
              <a:ext cx="414" cy="401"/>
            </a:xfrm>
            <a:custGeom>
              <a:avLst/>
              <a:gdLst>
                <a:gd name="T0" fmla="*/ 0 w 357"/>
                <a:gd name="T1" fmla="*/ 363 h 346"/>
                <a:gd name="T2" fmla="*/ 445 w 357"/>
                <a:gd name="T3" fmla="*/ 0 h 346"/>
                <a:gd name="T4" fmla="*/ 479 w 357"/>
                <a:gd name="T5" fmla="*/ 43 h 346"/>
                <a:gd name="T6" fmla="*/ 477 w 357"/>
                <a:gd name="T7" fmla="*/ 137 h 346"/>
                <a:gd name="T8" fmla="*/ 422 w 357"/>
                <a:gd name="T9" fmla="*/ 180 h 346"/>
                <a:gd name="T10" fmla="*/ 357 w 357"/>
                <a:gd name="T11" fmla="*/ 169 h 346"/>
                <a:gd name="T12" fmla="*/ 378 w 357"/>
                <a:gd name="T13" fmla="*/ 225 h 346"/>
                <a:gd name="T14" fmla="*/ 286 w 357"/>
                <a:gd name="T15" fmla="*/ 299 h 346"/>
                <a:gd name="T16" fmla="*/ 237 w 357"/>
                <a:gd name="T17" fmla="*/ 284 h 346"/>
                <a:gd name="T18" fmla="*/ 230 w 357"/>
                <a:gd name="T19" fmla="*/ 337 h 346"/>
                <a:gd name="T20" fmla="*/ 77 w 357"/>
                <a:gd name="T21" fmla="*/ 464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346"/>
                <a:gd name="T35" fmla="*/ 357 w 357"/>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346">
                  <a:moveTo>
                    <a:pt x="0" y="270"/>
                  </a:moveTo>
                  <a:lnTo>
                    <a:pt x="331" y="0"/>
                  </a:lnTo>
                  <a:lnTo>
                    <a:pt x="356" y="32"/>
                  </a:lnTo>
                  <a:lnTo>
                    <a:pt x="354" y="102"/>
                  </a:lnTo>
                  <a:lnTo>
                    <a:pt x="314" y="134"/>
                  </a:lnTo>
                  <a:lnTo>
                    <a:pt x="266" y="126"/>
                  </a:lnTo>
                  <a:lnTo>
                    <a:pt x="281" y="167"/>
                  </a:lnTo>
                  <a:lnTo>
                    <a:pt x="213" y="223"/>
                  </a:lnTo>
                  <a:lnTo>
                    <a:pt x="176" y="211"/>
                  </a:lnTo>
                  <a:lnTo>
                    <a:pt x="171" y="251"/>
                  </a:lnTo>
                  <a:lnTo>
                    <a:pt x="57" y="345"/>
                  </a:lnTo>
                </a:path>
              </a:pathLst>
            </a:custGeom>
            <a:solidFill>
              <a:srgbClr val="FF9900"/>
            </a:solidFill>
            <a:ln w="6350" cap="rnd">
              <a:solidFill>
                <a:srgbClr val="800000"/>
              </a:solidFill>
              <a:round/>
              <a:headEnd/>
              <a:tailEnd/>
            </a:ln>
          </p:spPr>
          <p:txBody>
            <a:bodyPr/>
            <a:lstStyle/>
            <a:p>
              <a:endParaRPr lang="en-US" dirty="0"/>
            </a:p>
          </p:txBody>
        </p:sp>
        <p:sp>
          <p:nvSpPr>
            <p:cNvPr id="561" name="Oval 112"/>
            <p:cNvSpPr>
              <a:spLocks noChangeArrowheads="1"/>
            </p:cNvSpPr>
            <p:nvPr/>
          </p:nvSpPr>
          <p:spPr bwMode="auto">
            <a:xfrm rot="3060000">
              <a:off x="744" y="3224"/>
              <a:ext cx="390" cy="390"/>
            </a:xfrm>
            <a:prstGeom prst="ellipse">
              <a:avLst/>
            </a:prstGeom>
            <a:gradFill rotWithShape="0">
              <a:gsLst>
                <a:gs pos="0">
                  <a:srgbClr val="FFCC00"/>
                </a:gs>
                <a:gs pos="100000">
                  <a:srgbClr val="FFE786"/>
                </a:gs>
              </a:gsLst>
              <a:path path="rect">
                <a:fillToRect l="100000" t="100000"/>
              </a:path>
            </a:gradFill>
            <a:ln w="6350">
              <a:solidFill>
                <a:srgbClr val="800000"/>
              </a:solidFill>
              <a:round/>
              <a:headEnd/>
              <a:tailEnd/>
            </a:ln>
          </p:spPr>
          <p:txBody>
            <a:bodyPr wrap="none" anchor="ctr"/>
            <a:lstStyle/>
            <a:p>
              <a:endParaRPr lang="en-US" dirty="0"/>
            </a:p>
          </p:txBody>
        </p:sp>
        <p:sp>
          <p:nvSpPr>
            <p:cNvPr id="562" name="Oval 113"/>
            <p:cNvSpPr>
              <a:spLocks noChangeArrowheads="1"/>
            </p:cNvSpPr>
            <p:nvPr/>
          </p:nvSpPr>
          <p:spPr bwMode="auto">
            <a:xfrm rot="3060000">
              <a:off x="820" y="3431"/>
              <a:ext cx="99" cy="96"/>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563" name="Oval 114"/>
            <p:cNvSpPr>
              <a:spLocks noChangeArrowheads="1"/>
            </p:cNvSpPr>
            <p:nvPr/>
          </p:nvSpPr>
          <p:spPr bwMode="auto">
            <a:xfrm rot="3060000">
              <a:off x="843" y="3442"/>
              <a:ext cx="70" cy="92"/>
            </a:xfrm>
            <a:prstGeom prst="ellipse">
              <a:avLst/>
            </a:prstGeom>
            <a:solidFill>
              <a:schemeClr val="accent1"/>
            </a:solidFill>
            <a:ln w="6350">
              <a:solidFill>
                <a:srgbClr val="800000"/>
              </a:solidFill>
              <a:round/>
              <a:headEnd/>
              <a:tailEnd/>
            </a:ln>
          </p:spPr>
          <p:txBody>
            <a:bodyPr wrap="none" anchor="ctr"/>
            <a:lstStyle/>
            <a:p>
              <a:endParaRPr lang="en-US" dirty="0"/>
            </a:p>
          </p:txBody>
        </p:sp>
        <p:sp>
          <p:nvSpPr>
            <p:cNvPr id="564" name="Freeform 115"/>
            <p:cNvSpPr>
              <a:spLocks/>
            </p:cNvSpPr>
            <p:nvPr/>
          </p:nvSpPr>
          <p:spPr bwMode="auto">
            <a:xfrm>
              <a:off x="1050" y="2956"/>
              <a:ext cx="413" cy="392"/>
            </a:xfrm>
            <a:custGeom>
              <a:avLst/>
              <a:gdLst>
                <a:gd name="T0" fmla="*/ 0 w 356"/>
                <a:gd name="T1" fmla="*/ 355 h 338"/>
                <a:gd name="T2" fmla="*/ 442 w 356"/>
                <a:gd name="T3" fmla="*/ 0 h 338"/>
                <a:gd name="T4" fmla="*/ 478 w 356"/>
                <a:gd name="T5" fmla="*/ 43 h 338"/>
                <a:gd name="T6" fmla="*/ 473 w 356"/>
                <a:gd name="T7" fmla="*/ 135 h 338"/>
                <a:gd name="T8" fmla="*/ 421 w 356"/>
                <a:gd name="T9" fmla="*/ 174 h 338"/>
                <a:gd name="T10" fmla="*/ 354 w 356"/>
                <a:gd name="T11" fmla="*/ 162 h 338"/>
                <a:gd name="T12" fmla="*/ 375 w 356"/>
                <a:gd name="T13" fmla="*/ 224 h 338"/>
                <a:gd name="T14" fmla="*/ 285 w 356"/>
                <a:gd name="T15" fmla="*/ 295 h 338"/>
                <a:gd name="T16" fmla="*/ 236 w 356"/>
                <a:gd name="T17" fmla="*/ 280 h 338"/>
                <a:gd name="T18" fmla="*/ 229 w 356"/>
                <a:gd name="T19" fmla="*/ 331 h 338"/>
                <a:gd name="T20" fmla="*/ 74 w 356"/>
                <a:gd name="T21" fmla="*/ 453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338"/>
                <a:gd name="T35" fmla="*/ 356 w 356"/>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338">
                  <a:moveTo>
                    <a:pt x="0" y="264"/>
                  </a:moveTo>
                  <a:lnTo>
                    <a:pt x="328" y="0"/>
                  </a:lnTo>
                  <a:lnTo>
                    <a:pt x="355" y="32"/>
                  </a:lnTo>
                  <a:lnTo>
                    <a:pt x="352" y="100"/>
                  </a:lnTo>
                  <a:lnTo>
                    <a:pt x="313" y="129"/>
                  </a:lnTo>
                  <a:lnTo>
                    <a:pt x="263" y="121"/>
                  </a:lnTo>
                  <a:lnTo>
                    <a:pt x="278" y="166"/>
                  </a:lnTo>
                  <a:lnTo>
                    <a:pt x="212" y="219"/>
                  </a:lnTo>
                  <a:lnTo>
                    <a:pt x="175" y="208"/>
                  </a:lnTo>
                  <a:lnTo>
                    <a:pt x="170" y="246"/>
                  </a:lnTo>
                  <a:lnTo>
                    <a:pt x="55" y="337"/>
                  </a:lnTo>
                </a:path>
              </a:pathLst>
            </a:custGeom>
            <a:gradFill rotWithShape="0">
              <a:gsLst>
                <a:gs pos="0">
                  <a:srgbClr val="FFCC00"/>
                </a:gs>
                <a:gs pos="100000">
                  <a:srgbClr val="FFE786"/>
                </a:gs>
              </a:gsLst>
              <a:path path="rect">
                <a:fillToRect l="100000" t="100000"/>
              </a:path>
            </a:gradFill>
            <a:ln w="6350" cap="rnd">
              <a:solidFill>
                <a:srgbClr val="800000"/>
              </a:solidFill>
              <a:round/>
              <a:headEnd/>
              <a:tailEnd/>
            </a:ln>
          </p:spPr>
          <p:txBody>
            <a:bodyPr/>
            <a:lstStyle/>
            <a:p>
              <a:endParaRPr lang="en-US" dirty="0"/>
            </a:p>
          </p:txBody>
        </p:sp>
      </p:grpSp>
      <p:grpSp>
        <p:nvGrpSpPr>
          <p:cNvPr id="565" name="Group 109"/>
          <p:cNvGrpSpPr>
            <a:grpSpLocks/>
          </p:cNvGrpSpPr>
          <p:nvPr/>
        </p:nvGrpSpPr>
        <p:grpSpPr bwMode="auto">
          <a:xfrm rot="16980598" flipV="1">
            <a:off x="9710194" y="2478088"/>
            <a:ext cx="349066" cy="371727"/>
            <a:chOff x="744" y="2956"/>
            <a:chExt cx="725" cy="695"/>
          </a:xfrm>
        </p:grpSpPr>
        <p:sp>
          <p:nvSpPr>
            <p:cNvPr id="566" name="Oval 110"/>
            <p:cNvSpPr>
              <a:spLocks noChangeArrowheads="1"/>
            </p:cNvSpPr>
            <p:nvPr/>
          </p:nvSpPr>
          <p:spPr bwMode="auto">
            <a:xfrm rot="3060000">
              <a:off x="754" y="3263"/>
              <a:ext cx="386" cy="390"/>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567" name="Freeform 111"/>
            <p:cNvSpPr>
              <a:spLocks/>
            </p:cNvSpPr>
            <p:nvPr/>
          </p:nvSpPr>
          <p:spPr bwMode="auto">
            <a:xfrm>
              <a:off x="1055" y="2990"/>
              <a:ext cx="414" cy="401"/>
            </a:xfrm>
            <a:custGeom>
              <a:avLst/>
              <a:gdLst>
                <a:gd name="T0" fmla="*/ 0 w 357"/>
                <a:gd name="T1" fmla="*/ 363 h 346"/>
                <a:gd name="T2" fmla="*/ 445 w 357"/>
                <a:gd name="T3" fmla="*/ 0 h 346"/>
                <a:gd name="T4" fmla="*/ 479 w 357"/>
                <a:gd name="T5" fmla="*/ 43 h 346"/>
                <a:gd name="T6" fmla="*/ 477 w 357"/>
                <a:gd name="T7" fmla="*/ 137 h 346"/>
                <a:gd name="T8" fmla="*/ 422 w 357"/>
                <a:gd name="T9" fmla="*/ 180 h 346"/>
                <a:gd name="T10" fmla="*/ 357 w 357"/>
                <a:gd name="T11" fmla="*/ 169 h 346"/>
                <a:gd name="T12" fmla="*/ 378 w 357"/>
                <a:gd name="T13" fmla="*/ 225 h 346"/>
                <a:gd name="T14" fmla="*/ 286 w 357"/>
                <a:gd name="T15" fmla="*/ 299 h 346"/>
                <a:gd name="T16" fmla="*/ 237 w 357"/>
                <a:gd name="T17" fmla="*/ 284 h 346"/>
                <a:gd name="T18" fmla="*/ 230 w 357"/>
                <a:gd name="T19" fmla="*/ 337 h 346"/>
                <a:gd name="T20" fmla="*/ 77 w 357"/>
                <a:gd name="T21" fmla="*/ 464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346"/>
                <a:gd name="T35" fmla="*/ 357 w 357"/>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346">
                  <a:moveTo>
                    <a:pt x="0" y="270"/>
                  </a:moveTo>
                  <a:lnTo>
                    <a:pt x="331" y="0"/>
                  </a:lnTo>
                  <a:lnTo>
                    <a:pt x="356" y="32"/>
                  </a:lnTo>
                  <a:lnTo>
                    <a:pt x="354" y="102"/>
                  </a:lnTo>
                  <a:lnTo>
                    <a:pt x="314" y="134"/>
                  </a:lnTo>
                  <a:lnTo>
                    <a:pt x="266" y="126"/>
                  </a:lnTo>
                  <a:lnTo>
                    <a:pt x="281" y="167"/>
                  </a:lnTo>
                  <a:lnTo>
                    <a:pt x="213" y="223"/>
                  </a:lnTo>
                  <a:lnTo>
                    <a:pt x="176" y="211"/>
                  </a:lnTo>
                  <a:lnTo>
                    <a:pt x="171" y="251"/>
                  </a:lnTo>
                  <a:lnTo>
                    <a:pt x="57" y="345"/>
                  </a:lnTo>
                </a:path>
              </a:pathLst>
            </a:custGeom>
            <a:solidFill>
              <a:srgbClr val="FF9900"/>
            </a:solidFill>
            <a:ln w="6350" cap="rnd">
              <a:solidFill>
                <a:srgbClr val="800000"/>
              </a:solidFill>
              <a:round/>
              <a:headEnd/>
              <a:tailEnd/>
            </a:ln>
          </p:spPr>
          <p:txBody>
            <a:bodyPr/>
            <a:lstStyle/>
            <a:p>
              <a:endParaRPr lang="en-US" dirty="0"/>
            </a:p>
          </p:txBody>
        </p:sp>
        <p:sp>
          <p:nvSpPr>
            <p:cNvPr id="568" name="Oval 112"/>
            <p:cNvSpPr>
              <a:spLocks noChangeArrowheads="1"/>
            </p:cNvSpPr>
            <p:nvPr/>
          </p:nvSpPr>
          <p:spPr bwMode="auto">
            <a:xfrm rot="3060000">
              <a:off x="744" y="3224"/>
              <a:ext cx="390" cy="390"/>
            </a:xfrm>
            <a:prstGeom prst="ellipse">
              <a:avLst/>
            </a:prstGeom>
            <a:gradFill rotWithShape="0">
              <a:gsLst>
                <a:gs pos="0">
                  <a:srgbClr val="FFCC00"/>
                </a:gs>
                <a:gs pos="100000">
                  <a:srgbClr val="FFE786"/>
                </a:gs>
              </a:gsLst>
              <a:path path="rect">
                <a:fillToRect l="100000" t="100000"/>
              </a:path>
            </a:gradFill>
            <a:ln w="6350">
              <a:solidFill>
                <a:srgbClr val="800000"/>
              </a:solidFill>
              <a:round/>
              <a:headEnd/>
              <a:tailEnd/>
            </a:ln>
          </p:spPr>
          <p:txBody>
            <a:bodyPr wrap="none" anchor="ctr"/>
            <a:lstStyle/>
            <a:p>
              <a:endParaRPr lang="en-US" dirty="0"/>
            </a:p>
          </p:txBody>
        </p:sp>
        <p:sp>
          <p:nvSpPr>
            <p:cNvPr id="569" name="Oval 113"/>
            <p:cNvSpPr>
              <a:spLocks noChangeArrowheads="1"/>
            </p:cNvSpPr>
            <p:nvPr/>
          </p:nvSpPr>
          <p:spPr bwMode="auto">
            <a:xfrm rot="3060000">
              <a:off x="820" y="3431"/>
              <a:ext cx="99" cy="96"/>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570" name="Oval 114"/>
            <p:cNvSpPr>
              <a:spLocks noChangeArrowheads="1"/>
            </p:cNvSpPr>
            <p:nvPr/>
          </p:nvSpPr>
          <p:spPr bwMode="auto">
            <a:xfrm rot="3060000">
              <a:off x="843" y="3442"/>
              <a:ext cx="70" cy="92"/>
            </a:xfrm>
            <a:prstGeom prst="ellipse">
              <a:avLst/>
            </a:prstGeom>
            <a:solidFill>
              <a:schemeClr val="accent1"/>
            </a:solidFill>
            <a:ln w="6350">
              <a:solidFill>
                <a:srgbClr val="800000"/>
              </a:solidFill>
              <a:round/>
              <a:headEnd/>
              <a:tailEnd/>
            </a:ln>
          </p:spPr>
          <p:txBody>
            <a:bodyPr wrap="none" anchor="ctr"/>
            <a:lstStyle/>
            <a:p>
              <a:endParaRPr lang="en-US" dirty="0"/>
            </a:p>
          </p:txBody>
        </p:sp>
        <p:sp>
          <p:nvSpPr>
            <p:cNvPr id="571" name="Freeform 115"/>
            <p:cNvSpPr>
              <a:spLocks/>
            </p:cNvSpPr>
            <p:nvPr/>
          </p:nvSpPr>
          <p:spPr bwMode="auto">
            <a:xfrm>
              <a:off x="1050" y="2956"/>
              <a:ext cx="413" cy="392"/>
            </a:xfrm>
            <a:custGeom>
              <a:avLst/>
              <a:gdLst>
                <a:gd name="T0" fmla="*/ 0 w 356"/>
                <a:gd name="T1" fmla="*/ 355 h 338"/>
                <a:gd name="T2" fmla="*/ 442 w 356"/>
                <a:gd name="T3" fmla="*/ 0 h 338"/>
                <a:gd name="T4" fmla="*/ 478 w 356"/>
                <a:gd name="T5" fmla="*/ 43 h 338"/>
                <a:gd name="T6" fmla="*/ 473 w 356"/>
                <a:gd name="T7" fmla="*/ 135 h 338"/>
                <a:gd name="T8" fmla="*/ 421 w 356"/>
                <a:gd name="T9" fmla="*/ 174 h 338"/>
                <a:gd name="T10" fmla="*/ 354 w 356"/>
                <a:gd name="T11" fmla="*/ 162 h 338"/>
                <a:gd name="T12" fmla="*/ 375 w 356"/>
                <a:gd name="T13" fmla="*/ 224 h 338"/>
                <a:gd name="T14" fmla="*/ 285 w 356"/>
                <a:gd name="T15" fmla="*/ 295 h 338"/>
                <a:gd name="T16" fmla="*/ 236 w 356"/>
                <a:gd name="T17" fmla="*/ 280 h 338"/>
                <a:gd name="T18" fmla="*/ 229 w 356"/>
                <a:gd name="T19" fmla="*/ 331 h 338"/>
                <a:gd name="T20" fmla="*/ 74 w 356"/>
                <a:gd name="T21" fmla="*/ 453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338"/>
                <a:gd name="T35" fmla="*/ 356 w 356"/>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338">
                  <a:moveTo>
                    <a:pt x="0" y="264"/>
                  </a:moveTo>
                  <a:lnTo>
                    <a:pt x="328" y="0"/>
                  </a:lnTo>
                  <a:lnTo>
                    <a:pt x="355" y="32"/>
                  </a:lnTo>
                  <a:lnTo>
                    <a:pt x="352" y="100"/>
                  </a:lnTo>
                  <a:lnTo>
                    <a:pt x="313" y="129"/>
                  </a:lnTo>
                  <a:lnTo>
                    <a:pt x="263" y="121"/>
                  </a:lnTo>
                  <a:lnTo>
                    <a:pt x="278" y="166"/>
                  </a:lnTo>
                  <a:lnTo>
                    <a:pt x="212" y="219"/>
                  </a:lnTo>
                  <a:lnTo>
                    <a:pt x="175" y="208"/>
                  </a:lnTo>
                  <a:lnTo>
                    <a:pt x="170" y="246"/>
                  </a:lnTo>
                  <a:lnTo>
                    <a:pt x="55" y="337"/>
                  </a:lnTo>
                </a:path>
              </a:pathLst>
            </a:custGeom>
            <a:gradFill rotWithShape="0">
              <a:gsLst>
                <a:gs pos="0">
                  <a:srgbClr val="FFCC00"/>
                </a:gs>
                <a:gs pos="100000">
                  <a:srgbClr val="FFE786"/>
                </a:gs>
              </a:gsLst>
              <a:path path="rect">
                <a:fillToRect l="100000" t="100000"/>
              </a:path>
            </a:gradFill>
            <a:ln w="6350" cap="rnd">
              <a:solidFill>
                <a:srgbClr val="800000"/>
              </a:solidFill>
              <a:round/>
              <a:headEnd/>
              <a:tailEnd/>
            </a:ln>
          </p:spPr>
          <p:txBody>
            <a:bodyPr/>
            <a:lstStyle/>
            <a:p>
              <a:endParaRPr lang="en-US" dirty="0"/>
            </a:p>
          </p:txBody>
        </p:sp>
      </p:grpSp>
      <p:grpSp>
        <p:nvGrpSpPr>
          <p:cNvPr id="572" name="Group 109"/>
          <p:cNvGrpSpPr>
            <a:grpSpLocks/>
          </p:cNvGrpSpPr>
          <p:nvPr/>
        </p:nvGrpSpPr>
        <p:grpSpPr bwMode="auto">
          <a:xfrm rot="16980598" flipV="1">
            <a:off x="9677922" y="2940668"/>
            <a:ext cx="349066" cy="371727"/>
            <a:chOff x="744" y="2956"/>
            <a:chExt cx="725" cy="695"/>
          </a:xfrm>
        </p:grpSpPr>
        <p:sp>
          <p:nvSpPr>
            <p:cNvPr id="573" name="Oval 110"/>
            <p:cNvSpPr>
              <a:spLocks noChangeArrowheads="1"/>
            </p:cNvSpPr>
            <p:nvPr/>
          </p:nvSpPr>
          <p:spPr bwMode="auto">
            <a:xfrm rot="3060000">
              <a:off x="754" y="3263"/>
              <a:ext cx="386" cy="390"/>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574" name="Freeform 111"/>
            <p:cNvSpPr>
              <a:spLocks/>
            </p:cNvSpPr>
            <p:nvPr/>
          </p:nvSpPr>
          <p:spPr bwMode="auto">
            <a:xfrm>
              <a:off x="1055" y="2990"/>
              <a:ext cx="414" cy="401"/>
            </a:xfrm>
            <a:custGeom>
              <a:avLst/>
              <a:gdLst>
                <a:gd name="T0" fmla="*/ 0 w 357"/>
                <a:gd name="T1" fmla="*/ 363 h 346"/>
                <a:gd name="T2" fmla="*/ 445 w 357"/>
                <a:gd name="T3" fmla="*/ 0 h 346"/>
                <a:gd name="T4" fmla="*/ 479 w 357"/>
                <a:gd name="T5" fmla="*/ 43 h 346"/>
                <a:gd name="T6" fmla="*/ 477 w 357"/>
                <a:gd name="T7" fmla="*/ 137 h 346"/>
                <a:gd name="T8" fmla="*/ 422 w 357"/>
                <a:gd name="T9" fmla="*/ 180 h 346"/>
                <a:gd name="T10" fmla="*/ 357 w 357"/>
                <a:gd name="T11" fmla="*/ 169 h 346"/>
                <a:gd name="T12" fmla="*/ 378 w 357"/>
                <a:gd name="T13" fmla="*/ 225 h 346"/>
                <a:gd name="T14" fmla="*/ 286 w 357"/>
                <a:gd name="T15" fmla="*/ 299 h 346"/>
                <a:gd name="T16" fmla="*/ 237 w 357"/>
                <a:gd name="T17" fmla="*/ 284 h 346"/>
                <a:gd name="T18" fmla="*/ 230 w 357"/>
                <a:gd name="T19" fmla="*/ 337 h 346"/>
                <a:gd name="T20" fmla="*/ 77 w 357"/>
                <a:gd name="T21" fmla="*/ 464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346"/>
                <a:gd name="T35" fmla="*/ 357 w 357"/>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346">
                  <a:moveTo>
                    <a:pt x="0" y="270"/>
                  </a:moveTo>
                  <a:lnTo>
                    <a:pt x="331" y="0"/>
                  </a:lnTo>
                  <a:lnTo>
                    <a:pt x="356" y="32"/>
                  </a:lnTo>
                  <a:lnTo>
                    <a:pt x="354" y="102"/>
                  </a:lnTo>
                  <a:lnTo>
                    <a:pt x="314" y="134"/>
                  </a:lnTo>
                  <a:lnTo>
                    <a:pt x="266" y="126"/>
                  </a:lnTo>
                  <a:lnTo>
                    <a:pt x="281" y="167"/>
                  </a:lnTo>
                  <a:lnTo>
                    <a:pt x="213" y="223"/>
                  </a:lnTo>
                  <a:lnTo>
                    <a:pt x="176" y="211"/>
                  </a:lnTo>
                  <a:lnTo>
                    <a:pt x="171" y="251"/>
                  </a:lnTo>
                  <a:lnTo>
                    <a:pt x="57" y="345"/>
                  </a:lnTo>
                </a:path>
              </a:pathLst>
            </a:custGeom>
            <a:solidFill>
              <a:srgbClr val="FF9900"/>
            </a:solidFill>
            <a:ln w="6350" cap="rnd">
              <a:solidFill>
                <a:srgbClr val="800000"/>
              </a:solidFill>
              <a:round/>
              <a:headEnd/>
              <a:tailEnd/>
            </a:ln>
          </p:spPr>
          <p:txBody>
            <a:bodyPr/>
            <a:lstStyle/>
            <a:p>
              <a:endParaRPr lang="en-US" dirty="0"/>
            </a:p>
          </p:txBody>
        </p:sp>
        <p:sp>
          <p:nvSpPr>
            <p:cNvPr id="575" name="Oval 112"/>
            <p:cNvSpPr>
              <a:spLocks noChangeArrowheads="1"/>
            </p:cNvSpPr>
            <p:nvPr/>
          </p:nvSpPr>
          <p:spPr bwMode="auto">
            <a:xfrm rot="3060000">
              <a:off x="744" y="3224"/>
              <a:ext cx="390" cy="390"/>
            </a:xfrm>
            <a:prstGeom prst="ellipse">
              <a:avLst/>
            </a:prstGeom>
            <a:gradFill rotWithShape="0">
              <a:gsLst>
                <a:gs pos="0">
                  <a:srgbClr val="FFCC00"/>
                </a:gs>
                <a:gs pos="100000">
                  <a:srgbClr val="FFE786"/>
                </a:gs>
              </a:gsLst>
              <a:path path="rect">
                <a:fillToRect l="100000" t="100000"/>
              </a:path>
            </a:gradFill>
            <a:ln w="6350">
              <a:solidFill>
                <a:srgbClr val="800000"/>
              </a:solidFill>
              <a:round/>
              <a:headEnd/>
              <a:tailEnd/>
            </a:ln>
          </p:spPr>
          <p:txBody>
            <a:bodyPr wrap="none" anchor="ctr"/>
            <a:lstStyle/>
            <a:p>
              <a:endParaRPr lang="en-US" dirty="0"/>
            </a:p>
          </p:txBody>
        </p:sp>
        <p:sp>
          <p:nvSpPr>
            <p:cNvPr id="576" name="Oval 113"/>
            <p:cNvSpPr>
              <a:spLocks noChangeArrowheads="1"/>
            </p:cNvSpPr>
            <p:nvPr/>
          </p:nvSpPr>
          <p:spPr bwMode="auto">
            <a:xfrm rot="3060000">
              <a:off x="820" y="3431"/>
              <a:ext cx="99" cy="96"/>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577" name="Oval 114"/>
            <p:cNvSpPr>
              <a:spLocks noChangeArrowheads="1"/>
            </p:cNvSpPr>
            <p:nvPr/>
          </p:nvSpPr>
          <p:spPr bwMode="auto">
            <a:xfrm rot="3060000">
              <a:off x="843" y="3442"/>
              <a:ext cx="70" cy="92"/>
            </a:xfrm>
            <a:prstGeom prst="ellipse">
              <a:avLst/>
            </a:prstGeom>
            <a:solidFill>
              <a:schemeClr val="accent1"/>
            </a:solidFill>
            <a:ln w="6350">
              <a:solidFill>
                <a:srgbClr val="800000"/>
              </a:solidFill>
              <a:round/>
              <a:headEnd/>
              <a:tailEnd/>
            </a:ln>
          </p:spPr>
          <p:txBody>
            <a:bodyPr wrap="none" anchor="ctr"/>
            <a:lstStyle/>
            <a:p>
              <a:endParaRPr lang="en-US" dirty="0"/>
            </a:p>
          </p:txBody>
        </p:sp>
        <p:sp>
          <p:nvSpPr>
            <p:cNvPr id="578" name="Freeform 115"/>
            <p:cNvSpPr>
              <a:spLocks/>
            </p:cNvSpPr>
            <p:nvPr/>
          </p:nvSpPr>
          <p:spPr bwMode="auto">
            <a:xfrm>
              <a:off x="1050" y="2956"/>
              <a:ext cx="413" cy="392"/>
            </a:xfrm>
            <a:custGeom>
              <a:avLst/>
              <a:gdLst>
                <a:gd name="T0" fmla="*/ 0 w 356"/>
                <a:gd name="T1" fmla="*/ 355 h 338"/>
                <a:gd name="T2" fmla="*/ 442 w 356"/>
                <a:gd name="T3" fmla="*/ 0 h 338"/>
                <a:gd name="T4" fmla="*/ 478 w 356"/>
                <a:gd name="T5" fmla="*/ 43 h 338"/>
                <a:gd name="T6" fmla="*/ 473 w 356"/>
                <a:gd name="T7" fmla="*/ 135 h 338"/>
                <a:gd name="T8" fmla="*/ 421 w 356"/>
                <a:gd name="T9" fmla="*/ 174 h 338"/>
                <a:gd name="T10" fmla="*/ 354 w 356"/>
                <a:gd name="T11" fmla="*/ 162 h 338"/>
                <a:gd name="T12" fmla="*/ 375 w 356"/>
                <a:gd name="T13" fmla="*/ 224 h 338"/>
                <a:gd name="T14" fmla="*/ 285 w 356"/>
                <a:gd name="T15" fmla="*/ 295 h 338"/>
                <a:gd name="T16" fmla="*/ 236 w 356"/>
                <a:gd name="T17" fmla="*/ 280 h 338"/>
                <a:gd name="T18" fmla="*/ 229 w 356"/>
                <a:gd name="T19" fmla="*/ 331 h 338"/>
                <a:gd name="T20" fmla="*/ 74 w 356"/>
                <a:gd name="T21" fmla="*/ 453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338"/>
                <a:gd name="T35" fmla="*/ 356 w 356"/>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338">
                  <a:moveTo>
                    <a:pt x="0" y="264"/>
                  </a:moveTo>
                  <a:lnTo>
                    <a:pt x="328" y="0"/>
                  </a:lnTo>
                  <a:lnTo>
                    <a:pt x="355" y="32"/>
                  </a:lnTo>
                  <a:lnTo>
                    <a:pt x="352" y="100"/>
                  </a:lnTo>
                  <a:lnTo>
                    <a:pt x="313" y="129"/>
                  </a:lnTo>
                  <a:lnTo>
                    <a:pt x="263" y="121"/>
                  </a:lnTo>
                  <a:lnTo>
                    <a:pt x="278" y="166"/>
                  </a:lnTo>
                  <a:lnTo>
                    <a:pt x="212" y="219"/>
                  </a:lnTo>
                  <a:lnTo>
                    <a:pt x="175" y="208"/>
                  </a:lnTo>
                  <a:lnTo>
                    <a:pt x="170" y="246"/>
                  </a:lnTo>
                  <a:lnTo>
                    <a:pt x="55" y="337"/>
                  </a:lnTo>
                </a:path>
              </a:pathLst>
            </a:custGeom>
            <a:gradFill rotWithShape="0">
              <a:gsLst>
                <a:gs pos="0">
                  <a:srgbClr val="FFCC00"/>
                </a:gs>
                <a:gs pos="100000">
                  <a:srgbClr val="FFE786"/>
                </a:gs>
              </a:gsLst>
              <a:path path="rect">
                <a:fillToRect l="100000" t="100000"/>
              </a:path>
            </a:gradFill>
            <a:ln w="6350" cap="rnd">
              <a:solidFill>
                <a:srgbClr val="800000"/>
              </a:solidFill>
              <a:round/>
              <a:headEnd/>
              <a:tailEnd/>
            </a:ln>
          </p:spPr>
          <p:txBody>
            <a:bodyPr/>
            <a:lstStyle/>
            <a:p>
              <a:endParaRPr lang="en-US" dirty="0"/>
            </a:p>
          </p:txBody>
        </p:sp>
      </p:grpSp>
      <p:sp>
        <p:nvSpPr>
          <p:cNvPr id="579" name="Rectangle 578"/>
          <p:cNvSpPr/>
          <p:nvPr/>
        </p:nvSpPr>
        <p:spPr>
          <a:xfrm>
            <a:off x="1563538" y="2911833"/>
            <a:ext cx="1565238" cy="369332"/>
          </a:xfrm>
          <a:prstGeom prst="rect">
            <a:avLst/>
          </a:prstGeom>
        </p:spPr>
        <p:txBody>
          <a:bodyPr wrap="square">
            <a:spAutoFit/>
          </a:bodyPr>
          <a:lstStyle/>
          <a:p>
            <a:pPr eaLnBrk="0" hangingPunct="0">
              <a:spcBef>
                <a:spcPct val="50000"/>
              </a:spcBef>
            </a:pPr>
            <a:r>
              <a:rPr lang="en-US" b="1" dirty="0" smtClean="0">
                <a:solidFill>
                  <a:schemeClr val="bg1"/>
                </a:solidFill>
                <a:latin typeface="Tahoma" pitchFamily="34" charset="0"/>
              </a:rPr>
              <a:t>Caroline  </a:t>
            </a:r>
          </a:p>
        </p:txBody>
      </p:sp>
      <p:grpSp>
        <p:nvGrpSpPr>
          <p:cNvPr id="580" name="Group 109"/>
          <p:cNvGrpSpPr>
            <a:grpSpLocks/>
          </p:cNvGrpSpPr>
          <p:nvPr/>
        </p:nvGrpSpPr>
        <p:grpSpPr bwMode="auto">
          <a:xfrm rot="16980598" flipV="1">
            <a:off x="1826630" y="3154523"/>
            <a:ext cx="349066" cy="371727"/>
            <a:chOff x="744" y="2956"/>
            <a:chExt cx="725" cy="695"/>
          </a:xfrm>
        </p:grpSpPr>
        <p:sp>
          <p:nvSpPr>
            <p:cNvPr id="581" name="Oval 110"/>
            <p:cNvSpPr>
              <a:spLocks noChangeArrowheads="1"/>
            </p:cNvSpPr>
            <p:nvPr/>
          </p:nvSpPr>
          <p:spPr bwMode="auto">
            <a:xfrm rot="3060000">
              <a:off x="754" y="3263"/>
              <a:ext cx="386" cy="390"/>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582" name="Freeform 111"/>
            <p:cNvSpPr>
              <a:spLocks/>
            </p:cNvSpPr>
            <p:nvPr/>
          </p:nvSpPr>
          <p:spPr bwMode="auto">
            <a:xfrm>
              <a:off x="1055" y="2990"/>
              <a:ext cx="414" cy="401"/>
            </a:xfrm>
            <a:custGeom>
              <a:avLst/>
              <a:gdLst>
                <a:gd name="T0" fmla="*/ 0 w 357"/>
                <a:gd name="T1" fmla="*/ 363 h 346"/>
                <a:gd name="T2" fmla="*/ 445 w 357"/>
                <a:gd name="T3" fmla="*/ 0 h 346"/>
                <a:gd name="T4" fmla="*/ 479 w 357"/>
                <a:gd name="T5" fmla="*/ 43 h 346"/>
                <a:gd name="T6" fmla="*/ 477 w 357"/>
                <a:gd name="T7" fmla="*/ 137 h 346"/>
                <a:gd name="T8" fmla="*/ 422 w 357"/>
                <a:gd name="T9" fmla="*/ 180 h 346"/>
                <a:gd name="T10" fmla="*/ 357 w 357"/>
                <a:gd name="T11" fmla="*/ 169 h 346"/>
                <a:gd name="T12" fmla="*/ 378 w 357"/>
                <a:gd name="T13" fmla="*/ 225 h 346"/>
                <a:gd name="T14" fmla="*/ 286 w 357"/>
                <a:gd name="T15" fmla="*/ 299 h 346"/>
                <a:gd name="T16" fmla="*/ 237 w 357"/>
                <a:gd name="T17" fmla="*/ 284 h 346"/>
                <a:gd name="T18" fmla="*/ 230 w 357"/>
                <a:gd name="T19" fmla="*/ 337 h 346"/>
                <a:gd name="T20" fmla="*/ 77 w 357"/>
                <a:gd name="T21" fmla="*/ 464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346"/>
                <a:gd name="T35" fmla="*/ 357 w 357"/>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346">
                  <a:moveTo>
                    <a:pt x="0" y="270"/>
                  </a:moveTo>
                  <a:lnTo>
                    <a:pt x="331" y="0"/>
                  </a:lnTo>
                  <a:lnTo>
                    <a:pt x="356" y="32"/>
                  </a:lnTo>
                  <a:lnTo>
                    <a:pt x="354" y="102"/>
                  </a:lnTo>
                  <a:lnTo>
                    <a:pt x="314" y="134"/>
                  </a:lnTo>
                  <a:lnTo>
                    <a:pt x="266" y="126"/>
                  </a:lnTo>
                  <a:lnTo>
                    <a:pt x="281" y="167"/>
                  </a:lnTo>
                  <a:lnTo>
                    <a:pt x="213" y="223"/>
                  </a:lnTo>
                  <a:lnTo>
                    <a:pt x="176" y="211"/>
                  </a:lnTo>
                  <a:lnTo>
                    <a:pt x="171" y="251"/>
                  </a:lnTo>
                  <a:lnTo>
                    <a:pt x="57" y="345"/>
                  </a:lnTo>
                </a:path>
              </a:pathLst>
            </a:custGeom>
            <a:solidFill>
              <a:srgbClr val="FF9900"/>
            </a:solidFill>
            <a:ln w="6350" cap="rnd">
              <a:solidFill>
                <a:srgbClr val="800000"/>
              </a:solidFill>
              <a:round/>
              <a:headEnd/>
              <a:tailEnd/>
            </a:ln>
          </p:spPr>
          <p:txBody>
            <a:bodyPr/>
            <a:lstStyle/>
            <a:p>
              <a:endParaRPr lang="en-US" dirty="0"/>
            </a:p>
          </p:txBody>
        </p:sp>
        <p:sp>
          <p:nvSpPr>
            <p:cNvPr id="583" name="Oval 112"/>
            <p:cNvSpPr>
              <a:spLocks noChangeArrowheads="1"/>
            </p:cNvSpPr>
            <p:nvPr/>
          </p:nvSpPr>
          <p:spPr bwMode="auto">
            <a:xfrm rot="3060000">
              <a:off x="744" y="3224"/>
              <a:ext cx="390" cy="390"/>
            </a:xfrm>
            <a:prstGeom prst="ellipse">
              <a:avLst/>
            </a:prstGeom>
            <a:gradFill rotWithShape="0">
              <a:gsLst>
                <a:gs pos="0">
                  <a:srgbClr val="FFCC00"/>
                </a:gs>
                <a:gs pos="100000">
                  <a:srgbClr val="FFE786"/>
                </a:gs>
              </a:gsLst>
              <a:path path="rect">
                <a:fillToRect l="100000" t="100000"/>
              </a:path>
            </a:gradFill>
            <a:ln w="6350">
              <a:solidFill>
                <a:srgbClr val="800000"/>
              </a:solidFill>
              <a:round/>
              <a:headEnd/>
              <a:tailEnd/>
            </a:ln>
          </p:spPr>
          <p:txBody>
            <a:bodyPr wrap="none" anchor="ctr"/>
            <a:lstStyle/>
            <a:p>
              <a:endParaRPr lang="en-US" dirty="0"/>
            </a:p>
          </p:txBody>
        </p:sp>
        <p:sp>
          <p:nvSpPr>
            <p:cNvPr id="584" name="Oval 113"/>
            <p:cNvSpPr>
              <a:spLocks noChangeArrowheads="1"/>
            </p:cNvSpPr>
            <p:nvPr/>
          </p:nvSpPr>
          <p:spPr bwMode="auto">
            <a:xfrm rot="3060000">
              <a:off x="820" y="3431"/>
              <a:ext cx="99" cy="96"/>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585" name="Oval 114"/>
            <p:cNvSpPr>
              <a:spLocks noChangeArrowheads="1"/>
            </p:cNvSpPr>
            <p:nvPr/>
          </p:nvSpPr>
          <p:spPr bwMode="auto">
            <a:xfrm rot="3060000">
              <a:off x="843" y="3442"/>
              <a:ext cx="70" cy="92"/>
            </a:xfrm>
            <a:prstGeom prst="ellipse">
              <a:avLst/>
            </a:prstGeom>
            <a:solidFill>
              <a:schemeClr val="accent1"/>
            </a:solidFill>
            <a:ln w="6350">
              <a:solidFill>
                <a:srgbClr val="800000"/>
              </a:solidFill>
              <a:round/>
              <a:headEnd/>
              <a:tailEnd/>
            </a:ln>
          </p:spPr>
          <p:txBody>
            <a:bodyPr wrap="none" anchor="ctr"/>
            <a:lstStyle/>
            <a:p>
              <a:endParaRPr lang="en-US" dirty="0"/>
            </a:p>
          </p:txBody>
        </p:sp>
        <p:sp>
          <p:nvSpPr>
            <p:cNvPr id="586" name="Freeform 115"/>
            <p:cNvSpPr>
              <a:spLocks/>
            </p:cNvSpPr>
            <p:nvPr/>
          </p:nvSpPr>
          <p:spPr bwMode="auto">
            <a:xfrm>
              <a:off x="1050" y="2956"/>
              <a:ext cx="413" cy="392"/>
            </a:xfrm>
            <a:custGeom>
              <a:avLst/>
              <a:gdLst>
                <a:gd name="T0" fmla="*/ 0 w 356"/>
                <a:gd name="T1" fmla="*/ 355 h 338"/>
                <a:gd name="T2" fmla="*/ 442 w 356"/>
                <a:gd name="T3" fmla="*/ 0 h 338"/>
                <a:gd name="T4" fmla="*/ 478 w 356"/>
                <a:gd name="T5" fmla="*/ 43 h 338"/>
                <a:gd name="T6" fmla="*/ 473 w 356"/>
                <a:gd name="T7" fmla="*/ 135 h 338"/>
                <a:gd name="T8" fmla="*/ 421 w 356"/>
                <a:gd name="T9" fmla="*/ 174 h 338"/>
                <a:gd name="T10" fmla="*/ 354 w 356"/>
                <a:gd name="T11" fmla="*/ 162 h 338"/>
                <a:gd name="T12" fmla="*/ 375 w 356"/>
                <a:gd name="T13" fmla="*/ 224 h 338"/>
                <a:gd name="T14" fmla="*/ 285 w 356"/>
                <a:gd name="T15" fmla="*/ 295 h 338"/>
                <a:gd name="T16" fmla="*/ 236 w 356"/>
                <a:gd name="T17" fmla="*/ 280 h 338"/>
                <a:gd name="T18" fmla="*/ 229 w 356"/>
                <a:gd name="T19" fmla="*/ 331 h 338"/>
                <a:gd name="T20" fmla="*/ 74 w 356"/>
                <a:gd name="T21" fmla="*/ 453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338"/>
                <a:gd name="T35" fmla="*/ 356 w 356"/>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338">
                  <a:moveTo>
                    <a:pt x="0" y="264"/>
                  </a:moveTo>
                  <a:lnTo>
                    <a:pt x="328" y="0"/>
                  </a:lnTo>
                  <a:lnTo>
                    <a:pt x="355" y="32"/>
                  </a:lnTo>
                  <a:lnTo>
                    <a:pt x="352" y="100"/>
                  </a:lnTo>
                  <a:lnTo>
                    <a:pt x="313" y="129"/>
                  </a:lnTo>
                  <a:lnTo>
                    <a:pt x="263" y="121"/>
                  </a:lnTo>
                  <a:lnTo>
                    <a:pt x="278" y="166"/>
                  </a:lnTo>
                  <a:lnTo>
                    <a:pt x="212" y="219"/>
                  </a:lnTo>
                  <a:lnTo>
                    <a:pt x="175" y="208"/>
                  </a:lnTo>
                  <a:lnTo>
                    <a:pt x="170" y="246"/>
                  </a:lnTo>
                  <a:lnTo>
                    <a:pt x="55" y="337"/>
                  </a:lnTo>
                </a:path>
              </a:pathLst>
            </a:custGeom>
            <a:gradFill rotWithShape="0">
              <a:gsLst>
                <a:gs pos="0">
                  <a:srgbClr val="FFCC00"/>
                </a:gs>
                <a:gs pos="100000">
                  <a:srgbClr val="FFE786"/>
                </a:gs>
              </a:gsLst>
              <a:path path="rect">
                <a:fillToRect l="100000" t="100000"/>
              </a:path>
            </a:gradFill>
            <a:ln w="6350" cap="rnd">
              <a:solidFill>
                <a:srgbClr val="800000"/>
              </a:solidFill>
              <a:round/>
              <a:headEnd/>
              <a:tailEnd/>
            </a:ln>
          </p:spPr>
          <p:txBody>
            <a:bodyPr/>
            <a:lstStyle/>
            <a:p>
              <a:endParaRPr lang="en-US" dirty="0"/>
            </a:p>
          </p:txBody>
        </p:sp>
      </p:grpSp>
      <p:sp>
        <p:nvSpPr>
          <p:cNvPr id="587" name="Rectangle 82"/>
          <p:cNvSpPr>
            <a:spLocks noChangeArrowheads="1"/>
          </p:cNvSpPr>
          <p:nvPr/>
        </p:nvSpPr>
        <p:spPr bwMode="auto">
          <a:xfrm>
            <a:off x="4573027" y="2463649"/>
            <a:ext cx="685800" cy="304800"/>
          </a:xfrm>
          <a:prstGeom prst="rect">
            <a:avLst/>
          </a:prstGeom>
          <a:solidFill>
            <a:srgbClr val="C00000"/>
          </a:solidFill>
          <a:ln w="12700">
            <a:solidFill>
              <a:schemeClr val="accent2"/>
            </a:solidFill>
            <a:miter lim="800000"/>
            <a:headEnd type="none" w="sm" len="sm"/>
            <a:tailEnd type="none" w="sm" len="sm"/>
          </a:ln>
          <a:effectLst/>
        </p:spPr>
        <p:txBody>
          <a:bodyPr wrap="none" anchor="ctr"/>
          <a:lstStyle/>
          <a:p>
            <a:pPr algn="ctr" eaLnBrk="0" hangingPunct="0">
              <a:defRPr/>
            </a:pPr>
            <a:r>
              <a:rPr lang="en-US" b="1" dirty="0">
                <a:effectLst>
                  <a:outerShdw blurRad="38100" dist="38100" dir="2700000" algn="tl">
                    <a:srgbClr val="000000"/>
                  </a:outerShdw>
                </a:effectLst>
              </a:rPr>
              <a:t>TGT</a:t>
            </a:r>
            <a:endParaRPr lang="en-US" sz="2400" dirty="0"/>
          </a:p>
        </p:txBody>
      </p:sp>
      <p:sp>
        <p:nvSpPr>
          <p:cNvPr id="588" name="Rectangle 82"/>
          <p:cNvSpPr>
            <a:spLocks noChangeArrowheads="1"/>
          </p:cNvSpPr>
          <p:nvPr/>
        </p:nvSpPr>
        <p:spPr bwMode="auto">
          <a:xfrm>
            <a:off x="3583323" y="3184412"/>
            <a:ext cx="685800" cy="304800"/>
          </a:xfrm>
          <a:prstGeom prst="rect">
            <a:avLst/>
          </a:prstGeom>
          <a:solidFill>
            <a:srgbClr val="C00000"/>
          </a:solidFill>
          <a:ln w="12700">
            <a:solidFill>
              <a:schemeClr val="accent2"/>
            </a:solidFill>
            <a:miter lim="800000"/>
            <a:headEnd type="none" w="sm" len="sm"/>
            <a:tailEnd type="none" w="sm" len="sm"/>
          </a:ln>
          <a:effectLst/>
        </p:spPr>
        <p:txBody>
          <a:bodyPr wrap="none" anchor="ctr"/>
          <a:lstStyle/>
          <a:p>
            <a:pPr algn="ctr" eaLnBrk="0" hangingPunct="0">
              <a:defRPr/>
            </a:pPr>
            <a:r>
              <a:rPr lang="en-US" b="1" dirty="0">
                <a:effectLst>
                  <a:outerShdw blurRad="38100" dist="38100" dir="2700000" algn="tl">
                    <a:srgbClr val="000000"/>
                  </a:outerShdw>
                </a:effectLst>
              </a:rPr>
              <a:t>TGT</a:t>
            </a:r>
            <a:endParaRPr lang="en-US" sz="2400" dirty="0"/>
          </a:p>
        </p:txBody>
      </p:sp>
      <p:sp>
        <p:nvSpPr>
          <p:cNvPr id="589" name="Rectangle 82"/>
          <p:cNvSpPr>
            <a:spLocks noChangeArrowheads="1"/>
          </p:cNvSpPr>
          <p:nvPr/>
        </p:nvSpPr>
        <p:spPr bwMode="auto">
          <a:xfrm>
            <a:off x="4640224" y="4633482"/>
            <a:ext cx="1688951" cy="318771"/>
          </a:xfrm>
          <a:prstGeom prst="rect">
            <a:avLst/>
          </a:prstGeom>
          <a:solidFill>
            <a:srgbClr val="C00000"/>
          </a:solidFill>
          <a:ln w="12700">
            <a:solidFill>
              <a:schemeClr val="accent2"/>
            </a:solidFill>
            <a:miter lim="800000"/>
            <a:headEnd type="none" w="sm" len="sm"/>
            <a:tailEnd type="none" w="sm" len="sm"/>
          </a:ln>
          <a:effectLst/>
        </p:spPr>
        <p:txBody>
          <a:bodyPr wrap="none" anchor="ctr"/>
          <a:lstStyle/>
          <a:p>
            <a:pPr algn="ctr" eaLnBrk="0" hangingPunct="0">
              <a:defRPr/>
            </a:pPr>
            <a:r>
              <a:rPr lang="en-US" b="1" dirty="0" smtClean="0">
                <a:effectLst>
                  <a:outerShdw blurRad="38100" dist="38100" dir="2700000" algn="tl">
                    <a:srgbClr val="000000"/>
                  </a:outerShdw>
                </a:effectLst>
              </a:rPr>
              <a:t>Service Ticket</a:t>
            </a:r>
          </a:p>
        </p:txBody>
      </p:sp>
      <p:sp>
        <p:nvSpPr>
          <p:cNvPr id="590" name="Rectangle 82"/>
          <p:cNvSpPr>
            <a:spLocks noChangeArrowheads="1"/>
          </p:cNvSpPr>
          <p:nvPr/>
        </p:nvSpPr>
        <p:spPr bwMode="auto">
          <a:xfrm>
            <a:off x="4564921" y="5343487"/>
            <a:ext cx="1688951" cy="318771"/>
          </a:xfrm>
          <a:prstGeom prst="rect">
            <a:avLst/>
          </a:prstGeom>
          <a:solidFill>
            <a:srgbClr val="C00000"/>
          </a:solidFill>
          <a:ln w="12700">
            <a:solidFill>
              <a:schemeClr val="accent2"/>
            </a:solidFill>
            <a:miter lim="800000"/>
            <a:headEnd type="none" w="sm" len="sm"/>
            <a:tailEnd type="none" w="sm" len="sm"/>
          </a:ln>
          <a:effectLst/>
        </p:spPr>
        <p:txBody>
          <a:bodyPr wrap="none" anchor="ctr"/>
          <a:lstStyle/>
          <a:p>
            <a:pPr algn="ctr" eaLnBrk="0" hangingPunct="0">
              <a:defRPr/>
            </a:pPr>
            <a:r>
              <a:rPr lang="en-US" b="1" dirty="0" smtClean="0">
                <a:effectLst>
                  <a:outerShdw blurRad="38100" dist="38100" dir="2700000" algn="tl">
                    <a:srgbClr val="000000"/>
                  </a:outerShdw>
                </a:effectLst>
              </a:rPr>
              <a:t>Service Ticket</a:t>
            </a:r>
          </a:p>
        </p:txBody>
      </p:sp>
      <p:sp>
        <p:nvSpPr>
          <p:cNvPr id="591" name="Text Box 76"/>
          <p:cNvSpPr txBox="1">
            <a:spLocks noChangeArrowheads="1"/>
          </p:cNvSpPr>
          <p:nvPr/>
        </p:nvSpPr>
        <p:spPr bwMode="auto">
          <a:xfrm>
            <a:off x="5422843" y="219280"/>
            <a:ext cx="2223443" cy="646331"/>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rgbClr val="FFC000"/>
                </a:solidFill>
                <a:latin typeface="Tahoma" pitchFamily="34" charset="0"/>
              </a:rPr>
              <a:t>Domain Controller/KDC</a:t>
            </a:r>
            <a:endParaRPr lang="en-US" b="1" dirty="0">
              <a:solidFill>
                <a:srgbClr val="FFC000"/>
              </a:solidFill>
              <a:latin typeface="Tahoma" pitchFamily="34" charset="0"/>
            </a:endParaRPr>
          </a:p>
        </p:txBody>
      </p:sp>
      <p:sp>
        <p:nvSpPr>
          <p:cNvPr id="592" name="Text Box 76"/>
          <p:cNvSpPr txBox="1">
            <a:spLocks noChangeArrowheads="1"/>
          </p:cNvSpPr>
          <p:nvPr/>
        </p:nvSpPr>
        <p:spPr bwMode="auto">
          <a:xfrm>
            <a:off x="5330077" y="2710689"/>
            <a:ext cx="2223443" cy="646331"/>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rgbClr val="FFC000"/>
                </a:solidFill>
                <a:latin typeface="Tahoma" pitchFamily="34" charset="0"/>
              </a:rPr>
              <a:t>Domain Controller/KDC</a:t>
            </a:r>
            <a:endParaRPr lang="en-US" b="1" dirty="0">
              <a:solidFill>
                <a:srgbClr val="FFC000"/>
              </a:solidFill>
              <a:latin typeface="Tahom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 calcmode="lin" valueType="num">
                                      <p:cBhvr additive="base">
                                        <p:cTn id="7" dur="500" fill="hold"/>
                                        <p:tgtEl>
                                          <p:spTgt spid="363"/>
                                        </p:tgtEl>
                                        <p:attrNameLst>
                                          <p:attrName>ppt_x</p:attrName>
                                        </p:attrNameLst>
                                      </p:cBhvr>
                                      <p:tavLst>
                                        <p:tav tm="0">
                                          <p:val>
                                            <p:strVal val="#ppt_x"/>
                                          </p:val>
                                        </p:tav>
                                        <p:tav tm="100000">
                                          <p:val>
                                            <p:strVal val="#ppt_x"/>
                                          </p:val>
                                        </p:tav>
                                      </p:tavLst>
                                    </p:anim>
                                    <p:anim calcmode="lin" valueType="num">
                                      <p:cBhvr additive="base">
                                        <p:cTn id="8" dur="500" fill="hold"/>
                                        <p:tgtEl>
                                          <p:spTgt spid="3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9"/>
                                        </p:tgtEl>
                                        <p:attrNameLst>
                                          <p:attrName>style.visibility</p:attrName>
                                        </p:attrNameLst>
                                      </p:cBhvr>
                                      <p:to>
                                        <p:strVal val="visible"/>
                                      </p:to>
                                    </p:set>
                                    <p:anim calcmode="lin" valueType="num">
                                      <p:cBhvr additive="base">
                                        <p:cTn id="11" dur="500" fill="hold"/>
                                        <p:tgtEl>
                                          <p:spTgt spid="369"/>
                                        </p:tgtEl>
                                        <p:attrNameLst>
                                          <p:attrName>ppt_x</p:attrName>
                                        </p:attrNameLst>
                                      </p:cBhvr>
                                      <p:tavLst>
                                        <p:tav tm="0">
                                          <p:val>
                                            <p:strVal val="#ppt_x"/>
                                          </p:val>
                                        </p:tav>
                                        <p:tav tm="100000">
                                          <p:val>
                                            <p:strVal val="#ppt_x"/>
                                          </p:val>
                                        </p:tav>
                                      </p:tavLst>
                                    </p:anim>
                                    <p:anim calcmode="lin" valueType="num">
                                      <p:cBhvr additive="base">
                                        <p:cTn id="12" dur="500" fill="hold"/>
                                        <p:tgtEl>
                                          <p:spTgt spid="36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9"/>
                                        </p:tgtEl>
                                        <p:attrNameLst>
                                          <p:attrName>style.visibility</p:attrName>
                                        </p:attrNameLst>
                                      </p:cBhvr>
                                      <p:to>
                                        <p:strVal val="visible"/>
                                      </p:to>
                                    </p:set>
                                    <p:anim calcmode="lin" valueType="num">
                                      <p:cBhvr additive="base">
                                        <p:cTn id="15" dur="500" fill="hold"/>
                                        <p:tgtEl>
                                          <p:spTgt spid="419"/>
                                        </p:tgtEl>
                                        <p:attrNameLst>
                                          <p:attrName>ppt_x</p:attrName>
                                        </p:attrNameLst>
                                      </p:cBhvr>
                                      <p:tavLst>
                                        <p:tav tm="0">
                                          <p:val>
                                            <p:strVal val="#ppt_x"/>
                                          </p:val>
                                        </p:tav>
                                        <p:tav tm="100000">
                                          <p:val>
                                            <p:strVal val="#ppt_x"/>
                                          </p:val>
                                        </p:tav>
                                      </p:tavLst>
                                    </p:anim>
                                    <p:anim calcmode="lin" valueType="num">
                                      <p:cBhvr additive="base">
                                        <p:cTn id="16" dur="500" fill="hold"/>
                                        <p:tgtEl>
                                          <p:spTgt spid="4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20"/>
                                        </p:tgtEl>
                                        <p:attrNameLst>
                                          <p:attrName>style.visibility</p:attrName>
                                        </p:attrNameLst>
                                      </p:cBhvr>
                                      <p:to>
                                        <p:strVal val="visible"/>
                                      </p:to>
                                    </p:set>
                                    <p:anim calcmode="lin" valueType="num">
                                      <p:cBhvr additive="base">
                                        <p:cTn id="19" dur="500" fill="hold"/>
                                        <p:tgtEl>
                                          <p:spTgt spid="420"/>
                                        </p:tgtEl>
                                        <p:attrNameLst>
                                          <p:attrName>ppt_x</p:attrName>
                                        </p:attrNameLst>
                                      </p:cBhvr>
                                      <p:tavLst>
                                        <p:tav tm="0">
                                          <p:val>
                                            <p:strVal val="#ppt_x"/>
                                          </p:val>
                                        </p:tav>
                                        <p:tav tm="100000">
                                          <p:val>
                                            <p:strVal val="#ppt_x"/>
                                          </p:val>
                                        </p:tav>
                                      </p:tavLst>
                                    </p:anim>
                                    <p:anim calcmode="lin" valueType="num">
                                      <p:cBhvr additive="base">
                                        <p:cTn id="20" dur="500" fill="hold"/>
                                        <p:tgtEl>
                                          <p:spTgt spid="4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9"/>
                                        </p:tgtEl>
                                        <p:attrNameLst>
                                          <p:attrName>style.visibility</p:attrName>
                                        </p:attrNameLst>
                                      </p:cBhvr>
                                      <p:to>
                                        <p:strVal val="visible"/>
                                      </p:to>
                                    </p:set>
                                    <p:anim calcmode="lin" valueType="num">
                                      <p:cBhvr additive="base">
                                        <p:cTn id="23" dur="500" fill="hold"/>
                                        <p:tgtEl>
                                          <p:spTgt spid="549"/>
                                        </p:tgtEl>
                                        <p:attrNameLst>
                                          <p:attrName>ppt_x</p:attrName>
                                        </p:attrNameLst>
                                      </p:cBhvr>
                                      <p:tavLst>
                                        <p:tav tm="0">
                                          <p:val>
                                            <p:strVal val="#ppt_x"/>
                                          </p:val>
                                        </p:tav>
                                        <p:tav tm="100000">
                                          <p:val>
                                            <p:strVal val="#ppt_x"/>
                                          </p:val>
                                        </p:tav>
                                      </p:tavLst>
                                    </p:anim>
                                    <p:anim calcmode="lin" valueType="num">
                                      <p:cBhvr additive="base">
                                        <p:cTn id="24" dur="500" fill="hold"/>
                                        <p:tgtEl>
                                          <p:spTgt spid="5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91"/>
                                        </p:tgtEl>
                                        <p:attrNameLst>
                                          <p:attrName>style.visibility</p:attrName>
                                        </p:attrNameLst>
                                      </p:cBhvr>
                                      <p:to>
                                        <p:strVal val="visible"/>
                                      </p:to>
                                    </p:set>
                                    <p:anim calcmode="lin" valueType="num">
                                      <p:cBhvr additive="base">
                                        <p:cTn id="27" dur="500" fill="hold"/>
                                        <p:tgtEl>
                                          <p:spTgt spid="591"/>
                                        </p:tgtEl>
                                        <p:attrNameLst>
                                          <p:attrName>ppt_x</p:attrName>
                                        </p:attrNameLst>
                                      </p:cBhvr>
                                      <p:tavLst>
                                        <p:tav tm="0">
                                          <p:val>
                                            <p:strVal val="#ppt_x"/>
                                          </p:val>
                                        </p:tav>
                                        <p:tav tm="100000">
                                          <p:val>
                                            <p:strVal val="#ppt_x"/>
                                          </p:val>
                                        </p:tav>
                                      </p:tavLst>
                                    </p:anim>
                                    <p:anim calcmode="lin" valueType="num">
                                      <p:cBhvr additive="base">
                                        <p:cTn id="28" dur="500" fill="hold"/>
                                        <p:tgtEl>
                                          <p:spTgt spid="59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2"/>
                                        </p:tgtEl>
                                        <p:attrNameLst>
                                          <p:attrName>style.visibility</p:attrName>
                                        </p:attrNameLst>
                                      </p:cBhvr>
                                      <p:to>
                                        <p:strVal val="visible"/>
                                      </p:to>
                                    </p:set>
                                    <p:anim calcmode="lin" valueType="num">
                                      <p:cBhvr additive="base">
                                        <p:cTn id="31" dur="500" fill="hold"/>
                                        <p:tgtEl>
                                          <p:spTgt spid="282"/>
                                        </p:tgtEl>
                                        <p:attrNameLst>
                                          <p:attrName>ppt_x</p:attrName>
                                        </p:attrNameLst>
                                      </p:cBhvr>
                                      <p:tavLst>
                                        <p:tav tm="0">
                                          <p:val>
                                            <p:strVal val="#ppt_x"/>
                                          </p:val>
                                        </p:tav>
                                        <p:tav tm="100000">
                                          <p:val>
                                            <p:strVal val="#ppt_x"/>
                                          </p:val>
                                        </p:tav>
                                      </p:tavLst>
                                    </p:anim>
                                    <p:anim calcmode="lin" valueType="num">
                                      <p:cBhvr additive="base">
                                        <p:cTn id="32" dur="500" fill="hold"/>
                                        <p:tgtEl>
                                          <p:spTgt spid="28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57"/>
                                        </p:tgtEl>
                                        <p:attrNameLst>
                                          <p:attrName>style.visibility</p:attrName>
                                        </p:attrNameLst>
                                      </p:cBhvr>
                                      <p:to>
                                        <p:strVal val="visible"/>
                                      </p:to>
                                    </p:set>
                                    <p:anim calcmode="lin" valueType="num">
                                      <p:cBhvr additive="base">
                                        <p:cTn id="35" dur="500" fill="hold"/>
                                        <p:tgtEl>
                                          <p:spTgt spid="557"/>
                                        </p:tgtEl>
                                        <p:attrNameLst>
                                          <p:attrName>ppt_x</p:attrName>
                                        </p:attrNameLst>
                                      </p:cBhvr>
                                      <p:tavLst>
                                        <p:tav tm="0">
                                          <p:val>
                                            <p:strVal val="#ppt_x"/>
                                          </p:val>
                                        </p:tav>
                                        <p:tav tm="100000">
                                          <p:val>
                                            <p:strVal val="#ppt_x"/>
                                          </p:val>
                                        </p:tav>
                                      </p:tavLst>
                                    </p:anim>
                                    <p:anim calcmode="lin" valueType="num">
                                      <p:cBhvr additive="base">
                                        <p:cTn id="36" dur="500" fill="hold"/>
                                        <p:tgtEl>
                                          <p:spTgt spid="55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58"/>
                                        </p:tgtEl>
                                        <p:attrNameLst>
                                          <p:attrName>style.visibility</p:attrName>
                                        </p:attrNameLst>
                                      </p:cBhvr>
                                      <p:to>
                                        <p:strVal val="visible"/>
                                      </p:to>
                                    </p:set>
                                    <p:anim calcmode="lin" valueType="num">
                                      <p:cBhvr additive="base">
                                        <p:cTn id="39" dur="500" fill="hold"/>
                                        <p:tgtEl>
                                          <p:spTgt spid="558"/>
                                        </p:tgtEl>
                                        <p:attrNameLst>
                                          <p:attrName>ppt_x</p:attrName>
                                        </p:attrNameLst>
                                      </p:cBhvr>
                                      <p:tavLst>
                                        <p:tav tm="0">
                                          <p:val>
                                            <p:strVal val="#ppt_x"/>
                                          </p:val>
                                        </p:tav>
                                        <p:tav tm="100000">
                                          <p:val>
                                            <p:strVal val="#ppt_x"/>
                                          </p:val>
                                        </p:tav>
                                      </p:tavLst>
                                    </p:anim>
                                    <p:anim calcmode="lin" valueType="num">
                                      <p:cBhvr additive="base">
                                        <p:cTn id="40" dur="500" fill="hold"/>
                                        <p:tgtEl>
                                          <p:spTgt spid="55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72"/>
                                        </p:tgtEl>
                                        <p:attrNameLst>
                                          <p:attrName>style.visibility</p:attrName>
                                        </p:attrNameLst>
                                      </p:cBhvr>
                                      <p:to>
                                        <p:strVal val="visible"/>
                                      </p:to>
                                    </p:set>
                                    <p:anim calcmode="lin" valueType="num">
                                      <p:cBhvr additive="base">
                                        <p:cTn id="43" dur="500" fill="hold"/>
                                        <p:tgtEl>
                                          <p:spTgt spid="572"/>
                                        </p:tgtEl>
                                        <p:attrNameLst>
                                          <p:attrName>ppt_x</p:attrName>
                                        </p:attrNameLst>
                                      </p:cBhvr>
                                      <p:tavLst>
                                        <p:tav tm="0">
                                          <p:val>
                                            <p:strVal val="#ppt_x"/>
                                          </p:val>
                                        </p:tav>
                                        <p:tav tm="100000">
                                          <p:val>
                                            <p:strVal val="#ppt_x"/>
                                          </p:val>
                                        </p:tav>
                                      </p:tavLst>
                                    </p:anim>
                                    <p:anim calcmode="lin" valueType="num">
                                      <p:cBhvr additive="base">
                                        <p:cTn id="44" dur="500" fill="hold"/>
                                        <p:tgtEl>
                                          <p:spTgt spid="57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65"/>
                                        </p:tgtEl>
                                        <p:attrNameLst>
                                          <p:attrName>style.visibility</p:attrName>
                                        </p:attrNameLst>
                                      </p:cBhvr>
                                      <p:to>
                                        <p:strVal val="visible"/>
                                      </p:to>
                                    </p:set>
                                    <p:anim calcmode="lin" valueType="num">
                                      <p:cBhvr additive="base">
                                        <p:cTn id="47" dur="500" fill="hold"/>
                                        <p:tgtEl>
                                          <p:spTgt spid="565"/>
                                        </p:tgtEl>
                                        <p:attrNameLst>
                                          <p:attrName>ppt_x</p:attrName>
                                        </p:attrNameLst>
                                      </p:cBhvr>
                                      <p:tavLst>
                                        <p:tav tm="0">
                                          <p:val>
                                            <p:strVal val="#ppt_x"/>
                                          </p:val>
                                        </p:tav>
                                        <p:tav tm="100000">
                                          <p:val>
                                            <p:strVal val="#ppt_x"/>
                                          </p:val>
                                        </p:tav>
                                      </p:tavLst>
                                    </p:anim>
                                    <p:anim calcmode="lin" valueType="num">
                                      <p:cBhvr additive="base">
                                        <p:cTn id="48" dur="500" fill="hold"/>
                                        <p:tgtEl>
                                          <p:spTgt spid="56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79"/>
                                        </p:tgtEl>
                                        <p:attrNameLst>
                                          <p:attrName>style.visibility</p:attrName>
                                        </p:attrNameLst>
                                      </p:cBhvr>
                                      <p:to>
                                        <p:strVal val="visible"/>
                                      </p:to>
                                    </p:set>
                                    <p:anim calcmode="lin" valueType="num">
                                      <p:cBhvr additive="base">
                                        <p:cTn id="51" dur="500" fill="hold"/>
                                        <p:tgtEl>
                                          <p:spTgt spid="579"/>
                                        </p:tgtEl>
                                        <p:attrNameLst>
                                          <p:attrName>ppt_x</p:attrName>
                                        </p:attrNameLst>
                                      </p:cBhvr>
                                      <p:tavLst>
                                        <p:tav tm="0">
                                          <p:val>
                                            <p:strVal val="#ppt_x"/>
                                          </p:val>
                                        </p:tav>
                                        <p:tav tm="100000">
                                          <p:val>
                                            <p:strVal val="#ppt_x"/>
                                          </p:val>
                                        </p:tav>
                                      </p:tavLst>
                                    </p:anim>
                                    <p:anim calcmode="lin" valueType="num">
                                      <p:cBhvr additive="base">
                                        <p:cTn id="52" dur="500" fill="hold"/>
                                        <p:tgtEl>
                                          <p:spTgt spid="57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80"/>
                                        </p:tgtEl>
                                        <p:attrNameLst>
                                          <p:attrName>style.visibility</p:attrName>
                                        </p:attrNameLst>
                                      </p:cBhvr>
                                      <p:to>
                                        <p:strVal val="visible"/>
                                      </p:to>
                                    </p:set>
                                    <p:anim calcmode="lin" valueType="num">
                                      <p:cBhvr additive="base">
                                        <p:cTn id="55" dur="500" fill="hold"/>
                                        <p:tgtEl>
                                          <p:spTgt spid="580"/>
                                        </p:tgtEl>
                                        <p:attrNameLst>
                                          <p:attrName>ppt_x</p:attrName>
                                        </p:attrNameLst>
                                      </p:cBhvr>
                                      <p:tavLst>
                                        <p:tav tm="0">
                                          <p:val>
                                            <p:strVal val="#ppt_x"/>
                                          </p:val>
                                        </p:tav>
                                        <p:tav tm="100000">
                                          <p:val>
                                            <p:strVal val="#ppt_x"/>
                                          </p:val>
                                        </p:tav>
                                      </p:tavLst>
                                    </p:anim>
                                    <p:anim calcmode="lin" valueType="num">
                                      <p:cBhvr additive="base">
                                        <p:cTn id="56" dur="500" fill="hold"/>
                                        <p:tgtEl>
                                          <p:spTgt spid="58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5"/>
                                        </p:tgtEl>
                                        <p:attrNameLst>
                                          <p:attrName>style.visibility</p:attrName>
                                        </p:attrNameLst>
                                      </p:cBhvr>
                                      <p:to>
                                        <p:strVal val="visible"/>
                                      </p:to>
                                    </p:set>
                                    <p:anim calcmode="lin" valueType="num">
                                      <p:cBhvr additive="base">
                                        <p:cTn id="59" dur="500" fill="hold"/>
                                        <p:tgtEl>
                                          <p:spTgt spid="555"/>
                                        </p:tgtEl>
                                        <p:attrNameLst>
                                          <p:attrName>ppt_x</p:attrName>
                                        </p:attrNameLst>
                                      </p:cBhvr>
                                      <p:tavLst>
                                        <p:tav tm="0">
                                          <p:val>
                                            <p:strVal val="#ppt_x"/>
                                          </p:val>
                                        </p:tav>
                                        <p:tav tm="100000">
                                          <p:val>
                                            <p:strVal val="#ppt_x"/>
                                          </p:val>
                                        </p:tav>
                                      </p:tavLst>
                                    </p:anim>
                                    <p:anim calcmode="lin" valueType="num">
                                      <p:cBhvr additive="base">
                                        <p:cTn id="60" dur="500" fill="hold"/>
                                        <p:tgtEl>
                                          <p:spTgt spid="55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50"/>
                                        </p:tgtEl>
                                        <p:attrNameLst>
                                          <p:attrName>style.visibility</p:attrName>
                                        </p:attrNameLst>
                                      </p:cBhvr>
                                      <p:to>
                                        <p:strVal val="visible"/>
                                      </p:to>
                                    </p:set>
                                    <p:anim calcmode="lin" valueType="num">
                                      <p:cBhvr additive="base">
                                        <p:cTn id="65" dur="500" fill="hold"/>
                                        <p:tgtEl>
                                          <p:spTgt spid="550"/>
                                        </p:tgtEl>
                                        <p:attrNameLst>
                                          <p:attrName>ppt_x</p:attrName>
                                        </p:attrNameLst>
                                      </p:cBhvr>
                                      <p:tavLst>
                                        <p:tav tm="0">
                                          <p:val>
                                            <p:strVal val="#ppt_x"/>
                                          </p:val>
                                        </p:tav>
                                        <p:tav tm="100000">
                                          <p:val>
                                            <p:strVal val="#ppt_x"/>
                                          </p:val>
                                        </p:tav>
                                      </p:tavLst>
                                    </p:anim>
                                    <p:anim calcmode="lin" valueType="num">
                                      <p:cBhvr additive="base">
                                        <p:cTn id="66" dur="500" fill="hold"/>
                                        <p:tgtEl>
                                          <p:spTgt spid="55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87"/>
                                        </p:tgtEl>
                                        <p:attrNameLst>
                                          <p:attrName>style.visibility</p:attrName>
                                        </p:attrNameLst>
                                      </p:cBhvr>
                                      <p:to>
                                        <p:strVal val="visible"/>
                                      </p:to>
                                    </p:set>
                                    <p:anim calcmode="lin" valueType="num">
                                      <p:cBhvr additive="base">
                                        <p:cTn id="69" dur="500" fill="hold"/>
                                        <p:tgtEl>
                                          <p:spTgt spid="587"/>
                                        </p:tgtEl>
                                        <p:attrNameLst>
                                          <p:attrName>ppt_x</p:attrName>
                                        </p:attrNameLst>
                                      </p:cBhvr>
                                      <p:tavLst>
                                        <p:tav tm="0">
                                          <p:val>
                                            <p:strVal val="#ppt_x"/>
                                          </p:val>
                                        </p:tav>
                                        <p:tav tm="100000">
                                          <p:val>
                                            <p:strVal val="#ppt_x"/>
                                          </p:val>
                                        </p:tav>
                                      </p:tavLst>
                                    </p:anim>
                                    <p:anim calcmode="lin" valueType="num">
                                      <p:cBhvr additive="base">
                                        <p:cTn id="70" dur="500" fill="hold"/>
                                        <p:tgtEl>
                                          <p:spTgt spid="58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21"/>
                                        </p:tgtEl>
                                        <p:attrNameLst>
                                          <p:attrName>style.visibility</p:attrName>
                                        </p:attrNameLst>
                                      </p:cBhvr>
                                      <p:to>
                                        <p:strVal val="visible"/>
                                      </p:to>
                                    </p:set>
                                    <p:anim calcmode="lin" valueType="num">
                                      <p:cBhvr additive="base">
                                        <p:cTn id="73" dur="500" fill="hold"/>
                                        <p:tgtEl>
                                          <p:spTgt spid="421"/>
                                        </p:tgtEl>
                                        <p:attrNameLst>
                                          <p:attrName>ppt_x</p:attrName>
                                        </p:attrNameLst>
                                      </p:cBhvr>
                                      <p:tavLst>
                                        <p:tav tm="0">
                                          <p:val>
                                            <p:strVal val="#ppt_x"/>
                                          </p:val>
                                        </p:tav>
                                        <p:tav tm="100000">
                                          <p:val>
                                            <p:strVal val="#ppt_x"/>
                                          </p:val>
                                        </p:tav>
                                      </p:tavLst>
                                    </p:anim>
                                    <p:anim calcmode="lin" valueType="num">
                                      <p:cBhvr additive="base">
                                        <p:cTn id="74" dur="500" fill="hold"/>
                                        <p:tgtEl>
                                          <p:spTgt spid="4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22"/>
                                        </p:tgtEl>
                                        <p:attrNameLst>
                                          <p:attrName>style.visibility</p:attrName>
                                        </p:attrNameLst>
                                      </p:cBhvr>
                                      <p:to>
                                        <p:strVal val="visible"/>
                                      </p:to>
                                    </p:set>
                                    <p:anim calcmode="lin" valueType="num">
                                      <p:cBhvr additive="base">
                                        <p:cTn id="79" dur="500" fill="hold"/>
                                        <p:tgtEl>
                                          <p:spTgt spid="422"/>
                                        </p:tgtEl>
                                        <p:attrNameLst>
                                          <p:attrName>ppt_x</p:attrName>
                                        </p:attrNameLst>
                                      </p:cBhvr>
                                      <p:tavLst>
                                        <p:tav tm="0">
                                          <p:val>
                                            <p:strVal val="#ppt_x"/>
                                          </p:val>
                                        </p:tav>
                                        <p:tav tm="100000">
                                          <p:val>
                                            <p:strVal val="#ppt_x"/>
                                          </p:val>
                                        </p:tav>
                                      </p:tavLst>
                                    </p:anim>
                                    <p:anim calcmode="lin" valueType="num">
                                      <p:cBhvr additive="base">
                                        <p:cTn id="80" dur="500" fill="hold"/>
                                        <p:tgtEl>
                                          <p:spTgt spid="42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88"/>
                                        </p:tgtEl>
                                        <p:attrNameLst>
                                          <p:attrName>style.visibility</p:attrName>
                                        </p:attrNameLst>
                                      </p:cBhvr>
                                      <p:to>
                                        <p:strVal val="visible"/>
                                      </p:to>
                                    </p:set>
                                    <p:anim calcmode="lin" valueType="num">
                                      <p:cBhvr additive="base">
                                        <p:cTn id="83" dur="500" fill="hold"/>
                                        <p:tgtEl>
                                          <p:spTgt spid="588"/>
                                        </p:tgtEl>
                                        <p:attrNameLst>
                                          <p:attrName>ppt_x</p:attrName>
                                        </p:attrNameLst>
                                      </p:cBhvr>
                                      <p:tavLst>
                                        <p:tav tm="0">
                                          <p:val>
                                            <p:strVal val="#ppt_x"/>
                                          </p:val>
                                        </p:tav>
                                        <p:tav tm="100000">
                                          <p:val>
                                            <p:strVal val="#ppt_x"/>
                                          </p:val>
                                        </p:tav>
                                      </p:tavLst>
                                    </p:anim>
                                    <p:anim calcmode="lin" valueType="num">
                                      <p:cBhvr additive="base">
                                        <p:cTn id="84" dur="500" fill="hold"/>
                                        <p:tgtEl>
                                          <p:spTgt spid="58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51"/>
                                        </p:tgtEl>
                                        <p:attrNameLst>
                                          <p:attrName>style.visibility</p:attrName>
                                        </p:attrNameLst>
                                      </p:cBhvr>
                                      <p:to>
                                        <p:strVal val="visible"/>
                                      </p:to>
                                    </p:set>
                                    <p:anim calcmode="lin" valueType="num">
                                      <p:cBhvr additive="base">
                                        <p:cTn id="87" dur="500" fill="hold"/>
                                        <p:tgtEl>
                                          <p:spTgt spid="551"/>
                                        </p:tgtEl>
                                        <p:attrNameLst>
                                          <p:attrName>ppt_x</p:attrName>
                                        </p:attrNameLst>
                                      </p:cBhvr>
                                      <p:tavLst>
                                        <p:tav tm="0">
                                          <p:val>
                                            <p:strVal val="#ppt_x"/>
                                          </p:val>
                                        </p:tav>
                                        <p:tav tm="100000">
                                          <p:val>
                                            <p:strVal val="#ppt_x"/>
                                          </p:val>
                                        </p:tav>
                                      </p:tavLst>
                                    </p:anim>
                                    <p:anim calcmode="lin" valueType="num">
                                      <p:cBhvr additive="base">
                                        <p:cTn id="88" dur="500" fill="hold"/>
                                        <p:tgtEl>
                                          <p:spTgt spid="55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92"/>
                                        </p:tgtEl>
                                        <p:attrNameLst>
                                          <p:attrName>style.visibility</p:attrName>
                                        </p:attrNameLst>
                                      </p:cBhvr>
                                      <p:to>
                                        <p:strVal val="visible"/>
                                      </p:to>
                                    </p:set>
                                    <p:anim calcmode="lin" valueType="num">
                                      <p:cBhvr additive="base">
                                        <p:cTn id="91" dur="500" fill="hold"/>
                                        <p:tgtEl>
                                          <p:spTgt spid="592"/>
                                        </p:tgtEl>
                                        <p:attrNameLst>
                                          <p:attrName>ppt_x</p:attrName>
                                        </p:attrNameLst>
                                      </p:cBhvr>
                                      <p:tavLst>
                                        <p:tav tm="0">
                                          <p:val>
                                            <p:strVal val="#ppt_x"/>
                                          </p:val>
                                        </p:tav>
                                        <p:tav tm="100000">
                                          <p:val>
                                            <p:strVal val="#ppt_x"/>
                                          </p:val>
                                        </p:tav>
                                      </p:tavLst>
                                    </p:anim>
                                    <p:anim calcmode="lin" valueType="num">
                                      <p:cBhvr additive="base">
                                        <p:cTn id="92" dur="500" fill="hold"/>
                                        <p:tgtEl>
                                          <p:spTgt spid="59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94"/>
                                        </p:tgtEl>
                                        <p:attrNameLst>
                                          <p:attrName>style.visibility</p:attrName>
                                        </p:attrNameLst>
                                      </p:cBhvr>
                                      <p:to>
                                        <p:strVal val="visible"/>
                                      </p:to>
                                    </p:set>
                                    <p:anim calcmode="lin" valueType="num">
                                      <p:cBhvr additive="base">
                                        <p:cTn id="95" dur="500" fill="hold"/>
                                        <p:tgtEl>
                                          <p:spTgt spid="394"/>
                                        </p:tgtEl>
                                        <p:attrNameLst>
                                          <p:attrName>ppt_x</p:attrName>
                                        </p:attrNameLst>
                                      </p:cBhvr>
                                      <p:tavLst>
                                        <p:tav tm="0">
                                          <p:val>
                                            <p:strVal val="#ppt_x"/>
                                          </p:val>
                                        </p:tav>
                                        <p:tav tm="100000">
                                          <p:val>
                                            <p:strVal val="#ppt_x"/>
                                          </p:val>
                                        </p:tav>
                                      </p:tavLst>
                                    </p:anim>
                                    <p:anim calcmode="lin" valueType="num">
                                      <p:cBhvr additive="base">
                                        <p:cTn id="96" dur="500" fill="hold"/>
                                        <p:tgtEl>
                                          <p:spTgt spid="39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56"/>
                                        </p:tgtEl>
                                        <p:attrNameLst>
                                          <p:attrName>style.visibility</p:attrName>
                                        </p:attrNameLst>
                                      </p:cBhvr>
                                      <p:to>
                                        <p:strVal val="visible"/>
                                      </p:to>
                                    </p:set>
                                    <p:anim calcmode="lin" valueType="num">
                                      <p:cBhvr additive="base">
                                        <p:cTn id="99" dur="500" fill="hold"/>
                                        <p:tgtEl>
                                          <p:spTgt spid="556"/>
                                        </p:tgtEl>
                                        <p:attrNameLst>
                                          <p:attrName>ppt_x</p:attrName>
                                        </p:attrNameLst>
                                      </p:cBhvr>
                                      <p:tavLst>
                                        <p:tav tm="0">
                                          <p:val>
                                            <p:strVal val="#ppt_x"/>
                                          </p:val>
                                        </p:tav>
                                        <p:tav tm="100000">
                                          <p:val>
                                            <p:strVal val="#ppt_x"/>
                                          </p:val>
                                        </p:tav>
                                      </p:tavLst>
                                    </p:anim>
                                    <p:anim calcmode="lin" valueType="num">
                                      <p:cBhvr additive="base">
                                        <p:cTn id="100" dur="500" fill="hold"/>
                                        <p:tgtEl>
                                          <p:spTgt spid="556"/>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450"/>
                                        </p:tgtEl>
                                        <p:attrNameLst>
                                          <p:attrName>style.visibility</p:attrName>
                                        </p:attrNameLst>
                                      </p:cBhvr>
                                      <p:to>
                                        <p:strVal val="visible"/>
                                      </p:to>
                                    </p:set>
                                    <p:anim calcmode="lin" valueType="num">
                                      <p:cBhvr additive="base">
                                        <p:cTn id="103" dur="500" fill="hold"/>
                                        <p:tgtEl>
                                          <p:spTgt spid="450"/>
                                        </p:tgtEl>
                                        <p:attrNameLst>
                                          <p:attrName>ppt_x</p:attrName>
                                        </p:attrNameLst>
                                      </p:cBhvr>
                                      <p:tavLst>
                                        <p:tav tm="0">
                                          <p:val>
                                            <p:strVal val="#ppt_x"/>
                                          </p:val>
                                        </p:tav>
                                        <p:tav tm="100000">
                                          <p:val>
                                            <p:strVal val="#ppt_x"/>
                                          </p:val>
                                        </p:tav>
                                      </p:tavLst>
                                    </p:anim>
                                    <p:anim calcmode="lin" valueType="num">
                                      <p:cBhvr additive="base">
                                        <p:cTn id="104" dur="500" fill="hold"/>
                                        <p:tgtEl>
                                          <p:spTgt spid="4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48"/>
                                        </p:tgtEl>
                                        <p:attrNameLst>
                                          <p:attrName>style.visibility</p:attrName>
                                        </p:attrNameLst>
                                      </p:cBhvr>
                                      <p:to>
                                        <p:strVal val="visible"/>
                                      </p:to>
                                    </p:set>
                                    <p:anim calcmode="lin" valueType="num">
                                      <p:cBhvr additive="base">
                                        <p:cTn id="107" dur="500" fill="hold"/>
                                        <p:tgtEl>
                                          <p:spTgt spid="448"/>
                                        </p:tgtEl>
                                        <p:attrNameLst>
                                          <p:attrName>ppt_x</p:attrName>
                                        </p:attrNameLst>
                                      </p:cBhvr>
                                      <p:tavLst>
                                        <p:tav tm="0">
                                          <p:val>
                                            <p:strVal val="#ppt_x"/>
                                          </p:val>
                                        </p:tav>
                                        <p:tav tm="100000">
                                          <p:val>
                                            <p:strVal val="#ppt_x"/>
                                          </p:val>
                                        </p:tav>
                                      </p:tavLst>
                                    </p:anim>
                                    <p:anim calcmode="lin" valueType="num">
                                      <p:cBhvr additive="base">
                                        <p:cTn id="108" dur="500" fill="hold"/>
                                        <p:tgtEl>
                                          <p:spTgt spid="44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552"/>
                                        </p:tgtEl>
                                        <p:attrNameLst>
                                          <p:attrName>style.visibility</p:attrName>
                                        </p:attrNameLst>
                                      </p:cBhvr>
                                      <p:to>
                                        <p:strVal val="visible"/>
                                      </p:to>
                                    </p:set>
                                    <p:anim calcmode="lin" valueType="num">
                                      <p:cBhvr additive="base">
                                        <p:cTn id="113" dur="500" fill="hold"/>
                                        <p:tgtEl>
                                          <p:spTgt spid="552"/>
                                        </p:tgtEl>
                                        <p:attrNameLst>
                                          <p:attrName>ppt_x</p:attrName>
                                        </p:attrNameLst>
                                      </p:cBhvr>
                                      <p:tavLst>
                                        <p:tav tm="0">
                                          <p:val>
                                            <p:strVal val="#ppt_x"/>
                                          </p:val>
                                        </p:tav>
                                        <p:tav tm="100000">
                                          <p:val>
                                            <p:strVal val="#ppt_x"/>
                                          </p:val>
                                        </p:tav>
                                      </p:tavLst>
                                    </p:anim>
                                    <p:anim calcmode="lin" valueType="num">
                                      <p:cBhvr additive="base">
                                        <p:cTn id="114" dur="500" fill="hold"/>
                                        <p:tgtEl>
                                          <p:spTgt spid="552"/>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589"/>
                                        </p:tgtEl>
                                        <p:attrNameLst>
                                          <p:attrName>style.visibility</p:attrName>
                                        </p:attrNameLst>
                                      </p:cBhvr>
                                      <p:to>
                                        <p:strVal val="visible"/>
                                      </p:to>
                                    </p:set>
                                    <p:anim calcmode="lin" valueType="num">
                                      <p:cBhvr additive="base">
                                        <p:cTn id="117" dur="500" fill="hold"/>
                                        <p:tgtEl>
                                          <p:spTgt spid="589"/>
                                        </p:tgtEl>
                                        <p:attrNameLst>
                                          <p:attrName>ppt_x</p:attrName>
                                        </p:attrNameLst>
                                      </p:cBhvr>
                                      <p:tavLst>
                                        <p:tav tm="0">
                                          <p:val>
                                            <p:strVal val="#ppt_x"/>
                                          </p:val>
                                        </p:tav>
                                        <p:tav tm="100000">
                                          <p:val>
                                            <p:strVal val="#ppt_x"/>
                                          </p:val>
                                        </p:tav>
                                      </p:tavLst>
                                    </p:anim>
                                    <p:anim calcmode="lin" valueType="num">
                                      <p:cBhvr additive="base">
                                        <p:cTn id="118" dur="500" fill="hold"/>
                                        <p:tgtEl>
                                          <p:spTgt spid="589"/>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546"/>
                                        </p:tgtEl>
                                        <p:attrNameLst>
                                          <p:attrName>style.visibility</p:attrName>
                                        </p:attrNameLst>
                                      </p:cBhvr>
                                      <p:to>
                                        <p:strVal val="visible"/>
                                      </p:to>
                                    </p:set>
                                    <p:anim calcmode="lin" valueType="num">
                                      <p:cBhvr additive="base">
                                        <p:cTn id="121" dur="500" fill="hold"/>
                                        <p:tgtEl>
                                          <p:spTgt spid="546"/>
                                        </p:tgtEl>
                                        <p:attrNameLst>
                                          <p:attrName>ppt_x</p:attrName>
                                        </p:attrNameLst>
                                      </p:cBhvr>
                                      <p:tavLst>
                                        <p:tav tm="0">
                                          <p:val>
                                            <p:strVal val="#ppt_x"/>
                                          </p:val>
                                        </p:tav>
                                        <p:tav tm="100000">
                                          <p:val>
                                            <p:strVal val="#ppt_x"/>
                                          </p:val>
                                        </p:tav>
                                      </p:tavLst>
                                    </p:anim>
                                    <p:anim calcmode="lin" valueType="num">
                                      <p:cBhvr additive="base">
                                        <p:cTn id="122" dur="500" fill="hold"/>
                                        <p:tgtEl>
                                          <p:spTgt spid="54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547"/>
                                        </p:tgtEl>
                                        <p:attrNameLst>
                                          <p:attrName>style.visibility</p:attrName>
                                        </p:attrNameLst>
                                      </p:cBhvr>
                                      <p:to>
                                        <p:strVal val="visible"/>
                                      </p:to>
                                    </p:set>
                                    <p:anim calcmode="lin" valueType="num">
                                      <p:cBhvr additive="base">
                                        <p:cTn id="127" dur="500" fill="hold"/>
                                        <p:tgtEl>
                                          <p:spTgt spid="547"/>
                                        </p:tgtEl>
                                        <p:attrNameLst>
                                          <p:attrName>ppt_x</p:attrName>
                                        </p:attrNameLst>
                                      </p:cBhvr>
                                      <p:tavLst>
                                        <p:tav tm="0">
                                          <p:val>
                                            <p:strVal val="#ppt_x"/>
                                          </p:val>
                                        </p:tav>
                                        <p:tav tm="100000">
                                          <p:val>
                                            <p:strVal val="#ppt_x"/>
                                          </p:val>
                                        </p:tav>
                                      </p:tavLst>
                                    </p:anim>
                                    <p:anim calcmode="lin" valueType="num">
                                      <p:cBhvr additive="base">
                                        <p:cTn id="128" dur="500" fill="hold"/>
                                        <p:tgtEl>
                                          <p:spTgt spid="547"/>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98"/>
                                        </p:tgtEl>
                                        <p:attrNameLst>
                                          <p:attrName>style.visibility</p:attrName>
                                        </p:attrNameLst>
                                      </p:cBhvr>
                                      <p:to>
                                        <p:strVal val="visible"/>
                                      </p:to>
                                    </p:set>
                                    <p:anim calcmode="lin" valueType="num">
                                      <p:cBhvr additive="base">
                                        <p:cTn id="131" dur="500" fill="hold"/>
                                        <p:tgtEl>
                                          <p:spTgt spid="498"/>
                                        </p:tgtEl>
                                        <p:attrNameLst>
                                          <p:attrName>ppt_x</p:attrName>
                                        </p:attrNameLst>
                                      </p:cBhvr>
                                      <p:tavLst>
                                        <p:tav tm="0">
                                          <p:val>
                                            <p:strVal val="#ppt_x"/>
                                          </p:val>
                                        </p:tav>
                                        <p:tav tm="100000">
                                          <p:val>
                                            <p:strVal val="#ppt_x"/>
                                          </p:val>
                                        </p:tav>
                                      </p:tavLst>
                                    </p:anim>
                                    <p:anim calcmode="lin" valueType="num">
                                      <p:cBhvr additive="base">
                                        <p:cTn id="132" dur="500" fill="hold"/>
                                        <p:tgtEl>
                                          <p:spTgt spid="49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53"/>
                                        </p:tgtEl>
                                        <p:attrNameLst>
                                          <p:attrName>style.visibility</p:attrName>
                                        </p:attrNameLst>
                                      </p:cBhvr>
                                      <p:to>
                                        <p:strVal val="visible"/>
                                      </p:to>
                                    </p:set>
                                    <p:anim calcmode="lin" valueType="num">
                                      <p:cBhvr additive="base">
                                        <p:cTn id="135" dur="500" fill="hold"/>
                                        <p:tgtEl>
                                          <p:spTgt spid="553"/>
                                        </p:tgtEl>
                                        <p:attrNameLst>
                                          <p:attrName>ppt_x</p:attrName>
                                        </p:attrNameLst>
                                      </p:cBhvr>
                                      <p:tavLst>
                                        <p:tav tm="0">
                                          <p:val>
                                            <p:strVal val="#ppt_x"/>
                                          </p:val>
                                        </p:tav>
                                        <p:tav tm="100000">
                                          <p:val>
                                            <p:strVal val="#ppt_x"/>
                                          </p:val>
                                        </p:tav>
                                      </p:tavLst>
                                    </p:anim>
                                    <p:anim calcmode="lin" valueType="num">
                                      <p:cBhvr additive="base">
                                        <p:cTn id="136" dur="500" fill="hold"/>
                                        <p:tgtEl>
                                          <p:spTgt spid="55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90"/>
                                        </p:tgtEl>
                                        <p:attrNameLst>
                                          <p:attrName>style.visibility</p:attrName>
                                        </p:attrNameLst>
                                      </p:cBhvr>
                                      <p:to>
                                        <p:strVal val="visible"/>
                                      </p:to>
                                    </p:set>
                                    <p:anim calcmode="lin" valueType="num">
                                      <p:cBhvr additive="base">
                                        <p:cTn id="139" dur="500" fill="hold"/>
                                        <p:tgtEl>
                                          <p:spTgt spid="590"/>
                                        </p:tgtEl>
                                        <p:attrNameLst>
                                          <p:attrName>ppt_x</p:attrName>
                                        </p:attrNameLst>
                                      </p:cBhvr>
                                      <p:tavLst>
                                        <p:tav tm="0">
                                          <p:val>
                                            <p:strVal val="#ppt_x"/>
                                          </p:val>
                                        </p:tav>
                                        <p:tav tm="100000">
                                          <p:val>
                                            <p:strVal val="#ppt_x"/>
                                          </p:val>
                                        </p:tav>
                                      </p:tavLst>
                                    </p:anim>
                                    <p:anim calcmode="lin" valueType="num">
                                      <p:cBhvr additive="base">
                                        <p:cTn id="140" dur="500" fill="hold"/>
                                        <p:tgtEl>
                                          <p:spTgt spid="590"/>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423"/>
                                        </p:tgtEl>
                                        <p:attrNameLst>
                                          <p:attrName>style.visibility</p:attrName>
                                        </p:attrNameLst>
                                      </p:cBhvr>
                                      <p:to>
                                        <p:strVal val="visible"/>
                                      </p:to>
                                    </p:set>
                                    <p:anim calcmode="lin" valueType="num">
                                      <p:cBhvr additive="base">
                                        <p:cTn id="143" dur="500" fill="hold"/>
                                        <p:tgtEl>
                                          <p:spTgt spid="423"/>
                                        </p:tgtEl>
                                        <p:attrNameLst>
                                          <p:attrName>ppt_x</p:attrName>
                                        </p:attrNameLst>
                                      </p:cBhvr>
                                      <p:tavLst>
                                        <p:tav tm="0">
                                          <p:val>
                                            <p:strVal val="#ppt_x"/>
                                          </p:val>
                                        </p:tav>
                                        <p:tav tm="100000">
                                          <p:val>
                                            <p:strVal val="#ppt_x"/>
                                          </p:val>
                                        </p:tav>
                                      </p:tavLst>
                                    </p:anim>
                                    <p:anim calcmode="lin" valueType="num">
                                      <p:cBhvr additive="base">
                                        <p:cTn id="144" dur="500" fill="hold"/>
                                        <p:tgtEl>
                                          <p:spTgt spid="42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49"/>
                                        </p:tgtEl>
                                        <p:attrNameLst>
                                          <p:attrName>style.visibility</p:attrName>
                                        </p:attrNameLst>
                                      </p:cBhvr>
                                      <p:to>
                                        <p:strVal val="visible"/>
                                      </p:to>
                                    </p:set>
                                    <p:anim calcmode="lin" valueType="num">
                                      <p:cBhvr additive="base">
                                        <p:cTn id="147" dur="500" fill="hold"/>
                                        <p:tgtEl>
                                          <p:spTgt spid="449"/>
                                        </p:tgtEl>
                                        <p:attrNameLst>
                                          <p:attrName>ppt_x</p:attrName>
                                        </p:attrNameLst>
                                      </p:cBhvr>
                                      <p:tavLst>
                                        <p:tav tm="0">
                                          <p:val>
                                            <p:strVal val="#ppt_x"/>
                                          </p:val>
                                        </p:tav>
                                        <p:tav tm="100000">
                                          <p:val>
                                            <p:strVal val="#ppt_x"/>
                                          </p:val>
                                        </p:tav>
                                      </p:tavLst>
                                    </p:anim>
                                    <p:anim calcmode="lin" valueType="num">
                                      <p:cBhvr additive="base">
                                        <p:cTn id="148" dur="500" fill="hold"/>
                                        <p:tgtEl>
                                          <p:spTgt spid="449"/>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548"/>
                                        </p:tgtEl>
                                        <p:attrNameLst>
                                          <p:attrName>style.visibility</p:attrName>
                                        </p:attrNameLst>
                                      </p:cBhvr>
                                      <p:to>
                                        <p:strVal val="visible"/>
                                      </p:to>
                                    </p:set>
                                    <p:anim calcmode="lin" valueType="num">
                                      <p:cBhvr additive="base">
                                        <p:cTn id="153" dur="500" fill="hold"/>
                                        <p:tgtEl>
                                          <p:spTgt spid="548"/>
                                        </p:tgtEl>
                                        <p:attrNameLst>
                                          <p:attrName>ppt_x</p:attrName>
                                        </p:attrNameLst>
                                      </p:cBhvr>
                                      <p:tavLst>
                                        <p:tav tm="0">
                                          <p:val>
                                            <p:strVal val="#ppt_x"/>
                                          </p:val>
                                        </p:tav>
                                        <p:tav tm="100000">
                                          <p:val>
                                            <p:strVal val="#ppt_x"/>
                                          </p:val>
                                        </p:tav>
                                      </p:tavLst>
                                    </p:anim>
                                    <p:anim calcmode="lin" valueType="num">
                                      <p:cBhvr additive="base">
                                        <p:cTn id="154" dur="500" fill="hold"/>
                                        <p:tgtEl>
                                          <p:spTgt spid="548"/>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554"/>
                                        </p:tgtEl>
                                        <p:attrNameLst>
                                          <p:attrName>style.visibility</p:attrName>
                                        </p:attrNameLst>
                                      </p:cBhvr>
                                      <p:to>
                                        <p:strVal val="visible"/>
                                      </p:to>
                                    </p:set>
                                    <p:anim calcmode="lin" valueType="num">
                                      <p:cBhvr additive="base">
                                        <p:cTn id="157" dur="500" fill="hold"/>
                                        <p:tgtEl>
                                          <p:spTgt spid="554"/>
                                        </p:tgtEl>
                                        <p:attrNameLst>
                                          <p:attrName>ppt_x</p:attrName>
                                        </p:attrNameLst>
                                      </p:cBhvr>
                                      <p:tavLst>
                                        <p:tav tm="0">
                                          <p:val>
                                            <p:strVal val="#ppt_x"/>
                                          </p:val>
                                        </p:tav>
                                        <p:tav tm="100000">
                                          <p:val>
                                            <p:strVal val="#ppt_x"/>
                                          </p:val>
                                        </p:tav>
                                      </p:tavLst>
                                    </p:anim>
                                    <p:anim calcmode="lin" valueType="num">
                                      <p:cBhvr additive="base">
                                        <p:cTn id="158" dur="500" fill="hold"/>
                                        <p:tgtEl>
                                          <p:spTgt spid="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0"/>
      <p:bldP spid="420" grpId="0" animBg="1"/>
      <p:bldP spid="421" grpId="0" animBg="1"/>
      <p:bldP spid="422" grpId="0" animBg="1"/>
      <p:bldP spid="448" grpId="0"/>
      <p:bldP spid="449" grpId="0"/>
      <p:bldP spid="546" grpId="0" animBg="1"/>
      <p:bldP spid="547" grpId="0" animBg="1"/>
      <p:bldP spid="548" grpId="0" animBg="1"/>
      <p:bldP spid="549" grpId="0"/>
      <p:bldP spid="550" grpId="0"/>
      <p:bldP spid="551" grpId="0"/>
      <p:bldP spid="552" grpId="0"/>
      <p:bldP spid="553" grpId="0"/>
      <p:bldP spid="554" grpId="0"/>
      <p:bldP spid="555" grpId="0" animBg="1"/>
      <p:bldP spid="556" grpId="0" animBg="1"/>
      <p:bldP spid="557" grpId="0"/>
      <p:bldP spid="579" grpId="0"/>
      <p:bldP spid="587" grpId="0" animBg="1"/>
      <p:bldP spid="588" grpId="0" animBg="1"/>
      <p:bldP spid="589" grpId="0" animBg="1"/>
      <p:bldP spid="590" grpId="0" animBg="1"/>
      <p:bldP spid="591" grpId="0"/>
      <p:bldP spid="5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Passwords, Shared Secrets and the Database</a:t>
            </a:r>
            <a:endParaRPr lang="en-US" dirty="0"/>
          </a:p>
        </p:txBody>
      </p:sp>
      <p:sp>
        <p:nvSpPr>
          <p:cNvPr id="3" name="Content Placeholder 2"/>
          <p:cNvSpPr>
            <a:spLocks noGrp="1"/>
          </p:cNvSpPr>
          <p:nvPr>
            <p:ph idx="1"/>
          </p:nvPr>
        </p:nvSpPr>
        <p:spPr>
          <a:xfrm>
            <a:off x="519113" y="1447800"/>
            <a:ext cx="11149013" cy="2443746"/>
          </a:xfrm>
        </p:spPr>
        <p:txBody>
          <a:bodyPr/>
          <a:lstStyle/>
          <a:p>
            <a:r>
              <a:rPr lang="en-US" b="0" dirty="0" smtClean="0"/>
              <a:t>Acct created on KDC w/password</a:t>
            </a:r>
          </a:p>
          <a:p>
            <a:pPr lvl="1">
              <a:buNone/>
            </a:pPr>
            <a:r>
              <a:rPr lang="en-US" b="0" dirty="0" smtClean="0"/>
              <a:t>Unencrypted </a:t>
            </a:r>
            <a:r>
              <a:rPr lang="en-US" b="0" dirty="0" err="1" smtClean="0"/>
              <a:t>pwd</a:t>
            </a:r>
            <a:r>
              <a:rPr lang="en-US" b="0" dirty="0" smtClean="0"/>
              <a:t> + SALT +string2Key = Shared Secret </a:t>
            </a:r>
          </a:p>
          <a:p>
            <a:r>
              <a:rPr lang="en-US" b="0" dirty="0" smtClean="0"/>
              <a:t>User enters password w/name, requesting service(s): Secret Key generated on client (matches DB version)</a:t>
            </a:r>
          </a:p>
          <a:p>
            <a:r>
              <a:rPr lang="en-US" b="0" dirty="0" smtClean="0"/>
              <a:t>User &amp; AS communicate using the shared secret</a:t>
            </a:r>
            <a:endParaRPr lang="en-US" b="0" dirty="0"/>
          </a:p>
        </p:txBody>
      </p:sp>
      <p:grpSp>
        <p:nvGrpSpPr>
          <p:cNvPr id="80" name="Group 109"/>
          <p:cNvGrpSpPr>
            <a:grpSpLocks/>
          </p:cNvGrpSpPr>
          <p:nvPr/>
        </p:nvGrpSpPr>
        <p:grpSpPr bwMode="auto">
          <a:xfrm rot="16980598" flipV="1">
            <a:off x="9960557" y="1790443"/>
            <a:ext cx="349066" cy="495507"/>
            <a:chOff x="744" y="2956"/>
            <a:chExt cx="725" cy="695"/>
          </a:xfrm>
        </p:grpSpPr>
        <p:sp>
          <p:nvSpPr>
            <p:cNvPr id="81" name="Oval 110"/>
            <p:cNvSpPr>
              <a:spLocks noChangeArrowheads="1"/>
            </p:cNvSpPr>
            <p:nvPr/>
          </p:nvSpPr>
          <p:spPr bwMode="auto">
            <a:xfrm rot="3060000">
              <a:off x="754" y="3263"/>
              <a:ext cx="386" cy="390"/>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82" name="Freeform 111"/>
            <p:cNvSpPr>
              <a:spLocks/>
            </p:cNvSpPr>
            <p:nvPr/>
          </p:nvSpPr>
          <p:spPr bwMode="auto">
            <a:xfrm>
              <a:off x="1055" y="2990"/>
              <a:ext cx="414" cy="401"/>
            </a:xfrm>
            <a:custGeom>
              <a:avLst/>
              <a:gdLst>
                <a:gd name="T0" fmla="*/ 0 w 357"/>
                <a:gd name="T1" fmla="*/ 363 h 346"/>
                <a:gd name="T2" fmla="*/ 445 w 357"/>
                <a:gd name="T3" fmla="*/ 0 h 346"/>
                <a:gd name="T4" fmla="*/ 479 w 357"/>
                <a:gd name="T5" fmla="*/ 43 h 346"/>
                <a:gd name="T6" fmla="*/ 477 w 357"/>
                <a:gd name="T7" fmla="*/ 137 h 346"/>
                <a:gd name="T8" fmla="*/ 422 w 357"/>
                <a:gd name="T9" fmla="*/ 180 h 346"/>
                <a:gd name="T10" fmla="*/ 357 w 357"/>
                <a:gd name="T11" fmla="*/ 169 h 346"/>
                <a:gd name="T12" fmla="*/ 378 w 357"/>
                <a:gd name="T13" fmla="*/ 225 h 346"/>
                <a:gd name="T14" fmla="*/ 286 w 357"/>
                <a:gd name="T15" fmla="*/ 299 h 346"/>
                <a:gd name="T16" fmla="*/ 237 w 357"/>
                <a:gd name="T17" fmla="*/ 284 h 346"/>
                <a:gd name="T18" fmla="*/ 230 w 357"/>
                <a:gd name="T19" fmla="*/ 337 h 346"/>
                <a:gd name="T20" fmla="*/ 77 w 357"/>
                <a:gd name="T21" fmla="*/ 464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346"/>
                <a:gd name="T35" fmla="*/ 357 w 357"/>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346">
                  <a:moveTo>
                    <a:pt x="0" y="270"/>
                  </a:moveTo>
                  <a:lnTo>
                    <a:pt x="331" y="0"/>
                  </a:lnTo>
                  <a:lnTo>
                    <a:pt x="356" y="32"/>
                  </a:lnTo>
                  <a:lnTo>
                    <a:pt x="354" y="102"/>
                  </a:lnTo>
                  <a:lnTo>
                    <a:pt x="314" y="134"/>
                  </a:lnTo>
                  <a:lnTo>
                    <a:pt x="266" y="126"/>
                  </a:lnTo>
                  <a:lnTo>
                    <a:pt x="281" y="167"/>
                  </a:lnTo>
                  <a:lnTo>
                    <a:pt x="213" y="223"/>
                  </a:lnTo>
                  <a:lnTo>
                    <a:pt x="176" y="211"/>
                  </a:lnTo>
                  <a:lnTo>
                    <a:pt x="171" y="251"/>
                  </a:lnTo>
                  <a:lnTo>
                    <a:pt x="57" y="345"/>
                  </a:lnTo>
                </a:path>
              </a:pathLst>
            </a:custGeom>
            <a:solidFill>
              <a:srgbClr val="FF9900"/>
            </a:solidFill>
            <a:ln w="6350" cap="rnd">
              <a:solidFill>
                <a:srgbClr val="800000"/>
              </a:solidFill>
              <a:round/>
              <a:headEnd/>
              <a:tailEnd/>
            </a:ln>
          </p:spPr>
          <p:txBody>
            <a:bodyPr/>
            <a:lstStyle/>
            <a:p>
              <a:endParaRPr lang="en-US" dirty="0"/>
            </a:p>
          </p:txBody>
        </p:sp>
        <p:sp>
          <p:nvSpPr>
            <p:cNvPr id="83" name="Oval 112"/>
            <p:cNvSpPr>
              <a:spLocks noChangeArrowheads="1"/>
            </p:cNvSpPr>
            <p:nvPr/>
          </p:nvSpPr>
          <p:spPr bwMode="auto">
            <a:xfrm rot="3060000">
              <a:off x="744" y="3224"/>
              <a:ext cx="390" cy="390"/>
            </a:xfrm>
            <a:prstGeom prst="ellipse">
              <a:avLst/>
            </a:prstGeom>
            <a:gradFill rotWithShape="0">
              <a:gsLst>
                <a:gs pos="0">
                  <a:srgbClr val="FFCC00"/>
                </a:gs>
                <a:gs pos="100000">
                  <a:srgbClr val="FFE786"/>
                </a:gs>
              </a:gsLst>
              <a:path path="rect">
                <a:fillToRect l="100000" t="100000"/>
              </a:path>
            </a:gradFill>
            <a:ln w="6350">
              <a:solidFill>
                <a:srgbClr val="800000"/>
              </a:solidFill>
              <a:round/>
              <a:headEnd/>
              <a:tailEnd/>
            </a:ln>
          </p:spPr>
          <p:txBody>
            <a:bodyPr wrap="none" anchor="ctr"/>
            <a:lstStyle/>
            <a:p>
              <a:endParaRPr lang="en-US" dirty="0"/>
            </a:p>
          </p:txBody>
        </p:sp>
        <p:sp>
          <p:nvSpPr>
            <p:cNvPr id="84" name="Oval 113"/>
            <p:cNvSpPr>
              <a:spLocks noChangeArrowheads="1"/>
            </p:cNvSpPr>
            <p:nvPr/>
          </p:nvSpPr>
          <p:spPr bwMode="auto">
            <a:xfrm rot="3060000">
              <a:off x="820" y="3431"/>
              <a:ext cx="99" cy="96"/>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85" name="Oval 114"/>
            <p:cNvSpPr>
              <a:spLocks noChangeArrowheads="1"/>
            </p:cNvSpPr>
            <p:nvPr/>
          </p:nvSpPr>
          <p:spPr bwMode="auto">
            <a:xfrm rot="3060000">
              <a:off x="843" y="3442"/>
              <a:ext cx="70" cy="92"/>
            </a:xfrm>
            <a:prstGeom prst="ellipse">
              <a:avLst/>
            </a:prstGeom>
            <a:solidFill>
              <a:schemeClr val="accent1"/>
            </a:solidFill>
            <a:ln w="6350">
              <a:solidFill>
                <a:srgbClr val="800000"/>
              </a:solidFill>
              <a:round/>
              <a:headEnd/>
              <a:tailEnd/>
            </a:ln>
          </p:spPr>
          <p:txBody>
            <a:bodyPr wrap="none" anchor="ctr"/>
            <a:lstStyle/>
            <a:p>
              <a:endParaRPr lang="en-US" dirty="0"/>
            </a:p>
          </p:txBody>
        </p:sp>
        <p:sp>
          <p:nvSpPr>
            <p:cNvPr id="86" name="Freeform 115"/>
            <p:cNvSpPr>
              <a:spLocks/>
            </p:cNvSpPr>
            <p:nvPr/>
          </p:nvSpPr>
          <p:spPr bwMode="auto">
            <a:xfrm>
              <a:off x="1050" y="2956"/>
              <a:ext cx="413" cy="392"/>
            </a:xfrm>
            <a:custGeom>
              <a:avLst/>
              <a:gdLst>
                <a:gd name="T0" fmla="*/ 0 w 356"/>
                <a:gd name="T1" fmla="*/ 355 h 338"/>
                <a:gd name="T2" fmla="*/ 442 w 356"/>
                <a:gd name="T3" fmla="*/ 0 h 338"/>
                <a:gd name="T4" fmla="*/ 478 w 356"/>
                <a:gd name="T5" fmla="*/ 43 h 338"/>
                <a:gd name="T6" fmla="*/ 473 w 356"/>
                <a:gd name="T7" fmla="*/ 135 h 338"/>
                <a:gd name="T8" fmla="*/ 421 w 356"/>
                <a:gd name="T9" fmla="*/ 174 h 338"/>
                <a:gd name="T10" fmla="*/ 354 w 356"/>
                <a:gd name="T11" fmla="*/ 162 h 338"/>
                <a:gd name="T12" fmla="*/ 375 w 356"/>
                <a:gd name="T13" fmla="*/ 224 h 338"/>
                <a:gd name="T14" fmla="*/ 285 w 356"/>
                <a:gd name="T15" fmla="*/ 295 h 338"/>
                <a:gd name="T16" fmla="*/ 236 w 356"/>
                <a:gd name="T17" fmla="*/ 280 h 338"/>
                <a:gd name="T18" fmla="*/ 229 w 356"/>
                <a:gd name="T19" fmla="*/ 331 h 338"/>
                <a:gd name="T20" fmla="*/ 74 w 356"/>
                <a:gd name="T21" fmla="*/ 453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338"/>
                <a:gd name="T35" fmla="*/ 356 w 356"/>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338">
                  <a:moveTo>
                    <a:pt x="0" y="264"/>
                  </a:moveTo>
                  <a:lnTo>
                    <a:pt x="328" y="0"/>
                  </a:lnTo>
                  <a:lnTo>
                    <a:pt x="355" y="32"/>
                  </a:lnTo>
                  <a:lnTo>
                    <a:pt x="352" y="100"/>
                  </a:lnTo>
                  <a:lnTo>
                    <a:pt x="313" y="129"/>
                  </a:lnTo>
                  <a:lnTo>
                    <a:pt x="263" y="121"/>
                  </a:lnTo>
                  <a:lnTo>
                    <a:pt x="278" y="166"/>
                  </a:lnTo>
                  <a:lnTo>
                    <a:pt x="212" y="219"/>
                  </a:lnTo>
                  <a:lnTo>
                    <a:pt x="175" y="208"/>
                  </a:lnTo>
                  <a:lnTo>
                    <a:pt x="170" y="246"/>
                  </a:lnTo>
                  <a:lnTo>
                    <a:pt x="55" y="337"/>
                  </a:lnTo>
                </a:path>
              </a:pathLst>
            </a:custGeom>
            <a:gradFill rotWithShape="0">
              <a:gsLst>
                <a:gs pos="0">
                  <a:srgbClr val="FFCC00"/>
                </a:gs>
                <a:gs pos="100000">
                  <a:srgbClr val="FFE786"/>
                </a:gs>
              </a:gsLst>
              <a:path path="rect">
                <a:fillToRect l="100000" t="100000"/>
              </a:path>
            </a:gradFill>
            <a:ln w="6350" cap="rnd">
              <a:solidFill>
                <a:srgbClr val="800000"/>
              </a:solidFill>
              <a:round/>
              <a:headEnd/>
              <a:tailEnd/>
            </a:ln>
          </p:spPr>
          <p:txBody>
            <a:bodyPr/>
            <a:lstStyle/>
            <a:p>
              <a:endParaRPr lang="en-US" dirty="0"/>
            </a:p>
          </p:txBody>
        </p:sp>
      </p:grpSp>
      <p:sp>
        <p:nvSpPr>
          <p:cNvPr id="180" name="Right Arrow 179"/>
          <p:cNvSpPr/>
          <p:nvPr/>
        </p:nvSpPr>
        <p:spPr bwMode="auto">
          <a:xfrm>
            <a:off x="3685806" y="4513208"/>
            <a:ext cx="3195021" cy="505609"/>
          </a:xfrm>
          <a:prstGeom prst="rightArrow">
            <a:avLst/>
          </a:prstGeom>
          <a:gradFill>
            <a:gsLst>
              <a:gs pos="30000">
                <a:schemeClr val="tx2">
                  <a:lumMod val="75000"/>
                </a:schemeClr>
              </a:gs>
              <a:gs pos="39999">
                <a:srgbClr val="0A128C"/>
              </a:gs>
              <a:gs pos="70000">
                <a:srgbClr val="181CC7"/>
              </a:gs>
              <a:gs pos="88000">
                <a:srgbClr val="7005D4"/>
              </a:gs>
              <a:gs pos="100000">
                <a:srgbClr val="8C3D91"/>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charset="0"/>
            </a:endParaRPr>
          </a:p>
        </p:txBody>
      </p:sp>
      <p:grpSp>
        <p:nvGrpSpPr>
          <p:cNvPr id="181" name="Group 81"/>
          <p:cNvGrpSpPr>
            <a:grpSpLocks/>
          </p:cNvGrpSpPr>
          <p:nvPr/>
        </p:nvGrpSpPr>
        <p:grpSpPr bwMode="auto">
          <a:xfrm>
            <a:off x="7777134" y="4317222"/>
            <a:ext cx="949583" cy="657581"/>
            <a:chOff x="624" y="720"/>
            <a:chExt cx="1152" cy="694"/>
          </a:xfrm>
        </p:grpSpPr>
        <p:sp>
          <p:nvSpPr>
            <p:cNvPr id="182" name="AutoShape 82"/>
            <p:cNvSpPr>
              <a:spLocks noChangeArrowheads="1"/>
            </p:cNvSpPr>
            <p:nvPr/>
          </p:nvSpPr>
          <p:spPr bwMode="auto">
            <a:xfrm>
              <a:off x="624" y="720"/>
              <a:ext cx="1152" cy="672"/>
            </a:xfrm>
            <a:prstGeom prst="can">
              <a:avLst>
                <a:gd name="adj" fmla="val 31102"/>
              </a:avLst>
            </a:prstGeom>
            <a:gradFill rotWithShape="0">
              <a:gsLst>
                <a:gs pos="0">
                  <a:srgbClr val="008080"/>
                </a:gs>
                <a:gs pos="50000">
                  <a:srgbClr val="33CCCC"/>
                </a:gs>
                <a:gs pos="100000">
                  <a:srgbClr val="008080"/>
                </a:gs>
              </a:gsLst>
              <a:lin ang="0" scaled="1"/>
            </a:gradFill>
            <a:ln w="12700" cap="rnd">
              <a:solidFill>
                <a:srgbClr val="000000"/>
              </a:solidFill>
              <a:round/>
              <a:headEnd/>
              <a:tailEnd/>
            </a:ln>
          </p:spPr>
          <p:txBody>
            <a:bodyPr/>
            <a:lstStyle/>
            <a:p>
              <a:endParaRPr lang="en-US" dirty="0"/>
            </a:p>
          </p:txBody>
        </p:sp>
        <p:grpSp>
          <p:nvGrpSpPr>
            <p:cNvPr id="183" name="Group 83"/>
            <p:cNvGrpSpPr>
              <a:grpSpLocks/>
            </p:cNvGrpSpPr>
            <p:nvPr/>
          </p:nvGrpSpPr>
          <p:grpSpPr bwMode="auto">
            <a:xfrm>
              <a:off x="744" y="1008"/>
              <a:ext cx="912" cy="288"/>
              <a:chOff x="744" y="1008"/>
              <a:chExt cx="912" cy="288"/>
            </a:xfrm>
          </p:grpSpPr>
          <p:sp>
            <p:nvSpPr>
              <p:cNvPr id="185" name="Freeform 84"/>
              <p:cNvSpPr>
                <a:spLocks/>
              </p:cNvSpPr>
              <p:nvPr/>
            </p:nvSpPr>
            <p:spPr bwMode="auto">
              <a:xfrm>
                <a:off x="744" y="1008"/>
                <a:ext cx="912" cy="288"/>
              </a:xfrm>
              <a:custGeom>
                <a:avLst/>
                <a:gdLst>
                  <a:gd name="T0" fmla="*/ 0 w 912"/>
                  <a:gd name="T1" fmla="*/ 288 h 288"/>
                  <a:gd name="T2" fmla="*/ 0 w 912"/>
                  <a:gd name="T3" fmla="*/ 0 h 288"/>
                  <a:gd name="T4" fmla="*/ 912 w 912"/>
                  <a:gd name="T5" fmla="*/ 0 h 288"/>
                  <a:gd name="T6" fmla="*/ 0 60000 65536"/>
                  <a:gd name="T7" fmla="*/ 0 60000 65536"/>
                  <a:gd name="T8" fmla="*/ 0 60000 65536"/>
                  <a:gd name="T9" fmla="*/ 0 w 912"/>
                  <a:gd name="T10" fmla="*/ 0 h 288"/>
                  <a:gd name="T11" fmla="*/ 912 w 912"/>
                  <a:gd name="T12" fmla="*/ 288 h 288"/>
                </a:gdLst>
                <a:ahLst/>
                <a:cxnLst>
                  <a:cxn ang="T6">
                    <a:pos x="T0" y="T1"/>
                  </a:cxn>
                  <a:cxn ang="T7">
                    <a:pos x="T2" y="T3"/>
                  </a:cxn>
                  <a:cxn ang="T8">
                    <a:pos x="T4" y="T5"/>
                  </a:cxn>
                </a:cxnLst>
                <a:rect l="T9" t="T10" r="T11" b="T12"/>
                <a:pathLst>
                  <a:path w="912" h="288">
                    <a:moveTo>
                      <a:pt x="0" y="288"/>
                    </a:moveTo>
                    <a:lnTo>
                      <a:pt x="0" y="0"/>
                    </a:lnTo>
                    <a:lnTo>
                      <a:pt x="912" y="0"/>
                    </a:lnTo>
                  </a:path>
                </a:pathLst>
              </a:custGeom>
              <a:noFill/>
              <a:ln w="9525">
                <a:solidFill>
                  <a:schemeClr val="tx1"/>
                </a:solidFill>
                <a:round/>
                <a:headEnd/>
                <a:tailEnd/>
              </a:ln>
            </p:spPr>
            <p:txBody>
              <a:bodyPr wrap="none" anchor="ctr"/>
              <a:lstStyle/>
              <a:p>
                <a:endParaRPr lang="en-US" dirty="0"/>
              </a:p>
            </p:txBody>
          </p:sp>
          <p:sp>
            <p:nvSpPr>
              <p:cNvPr id="186" name="Freeform 85"/>
              <p:cNvSpPr>
                <a:spLocks/>
              </p:cNvSpPr>
              <p:nvPr/>
            </p:nvSpPr>
            <p:spPr bwMode="auto">
              <a:xfrm flipH="1" flipV="1">
                <a:off x="744" y="1008"/>
                <a:ext cx="912" cy="288"/>
              </a:xfrm>
              <a:custGeom>
                <a:avLst/>
                <a:gdLst>
                  <a:gd name="T0" fmla="*/ 0 w 912"/>
                  <a:gd name="T1" fmla="*/ 288 h 288"/>
                  <a:gd name="T2" fmla="*/ 0 w 912"/>
                  <a:gd name="T3" fmla="*/ 0 h 288"/>
                  <a:gd name="T4" fmla="*/ 912 w 912"/>
                  <a:gd name="T5" fmla="*/ 0 h 288"/>
                  <a:gd name="T6" fmla="*/ 0 60000 65536"/>
                  <a:gd name="T7" fmla="*/ 0 60000 65536"/>
                  <a:gd name="T8" fmla="*/ 0 60000 65536"/>
                  <a:gd name="T9" fmla="*/ 0 w 912"/>
                  <a:gd name="T10" fmla="*/ 0 h 288"/>
                  <a:gd name="T11" fmla="*/ 912 w 912"/>
                  <a:gd name="T12" fmla="*/ 288 h 288"/>
                </a:gdLst>
                <a:ahLst/>
                <a:cxnLst>
                  <a:cxn ang="T6">
                    <a:pos x="T0" y="T1"/>
                  </a:cxn>
                  <a:cxn ang="T7">
                    <a:pos x="T2" y="T3"/>
                  </a:cxn>
                  <a:cxn ang="T8">
                    <a:pos x="T4" y="T5"/>
                  </a:cxn>
                </a:cxnLst>
                <a:rect l="T9" t="T10" r="T11" b="T12"/>
                <a:pathLst>
                  <a:path w="912" h="288">
                    <a:moveTo>
                      <a:pt x="0" y="288"/>
                    </a:moveTo>
                    <a:lnTo>
                      <a:pt x="0" y="0"/>
                    </a:lnTo>
                    <a:lnTo>
                      <a:pt x="912" y="0"/>
                    </a:lnTo>
                  </a:path>
                </a:pathLst>
              </a:custGeom>
              <a:noFill/>
              <a:ln w="9525">
                <a:solidFill>
                  <a:schemeClr val="bg1"/>
                </a:solidFill>
                <a:round/>
                <a:headEnd/>
                <a:tailEnd/>
              </a:ln>
            </p:spPr>
            <p:txBody>
              <a:bodyPr wrap="none" anchor="ctr"/>
              <a:lstStyle/>
              <a:p>
                <a:endParaRPr lang="en-US" dirty="0"/>
              </a:p>
            </p:txBody>
          </p:sp>
        </p:grpSp>
        <p:sp>
          <p:nvSpPr>
            <p:cNvPr id="184" name="Text Box 86"/>
            <p:cNvSpPr txBox="1">
              <a:spLocks noChangeArrowheads="1"/>
            </p:cNvSpPr>
            <p:nvPr/>
          </p:nvSpPr>
          <p:spPr bwMode="auto">
            <a:xfrm>
              <a:off x="877" y="927"/>
              <a:ext cx="740" cy="487"/>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eaLnBrk="0" hangingPunct="0">
                <a:defRPr/>
              </a:pPr>
              <a:r>
                <a:rPr lang="en-US" sz="2400" b="1" dirty="0" smtClean="0">
                  <a:solidFill>
                    <a:schemeClr val="bg1"/>
                  </a:solidFill>
                  <a:latin typeface="Arial Narrow" pitchFamily="34" charset="0"/>
                </a:rPr>
                <a:t>DB</a:t>
              </a:r>
              <a:endParaRPr lang="en-US" sz="2400" b="1" dirty="0">
                <a:solidFill>
                  <a:schemeClr val="bg1"/>
                </a:solidFill>
                <a:latin typeface="Arial Narrow" pitchFamily="34" charset="0"/>
              </a:endParaRPr>
            </a:p>
          </p:txBody>
        </p:sp>
      </p:grpSp>
      <p:sp>
        <p:nvSpPr>
          <p:cNvPr id="187" name="Rectangle 186"/>
          <p:cNvSpPr/>
          <p:nvPr/>
        </p:nvSpPr>
        <p:spPr>
          <a:xfrm>
            <a:off x="7628484" y="4985693"/>
            <a:ext cx="1565238" cy="1200329"/>
          </a:xfrm>
          <a:prstGeom prst="rect">
            <a:avLst/>
          </a:prstGeom>
        </p:spPr>
        <p:txBody>
          <a:bodyPr wrap="square">
            <a:spAutoFit/>
          </a:bodyPr>
          <a:lstStyle/>
          <a:p>
            <a:pPr eaLnBrk="0" hangingPunct="0">
              <a:spcBef>
                <a:spcPct val="50000"/>
              </a:spcBef>
            </a:pPr>
            <a:r>
              <a:rPr lang="en-US" b="1" dirty="0" smtClean="0">
                <a:solidFill>
                  <a:schemeClr val="bg1"/>
                </a:solidFill>
                <a:latin typeface="+mj-lt"/>
              </a:rPr>
              <a:t>Caroline</a:t>
            </a:r>
          </a:p>
          <a:p>
            <a:pPr eaLnBrk="0" hangingPunct="0">
              <a:spcBef>
                <a:spcPct val="50000"/>
              </a:spcBef>
            </a:pPr>
            <a:r>
              <a:rPr lang="en-US" b="1" dirty="0" smtClean="0">
                <a:solidFill>
                  <a:schemeClr val="bg1"/>
                </a:solidFill>
                <a:latin typeface="+mj-lt"/>
              </a:rPr>
              <a:t>Tyler</a:t>
            </a:r>
          </a:p>
          <a:p>
            <a:pPr eaLnBrk="0" hangingPunct="0">
              <a:spcBef>
                <a:spcPct val="50000"/>
              </a:spcBef>
            </a:pPr>
            <a:r>
              <a:rPr lang="en-US" b="1" dirty="0" smtClean="0">
                <a:solidFill>
                  <a:schemeClr val="bg1"/>
                </a:solidFill>
                <a:latin typeface="+mj-lt"/>
              </a:rPr>
              <a:t>Jack</a:t>
            </a:r>
            <a:endParaRPr lang="en-US" b="1" dirty="0">
              <a:solidFill>
                <a:schemeClr val="bg1"/>
              </a:solidFill>
              <a:latin typeface="+mj-lt"/>
            </a:endParaRPr>
          </a:p>
        </p:txBody>
      </p:sp>
      <p:grpSp>
        <p:nvGrpSpPr>
          <p:cNvPr id="188" name="Group 109"/>
          <p:cNvGrpSpPr>
            <a:grpSpLocks/>
          </p:cNvGrpSpPr>
          <p:nvPr/>
        </p:nvGrpSpPr>
        <p:grpSpPr bwMode="auto">
          <a:xfrm rot="16980598" flipV="1">
            <a:off x="8293197" y="5788264"/>
            <a:ext cx="349066" cy="371727"/>
            <a:chOff x="744" y="2956"/>
            <a:chExt cx="725" cy="695"/>
          </a:xfrm>
        </p:grpSpPr>
        <p:sp>
          <p:nvSpPr>
            <p:cNvPr id="189" name="Oval 110"/>
            <p:cNvSpPr>
              <a:spLocks noChangeArrowheads="1"/>
            </p:cNvSpPr>
            <p:nvPr/>
          </p:nvSpPr>
          <p:spPr bwMode="auto">
            <a:xfrm rot="3060000">
              <a:off x="754" y="3263"/>
              <a:ext cx="386" cy="390"/>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190" name="Freeform 111"/>
            <p:cNvSpPr>
              <a:spLocks/>
            </p:cNvSpPr>
            <p:nvPr/>
          </p:nvSpPr>
          <p:spPr bwMode="auto">
            <a:xfrm>
              <a:off x="1055" y="2990"/>
              <a:ext cx="414" cy="401"/>
            </a:xfrm>
            <a:custGeom>
              <a:avLst/>
              <a:gdLst>
                <a:gd name="T0" fmla="*/ 0 w 357"/>
                <a:gd name="T1" fmla="*/ 363 h 346"/>
                <a:gd name="T2" fmla="*/ 445 w 357"/>
                <a:gd name="T3" fmla="*/ 0 h 346"/>
                <a:gd name="T4" fmla="*/ 479 w 357"/>
                <a:gd name="T5" fmla="*/ 43 h 346"/>
                <a:gd name="T6" fmla="*/ 477 w 357"/>
                <a:gd name="T7" fmla="*/ 137 h 346"/>
                <a:gd name="T8" fmla="*/ 422 w 357"/>
                <a:gd name="T9" fmla="*/ 180 h 346"/>
                <a:gd name="T10" fmla="*/ 357 w 357"/>
                <a:gd name="T11" fmla="*/ 169 h 346"/>
                <a:gd name="T12" fmla="*/ 378 w 357"/>
                <a:gd name="T13" fmla="*/ 225 h 346"/>
                <a:gd name="T14" fmla="*/ 286 w 357"/>
                <a:gd name="T15" fmla="*/ 299 h 346"/>
                <a:gd name="T16" fmla="*/ 237 w 357"/>
                <a:gd name="T17" fmla="*/ 284 h 346"/>
                <a:gd name="T18" fmla="*/ 230 w 357"/>
                <a:gd name="T19" fmla="*/ 337 h 346"/>
                <a:gd name="T20" fmla="*/ 77 w 357"/>
                <a:gd name="T21" fmla="*/ 464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346"/>
                <a:gd name="T35" fmla="*/ 357 w 357"/>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346">
                  <a:moveTo>
                    <a:pt x="0" y="270"/>
                  </a:moveTo>
                  <a:lnTo>
                    <a:pt x="331" y="0"/>
                  </a:lnTo>
                  <a:lnTo>
                    <a:pt x="356" y="32"/>
                  </a:lnTo>
                  <a:lnTo>
                    <a:pt x="354" y="102"/>
                  </a:lnTo>
                  <a:lnTo>
                    <a:pt x="314" y="134"/>
                  </a:lnTo>
                  <a:lnTo>
                    <a:pt x="266" y="126"/>
                  </a:lnTo>
                  <a:lnTo>
                    <a:pt x="281" y="167"/>
                  </a:lnTo>
                  <a:lnTo>
                    <a:pt x="213" y="223"/>
                  </a:lnTo>
                  <a:lnTo>
                    <a:pt x="176" y="211"/>
                  </a:lnTo>
                  <a:lnTo>
                    <a:pt x="171" y="251"/>
                  </a:lnTo>
                  <a:lnTo>
                    <a:pt x="57" y="345"/>
                  </a:lnTo>
                </a:path>
              </a:pathLst>
            </a:custGeom>
            <a:solidFill>
              <a:srgbClr val="FF9900"/>
            </a:solidFill>
            <a:ln w="6350" cap="rnd">
              <a:solidFill>
                <a:srgbClr val="800000"/>
              </a:solidFill>
              <a:round/>
              <a:headEnd/>
              <a:tailEnd/>
            </a:ln>
          </p:spPr>
          <p:txBody>
            <a:bodyPr/>
            <a:lstStyle/>
            <a:p>
              <a:endParaRPr lang="en-US" dirty="0"/>
            </a:p>
          </p:txBody>
        </p:sp>
        <p:sp>
          <p:nvSpPr>
            <p:cNvPr id="191" name="Oval 112"/>
            <p:cNvSpPr>
              <a:spLocks noChangeArrowheads="1"/>
            </p:cNvSpPr>
            <p:nvPr/>
          </p:nvSpPr>
          <p:spPr bwMode="auto">
            <a:xfrm rot="3060000">
              <a:off x="744" y="3224"/>
              <a:ext cx="390" cy="390"/>
            </a:xfrm>
            <a:prstGeom prst="ellipse">
              <a:avLst/>
            </a:prstGeom>
            <a:gradFill rotWithShape="0">
              <a:gsLst>
                <a:gs pos="0">
                  <a:srgbClr val="FFCC00"/>
                </a:gs>
                <a:gs pos="100000">
                  <a:srgbClr val="FFE786"/>
                </a:gs>
              </a:gsLst>
              <a:path path="rect">
                <a:fillToRect l="100000" t="100000"/>
              </a:path>
            </a:gradFill>
            <a:ln w="6350">
              <a:solidFill>
                <a:srgbClr val="800000"/>
              </a:solidFill>
              <a:round/>
              <a:headEnd/>
              <a:tailEnd/>
            </a:ln>
          </p:spPr>
          <p:txBody>
            <a:bodyPr wrap="none" anchor="ctr"/>
            <a:lstStyle/>
            <a:p>
              <a:endParaRPr lang="en-US" dirty="0"/>
            </a:p>
          </p:txBody>
        </p:sp>
        <p:sp>
          <p:nvSpPr>
            <p:cNvPr id="192" name="Oval 113"/>
            <p:cNvSpPr>
              <a:spLocks noChangeArrowheads="1"/>
            </p:cNvSpPr>
            <p:nvPr/>
          </p:nvSpPr>
          <p:spPr bwMode="auto">
            <a:xfrm rot="3060000">
              <a:off x="820" y="3431"/>
              <a:ext cx="99" cy="96"/>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193" name="Oval 114"/>
            <p:cNvSpPr>
              <a:spLocks noChangeArrowheads="1"/>
            </p:cNvSpPr>
            <p:nvPr/>
          </p:nvSpPr>
          <p:spPr bwMode="auto">
            <a:xfrm rot="3060000">
              <a:off x="843" y="3442"/>
              <a:ext cx="70" cy="92"/>
            </a:xfrm>
            <a:prstGeom prst="ellipse">
              <a:avLst/>
            </a:prstGeom>
            <a:solidFill>
              <a:schemeClr val="accent1"/>
            </a:solidFill>
            <a:ln w="6350">
              <a:solidFill>
                <a:srgbClr val="800000"/>
              </a:solidFill>
              <a:round/>
              <a:headEnd/>
              <a:tailEnd/>
            </a:ln>
          </p:spPr>
          <p:txBody>
            <a:bodyPr wrap="none" anchor="ctr"/>
            <a:lstStyle/>
            <a:p>
              <a:endParaRPr lang="en-US" dirty="0"/>
            </a:p>
          </p:txBody>
        </p:sp>
        <p:sp>
          <p:nvSpPr>
            <p:cNvPr id="194" name="Freeform 115"/>
            <p:cNvSpPr>
              <a:spLocks/>
            </p:cNvSpPr>
            <p:nvPr/>
          </p:nvSpPr>
          <p:spPr bwMode="auto">
            <a:xfrm>
              <a:off x="1050" y="2956"/>
              <a:ext cx="413" cy="392"/>
            </a:xfrm>
            <a:custGeom>
              <a:avLst/>
              <a:gdLst>
                <a:gd name="T0" fmla="*/ 0 w 356"/>
                <a:gd name="T1" fmla="*/ 355 h 338"/>
                <a:gd name="T2" fmla="*/ 442 w 356"/>
                <a:gd name="T3" fmla="*/ 0 h 338"/>
                <a:gd name="T4" fmla="*/ 478 w 356"/>
                <a:gd name="T5" fmla="*/ 43 h 338"/>
                <a:gd name="T6" fmla="*/ 473 w 356"/>
                <a:gd name="T7" fmla="*/ 135 h 338"/>
                <a:gd name="T8" fmla="*/ 421 w 356"/>
                <a:gd name="T9" fmla="*/ 174 h 338"/>
                <a:gd name="T10" fmla="*/ 354 w 356"/>
                <a:gd name="T11" fmla="*/ 162 h 338"/>
                <a:gd name="T12" fmla="*/ 375 w 356"/>
                <a:gd name="T13" fmla="*/ 224 h 338"/>
                <a:gd name="T14" fmla="*/ 285 w 356"/>
                <a:gd name="T15" fmla="*/ 295 h 338"/>
                <a:gd name="T16" fmla="*/ 236 w 356"/>
                <a:gd name="T17" fmla="*/ 280 h 338"/>
                <a:gd name="T18" fmla="*/ 229 w 356"/>
                <a:gd name="T19" fmla="*/ 331 h 338"/>
                <a:gd name="T20" fmla="*/ 74 w 356"/>
                <a:gd name="T21" fmla="*/ 453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338"/>
                <a:gd name="T35" fmla="*/ 356 w 356"/>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338">
                  <a:moveTo>
                    <a:pt x="0" y="264"/>
                  </a:moveTo>
                  <a:lnTo>
                    <a:pt x="328" y="0"/>
                  </a:lnTo>
                  <a:lnTo>
                    <a:pt x="355" y="32"/>
                  </a:lnTo>
                  <a:lnTo>
                    <a:pt x="352" y="100"/>
                  </a:lnTo>
                  <a:lnTo>
                    <a:pt x="313" y="129"/>
                  </a:lnTo>
                  <a:lnTo>
                    <a:pt x="263" y="121"/>
                  </a:lnTo>
                  <a:lnTo>
                    <a:pt x="278" y="166"/>
                  </a:lnTo>
                  <a:lnTo>
                    <a:pt x="212" y="219"/>
                  </a:lnTo>
                  <a:lnTo>
                    <a:pt x="175" y="208"/>
                  </a:lnTo>
                  <a:lnTo>
                    <a:pt x="170" y="246"/>
                  </a:lnTo>
                  <a:lnTo>
                    <a:pt x="55" y="337"/>
                  </a:lnTo>
                </a:path>
              </a:pathLst>
            </a:custGeom>
            <a:gradFill rotWithShape="0">
              <a:gsLst>
                <a:gs pos="0">
                  <a:srgbClr val="FFCC00"/>
                </a:gs>
                <a:gs pos="100000">
                  <a:srgbClr val="FFE786"/>
                </a:gs>
              </a:gsLst>
              <a:path path="rect">
                <a:fillToRect l="100000" t="100000"/>
              </a:path>
            </a:gradFill>
            <a:ln w="6350" cap="rnd">
              <a:solidFill>
                <a:srgbClr val="800000"/>
              </a:solidFill>
              <a:round/>
              <a:headEnd/>
              <a:tailEnd/>
            </a:ln>
          </p:spPr>
          <p:txBody>
            <a:bodyPr/>
            <a:lstStyle/>
            <a:p>
              <a:endParaRPr lang="en-US" dirty="0"/>
            </a:p>
          </p:txBody>
        </p:sp>
      </p:grpSp>
      <p:grpSp>
        <p:nvGrpSpPr>
          <p:cNvPr id="195" name="Group 109"/>
          <p:cNvGrpSpPr>
            <a:grpSpLocks/>
          </p:cNvGrpSpPr>
          <p:nvPr/>
        </p:nvGrpSpPr>
        <p:grpSpPr bwMode="auto">
          <a:xfrm rot="16980598" flipV="1">
            <a:off x="8680476" y="4928892"/>
            <a:ext cx="349066" cy="371727"/>
            <a:chOff x="744" y="2956"/>
            <a:chExt cx="725" cy="695"/>
          </a:xfrm>
        </p:grpSpPr>
        <p:sp>
          <p:nvSpPr>
            <p:cNvPr id="196" name="Oval 110"/>
            <p:cNvSpPr>
              <a:spLocks noChangeArrowheads="1"/>
            </p:cNvSpPr>
            <p:nvPr/>
          </p:nvSpPr>
          <p:spPr bwMode="auto">
            <a:xfrm rot="3060000">
              <a:off x="754" y="3263"/>
              <a:ext cx="386" cy="390"/>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197" name="Freeform 111"/>
            <p:cNvSpPr>
              <a:spLocks/>
            </p:cNvSpPr>
            <p:nvPr/>
          </p:nvSpPr>
          <p:spPr bwMode="auto">
            <a:xfrm>
              <a:off x="1055" y="2990"/>
              <a:ext cx="414" cy="401"/>
            </a:xfrm>
            <a:custGeom>
              <a:avLst/>
              <a:gdLst>
                <a:gd name="T0" fmla="*/ 0 w 357"/>
                <a:gd name="T1" fmla="*/ 363 h 346"/>
                <a:gd name="T2" fmla="*/ 445 w 357"/>
                <a:gd name="T3" fmla="*/ 0 h 346"/>
                <a:gd name="T4" fmla="*/ 479 w 357"/>
                <a:gd name="T5" fmla="*/ 43 h 346"/>
                <a:gd name="T6" fmla="*/ 477 w 357"/>
                <a:gd name="T7" fmla="*/ 137 h 346"/>
                <a:gd name="T8" fmla="*/ 422 w 357"/>
                <a:gd name="T9" fmla="*/ 180 h 346"/>
                <a:gd name="T10" fmla="*/ 357 w 357"/>
                <a:gd name="T11" fmla="*/ 169 h 346"/>
                <a:gd name="T12" fmla="*/ 378 w 357"/>
                <a:gd name="T13" fmla="*/ 225 h 346"/>
                <a:gd name="T14" fmla="*/ 286 w 357"/>
                <a:gd name="T15" fmla="*/ 299 h 346"/>
                <a:gd name="T16" fmla="*/ 237 w 357"/>
                <a:gd name="T17" fmla="*/ 284 h 346"/>
                <a:gd name="T18" fmla="*/ 230 w 357"/>
                <a:gd name="T19" fmla="*/ 337 h 346"/>
                <a:gd name="T20" fmla="*/ 77 w 357"/>
                <a:gd name="T21" fmla="*/ 464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346"/>
                <a:gd name="T35" fmla="*/ 357 w 357"/>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346">
                  <a:moveTo>
                    <a:pt x="0" y="270"/>
                  </a:moveTo>
                  <a:lnTo>
                    <a:pt x="331" y="0"/>
                  </a:lnTo>
                  <a:lnTo>
                    <a:pt x="356" y="32"/>
                  </a:lnTo>
                  <a:lnTo>
                    <a:pt x="354" y="102"/>
                  </a:lnTo>
                  <a:lnTo>
                    <a:pt x="314" y="134"/>
                  </a:lnTo>
                  <a:lnTo>
                    <a:pt x="266" y="126"/>
                  </a:lnTo>
                  <a:lnTo>
                    <a:pt x="281" y="167"/>
                  </a:lnTo>
                  <a:lnTo>
                    <a:pt x="213" y="223"/>
                  </a:lnTo>
                  <a:lnTo>
                    <a:pt x="176" y="211"/>
                  </a:lnTo>
                  <a:lnTo>
                    <a:pt x="171" y="251"/>
                  </a:lnTo>
                  <a:lnTo>
                    <a:pt x="57" y="345"/>
                  </a:lnTo>
                </a:path>
              </a:pathLst>
            </a:custGeom>
            <a:solidFill>
              <a:srgbClr val="FF9900"/>
            </a:solidFill>
            <a:ln w="6350" cap="rnd">
              <a:solidFill>
                <a:srgbClr val="800000"/>
              </a:solidFill>
              <a:round/>
              <a:headEnd/>
              <a:tailEnd/>
            </a:ln>
          </p:spPr>
          <p:txBody>
            <a:bodyPr/>
            <a:lstStyle/>
            <a:p>
              <a:endParaRPr lang="en-US" dirty="0"/>
            </a:p>
          </p:txBody>
        </p:sp>
        <p:sp>
          <p:nvSpPr>
            <p:cNvPr id="198" name="Oval 112"/>
            <p:cNvSpPr>
              <a:spLocks noChangeArrowheads="1"/>
            </p:cNvSpPr>
            <p:nvPr/>
          </p:nvSpPr>
          <p:spPr bwMode="auto">
            <a:xfrm rot="3060000">
              <a:off x="744" y="3224"/>
              <a:ext cx="390" cy="390"/>
            </a:xfrm>
            <a:prstGeom prst="ellipse">
              <a:avLst/>
            </a:prstGeom>
            <a:gradFill rotWithShape="0">
              <a:gsLst>
                <a:gs pos="0">
                  <a:srgbClr val="FFCC00"/>
                </a:gs>
                <a:gs pos="100000">
                  <a:srgbClr val="FFE786"/>
                </a:gs>
              </a:gsLst>
              <a:path path="rect">
                <a:fillToRect l="100000" t="100000"/>
              </a:path>
            </a:gradFill>
            <a:ln w="6350">
              <a:solidFill>
                <a:srgbClr val="800000"/>
              </a:solidFill>
              <a:round/>
              <a:headEnd/>
              <a:tailEnd/>
            </a:ln>
          </p:spPr>
          <p:txBody>
            <a:bodyPr wrap="none" anchor="ctr"/>
            <a:lstStyle/>
            <a:p>
              <a:endParaRPr lang="en-US" dirty="0"/>
            </a:p>
          </p:txBody>
        </p:sp>
        <p:sp>
          <p:nvSpPr>
            <p:cNvPr id="199" name="Oval 113"/>
            <p:cNvSpPr>
              <a:spLocks noChangeArrowheads="1"/>
            </p:cNvSpPr>
            <p:nvPr/>
          </p:nvSpPr>
          <p:spPr bwMode="auto">
            <a:xfrm rot="3060000">
              <a:off x="820" y="3431"/>
              <a:ext cx="99" cy="96"/>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200" name="Oval 114"/>
            <p:cNvSpPr>
              <a:spLocks noChangeArrowheads="1"/>
            </p:cNvSpPr>
            <p:nvPr/>
          </p:nvSpPr>
          <p:spPr bwMode="auto">
            <a:xfrm rot="3060000">
              <a:off x="843" y="3442"/>
              <a:ext cx="70" cy="92"/>
            </a:xfrm>
            <a:prstGeom prst="ellipse">
              <a:avLst/>
            </a:prstGeom>
            <a:solidFill>
              <a:schemeClr val="accent1"/>
            </a:solidFill>
            <a:ln w="6350">
              <a:solidFill>
                <a:srgbClr val="800000"/>
              </a:solidFill>
              <a:round/>
              <a:headEnd/>
              <a:tailEnd/>
            </a:ln>
          </p:spPr>
          <p:txBody>
            <a:bodyPr wrap="none" anchor="ctr"/>
            <a:lstStyle/>
            <a:p>
              <a:endParaRPr lang="en-US" dirty="0"/>
            </a:p>
          </p:txBody>
        </p:sp>
        <p:sp>
          <p:nvSpPr>
            <p:cNvPr id="201" name="Freeform 115"/>
            <p:cNvSpPr>
              <a:spLocks/>
            </p:cNvSpPr>
            <p:nvPr/>
          </p:nvSpPr>
          <p:spPr bwMode="auto">
            <a:xfrm>
              <a:off x="1050" y="2956"/>
              <a:ext cx="413" cy="392"/>
            </a:xfrm>
            <a:custGeom>
              <a:avLst/>
              <a:gdLst>
                <a:gd name="T0" fmla="*/ 0 w 356"/>
                <a:gd name="T1" fmla="*/ 355 h 338"/>
                <a:gd name="T2" fmla="*/ 442 w 356"/>
                <a:gd name="T3" fmla="*/ 0 h 338"/>
                <a:gd name="T4" fmla="*/ 478 w 356"/>
                <a:gd name="T5" fmla="*/ 43 h 338"/>
                <a:gd name="T6" fmla="*/ 473 w 356"/>
                <a:gd name="T7" fmla="*/ 135 h 338"/>
                <a:gd name="T8" fmla="*/ 421 w 356"/>
                <a:gd name="T9" fmla="*/ 174 h 338"/>
                <a:gd name="T10" fmla="*/ 354 w 356"/>
                <a:gd name="T11" fmla="*/ 162 h 338"/>
                <a:gd name="T12" fmla="*/ 375 w 356"/>
                <a:gd name="T13" fmla="*/ 224 h 338"/>
                <a:gd name="T14" fmla="*/ 285 w 356"/>
                <a:gd name="T15" fmla="*/ 295 h 338"/>
                <a:gd name="T16" fmla="*/ 236 w 356"/>
                <a:gd name="T17" fmla="*/ 280 h 338"/>
                <a:gd name="T18" fmla="*/ 229 w 356"/>
                <a:gd name="T19" fmla="*/ 331 h 338"/>
                <a:gd name="T20" fmla="*/ 74 w 356"/>
                <a:gd name="T21" fmla="*/ 453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338"/>
                <a:gd name="T35" fmla="*/ 356 w 356"/>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338">
                  <a:moveTo>
                    <a:pt x="0" y="264"/>
                  </a:moveTo>
                  <a:lnTo>
                    <a:pt x="328" y="0"/>
                  </a:lnTo>
                  <a:lnTo>
                    <a:pt x="355" y="32"/>
                  </a:lnTo>
                  <a:lnTo>
                    <a:pt x="352" y="100"/>
                  </a:lnTo>
                  <a:lnTo>
                    <a:pt x="313" y="129"/>
                  </a:lnTo>
                  <a:lnTo>
                    <a:pt x="263" y="121"/>
                  </a:lnTo>
                  <a:lnTo>
                    <a:pt x="278" y="166"/>
                  </a:lnTo>
                  <a:lnTo>
                    <a:pt x="212" y="219"/>
                  </a:lnTo>
                  <a:lnTo>
                    <a:pt x="175" y="208"/>
                  </a:lnTo>
                  <a:lnTo>
                    <a:pt x="170" y="246"/>
                  </a:lnTo>
                  <a:lnTo>
                    <a:pt x="55" y="337"/>
                  </a:lnTo>
                </a:path>
              </a:pathLst>
            </a:custGeom>
            <a:gradFill rotWithShape="0">
              <a:gsLst>
                <a:gs pos="0">
                  <a:srgbClr val="FFCC00"/>
                </a:gs>
                <a:gs pos="100000">
                  <a:srgbClr val="FFE786"/>
                </a:gs>
              </a:gsLst>
              <a:path path="rect">
                <a:fillToRect l="100000" t="100000"/>
              </a:path>
            </a:gradFill>
            <a:ln w="6350" cap="rnd">
              <a:solidFill>
                <a:srgbClr val="800000"/>
              </a:solidFill>
              <a:round/>
              <a:headEnd/>
              <a:tailEnd/>
            </a:ln>
          </p:spPr>
          <p:txBody>
            <a:bodyPr/>
            <a:lstStyle/>
            <a:p>
              <a:endParaRPr lang="en-US" dirty="0"/>
            </a:p>
          </p:txBody>
        </p:sp>
      </p:grpSp>
      <p:grpSp>
        <p:nvGrpSpPr>
          <p:cNvPr id="202" name="Group 109"/>
          <p:cNvGrpSpPr>
            <a:grpSpLocks/>
          </p:cNvGrpSpPr>
          <p:nvPr/>
        </p:nvGrpSpPr>
        <p:grpSpPr bwMode="auto">
          <a:xfrm rot="16980598" flipV="1">
            <a:off x="8346986" y="5348441"/>
            <a:ext cx="349066" cy="371727"/>
            <a:chOff x="744" y="2956"/>
            <a:chExt cx="725" cy="695"/>
          </a:xfrm>
        </p:grpSpPr>
        <p:sp>
          <p:nvSpPr>
            <p:cNvPr id="203" name="Oval 110"/>
            <p:cNvSpPr>
              <a:spLocks noChangeArrowheads="1"/>
            </p:cNvSpPr>
            <p:nvPr/>
          </p:nvSpPr>
          <p:spPr bwMode="auto">
            <a:xfrm rot="3060000">
              <a:off x="754" y="3263"/>
              <a:ext cx="386" cy="390"/>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204" name="Freeform 111"/>
            <p:cNvSpPr>
              <a:spLocks/>
            </p:cNvSpPr>
            <p:nvPr/>
          </p:nvSpPr>
          <p:spPr bwMode="auto">
            <a:xfrm>
              <a:off x="1055" y="2990"/>
              <a:ext cx="414" cy="401"/>
            </a:xfrm>
            <a:custGeom>
              <a:avLst/>
              <a:gdLst>
                <a:gd name="T0" fmla="*/ 0 w 357"/>
                <a:gd name="T1" fmla="*/ 363 h 346"/>
                <a:gd name="T2" fmla="*/ 445 w 357"/>
                <a:gd name="T3" fmla="*/ 0 h 346"/>
                <a:gd name="T4" fmla="*/ 479 w 357"/>
                <a:gd name="T5" fmla="*/ 43 h 346"/>
                <a:gd name="T6" fmla="*/ 477 w 357"/>
                <a:gd name="T7" fmla="*/ 137 h 346"/>
                <a:gd name="T8" fmla="*/ 422 w 357"/>
                <a:gd name="T9" fmla="*/ 180 h 346"/>
                <a:gd name="T10" fmla="*/ 357 w 357"/>
                <a:gd name="T11" fmla="*/ 169 h 346"/>
                <a:gd name="T12" fmla="*/ 378 w 357"/>
                <a:gd name="T13" fmla="*/ 225 h 346"/>
                <a:gd name="T14" fmla="*/ 286 w 357"/>
                <a:gd name="T15" fmla="*/ 299 h 346"/>
                <a:gd name="T16" fmla="*/ 237 w 357"/>
                <a:gd name="T17" fmla="*/ 284 h 346"/>
                <a:gd name="T18" fmla="*/ 230 w 357"/>
                <a:gd name="T19" fmla="*/ 337 h 346"/>
                <a:gd name="T20" fmla="*/ 77 w 357"/>
                <a:gd name="T21" fmla="*/ 464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346"/>
                <a:gd name="T35" fmla="*/ 357 w 357"/>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346">
                  <a:moveTo>
                    <a:pt x="0" y="270"/>
                  </a:moveTo>
                  <a:lnTo>
                    <a:pt x="331" y="0"/>
                  </a:lnTo>
                  <a:lnTo>
                    <a:pt x="356" y="32"/>
                  </a:lnTo>
                  <a:lnTo>
                    <a:pt x="354" y="102"/>
                  </a:lnTo>
                  <a:lnTo>
                    <a:pt x="314" y="134"/>
                  </a:lnTo>
                  <a:lnTo>
                    <a:pt x="266" y="126"/>
                  </a:lnTo>
                  <a:lnTo>
                    <a:pt x="281" y="167"/>
                  </a:lnTo>
                  <a:lnTo>
                    <a:pt x="213" y="223"/>
                  </a:lnTo>
                  <a:lnTo>
                    <a:pt x="176" y="211"/>
                  </a:lnTo>
                  <a:lnTo>
                    <a:pt x="171" y="251"/>
                  </a:lnTo>
                  <a:lnTo>
                    <a:pt x="57" y="345"/>
                  </a:lnTo>
                </a:path>
              </a:pathLst>
            </a:custGeom>
            <a:solidFill>
              <a:srgbClr val="FF9900"/>
            </a:solidFill>
            <a:ln w="6350" cap="rnd">
              <a:solidFill>
                <a:srgbClr val="800000"/>
              </a:solidFill>
              <a:round/>
              <a:headEnd/>
              <a:tailEnd/>
            </a:ln>
          </p:spPr>
          <p:txBody>
            <a:bodyPr/>
            <a:lstStyle/>
            <a:p>
              <a:endParaRPr lang="en-US" dirty="0"/>
            </a:p>
          </p:txBody>
        </p:sp>
        <p:sp>
          <p:nvSpPr>
            <p:cNvPr id="205" name="Oval 112"/>
            <p:cNvSpPr>
              <a:spLocks noChangeArrowheads="1"/>
            </p:cNvSpPr>
            <p:nvPr/>
          </p:nvSpPr>
          <p:spPr bwMode="auto">
            <a:xfrm rot="3060000">
              <a:off x="744" y="3224"/>
              <a:ext cx="390" cy="390"/>
            </a:xfrm>
            <a:prstGeom prst="ellipse">
              <a:avLst/>
            </a:prstGeom>
            <a:gradFill rotWithShape="0">
              <a:gsLst>
                <a:gs pos="0">
                  <a:srgbClr val="FFCC00"/>
                </a:gs>
                <a:gs pos="100000">
                  <a:srgbClr val="FFE786"/>
                </a:gs>
              </a:gsLst>
              <a:path path="rect">
                <a:fillToRect l="100000" t="100000"/>
              </a:path>
            </a:gradFill>
            <a:ln w="6350">
              <a:solidFill>
                <a:srgbClr val="800000"/>
              </a:solidFill>
              <a:round/>
              <a:headEnd/>
              <a:tailEnd/>
            </a:ln>
          </p:spPr>
          <p:txBody>
            <a:bodyPr wrap="none" anchor="ctr"/>
            <a:lstStyle/>
            <a:p>
              <a:endParaRPr lang="en-US" dirty="0"/>
            </a:p>
          </p:txBody>
        </p:sp>
        <p:sp>
          <p:nvSpPr>
            <p:cNvPr id="206" name="Oval 113"/>
            <p:cNvSpPr>
              <a:spLocks noChangeArrowheads="1"/>
            </p:cNvSpPr>
            <p:nvPr/>
          </p:nvSpPr>
          <p:spPr bwMode="auto">
            <a:xfrm rot="3060000">
              <a:off x="820" y="3431"/>
              <a:ext cx="99" cy="96"/>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207" name="Oval 114"/>
            <p:cNvSpPr>
              <a:spLocks noChangeArrowheads="1"/>
            </p:cNvSpPr>
            <p:nvPr/>
          </p:nvSpPr>
          <p:spPr bwMode="auto">
            <a:xfrm rot="3060000">
              <a:off x="843" y="3442"/>
              <a:ext cx="70" cy="92"/>
            </a:xfrm>
            <a:prstGeom prst="ellipse">
              <a:avLst/>
            </a:prstGeom>
            <a:solidFill>
              <a:schemeClr val="accent1"/>
            </a:solidFill>
            <a:ln w="6350">
              <a:solidFill>
                <a:srgbClr val="800000"/>
              </a:solidFill>
              <a:round/>
              <a:headEnd/>
              <a:tailEnd/>
            </a:ln>
          </p:spPr>
          <p:txBody>
            <a:bodyPr wrap="none" anchor="ctr"/>
            <a:lstStyle/>
            <a:p>
              <a:endParaRPr lang="en-US" dirty="0"/>
            </a:p>
          </p:txBody>
        </p:sp>
        <p:sp>
          <p:nvSpPr>
            <p:cNvPr id="208" name="Freeform 115"/>
            <p:cNvSpPr>
              <a:spLocks/>
            </p:cNvSpPr>
            <p:nvPr/>
          </p:nvSpPr>
          <p:spPr bwMode="auto">
            <a:xfrm>
              <a:off x="1050" y="2956"/>
              <a:ext cx="413" cy="392"/>
            </a:xfrm>
            <a:custGeom>
              <a:avLst/>
              <a:gdLst>
                <a:gd name="T0" fmla="*/ 0 w 356"/>
                <a:gd name="T1" fmla="*/ 355 h 338"/>
                <a:gd name="T2" fmla="*/ 442 w 356"/>
                <a:gd name="T3" fmla="*/ 0 h 338"/>
                <a:gd name="T4" fmla="*/ 478 w 356"/>
                <a:gd name="T5" fmla="*/ 43 h 338"/>
                <a:gd name="T6" fmla="*/ 473 w 356"/>
                <a:gd name="T7" fmla="*/ 135 h 338"/>
                <a:gd name="T8" fmla="*/ 421 w 356"/>
                <a:gd name="T9" fmla="*/ 174 h 338"/>
                <a:gd name="T10" fmla="*/ 354 w 356"/>
                <a:gd name="T11" fmla="*/ 162 h 338"/>
                <a:gd name="T12" fmla="*/ 375 w 356"/>
                <a:gd name="T13" fmla="*/ 224 h 338"/>
                <a:gd name="T14" fmla="*/ 285 w 356"/>
                <a:gd name="T15" fmla="*/ 295 h 338"/>
                <a:gd name="T16" fmla="*/ 236 w 356"/>
                <a:gd name="T17" fmla="*/ 280 h 338"/>
                <a:gd name="T18" fmla="*/ 229 w 356"/>
                <a:gd name="T19" fmla="*/ 331 h 338"/>
                <a:gd name="T20" fmla="*/ 74 w 356"/>
                <a:gd name="T21" fmla="*/ 453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338"/>
                <a:gd name="T35" fmla="*/ 356 w 356"/>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338">
                  <a:moveTo>
                    <a:pt x="0" y="264"/>
                  </a:moveTo>
                  <a:lnTo>
                    <a:pt x="328" y="0"/>
                  </a:lnTo>
                  <a:lnTo>
                    <a:pt x="355" y="32"/>
                  </a:lnTo>
                  <a:lnTo>
                    <a:pt x="352" y="100"/>
                  </a:lnTo>
                  <a:lnTo>
                    <a:pt x="313" y="129"/>
                  </a:lnTo>
                  <a:lnTo>
                    <a:pt x="263" y="121"/>
                  </a:lnTo>
                  <a:lnTo>
                    <a:pt x="278" y="166"/>
                  </a:lnTo>
                  <a:lnTo>
                    <a:pt x="212" y="219"/>
                  </a:lnTo>
                  <a:lnTo>
                    <a:pt x="175" y="208"/>
                  </a:lnTo>
                  <a:lnTo>
                    <a:pt x="170" y="246"/>
                  </a:lnTo>
                  <a:lnTo>
                    <a:pt x="55" y="337"/>
                  </a:lnTo>
                </a:path>
              </a:pathLst>
            </a:custGeom>
            <a:gradFill rotWithShape="0">
              <a:gsLst>
                <a:gs pos="0">
                  <a:srgbClr val="FFCC00"/>
                </a:gs>
                <a:gs pos="100000">
                  <a:srgbClr val="FFE786"/>
                </a:gs>
              </a:gsLst>
              <a:path path="rect">
                <a:fillToRect l="100000" t="100000"/>
              </a:path>
            </a:gradFill>
            <a:ln w="6350" cap="rnd">
              <a:solidFill>
                <a:srgbClr val="800000"/>
              </a:solidFill>
              <a:round/>
              <a:headEnd/>
              <a:tailEnd/>
            </a:ln>
          </p:spPr>
          <p:txBody>
            <a:bodyPr/>
            <a:lstStyle/>
            <a:p>
              <a:endParaRPr lang="en-US" dirty="0"/>
            </a:p>
          </p:txBody>
        </p:sp>
      </p:grpSp>
      <p:grpSp>
        <p:nvGrpSpPr>
          <p:cNvPr id="209" name="Group 28"/>
          <p:cNvGrpSpPr>
            <a:grpSpLocks/>
          </p:cNvGrpSpPr>
          <p:nvPr/>
        </p:nvGrpSpPr>
        <p:grpSpPr bwMode="auto">
          <a:xfrm>
            <a:off x="2498619" y="4674573"/>
            <a:ext cx="1133399" cy="782732"/>
            <a:chOff x="1187" y="432"/>
            <a:chExt cx="1279" cy="1015"/>
          </a:xfrm>
        </p:grpSpPr>
        <p:grpSp>
          <p:nvGrpSpPr>
            <p:cNvPr id="210" name="Group 29"/>
            <p:cNvGrpSpPr>
              <a:grpSpLocks/>
            </p:cNvGrpSpPr>
            <p:nvPr/>
          </p:nvGrpSpPr>
          <p:grpSpPr bwMode="auto">
            <a:xfrm>
              <a:off x="1536" y="431"/>
              <a:ext cx="933" cy="943"/>
              <a:chOff x="3364" y="2399"/>
              <a:chExt cx="933" cy="943"/>
            </a:xfrm>
          </p:grpSpPr>
          <p:grpSp>
            <p:nvGrpSpPr>
              <p:cNvPr id="222" name="Group 30"/>
              <p:cNvGrpSpPr>
                <a:grpSpLocks/>
              </p:cNvGrpSpPr>
              <p:nvPr/>
            </p:nvGrpSpPr>
            <p:grpSpPr bwMode="auto">
              <a:xfrm>
                <a:off x="3364" y="3071"/>
                <a:ext cx="647" cy="271"/>
                <a:chOff x="1585" y="1673"/>
                <a:chExt cx="709" cy="297"/>
              </a:xfrm>
            </p:grpSpPr>
            <p:sp>
              <p:nvSpPr>
                <p:cNvPr id="250" name="Freeform 31"/>
                <p:cNvSpPr>
                  <a:spLocks/>
                </p:cNvSpPr>
                <p:nvPr/>
              </p:nvSpPr>
              <p:spPr bwMode="auto">
                <a:xfrm>
                  <a:off x="1585" y="1673"/>
                  <a:ext cx="709" cy="297"/>
                </a:xfrm>
                <a:custGeom>
                  <a:avLst/>
                  <a:gdLst>
                    <a:gd name="T0" fmla="*/ 576 w 872"/>
                    <a:gd name="T1" fmla="*/ 117 h 366"/>
                    <a:gd name="T2" fmla="*/ 576 w 872"/>
                    <a:gd name="T3" fmla="*/ 162 h 366"/>
                    <a:gd name="T4" fmla="*/ 451 w 872"/>
                    <a:gd name="T5" fmla="*/ 241 h 366"/>
                    <a:gd name="T6" fmla="*/ 0 w 872"/>
                    <a:gd name="T7" fmla="*/ 112 h 366"/>
                    <a:gd name="T8" fmla="*/ 0 w 872"/>
                    <a:gd name="T9" fmla="*/ 93 h 366"/>
                    <a:gd name="T10" fmla="*/ 152 w 872"/>
                    <a:gd name="T11" fmla="*/ 0 h 366"/>
                    <a:gd name="T12" fmla="*/ 576 w 872"/>
                    <a:gd name="T13" fmla="*/ 117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dirty="0"/>
                </a:p>
              </p:txBody>
            </p:sp>
            <p:sp>
              <p:nvSpPr>
                <p:cNvPr id="251" name="Freeform 32"/>
                <p:cNvSpPr>
                  <a:spLocks/>
                </p:cNvSpPr>
                <p:nvPr/>
              </p:nvSpPr>
              <p:spPr bwMode="auto">
                <a:xfrm>
                  <a:off x="1596" y="1679"/>
                  <a:ext cx="690" cy="264"/>
                </a:xfrm>
                <a:custGeom>
                  <a:avLst/>
                  <a:gdLst>
                    <a:gd name="T0" fmla="*/ 561 w 848"/>
                    <a:gd name="T1" fmla="*/ 116 h 324"/>
                    <a:gd name="T2" fmla="*/ 143 w 848"/>
                    <a:gd name="T3" fmla="*/ 0 h 324"/>
                    <a:gd name="T4" fmla="*/ 0 w 848"/>
                    <a:gd name="T5" fmla="*/ 89 h 324"/>
                    <a:gd name="T6" fmla="*/ 441 w 848"/>
                    <a:gd name="T7" fmla="*/ 215 h 324"/>
                    <a:gd name="T8" fmla="*/ 561 w 848"/>
                    <a:gd name="T9" fmla="*/ 116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dirty="0"/>
                </a:p>
              </p:txBody>
            </p:sp>
            <p:sp>
              <p:nvSpPr>
                <p:cNvPr id="252" name="Freeform 33"/>
                <p:cNvSpPr>
                  <a:spLocks/>
                </p:cNvSpPr>
                <p:nvPr/>
              </p:nvSpPr>
              <p:spPr bwMode="auto">
                <a:xfrm>
                  <a:off x="1766" y="1694"/>
                  <a:ext cx="388" cy="112"/>
                </a:xfrm>
                <a:custGeom>
                  <a:avLst/>
                  <a:gdLst>
                    <a:gd name="T0" fmla="*/ 0 w 477"/>
                    <a:gd name="T1" fmla="*/ 8 h 138"/>
                    <a:gd name="T2" fmla="*/ 302 w 477"/>
                    <a:gd name="T3" fmla="*/ 91 h 138"/>
                    <a:gd name="T4" fmla="*/ 316 w 477"/>
                    <a:gd name="T5" fmla="*/ 82 h 138"/>
                    <a:gd name="T6" fmla="*/ 13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dirty="0"/>
                </a:p>
              </p:txBody>
            </p:sp>
            <p:sp>
              <p:nvSpPr>
                <p:cNvPr id="253" name="Freeform 34"/>
                <p:cNvSpPr>
                  <a:spLocks/>
                </p:cNvSpPr>
                <p:nvPr/>
              </p:nvSpPr>
              <p:spPr bwMode="auto">
                <a:xfrm>
                  <a:off x="1654" y="1717"/>
                  <a:ext cx="404" cy="143"/>
                </a:xfrm>
                <a:custGeom>
                  <a:avLst/>
                  <a:gdLst>
                    <a:gd name="T0" fmla="*/ 0 w 496"/>
                    <a:gd name="T1" fmla="*/ 43 h 177"/>
                    <a:gd name="T2" fmla="*/ 14 w 496"/>
                    <a:gd name="T3" fmla="*/ 48 h 177"/>
                    <a:gd name="T4" fmla="*/ 30 w 496"/>
                    <a:gd name="T5" fmla="*/ 40 h 177"/>
                    <a:gd name="T6" fmla="*/ 40 w 496"/>
                    <a:gd name="T7" fmla="*/ 43 h 177"/>
                    <a:gd name="T8" fmla="*/ 30 w 496"/>
                    <a:gd name="T9" fmla="*/ 53 h 177"/>
                    <a:gd name="T10" fmla="*/ 228 w 496"/>
                    <a:gd name="T11" fmla="*/ 107 h 177"/>
                    <a:gd name="T12" fmla="*/ 239 w 496"/>
                    <a:gd name="T13" fmla="*/ 99 h 177"/>
                    <a:gd name="T14" fmla="*/ 256 w 496"/>
                    <a:gd name="T15" fmla="*/ 103 h 177"/>
                    <a:gd name="T16" fmla="*/ 245 w 496"/>
                    <a:gd name="T17" fmla="*/ 111 h 177"/>
                    <a:gd name="T18" fmla="*/ 263 w 496"/>
                    <a:gd name="T19" fmla="*/ 116 h 177"/>
                    <a:gd name="T20" fmla="*/ 329 w 496"/>
                    <a:gd name="T21" fmla="*/ 69 h 177"/>
                    <a:gd name="T22" fmla="*/ 73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dirty="0"/>
                </a:p>
              </p:txBody>
            </p:sp>
            <p:sp>
              <p:nvSpPr>
                <p:cNvPr id="254" name="Freeform 35"/>
                <p:cNvSpPr>
                  <a:spLocks/>
                </p:cNvSpPr>
                <p:nvPr/>
              </p:nvSpPr>
              <p:spPr bwMode="auto">
                <a:xfrm>
                  <a:off x="2044" y="1810"/>
                  <a:ext cx="88" cy="35"/>
                </a:xfrm>
                <a:custGeom>
                  <a:avLst/>
                  <a:gdLst>
                    <a:gd name="T0" fmla="*/ 27 w 108"/>
                    <a:gd name="T1" fmla="*/ 0 h 44"/>
                    <a:gd name="T2" fmla="*/ 71 w 108"/>
                    <a:gd name="T3" fmla="*/ 11 h 44"/>
                    <a:gd name="T4" fmla="*/ 46 w 108"/>
                    <a:gd name="T5" fmla="*/ 27 h 44"/>
                    <a:gd name="T6" fmla="*/ 0 w 108"/>
                    <a:gd name="T7" fmla="*/ 16 h 44"/>
                    <a:gd name="T8" fmla="*/ 27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dirty="0"/>
                </a:p>
              </p:txBody>
            </p:sp>
            <p:sp>
              <p:nvSpPr>
                <p:cNvPr id="255" name="Freeform 36"/>
                <p:cNvSpPr>
                  <a:spLocks/>
                </p:cNvSpPr>
                <p:nvPr/>
              </p:nvSpPr>
              <p:spPr bwMode="auto">
                <a:xfrm>
                  <a:off x="1994" y="1848"/>
                  <a:ext cx="79" cy="34"/>
                </a:xfrm>
                <a:custGeom>
                  <a:avLst/>
                  <a:gdLst>
                    <a:gd name="T0" fmla="*/ 14 w 97"/>
                    <a:gd name="T1" fmla="*/ 5 h 42"/>
                    <a:gd name="T2" fmla="*/ 30 w 97"/>
                    <a:gd name="T3" fmla="*/ 7 h 42"/>
                    <a:gd name="T4" fmla="*/ 40 w 97"/>
                    <a:gd name="T5" fmla="*/ 0 h 42"/>
                    <a:gd name="T6" fmla="*/ 55 w 97"/>
                    <a:gd name="T7" fmla="*/ 5 h 42"/>
                    <a:gd name="T8" fmla="*/ 48 w 97"/>
                    <a:gd name="T9" fmla="*/ 12 h 42"/>
                    <a:gd name="T10" fmla="*/ 64 w 97"/>
                    <a:gd name="T11" fmla="*/ 16 h 42"/>
                    <a:gd name="T12" fmla="*/ 51 w 97"/>
                    <a:gd name="T13" fmla="*/ 27 h 42"/>
                    <a:gd name="T14" fmla="*/ 0 w 97"/>
                    <a:gd name="T15" fmla="*/ 14 h 42"/>
                    <a:gd name="T16" fmla="*/ 14 w 97"/>
                    <a:gd name="T17" fmla="*/ 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dirty="0"/>
                </a:p>
              </p:txBody>
            </p:sp>
            <p:sp>
              <p:nvSpPr>
                <p:cNvPr id="256" name="Freeform 37"/>
                <p:cNvSpPr>
                  <a:spLocks/>
                </p:cNvSpPr>
                <p:nvPr/>
              </p:nvSpPr>
              <p:spPr bwMode="auto">
                <a:xfrm>
                  <a:off x="2073" y="1825"/>
                  <a:ext cx="150" cy="80"/>
                </a:xfrm>
                <a:custGeom>
                  <a:avLst/>
                  <a:gdLst>
                    <a:gd name="T0" fmla="*/ 66 w 185"/>
                    <a:gd name="T1" fmla="*/ 0 h 97"/>
                    <a:gd name="T2" fmla="*/ 122 w 185"/>
                    <a:gd name="T3" fmla="*/ 15 h 97"/>
                    <a:gd name="T4" fmla="*/ 54 w 185"/>
                    <a:gd name="T5" fmla="*/ 66 h 97"/>
                    <a:gd name="T6" fmla="*/ 0 w 185"/>
                    <a:gd name="T7" fmla="*/ 50 h 97"/>
                    <a:gd name="T8" fmla="*/ 66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dirty="0"/>
                </a:p>
              </p:txBody>
            </p:sp>
          </p:grpSp>
          <p:grpSp>
            <p:nvGrpSpPr>
              <p:cNvPr id="223" name="Group 38"/>
              <p:cNvGrpSpPr>
                <a:grpSpLocks/>
              </p:cNvGrpSpPr>
              <p:nvPr/>
            </p:nvGrpSpPr>
            <p:grpSpPr bwMode="auto">
              <a:xfrm>
                <a:off x="3557" y="2818"/>
                <a:ext cx="696" cy="376"/>
                <a:chOff x="2614" y="1299"/>
                <a:chExt cx="763" cy="412"/>
              </a:xfrm>
            </p:grpSpPr>
            <p:sp>
              <p:nvSpPr>
                <p:cNvPr id="236" name="Freeform 39"/>
                <p:cNvSpPr>
                  <a:spLocks noChangeAspect="1"/>
                </p:cNvSpPr>
                <p:nvPr/>
              </p:nvSpPr>
              <p:spPr bwMode="auto">
                <a:xfrm>
                  <a:off x="3113" y="1406"/>
                  <a:ext cx="263" cy="305"/>
                </a:xfrm>
                <a:custGeom>
                  <a:avLst/>
                  <a:gdLst>
                    <a:gd name="T0" fmla="*/ 1 w 364"/>
                    <a:gd name="T1" fmla="*/ 111 h 422"/>
                    <a:gd name="T2" fmla="*/ 190 w 364"/>
                    <a:gd name="T3" fmla="*/ 0 h 422"/>
                    <a:gd name="T4" fmla="*/ 190 w 364"/>
                    <a:gd name="T5" fmla="*/ 94 h 422"/>
                    <a:gd name="T6" fmla="*/ 0 w 364"/>
                    <a:gd name="T7" fmla="*/ 220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237" name="Freeform 40"/>
                <p:cNvSpPr>
                  <a:spLocks noChangeAspect="1"/>
                </p:cNvSpPr>
                <p:nvPr/>
              </p:nvSpPr>
              <p:spPr bwMode="auto">
                <a:xfrm>
                  <a:off x="2614" y="1299"/>
                  <a:ext cx="763" cy="264"/>
                </a:xfrm>
                <a:custGeom>
                  <a:avLst/>
                  <a:gdLst>
                    <a:gd name="T0" fmla="*/ 350 w 1091"/>
                    <a:gd name="T1" fmla="*/ 184 h 377"/>
                    <a:gd name="T2" fmla="*/ 0 w 1091"/>
                    <a:gd name="T3" fmla="*/ 92 h 377"/>
                    <a:gd name="T4" fmla="*/ 194 w 1091"/>
                    <a:gd name="T5" fmla="*/ 0 h 377"/>
                    <a:gd name="T6" fmla="*/ 533 w 1091"/>
                    <a:gd name="T7" fmla="*/ 74 h 377"/>
                    <a:gd name="T8" fmla="*/ 350 w 1091"/>
                    <a:gd name="T9" fmla="*/ 184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238" name="Freeform 41"/>
                <p:cNvSpPr>
                  <a:spLocks noChangeAspect="1"/>
                </p:cNvSpPr>
                <p:nvPr/>
              </p:nvSpPr>
              <p:spPr bwMode="auto">
                <a:xfrm>
                  <a:off x="2614" y="1429"/>
                  <a:ext cx="499" cy="282"/>
                </a:xfrm>
                <a:custGeom>
                  <a:avLst/>
                  <a:gdLst>
                    <a:gd name="T0" fmla="*/ 0 w 690"/>
                    <a:gd name="T1" fmla="*/ 3 h 390"/>
                    <a:gd name="T2" fmla="*/ 0 w 690"/>
                    <a:gd name="T3" fmla="*/ 101 h 390"/>
                    <a:gd name="T4" fmla="*/ 361 w 690"/>
                    <a:gd name="T5" fmla="*/ 204 h 390"/>
                    <a:gd name="T6" fmla="*/ 361 w 690"/>
                    <a:gd name="T7" fmla="*/ 97 h 390"/>
                    <a:gd name="T8" fmla="*/ 2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239" name="Freeform 42"/>
                <p:cNvSpPr>
                  <a:spLocks noChangeAspect="1"/>
                </p:cNvSpPr>
                <p:nvPr/>
              </p:nvSpPr>
              <p:spPr bwMode="auto">
                <a:xfrm>
                  <a:off x="2875" y="1529"/>
                  <a:ext cx="196" cy="137"/>
                </a:xfrm>
                <a:custGeom>
                  <a:avLst/>
                  <a:gdLst>
                    <a:gd name="T0" fmla="*/ 0 w 271"/>
                    <a:gd name="T1" fmla="*/ 0 h 189"/>
                    <a:gd name="T2" fmla="*/ 142 w 271"/>
                    <a:gd name="T3" fmla="*/ 38 h 189"/>
                    <a:gd name="T4" fmla="*/ 142 w 271"/>
                    <a:gd name="T5" fmla="*/ 99 h 189"/>
                    <a:gd name="T6" fmla="*/ 0 w 271"/>
                    <a:gd name="T7" fmla="*/ 60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dirty="0"/>
                </a:p>
              </p:txBody>
            </p:sp>
            <p:sp>
              <p:nvSpPr>
                <p:cNvPr id="240" name="Freeform 43"/>
                <p:cNvSpPr>
                  <a:spLocks noChangeAspect="1" noChangeArrowheads="1"/>
                </p:cNvSpPr>
                <p:nvPr/>
              </p:nvSpPr>
              <p:spPr bwMode="auto">
                <a:xfrm>
                  <a:off x="2879" y="1580"/>
                  <a:ext cx="189" cy="49"/>
                </a:xfrm>
                <a:custGeom>
                  <a:avLst/>
                  <a:gdLst>
                    <a:gd name="T0" fmla="*/ 0 w 261"/>
                    <a:gd name="T1" fmla="*/ 0 h 69"/>
                    <a:gd name="T2" fmla="*/ 137 w 261"/>
                    <a:gd name="T3" fmla="*/ 3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dirty="0"/>
                </a:p>
              </p:txBody>
            </p:sp>
            <p:sp>
              <p:nvSpPr>
                <p:cNvPr id="241" name="Freeform 44"/>
                <p:cNvSpPr>
                  <a:spLocks/>
                </p:cNvSpPr>
                <p:nvPr/>
              </p:nvSpPr>
              <p:spPr bwMode="auto">
                <a:xfrm>
                  <a:off x="2874" y="1528"/>
                  <a:ext cx="196" cy="83"/>
                </a:xfrm>
                <a:custGeom>
                  <a:avLst/>
                  <a:gdLst>
                    <a:gd name="T0" fmla="*/ 0 w 270"/>
                    <a:gd name="T1" fmla="*/ 59 h 116"/>
                    <a:gd name="T2" fmla="*/ 1 w 270"/>
                    <a:gd name="T3" fmla="*/ 0 h 116"/>
                    <a:gd name="T4" fmla="*/ 142 w 270"/>
                    <a:gd name="T5" fmla="*/ 39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dirty="0"/>
                </a:p>
              </p:txBody>
            </p:sp>
            <p:sp>
              <p:nvSpPr>
                <p:cNvPr id="242" name="Line 45"/>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dirty="0"/>
                </a:p>
              </p:txBody>
            </p:sp>
            <p:sp>
              <p:nvSpPr>
                <p:cNvPr id="243" name="Line 46"/>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dirty="0"/>
                </a:p>
              </p:txBody>
            </p:sp>
            <p:sp>
              <p:nvSpPr>
                <p:cNvPr id="244" name="Freeform 47"/>
                <p:cNvSpPr>
                  <a:spLocks/>
                </p:cNvSpPr>
                <p:nvPr/>
              </p:nvSpPr>
              <p:spPr bwMode="auto">
                <a:xfrm>
                  <a:off x="2940" y="1566"/>
                  <a:ext cx="47" cy="25"/>
                </a:xfrm>
                <a:custGeom>
                  <a:avLst/>
                  <a:gdLst>
                    <a:gd name="T0" fmla="*/ 0 w 64"/>
                    <a:gd name="T1" fmla="*/ 0 h 35"/>
                    <a:gd name="T2" fmla="*/ 1 w 64"/>
                    <a:gd name="T3" fmla="*/ 9 h 35"/>
                    <a:gd name="T4" fmla="*/ 35 w 64"/>
                    <a:gd name="T5" fmla="*/ 18 h 35"/>
                    <a:gd name="T6" fmla="*/ 35 w 64"/>
                    <a:gd name="T7" fmla="*/ 10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dirty="0"/>
                </a:p>
              </p:txBody>
            </p:sp>
            <p:sp>
              <p:nvSpPr>
                <p:cNvPr id="245" name="Line 48"/>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246" name="Line 49"/>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247" name="Line 50"/>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248" name="Line 51"/>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249" name="Freeform 52"/>
                <p:cNvSpPr>
                  <a:spLocks/>
                </p:cNvSpPr>
                <p:nvPr/>
              </p:nvSpPr>
              <p:spPr bwMode="auto">
                <a:xfrm>
                  <a:off x="2877" y="1588"/>
                  <a:ext cx="198" cy="84"/>
                </a:xfrm>
                <a:custGeom>
                  <a:avLst/>
                  <a:gdLst>
                    <a:gd name="T0" fmla="*/ 0 w 275"/>
                    <a:gd name="T1" fmla="*/ 21 h 117"/>
                    <a:gd name="T2" fmla="*/ 143 w 275"/>
                    <a:gd name="T3" fmla="*/ 60 h 117"/>
                    <a:gd name="T4" fmla="*/ 14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dirty="0"/>
                </a:p>
              </p:txBody>
            </p:sp>
          </p:grpSp>
          <p:grpSp>
            <p:nvGrpSpPr>
              <p:cNvPr id="224" name="Group 53"/>
              <p:cNvGrpSpPr>
                <a:grpSpLocks/>
              </p:cNvGrpSpPr>
              <p:nvPr/>
            </p:nvGrpSpPr>
            <p:grpSpPr bwMode="auto">
              <a:xfrm>
                <a:off x="3646" y="2399"/>
                <a:ext cx="651" cy="612"/>
                <a:chOff x="2676" y="840"/>
                <a:chExt cx="714" cy="672"/>
              </a:xfrm>
            </p:grpSpPr>
            <p:sp>
              <p:nvSpPr>
                <p:cNvPr id="225" name="Freeform 54"/>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dirty="0"/>
                </a:p>
              </p:txBody>
            </p:sp>
            <p:sp>
              <p:nvSpPr>
                <p:cNvPr id="226" name="Freeform 55"/>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dirty="0"/>
                </a:p>
              </p:txBody>
            </p:sp>
            <p:sp>
              <p:nvSpPr>
                <p:cNvPr id="227" name="Oval 56"/>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endParaRPr lang="en-US" dirty="0"/>
                </a:p>
              </p:txBody>
            </p:sp>
            <p:sp>
              <p:nvSpPr>
                <p:cNvPr id="228" name="Freeform 57"/>
                <p:cNvSpPr>
                  <a:spLocks/>
                </p:cNvSpPr>
                <p:nvPr/>
              </p:nvSpPr>
              <p:spPr bwMode="auto">
                <a:xfrm>
                  <a:off x="2718" y="1337"/>
                  <a:ext cx="452" cy="126"/>
                </a:xfrm>
                <a:custGeom>
                  <a:avLst/>
                  <a:gdLst>
                    <a:gd name="T0" fmla="*/ 0 w 646"/>
                    <a:gd name="T1" fmla="*/ 0 h 180"/>
                    <a:gd name="T2" fmla="*/ 10 w 646"/>
                    <a:gd name="T3" fmla="*/ 17 h 180"/>
                    <a:gd name="T4" fmla="*/ 281 w 646"/>
                    <a:gd name="T5" fmla="*/ 88 h 180"/>
                    <a:gd name="T6" fmla="*/ 316 w 646"/>
                    <a:gd name="T7" fmla="*/ 7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dirty="0"/>
                </a:p>
              </p:txBody>
            </p:sp>
            <p:sp>
              <p:nvSpPr>
                <p:cNvPr id="229" name="Freeform 58"/>
                <p:cNvSpPr>
                  <a:spLocks noChangeAspect="1"/>
                </p:cNvSpPr>
                <p:nvPr/>
              </p:nvSpPr>
              <p:spPr bwMode="auto">
                <a:xfrm>
                  <a:off x="2826" y="840"/>
                  <a:ext cx="564" cy="520"/>
                </a:xfrm>
                <a:custGeom>
                  <a:avLst/>
                  <a:gdLst>
                    <a:gd name="T0" fmla="*/ 302 w 808"/>
                    <a:gd name="T1" fmla="*/ 362 h 746"/>
                    <a:gd name="T2" fmla="*/ 394 w 808"/>
                    <a:gd name="T3" fmla="*/ 255 h 746"/>
                    <a:gd name="T4" fmla="*/ 394 w 808"/>
                    <a:gd name="T5" fmla="*/ 52 h 746"/>
                    <a:gd name="T6" fmla="*/ 164 w 808"/>
                    <a:gd name="T7" fmla="*/ 0 h 746"/>
                    <a:gd name="T8" fmla="*/ 0 w 808"/>
                    <a:gd name="T9" fmla="*/ 23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230" name="Freeform 59"/>
                <p:cNvSpPr>
                  <a:spLocks noChangeAspect="1"/>
                </p:cNvSpPr>
                <p:nvPr/>
              </p:nvSpPr>
              <p:spPr bwMode="auto">
                <a:xfrm>
                  <a:off x="3178" y="955"/>
                  <a:ext cx="113" cy="506"/>
                </a:xfrm>
                <a:custGeom>
                  <a:avLst/>
                  <a:gdLst>
                    <a:gd name="T0" fmla="*/ 0 w 144"/>
                    <a:gd name="T1" fmla="*/ 398 h 644"/>
                    <a:gd name="T2" fmla="*/ 0 w 144"/>
                    <a:gd name="T3" fmla="*/ 49 h 644"/>
                    <a:gd name="T4" fmla="*/ 89 w 144"/>
                    <a:gd name="T5" fmla="*/ 0 h 644"/>
                    <a:gd name="T6" fmla="*/ 89 w 144"/>
                    <a:gd name="T7" fmla="*/ 342 h 644"/>
                    <a:gd name="T8" fmla="*/ 0 w 144"/>
                    <a:gd name="T9" fmla="*/ 398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231" name="Freeform 60"/>
                <p:cNvSpPr>
                  <a:spLocks noChangeAspect="1"/>
                </p:cNvSpPr>
                <p:nvPr/>
              </p:nvSpPr>
              <p:spPr bwMode="auto">
                <a:xfrm>
                  <a:off x="2676" y="846"/>
                  <a:ext cx="615" cy="172"/>
                </a:xfrm>
                <a:custGeom>
                  <a:avLst/>
                  <a:gdLst>
                    <a:gd name="T0" fmla="*/ 395 w 782"/>
                    <a:gd name="T1" fmla="*/ 135 h 219"/>
                    <a:gd name="T2" fmla="*/ 0 w 782"/>
                    <a:gd name="T3" fmla="*/ 42 h 219"/>
                    <a:gd name="T4" fmla="*/ 99 w 782"/>
                    <a:gd name="T5" fmla="*/ 0 h 219"/>
                    <a:gd name="T6" fmla="*/ 484 w 782"/>
                    <a:gd name="T7" fmla="*/ 86 h 219"/>
                    <a:gd name="T8" fmla="*/ 395 w 782"/>
                    <a:gd name="T9" fmla="*/ 135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dirty="0"/>
                </a:p>
              </p:txBody>
            </p:sp>
            <p:sp>
              <p:nvSpPr>
                <p:cNvPr id="232" name="Freeform 61"/>
                <p:cNvSpPr>
                  <a:spLocks noChangeAspect="1"/>
                </p:cNvSpPr>
                <p:nvPr/>
              </p:nvSpPr>
              <p:spPr bwMode="auto">
                <a:xfrm>
                  <a:off x="2676" y="897"/>
                  <a:ext cx="502" cy="566"/>
                </a:xfrm>
                <a:custGeom>
                  <a:avLst/>
                  <a:gdLst>
                    <a:gd name="T0" fmla="*/ 374 w 672"/>
                    <a:gd name="T1" fmla="*/ 424 h 754"/>
                    <a:gd name="T2" fmla="*/ 374 w 672"/>
                    <a:gd name="T3" fmla="*/ 90 h 754"/>
                    <a:gd name="T4" fmla="*/ 0 w 672"/>
                    <a:gd name="T5" fmla="*/ 0 h 754"/>
                    <a:gd name="T6" fmla="*/ 0 w 672"/>
                    <a:gd name="T7" fmla="*/ 326 h 754"/>
                    <a:gd name="T8" fmla="*/ 374 w 672"/>
                    <a:gd name="T9" fmla="*/ 424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233" name="Freeform 62"/>
                <p:cNvSpPr>
                  <a:spLocks noChangeAspect="1"/>
                </p:cNvSpPr>
                <p:nvPr/>
              </p:nvSpPr>
              <p:spPr bwMode="auto">
                <a:xfrm>
                  <a:off x="2715" y="947"/>
                  <a:ext cx="425" cy="464"/>
                </a:xfrm>
                <a:custGeom>
                  <a:avLst/>
                  <a:gdLst>
                    <a:gd name="T0" fmla="*/ 367 w 491"/>
                    <a:gd name="T1" fmla="*/ 391 h 549"/>
                    <a:gd name="T2" fmla="*/ 367 w 491"/>
                    <a:gd name="T3" fmla="*/ 84 h 549"/>
                    <a:gd name="T4" fmla="*/ 0 w 491"/>
                    <a:gd name="T5" fmla="*/ 0 h 549"/>
                    <a:gd name="T6" fmla="*/ 0 w 491"/>
                    <a:gd name="T7" fmla="*/ 303 h 549"/>
                    <a:gd name="T8" fmla="*/ 367 w 491"/>
                    <a:gd name="T9" fmla="*/ 391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dirty="0"/>
                </a:p>
              </p:txBody>
            </p:sp>
            <p:sp>
              <p:nvSpPr>
                <p:cNvPr id="234" name="Freeform 63"/>
                <p:cNvSpPr>
                  <a:spLocks/>
                </p:cNvSpPr>
                <p:nvPr/>
              </p:nvSpPr>
              <p:spPr bwMode="auto">
                <a:xfrm>
                  <a:off x="2742" y="979"/>
                  <a:ext cx="371"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defRPr/>
                  </a:pPr>
                  <a:endParaRPr lang="en-US" dirty="0"/>
                </a:p>
              </p:txBody>
            </p:sp>
            <p:sp>
              <p:nvSpPr>
                <p:cNvPr id="235" name="Line 64"/>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dirty="0"/>
                </a:p>
              </p:txBody>
            </p:sp>
          </p:grpSp>
        </p:grpSp>
        <p:grpSp>
          <p:nvGrpSpPr>
            <p:cNvPr id="211" name="Group 65"/>
            <p:cNvGrpSpPr>
              <a:grpSpLocks/>
            </p:cNvGrpSpPr>
            <p:nvPr/>
          </p:nvGrpSpPr>
          <p:grpSpPr bwMode="auto">
            <a:xfrm>
              <a:off x="1187" y="445"/>
              <a:ext cx="740" cy="1002"/>
              <a:chOff x="3015" y="2413"/>
              <a:chExt cx="740" cy="1002"/>
            </a:xfrm>
          </p:grpSpPr>
          <p:sp>
            <p:nvSpPr>
              <p:cNvPr id="212" name="Freeform 66"/>
              <p:cNvSpPr>
                <a:spLocks/>
              </p:cNvSpPr>
              <p:nvPr/>
            </p:nvSpPr>
            <p:spPr bwMode="auto">
              <a:xfrm flipH="1">
                <a:off x="3083" y="2606"/>
                <a:ext cx="313" cy="299"/>
              </a:xfrm>
              <a:custGeom>
                <a:avLst/>
                <a:gdLst>
                  <a:gd name="T0" fmla="*/ 16 w 359"/>
                  <a:gd name="T1" fmla="*/ 16 h 341"/>
                  <a:gd name="T2" fmla="*/ 14 w 359"/>
                  <a:gd name="T3" fmla="*/ 30 h 341"/>
                  <a:gd name="T4" fmla="*/ 14 w 359"/>
                  <a:gd name="T5" fmla="*/ 43 h 341"/>
                  <a:gd name="T6" fmla="*/ 15 w 359"/>
                  <a:gd name="T7" fmla="*/ 60 h 341"/>
                  <a:gd name="T8" fmla="*/ 10 w 359"/>
                  <a:gd name="T9" fmla="*/ 73 h 341"/>
                  <a:gd name="T10" fmla="*/ 4 w 359"/>
                  <a:gd name="T11" fmla="*/ 82 h 341"/>
                  <a:gd name="T12" fmla="*/ 0 w 359"/>
                  <a:gd name="T13" fmla="*/ 89 h 341"/>
                  <a:gd name="T14" fmla="*/ 0 w 359"/>
                  <a:gd name="T15" fmla="*/ 96 h 341"/>
                  <a:gd name="T16" fmla="*/ 4 w 359"/>
                  <a:gd name="T17" fmla="*/ 102 h 341"/>
                  <a:gd name="T18" fmla="*/ 15 w 359"/>
                  <a:gd name="T19" fmla="*/ 104 h 341"/>
                  <a:gd name="T20" fmla="*/ 22 w 359"/>
                  <a:gd name="T21" fmla="*/ 110 h 341"/>
                  <a:gd name="T22" fmla="*/ 23 w 359"/>
                  <a:gd name="T23" fmla="*/ 113 h 341"/>
                  <a:gd name="T24" fmla="*/ 25 w 359"/>
                  <a:gd name="T25" fmla="*/ 125 h 341"/>
                  <a:gd name="T26" fmla="*/ 25 w 359"/>
                  <a:gd name="T27" fmla="*/ 135 h 341"/>
                  <a:gd name="T28" fmla="*/ 29 w 359"/>
                  <a:gd name="T29" fmla="*/ 139 h 341"/>
                  <a:gd name="T30" fmla="*/ 34 w 359"/>
                  <a:gd name="T31" fmla="*/ 140 h 341"/>
                  <a:gd name="T32" fmla="*/ 37 w 359"/>
                  <a:gd name="T33" fmla="*/ 144 h 341"/>
                  <a:gd name="T34" fmla="*/ 35 w 359"/>
                  <a:gd name="T35" fmla="*/ 149 h 341"/>
                  <a:gd name="T36" fmla="*/ 37 w 359"/>
                  <a:gd name="T37" fmla="*/ 154 h 341"/>
                  <a:gd name="T38" fmla="*/ 42 w 359"/>
                  <a:gd name="T39" fmla="*/ 160 h 341"/>
                  <a:gd name="T40" fmla="*/ 50 w 359"/>
                  <a:gd name="T41" fmla="*/ 165 h 341"/>
                  <a:gd name="T42" fmla="*/ 51 w 359"/>
                  <a:gd name="T43" fmla="*/ 172 h 341"/>
                  <a:gd name="T44" fmla="*/ 51 w 359"/>
                  <a:gd name="T45" fmla="*/ 182 h 341"/>
                  <a:gd name="T46" fmla="*/ 53 w 359"/>
                  <a:gd name="T47" fmla="*/ 190 h 341"/>
                  <a:gd name="T48" fmla="*/ 58 w 359"/>
                  <a:gd name="T49" fmla="*/ 196 h 341"/>
                  <a:gd name="T50" fmla="*/ 68 w 359"/>
                  <a:gd name="T51" fmla="*/ 202 h 341"/>
                  <a:gd name="T52" fmla="*/ 80 w 359"/>
                  <a:gd name="T53" fmla="*/ 196 h 341"/>
                  <a:gd name="T54" fmla="*/ 98 w 359"/>
                  <a:gd name="T55" fmla="*/ 194 h 341"/>
                  <a:gd name="T56" fmla="*/ 111 w 359"/>
                  <a:gd name="T57" fmla="*/ 189 h 341"/>
                  <a:gd name="T58" fmla="*/ 122 w 359"/>
                  <a:gd name="T59" fmla="*/ 185 h 341"/>
                  <a:gd name="T60" fmla="*/ 131 w 359"/>
                  <a:gd name="T61" fmla="*/ 190 h 341"/>
                  <a:gd name="T62" fmla="*/ 142 w 359"/>
                  <a:gd name="T63" fmla="*/ 203 h 341"/>
                  <a:gd name="T64" fmla="*/ 147 w 359"/>
                  <a:gd name="T65" fmla="*/ 217 h 341"/>
                  <a:gd name="T66" fmla="*/ 157 w 359"/>
                  <a:gd name="T67" fmla="*/ 231 h 341"/>
                  <a:gd name="T68" fmla="*/ 162 w 359"/>
                  <a:gd name="T69" fmla="*/ 243 h 341"/>
                  <a:gd name="T70" fmla="*/ 167 w 359"/>
                  <a:gd name="T71" fmla="*/ 253 h 341"/>
                  <a:gd name="T72" fmla="*/ 173 w 359"/>
                  <a:gd name="T73" fmla="*/ 262 h 341"/>
                  <a:gd name="T74" fmla="*/ 181 w 359"/>
                  <a:gd name="T75" fmla="*/ 246 h 341"/>
                  <a:gd name="T76" fmla="*/ 187 w 359"/>
                  <a:gd name="T77" fmla="*/ 238 h 341"/>
                  <a:gd name="T78" fmla="*/ 197 w 359"/>
                  <a:gd name="T79" fmla="*/ 228 h 341"/>
                  <a:gd name="T80" fmla="*/ 210 w 359"/>
                  <a:gd name="T81" fmla="*/ 216 h 341"/>
                  <a:gd name="T82" fmla="*/ 273 w 359"/>
                  <a:gd name="T83" fmla="*/ 178 h 341"/>
                  <a:gd name="T84" fmla="*/ 241 w 359"/>
                  <a:gd name="T85" fmla="*/ 114 h 341"/>
                  <a:gd name="T86" fmla="*/ 74 w 359"/>
                  <a:gd name="T87" fmla="*/ 0 h 341"/>
                  <a:gd name="T88" fmla="*/ 16 w 359"/>
                  <a:gd name="T89" fmla="*/ 16 h 3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341"/>
                  <a:gd name="T137" fmla="*/ 359 w 359"/>
                  <a:gd name="T138" fmla="*/ 341 h 3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341">
                    <a:moveTo>
                      <a:pt x="21" y="20"/>
                    </a:moveTo>
                    <a:lnTo>
                      <a:pt x="18" y="39"/>
                    </a:lnTo>
                    <a:lnTo>
                      <a:pt x="18" y="56"/>
                    </a:lnTo>
                    <a:lnTo>
                      <a:pt x="19" y="78"/>
                    </a:lnTo>
                    <a:lnTo>
                      <a:pt x="13" y="95"/>
                    </a:lnTo>
                    <a:lnTo>
                      <a:pt x="6" y="107"/>
                    </a:lnTo>
                    <a:lnTo>
                      <a:pt x="0" y="116"/>
                    </a:lnTo>
                    <a:lnTo>
                      <a:pt x="0" y="125"/>
                    </a:lnTo>
                    <a:lnTo>
                      <a:pt x="6" y="132"/>
                    </a:lnTo>
                    <a:lnTo>
                      <a:pt x="19" y="136"/>
                    </a:lnTo>
                    <a:lnTo>
                      <a:pt x="29" y="143"/>
                    </a:lnTo>
                    <a:lnTo>
                      <a:pt x="30" y="147"/>
                    </a:lnTo>
                    <a:lnTo>
                      <a:pt x="33" y="162"/>
                    </a:lnTo>
                    <a:lnTo>
                      <a:pt x="33" y="176"/>
                    </a:lnTo>
                    <a:lnTo>
                      <a:pt x="38" y="180"/>
                    </a:lnTo>
                    <a:lnTo>
                      <a:pt x="45" y="183"/>
                    </a:lnTo>
                    <a:lnTo>
                      <a:pt x="49" y="187"/>
                    </a:lnTo>
                    <a:lnTo>
                      <a:pt x="46" y="194"/>
                    </a:lnTo>
                    <a:lnTo>
                      <a:pt x="49" y="201"/>
                    </a:lnTo>
                    <a:lnTo>
                      <a:pt x="55" y="208"/>
                    </a:lnTo>
                    <a:lnTo>
                      <a:pt x="65" y="214"/>
                    </a:lnTo>
                    <a:lnTo>
                      <a:pt x="67" y="224"/>
                    </a:lnTo>
                    <a:lnTo>
                      <a:pt x="67" y="236"/>
                    </a:lnTo>
                    <a:lnTo>
                      <a:pt x="70" y="248"/>
                    </a:lnTo>
                    <a:lnTo>
                      <a:pt x="77" y="256"/>
                    </a:lnTo>
                    <a:lnTo>
                      <a:pt x="90" y="262"/>
                    </a:lnTo>
                    <a:lnTo>
                      <a:pt x="106" y="256"/>
                    </a:lnTo>
                    <a:lnTo>
                      <a:pt x="129" y="252"/>
                    </a:lnTo>
                    <a:lnTo>
                      <a:pt x="146" y="245"/>
                    </a:lnTo>
                    <a:lnTo>
                      <a:pt x="161" y="241"/>
                    </a:lnTo>
                    <a:lnTo>
                      <a:pt x="172" y="248"/>
                    </a:lnTo>
                    <a:lnTo>
                      <a:pt x="187" y="265"/>
                    </a:lnTo>
                    <a:lnTo>
                      <a:pt x="194" y="282"/>
                    </a:lnTo>
                    <a:lnTo>
                      <a:pt x="206" y="300"/>
                    </a:lnTo>
                    <a:lnTo>
                      <a:pt x="213" y="316"/>
                    </a:lnTo>
                    <a:lnTo>
                      <a:pt x="219" y="329"/>
                    </a:lnTo>
                    <a:lnTo>
                      <a:pt x="227" y="341"/>
                    </a:lnTo>
                    <a:lnTo>
                      <a:pt x="238" y="321"/>
                    </a:lnTo>
                    <a:lnTo>
                      <a:pt x="247" y="309"/>
                    </a:lnTo>
                    <a:lnTo>
                      <a:pt x="259" y="296"/>
                    </a:lnTo>
                    <a:lnTo>
                      <a:pt x="276" y="280"/>
                    </a:lnTo>
                    <a:lnTo>
                      <a:pt x="359" y="231"/>
                    </a:lnTo>
                    <a:lnTo>
                      <a:pt x="317" y="148"/>
                    </a:lnTo>
                    <a:lnTo>
                      <a:pt x="97" y="0"/>
                    </a:lnTo>
                    <a:lnTo>
                      <a:pt x="21" y="20"/>
                    </a:lnTo>
                  </a:path>
                </a:pathLst>
              </a:custGeom>
              <a:solidFill>
                <a:srgbClr val="AF7D23"/>
              </a:solidFill>
              <a:ln w="3175" cap="rnd">
                <a:solidFill>
                  <a:srgbClr val="808080"/>
                </a:solidFill>
                <a:round/>
                <a:headEnd/>
                <a:tailEnd/>
              </a:ln>
            </p:spPr>
            <p:txBody>
              <a:bodyPr/>
              <a:lstStyle/>
              <a:p>
                <a:endParaRPr lang="en-US" dirty="0"/>
              </a:p>
            </p:txBody>
          </p:sp>
          <p:sp>
            <p:nvSpPr>
              <p:cNvPr id="213" name="Freeform 67"/>
              <p:cNvSpPr>
                <a:spLocks/>
              </p:cNvSpPr>
              <p:nvPr/>
            </p:nvSpPr>
            <p:spPr bwMode="auto">
              <a:xfrm>
                <a:off x="3327" y="2665"/>
                <a:ext cx="31" cy="11"/>
              </a:xfrm>
              <a:custGeom>
                <a:avLst/>
                <a:gdLst>
                  <a:gd name="T0" fmla="*/ 0 w 41"/>
                  <a:gd name="T1" fmla="*/ 0 h 15"/>
                  <a:gd name="T2" fmla="*/ 23 w 41"/>
                  <a:gd name="T3" fmla="*/ 3 h 15"/>
                  <a:gd name="T4" fmla="*/ 20 w 41"/>
                  <a:gd name="T5" fmla="*/ 7 h 15"/>
                  <a:gd name="T6" fmla="*/ 0 w 41"/>
                  <a:gd name="T7" fmla="*/ 0 h 15"/>
                  <a:gd name="T8" fmla="*/ 0 60000 65536"/>
                  <a:gd name="T9" fmla="*/ 0 60000 65536"/>
                  <a:gd name="T10" fmla="*/ 0 60000 65536"/>
                  <a:gd name="T11" fmla="*/ 0 60000 65536"/>
                  <a:gd name="T12" fmla="*/ 0 w 41"/>
                  <a:gd name="T13" fmla="*/ 0 h 15"/>
                  <a:gd name="T14" fmla="*/ 41 w 41"/>
                  <a:gd name="T15" fmla="*/ 15 h 15"/>
                </a:gdLst>
                <a:ahLst/>
                <a:cxnLst>
                  <a:cxn ang="T8">
                    <a:pos x="T0" y="T1"/>
                  </a:cxn>
                  <a:cxn ang="T9">
                    <a:pos x="T2" y="T3"/>
                  </a:cxn>
                  <a:cxn ang="T10">
                    <a:pos x="T4" y="T5"/>
                  </a:cxn>
                  <a:cxn ang="T11">
                    <a:pos x="T6" y="T7"/>
                  </a:cxn>
                </a:cxnLst>
                <a:rect l="T12" t="T13" r="T14" b="T15"/>
                <a:pathLst>
                  <a:path w="41" h="15">
                    <a:moveTo>
                      <a:pt x="0" y="0"/>
                    </a:moveTo>
                    <a:lnTo>
                      <a:pt x="40" y="6"/>
                    </a:lnTo>
                    <a:lnTo>
                      <a:pt x="34" y="14"/>
                    </a:lnTo>
                    <a:lnTo>
                      <a:pt x="0" y="0"/>
                    </a:lnTo>
                  </a:path>
                </a:pathLst>
              </a:custGeom>
              <a:solidFill>
                <a:srgbClr val="333333"/>
              </a:solidFill>
              <a:ln w="6350" cap="rnd">
                <a:solidFill>
                  <a:srgbClr val="333333"/>
                </a:solidFill>
                <a:round/>
                <a:headEnd/>
                <a:tailEnd/>
              </a:ln>
            </p:spPr>
            <p:txBody>
              <a:bodyPr/>
              <a:lstStyle/>
              <a:p>
                <a:endParaRPr lang="en-US" dirty="0"/>
              </a:p>
            </p:txBody>
          </p:sp>
          <p:sp>
            <p:nvSpPr>
              <p:cNvPr id="214" name="Freeform 68"/>
              <p:cNvSpPr>
                <a:spLocks/>
              </p:cNvSpPr>
              <p:nvPr/>
            </p:nvSpPr>
            <p:spPr bwMode="auto">
              <a:xfrm>
                <a:off x="3320" y="3100"/>
                <a:ext cx="128" cy="101"/>
              </a:xfrm>
              <a:custGeom>
                <a:avLst/>
                <a:gdLst>
                  <a:gd name="T0" fmla="*/ 20 w 574"/>
                  <a:gd name="T1" fmla="*/ 2 h 447"/>
                  <a:gd name="T2" fmla="*/ 22 w 574"/>
                  <a:gd name="T3" fmla="*/ 3 h 447"/>
                  <a:gd name="T4" fmla="*/ 25 w 574"/>
                  <a:gd name="T5" fmla="*/ 5 h 447"/>
                  <a:gd name="T6" fmla="*/ 26 w 574"/>
                  <a:gd name="T7" fmla="*/ 7 h 447"/>
                  <a:gd name="T8" fmla="*/ 26 w 574"/>
                  <a:gd name="T9" fmla="*/ 9 h 447"/>
                  <a:gd name="T10" fmla="*/ 27 w 574"/>
                  <a:gd name="T11" fmla="*/ 9 h 447"/>
                  <a:gd name="T12" fmla="*/ 28 w 574"/>
                  <a:gd name="T13" fmla="*/ 10 h 447"/>
                  <a:gd name="T14" fmla="*/ 29 w 574"/>
                  <a:gd name="T15" fmla="*/ 11 h 447"/>
                  <a:gd name="T16" fmla="*/ 28 w 574"/>
                  <a:gd name="T17" fmla="*/ 12 h 447"/>
                  <a:gd name="T18" fmla="*/ 27 w 574"/>
                  <a:gd name="T19" fmla="*/ 13 h 447"/>
                  <a:gd name="T20" fmla="*/ 27 w 574"/>
                  <a:gd name="T21" fmla="*/ 13 h 447"/>
                  <a:gd name="T22" fmla="*/ 25 w 574"/>
                  <a:gd name="T23" fmla="*/ 12 h 447"/>
                  <a:gd name="T24" fmla="*/ 22 w 574"/>
                  <a:gd name="T25" fmla="*/ 10 h 447"/>
                  <a:gd name="T26" fmla="*/ 21 w 574"/>
                  <a:gd name="T27" fmla="*/ 8 h 447"/>
                  <a:gd name="T28" fmla="*/ 19 w 574"/>
                  <a:gd name="T29" fmla="*/ 9 h 447"/>
                  <a:gd name="T30" fmla="*/ 17 w 574"/>
                  <a:gd name="T31" fmla="*/ 9 h 447"/>
                  <a:gd name="T32" fmla="*/ 16 w 574"/>
                  <a:gd name="T33" fmla="*/ 9 h 447"/>
                  <a:gd name="T34" fmla="*/ 15 w 574"/>
                  <a:gd name="T35" fmla="*/ 9 h 447"/>
                  <a:gd name="T36" fmla="*/ 15 w 574"/>
                  <a:gd name="T37" fmla="*/ 9 h 447"/>
                  <a:gd name="T38" fmla="*/ 15 w 574"/>
                  <a:gd name="T39" fmla="*/ 9 h 447"/>
                  <a:gd name="T40" fmla="*/ 15 w 574"/>
                  <a:gd name="T41" fmla="*/ 9 h 447"/>
                  <a:gd name="T42" fmla="*/ 14 w 574"/>
                  <a:gd name="T43" fmla="*/ 9 h 447"/>
                  <a:gd name="T44" fmla="*/ 14 w 574"/>
                  <a:gd name="T45" fmla="*/ 9 h 447"/>
                  <a:gd name="T46" fmla="*/ 13 w 574"/>
                  <a:gd name="T47" fmla="*/ 9 h 447"/>
                  <a:gd name="T48" fmla="*/ 12 w 574"/>
                  <a:gd name="T49" fmla="*/ 10 h 447"/>
                  <a:gd name="T50" fmla="*/ 11 w 574"/>
                  <a:gd name="T51" fmla="*/ 11 h 447"/>
                  <a:gd name="T52" fmla="*/ 9 w 574"/>
                  <a:gd name="T53" fmla="*/ 12 h 447"/>
                  <a:gd name="T54" fmla="*/ 8 w 574"/>
                  <a:gd name="T55" fmla="*/ 14 h 447"/>
                  <a:gd name="T56" fmla="*/ 9 w 574"/>
                  <a:gd name="T57" fmla="*/ 16 h 447"/>
                  <a:gd name="T58" fmla="*/ 11 w 574"/>
                  <a:gd name="T59" fmla="*/ 17 h 447"/>
                  <a:gd name="T60" fmla="*/ 12 w 574"/>
                  <a:gd name="T61" fmla="*/ 17 h 447"/>
                  <a:gd name="T62" fmla="*/ 13 w 574"/>
                  <a:gd name="T63" fmla="*/ 16 h 447"/>
                  <a:gd name="T64" fmla="*/ 16 w 574"/>
                  <a:gd name="T65" fmla="*/ 16 h 447"/>
                  <a:gd name="T66" fmla="*/ 19 w 574"/>
                  <a:gd name="T67" fmla="*/ 18 h 447"/>
                  <a:gd name="T68" fmla="*/ 19 w 574"/>
                  <a:gd name="T69" fmla="*/ 19 h 447"/>
                  <a:gd name="T70" fmla="*/ 18 w 574"/>
                  <a:gd name="T71" fmla="*/ 21 h 447"/>
                  <a:gd name="T72" fmla="*/ 17 w 574"/>
                  <a:gd name="T73" fmla="*/ 22 h 447"/>
                  <a:gd name="T74" fmla="*/ 14 w 574"/>
                  <a:gd name="T75" fmla="*/ 22 h 447"/>
                  <a:gd name="T76" fmla="*/ 9 w 574"/>
                  <a:gd name="T77" fmla="*/ 23 h 447"/>
                  <a:gd name="T78" fmla="*/ 5 w 574"/>
                  <a:gd name="T79" fmla="*/ 22 h 447"/>
                  <a:gd name="T80" fmla="*/ 2 w 574"/>
                  <a:gd name="T81" fmla="*/ 21 h 447"/>
                  <a:gd name="T82" fmla="*/ 3 w 574"/>
                  <a:gd name="T83" fmla="*/ 18 h 447"/>
                  <a:gd name="T84" fmla="*/ 2 w 574"/>
                  <a:gd name="T85" fmla="*/ 13 h 447"/>
                  <a:gd name="T86" fmla="*/ 1 w 574"/>
                  <a:gd name="T87" fmla="*/ 6 h 447"/>
                  <a:gd name="T88" fmla="*/ 0 w 574"/>
                  <a:gd name="T89" fmla="*/ 4 h 447"/>
                  <a:gd name="T90" fmla="*/ 1 w 574"/>
                  <a:gd name="T91" fmla="*/ 4 h 447"/>
                  <a:gd name="T92" fmla="*/ 3 w 574"/>
                  <a:gd name="T93" fmla="*/ 4 h 447"/>
                  <a:gd name="T94" fmla="*/ 6 w 574"/>
                  <a:gd name="T95" fmla="*/ 3 h 447"/>
                  <a:gd name="T96" fmla="*/ 12 w 574"/>
                  <a:gd name="T97" fmla="*/ 2 h 447"/>
                  <a:gd name="T98" fmla="*/ 14 w 574"/>
                  <a:gd name="T99" fmla="*/ 1 h 447"/>
                  <a:gd name="T100" fmla="*/ 17 w 574"/>
                  <a:gd name="T101" fmla="*/ 0 h 447"/>
                  <a:gd name="T102" fmla="*/ 19 w 574"/>
                  <a:gd name="T103" fmla="*/ 0 h 4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447"/>
                  <a:gd name="T158" fmla="*/ 574 w 574"/>
                  <a:gd name="T159" fmla="*/ 447 h 4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447">
                    <a:moveTo>
                      <a:pt x="384" y="15"/>
                    </a:moveTo>
                    <a:lnTo>
                      <a:pt x="392" y="25"/>
                    </a:lnTo>
                    <a:lnTo>
                      <a:pt x="399" y="32"/>
                    </a:lnTo>
                    <a:lnTo>
                      <a:pt x="411" y="40"/>
                    </a:lnTo>
                    <a:lnTo>
                      <a:pt x="422" y="50"/>
                    </a:lnTo>
                    <a:lnTo>
                      <a:pt x="449" y="67"/>
                    </a:lnTo>
                    <a:lnTo>
                      <a:pt x="476" y="86"/>
                    </a:lnTo>
                    <a:lnTo>
                      <a:pt x="488" y="96"/>
                    </a:lnTo>
                    <a:lnTo>
                      <a:pt x="499" y="105"/>
                    </a:lnTo>
                    <a:lnTo>
                      <a:pt x="509" y="115"/>
                    </a:lnTo>
                    <a:lnTo>
                      <a:pt x="518" y="124"/>
                    </a:lnTo>
                    <a:lnTo>
                      <a:pt x="524" y="136"/>
                    </a:lnTo>
                    <a:lnTo>
                      <a:pt x="528" y="146"/>
                    </a:lnTo>
                    <a:lnTo>
                      <a:pt x="528" y="157"/>
                    </a:lnTo>
                    <a:lnTo>
                      <a:pt x="526" y="169"/>
                    </a:lnTo>
                    <a:lnTo>
                      <a:pt x="530" y="169"/>
                    </a:lnTo>
                    <a:lnTo>
                      <a:pt x="536" y="171"/>
                    </a:lnTo>
                    <a:lnTo>
                      <a:pt x="543" y="176"/>
                    </a:lnTo>
                    <a:lnTo>
                      <a:pt x="549" y="184"/>
                    </a:lnTo>
                    <a:lnTo>
                      <a:pt x="557" y="194"/>
                    </a:lnTo>
                    <a:lnTo>
                      <a:pt x="563" y="201"/>
                    </a:lnTo>
                    <a:lnTo>
                      <a:pt x="568" y="211"/>
                    </a:lnTo>
                    <a:lnTo>
                      <a:pt x="574" y="217"/>
                    </a:lnTo>
                    <a:lnTo>
                      <a:pt x="572" y="220"/>
                    </a:lnTo>
                    <a:lnTo>
                      <a:pt x="568" y="226"/>
                    </a:lnTo>
                    <a:lnTo>
                      <a:pt x="565" y="232"/>
                    </a:lnTo>
                    <a:lnTo>
                      <a:pt x="561" y="238"/>
                    </a:lnTo>
                    <a:lnTo>
                      <a:pt x="557" y="245"/>
                    </a:lnTo>
                    <a:lnTo>
                      <a:pt x="553" y="251"/>
                    </a:lnTo>
                    <a:lnTo>
                      <a:pt x="551" y="259"/>
                    </a:lnTo>
                    <a:lnTo>
                      <a:pt x="549" y="265"/>
                    </a:lnTo>
                    <a:lnTo>
                      <a:pt x="543" y="265"/>
                    </a:lnTo>
                    <a:lnTo>
                      <a:pt x="536" y="261"/>
                    </a:lnTo>
                    <a:lnTo>
                      <a:pt x="528" y="257"/>
                    </a:lnTo>
                    <a:lnTo>
                      <a:pt x="518" y="251"/>
                    </a:lnTo>
                    <a:lnTo>
                      <a:pt x="499" y="240"/>
                    </a:lnTo>
                    <a:lnTo>
                      <a:pt x="478" y="222"/>
                    </a:lnTo>
                    <a:lnTo>
                      <a:pt x="457" y="207"/>
                    </a:lnTo>
                    <a:lnTo>
                      <a:pt x="438" y="192"/>
                    </a:lnTo>
                    <a:lnTo>
                      <a:pt x="421" y="178"/>
                    </a:lnTo>
                    <a:lnTo>
                      <a:pt x="409" y="169"/>
                    </a:lnTo>
                    <a:lnTo>
                      <a:pt x="422" y="153"/>
                    </a:lnTo>
                    <a:lnTo>
                      <a:pt x="409" y="163"/>
                    </a:lnTo>
                    <a:lnTo>
                      <a:pt x="396" y="169"/>
                    </a:lnTo>
                    <a:lnTo>
                      <a:pt x="380" y="174"/>
                    </a:lnTo>
                    <a:lnTo>
                      <a:pt x="365" y="178"/>
                    </a:lnTo>
                    <a:lnTo>
                      <a:pt x="350" y="180"/>
                    </a:lnTo>
                    <a:lnTo>
                      <a:pt x="334" y="176"/>
                    </a:lnTo>
                    <a:lnTo>
                      <a:pt x="328" y="174"/>
                    </a:lnTo>
                    <a:lnTo>
                      <a:pt x="323" y="171"/>
                    </a:lnTo>
                    <a:lnTo>
                      <a:pt x="317" y="167"/>
                    </a:lnTo>
                    <a:lnTo>
                      <a:pt x="311" y="161"/>
                    </a:lnTo>
                    <a:lnTo>
                      <a:pt x="311" y="165"/>
                    </a:lnTo>
                    <a:lnTo>
                      <a:pt x="311" y="167"/>
                    </a:lnTo>
                    <a:lnTo>
                      <a:pt x="309" y="171"/>
                    </a:lnTo>
                    <a:lnTo>
                      <a:pt x="309" y="172"/>
                    </a:lnTo>
                    <a:lnTo>
                      <a:pt x="307" y="176"/>
                    </a:lnTo>
                    <a:lnTo>
                      <a:pt x="307" y="178"/>
                    </a:lnTo>
                    <a:lnTo>
                      <a:pt x="305" y="182"/>
                    </a:lnTo>
                    <a:lnTo>
                      <a:pt x="305" y="186"/>
                    </a:lnTo>
                    <a:lnTo>
                      <a:pt x="303" y="184"/>
                    </a:lnTo>
                    <a:lnTo>
                      <a:pt x="302" y="184"/>
                    </a:lnTo>
                    <a:lnTo>
                      <a:pt x="300" y="182"/>
                    </a:lnTo>
                    <a:lnTo>
                      <a:pt x="296" y="182"/>
                    </a:lnTo>
                    <a:lnTo>
                      <a:pt x="294" y="180"/>
                    </a:lnTo>
                    <a:lnTo>
                      <a:pt x="292" y="178"/>
                    </a:lnTo>
                    <a:lnTo>
                      <a:pt x="290" y="178"/>
                    </a:lnTo>
                    <a:lnTo>
                      <a:pt x="288" y="176"/>
                    </a:lnTo>
                    <a:lnTo>
                      <a:pt x="280" y="178"/>
                    </a:lnTo>
                    <a:lnTo>
                      <a:pt x="273" y="180"/>
                    </a:lnTo>
                    <a:lnTo>
                      <a:pt x="267" y="182"/>
                    </a:lnTo>
                    <a:lnTo>
                      <a:pt x="259" y="186"/>
                    </a:lnTo>
                    <a:lnTo>
                      <a:pt x="254" y="188"/>
                    </a:lnTo>
                    <a:lnTo>
                      <a:pt x="246" y="192"/>
                    </a:lnTo>
                    <a:lnTo>
                      <a:pt x="240" y="192"/>
                    </a:lnTo>
                    <a:lnTo>
                      <a:pt x="232" y="194"/>
                    </a:lnTo>
                    <a:lnTo>
                      <a:pt x="225" y="201"/>
                    </a:lnTo>
                    <a:lnTo>
                      <a:pt x="215" y="211"/>
                    </a:lnTo>
                    <a:lnTo>
                      <a:pt x="208" y="219"/>
                    </a:lnTo>
                    <a:lnTo>
                      <a:pt x="198" y="226"/>
                    </a:lnTo>
                    <a:lnTo>
                      <a:pt x="188" y="236"/>
                    </a:lnTo>
                    <a:lnTo>
                      <a:pt x="181" y="247"/>
                    </a:lnTo>
                    <a:lnTo>
                      <a:pt x="175" y="259"/>
                    </a:lnTo>
                    <a:lnTo>
                      <a:pt x="171" y="272"/>
                    </a:lnTo>
                    <a:lnTo>
                      <a:pt x="171" y="288"/>
                    </a:lnTo>
                    <a:lnTo>
                      <a:pt x="175" y="297"/>
                    </a:lnTo>
                    <a:lnTo>
                      <a:pt x="184" y="307"/>
                    </a:lnTo>
                    <a:lnTo>
                      <a:pt x="194" y="315"/>
                    </a:lnTo>
                    <a:lnTo>
                      <a:pt x="206" y="322"/>
                    </a:lnTo>
                    <a:lnTo>
                      <a:pt x="217" y="328"/>
                    </a:lnTo>
                    <a:lnTo>
                      <a:pt x="229" y="332"/>
                    </a:lnTo>
                    <a:lnTo>
                      <a:pt x="238" y="336"/>
                    </a:lnTo>
                    <a:lnTo>
                      <a:pt x="244" y="338"/>
                    </a:lnTo>
                    <a:lnTo>
                      <a:pt x="252" y="330"/>
                    </a:lnTo>
                    <a:lnTo>
                      <a:pt x="257" y="326"/>
                    </a:lnTo>
                    <a:lnTo>
                      <a:pt x="267" y="322"/>
                    </a:lnTo>
                    <a:lnTo>
                      <a:pt x="275" y="320"/>
                    </a:lnTo>
                    <a:lnTo>
                      <a:pt x="294" y="320"/>
                    </a:lnTo>
                    <a:lnTo>
                      <a:pt x="315" y="324"/>
                    </a:lnTo>
                    <a:lnTo>
                      <a:pt x="334" y="330"/>
                    </a:lnTo>
                    <a:lnTo>
                      <a:pt x="353" y="338"/>
                    </a:lnTo>
                    <a:lnTo>
                      <a:pt x="371" y="345"/>
                    </a:lnTo>
                    <a:lnTo>
                      <a:pt x="384" y="353"/>
                    </a:lnTo>
                    <a:lnTo>
                      <a:pt x="382" y="364"/>
                    </a:lnTo>
                    <a:lnTo>
                      <a:pt x="378" y="376"/>
                    </a:lnTo>
                    <a:lnTo>
                      <a:pt x="373" y="387"/>
                    </a:lnTo>
                    <a:lnTo>
                      <a:pt x="365" y="397"/>
                    </a:lnTo>
                    <a:lnTo>
                      <a:pt x="355" y="407"/>
                    </a:lnTo>
                    <a:lnTo>
                      <a:pt x="346" y="414"/>
                    </a:lnTo>
                    <a:lnTo>
                      <a:pt x="338" y="420"/>
                    </a:lnTo>
                    <a:lnTo>
                      <a:pt x="330" y="424"/>
                    </a:lnTo>
                    <a:lnTo>
                      <a:pt x="317" y="430"/>
                    </a:lnTo>
                    <a:lnTo>
                      <a:pt x="303" y="435"/>
                    </a:lnTo>
                    <a:lnTo>
                      <a:pt x="286" y="439"/>
                    </a:lnTo>
                    <a:lnTo>
                      <a:pt x="269" y="441"/>
                    </a:lnTo>
                    <a:lnTo>
                      <a:pt x="231" y="447"/>
                    </a:lnTo>
                    <a:lnTo>
                      <a:pt x="190" y="447"/>
                    </a:lnTo>
                    <a:lnTo>
                      <a:pt x="148" y="445"/>
                    </a:lnTo>
                    <a:lnTo>
                      <a:pt x="110" y="439"/>
                    </a:lnTo>
                    <a:lnTo>
                      <a:pt x="92" y="434"/>
                    </a:lnTo>
                    <a:lnTo>
                      <a:pt x="77" y="430"/>
                    </a:lnTo>
                    <a:lnTo>
                      <a:pt x="62" y="424"/>
                    </a:lnTo>
                    <a:lnTo>
                      <a:pt x="50" y="416"/>
                    </a:lnTo>
                    <a:lnTo>
                      <a:pt x="52" y="397"/>
                    </a:lnTo>
                    <a:lnTo>
                      <a:pt x="52" y="378"/>
                    </a:lnTo>
                    <a:lnTo>
                      <a:pt x="52" y="359"/>
                    </a:lnTo>
                    <a:lnTo>
                      <a:pt x="52" y="338"/>
                    </a:lnTo>
                    <a:lnTo>
                      <a:pt x="46" y="295"/>
                    </a:lnTo>
                    <a:lnTo>
                      <a:pt x="37" y="251"/>
                    </a:lnTo>
                    <a:lnTo>
                      <a:pt x="29" y="207"/>
                    </a:lnTo>
                    <a:lnTo>
                      <a:pt x="21" y="165"/>
                    </a:lnTo>
                    <a:lnTo>
                      <a:pt x="16" y="123"/>
                    </a:lnTo>
                    <a:lnTo>
                      <a:pt x="12" y="82"/>
                    </a:lnTo>
                    <a:lnTo>
                      <a:pt x="0" y="67"/>
                    </a:lnTo>
                    <a:lnTo>
                      <a:pt x="2" y="71"/>
                    </a:lnTo>
                    <a:lnTo>
                      <a:pt x="4" y="73"/>
                    </a:lnTo>
                    <a:lnTo>
                      <a:pt x="8" y="76"/>
                    </a:lnTo>
                    <a:lnTo>
                      <a:pt x="14" y="78"/>
                    </a:lnTo>
                    <a:lnTo>
                      <a:pt x="25" y="80"/>
                    </a:lnTo>
                    <a:lnTo>
                      <a:pt x="39" y="80"/>
                    </a:lnTo>
                    <a:lnTo>
                      <a:pt x="56" y="80"/>
                    </a:lnTo>
                    <a:lnTo>
                      <a:pt x="75" y="76"/>
                    </a:lnTo>
                    <a:lnTo>
                      <a:pt x="96" y="73"/>
                    </a:lnTo>
                    <a:lnTo>
                      <a:pt x="117" y="67"/>
                    </a:lnTo>
                    <a:lnTo>
                      <a:pt x="158" y="55"/>
                    </a:lnTo>
                    <a:lnTo>
                      <a:pt x="198" y="42"/>
                    </a:lnTo>
                    <a:lnTo>
                      <a:pt x="231" y="32"/>
                    </a:lnTo>
                    <a:lnTo>
                      <a:pt x="250" y="27"/>
                    </a:lnTo>
                    <a:lnTo>
                      <a:pt x="265" y="21"/>
                    </a:lnTo>
                    <a:lnTo>
                      <a:pt x="282" y="15"/>
                    </a:lnTo>
                    <a:lnTo>
                      <a:pt x="300" y="9"/>
                    </a:lnTo>
                    <a:lnTo>
                      <a:pt x="317" y="4"/>
                    </a:lnTo>
                    <a:lnTo>
                      <a:pt x="336" y="0"/>
                    </a:lnTo>
                    <a:lnTo>
                      <a:pt x="353" y="0"/>
                    </a:lnTo>
                    <a:lnTo>
                      <a:pt x="361" y="2"/>
                    </a:lnTo>
                    <a:lnTo>
                      <a:pt x="371" y="5"/>
                    </a:lnTo>
                    <a:lnTo>
                      <a:pt x="378" y="9"/>
                    </a:lnTo>
                    <a:lnTo>
                      <a:pt x="384" y="15"/>
                    </a:lnTo>
                    <a:close/>
                  </a:path>
                </a:pathLst>
              </a:custGeom>
              <a:solidFill>
                <a:srgbClr val="AF7D23"/>
              </a:solidFill>
              <a:ln w="3175" cap="rnd">
                <a:solidFill>
                  <a:srgbClr val="808080"/>
                </a:solidFill>
                <a:round/>
                <a:headEnd/>
                <a:tailEnd/>
              </a:ln>
            </p:spPr>
            <p:txBody>
              <a:bodyPr/>
              <a:lstStyle/>
              <a:p>
                <a:endParaRPr lang="en-US" dirty="0"/>
              </a:p>
            </p:txBody>
          </p:sp>
          <p:sp>
            <p:nvSpPr>
              <p:cNvPr id="215" name="Freeform 69"/>
              <p:cNvSpPr>
                <a:spLocks/>
              </p:cNvSpPr>
              <p:nvPr/>
            </p:nvSpPr>
            <p:spPr bwMode="auto">
              <a:xfrm rot="-1622053">
                <a:off x="3362" y="3223"/>
                <a:ext cx="393" cy="134"/>
              </a:xfrm>
              <a:custGeom>
                <a:avLst/>
                <a:gdLst>
                  <a:gd name="T0" fmla="*/ 228 w 556"/>
                  <a:gd name="T1" fmla="*/ 16 h 190"/>
                  <a:gd name="T2" fmla="*/ 234 w 556"/>
                  <a:gd name="T3" fmla="*/ 23 h 190"/>
                  <a:gd name="T4" fmla="*/ 243 w 556"/>
                  <a:gd name="T5" fmla="*/ 32 h 190"/>
                  <a:gd name="T6" fmla="*/ 249 w 556"/>
                  <a:gd name="T7" fmla="*/ 37 h 190"/>
                  <a:gd name="T8" fmla="*/ 252 w 556"/>
                  <a:gd name="T9" fmla="*/ 44 h 190"/>
                  <a:gd name="T10" fmla="*/ 258 w 556"/>
                  <a:gd name="T11" fmla="*/ 51 h 190"/>
                  <a:gd name="T12" fmla="*/ 264 w 556"/>
                  <a:gd name="T13" fmla="*/ 56 h 190"/>
                  <a:gd name="T14" fmla="*/ 269 w 556"/>
                  <a:gd name="T15" fmla="*/ 58 h 190"/>
                  <a:gd name="T16" fmla="*/ 277 w 556"/>
                  <a:gd name="T17" fmla="*/ 61 h 190"/>
                  <a:gd name="T18" fmla="*/ 276 w 556"/>
                  <a:gd name="T19" fmla="*/ 68 h 190"/>
                  <a:gd name="T20" fmla="*/ 271 w 556"/>
                  <a:gd name="T21" fmla="*/ 72 h 190"/>
                  <a:gd name="T22" fmla="*/ 264 w 556"/>
                  <a:gd name="T23" fmla="*/ 73 h 190"/>
                  <a:gd name="T24" fmla="*/ 257 w 556"/>
                  <a:gd name="T25" fmla="*/ 68 h 190"/>
                  <a:gd name="T26" fmla="*/ 245 w 556"/>
                  <a:gd name="T27" fmla="*/ 65 h 190"/>
                  <a:gd name="T28" fmla="*/ 231 w 556"/>
                  <a:gd name="T29" fmla="*/ 65 h 190"/>
                  <a:gd name="T30" fmla="*/ 225 w 556"/>
                  <a:gd name="T31" fmla="*/ 64 h 190"/>
                  <a:gd name="T32" fmla="*/ 214 w 556"/>
                  <a:gd name="T33" fmla="*/ 67 h 190"/>
                  <a:gd name="T34" fmla="*/ 196 w 556"/>
                  <a:gd name="T35" fmla="*/ 78 h 190"/>
                  <a:gd name="T36" fmla="*/ 180 w 556"/>
                  <a:gd name="T37" fmla="*/ 89 h 190"/>
                  <a:gd name="T38" fmla="*/ 163 w 556"/>
                  <a:gd name="T39" fmla="*/ 92 h 190"/>
                  <a:gd name="T40" fmla="*/ 142 w 556"/>
                  <a:gd name="T41" fmla="*/ 94 h 190"/>
                  <a:gd name="T42" fmla="*/ 124 w 556"/>
                  <a:gd name="T43" fmla="*/ 92 h 190"/>
                  <a:gd name="T44" fmla="*/ 105 w 556"/>
                  <a:gd name="T45" fmla="*/ 90 h 190"/>
                  <a:gd name="T46" fmla="*/ 89 w 556"/>
                  <a:gd name="T47" fmla="*/ 87 h 190"/>
                  <a:gd name="T48" fmla="*/ 67 w 556"/>
                  <a:gd name="T49" fmla="*/ 84 h 190"/>
                  <a:gd name="T50" fmla="*/ 41 w 556"/>
                  <a:gd name="T51" fmla="*/ 78 h 190"/>
                  <a:gd name="T52" fmla="*/ 15 w 556"/>
                  <a:gd name="T53" fmla="*/ 69 h 190"/>
                  <a:gd name="T54" fmla="*/ 4 w 556"/>
                  <a:gd name="T55" fmla="*/ 61 h 190"/>
                  <a:gd name="T56" fmla="*/ 0 w 556"/>
                  <a:gd name="T57" fmla="*/ 61 h 190"/>
                  <a:gd name="T58" fmla="*/ 18 w 556"/>
                  <a:gd name="T59" fmla="*/ 44 h 190"/>
                  <a:gd name="T60" fmla="*/ 34 w 556"/>
                  <a:gd name="T61" fmla="*/ 25 h 190"/>
                  <a:gd name="T62" fmla="*/ 36 w 556"/>
                  <a:gd name="T63" fmla="*/ 14 h 190"/>
                  <a:gd name="T64" fmla="*/ 64 w 556"/>
                  <a:gd name="T65" fmla="*/ 26 h 190"/>
                  <a:gd name="T66" fmla="*/ 90 w 556"/>
                  <a:gd name="T67" fmla="*/ 37 h 190"/>
                  <a:gd name="T68" fmla="*/ 118 w 556"/>
                  <a:gd name="T69" fmla="*/ 47 h 190"/>
                  <a:gd name="T70" fmla="*/ 136 w 556"/>
                  <a:gd name="T71" fmla="*/ 49 h 190"/>
                  <a:gd name="T72" fmla="*/ 148 w 556"/>
                  <a:gd name="T73" fmla="*/ 36 h 190"/>
                  <a:gd name="T74" fmla="*/ 161 w 556"/>
                  <a:gd name="T75" fmla="*/ 24 h 190"/>
                  <a:gd name="T76" fmla="*/ 173 w 556"/>
                  <a:gd name="T77" fmla="*/ 13 h 190"/>
                  <a:gd name="T78" fmla="*/ 184 w 556"/>
                  <a:gd name="T79" fmla="*/ 4 h 190"/>
                  <a:gd name="T80" fmla="*/ 199 w 556"/>
                  <a:gd name="T81" fmla="*/ 0 h 190"/>
                  <a:gd name="T82" fmla="*/ 204 w 556"/>
                  <a:gd name="T83" fmla="*/ 3 h 190"/>
                  <a:gd name="T84" fmla="*/ 211 w 556"/>
                  <a:gd name="T85" fmla="*/ 9 h 190"/>
                  <a:gd name="T86" fmla="*/ 219 w 556"/>
                  <a:gd name="T87" fmla="*/ 12 h 190"/>
                  <a:gd name="T88" fmla="*/ 228 w 556"/>
                  <a:gd name="T89" fmla="*/ 16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6"/>
                  <a:gd name="T136" fmla="*/ 0 h 190"/>
                  <a:gd name="T137" fmla="*/ 556 w 55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6" h="190">
                    <a:moveTo>
                      <a:pt x="455" y="32"/>
                    </a:moveTo>
                    <a:lnTo>
                      <a:pt x="468" y="46"/>
                    </a:lnTo>
                    <a:lnTo>
                      <a:pt x="487" y="65"/>
                    </a:lnTo>
                    <a:lnTo>
                      <a:pt x="498" y="74"/>
                    </a:lnTo>
                    <a:lnTo>
                      <a:pt x="504" y="90"/>
                    </a:lnTo>
                    <a:lnTo>
                      <a:pt x="517" y="104"/>
                    </a:lnTo>
                    <a:lnTo>
                      <a:pt x="527" y="112"/>
                    </a:lnTo>
                    <a:lnTo>
                      <a:pt x="539" y="116"/>
                    </a:lnTo>
                    <a:lnTo>
                      <a:pt x="555" y="124"/>
                    </a:lnTo>
                    <a:lnTo>
                      <a:pt x="553" y="138"/>
                    </a:lnTo>
                    <a:lnTo>
                      <a:pt x="543" y="144"/>
                    </a:lnTo>
                    <a:lnTo>
                      <a:pt x="527" y="146"/>
                    </a:lnTo>
                    <a:lnTo>
                      <a:pt x="513" y="138"/>
                    </a:lnTo>
                    <a:lnTo>
                      <a:pt x="489" y="130"/>
                    </a:lnTo>
                    <a:lnTo>
                      <a:pt x="463" y="130"/>
                    </a:lnTo>
                    <a:lnTo>
                      <a:pt x="452" y="129"/>
                    </a:lnTo>
                    <a:lnTo>
                      <a:pt x="428" y="135"/>
                    </a:lnTo>
                    <a:lnTo>
                      <a:pt x="392" y="158"/>
                    </a:lnTo>
                    <a:lnTo>
                      <a:pt x="359" y="178"/>
                    </a:lnTo>
                    <a:lnTo>
                      <a:pt x="325" y="185"/>
                    </a:lnTo>
                    <a:lnTo>
                      <a:pt x="284" y="189"/>
                    </a:lnTo>
                    <a:lnTo>
                      <a:pt x="249" y="185"/>
                    </a:lnTo>
                    <a:lnTo>
                      <a:pt x="210" y="182"/>
                    </a:lnTo>
                    <a:lnTo>
                      <a:pt x="178" y="176"/>
                    </a:lnTo>
                    <a:lnTo>
                      <a:pt x="134" y="169"/>
                    </a:lnTo>
                    <a:lnTo>
                      <a:pt x="82" y="156"/>
                    </a:lnTo>
                    <a:lnTo>
                      <a:pt x="30" y="139"/>
                    </a:lnTo>
                    <a:lnTo>
                      <a:pt x="8" y="124"/>
                    </a:lnTo>
                    <a:lnTo>
                      <a:pt x="0" y="122"/>
                    </a:lnTo>
                    <a:lnTo>
                      <a:pt x="35" y="90"/>
                    </a:lnTo>
                    <a:lnTo>
                      <a:pt x="68" y="49"/>
                    </a:lnTo>
                    <a:lnTo>
                      <a:pt x="72" y="29"/>
                    </a:lnTo>
                    <a:lnTo>
                      <a:pt x="129" y="53"/>
                    </a:lnTo>
                    <a:lnTo>
                      <a:pt x="180" y="74"/>
                    </a:lnTo>
                    <a:lnTo>
                      <a:pt x="236" y="93"/>
                    </a:lnTo>
                    <a:lnTo>
                      <a:pt x="273" y="99"/>
                    </a:lnTo>
                    <a:lnTo>
                      <a:pt x="296" y="72"/>
                    </a:lnTo>
                    <a:lnTo>
                      <a:pt x="323" y="48"/>
                    </a:lnTo>
                    <a:lnTo>
                      <a:pt x="347" y="27"/>
                    </a:lnTo>
                    <a:lnTo>
                      <a:pt x="368" y="7"/>
                    </a:lnTo>
                    <a:lnTo>
                      <a:pt x="398" y="0"/>
                    </a:lnTo>
                    <a:lnTo>
                      <a:pt x="409" y="6"/>
                    </a:lnTo>
                    <a:lnTo>
                      <a:pt x="421" y="18"/>
                    </a:lnTo>
                    <a:lnTo>
                      <a:pt x="438" y="24"/>
                    </a:lnTo>
                    <a:lnTo>
                      <a:pt x="455" y="32"/>
                    </a:lnTo>
                  </a:path>
                </a:pathLst>
              </a:custGeom>
              <a:solidFill>
                <a:srgbClr val="AF7D23"/>
              </a:solidFill>
              <a:ln w="3175" cap="rnd">
                <a:solidFill>
                  <a:srgbClr val="808080"/>
                </a:solidFill>
                <a:round/>
                <a:headEnd/>
                <a:tailEnd/>
              </a:ln>
            </p:spPr>
            <p:txBody>
              <a:bodyPr/>
              <a:lstStyle/>
              <a:p>
                <a:endParaRPr lang="en-US" dirty="0"/>
              </a:p>
            </p:txBody>
          </p:sp>
          <p:sp>
            <p:nvSpPr>
              <p:cNvPr id="216" name="Freeform 70"/>
              <p:cNvSpPr>
                <a:spLocks/>
              </p:cNvSpPr>
              <p:nvPr/>
            </p:nvSpPr>
            <p:spPr bwMode="auto">
              <a:xfrm>
                <a:off x="3024" y="2791"/>
                <a:ext cx="583" cy="624"/>
              </a:xfrm>
              <a:custGeom>
                <a:avLst/>
                <a:gdLst>
                  <a:gd name="T0" fmla="*/ 34 w 825"/>
                  <a:gd name="T1" fmla="*/ 0 h 882"/>
                  <a:gd name="T2" fmla="*/ 104 w 825"/>
                  <a:gd name="T3" fmla="*/ 38 h 882"/>
                  <a:gd name="T4" fmla="*/ 128 w 825"/>
                  <a:gd name="T5" fmla="*/ 52 h 882"/>
                  <a:gd name="T6" fmla="*/ 140 w 825"/>
                  <a:gd name="T7" fmla="*/ 82 h 882"/>
                  <a:gd name="T8" fmla="*/ 152 w 825"/>
                  <a:gd name="T9" fmla="*/ 108 h 882"/>
                  <a:gd name="T10" fmla="*/ 164 w 825"/>
                  <a:gd name="T11" fmla="*/ 118 h 882"/>
                  <a:gd name="T12" fmla="*/ 184 w 825"/>
                  <a:gd name="T13" fmla="*/ 142 h 882"/>
                  <a:gd name="T14" fmla="*/ 216 w 825"/>
                  <a:gd name="T15" fmla="*/ 208 h 882"/>
                  <a:gd name="T16" fmla="*/ 222 w 825"/>
                  <a:gd name="T17" fmla="*/ 250 h 882"/>
                  <a:gd name="T18" fmla="*/ 228 w 825"/>
                  <a:gd name="T19" fmla="*/ 304 h 882"/>
                  <a:gd name="T20" fmla="*/ 238 w 825"/>
                  <a:gd name="T21" fmla="*/ 328 h 882"/>
                  <a:gd name="T22" fmla="*/ 266 w 825"/>
                  <a:gd name="T23" fmla="*/ 341 h 882"/>
                  <a:gd name="T24" fmla="*/ 309 w 825"/>
                  <a:gd name="T25" fmla="*/ 354 h 882"/>
                  <a:gd name="T26" fmla="*/ 353 w 825"/>
                  <a:gd name="T27" fmla="*/ 354 h 882"/>
                  <a:gd name="T28" fmla="*/ 387 w 825"/>
                  <a:gd name="T29" fmla="*/ 384 h 882"/>
                  <a:gd name="T30" fmla="*/ 412 w 825"/>
                  <a:gd name="T31" fmla="*/ 408 h 882"/>
                  <a:gd name="T32" fmla="*/ 396 w 825"/>
                  <a:gd name="T33" fmla="*/ 436 h 882"/>
                  <a:gd name="T34" fmla="*/ 285 w 825"/>
                  <a:gd name="T35" fmla="*/ 439 h 882"/>
                  <a:gd name="T36" fmla="*/ 2 w 825"/>
                  <a:gd name="T37" fmla="*/ 439 h 882"/>
                  <a:gd name="T38" fmla="*/ 2 w 825"/>
                  <a:gd name="T39" fmla="*/ 24 h 882"/>
                  <a:gd name="T40" fmla="*/ 32 w 825"/>
                  <a:gd name="T41" fmla="*/ 0 h 8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5"/>
                  <a:gd name="T64" fmla="*/ 0 h 882"/>
                  <a:gd name="T65" fmla="*/ 825 w 825"/>
                  <a:gd name="T66" fmla="*/ 882 h 8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5" h="882">
                    <a:moveTo>
                      <a:pt x="68" y="0"/>
                    </a:moveTo>
                    <a:cubicBezTo>
                      <a:pt x="118" y="17"/>
                      <a:pt x="156" y="63"/>
                      <a:pt x="208" y="76"/>
                    </a:cubicBezTo>
                    <a:cubicBezTo>
                      <a:pt x="225" y="87"/>
                      <a:pt x="240" y="93"/>
                      <a:pt x="256" y="104"/>
                    </a:cubicBezTo>
                    <a:cubicBezTo>
                      <a:pt x="272" y="128"/>
                      <a:pt x="271" y="137"/>
                      <a:pt x="280" y="164"/>
                    </a:cubicBezTo>
                    <a:cubicBezTo>
                      <a:pt x="283" y="191"/>
                      <a:pt x="278" y="207"/>
                      <a:pt x="304" y="216"/>
                    </a:cubicBezTo>
                    <a:cubicBezTo>
                      <a:pt x="311" y="223"/>
                      <a:pt x="321" y="228"/>
                      <a:pt x="328" y="236"/>
                    </a:cubicBezTo>
                    <a:cubicBezTo>
                      <a:pt x="344" y="254"/>
                      <a:pt x="348" y="270"/>
                      <a:pt x="368" y="284"/>
                    </a:cubicBezTo>
                    <a:cubicBezTo>
                      <a:pt x="384" y="331"/>
                      <a:pt x="422" y="365"/>
                      <a:pt x="432" y="416"/>
                    </a:cubicBezTo>
                    <a:cubicBezTo>
                      <a:pt x="438" y="444"/>
                      <a:pt x="444" y="500"/>
                      <a:pt x="444" y="500"/>
                    </a:cubicBezTo>
                    <a:cubicBezTo>
                      <a:pt x="451" y="530"/>
                      <a:pt x="448" y="584"/>
                      <a:pt x="456" y="606"/>
                    </a:cubicBezTo>
                    <a:cubicBezTo>
                      <a:pt x="461" y="632"/>
                      <a:pt x="464" y="642"/>
                      <a:pt x="477" y="654"/>
                    </a:cubicBezTo>
                    <a:cubicBezTo>
                      <a:pt x="490" y="666"/>
                      <a:pt x="511" y="672"/>
                      <a:pt x="534" y="681"/>
                    </a:cubicBezTo>
                    <a:cubicBezTo>
                      <a:pt x="557" y="690"/>
                      <a:pt x="589" y="704"/>
                      <a:pt x="618" y="708"/>
                    </a:cubicBezTo>
                    <a:cubicBezTo>
                      <a:pt x="674" y="706"/>
                      <a:pt x="648" y="669"/>
                      <a:pt x="708" y="708"/>
                    </a:cubicBezTo>
                    <a:cubicBezTo>
                      <a:pt x="721" y="728"/>
                      <a:pt x="762" y="741"/>
                      <a:pt x="774" y="768"/>
                    </a:cubicBezTo>
                    <a:cubicBezTo>
                      <a:pt x="795" y="775"/>
                      <a:pt x="817" y="792"/>
                      <a:pt x="825" y="816"/>
                    </a:cubicBezTo>
                    <a:cubicBezTo>
                      <a:pt x="825" y="828"/>
                      <a:pt x="803" y="858"/>
                      <a:pt x="792" y="870"/>
                    </a:cubicBezTo>
                    <a:cubicBezTo>
                      <a:pt x="747" y="882"/>
                      <a:pt x="748" y="880"/>
                      <a:pt x="572" y="878"/>
                    </a:cubicBezTo>
                    <a:cubicBezTo>
                      <a:pt x="616" y="878"/>
                      <a:pt x="236" y="878"/>
                      <a:pt x="4" y="878"/>
                    </a:cubicBezTo>
                    <a:cubicBezTo>
                      <a:pt x="8" y="622"/>
                      <a:pt x="0" y="248"/>
                      <a:pt x="4" y="48"/>
                    </a:cubicBezTo>
                    <a:cubicBezTo>
                      <a:pt x="12" y="23"/>
                      <a:pt x="51" y="9"/>
                      <a:pt x="64" y="0"/>
                    </a:cubicBezTo>
                  </a:path>
                </a:pathLst>
              </a:custGeom>
              <a:gradFill rotWithShape="0">
                <a:gsLst>
                  <a:gs pos="0">
                    <a:srgbClr val="CCECFF"/>
                  </a:gs>
                  <a:gs pos="100000">
                    <a:srgbClr val="9999FF"/>
                  </a:gs>
                </a:gsLst>
                <a:lin ang="5400000" scaled="1"/>
              </a:gradFill>
              <a:ln w="3175">
                <a:solidFill>
                  <a:srgbClr val="777777"/>
                </a:solidFill>
                <a:round/>
                <a:headEnd/>
                <a:tailEnd/>
              </a:ln>
            </p:spPr>
            <p:txBody>
              <a:bodyPr/>
              <a:lstStyle/>
              <a:p>
                <a:endParaRPr lang="en-US" dirty="0"/>
              </a:p>
            </p:txBody>
          </p:sp>
          <p:sp>
            <p:nvSpPr>
              <p:cNvPr id="217" name="Freeform 71"/>
              <p:cNvSpPr>
                <a:spLocks/>
              </p:cNvSpPr>
              <p:nvPr/>
            </p:nvSpPr>
            <p:spPr bwMode="auto">
              <a:xfrm>
                <a:off x="3029" y="2891"/>
                <a:ext cx="255" cy="519"/>
              </a:xfrm>
              <a:custGeom>
                <a:avLst/>
                <a:gdLst>
                  <a:gd name="T0" fmla="*/ 1 w 360"/>
                  <a:gd name="T1" fmla="*/ 366 h 734"/>
                  <a:gd name="T2" fmla="*/ 169 w 360"/>
                  <a:gd name="T3" fmla="*/ 364 h 734"/>
                  <a:gd name="T4" fmla="*/ 147 w 360"/>
                  <a:gd name="T5" fmla="*/ 356 h 734"/>
                  <a:gd name="T6" fmla="*/ 175 w 360"/>
                  <a:gd name="T7" fmla="*/ 354 h 734"/>
                  <a:gd name="T8" fmla="*/ 157 w 360"/>
                  <a:gd name="T9" fmla="*/ 347 h 734"/>
                  <a:gd name="T10" fmla="*/ 161 w 360"/>
                  <a:gd name="T11" fmla="*/ 315 h 734"/>
                  <a:gd name="T12" fmla="*/ 154 w 360"/>
                  <a:gd name="T13" fmla="*/ 317 h 734"/>
                  <a:gd name="T14" fmla="*/ 140 w 360"/>
                  <a:gd name="T15" fmla="*/ 337 h 734"/>
                  <a:gd name="T16" fmla="*/ 118 w 360"/>
                  <a:gd name="T17" fmla="*/ 284 h 734"/>
                  <a:gd name="T18" fmla="*/ 104 w 360"/>
                  <a:gd name="T19" fmla="*/ 261 h 734"/>
                  <a:gd name="T20" fmla="*/ 96 w 360"/>
                  <a:gd name="T21" fmla="*/ 156 h 734"/>
                  <a:gd name="T22" fmla="*/ 79 w 360"/>
                  <a:gd name="T23" fmla="*/ 93 h 734"/>
                  <a:gd name="T24" fmla="*/ 70 w 360"/>
                  <a:gd name="T25" fmla="*/ 144 h 734"/>
                  <a:gd name="T26" fmla="*/ 62 w 360"/>
                  <a:gd name="T27" fmla="*/ 142 h 734"/>
                  <a:gd name="T28" fmla="*/ 58 w 360"/>
                  <a:gd name="T29" fmla="*/ 139 h 734"/>
                  <a:gd name="T30" fmla="*/ 79 w 360"/>
                  <a:gd name="T31" fmla="*/ 223 h 734"/>
                  <a:gd name="T32" fmla="*/ 89 w 360"/>
                  <a:gd name="T33" fmla="*/ 248 h 734"/>
                  <a:gd name="T34" fmla="*/ 92 w 360"/>
                  <a:gd name="T35" fmla="*/ 263 h 734"/>
                  <a:gd name="T36" fmla="*/ 111 w 360"/>
                  <a:gd name="T37" fmla="*/ 310 h 734"/>
                  <a:gd name="T38" fmla="*/ 125 w 360"/>
                  <a:gd name="T39" fmla="*/ 331 h 734"/>
                  <a:gd name="T40" fmla="*/ 104 w 360"/>
                  <a:gd name="T41" fmla="*/ 324 h 734"/>
                  <a:gd name="T42" fmla="*/ 91 w 360"/>
                  <a:gd name="T43" fmla="*/ 317 h 734"/>
                  <a:gd name="T44" fmla="*/ 79 w 360"/>
                  <a:gd name="T45" fmla="*/ 310 h 734"/>
                  <a:gd name="T46" fmla="*/ 58 w 360"/>
                  <a:gd name="T47" fmla="*/ 312 h 734"/>
                  <a:gd name="T48" fmla="*/ 24 w 360"/>
                  <a:gd name="T49" fmla="*/ 213 h 734"/>
                  <a:gd name="T50" fmla="*/ 20 w 360"/>
                  <a:gd name="T51" fmla="*/ 182 h 734"/>
                  <a:gd name="T52" fmla="*/ 18 w 360"/>
                  <a:gd name="T53" fmla="*/ 169 h 734"/>
                  <a:gd name="T54" fmla="*/ 14 w 360"/>
                  <a:gd name="T55" fmla="*/ 158 h 734"/>
                  <a:gd name="T56" fmla="*/ 16 w 360"/>
                  <a:gd name="T57" fmla="*/ 55 h 734"/>
                  <a:gd name="T58" fmla="*/ 20 w 360"/>
                  <a:gd name="T59" fmla="*/ 45 h 734"/>
                  <a:gd name="T60" fmla="*/ 48 w 360"/>
                  <a:gd name="T61" fmla="*/ 16 h 734"/>
                  <a:gd name="T62" fmla="*/ 79 w 360"/>
                  <a:gd name="T63" fmla="*/ 40 h 734"/>
                  <a:gd name="T64" fmla="*/ 118 w 360"/>
                  <a:gd name="T65" fmla="*/ 63 h 734"/>
                  <a:gd name="T66" fmla="*/ 108 w 360"/>
                  <a:gd name="T67" fmla="*/ 49 h 734"/>
                  <a:gd name="T68" fmla="*/ 68 w 360"/>
                  <a:gd name="T69" fmla="*/ 26 h 734"/>
                  <a:gd name="T70" fmla="*/ 36 w 360"/>
                  <a:gd name="T71" fmla="*/ 8 h 734"/>
                  <a:gd name="T72" fmla="*/ 20 w 360"/>
                  <a:gd name="T73" fmla="*/ 5 h 734"/>
                  <a:gd name="T74" fmla="*/ 0 w 360"/>
                  <a:gd name="T75" fmla="*/ 0 h 734"/>
                  <a:gd name="T76" fmla="*/ 1 w 360"/>
                  <a:gd name="T77" fmla="*/ 366 h 7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734"/>
                  <a:gd name="T119" fmla="*/ 360 w 360"/>
                  <a:gd name="T120" fmla="*/ 734 h 7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734">
                    <a:moveTo>
                      <a:pt x="3" y="732"/>
                    </a:moveTo>
                    <a:cubicBezTo>
                      <a:pt x="71" y="733"/>
                      <a:pt x="334" y="734"/>
                      <a:pt x="336" y="729"/>
                    </a:cubicBezTo>
                    <a:cubicBezTo>
                      <a:pt x="301" y="728"/>
                      <a:pt x="228" y="713"/>
                      <a:pt x="292" y="713"/>
                    </a:cubicBezTo>
                    <a:cubicBezTo>
                      <a:pt x="311" y="713"/>
                      <a:pt x="330" y="716"/>
                      <a:pt x="348" y="709"/>
                    </a:cubicBezTo>
                    <a:cubicBezTo>
                      <a:pt x="360" y="705"/>
                      <a:pt x="323" y="701"/>
                      <a:pt x="312" y="695"/>
                    </a:cubicBezTo>
                    <a:cubicBezTo>
                      <a:pt x="291" y="666"/>
                      <a:pt x="309" y="660"/>
                      <a:pt x="320" y="630"/>
                    </a:cubicBezTo>
                    <a:cubicBezTo>
                      <a:pt x="321" y="626"/>
                      <a:pt x="312" y="633"/>
                      <a:pt x="308" y="634"/>
                    </a:cubicBezTo>
                    <a:cubicBezTo>
                      <a:pt x="301" y="653"/>
                      <a:pt x="299" y="662"/>
                      <a:pt x="280" y="673"/>
                    </a:cubicBezTo>
                    <a:cubicBezTo>
                      <a:pt x="252" y="648"/>
                      <a:pt x="246" y="603"/>
                      <a:pt x="236" y="569"/>
                    </a:cubicBezTo>
                    <a:cubicBezTo>
                      <a:pt x="234" y="548"/>
                      <a:pt x="242" y="501"/>
                      <a:pt x="208" y="522"/>
                    </a:cubicBezTo>
                    <a:cubicBezTo>
                      <a:pt x="184" y="436"/>
                      <a:pt x="200" y="492"/>
                      <a:pt x="192" y="313"/>
                    </a:cubicBezTo>
                    <a:cubicBezTo>
                      <a:pt x="190" y="269"/>
                      <a:pt x="171" y="227"/>
                      <a:pt x="156" y="187"/>
                    </a:cubicBezTo>
                    <a:cubicBezTo>
                      <a:pt x="132" y="219"/>
                      <a:pt x="142" y="240"/>
                      <a:pt x="140" y="288"/>
                    </a:cubicBezTo>
                    <a:cubicBezTo>
                      <a:pt x="135" y="287"/>
                      <a:pt x="128" y="288"/>
                      <a:pt x="124" y="284"/>
                    </a:cubicBezTo>
                    <a:cubicBezTo>
                      <a:pt x="115" y="274"/>
                      <a:pt x="125" y="253"/>
                      <a:pt x="116" y="277"/>
                    </a:cubicBezTo>
                    <a:cubicBezTo>
                      <a:pt x="119" y="346"/>
                      <a:pt x="123" y="387"/>
                      <a:pt x="156" y="446"/>
                    </a:cubicBezTo>
                    <a:cubicBezTo>
                      <a:pt x="160" y="466"/>
                      <a:pt x="171" y="477"/>
                      <a:pt x="176" y="497"/>
                    </a:cubicBezTo>
                    <a:cubicBezTo>
                      <a:pt x="179" y="507"/>
                      <a:pt x="184" y="526"/>
                      <a:pt x="184" y="526"/>
                    </a:cubicBezTo>
                    <a:cubicBezTo>
                      <a:pt x="188" y="554"/>
                      <a:pt x="182" y="611"/>
                      <a:pt x="220" y="619"/>
                    </a:cubicBezTo>
                    <a:cubicBezTo>
                      <a:pt x="233" y="631"/>
                      <a:pt x="242" y="646"/>
                      <a:pt x="248" y="662"/>
                    </a:cubicBezTo>
                    <a:cubicBezTo>
                      <a:pt x="218" y="670"/>
                      <a:pt x="234" y="656"/>
                      <a:pt x="208" y="648"/>
                    </a:cubicBezTo>
                    <a:cubicBezTo>
                      <a:pt x="181" y="624"/>
                      <a:pt x="212" y="648"/>
                      <a:pt x="180" y="634"/>
                    </a:cubicBezTo>
                    <a:cubicBezTo>
                      <a:pt x="171" y="630"/>
                      <a:pt x="156" y="619"/>
                      <a:pt x="156" y="619"/>
                    </a:cubicBezTo>
                    <a:cubicBezTo>
                      <a:pt x="140" y="623"/>
                      <a:pt x="132" y="627"/>
                      <a:pt x="116" y="623"/>
                    </a:cubicBezTo>
                    <a:cubicBezTo>
                      <a:pt x="72" y="583"/>
                      <a:pt x="62" y="480"/>
                      <a:pt x="48" y="425"/>
                    </a:cubicBezTo>
                    <a:cubicBezTo>
                      <a:pt x="43" y="403"/>
                      <a:pt x="43" y="388"/>
                      <a:pt x="40" y="363"/>
                    </a:cubicBezTo>
                    <a:cubicBezTo>
                      <a:pt x="39" y="355"/>
                      <a:pt x="38" y="346"/>
                      <a:pt x="36" y="338"/>
                    </a:cubicBezTo>
                    <a:cubicBezTo>
                      <a:pt x="34" y="331"/>
                      <a:pt x="28" y="317"/>
                      <a:pt x="28" y="317"/>
                    </a:cubicBezTo>
                    <a:cubicBezTo>
                      <a:pt x="29" y="248"/>
                      <a:pt x="28" y="180"/>
                      <a:pt x="32" y="111"/>
                    </a:cubicBezTo>
                    <a:cubicBezTo>
                      <a:pt x="32" y="104"/>
                      <a:pt x="40" y="89"/>
                      <a:pt x="40" y="89"/>
                    </a:cubicBezTo>
                    <a:cubicBezTo>
                      <a:pt x="44" y="26"/>
                      <a:pt x="28" y="19"/>
                      <a:pt x="96" y="32"/>
                    </a:cubicBezTo>
                    <a:cubicBezTo>
                      <a:pt x="118" y="45"/>
                      <a:pt x="131" y="67"/>
                      <a:pt x="156" y="79"/>
                    </a:cubicBezTo>
                    <a:cubicBezTo>
                      <a:pt x="188" y="93"/>
                      <a:pt x="215" y="97"/>
                      <a:pt x="236" y="126"/>
                    </a:cubicBezTo>
                    <a:cubicBezTo>
                      <a:pt x="263" y="117"/>
                      <a:pt x="230" y="101"/>
                      <a:pt x="216" y="97"/>
                    </a:cubicBezTo>
                    <a:cubicBezTo>
                      <a:pt x="194" y="77"/>
                      <a:pt x="163" y="67"/>
                      <a:pt x="136" y="53"/>
                    </a:cubicBezTo>
                    <a:cubicBezTo>
                      <a:pt x="117" y="44"/>
                      <a:pt x="93" y="24"/>
                      <a:pt x="72" y="17"/>
                    </a:cubicBezTo>
                    <a:cubicBezTo>
                      <a:pt x="36" y="7"/>
                      <a:pt x="93" y="23"/>
                      <a:pt x="40" y="10"/>
                    </a:cubicBezTo>
                    <a:cubicBezTo>
                      <a:pt x="32" y="8"/>
                      <a:pt x="0" y="0"/>
                      <a:pt x="0" y="0"/>
                    </a:cubicBezTo>
                    <a:cubicBezTo>
                      <a:pt x="3" y="124"/>
                      <a:pt x="4" y="593"/>
                      <a:pt x="3" y="732"/>
                    </a:cubicBezTo>
                    <a:close/>
                  </a:path>
                </a:pathLst>
              </a:custGeom>
              <a:solidFill>
                <a:srgbClr val="969696"/>
              </a:solidFill>
              <a:ln w="6350" cap="rnd">
                <a:noFill/>
                <a:round/>
                <a:headEnd/>
                <a:tailEnd/>
              </a:ln>
            </p:spPr>
            <p:txBody>
              <a:bodyPr/>
              <a:lstStyle/>
              <a:p>
                <a:endParaRPr lang="en-US" dirty="0"/>
              </a:p>
            </p:txBody>
          </p:sp>
          <p:sp>
            <p:nvSpPr>
              <p:cNvPr id="218" name="Rectangle 72"/>
              <p:cNvSpPr>
                <a:spLocks noChangeArrowheads="1"/>
              </p:cNvSpPr>
              <p:nvPr/>
            </p:nvSpPr>
            <p:spPr bwMode="auto">
              <a:xfrm>
                <a:off x="3026" y="2894"/>
                <a:ext cx="21" cy="518"/>
              </a:xfrm>
              <a:prstGeom prst="rect">
                <a:avLst/>
              </a:prstGeom>
              <a:solidFill>
                <a:srgbClr val="969696"/>
              </a:solidFill>
              <a:ln w="6350" cap="rnd">
                <a:noFill/>
                <a:miter lim="800000"/>
                <a:headEnd/>
                <a:tailEnd/>
              </a:ln>
            </p:spPr>
            <p:txBody>
              <a:bodyPr/>
              <a:lstStyle/>
              <a:p>
                <a:endParaRPr lang="en-US" dirty="0"/>
              </a:p>
            </p:txBody>
          </p:sp>
          <p:sp>
            <p:nvSpPr>
              <p:cNvPr id="219" name="Rectangle 73"/>
              <p:cNvSpPr>
                <a:spLocks noChangeArrowheads="1"/>
              </p:cNvSpPr>
              <p:nvPr/>
            </p:nvSpPr>
            <p:spPr bwMode="auto">
              <a:xfrm rot="5400000">
                <a:off x="3106" y="3313"/>
                <a:ext cx="21" cy="180"/>
              </a:xfrm>
              <a:prstGeom prst="rect">
                <a:avLst/>
              </a:prstGeom>
              <a:solidFill>
                <a:srgbClr val="969696"/>
              </a:solidFill>
              <a:ln w="6350" cap="rnd">
                <a:noFill/>
                <a:miter lim="800000"/>
                <a:headEnd/>
                <a:tailEnd/>
              </a:ln>
            </p:spPr>
            <p:txBody>
              <a:bodyPr/>
              <a:lstStyle/>
              <a:p>
                <a:endParaRPr lang="en-US" dirty="0"/>
              </a:p>
            </p:txBody>
          </p:sp>
          <p:sp>
            <p:nvSpPr>
              <p:cNvPr id="220" name="Freeform 74"/>
              <p:cNvSpPr>
                <a:spLocks/>
              </p:cNvSpPr>
              <p:nvPr/>
            </p:nvSpPr>
            <p:spPr bwMode="auto">
              <a:xfrm>
                <a:off x="3341" y="3278"/>
                <a:ext cx="143" cy="58"/>
              </a:xfrm>
              <a:custGeom>
                <a:avLst/>
                <a:gdLst>
                  <a:gd name="T0" fmla="*/ 33 w 202"/>
                  <a:gd name="T1" fmla="*/ 6 h 82"/>
                  <a:gd name="T2" fmla="*/ 71 w 202"/>
                  <a:gd name="T3" fmla="*/ 9 h 82"/>
                  <a:gd name="T4" fmla="*/ 86 w 202"/>
                  <a:gd name="T5" fmla="*/ 13 h 82"/>
                  <a:gd name="T6" fmla="*/ 93 w 202"/>
                  <a:gd name="T7" fmla="*/ 16 h 82"/>
                  <a:gd name="T8" fmla="*/ 83 w 202"/>
                  <a:gd name="T9" fmla="*/ 13 h 82"/>
                  <a:gd name="T10" fmla="*/ 69 w 202"/>
                  <a:gd name="T11" fmla="*/ 15 h 82"/>
                  <a:gd name="T12" fmla="*/ 71 w 202"/>
                  <a:gd name="T13" fmla="*/ 20 h 82"/>
                  <a:gd name="T14" fmla="*/ 68 w 202"/>
                  <a:gd name="T15" fmla="*/ 21 h 82"/>
                  <a:gd name="T16" fmla="*/ 52 w 202"/>
                  <a:gd name="T17" fmla="*/ 23 h 82"/>
                  <a:gd name="T18" fmla="*/ 2 w 202"/>
                  <a:gd name="T19" fmla="*/ 41 h 82"/>
                  <a:gd name="T20" fmla="*/ 23 w 202"/>
                  <a:gd name="T21" fmla="*/ 11 h 82"/>
                  <a:gd name="T22" fmla="*/ 16 w 202"/>
                  <a:gd name="T23" fmla="*/ 8 h 82"/>
                  <a:gd name="T24" fmla="*/ 30 w 202"/>
                  <a:gd name="T25" fmla="*/ 4 h 82"/>
                  <a:gd name="T26" fmla="*/ 33 w 202"/>
                  <a:gd name="T27" fmla="*/ 6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82"/>
                  <a:gd name="T44" fmla="*/ 202 w 202"/>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82">
                    <a:moveTo>
                      <a:pt x="67" y="11"/>
                    </a:moveTo>
                    <a:cubicBezTo>
                      <a:pt x="92" y="16"/>
                      <a:pt x="115" y="18"/>
                      <a:pt x="141" y="19"/>
                    </a:cubicBezTo>
                    <a:cubicBezTo>
                      <a:pt x="152" y="22"/>
                      <a:pt x="162" y="24"/>
                      <a:pt x="173" y="27"/>
                    </a:cubicBezTo>
                    <a:cubicBezTo>
                      <a:pt x="177" y="28"/>
                      <a:pt x="185" y="31"/>
                      <a:pt x="185" y="31"/>
                    </a:cubicBezTo>
                    <a:cubicBezTo>
                      <a:pt x="202" y="48"/>
                      <a:pt x="170" y="29"/>
                      <a:pt x="165" y="27"/>
                    </a:cubicBezTo>
                    <a:cubicBezTo>
                      <a:pt x="156" y="28"/>
                      <a:pt x="147" y="25"/>
                      <a:pt x="139" y="29"/>
                    </a:cubicBezTo>
                    <a:cubicBezTo>
                      <a:pt x="136" y="31"/>
                      <a:pt x="142" y="36"/>
                      <a:pt x="141" y="39"/>
                    </a:cubicBezTo>
                    <a:cubicBezTo>
                      <a:pt x="140" y="41"/>
                      <a:pt x="137" y="42"/>
                      <a:pt x="135" y="43"/>
                    </a:cubicBezTo>
                    <a:cubicBezTo>
                      <a:pt x="125" y="42"/>
                      <a:pt x="113" y="42"/>
                      <a:pt x="105" y="45"/>
                    </a:cubicBezTo>
                    <a:cubicBezTo>
                      <a:pt x="125" y="77"/>
                      <a:pt x="79" y="49"/>
                      <a:pt x="4" y="82"/>
                    </a:cubicBezTo>
                    <a:cubicBezTo>
                      <a:pt x="0" y="69"/>
                      <a:pt x="57" y="26"/>
                      <a:pt x="45" y="21"/>
                    </a:cubicBezTo>
                    <a:cubicBezTo>
                      <a:pt x="41" y="19"/>
                      <a:pt x="33" y="17"/>
                      <a:pt x="33" y="17"/>
                    </a:cubicBezTo>
                    <a:cubicBezTo>
                      <a:pt x="27" y="0"/>
                      <a:pt x="52" y="8"/>
                      <a:pt x="61" y="9"/>
                    </a:cubicBezTo>
                    <a:cubicBezTo>
                      <a:pt x="65" y="10"/>
                      <a:pt x="82" y="21"/>
                      <a:pt x="67" y="11"/>
                    </a:cubicBezTo>
                    <a:close/>
                  </a:path>
                </a:pathLst>
              </a:custGeom>
              <a:solidFill>
                <a:srgbClr val="969696"/>
              </a:solidFill>
              <a:ln w="6350" cap="rnd">
                <a:noFill/>
                <a:round/>
                <a:headEnd/>
                <a:tailEnd/>
              </a:ln>
            </p:spPr>
            <p:txBody>
              <a:bodyPr/>
              <a:lstStyle/>
              <a:p>
                <a:endParaRPr lang="en-US" dirty="0"/>
              </a:p>
            </p:txBody>
          </p:sp>
          <p:sp>
            <p:nvSpPr>
              <p:cNvPr id="221" name="Freeform 75"/>
              <p:cNvSpPr>
                <a:spLocks/>
              </p:cNvSpPr>
              <p:nvPr/>
            </p:nvSpPr>
            <p:spPr bwMode="auto">
              <a:xfrm>
                <a:off x="3015" y="2413"/>
                <a:ext cx="401" cy="434"/>
              </a:xfrm>
              <a:custGeom>
                <a:avLst/>
                <a:gdLst>
                  <a:gd name="T0" fmla="*/ 366 w 401"/>
                  <a:gd name="T1" fmla="*/ 225 h 434"/>
                  <a:gd name="T2" fmla="*/ 383 w 401"/>
                  <a:gd name="T3" fmla="*/ 207 h 434"/>
                  <a:gd name="T4" fmla="*/ 393 w 401"/>
                  <a:gd name="T5" fmla="*/ 192 h 434"/>
                  <a:gd name="T6" fmla="*/ 400 w 401"/>
                  <a:gd name="T7" fmla="*/ 175 h 434"/>
                  <a:gd name="T8" fmla="*/ 401 w 401"/>
                  <a:gd name="T9" fmla="*/ 150 h 434"/>
                  <a:gd name="T10" fmla="*/ 400 w 401"/>
                  <a:gd name="T11" fmla="*/ 136 h 434"/>
                  <a:gd name="T12" fmla="*/ 395 w 401"/>
                  <a:gd name="T13" fmla="*/ 116 h 434"/>
                  <a:gd name="T14" fmla="*/ 386 w 401"/>
                  <a:gd name="T15" fmla="*/ 93 h 434"/>
                  <a:gd name="T16" fmla="*/ 368 w 401"/>
                  <a:gd name="T17" fmla="*/ 67 h 434"/>
                  <a:gd name="T18" fmla="*/ 349 w 401"/>
                  <a:gd name="T19" fmla="*/ 43 h 434"/>
                  <a:gd name="T20" fmla="*/ 320 w 401"/>
                  <a:gd name="T21" fmla="*/ 24 h 434"/>
                  <a:gd name="T22" fmla="*/ 306 w 401"/>
                  <a:gd name="T23" fmla="*/ 15 h 434"/>
                  <a:gd name="T24" fmla="*/ 280 w 401"/>
                  <a:gd name="T25" fmla="*/ 5 h 434"/>
                  <a:gd name="T26" fmla="*/ 255 w 401"/>
                  <a:gd name="T27" fmla="*/ 0 h 434"/>
                  <a:gd name="T28" fmla="*/ 223 w 401"/>
                  <a:gd name="T29" fmla="*/ 1 h 434"/>
                  <a:gd name="T30" fmla="*/ 183 w 401"/>
                  <a:gd name="T31" fmla="*/ 5 h 434"/>
                  <a:gd name="T32" fmla="*/ 146 w 401"/>
                  <a:gd name="T33" fmla="*/ 16 h 434"/>
                  <a:gd name="T34" fmla="*/ 103 w 401"/>
                  <a:gd name="T35" fmla="*/ 45 h 434"/>
                  <a:gd name="T36" fmla="*/ 74 w 401"/>
                  <a:gd name="T37" fmla="*/ 82 h 434"/>
                  <a:gd name="T38" fmla="*/ 56 w 401"/>
                  <a:gd name="T39" fmla="*/ 109 h 434"/>
                  <a:gd name="T40" fmla="*/ 43 w 401"/>
                  <a:gd name="T41" fmla="*/ 132 h 434"/>
                  <a:gd name="T42" fmla="*/ 33 w 401"/>
                  <a:gd name="T43" fmla="*/ 178 h 434"/>
                  <a:gd name="T44" fmla="*/ 26 w 401"/>
                  <a:gd name="T45" fmla="*/ 223 h 434"/>
                  <a:gd name="T46" fmla="*/ 17 w 401"/>
                  <a:gd name="T47" fmla="*/ 246 h 434"/>
                  <a:gd name="T48" fmla="*/ 10 w 401"/>
                  <a:gd name="T49" fmla="*/ 270 h 434"/>
                  <a:gd name="T50" fmla="*/ 0 w 401"/>
                  <a:gd name="T51" fmla="*/ 335 h 434"/>
                  <a:gd name="T52" fmla="*/ 0 w 401"/>
                  <a:gd name="T53" fmla="*/ 386 h 434"/>
                  <a:gd name="T54" fmla="*/ 18 w 401"/>
                  <a:gd name="T55" fmla="*/ 407 h 434"/>
                  <a:gd name="T56" fmla="*/ 57 w 401"/>
                  <a:gd name="T57" fmla="*/ 407 h 434"/>
                  <a:gd name="T58" fmla="*/ 99 w 401"/>
                  <a:gd name="T59" fmla="*/ 419 h 434"/>
                  <a:gd name="T60" fmla="*/ 204 w 401"/>
                  <a:gd name="T61" fmla="*/ 434 h 434"/>
                  <a:gd name="T62" fmla="*/ 246 w 401"/>
                  <a:gd name="T63" fmla="*/ 404 h 434"/>
                  <a:gd name="T64" fmla="*/ 267 w 401"/>
                  <a:gd name="T65" fmla="*/ 275 h 434"/>
                  <a:gd name="T66" fmla="*/ 286 w 401"/>
                  <a:gd name="T67" fmla="*/ 232 h 434"/>
                  <a:gd name="T68" fmla="*/ 298 w 401"/>
                  <a:gd name="T69" fmla="*/ 219 h 434"/>
                  <a:gd name="T70" fmla="*/ 335 w 401"/>
                  <a:gd name="T71" fmla="*/ 220 h 434"/>
                  <a:gd name="T72" fmla="*/ 366 w 401"/>
                  <a:gd name="T73" fmla="*/ 225 h 4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1"/>
                  <a:gd name="T112" fmla="*/ 0 h 434"/>
                  <a:gd name="T113" fmla="*/ 401 w 401"/>
                  <a:gd name="T114" fmla="*/ 434 h 4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1" h="434">
                    <a:moveTo>
                      <a:pt x="366" y="225"/>
                    </a:moveTo>
                    <a:lnTo>
                      <a:pt x="383" y="207"/>
                    </a:lnTo>
                    <a:lnTo>
                      <a:pt x="393" y="192"/>
                    </a:lnTo>
                    <a:lnTo>
                      <a:pt x="400" y="175"/>
                    </a:lnTo>
                    <a:lnTo>
                      <a:pt x="401" y="150"/>
                    </a:lnTo>
                    <a:lnTo>
                      <a:pt x="400" y="136"/>
                    </a:lnTo>
                    <a:lnTo>
                      <a:pt x="395" y="116"/>
                    </a:lnTo>
                    <a:lnTo>
                      <a:pt x="386" y="93"/>
                    </a:lnTo>
                    <a:lnTo>
                      <a:pt x="368" y="67"/>
                    </a:lnTo>
                    <a:lnTo>
                      <a:pt x="349" y="43"/>
                    </a:lnTo>
                    <a:lnTo>
                      <a:pt x="320" y="24"/>
                    </a:lnTo>
                    <a:lnTo>
                      <a:pt x="306" y="15"/>
                    </a:lnTo>
                    <a:lnTo>
                      <a:pt x="280" y="5"/>
                    </a:lnTo>
                    <a:lnTo>
                      <a:pt x="255" y="0"/>
                    </a:lnTo>
                    <a:lnTo>
                      <a:pt x="223" y="1"/>
                    </a:lnTo>
                    <a:lnTo>
                      <a:pt x="183" y="5"/>
                    </a:lnTo>
                    <a:lnTo>
                      <a:pt x="146" y="16"/>
                    </a:lnTo>
                    <a:lnTo>
                      <a:pt x="103" y="45"/>
                    </a:lnTo>
                    <a:lnTo>
                      <a:pt x="74" y="82"/>
                    </a:lnTo>
                    <a:lnTo>
                      <a:pt x="56" y="109"/>
                    </a:lnTo>
                    <a:lnTo>
                      <a:pt x="43" y="132"/>
                    </a:lnTo>
                    <a:lnTo>
                      <a:pt x="33" y="178"/>
                    </a:lnTo>
                    <a:lnTo>
                      <a:pt x="26" y="223"/>
                    </a:lnTo>
                    <a:lnTo>
                      <a:pt x="17" y="246"/>
                    </a:lnTo>
                    <a:lnTo>
                      <a:pt x="10" y="270"/>
                    </a:lnTo>
                    <a:lnTo>
                      <a:pt x="0" y="335"/>
                    </a:lnTo>
                    <a:lnTo>
                      <a:pt x="0" y="386"/>
                    </a:lnTo>
                    <a:lnTo>
                      <a:pt x="18" y="407"/>
                    </a:lnTo>
                    <a:lnTo>
                      <a:pt x="57" y="407"/>
                    </a:lnTo>
                    <a:lnTo>
                      <a:pt x="99" y="419"/>
                    </a:lnTo>
                    <a:lnTo>
                      <a:pt x="204" y="434"/>
                    </a:lnTo>
                    <a:lnTo>
                      <a:pt x="246" y="404"/>
                    </a:lnTo>
                    <a:lnTo>
                      <a:pt x="267" y="275"/>
                    </a:lnTo>
                    <a:lnTo>
                      <a:pt x="286" y="232"/>
                    </a:lnTo>
                    <a:lnTo>
                      <a:pt x="298" y="219"/>
                    </a:lnTo>
                    <a:lnTo>
                      <a:pt x="335" y="220"/>
                    </a:lnTo>
                    <a:lnTo>
                      <a:pt x="366" y="225"/>
                    </a:lnTo>
                  </a:path>
                </a:pathLst>
              </a:custGeom>
              <a:gradFill rotWithShape="0">
                <a:gsLst>
                  <a:gs pos="0">
                    <a:srgbClr val="4D4D4D"/>
                  </a:gs>
                  <a:gs pos="100000">
                    <a:srgbClr val="242424"/>
                  </a:gs>
                </a:gsLst>
                <a:lin ang="5400000" scaled="1"/>
              </a:gradFill>
              <a:ln w="6350" cap="rnd">
                <a:noFill/>
                <a:round/>
                <a:headEnd/>
                <a:tailEnd/>
              </a:ln>
            </p:spPr>
            <p:txBody>
              <a:bodyPr/>
              <a:lstStyle/>
              <a:p>
                <a:endParaRPr lang="en-US" dirty="0"/>
              </a:p>
            </p:txBody>
          </p:sp>
        </p:grpSp>
      </p:grpSp>
      <p:grpSp>
        <p:nvGrpSpPr>
          <p:cNvPr id="257" name="Group 3"/>
          <p:cNvGrpSpPr>
            <a:grpSpLocks/>
          </p:cNvGrpSpPr>
          <p:nvPr/>
        </p:nvGrpSpPr>
        <p:grpSpPr bwMode="auto">
          <a:xfrm>
            <a:off x="6734792" y="4679075"/>
            <a:ext cx="601736" cy="1040626"/>
            <a:chOff x="2415" y="576"/>
            <a:chExt cx="626" cy="1012"/>
          </a:xfrm>
        </p:grpSpPr>
        <p:sp>
          <p:nvSpPr>
            <p:cNvPr id="258" name="Freeform 4"/>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chemeClr val="tx1"/>
              </a:solidFill>
              <a:round/>
              <a:headEnd/>
              <a:tailEnd/>
            </a:ln>
          </p:spPr>
          <p:txBody>
            <a:bodyPr/>
            <a:lstStyle/>
            <a:p>
              <a:endParaRPr lang="en-US" dirty="0"/>
            </a:p>
          </p:txBody>
        </p:sp>
        <p:sp>
          <p:nvSpPr>
            <p:cNvPr id="259" name="Freeform 5"/>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dirty="0"/>
            </a:p>
          </p:txBody>
        </p:sp>
        <p:sp>
          <p:nvSpPr>
            <p:cNvPr id="260" name="Freeform 6"/>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r>
                <a:rPr lang="en-US" b="1" dirty="0" smtClean="0">
                  <a:solidFill>
                    <a:schemeClr val="bg1"/>
                  </a:solidFill>
                </a:rPr>
                <a:t>AS</a:t>
              </a:r>
              <a:endParaRPr lang="en-US" b="1" dirty="0">
                <a:solidFill>
                  <a:schemeClr val="bg1"/>
                </a:solidFill>
              </a:endParaRPr>
            </a:p>
          </p:txBody>
        </p:sp>
        <p:sp>
          <p:nvSpPr>
            <p:cNvPr id="261" name="Freeform 7"/>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dirty="0"/>
            </a:p>
          </p:txBody>
        </p:sp>
        <p:sp>
          <p:nvSpPr>
            <p:cNvPr id="262" name="Line 8"/>
            <p:cNvSpPr>
              <a:spLocks noChangeShapeType="1"/>
            </p:cNvSpPr>
            <p:nvPr/>
          </p:nvSpPr>
          <p:spPr bwMode="auto">
            <a:xfrm>
              <a:off x="2454" y="1426"/>
              <a:ext cx="192" cy="51"/>
            </a:xfrm>
            <a:prstGeom prst="line">
              <a:avLst/>
            </a:prstGeom>
            <a:noFill/>
            <a:ln w="6350">
              <a:solidFill>
                <a:srgbClr val="676767"/>
              </a:solidFill>
              <a:round/>
              <a:headEnd/>
              <a:tailEnd/>
            </a:ln>
          </p:spPr>
          <p:txBody>
            <a:bodyPr wrap="none" anchor="ctr"/>
            <a:lstStyle/>
            <a:p>
              <a:endParaRPr lang="en-US" dirty="0"/>
            </a:p>
          </p:txBody>
        </p:sp>
        <p:sp>
          <p:nvSpPr>
            <p:cNvPr id="263" name="Oval 9"/>
            <p:cNvSpPr>
              <a:spLocks noChangeArrowheads="1"/>
            </p:cNvSpPr>
            <p:nvPr/>
          </p:nvSpPr>
          <p:spPr bwMode="auto">
            <a:xfrm>
              <a:off x="2447" y="765"/>
              <a:ext cx="31" cy="17"/>
            </a:xfrm>
            <a:prstGeom prst="ellipse">
              <a:avLst/>
            </a:prstGeom>
            <a:solidFill>
              <a:srgbClr val="CC0099"/>
            </a:solidFill>
            <a:ln w="12700">
              <a:noFill/>
              <a:round/>
              <a:headEnd/>
              <a:tailEnd/>
            </a:ln>
          </p:spPr>
          <p:txBody>
            <a:bodyPr wrap="none" anchor="ctr"/>
            <a:lstStyle/>
            <a:p>
              <a:endParaRPr lang="en-US" dirty="0"/>
            </a:p>
          </p:txBody>
        </p:sp>
        <p:sp>
          <p:nvSpPr>
            <p:cNvPr id="264" name="Line 10"/>
            <p:cNvSpPr>
              <a:spLocks noChangeShapeType="1"/>
            </p:cNvSpPr>
            <p:nvPr/>
          </p:nvSpPr>
          <p:spPr bwMode="auto">
            <a:xfrm>
              <a:off x="2454" y="1388"/>
              <a:ext cx="192" cy="51"/>
            </a:xfrm>
            <a:prstGeom prst="line">
              <a:avLst/>
            </a:prstGeom>
            <a:noFill/>
            <a:ln w="6350">
              <a:solidFill>
                <a:srgbClr val="676767"/>
              </a:solidFill>
              <a:round/>
              <a:headEnd/>
              <a:tailEnd/>
            </a:ln>
          </p:spPr>
          <p:txBody>
            <a:bodyPr wrap="none" anchor="ctr"/>
            <a:lstStyle/>
            <a:p>
              <a:endParaRPr lang="en-US" dirty="0"/>
            </a:p>
          </p:txBody>
        </p:sp>
        <p:sp>
          <p:nvSpPr>
            <p:cNvPr id="265" name="Line 11"/>
            <p:cNvSpPr>
              <a:spLocks noChangeShapeType="1"/>
            </p:cNvSpPr>
            <p:nvPr/>
          </p:nvSpPr>
          <p:spPr bwMode="auto">
            <a:xfrm>
              <a:off x="2454" y="1350"/>
              <a:ext cx="192" cy="52"/>
            </a:xfrm>
            <a:prstGeom prst="line">
              <a:avLst/>
            </a:prstGeom>
            <a:noFill/>
            <a:ln w="6350">
              <a:solidFill>
                <a:srgbClr val="676767"/>
              </a:solidFill>
              <a:round/>
              <a:headEnd/>
              <a:tailEnd/>
            </a:ln>
          </p:spPr>
          <p:txBody>
            <a:bodyPr wrap="none" anchor="ctr"/>
            <a:lstStyle/>
            <a:p>
              <a:endParaRPr lang="en-US" dirty="0"/>
            </a:p>
          </p:txBody>
        </p:sp>
        <p:sp>
          <p:nvSpPr>
            <p:cNvPr id="266" name="Line 12"/>
            <p:cNvSpPr>
              <a:spLocks noChangeShapeType="1"/>
            </p:cNvSpPr>
            <p:nvPr/>
          </p:nvSpPr>
          <p:spPr bwMode="auto">
            <a:xfrm>
              <a:off x="2454" y="1313"/>
              <a:ext cx="192" cy="51"/>
            </a:xfrm>
            <a:prstGeom prst="line">
              <a:avLst/>
            </a:prstGeom>
            <a:noFill/>
            <a:ln w="6350">
              <a:solidFill>
                <a:srgbClr val="676767"/>
              </a:solidFill>
              <a:round/>
              <a:headEnd/>
              <a:tailEnd/>
            </a:ln>
          </p:spPr>
          <p:txBody>
            <a:bodyPr wrap="none" anchor="ctr"/>
            <a:lstStyle/>
            <a:p>
              <a:endParaRPr lang="en-US" dirty="0"/>
            </a:p>
          </p:txBody>
        </p:sp>
        <p:sp>
          <p:nvSpPr>
            <p:cNvPr id="267" name="Line 13"/>
            <p:cNvSpPr>
              <a:spLocks noChangeShapeType="1"/>
            </p:cNvSpPr>
            <p:nvPr/>
          </p:nvSpPr>
          <p:spPr bwMode="auto">
            <a:xfrm>
              <a:off x="2454" y="1274"/>
              <a:ext cx="192" cy="51"/>
            </a:xfrm>
            <a:prstGeom prst="line">
              <a:avLst/>
            </a:prstGeom>
            <a:noFill/>
            <a:ln w="6350">
              <a:solidFill>
                <a:srgbClr val="676767"/>
              </a:solidFill>
              <a:round/>
              <a:headEnd/>
              <a:tailEnd/>
            </a:ln>
          </p:spPr>
          <p:txBody>
            <a:bodyPr wrap="none" anchor="ctr"/>
            <a:lstStyle/>
            <a:p>
              <a:endParaRPr lang="en-US" dirty="0"/>
            </a:p>
          </p:txBody>
        </p:sp>
        <p:sp>
          <p:nvSpPr>
            <p:cNvPr id="268" name="Freeform 14"/>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dirty="0"/>
            </a:p>
          </p:txBody>
        </p:sp>
        <p:sp>
          <p:nvSpPr>
            <p:cNvPr id="269" name="Freeform 15"/>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dirty="0"/>
            </a:p>
          </p:txBody>
        </p:sp>
        <p:sp>
          <p:nvSpPr>
            <p:cNvPr id="270" name="Freeform 16"/>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dirty="0"/>
            </a:p>
          </p:txBody>
        </p:sp>
        <p:sp>
          <p:nvSpPr>
            <p:cNvPr id="271" name="Line 17"/>
            <p:cNvSpPr>
              <a:spLocks noChangeShapeType="1"/>
            </p:cNvSpPr>
            <p:nvPr/>
          </p:nvSpPr>
          <p:spPr bwMode="auto">
            <a:xfrm>
              <a:off x="2452" y="944"/>
              <a:ext cx="187" cy="43"/>
            </a:xfrm>
            <a:prstGeom prst="line">
              <a:avLst/>
            </a:prstGeom>
            <a:noFill/>
            <a:ln w="3175">
              <a:solidFill>
                <a:srgbClr val="676767"/>
              </a:solidFill>
              <a:round/>
              <a:headEnd/>
              <a:tailEnd/>
            </a:ln>
          </p:spPr>
          <p:txBody>
            <a:bodyPr wrap="none" anchor="ctr"/>
            <a:lstStyle/>
            <a:p>
              <a:endParaRPr lang="en-US" dirty="0"/>
            </a:p>
          </p:txBody>
        </p:sp>
        <p:sp>
          <p:nvSpPr>
            <p:cNvPr id="272" name="Line 18"/>
            <p:cNvSpPr>
              <a:spLocks noChangeShapeType="1"/>
            </p:cNvSpPr>
            <p:nvPr/>
          </p:nvSpPr>
          <p:spPr bwMode="auto">
            <a:xfrm>
              <a:off x="2452" y="1019"/>
              <a:ext cx="189" cy="43"/>
            </a:xfrm>
            <a:prstGeom prst="line">
              <a:avLst/>
            </a:prstGeom>
            <a:noFill/>
            <a:ln w="3175">
              <a:solidFill>
                <a:srgbClr val="676767"/>
              </a:solidFill>
              <a:round/>
              <a:headEnd/>
              <a:tailEnd/>
            </a:ln>
          </p:spPr>
          <p:txBody>
            <a:bodyPr wrap="none" anchor="ctr"/>
            <a:lstStyle/>
            <a:p>
              <a:endParaRPr lang="en-US" dirty="0"/>
            </a:p>
          </p:txBody>
        </p:sp>
        <p:sp>
          <p:nvSpPr>
            <p:cNvPr id="273" name="Line 19"/>
            <p:cNvSpPr>
              <a:spLocks noChangeShapeType="1"/>
            </p:cNvSpPr>
            <p:nvPr/>
          </p:nvSpPr>
          <p:spPr bwMode="auto">
            <a:xfrm>
              <a:off x="2452" y="1112"/>
              <a:ext cx="180" cy="43"/>
            </a:xfrm>
            <a:prstGeom prst="line">
              <a:avLst/>
            </a:prstGeom>
            <a:noFill/>
            <a:ln w="3175">
              <a:solidFill>
                <a:srgbClr val="676767"/>
              </a:solidFill>
              <a:round/>
              <a:headEnd/>
              <a:tailEnd/>
            </a:ln>
          </p:spPr>
          <p:txBody>
            <a:bodyPr wrap="none" anchor="ctr"/>
            <a:lstStyle/>
            <a:p>
              <a:endParaRPr lang="en-US" dirty="0"/>
            </a:p>
          </p:txBody>
        </p:sp>
        <p:sp>
          <p:nvSpPr>
            <p:cNvPr id="274" name="Freeform 20"/>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dirty="0"/>
            </a:p>
          </p:txBody>
        </p:sp>
        <p:sp>
          <p:nvSpPr>
            <p:cNvPr id="275" name="Line 21"/>
            <p:cNvSpPr>
              <a:spLocks noChangeShapeType="1"/>
            </p:cNvSpPr>
            <p:nvPr/>
          </p:nvSpPr>
          <p:spPr bwMode="auto">
            <a:xfrm>
              <a:off x="2479" y="913"/>
              <a:ext cx="138" cy="30"/>
            </a:xfrm>
            <a:prstGeom prst="line">
              <a:avLst/>
            </a:prstGeom>
            <a:noFill/>
            <a:ln w="6350">
              <a:solidFill>
                <a:srgbClr val="919191"/>
              </a:solidFill>
              <a:round/>
              <a:headEnd/>
              <a:tailEnd/>
            </a:ln>
          </p:spPr>
          <p:txBody>
            <a:bodyPr wrap="none" anchor="ctr"/>
            <a:lstStyle/>
            <a:p>
              <a:endParaRPr lang="en-US" dirty="0"/>
            </a:p>
          </p:txBody>
        </p:sp>
        <p:sp>
          <p:nvSpPr>
            <p:cNvPr id="276" name="Freeform 22"/>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dirty="0"/>
            </a:p>
          </p:txBody>
        </p:sp>
        <p:sp>
          <p:nvSpPr>
            <p:cNvPr id="277" name="Freeform 23"/>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dirty="0"/>
            </a:p>
          </p:txBody>
        </p:sp>
        <p:sp>
          <p:nvSpPr>
            <p:cNvPr id="278" name="Freeform 24"/>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dirty="0"/>
            </a:p>
          </p:txBody>
        </p:sp>
        <p:sp>
          <p:nvSpPr>
            <p:cNvPr id="279" name="Line 25"/>
            <p:cNvSpPr>
              <a:spLocks noChangeShapeType="1"/>
            </p:cNvSpPr>
            <p:nvPr/>
          </p:nvSpPr>
          <p:spPr bwMode="auto">
            <a:xfrm flipH="1" flipV="1">
              <a:off x="2584" y="1013"/>
              <a:ext cx="33" cy="8"/>
            </a:xfrm>
            <a:prstGeom prst="line">
              <a:avLst/>
            </a:prstGeom>
            <a:noFill/>
            <a:ln w="9525">
              <a:solidFill>
                <a:srgbClr val="CC0099"/>
              </a:solidFill>
              <a:round/>
              <a:headEnd/>
              <a:tailEnd/>
            </a:ln>
          </p:spPr>
          <p:txBody>
            <a:bodyPr wrap="none" tIns="27432" bIns="27432" anchor="ctr">
              <a:spAutoFit/>
            </a:bodyPr>
            <a:lstStyle/>
            <a:p>
              <a:endParaRPr lang="en-US" dirty="0"/>
            </a:p>
          </p:txBody>
        </p:sp>
        <p:sp>
          <p:nvSpPr>
            <p:cNvPr id="280" name="Line 26"/>
            <p:cNvSpPr>
              <a:spLocks noChangeShapeType="1"/>
            </p:cNvSpPr>
            <p:nvPr/>
          </p:nvSpPr>
          <p:spPr bwMode="auto">
            <a:xfrm flipH="1" flipV="1">
              <a:off x="2584" y="1095"/>
              <a:ext cx="33" cy="7"/>
            </a:xfrm>
            <a:prstGeom prst="line">
              <a:avLst/>
            </a:prstGeom>
            <a:noFill/>
            <a:ln w="9525">
              <a:solidFill>
                <a:srgbClr val="CC0099"/>
              </a:solidFill>
              <a:round/>
              <a:headEnd/>
              <a:tailEnd/>
            </a:ln>
          </p:spPr>
          <p:txBody>
            <a:bodyPr wrap="none" tIns="27432" bIns="27432" anchor="ctr">
              <a:spAutoFit/>
            </a:bodyPr>
            <a:lstStyle/>
            <a:p>
              <a:endParaRPr lang="en-US" dirty="0"/>
            </a:p>
          </p:txBody>
        </p:sp>
        <p:sp>
          <p:nvSpPr>
            <p:cNvPr id="281" name="Line 27"/>
            <p:cNvSpPr>
              <a:spLocks noChangeShapeType="1"/>
            </p:cNvSpPr>
            <p:nvPr/>
          </p:nvSpPr>
          <p:spPr bwMode="auto">
            <a:xfrm flipH="1" flipV="1">
              <a:off x="2584" y="1194"/>
              <a:ext cx="33" cy="8"/>
            </a:xfrm>
            <a:prstGeom prst="line">
              <a:avLst/>
            </a:prstGeom>
            <a:noFill/>
            <a:ln w="9525">
              <a:solidFill>
                <a:srgbClr val="CC0099"/>
              </a:solidFill>
              <a:round/>
              <a:headEnd/>
              <a:tailEnd/>
            </a:ln>
          </p:spPr>
          <p:txBody>
            <a:bodyPr wrap="none" tIns="27432" bIns="27432" anchor="ctr">
              <a:spAutoFit/>
            </a:bodyPr>
            <a:lstStyle/>
            <a:p>
              <a:endParaRPr lang="en-US" dirty="0"/>
            </a:p>
          </p:txBody>
        </p:sp>
      </p:grpSp>
      <p:sp>
        <p:nvSpPr>
          <p:cNvPr id="282" name="Rectangle 281"/>
          <p:cNvSpPr/>
          <p:nvPr/>
        </p:nvSpPr>
        <p:spPr>
          <a:xfrm>
            <a:off x="2314206" y="5401192"/>
            <a:ext cx="1565238" cy="784830"/>
          </a:xfrm>
          <a:prstGeom prst="rect">
            <a:avLst/>
          </a:prstGeom>
        </p:spPr>
        <p:txBody>
          <a:bodyPr wrap="square">
            <a:spAutoFit/>
          </a:bodyPr>
          <a:lstStyle/>
          <a:p>
            <a:pPr eaLnBrk="0" hangingPunct="0">
              <a:spcBef>
                <a:spcPct val="50000"/>
              </a:spcBef>
            </a:pPr>
            <a:r>
              <a:rPr lang="en-US" b="1" dirty="0" smtClean="0">
                <a:solidFill>
                  <a:schemeClr val="bg1"/>
                </a:solidFill>
                <a:latin typeface="+mj-lt"/>
              </a:rPr>
              <a:t>Caroline</a:t>
            </a:r>
          </a:p>
          <a:p>
            <a:pPr eaLnBrk="0" hangingPunct="0">
              <a:spcBef>
                <a:spcPct val="50000"/>
              </a:spcBef>
            </a:pPr>
            <a:r>
              <a:rPr lang="en-US" b="1" dirty="0" smtClean="0">
                <a:solidFill>
                  <a:schemeClr val="bg1"/>
                </a:solidFill>
                <a:latin typeface="Tahoma" pitchFamily="34" charset="0"/>
              </a:rPr>
              <a:t> </a:t>
            </a:r>
            <a:endParaRPr lang="en-US" b="1" dirty="0">
              <a:solidFill>
                <a:schemeClr val="bg1"/>
              </a:solidFill>
              <a:latin typeface="Tahoma" pitchFamily="34" charset="0"/>
            </a:endParaRPr>
          </a:p>
        </p:txBody>
      </p:sp>
      <p:grpSp>
        <p:nvGrpSpPr>
          <p:cNvPr id="283" name="Group 109"/>
          <p:cNvGrpSpPr>
            <a:grpSpLocks/>
          </p:cNvGrpSpPr>
          <p:nvPr/>
        </p:nvGrpSpPr>
        <p:grpSpPr bwMode="auto">
          <a:xfrm rot="16980598" flipV="1">
            <a:off x="2591646" y="5628140"/>
            <a:ext cx="349066" cy="371727"/>
            <a:chOff x="744" y="2956"/>
            <a:chExt cx="725" cy="695"/>
          </a:xfrm>
        </p:grpSpPr>
        <p:sp>
          <p:nvSpPr>
            <p:cNvPr id="284" name="Oval 110"/>
            <p:cNvSpPr>
              <a:spLocks noChangeArrowheads="1"/>
            </p:cNvSpPr>
            <p:nvPr/>
          </p:nvSpPr>
          <p:spPr bwMode="auto">
            <a:xfrm rot="3060000">
              <a:off x="754" y="3263"/>
              <a:ext cx="386" cy="390"/>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285" name="Freeform 111"/>
            <p:cNvSpPr>
              <a:spLocks/>
            </p:cNvSpPr>
            <p:nvPr/>
          </p:nvSpPr>
          <p:spPr bwMode="auto">
            <a:xfrm>
              <a:off x="1055" y="2990"/>
              <a:ext cx="414" cy="401"/>
            </a:xfrm>
            <a:custGeom>
              <a:avLst/>
              <a:gdLst>
                <a:gd name="T0" fmla="*/ 0 w 357"/>
                <a:gd name="T1" fmla="*/ 363 h 346"/>
                <a:gd name="T2" fmla="*/ 445 w 357"/>
                <a:gd name="T3" fmla="*/ 0 h 346"/>
                <a:gd name="T4" fmla="*/ 479 w 357"/>
                <a:gd name="T5" fmla="*/ 43 h 346"/>
                <a:gd name="T6" fmla="*/ 477 w 357"/>
                <a:gd name="T7" fmla="*/ 137 h 346"/>
                <a:gd name="T8" fmla="*/ 422 w 357"/>
                <a:gd name="T9" fmla="*/ 180 h 346"/>
                <a:gd name="T10" fmla="*/ 357 w 357"/>
                <a:gd name="T11" fmla="*/ 169 h 346"/>
                <a:gd name="T12" fmla="*/ 378 w 357"/>
                <a:gd name="T13" fmla="*/ 225 h 346"/>
                <a:gd name="T14" fmla="*/ 286 w 357"/>
                <a:gd name="T15" fmla="*/ 299 h 346"/>
                <a:gd name="T16" fmla="*/ 237 w 357"/>
                <a:gd name="T17" fmla="*/ 284 h 346"/>
                <a:gd name="T18" fmla="*/ 230 w 357"/>
                <a:gd name="T19" fmla="*/ 337 h 346"/>
                <a:gd name="T20" fmla="*/ 77 w 357"/>
                <a:gd name="T21" fmla="*/ 464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346"/>
                <a:gd name="T35" fmla="*/ 357 w 357"/>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346">
                  <a:moveTo>
                    <a:pt x="0" y="270"/>
                  </a:moveTo>
                  <a:lnTo>
                    <a:pt x="331" y="0"/>
                  </a:lnTo>
                  <a:lnTo>
                    <a:pt x="356" y="32"/>
                  </a:lnTo>
                  <a:lnTo>
                    <a:pt x="354" y="102"/>
                  </a:lnTo>
                  <a:lnTo>
                    <a:pt x="314" y="134"/>
                  </a:lnTo>
                  <a:lnTo>
                    <a:pt x="266" y="126"/>
                  </a:lnTo>
                  <a:lnTo>
                    <a:pt x="281" y="167"/>
                  </a:lnTo>
                  <a:lnTo>
                    <a:pt x="213" y="223"/>
                  </a:lnTo>
                  <a:lnTo>
                    <a:pt x="176" y="211"/>
                  </a:lnTo>
                  <a:lnTo>
                    <a:pt x="171" y="251"/>
                  </a:lnTo>
                  <a:lnTo>
                    <a:pt x="57" y="345"/>
                  </a:lnTo>
                </a:path>
              </a:pathLst>
            </a:custGeom>
            <a:solidFill>
              <a:srgbClr val="FF9900"/>
            </a:solidFill>
            <a:ln w="6350" cap="rnd">
              <a:solidFill>
                <a:srgbClr val="800000"/>
              </a:solidFill>
              <a:round/>
              <a:headEnd/>
              <a:tailEnd/>
            </a:ln>
          </p:spPr>
          <p:txBody>
            <a:bodyPr/>
            <a:lstStyle/>
            <a:p>
              <a:endParaRPr lang="en-US" dirty="0"/>
            </a:p>
          </p:txBody>
        </p:sp>
        <p:sp>
          <p:nvSpPr>
            <p:cNvPr id="286" name="Oval 112"/>
            <p:cNvSpPr>
              <a:spLocks noChangeArrowheads="1"/>
            </p:cNvSpPr>
            <p:nvPr/>
          </p:nvSpPr>
          <p:spPr bwMode="auto">
            <a:xfrm rot="3060000">
              <a:off x="744" y="3224"/>
              <a:ext cx="390" cy="390"/>
            </a:xfrm>
            <a:prstGeom prst="ellipse">
              <a:avLst/>
            </a:prstGeom>
            <a:gradFill rotWithShape="0">
              <a:gsLst>
                <a:gs pos="0">
                  <a:srgbClr val="FFCC00"/>
                </a:gs>
                <a:gs pos="100000">
                  <a:srgbClr val="FFE786"/>
                </a:gs>
              </a:gsLst>
              <a:path path="rect">
                <a:fillToRect l="100000" t="100000"/>
              </a:path>
            </a:gradFill>
            <a:ln w="6350">
              <a:solidFill>
                <a:srgbClr val="800000"/>
              </a:solidFill>
              <a:round/>
              <a:headEnd/>
              <a:tailEnd/>
            </a:ln>
          </p:spPr>
          <p:txBody>
            <a:bodyPr wrap="none" anchor="ctr"/>
            <a:lstStyle/>
            <a:p>
              <a:endParaRPr lang="en-US" dirty="0"/>
            </a:p>
          </p:txBody>
        </p:sp>
        <p:sp>
          <p:nvSpPr>
            <p:cNvPr id="287" name="Oval 113"/>
            <p:cNvSpPr>
              <a:spLocks noChangeArrowheads="1"/>
            </p:cNvSpPr>
            <p:nvPr/>
          </p:nvSpPr>
          <p:spPr bwMode="auto">
            <a:xfrm rot="3060000">
              <a:off x="820" y="3431"/>
              <a:ext cx="99" cy="96"/>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288" name="Oval 114"/>
            <p:cNvSpPr>
              <a:spLocks noChangeArrowheads="1"/>
            </p:cNvSpPr>
            <p:nvPr/>
          </p:nvSpPr>
          <p:spPr bwMode="auto">
            <a:xfrm rot="3060000">
              <a:off x="843" y="3442"/>
              <a:ext cx="70" cy="92"/>
            </a:xfrm>
            <a:prstGeom prst="ellipse">
              <a:avLst/>
            </a:prstGeom>
            <a:solidFill>
              <a:schemeClr val="accent1"/>
            </a:solidFill>
            <a:ln w="6350">
              <a:solidFill>
                <a:srgbClr val="800000"/>
              </a:solidFill>
              <a:round/>
              <a:headEnd/>
              <a:tailEnd/>
            </a:ln>
          </p:spPr>
          <p:txBody>
            <a:bodyPr wrap="none" anchor="ctr"/>
            <a:lstStyle/>
            <a:p>
              <a:endParaRPr lang="en-US" dirty="0"/>
            </a:p>
          </p:txBody>
        </p:sp>
        <p:sp>
          <p:nvSpPr>
            <p:cNvPr id="289" name="Freeform 115"/>
            <p:cNvSpPr>
              <a:spLocks/>
            </p:cNvSpPr>
            <p:nvPr/>
          </p:nvSpPr>
          <p:spPr bwMode="auto">
            <a:xfrm>
              <a:off x="1050" y="2956"/>
              <a:ext cx="413" cy="392"/>
            </a:xfrm>
            <a:custGeom>
              <a:avLst/>
              <a:gdLst>
                <a:gd name="T0" fmla="*/ 0 w 356"/>
                <a:gd name="T1" fmla="*/ 355 h 338"/>
                <a:gd name="T2" fmla="*/ 442 w 356"/>
                <a:gd name="T3" fmla="*/ 0 h 338"/>
                <a:gd name="T4" fmla="*/ 478 w 356"/>
                <a:gd name="T5" fmla="*/ 43 h 338"/>
                <a:gd name="T6" fmla="*/ 473 w 356"/>
                <a:gd name="T7" fmla="*/ 135 h 338"/>
                <a:gd name="T8" fmla="*/ 421 w 356"/>
                <a:gd name="T9" fmla="*/ 174 h 338"/>
                <a:gd name="T10" fmla="*/ 354 w 356"/>
                <a:gd name="T11" fmla="*/ 162 h 338"/>
                <a:gd name="T12" fmla="*/ 375 w 356"/>
                <a:gd name="T13" fmla="*/ 224 h 338"/>
                <a:gd name="T14" fmla="*/ 285 w 356"/>
                <a:gd name="T15" fmla="*/ 295 h 338"/>
                <a:gd name="T16" fmla="*/ 236 w 356"/>
                <a:gd name="T17" fmla="*/ 280 h 338"/>
                <a:gd name="T18" fmla="*/ 229 w 356"/>
                <a:gd name="T19" fmla="*/ 331 h 338"/>
                <a:gd name="T20" fmla="*/ 74 w 356"/>
                <a:gd name="T21" fmla="*/ 453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338"/>
                <a:gd name="T35" fmla="*/ 356 w 356"/>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338">
                  <a:moveTo>
                    <a:pt x="0" y="264"/>
                  </a:moveTo>
                  <a:lnTo>
                    <a:pt x="328" y="0"/>
                  </a:lnTo>
                  <a:lnTo>
                    <a:pt x="355" y="32"/>
                  </a:lnTo>
                  <a:lnTo>
                    <a:pt x="352" y="100"/>
                  </a:lnTo>
                  <a:lnTo>
                    <a:pt x="313" y="129"/>
                  </a:lnTo>
                  <a:lnTo>
                    <a:pt x="263" y="121"/>
                  </a:lnTo>
                  <a:lnTo>
                    <a:pt x="278" y="166"/>
                  </a:lnTo>
                  <a:lnTo>
                    <a:pt x="212" y="219"/>
                  </a:lnTo>
                  <a:lnTo>
                    <a:pt x="175" y="208"/>
                  </a:lnTo>
                  <a:lnTo>
                    <a:pt x="170" y="246"/>
                  </a:lnTo>
                  <a:lnTo>
                    <a:pt x="55" y="337"/>
                  </a:lnTo>
                </a:path>
              </a:pathLst>
            </a:custGeom>
            <a:gradFill rotWithShape="0">
              <a:gsLst>
                <a:gs pos="0">
                  <a:srgbClr val="FFCC00"/>
                </a:gs>
                <a:gs pos="100000">
                  <a:srgbClr val="FFE786"/>
                </a:gs>
              </a:gsLst>
              <a:path path="rect">
                <a:fillToRect l="100000" t="100000"/>
              </a:path>
            </a:gradFill>
            <a:ln w="6350" cap="rnd">
              <a:solidFill>
                <a:srgbClr val="800000"/>
              </a:solidFill>
              <a:round/>
              <a:headEnd/>
              <a:tailEnd/>
            </a:ln>
          </p:spPr>
          <p:txBody>
            <a:bodyPr/>
            <a:lstStyle/>
            <a:p>
              <a:endParaRPr lang="en-US" dirty="0"/>
            </a:p>
          </p:txBody>
        </p:sp>
      </p:grpSp>
      <p:sp>
        <p:nvSpPr>
          <p:cNvPr id="290" name="Text Box 90"/>
          <p:cNvSpPr txBox="1">
            <a:spLocks noChangeArrowheads="1"/>
          </p:cNvSpPr>
          <p:nvPr/>
        </p:nvSpPr>
        <p:spPr bwMode="auto">
          <a:xfrm>
            <a:off x="3800424" y="4571665"/>
            <a:ext cx="2252065" cy="369332"/>
          </a:xfrm>
          <a:prstGeom prst="rect">
            <a:avLst/>
          </a:prstGeom>
          <a:noFill/>
          <a:ln w="9525">
            <a:noFill/>
            <a:miter lim="800000"/>
            <a:headEnd/>
            <a:tailEnd/>
          </a:ln>
        </p:spPr>
        <p:txBody>
          <a:bodyPr wrap="square">
            <a:spAutoFit/>
          </a:bodyPr>
          <a:lstStyle/>
          <a:p>
            <a:pPr eaLnBrk="0" hangingPunct="0">
              <a:spcBef>
                <a:spcPct val="50000"/>
              </a:spcBef>
            </a:pPr>
            <a:r>
              <a:rPr lang="en-US" b="1" dirty="0" smtClean="0">
                <a:latin typeface="+mj-lt"/>
              </a:rPr>
              <a:t>Request for TGT</a:t>
            </a:r>
            <a:endParaRPr lang="en-US" b="1" dirty="0">
              <a:latin typeface="+mj-lt"/>
            </a:endParaRPr>
          </a:p>
        </p:txBody>
      </p:sp>
      <p:sp>
        <p:nvSpPr>
          <p:cNvPr id="291" name="Left Arrow 290"/>
          <p:cNvSpPr/>
          <p:nvPr/>
        </p:nvSpPr>
        <p:spPr bwMode="auto">
          <a:xfrm>
            <a:off x="3341563" y="5104878"/>
            <a:ext cx="3345628" cy="1081144"/>
          </a:xfrm>
          <a:prstGeom prst="leftArrow">
            <a:avLst/>
          </a:prstGeom>
          <a:gradFill>
            <a:gsLst>
              <a:gs pos="30000">
                <a:schemeClr val="tx2">
                  <a:lumMod val="75000"/>
                </a:schemeClr>
              </a:gs>
              <a:gs pos="39999">
                <a:srgbClr val="0A128C"/>
              </a:gs>
              <a:gs pos="70000">
                <a:srgbClr val="181CC7"/>
              </a:gs>
              <a:gs pos="88000">
                <a:srgbClr val="7005D4"/>
              </a:gs>
              <a:gs pos="100000">
                <a:srgbClr val="8C3D91"/>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92" name="Text Box 90"/>
          <p:cNvSpPr txBox="1">
            <a:spLocks noChangeArrowheads="1"/>
          </p:cNvSpPr>
          <p:nvPr/>
        </p:nvSpPr>
        <p:spPr bwMode="auto">
          <a:xfrm>
            <a:off x="3502927" y="5324701"/>
            <a:ext cx="2657139" cy="646331"/>
          </a:xfrm>
          <a:prstGeom prst="rect">
            <a:avLst/>
          </a:prstGeom>
          <a:noFill/>
          <a:ln w="9525">
            <a:noFill/>
            <a:miter lim="800000"/>
            <a:headEnd/>
            <a:tailEnd/>
          </a:ln>
        </p:spPr>
        <p:txBody>
          <a:bodyPr wrap="square">
            <a:spAutoFit/>
          </a:bodyPr>
          <a:lstStyle/>
          <a:p>
            <a:pPr eaLnBrk="0" hangingPunct="0">
              <a:spcBef>
                <a:spcPct val="50000"/>
              </a:spcBef>
            </a:pPr>
            <a:r>
              <a:rPr lang="en-US" dirty="0" smtClean="0">
                <a:latin typeface="+mj-lt"/>
              </a:rPr>
              <a:t>Here’s the ticket if you prove who you are</a:t>
            </a:r>
            <a:endParaRPr lang="en-US" dirty="0">
              <a:latin typeface="+mj-lt"/>
            </a:endParaRPr>
          </a:p>
        </p:txBody>
      </p:sp>
      <p:sp>
        <p:nvSpPr>
          <p:cNvPr id="293" name="Rectangle 82"/>
          <p:cNvSpPr>
            <a:spLocks noChangeArrowheads="1"/>
          </p:cNvSpPr>
          <p:nvPr/>
        </p:nvSpPr>
        <p:spPr bwMode="auto">
          <a:xfrm>
            <a:off x="5522712" y="5689004"/>
            <a:ext cx="685800" cy="304800"/>
          </a:xfrm>
          <a:prstGeom prst="rect">
            <a:avLst/>
          </a:prstGeom>
          <a:solidFill>
            <a:srgbClr val="C00000"/>
          </a:solidFill>
          <a:ln w="12700">
            <a:solidFill>
              <a:schemeClr val="accent2"/>
            </a:solidFill>
            <a:miter lim="800000"/>
            <a:headEnd type="none" w="sm" len="sm"/>
            <a:tailEnd type="none" w="sm" len="sm"/>
          </a:ln>
          <a:effectLst/>
        </p:spPr>
        <p:txBody>
          <a:bodyPr wrap="none" anchor="ctr"/>
          <a:lstStyle/>
          <a:p>
            <a:pPr algn="ctr" eaLnBrk="0" hangingPunct="0">
              <a:defRPr/>
            </a:pPr>
            <a:r>
              <a:rPr lang="en-US" b="1" dirty="0">
                <a:effectLst>
                  <a:outerShdw blurRad="38100" dist="38100" dir="2700000" algn="tl">
                    <a:srgbClr val="000000"/>
                  </a:outerShdw>
                </a:effectLst>
              </a:rPr>
              <a:t>TGT</a:t>
            </a:r>
            <a:endParaRPr lang="en-US" sz="2400" dirty="0"/>
          </a:p>
        </p:txBody>
      </p:sp>
      <p:grpSp>
        <p:nvGrpSpPr>
          <p:cNvPr id="294" name="Group 109"/>
          <p:cNvGrpSpPr>
            <a:grpSpLocks/>
          </p:cNvGrpSpPr>
          <p:nvPr/>
        </p:nvGrpSpPr>
        <p:grpSpPr bwMode="auto">
          <a:xfrm rot="16980598" flipV="1">
            <a:off x="6098640" y="5649654"/>
            <a:ext cx="349066" cy="371727"/>
            <a:chOff x="744" y="2956"/>
            <a:chExt cx="725" cy="695"/>
          </a:xfrm>
        </p:grpSpPr>
        <p:sp>
          <p:nvSpPr>
            <p:cNvPr id="295" name="Oval 110"/>
            <p:cNvSpPr>
              <a:spLocks noChangeArrowheads="1"/>
            </p:cNvSpPr>
            <p:nvPr/>
          </p:nvSpPr>
          <p:spPr bwMode="auto">
            <a:xfrm rot="3060000">
              <a:off x="754" y="3263"/>
              <a:ext cx="386" cy="390"/>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296" name="Freeform 111"/>
            <p:cNvSpPr>
              <a:spLocks/>
            </p:cNvSpPr>
            <p:nvPr/>
          </p:nvSpPr>
          <p:spPr bwMode="auto">
            <a:xfrm>
              <a:off x="1055" y="2990"/>
              <a:ext cx="414" cy="401"/>
            </a:xfrm>
            <a:custGeom>
              <a:avLst/>
              <a:gdLst>
                <a:gd name="T0" fmla="*/ 0 w 357"/>
                <a:gd name="T1" fmla="*/ 363 h 346"/>
                <a:gd name="T2" fmla="*/ 445 w 357"/>
                <a:gd name="T3" fmla="*/ 0 h 346"/>
                <a:gd name="T4" fmla="*/ 479 w 357"/>
                <a:gd name="T5" fmla="*/ 43 h 346"/>
                <a:gd name="T6" fmla="*/ 477 w 357"/>
                <a:gd name="T7" fmla="*/ 137 h 346"/>
                <a:gd name="T8" fmla="*/ 422 w 357"/>
                <a:gd name="T9" fmla="*/ 180 h 346"/>
                <a:gd name="T10" fmla="*/ 357 w 357"/>
                <a:gd name="T11" fmla="*/ 169 h 346"/>
                <a:gd name="T12" fmla="*/ 378 w 357"/>
                <a:gd name="T13" fmla="*/ 225 h 346"/>
                <a:gd name="T14" fmla="*/ 286 w 357"/>
                <a:gd name="T15" fmla="*/ 299 h 346"/>
                <a:gd name="T16" fmla="*/ 237 w 357"/>
                <a:gd name="T17" fmla="*/ 284 h 346"/>
                <a:gd name="T18" fmla="*/ 230 w 357"/>
                <a:gd name="T19" fmla="*/ 337 h 346"/>
                <a:gd name="T20" fmla="*/ 77 w 357"/>
                <a:gd name="T21" fmla="*/ 464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346"/>
                <a:gd name="T35" fmla="*/ 357 w 357"/>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346">
                  <a:moveTo>
                    <a:pt x="0" y="270"/>
                  </a:moveTo>
                  <a:lnTo>
                    <a:pt x="331" y="0"/>
                  </a:lnTo>
                  <a:lnTo>
                    <a:pt x="356" y="32"/>
                  </a:lnTo>
                  <a:lnTo>
                    <a:pt x="354" y="102"/>
                  </a:lnTo>
                  <a:lnTo>
                    <a:pt x="314" y="134"/>
                  </a:lnTo>
                  <a:lnTo>
                    <a:pt x="266" y="126"/>
                  </a:lnTo>
                  <a:lnTo>
                    <a:pt x="281" y="167"/>
                  </a:lnTo>
                  <a:lnTo>
                    <a:pt x="213" y="223"/>
                  </a:lnTo>
                  <a:lnTo>
                    <a:pt x="176" y="211"/>
                  </a:lnTo>
                  <a:lnTo>
                    <a:pt x="171" y="251"/>
                  </a:lnTo>
                  <a:lnTo>
                    <a:pt x="57" y="345"/>
                  </a:lnTo>
                </a:path>
              </a:pathLst>
            </a:custGeom>
            <a:solidFill>
              <a:srgbClr val="FF9900"/>
            </a:solidFill>
            <a:ln w="6350" cap="rnd">
              <a:solidFill>
                <a:srgbClr val="800000"/>
              </a:solidFill>
              <a:round/>
              <a:headEnd/>
              <a:tailEnd/>
            </a:ln>
          </p:spPr>
          <p:txBody>
            <a:bodyPr/>
            <a:lstStyle/>
            <a:p>
              <a:endParaRPr lang="en-US" dirty="0"/>
            </a:p>
          </p:txBody>
        </p:sp>
        <p:sp>
          <p:nvSpPr>
            <p:cNvPr id="297" name="Oval 112"/>
            <p:cNvSpPr>
              <a:spLocks noChangeArrowheads="1"/>
            </p:cNvSpPr>
            <p:nvPr/>
          </p:nvSpPr>
          <p:spPr bwMode="auto">
            <a:xfrm rot="3060000">
              <a:off x="744" y="3224"/>
              <a:ext cx="390" cy="390"/>
            </a:xfrm>
            <a:prstGeom prst="ellipse">
              <a:avLst/>
            </a:prstGeom>
            <a:gradFill rotWithShape="0">
              <a:gsLst>
                <a:gs pos="0">
                  <a:srgbClr val="FFCC00"/>
                </a:gs>
                <a:gs pos="100000">
                  <a:srgbClr val="FFE786"/>
                </a:gs>
              </a:gsLst>
              <a:path path="rect">
                <a:fillToRect l="100000" t="100000"/>
              </a:path>
            </a:gradFill>
            <a:ln w="6350">
              <a:solidFill>
                <a:srgbClr val="800000"/>
              </a:solidFill>
              <a:round/>
              <a:headEnd/>
              <a:tailEnd/>
            </a:ln>
          </p:spPr>
          <p:txBody>
            <a:bodyPr wrap="none" anchor="ctr"/>
            <a:lstStyle/>
            <a:p>
              <a:endParaRPr lang="en-US" dirty="0"/>
            </a:p>
          </p:txBody>
        </p:sp>
        <p:sp>
          <p:nvSpPr>
            <p:cNvPr id="298" name="Oval 113"/>
            <p:cNvSpPr>
              <a:spLocks noChangeArrowheads="1"/>
            </p:cNvSpPr>
            <p:nvPr/>
          </p:nvSpPr>
          <p:spPr bwMode="auto">
            <a:xfrm rot="3060000">
              <a:off x="820" y="3431"/>
              <a:ext cx="99" cy="96"/>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299" name="Oval 114"/>
            <p:cNvSpPr>
              <a:spLocks noChangeArrowheads="1"/>
            </p:cNvSpPr>
            <p:nvPr/>
          </p:nvSpPr>
          <p:spPr bwMode="auto">
            <a:xfrm rot="3060000">
              <a:off x="843" y="3442"/>
              <a:ext cx="70" cy="92"/>
            </a:xfrm>
            <a:prstGeom prst="ellipse">
              <a:avLst/>
            </a:prstGeom>
            <a:solidFill>
              <a:schemeClr val="accent1"/>
            </a:solidFill>
            <a:ln w="6350">
              <a:solidFill>
                <a:srgbClr val="800000"/>
              </a:solidFill>
              <a:round/>
              <a:headEnd/>
              <a:tailEnd/>
            </a:ln>
          </p:spPr>
          <p:txBody>
            <a:bodyPr wrap="none" anchor="ctr"/>
            <a:lstStyle/>
            <a:p>
              <a:endParaRPr lang="en-US" dirty="0"/>
            </a:p>
          </p:txBody>
        </p:sp>
        <p:sp>
          <p:nvSpPr>
            <p:cNvPr id="300" name="Freeform 115"/>
            <p:cNvSpPr>
              <a:spLocks/>
            </p:cNvSpPr>
            <p:nvPr/>
          </p:nvSpPr>
          <p:spPr bwMode="auto">
            <a:xfrm>
              <a:off x="1050" y="2956"/>
              <a:ext cx="413" cy="392"/>
            </a:xfrm>
            <a:custGeom>
              <a:avLst/>
              <a:gdLst>
                <a:gd name="T0" fmla="*/ 0 w 356"/>
                <a:gd name="T1" fmla="*/ 355 h 338"/>
                <a:gd name="T2" fmla="*/ 442 w 356"/>
                <a:gd name="T3" fmla="*/ 0 h 338"/>
                <a:gd name="T4" fmla="*/ 478 w 356"/>
                <a:gd name="T5" fmla="*/ 43 h 338"/>
                <a:gd name="T6" fmla="*/ 473 w 356"/>
                <a:gd name="T7" fmla="*/ 135 h 338"/>
                <a:gd name="T8" fmla="*/ 421 w 356"/>
                <a:gd name="T9" fmla="*/ 174 h 338"/>
                <a:gd name="T10" fmla="*/ 354 w 356"/>
                <a:gd name="T11" fmla="*/ 162 h 338"/>
                <a:gd name="T12" fmla="*/ 375 w 356"/>
                <a:gd name="T13" fmla="*/ 224 h 338"/>
                <a:gd name="T14" fmla="*/ 285 w 356"/>
                <a:gd name="T15" fmla="*/ 295 h 338"/>
                <a:gd name="T16" fmla="*/ 236 w 356"/>
                <a:gd name="T17" fmla="*/ 280 h 338"/>
                <a:gd name="T18" fmla="*/ 229 w 356"/>
                <a:gd name="T19" fmla="*/ 331 h 338"/>
                <a:gd name="T20" fmla="*/ 74 w 356"/>
                <a:gd name="T21" fmla="*/ 453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338"/>
                <a:gd name="T35" fmla="*/ 356 w 356"/>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338">
                  <a:moveTo>
                    <a:pt x="0" y="264"/>
                  </a:moveTo>
                  <a:lnTo>
                    <a:pt x="328" y="0"/>
                  </a:lnTo>
                  <a:lnTo>
                    <a:pt x="355" y="32"/>
                  </a:lnTo>
                  <a:lnTo>
                    <a:pt x="352" y="100"/>
                  </a:lnTo>
                  <a:lnTo>
                    <a:pt x="313" y="129"/>
                  </a:lnTo>
                  <a:lnTo>
                    <a:pt x="263" y="121"/>
                  </a:lnTo>
                  <a:lnTo>
                    <a:pt x="278" y="166"/>
                  </a:lnTo>
                  <a:lnTo>
                    <a:pt x="212" y="219"/>
                  </a:lnTo>
                  <a:lnTo>
                    <a:pt x="175" y="208"/>
                  </a:lnTo>
                  <a:lnTo>
                    <a:pt x="170" y="246"/>
                  </a:lnTo>
                  <a:lnTo>
                    <a:pt x="55" y="337"/>
                  </a:lnTo>
                </a:path>
              </a:pathLst>
            </a:custGeom>
            <a:gradFill rotWithShape="0">
              <a:gsLst>
                <a:gs pos="0">
                  <a:srgbClr val="FFCC00"/>
                </a:gs>
                <a:gs pos="100000">
                  <a:srgbClr val="FFE786"/>
                </a:gs>
              </a:gsLst>
              <a:path path="rect">
                <a:fillToRect l="100000" t="100000"/>
              </a:path>
            </a:gradFill>
            <a:ln w="6350" cap="rnd">
              <a:solidFill>
                <a:srgbClr val="800000"/>
              </a:solidFill>
              <a:round/>
              <a:headEnd/>
              <a:tailEnd/>
            </a:ln>
          </p:spPr>
          <p:txBody>
            <a:bodyPr/>
            <a:lstStyle/>
            <a:p>
              <a:endParaRPr lang="en-US" dirty="0"/>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Replay Attack</a:t>
            </a:r>
            <a:endParaRPr lang="en-US" dirty="0"/>
          </a:p>
        </p:txBody>
      </p:sp>
      <p:grpSp>
        <p:nvGrpSpPr>
          <p:cNvPr id="133" name="Group 3"/>
          <p:cNvGrpSpPr>
            <a:grpSpLocks/>
          </p:cNvGrpSpPr>
          <p:nvPr/>
        </p:nvGrpSpPr>
        <p:grpSpPr bwMode="auto">
          <a:xfrm>
            <a:off x="5095577" y="1811050"/>
            <a:ext cx="601736" cy="1040626"/>
            <a:chOff x="2415" y="576"/>
            <a:chExt cx="626" cy="1012"/>
          </a:xfrm>
        </p:grpSpPr>
        <p:sp>
          <p:nvSpPr>
            <p:cNvPr id="134" name="Freeform 4"/>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chemeClr val="tx1"/>
              </a:solidFill>
              <a:round/>
              <a:headEnd/>
              <a:tailEnd/>
            </a:ln>
          </p:spPr>
          <p:txBody>
            <a:bodyPr/>
            <a:lstStyle/>
            <a:p>
              <a:endParaRPr lang="en-US" dirty="0">
                <a:latin typeface="+mn-lt"/>
              </a:endParaRPr>
            </a:p>
          </p:txBody>
        </p:sp>
        <p:sp>
          <p:nvSpPr>
            <p:cNvPr id="135" name="Freeform 5"/>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dirty="0">
                <a:latin typeface="+mn-lt"/>
              </a:endParaRPr>
            </a:p>
          </p:txBody>
        </p:sp>
        <p:sp>
          <p:nvSpPr>
            <p:cNvPr id="136" name="Freeform 6"/>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latin typeface="+mn-lt"/>
              </a:endParaRPr>
            </a:p>
          </p:txBody>
        </p:sp>
        <p:sp>
          <p:nvSpPr>
            <p:cNvPr id="137" name="Freeform 7"/>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dirty="0">
                <a:latin typeface="+mn-lt"/>
              </a:endParaRPr>
            </a:p>
          </p:txBody>
        </p:sp>
        <p:sp>
          <p:nvSpPr>
            <p:cNvPr id="166" name="Line 8"/>
            <p:cNvSpPr>
              <a:spLocks noChangeShapeType="1"/>
            </p:cNvSpPr>
            <p:nvPr/>
          </p:nvSpPr>
          <p:spPr bwMode="auto">
            <a:xfrm>
              <a:off x="2454" y="1426"/>
              <a:ext cx="192" cy="51"/>
            </a:xfrm>
            <a:prstGeom prst="line">
              <a:avLst/>
            </a:prstGeom>
            <a:noFill/>
            <a:ln w="6350">
              <a:solidFill>
                <a:srgbClr val="676767"/>
              </a:solidFill>
              <a:round/>
              <a:headEnd/>
              <a:tailEnd/>
            </a:ln>
          </p:spPr>
          <p:txBody>
            <a:bodyPr wrap="none" anchor="ctr"/>
            <a:lstStyle/>
            <a:p>
              <a:endParaRPr lang="en-US" dirty="0">
                <a:latin typeface="+mn-lt"/>
              </a:endParaRPr>
            </a:p>
          </p:txBody>
        </p:sp>
        <p:sp>
          <p:nvSpPr>
            <p:cNvPr id="167" name="Oval 9"/>
            <p:cNvSpPr>
              <a:spLocks noChangeArrowheads="1"/>
            </p:cNvSpPr>
            <p:nvPr/>
          </p:nvSpPr>
          <p:spPr bwMode="auto">
            <a:xfrm>
              <a:off x="2447" y="765"/>
              <a:ext cx="31" cy="17"/>
            </a:xfrm>
            <a:prstGeom prst="ellipse">
              <a:avLst/>
            </a:prstGeom>
            <a:solidFill>
              <a:srgbClr val="CC0099"/>
            </a:solidFill>
            <a:ln w="12700">
              <a:noFill/>
              <a:round/>
              <a:headEnd/>
              <a:tailEnd/>
            </a:ln>
          </p:spPr>
          <p:txBody>
            <a:bodyPr wrap="none" anchor="ctr"/>
            <a:lstStyle/>
            <a:p>
              <a:endParaRPr lang="en-US" dirty="0">
                <a:latin typeface="+mn-lt"/>
              </a:endParaRPr>
            </a:p>
          </p:txBody>
        </p:sp>
        <p:sp>
          <p:nvSpPr>
            <p:cNvPr id="168" name="Line 10"/>
            <p:cNvSpPr>
              <a:spLocks noChangeShapeType="1"/>
            </p:cNvSpPr>
            <p:nvPr/>
          </p:nvSpPr>
          <p:spPr bwMode="auto">
            <a:xfrm>
              <a:off x="2454" y="1388"/>
              <a:ext cx="192" cy="51"/>
            </a:xfrm>
            <a:prstGeom prst="line">
              <a:avLst/>
            </a:prstGeom>
            <a:noFill/>
            <a:ln w="6350">
              <a:solidFill>
                <a:srgbClr val="676767"/>
              </a:solidFill>
              <a:round/>
              <a:headEnd/>
              <a:tailEnd/>
            </a:ln>
          </p:spPr>
          <p:txBody>
            <a:bodyPr wrap="none" anchor="ctr"/>
            <a:lstStyle/>
            <a:p>
              <a:endParaRPr lang="en-US" dirty="0">
                <a:latin typeface="+mn-lt"/>
              </a:endParaRPr>
            </a:p>
          </p:txBody>
        </p:sp>
        <p:sp>
          <p:nvSpPr>
            <p:cNvPr id="179" name="Line 11"/>
            <p:cNvSpPr>
              <a:spLocks noChangeShapeType="1"/>
            </p:cNvSpPr>
            <p:nvPr/>
          </p:nvSpPr>
          <p:spPr bwMode="auto">
            <a:xfrm>
              <a:off x="2454" y="1350"/>
              <a:ext cx="192" cy="52"/>
            </a:xfrm>
            <a:prstGeom prst="line">
              <a:avLst/>
            </a:prstGeom>
            <a:noFill/>
            <a:ln w="6350">
              <a:solidFill>
                <a:srgbClr val="676767"/>
              </a:solidFill>
              <a:round/>
              <a:headEnd/>
              <a:tailEnd/>
            </a:ln>
          </p:spPr>
          <p:txBody>
            <a:bodyPr wrap="none" anchor="ctr"/>
            <a:lstStyle/>
            <a:p>
              <a:endParaRPr lang="en-US" dirty="0">
                <a:latin typeface="+mn-lt"/>
              </a:endParaRPr>
            </a:p>
          </p:txBody>
        </p:sp>
        <p:sp>
          <p:nvSpPr>
            <p:cNvPr id="180" name="Line 12"/>
            <p:cNvSpPr>
              <a:spLocks noChangeShapeType="1"/>
            </p:cNvSpPr>
            <p:nvPr/>
          </p:nvSpPr>
          <p:spPr bwMode="auto">
            <a:xfrm>
              <a:off x="2454" y="1313"/>
              <a:ext cx="192" cy="51"/>
            </a:xfrm>
            <a:prstGeom prst="line">
              <a:avLst/>
            </a:prstGeom>
            <a:noFill/>
            <a:ln w="6350">
              <a:solidFill>
                <a:srgbClr val="676767"/>
              </a:solidFill>
              <a:round/>
              <a:headEnd/>
              <a:tailEnd/>
            </a:ln>
          </p:spPr>
          <p:txBody>
            <a:bodyPr wrap="none" anchor="ctr"/>
            <a:lstStyle/>
            <a:p>
              <a:endParaRPr lang="en-US" dirty="0">
                <a:latin typeface="+mn-lt"/>
              </a:endParaRPr>
            </a:p>
          </p:txBody>
        </p:sp>
        <p:sp>
          <p:nvSpPr>
            <p:cNvPr id="181" name="Line 13"/>
            <p:cNvSpPr>
              <a:spLocks noChangeShapeType="1"/>
            </p:cNvSpPr>
            <p:nvPr/>
          </p:nvSpPr>
          <p:spPr bwMode="auto">
            <a:xfrm>
              <a:off x="2454" y="1274"/>
              <a:ext cx="192" cy="51"/>
            </a:xfrm>
            <a:prstGeom prst="line">
              <a:avLst/>
            </a:prstGeom>
            <a:noFill/>
            <a:ln w="6350">
              <a:solidFill>
                <a:srgbClr val="676767"/>
              </a:solidFill>
              <a:round/>
              <a:headEnd/>
              <a:tailEnd/>
            </a:ln>
          </p:spPr>
          <p:txBody>
            <a:bodyPr wrap="none" anchor="ctr"/>
            <a:lstStyle/>
            <a:p>
              <a:endParaRPr lang="en-US" dirty="0">
                <a:latin typeface="+mn-lt"/>
              </a:endParaRPr>
            </a:p>
          </p:txBody>
        </p:sp>
        <p:sp>
          <p:nvSpPr>
            <p:cNvPr id="214" name="Freeform 14"/>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dirty="0">
                <a:latin typeface="+mn-lt"/>
              </a:endParaRPr>
            </a:p>
          </p:txBody>
        </p:sp>
        <p:sp>
          <p:nvSpPr>
            <p:cNvPr id="215" name="Freeform 15"/>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dirty="0">
                <a:latin typeface="+mn-lt"/>
              </a:endParaRPr>
            </a:p>
          </p:txBody>
        </p:sp>
        <p:sp>
          <p:nvSpPr>
            <p:cNvPr id="216" name="Freeform 16"/>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dirty="0">
                <a:latin typeface="+mn-lt"/>
              </a:endParaRPr>
            </a:p>
          </p:txBody>
        </p:sp>
        <p:sp>
          <p:nvSpPr>
            <p:cNvPr id="217" name="Line 17"/>
            <p:cNvSpPr>
              <a:spLocks noChangeShapeType="1"/>
            </p:cNvSpPr>
            <p:nvPr/>
          </p:nvSpPr>
          <p:spPr bwMode="auto">
            <a:xfrm>
              <a:off x="2452" y="944"/>
              <a:ext cx="187" cy="43"/>
            </a:xfrm>
            <a:prstGeom prst="line">
              <a:avLst/>
            </a:prstGeom>
            <a:noFill/>
            <a:ln w="3175">
              <a:solidFill>
                <a:srgbClr val="676767"/>
              </a:solidFill>
              <a:round/>
              <a:headEnd/>
              <a:tailEnd/>
            </a:ln>
          </p:spPr>
          <p:txBody>
            <a:bodyPr wrap="none" anchor="ctr"/>
            <a:lstStyle/>
            <a:p>
              <a:endParaRPr lang="en-US" dirty="0">
                <a:latin typeface="+mn-lt"/>
              </a:endParaRPr>
            </a:p>
          </p:txBody>
        </p:sp>
        <p:sp>
          <p:nvSpPr>
            <p:cNvPr id="218" name="Line 18"/>
            <p:cNvSpPr>
              <a:spLocks noChangeShapeType="1"/>
            </p:cNvSpPr>
            <p:nvPr/>
          </p:nvSpPr>
          <p:spPr bwMode="auto">
            <a:xfrm>
              <a:off x="2452" y="1019"/>
              <a:ext cx="189" cy="43"/>
            </a:xfrm>
            <a:prstGeom prst="line">
              <a:avLst/>
            </a:prstGeom>
            <a:noFill/>
            <a:ln w="3175">
              <a:solidFill>
                <a:srgbClr val="676767"/>
              </a:solidFill>
              <a:round/>
              <a:headEnd/>
              <a:tailEnd/>
            </a:ln>
          </p:spPr>
          <p:txBody>
            <a:bodyPr wrap="none" anchor="ctr"/>
            <a:lstStyle/>
            <a:p>
              <a:endParaRPr lang="en-US" dirty="0">
                <a:latin typeface="+mn-lt"/>
              </a:endParaRPr>
            </a:p>
          </p:txBody>
        </p:sp>
        <p:sp>
          <p:nvSpPr>
            <p:cNvPr id="219" name="Line 19"/>
            <p:cNvSpPr>
              <a:spLocks noChangeShapeType="1"/>
            </p:cNvSpPr>
            <p:nvPr/>
          </p:nvSpPr>
          <p:spPr bwMode="auto">
            <a:xfrm>
              <a:off x="2452" y="1112"/>
              <a:ext cx="180" cy="43"/>
            </a:xfrm>
            <a:prstGeom prst="line">
              <a:avLst/>
            </a:prstGeom>
            <a:noFill/>
            <a:ln w="3175">
              <a:solidFill>
                <a:srgbClr val="676767"/>
              </a:solidFill>
              <a:round/>
              <a:headEnd/>
              <a:tailEnd/>
            </a:ln>
          </p:spPr>
          <p:txBody>
            <a:bodyPr wrap="none" anchor="ctr"/>
            <a:lstStyle/>
            <a:p>
              <a:endParaRPr lang="en-US" dirty="0">
                <a:latin typeface="+mn-lt"/>
              </a:endParaRPr>
            </a:p>
          </p:txBody>
        </p:sp>
        <p:sp>
          <p:nvSpPr>
            <p:cNvPr id="220" name="Freeform 20"/>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dirty="0">
                <a:latin typeface="+mn-lt"/>
              </a:endParaRPr>
            </a:p>
          </p:txBody>
        </p:sp>
        <p:sp>
          <p:nvSpPr>
            <p:cNvPr id="221" name="Line 21"/>
            <p:cNvSpPr>
              <a:spLocks noChangeShapeType="1"/>
            </p:cNvSpPr>
            <p:nvPr/>
          </p:nvSpPr>
          <p:spPr bwMode="auto">
            <a:xfrm>
              <a:off x="2479" y="913"/>
              <a:ext cx="138" cy="30"/>
            </a:xfrm>
            <a:prstGeom prst="line">
              <a:avLst/>
            </a:prstGeom>
            <a:noFill/>
            <a:ln w="6350">
              <a:solidFill>
                <a:srgbClr val="919191"/>
              </a:solidFill>
              <a:round/>
              <a:headEnd/>
              <a:tailEnd/>
            </a:ln>
          </p:spPr>
          <p:txBody>
            <a:bodyPr wrap="none" anchor="ctr"/>
            <a:lstStyle/>
            <a:p>
              <a:endParaRPr lang="en-US" dirty="0">
                <a:latin typeface="+mn-lt"/>
              </a:endParaRPr>
            </a:p>
          </p:txBody>
        </p:sp>
        <p:sp>
          <p:nvSpPr>
            <p:cNvPr id="222" name="Freeform 22"/>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dirty="0">
                <a:latin typeface="+mn-lt"/>
              </a:endParaRPr>
            </a:p>
          </p:txBody>
        </p:sp>
        <p:sp>
          <p:nvSpPr>
            <p:cNvPr id="223" name="Freeform 23"/>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dirty="0">
                <a:latin typeface="+mn-lt"/>
              </a:endParaRPr>
            </a:p>
          </p:txBody>
        </p:sp>
        <p:sp>
          <p:nvSpPr>
            <p:cNvPr id="224" name="Freeform 24"/>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dirty="0">
                <a:latin typeface="+mn-lt"/>
              </a:endParaRPr>
            </a:p>
          </p:txBody>
        </p:sp>
        <p:sp>
          <p:nvSpPr>
            <p:cNvPr id="225" name="Line 25"/>
            <p:cNvSpPr>
              <a:spLocks noChangeShapeType="1"/>
            </p:cNvSpPr>
            <p:nvPr/>
          </p:nvSpPr>
          <p:spPr bwMode="auto">
            <a:xfrm flipH="1" flipV="1">
              <a:off x="2584" y="1013"/>
              <a:ext cx="33" cy="8"/>
            </a:xfrm>
            <a:prstGeom prst="line">
              <a:avLst/>
            </a:prstGeom>
            <a:noFill/>
            <a:ln w="9525">
              <a:solidFill>
                <a:srgbClr val="CC0099"/>
              </a:solidFill>
              <a:round/>
              <a:headEnd/>
              <a:tailEnd/>
            </a:ln>
          </p:spPr>
          <p:txBody>
            <a:bodyPr wrap="none" tIns="27432" bIns="27432" anchor="ctr">
              <a:spAutoFit/>
            </a:bodyPr>
            <a:lstStyle/>
            <a:p>
              <a:endParaRPr lang="en-US" dirty="0">
                <a:latin typeface="+mn-lt"/>
              </a:endParaRPr>
            </a:p>
          </p:txBody>
        </p:sp>
        <p:sp>
          <p:nvSpPr>
            <p:cNvPr id="226" name="Line 26"/>
            <p:cNvSpPr>
              <a:spLocks noChangeShapeType="1"/>
            </p:cNvSpPr>
            <p:nvPr/>
          </p:nvSpPr>
          <p:spPr bwMode="auto">
            <a:xfrm flipH="1" flipV="1">
              <a:off x="2584" y="1095"/>
              <a:ext cx="33" cy="7"/>
            </a:xfrm>
            <a:prstGeom prst="line">
              <a:avLst/>
            </a:prstGeom>
            <a:noFill/>
            <a:ln w="9525">
              <a:solidFill>
                <a:srgbClr val="CC0099"/>
              </a:solidFill>
              <a:round/>
              <a:headEnd/>
              <a:tailEnd/>
            </a:ln>
          </p:spPr>
          <p:txBody>
            <a:bodyPr wrap="none" tIns="27432" bIns="27432" anchor="ctr">
              <a:spAutoFit/>
            </a:bodyPr>
            <a:lstStyle/>
            <a:p>
              <a:endParaRPr lang="en-US" dirty="0">
                <a:latin typeface="+mn-lt"/>
              </a:endParaRPr>
            </a:p>
          </p:txBody>
        </p:sp>
        <p:sp>
          <p:nvSpPr>
            <p:cNvPr id="227" name="Line 27"/>
            <p:cNvSpPr>
              <a:spLocks noChangeShapeType="1"/>
            </p:cNvSpPr>
            <p:nvPr/>
          </p:nvSpPr>
          <p:spPr bwMode="auto">
            <a:xfrm flipH="1" flipV="1">
              <a:off x="2584" y="1194"/>
              <a:ext cx="33" cy="8"/>
            </a:xfrm>
            <a:prstGeom prst="line">
              <a:avLst/>
            </a:prstGeom>
            <a:noFill/>
            <a:ln w="9525">
              <a:solidFill>
                <a:srgbClr val="CC0099"/>
              </a:solidFill>
              <a:round/>
              <a:headEnd/>
              <a:tailEnd/>
            </a:ln>
          </p:spPr>
          <p:txBody>
            <a:bodyPr wrap="none" tIns="27432" bIns="27432" anchor="ctr">
              <a:spAutoFit/>
            </a:bodyPr>
            <a:lstStyle/>
            <a:p>
              <a:endParaRPr lang="en-US" dirty="0">
                <a:latin typeface="+mn-lt"/>
              </a:endParaRPr>
            </a:p>
          </p:txBody>
        </p:sp>
      </p:grpSp>
      <p:sp>
        <p:nvSpPr>
          <p:cNvPr id="228" name="Curved Down Arrow 227"/>
          <p:cNvSpPr/>
          <p:nvPr/>
        </p:nvSpPr>
        <p:spPr bwMode="auto">
          <a:xfrm>
            <a:off x="1409824" y="1353546"/>
            <a:ext cx="4131176" cy="538448"/>
          </a:xfrm>
          <a:prstGeom prst="curvedDownArrow">
            <a:avLst/>
          </a:prstGeom>
          <a:solidFill>
            <a:schemeClr val="accent1">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230" name="Group 3"/>
          <p:cNvGrpSpPr>
            <a:grpSpLocks/>
          </p:cNvGrpSpPr>
          <p:nvPr/>
        </p:nvGrpSpPr>
        <p:grpSpPr bwMode="auto">
          <a:xfrm>
            <a:off x="5318720" y="5600609"/>
            <a:ext cx="601736" cy="1040626"/>
            <a:chOff x="2415" y="576"/>
            <a:chExt cx="626" cy="1012"/>
          </a:xfrm>
        </p:grpSpPr>
        <p:sp>
          <p:nvSpPr>
            <p:cNvPr id="231" name="Freeform 4"/>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chemeClr val="tx1"/>
              </a:solidFill>
              <a:round/>
              <a:headEnd/>
              <a:tailEnd/>
            </a:ln>
          </p:spPr>
          <p:txBody>
            <a:bodyPr/>
            <a:lstStyle/>
            <a:p>
              <a:endParaRPr lang="en-US" dirty="0">
                <a:latin typeface="+mn-lt"/>
              </a:endParaRPr>
            </a:p>
          </p:txBody>
        </p:sp>
        <p:sp>
          <p:nvSpPr>
            <p:cNvPr id="232" name="Freeform 5"/>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dirty="0">
                <a:latin typeface="+mn-lt"/>
              </a:endParaRPr>
            </a:p>
          </p:txBody>
        </p:sp>
        <p:sp>
          <p:nvSpPr>
            <p:cNvPr id="233" name="Freeform 6"/>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latin typeface="+mn-lt"/>
              </a:endParaRPr>
            </a:p>
          </p:txBody>
        </p:sp>
        <p:sp>
          <p:nvSpPr>
            <p:cNvPr id="234" name="Freeform 7"/>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dirty="0">
                <a:latin typeface="+mn-lt"/>
              </a:endParaRPr>
            </a:p>
          </p:txBody>
        </p:sp>
        <p:sp>
          <p:nvSpPr>
            <p:cNvPr id="235" name="Line 8"/>
            <p:cNvSpPr>
              <a:spLocks noChangeShapeType="1"/>
            </p:cNvSpPr>
            <p:nvPr/>
          </p:nvSpPr>
          <p:spPr bwMode="auto">
            <a:xfrm>
              <a:off x="2454" y="1426"/>
              <a:ext cx="192" cy="51"/>
            </a:xfrm>
            <a:prstGeom prst="line">
              <a:avLst/>
            </a:prstGeom>
            <a:noFill/>
            <a:ln w="6350">
              <a:solidFill>
                <a:srgbClr val="676767"/>
              </a:solidFill>
              <a:round/>
              <a:headEnd/>
              <a:tailEnd/>
            </a:ln>
          </p:spPr>
          <p:txBody>
            <a:bodyPr wrap="none" anchor="ctr"/>
            <a:lstStyle/>
            <a:p>
              <a:endParaRPr lang="en-US" dirty="0">
                <a:latin typeface="+mn-lt"/>
              </a:endParaRPr>
            </a:p>
          </p:txBody>
        </p:sp>
        <p:sp>
          <p:nvSpPr>
            <p:cNvPr id="236" name="Oval 9"/>
            <p:cNvSpPr>
              <a:spLocks noChangeArrowheads="1"/>
            </p:cNvSpPr>
            <p:nvPr/>
          </p:nvSpPr>
          <p:spPr bwMode="auto">
            <a:xfrm>
              <a:off x="2447" y="765"/>
              <a:ext cx="31" cy="17"/>
            </a:xfrm>
            <a:prstGeom prst="ellipse">
              <a:avLst/>
            </a:prstGeom>
            <a:solidFill>
              <a:srgbClr val="CC0099"/>
            </a:solidFill>
            <a:ln w="12700">
              <a:noFill/>
              <a:round/>
              <a:headEnd/>
              <a:tailEnd/>
            </a:ln>
          </p:spPr>
          <p:txBody>
            <a:bodyPr wrap="none" anchor="ctr"/>
            <a:lstStyle/>
            <a:p>
              <a:endParaRPr lang="en-US" dirty="0">
                <a:latin typeface="+mn-lt"/>
              </a:endParaRPr>
            </a:p>
          </p:txBody>
        </p:sp>
        <p:sp>
          <p:nvSpPr>
            <p:cNvPr id="237" name="Line 10"/>
            <p:cNvSpPr>
              <a:spLocks noChangeShapeType="1"/>
            </p:cNvSpPr>
            <p:nvPr/>
          </p:nvSpPr>
          <p:spPr bwMode="auto">
            <a:xfrm>
              <a:off x="2454" y="1388"/>
              <a:ext cx="192" cy="51"/>
            </a:xfrm>
            <a:prstGeom prst="line">
              <a:avLst/>
            </a:prstGeom>
            <a:noFill/>
            <a:ln w="6350">
              <a:solidFill>
                <a:srgbClr val="676767"/>
              </a:solidFill>
              <a:round/>
              <a:headEnd/>
              <a:tailEnd/>
            </a:ln>
          </p:spPr>
          <p:txBody>
            <a:bodyPr wrap="none" anchor="ctr"/>
            <a:lstStyle/>
            <a:p>
              <a:endParaRPr lang="en-US" dirty="0">
                <a:latin typeface="+mn-lt"/>
              </a:endParaRPr>
            </a:p>
          </p:txBody>
        </p:sp>
        <p:sp>
          <p:nvSpPr>
            <p:cNvPr id="238" name="Line 11"/>
            <p:cNvSpPr>
              <a:spLocks noChangeShapeType="1"/>
            </p:cNvSpPr>
            <p:nvPr/>
          </p:nvSpPr>
          <p:spPr bwMode="auto">
            <a:xfrm>
              <a:off x="2454" y="1350"/>
              <a:ext cx="192" cy="52"/>
            </a:xfrm>
            <a:prstGeom prst="line">
              <a:avLst/>
            </a:prstGeom>
            <a:noFill/>
            <a:ln w="6350">
              <a:solidFill>
                <a:srgbClr val="676767"/>
              </a:solidFill>
              <a:round/>
              <a:headEnd/>
              <a:tailEnd/>
            </a:ln>
          </p:spPr>
          <p:txBody>
            <a:bodyPr wrap="none" anchor="ctr"/>
            <a:lstStyle/>
            <a:p>
              <a:endParaRPr lang="en-US" dirty="0">
                <a:latin typeface="+mn-lt"/>
              </a:endParaRPr>
            </a:p>
          </p:txBody>
        </p:sp>
        <p:sp>
          <p:nvSpPr>
            <p:cNvPr id="239" name="Line 12"/>
            <p:cNvSpPr>
              <a:spLocks noChangeShapeType="1"/>
            </p:cNvSpPr>
            <p:nvPr/>
          </p:nvSpPr>
          <p:spPr bwMode="auto">
            <a:xfrm>
              <a:off x="2454" y="1313"/>
              <a:ext cx="192" cy="51"/>
            </a:xfrm>
            <a:prstGeom prst="line">
              <a:avLst/>
            </a:prstGeom>
            <a:noFill/>
            <a:ln w="6350">
              <a:solidFill>
                <a:srgbClr val="676767"/>
              </a:solidFill>
              <a:round/>
              <a:headEnd/>
              <a:tailEnd/>
            </a:ln>
          </p:spPr>
          <p:txBody>
            <a:bodyPr wrap="none" anchor="ctr"/>
            <a:lstStyle/>
            <a:p>
              <a:endParaRPr lang="en-US" dirty="0">
                <a:latin typeface="+mn-lt"/>
              </a:endParaRPr>
            </a:p>
          </p:txBody>
        </p:sp>
        <p:sp>
          <p:nvSpPr>
            <p:cNvPr id="240" name="Line 13"/>
            <p:cNvSpPr>
              <a:spLocks noChangeShapeType="1"/>
            </p:cNvSpPr>
            <p:nvPr/>
          </p:nvSpPr>
          <p:spPr bwMode="auto">
            <a:xfrm>
              <a:off x="2454" y="1274"/>
              <a:ext cx="192" cy="51"/>
            </a:xfrm>
            <a:prstGeom prst="line">
              <a:avLst/>
            </a:prstGeom>
            <a:noFill/>
            <a:ln w="6350">
              <a:solidFill>
                <a:srgbClr val="676767"/>
              </a:solidFill>
              <a:round/>
              <a:headEnd/>
              <a:tailEnd/>
            </a:ln>
          </p:spPr>
          <p:txBody>
            <a:bodyPr wrap="none" anchor="ctr"/>
            <a:lstStyle/>
            <a:p>
              <a:endParaRPr lang="en-US" dirty="0">
                <a:latin typeface="+mn-lt"/>
              </a:endParaRPr>
            </a:p>
          </p:txBody>
        </p:sp>
        <p:sp>
          <p:nvSpPr>
            <p:cNvPr id="241" name="Freeform 14"/>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dirty="0">
                <a:latin typeface="+mn-lt"/>
              </a:endParaRPr>
            </a:p>
          </p:txBody>
        </p:sp>
        <p:sp>
          <p:nvSpPr>
            <p:cNvPr id="242" name="Freeform 15"/>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dirty="0">
                <a:latin typeface="+mn-lt"/>
              </a:endParaRPr>
            </a:p>
          </p:txBody>
        </p:sp>
        <p:sp>
          <p:nvSpPr>
            <p:cNvPr id="243" name="Freeform 16"/>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dirty="0">
                <a:latin typeface="+mn-lt"/>
              </a:endParaRPr>
            </a:p>
          </p:txBody>
        </p:sp>
        <p:sp>
          <p:nvSpPr>
            <p:cNvPr id="244" name="Line 17"/>
            <p:cNvSpPr>
              <a:spLocks noChangeShapeType="1"/>
            </p:cNvSpPr>
            <p:nvPr/>
          </p:nvSpPr>
          <p:spPr bwMode="auto">
            <a:xfrm>
              <a:off x="2452" y="944"/>
              <a:ext cx="187" cy="43"/>
            </a:xfrm>
            <a:prstGeom prst="line">
              <a:avLst/>
            </a:prstGeom>
            <a:noFill/>
            <a:ln w="3175">
              <a:solidFill>
                <a:srgbClr val="676767"/>
              </a:solidFill>
              <a:round/>
              <a:headEnd/>
              <a:tailEnd/>
            </a:ln>
          </p:spPr>
          <p:txBody>
            <a:bodyPr wrap="none" anchor="ctr"/>
            <a:lstStyle/>
            <a:p>
              <a:endParaRPr lang="en-US" dirty="0">
                <a:latin typeface="+mn-lt"/>
              </a:endParaRPr>
            </a:p>
          </p:txBody>
        </p:sp>
        <p:sp>
          <p:nvSpPr>
            <p:cNvPr id="245" name="Line 18"/>
            <p:cNvSpPr>
              <a:spLocks noChangeShapeType="1"/>
            </p:cNvSpPr>
            <p:nvPr/>
          </p:nvSpPr>
          <p:spPr bwMode="auto">
            <a:xfrm>
              <a:off x="2452" y="1019"/>
              <a:ext cx="189" cy="43"/>
            </a:xfrm>
            <a:prstGeom prst="line">
              <a:avLst/>
            </a:prstGeom>
            <a:noFill/>
            <a:ln w="3175">
              <a:solidFill>
                <a:srgbClr val="676767"/>
              </a:solidFill>
              <a:round/>
              <a:headEnd/>
              <a:tailEnd/>
            </a:ln>
          </p:spPr>
          <p:txBody>
            <a:bodyPr wrap="none" anchor="ctr"/>
            <a:lstStyle/>
            <a:p>
              <a:endParaRPr lang="en-US" dirty="0">
                <a:latin typeface="+mn-lt"/>
              </a:endParaRPr>
            </a:p>
          </p:txBody>
        </p:sp>
        <p:sp>
          <p:nvSpPr>
            <p:cNvPr id="246" name="Line 19"/>
            <p:cNvSpPr>
              <a:spLocks noChangeShapeType="1"/>
            </p:cNvSpPr>
            <p:nvPr/>
          </p:nvSpPr>
          <p:spPr bwMode="auto">
            <a:xfrm>
              <a:off x="2452" y="1112"/>
              <a:ext cx="180" cy="43"/>
            </a:xfrm>
            <a:prstGeom prst="line">
              <a:avLst/>
            </a:prstGeom>
            <a:noFill/>
            <a:ln w="3175">
              <a:solidFill>
                <a:srgbClr val="676767"/>
              </a:solidFill>
              <a:round/>
              <a:headEnd/>
              <a:tailEnd/>
            </a:ln>
          </p:spPr>
          <p:txBody>
            <a:bodyPr wrap="none" anchor="ctr"/>
            <a:lstStyle/>
            <a:p>
              <a:endParaRPr lang="en-US" dirty="0">
                <a:latin typeface="+mn-lt"/>
              </a:endParaRPr>
            </a:p>
          </p:txBody>
        </p:sp>
        <p:sp>
          <p:nvSpPr>
            <p:cNvPr id="247" name="Freeform 20"/>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dirty="0">
                <a:latin typeface="+mn-lt"/>
              </a:endParaRPr>
            </a:p>
          </p:txBody>
        </p:sp>
        <p:sp>
          <p:nvSpPr>
            <p:cNvPr id="248" name="Line 21"/>
            <p:cNvSpPr>
              <a:spLocks noChangeShapeType="1"/>
            </p:cNvSpPr>
            <p:nvPr/>
          </p:nvSpPr>
          <p:spPr bwMode="auto">
            <a:xfrm>
              <a:off x="2479" y="913"/>
              <a:ext cx="138" cy="30"/>
            </a:xfrm>
            <a:prstGeom prst="line">
              <a:avLst/>
            </a:prstGeom>
            <a:noFill/>
            <a:ln w="6350">
              <a:solidFill>
                <a:srgbClr val="919191"/>
              </a:solidFill>
              <a:round/>
              <a:headEnd/>
              <a:tailEnd/>
            </a:ln>
          </p:spPr>
          <p:txBody>
            <a:bodyPr wrap="none" anchor="ctr"/>
            <a:lstStyle/>
            <a:p>
              <a:endParaRPr lang="en-US" dirty="0">
                <a:latin typeface="+mn-lt"/>
              </a:endParaRPr>
            </a:p>
          </p:txBody>
        </p:sp>
        <p:sp>
          <p:nvSpPr>
            <p:cNvPr id="249" name="Freeform 22"/>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dirty="0">
                <a:latin typeface="+mn-lt"/>
              </a:endParaRPr>
            </a:p>
          </p:txBody>
        </p:sp>
        <p:sp>
          <p:nvSpPr>
            <p:cNvPr id="250" name="Freeform 23"/>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dirty="0">
                <a:latin typeface="+mn-lt"/>
              </a:endParaRPr>
            </a:p>
          </p:txBody>
        </p:sp>
        <p:sp>
          <p:nvSpPr>
            <p:cNvPr id="251" name="Freeform 24"/>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dirty="0">
                <a:latin typeface="+mn-lt"/>
              </a:endParaRPr>
            </a:p>
          </p:txBody>
        </p:sp>
        <p:sp>
          <p:nvSpPr>
            <p:cNvPr id="252" name="Line 25"/>
            <p:cNvSpPr>
              <a:spLocks noChangeShapeType="1"/>
            </p:cNvSpPr>
            <p:nvPr/>
          </p:nvSpPr>
          <p:spPr bwMode="auto">
            <a:xfrm flipH="1" flipV="1">
              <a:off x="2584" y="1013"/>
              <a:ext cx="33" cy="8"/>
            </a:xfrm>
            <a:prstGeom prst="line">
              <a:avLst/>
            </a:prstGeom>
            <a:noFill/>
            <a:ln w="9525">
              <a:solidFill>
                <a:srgbClr val="CC0099"/>
              </a:solidFill>
              <a:round/>
              <a:headEnd/>
              <a:tailEnd/>
            </a:ln>
          </p:spPr>
          <p:txBody>
            <a:bodyPr wrap="none" tIns="27432" bIns="27432" anchor="ctr">
              <a:spAutoFit/>
            </a:bodyPr>
            <a:lstStyle/>
            <a:p>
              <a:endParaRPr lang="en-US" dirty="0">
                <a:latin typeface="+mn-lt"/>
              </a:endParaRPr>
            </a:p>
          </p:txBody>
        </p:sp>
        <p:sp>
          <p:nvSpPr>
            <p:cNvPr id="253" name="Line 26"/>
            <p:cNvSpPr>
              <a:spLocks noChangeShapeType="1"/>
            </p:cNvSpPr>
            <p:nvPr/>
          </p:nvSpPr>
          <p:spPr bwMode="auto">
            <a:xfrm flipH="1" flipV="1">
              <a:off x="2584" y="1095"/>
              <a:ext cx="33" cy="7"/>
            </a:xfrm>
            <a:prstGeom prst="line">
              <a:avLst/>
            </a:prstGeom>
            <a:noFill/>
            <a:ln w="9525">
              <a:solidFill>
                <a:srgbClr val="CC0099"/>
              </a:solidFill>
              <a:round/>
              <a:headEnd/>
              <a:tailEnd/>
            </a:ln>
          </p:spPr>
          <p:txBody>
            <a:bodyPr wrap="none" tIns="27432" bIns="27432" anchor="ctr">
              <a:spAutoFit/>
            </a:bodyPr>
            <a:lstStyle/>
            <a:p>
              <a:endParaRPr lang="en-US" dirty="0">
                <a:latin typeface="+mn-lt"/>
              </a:endParaRPr>
            </a:p>
          </p:txBody>
        </p:sp>
        <p:sp>
          <p:nvSpPr>
            <p:cNvPr id="254" name="Line 27"/>
            <p:cNvSpPr>
              <a:spLocks noChangeShapeType="1"/>
            </p:cNvSpPr>
            <p:nvPr/>
          </p:nvSpPr>
          <p:spPr bwMode="auto">
            <a:xfrm flipH="1" flipV="1">
              <a:off x="2584" y="1194"/>
              <a:ext cx="33" cy="8"/>
            </a:xfrm>
            <a:prstGeom prst="line">
              <a:avLst/>
            </a:prstGeom>
            <a:noFill/>
            <a:ln w="9525">
              <a:solidFill>
                <a:srgbClr val="CC0099"/>
              </a:solidFill>
              <a:round/>
              <a:headEnd/>
              <a:tailEnd/>
            </a:ln>
          </p:spPr>
          <p:txBody>
            <a:bodyPr wrap="none" tIns="27432" bIns="27432" anchor="ctr">
              <a:spAutoFit/>
            </a:bodyPr>
            <a:lstStyle/>
            <a:p>
              <a:endParaRPr lang="en-US" dirty="0">
                <a:latin typeface="+mn-lt"/>
              </a:endParaRPr>
            </a:p>
          </p:txBody>
        </p:sp>
      </p:grpSp>
      <p:sp>
        <p:nvSpPr>
          <p:cNvPr id="255" name="Text Box 76"/>
          <p:cNvSpPr txBox="1">
            <a:spLocks noChangeArrowheads="1"/>
          </p:cNvSpPr>
          <p:nvPr/>
        </p:nvSpPr>
        <p:spPr bwMode="auto">
          <a:xfrm>
            <a:off x="5726095" y="2088195"/>
            <a:ext cx="2094392" cy="646331"/>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mn-lt"/>
              </a:rPr>
              <a:t>Ticket Granting Service (TGS) </a:t>
            </a:r>
            <a:endParaRPr lang="en-US" b="1" dirty="0">
              <a:solidFill>
                <a:schemeClr val="bg1"/>
              </a:solidFill>
              <a:latin typeface="+mn-lt"/>
            </a:endParaRPr>
          </a:p>
        </p:txBody>
      </p:sp>
      <p:sp>
        <p:nvSpPr>
          <p:cNvPr id="256" name="Text Box 76"/>
          <p:cNvSpPr txBox="1">
            <a:spLocks noChangeArrowheads="1"/>
          </p:cNvSpPr>
          <p:nvPr/>
        </p:nvSpPr>
        <p:spPr bwMode="auto">
          <a:xfrm>
            <a:off x="5865856" y="5864549"/>
            <a:ext cx="2094392" cy="646331"/>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mn-lt"/>
              </a:rPr>
              <a:t>Application Server/Services</a:t>
            </a:r>
            <a:endParaRPr lang="en-US" b="1" dirty="0">
              <a:solidFill>
                <a:schemeClr val="bg1"/>
              </a:solidFill>
              <a:latin typeface="+mn-lt"/>
            </a:endParaRPr>
          </a:p>
        </p:txBody>
      </p:sp>
      <p:grpSp>
        <p:nvGrpSpPr>
          <p:cNvPr id="257" name="Group 28"/>
          <p:cNvGrpSpPr>
            <a:grpSpLocks/>
          </p:cNvGrpSpPr>
          <p:nvPr/>
        </p:nvGrpSpPr>
        <p:grpSpPr bwMode="auto">
          <a:xfrm>
            <a:off x="818326" y="1803514"/>
            <a:ext cx="1014313" cy="833371"/>
            <a:chOff x="1187" y="431"/>
            <a:chExt cx="1282" cy="1016"/>
          </a:xfrm>
        </p:grpSpPr>
        <p:grpSp>
          <p:nvGrpSpPr>
            <p:cNvPr id="258" name="Group 29"/>
            <p:cNvGrpSpPr>
              <a:grpSpLocks/>
            </p:cNvGrpSpPr>
            <p:nvPr/>
          </p:nvGrpSpPr>
          <p:grpSpPr bwMode="auto">
            <a:xfrm>
              <a:off x="1536" y="431"/>
              <a:ext cx="933" cy="1008"/>
              <a:chOff x="3364" y="2399"/>
              <a:chExt cx="933" cy="1008"/>
            </a:xfrm>
          </p:grpSpPr>
          <p:grpSp>
            <p:nvGrpSpPr>
              <p:cNvPr id="280" name="Group 30"/>
              <p:cNvGrpSpPr>
                <a:grpSpLocks/>
              </p:cNvGrpSpPr>
              <p:nvPr/>
            </p:nvGrpSpPr>
            <p:grpSpPr bwMode="auto">
              <a:xfrm>
                <a:off x="3364" y="2993"/>
                <a:ext cx="582" cy="414"/>
                <a:chOff x="1585" y="1589"/>
                <a:chExt cx="638" cy="454"/>
              </a:xfrm>
            </p:grpSpPr>
            <p:sp>
              <p:nvSpPr>
                <p:cNvPr id="311" name="Freeform 31"/>
                <p:cNvSpPr>
                  <a:spLocks/>
                </p:cNvSpPr>
                <p:nvPr/>
              </p:nvSpPr>
              <p:spPr bwMode="auto">
                <a:xfrm>
                  <a:off x="1585" y="1599"/>
                  <a:ext cx="256" cy="444"/>
                </a:xfrm>
                <a:custGeom>
                  <a:avLst/>
                  <a:gdLst>
                    <a:gd name="T0" fmla="*/ 576 w 872"/>
                    <a:gd name="T1" fmla="*/ 117 h 366"/>
                    <a:gd name="T2" fmla="*/ 576 w 872"/>
                    <a:gd name="T3" fmla="*/ 162 h 366"/>
                    <a:gd name="T4" fmla="*/ 451 w 872"/>
                    <a:gd name="T5" fmla="*/ 241 h 366"/>
                    <a:gd name="T6" fmla="*/ 0 w 872"/>
                    <a:gd name="T7" fmla="*/ 112 h 366"/>
                    <a:gd name="T8" fmla="*/ 0 w 872"/>
                    <a:gd name="T9" fmla="*/ 93 h 366"/>
                    <a:gd name="T10" fmla="*/ 152 w 872"/>
                    <a:gd name="T11" fmla="*/ 0 h 366"/>
                    <a:gd name="T12" fmla="*/ 576 w 872"/>
                    <a:gd name="T13" fmla="*/ 117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dirty="0">
                    <a:latin typeface="+mn-lt"/>
                  </a:endParaRPr>
                </a:p>
              </p:txBody>
            </p:sp>
            <p:sp>
              <p:nvSpPr>
                <p:cNvPr id="312" name="Freeform 32"/>
                <p:cNvSpPr>
                  <a:spLocks/>
                </p:cNvSpPr>
                <p:nvPr/>
              </p:nvSpPr>
              <p:spPr bwMode="auto">
                <a:xfrm>
                  <a:off x="1596" y="1589"/>
                  <a:ext cx="256" cy="444"/>
                </a:xfrm>
                <a:custGeom>
                  <a:avLst/>
                  <a:gdLst>
                    <a:gd name="T0" fmla="*/ 561 w 848"/>
                    <a:gd name="T1" fmla="*/ 116 h 324"/>
                    <a:gd name="T2" fmla="*/ 143 w 848"/>
                    <a:gd name="T3" fmla="*/ 0 h 324"/>
                    <a:gd name="T4" fmla="*/ 0 w 848"/>
                    <a:gd name="T5" fmla="*/ 89 h 324"/>
                    <a:gd name="T6" fmla="*/ 441 w 848"/>
                    <a:gd name="T7" fmla="*/ 215 h 324"/>
                    <a:gd name="T8" fmla="*/ 561 w 848"/>
                    <a:gd name="T9" fmla="*/ 116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dirty="0">
                    <a:latin typeface="+mn-lt"/>
                  </a:endParaRPr>
                </a:p>
              </p:txBody>
            </p:sp>
            <p:sp>
              <p:nvSpPr>
                <p:cNvPr id="316" name="Freeform 33"/>
                <p:cNvSpPr>
                  <a:spLocks/>
                </p:cNvSpPr>
                <p:nvPr/>
              </p:nvSpPr>
              <p:spPr bwMode="auto">
                <a:xfrm>
                  <a:off x="1766" y="1694"/>
                  <a:ext cx="388" cy="112"/>
                </a:xfrm>
                <a:custGeom>
                  <a:avLst/>
                  <a:gdLst>
                    <a:gd name="T0" fmla="*/ 0 w 477"/>
                    <a:gd name="T1" fmla="*/ 8 h 138"/>
                    <a:gd name="T2" fmla="*/ 302 w 477"/>
                    <a:gd name="T3" fmla="*/ 91 h 138"/>
                    <a:gd name="T4" fmla="*/ 316 w 477"/>
                    <a:gd name="T5" fmla="*/ 82 h 138"/>
                    <a:gd name="T6" fmla="*/ 13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dirty="0">
                    <a:latin typeface="+mn-lt"/>
                  </a:endParaRPr>
                </a:p>
              </p:txBody>
            </p:sp>
            <p:sp>
              <p:nvSpPr>
                <p:cNvPr id="317" name="Freeform 34"/>
                <p:cNvSpPr>
                  <a:spLocks/>
                </p:cNvSpPr>
                <p:nvPr/>
              </p:nvSpPr>
              <p:spPr bwMode="auto">
                <a:xfrm>
                  <a:off x="1654" y="1717"/>
                  <a:ext cx="404" cy="143"/>
                </a:xfrm>
                <a:custGeom>
                  <a:avLst/>
                  <a:gdLst>
                    <a:gd name="T0" fmla="*/ 0 w 496"/>
                    <a:gd name="T1" fmla="*/ 43 h 177"/>
                    <a:gd name="T2" fmla="*/ 14 w 496"/>
                    <a:gd name="T3" fmla="*/ 48 h 177"/>
                    <a:gd name="T4" fmla="*/ 30 w 496"/>
                    <a:gd name="T5" fmla="*/ 40 h 177"/>
                    <a:gd name="T6" fmla="*/ 40 w 496"/>
                    <a:gd name="T7" fmla="*/ 43 h 177"/>
                    <a:gd name="T8" fmla="*/ 30 w 496"/>
                    <a:gd name="T9" fmla="*/ 53 h 177"/>
                    <a:gd name="T10" fmla="*/ 228 w 496"/>
                    <a:gd name="T11" fmla="*/ 107 h 177"/>
                    <a:gd name="T12" fmla="*/ 239 w 496"/>
                    <a:gd name="T13" fmla="*/ 99 h 177"/>
                    <a:gd name="T14" fmla="*/ 256 w 496"/>
                    <a:gd name="T15" fmla="*/ 103 h 177"/>
                    <a:gd name="T16" fmla="*/ 245 w 496"/>
                    <a:gd name="T17" fmla="*/ 111 h 177"/>
                    <a:gd name="T18" fmla="*/ 263 w 496"/>
                    <a:gd name="T19" fmla="*/ 116 h 177"/>
                    <a:gd name="T20" fmla="*/ 329 w 496"/>
                    <a:gd name="T21" fmla="*/ 69 h 177"/>
                    <a:gd name="T22" fmla="*/ 73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dirty="0">
                    <a:latin typeface="+mn-lt"/>
                  </a:endParaRPr>
                </a:p>
              </p:txBody>
            </p:sp>
            <p:sp>
              <p:nvSpPr>
                <p:cNvPr id="318" name="Freeform 35"/>
                <p:cNvSpPr>
                  <a:spLocks/>
                </p:cNvSpPr>
                <p:nvPr/>
              </p:nvSpPr>
              <p:spPr bwMode="auto">
                <a:xfrm>
                  <a:off x="2044" y="1810"/>
                  <a:ext cx="88" cy="35"/>
                </a:xfrm>
                <a:custGeom>
                  <a:avLst/>
                  <a:gdLst>
                    <a:gd name="T0" fmla="*/ 27 w 108"/>
                    <a:gd name="T1" fmla="*/ 0 h 44"/>
                    <a:gd name="T2" fmla="*/ 71 w 108"/>
                    <a:gd name="T3" fmla="*/ 11 h 44"/>
                    <a:gd name="T4" fmla="*/ 46 w 108"/>
                    <a:gd name="T5" fmla="*/ 27 h 44"/>
                    <a:gd name="T6" fmla="*/ 0 w 108"/>
                    <a:gd name="T7" fmla="*/ 16 h 44"/>
                    <a:gd name="T8" fmla="*/ 27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dirty="0">
                    <a:latin typeface="+mn-lt"/>
                  </a:endParaRPr>
                </a:p>
              </p:txBody>
            </p:sp>
            <p:sp>
              <p:nvSpPr>
                <p:cNvPr id="319" name="Freeform 36"/>
                <p:cNvSpPr>
                  <a:spLocks/>
                </p:cNvSpPr>
                <p:nvPr/>
              </p:nvSpPr>
              <p:spPr bwMode="auto">
                <a:xfrm>
                  <a:off x="1994" y="1848"/>
                  <a:ext cx="79" cy="34"/>
                </a:xfrm>
                <a:custGeom>
                  <a:avLst/>
                  <a:gdLst>
                    <a:gd name="T0" fmla="*/ 14 w 97"/>
                    <a:gd name="T1" fmla="*/ 5 h 42"/>
                    <a:gd name="T2" fmla="*/ 30 w 97"/>
                    <a:gd name="T3" fmla="*/ 7 h 42"/>
                    <a:gd name="T4" fmla="*/ 40 w 97"/>
                    <a:gd name="T5" fmla="*/ 0 h 42"/>
                    <a:gd name="T6" fmla="*/ 55 w 97"/>
                    <a:gd name="T7" fmla="*/ 5 h 42"/>
                    <a:gd name="T8" fmla="*/ 48 w 97"/>
                    <a:gd name="T9" fmla="*/ 12 h 42"/>
                    <a:gd name="T10" fmla="*/ 64 w 97"/>
                    <a:gd name="T11" fmla="*/ 16 h 42"/>
                    <a:gd name="T12" fmla="*/ 51 w 97"/>
                    <a:gd name="T13" fmla="*/ 27 h 42"/>
                    <a:gd name="T14" fmla="*/ 0 w 97"/>
                    <a:gd name="T15" fmla="*/ 14 h 42"/>
                    <a:gd name="T16" fmla="*/ 14 w 97"/>
                    <a:gd name="T17" fmla="*/ 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dirty="0">
                    <a:latin typeface="+mn-lt"/>
                  </a:endParaRPr>
                </a:p>
              </p:txBody>
            </p:sp>
            <p:sp>
              <p:nvSpPr>
                <p:cNvPr id="320" name="Freeform 37"/>
                <p:cNvSpPr>
                  <a:spLocks/>
                </p:cNvSpPr>
                <p:nvPr/>
              </p:nvSpPr>
              <p:spPr bwMode="auto">
                <a:xfrm>
                  <a:off x="2073" y="1825"/>
                  <a:ext cx="150" cy="80"/>
                </a:xfrm>
                <a:custGeom>
                  <a:avLst/>
                  <a:gdLst>
                    <a:gd name="T0" fmla="*/ 66 w 185"/>
                    <a:gd name="T1" fmla="*/ 0 h 97"/>
                    <a:gd name="T2" fmla="*/ 122 w 185"/>
                    <a:gd name="T3" fmla="*/ 15 h 97"/>
                    <a:gd name="T4" fmla="*/ 54 w 185"/>
                    <a:gd name="T5" fmla="*/ 66 h 97"/>
                    <a:gd name="T6" fmla="*/ 0 w 185"/>
                    <a:gd name="T7" fmla="*/ 50 h 97"/>
                    <a:gd name="T8" fmla="*/ 66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dirty="0">
                    <a:latin typeface="+mn-lt"/>
                  </a:endParaRPr>
                </a:p>
              </p:txBody>
            </p:sp>
          </p:grpSp>
          <p:grpSp>
            <p:nvGrpSpPr>
              <p:cNvPr id="281" name="Group 38"/>
              <p:cNvGrpSpPr>
                <a:grpSpLocks/>
              </p:cNvGrpSpPr>
              <p:nvPr/>
            </p:nvGrpSpPr>
            <p:grpSpPr bwMode="auto">
              <a:xfrm>
                <a:off x="3557" y="2816"/>
                <a:ext cx="696" cy="504"/>
                <a:chOff x="2614" y="1299"/>
                <a:chExt cx="763" cy="553"/>
              </a:xfrm>
            </p:grpSpPr>
            <p:sp>
              <p:nvSpPr>
                <p:cNvPr id="295" name="Freeform 39"/>
                <p:cNvSpPr>
                  <a:spLocks noChangeAspect="1"/>
                </p:cNvSpPr>
                <p:nvPr/>
              </p:nvSpPr>
              <p:spPr bwMode="auto">
                <a:xfrm>
                  <a:off x="3113" y="1406"/>
                  <a:ext cx="263" cy="305"/>
                </a:xfrm>
                <a:custGeom>
                  <a:avLst/>
                  <a:gdLst>
                    <a:gd name="T0" fmla="*/ 1 w 364"/>
                    <a:gd name="T1" fmla="*/ 111 h 422"/>
                    <a:gd name="T2" fmla="*/ 190 w 364"/>
                    <a:gd name="T3" fmla="*/ 0 h 422"/>
                    <a:gd name="T4" fmla="*/ 190 w 364"/>
                    <a:gd name="T5" fmla="*/ 94 h 422"/>
                    <a:gd name="T6" fmla="*/ 0 w 364"/>
                    <a:gd name="T7" fmla="*/ 220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latin typeface="+mn-lt"/>
                  </a:endParaRPr>
                </a:p>
              </p:txBody>
            </p:sp>
            <p:sp>
              <p:nvSpPr>
                <p:cNvPr id="296" name="Freeform 40"/>
                <p:cNvSpPr>
                  <a:spLocks noChangeAspect="1"/>
                </p:cNvSpPr>
                <p:nvPr/>
              </p:nvSpPr>
              <p:spPr bwMode="auto">
                <a:xfrm>
                  <a:off x="2614" y="1299"/>
                  <a:ext cx="763" cy="264"/>
                </a:xfrm>
                <a:custGeom>
                  <a:avLst/>
                  <a:gdLst>
                    <a:gd name="T0" fmla="*/ 350 w 1091"/>
                    <a:gd name="T1" fmla="*/ 184 h 377"/>
                    <a:gd name="T2" fmla="*/ 0 w 1091"/>
                    <a:gd name="T3" fmla="*/ 92 h 377"/>
                    <a:gd name="T4" fmla="*/ 194 w 1091"/>
                    <a:gd name="T5" fmla="*/ 0 h 377"/>
                    <a:gd name="T6" fmla="*/ 533 w 1091"/>
                    <a:gd name="T7" fmla="*/ 74 h 377"/>
                    <a:gd name="T8" fmla="*/ 350 w 1091"/>
                    <a:gd name="T9" fmla="*/ 184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latin typeface="+mn-lt"/>
                  </a:endParaRPr>
                </a:p>
              </p:txBody>
            </p:sp>
            <p:sp>
              <p:nvSpPr>
                <p:cNvPr id="298" name="Freeform 41"/>
                <p:cNvSpPr>
                  <a:spLocks noChangeAspect="1"/>
                </p:cNvSpPr>
                <p:nvPr/>
              </p:nvSpPr>
              <p:spPr bwMode="auto">
                <a:xfrm>
                  <a:off x="2614" y="1429"/>
                  <a:ext cx="499" cy="282"/>
                </a:xfrm>
                <a:custGeom>
                  <a:avLst/>
                  <a:gdLst>
                    <a:gd name="T0" fmla="*/ 0 w 690"/>
                    <a:gd name="T1" fmla="*/ 3 h 390"/>
                    <a:gd name="T2" fmla="*/ 0 w 690"/>
                    <a:gd name="T3" fmla="*/ 101 h 390"/>
                    <a:gd name="T4" fmla="*/ 361 w 690"/>
                    <a:gd name="T5" fmla="*/ 204 h 390"/>
                    <a:gd name="T6" fmla="*/ 361 w 690"/>
                    <a:gd name="T7" fmla="*/ 97 h 390"/>
                    <a:gd name="T8" fmla="*/ 2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latin typeface="+mn-lt"/>
                  </a:endParaRPr>
                </a:p>
              </p:txBody>
            </p:sp>
            <p:sp>
              <p:nvSpPr>
                <p:cNvPr id="299" name="Freeform 42"/>
                <p:cNvSpPr>
                  <a:spLocks noChangeAspect="1"/>
                </p:cNvSpPr>
                <p:nvPr/>
              </p:nvSpPr>
              <p:spPr bwMode="auto">
                <a:xfrm>
                  <a:off x="2875" y="1529"/>
                  <a:ext cx="196" cy="137"/>
                </a:xfrm>
                <a:custGeom>
                  <a:avLst/>
                  <a:gdLst>
                    <a:gd name="T0" fmla="*/ 0 w 271"/>
                    <a:gd name="T1" fmla="*/ 0 h 189"/>
                    <a:gd name="T2" fmla="*/ 142 w 271"/>
                    <a:gd name="T3" fmla="*/ 38 h 189"/>
                    <a:gd name="T4" fmla="*/ 142 w 271"/>
                    <a:gd name="T5" fmla="*/ 99 h 189"/>
                    <a:gd name="T6" fmla="*/ 0 w 271"/>
                    <a:gd name="T7" fmla="*/ 60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dirty="0">
                    <a:latin typeface="+mn-lt"/>
                  </a:endParaRPr>
                </a:p>
              </p:txBody>
            </p:sp>
            <p:sp>
              <p:nvSpPr>
                <p:cNvPr id="300" name="Freeform 43"/>
                <p:cNvSpPr>
                  <a:spLocks noChangeAspect="1" noChangeArrowheads="1"/>
                </p:cNvSpPr>
                <p:nvPr/>
              </p:nvSpPr>
              <p:spPr bwMode="auto">
                <a:xfrm>
                  <a:off x="2879" y="1580"/>
                  <a:ext cx="189" cy="49"/>
                </a:xfrm>
                <a:custGeom>
                  <a:avLst/>
                  <a:gdLst>
                    <a:gd name="T0" fmla="*/ 0 w 261"/>
                    <a:gd name="T1" fmla="*/ 0 h 69"/>
                    <a:gd name="T2" fmla="*/ 137 w 261"/>
                    <a:gd name="T3" fmla="*/ 3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dirty="0">
                    <a:latin typeface="+mn-lt"/>
                  </a:endParaRPr>
                </a:p>
              </p:txBody>
            </p:sp>
            <p:sp>
              <p:nvSpPr>
                <p:cNvPr id="301" name="Freeform 44"/>
                <p:cNvSpPr>
                  <a:spLocks/>
                </p:cNvSpPr>
                <p:nvPr/>
              </p:nvSpPr>
              <p:spPr bwMode="auto">
                <a:xfrm>
                  <a:off x="2874" y="1347"/>
                  <a:ext cx="256" cy="444"/>
                </a:xfrm>
                <a:custGeom>
                  <a:avLst/>
                  <a:gdLst>
                    <a:gd name="T0" fmla="*/ 0 w 270"/>
                    <a:gd name="T1" fmla="*/ 59 h 116"/>
                    <a:gd name="T2" fmla="*/ 1 w 270"/>
                    <a:gd name="T3" fmla="*/ 0 h 116"/>
                    <a:gd name="T4" fmla="*/ 142 w 270"/>
                    <a:gd name="T5" fmla="*/ 39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dirty="0">
                    <a:latin typeface="+mn-lt"/>
                  </a:endParaRPr>
                </a:p>
              </p:txBody>
            </p:sp>
            <p:sp>
              <p:nvSpPr>
                <p:cNvPr id="302" name="Line 45"/>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dirty="0">
                    <a:latin typeface="+mn-lt"/>
                  </a:endParaRPr>
                </a:p>
              </p:txBody>
            </p:sp>
            <p:sp>
              <p:nvSpPr>
                <p:cNvPr id="303" name="Line 46"/>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dirty="0">
                    <a:latin typeface="+mn-lt"/>
                  </a:endParaRPr>
                </a:p>
              </p:txBody>
            </p:sp>
            <p:sp>
              <p:nvSpPr>
                <p:cNvPr id="304" name="Freeform 47"/>
                <p:cNvSpPr>
                  <a:spLocks/>
                </p:cNvSpPr>
                <p:nvPr/>
              </p:nvSpPr>
              <p:spPr bwMode="auto">
                <a:xfrm>
                  <a:off x="2940" y="1356"/>
                  <a:ext cx="47" cy="444"/>
                </a:xfrm>
                <a:custGeom>
                  <a:avLst/>
                  <a:gdLst>
                    <a:gd name="T0" fmla="*/ 0 w 64"/>
                    <a:gd name="T1" fmla="*/ 0 h 35"/>
                    <a:gd name="T2" fmla="*/ 1 w 64"/>
                    <a:gd name="T3" fmla="*/ 9 h 35"/>
                    <a:gd name="T4" fmla="*/ 35 w 64"/>
                    <a:gd name="T5" fmla="*/ 18 h 35"/>
                    <a:gd name="T6" fmla="*/ 35 w 64"/>
                    <a:gd name="T7" fmla="*/ 10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dirty="0">
                    <a:latin typeface="+mn-lt"/>
                  </a:endParaRPr>
                </a:p>
              </p:txBody>
            </p:sp>
            <p:sp>
              <p:nvSpPr>
                <p:cNvPr id="306" name="Line 48"/>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dirty="0">
                    <a:latin typeface="+mn-lt"/>
                  </a:endParaRPr>
                </a:p>
              </p:txBody>
            </p:sp>
            <p:sp>
              <p:nvSpPr>
                <p:cNvPr id="307" name="Line 49"/>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dirty="0">
                    <a:latin typeface="+mn-lt"/>
                  </a:endParaRPr>
                </a:p>
              </p:txBody>
            </p:sp>
            <p:sp>
              <p:nvSpPr>
                <p:cNvPr id="308" name="Line 50"/>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dirty="0">
                    <a:latin typeface="+mn-lt"/>
                  </a:endParaRPr>
                </a:p>
              </p:txBody>
            </p:sp>
            <p:sp>
              <p:nvSpPr>
                <p:cNvPr id="309" name="Line 51"/>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dirty="0">
                    <a:latin typeface="+mn-lt"/>
                  </a:endParaRPr>
                </a:p>
              </p:txBody>
            </p:sp>
            <p:sp>
              <p:nvSpPr>
                <p:cNvPr id="310" name="Freeform 52"/>
                <p:cNvSpPr>
                  <a:spLocks/>
                </p:cNvSpPr>
                <p:nvPr/>
              </p:nvSpPr>
              <p:spPr bwMode="auto">
                <a:xfrm>
                  <a:off x="2877" y="1408"/>
                  <a:ext cx="256" cy="444"/>
                </a:xfrm>
                <a:custGeom>
                  <a:avLst/>
                  <a:gdLst>
                    <a:gd name="T0" fmla="*/ 0 w 275"/>
                    <a:gd name="T1" fmla="*/ 21 h 117"/>
                    <a:gd name="T2" fmla="*/ 143 w 275"/>
                    <a:gd name="T3" fmla="*/ 60 h 117"/>
                    <a:gd name="T4" fmla="*/ 14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dirty="0">
                    <a:latin typeface="+mn-lt"/>
                  </a:endParaRPr>
                </a:p>
              </p:txBody>
            </p:sp>
          </p:grpSp>
          <p:grpSp>
            <p:nvGrpSpPr>
              <p:cNvPr id="282" name="Group 53"/>
              <p:cNvGrpSpPr>
                <a:grpSpLocks/>
              </p:cNvGrpSpPr>
              <p:nvPr/>
            </p:nvGrpSpPr>
            <p:grpSpPr bwMode="auto">
              <a:xfrm>
                <a:off x="3646" y="2399"/>
                <a:ext cx="651" cy="612"/>
                <a:chOff x="2676" y="840"/>
                <a:chExt cx="714" cy="672"/>
              </a:xfrm>
            </p:grpSpPr>
            <p:sp>
              <p:nvSpPr>
                <p:cNvPr id="283" name="Freeform 54"/>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dirty="0">
                    <a:latin typeface="+mn-lt"/>
                  </a:endParaRPr>
                </a:p>
              </p:txBody>
            </p:sp>
            <p:sp>
              <p:nvSpPr>
                <p:cNvPr id="284" name="Freeform 55"/>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dirty="0">
                    <a:latin typeface="+mn-lt"/>
                  </a:endParaRPr>
                </a:p>
              </p:txBody>
            </p:sp>
            <p:sp>
              <p:nvSpPr>
                <p:cNvPr id="285" name="Oval 56"/>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endParaRPr lang="en-US" dirty="0">
                    <a:latin typeface="+mn-lt"/>
                  </a:endParaRPr>
                </a:p>
              </p:txBody>
            </p:sp>
            <p:sp>
              <p:nvSpPr>
                <p:cNvPr id="286" name="Freeform 57"/>
                <p:cNvSpPr>
                  <a:spLocks/>
                </p:cNvSpPr>
                <p:nvPr/>
              </p:nvSpPr>
              <p:spPr bwMode="auto">
                <a:xfrm>
                  <a:off x="2718" y="1337"/>
                  <a:ext cx="452" cy="126"/>
                </a:xfrm>
                <a:custGeom>
                  <a:avLst/>
                  <a:gdLst>
                    <a:gd name="T0" fmla="*/ 0 w 646"/>
                    <a:gd name="T1" fmla="*/ 0 h 180"/>
                    <a:gd name="T2" fmla="*/ 10 w 646"/>
                    <a:gd name="T3" fmla="*/ 17 h 180"/>
                    <a:gd name="T4" fmla="*/ 281 w 646"/>
                    <a:gd name="T5" fmla="*/ 88 h 180"/>
                    <a:gd name="T6" fmla="*/ 316 w 646"/>
                    <a:gd name="T7" fmla="*/ 7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dirty="0">
                    <a:latin typeface="+mn-lt"/>
                  </a:endParaRPr>
                </a:p>
              </p:txBody>
            </p:sp>
            <p:sp>
              <p:nvSpPr>
                <p:cNvPr id="287" name="Freeform 58"/>
                <p:cNvSpPr>
                  <a:spLocks noChangeAspect="1"/>
                </p:cNvSpPr>
                <p:nvPr/>
              </p:nvSpPr>
              <p:spPr bwMode="auto">
                <a:xfrm>
                  <a:off x="2826" y="840"/>
                  <a:ext cx="564" cy="520"/>
                </a:xfrm>
                <a:custGeom>
                  <a:avLst/>
                  <a:gdLst>
                    <a:gd name="T0" fmla="*/ 302 w 808"/>
                    <a:gd name="T1" fmla="*/ 362 h 746"/>
                    <a:gd name="T2" fmla="*/ 394 w 808"/>
                    <a:gd name="T3" fmla="*/ 255 h 746"/>
                    <a:gd name="T4" fmla="*/ 394 w 808"/>
                    <a:gd name="T5" fmla="*/ 52 h 746"/>
                    <a:gd name="T6" fmla="*/ 164 w 808"/>
                    <a:gd name="T7" fmla="*/ 0 h 746"/>
                    <a:gd name="T8" fmla="*/ 0 w 808"/>
                    <a:gd name="T9" fmla="*/ 23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latin typeface="+mn-lt"/>
                  </a:endParaRPr>
                </a:p>
              </p:txBody>
            </p:sp>
            <p:sp>
              <p:nvSpPr>
                <p:cNvPr id="288" name="Freeform 59"/>
                <p:cNvSpPr>
                  <a:spLocks noChangeAspect="1"/>
                </p:cNvSpPr>
                <p:nvPr/>
              </p:nvSpPr>
              <p:spPr bwMode="auto">
                <a:xfrm>
                  <a:off x="3178" y="955"/>
                  <a:ext cx="113" cy="506"/>
                </a:xfrm>
                <a:custGeom>
                  <a:avLst/>
                  <a:gdLst>
                    <a:gd name="T0" fmla="*/ 0 w 144"/>
                    <a:gd name="T1" fmla="*/ 398 h 644"/>
                    <a:gd name="T2" fmla="*/ 0 w 144"/>
                    <a:gd name="T3" fmla="*/ 49 h 644"/>
                    <a:gd name="T4" fmla="*/ 89 w 144"/>
                    <a:gd name="T5" fmla="*/ 0 h 644"/>
                    <a:gd name="T6" fmla="*/ 89 w 144"/>
                    <a:gd name="T7" fmla="*/ 342 h 644"/>
                    <a:gd name="T8" fmla="*/ 0 w 144"/>
                    <a:gd name="T9" fmla="*/ 398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latin typeface="+mn-lt"/>
                  </a:endParaRPr>
                </a:p>
              </p:txBody>
            </p:sp>
            <p:sp>
              <p:nvSpPr>
                <p:cNvPr id="289" name="Freeform 60"/>
                <p:cNvSpPr>
                  <a:spLocks noChangeAspect="1"/>
                </p:cNvSpPr>
                <p:nvPr/>
              </p:nvSpPr>
              <p:spPr bwMode="auto">
                <a:xfrm>
                  <a:off x="2676" y="846"/>
                  <a:ext cx="615" cy="172"/>
                </a:xfrm>
                <a:custGeom>
                  <a:avLst/>
                  <a:gdLst>
                    <a:gd name="T0" fmla="*/ 395 w 782"/>
                    <a:gd name="T1" fmla="*/ 135 h 219"/>
                    <a:gd name="T2" fmla="*/ 0 w 782"/>
                    <a:gd name="T3" fmla="*/ 42 h 219"/>
                    <a:gd name="T4" fmla="*/ 99 w 782"/>
                    <a:gd name="T5" fmla="*/ 0 h 219"/>
                    <a:gd name="T6" fmla="*/ 484 w 782"/>
                    <a:gd name="T7" fmla="*/ 86 h 219"/>
                    <a:gd name="T8" fmla="*/ 395 w 782"/>
                    <a:gd name="T9" fmla="*/ 135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dirty="0">
                    <a:latin typeface="+mn-lt"/>
                  </a:endParaRPr>
                </a:p>
              </p:txBody>
            </p:sp>
            <p:sp>
              <p:nvSpPr>
                <p:cNvPr id="291" name="Freeform 61"/>
                <p:cNvSpPr>
                  <a:spLocks noChangeAspect="1"/>
                </p:cNvSpPr>
                <p:nvPr/>
              </p:nvSpPr>
              <p:spPr bwMode="auto">
                <a:xfrm>
                  <a:off x="2676" y="897"/>
                  <a:ext cx="502" cy="566"/>
                </a:xfrm>
                <a:custGeom>
                  <a:avLst/>
                  <a:gdLst>
                    <a:gd name="T0" fmla="*/ 374 w 672"/>
                    <a:gd name="T1" fmla="*/ 424 h 754"/>
                    <a:gd name="T2" fmla="*/ 374 w 672"/>
                    <a:gd name="T3" fmla="*/ 90 h 754"/>
                    <a:gd name="T4" fmla="*/ 0 w 672"/>
                    <a:gd name="T5" fmla="*/ 0 h 754"/>
                    <a:gd name="T6" fmla="*/ 0 w 672"/>
                    <a:gd name="T7" fmla="*/ 326 h 754"/>
                    <a:gd name="T8" fmla="*/ 374 w 672"/>
                    <a:gd name="T9" fmla="*/ 424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latin typeface="+mn-lt"/>
                  </a:endParaRPr>
                </a:p>
              </p:txBody>
            </p:sp>
            <p:sp>
              <p:nvSpPr>
                <p:cNvPr id="292" name="Freeform 62"/>
                <p:cNvSpPr>
                  <a:spLocks noChangeAspect="1"/>
                </p:cNvSpPr>
                <p:nvPr/>
              </p:nvSpPr>
              <p:spPr bwMode="auto">
                <a:xfrm>
                  <a:off x="2715" y="947"/>
                  <a:ext cx="425" cy="464"/>
                </a:xfrm>
                <a:custGeom>
                  <a:avLst/>
                  <a:gdLst>
                    <a:gd name="T0" fmla="*/ 367 w 491"/>
                    <a:gd name="T1" fmla="*/ 391 h 549"/>
                    <a:gd name="T2" fmla="*/ 367 w 491"/>
                    <a:gd name="T3" fmla="*/ 84 h 549"/>
                    <a:gd name="T4" fmla="*/ 0 w 491"/>
                    <a:gd name="T5" fmla="*/ 0 h 549"/>
                    <a:gd name="T6" fmla="*/ 0 w 491"/>
                    <a:gd name="T7" fmla="*/ 303 h 549"/>
                    <a:gd name="T8" fmla="*/ 367 w 491"/>
                    <a:gd name="T9" fmla="*/ 391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dirty="0">
                    <a:latin typeface="+mn-lt"/>
                  </a:endParaRPr>
                </a:p>
              </p:txBody>
            </p:sp>
            <p:sp>
              <p:nvSpPr>
                <p:cNvPr id="293" name="Freeform 63"/>
                <p:cNvSpPr>
                  <a:spLocks/>
                </p:cNvSpPr>
                <p:nvPr/>
              </p:nvSpPr>
              <p:spPr bwMode="auto">
                <a:xfrm>
                  <a:off x="2742" y="979"/>
                  <a:ext cx="371"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defRPr/>
                  </a:pPr>
                  <a:endParaRPr lang="en-US" dirty="0">
                    <a:latin typeface="+mn-lt"/>
                  </a:endParaRPr>
                </a:p>
              </p:txBody>
            </p:sp>
            <p:sp>
              <p:nvSpPr>
                <p:cNvPr id="294" name="Line 64"/>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dirty="0">
                    <a:latin typeface="+mn-lt"/>
                  </a:endParaRPr>
                </a:p>
              </p:txBody>
            </p:sp>
          </p:grpSp>
        </p:grpSp>
        <p:grpSp>
          <p:nvGrpSpPr>
            <p:cNvPr id="259" name="Group 65"/>
            <p:cNvGrpSpPr>
              <a:grpSpLocks/>
            </p:cNvGrpSpPr>
            <p:nvPr/>
          </p:nvGrpSpPr>
          <p:grpSpPr bwMode="auto">
            <a:xfrm>
              <a:off x="1187" y="445"/>
              <a:ext cx="740" cy="1002"/>
              <a:chOff x="3015" y="2413"/>
              <a:chExt cx="740" cy="1002"/>
            </a:xfrm>
          </p:grpSpPr>
          <p:sp>
            <p:nvSpPr>
              <p:cNvPr id="260" name="Freeform 66"/>
              <p:cNvSpPr>
                <a:spLocks/>
              </p:cNvSpPr>
              <p:nvPr/>
            </p:nvSpPr>
            <p:spPr bwMode="auto">
              <a:xfrm flipH="1">
                <a:off x="3083" y="2606"/>
                <a:ext cx="313" cy="299"/>
              </a:xfrm>
              <a:custGeom>
                <a:avLst/>
                <a:gdLst>
                  <a:gd name="T0" fmla="*/ 16 w 359"/>
                  <a:gd name="T1" fmla="*/ 16 h 341"/>
                  <a:gd name="T2" fmla="*/ 14 w 359"/>
                  <a:gd name="T3" fmla="*/ 30 h 341"/>
                  <a:gd name="T4" fmla="*/ 14 w 359"/>
                  <a:gd name="T5" fmla="*/ 43 h 341"/>
                  <a:gd name="T6" fmla="*/ 15 w 359"/>
                  <a:gd name="T7" fmla="*/ 60 h 341"/>
                  <a:gd name="T8" fmla="*/ 10 w 359"/>
                  <a:gd name="T9" fmla="*/ 73 h 341"/>
                  <a:gd name="T10" fmla="*/ 4 w 359"/>
                  <a:gd name="T11" fmla="*/ 82 h 341"/>
                  <a:gd name="T12" fmla="*/ 0 w 359"/>
                  <a:gd name="T13" fmla="*/ 89 h 341"/>
                  <a:gd name="T14" fmla="*/ 0 w 359"/>
                  <a:gd name="T15" fmla="*/ 96 h 341"/>
                  <a:gd name="T16" fmla="*/ 4 w 359"/>
                  <a:gd name="T17" fmla="*/ 102 h 341"/>
                  <a:gd name="T18" fmla="*/ 15 w 359"/>
                  <a:gd name="T19" fmla="*/ 104 h 341"/>
                  <a:gd name="T20" fmla="*/ 22 w 359"/>
                  <a:gd name="T21" fmla="*/ 110 h 341"/>
                  <a:gd name="T22" fmla="*/ 23 w 359"/>
                  <a:gd name="T23" fmla="*/ 113 h 341"/>
                  <a:gd name="T24" fmla="*/ 25 w 359"/>
                  <a:gd name="T25" fmla="*/ 125 h 341"/>
                  <a:gd name="T26" fmla="*/ 25 w 359"/>
                  <a:gd name="T27" fmla="*/ 135 h 341"/>
                  <a:gd name="T28" fmla="*/ 29 w 359"/>
                  <a:gd name="T29" fmla="*/ 139 h 341"/>
                  <a:gd name="T30" fmla="*/ 34 w 359"/>
                  <a:gd name="T31" fmla="*/ 140 h 341"/>
                  <a:gd name="T32" fmla="*/ 37 w 359"/>
                  <a:gd name="T33" fmla="*/ 144 h 341"/>
                  <a:gd name="T34" fmla="*/ 35 w 359"/>
                  <a:gd name="T35" fmla="*/ 149 h 341"/>
                  <a:gd name="T36" fmla="*/ 37 w 359"/>
                  <a:gd name="T37" fmla="*/ 154 h 341"/>
                  <a:gd name="T38" fmla="*/ 42 w 359"/>
                  <a:gd name="T39" fmla="*/ 160 h 341"/>
                  <a:gd name="T40" fmla="*/ 50 w 359"/>
                  <a:gd name="T41" fmla="*/ 165 h 341"/>
                  <a:gd name="T42" fmla="*/ 51 w 359"/>
                  <a:gd name="T43" fmla="*/ 172 h 341"/>
                  <a:gd name="T44" fmla="*/ 51 w 359"/>
                  <a:gd name="T45" fmla="*/ 182 h 341"/>
                  <a:gd name="T46" fmla="*/ 53 w 359"/>
                  <a:gd name="T47" fmla="*/ 190 h 341"/>
                  <a:gd name="T48" fmla="*/ 58 w 359"/>
                  <a:gd name="T49" fmla="*/ 196 h 341"/>
                  <a:gd name="T50" fmla="*/ 68 w 359"/>
                  <a:gd name="T51" fmla="*/ 202 h 341"/>
                  <a:gd name="T52" fmla="*/ 80 w 359"/>
                  <a:gd name="T53" fmla="*/ 196 h 341"/>
                  <a:gd name="T54" fmla="*/ 98 w 359"/>
                  <a:gd name="T55" fmla="*/ 194 h 341"/>
                  <a:gd name="T56" fmla="*/ 111 w 359"/>
                  <a:gd name="T57" fmla="*/ 189 h 341"/>
                  <a:gd name="T58" fmla="*/ 122 w 359"/>
                  <a:gd name="T59" fmla="*/ 185 h 341"/>
                  <a:gd name="T60" fmla="*/ 131 w 359"/>
                  <a:gd name="T61" fmla="*/ 190 h 341"/>
                  <a:gd name="T62" fmla="*/ 142 w 359"/>
                  <a:gd name="T63" fmla="*/ 203 h 341"/>
                  <a:gd name="T64" fmla="*/ 147 w 359"/>
                  <a:gd name="T65" fmla="*/ 217 h 341"/>
                  <a:gd name="T66" fmla="*/ 157 w 359"/>
                  <a:gd name="T67" fmla="*/ 231 h 341"/>
                  <a:gd name="T68" fmla="*/ 162 w 359"/>
                  <a:gd name="T69" fmla="*/ 243 h 341"/>
                  <a:gd name="T70" fmla="*/ 167 w 359"/>
                  <a:gd name="T71" fmla="*/ 253 h 341"/>
                  <a:gd name="T72" fmla="*/ 173 w 359"/>
                  <a:gd name="T73" fmla="*/ 262 h 341"/>
                  <a:gd name="T74" fmla="*/ 181 w 359"/>
                  <a:gd name="T75" fmla="*/ 246 h 341"/>
                  <a:gd name="T76" fmla="*/ 187 w 359"/>
                  <a:gd name="T77" fmla="*/ 238 h 341"/>
                  <a:gd name="T78" fmla="*/ 197 w 359"/>
                  <a:gd name="T79" fmla="*/ 228 h 341"/>
                  <a:gd name="T80" fmla="*/ 210 w 359"/>
                  <a:gd name="T81" fmla="*/ 216 h 341"/>
                  <a:gd name="T82" fmla="*/ 273 w 359"/>
                  <a:gd name="T83" fmla="*/ 178 h 341"/>
                  <a:gd name="T84" fmla="*/ 241 w 359"/>
                  <a:gd name="T85" fmla="*/ 114 h 341"/>
                  <a:gd name="T86" fmla="*/ 74 w 359"/>
                  <a:gd name="T87" fmla="*/ 0 h 341"/>
                  <a:gd name="T88" fmla="*/ 16 w 359"/>
                  <a:gd name="T89" fmla="*/ 16 h 3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341"/>
                  <a:gd name="T137" fmla="*/ 359 w 359"/>
                  <a:gd name="T138" fmla="*/ 341 h 3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341">
                    <a:moveTo>
                      <a:pt x="21" y="20"/>
                    </a:moveTo>
                    <a:lnTo>
                      <a:pt x="18" y="39"/>
                    </a:lnTo>
                    <a:lnTo>
                      <a:pt x="18" y="56"/>
                    </a:lnTo>
                    <a:lnTo>
                      <a:pt x="19" y="78"/>
                    </a:lnTo>
                    <a:lnTo>
                      <a:pt x="13" y="95"/>
                    </a:lnTo>
                    <a:lnTo>
                      <a:pt x="6" y="107"/>
                    </a:lnTo>
                    <a:lnTo>
                      <a:pt x="0" y="116"/>
                    </a:lnTo>
                    <a:lnTo>
                      <a:pt x="0" y="125"/>
                    </a:lnTo>
                    <a:lnTo>
                      <a:pt x="6" y="132"/>
                    </a:lnTo>
                    <a:lnTo>
                      <a:pt x="19" y="136"/>
                    </a:lnTo>
                    <a:lnTo>
                      <a:pt x="29" y="143"/>
                    </a:lnTo>
                    <a:lnTo>
                      <a:pt x="30" y="147"/>
                    </a:lnTo>
                    <a:lnTo>
                      <a:pt x="33" y="162"/>
                    </a:lnTo>
                    <a:lnTo>
                      <a:pt x="33" y="176"/>
                    </a:lnTo>
                    <a:lnTo>
                      <a:pt x="38" y="180"/>
                    </a:lnTo>
                    <a:lnTo>
                      <a:pt x="45" y="183"/>
                    </a:lnTo>
                    <a:lnTo>
                      <a:pt x="49" y="187"/>
                    </a:lnTo>
                    <a:lnTo>
                      <a:pt x="46" y="194"/>
                    </a:lnTo>
                    <a:lnTo>
                      <a:pt x="49" y="201"/>
                    </a:lnTo>
                    <a:lnTo>
                      <a:pt x="55" y="208"/>
                    </a:lnTo>
                    <a:lnTo>
                      <a:pt x="65" y="214"/>
                    </a:lnTo>
                    <a:lnTo>
                      <a:pt x="67" y="224"/>
                    </a:lnTo>
                    <a:lnTo>
                      <a:pt x="67" y="236"/>
                    </a:lnTo>
                    <a:lnTo>
                      <a:pt x="70" y="248"/>
                    </a:lnTo>
                    <a:lnTo>
                      <a:pt x="77" y="256"/>
                    </a:lnTo>
                    <a:lnTo>
                      <a:pt x="90" y="262"/>
                    </a:lnTo>
                    <a:lnTo>
                      <a:pt x="106" y="256"/>
                    </a:lnTo>
                    <a:lnTo>
                      <a:pt x="129" y="252"/>
                    </a:lnTo>
                    <a:lnTo>
                      <a:pt x="146" y="245"/>
                    </a:lnTo>
                    <a:lnTo>
                      <a:pt x="161" y="241"/>
                    </a:lnTo>
                    <a:lnTo>
                      <a:pt x="172" y="248"/>
                    </a:lnTo>
                    <a:lnTo>
                      <a:pt x="187" y="265"/>
                    </a:lnTo>
                    <a:lnTo>
                      <a:pt x="194" y="282"/>
                    </a:lnTo>
                    <a:lnTo>
                      <a:pt x="206" y="300"/>
                    </a:lnTo>
                    <a:lnTo>
                      <a:pt x="213" y="316"/>
                    </a:lnTo>
                    <a:lnTo>
                      <a:pt x="219" y="329"/>
                    </a:lnTo>
                    <a:lnTo>
                      <a:pt x="227" y="341"/>
                    </a:lnTo>
                    <a:lnTo>
                      <a:pt x="238" y="321"/>
                    </a:lnTo>
                    <a:lnTo>
                      <a:pt x="247" y="309"/>
                    </a:lnTo>
                    <a:lnTo>
                      <a:pt x="259" y="296"/>
                    </a:lnTo>
                    <a:lnTo>
                      <a:pt x="276" y="280"/>
                    </a:lnTo>
                    <a:lnTo>
                      <a:pt x="359" y="231"/>
                    </a:lnTo>
                    <a:lnTo>
                      <a:pt x="317" y="148"/>
                    </a:lnTo>
                    <a:lnTo>
                      <a:pt x="97" y="0"/>
                    </a:lnTo>
                    <a:lnTo>
                      <a:pt x="21" y="20"/>
                    </a:lnTo>
                  </a:path>
                </a:pathLst>
              </a:custGeom>
              <a:solidFill>
                <a:srgbClr val="AF7D23"/>
              </a:solidFill>
              <a:ln w="3175" cap="rnd">
                <a:solidFill>
                  <a:srgbClr val="808080"/>
                </a:solidFill>
                <a:round/>
                <a:headEnd/>
                <a:tailEnd/>
              </a:ln>
            </p:spPr>
            <p:txBody>
              <a:bodyPr/>
              <a:lstStyle/>
              <a:p>
                <a:endParaRPr lang="en-US" dirty="0">
                  <a:latin typeface="+mn-lt"/>
                </a:endParaRPr>
              </a:p>
            </p:txBody>
          </p:sp>
          <p:sp>
            <p:nvSpPr>
              <p:cNvPr id="261" name="Freeform 67"/>
              <p:cNvSpPr>
                <a:spLocks/>
              </p:cNvSpPr>
              <p:nvPr/>
            </p:nvSpPr>
            <p:spPr bwMode="auto">
              <a:xfrm>
                <a:off x="3327" y="2665"/>
                <a:ext cx="31" cy="11"/>
              </a:xfrm>
              <a:custGeom>
                <a:avLst/>
                <a:gdLst>
                  <a:gd name="T0" fmla="*/ 0 w 41"/>
                  <a:gd name="T1" fmla="*/ 0 h 15"/>
                  <a:gd name="T2" fmla="*/ 23 w 41"/>
                  <a:gd name="T3" fmla="*/ 3 h 15"/>
                  <a:gd name="T4" fmla="*/ 20 w 41"/>
                  <a:gd name="T5" fmla="*/ 7 h 15"/>
                  <a:gd name="T6" fmla="*/ 0 w 41"/>
                  <a:gd name="T7" fmla="*/ 0 h 15"/>
                  <a:gd name="T8" fmla="*/ 0 60000 65536"/>
                  <a:gd name="T9" fmla="*/ 0 60000 65536"/>
                  <a:gd name="T10" fmla="*/ 0 60000 65536"/>
                  <a:gd name="T11" fmla="*/ 0 60000 65536"/>
                  <a:gd name="T12" fmla="*/ 0 w 41"/>
                  <a:gd name="T13" fmla="*/ 0 h 15"/>
                  <a:gd name="T14" fmla="*/ 41 w 41"/>
                  <a:gd name="T15" fmla="*/ 15 h 15"/>
                </a:gdLst>
                <a:ahLst/>
                <a:cxnLst>
                  <a:cxn ang="T8">
                    <a:pos x="T0" y="T1"/>
                  </a:cxn>
                  <a:cxn ang="T9">
                    <a:pos x="T2" y="T3"/>
                  </a:cxn>
                  <a:cxn ang="T10">
                    <a:pos x="T4" y="T5"/>
                  </a:cxn>
                  <a:cxn ang="T11">
                    <a:pos x="T6" y="T7"/>
                  </a:cxn>
                </a:cxnLst>
                <a:rect l="T12" t="T13" r="T14" b="T15"/>
                <a:pathLst>
                  <a:path w="41" h="15">
                    <a:moveTo>
                      <a:pt x="0" y="0"/>
                    </a:moveTo>
                    <a:lnTo>
                      <a:pt x="40" y="6"/>
                    </a:lnTo>
                    <a:lnTo>
                      <a:pt x="34" y="14"/>
                    </a:lnTo>
                    <a:lnTo>
                      <a:pt x="0" y="0"/>
                    </a:lnTo>
                  </a:path>
                </a:pathLst>
              </a:custGeom>
              <a:solidFill>
                <a:srgbClr val="333333"/>
              </a:solidFill>
              <a:ln w="6350" cap="rnd">
                <a:solidFill>
                  <a:srgbClr val="333333"/>
                </a:solidFill>
                <a:round/>
                <a:headEnd/>
                <a:tailEnd/>
              </a:ln>
            </p:spPr>
            <p:txBody>
              <a:bodyPr/>
              <a:lstStyle/>
              <a:p>
                <a:endParaRPr lang="en-US" dirty="0">
                  <a:latin typeface="+mn-lt"/>
                </a:endParaRPr>
              </a:p>
            </p:txBody>
          </p:sp>
          <p:sp>
            <p:nvSpPr>
              <p:cNvPr id="262" name="Freeform 68"/>
              <p:cNvSpPr>
                <a:spLocks/>
              </p:cNvSpPr>
              <p:nvPr/>
            </p:nvSpPr>
            <p:spPr bwMode="auto">
              <a:xfrm>
                <a:off x="3320" y="3100"/>
                <a:ext cx="128" cy="101"/>
              </a:xfrm>
              <a:custGeom>
                <a:avLst/>
                <a:gdLst>
                  <a:gd name="T0" fmla="*/ 20 w 574"/>
                  <a:gd name="T1" fmla="*/ 2 h 447"/>
                  <a:gd name="T2" fmla="*/ 22 w 574"/>
                  <a:gd name="T3" fmla="*/ 3 h 447"/>
                  <a:gd name="T4" fmla="*/ 25 w 574"/>
                  <a:gd name="T5" fmla="*/ 5 h 447"/>
                  <a:gd name="T6" fmla="*/ 26 w 574"/>
                  <a:gd name="T7" fmla="*/ 7 h 447"/>
                  <a:gd name="T8" fmla="*/ 26 w 574"/>
                  <a:gd name="T9" fmla="*/ 9 h 447"/>
                  <a:gd name="T10" fmla="*/ 27 w 574"/>
                  <a:gd name="T11" fmla="*/ 9 h 447"/>
                  <a:gd name="T12" fmla="*/ 28 w 574"/>
                  <a:gd name="T13" fmla="*/ 10 h 447"/>
                  <a:gd name="T14" fmla="*/ 29 w 574"/>
                  <a:gd name="T15" fmla="*/ 11 h 447"/>
                  <a:gd name="T16" fmla="*/ 28 w 574"/>
                  <a:gd name="T17" fmla="*/ 12 h 447"/>
                  <a:gd name="T18" fmla="*/ 27 w 574"/>
                  <a:gd name="T19" fmla="*/ 13 h 447"/>
                  <a:gd name="T20" fmla="*/ 27 w 574"/>
                  <a:gd name="T21" fmla="*/ 13 h 447"/>
                  <a:gd name="T22" fmla="*/ 25 w 574"/>
                  <a:gd name="T23" fmla="*/ 12 h 447"/>
                  <a:gd name="T24" fmla="*/ 22 w 574"/>
                  <a:gd name="T25" fmla="*/ 10 h 447"/>
                  <a:gd name="T26" fmla="*/ 21 w 574"/>
                  <a:gd name="T27" fmla="*/ 8 h 447"/>
                  <a:gd name="T28" fmla="*/ 19 w 574"/>
                  <a:gd name="T29" fmla="*/ 9 h 447"/>
                  <a:gd name="T30" fmla="*/ 17 w 574"/>
                  <a:gd name="T31" fmla="*/ 9 h 447"/>
                  <a:gd name="T32" fmla="*/ 16 w 574"/>
                  <a:gd name="T33" fmla="*/ 9 h 447"/>
                  <a:gd name="T34" fmla="*/ 15 w 574"/>
                  <a:gd name="T35" fmla="*/ 9 h 447"/>
                  <a:gd name="T36" fmla="*/ 15 w 574"/>
                  <a:gd name="T37" fmla="*/ 9 h 447"/>
                  <a:gd name="T38" fmla="*/ 15 w 574"/>
                  <a:gd name="T39" fmla="*/ 9 h 447"/>
                  <a:gd name="T40" fmla="*/ 15 w 574"/>
                  <a:gd name="T41" fmla="*/ 9 h 447"/>
                  <a:gd name="T42" fmla="*/ 14 w 574"/>
                  <a:gd name="T43" fmla="*/ 9 h 447"/>
                  <a:gd name="T44" fmla="*/ 14 w 574"/>
                  <a:gd name="T45" fmla="*/ 9 h 447"/>
                  <a:gd name="T46" fmla="*/ 13 w 574"/>
                  <a:gd name="T47" fmla="*/ 9 h 447"/>
                  <a:gd name="T48" fmla="*/ 12 w 574"/>
                  <a:gd name="T49" fmla="*/ 10 h 447"/>
                  <a:gd name="T50" fmla="*/ 11 w 574"/>
                  <a:gd name="T51" fmla="*/ 11 h 447"/>
                  <a:gd name="T52" fmla="*/ 9 w 574"/>
                  <a:gd name="T53" fmla="*/ 12 h 447"/>
                  <a:gd name="T54" fmla="*/ 8 w 574"/>
                  <a:gd name="T55" fmla="*/ 14 h 447"/>
                  <a:gd name="T56" fmla="*/ 9 w 574"/>
                  <a:gd name="T57" fmla="*/ 16 h 447"/>
                  <a:gd name="T58" fmla="*/ 11 w 574"/>
                  <a:gd name="T59" fmla="*/ 17 h 447"/>
                  <a:gd name="T60" fmla="*/ 12 w 574"/>
                  <a:gd name="T61" fmla="*/ 17 h 447"/>
                  <a:gd name="T62" fmla="*/ 13 w 574"/>
                  <a:gd name="T63" fmla="*/ 16 h 447"/>
                  <a:gd name="T64" fmla="*/ 16 w 574"/>
                  <a:gd name="T65" fmla="*/ 16 h 447"/>
                  <a:gd name="T66" fmla="*/ 19 w 574"/>
                  <a:gd name="T67" fmla="*/ 18 h 447"/>
                  <a:gd name="T68" fmla="*/ 19 w 574"/>
                  <a:gd name="T69" fmla="*/ 19 h 447"/>
                  <a:gd name="T70" fmla="*/ 18 w 574"/>
                  <a:gd name="T71" fmla="*/ 21 h 447"/>
                  <a:gd name="T72" fmla="*/ 17 w 574"/>
                  <a:gd name="T73" fmla="*/ 22 h 447"/>
                  <a:gd name="T74" fmla="*/ 14 w 574"/>
                  <a:gd name="T75" fmla="*/ 22 h 447"/>
                  <a:gd name="T76" fmla="*/ 9 w 574"/>
                  <a:gd name="T77" fmla="*/ 23 h 447"/>
                  <a:gd name="T78" fmla="*/ 5 w 574"/>
                  <a:gd name="T79" fmla="*/ 22 h 447"/>
                  <a:gd name="T80" fmla="*/ 2 w 574"/>
                  <a:gd name="T81" fmla="*/ 21 h 447"/>
                  <a:gd name="T82" fmla="*/ 3 w 574"/>
                  <a:gd name="T83" fmla="*/ 18 h 447"/>
                  <a:gd name="T84" fmla="*/ 2 w 574"/>
                  <a:gd name="T85" fmla="*/ 13 h 447"/>
                  <a:gd name="T86" fmla="*/ 1 w 574"/>
                  <a:gd name="T87" fmla="*/ 6 h 447"/>
                  <a:gd name="T88" fmla="*/ 0 w 574"/>
                  <a:gd name="T89" fmla="*/ 4 h 447"/>
                  <a:gd name="T90" fmla="*/ 1 w 574"/>
                  <a:gd name="T91" fmla="*/ 4 h 447"/>
                  <a:gd name="T92" fmla="*/ 3 w 574"/>
                  <a:gd name="T93" fmla="*/ 4 h 447"/>
                  <a:gd name="T94" fmla="*/ 6 w 574"/>
                  <a:gd name="T95" fmla="*/ 3 h 447"/>
                  <a:gd name="T96" fmla="*/ 12 w 574"/>
                  <a:gd name="T97" fmla="*/ 2 h 447"/>
                  <a:gd name="T98" fmla="*/ 14 w 574"/>
                  <a:gd name="T99" fmla="*/ 1 h 447"/>
                  <a:gd name="T100" fmla="*/ 17 w 574"/>
                  <a:gd name="T101" fmla="*/ 0 h 447"/>
                  <a:gd name="T102" fmla="*/ 19 w 574"/>
                  <a:gd name="T103" fmla="*/ 0 h 4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447"/>
                  <a:gd name="T158" fmla="*/ 574 w 574"/>
                  <a:gd name="T159" fmla="*/ 447 h 4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447">
                    <a:moveTo>
                      <a:pt x="384" y="15"/>
                    </a:moveTo>
                    <a:lnTo>
                      <a:pt x="392" y="25"/>
                    </a:lnTo>
                    <a:lnTo>
                      <a:pt x="399" y="32"/>
                    </a:lnTo>
                    <a:lnTo>
                      <a:pt x="411" y="40"/>
                    </a:lnTo>
                    <a:lnTo>
                      <a:pt x="422" y="50"/>
                    </a:lnTo>
                    <a:lnTo>
                      <a:pt x="449" y="67"/>
                    </a:lnTo>
                    <a:lnTo>
                      <a:pt x="476" y="86"/>
                    </a:lnTo>
                    <a:lnTo>
                      <a:pt x="488" y="96"/>
                    </a:lnTo>
                    <a:lnTo>
                      <a:pt x="499" y="105"/>
                    </a:lnTo>
                    <a:lnTo>
                      <a:pt x="509" y="115"/>
                    </a:lnTo>
                    <a:lnTo>
                      <a:pt x="518" y="124"/>
                    </a:lnTo>
                    <a:lnTo>
                      <a:pt x="524" y="136"/>
                    </a:lnTo>
                    <a:lnTo>
                      <a:pt x="528" y="146"/>
                    </a:lnTo>
                    <a:lnTo>
                      <a:pt x="528" y="157"/>
                    </a:lnTo>
                    <a:lnTo>
                      <a:pt x="526" y="169"/>
                    </a:lnTo>
                    <a:lnTo>
                      <a:pt x="530" y="169"/>
                    </a:lnTo>
                    <a:lnTo>
                      <a:pt x="536" y="171"/>
                    </a:lnTo>
                    <a:lnTo>
                      <a:pt x="543" y="176"/>
                    </a:lnTo>
                    <a:lnTo>
                      <a:pt x="549" y="184"/>
                    </a:lnTo>
                    <a:lnTo>
                      <a:pt x="557" y="194"/>
                    </a:lnTo>
                    <a:lnTo>
                      <a:pt x="563" y="201"/>
                    </a:lnTo>
                    <a:lnTo>
                      <a:pt x="568" y="211"/>
                    </a:lnTo>
                    <a:lnTo>
                      <a:pt x="574" y="217"/>
                    </a:lnTo>
                    <a:lnTo>
                      <a:pt x="572" y="220"/>
                    </a:lnTo>
                    <a:lnTo>
                      <a:pt x="568" y="226"/>
                    </a:lnTo>
                    <a:lnTo>
                      <a:pt x="565" y="232"/>
                    </a:lnTo>
                    <a:lnTo>
                      <a:pt x="561" y="238"/>
                    </a:lnTo>
                    <a:lnTo>
                      <a:pt x="557" y="245"/>
                    </a:lnTo>
                    <a:lnTo>
                      <a:pt x="553" y="251"/>
                    </a:lnTo>
                    <a:lnTo>
                      <a:pt x="551" y="259"/>
                    </a:lnTo>
                    <a:lnTo>
                      <a:pt x="549" y="265"/>
                    </a:lnTo>
                    <a:lnTo>
                      <a:pt x="543" y="265"/>
                    </a:lnTo>
                    <a:lnTo>
                      <a:pt x="536" y="261"/>
                    </a:lnTo>
                    <a:lnTo>
                      <a:pt x="528" y="257"/>
                    </a:lnTo>
                    <a:lnTo>
                      <a:pt x="518" y="251"/>
                    </a:lnTo>
                    <a:lnTo>
                      <a:pt x="499" y="240"/>
                    </a:lnTo>
                    <a:lnTo>
                      <a:pt x="478" y="222"/>
                    </a:lnTo>
                    <a:lnTo>
                      <a:pt x="457" y="207"/>
                    </a:lnTo>
                    <a:lnTo>
                      <a:pt x="438" y="192"/>
                    </a:lnTo>
                    <a:lnTo>
                      <a:pt x="421" y="178"/>
                    </a:lnTo>
                    <a:lnTo>
                      <a:pt x="409" y="169"/>
                    </a:lnTo>
                    <a:lnTo>
                      <a:pt x="422" y="153"/>
                    </a:lnTo>
                    <a:lnTo>
                      <a:pt x="409" y="163"/>
                    </a:lnTo>
                    <a:lnTo>
                      <a:pt x="396" y="169"/>
                    </a:lnTo>
                    <a:lnTo>
                      <a:pt x="380" y="174"/>
                    </a:lnTo>
                    <a:lnTo>
                      <a:pt x="365" y="178"/>
                    </a:lnTo>
                    <a:lnTo>
                      <a:pt x="350" y="180"/>
                    </a:lnTo>
                    <a:lnTo>
                      <a:pt x="334" y="176"/>
                    </a:lnTo>
                    <a:lnTo>
                      <a:pt x="328" y="174"/>
                    </a:lnTo>
                    <a:lnTo>
                      <a:pt x="323" y="171"/>
                    </a:lnTo>
                    <a:lnTo>
                      <a:pt x="317" y="167"/>
                    </a:lnTo>
                    <a:lnTo>
                      <a:pt x="311" y="161"/>
                    </a:lnTo>
                    <a:lnTo>
                      <a:pt x="311" y="165"/>
                    </a:lnTo>
                    <a:lnTo>
                      <a:pt x="311" y="167"/>
                    </a:lnTo>
                    <a:lnTo>
                      <a:pt x="309" y="171"/>
                    </a:lnTo>
                    <a:lnTo>
                      <a:pt x="309" y="172"/>
                    </a:lnTo>
                    <a:lnTo>
                      <a:pt x="307" y="176"/>
                    </a:lnTo>
                    <a:lnTo>
                      <a:pt x="307" y="178"/>
                    </a:lnTo>
                    <a:lnTo>
                      <a:pt x="305" y="182"/>
                    </a:lnTo>
                    <a:lnTo>
                      <a:pt x="305" y="186"/>
                    </a:lnTo>
                    <a:lnTo>
                      <a:pt x="303" y="184"/>
                    </a:lnTo>
                    <a:lnTo>
                      <a:pt x="302" y="184"/>
                    </a:lnTo>
                    <a:lnTo>
                      <a:pt x="300" y="182"/>
                    </a:lnTo>
                    <a:lnTo>
                      <a:pt x="296" y="182"/>
                    </a:lnTo>
                    <a:lnTo>
                      <a:pt x="294" y="180"/>
                    </a:lnTo>
                    <a:lnTo>
                      <a:pt x="292" y="178"/>
                    </a:lnTo>
                    <a:lnTo>
                      <a:pt x="290" y="178"/>
                    </a:lnTo>
                    <a:lnTo>
                      <a:pt x="288" y="176"/>
                    </a:lnTo>
                    <a:lnTo>
                      <a:pt x="280" y="178"/>
                    </a:lnTo>
                    <a:lnTo>
                      <a:pt x="273" y="180"/>
                    </a:lnTo>
                    <a:lnTo>
                      <a:pt x="267" y="182"/>
                    </a:lnTo>
                    <a:lnTo>
                      <a:pt x="259" y="186"/>
                    </a:lnTo>
                    <a:lnTo>
                      <a:pt x="254" y="188"/>
                    </a:lnTo>
                    <a:lnTo>
                      <a:pt x="246" y="192"/>
                    </a:lnTo>
                    <a:lnTo>
                      <a:pt x="240" y="192"/>
                    </a:lnTo>
                    <a:lnTo>
                      <a:pt x="232" y="194"/>
                    </a:lnTo>
                    <a:lnTo>
                      <a:pt x="225" y="201"/>
                    </a:lnTo>
                    <a:lnTo>
                      <a:pt x="215" y="211"/>
                    </a:lnTo>
                    <a:lnTo>
                      <a:pt x="208" y="219"/>
                    </a:lnTo>
                    <a:lnTo>
                      <a:pt x="198" y="226"/>
                    </a:lnTo>
                    <a:lnTo>
                      <a:pt x="188" y="236"/>
                    </a:lnTo>
                    <a:lnTo>
                      <a:pt x="181" y="247"/>
                    </a:lnTo>
                    <a:lnTo>
                      <a:pt x="175" y="259"/>
                    </a:lnTo>
                    <a:lnTo>
                      <a:pt x="171" y="272"/>
                    </a:lnTo>
                    <a:lnTo>
                      <a:pt x="171" y="288"/>
                    </a:lnTo>
                    <a:lnTo>
                      <a:pt x="175" y="297"/>
                    </a:lnTo>
                    <a:lnTo>
                      <a:pt x="184" y="307"/>
                    </a:lnTo>
                    <a:lnTo>
                      <a:pt x="194" y="315"/>
                    </a:lnTo>
                    <a:lnTo>
                      <a:pt x="206" y="322"/>
                    </a:lnTo>
                    <a:lnTo>
                      <a:pt x="217" y="328"/>
                    </a:lnTo>
                    <a:lnTo>
                      <a:pt x="229" y="332"/>
                    </a:lnTo>
                    <a:lnTo>
                      <a:pt x="238" y="336"/>
                    </a:lnTo>
                    <a:lnTo>
                      <a:pt x="244" y="338"/>
                    </a:lnTo>
                    <a:lnTo>
                      <a:pt x="252" y="330"/>
                    </a:lnTo>
                    <a:lnTo>
                      <a:pt x="257" y="326"/>
                    </a:lnTo>
                    <a:lnTo>
                      <a:pt x="267" y="322"/>
                    </a:lnTo>
                    <a:lnTo>
                      <a:pt x="275" y="320"/>
                    </a:lnTo>
                    <a:lnTo>
                      <a:pt x="294" y="320"/>
                    </a:lnTo>
                    <a:lnTo>
                      <a:pt x="315" y="324"/>
                    </a:lnTo>
                    <a:lnTo>
                      <a:pt x="334" y="330"/>
                    </a:lnTo>
                    <a:lnTo>
                      <a:pt x="353" y="338"/>
                    </a:lnTo>
                    <a:lnTo>
                      <a:pt x="371" y="345"/>
                    </a:lnTo>
                    <a:lnTo>
                      <a:pt x="384" y="353"/>
                    </a:lnTo>
                    <a:lnTo>
                      <a:pt x="382" y="364"/>
                    </a:lnTo>
                    <a:lnTo>
                      <a:pt x="378" y="376"/>
                    </a:lnTo>
                    <a:lnTo>
                      <a:pt x="373" y="387"/>
                    </a:lnTo>
                    <a:lnTo>
                      <a:pt x="365" y="397"/>
                    </a:lnTo>
                    <a:lnTo>
                      <a:pt x="355" y="407"/>
                    </a:lnTo>
                    <a:lnTo>
                      <a:pt x="346" y="414"/>
                    </a:lnTo>
                    <a:lnTo>
                      <a:pt x="338" y="420"/>
                    </a:lnTo>
                    <a:lnTo>
                      <a:pt x="330" y="424"/>
                    </a:lnTo>
                    <a:lnTo>
                      <a:pt x="317" y="430"/>
                    </a:lnTo>
                    <a:lnTo>
                      <a:pt x="303" y="435"/>
                    </a:lnTo>
                    <a:lnTo>
                      <a:pt x="286" y="439"/>
                    </a:lnTo>
                    <a:lnTo>
                      <a:pt x="269" y="441"/>
                    </a:lnTo>
                    <a:lnTo>
                      <a:pt x="231" y="447"/>
                    </a:lnTo>
                    <a:lnTo>
                      <a:pt x="190" y="447"/>
                    </a:lnTo>
                    <a:lnTo>
                      <a:pt x="148" y="445"/>
                    </a:lnTo>
                    <a:lnTo>
                      <a:pt x="110" y="439"/>
                    </a:lnTo>
                    <a:lnTo>
                      <a:pt x="92" y="434"/>
                    </a:lnTo>
                    <a:lnTo>
                      <a:pt x="77" y="430"/>
                    </a:lnTo>
                    <a:lnTo>
                      <a:pt x="62" y="424"/>
                    </a:lnTo>
                    <a:lnTo>
                      <a:pt x="50" y="416"/>
                    </a:lnTo>
                    <a:lnTo>
                      <a:pt x="52" y="397"/>
                    </a:lnTo>
                    <a:lnTo>
                      <a:pt x="52" y="378"/>
                    </a:lnTo>
                    <a:lnTo>
                      <a:pt x="52" y="359"/>
                    </a:lnTo>
                    <a:lnTo>
                      <a:pt x="52" y="338"/>
                    </a:lnTo>
                    <a:lnTo>
                      <a:pt x="46" y="295"/>
                    </a:lnTo>
                    <a:lnTo>
                      <a:pt x="37" y="251"/>
                    </a:lnTo>
                    <a:lnTo>
                      <a:pt x="29" y="207"/>
                    </a:lnTo>
                    <a:lnTo>
                      <a:pt x="21" y="165"/>
                    </a:lnTo>
                    <a:lnTo>
                      <a:pt x="16" y="123"/>
                    </a:lnTo>
                    <a:lnTo>
                      <a:pt x="12" y="82"/>
                    </a:lnTo>
                    <a:lnTo>
                      <a:pt x="0" y="67"/>
                    </a:lnTo>
                    <a:lnTo>
                      <a:pt x="2" y="71"/>
                    </a:lnTo>
                    <a:lnTo>
                      <a:pt x="4" y="73"/>
                    </a:lnTo>
                    <a:lnTo>
                      <a:pt x="8" y="76"/>
                    </a:lnTo>
                    <a:lnTo>
                      <a:pt x="14" y="78"/>
                    </a:lnTo>
                    <a:lnTo>
                      <a:pt x="25" y="80"/>
                    </a:lnTo>
                    <a:lnTo>
                      <a:pt x="39" y="80"/>
                    </a:lnTo>
                    <a:lnTo>
                      <a:pt x="56" y="80"/>
                    </a:lnTo>
                    <a:lnTo>
                      <a:pt x="75" y="76"/>
                    </a:lnTo>
                    <a:lnTo>
                      <a:pt x="96" y="73"/>
                    </a:lnTo>
                    <a:lnTo>
                      <a:pt x="117" y="67"/>
                    </a:lnTo>
                    <a:lnTo>
                      <a:pt x="158" y="55"/>
                    </a:lnTo>
                    <a:lnTo>
                      <a:pt x="198" y="42"/>
                    </a:lnTo>
                    <a:lnTo>
                      <a:pt x="231" y="32"/>
                    </a:lnTo>
                    <a:lnTo>
                      <a:pt x="250" y="27"/>
                    </a:lnTo>
                    <a:lnTo>
                      <a:pt x="265" y="21"/>
                    </a:lnTo>
                    <a:lnTo>
                      <a:pt x="282" y="15"/>
                    </a:lnTo>
                    <a:lnTo>
                      <a:pt x="300" y="9"/>
                    </a:lnTo>
                    <a:lnTo>
                      <a:pt x="317" y="4"/>
                    </a:lnTo>
                    <a:lnTo>
                      <a:pt x="336" y="0"/>
                    </a:lnTo>
                    <a:lnTo>
                      <a:pt x="353" y="0"/>
                    </a:lnTo>
                    <a:lnTo>
                      <a:pt x="361" y="2"/>
                    </a:lnTo>
                    <a:lnTo>
                      <a:pt x="371" y="5"/>
                    </a:lnTo>
                    <a:lnTo>
                      <a:pt x="378" y="9"/>
                    </a:lnTo>
                    <a:lnTo>
                      <a:pt x="384" y="15"/>
                    </a:lnTo>
                    <a:close/>
                  </a:path>
                </a:pathLst>
              </a:custGeom>
              <a:solidFill>
                <a:srgbClr val="AF7D23"/>
              </a:solidFill>
              <a:ln w="3175" cap="rnd">
                <a:solidFill>
                  <a:srgbClr val="808080"/>
                </a:solidFill>
                <a:round/>
                <a:headEnd/>
                <a:tailEnd/>
              </a:ln>
            </p:spPr>
            <p:txBody>
              <a:bodyPr/>
              <a:lstStyle/>
              <a:p>
                <a:endParaRPr lang="en-US" dirty="0">
                  <a:latin typeface="+mn-lt"/>
                </a:endParaRPr>
              </a:p>
            </p:txBody>
          </p:sp>
          <p:sp>
            <p:nvSpPr>
              <p:cNvPr id="263" name="Freeform 69"/>
              <p:cNvSpPr>
                <a:spLocks/>
              </p:cNvSpPr>
              <p:nvPr/>
            </p:nvSpPr>
            <p:spPr bwMode="auto">
              <a:xfrm rot="-1622053">
                <a:off x="3362" y="3223"/>
                <a:ext cx="393" cy="134"/>
              </a:xfrm>
              <a:custGeom>
                <a:avLst/>
                <a:gdLst>
                  <a:gd name="T0" fmla="*/ 228 w 556"/>
                  <a:gd name="T1" fmla="*/ 16 h 190"/>
                  <a:gd name="T2" fmla="*/ 234 w 556"/>
                  <a:gd name="T3" fmla="*/ 23 h 190"/>
                  <a:gd name="T4" fmla="*/ 243 w 556"/>
                  <a:gd name="T5" fmla="*/ 32 h 190"/>
                  <a:gd name="T6" fmla="*/ 249 w 556"/>
                  <a:gd name="T7" fmla="*/ 37 h 190"/>
                  <a:gd name="T8" fmla="*/ 252 w 556"/>
                  <a:gd name="T9" fmla="*/ 44 h 190"/>
                  <a:gd name="T10" fmla="*/ 258 w 556"/>
                  <a:gd name="T11" fmla="*/ 51 h 190"/>
                  <a:gd name="T12" fmla="*/ 264 w 556"/>
                  <a:gd name="T13" fmla="*/ 56 h 190"/>
                  <a:gd name="T14" fmla="*/ 269 w 556"/>
                  <a:gd name="T15" fmla="*/ 58 h 190"/>
                  <a:gd name="T16" fmla="*/ 277 w 556"/>
                  <a:gd name="T17" fmla="*/ 61 h 190"/>
                  <a:gd name="T18" fmla="*/ 276 w 556"/>
                  <a:gd name="T19" fmla="*/ 68 h 190"/>
                  <a:gd name="T20" fmla="*/ 271 w 556"/>
                  <a:gd name="T21" fmla="*/ 72 h 190"/>
                  <a:gd name="T22" fmla="*/ 264 w 556"/>
                  <a:gd name="T23" fmla="*/ 73 h 190"/>
                  <a:gd name="T24" fmla="*/ 257 w 556"/>
                  <a:gd name="T25" fmla="*/ 68 h 190"/>
                  <a:gd name="T26" fmla="*/ 245 w 556"/>
                  <a:gd name="T27" fmla="*/ 65 h 190"/>
                  <a:gd name="T28" fmla="*/ 231 w 556"/>
                  <a:gd name="T29" fmla="*/ 65 h 190"/>
                  <a:gd name="T30" fmla="*/ 225 w 556"/>
                  <a:gd name="T31" fmla="*/ 64 h 190"/>
                  <a:gd name="T32" fmla="*/ 214 w 556"/>
                  <a:gd name="T33" fmla="*/ 67 h 190"/>
                  <a:gd name="T34" fmla="*/ 196 w 556"/>
                  <a:gd name="T35" fmla="*/ 78 h 190"/>
                  <a:gd name="T36" fmla="*/ 180 w 556"/>
                  <a:gd name="T37" fmla="*/ 89 h 190"/>
                  <a:gd name="T38" fmla="*/ 163 w 556"/>
                  <a:gd name="T39" fmla="*/ 92 h 190"/>
                  <a:gd name="T40" fmla="*/ 142 w 556"/>
                  <a:gd name="T41" fmla="*/ 94 h 190"/>
                  <a:gd name="T42" fmla="*/ 124 w 556"/>
                  <a:gd name="T43" fmla="*/ 92 h 190"/>
                  <a:gd name="T44" fmla="*/ 105 w 556"/>
                  <a:gd name="T45" fmla="*/ 90 h 190"/>
                  <a:gd name="T46" fmla="*/ 89 w 556"/>
                  <a:gd name="T47" fmla="*/ 87 h 190"/>
                  <a:gd name="T48" fmla="*/ 67 w 556"/>
                  <a:gd name="T49" fmla="*/ 84 h 190"/>
                  <a:gd name="T50" fmla="*/ 41 w 556"/>
                  <a:gd name="T51" fmla="*/ 78 h 190"/>
                  <a:gd name="T52" fmla="*/ 15 w 556"/>
                  <a:gd name="T53" fmla="*/ 69 h 190"/>
                  <a:gd name="T54" fmla="*/ 4 w 556"/>
                  <a:gd name="T55" fmla="*/ 61 h 190"/>
                  <a:gd name="T56" fmla="*/ 0 w 556"/>
                  <a:gd name="T57" fmla="*/ 61 h 190"/>
                  <a:gd name="T58" fmla="*/ 18 w 556"/>
                  <a:gd name="T59" fmla="*/ 44 h 190"/>
                  <a:gd name="T60" fmla="*/ 34 w 556"/>
                  <a:gd name="T61" fmla="*/ 25 h 190"/>
                  <a:gd name="T62" fmla="*/ 36 w 556"/>
                  <a:gd name="T63" fmla="*/ 14 h 190"/>
                  <a:gd name="T64" fmla="*/ 64 w 556"/>
                  <a:gd name="T65" fmla="*/ 26 h 190"/>
                  <a:gd name="T66" fmla="*/ 90 w 556"/>
                  <a:gd name="T67" fmla="*/ 37 h 190"/>
                  <a:gd name="T68" fmla="*/ 118 w 556"/>
                  <a:gd name="T69" fmla="*/ 47 h 190"/>
                  <a:gd name="T70" fmla="*/ 136 w 556"/>
                  <a:gd name="T71" fmla="*/ 49 h 190"/>
                  <a:gd name="T72" fmla="*/ 148 w 556"/>
                  <a:gd name="T73" fmla="*/ 36 h 190"/>
                  <a:gd name="T74" fmla="*/ 161 w 556"/>
                  <a:gd name="T75" fmla="*/ 24 h 190"/>
                  <a:gd name="T76" fmla="*/ 173 w 556"/>
                  <a:gd name="T77" fmla="*/ 13 h 190"/>
                  <a:gd name="T78" fmla="*/ 184 w 556"/>
                  <a:gd name="T79" fmla="*/ 4 h 190"/>
                  <a:gd name="T80" fmla="*/ 199 w 556"/>
                  <a:gd name="T81" fmla="*/ 0 h 190"/>
                  <a:gd name="T82" fmla="*/ 204 w 556"/>
                  <a:gd name="T83" fmla="*/ 3 h 190"/>
                  <a:gd name="T84" fmla="*/ 211 w 556"/>
                  <a:gd name="T85" fmla="*/ 9 h 190"/>
                  <a:gd name="T86" fmla="*/ 219 w 556"/>
                  <a:gd name="T87" fmla="*/ 12 h 190"/>
                  <a:gd name="T88" fmla="*/ 228 w 556"/>
                  <a:gd name="T89" fmla="*/ 16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6"/>
                  <a:gd name="T136" fmla="*/ 0 h 190"/>
                  <a:gd name="T137" fmla="*/ 556 w 55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6" h="190">
                    <a:moveTo>
                      <a:pt x="455" y="32"/>
                    </a:moveTo>
                    <a:lnTo>
                      <a:pt x="468" y="46"/>
                    </a:lnTo>
                    <a:lnTo>
                      <a:pt x="487" y="65"/>
                    </a:lnTo>
                    <a:lnTo>
                      <a:pt x="498" y="74"/>
                    </a:lnTo>
                    <a:lnTo>
                      <a:pt x="504" y="90"/>
                    </a:lnTo>
                    <a:lnTo>
                      <a:pt x="517" y="104"/>
                    </a:lnTo>
                    <a:lnTo>
                      <a:pt x="527" y="112"/>
                    </a:lnTo>
                    <a:lnTo>
                      <a:pt x="539" y="116"/>
                    </a:lnTo>
                    <a:lnTo>
                      <a:pt x="555" y="124"/>
                    </a:lnTo>
                    <a:lnTo>
                      <a:pt x="553" y="138"/>
                    </a:lnTo>
                    <a:lnTo>
                      <a:pt x="543" y="144"/>
                    </a:lnTo>
                    <a:lnTo>
                      <a:pt x="527" y="146"/>
                    </a:lnTo>
                    <a:lnTo>
                      <a:pt x="513" y="138"/>
                    </a:lnTo>
                    <a:lnTo>
                      <a:pt x="489" y="130"/>
                    </a:lnTo>
                    <a:lnTo>
                      <a:pt x="463" y="130"/>
                    </a:lnTo>
                    <a:lnTo>
                      <a:pt x="452" y="129"/>
                    </a:lnTo>
                    <a:lnTo>
                      <a:pt x="428" y="135"/>
                    </a:lnTo>
                    <a:lnTo>
                      <a:pt x="392" y="158"/>
                    </a:lnTo>
                    <a:lnTo>
                      <a:pt x="359" y="178"/>
                    </a:lnTo>
                    <a:lnTo>
                      <a:pt x="325" y="185"/>
                    </a:lnTo>
                    <a:lnTo>
                      <a:pt x="284" y="189"/>
                    </a:lnTo>
                    <a:lnTo>
                      <a:pt x="249" y="185"/>
                    </a:lnTo>
                    <a:lnTo>
                      <a:pt x="210" y="182"/>
                    </a:lnTo>
                    <a:lnTo>
                      <a:pt x="178" y="176"/>
                    </a:lnTo>
                    <a:lnTo>
                      <a:pt x="134" y="169"/>
                    </a:lnTo>
                    <a:lnTo>
                      <a:pt x="82" y="156"/>
                    </a:lnTo>
                    <a:lnTo>
                      <a:pt x="30" y="139"/>
                    </a:lnTo>
                    <a:lnTo>
                      <a:pt x="8" y="124"/>
                    </a:lnTo>
                    <a:lnTo>
                      <a:pt x="0" y="122"/>
                    </a:lnTo>
                    <a:lnTo>
                      <a:pt x="35" y="90"/>
                    </a:lnTo>
                    <a:lnTo>
                      <a:pt x="68" y="49"/>
                    </a:lnTo>
                    <a:lnTo>
                      <a:pt x="72" y="29"/>
                    </a:lnTo>
                    <a:lnTo>
                      <a:pt x="129" y="53"/>
                    </a:lnTo>
                    <a:lnTo>
                      <a:pt x="180" y="74"/>
                    </a:lnTo>
                    <a:lnTo>
                      <a:pt x="236" y="93"/>
                    </a:lnTo>
                    <a:lnTo>
                      <a:pt x="273" y="99"/>
                    </a:lnTo>
                    <a:lnTo>
                      <a:pt x="296" y="72"/>
                    </a:lnTo>
                    <a:lnTo>
                      <a:pt x="323" y="48"/>
                    </a:lnTo>
                    <a:lnTo>
                      <a:pt x="347" y="27"/>
                    </a:lnTo>
                    <a:lnTo>
                      <a:pt x="368" y="7"/>
                    </a:lnTo>
                    <a:lnTo>
                      <a:pt x="398" y="0"/>
                    </a:lnTo>
                    <a:lnTo>
                      <a:pt x="409" y="6"/>
                    </a:lnTo>
                    <a:lnTo>
                      <a:pt x="421" y="18"/>
                    </a:lnTo>
                    <a:lnTo>
                      <a:pt x="438" y="24"/>
                    </a:lnTo>
                    <a:lnTo>
                      <a:pt x="455" y="32"/>
                    </a:lnTo>
                  </a:path>
                </a:pathLst>
              </a:custGeom>
              <a:solidFill>
                <a:srgbClr val="AF7D23"/>
              </a:solidFill>
              <a:ln w="3175" cap="rnd">
                <a:solidFill>
                  <a:srgbClr val="808080"/>
                </a:solidFill>
                <a:round/>
                <a:headEnd/>
                <a:tailEnd/>
              </a:ln>
            </p:spPr>
            <p:txBody>
              <a:bodyPr/>
              <a:lstStyle/>
              <a:p>
                <a:endParaRPr lang="en-US" dirty="0">
                  <a:latin typeface="+mn-lt"/>
                </a:endParaRPr>
              </a:p>
            </p:txBody>
          </p:sp>
          <p:sp>
            <p:nvSpPr>
              <p:cNvPr id="265" name="Freeform 70"/>
              <p:cNvSpPr>
                <a:spLocks/>
              </p:cNvSpPr>
              <p:nvPr/>
            </p:nvSpPr>
            <p:spPr bwMode="auto">
              <a:xfrm>
                <a:off x="3024" y="2791"/>
                <a:ext cx="583" cy="624"/>
              </a:xfrm>
              <a:custGeom>
                <a:avLst/>
                <a:gdLst>
                  <a:gd name="T0" fmla="*/ 34 w 825"/>
                  <a:gd name="T1" fmla="*/ 0 h 882"/>
                  <a:gd name="T2" fmla="*/ 104 w 825"/>
                  <a:gd name="T3" fmla="*/ 38 h 882"/>
                  <a:gd name="T4" fmla="*/ 128 w 825"/>
                  <a:gd name="T5" fmla="*/ 52 h 882"/>
                  <a:gd name="T6" fmla="*/ 140 w 825"/>
                  <a:gd name="T7" fmla="*/ 82 h 882"/>
                  <a:gd name="T8" fmla="*/ 152 w 825"/>
                  <a:gd name="T9" fmla="*/ 108 h 882"/>
                  <a:gd name="T10" fmla="*/ 164 w 825"/>
                  <a:gd name="T11" fmla="*/ 118 h 882"/>
                  <a:gd name="T12" fmla="*/ 184 w 825"/>
                  <a:gd name="T13" fmla="*/ 142 h 882"/>
                  <a:gd name="T14" fmla="*/ 216 w 825"/>
                  <a:gd name="T15" fmla="*/ 208 h 882"/>
                  <a:gd name="T16" fmla="*/ 222 w 825"/>
                  <a:gd name="T17" fmla="*/ 250 h 882"/>
                  <a:gd name="T18" fmla="*/ 228 w 825"/>
                  <a:gd name="T19" fmla="*/ 304 h 882"/>
                  <a:gd name="T20" fmla="*/ 238 w 825"/>
                  <a:gd name="T21" fmla="*/ 328 h 882"/>
                  <a:gd name="T22" fmla="*/ 266 w 825"/>
                  <a:gd name="T23" fmla="*/ 341 h 882"/>
                  <a:gd name="T24" fmla="*/ 309 w 825"/>
                  <a:gd name="T25" fmla="*/ 354 h 882"/>
                  <a:gd name="T26" fmla="*/ 353 w 825"/>
                  <a:gd name="T27" fmla="*/ 354 h 882"/>
                  <a:gd name="T28" fmla="*/ 387 w 825"/>
                  <a:gd name="T29" fmla="*/ 384 h 882"/>
                  <a:gd name="T30" fmla="*/ 412 w 825"/>
                  <a:gd name="T31" fmla="*/ 408 h 882"/>
                  <a:gd name="T32" fmla="*/ 396 w 825"/>
                  <a:gd name="T33" fmla="*/ 436 h 882"/>
                  <a:gd name="T34" fmla="*/ 285 w 825"/>
                  <a:gd name="T35" fmla="*/ 439 h 882"/>
                  <a:gd name="T36" fmla="*/ 2 w 825"/>
                  <a:gd name="T37" fmla="*/ 439 h 882"/>
                  <a:gd name="T38" fmla="*/ 2 w 825"/>
                  <a:gd name="T39" fmla="*/ 24 h 882"/>
                  <a:gd name="T40" fmla="*/ 32 w 825"/>
                  <a:gd name="T41" fmla="*/ 0 h 8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5"/>
                  <a:gd name="T64" fmla="*/ 0 h 882"/>
                  <a:gd name="T65" fmla="*/ 825 w 825"/>
                  <a:gd name="T66" fmla="*/ 882 h 8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5" h="882">
                    <a:moveTo>
                      <a:pt x="68" y="0"/>
                    </a:moveTo>
                    <a:cubicBezTo>
                      <a:pt x="118" y="17"/>
                      <a:pt x="156" y="63"/>
                      <a:pt x="208" y="76"/>
                    </a:cubicBezTo>
                    <a:cubicBezTo>
                      <a:pt x="225" y="87"/>
                      <a:pt x="240" y="93"/>
                      <a:pt x="256" y="104"/>
                    </a:cubicBezTo>
                    <a:cubicBezTo>
                      <a:pt x="272" y="128"/>
                      <a:pt x="271" y="137"/>
                      <a:pt x="280" y="164"/>
                    </a:cubicBezTo>
                    <a:cubicBezTo>
                      <a:pt x="283" y="191"/>
                      <a:pt x="278" y="207"/>
                      <a:pt x="304" y="216"/>
                    </a:cubicBezTo>
                    <a:cubicBezTo>
                      <a:pt x="311" y="223"/>
                      <a:pt x="321" y="228"/>
                      <a:pt x="328" y="236"/>
                    </a:cubicBezTo>
                    <a:cubicBezTo>
                      <a:pt x="344" y="254"/>
                      <a:pt x="348" y="270"/>
                      <a:pt x="368" y="284"/>
                    </a:cubicBezTo>
                    <a:cubicBezTo>
                      <a:pt x="384" y="331"/>
                      <a:pt x="422" y="365"/>
                      <a:pt x="432" y="416"/>
                    </a:cubicBezTo>
                    <a:cubicBezTo>
                      <a:pt x="438" y="444"/>
                      <a:pt x="444" y="500"/>
                      <a:pt x="444" y="500"/>
                    </a:cubicBezTo>
                    <a:cubicBezTo>
                      <a:pt x="451" y="530"/>
                      <a:pt x="448" y="584"/>
                      <a:pt x="456" y="606"/>
                    </a:cubicBezTo>
                    <a:cubicBezTo>
                      <a:pt x="461" y="632"/>
                      <a:pt x="464" y="642"/>
                      <a:pt x="477" y="654"/>
                    </a:cubicBezTo>
                    <a:cubicBezTo>
                      <a:pt x="490" y="666"/>
                      <a:pt x="511" y="672"/>
                      <a:pt x="534" y="681"/>
                    </a:cubicBezTo>
                    <a:cubicBezTo>
                      <a:pt x="557" y="690"/>
                      <a:pt x="589" y="704"/>
                      <a:pt x="618" y="708"/>
                    </a:cubicBezTo>
                    <a:cubicBezTo>
                      <a:pt x="674" y="706"/>
                      <a:pt x="648" y="669"/>
                      <a:pt x="708" y="708"/>
                    </a:cubicBezTo>
                    <a:cubicBezTo>
                      <a:pt x="721" y="728"/>
                      <a:pt x="762" y="741"/>
                      <a:pt x="774" y="768"/>
                    </a:cubicBezTo>
                    <a:cubicBezTo>
                      <a:pt x="795" y="775"/>
                      <a:pt x="817" y="792"/>
                      <a:pt x="825" y="816"/>
                    </a:cubicBezTo>
                    <a:cubicBezTo>
                      <a:pt x="825" y="828"/>
                      <a:pt x="803" y="858"/>
                      <a:pt x="792" y="870"/>
                    </a:cubicBezTo>
                    <a:cubicBezTo>
                      <a:pt x="747" y="882"/>
                      <a:pt x="748" y="880"/>
                      <a:pt x="572" y="878"/>
                    </a:cubicBezTo>
                    <a:cubicBezTo>
                      <a:pt x="616" y="878"/>
                      <a:pt x="236" y="878"/>
                      <a:pt x="4" y="878"/>
                    </a:cubicBezTo>
                    <a:cubicBezTo>
                      <a:pt x="8" y="622"/>
                      <a:pt x="0" y="248"/>
                      <a:pt x="4" y="48"/>
                    </a:cubicBezTo>
                    <a:cubicBezTo>
                      <a:pt x="12" y="23"/>
                      <a:pt x="51" y="9"/>
                      <a:pt x="64" y="0"/>
                    </a:cubicBezTo>
                  </a:path>
                </a:pathLst>
              </a:custGeom>
              <a:gradFill rotWithShape="0">
                <a:gsLst>
                  <a:gs pos="0">
                    <a:srgbClr val="CCECFF"/>
                  </a:gs>
                  <a:gs pos="100000">
                    <a:srgbClr val="9999FF"/>
                  </a:gs>
                </a:gsLst>
                <a:lin ang="5400000" scaled="1"/>
              </a:gradFill>
              <a:ln w="3175">
                <a:solidFill>
                  <a:srgbClr val="777777"/>
                </a:solidFill>
                <a:round/>
                <a:headEnd/>
                <a:tailEnd/>
              </a:ln>
            </p:spPr>
            <p:txBody>
              <a:bodyPr/>
              <a:lstStyle/>
              <a:p>
                <a:endParaRPr lang="en-US" dirty="0">
                  <a:latin typeface="+mn-lt"/>
                </a:endParaRPr>
              </a:p>
            </p:txBody>
          </p:sp>
          <p:sp>
            <p:nvSpPr>
              <p:cNvPr id="266" name="Freeform 71"/>
              <p:cNvSpPr>
                <a:spLocks/>
              </p:cNvSpPr>
              <p:nvPr/>
            </p:nvSpPr>
            <p:spPr bwMode="auto">
              <a:xfrm>
                <a:off x="3029" y="2891"/>
                <a:ext cx="255" cy="519"/>
              </a:xfrm>
              <a:custGeom>
                <a:avLst/>
                <a:gdLst>
                  <a:gd name="T0" fmla="*/ 1 w 360"/>
                  <a:gd name="T1" fmla="*/ 366 h 734"/>
                  <a:gd name="T2" fmla="*/ 169 w 360"/>
                  <a:gd name="T3" fmla="*/ 364 h 734"/>
                  <a:gd name="T4" fmla="*/ 147 w 360"/>
                  <a:gd name="T5" fmla="*/ 356 h 734"/>
                  <a:gd name="T6" fmla="*/ 175 w 360"/>
                  <a:gd name="T7" fmla="*/ 354 h 734"/>
                  <a:gd name="T8" fmla="*/ 157 w 360"/>
                  <a:gd name="T9" fmla="*/ 347 h 734"/>
                  <a:gd name="T10" fmla="*/ 161 w 360"/>
                  <a:gd name="T11" fmla="*/ 315 h 734"/>
                  <a:gd name="T12" fmla="*/ 154 w 360"/>
                  <a:gd name="T13" fmla="*/ 317 h 734"/>
                  <a:gd name="T14" fmla="*/ 140 w 360"/>
                  <a:gd name="T15" fmla="*/ 337 h 734"/>
                  <a:gd name="T16" fmla="*/ 118 w 360"/>
                  <a:gd name="T17" fmla="*/ 284 h 734"/>
                  <a:gd name="T18" fmla="*/ 104 w 360"/>
                  <a:gd name="T19" fmla="*/ 261 h 734"/>
                  <a:gd name="T20" fmla="*/ 96 w 360"/>
                  <a:gd name="T21" fmla="*/ 156 h 734"/>
                  <a:gd name="T22" fmla="*/ 79 w 360"/>
                  <a:gd name="T23" fmla="*/ 93 h 734"/>
                  <a:gd name="T24" fmla="*/ 70 w 360"/>
                  <a:gd name="T25" fmla="*/ 144 h 734"/>
                  <a:gd name="T26" fmla="*/ 62 w 360"/>
                  <a:gd name="T27" fmla="*/ 142 h 734"/>
                  <a:gd name="T28" fmla="*/ 58 w 360"/>
                  <a:gd name="T29" fmla="*/ 139 h 734"/>
                  <a:gd name="T30" fmla="*/ 79 w 360"/>
                  <a:gd name="T31" fmla="*/ 223 h 734"/>
                  <a:gd name="T32" fmla="*/ 89 w 360"/>
                  <a:gd name="T33" fmla="*/ 248 h 734"/>
                  <a:gd name="T34" fmla="*/ 92 w 360"/>
                  <a:gd name="T35" fmla="*/ 263 h 734"/>
                  <a:gd name="T36" fmla="*/ 111 w 360"/>
                  <a:gd name="T37" fmla="*/ 310 h 734"/>
                  <a:gd name="T38" fmla="*/ 125 w 360"/>
                  <a:gd name="T39" fmla="*/ 331 h 734"/>
                  <a:gd name="T40" fmla="*/ 104 w 360"/>
                  <a:gd name="T41" fmla="*/ 324 h 734"/>
                  <a:gd name="T42" fmla="*/ 91 w 360"/>
                  <a:gd name="T43" fmla="*/ 317 h 734"/>
                  <a:gd name="T44" fmla="*/ 79 w 360"/>
                  <a:gd name="T45" fmla="*/ 310 h 734"/>
                  <a:gd name="T46" fmla="*/ 58 w 360"/>
                  <a:gd name="T47" fmla="*/ 312 h 734"/>
                  <a:gd name="T48" fmla="*/ 24 w 360"/>
                  <a:gd name="T49" fmla="*/ 213 h 734"/>
                  <a:gd name="T50" fmla="*/ 20 w 360"/>
                  <a:gd name="T51" fmla="*/ 182 h 734"/>
                  <a:gd name="T52" fmla="*/ 18 w 360"/>
                  <a:gd name="T53" fmla="*/ 169 h 734"/>
                  <a:gd name="T54" fmla="*/ 14 w 360"/>
                  <a:gd name="T55" fmla="*/ 158 h 734"/>
                  <a:gd name="T56" fmla="*/ 16 w 360"/>
                  <a:gd name="T57" fmla="*/ 55 h 734"/>
                  <a:gd name="T58" fmla="*/ 20 w 360"/>
                  <a:gd name="T59" fmla="*/ 45 h 734"/>
                  <a:gd name="T60" fmla="*/ 48 w 360"/>
                  <a:gd name="T61" fmla="*/ 16 h 734"/>
                  <a:gd name="T62" fmla="*/ 79 w 360"/>
                  <a:gd name="T63" fmla="*/ 40 h 734"/>
                  <a:gd name="T64" fmla="*/ 118 w 360"/>
                  <a:gd name="T65" fmla="*/ 63 h 734"/>
                  <a:gd name="T66" fmla="*/ 108 w 360"/>
                  <a:gd name="T67" fmla="*/ 49 h 734"/>
                  <a:gd name="T68" fmla="*/ 68 w 360"/>
                  <a:gd name="T69" fmla="*/ 26 h 734"/>
                  <a:gd name="T70" fmla="*/ 36 w 360"/>
                  <a:gd name="T71" fmla="*/ 8 h 734"/>
                  <a:gd name="T72" fmla="*/ 20 w 360"/>
                  <a:gd name="T73" fmla="*/ 5 h 734"/>
                  <a:gd name="T74" fmla="*/ 0 w 360"/>
                  <a:gd name="T75" fmla="*/ 0 h 734"/>
                  <a:gd name="T76" fmla="*/ 1 w 360"/>
                  <a:gd name="T77" fmla="*/ 366 h 7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734"/>
                  <a:gd name="T119" fmla="*/ 360 w 360"/>
                  <a:gd name="T120" fmla="*/ 734 h 7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734">
                    <a:moveTo>
                      <a:pt x="3" y="732"/>
                    </a:moveTo>
                    <a:cubicBezTo>
                      <a:pt x="71" y="733"/>
                      <a:pt x="334" y="734"/>
                      <a:pt x="336" y="729"/>
                    </a:cubicBezTo>
                    <a:cubicBezTo>
                      <a:pt x="301" y="728"/>
                      <a:pt x="228" y="713"/>
                      <a:pt x="292" y="713"/>
                    </a:cubicBezTo>
                    <a:cubicBezTo>
                      <a:pt x="311" y="713"/>
                      <a:pt x="330" y="716"/>
                      <a:pt x="348" y="709"/>
                    </a:cubicBezTo>
                    <a:cubicBezTo>
                      <a:pt x="360" y="705"/>
                      <a:pt x="323" y="701"/>
                      <a:pt x="312" y="695"/>
                    </a:cubicBezTo>
                    <a:cubicBezTo>
                      <a:pt x="291" y="666"/>
                      <a:pt x="309" y="660"/>
                      <a:pt x="320" y="630"/>
                    </a:cubicBezTo>
                    <a:cubicBezTo>
                      <a:pt x="321" y="626"/>
                      <a:pt x="312" y="633"/>
                      <a:pt x="308" y="634"/>
                    </a:cubicBezTo>
                    <a:cubicBezTo>
                      <a:pt x="301" y="653"/>
                      <a:pt x="299" y="662"/>
                      <a:pt x="280" y="673"/>
                    </a:cubicBezTo>
                    <a:cubicBezTo>
                      <a:pt x="252" y="648"/>
                      <a:pt x="246" y="603"/>
                      <a:pt x="236" y="569"/>
                    </a:cubicBezTo>
                    <a:cubicBezTo>
                      <a:pt x="234" y="548"/>
                      <a:pt x="242" y="501"/>
                      <a:pt x="208" y="522"/>
                    </a:cubicBezTo>
                    <a:cubicBezTo>
                      <a:pt x="184" y="436"/>
                      <a:pt x="200" y="492"/>
                      <a:pt x="192" y="313"/>
                    </a:cubicBezTo>
                    <a:cubicBezTo>
                      <a:pt x="190" y="269"/>
                      <a:pt x="171" y="227"/>
                      <a:pt x="156" y="187"/>
                    </a:cubicBezTo>
                    <a:cubicBezTo>
                      <a:pt x="132" y="219"/>
                      <a:pt x="142" y="240"/>
                      <a:pt x="140" y="288"/>
                    </a:cubicBezTo>
                    <a:cubicBezTo>
                      <a:pt x="135" y="287"/>
                      <a:pt x="128" y="288"/>
                      <a:pt x="124" y="284"/>
                    </a:cubicBezTo>
                    <a:cubicBezTo>
                      <a:pt x="115" y="274"/>
                      <a:pt x="125" y="253"/>
                      <a:pt x="116" y="277"/>
                    </a:cubicBezTo>
                    <a:cubicBezTo>
                      <a:pt x="119" y="346"/>
                      <a:pt x="123" y="387"/>
                      <a:pt x="156" y="446"/>
                    </a:cubicBezTo>
                    <a:cubicBezTo>
                      <a:pt x="160" y="466"/>
                      <a:pt x="171" y="477"/>
                      <a:pt x="176" y="497"/>
                    </a:cubicBezTo>
                    <a:cubicBezTo>
                      <a:pt x="179" y="507"/>
                      <a:pt x="184" y="526"/>
                      <a:pt x="184" y="526"/>
                    </a:cubicBezTo>
                    <a:cubicBezTo>
                      <a:pt x="188" y="554"/>
                      <a:pt x="182" y="611"/>
                      <a:pt x="220" y="619"/>
                    </a:cubicBezTo>
                    <a:cubicBezTo>
                      <a:pt x="233" y="631"/>
                      <a:pt x="242" y="646"/>
                      <a:pt x="248" y="662"/>
                    </a:cubicBezTo>
                    <a:cubicBezTo>
                      <a:pt x="218" y="670"/>
                      <a:pt x="234" y="656"/>
                      <a:pt x="208" y="648"/>
                    </a:cubicBezTo>
                    <a:cubicBezTo>
                      <a:pt x="181" y="624"/>
                      <a:pt x="212" y="648"/>
                      <a:pt x="180" y="634"/>
                    </a:cubicBezTo>
                    <a:cubicBezTo>
                      <a:pt x="171" y="630"/>
                      <a:pt x="156" y="619"/>
                      <a:pt x="156" y="619"/>
                    </a:cubicBezTo>
                    <a:cubicBezTo>
                      <a:pt x="140" y="623"/>
                      <a:pt x="132" y="627"/>
                      <a:pt x="116" y="623"/>
                    </a:cubicBezTo>
                    <a:cubicBezTo>
                      <a:pt x="72" y="583"/>
                      <a:pt x="62" y="480"/>
                      <a:pt x="48" y="425"/>
                    </a:cubicBezTo>
                    <a:cubicBezTo>
                      <a:pt x="43" y="403"/>
                      <a:pt x="43" y="388"/>
                      <a:pt x="40" y="363"/>
                    </a:cubicBezTo>
                    <a:cubicBezTo>
                      <a:pt x="39" y="355"/>
                      <a:pt x="38" y="346"/>
                      <a:pt x="36" y="338"/>
                    </a:cubicBezTo>
                    <a:cubicBezTo>
                      <a:pt x="34" y="331"/>
                      <a:pt x="28" y="317"/>
                      <a:pt x="28" y="317"/>
                    </a:cubicBezTo>
                    <a:cubicBezTo>
                      <a:pt x="29" y="248"/>
                      <a:pt x="28" y="180"/>
                      <a:pt x="32" y="111"/>
                    </a:cubicBezTo>
                    <a:cubicBezTo>
                      <a:pt x="32" y="104"/>
                      <a:pt x="40" y="89"/>
                      <a:pt x="40" y="89"/>
                    </a:cubicBezTo>
                    <a:cubicBezTo>
                      <a:pt x="44" y="26"/>
                      <a:pt x="28" y="19"/>
                      <a:pt x="96" y="32"/>
                    </a:cubicBezTo>
                    <a:cubicBezTo>
                      <a:pt x="118" y="45"/>
                      <a:pt x="131" y="67"/>
                      <a:pt x="156" y="79"/>
                    </a:cubicBezTo>
                    <a:cubicBezTo>
                      <a:pt x="188" y="93"/>
                      <a:pt x="215" y="97"/>
                      <a:pt x="236" y="126"/>
                    </a:cubicBezTo>
                    <a:cubicBezTo>
                      <a:pt x="263" y="117"/>
                      <a:pt x="230" y="101"/>
                      <a:pt x="216" y="97"/>
                    </a:cubicBezTo>
                    <a:cubicBezTo>
                      <a:pt x="194" y="77"/>
                      <a:pt x="163" y="67"/>
                      <a:pt x="136" y="53"/>
                    </a:cubicBezTo>
                    <a:cubicBezTo>
                      <a:pt x="117" y="44"/>
                      <a:pt x="93" y="24"/>
                      <a:pt x="72" y="17"/>
                    </a:cubicBezTo>
                    <a:cubicBezTo>
                      <a:pt x="36" y="7"/>
                      <a:pt x="93" y="23"/>
                      <a:pt x="40" y="10"/>
                    </a:cubicBezTo>
                    <a:cubicBezTo>
                      <a:pt x="32" y="8"/>
                      <a:pt x="0" y="0"/>
                      <a:pt x="0" y="0"/>
                    </a:cubicBezTo>
                    <a:cubicBezTo>
                      <a:pt x="3" y="124"/>
                      <a:pt x="4" y="593"/>
                      <a:pt x="3" y="732"/>
                    </a:cubicBezTo>
                    <a:close/>
                  </a:path>
                </a:pathLst>
              </a:custGeom>
              <a:solidFill>
                <a:srgbClr val="969696"/>
              </a:solidFill>
              <a:ln w="6350" cap="rnd">
                <a:noFill/>
                <a:round/>
                <a:headEnd/>
                <a:tailEnd/>
              </a:ln>
            </p:spPr>
            <p:txBody>
              <a:bodyPr/>
              <a:lstStyle/>
              <a:p>
                <a:endParaRPr lang="en-US" dirty="0">
                  <a:latin typeface="+mn-lt"/>
                </a:endParaRPr>
              </a:p>
            </p:txBody>
          </p:sp>
          <p:sp>
            <p:nvSpPr>
              <p:cNvPr id="270" name="Rectangle 72"/>
              <p:cNvSpPr>
                <a:spLocks noChangeArrowheads="1"/>
              </p:cNvSpPr>
              <p:nvPr/>
            </p:nvSpPr>
            <p:spPr bwMode="auto">
              <a:xfrm>
                <a:off x="3026" y="2894"/>
                <a:ext cx="21" cy="518"/>
              </a:xfrm>
              <a:prstGeom prst="rect">
                <a:avLst/>
              </a:prstGeom>
              <a:solidFill>
                <a:srgbClr val="969696"/>
              </a:solidFill>
              <a:ln w="6350" cap="rnd">
                <a:noFill/>
                <a:miter lim="800000"/>
                <a:headEnd/>
                <a:tailEnd/>
              </a:ln>
            </p:spPr>
            <p:txBody>
              <a:bodyPr/>
              <a:lstStyle/>
              <a:p>
                <a:endParaRPr lang="en-US" dirty="0">
                  <a:latin typeface="+mn-lt"/>
                </a:endParaRPr>
              </a:p>
            </p:txBody>
          </p:sp>
          <p:sp>
            <p:nvSpPr>
              <p:cNvPr id="272" name="Rectangle 73"/>
              <p:cNvSpPr>
                <a:spLocks noChangeArrowheads="1"/>
              </p:cNvSpPr>
              <p:nvPr/>
            </p:nvSpPr>
            <p:spPr bwMode="auto">
              <a:xfrm rot="5400000">
                <a:off x="3106" y="3313"/>
                <a:ext cx="21" cy="180"/>
              </a:xfrm>
              <a:prstGeom prst="rect">
                <a:avLst/>
              </a:prstGeom>
              <a:solidFill>
                <a:srgbClr val="969696"/>
              </a:solidFill>
              <a:ln w="6350" cap="rnd">
                <a:noFill/>
                <a:miter lim="800000"/>
                <a:headEnd/>
                <a:tailEnd/>
              </a:ln>
            </p:spPr>
            <p:txBody>
              <a:bodyPr/>
              <a:lstStyle/>
              <a:p>
                <a:endParaRPr lang="en-US" dirty="0">
                  <a:latin typeface="+mn-lt"/>
                </a:endParaRPr>
              </a:p>
            </p:txBody>
          </p:sp>
          <p:sp>
            <p:nvSpPr>
              <p:cNvPr id="273" name="Freeform 74"/>
              <p:cNvSpPr>
                <a:spLocks/>
              </p:cNvSpPr>
              <p:nvPr/>
            </p:nvSpPr>
            <p:spPr bwMode="auto">
              <a:xfrm>
                <a:off x="3341" y="3278"/>
                <a:ext cx="143" cy="58"/>
              </a:xfrm>
              <a:custGeom>
                <a:avLst/>
                <a:gdLst>
                  <a:gd name="T0" fmla="*/ 33 w 202"/>
                  <a:gd name="T1" fmla="*/ 6 h 82"/>
                  <a:gd name="T2" fmla="*/ 71 w 202"/>
                  <a:gd name="T3" fmla="*/ 9 h 82"/>
                  <a:gd name="T4" fmla="*/ 86 w 202"/>
                  <a:gd name="T5" fmla="*/ 13 h 82"/>
                  <a:gd name="T6" fmla="*/ 93 w 202"/>
                  <a:gd name="T7" fmla="*/ 16 h 82"/>
                  <a:gd name="T8" fmla="*/ 83 w 202"/>
                  <a:gd name="T9" fmla="*/ 13 h 82"/>
                  <a:gd name="T10" fmla="*/ 69 w 202"/>
                  <a:gd name="T11" fmla="*/ 15 h 82"/>
                  <a:gd name="T12" fmla="*/ 71 w 202"/>
                  <a:gd name="T13" fmla="*/ 20 h 82"/>
                  <a:gd name="T14" fmla="*/ 68 w 202"/>
                  <a:gd name="T15" fmla="*/ 21 h 82"/>
                  <a:gd name="T16" fmla="*/ 52 w 202"/>
                  <a:gd name="T17" fmla="*/ 23 h 82"/>
                  <a:gd name="T18" fmla="*/ 2 w 202"/>
                  <a:gd name="T19" fmla="*/ 41 h 82"/>
                  <a:gd name="T20" fmla="*/ 23 w 202"/>
                  <a:gd name="T21" fmla="*/ 11 h 82"/>
                  <a:gd name="T22" fmla="*/ 16 w 202"/>
                  <a:gd name="T23" fmla="*/ 8 h 82"/>
                  <a:gd name="T24" fmla="*/ 30 w 202"/>
                  <a:gd name="T25" fmla="*/ 4 h 82"/>
                  <a:gd name="T26" fmla="*/ 33 w 202"/>
                  <a:gd name="T27" fmla="*/ 6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82"/>
                  <a:gd name="T44" fmla="*/ 202 w 202"/>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82">
                    <a:moveTo>
                      <a:pt x="67" y="11"/>
                    </a:moveTo>
                    <a:cubicBezTo>
                      <a:pt x="92" y="16"/>
                      <a:pt x="115" y="18"/>
                      <a:pt x="141" y="19"/>
                    </a:cubicBezTo>
                    <a:cubicBezTo>
                      <a:pt x="152" y="22"/>
                      <a:pt x="162" y="24"/>
                      <a:pt x="173" y="27"/>
                    </a:cubicBezTo>
                    <a:cubicBezTo>
                      <a:pt x="177" y="28"/>
                      <a:pt x="185" y="31"/>
                      <a:pt x="185" y="31"/>
                    </a:cubicBezTo>
                    <a:cubicBezTo>
                      <a:pt x="202" y="48"/>
                      <a:pt x="170" y="29"/>
                      <a:pt x="165" y="27"/>
                    </a:cubicBezTo>
                    <a:cubicBezTo>
                      <a:pt x="156" y="28"/>
                      <a:pt x="147" y="25"/>
                      <a:pt x="139" y="29"/>
                    </a:cubicBezTo>
                    <a:cubicBezTo>
                      <a:pt x="136" y="31"/>
                      <a:pt x="142" y="36"/>
                      <a:pt x="141" y="39"/>
                    </a:cubicBezTo>
                    <a:cubicBezTo>
                      <a:pt x="140" y="41"/>
                      <a:pt x="137" y="42"/>
                      <a:pt x="135" y="43"/>
                    </a:cubicBezTo>
                    <a:cubicBezTo>
                      <a:pt x="125" y="42"/>
                      <a:pt x="113" y="42"/>
                      <a:pt x="105" y="45"/>
                    </a:cubicBezTo>
                    <a:cubicBezTo>
                      <a:pt x="125" y="77"/>
                      <a:pt x="79" y="49"/>
                      <a:pt x="4" y="82"/>
                    </a:cubicBezTo>
                    <a:cubicBezTo>
                      <a:pt x="0" y="69"/>
                      <a:pt x="57" y="26"/>
                      <a:pt x="45" y="21"/>
                    </a:cubicBezTo>
                    <a:cubicBezTo>
                      <a:pt x="41" y="19"/>
                      <a:pt x="33" y="17"/>
                      <a:pt x="33" y="17"/>
                    </a:cubicBezTo>
                    <a:cubicBezTo>
                      <a:pt x="27" y="0"/>
                      <a:pt x="52" y="8"/>
                      <a:pt x="61" y="9"/>
                    </a:cubicBezTo>
                    <a:cubicBezTo>
                      <a:pt x="65" y="10"/>
                      <a:pt x="82" y="21"/>
                      <a:pt x="67" y="11"/>
                    </a:cubicBezTo>
                    <a:close/>
                  </a:path>
                </a:pathLst>
              </a:custGeom>
              <a:solidFill>
                <a:srgbClr val="969696"/>
              </a:solidFill>
              <a:ln w="6350" cap="rnd">
                <a:noFill/>
                <a:round/>
                <a:headEnd/>
                <a:tailEnd/>
              </a:ln>
            </p:spPr>
            <p:txBody>
              <a:bodyPr/>
              <a:lstStyle/>
              <a:p>
                <a:endParaRPr lang="en-US" dirty="0">
                  <a:latin typeface="+mn-lt"/>
                </a:endParaRPr>
              </a:p>
            </p:txBody>
          </p:sp>
          <p:sp>
            <p:nvSpPr>
              <p:cNvPr id="275" name="Freeform 75"/>
              <p:cNvSpPr>
                <a:spLocks/>
              </p:cNvSpPr>
              <p:nvPr/>
            </p:nvSpPr>
            <p:spPr bwMode="auto">
              <a:xfrm>
                <a:off x="3015" y="2413"/>
                <a:ext cx="401" cy="434"/>
              </a:xfrm>
              <a:custGeom>
                <a:avLst/>
                <a:gdLst>
                  <a:gd name="T0" fmla="*/ 366 w 401"/>
                  <a:gd name="T1" fmla="*/ 225 h 434"/>
                  <a:gd name="T2" fmla="*/ 383 w 401"/>
                  <a:gd name="T3" fmla="*/ 207 h 434"/>
                  <a:gd name="T4" fmla="*/ 393 w 401"/>
                  <a:gd name="T5" fmla="*/ 192 h 434"/>
                  <a:gd name="T6" fmla="*/ 400 w 401"/>
                  <a:gd name="T7" fmla="*/ 175 h 434"/>
                  <a:gd name="T8" fmla="*/ 401 w 401"/>
                  <a:gd name="T9" fmla="*/ 150 h 434"/>
                  <a:gd name="T10" fmla="*/ 400 w 401"/>
                  <a:gd name="T11" fmla="*/ 136 h 434"/>
                  <a:gd name="T12" fmla="*/ 395 w 401"/>
                  <a:gd name="T13" fmla="*/ 116 h 434"/>
                  <a:gd name="T14" fmla="*/ 386 w 401"/>
                  <a:gd name="T15" fmla="*/ 93 h 434"/>
                  <a:gd name="T16" fmla="*/ 368 w 401"/>
                  <a:gd name="T17" fmla="*/ 67 h 434"/>
                  <a:gd name="T18" fmla="*/ 349 w 401"/>
                  <a:gd name="T19" fmla="*/ 43 h 434"/>
                  <a:gd name="T20" fmla="*/ 320 w 401"/>
                  <a:gd name="T21" fmla="*/ 24 h 434"/>
                  <a:gd name="T22" fmla="*/ 306 w 401"/>
                  <a:gd name="T23" fmla="*/ 15 h 434"/>
                  <a:gd name="T24" fmla="*/ 280 w 401"/>
                  <a:gd name="T25" fmla="*/ 5 h 434"/>
                  <a:gd name="T26" fmla="*/ 255 w 401"/>
                  <a:gd name="T27" fmla="*/ 0 h 434"/>
                  <a:gd name="T28" fmla="*/ 223 w 401"/>
                  <a:gd name="T29" fmla="*/ 1 h 434"/>
                  <a:gd name="T30" fmla="*/ 183 w 401"/>
                  <a:gd name="T31" fmla="*/ 5 h 434"/>
                  <a:gd name="T32" fmla="*/ 146 w 401"/>
                  <a:gd name="T33" fmla="*/ 16 h 434"/>
                  <a:gd name="T34" fmla="*/ 103 w 401"/>
                  <a:gd name="T35" fmla="*/ 45 h 434"/>
                  <a:gd name="T36" fmla="*/ 74 w 401"/>
                  <a:gd name="T37" fmla="*/ 82 h 434"/>
                  <a:gd name="T38" fmla="*/ 56 w 401"/>
                  <a:gd name="T39" fmla="*/ 109 h 434"/>
                  <a:gd name="T40" fmla="*/ 43 w 401"/>
                  <a:gd name="T41" fmla="*/ 132 h 434"/>
                  <a:gd name="T42" fmla="*/ 33 w 401"/>
                  <a:gd name="T43" fmla="*/ 178 h 434"/>
                  <a:gd name="T44" fmla="*/ 26 w 401"/>
                  <a:gd name="T45" fmla="*/ 223 h 434"/>
                  <a:gd name="T46" fmla="*/ 17 w 401"/>
                  <a:gd name="T47" fmla="*/ 246 h 434"/>
                  <a:gd name="T48" fmla="*/ 10 w 401"/>
                  <a:gd name="T49" fmla="*/ 270 h 434"/>
                  <a:gd name="T50" fmla="*/ 0 w 401"/>
                  <a:gd name="T51" fmla="*/ 335 h 434"/>
                  <a:gd name="T52" fmla="*/ 0 w 401"/>
                  <a:gd name="T53" fmla="*/ 386 h 434"/>
                  <a:gd name="T54" fmla="*/ 18 w 401"/>
                  <a:gd name="T55" fmla="*/ 407 h 434"/>
                  <a:gd name="T56" fmla="*/ 57 w 401"/>
                  <a:gd name="T57" fmla="*/ 407 h 434"/>
                  <a:gd name="T58" fmla="*/ 99 w 401"/>
                  <a:gd name="T59" fmla="*/ 419 h 434"/>
                  <a:gd name="T60" fmla="*/ 204 w 401"/>
                  <a:gd name="T61" fmla="*/ 434 h 434"/>
                  <a:gd name="T62" fmla="*/ 246 w 401"/>
                  <a:gd name="T63" fmla="*/ 404 h 434"/>
                  <a:gd name="T64" fmla="*/ 267 w 401"/>
                  <a:gd name="T65" fmla="*/ 275 h 434"/>
                  <a:gd name="T66" fmla="*/ 286 w 401"/>
                  <a:gd name="T67" fmla="*/ 232 h 434"/>
                  <a:gd name="T68" fmla="*/ 298 w 401"/>
                  <a:gd name="T69" fmla="*/ 219 h 434"/>
                  <a:gd name="T70" fmla="*/ 335 w 401"/>
                  <a:gd name="T71" fmla="*/ 220 h 434"/>
                  <a:gd name="T72" fmla="*/ 366 w 401"/>
                  <a:gd name="T73" fmla="*/ 225 h 4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1"/>
                  <a:gd name="T112" fmla="*/ 0 h 434"/>
                  <a:gd name="T113" fmla="*/ 401 w 401"/>
                  <a:gd name="T114" fmla="*/ 434 h 4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1" h="434">
                    <a:moveTo>
                      <a:pt x="366" y="225"/>
                    </a:moveTo>
                    <a:lnTo>
                      <a:pt x="383" y="207"/>
                    </a:lnTo>
                    <a:lnTo>
                      <a:pt x="393" y="192"/>
                    </a:lnTo>
                    <a:lnTo>
                      <a:pt x="400" y="175"/>
                    </a:lnTo>
                    <a:lnTo>
                      <a:pt x="401" y="150"/>
                    </a:lnTo>
                    <a:lnTo>
                      <a:pt x="400" y="136"/>
                    </a:lnTo>
                    <a:lnTo>
                      <a:pt x="395" y="116"/>
                    </a:lnTo>
                    <a:lnTo>
                      <a:pt x="386" y="93"/>
                    </a:lnTo>
                    <a:lnTo>
                      <a:pt x="368" y="67"/>
                    </a:lnTo>
                    <a:lnTo>
                      <a:pt x="349" y="43"/>
                    </a:lnTo>
                    <a:lnTo>
                      <a:pt x="320" y="24"/>
                    </a:lnTo>
                    <a:lnTo>
                      <a:pt x="306" y="15"/>
                    </a:lnTo>
                    <a:lnTo>
                      <a:pt x="280" y="5"/>
                    </a:lnTo>
                    <a:lnTo>
                      <a:pt x="255" y="0"/>
                    </a:lnTo>
                    <a:lnTo>
                      <a:pt x="223" y="1"/>
                    </a:lnTo>
                    <a:lnTo>
                      <a:pt x="183" y="5"/>
                    </a:lnTo>
                    <a:lnTo>
                      <a:pt x="146" y="16"/>
                    </a:lnTo>
                    <a:lnTo>
                      <a:pt x="103" y="45"/>
                    </a:lnTo>
                    <a:lnTo>
                      <a:pt x="74" y="82"/>
                    </a:lnTo>
                    <a:lnTo>
                      <a:pt x="56" y="109"/>
                    </a:lnTo>
                    <a:lnTo>
                      <a:pt x="43" y="132"/>
                    </a:lnTo>
                    <a:lnTo>
                      <a:pt x="33" y="178"/>
                    </a:lnTo>
                    <a:lnTo>
                      <a:pt x="26" y="223"/>
                    </a:lnTo>
                    <a:lnTo>
                      <a:pt x="17" y="246"/>
                    </a:lnTo>
                    <a:lnTo>
                      <a:pt x="10" y="270"/>
                    </a:lnTo>
                    <a:lnTo>
                      <a:pt x="0" y="335"/>
                    </a:lnTo>
                    <a:lnTo>
                      <a:pt x="0" y="386"/>
                    </a:lnTo>
                    <a:lnTo>
                      <a:pt x="18" y="407"/>
                    </a:lnTo>
                    <a:lnTo>
                      <a:pt x="57" y="407"/>
                    </a:lnTo>
                    <a:lnTo>
                      <a:pt x="99" y="419"/>
                    </a:lnTo>
                    <a:lnTo>
                      <a:pt x="204" y="434"/>
                    </a:lnTo>
                    <a:lnTo>
                      <a:pt x="246" y="404"/>
                    </a:lnTo>
                    <a:lnTo>
                      <a:pt x="267" y="275"/>
                    </a:lnTo>
                    <a:lnTo>
                      <a:pt x="286" y="232"/>
                    </a:lnTo>
                    <a:lnTo>
                      <a:pt x="298" y="219"/>
                    </a:lnTo>
                    <a:lnTo>
                      <a:pt x="335" y="220"/>
                    </a:lnTo>
                    <a:lnTo>
                      <a:pt x="366" y="225"/>
                    </a:lnTo>
                  </a:path>
                </a:pathLst>
              </a:custGeom>
              <a:gradFill rotWithShape="0">
                <a:gsLst>
                  <a:gs pos="0">
                    <a:srgbClr val="4D4D4D"/>
                  </a:gs>
                  <a:gs pos="100000">
                    <a:srgbClr val="242424"/>
                  </a:gs>
                </a:gsLst>
                <a:lin ang="5400000" scaled="1"/>
              </a:gradFill>
              <a:ln w="6350" cap="rnd">
                <a:noFill/>
                <a:round/>
                <a:headEnd/>
                <a:tailEnd/>
              </a:ln>
            </p:spPr>
            <p:txBody>
              <a:bodyPr/>
              <a:lstStyle/>
              <a:p>
                <a:endParaRPr lang="en-US" dirty="0">
                  <a:latin typeface="+mn-lt"/>
                </a:endParaRPr>
              </a:p>
            </p:txBody>
          </p:sp>
        </p:grpSp>
      </p:grpSp>
      <p:sp>
        <p:nvSpPr>
          <p:cNvPr id="321" name="Curved Down Arrow 320"/>
          <p:cNvSpPr/>
          <p:nvPr/>
        </p:nvSpPr>
        <p:spPr bwMode="auto">
          <a:xfrm rot="10547395">
            <a:off x="1303367" y="2214140"/>
            <a:ext cx="4414416" cy="714597"/>
          </a:xfrm>
          <a:prstGeom prst="curvedDownArrow">
            <a:avLst/>
          </a:prstGeom>
          <a:solidFill>
            <a:schemeClr val="accent1">
              <a:lumMod val="7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22" name="Text Box 90"/>
          <p:cNvSpPr txBox="1">
            <a:spLocks noChangeArrowheads="1"/>
          </p:cNvSpPr>
          <p:nvPr/>
        </p:nvSpPr>
        <p:spPr bwMode="auto">
          <a:xfrm>
            <a:off x="3289474" y="1314142"/>
            <a:ext cx="1316150" cy="369332"/>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mn-lt"/>
              </a:rPr>
              <a:t>TGS_REQ</a:t>
            </a:r>
            <a:endParaRPr lang="en-US" b="1" dirty="0">
              <a:solidFill>
                <a:schemeClr val="bg1"/>
              </a:solidFill>
              <a:latin typeface="+mn-lt"/>
            </a:endParaRPr>
          </a:p>
        </p:txBody>
      </p:sp>
      <p:sp>
        <p:nvSpPr>
          <p:cNvPr id="323" name="Text Box 90"/>
          <p:cNvSpPr txBox="1">
            <a:spLocks noChangeArrowheads="1"/>
          </p:cNvSpPr>
          <p:nvPr/>
        </p:nvSpPr>
        <p:spPr bwMode="auto">
          <a:xfrm>
            <a:off x="2190680" y="2531877"/>
            <a:ext cx="1423726" cy="369332"/>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mn-lt"/>
              </a:rPr>
              <a:t>TGS_REP</a:t>
            </a:r>
            <a:endParaRPr lang="en-US" b="1" dirty="0">
              <a:solidFill>
                <a:schemeClr val="bg1"/>
              </a:solidFill>
              <a:latin typeface="+mn-lt"/>
            </a:endParaRPr>
          </a:p>
        </p:txBody>
      </p:sp>
      <p:sp>
        <p:nvSpPr>
          <p:cNvPr id="324" name="Text Box 90"/>
          <p:cNvSpPr txBox="1">
            <a:spLocks noChangeArrowheads="1"/>
          </p:cNvSpPr>
          <p:nvPr/>
        </p:nvSpPr>
        <p:spPr bwMode="auto">
          <a:xfrm>
            <a:off x="1246280" y="3480066"/>
            <a:ext cx="1133269" cy="366713"/>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mn-lt"/>
              </a:rPr>
              <a:t>AP_REQ</a:t>
            </a:r>
            <a:endParaRPr lang="en-US" b="1" dirty="0">
              <a:solidFill>
                <a:schemeClr val="bg1"/>
              </a:solidFill>
              <a:latin typeface="+mn-lt"/>
            </a:endParaRPr>
          </a:p>
        </p:txBody>
      </p:sp>
      <p:sp>
        <p:nvSpPr>
          <p:cNvPr id="325" name="Rectangle 82"/>
          <p:cNvSpPr>
            <a:spLocks noChangeArrowheads="1"/>
          </p:cNvSpPr>
          <p:nvPr/>
        </p:nvSpPr>
        <p:spPr bwMode="auto">
          <a:xfrm>
            <a:off x="2644928" y="1374353"/>
            <a:ext cx="685800" cy="304800"/>
          </a:xfrm>
          <a:prstGeom prst="rect">
            <a:avLst/>
          </a:prstGeom>
          <a:solidFill>
            <a:srgbClr val="C00000"/>
          </a:solidFill>
          <a:ln w="12700">
            <a:solidFill>
              <a:schemeClr val="accent2"/>
            </a:solidFill>
            <a:miter lim="800000"/>
            <a:headEnd type="none" w="sm" len="sm"/>
            <a:tailEnd type="none" w="sm" len="sm"/>
          </a:ln>
          <a:effectLst/>
        </p:spPr>
        <p:txBody>
          <a:bodyPr wrap="none" anchor="ctr"/>
          <a:lstStyle/>
          <a:p>
            <a:pPr algn="ctr" eaLnBrk="0" hangingPunct="0">
              <a:defRPr/>
            </a:pPr>
            <a:r>
              <a:rPr lang="en-US" b="1" dirty="0">
                <a:effectLst>
                  <a:outerShdw blurRad="38100" dist="38100" dir="2700000" algn="tl">
                    <a:srgbClr val="000000"/>
                  </a:outerShdw>
                </a:effectLst>
                <a:latin typeface="+mn-lt"/>
              </a:rPr>
              <a:t>TGT</a:t>
            </a:r>
            <a:endParaRPr lang="en-US" sz="2400" dirty="0">
              <a:latin typeface="+mn-lt"/>
            </a:endParaRPr>
          </a:p>
        </p:txBody>
      </p:sp>
      <p:sp>
        <p:nvSpPr>
          <p:cNvPr id="326" name="Rectangle 82"/>
          <p:cNvSpPr>
            <a:spLocks noChangeArrowheads="1"/>
          </p:cNvSpPr>
          <p:nvPr/>
        </p:nvSpPr>
        <p:spPr bwMode="auto">
          <a:xfrm>
            <a:off x="3354100" y="2643119"/>
            <a:ext cx="1688951" cy="318771"/>
          </a:xfrm>
          <a:prstGeom prst="rect">
            <a:avLst/>
          </a:prstGeom>
          <a:solidFill>
            <a:srgbClr val="C00000"/>
          </a:solidFill>
          <a:ln w="12700">
            <a:solidFill>
              <a:schemeClr val="accent2"/>
            </a:solidFill>
            <a:miter lim="800000"/>
            <a:headEnd type="none" w="sm" len="sm"/>
            <a:tailEnd type="none" w="sm" len="sm"/>
          </a:ln>
          <a:effectLst/>
        </p:spPr>
        <p:txBody>
          <a:bodyPr wrap="none" anchor="ctr"/>
          <a:lstStyle/>
          <a:p>
            <a:pPr algn="ctr" eaLnBrk="0" hangingPunct="0">
              <a:defRPr/>
            </a:pPr>
            <a:r>
              <a:rPr lang="en-US" b="1" dirty="0" smtClean="0">
                <a:effectLst>
                  <a:outerShdw blurRad="38100" dist="38100" dir="2700000" algn="tl">
                    <a:srgbClr val="000000"/>
                  </a:outerShdw>
                </a:effectLst>
                <a:latin typeface="+mn-lt"/>
              </a:rPr>
              <a:t>Service Ticket</a:t>
            </a:r>
          </a:p>
        </p:txBody>
      </p:sp>
      <p:pic>
        <p:nvPicPr>
          <p:cNvPr id="327" name="Picture 58" descr="C:\Users\OlsenG.AMERICAS\AppData\Local\Microsoft\Windows\Temporary Internet Files\Content.IE5\WLDGTPQ0\MC900023790[1].wmf"/>
          <p:cNvPicPr>
            <a:picLocks noChangeAspect="1" noChangeArrowheads="1"/>
          </p:cNvPicPr>
          <p:nvPr/>
        </p:nvPicPr>
        <p:blipFill>
          <a:blip r:embed="rId3" cstate="print"/>
          <a:srcRect/>
          <a:stretch>
            <a:fillRect/>
          </a:stretch>
        </p:blipFill>
        <p:spPr bwMode="auto">
          <a:xfrm>
            <a:off x="2636394" y="3511836"/>
            <a:ext cx="1609344" cy="1340510"/>
          </a:xfrm>
          <a:prstGeom prst="rect">
            <a:avLst/>
          </a:prstGeom>
          <a:noFill/>
        </p:spPr>
      </p:pic>
      <p:sp>
        <p:nvSpPr>
          <p:cNvPr id="328" name="Right Arrow 327"/>
          <p:cNvSpPr/>
          <p:nvPr/>
        </p:nvSpPr>
        <p:spPr bwMode="auto">
          <a:xfrm rot="1800528">
            <a:off x="1182365" y="3088911"/>
            <a:ext cx="2074051" cy="61578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
        <p:nvSpPr>
          <p:cNvPr id="329" name="Rectangle 82"/>
          <p:cNvSpPr>
            <a:spLocks noChangeArrowheads="1"/>
          </p:cNvSpPr>
          <p:nvPr/>
        </p:nvSpPr>
        <p:spPr bwMode="auto">
          <a:xfrm>
            <a:off x="3654253" y="4160250"/>
            <a:ext cx="1688951" cy="318771"/>
          </a:xfrm>
          <a:prstGeom prst="rect">
            <a:avLst/>
          </a:prstGeom>
          <a:solidFill>
            <a:srgbClr val="C00000"/>
          </a:solidFill>
          <a:ln w="12700">
            <a:solidFill>
              <a:schemeClr val="accent2"/>
            </a:solidFill>
            <a:miter lim="800000"/>
            <a:headEnd type="none" w="sm" len="sm"/>
            <a:tailEnd type="none" w="sm" len="sm"/>
          </a:ln>
          <a:effectLst/>
        </p:spPr>
        <p:txBody>
          <a:bodyPr wrap="none" anchor="ctr"/>
          <a:lstStyle/>
          <a:p>
            <a:pPr algn="ctr" eaLnBrk="0" hangingPunct="0">
              <a:defRPr/>
            </a:pPr>
            <a:r>
              <a:rPr lang="en-US" b="1" dirty="0" smtClean="0">
                <a:effectLst>
                  <a:outerShdw blurRad="38100" dist="38100" dir="2700000" algn="tl">
                    <a:srgbClr val="000000"/>
                  </a:outerShdw>
                </a:effectLst>
                <a:latin typeface="+mn-lt"/>
              </a:rPr>
              <a:t>Service Ticket</a:t>
            </a:r>
          </a:p>
        </p:txBody>
      </p:sp>
      <p:sp>
        <p:nvSpPr>
          <p:cNvPr id="330" name="Right Arrow 329"/>
          <p:cNvSpPr/>
          <p:nvPr/>
        </p:nvSpPr>
        <p:spPr bwMode="auto">
          <a:xfrm rot="1800528">
            <a:off x="3590714" y="4814679"/>
            <a:ext cx="2074051" cy="61578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Security via the Authenticator</a:t>
            </a:r>
            <a:endParaRPr lang="en-US" dirty="0" smtClean="0"/>
          </a:p>
        </p:txBody>
      </p:sp>
      <p:sp>
        <p:nvSpPr>
          <p:cNvPr id="138" name="Rectangle 137"/>
          <p:cNvSpPr/>
          <p:nvPr/>
        </p:nvSpPr>
        <p:spPr bwMode="auto">
          <a:xfrm>
            <a:off x="4443721" y="1067145"/>
            <a:ext cx="2032000" cy="3497943"/>
          </a:xfrm>
          <a:prstGeom prst="rect">
            <a:avLst/>
          </a:prstGeom>
          <a:solidFill>
            <a:schemeClr val="accent1">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140" name="Group 3"/>
          <p:cNvGrpSpPr>
            <a:grpSpLocks/>
          </p:cNvGrpSpPr>
          <p:nvPr/>
        </p:nvGrpSpPr>
        <p:grpSpPr bwMode="auto">
          <a:xfrm>
            <a:off x="1686007" y="1818259"/>
            <a:ext cx="2030413" cy="1611313"/>
            <a:chOff x="1187" y="432"/>
            <a:chExt cx="1279" cy="1015"/>
          </a:xfrm>
        </p:grpSpPr>
        <p:grpSp>
          <p:nvGrpSpPr>
            <p:cNvPr id="141" name="Group 4"/>
            <p:cNvGrpSpPr>
              <a:grpSpLocks/>
            </p:cNvGrpSpPr>
            <p:nvPr/>
          </p:nvGrpSpPr>
          <p:grpSpPr bwMode="auto">
            <a:xfrm>
              <a:off x="1536" y="432"/>
              <a:ext cx="930" cy="942"/>
              <a:chOff x="3364" y="2400"/>
              <a:chExt cx="930" cy="942"/>
            </a:xfrm>
          </p:grpSpPr>
          <p:grpSp>
            <p:nvGrpSpPr>
              <p:cNvPr id="153" name="Group 5"/>
              <p:cNvGrpSpPr>
                <a:grpSpLocks/>
              </p:cNvGrpSpPr>
              <p:nvPr/>
            </p:nvGrpSpPr>
            <p:grpSpPr bwMode="auto">
              <a:xfrm>
                <a:off x="3364" y="3071"/>
                <a:ext cx="647" cy="271"/>
                <a:chOff x="1585" y="1673"/>
                <a:chExt cx="709" cy="297"/>
              </a:xfrm>
            </p:grpSpPr>
            <p:sp>
              <p:nvSpPr>
                <p:cNvPr id="181" name="Freeform 6"/>
                <p:cNvSpPr>
                  <a:spLocks/>
                </p:cNvSpPr>
                <p:nvPr/>
              </p:nvSpPr>
              <p:spPr bwMode="auto">
                <a:xfrm>
                  <a:off x="1585" y="1673"/>
                  <a:ext cx="709" cy="297"/>
                </a:xfrm>
                <a:custGeom>
                  <a:avLst/>
                  <a:gdLst>
                    <a:gd name="T0" fmla="*/ 576 w 872"/>
                    <a:gd name="T1" fmla="*/ 117 h 366"/>
                    <a:gd name="T2" fmla="*/ 576 w 872"/>
                    <a:gd name="T3" fmla="*/ 162 h 366"/>
                    <a:gd name="T4" fmla="*/ 451 w 872"/>
                    <a:gd name="T5" fmla="*/ 241 h 366"/>
                    <a:gd name="T6" fmla="*/ 0 w 872"/>
                    <a:gd name="T7" fmla="*/ 112 h 366"/>
                    <a:gd name="T8" fmla="*/ 0 w 872"/>
                    <a:gd name="T9" fmla="*/ 93 h 366"/>
                    <a:gd name="T10" fmla="*/ 152 w 872"/>
                    <a:gd name="T11" fmla="*/ 0 h 366"/>
                    <a:gd name="T12" fmla="*/ 576 w 872"/>
                    <a:gd name="T13" fmla="*/ 117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dirty="0"/>
                </a:p>
              </p:txBody>
            </p:sp>
            <p:sp>
              <p:nvSpPr>
                <p:cNvPr id="182" name="Freeform 7"/>
                <p:cNvSpPr>
                  <a:spLocks/>
                </p:cNvSpPr>
                <p:nvPr/>
              </p:nvSpPr>
              <p:spPr bwMode="auto">
                <a:xfrm>
                  <a:off x="1596" y="1679"/>
                  <a:ext cx="690" cy="264"/>
                </a:xfrm>
                <a:custGeom>
                  <a:avLst/>
                  <a:gdLst>
                    <a:gd name="T0" fmla="*/ 561 w 848"/>
                    <a:gd name="T1" fmla="*/ 116 h 324"/>
                    <a:gd name="T2" fmla="*/ 143 w 848"/>
                    <a:gd name="T3" fmla="*/ 0 h 324"/>
                    <a:gd name="T4" fmla="*/ 0 w 848"/>
                    <a:gd name="T5" fmla="*/ 89 h 324"/>
                    <a:gd name="T6" fmla="*/ 441 w 848"/>
                    <a:gd name="T7" fmla="*/ 215 h 324"/>
                    <a:gd name="T8" fmla="*/ 561 w 848"/>
                    <a:gd name="T9" fmla="*/ 116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dirty="0"/>
                </a:p>
              </p:txBody>
            </p:sp>
            <p:sp>
              <p:nvSpPr>
                <p:cNvPr id="183" name="Freeform 8"/>
                <p:cNvSpPr>
                  <a:spLocks/>
                </p:cNvSpPr>
                <p:nvPr/>
              </p:nvSpPr>
              <p:spPr bwMode="auto">
                <a:xfrm>
                  <a:off x="1766" y="1694"/>
                  <a:ext cx="388" cy="112"/>
                </a:xfrm>
                <a:custGeom>
                  <a:avLst/>
                  <a:gdLst>
                    <a:gd name="T0" fmla="*/ 0 w 477"/>
                    <a:gd name="T1" fmla="*/ 8 h 138"/>
                    <a:gd name="T2" fmla="*/ 302 w 477"/>
                    <a:gd name="T3" fmla="*/ 91 h 138"/>
                    <a:gd name="T4" fmla="*/ 316 w 477"/>
                    <a:gd name="T5" fmla="*/ 82 h 138"/>
                    <a:gd name="T6" fmla="*/ 13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dirty="0"/>
                </a:p>
              </p:txBody>
            </p:sp>
            <p:sp>
              <p:nvSpPr>
                <p:cNvPr id="184" name="Freeform 9"/>
                <p:cNvSpPr>
                  <a:spLocks/>
                </p:cNvSpPr>
                <p:nvPr/>
              </p:nvSpPr>
              <p:spPr bwMode="auto">
                <a:xfrm>
                  <a:off x="1654" y="1717"/>
                  <a:ext cx="404" cy="143"/>
                </a:xfrm>
                <a:custGeom>
                  <a:avLst/>
                  <a:gdLst>
                    <a:gd name="T0" fmla="*/ 0 w 496"/>
                    <a:gd name="T1" fmla="*/ 43 h 177"/>
                    <a:gd name="T2" fmla="*/ 14 w 496"/>
                    <a:gd name="T3" fmla="*/ 48 h 177"/>
                    <a:gd name="T4" fmla="*/ 30 w 496"/>
                    <a:gd name="T5" fmla="*/ 40 h 177"/>
                    <a:gd name="T6" fmla="*/ 40 w 496"/>
                    <a:gd name="T7" fmla="*/ 43 h 177"/>
                    <a:gd name="T8" fmla="*/ 30 w 496"/>
                    <a:gd name="T9" fmla="*/ 53 h 177"/>
                    <a:gd name="T10" fmla="*/ 228 w 496"/>
                    <a:gd name="T11" fmla="*/ 107 h 177"/>
                    <a:gd name="T12" fmla="*/ 239 w 496"/>
                    <a:gd name="T13" fmla="*/ 99 h 177"/>
                    <a:gd name="T14" fmla="*/ 256 w 496"/>
                    <a:gd name="T15" fmla="*/ 103 h 177"/>
                    <a:gd name="T16" fmla="*/ 245 w 496"/>
                    <a:gd name="T17" fmla="*/ 111 h 177"/>
                    <a:gd name="T18" fmla="*/ 263 w 496"/>
                    <a:gd name="T19" fmla="*/ 116 h 177"/>
                    <a:gd name="T20" fmla="*/ 329 w 496"/>
                    <a:gd name="T21" fmla="*/ 69 h 177"/>
                    <a:gd name="T22" fmla="*/ 73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dirty="0"/>
                </a:p>
              </p:txBody>
            </p:sp>
            <p:sp>
              <p:nvSpPr>
                <p:cNvPr id="185" name="Freeform 10"/>
                <p:cNvSpPr>
                  <a:spLocks/>
                </p:cNvSpPr>
                <p:nvPr/>
              </p:nvSpPr>
              <p:spPr bwMode="auto">
                <a:xfrm>
                  <a:off x="2044" y="1810"/>
                  <a:ext cx="88" cy="35"/>
                </a:xfrm>
                <a:custGeom>
                  <a:avLst/>
                  <a:gdLst>
                    <a:gd name="T0" fmla="*/ 27 w 108"/>
                    <a:gd name="T1" fmla="*/ 0 h 44"/>
                    <a:gd name="T2" fmla="*/ 71 w 108"/>
                    <a:gd name="T3" fmla="*/ 11 h 44"/>
                    <a:gd name="T4" fmla="*/ 46 w 108"/>
                    <a:gd name="T5" fmla="*/ 27 h 44"/>
                    <a:gd name="T6" fmla="*/ 0 w 108"/>
                    <a:gd name="T7" fmla="*/ 16 h 44"/>
                    <a:gd name="T8" fmla="*/ 27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dirty="0"/>
                </a:p>
              </p:txBody>
            </p:sp>
            <p:sp>
              <p:nvSpPr>
                <p:cNvPr id="186" name="Freeform 11"/>
                <p:cNvSpPr>
                  <a:spLocks/>
                </p:cNvSpPr>
                <p:nvPr/>
              </p:nvSpPr>
              <p:spPr bwMode="auto">
                <a:xfrm>
                  <a:off x="1994" y="1848"/>
                  <a:ext cx="79" cy="34"/>
                </a:xfrm>
                <a:custGeom>
                  <a:avLst/>
                  <a:gdLst>
                    <a:gd name="T0" fmla="*/ 14 w 97"/>
                    <a:gd name="T1" fmla="*/ 5 h 42"/>
                    <a:gd name="T2" fmla="*/ 30 w 97"/>
                    <a:gd name="T3" fmla="*/ 7 h 42"/>
                    <a:gd name="T4" fmla="*/ 40 w 97"/>
                    <a:gd name="T5" fmla="*/ 0 h 42"/>
                    <a:gd name="T6" fmla="*/ 55 w 97"/>
                    <a:gd name="T7" fmla="*/ 5 h 42"/>
                    <a:gd name="T8" fmla="*/ 48 w 97"/>
                    <a:gd name="T9" fmla="*/ 12 h 42"/>
                    <a:gd name="T10" fmla="*/ 64 w 97"/>
                    <a:gd name="T11" fmla="*/ 16 h 42"/>
                    <a:gd name="T12" fmla="*/ 51 w 97"/>
                    <a:gd name="T13" fmla="*/ 27 h 42"/>
                    <a:gd name="T14" fmla="*/ 0 w 97"/>
                    <a:gd name="T15" fmla="*/ 14 h 42"/>
                    <a:gd name="T16" fmla="*/ 14 w 97"/>
                    <a:gd name="T17" fmla="*/ 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dirty="0"/>
                </a:p>
              </p:txBody>
            </p:sp>
            <p:sp>
              <p:nvSpPr>
                <p:cNvPr id="187" name="Freeform 12"/>
                <p:cNvSpPr>
                  <a:spLocks/>
                </p:cNvSpPr>
                <p:nvPr/>
              </p:nvSpPr>
              <p:spPr bwMode="auto">
                <a:xfrm>
                  <a:off x="2073" y="1825"/>
                  <a:ext cx="150" cy="80"/>
                </a:xfrm>
                <a:custGeom>
                  <a:avLst/>
                  <a:gdLst>
                    <a:gd name="T0" fmla="*/ 66 w 185"/>
                    <a:gd name="T1" fmla="*/ 0 h 97"/>
                    <a:gd name="T2" fmla="*/ 122 w 185"/>
                    <a:gd name="T3" fmla="*/ 15 h 97"/>
                    <a:gd name="T4" fmla="*/ 54 w 185"/>
                    <a:gd name="T5" fmla="*/ 66 h 97"/>
                    <a:gd name="T6" fmla="*/ 0 w 185"/>
                    <a:gd name="T7" fmla="*/ 50 h 97"/>
                    <a:gd name="T8" fmla="*/ 66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dirty="0"/>
                </a:p>
              </p:txBody>
            </p:sp>
          </p:grpSp>
          <p:grpSp>
            <p:nvGrpSpPr>
              <p:cNvPr id="154" name="Group 13"/>
              <p:cNvGrpSpPr>
                <a:grpSpLocks/>
              </p:cNvGrpSpPr>
              <p:nvPr/>
            </p:nvGrpSpPr>
            <p:grpSpPr bwMode="auto">
              <a:xfrm>
                <a:off x="3557" y="2818"/>
                <a:ext cx="696" cy="376"/>
                <a:chOff x="2614" y="1299"/>
                <a:chExt cx="763" cy="412"/>
              </a:xfrm>
            </p:grpSpPr>
            <p:sp>
              <p:nvSpPr>
                <p:cNvPr id="167" name="Freeform 14"/>
                <p:cNvSpPr>
                  <a:spLocks noChangeAspect="1"/>
                </p:cNvSpPr>
                <p:nvPr/>
              </p:nvSpPr>
              <p:spPr bwMode="auto">
                <a:xfrm>
                  <a:off x="3113" y="1406"/>
                  <a:ext cx="263" cy="305"/>
                </a:xfrm>
                <a:custGeom>
                  <a:avLst/>
                  <a:gdLst>
                    <a:gd name="T0" fmla="*/ 1 w 364"/>
                    <a:gd name="T1" fmla="*/ 111 h 422"/>
                    <a:gd name="T2" fmla="*/ 190 w 364"/>
                    <a:gd name="T3" fmla="*/ 0 h 422"/>
                    <a:gd name="T4" fmla="*/ 190 w 364"/>
                    <a:gd name="T5" fmla="*/ 94 h 422"/>
                    <a:gd name="T6" fmla="*/ 0 w 364"/>
                    <a:gd name="T7" fmla="*/ 220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68" name="Freeform 15"/>
                <p:cNvSpPr>
                  <a:spLocks noChangeAspect="1"/>
                </p:cNvSpPr>
                <p:nvPr/>
              </p:nvSpPr>
              <p:spPr bwMode="auto">
                <a:xfrm>
                  <a:off x="2614" y="1299"/>
                  <a:ext cx="763" cy="264"/>
                </a:xfrm>
                <a:custGeom>
                  <a:avLst/>
                  <a:gdLst>
                    <a:gd name="T0" fmla="*/ 350 w 1091"/>
                    <a:gd name="T1" fmla="*/ 184 h 377"/>
                    <a:gd name="T2" fmla="*/ 0 w 1091"/>
                    <a:gd name="T3" fmla="*/ 92 h 377"/>
                    <a:gd name="T4" fmla="*/ 194 w 1091"/>
                    <a:gd name="T5" fmla="*/ 0 h 377"/>
                    <a:gd name="T6" fmla="*/ 533 w 1091"/>
                    <a:gd name="T7" fmla="*/ 74 h 377"/>
                    <a:gd name="T8" fmla="*/ 350 w 1091"/>
                    <a:gd name="T9" fmla="*/ 184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69" name="Freeform 16"/>
                <p:cNvSpPr>
                  <a:spLocks noChangeAspect="1"/>
                </p:cNvSpPr>
                <p:nvPr/>
              </p:nvSpPr>
              <p:spPr bwMode="auto">
                <a:xfrm>
                  <a:off x="2614" y="1429"/>
                  <a:ext cx="499" cy="282"/>
                </a:xfrm>
                <a:custGeom>
                  <a:avLst/>
                  <a:gdLst>
                    <a:gd name="T0" fmla="*/ 0 w 690"/>
                    <a:gd name="T1" fmla="*/ 3 h 390"/>
                    <a:gd name="T2" fmla="*/ 0 w 690"/>
                    <a:gd name="T3" fmla="*/ 101 h 390"/>
                    <a:gd name="T4" fmla="*/ 361 w 690"/>
                    <a:gd name="T5" fmla="*/ 204 h 390"/>
                    <a:gd name="T6" fmla="*/ 361 w 690"/>
                    <a:gd name="T7" fmla="*/ 97 h 390"/>
                    <a:gd name="T8" fmla="*/ 2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70" name="Freeform 17"/>
                <p:cNvSpPr>
                  <a:spLocks noChangeAspect="1"/>
                </p:cNvSpPr>
                <p:nvPr/>
              </p:nvSpPr>
              <p:spPr bwMode="auto">
                <a:xfrm>
                  <a:off x="2875" y="1529"/>
                  <a:ext cx="196" cy="137"/>
                </a:xfrm>
                <a:custGeom>
                  <a:avLst/>
                  <a:gdLst>
                    <a:gd name="T0" fmla="*/ 0 w 271"/>
                    <a:gd name="T1" fmla="*/ 0 h 189"/>
                    <a:gd name="T2" fmla="*/ 142 w 271"/>
                    <a:gd name="T3" fmla="*/ 38 h 189"/>
                    <a:gd name="T4" fmla="*/ 142 w 271"/>
                    <a:gd name="T5" fmla="*/ 99 h 189"/>
                    <a:gd name="T6" fmla="*/ 0 w 271"/>
                    <a:gd name="T7" fmla="*/ 60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dirty="0"/>
                </a:p>
              </p:txBody>
            </p:sp>
            <p:sp>
              <p:nvSpPr>
                <p:cNvPr id="171" name="Freeform 18"/>
                <p:cNvSpPr>
                  <a:spLocks noChangeAspect="1" noChangeArrowheads="1"/>
                </p:cNvSpPr>
                <p:nvPr/>
              </p:nvSpPr>
              <p:spPr bwMode="auto">
                <a:xfrm>
                  <a:off x="2879" y="1580"/>
                  <a:ext cx="189" cy="49"/>
                </a:xfrm>
                <a:custGeom>
                  <a:avLst/>
                  <a:gdLst>
                    <a:gd name="T0" fmla="*/ 0 w 261"/>
                    <a:gd name="T1" fmla="*/ 0 h 69"/>
                    <a:gd name="T2" fmla="*/ 137 w 261"/>
                    <a:gd name="T3" fmla="*/ 3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dirty="0"/>
                </a:p>
              </p:txBody>
            </p:sp>
            <p:sp>
              <p:nvSpPr>
                <p:cNvPr id="172" name="Freeform 19"/>
                <p:cNvSpPr>
                  <a:spLocks/>
                </p:cNvSpPr>
                <p:nvPr/>
              </p:nvSpPr>
              <p:spPr bwMode="auto">
                <a:xfrm>
                  <a:off x="2874" y="1528"/>
                  <a:ext cx="196" cy="83"/>
                </a:xfrm>
                <a:custGeom>
                  <a:avLst/>
                  <a:gdLst>
                    <a:gd name="T0" fmla="*/ 0 w 270"/>
                    <a:gd name="T1" fmla="*/ 59 h 116"/>
                    <a:gd name="T2" fmla="*/ 1 w 270"/>
                    <a:gd name="T3" fmla="*/ 0 h 116"/>
                    <a:gd name="T4" fmla="*/ 142 w 270"/>
                    <a:gd name="T5" fmla="*/ 39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dirty="0"/>
                </a:p>
              </p:txBody>
            </p:sp>
            <p:sp>
              <p:nvSpPr>
                <p:cNvPr id="173" name="Line 20"/>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dirty="0"/>
                </a:p>
              </p:txBody>
            </p:sp>
            <p:sp>
              <p:nvSpPr>
                <p:cNvPr id="174" name="Line 21"/>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dirty="0"/>
                </a:p>
              </p:txBody>
            </p:sp>
            <p:sp>
              <p:nvSpPr>
                <p:cNvPr id="175" name="Freeform 22"/>
                <p:cNvSpPr>
                  <a:spLocks/>
                </p:cNvSpPr>
                <p:nvPr/>
              </p:nvSpPr>
              <p:spPr bwMode="auto">
                <a:xfrm>
                  <a:off x="2940" y="1566"/>
                  <a:ext cx="47" cy="25"/>
                </a:xfrm>
                <a:custGeom>
                  <a:avLst/>
                  <a:gdLst>
                    <a:gd name="T0" fmla="*/ 0 w 64"/>
                    <a:gd name="T1" fmla="*/ 0 h 35"/>
                    <a:gd name="T2" fmla="*/ 1 w 64"/>
                    <a:gd name="T3" fmla="*/ 9 h 35"/>
                    <a:gd name="T4" fmla="*/ 35 w 64"/>
                    <a:gd name="T5" fmla="*/ 18 h 35"/>
                    <a:gd name="T6" fmla="*/ 35 w 64"/>
                    <a:gd name="T7" fmla="*/ 10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dirty="0"/>
                </a:p>
              </p:txBody>
            </p:sp>
            <p:sp>
              <p:nvSpPr>
                <p:cNvPr id="176" name="Line 23"/>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177" name="Line 24"/>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178" name="Line 25"/>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dirty="0"/>
                </a:p>
              </p:txBody>
            </p:sp>
            <p:sp>
              <p:nvSpPr>
                <p:cNvPr id="179" name="Line 26"/>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dirty="0"/>
                </a:p>
              </p:txBody>
            </p:sp>
            <p:sp>
              <p:nvSpPr>
                <p:cNvPr id="180" name="Freeform 27"/>
                <p:cNvSpPr>
                  <a:spLocks/>
                </p:cNvSpPr>
                <p:nvPr/>
              </p:nvSpPr>
              <p:spPr bwMode="auto">
                <a:xfrm>
                  <a:off x="2877" y="1588"/>
                  <a:ext cx="198" cy="84"/>
                </a:xfrm>
                <a:custGeom>
                  <a:avLst/>
                  <a:gdLst>
                    <a:gd name="T0" fmla="*/ 0 w 275"/>
                    <a:gd name="T1" fmla="*/ 21 h 117"/>
                    <a:gd name="T2" fmla="*/ 143 w 275"/>
                    <a:gd name="T3" fmla="*/ 60 h 117"/>
                    <a:gd name="T4" fmla="*/ 14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dirty="0"/>
                </a:p>
              </p:txBody>
            </p:sp>
          </p:grpSp>
          <p:grpSp>
            <p:nvGrpSpPr>
              <p:cNvPr id="155" name="Group 28"/>
              <p:cNvGrpSpPr>
                <a:grpSpLocks/>
              </p:cNvGrpSpPr>
              <p:nvPr/>
            </p:nvGrpSpPr>
            <p:grpSpPr bwMode="auto">
              <a:xfrm>
                <a:off x="3643" y="2400"/>
                <a:ext cx="651" cy="613"/>
                <a:chOff x="2676" y="840"/>
                <a:chExt cx="714" cy="672"/>
              </a:xfrm>
            </p:grpSpPr>
            <p:sp>
              <p:nvSpPr>
                <p:cNvPr id="156" name="Freeform 29"/>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dirty="0"/>
                </a:p>
              </p:txBody>
            </p:sp>
            <p:sp>
              <p:nvSpPr>
                <p:cNvPr id="157" name="Freeform 30"/>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dirty="0"/>
                </a:p>
              </p:txBody>
            </p:sp>
            <p:sp>
              <p:nvSpPr>
                <p:cNvPr id="158" name="Oval 31"/>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endParaRPr lang="en-US" dirty="0"/>
                </a:p>
              </p:txBody>
            </p:sp>
            <p:sp>
              <p:nvSpPr>
                <p:cNvPr id="159" name="Freeform 32"/>
                <p:cNvSpPr>
                  <a:spLocks/>
                </p:cNvSpPr>
                <p:nvPr/>
              </p:nvSpPr>
              <p:spPr bwMode="auto">
                <a:xfrm>
                  <a:off x="2718" y="1337"/>
                  <a:ext cx="452" cy="126"/>
                </a:xfrm>
                <a:custGeom>
                  <a:avLst/>
                  <a:gdLst>
                    <a:gd name="T0" fmla="*/ 0 w 646"/>
                    <a:gd name="T1" fmla="*/ 0 h 180"/>
                    <a:gd name="T2" fmla="*/ 10 w 646"/>
                    <a:gd name="T3" fmla="*/ 17 h 180"/>
                    <a:gd name="T4" fmla="*/ 281 w 646"/>
                    <a:gd name="T5" fmla="*/ 88 h 180"/>
                    <a:gd name="T6" fmla="*/ 316 w 646"/>
                    <a:gd name="T7" fmla="*/ 7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dirty="0"/>
                </a:p>
              </p:txBody>
            </p:sp>
            <p:sp>
              <p:nvSpPr>
                <p:cNvPr id="160" name="Freeform 33"/>
                <p:cNvSpPr>
                  <a:spLocks noChangeAspect="1"/>
                </p:cNvSpPr>
                <p:nvPr/>
              </p:nvSpPr>
              <p:spPr bwMode="auto">
                <a:xfrm>
                  <a:off x="2826" y="840"/>
                  <a:ext cx="564" cy="520"/>
                </a:xfrm>
                <a:custGeom>
                  <a:avLst/>
                  <a:gdLst>
                    <a:gd name="T0" fmla="*/ 302 w 808"/>
                    <a:gd name="T1" fmla="*/ 362 h 746"/>
                    <a:gd name="T2" fmla="*/ 394 w 808"/>
                    <a:gd name="T3" fmla="*/ 255 h 746"/>
                    <a:gd name="T4" fmla="*/ 394 w 808"/>
                    <a:gd name="T5" fmla="*/ 52 h 746"/>
                    <a:gd name="T6" fmla="*/ 164 w 808"/>
                    <a:gd name="T7" fmla="*/ 0 h 746"/>
                    <a:gd name="T8" fmla="*/ 0 w 808"/>
                    <a:gd name="T9" fmla="*/ 23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61" name="Freeform 34"/>
                <p:cNvSpPr>
                  <a:spLocks noChangeAspect="1"/>
                </p:cNvSpPr>
                <p:nvPr/>
              </p:nvSpPr>
              <p:spPr bwMode="auto">
                <a:xfrm>
                  <a:off x="3178" y="955"/>
                  <a:ext cx="113" cy="506"/>
                </a:xfrm>
                <a:custGeom>
                  <a:avLst/>
                  <a:gdLst>
                    <a:gd name="T0" fmla="*/ 0 w 144"/>
                    <a:gd name="T1" fmla="*/ 398 h 644"/>
                    <a:gd name="T2" fmla="*/ 0 w 144"/>
                    <a:gd name="T3" fmla="*/ 49 h 644"/>
                    <a:gd name="T4" fmla="*/ 89 w 144"/>
                    <a:gd name="T5" fmla="*/ 0 h 644"/>
                    <a:gd name="T6" fmla="*/ 89 w 144"/>
                    <a:gd name="T7" fmla="*/ 342 h 644"/>
                    <a:gd name="T8" fmla="*/ 0 w 144"/>
                    <a:gd name="T9" fmla="*/ 398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62" name="Freeform 35"/>
                <p:cNvSpPr>
                  <a:spLocks noChangeAspect="1"/>
                </p:cNvSpPr>
                <p:nvPr/>
              </p:nvSpPr>
              <p:spPr bwMode="auto">
                <a:xfrm>
                  <a:off x="2676" y="846"/>
                  <a:ext cx="615" cy="172"/>
                </a:xfrm>
                <a:custGeom>
                  <a:avLst/>
                  <a:gdLst>
                    <a:gd name="T0" fmla="*/ 395 w 782"/>
                    <a:gd name="T1" fmla="*/ 135 h 219"/>
                    <a:gd name="T2" fmla="*/ 0 w 782"/>
                    <a:gd name="T3" fmla="*/ 42 h 219"/>
                    <a:gd name="T4" fmla="*/ 99 w 782"/>
                    <a:gd name="T5" fmla="*/ 0 h 219"/>
                    <a:gd name="T6" fmla="*/ 484 w 782"/>
                    <a:gd name="T7" fmla="*/ 86 h 219"/>
                    <a:gd name="T8" fmla="*/ 395 w 782"/>
                    <a:gd name="T9" fmla="*/ 135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dirty="0"/>
                </a:p>
              </p:txBody>
            </p:sp>
            <p:sp>
              <p:nvSpPr>
                <p:cNvPr id="163" name="Freeform 36"/>
                <p:cNvSpPr>
                  <a:spLocks noChangeAspect="1"/>
                </p:cNvSpPr>
                <p:nvPr/>
              </p:nvSpPr>
              <p:spPr bwMode="auto">
                <a:xfrm>
                  <a:off x="2676" y="897"/>
                  <a:ext cx="502" cy="566"/>
                </a:xfrm>
                <a:custGeom>
                  <a:avLst/>
                  <a:gdLst>
                    <a:gd name="T0" fmla="*/ 374 w 672"/>
                    <a:gd name="T1" fmla="*/ 424 h 754"/>
                    <a:gd name="T2" fmla="*/ 374 w 672"/>
                    <a:gd name="T3" fmla="*/ 90 h 754"/>
                    <a:gd name="T4" fmla="*/ 0 w 672"/>
                    <a:gd name="T5" fmla="*/ 0 h 754"/>
                    <a:gd name="T6" fmla="*/ 0 w 672"/>
                    <a:gd name="T7" fmla="*/ 326 h 754"/>
                    <a:gd name="T8" fmla="*/ 374 w 672"/>
                    <a:gd name="T9" fmla="*/ 424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64" name="Freeform 37"/>
                <p:cNvSpPr>
                  <a:spLocks noChangeAspect="1"/>
                </p:cNvSpPr>
                <p:nvPr/>
              </p:nvSpPr>
              <p:spPr bwMode="auto">
                <a:xfrm>
                  <a:off x="2715" y="947"/>
                  <a:ext cx="425" cy="464"/>
                </a:xfrm>
                <a:custGeom>
                  <a:avLst/>
                  <a:gdLst>
                    <a:gd name="T0" fmla="*/ 367 w 491"/>
                    <a:gd name="T1" fmla="*/ 391 h 549"/>
                    <a:gd name="T2" fmla="*/ 367 w 491"/>
                    <a:gd name="T3" fmla="*/ 84 h 549"/>
                    <a:gd name="T4" fmla="*/ 0 w 491"/>
                    <a:gd name="T5" fmla="*/ 0 h 549"/>
                    <a:gd name="T6" fmla="*/ 0 w 491"/>
                    <a:gd name="T7" fmla="*/ 303 h 549"/>
                    <a:gd name="T8" fmla="*/ 367 w 491"/>
                    <a:gd name="T9" fmla="*/ 391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dirty="0"/>
                </a:p>
              </p:txBody>
            </p:sp>
            <p:sp>
              <p:nvSpPr>
                <p:cNvPr id="165" name="Freeform 38"/>
                <p:cNvSpPr>
                  <a:spLocks/>
                </p:cNvSpPr>
                <p:nvPr/>
              </p:nvSpPr>
              <p:spPr bwMode="auto">
                <a:xfrm>
                  <a:off x="2741" y="978"/>
                  <a:ext cx="372"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defRPr/>
                  </a:pPr>
                  <a:endParaRPr lang="en-US" dirty="0"/>
                </a:p>
              </p:txBody>
            </p:sp>
            <p:sp>
              <p:nvSpPr>
                <p:cNvPr id="166" name="Line 39"/>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dirty="0"/>
                </a:p>
              </p:txBody>
            </p:sp>
          </p:grpSp>
        </p:grpSp>
        <p:grpSp>
          <p:nvGrpSpPr>
            <p:cNvPr id="142" name="Group 40"/>
            <p:cNvGrpSpPr>
              <a:grpSpLocks/>
            </p:cNvGrpSpPr>
            <p:nvPr/>
          </p:nvGrpSpPr>
          <p:grpSpPr bwMode="auto">
            <a:xfrm>
              <a:off x="1187" y="445"/>
              <a:ext cx="740" cy="1002"/>
              <a:chOff x="3015" y="2413"/>
              <a:chExt cx="740" cy="1002"/>
            </a:xfrm>
          </p:grpSpPr>
          <p:sp>
            <p:nvSpPr>
              <p:cNvPr id="143" name="Freeform 41"/>
              <p:cNvSpPr>
                <a:spLocks/>
              </p:cNvSpPr>
              <p:nvPr/>
            </p:nvSpPr>
            <p:spPr bwMode="auto">
              <a:xfrm flipH="1">
                <a:off x="3083" y="2606"/>
                <a:ext cx="313" cy="299"/>
              </a:xfrm>
              <a:custGeom>
                <a:avLst/>
                <a:gdLst>
                  <a:gd name="T0" fmla="*/ 16 w 359"/>
                  <a:gd name="T1" fmla="*/ 16 h 341"/>
                  <a:gd name="T2" fmla="*/ 14 w 359"/>
                  <a:gd name="T3" fmla="*/ 30 h 341"/>
                  <a:gd name="T4" fmla="*/ 14 w 359"/>
                  <a:gd name="T5" fmla="*/ 43 h 341"/>
                  <a:gd name="T6" fmla="*/ 15 w 359"/>
                  <a:gd name="T7" fmla="*/ 60 h 341"/>
                  <a:gd name="T8" fmla="*/ 10 w 359"/>
                  <a:gd name="T9" fmla="*/ 73 h 341"/>
                  <a:gd name="T10" fmla="*/ 4 w 359"/>
                  <a:gd name="T11" fmla="*/ 82 h 341"/>
                  <a:gd name="T12" fmla="*/ 0 w 359"/>
                  <a:gd name="T13" fmla="*/ 89 h 341"/>
                  <a:gd name="T14" fmla="*/ 0 w 359"/>
                  <a:gd name="T15" fmla="*/ 96 h 341"/>
                  <a:gd name="T16" fmla="*/ 4 w 359"/>
                  <a:gd name="T17" fmla="*/ 102 h 341"/>
                  <a:gd name="T18" fmla="*/ 15 w 359"/>
                  <a:gd name="T19" fmla="*/ 104 h 341"/>
                  <a:gd name="T20" fmla="*/ 22 w 359"/>
                  <a:gd name="T21" fmla="*/ 110 h 341"/>
                  <a:gd name="T22" fmla="*/ 23 w 359"/>
                  <a:gd name="T23" fmla="*/ 113 h 341"/>
                  <a:gd name="T24" fmla="*/ 25 w 359"/>
                  <a:gd name="T25" fmla="*/ 125 h 341"/>
                  <a:gd name="T26" fmla="*/ 25 w 359"/>
                  <a:gd name="T27" fmla="*/ 135 h 341"/>
                  <a:gd name="T28" fmla="*/ 29 w 359"/>
                  <a:gd name="T29" fmla="*/ 139 h 341"/>
                  <a:gd name="T30" fmla="*/ 34 w 359"/>
                  <a:gd name="T31" fmla="*/ 140 h 341"/>
                  <a:gd name="T32" fmla="*/ 37 w 359"/>
                  <a:gd name="T33" fmla="*/ 144 h 341"/>
                  <a:gd name="T34" fmla="*/ 35 w 359"/>
                  <a:gd name="T35" fmla="*/ 149 h 341"/>
                  <a:gd name="T36" fmla="*/ 37 w 359"/>
                  <a:gd name="T37" fmla="*/ 154 h 341"/>
                  <a:gd name="T38" fmla="*/ 42 w 359"/>
                  <a:gd name="T39" fmla="*/ 160 h 341"/>
                  <a:gd name="T40" fmla="*/ 50 w 359"/>
                  <a:gd name="T41" fmla="*/ 165 h 341"/>
                  <a:gd name="T42" fmla="*/ 51 w 359"/>
                  <a:gd name="T43" fmla="*/ 172 h 341"/>
                  <a:gd name="T44" fmla="*/ 51 w 359"/>
                  <a:gd name="T45" fmla="*/ 182 h 341"/>
                  <a:gd name="T46" fmla="*/ 53 w 359"/>
                  <a:gd name="T47" fmla="*/ 190 h 341"/>
                  <a:gd name="T48" fmla="*/ 58 w 359"/>
                  <a:gd name="T49" fmla="*/ 196 h 341"/>
                  <a:gd name="T50" fmla="*/ 68 w 359"/>
                  <a:gd name="T51" fmla="*/ 202 h 341"/>
                  <a:gd name="T52" fmla="*/ 80 w 359"/>
                  <a:gd name="T53" fmla="*/ 196 h 341"/>
                  <a:gd name="T54" fmla="*/ 98 w 359"/>
                  <a:gd name="T55" fmla="*/ 194 h 341"/>
                  <a:gd name="T56" fmla="*/ 111 w 359"/>
                  <a:gd name="T57" fmla="*/ 189 h 341"/>
                  <a:gd name="T58" fmla="*/ 122 w 359"/>
                  <a:gd name="T59" fmla="*/ 185 h 341"/>
                  <a:gd name="T60" fmla="*/ 131 w 359"/>
                  <a:gd name="T61" fmla="*/ 190 h 341"/>
                  <a:gd name="T62" fmla="*/ 142 w 359"/>
                  <a:gd name="T63" fmla="*/ 203 h 341"/>
                  <a:gd name="T64" fmla="*/ 147 w 359"/>
                  <a:gd name="T65" fmla="*/ 217 h 341"/>
                  <a:gd name="T66" fmla="*/ 157 w 359"/>
                  <a:gd name="T67" fmla="*/ 231 h 341"/>
                  <a:gd name="T68" fmla="*/ 162 w 359"/>
                  <a:gd name="T69" fmla="*/ 243 h 341"/>
                  <a:gd name="T70" fmla="*/ 167 w 359"/>
                  <a:gd name="T71" fmla="*/ 253 h 341"/>
                  <a:gd name="T72" fmla="*/ 173 w 359"/>
                  <a:gd name="T73" fmla="*/ 262 h 341"/>
                  <a:gd name="T74" fmla="*/ 181 w 359"/>
                  <a:gd name="T75" fmla="*/ 246 h 341"/>
                  <a:gd name="T76" fmla="*/ 187 w 359"/>
                  <a:gd name="T77" fmla="*/ 238 h 341"/>
                  <a:gd name="T78" fmla="*/ 197 w 359"/>
                  <a:gd name="T79" fmla="*/ 228 h 341"/>
                  <a:gd name="T80" fmla="*/ 210 w 359"/>
                  <a:gd name="T81" fmla="*/ 216 h 341"/>
                  <a:gd name="T82" fmla="*/ 273 w 359"/>
                  <a:gd name="T83" fmla="*/ 178 h 341"/>
                  <a:gd name="T84" fmla="*/ 241 w 359"/>
                  <a:gd name="T85" fmla="*/ 114 h 341"/>
                  <a:gd name="T86" fmla="*/ 74 w 359"/>
                  <a:gd name="T87" fmla="*/ 0 h 341"/>
                  <a:gd name="T88" fmla="*/ 16 w 359"/>
                  <a:gd name="T89" fmla="*/ 16 h 3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9"/>
                  <a:gd name="T136" fmla="*/ 0 h 341"/>
                  <a:gd name="T137" fmla="*/ 359 w 359"/>
                  <a:gd name="T138" fmla="*/ 341 h 3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9" h="341">
                    <a:moveTo>
                      <a:pt x="21" y="20"/>
                    </a:moveTo>
                    <a:lnTo>
                      <a:pt x="18" y="39"/>
                    </a:lnTo>
                    <a:lnTo>
                      <a:pt x="18" y="56"/>
                    </a:lnTo>
                    <a:lnTo>
                      <a:pt x="19" y="78"/>
                    </a:lnTo>
                    <a:lnTo>
                      <a:pt x="13" y="95"/>
                    </a:lnTo>
                    <a:lnTo>
                      <a:pt x="6" y="107"/>
                    </a:lnTo>
                    <a:lnTo>
                      <a:pt x="0" y="116"/>
                    </a:lnTo>
                    <a:lnTo>
                      <a:pt x="0" y="125"/>
                    </a:lnTo>
                    <a:lnTo>
                      <a:pt x="6" y="132"/>
                    </a:lnTo>
                    <a:lnTo>
                      <a:pt x="19" y="136"/>
                    </a:lnTo>
                    <a:lnTo>
                      <a:pt x="29" y="143"/>
                    </a:lnTo>
                    <a:lnTo>
                      <a:pt x="30" y="147"/>
                    </a:lnTo>
                    <a:lnTo>
                      <a:pt x="33" y="162"/>
                    </a:lnTo>
                    <a:lnTo>
                      <a:pt x="33" y="176"/>
                    </a:lnTo>
                    <a:lnTo>
                      <a:pt x="38" y="180"/>
                    </a:lnTo>
                    <a:lnTo>
                      <a:pt x="45" y="183"/>
                    </a:lnTo>
                    <a:lnTo>
                      <a:pt x="49" y="187"/>
                    </a:lnTo>
                    <a:lnTo>
                      <a:pt x="46" y="194"/>
                    </a:lnTo>
                    <a:lnTo>
                      <a:pt x="49" y="201"/>
                    </a:lnTo>
                    <a:lnTo>
                      <a:pt x="55" y="208"/>
                    </a:lnTo>
                    <a:lnTo>
                      <a:pt x="65" y="214"/>
                    </a:lnTo>
                    <a:lnTo>
                      <a:pt x="67" y="224"/>
                    </a:lnTo>
                    <a:lnTo>
                      <a:pt x="67" y="236"/>
                    </a:lnTo>
                    <a:lnTo>
                      <a:pt x="70" y="248"/>
                    </a:lnTo>
                    <a:lnTo>
                      <a:pt x="77" y="256"/>
                    </a:lnTo>
                    <a:lnTo>
                      <a:pt x="90" y="262"/>
                    </a:lnTo>
                    <a:lnTo>
                      <a:pt x="106" y="256"/>
                    </a:lnTo>
                    <a:lnTo>
                      <a:pt x="129" y="252"/>
                    </a:lnTo>
                    <a:lnTo>
                      <a:pt x="146" y="245"/>
                    </a:lnTo>
                    <a:lnTo>
                      <a:pt x="161" y="241"/>
                    </a:lnTo>
                    <a:lnTo>
                      <a:pt x="172" y="248"/>
                    </a:lnTo>
                    <a:lnTo>
                      <a:pt x="187" y="265"/>
                    </a:lnTo>
                    <a:lnTo>
                      <a:pt x="194" y="282"/>
                    </a:lnTo>
                    <a:lnTo>
                      <a:pt x="206" y="300"/>
                    </a:lnTo>
                    <a:lnTo>
                      <a:pt x="213" y="316"/>
                    </a:lnTo>
                    <a:lnTo>
                      <a:pt x="219" y="329"/>
                    </a:lnTo>
                    <a:lnTo>
                      <a:pt x="227" y="341"/>
                    </a:lnTo>
                    <a:lnTo>
                      <a:pt x="238" y="321"/>
                    </a:lnTo>
                    <a:lnTo>
                      <a:pt x="247" y="309"/>
                    </a:lnTo>
                    <a:lnTo>
                      <a:pt x="259" y="296"/>
                    </a:lnTo>
                    <a:lnTo>
                      <a:pt x="276" y="280"/>
                    </a:lnTo>
                    <a:lnTo>
                      <a:pt x="359" y="231"/>
                    </a:lnTo>
                    <a:lnTo>
                      <a:pt x="317" y="148"/>
                    </a:lnTo>
                    <a:lnTo>
                      <a:pt x="97" y="0"/>
                    </a:lnTo>
                    <a:lnTo>
                      <a:pt x="21" y="20"/>
                    </a:lnTo>
                  </a:path>
                </a:pathLst>
              </a:custGeom>
              <a:solidFill>
                <a:srgbClr val="AF7D23"/>
              </a:solidFill>
              <a:ln w="3175" cap="rnd">
                <a:solidFill>
                  <a:srgbClr val="808080"/>
                </a:solidFill>
                <a:round/>
                <a:headEnd/>
                <a:tailEnd/>
              </a:ln>
            </p:spPr>
            <p:txBody>
              <a:bodyPr/>
              <a:lstStyle/>
              <a:p>
                <a:endParaRPr lang="en-US" dirty="0"/>
              </a:p>
            </p:txBody>
          </p:sp>
          <p:sp>
            <p:nvSpPr>
              <p:cNvPr id="144" name="Freeform 42"/>
              <p:cNvSpPr>
                <a:spLocks/>
              </p:cNvSpPr>
              <p:nvPr/>
            </p:nvSpPr>
            <p:spPr bwMode="auto">
              <a:xfrm>
                <a:off x="3327" y="2665"/>
                <a:ext cx="31" cy="11"/>
              </a:xfrm>
              <a:custGeom>
                <a:avLst/>
                <a:gdLst>
                  <a:gd name="T0" fmla="*/ 0 w 41"/>
                  <a:gd name="T1" fmla="*/ 0 h 15"/>
                  <a:gd name="T2" fmla="*/ 23 w 41"/>
                  <a:gd name="T3" fmla="*/ 3 h 15"/>
                  <a:gd name="T4" fmla="*/ 20 w 41"/>
                  <a:gd name="T5" fmla="*/ 7 h 15"/>
                  <a:gd name="T6" fmla="*/ 0 w 41"/>
                  <a:gd name="T7" fmla="*/ 0 h 15"/>
                  <a:gd name="T8" fmla="*/ 0 60000 65536"/>
                  <a:gd name="T9" fmla="*/ 0 60000 65536"/>
                  <a:gd name="T10" fmla="*/ 0 60000 65536"/>
                  <a:gd name="T11" fmla="*/ 0 60000 65536"/>
                  <a:gd name="T12" fmla="*/ 0 w 41"/>
                  <a:gd name="T13" fmla="*/ 0 h 15"/>
                  <a:gd name="T14" fmla="*/ 41 w 41"/>
                  <a:gd name="T15" fmla="*/ 15 h 15"/>
                </a:gdLst>
                <a:ahLst/>
                <a:cxnLst>
                  <a:cxn ang="T8">
                    <a:pos x="T0" y="T1"/>
                  </a:cxn>
                  <a:cxn ang="T9">
                    <a:pos x="T2" y="T3"/>
                  </a:cxn>
                  <a:cxn ang="T10">
                    <a:pos x="T4" y="T5"/>
                  </a:cxn>
                  <a:cxn ang="T11">
                    <a:pos x="T6" y="T7"/>
                  </a:cxn>
                </a:cxnLst>
                <a:rect l="T12" t="T13" r="T14" b="T15"/>
                <a:pathLst>
                  <a:path w="41" h="15">
                    <a:moveTo>
                      <a:pt x="0" y="0"/>
                    </a:moveTo>
                    <a:lnTo>
                      <a:pt x="40" y="6"/>
                    </a:lnTo>
                    <a:lnTo>
                      <a:pt x="34" y="14"/>
                    </a:lnTo>
                    <a:lnTo>
                      <a:pt x="0" y="0"/>
                    </a:lnTo>
                  </a:path>
                </a:pathLst>
              </a:custGeom>
              <a:solidFill>
                <a:srgbClr val="333333"/>
              </a:solidFill>
              <a:ln w="6350" cap="rnd">
                <a:solidFill>
                  <a:srgbClr val="333333"/>
                </a:solidFill>
                <a:round/>
                <a:headEnd/>
                <a:tailEnd/>
              </a:ln>
            </p:spPr>
            <p:txBody>
              <a:bodyPr/>
              <a:lstStyle/>
              <a:p>
                <a:endParaRPr lang="en-US" dirty="0"/>
              </a:p>
            </p:txBody>
          </p:sp>
          <p:sp>
            <p:nvSpPr>
              <p:cNvPr id="145" name="Freeform 43"/>
              <p:cNvSpPr>
                <a:spLocks/>
              </p:cNvSpPr>
              <p:nvPr/>
            </p:nvSpPr>
            <p:spPr bwMode="auto">
              <a:xfrm>
                <a:off x="3320" y="3100"/>
                <a:ext cx="128" cy="101"/>
              </a:xfrm>
              <a:custGeom>
                <a:avLst/>
                <a:gdLst>
                  <a:gd name="T0" fmla="*/ 20 w 574"/>
                  <a:gd name="T1" fmla="*/ 2 h 447"/>
                  <a:gd name="T2" fmla="*/ 22 w 574"/>
                  <a:gd name="T3" fmla="*/ 3 h 447"/>
                  <a:gd name="T4" fmla="*/ 25 w 574"/>
                  <a:gd name="T5" fmla="*/ 5 h 447"/>
                  <a:gd name="T6" fmla="*/ 26 w 574"/>
                  <a:gd name="T7" fmla="*/ 7 h 447"/>
                  <a:gd name="T8" fmla="*/ 26 w 574"/>
                  <a:gd name="T9" fmla="*/ 9 h 447"/>
                  <a:gd name="T10" fmla="*/ 27 w 574"/>
                  <a:gd name="T11" fmla="*/ 9 h 447"/>
                  <a:gd name="T12" fmla="*/ 28 w 574"/>
                  <a:gd name="T13" fmla="*/ 10 h 447"/>
                  <a:gd name="T14" fmla="*/ 29 w 574"/>
                  <a:gd name="T15" fmla="*/ 11 h 447"/>
                  <a:gd name="T16" fmla="*/ 28 w 574"/>
                  <a:gd name="T17" fmla="*/ 12 h 447"/>
                  <a:gd name="T18" fmla="*/ 27 w 574"/>
                  <a:gd name="T19" fmla="*/ 13 h 447"/>
                  <a:gd name="T20" fmla="*/ 27 w 574"/>
                  <a:gd name="T21" fmla="*/ 13 h 447"/>
                  <a:gd name="T22" fmla="*/ 25 w 574"/>
                  <a:gd name="T23" fmla="*/ 12 h 447"/>
                  <a:gd name="T24" fmla="*/ 22 w 574"/>
                  <a:gd name="T25" fmla="*/ 10 h 447"/>
                  <a:gd name="T26" fmla="*/ 21 w 574"/>
                  <a:gd name="T27" fmla="*/ 8 h 447"/>
                  <a:gd name="T28" fmla="*/ 19 w 574"/>
                  <a:gd name="T29" fmla="*/ 9 h 447"/>
                  <a:gd name="T30" fmla="*/ 17 w 574"/>
                  <a:gd name="T31" fmla="*/ 9 h 447"/>
                  <a:gd name="T32" fmla="*/ 16 w 574"/>
                  <a:gd name="T33" fmla="*/ 9 h 447"/>
                  <a:gd name="T34" fmla="*/ 15 w 574"/>
                  <a:gd name="T35" fmla="*/ 9 h 447"/>
                  <a:gd name="T36" fmla="*/ 15 w 574"/>
                  <a:gd name="T37" fmla="*/ 9 h 447"/>
                  <a:gd name="T38" fmla="*/ 15 w 574"/>
                  <a:gd name="T39" fmla="*/ 9 h 447"/>
                  <a:gd name="T40" fmla="*/ 15 w 574"/>
                  <a:gd name="T41" fmla="*/ 9 h 447"/>
                  <a:gd name="T42" fmla="*/ 14 w 574"/>
                  <a:gd name="T43" fmla="*/ 9 h 447"/>
                  <a:gd name="T44" fmla="*/ 14 w 574"/>
                  <a:gd name="T45" fmla="*/ 9 h 447"/>
                  <a:gd name="T46" fmla="*/ 13 w 574"/>
                  <a:gd name="T47" fmla="*/ 9 h 447"/>
                  <a:gd name="T48" fmla="*/ 12 w 574"/>
                  <a:gd name="T49" fmla="*/ 10 h 447"/>
                  <a:gd name="T50" fmla="*/ 11 w 574"/>
                  <a:gd name="T51" fmla="*/ 11 h 447"/>
                  <a:gd name="T52" fmla="*/ 9 w 574"/>
                  <a:gd name="T53" fmla="*/ 12 h 447"/>
                  <a:gd name="T54" fmla="*/ 8 w 574"/>
                  <a:gd name="T55" fmla="*/ 14 h 447"/>
                  <a:gd name="T56" fmla="*/ 9 w 574"/>
                  <a:gd name="T57" fmla="*/ 16 h 447"/>
                  <a:gd name="T58" fmla="*/ 11 w 574"/>
                  <a:gd name="T59" fmla="*/ 17 h 447"/>
                  <a:gd name="T60" fmla="*/ 12 w 574"/>
                  <a:gd name="T61" fmla="*/ 17 h 447"/>
                  <a:gd name="T62" fmla="*/ 13 w 574"/>
                  <a:gd name="T63" fmla="*/ 16 h 447"/>
                  <a:gd name="T64" fmla="*/ 16 w 574"/>
                  <a:gd name="T65" fmla="*/ 16 h 447"/>
                  <a:gd name="T66" fmla="*/ 19 w 574"/>
                  <a:gd name="T67" fmla="*/ 18 h 447"/>
                  <a:gd name="T68" fmla="*/ 19 w 574"/>
                  <a:gd name="T69" fmla="*/ 19 h 447"/>
                  <a:gd name="T70" fmla="*/ 18 w 574"/>
                  <a:gd name="T71" fmla="*/ 21 h 447"/>
                  <a:gd name="T72" fmla="*/ 17 w 574"/>
                  <a:gd name="T73" fmla="*/ 22 h 447"/>
                  <a:gd name="T74" fmla="*/ 14 w 574"/>
                  <a:gd name="T75" fmla="*/ 22 h 447"/>
                  <a:gd name="T76" fmla="*/ 9 w 574"/>
                  <a:gd name="T77" fmla="*/ 23 h 447"/>
                  <a:gd name="T78" fmla="*/ 5 w 574"/>
                  <a:gd name="T79" fmla="*/ 22 h 447"/>
                  <a:gd name="T80" fmla="*/ 2 w 574"/>
                  <a:gd name="T81" fmla="*/ 21 h 447"/>
                  <a:gd name="T82" fmla="*/ 3 w 574"/>
                  <a:gd name="T83" fmla="*/ 18 h 447"/>
                  <a:gd name="T84" fmla="*/ 2 w 574"/>
                  <a:gd name="T85" fmla="*/ 13 h 447"/>
                  <a:gd name="T86" fmla="*/ 1 w 574"/>
                  <a:gd name="T87" fmla="*/ 6 h 447"/>
                  <a:gd name="T88" fmla="*/ 0 w 574"/>
                  <a:gd name="T89" fmla="*/ 4 h 447"/>
                  <a:gd name="T90" fmla="*/ 1 w 574"/>
                  <a:gd name="T91" fmla="*/ 4 h 447"/>
                  <a:gd name="T92" fmla="*/ 3 w 574"/>
                  <a:gd name="T93" fmla="*/ 4 h 447"/>
                  <a:gd name="T94" fmla="*/ 6 w 574"/>
                  <a:gd name="T95" fmla="*/ 3 h 447"/>
                  <a:gd name="T96" fmla="*/ 12 w 574"/>
                  <a:gd name="T97" fmla="*/ 2 h 447"/>
                  <a:gd name="T98" fmla="*/ 14 w 574"/>
                  <a:gd name="T99" fmla="*/ 1 h 447"/>
                  <a:gd name="T100" fmla="*/ 17 w 574"/>
                  <a:gd name="T101" fmla="*/ 0 h 447"/>
                  <a:gd name="T102" fmla="*/ 19 w 574"/>
                  <a:gd name="T103" fmla="*/ 0 h 4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447"/>
                  <a:gd name="T158" fmla="*/ 574 w 574"/>
                  <a:gd name="T159" fmla="*/ 447 h 4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447">
                    <a:moveTo>
                      <a:pt x="384" y="15"/>
                    </a:moveTo>
                    <a:lnTo>
                      <a:pt x="392" y="25"/>
                    </a:lnTo>
                    <a:lnTo>
                      <a:pt x="399" y="32"/>
                    </a:lnTo>
                    <a:lnTo>
                      <a:pt x="411" y="40"/>
                    </a:lnTo>
                    <a:lnTo>
                      <a:pt x="422" y="50"/>
                    </a:lnTo>
                    <a:lnTo>
                      <a:pt x="449" y="67"/>
                    </a:lnTo>
                    <a:lnTo>
                      <a:pt x="476" y="86"/>
                    </a:lnTo>
                    <a:lnTo>
                      <a:pt x="488" y="96"/>
                    </a:lnTo>
                    <a:lnTo>
                      <a:pt x="499" y="105"/>
                    </a:lnTo>
                    <a:lnTo>
                      <a:pt x="509" y="115"/>
                    </a:lnTo>
                    <a:lnTo>
                      <a:pt x="518" y="124"/>
                    </a:lnTo>
                    <a:lnTo>
                      <a:pt x="524" y="136"/>
                    </a:lnTo>
                    <a:lnTo>
                      <a:pt x="528" y="146"/>
                    </a:lnTo>
                    <a:lnTo>
                      <a:pt x="528" y="157"/>
                    </a:lnTo>
                    <a:lnTo>
                      <a:pt x="526" y="169"/>
                    </a:lnTo>
                    <a:lnTo>
                      <a:pt x="530" y="169"/>
                    </a:lnTo>
                    <a:lnTo>
                      <a:pt x="536" y="171"/>
                    </a:lnTo>
                    <a:lnTo>
                      <a:pt x="543" y="176"/>
                    </a:lnTo>
                    <a:lnTo>
                      <a:pt x="549" y="184"/>
                    </a:lnTo>
                    <a:lnTo>
                      <a:pt x="557" y="194"/>
                    </a:lnTo>
                    <a:lnTo>
                      <a:pt x="563" y="201"/>
                    </a:lnTo>
                    <a:lnTo>
                      <a:pt x="568" y="211"/>
                    </a:lnTo>
                    <a:lnTo>
                      <a:pt x="574" y="217"/>
                    </a:lnTo>
                    <a:lnTo>
                      <a:pt x="572" y="220"/>
                    </a:lnTo>
                    <a:lnTo>
                      <a:pt x="568" y="226"/>
                    </a:lnTo>
                    <a:lnTo>
                      <a:pt x="565" y="232"/>
                    </a:lnTo>
                    <a:lnTo>
                      <a:pt x="561" y="238"/>
                    </a:lnTo>
                    <a:lnTo>
                      <a:pt x="557" y="245"/>
                    </a:lnTo>
                    <a:lnTo>
                      <a:pt x="553" y="251"/>
                    </a:lnTo>
                    <a:lnTo>
                      <a:pt x="551" y="259"/>
                    </a:lnTo>
                    <a:lnTo>
                      <a:pt x="549" y="265"/>
                    </a:lnTo>
                    <a:lnTo>
                      <a:pt x="543" y="265"/>
                    </a:lnTo>
                    <a:lnTo>
                      <a:pt x="536" y="261"/>
                    </a:lnTo>
                    <a:lnTo>
                      <a:pt x="528" y="257"/>
                    </a:lnTo>
                    <a:lnTo>
                      <a:pt x="518" y="251"/>
                    </a:lnTo>
                    <a:lnTo>
                      <a:pt x="499" y="240"/>
                    </a:lnTo>
                    <a:lnTo>
                      <a:pt x="478" y="222"/>
                    </a:lnTo>
                    <a:lnTo>
                      <a:pt x="457" y="207"/>
                    </a:lnTo>
                    <a:lnTo>
                      <a:pt x="438" y="192"/>
                    </a:lnTo>
                    <a:lnTo>
                      <a:pt x="421" y="178"/>
                    </a:lnTo>
                    <a:lnTo>
                      <a:pt x="409" y="169"/>
                    </a:lnTo>
                    <a:lnTo>
                      <a:pt x="422" y="153"/>
                    </a:lnTo>
                    <a:lnTo>
                      <a:pt x="409" y="163"/>
                    </a:lnTo>
                    <a:lnTo>
                      <a:pt x="396" y="169"/>
                    </a:lnTo>
                    <a:lnTo>
                      <a:pt x="380" y="174"/>
                    </a:lnTo>
                    <a:lnTo>
                      <a:pt x="365" y="178"/>
                    </a:lnTo>
                    <a:lnTo>
                      <a:pt x="350" y="180"/>
                    </a:lnTo>
                    <a:lnTo>
                      <a:pt x="334" y="176"/>
                    </a:lnTo>
                    <a:lnTo>
                      <a:pt x="328" y="174"/>
                    </a:lnTo>
                    <a:lnTo>
                      <a:pt x="323" y="171"/>
                    </a:lnTo>
                    <a:lnTo>
                      <a:pt x="317" y="167"/>
                    </a:lnTo>
                    <a:lnTo>
                      <a:pt x="311" y="161"/>
                    </a:lnTo>
                    <a:lnTo>
                      <a:pt x="311" y="165"/>
                    </a:lnTo>
                    <a:lnTo>
                      <a:pt x="311" y="167"/>
                    </a:lnTo>
                    <a:lnTo>
                      <a:pt x="309" y="171"/>
                    </a:lnTo>
                    <a:lnTo>
                      <a:pt x="309" y="172"/>
                    </a:lnTo>
                    <a:lnTo>
                      <a:pt x="307" y="176"/>
                    </a:lnTo>
                    <a:lnTo>
                      <a:pt x="307" y="178"/>
                    </a:lnTo>
                    <a:lnTo>
                      <a:pt x="305" y="182"/>
                    </a:lnTo>
                    <a:lnTo>
                      <a:pt x="305" y="186"/>
                    </a:lnTo>
                    <a:lnTo>
                      <a:pt x="303" y="184"/>
                    </a:lnTo>
                    <a:lnTo>
                      <a:pt x="302" y="184"/>
                    </a:lnTo>
                    <a:lnTo>
                      <a:pt x="300" y="182"/>
                    </a:lnTo>
                    <a:lnTo>
                      <a:pt x="296" y="182"/>
                    </a:lnTo>
                    <a:lnTo>
                      <a:pt x="294" y="180"/>
                    </a:lnTo>
                    <a:lnTo>
                      <a:pt x="292" y="178"/>
                    </a:lnTo>
                    <a:lnTo>
                      <a:pt x="290" y="178"/>
                    </a:lnTo>
                    <a:lnTo>
                      <a:pt x="288" y="176"/>
                    </a:lnTo>
                    <a:lnTo>
                      <a:pt x="280" y="178"/>
                    </a:lnTo>
                    <a:lnTo>
                      <a:pt x="273" y="180"/>
                    </a:lnTo>
                    <a:lnTo>
                      <a:pt x="267" y="182"/>
                    </a:lnTo>
                    <a:lnTo>
                      <a:pt x="259" y="186"/>
                    </a:lnTo>
                    <a:lnTo>
                      <a:pt x="254" y="188"/>
                    </a:lnTo>
                    <a:lnTo>
                      <a:pt x="246" y="192"/>
                    </a:lnTo>
                    <a:lnTo>
                      <a:pt x="240" y="192"/>
                    </a:lnTo>
                    <a:lnTo>
                      <a:pt x="232" y="194"/>
                    </a:lnTo>
                    <a:lnTo>
                      <a:pt x="225" y="201"/>
                    </a:lnTo>
                    <a:lnTo>
                      <a:pt x="215" y="211"/>
                    </a:lnTo>
                    <a:lnTo>
                      <a:pt x="208" y="219"/>
                    </a:lnTo>
                    <a:lnTo>
                      <a:pt x="198" y="226"/>
                    </a:lnTo>
                    <a:lnTo>
                      <a:pt x="188" y="236"/>
                    </a:lnTo>
                    <a:lnTo>
                      <a:pt x="181" y="247"/>
                    </a:lnTo>
                    <a:lnTo>
                      <a:pt x="175" y="259"/>
                    </a:lnTo>
                    <a:lnTo>
                      <a:pt x="171" y="272"/>
                    </a:lnTo>
                    <a:lnTo>
                      <a:pt x="171" y="288"/>
                    </a:lnTo>
                    <a:lnTo>
                      <a:pt x="175" y="297"/>
                    </a:lnTo>
                    <a:lnTo>
                      <a:pt x="184" y="307"/>
                    </a:lnTo>
                    <a:lnTo>
                      <a:pt x="194" y="315"/>
                    </a:lnTo>
                    <a:lnTo>
                      <a:pt x="206" y="322"/>
                    </a:lnTo>
                    <a:lnTo>
                      <a:pt x="217" y="328"/>
                    </a:lnTo>
                    <a:lnTo>
                      <a:pt x="229" y="332"/>
                    </a:lnTo>
                    <a:lnTo>
                      <a:pt x="238" y="336"/>
                    </a:lnTo>
                    <a:lnTo>
                      <a:pt x="244" y="338"/>
                    </a:lnTo>
                    <a:lnTo>
                      <a:pt x="252" y="330"/>
                    </a:lnTo>
                    <a:lnTo>
                      <a:pt x="257" y="326"/>
                    </a:lnTo>
                    <a:lnTo>
                      <a:pt x="267" y="322"/>
                    </a:lnTo>
                    <a:lnTo>
                      <a:pt x="275" y="320"/>
                    </a:lnTo>
                    <a:lnTo>
                      <a:pt x="294" y="320"/>
                    </a:lnTo>
                    <a:lnTo>
                      <a:pt x="315" y="324"/>
                    </a:lnTo>
                    <a:lnTo>
                      <a:pt x="334" y="330"/>
                    </a:lnTo>
                    <a:lnTo>
                      <a:pt x="353" y="338"/>
                    </a:lnTo>
                    <a:lnTo>
                      <a:pt x="371" y="345"/>
                    </a:lnTo>
                    <a:lnTo>
                      <a:pt x="384" y="353"/>
                    </a:lnTo>
                    <a:lnTo>
                      <a:pt x="382" y="364"/>
                    </a:lnTo>
                    <a:lnTo>
                      <a:pt x="378" y="376"/>
                    </a:lnTo>
                    <a:lnTo>
                      <a:pt x="373" y="387"/>
                    </a:lnTo>
                    <a:lnTo>
                      <a:pt x="365" y="397"/>
                    </a:lnTo>
                    <a:lnTo>
                      <a:pt x="355" y="407"/>
                    </a:lnTo>
                    <a:lnTo>
                      <a:pt x="346" y="414"/>
                    </a:lnTo>
                    <a:lnTo>
                      <a:pt x="338" y="420"/>
                    </a:lnTo>
                    <a:lnTo>
                      <a:pt x="330" y="424"/>
                    </a:lnTo>
                    <a:lnTo>
                      <a:pt x="317" y="430"/>
                    </a:lnTo>
                    <a:lnTo>
                      <a:pt x="303" y="435"/>
                    </a:lnTo>
                    <a:lnTo>
                      <a:pt x="286" y="439"/>
                    </a:lnTo>
                    <a:lnTo>
                      <a:pt x="269" y="441"/>
                    </a:lnTo>
                    <a:lnTo>
                      <a:pt x="231" y="447"/>
                    </a:lnTo>
                    <a:lnTo>
                      <a:pt x="190" y="447"/>
                    </a:lnTo>
                    <a:lnTo>
                      <a:pt x="148" y="445"/>
                    </a:lnTo>
                    <a:lnTo>
                      <a:pt x="110" y="439"/>
                    </a:lnTo>
                    <a:lnTo>
                      <a:pt x="92" y="434"/>
                    </a:lnTo>
                    <a:lnTo>
                      <a:pt x="77" y="430"/>
                    </a:lnTo>
                    <a:lnTo>
                      <a:pt x="62" y="424"/>
                    </a:lnTo>
                    <a:lnTo>
                      <a:pt x="50" y="416"/>
                    </a:lnTo>
                    <a:lnTo>
                      <a:pt x="52" y="397"/>
                    </a:lnTo>
                    <a:lnTo>
                      <a:pt x="52" y="378"/>
                    </a:lnTo>
                    <a:lnTo>
                      <a:pt x="52" y="359"/>
                    </a:lnTo>
                    <a:lnTo>
                      <a:pt x="52" y="338"/>
                    </a:lnTo>
                    <a:lnTo>
                      <a:pt x="46" y="295"/>
                    </a:lnTo>
                    <a:lnTo>
                      <a:pt x="37" y="251"/>
                    </a:lnTo>
                    <a:lnTo>
                      <a:pt x="29" y="207"/>
                    </a:lnTo>
                    <a:lnTo>
                      <a:pt x="21" y="165"/>
                    </a:lnTo>
                    <a:lnTo>
                      <a:pt x="16" y="123"/>
                    </a:lnTo>
                    <a:lnTo>
                      <a:pt x="12" y="82"/>
                    </a:lnTo>
                    <a:lnTo>
                      <a:pt x="0" y="67"/>
                    </a:lnTo>
                    <a:lnTo>
                      <a:pt x="2" y="71"/>
                    </a:lnTo>
                    <a:lnTo>
                      <a:pt x="4" y="73"/>
                    </a:lnTo>
                    <a:lnTo>
                      <a:pt x="8" y="76"/>
                    </a:lnTo>
                    <a:lnTo>
                      <a:pt x="14" y="78"/>
                    </a:lnTo>
                    <a:lnTo>
                      <a:pt x="25" y="80"/>
                    </a:lnTo>
                    <a:lnTo>
                      <a:pt x="39" y="80"/>
                    </a:lnTo>
                    <a:lnTo>
                      <a:pt x="56" y="80"/>
                    </a:lnTo>
                    <a:lnTo>
                      <a:pt x="75" y="76"/>
                    </a:lnTo>
                    <a:lnTo>
                      <a:pt x="96" y="73"/>
                    </a:lnTo>
                    <a:lnTo>
                      <a:pt x="117" y="67"/>
                    </a:lnTo>
                    <a:lnTo>
                      <a:pt x="158" y="55"/>
                    </a:lnTo>
                    <a:lnTo>
                      <a:pt x="198" y="42"/>
                    </a:lnTo>
                    <a:lnTo>
                      <a:pt x="231" y="32"/>
                    </a:lnTo>
                    <a:lnTo>
                      <a:pt x="250" y="27"/>
                    </a:lnTo>
                    <a:lnTo>
                      <a:pt x="265" y="21"/>
                    </a:lnTo>
                    <a:lnTo>
                      <a:pt x="282" y="15"/>
                    </a:lnTo>
                    <a:lnTo>
                      <a:pt x="300" y="9"/>
                    </a:lnTo>
                    <a:lnTo>
                      <a:pt x="317" y="4"/>
                    </a:lnTo>
                    <a:lnTo>
                      <a:pt x="336" y="0"/>
                    </a:lnTo>
                    <a:lnTo>
                      <a:pt x="353" y="0"/>
                    </a:lnTo>
                    <a:lnTo>
                      <a:pt x="361" y="2"/>
                    </a:lnTo>
                    <a:lnTo>
                      <a:pt x="371" y="5"/>
                    </a:lnTo>
                    <a:lnTo>
                      <a:pt x="378" y="9"/>
                    </a:lnTo>
                    <a:lnTo>
                      <a:pt x="384" y="15"/>
                    </a:lnTo>
                    <a:close/>
                  </a:path>
                </a:pathLst>
              </a:custGeom>
              <a:solidFill>
                <a:srgbClr val="AF7D23"/>
              </a:solidFill>
              <a:ln w="3175" cap="rnd">
                <a:solidFill>
                  <a:srgbClr val="808080"/>
                </a:solidFill>
                <a:round/>
                <a:headEnd/>
                <a:tailEnd/>
              </a:ln>
            </p:spPr>
            <p:txBody>
              <a:bodyPr/>
              <a:lstStyle/>
              <a:p>
                <a:endParaRPr lang="en-US" dirty="0"/>
              </a:p>
            </p:txBody>
          </p:sp>
          <p:sp>
            <p:nvSpPr>
              <p:cNvPr id="146" name="Freeform 44"/>
              <p:cNvSpPr>
                <a:spLocks/>
              </p:cNvSpPr>
              <p:nvPr/>
            </p:nvSpPr>
            <p:spPr bwMode="auto">
              <a:xfrm rot="-1622053">
                <a:off x="3362" y="3223"/>
                <a:ext cx="393" cy="134"/>
              </a:xfrm>
              <a:custGeom>
                <a:avLst/>
                <a:gdLst>
                  <a:gd name="T0" fmla="*/ 228 w 556"/>
                  <a:gd name="T1" fmla="*/ 16 h 190"/>
                  <a:gd name="T2" fmla="*/ 234 w 556"/>
                  <a:gd name="T3" fmla="*/ 23 h 190"/>
                  <a:gd name="T4" fmla="*/ 243 w 556"/>
                  <a:gd name="T5" fmla="*/ 32 h 190"/>
                  <a:gd name="T6" fmla="*/ 249 w 556"/>
                  <a:gd name="T7" fmla="*/ 37 h 190"/>
                  <a:gd name="T8" fmla="*/ 252 w 556"/>
                  <a:gd name="T9" fmla="*/ 44 h 190"/>
                  <a:gd name="T10" fmla="*/ 258 w 556"/>
                  <a:gd name="T11" fmla="*/ 51 h 190"/>
                  <a:gd name="T12" fmla="*/ 264 w 556"/>
                  <a:gd name="T13" fmla="*/ 56 h 190"/>
                  <a:gd name="T14" fmla="*/ 269 w 556"/>
                  <a:gd name="T15" fmla="*/ 58 h 190"/>
                  <a:gd name="T16" fmla="*/ 277 w 556"/>
                  <a:gd name="T17" fmla="*/ 61 h 190"/>
                  <a:gd name="T18" fmla="*/ 276 w 556"/>
                  <a:gd name="T19" fmla="*/ 68 h 190"/>
                  <a:gd name="T20" fmla="*/ 271 w 556"/>
                  <a:gd name="T21" fmla="*/ 72 h 190"/>
                  <a:gd name="T22" fmla="*/ 264 w 556"/>
                  <a:gd name="T23" fmla="*/ 73 h 190"/>
                  <a:gd name="T24" fmla="*/ 257 w 556"/>
                  <a:gd name="T25" fmla="*/ 68 h 190"/>
                  <a:gd name="T26" fmla="*/ 245 w 556"/>
                  <a:gd name="T27" fmla="*/ 65 h 190"/>
                  <a:gd name="T28" fmla="*/ 231 w 556"/>
                  <a:gd name="T29" fmla="*/ 65 h 190"/>
                  <a:gd name="T30" fmla="*/ 225 w 556"/>
                  <a:gd name="T31" fmla="*/ 64 h 190"/>
                  <a:gd name="T32" fmla="*/ 214 w 556"/>
                  <a:gd name="T33" fmla="*/ 67 h 190"/>
                  <a:gd name="T34" fmla="*/ 196 w 556"/>
                  <a:gd name="T35" fmla="*/ 78 h 190"/>
                  <a:gd name="T36" fmla="*/ 180 w 556"/>
                  <a:gd name="T37" fmla="*/ 89 h 190"/>
                  <a:gd name="T38" fmla="*/ 163 w 556"/>
                  <a:gd name="T39" fmla="*/ 92 h 190"/>
                  <a:gd name="T40" fmla="*/ 142 w 556"/>
                  <a:gd name="T41" fmla="*/ 94 h 190"/>
                  <a:gd name="T42" fmla="*/ 124 w 556"/>
                  <a:gd name="T43" fmla="*/ 92 h 190"/>
                  <a:gd name="T44" fmla="*/ 105 w 556"/>
                  <a:gd name="T45" fmla="*/ 90 h 190"/>
                  <a:gd name="T46" fmla="*/ 89 w 556"/>
                  <a:gd name="T47" fmla="*/ 87 h 190"/>
                  <a:gd name="T48" fmla="*/ 67 w 556"/>
                  <a:gd name="T49" fmla="*/ 84 h 190"/>
                  <a:gd name="T50" fmla="*/ 41 w 556"/>
                  <a:gd name="T51" fmla="*/ 78 h 190"/>
                  <a:gd name="T52" fmla="*/ 15 w 556"/>
                  <a:gd name="T53" fmla="*/ 69 h 190"/>
                  <a:gd name="T54" fmla="*/ 4 w 556"/>
                  <a:gd name="T55" fmla="*/ 61 h 190"/>
                  <a:gd name="T56" fmla="*/ 0 w 556"/>
                  <a:gd name="T57" fmla="*/ 61 h 190"/>
                  <a:gd name="T58" fmla="*/ 18 w 556"/>
                  <a:gd name="T59" fmla="*/ 44 h 190"/>
                  <a:gd name="T60" fmla="*/ 34 w 556"/>
                  <a:gd name="T61" fmla="*/ 25 h 190"/>
                  <a:gd name="T62" fmla="*/ 36 w 556"/>
                  <a:gd name="T63" fmla="*/ 14 h 190"/>
                  <a:gd name="T64" fmla="*/ 64 w 556"/>
                  <a:gd name="T65" fmla="*/ 26 h 190"/>
                  <a:gd name="T66" fmla="*/ 90 w 556"/>
                  <a:gd name="T67" fmla="*/ 37 h 190"/>
                  <a:gd name="T68" fmla="*/ 118 w 556"/>
                  <a:gd name="T69" fmla="*/ 47 h 190"/>
                  <a:gd name="T70" fmla="*/ 136 w 556"/>
                  <a:gd name="T71" fmla="*/ 49 h 190"/>
                  <a:gd name="T72" fmla="*/ 148 w 556"/>
                  <a:gd name="T73" fmla="*/ 36 h 190"/>
                  <a:gd name="T74" fmla="*/ 161 w 556"/>
                  <a:gd name="T75" fmla="*/ 24 h 190"/>
                  <a:gd name="T76" fmla="*/ 173 w 556"/>
                  <a:gd name="T77" fmla="*/ 13 h 190"/>
                  <a:gd name="T78" fmla="*/ 184 w 556"/>
                  <a:gd name="T79" fmla="*/ 4 h 190"/>
                  <a:gd name="T80" fmla="*/ 199 w 556"/>
                  <a:gd name="T81" fmla="*/ 0 h 190"/>
                  <a:gd name="T82" fmla="*/ 204 w 556"/>
                  <a:gd name="T83" fmla="*/ 3 h 190"/>
                  <a:gd name="T84" fmla="*/ 211 w 556"/>
                  <a:gd name="T85" fmla="*/ 9 h 190"/>
                  <a:gd name="T86" fmla="*/ 219 w 556"/>
                  <a:gd name="T87" fmla="*/ 12 h 190"/>
                  <a:gd name="T88" fmla="*/ 228 w 556"/>
                  <a:gd name="T89" fmla="*/ 16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6"/>
                  <a:gd name="T136" fmla="*/ 0 h 190"/>
                  <a:gd name="T137" fmla="*/ 556 w 55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6" h="190">
                    <a:moveTo>
                      <a:pt x="455" y="32"/>
                    </a:moveTo>
                    <a:lnTo>
                      <a:pt x="468" y="46"/>
                    </a:lnTo>
                    <a:lnTo>
                      <a:pt x="487" y="65"/>
                    </a:lnTo>
                    <a:lnTo>
                      <a:pt x="498" y="74"/>
                    </a:lnTo>
                    <a:lnTo>
                      <a:pt x="504" y="90"/>
                    </a:lnTo>
                    <a:lnTo>
                      <a:pt x="517" y="104"/>
                    </a:lnTo>
                    <a:lnTo>
                      <a:pt x="527" y="112"/>
                    </a:lnTo>
                    <a:lnTo>
                      <a:pt x="539" y="116"/>
                    </a:lnTo>
                    <a:lnTo>
                      <a:pt x="555" y="124"/>
                    </a:lnTo>
                    <a:lnTo>
                      <a:pt x="553" y="138"/>
                    </a:lnTo>
                    <a:lnTo>
                      <a:pt x="543" y="144"/>
                    </a:lnTo>
                    <a:lnTo>
                      <a:pt x="527" y="146"/>
                    </a:lnTo>
                    <a:lnTo>
                      <a:pt x="513" y="138"/>
                    </a:lnTo>
                    <a:lnTo>
                      <a:pt x="489" y="130"/>
                    </a:lnTo>
                    <a:lnTo>
                      <a:pt x="463" y="130"/>
                    </a:lnTo>
                    <a:lnTo>
                      <a:pt x="452" y="129"/>
                    </a:lnTo>
                    <a:lnTo>
                      <a:pt x="428" y="135"/>
                    </a:lnTo>
                    <a:lnTo>
                      <a:pt x="392" y="158"/>
                    </a:lnTo>
                    <a:lnTo>
                      <a:pt x="359" y="178"/>
                    </a:lnTo>
                    <a:lnTo>
                      <a:pt x="325" y="185"/>
                    </a:lnTo>
                    <a:lnTo>
                      <a:pt x="284" y="189"/>
                    </a:lnTo>
                    <a:lnTo>
                      <a:pt x="249" y="185"/>
                    </a:lnTo>
                    <a:lnTo>
                      <a:pt x="210" y="182"/>
                    </a:lnTo>
                    <a:lnTo>
                      <a:pt x="178" y="176"/>
                    </a:lnTo>
                    <a:lnTo>
                      <a:pt x="134" y="169"/>
                    </a:lnTo>
                    <a:lnTo>
                      <a:pt x="82" y="156"/>
                    </a:lnTo>
                    <a:lnTo>
                      <a:pt x="30" y="139"/>
                    </a:lnTo>
                    <a:lnTo>
                      <a:pt x="8" y="124"/>
                    </a:lnTo>
                    <a:lnTo>
                      <a:pt x="0" y="122"/>
                    </a:lnTo>
                    <a:lnTo>
                      <a:pt x="35" y="90"/>
                    </a:lnTo>
                    <a:lnTo>
                      <a:pt x="68" y="49"/>
                    </a:lnTo>
                    <a:lnTo>
                      <a:pt x="72" y="29"/>
                    </a:lnTo>
                    <a:lnTo>
                      <a:pt x="129" y="53"/>
                    </a:lnTo>
                    <a:lnTo>
                      <a:pt x="180" y="74"/>
                    </a:lnTo>
                    <a:lnTo>
                      <a:pt x="236" y="93"/>
                    </a:lnTo>
                    <a:lnTo>
                      <a:pt x="273" y="99"/>
                    </a:lnTo>
                    <a:lnTo>
                      <a:pt x="296" y="72"/>
                    </a:lnTo>
                    <a:lnTo>
                      <a:pt x="323" y="48"/>
                    </a:lnTo>
                    <a:lnTo>
                      <a:pt x="347" y="27"/>
                    </a:lnTo>
                    <a:lnTo>
                      <a:pt x="368" y="7"/>
                    </a:lnTo>
                    <a:lnTo>
                      <a:pt x="398" y="0"/>
                    </a:lnTo>
                    <a:lnTo>
                      <a:pt x="409" y="6"/>
                    </a:lnTo>
                    <a:lnTo>
                      <a:pt x="421" y="18"/>
                    </a:lnTo>
                    <a:lnTo>
                      <a:pt x="438" y="24"/>
                    </a:lnTo>
                    <a:lnTo>
                      <a:pt x="455" y="32"/>
                    </a:lnTo>
                  </a:path>
                </a:pathLst>
              </a:custGeom>
              <a:solidFill>
                <a:srgbClr val="AF7D23"/>
              </a:solidFill>
              <a:ln w="3175" cap="rnd">
                <a:solidFill>
                  <a:srgbClr val="808080"/>
                </a:solidFill>
                <a:round/>
                <a:headEnd/>
                <a:tailEnd/>
              </a:ln>
            </p:spPr>
            <p:txBody>
              <a:bodyPr/>
              <a:lstStyle/>
              <a:p>
                <a:endParaRPr lang="en-US" dirty="0"/>
              </a:p>
            </p:txBody>
          </p:sp>
          <p:sp>
            <p:nvSpPr>
              <p:cNvPr id="147" name="Freeform 45"/>
              <p:cNvSpPr>
                <a:spLocks/>
              </p:cNvSpPr>
              <p:nvPr/>
            </p:nvSpPr>
            <p:spPr bwMode="auto">
              <a:xfrm>
                <a:off x="3024" y="2791"/>
                <a:ext cx="583" cy="624"/>
              </a:xfrm>
              <a:custGeom>
                <a:avLst/>
                <a:gdLst>
                  <a:gd name="T0" fmla="*/ 34 w 825"/>
                  <a:gd name="T1" fmla="*/ 0 h 882"/>
                  <a:gd name="T2" fmla="*/ 104 w 825"/>
                  <a:gd name="T3" fmla="*/ 38 h 882"/>
                  <a:gd name="T4" fmla="*/ 128 w 825"/>
                  <a:gd name="T5" fmla="*/ 52 h 882"/>
                  <a:gd name="T6" fmla="*/ 140 w 825"/>
                  <a:gd name="T7" fmla="*/ 82 h 882"/>
                  <a:gd name="T8" fmla="*/ 152 w 825"/>
                  <a:gd name="T9" fmla="*/ 108 h 882"/>
                  <a:gd name="T10" fmla="*/ 164 w 825"/>
                  <a:gd name="T11" fmla="*/ 118 h 882"/>
                  <a:gd name="T12" fmla="*/ 184 w 825"/>
                  <a:gd name="T13" fmla="*/ 142 h 882"/>
                  <a:gd name="T14" fmla="*/ 216 w 825"/>
                  <a:gd name="T15" fmla="*/ 208 h 882"/>
                  <a:gd name="T16" fmla="*/ 222 w 825"/>
                  <a:gd name="T17" fmla="*/ 250 h 882"/>
                  <a:gd name="T18" fmla="*/ 228 w 825"/>
                  <a:gd name="T19" fmla="*/ 304 h 882"/>
                  <a:gd name="T20" fmla="*/ 238 w 825"/>
                  <a:gd name="T21" fmla="*/ 328 h 882"/>
                  <a:gd name="T22" fmla="*/ 266 w 825"/>
                  <a:gd name="T23" fmla="*/ 341 h 882"/>
                  <a:gd name="T24" fmla="*/ 309 w 825"/>
                  <a:gd name="T25" fmla="*/ 354 h 882"/>
                  <a:gd name="T26" fmla="*/ 353 w 825"/>
                  <a:gd name="T27" fmla="*/ 354 h 882"/>
                  <a:gd name="T28" fmla="*/ 387 w 825"/>
                  <a:gd name="T29" fmla="*/ 384 h 882"/>
                  <a:gd name="T30" fmla="*/ 412 w 825"/>
                  <a:gd name="T31" fmla="*/ 408 h 882"/>
                  <a:gd name="T32" fmla="*/ 396 w 825"/>
                  <a:gd name="T33" fmla="*/ 436 h 882"/>
                  <a:gd name="T34" fmla="*/ 285 w 825"/>
                  <a:gd name="T35" fmla="*/ 439 h 882"/>
                  <a:gd name="T36" fmla="*/ 2 w 825"/>
                  <a:gd name="T37" fmla="*/ 439 h 882"/>
                  <a:gd name="T38" fmla="*/ 2 w 825"/>
                  <a:gd name="T39" fmla="*/ 24 h 882"/>
                  <a:gd name="T40" fmla="*/ 32 w 825"/>
                  <a:gd name="T41" fmla="*/ 0 h 8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5"/>
                  <a:gd name="T64" fmla="*/ 0 h 882"/>
                  <a:gd name="T65" fmla="*/ 825 w 825"/>
                  <a:gd name="T66" fmla="*/ 882 h 8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5" h="882">
                    <a:moveTo>
                      <a:pt x="68" y="0"/>
                    </a:moveTo>
                    <a:cubicBezTo>
                      <a:pt x="118" y="17"/>
                      <a:pt x="156" y="63"/>
                      <a:pt x="208" y="76"/>
                    </a:cubicBezTo>
                    <a:cubicBezTo>
                      <a:pt x="225" y="87"/>
                      <a:pt x="240" y="93"/>
                      <a:pt x="256" y="104"/>
                    </a:cubicBezTo>
                    <a:cubicBezTo>
                      <a:pt x="272" y="128"/>
                      <a:pt x="271" y="137"/>
                      <a:pt x="280" y="164"/>
                    </a:cubicBezTo>
                    <a:cubicBezTo>
                      <a:pt x="283" y="191"/>
                      <a:pt x="278" y="207"/>
                      <a:pt x="304" y="216"/>
                    </a:cubicBezTo>
                    <a:cubicBezTo>
                      <a:pt x="311" y="223"/>
                      <a:pt x="321" y="228"/>
                      <a:pt x="328" y="236"/>
                    </a:cubicBezTo>
                    <a:cubicBezTo>
                      <a:pt x="344" y="254"/>
                      <a:pt x="348" y="270"/>
                      <a:pt x="368" y="284"/>
                    </a:cubicBezTo>
                    <a:cubicBezTo>
                      <a:pt x="384" y="331"/>
                      <a:pt x="422" y="365"/>
                      <a:pt x="432" y="416"/>
                    </a:cubicBezTo>
                    <a:cubicBezTo>
                      <a:pt x="438" y="444"/>
                      <a:pt x="444" y="500"/>
                      <a:pt x="444" y="500"/>
                    </a:cubicBezTo>
                    <a:cubicBezTo>
                      <a:pt x="451" y="530"/>
                      <a:pt x="448" y="584"/>
                      <a:pt x="456" y="606"/>
                    </a:cubicBezTo>
                    <a:cubicBezTo>
                      <a:pt x="461" y="632"/>
                      <a:pt x="464" y="642"/>
                      <a:pt x="477" y="654"/>
                    </a:cubicBezTo>
                    <a:cubicBezTo>
                      <a:pt x="490" y="666"/>
                      <a:pt x="511" y="672"/>
                      <a:pt x="534" y="681"/>
                    </a:cubicBezTo>
                    <a:cubicBezTo>
                      <a:pt x="557" y="690"/>
                      <a:pt x="589" y="704"/>
                      <a:pt x="618" y="708"/>
                    </a:cubicBezTo>
                    <a:cubicBezTo>
                      <a:pt x="674" y="706"/>
                      <a:pt x="648" y="669"/>
                      <a:pt x="708" y="708"/>
                    </a:cubicBezTo>
                    <a:cubicBezTo>
                      <a:pt x="721" y="728"/>
                      <a:pt x="762" y="741"/>
                      <a:pt x="774" y="768"/>
                    </a:cubicBezTo>
                    <a:cubicBezTo>
                      <a:pt x="795" y="775"/>
                      <a:pt x="817" y="792"/>
                      <a:pt x="825" y="816"/>
                    </a:cubicBezTo>
                    <a:cubicBezTo>
                      <a:pt x="825" y="828"/>
                      <a:pt x="803" y="858"/>
                      <a:pt x="792" y="870"/>
                    </a:cubicBezTo>
                    <a:cubicBezTo>
                      <a:pt x="747" y="882"/>
                      <a:pt x="748" y="880"/>
                      <a:pt x="572" y="878"/>
                    </a:cubicBezTo>
                    <a:cubicBezTo>
                      <a:pt x="616" y="878"/>
                      <a:pt x="236" y="878"/>
                      <a:pt x="4" y="878"/>
                    </a:cubicBezTo>
                    <a:cubicBezTo>
                      <a:pt x="8" y="622"/>
                      <a:pt x="0" y="248"/>
                      <a:pt x="4" y="48"/>
                    </a:cubicBezTo>
                    <a:cubicBezTo>
                      <a:pt x="12" y="23"/>
                      <a:pt x="51" y="9"/>
                      <a:pt x="64" y="0"/>
                    </a:cubicBezTo>
                  </a:path>
                </a:pathLst>
              </a:custGeom>
              <a:gradFill rotWithShape="0">
                <a:gsLst>
                  <a:gs pos="0">
                    <a:srgbClr val="CCECFF"/>
                  </a:gs>
                  <a:gs pos="100000">
                    <a:srgbClr val="9999FF"/>
                  </a:gs>
                </a:gsLst>
                <a:lin ang="5400000" scaled="1"/>
              </a:gradFill>
              <a:ln w="3175">
                <a:solidFill>
                  <a:srgbClr val="777777"/>
                </a:solidFill>
                <a:round/>
                <a:headEnd/>
                <a:tailEnd/>
              </a:ln>
            </p:spPr>
            <p:txBody>
              <a:bodyPr/>
              <a:lstStyle/>
              <a:p>
                <a:endParaRPr lang="en-US" dirty="0"/>
              </a:p>
            </p:txBody>
          </p:sp>
          <p:sp>
            <p:nvSpPr>
              <p:cNvPr id="148" name="Freeform 46"/>
              <p:cNvSpPr>
                <a:spLocks/>
              </p:cNvSpPr>
              <p:nvPr/>
            </p:nvSpPr>
            <p:spPr bwMode="auto">
              <a:xfrm>
                <a:off x="3029" y="2891"/>
                <a:ext cx="255" cy="519"/>
              </a:xfrm>
              <a:custGeom>
                <a:avLst/>
                <a:gdLst>
                  <a:gd name="T0" fmla="*/ 1 w 360"/>
                  <a:gd name="T1" fmla="*/ 366 h 734"/>
                  <a:gd name="T2" fmla="*/ 169 w 360"/>
                  <a:gd name="T3" fmla="*/ 364 h 734"/>
                  <a:gd name="T4" fmla="*/ 147 w 360"/>
                  <a:gd name="T5" fmla="*/ 356 h 734"/>
                  <a:gd name="T6" fmla="*/ 175 w 360"/>
                  <a:gd name="T7" fmla="*/ 354 h 734"/>
                  <a:gd name="T8" fmla="*/ 157 w 360"/>
                  <a:gd name="T9" fmla="*/ 347 h 734"/>
                  <a:gd name="T10" fmla="*/ 161 w 360"/>
                  <a:gd name="T11" fmla="*/ 315 h 734"/>
                  <a:gd name="T12" fmla="*/ 154 w 360"/>
                  <a:gd name="T13" fmla="*/ 317 h 734"/>
                  <a:gd name="T14" fmla="*/ 140 w 360"/>
                  <a:gd name="T15" fmla="*/ 337 h 734"/>
                  <a:gd name="T16" fmla="*/ 118 w 360"/>
                  <a:gd name="T17" fmla="*/ 284 h 734"/>
                  <a:gd name="T18" fmla="*/ 104 w 360"/>
                  <a:gd name="T19" fmla="*/ 261 h 734"/>
                  <a:gd name="T20" fmla="*/ 96 w 360"/>
                  <a:gd name="T21" fmla="*/ 156 h 734"/>
                  <a:gd name="T22" fmla="*/ 79 w 360"/>
                  <a:gd name="T23" fmla="*/ 93 h 734"/>
                  <a:gd name="T24" fmla="*/ 70 w 360"/>
                  <a:gd name="T25" fmla="*/ 144 h 734"/>
                  <a:gd name="T26" fmla="*/ 62 w 360"/>
                  <a:gd name="T27" fmla="*/ 142 h 734"/>
                  <a:gd name="T28" fmla="*/ 58 w 360"/>
                  <a:gd name="T29" fmla="*/ 139 h 734"/>
                  <a:gd name="T30" fmla="*/ 79 w 360"/>
                  <a:gd name="T31" fmla="*/ 223 h 734"/>
                  <a:gd name="T32" fmla="*/ 89 w 360"/>
                  <a:gd name="T33" fmla="*/ 248 h 734"/>
                  <a:gd name="T34" fmla="*/ 92 w 360"/>
                  <a:gd name="T35" fmla="*/ 263 h 734"/>
                  <a:gd name="T36" fmla="*/ 111 w 360"/>
                  <a:gd name="T37" fmla="*/ 310 h 734"/>
                  <a:gd name="T38" fmla="*/ 125 w 360"/>
                  <a:gd name="T39" fmla="*/ 331 h 734"/>
                  <a:gd name="T40" fmla="*/ 104 w 360"/>
                  <a:gd name="T41" fmla="*/ 324 h 734"/>
                  <a:gd name="T42" fmla="*/ 91 w 360"/>
                  <a:gd name="T43" fmla="*/ 317 h 734"/>
                  <a:gd name="T44" fmla="*/ 79 w 360"/>
                  <a:gd name="T45" fmla="*/ 310 h 734"/>
                  <a:gd name="T46" fmla="*/ 58 w 360"/>
                  <a:gd name="T47" fmla="*/ 312 h 734"/>
                  <a:gd name="T48" fmla="*/ 24 w 360"/>
                  <a:gd name="T49" fmla="*/ 213 h 734"/>
                  <a:gd name="T50" fmla="*/ 20 w 360"/>
                  <a:gd name="T51" fmla="*/ 182 h 734"/>
                  <a:gd name="T52" fmla="*/ 18 w 360"/>
                  <a:gd name="T53" fmla="*/ 169 h 734"/>
                  <a:gd name="T54" fmla="*/ 14 w 360"/>
                  <a:gd name="T55" fmla="*/ 158 h 734"/>
                  <a:gd name="T56" fmla="*/ 16 w 360"/>
                  <a:gd name="T57" fmla="*/ 55 h 734"/>
                  <a:gd name="T58" fmla="*/ 20 w 360"/>
                  <a:gd name="T59" fmla="*/ 45 h 734"/>
                  <a:gd name="T60" fmla="*/ 48 w 360"/>
                  <a:gd name="T61" fmla="*/ 16 h 734"/>
                  <a:gd name="T62" fmla="*/ 79 w 360"/>
                  <a:gd name="T63" fmla="*/ 40 h 734"/>
                  <a:gd name="T64" fmla="*/ 118 w 360"/>
                  <a:gd name="T65" fmla="*/ 63 h 734"/>
                  <a:gd name="T66" fmla="*/ 108 w 360"/>
                  <a:gd name="T67" fmla="*/ 49 h 734"/>
                  <a:gd name="T68" fmla="*/ 68 w 360"/>
                  <a:gd name="T69" fmla="*/ 26 h 734"/>
                  <a:gd name="T70" fmla="*/ 36 w 360"/>
                  <a:gd name="T71" fmla="*/ 8 h 734"/>
                  <a:gd name="T72" fmla="*/ 20 w 360"/>
                  <a:gd name="T73" fmla="*/ 5 h 734"/>
                  <a:gd name="T74" fmla="*/ 0 w 360"/>
                  <a:gd name="T75" fmla="*/ 0 h 734"/>
                  <a:gd name="T76" fmla="*/ 1 w 360"/>
                  <a:gd name="T77" fmla="*/ 366 h 7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734"/>
                  <a:gd name="T119" fmla="*/ 360 w 360"/>
                  <a:gd name="T120" fmla="*/ 734 h 7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734">
                    <a:moveTo>
                      <a:pt x="3" y="732"/>
                    </a:moveTo>
                    <a:cubicBezTo>
                      <a:pt x="71" y="733"/>
                      <a:pt x="334" y="734"/>
                      <a:pt x="336" y="729"/>
                    </a:cubicBezTo>
                    <a:cubicBezTo>
                      <a:pt x="301" y="728"/>
                      <a:pt x="228" y="713"/>
                      <a:pt x="292" y="713"/>
                    </a:cubicBezTo>
                    <a:cubicBezTo>
                      <a:pt x="311" y="713"/>
                      <a:pt x="330" y="716"/>
                      <a:pt x="348" y="709"/>
                    </a:cubicBezTo>
                    <a:cubicBezTo>
                      <a:pt x="360" y="705"/>
                      <a:pt x="323" y="701"/>
                      <a:pt x="312" y="695"/>
                    </a:cubicBezTo>
                    <a:cubicBezTo>
                      <a:pt x="291" y="666"/>
                      <a:pt x="309" y="660"/>
                      <a:pt x="320" y="630"/>
                    </a:cubicBezTo>
                    <a:cubicBezTo>
                      <a:pt x="321" y="626"/>
                      <a:pt x="312" y="633"/>
                      <a:pt x="308" y="634"/>
                    </a:cubicBezTo>
                    <a:cubicBezTo>
                      <a:pt x="301" y="653"/>
                      <a:pt x="299" y="662"/>
                      <a:pt x="280" y="673"/>
                    </a:cubicBezTo>
                    <a:cubicBezTo>
                      <a:pt x="252" y="648"/>
                      <a:pt x="246" y="603"/>
                      <a:pt x="236" y="569"/>
                    </a:cubicBezTo>
                    <a:cubicBezTo>
                      <a:pt x="234" y="548"/>
                      <a:pt x="242" y="501"/>
                      <a:pt x="208" y="522"/>
                    </a:cubicBezTo>
                    <a:cubicBezTo>
                      <a:pt x="184" y="436"/>
                      <a:pt x="200" y="492"/>
                      <a:pt x="192" y="313"/>
                    </a:cubicBezTo>
                    <a:cubicBezTo>
                      <a:pt x="190" y="269"/>
                      <a:pt x="171" y="227"/>
                      <a:pt x="156" y="187"/>
                    </a:cubicBezTo>
                    <a:cubicBezTo>
                      <a:pt x="132" y="219"/>
                      <a:pt x="142" y="240"/>
                      <a:pt x="140" y="288"/>
                    </a:cubicBezTo>
                    <a:cubicBezTo>
                      <a:pt x="135" y="287"/>
                      <a:pt x="128" y="288"/>
                      <a:pt x="124" y="284"/>
                    </a:cubicBezTo>
                    <a:cubicBezTo>
                      <a:pt x="115" y="274"/>
                      <a:pt x="125" y="253"/>
                      <a:pt x="116" y="277"/>
                    </a:cubicBezTo>
                    <a:cubicBezTo>
                      <a:pt x="119" y="346"/>
                      <a:pt x="123" y="387"/>
                      <a:pt x="156" y="446"/>
                    </a:cubicBezTo>
                    <a:cubicBezTo>
                      <a:pt x="160" y="466"/>
                      <a:pt x="171" y="477"/>
                      <a:pt x="176" y="497"/>
                    </a:cubicBezTo>
                    <a:cubicBezTo>
                      <a:pt x="179" y="507"/>
                      <a:pt x="184" y="526"/>
                      <a:pt x="184" y="526"/>
                    </a:cubicBezTo>
                    <a:cubicBezTo>
                      <a:pt x="188" y="554"/>
                      <a:pt x="182" y="611"/>
                      <a:pt x="220" y="619"/>
                    </a:cubicBezTo>
                    <a:cubicBezTo>
                      <a:pt x="233" y="631"/>
                      <a:pt x="242" y="646"/>
                      <a:pt x="248" y="662"/>
                    </a:cubicBezTo>
                    <a:cubicBezTo>
                      <a:pt x="218" y="670"/>
                      <a:pt x="234" y="656"/>
                      <a:pt x="208" y="648"/>
                    </a:cubicBezTo>
                    <a:cubicBezTo>
                      <a:pt x="181" y="624"/>
                      <a:pt x="212" y="648"/>
                      <a:pt x="180" y="634"/>
                    </a:cubicBezTo>
                    <a:cubicBezTo>
                      <a:pt x="171" y="630"/>
                      <a:pt x="156" y="619"/>
                      <a:pt x="156" y="619"/>
                    </a:cubicBezTo>
                    <a:cubicBezTo>
                      <a:pt x="140" y="623"/>
                      <a:pt x="132" y="627"/>
                      <a:pt x="116" y="623"/>
                    </a:cubicBezTo>
                    <a:cubicBezTo>
                      <a:pt x="72" y="583"/>
                      <a:pt x="62" y="480"/>
                      <a:pt x="48" y="425"/>
                    </a:cubicBezTo>
                    <a:cubicBezTo>
                      <a:pt x="43" y="403"/>
                      <a:pt x="43" y="388"/>
                      <a:pt x="40" y="363"/>
                    </a:cubicBezTo>
                    <a:cubicBezTo>
                      <a:pt x="39" y="355"/>
                      <a:pt x="38" y="346"/>
                      <a:pt x="36" y="338"/>
                    </a:cubicBezTo>
                    <a:cubicBezTo>
                      <a:pt x="34" y="331"/>
                      <a:pt x="28" y="317"/>
                      <a:pt x="28" y="317"/>
                    </a:cubicBezTo>
                    <a:cubicBezTo>
                      <a:pt x="29" y="248"/>
                      <a:pt x="28" y="180"/>
                      <a:pt x="32" y="111"/>
                    </a:cubicBezTo>
                    <a:cubicBezTo>
                      <a:pt x="32" y="104"/>
                      <a:pt x="40" y="89"/>
                      <a:pt x="40" y="89"/>
                    </a:cubicBezTo>
                    <a:cubicBezTo>
                      <a:pt x="44" y="26"/>
                      <a:pt x="28" y="19"/>
                      <a:pt x="96" y="32"/>
                    </a:cubicBezTo>
                    <a:cubicBezTo>
                      <a:pt x="118" y="45"/>
                      <a:pt x="131" y="67"/>
                      <a:pt x="156" y="79"/>
                    </a:cubicBezTo>
                    <a:cubicBezTo>
                      <a:pt x="188" y="93"/>
                      <a:pt x="215" y="97"/>
                      <a:pt x="236" y="126"/>
                    </a:cubicBezTo>
                    <a:cubicBezTo>
                      <a:pt x="263" y="117"/>
                      <a:pt x="230" y="101"/>
                      <a:pt x="216" y="97"/>
                    </a:cubicBezTo>
                    <a:cubicBezTo>
                      <a:pt x="194" y="77"/>
                      <a:pt x="163" y="67"/>
                      <a:pt x="136" y="53"/>
                    </a:cubicBezTo>
                    <a:cubicBezTo>
                      <a:pt x="117" y="44"/>
                      <a:pt x="93" y="24"/>
                      <a:pt x="72" y="17"/>
                    </a:cubicBezTo>
                    <a:cubicBezTo>
                      <a:pt x="36" y="7"/>
                      <a:pt x="93" y="23"/>
                      <a:pt x="40" y="10"/>
                    </a:cubicBezTo>
                    <a:cubicBezTo>
                      <a:pt x="32" y="8"/>
                      <a:pt x="0" y="0"/>
                      <a:pt x="0" y="0"/>
                    </a:cubicBezTo>
                    <a:cubicBezTo>
                      <a:pt x="3" y="124"/>
                      <a:pt x="4" y="593"/>
                      <a:pt x="3" y="732"/>
                    </a:cubicBezTo>
                    <a:close/>
                  </a:path>
                </a:pathLst>
              </a:custGeom>
              <a:solidFill>
                <a:srgbClr val="969696"/>
              </a:solidFill>
              <a:ln w="6350" cap="rnd">
                <a:noFill/>
                <a:round/>
                <a:headEnd/>
                <a:tailEnd/>
              </a:ln>
            </p:spPr>
            <p:txBody>
              <a:bodyPr/>
              <a:lstStyle/>
              <a:p>
                <a:endParaRPr lang="en-US" dirty="0"/>
              </a:p>
            </p:txBody>
          </p:sp>
          <p:sp>
            <p:nvSpPr>
              <p:cNvPr id="149" name="Rectangle 47"/>
              <p:cNvSpPr>
                <a:spLocks noChangeArrowheads="1"/>
              </p:cNvSpPr>
              <p:nvPr/>
            </p:nvSpPr>
            <p:spPr bwMode="auto">
              <a:xfrm>
                <a:off x="3026" y="2894"/>
                <a:ext cx="21" cy="518"/>
              </a:xfrm>
              <a:prstGeom prst="rect">
                <a:avLst/>
              </a:prstGeom>
              <a:solidFill>
                <a:srgbClr val="969696"/>
              </a:solidFill>
              <a:ln w="6350" cap="rnd">
                <a:noFill/>
                <a:miter lim="800000"/>
                <a:headEnd/>
                <a:tailEnd/>
              </a:ln>
            </p:spPr>
            <p:txBody>
              <a:bodyPr/>
              <a:lstStyle/>
              <a:p>
                <a:endParaRPr lang="en-US" dirty="0"/>
              </a:p>
            </p:txBody>
          </p:sp>
          <p:sp>
            <p:nvSpPr>
              <p:cNvPr id="150" name="Rectangle 48"/>
              <p:cNvSpPr>
                <a:spLocks noChangeArrowheads="1"/>
              </p:cNvSpPr>
              <p:nvPr/>
            </p:nvSpPr>
            <p:spPr bwMode="auto">
              <a:xfrm rot="5400000">
                <a:off x="3106" y="3313"/>
                <a:ext cx="21" cy="180"/>
              </a:xfrm>
              <a:prstGeom prst="rect">
                <a:avLst/>
              </a:prstGeom>
              <a:solidFill>
                <a:srgbClr val="969696"/>
              </a:solidFill>
              <a:ln w="6350" cap="rnd">
                <a:noFill/>
                <a:miter lim="800000"/>
                <a:headEnd/>
                <a:tailEnd/>
              </a:ln>
            </p:spPr>
            <p:txBody>
              <a:bodyPr/>
              <a:lstStyle/>
              <a:p>
                <a:endParaRPr lang="en-US" dirty="0"/>
              </a:p>
            </p:txBody>
          </p:sp>
          <p:sp>
            <p:nvSpPr>
              <p:cNvPr id="151" name="Freeform 49"/>
              <p:cNvSpPr>
                <a:spLocks/>
              </p:cNvSpPr>
              <p:nvPr/>
            </p:nvSpPr>
            <p:spPr bwMode="auto">
              <a:xfrm>
                <a:off x="3341" y="3278"/>
                <a:ext cx="143" cy="58"/>
              </a:xfrm>
              <a:custGeom>
                <a:avLst/>
                <a:gdLst>
                  <a:gd name="T0" fmla="*/ 33 w 202"/>
                  <a:gd name="T1" fmla="*/ 6 h 82"/>
                  <a:gd name="T2" fmla="*/ 71 w 202"/>
                  <a:gd name="T3" fmla="*/ 9 h 82"/>
                  <a:gd name="T4" fmla="*/ 86 w 202"/>
                  <a:gd name="T5" fmla="*/ 13 h 82"/>
                  <a:gd name="T6" fmla="*/ 93 w 202"/>
                  <a:gd name="T7" fmla="*/ 16 h 82"/>
                  <a:gd name="T8" fmla="*/ 83 w 202"/>
                  <a:gd name="T9" fmla="*/ 13 h 82"/>
                  <a:gd name="T10" fmla="*/ 69 w 202"/>
                  <a:gd name="T11" fmla="*/ 15 h 82"/>
                  <a:gd name="T12" fmla="*/ 71 w 202"/>
                  <a:gd name="T13" fmla="*/ 20 h 82"/>
                  <a:gd name="T14" fmla="*/ 68 w 202"/>
                  <a:gd name="T15" fmla="*/ 21 h 82"/>
                  <a:gd name="T16" fmla="*/ 52 w 202"/>
                  <a:gd name="T17" fmla="*/ 23 h 82"/>
                  <a:gd name="T18" fmla="*/ 2 w 202"/>
                  <a:gd name="T19" fmla="*/ 41 h 82"/>
                  <a:gd name="T20" fmla="*/ 23 w 202"/>
                  <a:gd name="T21" fmla="*/ 11 h 82"/>
                  <a:gd name="T22" fmla="*/ 16 w 202"/>
                  <a:gd name="T23" fmla="*/ 8 h 82"/>
                  <a:gd name="T24" fmla="*/ 30 w 202"/>
                  <a:gd name="T25" fmla="*/ 4 h 82"/>
                  <a:gd name="T26" fmla="*/ 33 w 202"/>
                  <a:gd name="T27" fmla="*/ 6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82"/>
                  <a:gd name="T44" fmla="*/ 202 w 202"/>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82">
                    <a:moveTo>
                      <a:pt x="67" y="11"/>
                    </a:moveTo>
                    <a:cubicBezTo>
                      <a:pt x="92" y="16"/>
                      <a:pt x="115" y="18"/>
                      <a:pt x="141" y="19"/>
                    </a:cubicBezTo>
                    <a:cubicBezTo>
                      <a:pt x="152" y="22"/>
                      <a:pt x="162" y="24"/>
                      <a:pt x="173" y="27"/>
                    </a:cubicBezTo>
                    <a:cubicBezTo>
                      <a:pt x="177" y="28"/>
                      <a:pt x="185" y="31"/>
                      <a:pt x="185" y="31"/>
                    </a:cubicBezTo>
                    <a:cubicBezTo>
                      <a:pt x="202" y="48"/>
                      <a:pt x="170" y="29"/>
                      <a:pt x="165" y="27"/>
                    </a:cubicBezTo>
                    <a:cubicBezTo>
                      <a:pt x="156" y="28"/>
                      <a:pt x="147" y="25"/>
                      <a:pt x="139" y="29"/>
                    </a:cubicBezTo>
                    <a:cubicBezTo>
                      <a:pt x="136" y="31"/>
                      <a:pt x="142" y="36"/>
                      <a:pt x="141" y="39"/>
                    </a:cubicBezTo>
                    <a:cubicBezTo>
                      <a:pt x="140" y="41"/>
                      <a:pt x="137" y="42"/>
                      <a:pt x="135" y="43"/>
                    </a:cubicBezTo>
                    <a:cubicBezTo>
                      <a:pt x="125" y="42"/>
                      <a:pt x="113" y="42"/>
                      <a:pt x="105" y="45"/>
                    </a:cubicBezTo>
                    <a:cubicBezTo>
                      <a:pt x="125" y="77"/>
                      <a:pt x="79" y="49"/>
                      <a:pt x="4" y="82"/>
                    </a:cubicBezTo>
                    <a:cubicBezTo>
                      <a:pt x="0" y="69"/>
                      <a:pt x="57" y="26"/>
                      <a:pt x="45" y="21"/>
                    </a:cubicBezTo>
                    <a:cubicBezTo>
                      <a:pt x="41" y="19"/>
                      <a:pt x="33" y="17"/>
                      <a:pt x="33" y="17"/>
                    </a:cubicBezTo>
                    <a:cubicBezTo>
                      <a:pt x="27" y="0"/>
                      <a:pt x="52" y="8"/>
                      <a:pt x="61" y="9"/>
                    </a:cubicBezTo>
                    <a:cubicBezTo>
                      <a:pt x="65" y="10"/>
                      <a:pt x="82" y="21"/>
                      <a:pt x="67" y="11"/>
                    </a:cubicBezTo>
                    <a:close/>
                  </a:path>
                </a:pathLst>
              </a:custGeom>
              <a:solidFill>
                <a:srgbClr val="969696"/>
              </a:solidFill>
              <a:ln w="6350" cap="rnd">
                <a:noFill/>
                <a:round/>
                <a:headEnd/>
                <a:tailEnd/>
              </a:ln>
            </p:spPr>
            <p:txBody>
              <a:bodyPr/>
              <a:lstStyle/>
              <a:p>
                <a:endParaRPr lang="en-US" dirty="0"/>
              </a:p>
            </p:txBody>
          </p:sp>
          <p:sp>
            <p:nvSpPr>
              <p:cNvPr id="152" name="Freeform 50"/>
              <p:cNvSpPr>
                <a:spLocks/>
              </p:cNvSpPr>
              <p:nvPr/>
            </p:nvSpPr>
            <p:spPr bwMode="auto">
              <a:xfrm>
                <a:off x="3015" y="2413"/>
                <a:ext cx="401" cy="434"/>
              </a:xfrm>
              <a:custGeom>
                <a:avLst/>
                <a:gdLst>
                  <a:gd name="T0" fmla="*/ 366 w 401"/>
                  <a:gd name="T1" fmla="*/ 225 h 434"/>
                  <a:gd name="T2" fmla="*/ 383 w 401"/>
                  <a:gd name="T3" fmla="*/ 207 h 434"/>
                  <a:gd name="T4" fmla="*/ 393 w 401"/>
                  <a:gd name="T5" fmla="*/ 192 h 434"/>
                  <a:gd name="T6" fmla="*/ 400 w 401"/>
                  <a:gd name="T7" fmla="*/ 175 h 434"/>
                  <a:gd name="T8" fmla="*/ 401 w 401"/>
                  <a:gd name="T9" fmla="*/ 150 h 434"/>
                  <a:gd name="T10" fmla="*/ 400 w 401"/>
                  <a:gd name="T11" fmla="*/ 136 h 434"/>
                  <a:gd name="T12" fmla="*/ 395 w 401"/>
                  <a:gd name="T13" fmla="*/ 116 h 434"/>
                  <a:gd name="T14" fmla="*/ 386 w 401"/>
                  <a:gd name="T15" fmla="*/ 93 h 434"/>
                  <a:gd name="T16" fmla="*/ 368 w 401"/>
                  <a:gd name="T17" fmla="*/ 67 h 434"/>
                  <a:gd name="T18" fmla="*/ 349 w 401"/>
                  <a:gd name="T19" fmla="*/ 43 h 434"/>
                  <a:gd name="T20" fmla="*/ 320 w 401"/>
                  <a:gd name="T21" fmla="*/ 24 h 434"/>
                  <a:gd name="T22" fmla="*/ 306 w 401"/>
                  <a:gd name="T23" fmla="*/ 15 h 434"/>
                  <a:gd name="T24" fmla="*/ 280 w 401"/>
                  <a:gd name="T25" fmla="*/ 5 h 434"/>
                  <a:gd name="T26" fmla="*/ 255 w 401"/>
                  <a:gd name="T27" fmla="*/ 0 h 434"/>
                  <a:gd name="T28" fmla="*/ 223 w 401"/>
                  <a:gd name="T29" fmla="*/ 1 h 434"/>
                  <a:gd name="T30" fmla="*/ 183 w 401"/>
                  <a:gd name="T31" fmla="*/ 5 h 434"/>
                  <a:gd name="T32" fmla="*/ 146 w 401"/>
                  <a:gd name="T33" fmla="*/ 16 h 434"/>
                  <a:gd name="T34" fmla="*/ 103 w 401"/>
                  <a:gd name="T35" fmla="*/ 45 h 434"/>
                  <a:gd name="T36" fmla="*/ 74 w 401"/>
                  <a:gd name="T37" fmla="*/ 82 h 434"/>
                  <a:gd name="T38" fmla="*/ 56 w 401"/>
                  <a:gd name="T39" fmla="*/ 109 h 434"/>
                  <a:gd name="T40" fmla="*/ 43 w 401"/>
                  <a:gd name="T41" fmla="*/ 132 h 434"/>
                  <a:gd name="T42" fmla="*/ 33 w 401"/>
                  <a:gd name="T43" fmla="*/ 178 h 434"/>
                  <a:gd name="T44" fmla="*/ 26 w 401"/>
                  <a:gd name="T45" fmla="*/ 223 h 434"/>
                  <a:gd name="T46" fmla="*/ 17 w 401"/>
                  <a:gd name="T47" fmla="*/ 246 h 434"/>
                  <a:gd name="T48" fmla="*/ 10 w 401"/>
                  <a:gd name="T49" fmla="*/ 270 h 434"/>
                  <a:gd name="T50" fmla="*/ 0 w 401"/>
                  <a:gd name="T51" fmla="*/ 335 h 434"/>
                  <a:gd name="T52" fmla="*/ 0 w 401"/>
                  <a:gd name="T53" fmla="*/ 386 h 434"/>
                  <a:gd name="T54" fmla="*/ 18 w 401"/>
                  <a:gd name="T55" fmla="*/ 407 h 434"/>
                  <a:gd name="T56" fmla="*/ 57 w 401"/>
                  <a:gd name="T57" fmla="*/ 407 h 434"/>
                  <a:gd name="T58" fmla="*/ 99 w 401"/>
                  <a:gd name="T59" fmla="*/ 419 h 434"/>
                  <a:gd name="T60" fmla="*/ 204 w 401"/>
                  <a:gd name="T61" fmla="*/ 434 h 434"/>
                  <a:gd name="T62" fmla="*/ 246 w 401"/>
                  <a:gd name="T63" fmla="*/ 404 h 434"/>
                  <a:gd name="T64" fmla="*/ 267 w 401"/>
                  <a:gd name="T65" fmla="*/ 275 h 434"/>
                  <a:gd name="T66" fmla="*/ 286 w 401"/>
                  <a:gd name="T67" fmla="*/ 232 h 434"/>
                  <a:gd name="T68" fmla="*/ 298 w 401"/>
                  <a:gd name="T69" fmla="*/ 219 h 434"/>
                  <a:gd name="T70" fmla="*/ 335 w 401"/>
                  <a:gd name="T71" fmla="*/ 220 h 434"/>
                  <a:gd name="T72" fmla="*/ 366 w 401"/>
                  <a:gd name="T73" fmla="*/ 225 h 4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1"/>
                  <a:gd name="T112" fmla="*/ 0 h 434"/>
                  <a:gd name="T113" fmla="*/ 401 w 401"/>
                  <a:gd name="T114" fmla="*/ 434 h 4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1" h="434">
                    <a:moveTo>
                      <a:pt x="366" y="225"/>
                    </a:moveTo>
                    <a:lnTo>
                      <a:pt x="383" y="207"/>
                    </a:lnTo>
                    <a:lnTo>
                      <a:pt x="393" y="192"/>
                    </a:lnTo>
                    <a:lnTo>
                      <a:pt x="400" y="175"/>
                    </a:lnTo>
                    <a:lnTo>
                      <a:pt x="401" y="150"/>
                    </a:lnTo>
                    <a:lnTo>
                      <a:pt x="400" y="136"/>
                    </a:lnTo>
                    <a:lnTo>
                      <a:pt x="395" y="116"/>
                    </a:lnTo>
                    <a:lnTo>
                      <a:pt x="386" y="93"/>
                    </a:lnTo>
                    <a:lnTo>
                      <a:pt x="368" y="67"/>
                    </a:lnTo>
                    <a:lnTo>
                      <a:pt x="349" y="43"/>
                    </a:lnTo>
                    <a:lnTo>
                      <a:pt x="320" y="24"/>
                    </a:lnTo>
                    <a:lnTo>
                      <a:pt x="306" y="15"/>
                    </a:lnTo>
                    <a:lnTo>
                      <a:pt x="280" y="5"/>
                    </a:lnTo>
                    <a:lnTo>
                      <a:pt x="255" y="0"/>
                    </a:lnTo>
                    <a:lnTo>
                      <a:pt x="223" y="1"/>
                    </a:lnTo>
                    <a:lnTo>
                      <a:pt x="183" y="5"/>
                    </a:lnTo>
                    <a:lnTo>
                      <a:pt x="146" y="16"/>
                    </a:lnTo>
                    <a:lnTo>
                      <a:pt x="103" y="45"/>
                    </a:lnTo>
                    <a:lnTo>
                      <a:pt x="74" y="82"/>
                    </a:lnTo>
                    <a:lnTo>
                      <a:pt x="56" y="109"/>
                    </a:lnTo>
                    <a:lnTo>
                      <a:pt x="43" y="132"/>
                    </a:lnTo>
                    <a:lnTo>
                      <a:pt x="33" y="178"/>
                    </a:lnTo>
                    <a:lnTo>
                      <a:pt x="26" y="223"/>
                    </a:lnTo>
                    <a:lnTo>
                      <a:pt x="17" y="246"/>
                    </a:lnTo>
                    <a:lnTo>
                      <a:pt x="10" y="270"/>
                    </a:lnTo>
                    <a:lnTo>
                      <a:pt x="0" y="335"/>
                    </a:lnTo>
                    <a:lnTo>
                      <a:pt x="0" y="386"/>
                    </a:lnTo>
                    <a:lnTo>
                      <a:pt x="18" y="407"/>
                    </a:lnTo>
                    <a:lnTo>
                      <a:pt x="57" y="407"/>
                    </a:lnTo>
                    <a:lnTo>
                      <a:pt x="99" y="419"/>
                    </a:lnTo>
                    <a:lnTo>
                      <a:pt x="204" y="434"/>
                    </a:lnTo>
                    <a:lnTo>
                      <a:pt x="246" y="404"/>
                    </a:lnTo>
                    <a:lnTo>
                      <a:pt x="267" y="275"/>
                    </a:lnTo>
                    <a:lnTo>
                      <a:pt x="286" y="232"/>
                    </a:lnTo>
                    <a:lnTo>
                      <a:pt x="298" y="219"/>
                    </a:lnTo>
                    <a:lnTo>
                      <a:pt x="335" y="220"/>
                    </a:lnTo>
                    <a:lnTo>
                      <a:pt x="366" y="225"/>
                    </a:lnTo>
                  </a:path>
                </a:pathLst>
              </a:custGeom>
              <a:gradFill rotWithShape="0">
                <a:gsLst>
                  <a:gs pos="0">
                    <a:srgbClr val="4D4D4D"/>
                  </a:gs>
                  <a:gs pos="100000">
                    <a:srgbClr val="242424"/>
                  </a:gs>
                </a:gsLst>
                <a:lin ang="5400000" scaled="1"/>
              </a:gradFill>
              <a:ln w="6350" cap="rnd">
                <a:noFill/>
                <a:round/>
                <a:headEnd/>
                <a:tailEnd/>
              </a:ln>
            </p:spPr>
            <p:txBody>
              <a:bodyPr/>
              <a:lstStyle/>
              <a:p>
                <a:endParaRPr lang="en-US" dirty="0"/>
              </a:p>
            </p:txBody>
          </p:sp>
        </p:grpSp>
      </p:grpSp>
      <p:grpSp>
        <p:nvGrpSpPr>
          <p:cNvPr id="188" name="Group 51"/>
          <p:cNvGrpSpPr>
            <a:grpSpLocks/>
          </p:cNvGrpSpPr>
          <p:nvPr/>
        </p:nvGrpSpPr>
        <p:grpSpPr bwMode="auto">
          <a:xfrm>
            <a:off x="7552510" y="2940640"/>
            <a:ext cx="990600" cy="1524000"/>
            <a:chOff x="2415" y="576"/>
            <a:chExt cx="626" cy="1012"/>
          </a:xfrm>
        </p:grpSpPr>
        <p:sp>
          <p:nvSpPr>
            <p:cNvPr id="189" name="Freeform 52"/>
            <p:cNvSpPr>
              <a:spLocks/>
            </p:cNvSpPr>
            <p:nvPr/>
          </p:nvSpPr>
          <p:spPr bwMode="auto">
            <a:xfrm>
              <a:off x="2417" y="576"/>
              <a:ext cx="623" cy="217"/>
            </a:xfrm>
            <a:custGeom>
              <a:avLst/>
              <a:gdLst>
                <a:gd name="T0" fmla="*/ 0 w 1291"/>
                <a:gd name="T1" fmla="*/ 72 h 449"/>
                <a:gd name="T2" fmla="*/ 134 w 1291"/>
                <a:gd name="T3" fmla="*/ 105 h 449"/>
                <a:gd name="T4" fmla="*/ 301 w 1291"/>
                <a:gd name="T5" fmla="*/ 29 h 449"/>
                <a:gd name="T6" fmla="*/ 169 w 1291"/>
                <a:gd name="T7" fmla="*/ 0 h 449"/>
                <a:gd name="T8" fmla="*/ 0 w 1291"/>
                <a:gd name="T9" fmla="*/ 72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chemeClr val="tx1"/>
              </a:solidFill>
              <a:round/>
              <a:headEnd/>
              <a:tailEnd/>
            </a:ln>
          </p:spPr>
          <p:txBody>
            <a:bodyPr/>
            <a:lstStyle/>
            <a:p>
              <a:endParaRPr lang="en-US" dirty="0"/>
            </a:p>
          </p:txBody>
        </p:sp>
        <p:sp>
          <p:nvSpPr>
            <p:cNvPr id="190" name="Freeform 53"/>
            <p:cNvSpPr>
              <a:spLocks/>
            </p:cNvSpPr>
            <p:nvPr/>
          </p:nvSpPr>
          <p:spPr bwMode="auto">
            <a:xfrm>
              <a:off x="2427" y="1329"/>
              <a:ext cx="604" cy="259"/>
            </a:xfrm>
            <a:custGeom>
              <a:avLst/>
              <a:gdLst>
                <a:gd name="T0" fmla="*/ 0 w 1252"/>
                <a:gd name="T1" fmla="*/ 68 h 536"/>
                <a:gd name="T2" fmla="*/ 0 w 1252"/>
                <a:gd name="T3" fmla="*/ 86 h 536"/>
                <a:gd name="T4" fmla="*/ 132 w 1252"/>
                <a:gd name="T5" fmla="*/ 125 h 536"/>
                <a:gd name="T6" fmla="*/ 291 w 1252"/>
                <a:gd name="T7" fmla="*/ 21 h 536"/>
                <a:gd name="T8" fmla="*/ 29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dirty="0"/>
            </a:p>
          </p:txBody>
        </p:sp>
        <p:sp>
          <p:nvSpPr>
            <p:cNvPr id="191" name="Freeform 54"/>
            <p:cNvSpPr>
              <a:spLocks/>
            </p:cNvSpPr>
            <p:nvPr/>
          </p:nvSpPr>
          <p:spPr bwMode="auto">
            <a:xfrm>
              <a:off x="2689" y="636"/>
              <a:ext cx="352" cy="927"/>
            </a:xfrm>
            <a:custGeom>
              <a:avLst/>
              <a:gdLst>
                <a:gd name="T0" fmla="*/ 0 w 729"/>
                <a:gd name="T1" fmla="*/ 77 h 1916"/>
                <a:gd name="T2" fmla="*/ 1 w 729"/>
                <a:gd name="T3" fmla="*/ 449 h 1916"/>
                <a:gd name="T4" fmla="*/ 170 w 729"/>
                <a:gd name="T5" fmla="*/ 341 h 1916"/>
                <a:gd name="T6" fmla="*/ 170 w 729"/>
                <a:gd name="T7" fmla="*/ 0 h 1916"/>
                <a:gd name="T8" fmla="*/ 0 w 729"/>
                <a:gd name="T9" fmla="*/ 7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dirty="0"/>
            </a:p>
          </p:txBody>
        </p:sp>
        <p:sp>
          <p:nvSpPr>
            <p:cNvPr id="192" name="Freeform 55"/>
            <p:cNvSpPr>
              <a:spLocks/>
            </p:cNvSpPr>
            <p:nvPr/>
          </p:nvSpPr>
          <p:spPr bwMode="auto">
            <a:xfrm>
              <a:off x="2415" y="724"/>
              <a:ext cx="278" cy="834"/>
            </a:xfrm>
            <a:custGeom>
              <a:avLst/>
              <a:gdLst>
                <a:gd name="T0" fmla="*/ 134 w 577"/>
                <a:gd name="T1" fmla="*/ 33 h 1728"/>
                <a:gd name="T2" fmla="*/ 134 w 577"/>
                <a:gd name="T3" fmla="*/ 403 h 1728"/>
                <a:gd name="T4" fmla="*/ 0 w 577"/>
                <a:gd name="T5" fmla="*/ 365 h 1728"/>
                <a:gd name="T6" fmla="*/ 0 w 577"/>
                <a:gd name="T7" fmla="*/ 0 h 1728"/>
                <a:gd name="T8" fmla="*/ 134 w 577"/>
                <a:gd name="T9" fmla="*/ 33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dirty="0"/>
            </a:p>
          </p:txBody>
        </p:sp>
        <p:sp>
          <p:nvSpPr>
            <p:cNvPr id="193" name="Line 56"/>
            <p:cNvSpPr>
              <a:spLocks noChangeShapeType="1"/>
            </p:cNvSpPr>
            <p:nvPr/>
          </p:nvSpPr>
          <p:spPr bwMode="auto">
            <a:xfrm>
              <a:off x="2454" y="1426"/>
              <a:ext cx="192" cy="51"/>
            </a:xfrm>
            <a:prstGeom prst="line">
              <a:avLst/>
            </a:prstGeom>
            <a:noFill/>
            <a:ln w="6350">
              <a:solidFill>
                <a:srgbClr val="676767"/>
              </a:solidFill>
              <a:round/>
              <a:headEnd/>
              <a:tailEnd/>
            </a:ln>
          </p:spPr>
          <p:txBody>
            <a:bodyPr wrap="none" anchor="ctr"/>
            <a:lstStyle/>
            <a:p>
              <a:endParaRPr lang="en-US" dirty="0"/>
            </a:p>
          </p:txBody>
        </p:sp>
        <p:sp>
          <p:nvSpPr>
            <p:cNvPr id="194" name="Oval 57"/>
            <p:cNvSpPr>
              <a:spLocks noChangeArrowheads="1"/>
            </p:cNvSpPr>
            <p:nvPr/>
          </p:nvSpPr>
          <p:spPr bwMode="auto">
            <a:xfrm>
              <a:off x="2447" y="765"/>
              <a:ext cx="31" cy="17"/>
            </a:xfrm>
            <a:prstGeom prst="ellipse">
              <a:avLst/>
            </a:prstGeom>
            <a:solidFill>
              <a:srgbClr val="CC0099"/>
            </a:solidFill>
            <a:ln w="12700">
              <a:noFill/>
              <a:round/>
              <a:headEnd/>
              <a:tailEnd/>
            </a:ln>
          </p:spPr>
          <p:txBody>
            <a:bodyPr wrap="none" anchor="ctr"/>
            <a:lstStyle/>
            <a:p>
              <a:endParaRPr lang="en-US" dirty="0"/>
            </a:p>
          </p:txBody>
        </p:sp>
        <p:sp>
          <p:nvSpPr>
            <p:cNvPr id="195" name="Line 58"/>
            <p:cNvSpPr>
              <a:spLocks noChangeShapeType="1"/>
            </p:cNvSpPr>
            <p:nvPr/>
          </p:nvSpPr>
          <p:spPr bwMode="auto">
            <a:xfrm>
              <a:off x="2454" y="1388"/>
              <a:ext cx="192" cy="51"/>
            </a:xfrm>
            <a:prstGeom prst="line">
              <a:avLst/>
            </a:prstGeom>
            <a:noFill/>
            <a:ln w="6350">
              <a:solidFill>
                <a:srgbClr val="676767"/>
              </a:solidFill>
              <a:round/>
              <a:headEnd/>
              <a:tailEnd/>
            </a:ln>
          </p:spPr>
          <p:txBody>
            <a:bodyPr wrap="none" anchor="ctr"/>
            <a:lstStyle/>
            <a:p>
              <a:endParaRPr lang="en-US" dirty="0"/>
            </a:p>
          </p:txBody>
        </p:sp>
        <p:sp>
          <p:nvSpPr>
            <p:cNvPr id="196" name="Line 59"/>
            <p:cNvSpPr>
              <a:spLocks noChangeShapeType="1"/>
            </p:cNvSpPr>
            <p:nvPr/>
          </p:nvSpPr>
          <p:spPr bwMode="auto">
            <a:xfrm>
              <a:off x="2454" y="1350"/>
              <a:ext cx="192" cy="52"/>
            </a:xfrm>
            <a:prstGeom prst="line">
              <a:avLst/>
            </a:prstGeom>
            <a:noFill/>
            <a:ln w="6350">
              <a:solidFill>
                <a:srgbClr val="676767"/>
              </a:solidFill>
              <a:round/>
              <a:headEnd/>
              <a:tailEnd/>
            </a:ln>
          </p:spPr>
          <p:txBody>
            <a:bodyPr wrap="none" anchor="ctr"/>
            <a:lstStyle/>
            <a:p>
              <a:endParaRPr lang="en-US" dirty="0"/>
            </a:p>
          </p:txBody>
        </p:sp>
        <p:sp>
          <p:nvSpPr>
            <p:cNvPr id="197" name="Line 60"/>
            <p:cNvSpPr>
              <a:spLocks noChangeShapeType="1"/>
            </p:cNvSpPr>
            <p:nvPr/>
          </p:nvSpPr>
          <p:spPr bwMode="auto">
            <a:xfrm>
              <a:off x="2454" y="1313"/>
              <a:ext cx="192" cy="51"/>
            </a:xfrm>
            <a:prstGeom prst="line">
              <a:avLst/>
            </a:prstGeom>
            <a:noFill/>
            <a:ln w="6350">
              <a:solidFill>
                <a:srgbClr val="676767"/>
              </a:solidFill>
              <a:round/>
              <a:headEnd/>
              <a:tailEnd/>
            </a:ln>
          </p:spPr>
          <p:txBody>
            <a:bodyPr wrap="none" anchor="ctr"/>
            <a:lstStyle/>
            <a:p>
              <a:endParaRPr lang="en-US" dirty="0"/>
            </a:p>
          </p:txBody>
        </p:sp>
        <p:sp>
          <p:nvSpPr>
            <p:cNvPr id="198" name="Line 61"/>
            <p:cNvSpPr>
              <a:spLocks noChangeShapeType="1"/>
            </p:cNvSpPr>
            <p:nvPr/>
          </p:nvSpPr>
          <p:spPr bwMode="auto">
            <a:xfrm>
              <a:off x="2454" y="1274"/>
              <a:ext cx="192" cy="51"/>
            </a:xfrm>
            <a:prstGeom prst="line">
              <a:avLst/>
            </a:prstGeom>
            <a:noFill/>
            <a:ln w="6350">
              <a:solidFill>
                <a:srgbClr val="676767"/>
              </a:solidFill>
              <a:round/>
              <a:headEnd/>
              <a:tailEnd/>
            </a:ln>
          </p:spPr>
          <p:txBody>
            <a:bodyPr wrap="none" anchor="ctr"/>
            <a:lstStyle/>
            <a:p>
              <a:endParaRPr lang="en-US" dirty="0"/>
            </a:p>
          </p:txBody>
        </p:sp>
        <p:sp>
          <p:nvSpPr>
            <p:cNvPr id="199" name="Freeform 62"/>
            <p:cNvSpPr>
              <a:spLocks/>
            </p:cNvSpPr>
            <p:nvPr/>
          </p:nvSpPr>
          <p:spPr bwMode="auto">
            <a:xfrm>
              <a:off x="2457" y="910"/>
              <a:ext cx="190" cy="355"/>
            </a:xfrm>
            <a:custGeom>
              <a:avLst/>
              <a:gdLst>
                <a:gd name="T0" fmla="*/ 0 w 397"/>
                <a:gd name="T1" fmla="*/ 147 h 733"/>
                <a:gd name="T2" fmla="*/ 91 w 397"/>
                <a:gd name="T3" fmla="*/ 172 h 733"/>
                <a:gd name="T4" fmla="*/ 9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dirty="0"/>
            </a:p>
          </p:txBody>
        </p:sp>
        <p:sp>
          <p:nvSpPr>
            <p:cNvPr id="200" name="Freeform 63"/>
            <p:cNvSpPr>
              <a:spLocks/>
            </p:cNvSpPr>
            <p:nvPr/>
          </p:nvSpPr>
          <p:spPr bwMode="auto">
            <a:xfrm>
              <a:off x="2437" y="840"/>
              <a:ext cx="218" cy="618"/>
            </a:xfrm>
            <a:custGeom>
              <a:avLst/>
              <a:gdLst>
                <a:gd name="T0" fmla="*/ 105 w 453"/>
                <a:gd name="T1" fmla="*/ 25 h 1278"/>
                <a:gd name="T2" fmla="*/ 0 w 453"/>
                <a:gd name="T3" fmla="*/ 0 h 1278"/>
                <a:gd name="T4" fmla="*/ 0 w 453"/>
                <a:gd name="T5" fmla="*/ 299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dirty="0"/>
            </a:p>
          </p:txBody>
        </p:sp>
        <p:sp>
          <p:nvSpPr>
            <p:cNvPr id="201" name="Freeform 64"/>
            <p:cNvSpPr>
              <a:spLocks/>
            </p:cNvSpPr>
            <p:nvPr/>
          </p:nvSpPr>
          <p:spPr bwMode="auto">
            <a:xfrm>
              <a:off x="2451" y="863"/>
              <a:ext cx="194" cy="352"/>
            </a:xfrm>
            <a:custGeom>
              <a:avLst/>
              <a:gdLst>
                <a:gd name="T0" fmla="*/ 94 w 402"/>
                <a:gd name="T1" fmla="*/ 23 h 726"/>
                <a:gd name="T2" fmla="*/ 0 w 402"/>
                <a:gd name="T3" fmla="*/ 0 h 726"/>
                <a:gd name="T4" fmla="*/ 0 w 402"/>
                <a:gd name="T5" fmla="*/ 17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dirty="0"/>
            </a:p>
          </p:txBody>
        </p:sp>
        <p:sp>
          <p:nvSpPr>
            <p:cNvPr id="202" name="Line 65"/>
            <p:cNvSpPr>
              <a:spLocks noChangeShapeType="1"/>
            </p:cNvSpPr>
            <p:nvPr/>
          </p:nvSpPr>
          <p:spPr bwMode="auto">
            <a:xfrm>
              <a:off x="2452" y="944"/>
              <a:ext cx="187" cy="43"/>
            </a:xfrm>
            <a:prstGeom prst="line">
              <a:avLst/>
            </a:prstGeom>
            <a:noFill/>
            <a:ln w="3175">
              <a:solidFill>
                <a:srgbClr val="676767"/>
              </a:solidFill>
              <a:round/>
              <a:headEnd/>
              <a:tailEnd/>
            </a:ln>
          </p:spPr>
          <p:txBody>
            <a:bodyPr wrap="none" anchor="ctr"/>
            <a:lstStyle/>
            <a:p>
              <a:endParaRPr lang="en-US" dirty="0"/>
            </a:p>
          </p:txBody>
        </p:sp>
        <p:sp>
          <p:nvSpPr>
            <p:cNvPr id="203" name="Line 66"/>
            <p:cNvSpPr>
              <a:spLocks noChangeShapeType="1"/>
            </p:cNvSpPr>
            <p:nvPr/>
          </p:nvSpPr>
          <p:spPr bwMode="auto">
            <a:xfrm>
              <a:off x="2452" y="1019"/>
              <a:ext cx="189" cy="43"/>
            </a:xfrm>
            <a:prstGeom prst="line">
              <a:avLst/>
            </a:prstGeom>
            <a:noFill/>
            <a:ln w="3175">
              <a:solidFill>
                <a:srgbClr val="676767"/>
              </a:solidFill>
              <a:round/>
              <a:headEnd/>
              <a:tailEnd/>
            </a:ln>
          </p:spPr>
          <p:txBody>
            <a:bodyPr wrap="none" anchor="ctr"/>
            <a:lstStyle/>
            <a:p>
              <a:endParaRPr lang="en-US" dirty="0"/>
            </a:p>
          </p:txBody>
        </p:sp>
        <p:sp>
          <p:nvSpPr>
            <p:cNvPr id="204" name="Line 67"/>
            <p:cNvSpPr>
              <a:spLocks noChangeShapeType="1"/>
            </p:cNvSpPr>
            <p:nvPr/>
          </p:nvSpPr>
          <p:spPr bwMode="auto">
            <a:xfrm>
              <a:off x="2452" y="1112"/>
              <a:ext cx="180" cy="43"/>
            </a:xfrm>
            <a:prstGeom prst="line">
              <a:avLst/>
            </a:prstGeom>
            <a:noFill/>
            <a:ln w="3175">
              <a:solidFill>
                <a:srgbClr val="676767"/>
              </a:solidFill>
              <a:round/>
              <a:headEnd/>
              <a:tailEnd/>
            </a:ln>
          </p:spPr>
          <p:txBody>
            <a:bodyPr wrap="none" anchor="ctr"/>
            <a:lstStyle/>
            <a:p>
              <a:endParaRPr lang="en-US" dirty="0"/>
            </a:p>
          </p:txBody>
        </p:sp>
        <p:sp>
          <p:nvSpPr>
            <p:cNvPr id="205" name="Freeform 68"/>
            <p:cNvSpPr>
              <a:spLocks/>
            </p:cNvSpPr>
            <p:nvPr/>
          </p:nvSpPr>
          <p:spPr bwMode="auto">
            <a:xfrm>
              <a:off x="2508" y="907"/>
              <a:ext cx="74" cy="40"/>
            </a:xfrm>
            <a:custGeom>
              <a:avLst/>
              <a:gdLst>
                <a:gd name="T0" fmla="*/ 0 w 152"/>
                <a:gd name="T1" fmla="*/ 0 h 82"/>
                <a:gd name="T2" fmla="*/ 0 w 152"/>
                <a:gd name="T3" fmla="*/ 11 h 82"/>
                <a:gd name="T4" fmla="*/ 36 w 152"/>
                <a:gd name="T5" fmla="*/ 20 h 82"/>
                <a:gd name="T6" fmla="*/ 36 w 152"/>
                <a:gd name="T7" fmla="*/ 8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dirty="0"/>
            </a:p>
          </p:txBody>
        </p:sp>
        <p:sp>
          <p:nvSpPr>
            <p:cNvPr id="206" name="Line 69"/>
            <p:cNvSpPr>
              <a:spLocks noChangeShapeType="1"/>
            </p:cNvSpPr>
            <p:nvPr/>
          </p:nvSpPr>
          <p:spPr bwMode="auto">
            <a:xfrm>
              <a:off x="2479" y="913"/>
              <a:ext cx="138" cy="30"/>
            </a:xfrm>
            <a:prstGeom prst="line">
              <a:avLst/>
            </a:prstGeom>
            <a:noFill/>
            <a:ln w="6350">
              <a:solidFill>
                <a:srgbClr val="919191"/>
              </a:solidFill>
              <a:round/>
              <a:headEnd/>
              <a:tailEnd/>
            </a:ln>
          </p:spPr>
          <p:txBody>
            <a:bodyPr wrap="none" anchor="ctr"/>
            <a:lstStyle/>
            <a:p>
              <a:endParaRPr lang="en-US" dirty="0"/>
            </a:p>
          </p:txBody>
        </p:sp>
        <p:sp>
          <p:nvSpPr>
            <p:cNvPr id="207" name="Freeform 70"/>
            <p:cNvSpPr>
              <a:spLocks/>
            </p:cNvSpPr>
            <p:nvPr/>
          </p:nvSpPr>
          <p:spPr bwMode="auto">
            <a:xfrm>
              <a:off x="2465" y="1050"/>
              <a:ext cx="167" cy="75"/>
            </a:xfrm>
            <a:custGeom>
              <a:avLst/>
              <a:gdLst>
                <a:gd name="T0" fmla="*/ 0 w 351"/>
                <a:gd name="T1" fmla="*/ 14 h 183"/>
                <a:gd name="T2" fmla="*/ 0 w 351"/>
                <a:gd name="T3" fmla="*/ 0 h 183"/>
                <a:gd name="T4" fmla="*/ 79 w 351"/>
                <a:gd name="T5" fmla="*/ 16 h 183"/>
                <a:gd name="T6" fmla="*/ 79 w 351"/>
                <a:gd name="T7" fmla="*/ 31 h 183"/>
                <a:gd name="T8" fmla="*/ 0 w 351"/>
                <a:gd name="T9" fmla="*/ 14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dirty="0"/>
            </a:p>
          </p:txBody>
        </p:sp>
        <p:sp>
          <p:nvSpPr>
            <p:cNvPr id="208" name="Freeform 71"/>
            <p:cNvSpPr>
              <a:spLocks/>
            </p:cNvSpPr>
            <p:nvPr/>
          </p:nvSpPr>
          <p:spPr bwMode="auto">
            <a:xfrm>
              <a:off x="2465" y="1143"/>
              <a:ext cx="167" cy="83"/>
            </a:xfrm>
            <a:custGeom>
              <a:avLst/>
              <a:gdLst>
                <a:gd name="T0" fmla="*/ 0 w 351"/>
                <a:gd name="T1" fmla="*/ 18 h 182"/>
                <a:gd name="T2" fmla="*/ 0 w 351"/>
                <a:gd name="T3" fmla="*/ 0 h 182"/>
                <a:gd name="T4" fmla="*/ 79 w 351"/>
                <a:gd name="T5" fmla="*/ 19 h 182"/>
                <a:gd name="T6" fmla="*/ 79 w 351"/>
                <a:gd name="T7" fmla="*/ 38 h 182"/>
                <a:gd name="T8" fmla="*/ 0 w 351"/>
                <a:gd name="T9" fmla="*/ 1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dirty="0"/>
            </a:p>
          </p:txBody>
        </p:sp>
        <p:sp>
          <p:nvSpPr>
            <p:cNvPr id="209" name="Freeform 72"/>
            <p:cNvSpPr>
              <a:spLocks/>
            </p:cNvSpPr>
            <p:nvPr/>
          </p:nvSpPr>
          <p:spPr bwMode="auto">
            <a:xfrm>
              <a:off x="2462" y="966"/>
              <a:ext cx="170" cy="77"/>
            </a:xfrm>
            <a:custGeom>
              <a:avLst/>
              <a:gdLst>
                <a:gd name="T0" fmla="*/ 0 w 351"/>
                <a:gd name="T1" fmla="*/ 15 h 182"/>
                <a:gd name="T2" fmla="*/ 0 w 351"/>
                <a:gd name="T3" fmla="*/ 0 h 182"/>
                <a:gd name="T4" fmla="*/ 82 w 351"/>
                <a:gd name="T5" fmla="*/ 17 h 182"/>
                <a:gd name="T6" fmla="*/ 82 w 351"/>
                <a:gd name="T7" fmla="*/ 33 h 182"/>
                <a:gd name="T8" fmla="*/ 0 w 351"/>
                <a:gd name="T9" fmla="*/ 1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dirty="0"/>
            </a:p>
          </p:txBody>
        </p:sp>
        <p:sp>
          <p:nvSpPr>
            <p:cNvPr id="210" name="Line 73"/>
            <p:cNvSpPr>
              <a:spLocks noChangeShapeType="1"/>
            </p:cNvSpPr>
            <p:nvPr/>
          </p:nvSpPr>
          <p:spPr bwMode="auto">
            <a:xfrm flipH="1" flipV="1">
              <a:off x="2584" y="1013"/>
              <a:ext cx="33" cy="8"/>
            </a:xfrm>
            <a:prstGeom prst="line">
              <a:avLst/>
            </a:prstGeom>
            <a:noFill/>
            <a:ln w="9525">
              <a:solidFill>
                <a:srgbClr val="CC0099"/>
              </a:solidFill>
              <a:round/>
              <a:headEnd/>
              <a:tailEnd/>
            </a:ln>
          </p:spPr>
          <p:txBody>
            <a:bodyPr wrap="none" tIns="27432" bIns="27432" anchor="ctr">
              <a:spAutoFit/>
            </a:bodyPr>
            <a:lstStyle/>
            <a:p>
              <a:endParaRPr lang="en-US" dirty="0"/>
            </a:p>
          </p:txBody>
        </p:sp>
        <p:sp>
          <p:nvSpPr>
            <p:cNvPr id="211" name="Line 74"/>
            <p:cNvSpPr>
              <a:spLocks noChangeShapeType="1"/>
            </p:cNvSpPr>
            <p:nvPr/>
          </p:nvSpPr>
          <p:spPr bwMode="auto">
            <a:xfrm flipH="1" flipV="1">
              <a:off x="2584" y="1095"/>
              <a:ext cx="33" cy="7"/>
            </a:xfrm>
            <a:prstGeom prst="line">
              <a:avLst/>
            </a:prstGeom>
            <a:noFill/>
            <a:ln w="9525">
              <a:solidFill>
                <a:srgbClr val="CC0099"/>
              </a:solidFill>
              <a:round/>
              <a:headEnd/>
              <a:tailEnd/>
            </a:ln>
          </p:spPr>
          <p:txBody>
            <a:bodyPr wrap="none" tIns="27432" bIns="27432" anchor="ctr">
              <a:spAutoFit/>
            </a:bodyPr>
            <a:lstStyle/>
            <a:p>
              <a:endParaRPr lang="en-US" dirty="0"/>
            </a:p>
          </p:txBody>
        </p:sp>
        <p:sp>
          <p:nvSpPr>
            <p:cNvPr id="212" name="Line 75"/>
            <p:cNvSpPr>
              <a:spLocks noChangeShapeType="1"/>
            </p:cNvSpPr>
            <p:nvPr/>
          </p:nvSpPr>
          <p:spPr bwMode="auto">
            <a:xfrm flipH="1" flipV="1">
              <a:off x="2584" y="1194"/>
              <a:ext cx="33" cy="8"/>
            </a:xfrm>
            <a:prstGeom prst="line">
              <a:avLst/>
            </a:prstGeom>
            <a:noFill/>
            <a:ln w="9525">
              <a:solidFill>
                <a:srgbClr val="CC0099"/>
              </a:solidFill>
              <a:round/>
              <a:headEnd/>
              <a:tailEnd/>
            </a:ln>
          </p:spPr>
          <p:txBody>
            <a:bodyPr wrap="none" tIns="27432" bIns="27432" anchor="ctr">
              <a:spAutoFit/>
            </a:bodyPr>
            <a:lstStyle/>
            <a:p>
              <a:endParaRPr lang="en-US" dirty="0"/>
            </a:p>
          </p:txBody>
        </p:sp>
      </p:grpSp>
      <p:sp>
        <p:nvSpPr>
          <p:cNvPr id="213" name="Oval 76"/>
          <p:cNvSpPr>
            <a:spLocks noChangeArrowheads="1"/>
          </p:cNvSpPr>
          <p:nvPr/>
        </p:nvSpPr>
        <p:spPr bwMode="auto">
          <a:xfrm>
            <a:off x="4353007" y="1513459"/>
            <a:ext cx="2202628" cy="1542143"/>
          </a:xfrm>
          <a:prstGeom prst="ellipse">
            <a:avLst/>
          </a:prstGeom>
          <a:solidFill>
            <a:srgbClr val="800000"/>
          </a:solidFill>
          <a:ln w="9525">
            <a:solidFill>
              <a:schemeClr val="tx1"/>
            </a:solidFill>
            <a:round/>
            <a:headEnd/>
            <a:tailEnd/>
          </a:ln>
        </p:spPr>
        <p:txBody>
          <a:bodyPr wrap="none" anchor="ctr"/>
          <a:lstStyle/>
          <a:p>
            <a:endParaRPr lang="en-US" dirty="0"/>
          </a:p>
        </p:txBody>
      </p:sp>
      <p:sp>
        <p:nvSpPr>
          <p:cNvPr id="214" name="Text Box 101"/>
          <p:cNvSpPr txBox="1">
            <a:spLocks noChangeArrowheads="1"/>
          </p:cNvSpPr>
          <p:nvPr/>
        </p:nvSpPr>
        <p:spPr bwMode="auto">
          <a:xfrm>
            <a:off x="1570191" y="3407061"/>
            <a:ext cx="3200400" cy="369332"/>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b="1" dirty="0">
                <a:solidFill>
                  <a:schemeClr val="bg1"/>
                </a:solidFill>
              </a:rPr>
              <a:t>Authenticator </a:t>
            </a:r>
            <a:r>
              <a:rPr lang="en-US" b="1" dirty="0" smtClean="0">
                <a:solidFill>
                  <a:schemeClr val="bg1"/>
                </a:solidFill>
              </a:rPr>
              <a:t>Created</a:t>
            </a:r>
            <a:endParaRPr lang="en-US" b="1" dirty="0">
              <a:solidFill>
                <a:schemeClr val="bg1"/>
              </a:solidFill>
            </a:endParaRPr>
          </a:p>
        </p:txBody>
      </p:sp>
      <p:sp>
        <p:nvSpPr>
          <p:cNvPr id="215" name="AutoShape 103"/>
          <p:cNvSpPr>
            <a:spLocks noChangeArrowheads="1"/>
          </p:cNvSpPr>
          <p:nvPr/>
        </p:nvSpPr>
        <p:spPr bwMode="auto">
          <a:xfrm>
            <a:off x="3556045" y="1997554"/>
            <a:ext cx="1088144" cy="1828800"/>
          </a:xfrm>
          <a:prstGeom prst="rightArrow">
            <a:avLst>
              <a:gd name="adj1" fmla="val 50000"/>
              <a:gd name="adj2" fmla="val 25000"/>
            </a:avLst>
          </a:prstGeom>
          <a:solidFill>
            <a:srgbClr val="FF0000"/>
          </a:solidFill>
          <a:ln w="9525">
            <a:solidFill>
              <a:schemeClr val="tx1"/>
            </a:solidFill>
            <a:miter lim="800000"/>
            <a:headEnd/>
            <a:tailEnd/>
          </a:ln>
        </p:spPr>
        <p:txBody>
          <a:bodyPr wrap="none" anchor="ctr"/>
          <a:lstStyle/>
          <a:p>
            <a:r>
              <a:rPr lang="en-US" dirty="0" smtClean="0"/>
              <a:t>AP_REQ</a:t>
            </a:r>
            <a:endParaRPr lang="en-US" dirty="0"/>
          </a:p>
        </p:txBody>
      </p:sp>
      <p:sp>
        <p:nvSpPr>
          <p:cNvPr id="216" name="AutoShape 104"/>
          <p:cNvSpPr>
            <a:spLocks noChangeArrowheads="1"/>
          </p:cNvSpPr>
          <p:nvPr/>
        </p:nvSpPr>
        <p:spPr bwMode="auto">
          <a:xfrm>
            <a:off x="6410407" y="2351659"/>
            <a:ext cx="990600" cy="1828800"/>
          </a:xfrm>
          <a:prstGeom prst="rightArrow">
            <a:avLst>
              <a:gd name="adj1" fmla="val 50000"/>
              <a:gd name="adj2" fmla="val 25000"/>
            </a:avLst>
          </a:prstGeom>
          <a:solidFill>
            <a:srgbClr val="FF0000"/>
          </a:solidFill>
          <a:ln w="9525">
            <a:solidFill>
              <a:schemeClr val="tx1"/>
            </a:solidFill>
            <a:miter lim="800000"/>
            <a:headEnd/>
            <a:tailEnd/>
          </a:ln>
        </p:spPr>
        <p:txBody>
          <a:bodyPr wrap="none" anchor="ctr"/>
          <a:lstStyle/>
          <a:p>
            <a:r>
              <a:rPr lang="en-US" dirty="0" smtClean="0"/>
              <a:t>AP_REQ</a:t>
            </a:r>
            <a:endParaRPr lang="en-US" dirty="0"/>
          </a:p>
        </p:txBody>
      </p:sp>
      <p:sp>
        <p:nvSpPr>
          <p:cNvPr id="217" name="Text Box 106"/>
          <p:cNvSpPr txBox="1">
            <a:spLocks noChangeArrowheads="1"/>
          </p:cNvSpPr>
          <p:nvPr/>
        </p:nvSpPr>
        <p:spPr bwMode="auto">
          <a:xfrm>
            <a:off x="1584407" y="3647059"/>
            <a:ext cx="2743199" cy="400110"/>
          </a:xfrm>
          <a:prstGeom prst="rect">
            <a:avLst/>
          </a:prstGeom>
          <a:noFill/>
          <a:ln w="9525">
            <a:noFill/>
            <a:miter lim="800000"/>
            <a:headEnd/>
            <a:tailEnd/>
          </a:ln>
        </p:spPr>
        <p:txBody>
          <a:bodyPr wrap="square">
            <a:spAutoFit/>
          </a:bodyPr>
          <a:lstStyle/>
          <a:p>
            <a:pPr eaLnBrk="0" hangingPunct="0">
              <a:spcBef>
                <a:spcPct val="50000"/>
              </a:spcBef>
              <a:buFont typeface="Arial" pitchFamily="34" charset="0"/>
              <a:buChar char="•"/>
            </a:pPr>
            <a:r>
              <a:rPr lang="en-US" sz="2000" b="1" dirty="0" smtClean="0">
                <a:solidFill>
                  <a:schemeClr val="bg1"/>
                </a:solidFill>
                <a:latin typeface="Arial Narrow" pitchFamily="34" charset="0"/>
              </a:rPr>
              <a:t>Client sends  </a:t>
            </a:r>
            <a:r>
              <a:rPr lang="en-US" sz="2000" b="1" dirty="0" err="1" smtClean="0">
                <a:solidFill>
                  <a:schemeClr val="bg1"/>
                </a:solidFill>
                <a:latin typeface="Arial Narrow" pitchFamily="34" charset="0"/>
              </a:rPr>
              <a:t>AP_Req</a:t>
            </a:r>
            <a:r>
              <a:rPr lang="en-US" sz="2000" b="1" dirty="0" smtClean="0">
                <a:solidFill>
                  <a:schemeClr val="bg1"/>
                </a:solidFill>
                <a:latin typeface="Arial Narrow" pitchFamily="34" charset="0"/>
              </a:rPr>
              <a:t>  </a:t>
            </a:r>
          </a:p>
        </p:txBody>
      </p:sp>
      <p:sp>
        <p:nvSpPr>
          <p:cNvPr id="218" name="Text Box 76"/>
          <p:cNvSpPr txBox="1">
            <a:spLocks noChangeArrowheads="1"/>
          </p:cNvSpPr>
          <p:nvPr/>
        </p:nvSpPr>
        <p:spPr bwMode="auto">
          <a:xfrm>
            <a:off x="8098075" y="2373431"/>
            <a:ext cx="2237591" cy="369332"/>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mj-lt"/>
              </a:rPr>
              <a:t>Application Server </a:t>
            </a:r>
            <a:endParaRPr lang="en-US" b="1" dirty="0">
              <a:solidFill>
                <a:schemeClr val="bg1"/>
              </a:solidFill>
              <a:latin typeface="+mj-lt"/>
            </a:endParaRPr>
          </a:p>
        </p:txBody>
      </p:sp>
      <p:sp>
        <p:nvSpPr>
          <p:cNvPr id="219" name="Smiley Face 218"/>
          <p:cNvSpPr/>
          <p:nvPr/>
        </p:nvSpPr>
        <p:spPr bwMode="auto">
          <a:xfrm>
            <a:off x="4651532" y="1636275"/>
            <a:ext cx="462579" cy="473337"/>
          </a:xfrm>
          <a:prstGeom prst="smileyFace">
            <a:avLst/>
          </a:prstGeom>
          <a:solidFill>
            <a:srgbClr val="FFFF00"/>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20" name="Text Box 106"/>
          <p:cNvSpPr txBox="1">
            <a:spLocks noChangeArrowheads="1"/>
          </p:cNvSpPr>
          <p:nvPr/>
        </p:nvSpPr>
        <p:spPr bwMode="auto">
          <a:xfrm>
            <a:off x="5162519" y="1560076"/>
            <a:ext cx="1828800" cy="707886"/>
          </a:xfrm>
          <a:prstGeom prst="rect">
            <a:avLst/>
          </a:prstGeom>
          <a:noFill/>
          <a:ln w="9525">
            <a:noFill/>
            <a:miter lim="800000"/>
            <a:headEnd/>
            <a:tailEnd/>
          </a:ln>
        </p:spPr>
        <p:txBody>
          <a:bodyPr>
            <a:spAutoFit/>
          </a:bodyPr>
          <a:lstStyle/>
          <a:p>
            <a:pPr eaLnBrk="0" hangingPunct="0">
              <a:spcBef>
                <a:spcPct val="50000"/>
              </a:spcBef>
            </a:pPr>
            <a:r>
              <a:rPr lang="en-US" sz="2000" b="1" dirty="0" smtClean="0">
                <a:latin typeface="Arial Narrow" pitchFamily="34" charset="0"/>
              </a:rPr>
              <a:t>User </a:t>
            </a:r>
            <a:br>
              <a:rPr lang="en-US" sz="2000" b="1" dirty="0" smtClean="0">
                <a:latin typeface="Arial Narrow" pitchFamily="34" charset="0"/>
              </a:rPr>
            </a:br>
            <a:r>
              <a:rPr lang="en-US" sz="2000" b="1" dirty="0" smtClean="0">
                <a:latin typeface="Arial Narrow" pitchFamily="34" charset="0"/>
              </a:rPr>
              <a:t>Principal</a:t>
            </a:r>
            <a:endParaRPr lang="en-US" sz="2000" b="1" dirty="0">
              <a:latin typeface="Arial Narrow" pitchFamily="34" charset="0"/>
            </a:endParaRPr>
          </a:p>
        </p:txBody>
      </p:sp>
      <p:sp>
        <p:nvSpPr>
          <p:cNvPr id="221" name="Text Box 106"/>
          <p:cNvSpPr txBox="1">
            <a:spLocks noChangeArrowheads="1"/>
          </p:cNvSpPr>
          <p:nvPr/>
        </p:nvSpPr>
        <p:spPr bwMode="auto">
          <a:xfrm>
            <a:off x="5122732" y="2473281"/>
            <a:ext cx="1828800" cy="400110"/>
          </a:xfrm>
          <a:prstGeom prst="rect">
            <a:avLst/>
          </a:prstGeom>
          <a:noFill/>
          <a:ln w="9525">
            <a:noFill/>
            <a:miter lim="800000"/>
            <a:headEnd/>
            <a:tailEnd/>
          </a:ln>
        </p:spPr>
        <p:txBody>
          <a:bodyPr>
            <a:spAutoFit/>
          </a:bodyPr>
          <a:lstStyle/>
          <a:p>
            <a:pPr eaLnBrk="0" hangingPunct="0">
              <a:spcBef>
                <a:spcPct val="50000"/>
              </a:spcBef>
            </a:pPr>
            <a:r>
              <a:rPr lang="en-US" sz="2000" b="1" dirty="0" smtClean="0">
                <a:latin typeface="Arial Narrow" pitchFamily="34" charset="0"/>
              </a:rPr>
              <a:t>Timestamp</a:t>
            </a:r>
            <a:endParaRPr lang="en-US" sz="2000" b="1" dirty="0">
              <a:latin typeface="Arial Narrow" pitchFamily="34" charset="0"/>
            </a:endParaRPr>
          </a:p>
        </p:txBody>
      </p:sp>
      <p:pic>
        <p:nvPicPr>
          <p:cNvPr id="222" name="Picture 6" descr="j0078842[1]"/>
          <p:cNvPicPr>
            <a:picLocks noChangeAspect="1" noChangeArrowheads="1"/>
          </p:cNvPicPr>
          <p:nvPr/>
        </p:nvPicPr>
        <p:blipFill>
          <a:blip r:embed="rId3" cstate="print"/>
          <a:srcRect/>
          <a:stretch>
            <a:fillRect/>
          </a:stretch>
        </p:blipFill>
        <p:spPr>
          <a:xfrm>
            <a:off x="8303601" y="2845349"/>
            <a:ext cx="1817688" cy="2428875"/>
          </a:xfrm>
          <a:prstGeom prst="rect">
            <a:avLst/>
          </a:prstGeom>
          <a:noFill/>
        </p:spPr>
      </p:pic>
      <p:sp>
        <p:nvSpPr>
          <p:cNvPr id="223" name="Text Box 101"/>
          <p:cNvSpPr txBox="1">
            <a:spLocks noChangeArrowheads="1"/>
          </p:cNvSpPr>
          <p:nvPr/>
        </p:nvSpPr>
        <p:spPr bwMode="auto">
          <a:xfrm>
            <a:off x="5875934" y="5212135"/>
            <a:ext cx="5796954" cy="1338828"/>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b="1" dirty="0" smtClean="0">
                <a:solidFill>
                  <a:schemeClr val="bg1"/>
                </a:solidFill>
              </a:rPr>
              <a:t> Client timestamp compared to server time – must be within 5 min (default)</a:t>
            </a:r>
          </a:p>
          <a:p>
            <a:pPr>
              <a:spcBef>
                <a:spcPct val="50000"/>
              </a:spcBef>
              <a:buFont typeface="Arial" pitchFamily="34" charset="0"/>
              <a:buChar char="•"/>
            </a:pPr>
            <a:r>
              <a:rPr lang="en-US" b="1" dirty="0" smtClean="0">
                <a:solidFill>
                  <a:schemeClr val="bg1"/>
                </a:solidFill>
              </a:rPr>
              <a:t> Replay Cache – AS_REQ Time must be earlier or same as previous authenticator</a:t>
            </a:r>
          </a:p>
        </p:txBody>
      </p:sp>
      <p:sp>
        <p:nvSpPr>
          <p:cNvPr id="224" name="Text Box 101"/>
          <p:cNvSpPr txBox="1">
            <a:spLocks noChangeArrowheads="1"/>
          </p:cNvSpPr>
          <p:nvPr/>
        </p:nvSpPr>
        <p:spPr bwMode="auto">
          <a:xfrm>
            <a:off x="962326" y="5350634"/>
            <a:ext cx="3709436" cy="1200329"/>
          </a:xfrm>
          <a:prstGeom prst="rect">
            <a:avLst/>
          </a:prstGeom>
          <a:noFill/>
          <a:ln w="9525">
            <a:noFill/>
            <a:miter lim="800000"/>
            <a:headEnd/>
            <a:tailEnd/>
          </a:ln>
        </p:spPr>
        <p:txBody>
          <a:bodyPr wrap="square">
            <a:spAutoFit/>
          </a:bodyPr>
          <a:lstStyle/>
          <a:p>
            <a:pPr>
              <a:spcBef>
                <a:spcPct val="50000"/>
              </a:spcBef>
            </a:pPr>
            <a:r>
              <a:rPr lang="en-US" b="1" dirty="0" smtClean="0">
                <a:solidFill>
                  <a:schemeClr val="bg1"/>
                </a:solidFill>
              </a:rPr>
              <a:t>Pre-Authentication uses an authenticator (Kerberos v5) default in Windows AD. Can be disabled</a:t>
            </a:r>
            <a:endParaRPr lang="en-US" b="1" dirty="0">
              <a:solidFill>
                <a:schemeClr val="bg1"/>
              </a:solidFill>
            </a:endParaRPr>
          </a:p>
        </p:txBody>
      </p:sp>
      <p:grpSp>
        <p:nvGrpSpPr>
          <p:cNvPr id="225" name="Group 109"/>
          <p:cNvGrpSpPr>
            <a:grpSpLocks/>
          </p:cNvGrpSpPr>
          <p:nvPr/>
        </p:nvGrpSpPr>
        <p:grpSpPr bwMode="auto">
          <a:xfrm rot="16980598" flipV="1">
            <a:off x="5916540" y="1329149"/>
            <a:ext cx="349066" cy="371727"/>
            <a:chOff x="744" y="2956"/>
            <a:chExt cx="725" cy="695"/>
          </a:xfrm>
        </p:grpSpPr>
        <p:sp>
          <p:nvSpPr>
            <p:cNvPr id="226" name="Oval 110"/>
            <p:cNvSpPr>
              <a:spLocks noChangeArrowheads="1"/>
            </p:cNvSpPr>
            <p:nvPr/>
          </p:nvSpPr>
          <p:spPr bwMode="auto">
            <a:xfrm rot="3060000">
              <a:off x="754" y="3263"/>
              <a:ext cx="386" cy="390"/>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227" name="Freeform 111"/>
            <p:cNvSpPr>
              <a:spLocks/>
            </p:cNvSpPr>
            <p:nvPr/>
          </p:nvSpPr>
          <p:spPr bwMode="auto">
            <a:xfrm>
              <a:off x="1055" y="2990"/>
              <a:ext cx="414" cy="401"/>
            </a:xfrm>
            <a:custGeom>
              <a:avLst/>
              <a:gdLst>
                <a:gd name="T0" fmla="*/ 0 w 357"/>
                <a:gd name="T1" fmla="*/ 363 h 346"/>
                <a:gd name="T2" fmla="*/ 445 w 357"/>
                <a:gd name="T3" fmla="*/ 0 h 346"/>
                <a:gd name="T4" fmla="*/ 479 w 357"/>
                <a:gd name="T5" fmla="*/ 43 h 346"/>
                <a:gd name="T6" fmla="*/ 477 w 357"/>
                <a:gd name="T7" fmla="*/ 137 h 346"/>
                <a:gd name="T8" fmla="*/ 422 w 357"/>
                <a:gd name="T9" fmla="*/ 180 h 346"/>
                <a:gd name="T10" fmla="*/ 357 w 357"/>
                <a:gd name="T11" fmla="*/ 169 h 346"/>
                <a:gd name="T12" fmla="*/ 378 w 357"/>
                <a:gd name="T13" fmla="*/ 225 h 346"/>
                <a:gd name="T14" fmla="*/ 286 w 357"/>
                <a:gd name="T15" fmla="*/ 299 h 346"/>
                <a:gd name="T16" fmla="*/ 237 w 357"/>
                <a:gd name="T17" fmla="*/ 284 h 346"/>
                <a:gd name="T18" fmla="*/ 230 w 357"/>
                <a:gd name="T19" fmla="*/ 337 h 346"/>
                <a:gd name="T20" fmla="*/ 77 w 357"/>
                <a:gd name="T21" fmla="*/ 464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346"/>
                <a:gd name="T35" fmla="*/ 357 w 357"/>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346">
                  <a:moveTo>
                    <a:pt x="0" y="270"/>
                  </a:moveTo>
                  <a:lnTo>
                    <a:pt x="331" y="0"/>
                  </a:lnTo>
                  <a:lnTo>
                    <a:pt x="356" y="32"/>
                  </a:lnTo>
                  <a:lnTo>
                    <a:pt x="354" y="102"/>
                  </a:lnTo>
                  <a:lnTo>
                    <a:pt x="314" y="134"/>
                  </a:lnTo>
                  <a:lnTo>
                    <a:pt x="266" y="126"/>
                  </a:lnTo>
                  <a:lnTo>
                    <a:pt x="281" y="167"/>
                  </a:lnTo>
                  <a:lnTo>
                    <a:pt x="213" y="223"/>
                  </a:lnTo>
                  <a:lnTo>
                    <a:pt x="176" y="211"/>
                  </a:lnTo>
                  <a:lnTo>
                    <a:pt x="171" y="251"/>
                  </a:lnTo>
                  <a:lnTo>
                    <a:pt x="57" y="345"/>
                  </a:lnTo>
                </a:path>
              </a:pathLst>
            </a:custGeom>
            <a:solidFill>
              <a:srgbClr val="FF9900"/>
            </a:solidFill>
            <a:ln w="6350" cap="rnd">
              <a:solidFill>
                <a:srgbClr val="800000"/>
              </a:solidFill>
              <a:round/>
              <a:headEnd/>
              <a:tailEnd/>
            </a:ln>
          </p:spPr>
          <p:txBody>
            <a:bodyPr/>
            <a:lstStyle/>
            <a:p>
              <a:endParaRPr lang="en-US" dirty="0"/>
            </a:p>
          </p:txBody>
        </p:sp>
        <p:sp>
          <p:nvSpPr>
            <p:cNvPr id="228" name="Oval 112"/>
            <p:cNvSpPr>
              <a:spLocks noChangeArrowheads="1"/>
            </p:cNvSpPr>
            <p:nvPr/>
          </p:nvSpPr>
          <p:spPr bwMode="auto">
            <a:xfrm rot="3060000">
              <a:off x="744" y="3224"/>
              <a:ext cx="390" cy="390"/>
            </a:xfrm>
            <a:prstGeom prst="ellipse">
              <a:avLst/>
            </a:prstGeom>
            <a:gradFill rotWithShape="0">
              <a:gsLst>
                <a:gs pos="0">
                  <a:srgbClr val="FFCC00"/>
                </a:gs>
                <a:gs pos="100000">
                  <a:srgbClr val="FFE786"/>
                </a:gs>
              </a:gsLst>
              <a:path path="rect">
                <a:fillToRect l="100000" t="100000"/>
              </a:path>
            </a:gradFill>
            <a:ln w="6350">
              <a:solidFill>
                <a:srgbClr val="800000"/>
              </a:solidFill>
              <a:round/>
              <a:headEnd/>
              <a:tailEnd/>
            </a:ln>
          </p:spPr>
          <p:txBody>
            <a:bodyPr wrap="none" anchor="ctr"/>
            <a:lstStyle/>
            <a:p>
              <a:endParaRPr lang="en-US" dirty="0"/>
            </a:p>
          </p:txBody>
        </p:sp>
        <p:sp>
          <p:nvSpPr>
            <p:cNvPr id="229" name="Oval 113"/>
            <p:cNvSpPr>
              <a:spLocks noChangeArrowheads="1"/>
            </p:cNvSpPr>
            <p:nvPr/>
          </p:nvSpPr>
          <p:spPr bwMode="auto">
            <a:xfrm rot="3060000">
              <a:off x="820" y="3431"/>
              <a:ext cx="99" cy="96"/>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230" name="Oval 114"/>
            <p:cNvSpPr>
              <a:spLocks noChangeArrowheads="1"/>
            </p:cNvSpPr>
            <p:nvPr/>
          </p:nvSpPr>
          <p:spPr bwMode="auto">
            <a:xfrm rot="3060000">
              <a:off x="843" y="3442"/>
              <a:ext cx="70" cy="92"/>
            </a:xfrm>
            <a:prstGeom prst="ellipse">
              <a:avLst/>
            </a:prstGeom>
            <a:solidFill>
              <a:schemeClr val="accent1"/>
            </a:solidFill>
            <a:ln w="6350">
              <a:solidFill>
                <a:srgbClr val="800000"/>
              </a:solidFill>
              <a:round/>
              <a:headEnd/>
              <a:tailEnd/>
            </a:ln>
          </p:spPr>
          <p:txBody>
            <a:bodyPr wrap="none" anchor="ctr"/>
            <a:lstStyle/>
            <a:p>
              <a:endParaRPr lang="en-US" dirty="0"/>
            </a:p>
          </p:txBody>
        </p:sp>
        <p:sp>
          <p:nvSpPr>
            <p:cNvPr id="231" name="Freeform 115"/>
            <p:cNvSpPr>
              <a:spLocks/>
            </p:cNvSpPr>
            <p:nvPr/>
          </p:nvSpPr>
          <p:spPr bwMode="auto">
            <a:xfrm>
              <a:off x="1050" y="2956"/>
              <a:ext cx="413" cy="392"/>
            </a:xfrm>
            <a:custGeom>
              <a:avLst/>
              <a:gdLst>
                <a:gd name="T0" fmla="*/ 0 w 356"/>
                <a:gd name="T1" fmla="*/ 355 h 338"/>
                <a:gd name="T2" fmla="*/ 442 w 356"/>
                <a:gd name="T3" fmla="*/ 0 h 338"/>
                <a:gd name="T4" fmla="*/ 478 w 356"/>
                <a:gd name="T5" fmla="*/ 43 h 338"/>
                <a:gd name="T6" fmla="*/ 473 w 356"/>
                <a:gd name="T7" fmla="*/ 135 h 338"/>
                <a:gd name="T8" fmla="*/ 421 w 356"/>
                <a:gd name="T9" fmla="*/ 174 h 338"/>
                <a:gd name="T10" fmla="*/ 354 w 356"/>
                <a:gd name="T11" fmla="*/ 162 h 338"/>
                <a:gd name="T12" fmla="*/ 375 w 356"/>
                <a:gd name="T13" fmla="*/ 224 h 338"/>
                <a:gd name="T14" fmla="*/ 285 w 356"/>
                <a:gd name="T15" fmla="*/ 295 h 338"/>
                <a:gd name="T16" fmla="*/ 236 w 356"/>
                <a:gd name="T17" fmla="*/ 280 h 338"/>
                <a:gd name="T18" fmla="*/ 229 w 356"/>
                <a:gd name="T19" fmla="*/ 331 h 338"/>
                <a:gd name="T20" fmla="*/ 74 w 356"/>
                <a:gd name="T21" fmla="*/ 453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338"/>
                <a:gd name="T35" fmla="*/ 356 w 356"/>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338">
                  <a:moveTo>
                    <a:pt x="0" y="264"/>
                  </a:moveTo>
                  <a:lnTo>
                    <a:pt x="328" y="0"/>
                  </a:lnTo>
                  <a:lnTo>
                    <a:pt x="355" y="32"/>
                  </a:lnTo>
                  <a:lnTo>
                    <a:pt x="352" y="100"/>
                  </a:lnTo>
                  <a:lnTo>
                    <a:pt x="313" y="129"/>
                  </a:lnTo>
                  <a:lnTo>
                    <a:pt x="263" y="121"/>
                  </a:lnTo>
                  <a:lnTo>
                    <a:pt x="278" y="166"/>
                  </a:lnTo>
                  <a:lnTo>
                    <a:pt x="212" y="219"/>
                  </a:lnTo>
                  <a:lnTo>
                    <a:pt x="175" y="208"/>
                  </a:lnTo>
                  <a:lnTo>
                    <a:pt x="170" y="246"/>
                  </a:lnTo>
                  <a:lnTo>
                    <a:pt x="55" y="337"/>
                  </a:lnTo>
                </a:path>
              </a:pathLst>
            </a:custGeom>
            <a:gradFill rotWithShape="0">
              <a:gsLst>
                <a:gs pos="0">
                  <a:srgbClr val="FFCC00"/>
                </a:gs>
                <a:gs pos="100000">
                  <a:srgbClr val="FFE786"/>
                </a:gs>
              </a:gsLst>
              <a:path path="rect">
                <a:fillToRect l="100000" t="100000"/>
              </a:path>
            </a:gradFill>
            <a:ln w="6350" cap="rnd">
              <a:solidFill>
                <a:srgbClr val="800000"/>
              </a:solidFill>
              <a:round/>
              <a:headEnd/>
              <a:tailEnd/>
            </a:ln>
          </p:spPr>
          <p:txBody>
            <a:bodyPr/>
            <a:lstStyle/>
            <a:p>
              <a:endParaRPr lang="en-US" dirty="0"/>
            </a:p>
          </p:txBody>
        </p:sp>
      </p:grpSp>
      <p:sp>
        <p:nvSpPr>
          <p:cNvPr id="232" name="Text Box 76"/>
          <p:cNvSpPr txBox="1">
            <a:spLocks noChangeArrowheads="1"/>
          </p:cNvSpPr>
          <p:nvPr/>
        </p:nvSpPr>
        <p:spPr bwMode="auto">
          <a:xfrm>
            <a:off x="5993505" y="1067145"/>
            <a:ext cx="2470673" cy="369332"/>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mj-lt"/>
              </a:rPr>
              <a:t>Session key (user)</a:t>
            </a:r>
            <a:endParaRPr lang="en-US" b="1" dirty="0">
              <a:solidFill>
                <a:schemeClr val="bg1"/>
              </a:solidFill>
              <a:latin typeface="+mj-lt"/>
            </a:endParaRPr>
          </a:p>
        </p:txBody>
      </p:sp>
      <p:sp>
        <p:nvSpPr>
          <p:cNvPr id="233" name="Rectangle 82"/>
          <p:cNvSpPr>
            <a:spLocks noChangeArrowheads="1"/>
          </p:cNvSpPr>
          <p:nvPr/>
        </p:nvSpPr>
        <p:spPr bwMode="auto">
          <a:xfrm>
            <a:off x="4512067" y="3454636"/>
            <a:ext cx="1688951" cy="318771"/>
          </a:xfrm>
          <a:prstGeom prst="rect">
            <a:avLst/>
          </a:prstGeom>
          <a:solidFill>
            <a:srgbClr val="C00000"/>
          </a:solidFill>
          <a:ln w="12700">
            <a:solidFill>
              <a:schemeClr val="accent2"/>
            </a:solidFill>
            <a:miter lim="800000"/>
            <a:headEnd type="none" w="sm" len="sm"/>
            <a:tailEnd type="none" w="sm" len="sm"/>
          </a:ln>
          <a:effectLst/>
        </p:spPr>
        <p:txBody>
          <a:bodyPr wrap="none" anchor="ctr"/>
          <a:lstStyle/>
          <a:p>
            <a:pPr algn="ctr" eaLnBrk="0" hangingPunct="0">
              <a:defRPr/>
            </a:pPr>
            <a:r>
              <a:rPr lang="en-US" b="1" dirty="0" smtClean="0">
                <a:effectLst>
                  <a:outerShdw blurRad="38100" dist="38100" dir="2700000" algn="tl">
                    <a:srgbClr val="000000"/>
                  </a:outerShdw>
                </a:effectLst>
              </a:rPr>
              <a:t>Service Ticket</a:t>
            </a:r>
          </a:p>
        </p:txBody>
      </p:sp>
      <p:grpSp>
        <p:nvGrpSpPr>
          <p:cNvPr id="234" name="Group 109"/>
          <p:cNvGrpSpPr>
            <a:grpSpLocks/>
          </p:cNvGrpSpPr>
          <p:nvPr/>
        </p:nvGrpSpPr>
        <p:grpSpPr bwMode="auto">
          <a:xfrm rot="16980598" flipV="1">
            <a:off x="5519210" y="3958050"/>
            <a:ext cx="349066" cy="371727"/>
            <a:chOff x="744" y="2956"/>
            <a:chExt cx="725" cy="695"/>
          </a:xfrm>
        </p:grpSpPr>
        <p:sp>
          <p:nvSpPr>
            <p:cNvPr id="235" name="Oval 110"/>
            <p:cNvSpPr>
              <a:spLocks noChangeArrowheads="1"/>
            </p:cNvSpPr>
            <p:nvPr/>
          </p:nvSpPr>
          <p:spPr bwMode="auto">
            <a:xfrm rot="3060000">
              <a:off x="754" y="3263"/>
              <a:ext cx="386" cy="390"/>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236" name="Freeform 111"/>
            <p:cNvSpPr>
              <a:spLocks/>
            </p:cNvSpPr>
            <p:nvPr/>
          </p:nvSpPr>
          <p:spPr bwMode="auto">
            <a:xfrm>
              <a:off x="1055" y="2990"/>
              <a:ext cx="414" cy="401"/>
            </a:xfrm>
            <a:custGeom>
              <a:avLst/>
              <a:gdLst>
                <a:gd name="T0" fmla="*/ 0 w 357"/>
                <a:gd name="T1" fmla="*/ 363 h 346"/>
                <a:gd name="T2" fmla="*/ 445 w 357"/>
                <a:gd name="T3" fmla="*/ 0 h 346"/>
                <a:gd name="T4" fmla="*/ 479 w 357"/>
                <a:gd name="T5" fmla="*/ 43 h 346"/>
                <a:gd name="T6" fmla="*/ 477 w 357"/>
                <a:gd name="T7" fmla="*/ 137 h 346"/>
                <a:gd name="T8" fmla="*/ 422 w 357"/>
                <a:gd name="T9" fmla="*/ 180 h 346"/>
                <a:gd name="T10" fmla="*/ 357 w 357"/>
                <a:gd name="T11" fmla="*/ 169 h 346"/>
                <a:gd name="T12" fmla="*/ 378 w 357"/>
                <a:gd name="T13" fmla="*/ 225 h 346"/>
                <a:gd name="T14" fmla="*/ 286 w 357"/>
                <a:gd name="T15" fmla="*/ 299 h 346"/>
                <a:gd name="T16" fmla="*/ 237 w 357"/>
                <a:gd name="T17" fmla="*/ 284 h 346"/>
                <a:gd name="T18" fmla="*/ 230 w 357"/>
                <a:gd name="T19" fmla="*/ 337 h 346"/>
                <a:gd name="T20" fmla="*/ 77 w 357"/>
                <a:gd name="T21" fmla="*/ 464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346"/>
                <a:gd name="T35" fmla="*/ 357 w 357"/>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346">
                  <a:moveTo>
                    <a:pt x="0" y="270"/>
                  </a:moveTo>
                  <a:lnTo>
                    <a:pt x="331" y="0"/>
                  </a:lnTo>
                  <a:lnTo>
                    <a:pt x="356" y="32"/>
                  </a:lnTo>
                  <a:lnTo>
                    <a:pt x="354" y="102"/>
                  </a:lnTo>
                  <a:lnTo>
                    <a:pt x="314" y="134"/>
                  </a:lnTo>
                  <a:lnTo>
                    <a:pt x="266" y="126"/>
                  </a:lnTo>
                  <a:lnTo>
                    <a:pt x="281" y="167"/>
                  </a:lnTo>
                  <a:lnTo>
                    <a:pt x="213" y="223"/>
                  </a:lnTo>
                  <a:lnTo>
                    <a:pt x="176" y="211"/>
                  </a:lnTo>
                  <a:lnTo>
                    <a:pt x="171" y="251"/>
                  </a:lnTo>
                  <a:lnTo>
                    <a:pt x="57" y="345"/>
                  </a:lnTo>
                </a:path>
              </a:pathLst>
            </a:custGeom>
            <a:solidFill>
              <a:srgbClr val="FF9900"/>
            </a:solidFill>
            <a:ln w="6350" cap="rnd">
              <a:solidFill>
                <a:srgbClr val="800000"/>
              </a:solidFill>
              <a:round/>
              <a:headEnd/>
              <a:tailEnd/>
            </a:ln>
          </p:spPr>
          <p:txBody>
            <a:bodyPr/>
            <a:lstStyle/>
            <a:p>
              <a:endParaRPr lang="en-US" dirty="0"/>
            </a:p>
          </p:txBody>
        </p:sp>
        <p:sp>
          <p:nvSpPr>
            <p:cNvPr id="237" name="Oval 112"/>
            <p:cNvSpPr>
              <a:spLocks noChangeArrowheads="1"/>
            </p:cNvSpPr>
            <p:nvPr/>
          </p:nvSpPr>
          <p:spPr bwMode="auto">
            <a:xfrm rot="3060000">
              <a:off x="744" y="3224"/>
              <a:ext cx="390" cy="390"/>
            </a:xfrm>
            <a:prstGeom prst="ellipse">
              <a:avLst/>
            </a:prstGeom>
            <a:gradFill rotWithShape="0">
              <a:gsLst>
                <a:gs pos="0">
                  <a:srgbClr val="FFCC00"/>
                </a:gs>
                <a:gs pos="100000">
                  <a:srgbClr val="FFE786"/>
                </a:gs>
              </a:gsLst>
              <a:path path="rect">
                <a:fillToRect l="100000" t="100000"/>
              </a:path>
            </a:gradFill>
            <a:ln w="6350">
              <a:solidFill>
                <a:srgbClr val="800000"/>
              </a:solidFill>
              <a:round/>
              <a:headEnd/>
              <a:tailEnd/>
            </a:ln>
          </p:spPr>
          <p:txBody>
            <a:bodyPr wrap="none" anchor="ctr"/>
            <a:lstStyle/>
            <a:p>
              <a:endParaRPr lang="en-US" dirty="0"/>
            </a:p>
          </p:txBody>
        </p:sp>
        <p:sp>
          <p:nvSpPr>
            <p:cNvPr id="238" name="Oval 113"/>
            <p:cNvSpPr>
              <a:spLocks noChangeArrowheads="1"/>
            </p:cNvSpPr>
            <p:nvPr/>
          </p:nvSpPr>
          <p:spPr bwMode="auto">
            <a:xfrm rot="3060000">
              <a:off x="820" y="3431"/>
              <a:ext cx="99" cy="96"/>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239" name="Oval 114"/>
            <p:cNvSpPr>
              <a:spLocks noChangeArrowheads="1"/>
            </p:cNvSpPr>
            <p:nvPr/>
          </p:nvSpPr>
          <p:spPr bwMode="auto">
            <a:xfrm rot="3060000">
              <a:off x="843" y="3442"/>
              <a:ext cx="70" cy="92"/>
            </a:xfrm>
            <a:prstGeom prst="ellipse">
              <a:avLst/>
            </a:prstGeom>
            <a:solidFill>
              <a:schemeClr val="accent1"/>
            </a:solidFill>
            <a:ln w="6350">
              <a:solidFill>
                <a:srgbClr val="800000"/>
              </a:solidFill>
              <a:round/>
              <a:headEnd/>
              <a:tailEnd/>
            </a:ln>
          </p:spPr>
          <p:txBody>
            <a:bodyPr wrap="none" anchor="ctr"/>
            <a:lstStyle/>
            <a:p>
              <a:endParaRPr lang="en-US" dirty="0"/>
            </a:p>
          </p:txBody>
        </p:sp>
        <p:sp>
          <p:nvSpPr>
            <p:cNvPr id="240" name="Freeform 115"/>
            <p:cNvSpPr>
              <a:spLocks/>
            </p:cNvSpPr>
            <p:nvPr/>
          </p:nvSpPr>
          <p:spPr bwMode="auto">
            <a:xfrm>
              <a:off x="1050" y="2956"/>
              <a:ext cx="413" cy="392"/>
            </a:xfrm>
            <a:custGeom>
              <a:avLst/>
              <a:gdLst>
                <a:gd name="T0" fmla="*/ 0 w 356"/>
                <a:gd name="T1" fmla="*/ 355 h 338"/>
                <a:gd name="T2" fmla="*/ 442 w 356"/>
                <a:gd name="T3" fmla="*/ 0 h 338"/>
                <a:gd name="T4" fmla="*/ 478 w 356"/>
                <a:gd name="T5" fmla="*/ 43 h 338"/>
                <a:gd name="T6" fmla="*/ 473 w 356"/>
                <a:gd name="T7" fmla="*/ 135 h 338"/>
                <a:gd name="T8" fmla="*/ 421 w 356"/>
                <a:gd name="T9" fmla="*/ 174 h 338"/>
                <a:gd name="T10" fmla="*/ 354 w 356"/>
                <a:gd name="T11" fmla="*/ 162 h 338"/>
                <a:gd name="T12" fmla="*/ 375 w 356"/>
                <a:gd name="T13" fmla="*/ 224 h 338"/>
                <a:gd name="T14" fmla="*/ 285 w 356"/>
                <a:gd name="T15" fmla="*/ 295 h 338"/>
                <a:gd name="T16" fmla="*/ 236 w 356"/>
                <a:gd name="T17" fmla="*/ 280 h 338"/>
                <a:gd name="T18" fmla="*/ 229 w 356"/>
                <a:gd name="T19" fmla="*/ 331 h 338"/>
                <a:gd name="T20" fmla="*/ 74 w 356"/>
                <a:gd name="T21" fmla="*/ 453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338"/>
                <a:gd name="T35" fmla="*/ 356 w 356"/>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338">
                  <a:moveTo>
                    <a:pt x="0" y="264"/>
                  </a:moveTo>
                  <a:lnTo>
                    <a:pt x="328" y="0"/>
                  </a:lnTo>
                  <a:lnTo>
                    <a:pt x="355" y="32"/>
                  </a:lnTo>
                  <a:lnTo>
                    <a:pt x="352" y="100"/>
                  </a:lnTo>
                  <a:lnTo>
                    <a:pt x="313" y="129"/>
                  </a:lnTo>
                  <a:lnTo>
                    <a:pt x="263" y="121"/>
                  </a:lnTo>
                  <a:lnTo>
                    <a:pt x="278" y="166"/>
                  </a:lnTo>
                  <a:lnTo>
                    <a:pt x="212" y="219"/>
                  </a:lnTo>
                  <a:lnTo>
                    <a:pt x="175" y="208"/>
                  </a:lnTo>
                  <a:lnTo>
                    <a:pt x="170" y="246"/>
                  </a:lnTo>
                  <a:lnTo>
                    <a:pt x="55" y="337"/>
                  </a:lnTo>
                </a:path>
              </a:pathLst>
            </a:custGeom>
            <a:gradFill rotWithShape="0">
              <a:gsLst>
                <a:gs pos="0">
                  <a:srgbClr val="FFCC00"/>
                </a:gs>
                <a:gs pos="100000">
                  <a:srgbClr val="FFE786"/>
                </a:gs>
              </a:gsLst>
              <a:path path="rect">
                <a:fillToRect l="100000" t="100000"/>
              </a:path>
            </a:gradFill>
            <a:ln w="6350" cap="rnd">
              <a:solidFill>
                <a:srgbClr val="800000"/>
              </a:solidFill>
              <a:round/>
              <a:headEnd/>
              <a:tailEnd/>
            </a:ln>
          </p:spPr>
          <p:txBody>
            <a:bodyPr/>
            <a:lstStyle/>
            <a:p>
              <a:endParaRPr lang="en-US" dirty="0"/>
            </a:p>
          </p:txBody>
        </p:sp>
      </p:grpSp>
      <p:sp>
        <p:nvSpPr>
          <p:cNvPr id="241" name="Text Box 101"/>
          <p:cNvSpPr txBox="1">
            <a:spLocks noChangeArrowheads="1"/>
          </p:cNvSpPr>
          <p:nvPr/>
        </p:nvSpPr>
        <p:spPr bwMode="auto">
          <a:xfrm>
            <a:off x="4589164" y="4640775"/>
            <a:ext cx="1843015" cy="369332"/>
          </a:xfrm>
          <a:prstGeom prst="rect">
            <a:avLst/>
          </a:prstGeom>
          <a:noFill/>
          <a:ln w="9525">
            <a:noFill/>
            <a:miter lim="800000"/>
            <a:headEnd/>
            <a:tailEnd/>
          </a:ln>
        </p:spPr>
        <p:txBody>
          <a:bodyPr wrap="square">
            <a:spAutoFit/>
          </a:bodyPr>
          <a:lstStyle/>
          <a:p>
            <a:pPr>
              <a:spcBef>
                <a:spcPct val="50000"/>
              </a:spcBef>
            </a:pPr>
            <a:r>
              <a:rPr lang="en-US" b="1" dirty="0" smtClean="0">
                <a:solidFill>
                  <a:schemeClr val="bg1"/>
                </a:solidFill>
              </a:rPr>
              <a:t>AP_REQ</a:t>
            </a:r>
            <a:endParaRPr lang="en-US" b="1" dirty="0">
              <a:solidFill>
                <a:schemeClr val="bg1"/>
              </a:solidFill>
            </a:endParaRPr>
          </a:p>
        </p:txBody>
      </p:sp>
      <p:sp>
        <p:nvSpPr>
          <p:cNvPr id="242" name="Text Box 76"/>
          <p:cNvSpPr txBox="1">
            <a:spLocks noChangeArrowheads="1"/>
          </p:cNvSpPr>
          <p:nvPr/>
        </p:nvSpPr>
        <p:spPr bwMode="auto">
          <a:xfrm>
            <a:off x="6516019" y="1720287"/>
            <a:ext cx="2237591" cy="369332"/>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mj-lt"/>
              </a:rPr>
              <a:t>Authenticator</a:t>
            </a:r>
            <a:endParaRPr lang="en-US" b="1" dirty="0">
              <a:solidFill>
                <a:schemeClr val="bg1"/>
              </a:solidFill>
              <a:latin typeface="+mj-lt"/>
            </a:endParaRPr>
          </a:p>
        </p:txBody>
      </p:sp>
      <p:sp>
        <p:nvSpPr>
          <p:cNvPr id="243" name="Text Box 76"/>
          <p:cNvSpPr txBox="1">
            <a:spLocks noChangeArrowheads="1"/>
          </p:cNvSpPr>
          <p:nvPr/>
        </p:nvSpPr>
        <p:spPr bwMode="auto">
          <a:xfrm>
            <a:off x="5688705" y="3853888"/>
            <a:ext cx="2237591" cy="646331"/>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mj-lt"/>
              </a:rPr>
              <a:t>Service shared secret</a:t>
            </a:r>
            <a:endParaRPr lang="en-US" b="1" dirty="0">
              <a:solidFill>
                <a:schemeClr val="bg1"/>
              </a:solidFill>
              <a:latin typeface="+mj-lt"/>
            </a:endParaRPr>
          </a:p>
        </p:txBody>
      </p:sp>
      <p:pic>
        <p:nvPicPr>
          <p:cNvPr id="244" name="Picture 100" descr="SL00440_[1]"/>
          <p:cNvPicPr>
            <a:picLocks noChangeAspect="1" noChangeArrowheads="1"/>
          </p:cNvPicPr>
          <p:nvPr/>
        </p:nvPicPr>
        <p:blipFill>
          <a:blip r:embed="rId4" cstate="print"/>
          <a:srcRect/>
          <a:stretch>
            <a:fillRect/>
          </a:stretch>
        </p:blipFill>
        <p:spPr>
          <a:xfrm>
            <a:off x="4485896" y="2143480"/>
            <a:ext cx="706755" cy="892743"/>
          </a:xfrm>
          <a:prstGeom prst="rect">
            <a:avLst/>
          </a:prstGeom>
          <a:noFill/>
        </p:spPr>
      </p:pic>
      <p:grpSp>
        <p:nvGrpSpPr>
          <p:cNvPr id="245" name="Group 109"/>
          <p:cNvGrpSpPr>
            <a:grpSpLocks/>
          </p:cNvGrpSpPr>
          <p:nvPr/>
        </p:nvGrpSpPr>
        <p:grpSpPr bwMode="auto">
          <a:xfrm rot="16980598" flipV="1">
            <a:off x="5053656" y="3402647"/>
            <a:ext cx="349066" cy="371727"/>
            <a:chOff x="744" y="2956"/>
            <a:chExt cx="725" cy="695"/>
          </a:xfrm>
        </p:grpSpPr>
        <p:sp>
          <p:nvSpPr>
            <p:cNvPr id="246" name="Oval 110"/>
            <p:cNvSpPr>
              <a:spLocks noChangeArrowheads="1"/>
            </p:cNvSpPr>
            <p:nvPr/>
          </p:nvSpPr>
          <p:spPr bwMode="auto">
            <a:xfrm rot="3060000">
              <a:off x="754" y="3263"/>
              <a:ext cx="386" cy="390"/>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247" name="Freeform 111"/>
            <p:cNvSpPr>
              <a:spLocks/>
            </p:cNvSpPr>
            <p:nvPr/>
          </p:nvSpPr>
          <p:spPr bwMode="auto">
            <a:xfrm>
              <a:off x="1055" y="2990"/>
              <a:ext cx="414" cy="401"/>
            </a:xfrm>
            <a:custGeom>
              <a:avLst/>
              <a:gdLst>
                <a:gd name="T0" fmla="*/ 0 w 357"/>
                <a:gd name="T1" fmla="*/ 363 h 346"/>
                <a:gd name="T2" fmla="*/ 445 w 357"/>
                <a:gd name="T3" fmla="*/ 0 h 346"/>
                <a:gd name="T4" fmla="*/ 479 w 357"/>
                <a:gd name="T5" fmla="*/ 43 h 346"/>
                <a:gd name="T6" fmla="*/ 477 w 357"/>
                <a:gd name="T7" fmla="*/ 137 h 346"/>
                <a:gd name="T8" fmla="*/ 422 w 357"/>
                <a:gd name="T9" fmla="*/ 180 h 346"/>
                <a:gd name="T10" fmla="*/ 357 w 357"/>
                <a:gd name="T11" fmla="*/ 169 h 346"/>
                <a:gd name="T12" fmla="*/ 378 w 357"/>
                <a:gd name="T13" fmla="*/ 225 h 346"/>
                <a:gd name="T14" fmla="*/ 286 w 357"/>
                <a:gd name="T15" fmla="*/ 299 h 346"/>
                <a:gd name="T16" fmla="*/ 237 w 357"/>
                <a:gd name="T17" fmla="*/ 284 h 346"/>
                <a:gd name="T18" fmla="*/ 230 w 357"/>
                <a:gd name="T19" fmla="*/ 337 h 346"/>
                <a:gd name="T20" fmla="*/ 77 w 357"/>
                <a:gd name="T21" fmla="*/ 464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7"/>
                <a:gd name="T34" fmla="*/ 0 h 346"/>
                <a:gd name="T35" fmla="*/ 357 w 357"/>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7" h="346">
                  <a:moveTo>
                    <a:pt x="0" y="270"/>
                  </a:moveTo>
                  <a:lnTo>
                    <a:pt x="331" y="0"/>
                  </a:lnTo>
                  <a:lnTo>
                    <a:pt x="356" y="32"/>
                  </a:lnTo>
                  <a:lnTo>
                    <a:pt x="354" y="102"/>
                  </a:lnTo>
                  <a:lnTo>
                    <a:pt x="314" y="134"/>
                  </a:lnTo>
                  <a:lnTo>
                    <a:pt x="266" y="126"/>
                  </a:lnTo>
                  <a:lnTo>
                    <a:pt x="281" y="167"/>
                  </a:lnTo>
                  <a:lnTo>
                    <a:pt x="213" y="223"/>
                  </a:lnTo>
                  <a:lnTo>
                    <a:pt x="176" y="211"/>
                  </a:lnTo>
                  <a:lnTo>
                    <a:pt x="171" y="251"/>
                  </a:lnTo>
                  <a:lnTo>
                    <a:pt x="57" y="345"/>
                  </a:lnTo>
                </a:path>
              </a:pathLst>
            </a:custGeom>
            <a:solidFill>
              <a:srgbClr val="FF9900"/>
            </a:solidFill>
            <a:ln w="6350" cap="rnd">
              <a:solidFill>
                <a:srgbClr val="800000"/>
              </a:solidFill>
              <a:round/>
              <a:headEnd/>
              <a:tailEnd/>
            </a:ln>
          </p:spPr>
          <p:txBody>
            <a:bodyPr/>
            <a:lstStyle/>
            <a:p>
              <a:endParaRPr lang="en-US" dirty="0"/>
            </a:p>
          </p:txBody>
        </p:sp>
        <p:sp>
          <p:nvSpPr>
            <p:cNvPr id="248" name="Oval 112"/>
            <p:cNvSpPr>
              <a:spLocks noChangeArrowheads="1"/>
            </p:cNvSpPr>
            <p:nvPr/>
          </p:nvSpPr>
          <p:spPr bwMode="auto">
            <a:xfrm rot="3060000">
              <a:off x="744" y="3224"/>
              <a:ext cx="390" cy="390"/>
            </a:xfrm>
            <a:prstGeom prst="ellipse">
              <a:avLst/>
            </a:prstGeom>
            <a:gradFill rotWithShape="0">
              <a:gsLst>
                <a:gs pos="0">
                  <a:srgbClr val="FFCC00"/>
                </a:gs>
                <a:gs pos="100000">
                  <a:srgbClr val="FFE786"/>
                </a:gs>
              </a:gsLst>
              <a:path path="rect">
                <a:fillToRect l="100000" t="100000"/>
              </a:path>
            </a:gradFill>
            <a:ln w="6350">
              <a:solidFill>
                <a:srgbClr val="800000"/>
              </a:solidFill>
              <a:round/>
              <a:headEnd/>
              <a:tailEnd/>
            </a:ln>
          </p:spPr>
          <p:txBody>
            <a:bodyPr wrap="none" anchor="ctr"/>
            <a:lstStyle/>
            <a:p>
              <a:endParaRPr lang="en-US" dirty="0"/>
            </a:p>
          </p:txBody>
        </p:sp>
        <p:sp>
          <p:nvSpPr>
            <p:cNvPr id="249" name="Oval 113"/>
            <p:cNvSpPr>
              <a:spLocks noChangeArrowheads="1"/>
            </p:cNvSpPr>
            <p:nvPr/>
          </p:nvSpPr>
          <p:spPr bwMode="auto">
            <a:xfrm rot="3060000">
              <a:off x="820" y="3431"/>
              <a:ext cx="99" cy="96"/>
            </a:xfrm>
            <a:prstGeom prst="ellipse">
              <a:avLst/>
            </a:prstGeom>
            <a:solidFill>
              <a:srgbClr val="FF9900"/>
            </a:solidFill>
            <a:ln w="6350">
              <a:solidFill>
                <a:srgbClr val="800000"/>
              </a:solidFill>
              <a:round/>
              <a:headEnd/>
              <a:tailEnd/>
            </a:ln>
          </p:spPr>
          <p:txBody>
            <a:bodyPr wrap="none" anchor="ctr"/>
            <a:lstStyle/>
            <a:p>
              <a:endParaRPr lang="en-US" dirty="0"/>
            </a:p>
          </p:txBody>
        </p:sp>
        <p:sp>
          <p:nvSpPr>
            <p:cNvPr id="250" name="Oval 114"/>
            <p:cNvSpPr>
              <a:spLocks noChangeArrowheads="1"/>
            </p:cNvSpPr>
            <p:nvPr/>
          </p:nvSpPr>
          <p:spPr bwMode="auto">
            <a:xfrm rot="3060000">
              <a:off x="843" y="3442"/>
              <a:ext cx="70" cy="92"/>
            </a:xfrm>
            <a:prstGeom prst="ellipse">
              <a:avLst/>
            </a:prstGeom>
            <a:solidFill>
              <a:schemeClr val="accent1"/>
            </a:solidFill>
            <a:ln w="6350">
              <a:solidFill>
                <a:srgbClr val="800000"/>
              </a:solidFill>
              <a:round/>
              <a:headEnd/>
              <a:tailEnd/>
            </a:ln>
          </p:spPr>
          <p:txBody>
            <a:bodyPr wrap="none" anchor="ctr"/>
            <a:lstStyle/>
            <a:p>
              <a:endParaRPr lang="en-US" dirty="0"/>
            </a:p>
          </p:txBody>
        </p:sp>
        <p:sp>
          <p:nvSpPr>
            <p:cNvPr id="251" name="Freeform 115"/>
            <p:cNvSpPr>
              <a:spLocks/>
            </p:cNvSpPr>
            <p:nvPr/>
          </p:nvSpPr>
          <p:spPr bwMode="auto">
            <a:xfrm>
              <a:off x="1050" y="2956"/>
              <a:ext cx="413" cy="392"/>
            </a:xfrm>
            <a:custGeom>
              <a:avLst/>
              <a:gdLst>
                <a:gd name="T0" fmla="*/ 0 w 356"/>
                <a:gd name="T1" fmla="*/ 355 h 338"/>
                <a:gd name="T2" fmla="*/ 442 w 356"/>
                <a:gd name="T3" fmla="*/ 0 h 338"/>
                <a:gd name="T4" fmla="*/ 478 w 356"/>
                <a:gd name="T5" fmla="*/ 43 h 338"/>
                <a:gd name="T6" fmla="*/ 473 w 356"/>
                <a:gd name="T7" fmla="*/ 135 h 338"/>
                <a:gd name="T8" fmla="*/ 421 w 356"/>
                <a:gd name="T9" fmla="*/ 174 h 338"/>
                <a:gd name="T10" fmla="*/ 354 w 356"/>
                <a:gd name="T11" fmla="*/ 162 h 338"/>
                <a:gd name="T12" fmla="*/ 375 w 356"/>
                <a:gd name="T13" fmla="*/ 224 h 338"/>
                <a:gd name="T14" fmla="*/ 285 w 356"/>
                <a:gd name="T15" fmla="*/ 295 h 338"/>
                <a:gd name="T16" fmla="*/ 236 w 356"/>
                <a:gd name="T17" fmla="*/ 280 h 338"/>
                <a:gd name="T18" fmla="*/ 229 w 356"/>
                <a:gd name="T19" fmla="*/ 331 h 338"/>
                <a:gd name="T20" fmla="*/ 74 w 356"/>
                <a:gd name="T21" fmla="*/ 453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338"/>
                <a:gd name="T35" fmla="*/ 356 w 356"/>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338">
                  <a:moveTo>
                    <a:pt x="0" y="264"/>
                  </a:moveTo>
                  <a:lnTo>
                    <a:pt x="328" y="0"/>
                  </a:lnTo>
                  <a:lnTo>
                    <a:pt x="355" y="32"/>
                  </a:lnTo>
                  <a:lnTo>
                    <a:pt x="352" y="100"/>
                  </a:lnTo>
                  <a:lnTo>
                    <a:pt x="313" y="129"/>
                  </a:lnTo>
                  <a:lnTo>
                    <a:pt x="263" y="121"/>
                  </a:lnTo>
                  <a:lnTo>
                    <a:pt x="278" y="166"/>
                  </a:lnTo>
                  <a:lnTo>
                    <a:pt x="212" y="219"/>
                  </a:lnTo>
                  <a:lnTo>
                    <a:pt x="175" y="208"/>
                  </a:lnTo>
                  <a:lnTo>
                    <a:pt x="170" y="246"/>
                  </a:lnTo>
                  <a:lnTo>
                    <a:pt x="55" y="337"/>
                  </a:lnTo>
                </a:path>
              </a:pathLst>
            </a:custGeom>
            <a:gradFill rotWithShape="0">
              <a:gsLst>
                <a:gs pos="0">
                  <a:srgbClr val="FFCC00"/>
                </a:gs>
                <a:gs pos="100000">
                  <a:srgbClr val="FFE786"/>
                </a:gs>
              </a:gsLst>
              <a:path path="rect">
                <a:fillToRect l="100000" t="100000"/>
              </a:path>
            </a:gradFill>
            <a:ln w="6350" cap="rnd">
              <a:solidFill>
                <a:srgbClr val="800000"/>
              </a:solidFill>
              <a:round/>
              <a:headEnd/>
              <a:tailEnd/>
            </a:ln>
          </p:spPr>
          <p:txBody>
            <a:bodyPr/>
            <a:lstStyle/>
            <a:p>
              <a:endParaRPr lang="en-US" dirty="0"/>
            </a:p>
          </p:txBody>
        </p:sp>
      </p:grpSp>
      <p:sp>
        <p:nvSpPr>
          <p:cNvPr id="252" name="Text Box 76"/>
          <p:cNvSpPr txBox="1">
            <a:spLocks noChangeArrowheads="1"/>
          </p:cNvSpPr>
          <p:nvPr/>
        </p:nvSpPr>
        <p:spPr bwMode="auto">
          <a:xfrm>
            <a:off x="1980305" y="4394545"/>
            <a:ext cx="2470673" cy="369332"/>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mj-lt"/>
              </a:rPr>
              <a:t>Session key (user)</a:t>
            </a:r>
            <a:endParaRPr lang="en-US" b="1" dirty="0">
              <a:solidFill>
                <a:schemeClr val="bg1"/>
              </a:solidFill>
              <a:latin typeface="+mj-lt"/>
            </a:endParaRPr>
          </a:p>
        </p:txBody>
      </p:sp>
      <p:cxnSp>
        <p:nvCxnSpPr>
          <p:cNvPr id="253" name="Straight Arrow Connector 252"/>
          <p:cNvCxnSpPr>
            <a:endCxn id="248" idx="3"/>
          </p:cNvCxnSpPr>
          <p:nvPr/>
        </p:nvCxnSpPr>
        <p:spPr>
          <a:xfrm flipV="1">
            <a:off x="4200607" y="3752166"/>
            <a:ext cx="942310" cy="783893"/>
          </a:xfrm>
          <a:prstGeom prst="straightConnector1">
            <a:avLst/>
          </a:prstGeom>
          <a:ln w="63500">
            <a:solidFill>
              <a:srgbClr val="05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6" grpId="0" animBg="1"/>
    </p:bld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9893</TotalTime>
  <Words>2528</Words>
  <Application>Microsoft Office PowerPoint</Application>
  <PresentationFormat>Custom</PresentationFormat>
  <Paragraphs>570</Paragraphs>
  <Slides>48</Slides>
  <Notes>46</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TENA11_BreakoutSession_Template_16x9_Final_05132011</vt:lpstr>
      <vt:lpstr>1_White with Consolas font for code slides</vt:lpstr>
      <vt:lpstr>Windows Authentication Deep Dive:  What Every Administrator Should Know  (Repeats on 5/19 at 10:15am)</vt:lpstr>
      <vt:lpstr>PowerPoint Presentation</vt:lpstr>
      <vt:lpstr>Agenda</vt:lpstr>
      <vt:lpstr>Why should you care about authentication?</vt:lpstr>
      <vt:lpstr>PowerPoint Presentation</vt:lpstr>
      <vt:lpstr>Overview</vt:lpstr>
      <vt:lpstr>Passwords, Shared Secrets and the Database</vt:lpstr>
      <vt:lpstr>Replay Attack</vt:lpstr>
      <vt:lpstr>Security via the Authenticator</vt:lpstr>
      <vt:lpstr>Ticket Lifetime</vt:lpstr>
      <vt:lpstr>Windows  Kerberos Implementation</vt:lpstr>
      <vt:lpstr>Kerberos Authentication Interactive Domain Logon</vt:lpstr>
      <vt:lpstr>Kerberos Authorization  Network Server connection</vt:lpstr>
      <vt:lpstr>Cross-Domain Authentication</vt:lpstr>
      <vt:lpstr>Cross Platform Interoperability</vt:lpstr>
      <vt:lpstr>Using Unix KDCs With Windows Authorization</vt:lpstr>
      <vt:lpstr>Mapping MIT kerberos users to Windows Domain user   </vt:lpstr>
      <vt:lpstr> Unix/Linux Clients access Windows service</vt:lpstr>
      <vt:lpstr>Unix/Linux Clients offer Domain protected service</vt:lpstr>
      <vt:lpstr>Principal names:  Who and What </vt:lpstr>
      <vt:lpstr>The keytab file</vt:lpstr>
      <vt:lpstr>Troubleshooting Example: KRB_ERROR_UNKNOWN_PRINCIPAL_NAME</vt:lpstr>
      <vt:lpstr>Troubleshooting Example: KRB_ERROR_UNKNOWN_PRINCIPAL_NAME</vt:lpstr>
      <vt:lpstr>Troubleshooting Example: KRB_ERROR_UNKNOWN_PRINCIPAL_NAME   Steps taken on the HP-UX system: </vt:lpstr>
      <vt:lpstr>Troubleshooting Demo: KRB_ERROR_UNKNOWN_PRINCIPAL_NAME Break here for Network trace analysis </vt:lpstr>
      <vt:lpstr>PowerPoint Presentation</vt:lpstr>
      <vt:lpstr>PowerPoint Presentation</vt:lpstr>
      <vt:lpstr>Service Delegations for Applications</vt:lpstr>
      <vt:lpstr>Think ‘forwardable tickets’ **PLUS** </vt:lpstr>
      <vt:lpstr>Constrained vs. Unconstrained Delegation</vt:lpstr>
      <vt:lpstr>Windows Time Service</vt:lpstr>
      <vt:lpstr>AD Domain Hierarchy for Time Sync</vt:lpstr>
      <vt:lpstr>It’s all about UTC Coordinated Universal Time</vt:lpstr>
      <vt:lpstr>Troubleshooting Example</vt:lpstr>
      <vt:lpstr>Troubleshooting Example </vt:lpstr>
      <vt:lpstr>Troubleshooting Example Cause/Solution </vt:lpstr>
      <vt:lpstr>Troubleshooting -Tips and Tools</vt:lpstr>
      <vt:lpstr>PowerPoint Presentation</vt:lpstr>
      <vt:lpstr>Troubleshooting Demo ETW to the rescue!</vt:lpstr>
      <vt:lpstr>ETW Cheat Sheet</vt:lpstr>
      <vt:lpstr>PowerPoint Presentation</vt:lpstr>
      <vt:lpstr>Resources</vt:lpstr>
      <vt:lpstr>Track Resources</vt:lpstr>
      <vt:lpstr>Resources</vt:lpstr>
      <vt:lpstr>PowerPoint Presentation</vt:lpstr>
      <vt:lpstr>PowerPoint Presentation</vt:lpstr>
      <vt:lpstr>PowerPoint Presentation</vt:lpstr>
      <vt:lpstr>PowerPoint Presentation</vt:lpstr>
    </vt:vector>
  </TitlesOfParts>
  <Company>Hewlett 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WSV320: Windows Authentication Deep Dive: What Every Administrator Should Know (Repeats on 5/19 at 10:15am)</dc:title>
  <dc:subject>Microsoft TechEd North America 2011</dc:subject>
  <dc:creator>Gary Olsen, Don McCall</dc:creator>
  <dc:description>Template Design: Jordan Cayabyab
Formatter: Sylvia Tedjo, Silver Fox Productions
Event Date: May 16-19, 2011
Event Location: Atlanta
Audience Type: Developers, IT Pros</dc:description>
  <cp:lastModifiedBy>Shows</cp:lastModifiedBy>
  <cp:revision>516</cp:revision>
  <cp:lastPrinted>2011-04-05T23:13:47Z</cp:lastPrinted>
  <dcterms:created xsi:type="dcterms:W3CDTF">1999-10-04T19:00:12Z</dcterms:created>
  <dcterms:modified xsi:type="dcterms:W3CDTF">2011-05-18T22:58:02Z</dcterms:modified>
</cp:coreProperties>
</file>