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3762" r:id="rId5"/>
  </p:sldMasterIdLst>
  <p:notesMasterIdLst>
    <p:notesMasterId r:id="rId39"/>
  </p:notesMasterIdLst>
  <p:handoutMasterIdLst>
    <p:handoutMasterId r:id="rId40"/>
  </p:handoutMasterIdLst>
  <p:sldIdLst>
    <p:sldId id="322" r:id="rId6"/>
    <p:sldId id="337" r:id="rId7"/>
    <p:sldId id="306" r:id="rId8"/>
    <p:sldId id="336" r:id="rId9"/>
    <p:sldId id="372" r:id="rId10"/>
    <p:sldId id="373" r:id="rId11"/>
    <p:sldId id="370" r:id="rId12"/>
    <p:sldId id="371" r:id="rId13"/>
    <p:sldId id="366" r:id="rId14"/>
    <p:sldId id="361" r:id="rId15"/>
    <p:sldId id="333" r:id="rId16"/>
    <p:sldId id="359" r:id="rId17"/>
    <p:sldId id="339" r:id="rId18"/>
    <p:sldId id="341" r:id="rId19"/>
    <p:sldId id="345" r:id="rId20"/>
    <p:sldId id="367" r:id="rId21"/>
    <p:sldId id="357" r:id="rId22"/>
    <p:sldId id="362" r:id="rId23"/>
    <p:sldId id="376" r:id="rId24"/>
    <p:sldId id="349" r:id="rId25"/>
    <p:sldId id="352" r:id="rId26"/>
    <p:sldId id="356" r:id="rId27"/>
    <p:sldId id="358" r:id="rId28"/>
    <p:sldId id="369" r:id="rId29"/>
    <p:sldId id="368" r:id="rId30"/>
    <p:sldId id="374" r:id="rId31"/>
    <p:sldId id="375" r:id="rId32"/>
    <p:sldId id="377" r:id="rId33"/>
    <p:sldId id="378" r:id="rId34"/>
    <p:sldId id="379" r:id="rId35"/>
    <p:sldId id="380" r:id="rId36"/>
    <p:sldId id="271" r:id="rId37"/>
    <p:sldId id="319" r:id="rId3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707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441581" lvl="1" indent="-228600">
              <a:buAutoNum type="arabicPeriod"/>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2307265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121427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2:59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2:59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2:59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2:59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1887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79611829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71669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91844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74200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2057538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5847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78370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9164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31045125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45257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3665404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5932135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54213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819841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9993185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720331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433453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747010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79100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72842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0571847"/>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7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9721741"/>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www.sbsmigration.com/"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blogs.technet.com/sbs" TargetMode="External"/><Relationship Id="rId2" Type="http://schemas.openxmlformats.org/officeDocument/2006/relationships/hyperlink" Target="http://technet.microsoft.com/en-us/sbs/gg981878" TargetMode="External"/><Relationship Id="rId1" Type="http://schemas.openxmlformats.org/officeDocument/2006/relationships/slideLayout" Target="../slideLayouts/slideLayout8.xml"/><Relationship Id="rId4" Type="http://schemas.openxmlformats.org/officeDocument/2006/relationships/hyperlink" Target="http://social.technet.microsoft.com/Forums/en-US/category/sbsserve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s.seandaniel.com/" TargetMode="External"/><Relationship Id="rId2" Type="http://schemas.openxmlformats.org/officeDocument/2006/relationships/hyperlink" Target="http://www.sbsmigration.com/" TargetMode="External"/><Relationship Id="rId1" Type="http://schemas.openxmlformats.org/officeDocument/2006/relationships/slideLayout" Target="../slideLayouts/slideLayout8.xml"/><Relationship Id="rId4" Type="http://schemas.openxmlformats.org/officeDocument/2006/relationships/hyperlink" Target="http://www.sbsdiva.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8.png"/><Relationship Id="rId5" Type="http://schemas.openxmlformats.org/officeDocument/2006/relationships/hyperlink" Target="http://www.microsoft.com/learning" TargetMode="External"/><Relationship Id="rId10" Type="http://schemas.openxmlformats.org/officeDocument/2006/relationships/image" Target="../media/image27.emf"/><Relationship Id="rId4" Type="http://schemas.openxmlformats.org/officeDocument/2006/relationships/image" Target="../media/image24.png"/><Relationship Id="rId9" Type="http://schemas.openxmlformats.org/officeDocument/2006/relationships/image" Target="../media/image26.pn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Migrating to Small Business Server 2011 Standard and Essentials</a:t>
            </a:r>
            <a:endParaRPr lang="en-US" sz="3600" dirty="0"/>
          </a:p>
        </p:txBody>
      </p:sp>
      <p:sp>
        <p:nvSpPr>
          <p:cNvPr id="3" name="Subtitle 2"/>
          <p:cNvSpPr>
            <a:spLocks noGrp="1"/>
          </p:cNvSpPr>
          <p:nvPr>
            <p:ph type="subTitle" idx="1"/>
          </p:nvPr>
        </p:nvSpPr>
        <p:spPr/>
        <p:txBody>
          <a:bodyPr/>
          <a:lstStyle/>
          <a:p>
            <a:r>
              <a:rPr lang="en-US" dirty="0" smtClean="0"/>
              <a:t>Bodhi Deb</a:t>
            </a:r>
          </a:p>
          <a:p>
            <a:r>
              <a:rPr lang="en-US" dirty="0" smtClean="0"/>
              <a:t>Program Manager</a:t>
            </a:r>
          </a:p>
          <a:p>
            <a:r>
              <a:rPr lang="en-US" dirty="0" smtClean="0"/>
              <a:t>Microsoft</a:t>
            </a:r>
            <a:endParaRPr lang="en-US" dirty="0"/>
          </a:p>
        </p:txBody>
      </p:sp>
      <p:sp>
        <p:nvSpPr>
          <p:cNvPr id="5" name="Text Placeholder 4"/>
          <p:cNvSpPr>
            <a:spLocks noGrp="1"/>
          </p:cNvSpPr>
          <p:nvPr>
            <p:ph type="body" sz="quarter" idx="10"/>
          </p:nvPr>
        </p:nvSpPr>
        <p:spPr>
          <a:xfrm>
            <a:off x="3737368" y="1837299"/>
            <a:ext cx="2188302" cy="249299"/>
          </a:xfrm>
        </p:spPr>
        <p:txBody>
          <a:bodyPr/>
          <a:lstStyle/>
          <a:p>
            <a:r>
              <a:rPr lang="en-US" dirty="0"/>
              <a:t>WSV321</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Migrating to SBS 2011 Standard </a:t>
            </a:r>
            <a:br>
              <a:rPr lang="en-US" dirty="0" smtClean="0"/>
            </a:br>
            <a:r>
              <a:rPr lang="en-US" sz="3600" dirty="0" smtClean="0">
                <a:solidFill>
                  <a:schemeClr val="accent1"/>
                </a:solidFill>
              </a:rPr>
              <a:t>Using the Migration Wizard</a:t>
            </a:r>
            <a:endParaRPr lang="en-US" dirty="0">
              <a:solidFill>
                <a:schemeClr val="accent1"/>
              </a:solidFill>
            </a:endParaRPr>
          </a:p>
        </p:txBody>
      </p:sp>
      <p:sp>
        <p:nvSpPr>
          <p:cNvPr id="6" name="Text Placeholder 5"/>
          <p:cNvSpPr>
            <a:spLocks noGrp="1"/>
          </p:cNvSpPr>
          <p:nvPr>
            <p:ph type="body" sz="quarter" idx="10"/>
          </p:nvPr>
        </p:nvSpPr>
        <p:spPr>
          <a:xfrm>
            <a:off x="519906" y="1905000"/>
            <a:ext cx="11149013" cy="2148280"/>
          </a:xfrm>
        </p:spPr>
        <p:txBody>
          <a:bodyPr/>
          <a:lstStyle/>
          <a:p>
            <a:pPr marL="400050" lvl="1" indent="-400050"/>
            <a:r>
              <a:rPr lang="en-US" dirty="0" smtClean="0"/>
              <a:t>Launched from the Destination Server admin console</a:t>
            </a:r>
          </a:p>
          <a:p>
            <a:pPr marL="852488" lvl="2" indent="-390525"/>
            <a:r>
              <a:rPr lang="en-US" dirty="0" smtClean="0"/>
              <a:t>Wizard based step by step guide to migration</a:t>
            </a:r>
          </a:p>
          <a:p>
            <a:pPr marL="852488" lvl="2" indent="-390525"/>
            <a:r>
              <a:rPr lang="en-US" dirty="0" smtClean="0"/>
              <a:t>Includes both automated and manual instructions</a:t>
            </a:r>
          </a:p>
          <a:p>
            <a:pPr marL="400050" lvl="1" indent="-400050"/>
            <a:r>
              <a:rPr lang="en-US" dirty="0"/>
              <a:t>Should be used in conjunction with the migration whitepaper</a:t>
            </a:r>
          </a:p>
          <a:p>
            <a:pPr marL="400050" lvl="1" indent="-400050"/>
            <a:r>
              <a:rPr lang="en-US" dirty="0"/>
              <a:t>Can be completed in multiple sessions within 21 days</a:t>
            </a:r>
          </a:p>
        </p:txBody>
      </p:sp>
    </p:spTree>
    <p:extLst>
      <p:ext uri="{BB962C8B-B14F-4D97-AF65-F5344CB8AC3E}">
        <p14:creationId xmlns:p14="http://schemas.microsoft.com/office/powerpoint/2010/main" val="37709553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Migrating to SBS 2011 Standard </a:t>
            </a:r>
            <a:br>
              <a:rPr lang="en-US" dirty="0" smtClean="0"/>
            </a:br>
            <a:r>
              <a:rPr lang="en-US" sz="3600" dirty="0" smtClean="0">
                <a:solidFill>
                  <a:schemeClr val="accent1"/>
                </a:solidFill>
              </a:rPr>
              <a:t>Phase 1: Prepare your Source Server</a:t>
            </a:r>
            <a:endParaRPr lang="en-US" dirty="0">
              <a:solidFill>
                <a:schemeClr val="accent1"/>
              </a:solidFill>
            </a:endParaRPr>
          </a:p>
        </p:txBody>
      </p:sp>
      <p:sp>
        <p:nvSpPr>
          <p:cNvPr id="3" name="Text Placeholder 2"/>
          <p:cNvSpPr>
            <a:spLocks noGrp="1"/>
          </p:cNvSpPr>
          <p:nvPr>
            <p:ph type="body" sz="quarter" idx="10"/>
          </p:nvPr>
        </p:nvSpPr>
        <p:spPr>
          <a:xfrm>
            <a:off x="519112" y="1447799"/>
            <a:ext cx="11149013" cy="4856714"/>
          </a:xfrm>
        </p:spPr>
        <p:txBody>
          <a:bodyPr/>
          <a:lstStyle/>
          <a:p>
            <a:pPr marL="400050" lvl="1" indent="-400050"/>
            <a:r>
              <a:rPr lang="en-US" dirty="0" smtClean="0"/>
              <a:t>Verify the network configuration: </a:t>
            </a:r>
          </a:p>
          <a:p>
            <a:pPr marL="801688" lvl="2" indent="-401638"/>
            <a:r>
              <a:rPr lang="en-US" dirty="0" smtClean="0"/>
              <a:t>Source server must be setup with single </a:t>
            </a:r>
          </a:p>
          <a:p>
            <a:pPr marL="801688" lvl="2" indent="-401638"/>
            <a:r>
              <a:rPr lang="en-US" dirty="0" smtClean="0"/>
              <a:t>NIC behind a router</a:t>
            </a:r>
          </a:p>
          <a:p>
            <a:pPr marL="400050" lvl="1" indent="-400050"/>
            <a:r>
              <a:rPr lang="en-US" dirty="0" smtClean="0"/>
              <a:t>Install all service packs and updates</a:t>
            </a:r>
          </a:p>
          <a:p>
            <a:pPr marL="400050" lvl="1" indent="-400050"/>
            <a:r>
              <a:rPr lang="en-US" dirty="0" smtClean="0"/>
              <a:t>Run BPA and fix Errors and Warnings</a:t>
            </a:r>
          </a:p>
          <a:p>
            <a:pPr marL="400050" lvl="1" indent="-400050"/>
            <a:r>
              <a:rPr lang="en-US" dirty="0" smtClean="0"/>
              <a:t>Run Exchange 2010 Readiness tool</a:t>
            </a:r>
          </a:p>
          <a:p>
            <a:pPr marL="400050" lvl="1" indent="-400050"/>
            <a:r>
              <a:rPr lang="en-US" dirty="0" smtClean="0"/>
              <a:t>Run Migration Preparation tool</a:t>
            </a:r>
          </a:p>
          <a:p>
            <a:pPr marL="801688" lvl="2" indent="-401638"/>
            <a:r>
              <a:rPr lang="en-US" dirty="0"/>
              <a:t>Raises the functional level of AD DS domain to 2003</a:t>
            </a:r>
          </a:p>
          <a:p>
            <a:pPr marL="801688" lvl="2" indent="-401638"/>
            <a:r>
              <a:rPr lang="en-US" dirty="0"/>
              <a:t>Runs adprep32.exe to extend AD schema for SBS 2011 </a:t>
            </a:r>
          </a:p>
          <a:p>
            <a:pPr marL="400050" lvl="1" indent="-400050"/>
            <a:r>
              <a:rPr lang="en-US" dirty="0" smtClean="0"/>
              <a:t>Backup the source server including 3rd party certificates</a:t>
            </a:r>
          </a:p>
          <a:p>
            <a:pPr marL="400050" lvl="1" indent="-400050"/>
            <a:r>
              <a:rPr lang="en-US" dirty="0" smtClean="0"/>
              <a:t>Do a test migration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5273" y="1893450"/>
            <a:ext cx="2592997" cy="129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Migrating to SBS 2011 Standard </a:t>
            </a:r>
            <a:br>
              <a:rPr lang="en-US" dirty="0" smtClean="0"/>
            </a:br>
            <a:r>
              <a:rPr lang="en-US" sz="3600" dirty="0" smtClean="0">
                <a:solidFill>
                  <a:schemeClr val="accent1"/>
                </a:solidFill>
              </a:rPr>
              <a:t>Phase 1: Prepare your Source Server (optional tasks)</a:t>
            </a:r>
            <a:endParaRPr lang="en-US" sz="3600" dirty="0">
              <a:solidFill>
                <a:schemeClr val="accent1"/>
              </a:solidFill>
            </a:endParaRPr>
          </a:p>
        </p:txBody>
      </p:sp>
      <p:sp>
        <p:nvSpPr>
          <p:cNvPr id="3" name="Text Placeholder 2"/>
          <p:cNvSpPr>
            <a:spLocks noGrp="1"/>
          </p:cNvSpPr>
          <p:nvPr>
            <p:ph type="body" sz="quarter" idx="10"/>
          </p:nvPr>
        </p:nvSpPr>
        <p:spPr>
          <a:xfrm>
            <a:off x="519112" y="1447799"/>
            <a:ext cx="11149013" cy="3619452"/>
          </a:xfrm>
        </p:spPr>
        <p:txBody>
          <a:bodyPr/>
          <a:lstStyle/>
          <a:p>
            <a:pPr marL="400050" lvl="1" indent="-400050"/>
            <a:r>
              <a:rPr lang="en-US" dirty="0" smtClean="0"/>
              <a:t>Reduce size of data to migrate</a:t>
            </a:r>
          </a:p>
          <a:p>
            <a:pPr marL="400050" lvl="1" indent="-400050"/>
            <a:r>
              <a:rPr lang="en-US" dirty="0" smtClean="0"/>
              <a:t>Plan to migrate Line of Business application</a:t>
            </a:r>
          </a:p>
          <a:p>
            <a:pPr marL="400050" lvl="1" indent="-400050"/>
            <a:r>
              <a:rPr lang="en-US" dirty="0" smtClean="0"/>
              <a:t>Migrate DHCP reservations (KB 962355)</a:t>
            </a:r>
          </a:p>
          <a:p>
            <a:pPr marL="400050" lvl="1" indent="-400050"/>
            <a:r>
              <a:rPr lang="en-US" dirty="0" smtClean="0"/>
              <a:t>Clean up AD by removing unused computers and users</a:t>
            </a:r>
          </a:p>
          <a:p>
            <a:pPr marL="400050" lvl="1" indent="-400050"/>
            <a:r>
              <a:rPr lang="en-US" dirty="0" smtClean="0"/>
              <a:t>Collect all the usernames and passwords for services such as POP3, domain name </a:t>
            </a:r>
            <a:r>
              <a:rPr lang="en-US" dirty="0" err="1" smtClean="0"/>
              <a:t>config</a:t>
            </a:r>
            <a:r>
              <a:rPr lang="en-US" dirty="0" smtClean="0"/>
              <a:t> etc. </a:t>
            </a:r>
          </a:p>
          <a:p>
            <a:pPr marL="400050" lvl="1" indent="-400050"/>
            <a:r>
              <a:rPr lang="en-US" dirty="0" smtClean="0"/>
              <a:t>Download and save any printer or fax drivers</a:t>
            </a:r>
          </a:p>
          <a:p>
            <a:pPr marL="400050" lvl="1" indent="-400050"/>
            <a:r>
              <a:rPr lang="en-US" dirty="0" smtClean="0"/>
              <a:t>Decide if you want to virtualize the destination server </a:t>
            </a:r>
          </a:p>
        </p:txBody>
      </p:sp>
    </p:spTree>
    <p:extLst>
      <p:ext uri="{BB962C8B-B14F-4D97-AF65-F5344CB8AC3E}">
        <p14:creationId xmlns:p14="http://schemas.microsoft.com/office/powerpoint/2010/main" val="123661193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Migrating to SBS 2011 Standard </a:t>
            </a:r>
            <a:br>
              <a:rPr lang="en-US" dirty="0" smtClean="0"/>
            </a:br>
            <a:r>
              <a:rPr lang="en-US" sz="3600" dirty="0" smtClean="0">
                <a:solidFill>
                  <a:schemeClr val="accent1"/>
                </a:solidFill>
              </a:rPr>
              <a:t>Phase 2: Install Destination Server in Migration Mode</a:t>
            </a:r>
            <a:endParaRPr lang="en-US" sz="3600" dirty="0">
              <a:solidFill>
                <a:schemeClr val="accent1"/>
              </a:solidFill>
            </a:endParaRPr>
          </a:p>
        </p:txBody>
      </p:sp>
      <p:sp>
        <p:nvSpPr>
          <p:cNvPr id="7" name="Text Placeholder 6"/>
          <p:cNvSpPr>
            <a:spLocks noGrp="1"/>
          </p:cNvSpPr>
          <p:nvPr>
            <p:ph type="body" sz="quarter" idx="10"/>
          </p:nvPr>
        </p:nvSpPr>
        <p:spPr>
          <a:xfrm>
            <a:off x="519112" y="1914418"/>
            <a:ext cx="11149013" cy="3773341"/>
          </a:xfrm>
        </p:spPr>
        <p:txBody>
          <a:bodyPr/>
          <a:lstStyle/>
          <a:p>
            <a:pPr marL="400050" lvl="1" indent="-400050"/>
            <a:r>
              <a:rPr lang="en-US" dirty="0"/>
              <a:t>Create answer file using the Answer File Tool</a:t>
            </a:r>
          </a:p>
          <a:p>
            <a:pPr marL="801688" lvl="2" indent="-452438"/>
            <a:r>
              <a:rPr lang="en-US" dirty="0"/>
              <a:t>Save in the root of any drive on the Destination Server</a:t>
            </a:r>
          </a:p>
          <a:p>
            <a:pPr marL="400050" lvl="1" indent="-400050"/>
            <a:r>
              <a:rPr lang="en-US" dirty="0"/>
              <a:t>Install the Destination Server using the answer file</a:t>
            </a:r>
          </a:p>
          <a:p>
            <a:pPr marL="801688" lvl="2" indent="-401638"/>
            <a:r>
              <a:rPr lang="en-US" dirty="0"/>
              <a:t>Installs and joins the Destination Server to the existing domain </a:t>
            </a:r>
          </a:p>
          <a:p>
            <a:pPr marL="801688" lvl="2" indent="-401638"/>
            <a:r>
              <a:rPr lang="en-US" dirty="0"/>
              <a:t>FSMO roles are transferred to the Destination Server</a:t>
            </a:r>
          </a:p>
          <a:p>
            <a:pPr marL="801688" lvl="2" indent="-401638"/>
            <a:r>
              <a:rPr lang="en-US" dirty="0"/>
              <a:t>Destination Server becomes the Global Catalog server</a:t>
            </a:r>
          </a:p>
          <a:p>
            <a:pPr marL="801688" lvl="2" indent="-401638"/>
            <a:r>
              <a:rPr lang="en-US" dirty="0"/>
              <a:t>Destination Server becomes the Site Licensing server</a:t>
            </a:r>
          </a:p>
          <a:p>
            <a:pPr marL="801688" lvl="2" indent="-401638"/>
            <a:r>
              <a:rPr lang="en-US" dirty="0"/>
              <a:t>DHCP is transferred from the Source to the Destination Server </a:t>
            </a:r>
          </a:p>
          <a:p>
            <a:pPr marL="400050" lvl="1" indent="-400050"/>
            <a:r>
              <a:rPr lang="en-US" dirty="0"/>
              <a:t>Verify health of DC using </a:t>
            </a:r>
            <a:r>
              <a:rPr lang="en-US" dirty="0" err="1"/>
              <a:t>dcdiag</a:t>
            </a:r>
            <a:r>
              <a:rPr lang="en-US" dirty="0"/>
              <a:t>, </a:t>
            </a:r>
            <a:r>
              <a:rPr lang="en-US" dirty="0" err="1"/>
              <a:t>repadmin</a:t>
            </a:r>
            <a:r>
              <a:rPr lang="en-US" dirty="0"/>
              <a:t>, </a:t>
            </a:r>
            <a:r>
              <a:rPr lang="en-US" dirty="0" err="1"/>
              <a:t>netdiag</a:t>
            </a:r>
            <a:endParaRPr lang="en-US" dirty="0"/>
          </a:p>
        </p:txBody>
      </p:sp>
    </p:spTree>
    <p:extLst>
      <p:ext uri="{BB962C8B-B14F-4D97-AF65-F5344CB8AC3E}">
        <p14:creationId xmlns:p14="http://schemas.microsoft.com/office/powerpoint/2010/main" val="146080229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a:t>Migrating to SBS 2011 Standard </a:t>
            </a:r>
            <a:r>
              <a:rPr lang="en-US" dirty="0" smtClean="0"/>
              <a:t/>
            </a:r>
            <a:br>
              <a:rPr lang="en-US" dirty="0" smtClean="0"/>
            </a:br>
            <a:r>
              <a:rPr lang="en-US" sz="3600" dirty="0" smtClean="0">
                <a:solidFill>
                  <a:schemeClr val="accent1">
                    <a:alpha val="99000"/>
                  </a:schemeClr>
                </a:solidFill>
              </a:rPr>
              <a:t>Phase 3: Migrate Settings and </a:t>
            </a:r>
            <a:r>
              <a:rPr lang="en-US" sz="3600" dirty="0">
                <a:solidFill>
                  <a:schemeClr val="accent1">
                    <a:alpha val="99000"/>
                  </a:schemeClr>
                </a:solidFill>
              </a:rPr>
              <a:t>D</a:t>
            </a:r>
            <a:r>
              <a:rPr lang="en-US" sz="3600" dirty="0" smtClean="0">
                <a:solidFill>
                  <a:schemeClr val="accent1">
                    <a:alpha val="99000"/>
                  </a:schemeClr>
                </a:solidFill>
              </a:rPr>
              <a:t>ata</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07868" y="1905000"/>
            <a:ext cx="11173090" cy="3637919"/>
          </a:xfrm>
        </p:spPr>
        <p:txBody>
          <a:bodyPr/>
          <a:lstStyle/>
          <a:p>
            <a:pPr marL="400050" lvl="1" indent="-400050"/>
            <a:r>
              <a:rPr lang="en-US" dirty="0" smtClean="0">
                <a:gradFill>
                  <a:gsLst>
                    <a:gs pos="0">
                      <a:schemeClr val="tx1"/>
                    </a:gs>
                    <a:gs pos="100000">
                      <a:schemeClr val="tx1"/>
                    </a:gs>
                  </a:gsLst>
                  <a:lin ang="5400000" scaled="0"/>
                </a:gradFill>
              </a:rPr>
              <a:t>Run Connect to Internet wizard to move network settings</a:t>
            </a:r>
          </a:p>
          <a:p>
            <a:pPr marL="400050" lvl="1" indent="-400050"/>
            <a:r>
              <a:rPr lang="en-US" dirty="0" smtClean="0">
                <a:gradFill>
                  <a:gsLst>
                    <a:gs pos="0">
                      <a:schemeClr val="tx1"/>
                    </a:gs>
                    <a:gs pos="100000">
                      <a:schemeClr val="tx1"/>
                    </a:gs>
                  </a:gsLst>
                  <a:lin ang="5400000" scaled="0"/>
                </a:gradFill>
              </a:rPr>
              <a:t>Move Exchange Server public folders, mailboxes and OAB</a:t>
            </a:r>
          </a:p>
          <a:p>
            <a:pPr marL="400050" lvl="1" indent="-400050"/>
            <a:r>
              <a:rPr lang="en-US" dirty="0" smtClean="0">
                <a:gradFill>
                  <a:gsLst>
                    <a:gs pos="0">
                      <a:schemeClr val="tx1"/>
                    </a:gs>
                    <a:gs pos="100000">
                      <a:schemeClr val="tx1"/>
                    </a:gs>
                  </a:gsLst>
                  <a:lin ang="5400000" scaled="0"/>
                </a:gradFill>
              </a:rPr>
              <a:t>Move user shared data using </a:t>
            </a:r>
            <a:r>
              <a:rPr lang="en-US" dirty="0" err="1" smtClean="0">
                <a:gradFill>
                  <a:gsLst>
                    <a:gs pos="0">
                      <a:schemeClr val="tx1"/>
                    </a:gs>
                    <a:gs pos="100000">
                      <a:schemeClr val="tx1"/>
                    </a:gs>
                  </a:gsLst>
                  <a:lin ang="5400000" scaled="0"/>
                </a:gradFill>
              </a:rPr>
              <a:t>robocopy</a:t>
            </a:r>
            <a:r>
              <a:rPr lang="en-US" dirty="0" smtClean="0">
                <a:gradFill>
                  <a:gsLst>
                    <a:gs pos="0">
                      <a:schemeClr val="tx1"/>
                    </a:gs>
                    <a:gs pos="100000">
                      <a:schemeClr val="tx1"/>
                    </a:gs>
                  </a:gsLst>
                  <a:lin ang="5400000" scaled="0"/>
                </a:gradFill>
              </a:rPr>
              <a:t> command</a:t>
            </a:r>
          </a:p>
          <a:p>
            <a:pPr marL="400050" lvl="1" indent="-400050"/>
            <a:r>
              <a:rPr lang="en-US" dirty="0" smtClean="0">
                <a:gradFill>
                  <a:gsLst>
                    <a:gs pos="0">
                      <a:schemeClr val="tx1"/>
                    </a:gs>
                    <a:gs pos="100000">
                      <a:schemeClr val="tx1"/>
                    </a:gs>
                  </a:gsLst>
                  <a:lin ang="5400000" scaled="0"/>
                </a:gradFill>
              </a:rPr>
              <a:t>Move internal website hosted on SharePoint</a:t>
            </a:r>
          </a:p>
          <a:p>
            <a:pPr marL="801688" lvl="2" indent="-401638"/>
            <a:r>
              <a:rPr lang="en-US" dirty="0"/>
              <a:t>For SBS 2003 you need to first upgrade to WSS 3.0 SP2</a:t>
            </a:r>
          </a:p>
          <a:p>
            <a:pPr marL="400050" lvl="1" indent="-400050"/>
            <a:r>
              <a:rPr lang="en-US" dirty="0">
                <a:gradFill>
                  <a:gsLst>
                    <a:gs pos="0">
                      <a:schemeClr val="tx1"/>
                    </a:gs>
                    <a:gs pos="100000">
                      <a:schemeClr val="tx1"/>
                    </a:gs>
                  </a:gsLst>
                  <a:lin ang="5400000" scaled="0"/>
                </a:gradFill>
              </a:rPr>
              <a:t>Setup and move fax data to the Destination Server</a:t>
            </a:r>
          </a:p>
          <a:p>
            <a:pPr marL="400050" lvl="1" indent="-400050"/>
            <a:r>
              <a:rPr lang="en-US" dirty="0">
                <a:gradFill>
                  <a:gsLst>
                    <a:gs pos="0">
                      <a:schemeClr val="tx1"/>
                    </a:gs>
                    <a:gs pos="100000">
                      <a:schemeClr val="tx1"/>
                    </a:gs>
                  </a:gsLst>
                  <a:lin ang="5400000" scaled="0"/>
                </a:gradFill>
              </a:rPr>
              <a:t>Migrate WSUS data and settings</a:t>
            </a:r>
          </a:p>
          <a:p>
            <a:pPr marL="400050" lvl="1" indent="-400050"/>
            <a:r>
              <a:rPr lang="en-US" dirty="0">
                <a:gradFill>
                  <a:gsLst>
                    <a:gs pos="0">
                      <a:schemeClr val="tx1"/>
                    </a:gs>
                    <a:gs pos="100000">
                      <a:schemeClr val="tx1"/>
                    </a:gs>
                  </a:gsLst>
                  <a:lin ang="5400000" scaled="0"/>
                </a:gradFill>
              </a:rPr>
              <a:t>Move Users and Groups</a:t>
            </a:r>
          </a:p>
        </p:txBody>
      </p:sp>
    </p:spTree>
    <p:extLst>
      <p:ext uri="{BB962C8B-B14F-4D97-AF65-F5344CB8AC3E}">
        <p14:creationId xmlns:p14="http://schemas.microsoft.com/office/powerpoint/2010/main" val="14608022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a:t>Migrating to SBS 2011 Standard </a:t>
            </a:r>
            <a:r>
              <a:rPr lang="en-US" dirty="0" smtClean="0"/>
              <a:t/>
            </a:r>
            <a:br>
              <a:rPr lang="en-US" dirty="0" smtClean="0"/>
            </a:br>
            <a:r>
              <a:rPr lang="en-US" sz="3600" dirty="0" smtClean="0">
                <a:solidFill>
                  <a:schemeClr val="accent1">
                    <a:alpha val="99000"/>
                  </a:schemeClr>
                </a:solidFill>
              </a:rPr>
              <a:t>Phase 4: Demote and Remove the Source Server</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07868" y="1905000"/>
            <a:ext cx="11173090" cy="2757678"/>
          </a:xfrm>
        </p:spPr>
        <p:txBody>
          <a:bodyPr/>
          <a:lstStyle/>
          <a:p>
            <a:pPr marL="400050" lvl="1" indent="-400050"/>
            <a:r>
              <a:rPr lang="en-US" dirty="0">
                <a:gradFill>
                  <a:gsLst>
                    <a:gs pos="0">
                      <a:schemeClr val="tx1"/>
                    </a:gs>
                    <a:gs pos="100000">
                      <a:schemeClr val="tx1"/>
                    </a:gs>
                  </a:gsLst>
                  <a:lin ang="5400000" scaled="0"/>
                </a:gradFill>
              </a:rPr>
              <a:t>Uninstall and remove Exchange Server</a:t>
            </a:r>
          </a:p>
          <a:p>
            <a:pPr marL="400050" lvl="1" indent="-400050"/>
            <a:r>
              <a:rPr lang="en-US" dirty="0">
                <a:gradFill>
                  <a:gsLst>
                    <a:gs pos="0">
                      <a:schemeClr val="tx1"/>
                    </a:gs>
                    <a:gs pos="100000">
                      <a:schemeClr val="tx1"/>
                    </a:gs>
                  </a:gsLst>
                  <a:lin ang="5400000" scaled="0"/>
                </a:gradFill>
              </a:rPr>
              <a:t>DC Promo down the Source Server</a:t>
            </a:r>
          </a:p>
          <a:p>
            <a:pPr marL="400050" lvl="1" indent="-400050"/>
            <a:r>
              <a:rPr lang="en-US" dirty="0">
                <a:gradFill>
                  <a:gsLst>
                    <a:gs pos="0">
                      <a:schemeClr val="tx1"/>
                    </a:gs>
                    <a:gs pos="100000">
                      <a:schemeClr val="tx1"/>
                    </a:gs>
                  </a:gsLst>
                  <a:lin ang="5400000" scaled="0"/>
                </a:gradFill>
              </a:rPr>
              <a:t>Remove Source Server from AD DS</a:t>
            </a:r>
          </a:p>
          <a:p>
            <a:pPr marL="400050" lvl="1" indent="-400050"/>
            <a:r>
              <a:rPr lang="en-US" dirty="0">
                <a:gradFill>
                  <a:gsLst>
                    <a:gs pos="0">
                      <a:schemeClr val="tx1"/>
                    </a:gs>
                    <a:gs pos="100000">
                      <a:schemeClr val="tx1"/>
                    </a:gs>
                  </a:gsLst>
                  <a:lin ang="5400000" scaled="0"/>
                </a:gradFill>
              </a:rPr>
              <a:t>Complete optional post migration cleanup tasks</a:t>
            </a:r>
          </a:p>
          <a:p>
            <a:pPr marL="400050" lvl="1" indent="-400050"/>
            <a:r>
              <a:rPr lang="en-US" dirty="0">
                <a:gradFill>
                  <a:gsLst>
                    <a:gs pos="0">
                      <a:schemeClr val="tx1"/>
                    </a:gs>
                    <a:gs pos="100000">
                      <a:schemeClr val="tx1"/>
                    </a:gs>
                  </a:gsLst>
                  <a:lin ang="5400000" scaled="0"/>
                </a:gradFill>
              </a:rPr>
              <a:t>Repurpose the Source Server</a:t>
            </a:r>
          </a:p>
          <a:p>
            <a:pPr marL="400050" lvl="1" indent="-400050"/>
            <a:endParaRPr lang="en-US"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46080229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Migrating to SBS 2011 Essentials</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3158759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a:t>Migrating to SBS 2011 </a:t>
            </a:r>
            <a:r>
              <a:rPr lang="en-US" dirty="0" smtClean="0"/>
              <a:t>Essentials </a:t>
            </a:r>
            <a:br>
              <a:rPr lang="en-US" dirty="0" smtClean="0"/>
            </a:br>
            <a:r>
              <a:rPr lang="en-US" sz="3600" dirty="0" smtClean="0">
                <a:solidFill>
                  <a:schemeClr val="accent1">
                    <a:alpha val="99000"/>
                  </a:schemeClr>
                </a:solidFill>
              </a:rPr>
              <a:t>Should you migrate?</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07868" y="1905000"/>
            <a:ext cx="11173090" cy="3028521"/>
          </a:xfrm>
        </p:spPr>
        <p:txBody>
          <a:bodyPr/>
          <a:lstStyle/>
          <a:p>
            <a:pPr marL="400050" lvl="1" indent="-400050"/>
            <a:r>
              <a:rPr lang="en-US" dirty="0">
                <a:gradFill>
                  <a:gsLst>
                    <a:gs pos="0">
                      <a:schemeClr val="tx1"/>
                    </a:gs>
                    <a:gs pos="100000">
                      <a:schemeClr val="tx1"/>
                    </a:gs>
                  </a:gsLst>
                  <a:lin ang="5400000" scaled="0"/>
                </a:gradFill>
              </a:rPr>
              <a:t>Essentials migration is an AD/Domain migration only</a:t>
            </a:r>
          </a:p>
          <a:p>
            <a:pPr marL="400050" lvl="1" indent="-400050"/>
            <a:r>
              <a:rPr lang="en-US" dirty="0">
                <a:gradFill>
                  <a:gsLst>
                    <a:gs pos="0">
                      <a:schemeClr val="tx1"/>
                    </a:gs>
                    <a:gs pos="100000">
                      <a:schemeClr val="tx1"/>
                    </a:gs>
                  </a:gsLst>
                  <a:lin ang="5400000" scaled="0"/>
                </a:gradFill>
              </a:rPr>
              <a:t>No Exchange or SharePoint migration</a:t>
            </a:r>
          </a:p>
          <a:p>
            <a:pPr marL="400050" lvl="1" indent="-400050"/>
            <a:r>
              <a:rPr lang="en-US" dirty="0">
                <a:gradFill>
                  <a:gsLst>
                    <a:gs pos="0">
                      <a:schemeClr val="tx1"/>
                    </a:gs>
                    <a:gs pos="100000">
                      <a:schemeClr val="tx1"/>
                    </a:gs>
                  </a:gsLst>
                  <a:lin ang="5400000" scaled="0"/>
                </a:gradFill>
              </a:rPr>
              <a:t>Questions to ask yourself </a:t>
            </a:r>
          </a:p>
          <a:p>
            <a:pPr marL="852488" lvl="2" indent="-390525"/>
            <a:r>
              <a:rPr lang="en-US" dirty="0" smtClean="0">
                <a:gradFill>
                  <a:gsLst>
                    <a:gs pos="0">
                      <a:schemeClr val="tx1"/>
                    </a:gs>
                    <a:gs pos="100000">
                      <a:schemeClr val="tx1"/>
                    </a:gs>
                  </a:gsLst>
                  <a:lin ang="5400000" scaled="0"/>
                </a:gradFill>
              </a:rPr>
              <a:t>How many users or computers?</a:t>
            </a:r>
          </a:p>
          <a:p>
            <a:pPr marL="852488" lvl="2" indent="-390525"/>
            <a:r>
              <a:rPr lang="en-US" dirty="0" smtClean="0">
                <a:gradFill>
                  <a:gsLst>
                    <a:gs pos="0">
                      <a:schemeClr val="tx1"/>
                    </a:gs>
                    <a:gs pos="100000">
                      <a:schemeClr val="tx1"/>
                    </a:gs>
                  </a:gsLst>
                  <a:lin ang="5400000" scaled="0"/>
                </a:gradFill>
              </a:rPr>
              <a:t>Will it be easier to migrate the server or migrate each user profile?</a:t>
            </a:r>
          </a:p>
          <a:p>
            <a:pPr marL="852488" lvl="2" indent="-390525"/>
            <a:r>
              <a:rPr lang="en-US" dirty="0" smtClean="0">
                <a:gradFill>
                  <a:gsLst>
                    <a:gs pos="0">
                      <a:schemeClr val="tx1"/>
                    </a:gs>
                    <a:gs pos="100000">
                      <a:schemeClr val="tx1"/>
                    </a:gs>
                  </a:gsLst>
                  <a:lin ang="5400000" scaled="0"/>
                </a:gradFill>
              </a:rPr>
              <a:t>Is it worth migrating a DC from an old server?</a:t>
            </a:r>
          </a:p>
          <a:p>
            <a:pPr marL="852488" lvl="1" indent="-390525"/>
            <a:endParaRPr lang="en-US"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05137777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a:t>Migrating to SBS 2011 </a:t>
            </a:r>
            <a:r>
              <a:rPr lang="en-US" dirty="0" smtClean="0"/>
              <a:t>Essentials</a:t>
            </a:r>
            <a:br>
              <a:rPr lang="en-US" dirty="0" smtClean="0"/>
            </a:br>
            <a:r>
              <a:rPr lang="en-US" sz="3600" dirty="0" smtClean="0">
                <a:solidFill>
                  <a:schemeClr val="accent1">
                    <a:alpha val="99000"/>
                  </a:schemeClr>
                </a:solidFill>
              </a:rPr>
              <a:t>Phase 1: Prepare your Source Server</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07867" y="1905000"/>
            <a:ext cx="11297139" cy="3834896"/>
          </a:xfrm>
        </p:spPr>
        <p:txBody>
          <a:bodyPr/>
          <a:lstStyle/>
          <a:p>
            <a:pPr marL="400050" lvl="1" indent="-400050"/>
            <a:r>
              <a:rPr lang="en-US" dirty="0">
                <a:gradFill>
                  <a:gsLst>
                    <a:gs pos="0">
                      <a:schemeClr val="tx1"/>
                    </a:gs>
                    <a:gs pos="100000">
                      <a:schemeClr val="tx1"/>
                    </a:gs>
                  </a:gsLst>
                  <a:lin ang="5400000" scaled="0"/>
                </a:gradFill>
              </a:rPr>
              <a:t>Verify the network configuration: </a:t>
            </a:r>
          </a:p>
          <a:p>
            <a:pPr marL="855663" lvl="2" indent="-393700"/>
            <a:r>
              <a:rPr lang="en-US" dirty="0" smtClean="0">
                <a:gradFill>
                  <a:gsLst>
                    <a:gs pos="0">
                      <a:schemeClr val="tx1"/>
                    </a:gs>
                    <a:gs pos="100000">
                      <a:schemeClr val="tx1"/>
                    </a:gs>
                  </a:gsLst>
                  <a:lin ang="5400000" scaled="0"/>
                </a:gradFill>
              </a:rPr>
              <a:t>Source Server must be setup with single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NIC behind a router</a:t>
            </a:r>
          </a:p>
          <a:p>
            <a:pPr marL="400050" lvl="1" indent="-400050"/>
            <a:r>
              <a:rPr lang="en-US" dirty="0">
                <a:gradFill>
                  <a:gsLst>
                    <a:gs pos="0">
                      <a:schemeClr val="tx1"/>
                    </a:gs>
                    <a:gs pos="100000">
                      <a:schemeClr val="tx1"/>
                    </a:gs>
                  </a:gsLst>
                  <a:lin ang="5400000" scaled="0"/>
                </a:gradFill>
              </a:rPr>
              <a:t>Install all service packs and updates</a:t>
            </a:r>
          </a:p>
          <a:p>
            <a:pPr marL="400050" lvl="1" indent="-400050"/>
            <a:r>
              <a:rPr lang="en-US" dirty="0">
                <a:gradFill>
                  <a:gsLst>
                    <a:gs pos="0">
                      <a:schemeClr val="tx1"/>
                    </a:gs>
                    <a:gs pos="100000">
                      <a:schemeClr val="tx1"/>
                    </a:gs>
                  </a:gsLst>
                  <a:lin ang="5400000" scaled="0"/>
                </a:gradFill>
              </a:rPr>
              <a:t>Run Best Practices Analyzer and fix errors and warnings</a:t>
            </a:r>
          </a:p>
          <a:p>
            <a:pPr marL="400050" lvl="1" indent="-400050"/>
            <a:r>
              <a:rPr lang="en-US" dirty="0">
                <a:gradFill>
                  <a:gsLst>
                    <a:gs pos="0">
                      <a:schemeClr val="tx1"/>
                    </a:gs>
                    <a:gs pos="100000">
                      <a:schemeClr val="tx1"/>
                    </a:gs>
                  </a:gsLst>
                  <a:lin ang="5400000" scaled="0"/>
                </a:gradFill>
              </a:rPr>
              <a:t>Prepare Active Directory (manual steps)</a:t>
            </a:r>
          </a:p>
          <a:p>
            <a:pPr marL="855663" lvl="2" indent="-393700"/>
            <a:r>
              <a:rPr lang="en-US" dirty="0">
                <a:gradFill>
                  <a:gsLst>
                    <a:gs pos="0">
                      <a:schemeClr val="tx1"/>
                    </a:gs>
                    <a:gs pos="100000">
                      <a:schemeClr val="tx1"/>
                    </a:gs>
                  </a:gsLst>
                  <a:lin ang="5400000" scaled="0"/>
                </a:gradFill>
              </a:rPr>
              <a:t>Raise the functional level of AD DS domain to 2003</a:t>
            </a:r>
          </a:p>
          <a:p>
            <a:pPr marL="855663" lvl="2" indent="-393700"/>
            <a:r>
              <a:rPr lang="en-US" dirty="0">
                <a:gradFill>
                  <a:gsLst>
                    <a:gs pos="0">
                      <a:schemeClr val="tx1"/>
                    </a:gs>
                    <a:gs pos="100000">
                      <a:schemeClr val="tx1"/>
                    </a:gs>
                  </a:gsLst>
                  <a:lin ang="5400000" scaled="0"/>
                </a:gradFill>
              </a:rPr>
              <a:t>Run Adprep32.exe to extend AD schema for SBS 2011 </a:t>
            </a:r>
          </a:p>
          <a:p>
            <a:pPr marL="400050" lvl="1" indent="-400050"/>
            <a:r>
              <a:rPr lang="en-US" dirty="0">
                <a:gradFill>
                  <a:gsLst>
                    <a:gs pos="0">
                      <a:schemeClr val="tx1"/>
                    </a:gs>
                    <a:gs pos="100000">
                      <a:schemeClr val="tx1"/>
                    </a:gs>
                  </a:gsLst>
                  <a:lin ang="5400000" scaled="0"/>
                </a:gradFill>
              </a:rPr>
              <a:t>Backup the source server including 3rd party certificates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5273" y="1893450"/>
            <a:ext cx="3310207" cy="165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55637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a:t>Migrating to SBS 2011 </a:t>
            </a:r>
            <a:r>
              <a:rPr lang="en-US" dirty="0" smtClean="0"/>
              <a:t>Essentials</a:t>
            </a:r>
            <a:br>
              <a:rPr lang="en-US" dirty="0" smtClean="0"/>
            </a:br>
            <a:r>
              <a:rPr lang="en-US" sz="3600" dirty="0" smtClean="0">
                <a:solidFill>
                  <a:schemeClr val="accent1">
                    <a:alpha val="99000"/>
                  </a:schemeClr>
                </a:solidFill>
              </a:rPr>
              <a:t>Phase 1: Prepare your Source </a:t>
            </a:r>
            <a:r>
              <a:rPr lang="en-US" sz="3600" dirty="0">
                <a:solidFill>
                  <a:schemeClr val="accent1">
                    <a:alpha val="99000"/>
                  </a:schemeClr>
                </a:solidFill>
              </a:rPr>
              <a:t>S</a:t>
            </a:r>
            <a:r>
              <a:rPr lang="en-US" sz="3600" dirty="0" smtClean="0">
                <a:solidFill>
                  <a:schemeClr val="accent1">
                    <a:alpha val="99000"/>
                  </a:schemeClr>
                </a:solidFill>
              </a:rPr>
              <a:t>erver (optional tasks)</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07867" y="1905000"/>
            <a:ext cx="11297139" cy="2757678"/>
          </a:xfrm>
        </p:spPr>
        <p:txBody>
          <a:bodyPr/>
          <a:lstStyle/>
          <a:p>
            <a:pPr marL="400050" lvl="1" indent="-400050"/>
            <a:r>
              <a:rPr lang="en-US" dirty="0">
                <a:gradFill>
                  <a:gsLst>
                    <a:gs pos="0">
                      <a:schemeClr val="tx1"/>
                    </a:gs>
                    <a:gs pos="100000">
                      <a:schemeClr val="tx1"/>
                    </a:gs>
                  </a:gsLst>
                  <a:lin ang="5400000" scaled="0"/>
                </a:gradFill>
              </a:rPr>
              <a:t>Reduce size of data to migrate</a:t>
            </a:r>
          </a:p>
          <a:p>
            <a:pPr marL="400050" lvl="1" indent="-400050"/>
            <a:r>
              <a:rPr lang="en-US" dirty="0">
                <a:gradFill>
                  <a:gsLst>
                    <a:gs pos="0">
                      <a:schemeClr val="tx1"/>
                    </a:gs>
                    <a:gs pos="100000">
                      <a:schemeClr val="tx1"/>
                    </a:gs>
                  </a:gsLst>
                  <a:lin ang="5400000" scaled="0"/>
                </a:gradFill>
              </a:rPr>
              <a:t>Plan to migrate Line of Business application</a:t>
            </a:r>
          </a:p>
          <a:p>
            <a:pPr marL="400050" lvl="1" indent="-400050"/>
            <a:r>
              <a:rPr lang="en-US" dirty="0">
                <a:gradFill>
                  <a:gsLst>
                    <a:gs pos="0">
                      <a:schemeClr val="tx1"/>
                    </a:gs>
                    <a:gs pos="100000">
                      <a:schemeClr val="tx1"/>
                    </a:gs>
                  </a:gsLst>
                  <a:lin ang="5400000" scaled="0"/>
                </a:gradFill>
              </a:rPr>
              <a:t>Clean up AD by removing unused computers and users</a:t>
            </a:r>
          </a:p>
          <a:p>
            <a:pPr marL="855663" lvl="2" indent="-393700"/>
            <a:r>
              <a:rPr lang="en-US" dirty="0">
                <a:gradFill>
                  <a:gsLst>
                    <a:gs pos="0">
                      <a:schemeClr val="tx1"/>
                    </a:gs>
                    <a:gs pos="100000">
                      <a:schemeClr val="tx1"/>
                    </a:gs>
                  </a:gsLst>
                  <a:lin ang="5400000" scaled="0"/>
                </a:gradFill>
              </a:rPr>
              <a:t>25 Users or Computers limit on Essentials</a:t>
            </a:r>
          </a:p>
          <a:p>
            <a:pPr marL="400050" lvl="1" indent="-400050"/>
            <a:r>
              <a:rPr lang="en-US" dirty="0">
                <a:gradFill>
                  <a:gsLst>
                    <a:gs pos="0">
                      <a:schemeClr val="tx1"/>
                    </a:gs>
                    <a:gs pos="100000">
                      <a:schemeClr val="tx1"/>
                    </a:gs>
                  </a:gsLst>
                  <a:lin ang="5400000" scaled="0"/>
                </a:gradFill>
              </a:rPr>
              <a:t>Download and save any printer or fax drivers</a:t>
            </a:r>
          </a:p>
          <a:p>
            <a:pPr marL="400050" lvl="1" indent="-400050"/>
            <a:r>
              <a:rPr lang="en-US" dirty="0">
                <a:gradFill>
                  <a:gsLst>
                    <a:gs pos="0">
                      <a:schemeClr val="tx1"/>
                    </a:gs>
                    <a:gs pos="100000">
                      <a:schemeClr val="tx1"/>
                    </a:gs>
                  </a:gsLst>
                  <a:lin ang="5400000" scaled="0"/>
                </a:gradFill>
              </a:rPr>
              <a:t>Decide if you want to virtualize the destination server </a:t>
            </a:r>
          </a:p>
        </p:txBody>
      </p:sp>
    </p:spTree>
    <p:extLst>
      <p:ext uri="{BB962C8B-B14F-4D97-AF65-F5344CB8AC3E}">
        <p14:creationId xmlns:p14="http://schemas.microsoft.com/office/powerpoint/2010/main" val="9850389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p:txBody>
          <a:bodyPr/>
          <a:lstStyle/>
          <a:p>
            <a:r>
              <a:rPr lang="en-US" smtClean="0"/>
              <a:t>Microsoft’s migration strategy for SBS</a:t>
            </a:r>
          </a:p>
          <a:p>
            <a:r>
              <a:rPr lang="en-US" smtClean="0"/>
              <a:t>Virtualization strategies</a:t>
            </a:r>
          </a:p>
          <a:p>
            <a:r>
              <a:rPr lang="en-US" smtClean="0"/>
              <a:t>Migrating LOB apps, Cloud offerings</a:t>
            </a:r>
          </a:p>
          <a:p>
            <a:r>
              <a:rPr lang="en-US" smtClean="0"/>
              <a:t>Deep dives into Standard and Essentials migration</a:t>
            </a:r>
          </a:p>
          <a:p>
            <a:r>
              <a:rPr lang="en-US" smtClean="0"/>
              <a:t>Troubleshooting and diagnosis </a:t>
            </a:r>
          </a:p>
          <a:p>
            <a:r>
              <a:rPr lang="en-US" smtClean="0"/>
              <a:t>Other methods for migration</a:t>
            </a:r>
          </a:p>
          <a:p>
            <a:r>
              <a:rPr lang="en-US" smtClean="0"/>
              <a:t>Migration resources</a:t>
            </a:r>
          </a:p>
          <a:p>
            <a:r>
              <a:rPr lang="en-US" smtClean="0"/>
              <a:t>Q&amp;A</a:t>
            </a:r>
            <a:endParaRPr lang="en-US" dirty="0" smtClean="0"/>
          </a:p>
        </p:txBody>
      </p:sp>
    </p:spTree>
    <p:extLst>
      <p:ext uri="{BB962C8B-B14F-4D97-AF65-F5344CB8AC3E}">
        <p14:creationId xmlns:p14="http://schemas.microsoft.com/office/powerpoint/2010/main" val="409447699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a:t>Migrating to SBS 2011 </a:t>
            </a:r>
            <a:r>
              <a:rPr lang="en-US" dirty="0" smtClean="0"/>
              <a:t>Essentials </a:t>
            </a:r>
            <a:br>
              <a:rPr lang="en-US" dirty="0" smtClean="0"/>
            </a:br>
            <a:r>
              <a:rPr lang="en-US" sz="3600" dirty="0" smtClean="0">
                <a:solidFill>
                  <a:schemeClr val="accent1">
                    <a:alpha val="99000"/>
                  </a:schemeClr>
                </a:solidFill>
              </a:rPr>
              <a:t>Phase 2: Install Destination Server in Migration mode</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07868" y="1905000"/>
            <a:ext cx="11173090" cy="5195268"/>
          </a:xfrm>
        </p:spPr>
        <p:txBody>
          <a:bodyPr/>
          <a:lstStyle/>
          <a:p>
            <a:pPr marL="395288" lvl="1"/>
            <a:r>
              <a:rPr lang="en-US" dirty="0">
                <a:gradFill>
                  <a:gsLst>
                    <a:gs pos="0">
                      <a:schemeClr val="tx1"/>
                    </a:gs>
                    <a:gs pos="100000">
                      <a:schemeClr val="tx1"/>
                    </a:gs>
                  </a:gsLst>
                  <a:lin ang="5400000" scaled="0"/>
                </a:gradFill>
              </a:rPr>
              <a:t>Create answer file using </a:t>
            </a:r>
            <a:r>
              <a:rPr lang="en-US" dirty="0" smtClean="0">
                <a:gradFill>
                  <a:gsLst>
                    <a:gs pos="0">
                      <a:schemeClr val="tx1"/>
                    </a:gs>
                    <a:gs pos="100000">
                      <a:schemeClr val="tx1"/>
                    </a:gs>
                  </a:gsLst>
                  <a:lin ang="5400000" scaled="0"/>
                </a:gradFill>
              </a:rPr>
              <a:t>notepad</a:t>
            </a:r>
            <a:endParaRPr lang="en-US" dirty="0">
              <a:gradFill>
                <a:gsLst>
                  <a:gs pos="0">
                    <a:schemeClr val="tx1"/>
                  </a:gs>
                  <a:gs pos="100000">
                    <a:schemeClr val="tx1"/>
                  </a:gs>
                </a:gsLst>
                <a:lin ang="5400000" scaled="0"/>
              </a:gradFill>
            </a:endParaRPr>
          </a:p>
          <a:p>
            <a:pPr marL="852488" lvl="2" indent="-390525"/>
            <a:r>
              <a:rPr lang="en-US" dirty="0" smtClean="0">
                <a:gradFill>
                  <a:gsLst>
                    <a:gs pos="0">
                      <a:schemeClr val="tx1"/>
                    </a:gs>
                    <a:gs pos="100000">
                      <a:schemeClr val="tx1"/>
                    </a:gs>
                  </a:gsLst>
                  <a:lin ang="5400000" scaled="0"/>
                </a:gradFill>
              </a:rPr>
              <a:t>Save in </a:t>
            </a:r>
            <a:r>
              <a:rPr lang="en-US" dirty="0">
                <a:gradFill>
                  <a:gsLst>
                    <a:gs pos="0">
                      <a:schemeClr val="tx1"/>
                    </a:gs>
                    <a:gs pos="100000">
                      <a:schemeClr val="tx1"/>
                    </a:gs>
                  </a:gsLst>
                  <a:lin ang="5400000" scaled="0"/>
                </a:gradFill>
              </a:rPr>
              <a:t>the root of any drive on the Destination Server</a:t>
            </a:r>
          </a:p>
          <a:p>
            <a:pPr marL="395288" lvl="1"/>
            <a:r>
              <a:rPr lang="en-US" dirty="0">
                <a:gradFill>
                  <a:gsLst>
                    <a:gs pos="0">
                      <a:schemeClr val="tx1"/>
                    </a:gs>
                    <a:gs pos="100000">
                      <a:schemeClr val="tx1"/>
                    </a:gs>
                  </a:gsLst>
                  <a:lin ang="5400000" scaled="0"/>
                </a:gradFill>
              </a:rPr>
              <a:t>Install the Destination Server using answer file</a:t>
            </a:r>
          </a:p>
          <a:p>
            <a:pPr marL="395288" lvl="1"/>
            <a:r>
              <a:rPr lang="en-US" dirty="0" smtClean="0">
                <a:gradFill>
                  <a:gsLst>
                    <a:gs pos="0">
                      <a:schemeClr val="tx1"/>
                    </a:gs>
                    <a:gs pos="100000">
                      <a:schemeClr val="tx1"/>
                    </a:gs>
                  </a:gsLst>
                  <a:lin ang="5400000" scaled="0"/>
                </a:gradFill>
              </a:rPr>
              <a:t>Join Destination Server to existing domain (manual steps)</a:t>
            </a:r>
            <a:endParaRPr lang="en-US" dirty="0">
              <a:gradFill>
                <a:gsLst>
                  <a:gs pos="0">
                    <a:schemeClr val="tx1"/>
                  </a:gs>
                  <a:gs pos="100000">
                    <a:schemeClr val="tx1"/>
                  </a:gs>
                </a:gsLst>
                <a:lin ang="5400000" scaled="0"/>
              </a:gradFill>
            </a:endParaRPr>
          </a:p>
          <a:p>
            <a:pPr marL="852488" lvl="2" indent="-390525"/>
            <a:r>
              <a:rPr lang="en-US" dirty="0">
                <a:gradFill>
                  <a:gsLst>
                    <a:gs pos="0">
                      <a:schemeClr val="tx1"/>
                    </a:gs>
                    <a:gs pos="100000">
                      <a:schemeClr val="tx1"/>
                    </a:gs>
                  </a:gsLst>
                  <a:lin ang="5400000" scaled="0"/>
                </a:gradFill>
              </a:rPr>
              <a:t>Install Certificate Authority</a:t>
            </a:r>
          </a:p>
          <a:p>
            <a:pPr marL="395288" lvl="2" indent="-395288"/>
            <a:r>
              <a:rPr lang="en-US" dirty="0">
                <a:gradFill>
                  <a:gsLst>
                    <a:gs pos="0">
                      <a:schemeClr val="tx1"/>
                    </a:gs>
                    <a:gs pos="100000">
                      <a:schemeClr val="tx1"/>
                    </a:gs>
                  </a:gsLst>
                  <a:lin ang="5400000" scaled="0"/>
                </a:gradFill>
              </a:rPr>
              <a:t>Promote server to Domain Controller</a:t>
            </a:r>
          </a:p>
          <a:p>
            <a:pPr marL="852488" lvl="2" indent="-390525"/>
            <a:r>
              <a:rPr lang="en-US" dirty="0">
                <a:gradFill>
                  <a:gsLst>
                    <a:gs pos="0">
                      <a:schemeClr val="tx1"/>
                    </a:gs>
                    <a:gs pos="100000">
                      <a:schemeClr val="tx1"/>
                    </a:gs>
                  </a:gsLst>
                  <a:lin ang="5400000" scaled="0"/>
                </a:gradFill>
              </a:rPr>
              <a:t>Transfer FSMO roles to Destination Server</a:t>
            </a:r>
          </a:p>
          <a:p>
            <a:pPr marL="852488" lvl="2" indent="-390525"/>
            <a:r>
              <a:rPr lang="en-US" dirty="0">
                <a:gradFill>
                  <a:gsLst>
                    <a:gs pos="0">
                      <a:schemeClr val="tx1"/>
                    </a:gs>
                    <a:gs pos="100000">
                      <a:schemeClr val="tx1"/>
                    </a:gs>
                  </a:gsLst>
                  <a:lin ang="5400000" scaled="0"/>
                </a:gradFill>
              </a:rPr>
              <a:t>Make Destination Server the Global Catalog server</a:t>
            </a:r>
          </a:p>
          <a:p>
            <a:pPr marL="852488" lvl="2" indent="-390525"/>
            <a:r>
              <a:rPr lang="en-US" dirty="0">
                <a:gradFill>
                  <a:gsLst>
                    <a:gs pos="0">
                      <a:schemeClr val="tx1"/>
                    </a:gs>
                    <a:gs pos="100000">
                      <a:schemeClr val="tx1"/>
                    </a:gs>
                  </a:gsLst>
                  <a:lin ang="5400000" scaled="0"/>
                </a:gradFill>
              </a:rPr>
              <a:t>Wait for replication to complete</a:t>
            </a:r>
          </a:p>
          <a:p>
            <a:pPr marL="395288" lvl="1"/>
            <a:r>
              <a:rPr lang="en-US" dirty="0">
                <a:gradFill>
                  <a:gsLst>
                    <a:gs pos="0">
                      <a:schemeClr val="tx1"/>
                    </a:gs>
                    <a:gs pos="100000">
                      <a:schemeClr val="tx1"/>
                    </a:gs>
                  </a:gsLst>
                  <a:lin ang="5400000" scaled="0"/>
                </a:gradFill>
              </a:rPr>
              <a:t>Reconfigure DNS for the Destination Server</a:t>
            </a:r>
          </a:p>
          <a:p>
            <a:pPr marL="395288" lvl="1"/>
            <a:r>
              <a:rPr lang="en-US" dirty="0" smtClean="0">
                <a:gradFill>
                  <a:gsLst>
                    <a:gs pos="0">
                      <a:schemeClr val="tx1"/>
                    </a:gs>
                    <a:gs pos="100000">
                      <a:schemeClr val="tx1"/>
                    </a:gs>
                  </a:gsLst>
                  <a:lin ang="5400000" scaled="0"/>
                </a:gradFill>
              </a:rPr>
              <a:t>Verify </a:t>
            </a:r>
            <a:r>
              <a:rPr lang="en-US" dirty="0">
                <a:gradFill>
                  <a:gsLst>
                    <a:gs pos="0">
                      <a:schemeClr val="tx1"/>
                    </a:gs>
                    <a:gs pos="100000">
                      <a:schemeClr val="tx1"/>
                    </a:gs>
                  </a:gsLst>
                  <a:lin ang="5400000" scaled="0"/>
                </a:gradFill>
              </a:rPr>
              <a:t>health of DC using </a:t>
            </a:r>
            <a:r>
              <a:rPr lang="en-US" dirty="0" err="1" smtClean="0">
                <a:gradFill>
                  <a:gsLst>
                    <a:gs pos="0">
                      <a:schemeClr val="tx1"/>
                    </a:gs>
                    <a:gs pos="100000">
                      <a:schemeClr val="tx1"/>
                    </a:gs>
                  </a:gsLst>
                  <a:lin ang="5400000" scaled="0"/>
                </a:gradFill>
              </a:rPr>
              <a:t>dcdiag</a:t>
            </a:r>
            <a:r>
              <a:rPr lang="en-US" dirty="0">
                <a:gradFill>
                  <a:gsLst>
                    <a:gs pos="0">
                      <a:schemeClr val="tx1"/>
                    </a:gs>
                    <a:gs pos="100000">
                      <a:schemeClr val="tx1"/>
                    </a:gs>
                  </a:gsLst>
                  <a:lin ang="5400000" scaled="0"/>
                </a:gradFill>
              </a:rPr>
              <a:t>, </a:t>
            </a:r>
            <a:r>
              <a:rPr lang="en-US" dirty="0" err="1">
                <a:gradFill>
                  <a:gsLst>
                    <a:gs pos="0">
                      <a:schemeClr val="tx1"/>
                    </a:gs>
                    <a:gs pos="100000">
                      <a:schemeClr val="tx1"/>
                    </a:gs>
                  </a:gsLst>
                  <a:lin ang="5400000" scaled="0"/>
                </a:gradFill>
              </a:rPr>
              <a:t>repadmin</a:t>
            </a:r>
            <a:r>
              <a:rPr lang="en-US" dirty="0">
                <a:gradFill>
                  <a:gsLst>
                    <a:gs pos="0">
                      <a:schemeClr val="tx1"/>
                    </a:gs>
                    <a:gs pos="100000">
                      <a:schemeClr val="tx1"/>
                    </a:gs>
                  </a:gsLst>
                  <a:lin ang="5400000" scaled="0"/>
                </a:gradFill>
              </a:rPr>
              <a:t>, </a:t>
            </a:r>
            <a:r>
              <a:rPr lang="en-US" dirty="0" err="1">
                <a:gradFill>
                  <a:gsLst>
                    <a:gs pos="0">
                      <a:schemeClr val="tx1"/>
                    </a:gs>
                    <a:gs pos="100000">
                      <a:schemeClr val="tx1"/>
                    </a:gs>
                  </a:gsLst>
                  <a:lin ang="5400000" scaled="0"/>
                </a:gradFill>
              </a:rPr>
              <a:t>netdiag</a:t>
            </a:r>
            <a:r>
              <a:rPr lang="en-US" dirty="0">
                <a:gradFill>
                  <a:gsLst>
                    <a:gs pos="0">
                      <a:schemeClr val="tx1"/>
                    </a:gs>
                    <a:gs pos="100000">
                      <a:schemeClr val="tx1"/>
                    </a:gs>
                  </a:gsLst>
                  <a:lin ang="5400000" scaled="0"/>
                </a:gradFill>
              </a:rPr>
              <a:t> </a:t>
            </a:r>
          </a:p>
          <a:p>
            <a:pPr marL="395288" lvl="1"/>
            <a:endParaRPr lang="en-US"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36432590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a:t>Migrating to SBS 2011 </a:t>
            </a:r>
            <a:r>
              <a:rPr lang="en-US" dirty="0" smtClean="0"/>
              <a:t>Essentials </a:t>
            </a:r>
            <a:br>
              <a:rPr lang="en-US" dirty="0" smtClean="0"/>
            </a:br>
            <a:r>
              <a:rPr lang="en-US" sz="3600" dirty="0" smtClean="0">
                <a:solidFill>
                  <a:schemeClr val="accent1">
                    <a:alpha val="99000"/>
                  </a:schemeClr>
                </a:solidFill>
              </a:rPr>
              <a:t>Phase 3: Migrate Settings and </a:t>
            </a:r>
            <a:r>
              <a:rPr lang="en-US" sz="3600" dirty="0">
                <a:solidFill>
                  <a:schemeClr val="accent1">
                    <a:alpha val="99000"/>
                  </a:schemeClr>
                </a:solidFill>
              </a:rPr>
              <a:t>D</a:t>
            </a:r>
            <a:r>
              <a:rPr lang="en-US" sz="3600" dirty="0" smtClean="0">
                <a:solidFill>
                  <a:schemeClr val="accent1">
                    <a:alpha val="99000"/>
                  </a:schemeClr>
                </a:solidFill>
              </a:rPr>
              <a:t>ata</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07868" y="1905000"/>
            <a:ext cx="11173090" cy="2622256"/>
          </a:xfrm>
        </p:spPr>
        <p:txBody>
          <a:bodyPr/>
          <a:lstStyle/>
          <a:p>
            <a:pPr marL="400050" lvl="1" indent="-400050"/>
            <a:r>
              <a:rPr lang="en-US" dirty="0" smtClean="0">
                <a:gradFill>
                  <a:gsLst>
                    <a:gs pos="0">
                      <a:schemeClr val="tx1"/>
                    </a:gs>
                    <a:gs pos="100000">
                      <a:schemeClr val="tx1"/>
                    </a:gs>
                  </a:gsLst>
                  <a:lin ang="5400000" scaled="0"/>
                </a:gradFill>
              </a:rPr>
              <a:t>Import users using PowerShell script</a:t>
            </a:r>
          </a:p>
          <a:p>
            <a:pPr marL="400050" lvl="1" indent="-400050"/>
            <a:r>
              <a:rPr lang="en-US" dirty="0" smtClean="0">
                <a:gradFill>
                  <a:gsLst>
                    <a:gs pos="0">
                      <a:schemeClr val="tx1"/>
                    </a:gs>
                    <a:gs pos="100000">
                      <a:schemeClr val="tx1"/>
                    </a:gs>
                  </a:gsLst>
                  <a:lin ang="5400000" scaled="0"/>
                </a:gradFill>
              </a:rPr>
              <a:t>Install connector software on client computers</a:t>
            </a:r>
          </a:p>
          <a:p>
            <a:pPr marL="852488" lvl="2" indent="-390525"/>
            <a:r>
              <a:rPr lang="en-US" dirty="0" smtClean="0">
                <a:gradFill>
                  <a:gsLst>
                    <a:gs pos="0">
                      <a:schemeClr val="tx1"/>
                    </a:gs>
                    <a:gs pos="100000">
                      <a:schemeClr val="tx1"/>
                    </a:gs>
                  </a:gsLst>
                  <a:lin ang="5400000" scaled="0"/>
                </a:gradFill>
              </a:rPr>
              <a:t>Enables backup and health monitoring</a:t>
            </a:r>
          </a:p>
          <a:p>
            <a:pPr marL="852488" lvl="2" indent="-390525"/>
            <a:r>
              <a:rPr lang="en-US" dirty="0" smtClean="0">
                <a:gradFill>
                  <a:gsLst>
                    <a:gs pos="0">
                      <a:schemeClr val="tx1"/>
                    </a:gs>
                    <a:gs pos="100000">
                      <a:schemeClr val="tx1"/>
                    </a:gs>
                  </a:gsLst>
                  <a:lin ang="5400000" scaled="0"/>
                </a:gradFill>
              </a:rPr>
              <a:t>Provides access to the domain for Home SKUs</a:t>
            </a:r>
          </a:p>
          <a:p>
            <a:pPr marL="400050" lvl="1" indent="-400050"/>
            <a:r>
              <a:rPr lang="en-US" dirty="0" smtClean="0">
                <a:gradFill>
                  <a:gsLst>
                    <a:gs pos="0">
                      <a:schemeClr val="tx1"/>
                    </a:gs>
                    <a:gs pos="100000">
                      <a:schemeClr val="tx1"/>
                    </a:gs>
                  </a:gsLst>
                  <a:lin ang="5400000" scaled="0"/>
                </a:gradFill>
              </a:rPr>
              <a:t>Copy user shared data using </a:t>
            </a:r>
            <a:r>
              <a:rPr lang="en-US" dirty="0" err="1" smtClean="0">
                <a:gradFill>
                  <a:gsLst>
                    <a:gs pos="0">
                      <a:schemeClr val="tx1"/>
                    </a:gs>
                    <a:gs pos="100000">
                      <a:schemeClr val="tx1"/>
                    </a:gs>
                  </a:gsLst>
                  <a:lin ang="5400000" scaled="0"/>
                </a:gradFill>
              </a:rPr>
              <a:t>robocopy</a:t>
            </a:r>
            <a:r>
              <a:rPr lang="en-US" dirty="0" smtClean="0">
                <a:gradFill>
                  <a:gsLst>
                    <a:gs pos="0">
                      <a:schemeClr val="tx1"/>
                    </a:gs>
                    <a:gs pos="100000">
                      <a:schemeClr val="tx1"/>
                    </a:gs>
                  </a:gsLst>
                  <a:lin ang="5400000" scaled="0"/>
                </a:gradFill>
              </a:rPr>
              <a:t> command</a:t>
            </a:r>
          </a:p>
          <a:p>
            <a:pPr marL="400050" lvl="1" indent="-400050"/>
            <a:r>
              <a:rPr lang="en-US" dirty="0" smtClean="0">
                <a:gradFill>
                  <a:gsLst>
                    <a:gs pos="0">
                      <a:schemeClr val="tx1"/>
                    </a:gs>
                    <a:gs pos="100000">
                      <a:schemeClr val="tx1"/>
                    </a:gs>
                  </a:gsLst>
                  <a:lin ang="5400000" scaled="0"/>
                </a:gradFill>
              </a:rPr>
              <a:t>Configure Remote Web Access on the Destination server</a:t>
            </a:r>
          </a:p>
        </p:txBody>
      </p:sp>
    </p:spTree>
    <p:extLst>
      <p:ext uri="{BB962C8B-B14F-4D97-AF65-F5344CB8AC3E}">
        <p14:creationId xmlns:p14="http://schemas.microsoft.com/office/powerpoint/2010/main" val="13643259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a:t>Migrating to SBS 2011 </a:t>
            </a:r>
            <a:r>
              <a:rPr lang="en-US" dirty="0" smtClean="0"/>
              <a:t>Essentials </a:t>
            </a:r>
            <a:br>
              <a:rPr lang="en-US" dirty="0" smtClean="0"/>
            </a:br>
            <a:r>
              <a:rPr lang="en-US" sz="3600" dirty="0" smtClean="0">
                <a:solidFill>
                  <a:schemeClr val="accent1">
                    <a:alpha val="99000"/>
                  </a:schemeClr>
                </a:solidFill>
              </a:rPr>
              <a:t>Phase 4: Demote and Remove the Source Server</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07868" y="1905000"/>
            <a:ext cx="11173090" cy="2283702"/>
          </a:xfrm>
        </p:spPr>
        <p:txBody>
          <a:bodyPr/>
          <a:lstStyle/>
          <a:p>
            <a:pPr marL="400050" lvl="1" indent="-400050"/>
            <a:r>
              <a:rPr lang="en-US" dirty="0">
                <a:gradFill>
                  <a:gsLst>
                    <a:gs pos="0">
                      <a:schemeClr val="tx1"/>
                    </a:gs>
                    <a:gs pos="100000">
                      <a:schemeClr val="tx1"/>
                    </a:gs>
                  </a:gsLst>
                  <a:lin ang="5400000" scaled="0"/>
                </a:gradFill>
              </a:rPr>
              <a:t>Uninstall and remove Exchange </a:t>
            </a:r>
            <a:r>
              <a:rPr lang="en-US" dirty="0" smtClean="0">
                <a:gradFill>
                  <a:gsLst>
                    <a:gs pos="0">
                      <a:schemeClr val="tx1"/>
                    </a:gs>
                    <a:gs pos="100000">
                      <a:schemeClr val="tx1"/>
                    </a:gs>
                  </a:gsLst>
                  <a:lin ang="5400000" scaled="0"/>
                </a:gradFill>
              </a:rPr>
              <a:t>Server (SBS 2003)</a:t>
            </a:r>
          </a:p>
          <a:p>
            <a:pPr marL="400050" lvl="1" indent="-400050"/>
            <a:r>
              <a:rPr lang="en-US" dirty="0" smtClean="0">
                <a:gradFill>
                  <a:gsLst>
                    <a:gs pos="0">
                      <a:schemeClr val="tx1"/>
                    </a:gs>
                    <a:gs pos="100000">
                      <a:schemeClr val="tx1"/>
                    </a:gs>
                  </a:gsLst>
                  <a:lin ang="5400000" scaled="0"/>
                </a:gradFill>
              </a:rPr>
              <a:t>DC Promo </a:t>
            </a:r>
            <a:r>
              <a:rPr lang="en-US" dirty="0">
                <a:gradFill>
                  <a:gsLst>
                    <a:gs pos="0">
                      <a:schemeClr val="tx1"/>
                    </a:gs>
                    <a:gs pos="100000">
                      <a:schemeClr val="tx1"/>
                    </a:gs>
                  </a:gsLst>
                  <a:lin ang="5400000" scaled="0"/>
                </a:gradFill>
              </a:rPr>
              <a:t>down the Source Server</a:t>
            </a:r>
          </a:p>
          <a:p>
            <a:pPr marL="400050" lvl="1" indent="-400050"/>
            <a:r>
              <a:rPr lang="en-US" dirty="0">
                <a:gradFill>
                  <a:gsLst>
                    <a:gs pos="0">
                      <a:schemeClr val="tx1"/>
                    </a:gs>
                    <a:gs pos="100000">
                      <a:schemeClr val="tx1"/>
                    </a:gs>
                  </a:gsLst>
                  <a:lin ang="5400000" scaled="0"/>
                </a:gradFill>
              </a:rPr>
              <a:t>Remove Source Server from AD DS</a:t>
            </a:r>
          </a:p>
          <a:p>
            <a:pPr marL="400050" lvl="1" indent="-400050"/>
            <a:r>
              <a:rPr lang="en-US" dirty="0" smtClean="0">
                <a:gradFill>
                  <a:gsLst>
                    <a:gs pos="0">
                      <a:schemeClr val="tx1"/>
                    </a:gs>
                    <a:gs pos="100000">
                      <a:schemeClr val="tx1"/>
                    </a:gs>
                  </a:gsLst>
                  <a:lin ang="5400000" scaled="0"/>
                </a:gradFill>
              </a:rPr>
              <a:t>Complete optional post </a:t>
            </a:r>
            <a:r>
              <a:rPr lang="en-US" dirty="0">
                <a:gradFill>
                  <a:gsLst>
                    <a:gs pos="0">
                      <a:schemeClr val="tx1"/>
                    </a:gs>
                    <a:gs pos="100000">
                      <a:schemeClr val="tx1"/>
                    </a:gs>
                  </a:gsLst>
                  <a:lin ang="5400000" scaled="0"/>
                </a:gradFill>
              </a:rPr>
              <a:t>migration cleanup tasks</a:t>
            </a:r>
          </a:p>
          <a:p>
            <a:pPr marL="400050" lvl="1" indent="-400050"/>
            <a:r>
              <a:rPr lang="en-US" dirty="0" smtClean="0">
                <a:gradFill>
                  <a:gsLst>
                    <a:gs pos="0">
                      <a:schemeClr val="tx1"/>
                    </a:gs>
                    <a:gs pos="100000">
                      <a:schemeClr val="tx1"/>
                    </a:gs>
                  </a:gsLst>
                  <a:lin ang="5400000" scaled="0"/>
                </a:gradFill>
              </a:rPr>
              <a:t>Repurpose </a:t>
            </a:r>
            <a:r>
              <a:rPr lang="en-US" dirty="0">
                <a:gradFill>
                  <a:gsLst>
                    <a:gs pos="0">
                      <a:schemeClr val="tx1"/>
                    </a:gs>
                    <a:gs pos="100000">
                      <a:schemeClr val="tx1"/>
                    </a:gs>
                  </a:gsLst>
                  <a:lin ang="5400000" scaled="0"/>
                </a:gradFill>
              </a:rPr>
              <a:t>the Source Server </a:t>
            </a:r>
            <a:r>
              <a:rPr lang="en-US" dirty="0" smtClean="0">
                <a:gradFill>
                  <a:gsLst>
                    <a:gs pos="0">
                      <a:schemeClr val="tx1"/>
                    </a:gs>
                    <a:gs pos="100000">
                      <a:schemeClr val="tx1"/>
                    </a:gs>
                  </a:gsLst>
                  <a:lin ang="5400000" scaled="0"/>
                </a:gradFill>
              </a:rPr>
              <a:t>hardware</a:t>
            </a:r>
            <a:endParaRPr lang="en-US"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36432590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and Diagnosis</a:t>
            </a:r>
            <a:endParaRPr lang="en-US" dirty="0"/>
          </a:p>
        </p:txBody>
      </p:sp>
      <p:sp>
        <p:nvSpPr>
          <p:cNvPr id="3" name="Text Placeholder 2"/>
          <p:cNvSpPr>
            <a:spLocks noGrp="1"/>
          </p:cNvSpPr>
          <p:nvPr>
            <p:ph type="body" sz="quarter" idx="10"/>
          </p:nvPr>
        </p:nvSpPr>
        <p:spPr>
          <a:xfrm>
            <a:off x="519112" y="1447799"/>
            <a:ext cx="11149013" cy="5127558"/>
          </a:xfrm>
        </p:spPr>
        <p:txBody>
          <a:bodyPr/>
          <a:lstStyle/>
          <a:p>
            <a:r>
              <a:rPr lang="en-US" sz="2800" dirty="0" smtClean="0"/>
              <a:t>Extra due diligence during the preparation phase</a:t>
            </a:r>
          </a:p>
          <a:p>
            <a:pPr lvl="1"/>
            <a:r>
              <a:rPr lang="en-US" sz="2400" dirty="0" smtClean="0"/>
              <a:t>Plan well, if possible do a test run</a:t>
            </a:r>
          </a:p>
          <a:p>
            <a:pPr lvl="1"/>
            <a:r>
              <a:rPr lang="en-US" sz="2400" dirty="0" smtClean="0"/>
              <a:t>Install updates, fix all issues from BPA report </a:t>
            </a:r>
          </a:p>
          <a:p>
            <a:r>
              <a:rPr lang="en-US" sz="2800" dirty="0"/>
              <a:t>Critical steps to pay attention</a:t>
            </a:r>
          </a:p>
          <a:p>
            <a:pPr lvl="1"/>
            <a:r>
              <a:rPr lang="en-US" sz="2400" dirty="0"/>
              <a:t>Installation of the </a:t>
            </a:r>
            <a:r>
              <a:rPr lang="en-US" sz="2400" dirty="0" smtClean="0"/>
              <a:t>Source Server </a:t>
            </a:r>
            <a:r>
              <a:rPr lang="en-US" sz="2400" dirty="0"/>
              <a:t>into the </a:t>
            </a:r>
            <a:r>
              <a:rPr lang="en-US" sz="2400" dirty="0" smtClean="0"/>
              <a:t>domain</a:t>
            </a:r>
          </a:p>
          <a:p>
            <a:pPr lvl="1"/>
            <a:r>
              <a:rPr lang="en-US" sz="2400" dirty="0" smtClean="0"/>
              <a:t>DC and AD replication – check event logs, use </a:t>
            </a:r>
            <a:r>
              <a:rPr lang="en-US" sz="2400" dirty="0" err="1" smtClean="0"/>
              <a:t>dcdiag</a:t>
            </a:r>
            <a:r>
              <a:rPr lang="en-US" sz="2400" dirty="0" smtClean="0"/>
              <a:t>, </a:t>
            </a:r>
            <a:r>
              <a:rPr lang="en-US" sz="2400" dirty="0" err="1" smtClean="0"/>
              <a:t>repadmin</a:t>
            </a:r>
            <a:endParaRPr lang="en-US" sz="2400" dirty="0"/>
          </a:p>
          <a:p>
            <a:pPr lvl="1"/>
            <a:r>
              <a:rPr lang="en-US" sz="2400" dirty="0"/>
              <a:t>Installation of Exchange (Standard Only)</a:t>
            </a:r>
          </a:p>
          <a:p>
            <a:pPr lvl="1"/>
            <a:r>
              <a:rPr lang="en-US" sz="2400" dirty="0"/>
              <a:t>Removal of Exchange </a:t>
            </a:r>
            <a:r>
              <a:rPr lang="en-US" sz="2400" dirty="0" smtClean="0"/>
              <a:t>(Critical </a:t>
            </a:r>
            <a:r>
              <a:rPr lang="en-US" sz="2400" dirty="0"/>
              <a:t>to do this correctly)</a:t>
            </a:r>
          </a:p>
          <a:p>
            <a:pPr lvl="1"/>
            <a:r>
              <a:rPr lang="en-US" sz="2400" dirty="0"/>
              <a:t>Removal of </a:t>
            </a:r>
            <a:r>
              <a:rPr lang="en-US" sz="2400" dirty="0" smtClean="0"/>
              <a:t>the Source </a:t>
            </a:r>
            <a:r>
              <a:rPr lang="en-US" sz="2400" dirty="0"/>
              <a:t>Server</a:t>
            </a:r>
          </a:p>
          <a:p>
            <a:r>
              <a:rPr lang="en-US" sz="2800" dirty="0"/>
              <a:t>Clients &amp; Folder Redirection</a:t>
            </a:r>
          </a:p>
          <a:p>
            <a:pPr lvl="1"/>
            <a:r>
              <a:rPr lang="en-US" sz="2400" dirty="0"/>
              <a:t>Group Policy causes most problems</a:t>
            </a:r>
          </a:p>
          <a:p>
            <a:r>
              <a:rPr lang="en-US" sz="2800" dirty="0"/>
              <a:t>SMTP settings on 2003 are </a:t>
            </a:r>
            <a:r>
              <a:rPr lang="en-US" sz="2800" dirty="0" smtClean="0"/>
              <a:t>unauthenticated</a:t>
            </a:r>
            <a:endParaRPr lang="en-US" sz="2800" dirty="0"/>
          </a:p>
        </p:txBody>
      </p:sp>
    </p:spTree>
    <p:extLst>
      <p:ext uri="{BB962C8B-B14F-4D97-AF65-F5344CB8AC3E}">
        <p14:creationId xmlns:p14="http://schemas.microsoft.com/office/powerpoint/2010/main" val="170392121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 of Migration</a:t>
            </a:r>
            <a:endParaRPr lang="en-US" dirty="0"/>
          </a:p>
        </p:txBody>
      </p:sp>
      <p:sp>
        <p:nvSpPr>
          <p:cNvPr id="3" name="Text Placeholder 2"/>
          <p:cNvSpPr>
            <a:spLocks noGrp="1"/>
          </p:cNvSpPr>
          <p:nvPr>
            <p:ph type="body" sz="quarter" idx="10"/>
          </p:nvPr>
        </p:nvSpPr>
        <p:spPr>
          <a:xfrm>
            <a:off x="519112" y="1447799"/>
            <a:ext cx="11149013" cy="2880789"/>
          </a:xfrm>
        </p:spPr>
        <p:txBody>
          <a:bodyPr/>
          <a:lstStyle/>
          <a:p>
            <a:r>
              <a:rPr lang="en-US" dirty="0"/>
              <a:t>SBS Swing Migration</a:t>
            </a:r>
          </a:p>
          <a:p>
            <a:pPr lvl="1"/>
            <a:r>
              <a:rPr lang="en-US" dirty="0"/>
              <a:t>Swing the Active Directory to a temporary server</a:t>
            </a:r>
          </a:p>
          <a:p>
            <a:pPr lvl="1"/>
            <a:r>
              <a:rPr lang="en-US" dirty="0"/>
              <a:t>Swing it back to a new server with previous name</a:t>
            </a:r>
          </a:p>
          <a:p>
            <a:pPr lvl="1"/>
            <a:r>
              <a:rPr lang="en-US" dirty="0"/>
              <a:t>Recover Data to new server</a:t>
            </a:r>
          </a:p>
          <a:p>
            <a:pPr lvl="1"/>
            <a:r>
              <a:rPr lang="en-US" dirty="0"/>
              <a:t>Details: </a:t>
            </a:r>
            <a:r>
              <a:rPr lang="en-US" dirty="0">
                <a:hlinkClick r:id="rId2"/>
              </a:rPr>
              <a:t>http://</a:t>
            </a:r>
            <a:r>
              <a:rPr lang="en-US" dirty="0" smtClean="0">
                <a:hlinkClick r:id="rId2"/>
              </a:rPr>
              <a:t>www.sbsmigration.com</a:t>
            </a:r>
            <a:r>
              <a:rPr lang="en-US" dirty="0" smtClean="0"/>
              <a:t> </a:t>
            </a:r>
            <a:endParaRPr lang="en-US" dirty="0"/>
          </a:p>
          <a:p>
            <a:endParaRPr lang="en-US" dirty="0"/>
          </a:p>
        </p:txBody>
      </p:sp>
    </p:spTree>
    <p:extLst>
      <p:ext uri="{BB962C8B-B14F-4D97-AF65-F5344CB8AC3E}">
        <p14:creationId xmlns:p14="http://schemas.microsoft.com/office/powerpoint/2010/main" val="25073432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a:xfrm>
            <a:off x="519112" y="1447799"/>
            <a:ext cx="11149013" cy="3877985"/>
          </a:xfrm>
        </p:spPr>
        <p:txBody>
          <a:bodyPr/>
          <a:lstStyle/>
          <a:p>
            <a:r>
              <a:rPr lang="en-US" dirty="0" smtClean="0"/>
              <a:t>New: Migration portal on </a:t>
            </a:r>
            <a:r>
              <a:rPr lang="en-US" dirty="0" err="1" smtClean="0"/>
              <a:t>techNet</a:t>
            </a:r>
            <a:r>
              <a:rPr lang="en-US" dirty="0" smtClean="0"/>
              <a:t> </a:t>
            </a:r>
          </a:p>
          <a:p>
            <a:pPr lvl="1"/>
            <a:r>
              <a:rPr lang="en-US" dirty="0">
                <a:hlinkClick r:id="rId2"/>
              </a:rPr>
              <a:t>http://</a:t>
            </a:r>
            <a:r>
              <a:rPr lang="en-US" dirty="0" smtClean="0">
                <a:hlinkClick r:id="rId2"/>
              </a:rPr>
              <a:t>technet.microsoft.com/en-us/sbs/gg981878</a:t>
            </a:r>
            <a:endParaRPr lang="en-US" dirty="0"/>
          </a:p>
          <a:p>
            <a:r>
              <a:rPr lang="en-US" dirty="0" smtClean="0"/>
              <a:t>The Official SBS Blog</a:t>
            </a:r>
          </a:p>
          <a:p>
            <a:pPr lvl="1"/>
            <a:r>
              <a:rPr lang="en-US" u="sng" dirty="0">
                <a:hlinkClick r:id="rId3"/>
              </a:rPr>
              <a:t>http://blogs.technet.com/sbs</a:t>
            </a:r>
            <a:r>
              <a:rPr lang="en-US" dirty="0"/>
              <a:t> </a:t>
            </a:r>
            <a:endParaRPr lang="en-US" dirty="0" smtClean="0"/>
          </a:p>
          <a:p>
            <a:r>
              <a:rPr lang="en-US" dirty="0" smtClean="0"/>
              <a:t>SBS Forums</a:t>
            </a:r>
          </a:p>
          <a:p>
            <a:pPr lvl="1"/>
            <a:r>
              <a:rPr lang="en-US" u="sng" dirty="0" smtClean="0">
                <a:hlinkClick r:id="rId4"/>
              </a:rPr>
              <a:t>http</a:t>
            </a:r>
            <a:r>
              <a:rPr lang="en-US" u="sng" dirty="0">
                <a:hlinkClick r:id="rId4"/>
              </a:rPr>
              <a:t>://social.technet.microsoft.com/Forums/en-US/category/sbsserver</a:t>
            </a:r>
            <a:endParaRPr lang="en-US" dirty="0" smtClean="0"/>
          </a:p>
          <a:p>
            <a:pPr marL="0" indent="0">
              <a:buNone/>
            </a:pPr>
            <a:endParaRPr lang="en-US" dirty="0"/>
          </a:p>
        </p:txBody>
      </p:sp>
    </p:spTree>
    <p:extLst>
      <p:ext uri="{BB962C8B-B14F-4D97-AF65-F5344CB8AC3E}">
        <p14:creationId xmlns:p14="http://schemas.microsoft.com/office/powerpoint/2010/main" val="212935546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Resources</a:t>
            </a:r>
            <a:endParaRPr lang="en-US" dirty="0"/>
          </a:p>
        </p:txBody>
      </p:sp>
      <p:sp>
        <p:nvSpPr>
          <p:cNvPr id="3" name="Text Placeholder 2"/>
          <p:cNvSpPr>
            <a:spLocks noGrp="1"/>
          </p:cNvSpPr>
          <p:nvPr>
            <p:ph type="body" sz="quarter" idx="10"/>
          </p:nvPr>
        </p:nvSpPr>
        <p:spPr>
          <a:xfrm>
            <a:off x="519112" y="1447799"/>
            <a:ext cx="11149013" cy="2948499"/>
          </a:xfrm>
        </p:spPr>
        <p:txBody>
          <a:bodyPr/>
          <a:lstStyle/>
          <a:p>
            <a:r>
              <a:rPr lang="en-US" dirty="0" err="1"/>
              <a:t>SBSMigration</a:t>
            </a:r>
            <a:r>
              <a:rPr lang="en-US" dirty="0"/>
              <a:t> – Jeff Middleton</a:t>
            </a:r>
          </a:p>
          <a:p>
            <a:pPr lvl="1"/>
            <a:r>
              <a:rPr lang="en-US" dirty="0">
                <a:hlinkClick r:id="rId2"/>
              </a:rPr>
              <a:t>http://www.sbsmigration.com</a:t>
            </a:r>
            <a:r>
              <a:rPr lang="en-US" dirty="0"/>
              <a:t> </a:t>
            </a:r>
          </a:p>
          <a:p>
            <a:r>
              <a:rPr lang="en-US" dirty="0"/>
              <a:t>Sean Daniel’s Blog</a:t>
            </a:r>
          </a:p>
          <a:p>
            <a:pPr lvl="1"/>
            <a:r>
              <a:rPr lang="en-US" dirty="0">
                <a:hlinkClick r:id="rId3"/>
              </a:rPr>
              <a:t>http://sbs.seandaniel.com</a:t>
            </a:r>
            <a:r>
              <a:rPr lang="en-US" dirty="0"/>
              <a:t> </a:t>
            </a:r>
          </a:p>
          <a:p>
            <a:r>
              <a:rPr lang="en-US" dirty="0"/>
              <a:t>Susan Bradley’s </a:t>
            </a:r>
            <a:r>
              <a:rPr lang="en-US" dirty="0" smtClean="0"/>
              <a:t>Blog</a:t>
            </a:r>
            <a:endParaRPr lang="en-US" dirty="0"/>
          </a:p>
          <a:p>
            <a:pPr lvl="1"/>
            <a:r>
              <a:rPr lang="en-US" dirty="0">
                <a:hlinkClick r:id="rId4"/>
              </a:rPr>
              <a:t>http://www.sbsdiva.com</a:t>
            </a:r>
            <a:endParaRPr lang="en-US" dirty="0"/>
          </a:p>
        </p:txBody>
      </p:sp>
    </p:spTree>
    <p:extLst>
      <p:ext uri="{BB962C8B-B14F-4D97-AF65-F5344CB8AC3E}">
        <p14:creationId xmlns:p14="http://schemas.microsoft.com/office/powerpoint/2010/main" val="170737335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8786796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479085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418236710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Microsoft’s Migration Strategy for SBS</a:t>
            </a:r>
            <a:endParaRPr lang="en-US" dirty="0"/>
          </a:p>
        </p:txBody>
      </p:sp>
      <p:sp>
        <p:nvSpPr>
          <p:cNvPr id="3" name="Text Placeholder 2"/>
          <p:cNvSpPr>
            <a:spLocks noGrp="1"/>
          </p:cNvSpPr>
          <p:nvPr>
            <p:ph type="body" sz="quarter" idx="10"/>
          </p:nvPr>
        </p:nvSpPr>
        <p:spPr/>
        <p:txBody>
          <a:bodyPr/>
          <a:lstStyle/>
          <a:p>
            <a:r>
              <a:rPr lang="en-US" smtClean="0"/>
              <a:t>Side by side migration process within 21 days</a:t>
            </a:r>
          </a:p>
          <a:p>
            <a:r>
              <a:rPr lang="en-US" smtClean="0"/>
              <a:t>Goal: Minimal downtime for end-users</a:t>
            </a:r>
          </a:p>
          <a:p>
            <a:r>
              <a:rPr lang="en-US" smtClean="0"/>
              <a:t>Caveat: Server name changes during migration</a:t>
            </a:r>
          </a:p>
          <a:p>
            <a:r>
              <a:rPr lang="en-US" smtClean="0"/>
              <a:t>Supported paths</a:t>
            </a:r>
          </a:p>
          <a:p>
            <a:pPr lvl="1"/>
            <a:r>
              <a:rPr lang="en-US" smtClean="0"/>
              <a:t>SBS 2011 Standard: SBS 2003, SBS 2008, SBS 2011 Std.</a:t>
            </a:r>
          </a:p>
          <a:p>
            <a:pPr lvl="1"/>
            <a:r>
              <a:rPr lang="en-US" smtClean="0"/>
              <a:t>SBS 2011 Essentials: SBS 2003, SBS 2011 Ess.</a:t>
            </a:r>
          </a:p>
          <a:p>
            <a:r>
              <a:rPr lang="en-US" smtClean="0"/>
              <a:t>Same process applies for Windows Server Standard</a:t>
            </a:r>
          </a:p>
          <a:p>
            <a:pPr lvl="1"/>
            <a:r>
              <a:rPr lang="en-US" smtClean="0"/>
              <a:t>No 21 day limit since source is not SBS</a:t>
            </a:r>
          </a:p>
          <a:p>
            <a:endParaRPr lang="en-US" dirty="0"/>
          </a:p>
        </p:txBody>
      </p:sp>
    </p:spTree>
    <p:extLst>
      <p:ext uri="{BB962C8B-B14F-4D97-AF65-F5344CB8AC3E}">
        <p14:creationId xmlns:p14="http://schemas.microsoft.com/office/powerpoint/2010/main" val="46803162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68666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125559838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Migration has 4 distinct phases</a:t>
            </a:r>
            <a:endParaRPr lang="en-US" dirty="0"/>
          </a:p>
        </p:txBody>
      </p:sp>
      <p:sp>
        <p:nvSpPr>
          <p:cNvPr id="3" name="Text Placeholder 2"/>
          <p:cNvSpPr>
            <a:spLocks noGrp="1"/>
          </p:cNvSpPr>
          <p:nvPr>
            <p:ph type="body" sz="quarter" idx="10"/>
          </p:nvPr>
        </p:nvSpPr>
        <p:spPr/>
        <p:txBody>
          <a:bodyPr/>
          <a:lstStyle/>
          <a:p>
            <a:r>
              <a:rPr lang="en-US" smtClean="0"/>
              <a:t>Phase 1: Prepare the Source Server</a:t>
            </a:r>
          </a:p>
          <a:p>
            <a:r>
              <a:rPr lang="en-US" smtClean="0"/>
              <a:t>Phase 2: Install the Destination Server in “Migration Mode” </a:t>
            </a:r>
          </a:p>
          <a:p>
            <a:r>
              <a:rPr lang="en-US" smtClean="0"/>
              <a:t>Phase 3: Migrate settings and data</a:t>
            </a:r>
          </a:p>
          <a:p>
            <a:r>
              <a:rPr lang="en-US" smtClean="0"/>
              <a:t>Phase 4: Demote and remove the Source Server</a:t>
            </a:r>
            <a:endParaRPr lang="en-US" dirty="0" smtClean="0"/>
          </a:p>
        </p:txBody>
      </p:sp>
      <p:grpSp>
        <p:nvGrpSpPr>
          <p:cNvPr id="10" name="Group 9"/>
          <p:cNvGrpSpPr/>
          <p:nvPr/>
        </p:nvGrpSpPr>
        <p:grpSpPr>
          <a:xfrm>
            <a:off x="3923947" y="4044673"/>
            <a:ext cx="1108775" cy="1304441"/>
            <a:chOff x="3297588" y="4615912"/>
            <a:chExt cx="1108775" cy="1304441"/>
          </a:xfrm>
        </p:grpSpPr>
        <p:pic>
          <p:nvPicPr>
            <p:cNvPr id="6" name="Picture 5" descr="Server.png" title="Source Server"/>
            <p:cNvPicPr>
              <a:picLocks noChangeAspect="1"/>
            </p:cNvPicPr>
            <p:nvPr/>
          </p:nvPicPr>
          <p:blipFill>
            <a:blip r:embed="rId3" cstate="print"/>
            <a:stretch>
              <a:fillRect/>
            </a:stretch>
          </p:blipFill>
          <p:spPr>
            <a:xfrm>
              <a:off x="3297588" y="4615912"/>
              <a:ext cx="1108775" cy="1304441"/>
            </a:xfrm>
            <a:prstGeom prst="rect">
              <a:avLst/>
            </a:prstGeom>
          </p:spPr>
        </p:pic>
        <p:sp>
          <p:nvSpPr>
            <p:cNvPr id="9" name="TextBox 8"/>
            <p:cNvSpPr txBox="1"/>
            <p:nvPr/>
          </p:nvSpPr>
          <p:spPr>
            <a:xfrm rot="19078411">
              <a:off x="3920653" y="5178382"/>
              <a:ext cx="447238" cy="169277"/>
            </a:xfrm>
            <a:prstGeom prst="rect">
              <a:avLst/>
            </a:prstGeom>
            <a:noFill/>
          </p:spPr>
          <p:txBody>
            <a:bodyPr wrap="none" lIns="0" tIns="0" rIns="0" bIns="0" rtlCol="0">
              <a:spAutoFit/>
            </a:bodyPr>
            <a:lstStyle/>
            <a:p>
              <a:r>
                <a:rPr lang="en-US" sz="1100" dirty="0" smtClean="0"/>
                <a:t>Source</a:t>
              </a:r>
            </a:p>
          </p:txBody>
        </p:sp>
      </p:grpSp>
      <p:grpSp>
        <p:nvGrpSpPr>
          <p:cNvPr id="15" name="Group 14"/>
          <p:cNvGrpSpPr/>
          <p:nvPr/>
        </p:nvGrpSpPr>
        <p:grpSpPr>
          <a:xfrm>
            <a:off x="5032721" y="5001573"/>
            <a:ext cx="1741109" cy="695081"/>
            <a:chOff x="4406362" y="5572812"/>
            <a:chExt cx="1741109" cy="695081"/>
          </a:xfrm>
        </p:grpSpPr>
        <p:pic>
          <p:nvPicPr>
            <p:cNvPr id="5" name="Picture 4" descr="arrow05_02.png"/>
            <p:cNvPicPr>
              <a:picLocks noChangeAspect="1"/>
            </p:cNvPicPr>
            <p:nvPr/>
          </p:nvPicPr>
          <p:blipFill>
            <a:blip r:embed="rId4" cstate="print"/>
            <a:stretch>
              <a:fillRect/>
            </a:stretch>
          </p:blipFill>
          <p:spPr>
            <a:xfrm rot="10209969">
              <a:off x="4406362" y="5572812"/>
              <a:ext cx="1741109" cy="695081"/>
            </a:xfrm>
            <a:prstGeom prst="rect">
              <a:avLst/>
            </a:prstGeom>
          </p:spPr>
        </p:pic>
        <p:sp>
          <p:nvSpPr>
            <p:cNvPr id="11" name="TextBox 10"/>
            <p:cNvSpPr txBox="1"/>
            <p:nvPr/>
          </p:nvSpPr>
          <p:spPr>
            <a:xfrm>
              <a:off x="4851318" y="5920352"/>
              <a:ext cx="851195" cy="184666"/>
            </a:xfrm>
            <a:prstGeom prst="rect">
              <a:avLst/>
            </a:prstGeom>
            <a:noFill/>
          </p:spPr>
          <p:txBody>
            <a:bodyPr wrap="none" lIns="0" tIns="0" rIns="0" bIns="0" rtlCol="0">
              <a:spAutoFit/>
            </a:bodyPr>
            <a:lstStyle/>
            <a:p>
              <a:r>
                <a:rPr lang="en-US" sz="1200" dirty="0" smtClean="0">
                  <a:gradFill>
                    <a:gsLst>
                      <a:gs pos="0">
                        <a:schemeClr val="tx1"/>
                      </a:gs>
                      <a:gs pos="86000">
                        <a:schemeClr val="tx1"/>
                      </a:gs>
                    </a:gsLst>
                    <a:lin ang="5400000" scaled="0"/>
                  </a:gradFill>
                </a:rPr>
                <a:t>Join Domain</a:t>
              </a:r>
            </a:p>
          </p:txBody>
        </p:sp>
      </p:grpSp>
      <p:grpSp>
        <p:nvGrpSpPr>
          <p:cNvPr id="12" name="Group 11"/>
          <p:cNvGrpSpPr/>
          <p:nvPr/>
        </p:nvGrpSpPr>
        <p:grpSpPr>
          <a:xfrm>
            <a:off x="6721848" y="4044673"/>
            <a:ext cx="1108775" cy="1304441"/>
            <a:chOff x="3297588" y="4615912"/>
            <a:chExt cx="1108775" cy="1304441"/>
          </a:xfrm>
        </p:grpSpPr>
        <p:pic>
          <p:nvPicPr>
            <p:cNvPr id="13" name="Picture 12" descr="Server.png" title="Source Server"/>
            <p:cNvPicPr>
              <a:picLocks noChangeAspect="1"/>
            </p:cNvPicPr>
            <p:nvPr/>
          </p:nvPicPr>
          <p:blipFill>
            <a:blip r:embed="rId3" cstate="print"/>
            <a:stretch>
              <a:fillRect/>
            </a:stretch>
          </p:blipFill>
          <p:spPr>
            <a:xfrm>
              <a:off x="3297588" y="4615912"/>
              <a:ext cx="1108775" cy="1304441"/>
            </a:xfrm>
            <a:prstGeom prst="rect">
              <a:avLst/>
            </a:prstGeom>
          </p:spPr>
        </p:pic>
        <p:sp>
          <p:nvSpPr>
            <p:cNvPr id="14" name="TextBox 13"/>
            <p:cNvSpPr txBox="1"/>
            <p:nvPr/>
          </p:nvSpPr>
          <p:spPr>
            <a:xfrm rot="19078411">
              <a:off x="3979964" y="5178382"/>
              <a:ext cx="328616" cy="169277"/>
            </a:xfrm>
            <a:prstGeom prst="rect">
              <a:avLst/>
            </a:prstGeom>
            <a:noFill/>
          </p:spPr>
          <p:txBody>
            <a:bodyPr wrap="none" lIns="0" tIns="0" rIns="0" bIns="0" rtlCol="0">
              <a:spAutoFit/>
            </a:bodyPr>
            <a:lstStyle/>
            <a:p>
              <a:r>
                <a:rPr lang="en-US" sz="1100" dirty="0" err="1" smtClean="0"/>
                <a:t>Dest</a:t>
              </a:r>
              <a:r>
                <a:rPr lang="en-US" sz="1100" dirty="0" smtClean="0"/>
                <a:t>.</a:t>
              </a:r>
            </a:p>
          </p:txBody>
        </p:sp>
      </p:grpSp>
      <p:grpSp>
        <p:nvGrpSpPr>
          <p:cNvPr id="17" name="Group 16"/>
          <p:cNvGrpSpPr/>
          <p:nvPr/>
        </p:nvGrpSpPr>
        <p:grpSpPr>
          <a:xfrm>
            <a:off x="4931984" y="3748995"/>
            <a:ext cx="1741109" cy="695081"/>
            <a:chOff x="4305625" y="4320234"/>
            <a:chExt cx="1741109" cy="695081"/>
          </a:xfrm>
        </p:grpSpPr>
        <p:pic>
          <p:nvPicPr>
            <p:cNvPr id="7" name="Picture 6" descr="arrow05_02.png"/>
            <p:cNvPicPr>
              <a:picLocks noChangeAspect="1"/>
            </p:cNvPicPr>
            <p:nvPr/>
          </p:nvPicPr>
          <p:blipFill>
            <a:blip r:embed="rId4" cstate="print"/>
            <a:stretch>
              <a:fillRect/>
            </a:stretch>
          </p:blipFill>
          <p:spPr>
            <a:xfrm rot="20970030">
              <a:off x="4305625" y="4320234"/>
              <a:ext cx="1741109" cy="695081"/>
            </a:xfrm>
            <a:prstGeom prst="rect">
              <a:avLst/>
            </a:prstGeom>
          </p:spPr>
        </p:pic>
        <p:sp>
          <p:nvSpPr>
            <p:cNvPr id="16" name="TextBox 15"/>
            <p:cNvSpPr txBox="1"/>
            <p:nvPr/>
          </p:nvSpPr>
          <p:spPr>
            <a:xfrm>
              <a:off x="4859676" y="4469258"/>
              <a:ext cx="742191" cy="184666"/>
            </a:xfrm>
            <a:prstGeom prst="rect">
              <a:avLst/>
            </a:prstGeom>
            <a:noFill/>
          </p:spPr>
          <p:txBody>
            <a:bodyPr wrap="none" lIns="0" tIns="0" rIns="0" bIns="0" rtlCol="0">
              <a:spAutoFit/>
            </a:bodyPr>
            <a:lstStyle/>
            <a:p>
              <a:r>
                <a:rPr lang="en-US" sz="1200" dirty="0" smtClean="0">
                  <a:gradFill>
                    <a:gsLst>
                      <a:gs pos="0">
                        <a:schemeClr val="tx1"/>
                      </a:gs>
                      <a:gs pos="86000">
                        <a:schemeClr val="tx1"/>
                      </a:gs>
                    </a:gsLst>
                    <a:lin ang="5400000" scaled="0"/>
                  </a:gradFill>
                </a:rPr>
                <a:t>Move Data</a:t>
              </a:r>
            </a:p>
          </p:txBody>
        </p:sp>
      </p:grpSp>
      <p:grpSp>
        <p:nvGrpSpPr>
          <p:cNvPr id="19" name="Group 18"/>
          <p:cNvGrpSpPr/>
          <p:nvPr/>
        </p:nvGrpSpPr>
        <p:grpSpPr>
          <a:xfrm>
            <a:off x="5032722" y="4520297"/>
            <a:ext cx="1689126" cy="337006"/>
            <a:chOff x="4406363" y="5091536"/>
            <a:chExt cx="1689126" cy="337006"/>
          </a:xfrm>
        </p:grpSpPr>
        <p:sp>
          <p:nvSpPr>
            <p:cNvPr id="4" name="Left-Right Arrow 3"/>
            <p:cNvSpPr/>
            <p:nvPr/>
          </p:nvSpPr>
          <p:spPr bwMode="auto">
            <a:xfrm>
              <a:off x="4406363" y="5091536"/>
              <a:ext cx="1689126" cy="337006"/>
            </a:xfrm>
            <a:prstGeom prst="lef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8" name="TextBox 17"/>
            <p:cNvSpPr txBox="1"/>
            <p:nvPr/>
          </p:nvSpPr>
          <p:spPr>
            <a:xfrm>
              <a:off x="4812225" y="5187531"/>
              <a:ext cx="795089" cy="161583"/>
            </a:xfrm>
            <a:prstGeom prst="rect">
              <a:avLst/>
            </a:prstGeom>
            <a:noFill/>
          </p:spPr>
          <p:txBody>
            <a:bodyPr wrap="none" lIns="0" tIns="0" rIns="0" bIns="0" rtlCol="0">
              <a:spAutoFit/>
            </a:bodyPr>
            <a:lstStyle/>
            <a:p>
              <a:r>
                <a:rPr lang="en-US" sz="1050" dirty="0" smtClean="0">
                  <a:gradFill>
                    <a:gsLst>
                      <a:gs pos="0">
                        <a:schemeClr val="tx1"/>
                      </a:gs>
                      <a:gs pos="86000">
                        <a:schemeClr val="tx1"/>
                      </a:gs>
                    </a:gsLst>
                    <a:lin ang="5400000" scaled="0"/>
                  </a:gradFill>
                </a:rPr>
                <a:t>Side by Side </a:t>
              </a:r>
            </a:p>
          </p:txBody>
        </p:sp>
      </p:grpSp>
    </p:spTree>
    <p:extLst>
      <p:ext uri="{BB962C8B-B14F-4D97-AF65-F5344CB8AC3E}">
        <p14:creationId xmlns:p14="http://schemas.microsoft.com/office/powerpoint/2010/main" val="4273457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2"/>
                                        </p:tgtEl>
                                      </p:cBhvr>
                                    </p:animEffect>
                                    <p:animScale>
                                      <p:cBhvr>
                                        <p:cTn id="32" dur="250" autoRev="1" fill="hold"/>
                                        <p:tgtEl>
                                          <p:spTgt spid="12"/>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fade">
                                      <p:cBhvr>
                                        <p:cTn id="52" dur="5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17"/>
                                        </p:tgtEl>
                                      </p:cBhvr>
                                    </p:animEffect>
                                    <p:animScale>
                                      <p:cBhvr>
                                        <p:cTn id="62" dur="250" autoRev="1" fill="hold"/>
                                        <p:tgtEl>
                                          <p:spTgt spid="17"/>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3" end="3"/>
                                            </p:txEl>
                                          </p:spTgt>
                                        </p:tgtEl>
                                        <p:attrNameLst>
                                          <p:attrName>style.visibility</p:attrName>
                                        </p:attrNameLst>
                                      </p:cBhvr>
                                      <p:to>
                                        <p:strVal val="visible"/>
                                      </p:to>
                                    </p:set>
                                    <p:animEffect transition="in" filter="fade">
                                      <p:cBhvr>
                                        <p:cTn id="72" dur="500"/>
                                        <p:tgtEl>
                                          <p:spTgt spid="3">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 –V Support on SBS</a:t>
            </a:r>
            <a:endParaRPr lang="en-US" dirty="0"/>
          </a:p>
        </p:txBody>
      </p:sp>
      <p:sp>
        <p:nvSpPr>
          <p:cNvPr id="3" name="Text Placeholder 2"/>
          <p:cNvSpPr>
            <a:spLocks noGrp="1"/>
          </p:cNvSpPr>
          <p:nvPr>
            <p:ph type="body" sz="quarter" idx="10"/>
          </p:nvPr>
        </p:nvSpPr>
        <p:spPr>
          <a:xfrm>
            <a:off x="519112" y="1447799"/>
            <a:ext cx="11149013" cy="2068259"/>
          </a:xfrm>
        </p:spPr>
        <p:txBody>
          <a:bodyPr/>
          <a:lstStyle/>
          <a:p>
            <a:r>
              <a:rPr lang="en-US" dirty="0" smtClean="0"/>
              <a:t>Can be deployed as both Physical or Virtual</a:t>
            </a:r>
          </a:p>
          <a:p>
            <a:r>
              <a:rPr lang="en-US" dirty="0" smtClean="0"/>
              <a:t>SBS server </a:t>
            </a:r>
            <a:r>
              <a:rPr lang="en-US" u="sng" dirty="0" smtClean="0"/>
              <a:t>cannot</a:t>
            </a:r>
            <a:r>
              <a:rPr lang="en-US" dirty="0" smtClean="0"/>
              <a:t> be the Hyper V host</a:t>
            </a:r>
          </a:p>
          <a:p>
            <a:r>
              <a:rPr lang="en-US" dirty="0" smtClean="0"/>
              <a:t>Use 2nd Server with Premium Add-On as the Hyper-V host</a:t>
            </a:r>
          </a:p>
          <a:p>
            <a:endParaRPr lang="en-US" dirty="0" smtClean="0"/>
          </a:p>
        </p:txBody>
      </p:sp>
    </p:spTree>
    <p:extLst>
      <p:ext uri="{BB962C8B-B14F-4D97-AF65-F5344CB8AC3E}">
        <p14:creationId xmlns:p14="http://schemas.microsoft.com/office/powerpoint/2010/main" val="12491008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Virtualization Methods</a:t>
            </a:r>
            <a:endParaRPr lang="en-US" dirty="0"/>
          </a:p>
        </p:txBody>
      </p:sp>
      <p:sp>
        <p:nvSpPr>
          <p:cNvPr id="3" name="Text Placeholder 2"/>
          <p:cNvSpPr>
            <a:spLocks noGrp="1"/>
          </p:cNvSpPr>
          <p:nvPr>
            <p:ph type="body" sz="quarter" idx="10"/>
          </p:nvPr>
        </p:nvSpPr>
        <p:spPr/>
        <p:txBody>
          <a:bodyPr/>
          <a:lstStyle/>
          <a:p>
            <a:r>
              <a:rPr lang="en-US" smtClean="0"/>
              <a:t>Consolidate all servers on single HW</a:t>
            </a:r>
          </a:p>
          <a:p>
            <a:pPr lvl="1"/>
            <a:r>
              <a:rPr lang="en-US" smtClean="0"/>
              <a:t>Useful when you have several member servers</a:t>
            </a:r>
          </a:p>
          <a:p>
            <a:pPr lvl="1"/>
            <a:r>
              <a:rPr lang="en-US" smtClean="0"/>
              <a:t>Easier to manage; reduces energy costs</a:t>
            </a:r>
          </a:p>
          <a:p>
            <a:pPr lvl="1"/>
            <a:r>
              <a:rPr lang="en-US" smtClean="0"/>
              <a:t>You need additional copy of Standard, higher end HW</a:t>
            </a:r>
          </a:p>
          <a:p>
            <a:pPr lvl="1"/>
            <a:endParaRPr lang="en-US" smtClean="0"/>
          </a:p>
          <a:p>
            <a:r>
              <a:rPr lang="en-US" smtClean="0"/>
              <a:t>Use Hyper-V role on 2nd Server with Premium Add on</a:t>
            </a:r>
          </a:p>
          <a:p>
            <a:pPr lvl="1"/>
            <a:r>
              <a:rPr lang="en-US" smtClean="0"/>
              <a:t>Virtualize SBS for easier management</a:t>
            </a:r>
          </a:p>
          <a:p>
            <a:pPr lvl="1"/>
            <a:r>
              <a:rPr lang="en-US" smtClean="0"/>
              <a:t>Virtualize Server 2003 for 32 bit apps</a:t>
            </a:r>
            <a:endParaRPr lang="en-US" dirty="0"/>
          </a:p>
        </p:txBody>
      </p:sp>
    </p:spTree>
    <p:extLst>
      <p:ext uri="{BB962C8B-B14F-4D97-AF65-F5344CB8AC3E}">
        <p14:creationId xmlns:p14="http://schemas.microsoft.com/office/powerpoint/2010/main" val="7173572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Migrating Line of Business Apps</a:t>
            </a:r>
            <a:endParaRPr lang="en-US" dirty="0"/>
          </a:p>
        </p:txBody>
      </p:sp>
      <p:sp>
        <p:nvSpPr>
          <p:cNvPr id="3" name="Text Placeholder 2"/>
          <p:cNvSpPr>
            <a:spLocks noGrp="1"/>
          </p:cNvSpPr>
          <p:nvPr>
            <p:ph type="body" sz="quarter" idx="10"/>
          </p:nvPr>
        </p:nvSpPr>
        <p:spPr/>
        <p:txBody>
          <a:bodyPr/>
          <a:lstStyle/>
          <a:p>
            <a:r>
              <a:rPr lang="en-US" smtClean="0"/>
              <a:t>We rely on vendor’s migration strategy</a:t>
            </a:r>
          </a:p>
          <a:p>
            <a:pPr lvl="1"/>
            <a:r>
              <a:rPr lang="en-US" smtClean="0"/>
              <a:t>Find out if x64 Server 2008 is supported</a:t>
            </a:r>
          </a:p>
          <a:p>
            <a:pPr lvl="1"/>
            <a:r>
              <a:rPr lang="en-US" smtClean="0"/>
              <a:t>Find out how to migrate and upgrade the LOB app</a:t>
            </a:r>
          </a:p>
          <a:p>
            <a:r>
              <a:rPr lang="en-US" smtClean="0"/>
              <a:t>Host LOB app on 2nd server with Premium Add On</a:t>
            </a:r>
          </a:p>
          <a:p>
            <a:r>
              <a:rPr lang="en-US" smtClean="0"/>
              <a:t>Virtualize 32 bit apps on Server 2003 using Hyper-V role</a:t>
            </a:r>
            <a:endParaRPr lang="en-US" dirty="0"/>
          </a:p>
        </p:txBody>
      </p:sp>
    </p:spTree>
    <p:extLst>
      <p:ext uri="{BB962C8B-B14F-4D97-AF65-F5344CB8AC3E}">
        <p14:creationId xmlns:p14="http://schemas.microsoft.com/office/powerpoint/2010/main" val="710394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Migrating On-Premise workloads to Cloud</a:t>
            </a:r>
            <a:br>
              <a:rPr lang="en-US" smtClean="0"/>
            </a:br>
            <a:endParaRPr lang="en-US" dirty="0"/>
          </a:p>
        </p:txBody>
      </p:sp>
      <p:sp>
        <p:nvSpPr>
          <p:cNvPr id="3" name="Text Placeholder 2"/>
          <p:cNvSpPr>
            <a:spLocks noGrp="1"/>
          </p:cNvSpPr>
          <p:nvPr>
            <p:ph type="body" sz="quarter" idx="10"/>
          </p:nvPr>
        </p:nvSpPr>
        <p:spPr/>
        <p:txBody>
          <a:bodyPr/>
          <a:lstStyle/>
          <a:p>
            <a:r>
              <a:rPr lang="en-US" smtClean="0"/>
              <a:t>No inbox email or collaboration solutions on Essentials</a:t>
            </a:r>
          </a:p>
          <a:p>
            <a:r>
              <a:rPr lang="en-US" smtClean="0"/>
              <a:t>Current MSFT offers include BPOS, Hosted Exchange</a:t>
            </a:r>
          </a:p>
          <a:p>
            <a:r>
              <a:rPr lang="en-US" smtClean="0"/>
              <a:t>Office 365 integration add-in coming soon to Essentials</a:t>
            </a:r>
          </a:p>
          <a:p>
            <a:r>
              <a:rPr lang="en-US" smtClean="0"/>
              <a:t>More information coming soon…</a:t>
            </a:r>
            <a:endParaRPr lang="en-US" dirty="0" smtClean="0"/>
          </a:p>
        </p:txBody>
      </p:sp>
    </p:spTree>
    <p:extLst>
      <p:ext uri="{BB962C8B-B14F-4D97-AF65-F5344CB8AC3E}">
        <p14:creationId xmlns:p14="http://schemas.microsoft.com/office/powerpoint/2010/main" val="9134908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Migrating to SBS 2011 Standard</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5234102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2011-05-20T00:00:00-07:00</Event_x0020_End_x0020_Date>
    <Event_x0020_Start_x0020_Date xmlns="2295e2e7-0eeb-498e-8716-217bb2ee6ee3">2011-05-16T00:00:00-07:00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2011-05-19T00:00:00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purl.org/dc/terms/"/>
    <ds:schemaRef ds:uri="http://schemas.microsoft.com/office/2006/metadata/properties"/>
    <ds:schemaRef ds:uri="8b529f77-48ab-4581-b468-93f09345b8aa"/>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2525</TotalTime>
  <Words>3647</Words>
  <Application>Microsoft Office PowerPoint</Application>
  <PresentationFormat>Custom</PresentationFormat>
  <Paragraphs>312</Paragraphs>
  <Slides>33</Slides>
  <Notes>26</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TENA11_BreakoutSession_Template_16x9_Final_05132011</vt:lpstr>
      <vt:lpstr>1_White with Consolas font for code slides</vt:lpstr>
      <vt:lpstr>Migrating to Small Business Server 2011 Standard and Essentials</vt:lpstr>
      <vt:lpstr>Agenda</vt:lpstr>
      <vt:lpstr>Microsoft’s Migration Strategy for SBS</vt:lpstr>
      <vt:lpstr>Migration has 4 distinct phases</vt:lpstr>
      <vt:lpstr>Hyper –V Support on SBS</vt:lpstr>
      <vt:lpstr>Virtualization Methods</vt:lpstr>
      <vt:lpstr>Migrating Line of Business Apps</vt:lpstr>
      <vt:lpstr>Migrating On-Premise workloads to Cloud </vt:lpstr>
      <vt:lpstr>Migrating to SBS 2011 Standard</vt:lpstr>
      <vt:lpstr>Migrating to SBS 2011 Standard  Using the Migration Wizard</vt:lpstr>
      <vt:lpstr>Migrating to SBS 2011 Standard  Phase 1: Prepare your Source Server</vt:lpstr>
      <vt:lpstr>Migrating to SBS 2011 Standard  Phase 1: Prepare your Source Server (optional tasks)</vt:lpstr>
      <vt:lpstr>Migrating to SBS 2011 Standard  Phase 2: Install Destination Server in Migration Mode</vt:lpstr>
      <vt:lpstr>Migrating to SBS 2011 Standard  Phase 3: Migrate Settings and Data</vt:lpstr>
      <vt:lpstr>Migrating to SBS 2011 Standard  Phase 4: Demote and Remove the Source Server</vt:lpstr>
      <vt:lpstr>Migrating to SBS 2011 Essentials</vt:lpstr>
      <vt:lpstr>Migrating to SBS 2011 Essentials  Should you migrate?</vt:lpstr>
      <vt:lpstr>Migrating to SBS 2011 Essentials Phase 1: Prepare your Source Server</vt:lpstr>
      <vt:lpstr>Migrating to SBS 2011 Essentials Phase 1: Prepare your Source Server (optional tasks)</vt:lpstr>
      <vt:lpstr>Migrating to SBS 2011 Essentials  Phase 2: Install Destination Server in Migration mode</vt:lpstr>
      <vt:lpstr>Migrating to SBS 2011 Essentials  Phase 3: Migrate Settings and Data</vt:lpstr>
      <vt:lpstr>Migrating to SBS 2011 Essentials  Phase 4: Demote and Remove the Source Server</vt:lpstr>
      <vt:lpstr>Troubleshooting and Diagnosis</vt:lpstr>
      <vt:lpstr>Other Methods of Migration</vt:lpstr>
      <vt:lpstr>Resources</vt:lpstr>
      <vt:lpstr>Community Resources</vt:lpstr>
      <vt:lpstr>Questions?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WSV321: Migrating to Small Business Server 2011 Standard and Essentials</dc:title>
  <dc:subject>Microsoft TechEd North America 2011</dc:subject>
  <dc:creator>Bodhi Deb</dc:creator>
  <dc:description>Template Design: Jordan Cayabyab
Formatter: Brianna Hartmann, Silver Fox Productions, Inc.
Event Date: May 16-19, 2011
Event Location: Atlanta
Audience Type: Developers, IT Pros</dc:description>
  <cp:lastModifiedBy>Shows</cp:lastModifiedBy>
  <cp:revision>202</cp:revision>
  <cp:lastPrinted>2010-05-11T05:02:34Z</cp:lastPrinted>
  <dcterms:created xsi:type="dcterms:W3CDTF">2011-04-21T00:21:58Z</dcterms:created>
  <dcterms:modified xsi:type="dcterms:W3CDTF">2011-05-19T19:00:52Z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