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9" r:id="rId6"/>
  </p:sldMasterIdLst>
  <p:notesMasterIdLst>
    <p:notesMasterId r:id="rId46"/>
  </p:notesMasterIdLst>
  <p:handoutMasterIdLst>
    <p:handoutMasterId r:id="rId47"/>
  </p:handoutMasterIdLst>
  <p:sldIdLst>
    <p:sldId id="322" r:id="rId7"/>
    <p:sldId id="335" r:id="rId8"/>
    <p:sldId id="336" r:id="rId9"/>
    <p:sldId id="338" r:id="rId10"/>
    <p:sldId id="337" r:id="rId11"/>
    <p:sldId id="339" r:id="rId12"/>
    <p:sldId id="369" r:id="rId13"/>
    <p:sldId id="370" r:id="rId14"/>
    <p:sldId id="371" r:id="rId15"/>
    <p:sldId id="372" r:id="rId16"/>
    <p:sldId id="340" r:id="rId17"/>
    <p:sldId id="341" r:id="rId18"/>
    <p:sldId id="342" r:id="rId19"/>
    <p:sldId id="343" r:id="rId20"/>
    <p:sldId id="344" r:id="rId21"/>
    <p:sldId id="345" r:id="rId22"/>
    <p:sldId id="348" r:id="rId23"/>
    <p:sldId id="349" r:id="rId24"/>
    <p:sldId id="373" r:id="rId25"/>
    <p:sldId id="363" r:id="rId26"/>
    <p:sldId id="364" r:id="rId27"/>
    <p:sldId id="365" r:id="rId28"/>
    <p:sldId id="366" r:id="rId29"/>
    <p:sldId id="351" r:id="rId30"/>
    <p:sldId id="352" r:id="rId31"/>
    <p:sldId id="354" r:id="rId32"/>
    <p:sldId id="355" r:id="rId33"/>
    <p:sldId id="356" r:id="rId34"/>
    <p:sldId id="360" r:id="rId35"/>
    <p:sldId id="358" r:id="rId36"/>
    <p:sldId id="368" r:id="rId37"/>
    <p:sldId id="359" r:id="rId38"/>
    <p:sldId id="374" r:id="rId39"/>
    <p:sldId id="375" r:id="rId40"/>
    <p:sldId id="376" r:id="rId41"/>
    <p:sldId id="377" r:id="rId42"/>
    <p:sldId id="378" r:id="rId43"/>
    <p:sldId id="271" r:id="rId44"/>
    <p:sldId id="319" r:id="rId4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3697"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63092644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9360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44505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578904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402823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1380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0937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0969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907221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224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332801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0458636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94644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70836367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746204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664656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281985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824548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1629563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930322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37425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624908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919969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92824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606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86206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968691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2212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95295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67495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8078320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06179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7586379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71955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129771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102590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183877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27220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62893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87167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8"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1683004"/>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7836850"/>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1.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3.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technet.microsoft.com/en-us/library/ff660040(WS.10).aspx"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Designing a </a:t>
            </a:r>
            <a:r>
              <a:rPr lang="en-US" dirty="0" err="1"/>
              <a:t>BranchCache</a:t>
            </a:r>
            <a:r>
              <a:rPr lang="en-US" dirty="0"/>
              <a:t> Infrastructure </a:t>
            </a:r>
            <a:endParaRPr lang="en-US" sz="3600" dirty="0"/>
          </a:p>
        </p:txBody>
      </p:sp>
      <p:sp>
        <p:nvSpPr>
          <p:cNvPr id="3" name="Subtitle 2"/>
          <p:cNvSpPr>
            <a:spLocks noGrp="1"/>
          </p:cNvSpPr>
          <p:nvPr>
            <p:ph type="subTitle" idx="1"/>
          </p:nvPr>
        </p:nvSpPr>
        <p:spPr/>
        <p:txBody>
          <a:bodyPr/>
          <a:lstStyle/>
          <a:p>
            <a:r>
              <a:rPr lang="en-US" dirty="0" smtClean="0"/>
              <a:t>Manish </a:t>
            </a:r>
            <a:r>
              <a:rPr lang="en-US" dirty="0" err="1" smtClean="0"/>
              <a:t>Kalra</a:t>
            </a:r>
            <a:endParaRPr lang="en-US" dirty="0" smtClean="0"/>
          </a:p>
          <a:p>
            <a:r>
              <a:rPr lang="en-US" dirty="0" smtClean="0"/>
              <a:t>Senior Product Manager</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WSV324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BranchCache Software Requirements</a:t>
            </a:r>
            <a:endParaRPr lang="en-US" dirty="0"/>
          </a:p>
        </p:txBody>
      </p:sp>
      <p:sp>
        <p:nvSpPr>
          <p:cNvPr id="3" name="Rectangle 2"/>
          <p:cNvSpPr/>
          <p:nvPr/>
        </p:nvSpPr>
        <p:spPr>
          <a:xfrm>
            <a:off x="618978" y="1080430"/>
            <a:ext cx="10986867" cy="5355312"/>
          </a:xfrm>
          <a:prstGeom prst="rect">
            <a:avLst/>
          </a:prstGeom>
        </p:spPr>
        <p:txBody>
          <a:bodyPr wrap="square">
            <a:spAutoFit/>
          </a:bodyPr>
          <a:lstStyle/>
          <a:p>
            <a:r>
              <a:rPr lang="en-US" b="1" dirty="0"/>
              <a:t>Operating systems for </a:t>
            </a:r>
            <a:r>
              <a:rPr lang="en-US" b="1" dirty="0" err="1"/>
              <a:t>BranchCache</a:t>
            </a:r>
            <a:r>
              <a:rPr lang="en-US" b="1" dirty="0"/>
              <a:t> </a:t>
            </a:r>
            <a:r>
              <a:rPr lang="en-US" b="1" u="sng" dirty="0" smtClean="0">
                <a:effectLst>
                  <a:outerShdw blurRad="38100" dist="38100" dir="2700000" algn="tl">
                    <a:srgbClr val="000000">
                      <a:alpha val="43137"/>
                    </a:srgbClr>
                  </a:outerShdw>
                </a:effectLst>
              </a:rPr>
              <a:t>CLIENT COMPUTER </a:t>
            </a:r>
            <a:r>
              <a:rPr lang="en-US" b="1" dirty="0" smtClean="0"/>
              <a:t>functionality</a:t>
            </a:r>
            <a:r>
              <a:rPr lang="en-US" dirty="0"/>
              <a:t>:</a:t>
            </a:r>
          </a:p>
          <a:p>
            <a:pPr marL="285750" indent="-285750">
              <a:buFont typeface="Arial" pitchFamily="34" charset="0"/>
              <a:buChar char="•"/>
            </a:pPr>
            <a:r>
              <a:rPr lang="en-US" dirty="0" smtClean="0"/>
              <a:t>Windows</a:t>
            </a:r>
            <a:r>
              <a:rPr lang="en-US" dirty="0"/>
              <a:t>® 7 Enterprise</a:t>
            </a:r>
          </a:p>
          <a:p>
            <a:pPr marL="285750" indent="-285750">
              <a:buFont typeface="Arial" pitchFamily="34" charset="0"/>
              <a:buChar char="•"/>
            </a:pPr>
            <a:r>
              <a:rPr lang="en-US" dirty="0" smtClean="0"/>
              <a:t>Windows</a:t>
            </a:r>
            <a:r>
              <a:rPr lang="en-US" dirty="0"/>
              <a:t>® 7 Ultimate</a:t>
            </a:r>
          </a:p>
          <a:p>
            <a:endParaRPr lang="en-US" b="1" dirty="0" smtClean="0"/>
          </a:p>
          <a:p>
            <a:r>
              <a:rPr lang="en-US" b="1" dirty="0" smtClean="0"/>
              <a:t>Operating </a:t>
            </a:r>
            <a:r>
              <a:rPr lang="en-US" b="1" dirty="0"/>
              <a:t>systems for </a:t>
            </a:r>
            <a:r>
              <a:rPr lang="en-US" b="1" dirty="0" err="1"/>
              <a:t>BranchCache</a:t>
            </a:r>
            <a:r>
              <a:rPr lang="en-US" b="1" dirty="0"/>
              <a:t> </a:t>
            </a:r>
            <a:r>
              <a:rPr lang="en-US" b="1" u="sng" dirty="0" smtClean="0">
                <a:effectLst>
                  <a:outerShdw blurRad="38100" dist="38100" dir="2700000" algn="tl">
                    <a:srgbClr val="000000">
                      <a:alpha val="43137"/>
                    </a:srgbClr>
                  </a:outerShdw>
                </a:effectLst>
              </a:rPr>
              <a:t>CONTENT SERVER</a:t>
            </a:r>
            <a:r>
              <a:rPr lang="en-US" b="1" dirty="0" smtClean="0"/>
              <a:t> functionality</a:t>
            </a:r>
            <a:r>
              <a:rPr lang="en-US" dirty="0"/>
              <a:t>:</a:t>
            </a:r>
          </a:p>
          <a:p>
            <a:pPr marL="285750" indent="-285750">
              <a:buFont typeface="Arial" pitchFamily="34" charset="0"/>
              <a:buChar char="•"/>
            </a:pPr>
            <a:r>
              <a:rPr lang="en-US" dirty="0" smtClean="0"/>
              <a:t>Windows </a:t>
            </a:r>
            <a:r>
              <a:rPr lang="en-US" dirty="0"/>
              <a:t>Server® 2008 R2 family of operating systems can be used as </a:t>
            </a:r>
            <a:r>
              <a:rPr lang="en-US" dirty="0" err="1"/>
              <a:t>BranchCache</a:t>
            </a:r>
            <a:r>
              <a:rPr lang="en-US" dirty="0"/>
              <a:t> </a:t>
            </a:r>
            <a:r>
              <a:rPr lang="en-US" dirty="0" smtClean="0"/>
              <a:t>	content </a:t>
            </a:r>
            <a:r>
              <a:rPr lang="en-US" dirty="0"/>
              <a:t>servers, with the following exceptions:</a:t>
            </a:r>
          </a:p>
          <a:p>
            <a:pPr marL="285750" indent="-285750">
              <a:buFont typeface="Arial" pitchFamily="34" charset="0"/>
              <a:buChar char="•"/>
            </a:pPr>
            <a:r>
              <a:rPr lang="en-US" dirty="0" smtClean="0"/>
              <a:t>Windows </a:t>
            </a:r>
            <a:r>
              <a:rPr lang="en-US" dirty="0"/>
              <a:t>Server® 2008 R2 Enterprise Core Install with Hyper-V, </a:t>
            </a:r>
            <a:r>
              <a:rPr lang="en-US" dirty="0" err="1"/>
              <a:t>BranchCache</a:t>
            </a:r>
            <a:r>
              <a:rPr lang="en-US" dirty="0"/>
              <a:t> is not </a:t>
            </a:r>
            <a:r>
              <a:rPr lang="en-US" dirty="0" smtClean="0"/>
              <a:t>supported</a:t>
            </a:r>
            <a:r>
              <a:rPr lang="en-US" dirty="0"/>
              <a:t>.</a:t>
            </a:r>
          </a:p>
          <a:p>
            <a:pPr marL="285750" indent="-285750">
              <a:buFont typeface="Arial" pitchFamily="34" charset="0"/>
              <a:buChar char="•"/>
            </a:pPr>
            <a:r>
              <a:rPr lang="en-US" dirty="0" smtClean="0"/>
              <a:t>In </a:t>
            </a:r>
            <a:r>
              <a:rPr lang="en-US" dirty="0"/>
              <a:t>Windows Server® 2008 R2 Datacenter Core Install with Hyper-V, </a:t>
            </a:r>
            <a:r>
              <a:rPr lang="en-US" dirty="0" err="1"/>
              <a:t>BranchCache</a:t>
            </a:r>
            <a:r>
              <a:rPr lang="en-US" dirty="0"/>
              <a:t> is not </a:t>
            </a:r>
            <a:r>
              <a:rPr lang="en-US" dirty="0" smtClean="0"/>
              <a:t>supported</a:t>
            </a:r>
            <a:r>
              <a:rPr lang="en-US" dirty="0"/>
              <a:t>.</a:t>
            </a:r>
          </a:p>
          <a:p>
            <a:endParaRPr lang="en-US" b="1" dirty="0" smtClean="0"/>
          </a:p>
          <a:p>
            <a:r>
              <a:rPr lang="en-US" b="1" dirty="0" smtClean="0"/>
              <a:t>Operating </a:t>
            </a:r>
            <a:r>
              <a:rPr lang="en-US" b="1" dirty="0"/>
              <a:t>systems for </a:t>
            </a:r>
            <a:r>
              <a:rPr lang="en-US" b="1" dirty="0" err="1"/>
              <a:t>BranchCache</a:t>
            </a:r>
            <a:r>
              <a:rPr lang="en-US" b="1" dirty="0"/>
              <a:t> </a:t>
            </a:r>
            <a:r>
              <a:rPr lang="en-US" b="1" u="sng" dirty="0" smtClean="0">
                <a:effectLst>
                  <a:outerShdw blurRad="38100" dist="38100" dir="2700000" algn="tl">
                    <a:srgbClr val="000000">
                      <a:alpha val="43137"/>
                    </a:srgbClr>
                  </a:outerShdw>
                </a:effectLst>
              </a:rPr>
              <a:t>HOSTED CACHE </a:t>
            </a:r>
            <a:r>
              <a:rPr lang="en-US" b="1" dirty="0" smtClean="0"/>
              <a:t>server </a:t>
            </a:r>
            <a:r>
              <a:rPr lang="en-US" b="1" dirty="0"/>
              <a:t>functionality</a:t>
            </a:r>
            <a:r>
              <a:rPr lang="en-US" dirty="0"/>
              <a:t>:</a:t>
            </a:r>
          </a:p>
          <a:p>
            <a:pPr marL="285750" indent="-285750">
              <a:buFont typeface="Arial" pitchFamily="34" charset="0"/>
              <a:buChar char="•"/>
            </a:pPr>
            <a:r>
              <a:rPr lang="en-US" dirty="0" smtClean="0"/>
              <a:t>Windows </a:t>
            </a:r>
            <a:r>
              <a:rPr lang="en-US" dirty="0"/>
              <a:t>Server® 2008 R2 Enterprise</a:t>
            </a:r>
          </a:p>
          <a:p>
            <a:pPr marL="285750" indent="-285750">
              <a:buFont typeface="Arial" pitchFamily="34" charset="0"/>
              <a:buChar char="•"/>
            </a:pPr>
            <a:r>
              <a:rPr lang="en-US" dirty="0" smtClean="0"/>
              <a:t>Windows </a:t>
            </a:r>
            <a:r>
              <a:rPr lang="en-US" dirty="0"/>
              <a:t>Server 2008 R2 Enterprise with Hyper-V</a:t>
            </a:r>
          </a:p>
          <a:p>
            <a:pPr marL="285750" indent="-285750">
              <a:buFont typeface="Arial" pitchFamily="34" charset="0"/>
              <a:buChar char="•"/>
            </a:pPr>
            <a:r>
              <a:rPr lang="en-US" dirty="0" smtClean="0"/>
              <a:t>Windows </a:t>
            </a:r>
            <a:r>
              <a:rPr lang="en-US" dirty="0"/>
              <a:t>Server 2008 R2 Enterprise Core Install</a:t>
            </a:r>
          </a:p>
          <a:p>
            <a:pPr marL="285750" indent="-285750">
              <a:buFont typeface="Arial" pitchFamily="34" charset="0"/>
              <a:buChar char="•"/>
            </a:pPr>
            <a:r>
              <a:rPr lang="en-US" dirty="0" smtClean="0"/>
              <a:t>Windows </a:t>
            </a:r>
            <a:r>
              <a:rPr lang="en-US" dirty="0"/>
              <a:t>Server 2008 R2 Enterprise Core Install with Hyper-V</a:t>
            </a:r>
          </a:p>
          <a:p>
            <a:pPr marL="285750" indent="-285750">
              <a:buFont typeface="Arial" pitchFamily="34" charset="0"/>
              <a:buChar char="•"/>
            </a:pPr>
            <a:r>
              <a:rPr lang="en-US" dirty="0" smtClean="0"/>
              <a:t>Windows </a:t>
            </a:r>
            <a:r>
              <a:rPr lang="en-US" dirty="0"/>
              <a:t>Server 2008 R2 for Itanium-Based Systems</a:t>
            </a:r>
          </a:p>
          <a:p>
            <a:pPr marL="285750" indent="-285750">
              <a:buFont typeface="Arial" pitchFamily="34" charset="0"/>
              <a:buChar char="•"/>
            </a:pPr>
            <a:r>
              <a:rPr lang="en-US" dirty="0" smtClean="0"/>
              <a:t>Windows </a:t>
            </a:r>
            <a:r>
              <a:rPr lang="en-US" dirty="0"/>
              <a:t>Server® 2008 R2 Datacenter</a:t>
            </a:r>
          </a:p>
          <a:p>
            <a:pPr marL="285750" indent="-285750">
              <a:buFont typeface="Arial" pitchFamily="34" charset="0"/>
              <a:buChar char="•"/>
            </a:pPr>
            <a:r>
              <a:rPr lang="en-US" dirty="0" smtClean="0"/>
              <a:t>Windows </a:t>
            </a:r>
            <a:r>
              <a:rPr lang="en-US" dirty="0"/>
              <a:t>Server® 2008 R2 Datacenter with Hyper-V</a:t>
            </a:r>
          </a:p>
          <a:p>
            <a:pPr marL="285750" indent="-285750">
              <a:buFont typeface="Arial" pitchFamily="34" charset="0"/>
              <a:buChar char="•"/>
            </a:pPr>
            <a:r>
              <a:rPr lang="en-US" dirty="0" smtClean="0"/>
              <a:t>Windows </a:t>
            </a:r>
            <a:r>
              <a:rPr lang="en-US" dirty="0"/>
              <a:t>Server 2008 R2 Datacenter Core Install with Hyper-V</a:t>
            </a:r>
          </a:p>
        </p:txBody>
      </p:sp>
    </p:spTree>
    <p:extLst>
      <p:ext uri="{BB962C8B-B14F-4D97-AF65-F5344CB8AC3E}">
        <p14:creationId xmlns:p14="http://schemas.microsoft.com/office/powerpoint/2010/main" val="34036585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4" descr="C:\Users\arib\Pictures\Presentation Stuff\Platform3.png"/>
          <p:cNvPicPr>
            <a:picLocks noChangeAspect="1" noChangeArrowheads="1"/>
          </p:cNvPicPr>
          <p:nvPr/>
        </p:nvPicPr>
        <p:blipFill>
          <a:blip r:embed="rId3" cstate="screen"/>
          <a:srcRect/>
          <a:stretch>
            <a:fillRect/>
          </a:stretch>
        </p:blipFill>
        <p:spPr bwMode="auto">
          <a:xfrm>
            <a:off x="165529" y="1438632"/>
            <a:ext cx="5216992" cy="2740572"/>
          </a:xfrm>
          <a:prstGeom prst="rect">
            <a:avLst/>
          </a:prstGeom>
          <a:noFill/>
        </p:spPr>
      </p:pic>
      <p:pic>
        <p:nvPicPr>
          <p:cNvPr id="58" name="Picture 2" descr="C:\Users\arib\Pictures\Presentation Stuff\Platform4.png"/>
          <p:cNvPicPr>
            <a:picLocks noChangeAspect="1" noChangeArrowheads="1"/>
          </p:cNvPicPr>
          <p:nvPr/>
        </p:nvPicPr>
        <p:blipFill>
          <a:blip r:embed="rId4" cstate="screen"/>
          <a:srcRect/>
          <a:stretch>
            <a:fillRect/>
          </a:stretch>
        </p:blipFill>
        <p:spPr bwMode="auto">
          <a:xfrm>
            <a:off x="3792954" y="3563711"/>
            <a:ext cx="8592368" cy="4105445"/>
          </a:xfrm>
          <a:prstGeom prst="rect">
            <a:avLst/>
          </a:prstGeom>
          <a:noFill/>
          <a:ln>
            <a:noFill/>
          </a:ln>
        </p:spPr>
      </p:pic>
      <p:pic>
        <p:nvPicPr>
          <p:cNvPr id="60" name="Picture 23" descr="XP icon my computer"/>
          <p:cNvPicPr>
            <a:picLocks noChangeAspect="1" noChangeArrowheads="1"/>
          </p:cNvPicPr>
          <p:nvPr/>
        </p:nvPicPr>
        <p:blipFill>
          <a:blip r:embed="rId5" cstate="print"/>
          <a:stretch>
            <a:fillRect/>
          </a:stretch>
        </p:blipFill>
        <p:spPr bwMode="auto">
          <a:xfrm>
            <a:off x="5548931" y="3728154"/>
            <a:ext cx="2041628" cy="1320165"/>
          </a:xfrm>
          <a:prstGeom prst="rect">
            <a:avLst/>
          </a:prstGeom>
          <a:noFill/>
        </p:spPr>
      </p:pic>
      <p:pic>
        <p:nvPicPr>
          <p:cNvPr id="61" name="Picture 6" descr="laptop"/>
          <p:cNvPicPr>
            <a:picLocks noChangeAspect="1" noChangeArrowheads="1"/>
          </p:cNvPicPr>
          <p:nvPr/>
        </p:nvPicPr>
        <p:blipFill>
          <a:blip r:embed="rId5" cstate="print"/>
          <a:stretch>
            <a:fillRect/>
          </a:stretch>
        </p:blipFill>
        <p:spPr bwMode="auto">
          <a:xfrm>
            <a:off x="8201128" y="3203431"/>
            <a:ext cx="1701357" cy="1100138"/>
          </a:xfrm>
          <a:prstGeom prst="rect">
            <a:avLst/>
          </a:prstGeom>
          <a:noFill/>
        </p:spPr>
      </p:pic>
      <p:grpSp>
        <p:nvGrpSpPr>
          <p:cNvPr id="2" name="Group 28"/>
          <p:cNvGrpSpPr/>
          <p:nvPr/>
        </p:nvGrpSpPr>
        <p:grpSpPr>
          <a:xfrm>
            <a:off x="3982629" y="2135496"/>
            <a:ext cx="4666175" cy="946368"/>
            <a:chOff x="2743199" y="2992924"/>
            <a:chExt cx="4016439" cy="891795"/>
          </a:xfrm>
        </p:grpSpPr>
        <p:sp>
          <p:nvSpPr>
            <p:cNvPr id="14" name="Freeform 13"/>
            <p:cNvSpPr/>
            <p:nvPr/>
          </p:nvSpPr>
          <p:spPr>
            <a:xfrm>
              <a:off x="2743199" y="3134448"/>
              <a:ext cx="4016439" cy="7502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Lst>
              <a:ahLst/>
              <a:cxnLst>
                <a:cxn ang="0">
                  <a:pos x="connsiteX0" y="connsiteY0"/>
                </a:cxn>
                <a:cxn ang="0">
                  <a:pos x="connsiteX1" y="connsiteY1"/>
                </a:cxn>
              </a:cxnLst>
              <a:rect l="l" t="t" r="r" b="b"/>
              <a:pathLst>
                <a:path w="3013114" h="750271">
                  <a:moveTo>
                    <a:pt x="3013114" y="750271"/>
                  </a:moveTo>
                  <a:cubicBezTo>
                    <a:pt x="2265414" y="279918"/>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rot="975737">
              <a:off x="4920603" y="2992924"/>
              <a:ext cx="490103" cy="348034"/>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 name="Group 29"/>
          <p:cNvGrpSpPr/>
          <p:nvPr/>
        </p:nvGrpSpPr>
        <p:grpSpPr>
          <a:xfrm>
            <a:off x="3075513" y="2716799"/>
            <a:ext cx="2794795" cy="1633491"/>
            <a:chOff x="2438400" y="3570303"/>
            <a:chExt cx="2096642" cy="1633491"/>
          </a:xfrm>
        </p:grpSpPr>
        <p:sp>
          <p:nvSpPr>
            <p:cNvPr id="11" name="Freeform 10"/>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rot="2099733">
              <a:off x="2917199" y="4587628"/>
              <a:ext cx="427151" cy="369332"/>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4" name="Group 29"/>
          <p:cNvGrpSpPr/>
          <p:nvPr/>
        </p:nvGrpSpPr>
        <p:grpSpPr>
          <a:xfrm flipH="1" flipV="1">
            <a:off x="3366979" y="2700866"/>
            <a:ext cx="2608326" cy="1371600"/>
            <a:chOff x="4614025" y="2052546"/>
            <a:chExt cx="2294426" cy="1787584"/>
          </a:xfrm>
        </p:grpSpPr>
        <p:sp>
          <p:nvSpPr>
            <p:cNvPr id="36" name="Freeform 35"/>
            <p:cNvSpPr/>
            <p:nvPr/>
          </p:nvSpPr>
          <p:spPr>
            <a:xfrm rot="21446118">
              <a:off x="4614025" y="2052546"/>
              <a:ext cx="2294426" cy="17875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rot="12863538">
              <a:off x="5006310" y="2988357"/>
              <a:ext cx="500864" cy="481344"/>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pic>
        <p:nvPicPr>
          <p:cNvPr id="59" name="Picture 24" descr="application server"/>
          <p:cNvPicPr>
            <a:picLocks noChangeAspect="1" noChangeArrowheads="1"/>
          </p:cNvPicPr>
          <p:nvPr/>
        </p:nvPicPr>
        <p:blipFill>
          <a:blip r:embed="rId6" cstate="print"/>
          <a:stretch>
            <a:fillRect/>
          </a:stretch>
        </p:blipFill>
        <p:spPr bwMode="auto">
          <a:xfrm>
            <a:off x="1528279" y="1690099"/>
            <a:ext cx="2640912" cy="1074549"/>
          </a:xfrm>
          <a:prstGeom prst="rect">
            <a:avLst/>
          </a:prstGeom>
          <a:noFill/>
        </p:spPr>
      </p:pic>
      <p:sp>
        <p:nvSpPr>
          <p:cNvPr id="7" name="Title 6"/>
          <p:cNvSpPr>
            <a:spLocks noGrp="1"/>
          </p:cNvSpPr>
          <p:nvPr>
            <p:ph type="title"/>
          </p:nvPr>
        </p:nvSpPr>
        <p:spPr/>
        <p:txBody>
          <a:bodyPr/>
          <a:lstStyle/>
          <a:p>
            <a:r>
              <a:rPr smtClean="0"/>
              <a:t>BranchCache Distributed Cache</a:t>
            </a:r>
            <a:endParaRPr lang="en-US" dirty="0"/>
          </a:p>
        </p:txBody>
      </p:sp>
      <p:grpSp>
        <p:nvGrpSpPr>
          <p:cNvPr id="13" name="Group 31"/>
          <p:cNvGrpSpPr/>
          <p:nvPr/>
        </p:nvGrpSpPr>
        <p:grpSpPr>
          <a:xfrm rot="18881222" flipV="1">
            <a:off x="8324807" y="4236967"/>
            <a:ext cx="1772220" cy="603273"/>
            <a:chOff x="5956187" y="4450742"/>
            <a:chExt cx="1249555" cy="264971"/>
          </a:xfrm>
        </p:grpSpPr>
        <p:sp>
          <p:nvSpPr>
            <p:cNvPr id="19" name="Freeform 18"/>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rot="10713528">
              <a:off x="6475524" y="4534693"/>
              <a:ext cx="401463" cy="162219"/>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6" name="Group 45"/>
          <p:cNvGrpSpPr/>
          <p:nvPr/>
        </p:nvGrpSpPr>
        <p:grpSpPr>
          <a:xfrm rot="605250">
            <a:off x="6922636" y="4377611"/>
            <a:ext cx="1304171" cy="730939"/>
            <a:chOff x="4691270" y="2128838"/>
            <a:chExt cx="978383" cy="730939"/>
          </a:xfrm>
        </p:grpSpPr>
        <p:sp>
          <p:nvSpPr>
            <p:cNvPr id="28" name="Arc 27"/>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Arc 28"/>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Arc 29"/>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7" name="Group 46"/>
          <p:cNvGrpSpPr/>
          <p:nvPr/>
        </p:nvGrpSpPr>
        <p:grpSpPr>
          <a:xfrm rot="21114929" flipH="1">
            <a:off x="4842752" y="4275369"/>
            <a:ext cx="1596951" cy="730939"/>
            <a:chOff x="4691270" y="2128838"/>
            <a:chExt cx="978383" cy="730939"/>
          </a:xfrm>
        </p:grpSpPr>
        <p:sp>
          <p:nvSpPr>
            <p:cNvPr id="32" name="Arc 31"/>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3" name="Arc 32"/>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4" name="Arc 33"/>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8" name="Group 53"/>
          <p:cNvGrpSpPr/>
          <p:nvPr/>
        </p:nvGrpSpPr>
        <p:grpSpPr>
          <a:xfrm rot="305576">
            <a:off x="9460683" y="3376220"/>
            <a:ext cx="1304171" cy="730939"/>
            <a:chOff x="4691270" y="2128838"/>
            <a:chExt cx="978383" cy="730939"/>
          </a:xfrm>
        </p:grpSpPr>
        <p:sp>
          <p:nvSpPr>
            <p:cNvPr id="39" name="Arc 38"/>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0" name="Arc 39"/>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Arc 40"/>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1" name="Group 57"/>
          <p:cNvGrpSpPr/>
          <p:nvPr/>
        </p:nvGrpSpPr>
        <p:grpSpPr>
          <a:xfrm rot="1147498" flipH="1">
            <a:off x="7504374" y="3281719"/>
            <a:ext cx="1596951" cy="730939"/>
            <a:chOff x="4691270" y="2128838"/>
            <a:chExt cx="978383" cy="730939"/>
          </a:xfrm>
        </p:grpSpPr>
        <p:sp>
          <p:nvSpPr>
            <p:cNvPr id="43" name="Arc 42"/>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4" name="Arc 43"/>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Arc 44"/>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4" name="Group 22"/>
          <p:cNvGrpSpPr/>
          <p:nvPr/>
        </p:nvGrpSpPr>
        <p:grpSpPr>
          <a:xfrm>
            <a:off x="7748260" y="4255926"/>
            <a:ext cx="506269" cy="381000"/>
            <a:chOff x="1818735" y="3243944"/>
            <a:chExt cx="379801" cy="381000"/>
          </a:xfrm>
        </p:grpSpPr>
        <p:pic>
          <p:nvPicPr>
            <p:cNvPr id="50" name="Picture 49" descr="page"/>
            <p:cNvPicPr>
              <a:picLocks noChangeAspect="1" noChangeArrowheads="1"/>
            </p:cNvPicPr>
            <p:nvPr/>
          </p:nvPicPr>
          <p:blipFill>
            <a:blip r:embed="rId7" cstate="print"/>
            <a:stretch>
              <a:fillRect/>
            </a:stretch>
          </p:blipFill>
          <p:spPr bwMode="auto">
            <a:xfrm>
              <a:off x="1892963" y="3243944"/>
              <a:ext cx="305573" cy="381000"/>
            </a:xfrm>
            <a:prstGeom prst="rect">
              <a:avLst/>
            </a:prstGeom>
            <a:noFill/>
            <a:ln w="9525">
              <a:noFill/>
              <a:miter lim="800000"/>
              <a:headEnd/>
              <a:tailEnd/>
            </a:ln>
          </p:spPr>
        </p:pic>
        <p:sp>
          <p:nvSpPr>
            <p:cNvPr id="51" name="TextBox 50"/>
            <p:cNvSpPr txBox="1"/>
            <p:nvPr/>
          </p:nvSpPr>
          <p:spPr>
            <a:xfrm>
              <a:off x="1818735" y="3320144"/>
              <a:ext cx="316515" cy="230832"/>
            </a:xfrm>
            <a:prstGeom prst="rect">
              <a:avLst/>
            </a:prstGeom>
            <a:noFill/>
          </p:spPr>
          <p:txBody>
            <a:bodyPr wrap="none" rtlCol="0">
              <a:spAutoFit/>
            </a:bodyPr>
            <a:lstStyle/>
            <a:p>
              <a:r>
                <a:rPr lang="en-US" sz="900" dirty="0" smtClean="0">
                  <a:solidFill>
                    <a:prstClr val="black"/>
                  </a:solidFill>
                </a:rPr>
                <a:t>Data</a:t>
              </a:r>
              <a:endParaRPr lang="en-US" sz="900" dirty="0">
                <a:solidFill>
                  <a:prstClr val="black"/>
                </a:solidFill>
              </a:endParaRPr>
            </a:p>
          </p:txBody>
        </p:sp>
      </p:grpSp>
      <p:grpSp>
        <p:nvGrpSpPr>
          <p:cNvPr id="5" name="Group 32"/>
          <p:cNvGrpSpPr/>
          <p:nvPr/>
        </p:nvGrpSpPr>
        <p:grpSpPr>
          <a:xfrm>
            <a:off x="2864618" y="2204595"/>
            <a:ext cx="512624" cy="381000"/>
            <a:chOff x="441979" y="3205162"/>
            <a:chExt cx="384568" cy="381000"/>
          </a:xfrm>
        </p:grpSpPr>
        <p:pic>
          <p:nvPicPr>
            <p:cNvPr id="47" name="Picture 19" descr="page"/>
            <p:cNvPicPr>
              <a:picLocks noChangeAspect="1" noChangeArrowheads="1"/>
            </p:cNvPicPr>
            <p:nvPr/>
          </p:nvPicPr>
          <p:blipFill>
            <a:blip r:embed="rId7" cstate="print"/>
            <a:stretch>
              <a:fillRect/>
            </a:stretch>
          </p:blipFill>
          <p:spPr bwMode="auto">
            <a:xfrm>
              <a:off x="520974" y="3205162"/>
              <a:ext cx="305573" cy="381000"/>
            </a:xfrm>
            <a:prstGeom prst="rect">
              <a:avLst/>
            </a:prstGeom>
            <a:noFill/>
            <a:ln w="9525">
              <a:noFill/>
              <a:miter lim="800000"/>
              <a:headEnd/>
              <a:tailEnd/>
            </a:ln>
          </p:spPr>
        </p:pic>
        <p:sp>
          <p:nvSpPr>
            <p:cNvPr id="48" name="TextBox 47"/>
            <p:cNvSpPr txBox="1"/>
            <p:nvPr/>
          </p:nvSpPr>
          <p:spPr>
            <a:xfrm>
              <a:off x="441979" y="3267075"/>
              <a:ext cx="316515" cy="230832"/>
            </a:xfrm>
            <a:prstGeom prst="rect">
              <a:avLst/>
            </a:prstGeom>
            <a:noFill/>
          </p:spPr>
          <p:txBody>
            <a:bodyPr wrap="none" rtlCol="0">
              <a:spAutoFit/>
            </a:bodyPr>
            <a:lstStyle/>
            <a:p>
              <a:r>
                <a:rPr lang="en-US" sz="900" dirty="0" smtClean="0">
                  <a:solidFill>
                    <a:prstClr val="black"/>
                  </a:solidFill>
                </a:rPr>
                <a:t>Data</a:t>
              </a:r>
              <a:endParaRPr lang="en-US" sz="900" dirty="0">
                <a:solidFill>
                  <a:prstClr val="black"/>
                </a:solidFill>
              </a:endParaRPr>
            </a:p>
          </p:txBody>
        </p:sp>
      </p:grpSp>
      <p:grpSp>
        <p:nvGrpSpPr>
          <p:cNvPr id="6" name="Group 54"/>
          <p:cNvGrpSpPr/>
          <p:nvPr/>
        </p:nvGrpSpPr>
        <p:grpSpPr>
          <a:xfrm>
            <a:off x="2965863" y="2188731"/>
            <a:ext cx="407325" cy="381000"/>
            <a:chOff x="1511574" y="3033712"/>
            <a:chExt cx="305573" cy="381000"/>
          </a:xfrm>
        </p:grpSpPr>
        <p:pic>
          <p:nvPicPr>
            <p:cNvPr id="56" name="Picture 55" descr="page"/>
            <p:cNvPicPr>
              <a:picLocks noChangeAspect="1" noChangeArrowheads="1"/>
            </p:cNvPicPr>
            <p:nvPr/>
          </p:nvPicPr>
          <p:blipFill>
            <a:blip r:embed="rId8" cstate="print"/>
            <a:stretch>
              <a:fillRect/>
            </a:stretch>
          </p:blipFill>
          <p:spPr bwMode="auto">
            <a:xfrm>
              <a:off x="1511574" y="3033712"/>
              <a:ext cx="305573" cy="381000"/>
            </a:xfrm>
            <a:prstGeom prst="rect">
              <a:avLst/>
            </a:prstGeom>
            <a:noFill/>
            <a:ln w="9525">
              <a:noFill/>
              <a:miter lim="800000"/>
              <a:headEnd/>
              <a:tailEnd/>
            </a:ln>
          </p:spPr>
        </p:pic>
        <p:sp>
          <p:nvSpPr>
            <p:cNvPr id="57" name="TextBox 56"/>
            <p:cNvSpPr txBox="1"/>
            <p:nvPr/>
          </p:nvSpPr>
          <p:spPr>
            <a:xfrm>
              <a:off x="1513546" y="3124200"/>
              <a:ext cx="221513" cy="230832"/>
            </a:xfrm>
            <a:prstGeom prst="rect">
              <a:avLst/>
            </a:prstGeom>
            <a:noFill/>
          </p:spPr>
          <p:txBody>
            <a:bodyPr wrap="none" rtlCol="0">
              <a:spAutoFit/>
            </a:bodyPr>
            <a:lstStyle/>
            <a:p>
              <a:r>
                <a:rPr lang="en-US" sz="900" dirty="0" smtClean="0">
                  <a:solidFill>
                    <a:prstClr val="black"/>
                  </a:solidFill>
                </a:rPr>
                <a:t>ID</a:t>
              </a:r>
              <a:endParaRPr lang="en-US" sz="900" dirty="0">
                <a:solidFill>
                  <a:prstClr val="black"/>
                </a:solidFill>
              </a:endParaRPr>
            </a:p>
          </p:txBody>
        </p:sp>
      </p:grpSp>
      <p:grpSp>
        <p:nvGrpSpPr>
          <p:cNvPr id="10" name="Group 32"/>
          <p:cNvGrpSpPr/>
          <p:nvPr/>
        </p:nvGrpSpPr>
        <p:grpSpPr>
          <a:xfrm>
            <a:off x="2859108" y="2191193"/>
            <a:ext cx="512618" cy="381000"/>
            <a:chOff x="1737383" y="2443162"/>
            <a:chExt cx="384564" cy="381000"/>
          </a:xfrm>
        </p:grpSpPr>
        <p:pic>
          <p:nvPicPr>
            <p:cNvPr id="22" name="Picture 19" descr="page"/>
            <p:cNvPicPr>
              <a:picLocks noChangeAspect="1" noChangeArrowheads="1"/>
            </p:cNvPicPr>
            <p:nvPr/>
          </p:nvPicPr>
          <p:blipFill>
            <a:blip r:embed="rId7" cstate="print"/>
            <a:stretch>
              <a:fillRect/>
            </a:stretch>
          </p:blipFill>
          <p:spPr bwMode="auto">
            <a:xfrm>
              <a:off x="1816374" y="2443162"/>
              <a:ext cx="305573" cy="381000"/>
            </a:xfrm>
            <a:prstGeom prst="rect">
              <a:avLst/>
            </a:prstGeom>
            <a:noFill/>
            <a:ln w="9525">
              <a:noFill/>
              <a:miter lim="800000"/>
              <a:headEnd/>
              <a:tailEnd/>
            </a:ln>
          </p:spPr>
        </p:pic>
        <p:sp>
          <p:nvSpPr>
            <p:cNvPr id="23" name="TextBox 22"/>
            <p:cNvSpPr txBox="1"/>
            <p:nvPr/>
          </p:nvSpPr>
          <p:spPr>
            <a:xfrm>
              <a:off x="1737383" y="2514602"/>
              <a:ext cx="340566" cy="230832"/>
            </a:xfrm>
            <a:prstGeom prst="rect">
              <a:avLst/>
            </a:prstGeom>
            <a:noFill/>
          </p:spPr>
          <p:txBody>
            <a:bodyPr wrap="none" rtlCol="0">
              <a:spAutoFit/>
            </a:bodyPr>
            <a:lstStyle/>
            <a:p>
              <a:r>
                <a:rPr lang="en-US" sz="900" dirty="0" smtClean="0">
                  <a:solidFill>
                    <a:prstClr val="black"/>
                  </a:solidFill>
                </a:rPr>
                <a:t> Data</a:t>
              </a:r>
              <a:endParaRPr lang="en-US" sz="900" dirty="0">
                <a:solidFill>
                  <a:prstClr val="black"/>
                </a:solidFill>
              </a:endParaRPr>
            </a:p>
          </p:txBody>
        </p:sp>
      </p:grpSp>
      <p:grpSp>
        <p:nvGrpSpPr>
          <p:cNvPr id="27" name="Group 14"/>
          <p:cNvGrpSpPr/>
          <p:nvPr/>
        </p:nvGrpSpPr>
        <p:grpSpPr>
          <a:xfrm>
            <a:off x="2966397" y="2199364"/>
            <a:ext cx="420962" cy="393756"/>
            <a:chOff x="925075" y="3052763"/>
            <a:chExt cx="315804" cy="393756"/>
          </a:xfrm>
        </p:grpSpPr>
        <p:pic>
          <p:nvPicPr>
            <p:cNvPr id="53" name="Picture 19" descr="page"/>
            <p:cNvPicPr>
              <a:picLocks noChangeAspect="1" noChangeArrowheads="1"/>
            </p:cNvPicPr>
            <p:nvPr/>
          </p:nvPicPr>
          <p:blipFill>
            <a:blip r:embed="rId9" cstate="print"/>
            <a:stretch>
              <a:fillRect/>
            </a:stretch>
          </p:blipFill>
          <p:spPr bwMode="auto">
            <a:xfrm>
              <a:off x="925075" y="3052763"/>
              <a:ext cx="315804" cy="393756"/>
            </a:xfrm>
            <a:prstGeom prst="rect">
              <a:avLst/>
            </a:prstGeom>
            <a:noFill/>
            <a:ln w="9525">
              <a:noFill/>
              <a:miter lim="800000"/>
              <a:headEnd/>
              <a:tailEnd/>
            </a:ln>
          </p:spPr>
        </p:pic>
        <p:sp>
          <p:nvSpPr>
            <p:cNvPr id="54" name="TextBox 53"/>
            <p:cNvSpPr txBox="1"/>
            <p:nvPr/>
          </p:nvSpPr>
          <p:spPr>
            <a:xfrm>
              <a:off x="925075" y="3112722"/>
              <a:ext cx="312941" cy="230832"/>
            </a:xfrm>
            <a:prstGeom prst="rect">
              <a:avLst/>
            </a:prstGeom>
            <a:noFill/>
          </p:spPr>
          <p:txBody>
            <a:bodyPr wrap="square" rtlCol="0">
              <a:spAutoFit/>
            </a:bodyPr>
            <a:lstStyle/>
            <a:p>
              <a:pPr algn="ctr"/>
              <a:r>
                <a:rPr lang="en-US" sz="900" dirty="0" smtClean="0">
                  <a:solidFill>
                    <a:prstClr val="black"/>
                  </a:solidFill>
                </a:rPr>
                <a:t>ID </a:t>
              </a:r>
              <a:endParaRPr lang="en-US" sz="900" dirty="0">
                <a:solidFill>
                  <a:prstClr val="black"/>
                </a:solidFill>
              </a:endParaRPr>
            </a:p>
          </p:txBody>
        </p:sp>
      </p:grpSp>
      <p:sp>
        <p:nvSpPr>
          <p:cNvPr id="66" name="TextBox 65"/>
          <p:cNvSpPr txBox="1"/>
          <p:nvPr/>
        </p:nvSpPr>
        <p:spPr>
          <a:xfrm rot="764534">
            <a:off x="832107" y="2985884"/>
            <a:ext cx="1802457" cy="159486"/>
          </a:xfrm>
          <a:prstGeom prst="rect">
            <a:avLst/>
          </a:prstGeom>
          <a:noFill/>
        </p:spPr>
        <p:txBody>
          <a:bodyPr wrap="square" rtlCol="0">
            <a:prstTxWarp prst="textArchDown">
              <a:avLst/>
            </a:prstTxWarp>
            <a:spAutoFit/>
          </a:bodyPr>
          <a:lstStyle/>
          <a:p>
            <a:pPr algn="ctr"/>
            <a:r>
              <a:rPr lang="en-US" sz="1600" b="1" dirty="0" smtClean="0">
                <a:solidFill>
                  <a:prstClr val="white"/>
                </a:solidFill>
                <a:effectLst>
                  <a:outerShdw blurRad="38100" dist="38100" dir="2700000" algn="tl">
                    <a:srgbClr val="000000">
                      <a:alpha val="43137"/>
                    </a:srgbClr>
                  </a:outerShdw>
                </a:effectLst>
                <a:latin typeface="Segoe" pitchFamily="34" charset="0"/>
              </a:rPr>
              <a:t>Main Office</a:t>
            </a:r>
            <a:endParaRPr lang="en-US" sz="1600" b="1" dirty="0">
              <a:solidFill>
                <a:prstClr val="white"/>
              </a:solidFill>
              <a:effectLst>
                <a:outerShdw blurRad="38100" dist="38100" dir="2700000" algn="tl">
                  <a:srgbClr val="000000">
                    <a:alpha val="43137"/>
                  </a:srgbClr>
                </a:outerShdw>
              </a:effectLst>
              <a:latin typeface="Segoe" pitchFamily="34" charset="0"/>
            </a:endParaRPr>
          </a:p>
        </p:txBody>
      </p:sp>
      <p:sp>
        <p:nvSpPr>
          <p:cNvPr id="67" name="TextBox 66"/>
          <p:cNvSpPr txBox="1"/>
          <p:nvPr/>
        </p:nvSpPr>
        <p:spPr>
          <a:xfrm rot="1040712">
            <a:off x="5373281" y="5728081"/>
            <a:ext cx="1802457" cy="159486"/>
          </a:xfrm>
          <a:prstGeom prst="rect">
            <a:avLst/>
          </a:prstGeom>
          <a:noFill/>
        </p:spPr>
        <p:txBody>
          <a:bodyPr wrap="square" rtlCol="0">
            <a:prstTxWarp prst="textArchDown">
              <a:avLst/>
            </a:prstTxWarp>
            <a:spAutoFit/>
          </a:bodyPr>
          <a:lstStyle/>
          <a:p>
            <a:pPr algn="ctr"/>
            <a:r>
              <a:rPr lang="en-US" sz="1600" b="1"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600" b="1" dirty="0">
              <a:solidFill>
                <a:prstClr val="white"/>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889370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7 0.02477 C 0.05851 0.17917 0.10261 0.20718 0.22709 0.27917 " pathEditMode="relative" rAng="0" ptsTypes="ss">
                                      <p:cBhvr>
                                        <p:cTn id="10" dur="1000" fill="hold"/>
                                        <p:tgtEl>
                                          <p:spTgt spid="27"/>
                                        </p:tgtEl>
                                        <p:attrNameLst>
                                          <p:attrName>ppt_x</p:attrName>
                                          <p:attrName>ppt_y</p:attrName>
                                        </p:attrNameLst>
                                      </p:cBhvr>
                                      <p:rCtr x="11300" y="12700"/>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1000"/>
                                        <p:tgtEl>
                                          <p:spTgt spid="16"/>
                                        </p:tgtEl>
                                      </p:cBhvr>
                                    </p:animEffect>
                                  </p:childTnLst>
                                </p:cTn>
                              </p:par>
                              <p:par>
                                <p:cTn id="16" presetID="3" presetClass="entr" presetSubtype="5"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vertical)">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5.55556E-7 2.12766E-6 C 0.02326 0.01295 0.10139 0.04348 0.14167 0.07886 C 0.18212 0.11424 0.22049 0.18339 0.24132 0.21114 " pathEditMode="relative" rAng="0" ptsTypes="aaa">
                                      <p:cBhvr>
                                        <p:cTn id="26" dur="2000" fill="hold"/>
                                        <p:tgtEl>
                                          <p:spTgt spid="5"/>
                                        </p:tgtEl>
                                        <p:attrNameLst>
                                          <p:attrName>ppt_x</p:attrName>
                                          <p:attrName>ppt_y</p:attrName>
                                        </p:attrNameLst>
                                      </p:cBhvr>
                                      <p:rCtr x="12100" y="105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3 0.0044 C 0.22205 -0.02569 0.3493 0.02153 0.46649 0.08773 " pathEditMode="relative" rAng="0" ptsTypes="ss">
                                      <p:cBhvr>
                                        <p:cTn id="34" dur="1000" fill="hold"/>
                                        <p:tgtEl>
                                          <p:spTgt spid="6"/>
                                        </p:tgtEl>
                                        <p:attrNameLst>
                                          <p:attrName>ppt_x</p:attrName>
                                          <p:attrName>ppt_y</p:attrName>
                                        </p:attrNameLst>
                                      </p:cBhvr>
                                      <p:rCtr x="21900" y="2700"/>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4149 0.00463 C 0.10347 -0.00694 0.14045 -0.03171 0.17413 -0.11435 " pathEditMode="relative" rAng="0" ptsTypes="ss">
                                      <p:cBhvr>
                                        <p:cTn id="53" dur="1000" fill="hold"/>
                                        <p:tgtEl>
                                          <p:spTgt spid="24"/>
                                        </p:tgtEl>
                                        <p:attrNameLst>
                                          <p:attrName>ppt_x</p:attrName>
                                          <p:attrName>ppt_y</p:attrName>
                                        </p:attrNameLst>
                                      </p:cBhvr>
                                      <p:rCtr x="6600" y="-5900"/>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descr="C:\Users\arib\Pictures\Presentation Stuff\Platform4.png"/>
          <p:cNvPicPr>
            <a:picLocks noChangeAspect="1" noChangeArrowheads="1"/>
          </p:cNvPicPr>
          <p:nvPr/>
        </p:nvPicPr>
        <p:blipFill>
          <a:blip r:embed="rId3" cstate="screen"/>
          <a:srcRect/>
          <a:stretch>
            <a:fillRect/>
          </a:stretch>
        </p:blipFill>
        <p:spPr bwMode="auto">
          <a:xfrm>
            <a:off x="3792954" y="3563711"/>
            <a:ext cx="8592368" cy="4105445"/>
          </a:xfrm>
          <a:prstGeom prst="rect">
            <a:avLst/>
          </a:prstGeom>
          <a:noFill/>
          <a:ln>
            <a:noFill/>
          </a:ln>
        </p:spPr>
      </p:pic>
      <p:pic>
        <p:nvPicPr>
          <p:cNvPr id="69" name="Picture 4" descr="C:\Users\arib\Pictures\Presentation Stuff\Platform3.png"/>
          <p:cNvPicPr>
            <a:picLocks noChangeAspect="1" noChangeArrowheads="1"/>
          </p:cNvPicPr>
          <p:nvPr/>
        </p:nvPicPr>
        <p:blipFill>
          <a:blip r:embed="rId4" cstate="screen"/>
          <a:srcRect/>
          <a:stretch>
            <a:fillRect/>
          </a:stretch>
        </p:blipFill>
        <p:spPr bwMode="auto">
          <a:xfrm>
            <a:off x="165529" y="1438632"/>
            <a:ext cx="5216992" cy="2740572"/>
          </a:xfrm>
          <a:prstGeom prst="rect">
            <a:avLst/>
          </a:prstGeom>
          <a:noFill/>
        </p:spPr>
      </p:pic>
      <p:grpSp>
        <p:nvGrpSpPr>
          <p:cNvPr id="3" name="Group 28"/>
          <p:cNvGrpSpPr/>
          <p:nvPr/>
        </p:nvGrpSpPr>
        <p:grpSpPr>
          <a:xfrm>
            <a:off x="3780787" y="2086060"/>
            <a:ext cx="4088335" cy="853634"/>
            <a:chOff x="2743199" y="3003364"/>
            <a:chExt cx="4016439" cy="750726"/>
          </a:xfrm>
        </p:grpSpPr>
        <p:sp>
          <p:nvSpPr>
            <p:cNvPr id="8" name="Freeform 7"/>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rot="485127">
              <a:off x="4656395" y="3003364"/>
              <a:ext cx="559374" cy="32480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p:nvPr>
        </p:nvSpPr>
        <p:spPr/>
        <p:txBody>
          <a:bodyPr/>
          <a:lstStyle/>
          <a:p>
            <a:r>
              <a:rPr smtClean="0"/>
              <a:t>BranchCache Hosted Cache</a:t>
            </a:r>
            <a:endParaRPr lang="en-US" dirty="0"/>
          </a:p>
        </p:txBody>
      </p:sp>
      <p:pic>
        <p:nvPicPr>
          <p:cNvPr id="10" name="Picture 24" descr="application server"/>
          <p:cNvPicPr>
            <a:picLocks noChangeAspect="1" noChangeArrowheads="1"/>
          </p:cNvPicPr>
          <p:nvPr/>
        </p:nvPicPr>
        <p:blipFill>
          <a:blip r:embed="rId5" cstate="print"/>
          <a:stretch>
            <a:fillRect/>
          </a:stretch>
        </p:blipFill>
        <p:spPr bwMode="auto">
          <a:xfrm>
            <a:off x="1369363" y="1831961"/>
            <a:ext cx="2362526" cy="961278"/>
          </a:xfrm>
          <a:prstGeom prst="rect">
            <a:avLst/>
          </a:prstGeom>
          <a:noFill/>
        </p:spPr>
      </p:pic>
      <p:pic>
        <p:nvPicPr>
          <p:cNvPr id="11" name="Picture 6" descr="laptop"/>
          <p:cNvPicPr>
            <a:picLocks noChangeAspect="1" noChangeArrowheads="1"/>
          </p:cNvPicPr>
          <p:nvPr/>
        </p:nvPicPr>
        <p:blipFill>
          <a:blip r:embed="rId6" cstate="print"/>
          <a:stretch>
            <a:fillRect/>
          </a:stretch>
        </p:blipFill>
        <p:spPr bwMode="auto">
          <a:xfrm>
            <a:off x="7431489" y="3210285"/>
            <a:ext cx="1573012" cy="1017147"/>
          </a:xfrm>
          <a:prstGeom prst="rect">
            <a:avLst/>
          </a:prstGeom>
          <a:noFill/>
        </p:spPr>
      </p:pic>
      <p:grpSp>
        <p:nvGrpSpPr>
          <p:cNvPr id="7" name="Group 31"/>
          <p:cNvGrpSpPr/>
          <p:nvPr/>
        </p:nvGrpSpPr>
        <p:grpSpPr>
          <a:xfrm rot="250036" flipH="1" flipV="1">
            <a:off x="6358872" y="5573060"/>
            <a:ext cx="3303389" cy="509014"/>
            <a:chOff x="6043190" y="4492387"/>
            <a:chExt cx="1292782" cy="242781"/>
          </a:xfrm>
        </p:grpSpPr>
        <p:sp>
          <p:nvSpPr>
            <p:cNvPr id="16" name="Freeform 15"/>
            <p:cNvSpPr/>
            <p:nvPr/>
          </p:nvSpPr>
          <p:spPr>
            <a:xfrm>
              <a:off x="6043190" y="4492387"/>
              <a:ext cx="1292782" cy="24278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1098764 w 1098764"/>
                <a:gd name="connsiteY0" fmla="*/ 157400 h 170598"/>
                <a:gd name="connsiteX1" fmla="*/ 0 w 1098764"/>
                <a:gd name="connsiteY1" fmla="*/ 170598 h 170598"/>
                <a:gd name="connsiteX0" fmla="*/ 1098764 w 1098764"/>
                <a:gd name="connsiteY0" fmla="*/ 349447 h 362645"/>
                <a:gd name="connsiteX1" fmla="*/ 0 w 1098764"/>
                <a:gd name="connsiteY1" fmla="*/ 362645 h 362645"/>
                <a:gd name="connsiteX0" fmla="*/ 1238570 w 1238570"/>
                <a:gd name="connsiteY0" fmla="*/ 349447 h 396951"/>
                <a:gd name="connsiteX1" fmla="*/ 0 w 1238570"/>
                <a:gd name="connsiteY1" fmla="*/ 396951 h 396951"/>
                <a:gd name="connsiteX0" fmla="*/ 1238570 w 1238570"/>
                <a:gd name="connsiteY0" fmla="*/ 349447 h 396951"/>
                <a:gd name="connsiteX1" fmla="*/ 0 w 1238570"/>
                <a:gd name="connsiteY1" fmla="*/ 396951 h 396951"/>
                <a:gd name="connsiteX0" fmla="*/ 1088491 w 1088491"/>
                <a:gd name="connsiteY0" fmla="*/ 349447 h 388498"/>
                <a:gd name="connsiteX1" fmla="*/ 0 w 1088491"/>
                <a:gd name="connsiteY1" fmla="*/ 388498 h 388498"/>
                <a:gd name="connsiteX0" fmla="*/ 1088491 w 1088491"/>
                <a:gd name="connsiteY0" fmla="*/ 349447 h 388498"/>
                <a:gd name="connsiteX1" fmla="*/ 0 w 1088491"/>
                <a:gd name="connsiteY1" fmla="*/ 388498 h 388498"/>
                <a:gd name="connsiteX0" fmla="*/ 1088491 w 1088491"/>
                <a:gd name="connsiteY0" fmla="*/ 208525 h 247576"/>
                <a:gd name="connsiteX1" fmla="*/ 0 w 1088491"/>
                <a:gd name="connsiteY1" fmla="*/ 247576 h 247576"/>
                <a:gd name="connsiteX0" fmla="*/ 1024834 w 1024834"/>
                <a:gd name="connsiteY0" fmla="*/ 208525 h 249183"/>
                <a:gd name="connsiteX1" fmla="*/ 0 w 1024834"/>
                <a:gd name="connsiteY1" fmla="*/ 249183 h 249183"/>
                <a:gd name="connsiteX0" fmla="*/ 969839 w 969839"/>
                <a:gd name="connsiteY0" fmla="*/ 208525 h 242782"/>
                <a:gd name="connsiteX1" fmla="*/ 0 w 969839"/>
                <a:gd name="connsiteY1" fmla="*/ 242782 h 242782"/>
              </a:gdLst>
              <a:ahLst/>
              <a:cxnLst>
                <a:cxn ang="0">
                  <a:pos x="connsiteX0" y="connsiteY0"/>
                </a:cxn>
                <a:cxn ang="0">
                  <a:pos x="connsiteX1" y="connsiteY1"/>
                </a:cxn>
              </a:cxnLst>
              <a:rect l="l" t="t" r="r" b="b"/>
              <a:pathLst>
                <a:path w="969839" h="242782">
                  <a:moveTo>
                    <a:pt x="969839" y="208525"/>
                  </a:moveTo>
                  <a:cubicBezTo>
                    <a:pt x="668653" y="0"/>
                    <a:pt x="173219" y="79499"/>
                    <a:pt x="0" y="242782"/>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latin typeface="Segoe" pitchFamily="34" charset="0"/>
              </a:endParaRPr>
            </a:p>
          </p:txBody>
        </p:sp>
        <p:sp>
          <p:nvSpPr>
            <p:cNvPr id="17" name="TextBox 16"/>
            <p:cNvSpPr txBox="1"/>
            <p:nvPr/>
          </p:nvSpPr>
          <p:spPr>
            <a:xfrm rot="10866129">
              <a:off x="6658665" y="4540219"/>
              <a:ext cx="217811" cy="17615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Put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pic>
        <p:nvPicPr>
          <p:cNvPr id="21" name="Picture 23" descr="XP icon my computer"/>
          <p:cNvPicPr>
            <a:picLocks noChangeAspect="1" noChangeArrowheads="1"/>
          </p:cNvPicPr>
          <p:nvPr/>
        </p:nvPicPr>
        <p:blipFill>
          <a:blip r:embed="rId6" cstate="print"/>
          <a:stretch>
            <a:fillRect/>
          </a:stretch>
        </p:blipFill>
        <p:spPr bwMode="auto">
          <a:xfrm>
            <a:off x="4811571" y="3861753"/>
            <a:ext cx="1979044" cy="1279697"/>
          </a:xfrm>
          <a:prstGeom prst="rect">
            <a:avLst/>
          </a:prstGeom>
          <a:noFill/>
        </p:spPr>
      </p:pic>
      <p:sp>
        <p:nvSpPr>
          <p:cNvPr id="22" name="TextBox 21"/>
          <p:cNvSpPr txBox="1"/>
          <p:nvPr/>
        </p:nvSpPr>
        <p:spPr>
          <a:xfrm rot="1040712">
            <a:off x="5373281" y="5728081"/>
            <a:ext cx="1802457" cy="159486"/>
          </a:xfrm>
          <a:prstGeom prst="rect">
            <a:avLst/>
          </a:prstGeom>
          <a:noFill/>
        </p:spPr>
        <p:txBody>
          <a:bodyPr wrap="square" rtlCol="0">
            <a:prstTxWarp prst="textArchDown">
              <a:avLst/>
            </a:prstTxWarp>
            <a:spAutoFit/>
          </a:bodyPr>
          <a:lstStyle/>
          <a:p>
            <a:pPr algn="ctr"/>
            <a:r>
              <a:rPr lang="en-US" sz="1600" b="1"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600" b="1" dirty="0">
              <a:solidFill>
                <a:prstClr val="white"/>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rot="764534">
            <a:off x="832107" y="2985884"/>
            <a:ext cx="1802457" cy="159486"/>
          </a:xfrm>
          <a:prstGeom prst="rect">
            <a:avLst/>
          </a:prstGeom>
          <a:noFill/>
        </p:spPr>
        <p:txBody>
          <a:bodyPr wrap="square" rtlCol="0">
            <a:prstTxWarp prst="textArchDown">
              <a:avLst/>
            </a:prstTxWarp>
            <a:spAutoFit/>
          </a:bodyPr>
          <a:lstStyle/>
          <a:p>
            <a:pPr algn="ctr"/>
            <a:r>
              <a:rPr lang="en-US" sz="1600" b="1" dirty="0" smtClean="0">
                <a:solidFill>
                  <a:prstClr val="white"/>
                </a:solidFill>
                <a:effectLst>
                  <a:outerShdw blurRad="38100" dist="38100" dir="2700000" algn="tl">
                    <a:srgbClr val="000000">
                      <a:alpha val="43137"/>
                    </a:srgbClr>
                  </a:outerShdw>
                </a:effectLst>
                <a:latin typeface="Segoe" pitchFamily="34" charset="0"/>
              </a:rPr>
              <a:t>Main Office</a:t>
            </a:r>
            <a:endParaRPr lang="en-US" sz="1600" b="1" dirty="0">
              <a:solidFill>
                <a:prstClr val="white"/>
              </a:solidFill>
              <a:effectLst>
                <a:outerShdw blurRad="38100" dist="38100" dir="2700000" algn="tl">
                  <a:srgbClr val="000000">
                    <a:alpha val="43137"/>
                  </a:srgbClr>
                </a:outerShdw>
              </a:effectLst>
              <a:latin typeface="Segoe" pitchFamily="34" charset="0"/>
            </a:endParaRPr>
          </a:p>
        </p:txBody>
      </p:sp>
      <p:grpSp>
        <p:nvGrpSpPr>
          <p:cNvPr id="15" name="Group 29"/>
          <p:cNvGrpSpPr/>
          <p:nvPr/>
        </p:nvGrpSpPr>
        <p:grpSpPr>
          <a:xfrm flipH="1" flipV="1">
            <a:off x="2561904" y="2568220"/>
            <a:ext cx="2843889" cy="1558257"/>
            <a:chOff x="4592866" y="2029871"/>
            <a:chExt cx="2315078" cy="1810733"/>
          </a:xfrm>
        </p:grpSpPr>
        <p:sp>
          <p:nvSpPr>
            <p:cNvPr id="25" name="Freeform 24"/>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rot="13007782">
              <a:off x="4823279" y="2779212"/>
              <a:ext cx="463512" cy="429173"/>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8" name="Group 32"/>
          <p:cNvGrpSpPr/>
          <p:nvPr/>
        </p:nvGrpSpPr>
        <p:grpSpPr>
          <a:xfrm>
            <a:off x="2279453" y="2198928"/>
            <a:ext cx="506269" cy="381000"/>
            <a:chOff x="1460206" y="3169920"/>
            <a:chExt cx="379801" cy="381000"/>
          </a:xfrm>
        </p:grpSpPr>
        <p:pic>
          <p:nvPicPr>
            <p:cNvPr id="28" name="Picture 19" descr="page"/>
            <p:cNvPicPr>
              <a:picLocks noChangeAspect="1" noChangeArrowheads="1"/>
            </p:cNvPicPr>
            <p:nvPr/>
          </p:nvPicPr>
          <p:blipFill>
            <a:blip r:embed="rId7" cstate="print"/>
            <a:stretch>
              <a:fillRect/>
            </a:stretch>
          </p:blipFill>
          <p:spPr bwMode="auto">
            <a:xfrm>
              <a:off x="1534434" y="3169920"/>
              <a:ext cx="305573" cy="381000"/>
            </a:xfrm>
            <a:prstGeom prst="rect">
              <a:avLst/>
            </a:prstGeom>
            <a:noFill/>
            <a:ln w="9525">
              <a:noFill/>
              <a:miter lim="800000"/>
              <a:headEnd/>
              <a:tailEnd/>
            </a:ln>
          </p:spPr>
        </p:pic>
        <p:sp>
          <p:nvSpPr>
            <p:cNvPr id="29" name="TextBox 28"/>
            <p:cNvSpPr txBox="1"/>
            <p:nvPr/>
          </p:nvSpPr>
          <p:spPr>
            <a:xfrm>
              <a:off x="1460206" y="3246120"/>
              <a:ext cx="345377"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pic>
        <p:nvPicPr>
          <p:cNvPr id="33" name="Picture 24" descr="application server"/>
          <p:cNvPicPr>
            <a:picLocks noChangeAspect="1" noChangeArrowheads="1"/>
          </p:cNvPicPr>
          <p:nvPr/>
        </p:nvPicPr>
        <p:blipFill>
          <a:blip r:embed="rId5" cstate="print"/>
          <a:stretch>
            <a:fillRect/>
          </a:stretch>
        </p:blipFill>
        <p:spPr bwMode="auto">
          <a:xfrm>
            <a:off x="8721497" y="4715077"/>
            <a:ext cx="1906715" cy="775815"/>
          </a:xfrm>
          <a:prstGeom prst="rect">
            <a:avLst/>
          </a:prstGeom>
          <a:noFill/>
        </p:spPr>
      </p:pic>
      <p:grpSp>
        <p:nvGrpSpPr>
          <p:cNvPr id="24" name="Group 31"/>
          <p:cNvGrpSpPr/>
          <p:nvPr/>
        </p:nvGrpSpPr>
        <p:grpSpPr>
          <a:xfrm rot="10507752" flipV="1">
            <a:off x="7030598" y="4054596"/>
            <a:ext cx="2095270" cy="743931"/>
            <a:chOff x="5847647" y="4275493"/>
            <a:chExt cx="1358097" cy="791969"/>
          </a:xfrm>
        </p:grpSpPr>
        <p:sp>
          <p:nvSpPr>
            <p:cNvPr id="35" name="Freeform 34"/>
            <p:cNvSpPr/>
            <p:nvPr/>
          </p:nvSpPr>
          <p:spPr>
            <a:xfrm>
              <a:off x="5847647" y="4450742"/>
              <a:ext cx="1358097" cy="616720"/>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rot="21307752">
              <a:off x="6388566" y="4275493"/>
              <a:ext cx="618426" cy="39318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Search</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27" name="Group 31"/>
          <p:cNvGrpSpPr/>
          <p:nvPr/>
        </p:nvGrpSpPr>
        <p:grpSpPr>
          <a:xfrm rot="14639605" flipV="1">
            <a:off x="8973466" y="3519560"/>
            <a:ext cx="1452489" cy="679151"/>
            <a:chOff x="5956187" y="4255965"/>
            <a:chExt cx="1249555" cy="459748"/>
          </a:xfrm>
        </p:grpSpPr>
        <p:sp>
          <p:nvSpPr>
            <p:cNvPr id="38" name="Freeform 37"/>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rot="20909144">
              <a:off x="6350683" y="4255965"/>
              <a:ext cx="489835" cy="25001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0" name="Group 31"/>
          <p:cNvGrpSpPr/>
          <p:nvPr/>
        </p:nvGrpSpPr>
        <p:grpSpPr>
          <a:xfrm rot="4788695" flipH="1" flipV="1">
            <a:off x="8262791" y="3913170"/>
            <a:ext cx="1351576" cy="607625"/>
            <a:chOff x="6288313" y="4177701"/>
            <a:chExt cx="901309" cy="433430"/>
          </a:xfrm>
        </p:grpSpPr>
        <p:sp>
          <p:nvSpPr>
            <p:cNvPr id="41" name="Freeform 40"/>
            <p:cNvSpPr/>
            <p:nvPr/>
          </p:nvSpPr>
          <p:spPr>
            <a:xfrm>
              <a:off x="6288313" y="4421725"/>
              <a:ext cx="901309" cy="18940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Lst>
              <a:ahLst/>
              <a:cxnLst>
                <a:cxn ang="0">
                  <a:pos x="connsiteX0" y="connsiteY0"/>
                </a:cxn>
                <a:cxn ang="0">
                  <a:pos x="connsiteX1" y="connsiteY1"/>
                </a:cxn>
              </a:cxnLst>
              <a:rect l="l" t="t" r="r" b="b"/>
              <a:pathLst>
                <a:path w="723899" h="177962">
                  <a:moveTo>
                    <a:pt x="723899" y="95693"/>
                  </a:moveTo>
                  <a:cubicBezTo>
                    <a:pt x="609290" y="0"/>
                    <a:pt x="236070" y="7364"/>
                    <a:pt x="0" y="177962"/>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rot="21597780">
              <a:off x="6521526" y="4177701"/>
              <a:ext cx="636254" cy="26345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Search</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4" name="Group 48"/>
          <p:cNvGrpSpPr/>
          <p:nvPr/>
        </p:nvGrpSpPr>
        <p:grpSpPr>
          <a:xfrm>
            <a:off x="6421697" y="4941270"/>
            <a:ext cx="2170821" cy="447724"/>
            <a:chOff x="5758525" y="5105945"/>
            <a:chExt cx="1201336" cy="447724"/>
          </a:xfrm>
        </p:grpSpPr>
        <p:sp>
          <p:nvSpPr>
            <p:cNvPr id="44" name="Freeform 43"/>
            <p:cNvSpPr/>
            <p:nvPr/>
          </p:nvSpPr>
          <p:spPr>
            <a:xfrm rot="10800000" flipV="1">
              <a:off x="5758525" y="5371974"/>
              <a:ext cx="1201336" cy="18169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 name="connsiteX0" fmla="*/ 723899 w 723899"/>
                <a:gd name="connsiteY0" fmla="*/ 88329 h 218487"/>
                <a:gd name="connsiteX1" fmla="*/ 310443 w 723899"/>
                <a:gd name="connsiteY1" fmla="*/ 218487 h 218487"/>
                <a:gd name="connsiteX2" fmla="*/ 0 w 723899"/>
                <a:gd name="connsiteY2" fmla="*/ 170598 h 218487"/>
                <a:gd name="connsiteX0" fmla="*/ 723899 w 723899"/>
                <a:gd name="connsiteY0" fmla="*/ 0 h 82269"/>
                <a:gd name="connsiteX1" fmla="*/ 0 w 723899"/>
                <a:gd name="connsiteY1" fmla="*/ 82269 h 82269"/>
                <a:gd name="connsiteX0" fmla="*/ 39511 w 39511"/>
                <a:gd name="connsiteY0" fmla="*/ 0 h 168063"/>
                <a:gd name="connsiteX1" fmla="*/ 0 w 39511"/>
                <a:gd name="connsiteY1" fmla="*/ 168063 h 168063"/>
                <a:gd name="connsiteX0" fmla="*/ 0 w 817468"/>
                <a:gd name="connsiteY0" fmla="*/ 0 h 77222"/>
                <a:gd name="connsiteX1" fmla="*/ 817468 w 817468"/>
                <a:gd name="connsiteY1" fmla="*/ 77222 h 77222"/>
                <a:gd name="connsiteX0" fmla="*/ 0 w 805566"/>
                <a:gd name="connsiteY0" fmla="*/ 43899 h 43899"/>
                <a:gd name="connsiteX1" fmla="*/ 805566 w 805566"/>
                <a:gd name="connsiteY1" fmla="*/ 0 h 43899"/>
                <a:gd name="connsiteX0" fmla="*/ 0 w 805566"/>
                <a:gd name="connsiteY0" fmla="*/ 115566 h 115566"/>
                <a:gd name="connsiteX1" fmla="*/ 805566 w 805566"/>
                <a:gd name="connsiteY1" fmla="*/ 71667 h 115566"/>
                <a:gd name="connsiteX0" fmla="*/ 0 w 805566"/>
                <a:gd name="connsiteY0" fmla="*/ 125153 h 125153"/>
                <a:gd name="connsiteX1" fmla="*/ 805566 w 805566"/>
                <a:gd name="connsiteY1" fmla="*/ 81254 h 125153"/>
                <a:gd name="connsiteX0" fmla="*/ 0 w 805566"/>
                <a:gd name="connsiteY0" fmla="*/ 125153 h 125153"/>
                <a:gd name="connsiteX1" fmla="*/ 805566 w 805566"/>
                <a:gd name="connsiteY1" fmla="*/ 81254 h 125153"/>
                <a:gd name="connsiteX0" fmla="*/ 0 w 728200"/>
                <a:gd name="connsiteY0" fmla="*/ 125153 h 125153"/>
                <a:gd name="connsiteX1" fmla="*/ 728200 w 728200"/>
                <a:gd name="connsiteY1" fmla="*/ 81254 h 125153"/>
                <a:gd name="connsiteX0" fmla="*/ 0 w 861326"/>
                <a:gd name="connsiteY0" fmla="*/ 125153 h 125153"/>
                <a:gd name="connsiteX1" fmla="*/ 861326 w 861326"/>
                <a:gd name="connsiteY1" fmla="*/ 81254 h 125153"/>
                <a:gd name="connsiteX0" fmla="*/ 0 w 861326"/>
                <a:gd name="connsiteY0" fmla="*/ 164605 h 164605"/>
                <a:gd name="connsiteX1" fmla="*/ 861326 w 861326"/>
                <a:gd name="connsiteY1" fmla="*/ 120706 h 164605"/>
                <a:gd name="connsiteX0" fmla="*/ 0 w 810611"/>
                <a:gd name="connsiteY0" fmla="*/ 164605 h 164605"/>
                <a:gd name="connsiteX1" fmla="*/ 810611 w 810611"/>
                <a:gd name="connsiteY1" fmla="*/ 120706 h 164605"/>
                <a:gd name="connsiteX0" fmla="*/ 0 w 810611"/>
                <a:gd name="connsiteY0" fmla="*/ 125153 h 125153"/>
                <a:gd name="connsiteX1" fmla="*/ 810611 w 810611"/>
                <a:gd name="connsiteY1" fmla="*/ 81254 h 125153"/>
                <a:gd name="connsiteX0" fmla="*/ 0 w 810611"/>
                <a:gd name="connsiteY0" fmla="*/ 98274 h 98274"/>
                <a:gd name="connsiteX1" fmla="*/ 810611 w 810611"/>
                <a:gd name="connsiteY1" fmla="*/ 54375 h 98274"/>
                <a:gd name="connsiteX0" fmla="*/ 0 w 766235"/>
                <a:gd name="connsiteY0" fmla="*/ 98274 h 98274"/>
                <a:gd name="connsiteX1" fmla="*/ 766235 w 766235"/>
                <a:gd name="connsiteY1" fmla="*/ 54375 h 98274"/>
              </a:gdLst>
              <a:ahLst/>
              <a:cxnLst>
                <a:cxn ang="0">
                  <a:pos x="connsiteX0" y="connsiteY0"/>
                </a:cxn>
                <a:cxn ang="0">
                  <a:pos x="connsiteX1" y="connsiteY1"/>
                </a:cxn>
              </a:cxnLst>
              <a:rect l="l" t="t" r="r" b="b"/>
              <a:pathLst>
                <a:path w="766235" h="98274">
                  <a:moveTo>
                    <a:pt x="0" y="98274"/>
                  </a:moveTo>
                  <a:cubicBezTo>
                    <a:pt x="220007" y="3554"/>
                    <a:pt x="561107" y="0"/>
                    <a:pt x="766235" y="54375"/>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5" name="TextBox 44"/>
            <p:cNvSpPr txBox="1"/>
            <p:nvPr/>
          </p:nvSpPr>
          <p:spPr>
            <a:xfrm rot="10997524" flipH="1" flipV="1">
              <a:off x="6254834" y="5105945"/>
              <a:ext cx="606070" cy="369332"/>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Request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7" name="Group 31"/>
          <p:cNvGrpSpPr/>
          <p:nvPr/>
        </p:nvGrpSpPr>
        <p:grpSpPr>
          <a:xfrm rot="10507752" flipV="1">
            <a:off x="6927710" y="4501858"/>
            <a:ext cx="1798639" cy="614654"/>
            <a:chOff x="5979881" y="4258266"/>
            <a:chExt cx="1230369" cy="554640"/>
          </a:xfrm>
        </p:grpSpPr>
        <p:sp>
          <p:nvSpPr>
            <p:cNvPr id="47" name="Freeform 46"/>
            <p:cNvSpPr/>
            <p:nvPr/>
          </p:nvSpPr>
          <p:spPr>
            <a:xfrm>
              <a:off x="5979881" y="4450397"/>
              <a:ext cx="1230369" cy="362509"/>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923017 w 923017"/>
                <a:gd name="connsiteY0" fmla="*/ 135320 h 362509"/>
                <a:gd name="connsiteX1" fmla="*/ 0 w 923017"/>
                <a:gd name="connsiteY1" fmla="*/ 362509 h 362509"/>
                <a:gd name="connsiteX0" fmla="*/ 923017 w 923017"/>
                <a:gd name="connsiteY0" fmla="*/ 135320 h 362509"/>
                <a:gd name="connsiteX1" fmla="*/ 0 w 923017"/>
                <a:gd name="connsiteY1" fmla="*/ 362509 h 362509"/>
              </a:gdLst>
              <a:ahLst/>
              <a:cxnLst>
                <a:cxn ang="0">
                  <a:pos x="connsiteX0" y="connsiteY0"/>
                </a:cxn>
                <a:cxn ang="0">
                  <a:pos x="connsiteX1" y="connsiteY1"/>
                </a:cxn>
              </a:cxnLst>
              <a:rect l="l" t="t" r="r" b="b"/>
              <a:pathLst>
                <a:path w="923017" h="362509">
                  <a:moveTo>
                    <a:pt x="923017" y="135320"/>
                  </a:moveTo>
                  <a:cubicBezTo>
                    <a:pt x="612560" y="0"/>
                    <a:pt x="159244" y="163782"/>
                    <a:pt x="0" y="362509"/>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rot="20923483">
              <a:off x="6268120" y="4258266"/>
              <a:ext cx="503533" cy="33327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Offer</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40" name="Group 22"/>
          <p:cNvGrpSpPr/>
          <p:nvPr/>
        </p:nvGrpSpPr>
        <p:grpSpPr>
          <a:xfrm>
            <a:off x="6761956" y="4263182"/>
            <a:ext cx="407324" cy="381000"/>
            <a:chOff x="1454424" y="3048000"/>
            <a:chExt cx="305573" cy="381000"/>
          </a:xfrm>
        </p:grpSpPr>
        <p:pic>
          <p:nvPicPr>
            <p:cNvPr id="50" name="Picture 49" descr="page"/>
            <p:cNvPicPr>
              <a:picLocks noChangeAspect="1" noChangeArrowheads="1"/>
            </p:cNvPicPr>
            <p:nvPr/>
          </p:nvPicPr>
          <p:blipFill>
            <a:blip r:embed="rId8" cstate="print"/>
            <a:stretch>
              <a:fillRect/>
            </a:stretch>
          </p:blipFill>
          <p:spPr bwMode="auto">
            <a:xfrm>
              <a:off x="1454424" y="3048000"/>
              <a:ext cx="305573" cy="381000"/>
            </a:xfrm>
            <a:prstGeom prst="rect">
              <a:avLst/>
            </a:prstGeom>
            <a:noFill/>
            <a:ln w="9525">
              <a:noFill/>
              <a:miter lim="800000"/>
              <a:headEnd/>
              <a:tailEnd/>
            </a:ln>
          </p:spPr>
        </p:pic>
        <p:sp>
          <p:nvSpPr>
            <p:cNvPr id="51" name="TextBox 50"/>
            <p:cNvSpPr txBox="1"/>
            <p:nvPr/>
          </p:nvSpPr>
          <p:spPr>
            <a:xfrm>
              <a:off x="1473503" y="3114869"/>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3" name="Group 22"/>
          <p:cNvGrpSpPr/>
          <p:nvPr/>
        </p:nvGrpSpPr>
        <p:grpSpPr>
          <a:xfrm>
            <a:off x="6938605" y="4695718"/>
            <a:ext cx="407324" cy="381000"/>
            <a:chOff x="1454424" y="3048000"/>
            <a:chExt cx="305573" cy="381000"/>
          </a:xfrm>
        </p:grpSpPr>
        <p:pic>
          <p:nvPicPr>
            <p:cNvPr id="53" name="Picture 52" descr="page"/>
            <p:cNvPicPr>
              <a:picLocks noChangeAspect="1" noChangeArrowheads="1"/>
            </p:cNvPicPr>
            <p:nvPr/>
          </p:nvPicPr>
          <p:blipFill>
            <a:blip r:embed="rId8" cstate="print"/>
            <a:stretch>
              <a:fillRect/>
            </a:stretch>
          </p:blipFill>
          <p:spPr bwMode="auto">
            <a:xfrm>
              <a:off x="1454424" y="3048000"/>
              <a:ext cx="305573" cy="381000"/>
            </a:xfrm>
            <a:prstGeom prst="rect">
              <a:avLst/>
            </a:prstGeom>
            <a:noFill/>
            <a:ln w="9525">
              <a:noFill/>
              <a:miter lim="800000"/>
              <a:headEnd/>
              <a:tailEnd/>
            </a:ln>
          </p:spPr>
        </p:pic>
        <p:sp>
          <p:nvSpPr>
            <p:cNvPr id="54" name="TextBox 53"/>
            <p:cNvSpPr txBox="1"/>
            <p:nvPr/>
          </p:nvSpPr>
          <p:spPr>
            <a:xfrm>
              <a:off x="1473503" y="3114869"/>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6" name="Group 22"/>
          <p:cNvGrpSpPr/>
          <p:nvPr/>
        </p:nvGrpSpPr>
        <p:grpSpPr>
          <a:xfrm>
            <a:off x="8466624" y="5130094"/>
            <a:ext cx="407324" cy="381000"/>
            <a:chOff x="1454424" y="3048000"/>
            <a:chExt cx="305573" cy="381000"/>
          </a:xfrm>
        </p:grpSpPr>
        <p:pic>
          <p:nvPicPr>
            <p:cNvPr id="56" name="Picture 55" descr="page"/>
            <p:cNvPicPr>
              <a:picLocks noChangeAspect="1" noChangeArrowheads="1"/>
            </p:cNvPicPr>
            <p:nvPr/>
          </p:nvPicPr>
          <p:blipFill>
            <a:blip r:embed="rId8" cstate="print"/>
            <a:stretch>
              <a:fillRect/>
            </a:stretch>
          </p:blipFill>
          <p:spPr bwMode="auto">
            <a:xfrm>
              <a:off x="1454424" y="3048000"/>
              <a:ext cx="305573" cy="381000"/>
            </a:xfrm>
            <a:prstGeom prst="rect">
              <a:avLst/>
            </a:prstGeom>
            <a:noFill/>
            <a:ln w="9525">
              <a:noFill/>
              <a:miter lim="800000"/>
              <a:headEnd/>
              <a:tailEnd/>
            </a:ln>
          </p:spPr>
        </p:pic>
        <p:sp>
          <p:nvSpPr>
            <p:cNvPr id="57" name="TextBox 56"/>
            <p:cNvSpPr txBox="1"/>
            <p:nvPr/>
          </p:nvSpPr>
          <p:spPr>
            <a:xfrm>
              <a:off x="1473503" y="3114869"/>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9" name="Group 32"/>
          <p:cNvGrpSpPr/>
          <p:nvPr/>
        </p:nvGrpSpPr>
        <p:grpSpPr>
          <a:xfrm>
            <a:off x="5831611" y="5054595"/>
            <a:ext cx="506269" cy="381000"/>
            <a:chOff x="1460206" y="3169920"/>
            <a:chExt cx="379801" cy="381000"/>
          </a:xfrm>
        </p:grpSpPr>
        <p:pic>
          <p:nvPicPr>
            <p:cNvPr id="59" name="Picture 19" descr="page"/>
            <p:cNvPicPr>
              <a:picLocks noChangeAspect="1" noChangeArrowheads="1"/>
            </p:cNvPicPr>
            <p:nvPr/>
          </p:nvPicPr>
          <p:blipFill>
            <a:blip r:embed="rId7" cstate="print"/>
            <a:stretch>
              <a:fillRect/>
            </a:stretch>
          </p:blipFill>
          <p:spPr bwMode="auto">
            <a:xfrm>
              <a:off x="1534434" y="3169920"/>
              <a:ext cx="305573" cy="381000"/>
            </a:xfrm>
            <a:prstGeom prst="rect">
              <a:avLst/>
            </a:prstGeom>
            <a:noFill/>
            <a:ln w="9525">
              <a:noFill/>
              <a:miter lim="800000"/>
              <a:headEnd/>
              <a:tailEnd/>
            </a:ln>
          </p:spPr>
        </p:pic>
        <p:sp>
          <p:nvSpPr>
            <p:cNvPr id="60" name="TextBox 59"/>
            <p:cNvSpPr txBox="1"/>
            <p:nvPr/>
          </p:nvSpPr>
          <p:spPr>
            <a:xfrm>
              <a:off x="1460206" y="3246120"/>
              <a:ext cx="345377"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52" name="Group 32"/>
          <p:cNvGrpSpPr/>
          <p:nvPr/>
        </p:nvGrpSpPr>
        <p:grpSpPr>
          <a:xfrm>
            <a:off x="9367331" y="4236153"/>
            <a:ext cx="506269" cy="381000"/>
            <a:chOff x="1460206" y="3169920"/>
            <a:chExt cx="379801" cy="381000"/>
          </a:xfrm>
        </p:grpSpPr>
        <p:pic>
          <p:nvPicPr>
            <p:cNvPr id="65" name="Picture 19" descr="page"/>
            <p:cNvPicPr>
              <a:picLocks noChangeAspect="1" noChangeArrowheads="1"/>
            </p:cNvPicPr>
            <p:nvPr/>
          </p:nvPicPr>
          <p:blipFill>
            <a:blip r:embed="rId7" cstate="print"/>
            <a:stretch>
              <a:fillRect/>
            </a:stretch>
          </p:blipFill>
          <p:spPr bwMode="auto">
            <a:xfrm>
              <a:off x="1534434" y="3169920"/>
              <a:ext cx="305573" cy="381000"/>
            </a:xfrm>
            <a:prstGeom prst="rect">
              <a:avLst/>
            </a:prstGeom>
            <a:noFill/>
            <a:ln w="9525">
              <a:noFill/>
              <a:miter lim="800000"/>
              <a:headEnd/>
              <a:tailEnd/>
            </a:ln>
          </p:spPr>
        </p:pic>
        <p:sp>
          <p:nvSpPr>
            <p:cNvPr id="66" name="TextBox 65"/>
            <p:cNvSpPr txBox="1"/>
            <p:nvPr/>
          </p:nvSpPr>
          <p:spPr>
            <a:xfrm>
              <a:off x="1460206" y="3246120"/>
              <a:ext cx="345377"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58" name="Group 22"/>
          <p:cNvGrpSpPr/>
          <p:nvPr/>
        </p:nvGrpSpPr>
        <p:grpSpPr>
          <a:xfrm>
            <a:off x="8738746" y="3093153"/>
            <a:ext cx="407324" cy="381000"/>
            <a:chOff x="1454424" y="3048000"/>
            <a:chExt cx="305573" cy="381000"/>
          </a:xfrm>
        </p:grpSpPr>
        <p:pic>
          <p:nvPicPr>
            <p:cNvPr id="62" name="Picture 61" descr="page"/>
            <p:cNvPicPr>
              <a:picLocks noChangeAspect="1" noChangeArrowheads="1"/>
            </p:cNvPicPr>
            <p:nvPr/>
          </p:nvPicPr>
          <p:blipFill>
            <a:blip r:embed="rId8" cstate="print"/>
            <a:stretch>
              <a:fillRect/>
            </a:stretch>
          </p:blipFill>
          <p:spPr bwMode="auto">
            <a:xfrm>
              <a:off x="1454424" y="3048000"/>
              <a:ext cx="305573" cy="381000"/>
            </a:xfrm>
            <a:prstGeom prst="rect">
              <a:avLst/>
            </a:prstGeom>
            <a:noFill/>
            <a:ln w="9525">
              <a:noFill/>
              <a:miter lim="800000"/>
              <a:headEnd/>
              <a:tailEnd/>
            </a:ln>
          </p:spPr>
        </p:pic>
        <p:sp>
          <p:nvSpPr>
            <p:cNvPr id="63" name="TextBox 62"/>
            <p:cNvSpPr txBox="1"/>
            <p:nvPr/>
          </p:nvSpPr>
          <p:spPr>
            <a:xfrm>
              <a:off x="1473503" y="3114869"/>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61" name="Group 29"/>
          <p:cNvGrpSpPr/>
          <p:nvPr/>
        </p:nvGrpSpPr>
        <p:grpSpPr>
          <a:xfrm>
            <a:off x="2257184" y="2568220"/>
            <a:ext cx="3099515" cy="1862091"/>
            <a:chOff x="2438400" y="3570303"/>
            <a:chExt cx="2096642" cy="1633491"/>
          </a:xfrm>
        </p:grpSpPr>
        <p:sp>
          <p:nvSpPr>
            <p:cNvPr id="5" name="Freeform 4"/>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rot="1645353">
              <a:off x="2973446" y="4600149"/>
              <a:ext cx="385157" cy="32399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73" name="Group 72"/>
          <p:cNvGrpSpPr/>
          <p:nvPr/>
        </p:nvGrpSpPr>
        <p:grpSpPr>
          <a:xfrm>
            <a:off x="2384379" y="2212458"/>
            <a:ext cx="407324" cy="381000"/>
            <a:chOff x="-305864" y="2598738"/>
            <a:chExt cx="305573" cy="381000"/>
          </a:xfrm>
        </p:grpSpPr>
        <p:grpSp>
          <p:nvGrpSpPr>
            <p:cNvPr id="55" name="Group 25"/>
            <p:cNvGrpSpPr/>
            <p:nvPr/>
          </p:nvGrpSpPr>
          <p:grpSpPr>
            <a:xfrm>
              <a:off x="-305864" y="2598738"/>
              <a:ext cx="305573" cy="381000"/>
              <a:chOff x="1454424" y="3048000"/>
              <a:chExt cx="305573" cy="381000"/>
            </a:xfrm>
          </p:grpSpPr>
          <p:sp>
            <p:nvSpPr>
              <p:cNvPr id="32" name="TextBox 31"/>
              <p:cNvSpPr txBox="1"/>
              <p:nvPr/>
            </p:nvSpPr>
            <p:spPr>
              <a:xfrm>
                <a:off x="1460206" y="3131820"/>
                <a:ext cx="225120" cy="230832"/>
              </a:xfrm>
              <a:prstGeom prst="rect">
                <a:avLst/>
              </a:prstGeom>
              <a:noFill/>
            </p:spPr>
            <p:txBody>
              <a:bodyPr wrap="none" rtlCol="0">
                <a:spAutoFit/>
              </a:bodyPr>
              <a:lstStyle/>
              <a:p>
                <a:r>
                  <a:rPr lang="en-US" sz="900" dirty="0" smtClean="0">
                    <a:solidFill>
                      <a:prstClr val="white"/>
                    </a:solidFill>
                    <a:effectLst>
                      <a:outerShdw blurRad="38100" dist="38100" dir="2700000" algn="tl">
                        <a:srgbClr val="000000">
                          <a:alpha val="43137"/>
                        </a:srgbClr>
                      </a:outerShdw>
                    </a:effectLst>
                    <a:latin typeface="Segoe" pitchFamily="34" charset="0"/>
                  </a:rPr>
                  <a:t>ID</a:t>
                </a:r>
                <a:endParaRPr lang="en-US" sz="900" dirty="0">
                  <a:solidFill>
                    <a:prstClr val="white"/>
                  </a:solidFill>
                  <a:effectLst>
                    <a:outerShdw blurRad="38100" dist="38100" dir="2700000" algn="tl">
                      <a:srgbClr val="000000">
                        <a:alpha val="43137"/>
                      </a:srgbClr>
                    </a:outerShdw>
                  </a:effectLst>
                  <a:latin typeface="Segoe" pitchFamily="34" charset="0"/>
                </a:endParaRPr>
              </a:p>
            </p:txBody>
          </p:sp>
          <p:pic>
            <p:nvPicPr>
              <p:cNvPr id="31" name="Picture 30"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grpSp>
        <p:sp>
          <p:nvSpPr>
            <p:cNvPr id="74" name="TextBox 73"/>
            <p:cNvSpPr txBox="1"/>
            <p:nvPr/>
          </p:nvSpPr>
          <p:spPr>
            <a:xfrm>
              <a:off x="-295274" y="2691031"/>
              <a:ext cx="225120" cy="230832"/>
            </a:xfrm>
            <a:prstGeom prst="rect">
              <a:avLst/>
            </a:prstGeom>
            <a:noFill/>
          </p:spPr>
          <p:txBody>
            <a:bodyPr wrap="none" rtlCol="0">
              <a:spAutoFit/>
            </a:bodyPr>
            <a:lstStyle/>
            <a:p>
              <a:r>
                <a:rPr lang="en-US" sz="900" dirty="0" smtClean="0">
                  <a:solidFill>
                    <a:prstClr val="black"/>
                  </a:solidFill>
                  <a:latin typeface="Segoe" pitchFamily="34" charset="0"/>
                </a:rPr>
                <a:t>ID</a:t>
              </a:r>
              <a:endParaRPr lang="en-US" sz="900" dirty="0">
                <a:solidFill>
                  <a:prstClr val="black"/>
                </a:solidFill>
                <a:latin typeface="Segoe" pitchFamily="34" charset="0"/>
              </a:endParaRPr>
            </a:p>
          </p:txBody>
        </p:sp>
      </p:grpSp>
      <p:grpSp>
        <p:nvGrpSpPr>
          <p:cNvPr id="12" name="Group 32"/>
          <p:cNvGrpSpPr/>
          <p:nvPr/>
        </p:nvGrpSpPr>
        <p:grpSpPr>
          <a:xfrm>
            <a:off x="2287619" y="2198794"/>
            <a:ext cx="506269" cy="381000"/>
            <a:chOff x="1380196" y="3048000"/>
            <a:chExt cx="379801" cy="381000"/>
          </a:xfrm>
        </p:grpSpPr>
        <p:pic>
          <p:nvPicPr>
            <p:cNvPr id="19" name="Picture 19"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sp>
          <p:nvSpPr>
            <p:cNvPr id="20" name="TextBox 19"/>
            <p:cNvSpPr txBox="1"/>
            <p:nvPr/>
          </p:nvSpPr>
          <p:spPr>
            <a:xfrm>
              <a:off x="1380196" y="3124200"/>
              <a:ext cx="345377"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 name="Group 14"/>
          <p:cNvGrpSpPr/>
          <p:nvPr/>
        </p:nvGrpSpPr>
        <p:grpSpPr>
          <a:xfrm>
            <a:off x="2384766" y="2209427"/>
            <a:ext cx="407325" cy="381000"/>
            <a:chOff x="1454424" y="3048000"/>
            <a:chExt cx="305573" cy="381000"/>
          </a:xfrm>
        </p:grpSpPr>
        <p:pic>
          <p:nvPicPr>
            <p:cNvPr id="13" name="Picture 19" descr="page"/>
            <p:cNvPicPr>
              <a:picLocks noChangeAspect="1" noChangeArrowheads="1"/>
            </p:cNvPicPr>
            <p:nvPr/>
          </p:nvPicPr>
          <p:blipFill>
            <a:blip r:embed="rId8" cstate="print"/>
            <a:stretch>
              <a:fillRect/>
            </a:stretch>
          </p:blipFill>
          <p:spPr bwMode="auto">
            <a:xfrm>
              <a:off x="1454424" y="3048000"/>
              <a:ext cx="305573" cy="381000"/>
            </a:xfrm>
            <a:prstGeom prst="rect">
              <a:avLst/>
            </a:prstGeom>
            <a:noFill/>
            <a:ln w="9525">
              <a:noFill/>
              <a:miter lim="800000"/>
              <a:headEnd/>
              <a:tailEnd/>
            </a:ln>
          </p:spPr>
        </p:pic>
        <p:sp>
          <p:nvSpPr>
            <p:cNvPr id="14" name="TextBox 13"/>
            <p:cNvSpPr txBox="1"/>
            <p:nvPr/>
          </p:nvSpPr>
          <p:spPr>
            <a:xfrm>
              <a:off x="1458912" y="3116580"/>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3124259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44444E-6 0.05811 C 0.05573 0.21922 0.09237 0.23033 0.21441 0.30556 " pathEditMode="relative" rAng="0" ptsTypes="ss">
                                      <p:cBhvr>
                                        <p:cTn id="10" dur="1000" fill="hold"/>
                                        <p:tgtEl>
                                          <p:spTgt spid="4"/>
                                        </p:tgtEl>
                                        <p:attrNameLst>
                                          <p:attrName>ppt_x</p:attrName>
                                          <p:attrName>ppt_y</p:attrName>
                                        </p:attrNameLst>
                                      </p:cBhvr>
                                      <p:rCtr x="10700" y="124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226 0.00347 C 0.06268 -0.02292 0.09879 -0.04283 0.18802 0.04606 " pathEditMode="relative" rAng="0" ptsTypes="ss">
                                      <p:cBhvr>
                                        <p:cTn id="20" dur="1000" fill="hold"/>
                                        <p:tgtEl>
                                          <p:spTgt spid="40"/>
                                        </p:tgtEl>
                                        <p:attrNameLst>
                                          <p:attrName>ppt_x</p:attrName>
                                          <p:attrName>ppt_y</p:attrName>
                                        </p:attrNameLst>
                                      </p:cBhvr>
                                      <p:rCtr x="9300" y="-2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4.72222E-6 -4.80111E-6 C 0.02205 0.01457 0.09497 0.05111 0.13178 0.08766 C 0.16858 0.12443 0.20209 0.19219 0.22049 0.21948 " pathEditMode="relative" rAng="0" ptsTypes="aaa">
                                      <p:cBhvr>
                                        <p:cTn id="28" dur="1000" fill="hold"/>
                                        <p:tgtEl>
                                          <p:spTgt spid="18"/>
                                        </p:tgtEl>
                                        <p:attrNameLst>
                                          <p:attrName>ppt_x</p:attrName>
                                          <p:attrName>ppt_y</p:attrName>
                                        </p:attrNameLst>
                                      </p:cBhvr>
                                      <p:rCtr x="11000" y="110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2.22222E-6 -0.0067 C 0.03212 -0.03793 0.08577 -0.02497 0.13334 0.0185 " pathEditMode="relative" rAng="0" ptsTypes="ss">
                                      <p:cBhvr>
                                        <p:cTn id="38" dur="1000" fill="hold"/>
                                        <p:tgtEl>
                                          <p:spTgt spid="43"/>
                                        </p:tgtEl>
                                        <p:attrNameLst>
                                          <p:attrName>ppt_x</p:attrName>
                                          <p:attrName>ppt_y</p:attrName>
                                        </p:attrNameLst>
                                      </p:cBhvr>
                                      <p:rCtr x="6700" y="-3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1.11022E-16 -3.27475E-6 C -0.02865 -0.03954 -0.14201 -0.0555 -0.18576 -0.0215 " pathEditMode="relative" rAng="0" ptsTypes="ss">
                                      <p:cBhvr>
                                        <p:cTn id="48" dur="1000" fill="hold"/>
                                        <p:tgtEl>
                                          <p:spTgt spid="46"/>
                                        </p:tgtEl>
                                        <p:attrNameLst>
                                          <p:attrName>ppt_x</p:attrName>
                                          <p:attrName>ppt_y</p:attrName>
                                        </p:attrNameLst>
                                      </p:cBhvr>
                                      <p:rCtr x="-9300" y="-280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165 0.02663 C 0.03872 0.03635 0.10903 0.08218 0.15209 0.08774 C 0.19532 0.09329 0.24896 0.06413 0.27483 0.05857 " pathEditMode="relative" rAng="0" ptsTypes="aaa">
                                      <p:cBhvr>
                                        <p:cTn id="58" dur="1000" fill="hold"/>
                                        <p:tgtEl>
                                          <p:spTgt spid="49"/>
                                        </p:tgtEl>
                                        <p:attrNameLst>
                                          <p:attrName>ppt_x</p:attrName>
                                          <p:attrName>ppt_y</p:attrName>
                                        </p:attrNameLst>
                                      </p:cBhvr>
                                      <p:rCtr x="12900" y="33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1.11111E-6 2.50694E-6 C 0.04792 -0.00023 0.21684 -0.01388 0.28767 -0.00093 C 0.35851 0.01202 0.39688 0.06198 0.42552 0.0784 " pathEditMode="relative" rAng="0" ptsTypes="aaa">
                                      <p:cBhvr>
                                        <p:cTn id="66" dur="2000" fill="hold"/>
                                        <p:tgtEl>
                                          <p:spTgt spid="73"/>
                                        </p:tgtEl>
                                        <p:attrNameLst>
                                          <p:attrName>ppt_x</p:attrName>
                                          <p:attrName>ppt_y</p:attrName>
                                        </p:attrNameLst>
                                      </p:cBhvr>
                                      <p:rCtr x="21300" y="3200"/>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295 0.01736 C 0.00174 0.01111 -0.00277 0.13056 0.00903 0.16598 C 0.02084 0.20139 0.05348 0.21783 0.06754 0.23033 " pathEditMode="relative" rAng="0" ptsTypes="sas">
                                      <p:cBhvr>
                                        <p:cTn id="76" dur="1000" fill="hold"/>
                                        <p:tgtEl>
                                          <p:spTgt spid="58"/>
                                        </p:tgtEl>
                                        <p:attrNameLst>
                                          <p:attrName>ppt_x</p:attrName>
                                          <p:attrName>ppt_y</p:attrName>
                                        </p:attrNameLst>
                                      </p:cBhvr>
                                      <p:rCtr x="3500" y="10300"/>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33 -0.01736 C -0.00017 -0.05463 0.00312 -0.07268 -0.00486 -0.10116 C -0.01285 -0.12963 -0.03629 -0.16991 -0.04445 -0.18796 " pathEditMode="relative" rAng="0" ptsTypes="sas">
                                      <p:cBhvr>
                                        <p:cTn id="86" dur="1000" fill="hold"/>
                                        <p:tgtEl>
                                          <p:spTgt spid="52"/>
                                        </p:tgtEl>
                                        <p:attrNameLst>
                                          <p:attrName>ppt_x</p:attrName>
                                          <p:attrName>ppt_y</p:attrName>
                                        </p:attrNameLst>
                                      </p:cBhvr>
                                      <p:rCtr x="-2400" y="-8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21" y="2286001"/>
            <a:ext cx="11884104" cy="1523495"/>
          </a:xfrm>
        </p:spPr>
        <p:txBody>
          <a:bodyPr/>
          <a:lstStyle/>
          <a:p>
            <a:pPr algn="ctr"/>
            <a:r>
              <a:rPr lang="en-US" b="1" dirty="0" smtClean="0">
                <a:solidFill>
                  <a:schemeClr val="tx1"/>
                </a:solidFill>
                <a:effectLst>
                  <a:outerShdw blurRad="50800" dist="38100" dir="2700000" algn="tl" rotWithShape="0">
                    <a:prstClr val="black">
                      <a:alpha val="40000"/>
                    </a:prstClr>
                  </a:outerShdw>
                </a:effectLst>
              </a:rPr>
              <a:t>Protocols and Workloads</a:t>
            </a:r>
            <a:endParaRPr lang="en-US"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700182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BranchCache</a:t>
            </a:r>
            <a:r>
              <a:rPr lang="en-US" dirty="0" smtClean="0"/>
              <a:t> is a Platform</a:t>
            </a:r>
            <a:endParaRPr lang="en-US" dirty="0"/>
          </a:p>
        </p:txBody>
      </p:sp>
      <p:pic>
        <p:nvPicPr>
          <p:cNvPr id="12" name="Picture 24" descr="application server"/>
          <p:cNvPicPr>
            <a:picLocks noChangeAspect="1" noChangeArrowheads="1"/>
          </p:cNvPicPr>
          <p:nvPr/>
        </p:nvPicPr>
        <p:blipFill>
          <a:blip r:embed="rId2" cstate="print"/>
          <a:stretch>
            <a:fillRect/>
          </a:stretch>
        </p:blipFill>
        <p:spPr bwMode="auto">
          <a:xfrm>
            <a:off x="2337007" y="1633246"/>
            <a:ext cx="2362526" cy="961278"/>
          </a:xfrm>
          <a:prstGeom prst="rect">
            <a:avLst/>
          </a:prstGeom>
          <a:noFill/>
        </p:spPr>
      </p:pic>
      <p:pic>
        <p:nvPicPr>
          <p:cNvPr id="13" name="Picture 23" descr="XP icon my computer"/>
          <p:cNvPicPr>
            <a:picLocks noChangeAspect="1" noChangeArrowheads="1"/>
          </p:cNvPicPr>
          <p:nvPr/>
        </p:nvPicPr>
        <p:blipFill>
          <a:blip r:embed="rId3" cstate="print"/>
          <a:stretch>
            <a:fillRect/>
          </a:stretch>
        </p:blipFill>
        <p:spPr bwMode="auto">
          <a:xfrm>
            <a:off x="2337007" y="5141450"/>
            <a:ext cx="1979044" cy="1279697"/>
          </a:xfrm>
          <a:prstGeom prst="rect">
            <a:avLst/>
          </a:prstGeom>
          <a:noFill/>
        </p:spPr>
      </p:pic>
      <p:pic>
        <p:nvPicPr>
          <p:cNvPr id="25" name="Picture 24" descr="page"/>
          <p:cNvPicPr>
            <a:picLocks noChangeAspect="1" noChangeArrowheads="1"/>
          </p:cNvPicPr>
          <p:nvPr/>
        </p:nvPicPr>
        <p:blipFill>
          <a:blip r:embed="rId4" cstate="print"/>
          <a:stretch>
            <a:fillRect/>
          </a:stretch>
        </p:blipFill>
        <p:spPr bwMode="auto">
          <a:xfrm>
            <a:off x="3347994" y="3555600"/>
            <a:ext cx="407325" cy="381000"/>
          </a:xfrm>
          <a:prstGeom prst="rect">
            <a:avLst/>
          </a:prstGeom>
          <a:noFill/>
          <a:ln w="9525">
            <a:noFill/>
            <a:miter lim="800000"/>
            <a:headEnd/>
            <a:tailEnd/>
          </a:ln>
        </p:spPr>
      </p:pic>
      <p:sp>
        <p:nvSpPr>
          <p:cNvPr id="31" name="Freeform 30"/>
          <p:cNvSpPr/>
          <p:nvPr/>
        </p:nvSpPr>
        <p:spPr>
          <a:xfrm rot="18781896" flipV="1">
            <a:off x="2790375" y="2902152"/>
            <a:ext cx="1353402" cy="1687898"/>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4" name="TextBox 43"/>
          <p:cNvSpPr txBox="1"/>
          <p:nvPr/>
        </p:nvSpPr>
        <p:spPr>
          <a:xfrm rot="10800000" flipV="1">
            <a:off x="4997128" y="1453515"/>
            <a:ext cx="5262613" cy="1107996"/>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Content Server</a:t>
            </a:r>
          </a:p>
          <a:p>
            <a:r>
              <a:rPr lang="en-US" sz="1600" dirty="0" smtClean="0">
                <a:solidFill>
                  <a:prstClr val="white"/>
                </a:solidFill>
                <a:latin typeface="Segoe" pitchFamily="34" charset="0"/>
              </a:rPr>
              <a:t>Uses server side Peer Distribution APIs to get identifiers for data.  IDs are packed in a Content Information structure</a:t>
            </a:r>
            <a:endParaRPr lang="en-US" sz="1600" b="1" dirty="0">
              <a:solidFill>
                <a:prstClr val="white"/>
              </a:solidFill>
              <a:latin typeface="Segoe" pitchFamily="34" charset="0"/>
            </a:endParaRPr>
          </a:p>
        </p:txBody>
      </p:sp>
      <p:sp>
        <p:nvSpPr>
          <p:cNvPr id="47" name="TextBox 46"/>
          <p:cNvSpPr txBox="1"/>
          <p:nvPr/>
        </p:nvSpPr>
        <p:spPr>
          <a:xfrm rot="10800000" flipV="1">
            <a:off x="4997128" y="3192103"/>
            <a:ext cx="4754747" cy="1107996"/>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Content Information Structure</a:t>
            </a:r>
          </a:p>
          <a:p>
            <a:r>
              <a:rPr lang="en-US" sz="1600" dirty="0" smtClean="0">
                <a:solidFill>
                  <a:prstClr val="white"/>
                </a:solidFill>
                <a:effectLst>
                  <a:outerShdw blurRad="38100" dist="38100" dir="2700000" algn="tl">
                    <a:srgbClr val="000000">
                      <a:alpha val="43137"/>
                    </a:srgbClr>
                  </a:outerShdw>
                </a:effectLst>
                <a:latin typeface="Segoe" pitchFamily="34" charset="0"/>
              </a:rPr>
              <a:t>Transmitted over the accelerated protocol instead of data. </a:t>
            </a:r>
            <a:r>
              <a:rPr lang="en-US" sz="1600" dirty="0">
                <a:solidFill>
                  <a:prstClr val="white"/>
                </a:solidFill>
                <a:effectLst>
                  <a:outerShdw blurRad="38100" dist="38100" dir="2700000" algn="tl">
                    <a:srgbClr val="000000">
                      <a:alpha val="43137"/>
                    </a:srgbClr>
                  </a:outerShdw>
                </a:effectLst>
                <a:latin typeface="Segoe" pitchFamily="34" charset="0"/>
              </a:rPr>
              <a:t>Contains everything the client needs to find data locally. </a:t>
            </a:r>
            <a:endParaRPr lang="en-US" sz="1600" dirty="0">
              <a:solidFill>
                <a:prstClr val="white"/>
              </a:solidFill>
              <a:latin typeface="Segoe" pitchFamily="34" charset="0"/>
            </a:endParaRPr>
          </a:p>
        </p:txBody>
      </p:sp>
      <p:sp>
        <p:nvSpPr>
          <p:cNvPr id="48" name="TextBox 47"/>
          <p:cNvSpPr txBox="1"/>
          <p:nvPr/>
        </p:nvSpPr>
        <p:spPr>
          <a:xfrm rot="10800000" flipV="1">
            <a:off x="4876343" y="5288072"/>
            <a:ext cx="5585732" cy="861774"/>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Client</a:t>
            </a:r>
          </a:p>
          <a:p>
            <a:r>
              <a:rPr lang="en-US" sz="1600" dirty="0" smtClean="0">
                <a:solidFill>
                  <a:prstClr val="white"/>
                </a:solidFill>
                <a:latin typeface="Segoe" pitchFamily="34" charset="0"/>
              </a:rPr>
              <a:t>Feeds the Content Information structure into the client side Peer Distribution APIs to find and download content locally.</a:t>
            </a:r>
            <a:endParaRPr lang="en-US" sz="1600" b="1" dirty="0">
              <a:solidFill>
                <a:prstClr val="white"/>
              </a:solidFill>
              <a:latin typeface="Segoe" pitchFamily="34" charset="0"/>
            </a:endParaRPr>
          </a:p>
        </p:txBody>
      </p:sp>
    </p:spTree>
    <p:extLst>
      <p:ext uri="{BB962C8B-B14F-4D97-AF65-F5344CB8AC3E}">
        <p14:creationId xmlns:p14="http://schemas.microsoft.com/office/powerpoint/2010/main" val="2204684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Framework</a:t>
            </a:r>
            <a:endParaRPr lang="en-US" dirty="0"/>
          </a:p>
        </p:txBody>
      </p:sp>
      <p:sp>
        <p:nvSpPr>
          <p:cNvPr id="7" name="Rounded Rectangle 6"/>
          <p:cNvSpPr/>
          <p:nvPr/>
        </p:nvSpPr>
        <p:spPr>
          <a:xfrm>
            <a:off x="10823248" y="2965238"/>
            <a:ext cx="914162" cy="457200"/>
          </a:xfrm>
          <a:prstGeom prst="roundRect">
            <a:avLst/>
          </a:prstGeom>
          <a:solidFill>
            <a:schemeClr val="bg2">
              <a:alpha val="30000"/>
            </a:schemeClr>
          </a:solidFill>
          <a:ln cmpd="sng">
            <a:solidFill>
              <a:schemeClr val="tx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5700129" y="3509794"/>
            <a:ext cx="6034485" cy="3810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a:xfrm>
            <a:off x="440963" y="3985656"/>
            <a:ext cx="11306900" cy="533400"/>
          </a:xfrm>
          <a:prstGeom prst="roundRect">
            <a:avLst/>
          </a:prstGeom>
          <a:solidFill>
            <a:schemeClr val="accent5">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a:xfrm>
            <a:off x="1349656" y="3509794"/>
            <a:ext cx="4219222" cy="3810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a:xfrm>
            <a:off x="4559727" y="2980988"/>
            <a:ext cx="1015735" cy="4572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a:xfrm>
            <a:off x="475994" y="2970298"/>
            <a:ext cx="723645" cy="925090"/>
          </a:xfrm>
          <a:prstGeom prst="roundRect">
            <a:avLst/>
          </a:prstGeom>
          <a:solidFill>
            <a:schemeClr val="accent4">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a:xfrm>
            <a:off x="461278" y="2338947"/>
            <a:ext cx="11249634" cy="533400"/>
          </a:xfrm>
          <a:prstGeom prst="roundRect">
            <a:avLst/>
          </a:prstGeom>
          <a:solidFill>
            <a:schemeClr val="accent4">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a:xfrm>
            <a:off x="5737631" y="2995070"/>
            <a:ext cx="637574" cy="423596"/>
          </a:xfrm>
          <a:prstGeom prst="roundRect">
            <a:avLst/>
          </a:prstGeom>
          <a:solidFill>
            <a:schemeClr val="accent4">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a:xfrm>
            <a:off x="3402714" y="2978644"/>
            <a:ext cx="1015735" cy="4572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2265394" y="2984366"/>
            <a:ext cx="952962" cy="439397"/>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a:xfrm>
            <a:off x="9779273" y="2976958"/>
            <a:ext cx="914162" cy="4572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a:xfrm>
            <a:off x="8794854" y="2976958"/>
            <a:ext cx="914162" cy="4572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a:xfrm>
            <a:off x="7750940" y="2976961"/>
            <a:ext cx="914162" cy="4572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a:xfrm>
            <a:off x="6503616" y="2988685"/>
            <a:ext cx="1155500" cy="457200"/>
          </a:xfrm>
          <a:prstGeom prst="roundRect">
            <a:avLst/>
          </a:prstGeom>
          <a:solidFill>
            <a:schemeClr val="bg2">
              <a:alpha val="30000"/>
            </a:schemeClr>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a:xfrm>
            <a:off x="1405913" y="2992726"/>
            <a:ext cx="709455" cy="423596"/>
          </a:xfrm>
          <a:prstGeom prst="roundRect">
            <a:avLst/>
          </a:prstGeom>
          <a:solidFill>
            <a:schemeClr val="accent4">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a:xfrm>
            <a:off x="2282957" y="3071089"/>
            <a:ext cx="865824" cy="276999"/>
          </a:xfrm>
          <a:prstGeom prst="rect">
            <a:avLst/>
          </a:prstGeom>
        </p:spPr>
        <p:txBody>
          <a:bodyPr wrap="square">
            <a:spAutoFit/>
          </a:bodyPr>
          <a:lstStyle/>
          <a:p>
            <a:pPr algn="ctr"/>
            <a:r>
              <a:rPr lang="en-US" sz="1200" b="1" dirty="0" smtClean="0">
                <a:solidFill>
                  <a:prstClr val="white"/>
                </a:solidFill>
                <a:effectLst>
                  <a:outerShdw blurRad="38100" dist="38100" dir="2700000" algn="tl">
                    <a:srgbClr val="000000">
                      <a:alpha val="43137"/>
                    </a:srgbClr>
                  </a:outerShdw>
                </a:effectLst>
                <a:latin typeface="Segoe" pitchFamily="34" charset="0"/>
              </a:rPr>
              <a:t>Office</a:t>
            </a:r>
          </a:p>
        </p:txBody>
      </p:sp>
      <p:sp>
        <p:nvSpPr>
          <p:cNvPr id="23" name="Rectangle 22"/>
          <p:cNvSpPr/>
          <p:nvPr/>
        </p:nvSpPr>
        <p:spPr>
          <a:xfrm>
            <a:off x="3213939" y="3071089"/>
            <a:ext cx="1393282" cy="276999"/>
          </a:xfrm>
          <a:prstGeom prst="rect">
            <a:avLst/>
          </a:prstGeom>
        </p:spPr>
        <p:txBody>
          <a:bodyPr wrap="square">
            <a:spAutoFit/>
          </a:bodyPr>
          <a:lstStyle/>
          <a:p>
            <a:pPr algn="ctr"/>
            <a:r>
              <a:rPr lang="en-US" sz="1200" b="1" dirty="0" err="1" smtClean="0">
                <a:solidFill>
                  <a:prstClr val="white"/>
                </a:solidFill>
                <a:effectLst>
                  <a:outerShdw blurRad="38100" dist="38100" dir="2700000" algn="tl">
                    <a:srgbClr val="000000">
                      <a:alpha val="43137"/>
                    </a:srgbClr>
                  </a:outerShdw>
                </a:effectLst>
                <a:latin typeface="Segoe" pitchFamily="34" charset="0"/>
              </a:rPr>
              <a:t>CopyFile</a:t>
            </a:r>
            <a:endParaRPr lang="en-US" sz="1200" b="1" dirty="0">
              <a:solidFill>
                <a:prstClr val="white"/>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a:xfrm>
            <a:off x="4663478" y="3071089"/>
            <a:ext cx="808233" cy="276999"/>
          </a:xfrm>
          <a:prstGeom prst="rect">
            <a:avLst/>
          </a:prstGeom>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Explorer</a:t>
            </a:r>
          </a:p>
        </p:txBody>
      </p:sp>
      <p:sp>
        <p:nvSpPr>
          <p:cNvPr id="25" name="Rectangle 24"/>
          <p:cNvSpPr/>
          <p:nvPr/>
        </p:nvSpPr>
        <p:spPr>
          <a:xfrm>
            <a:off x="6399134" y="3071089"/>
            <a:ext cx="1320456" cy="276999"/>
          </a:xfrm>
          <a:prstGeom prst="rect">
            <a:avLst/>
          </a:prstGeom>
        </p:spPr>
        <p:txBody>
          <a:bodyPr wrap="squar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SharePoint</a:t>
            </a:r>
          </a:p>
        </p:txBody>
      </p:sp>
      <p:sp>
        <p:nvSpPr>
          <p:cNvPr id="26" name="Rectangle 25"/>
          <p:cNvSpPr/>
          <p:nvPr/>
        </p:nvSpPr>
        <p:spPr>
          <a:xfrm>
            <a:off x="7894405" y="3071089"/>
            <a:ext cx="620684" cy="276999"/>
          </a:xfrm>
          <a:prstGeom prst="rect">
            <a:avLst/>
          </a:prstGeom>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Office</a:t>
            </a:r>
          </a:p>
        </p:txBody>
      </p:sp>
      <p:sp>
        <p:nvSpPr>
          <p:cNvPr id="27" name="Rectangle 26"/>
          <p:cNvSpPr/>
          <p:nvPr/>
        </p:nvSpPr>
        <p:spPr>
          <a:xfrm>
            <a:off x="8976202" y="3071089"/>
            <a:ext cx="535724" cy="276999"/>
          </a:xfrm>
          <a:prstGeom prst="rect">
            <a:avLst/>
          </a:prstGeom>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BITS</a:t>
            </a:r>
          </a:p>
        </p:txBody>
      </p:sp>
      <p:sp>
        <p:nvSpPr>
          <p:cNvPr id="28" name="Rectangle 27"/>
          <p:cNvSpPr/>
          <p:nvPr/>
        </p:nvSpPr>
        <p:spPr>
          <a:xfrm>
            <a:off x="9943872" y="3071089"/>
            <a:ext cx="561372" cy="276999"/>
          </a:xfrm>
          <a:prstGeom prst="rect">
            <a:avLst/>
          </a:prstGeom>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WMP</a:t>
            </a:r>
          </a:p>
        </p:txBody>
      </p:sp>
      <p:sp>
        <p:nvSpPr>
          <p:cNvPr id="29" name="Rectangle 28"/>
          <p:cNvSpPr/>
          <p:nvPr/>
        </p:nvSpPr>
        <p:spPr>
          <a:xfrm>
            <a:off x="11115865" y="3071089"/>
            <a:ext cx="330541" cy="276999"/>
          </a:xfrm>
          <a:prstGeom prst="rect">
            <a:avLst/>
          </a:prstGeom>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IE</a:t>
            </a:r>
            <a:endParaRPr lang="en-US" sz="1200" b="1" dirty="0">
              <a:solidFill>
                <a:prstClr val="white"/>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a:xfrm>
            <a:off x="8157449" y="3515628"/>
            <a:ext cx="847349" cy="369332"/>
          </a:xfrm>
          <a:prstGeom prst="rect">
            <a:avLst/>
          </a:prstGeom>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HTTP </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a:xfrm>
            <a:off x="3008192" y="3515628"/>
            <a:ext cx="697628" cy="369332"/>
          </a:xfrm>
          <a:prstGeom prst="rect">
            <a:avLst/>
          </a:prstGeom>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SMB</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923243" y="4067690"/>
            <a:ext cx="1903086" cy="369332"/>
          </a:xfrm>
          <a:prstGeom prst="rect">
            <a:avLst/>
          </a:prstGeom>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BranchCache™</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4354020" y="2420981"/>
            <a:ext cx="2625461" cy="369332"/>
          </a:xfrm>
          <a:prstGeom prst="rect">
            <a:avLst/>
          </a:prstGeom>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3rd Party Applications</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8577637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Distribution on MSDN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30" y="1143001"/>
            <a:ext cx="9459036"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356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21" y="2286001"/>
            <a:ext cx="11884104" cy="1523495"/>
          </a:xfrm>
        </p:spPr>
        <p:txBody>
          <a:bodyPr/>
          <a:lstStyle/>
          <a:p>
            <a:pPr algn="ctr"/>
            <a:r>
              <a:rPr lang="en-US" b="1" dirty="0" smtClean="0">
                <a:solidFill>
                  <a:schemeClr val="tx1"/>
                </a:solidFill>
                <a:effectLst>
                  <a:outerShdw blurRad="50800" dist="38100" dir="2700000" algn="tl" rotWithShape="0">
                    <a:prstClr val="black">
                      <a:alpha val="40000"/>
                    </a:prstClr>
                  </a:outerShdw>
                </a:effectLst>
              </a:rPr>
              <a:t>Deployment and Management</a:t>
            </a:r>
            <a:endParaRPr lang="en-US"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123502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ig-disc.png"/>
          <p:cNvPicPr>
            <a:picLocks noChangeAspect="1"/>
          </p:cNvPicPr>
          <p:nvPr/>
        </p:nvPicPr>
        <p:blipFill>
          <a:blip r:embed="rId3" cstate="screen">
            <a:duotone>
              <a:schemeClr val="accent1">
                <a:shade val="45000"/>
                <a:satMod val="135000"/>
              </a:schemeClr>
              <a:prstClr val="white"/>
            </a:duotone>
          </a:blip>
          <a:stretch>
            <a:fillRect/>
          </a:stretch>
        </p:blipFill>
        <p:spPr>
          <a:xfrm>
            <a:off x="383465" y="1456267"/>
            <a:ext cx="11608879" cy="5401732"/>
          </a:xfrm>
          <a:prstGeom prst="rect">
            <a:avLst/>
          </a:prstGeom>
          <a:effectLst/>
        </p:spPr>
      </p:pic>
      <p:sp>
        <p:nvSpPr>
          <p:cNvPr id="2" name="Title 1"/>
          <p:cNvSpPr>
            <a:spLocks noGrp="1"/>
          </p:cNvSpPr>
          <p:nvPr>
            <p:ph type="title"/>
          </p:nvPr>
        </p:nvSpPr>
        <p:spPr/>
        <p:txBody>
          <a:bodyPr/>
          <a:lstStyle/>
          <a:p>
            <a:r>
              <a:rPr dirty="0" smtClean="0"/>
              <a:t>Deployment </a:t>
            </a:r>
            <a:r>
              <a:rPr lang="en-US" dirty="0" smtClean="0"/>
              <a:t>Overview</a:t>
            </a:r>
            <a:endParaRPr lang="en-US" dirty="0"/>
          </a:p>
        </p:txBody>
      </p:sp>
      <p:sp>
        <p:nvSpPr>
          <p:cNvPr id="53" name="TextBox 52"/>
          <p:cNvSpPr txBox="1"/>
          <p:nvPr/>
        </p:nvSpPr>
        <p:spPr>
          <a:xfrm>
            <a:off x="421348" y="1445404"/>
            <a:ext cx="3336172" cy="1877437"/>
          </a:xfrm>
          <a:prstGeom prst="rect">
            <a:avLst/>
          </a:prstGeom>
          <a:noFill/>
        </p:spPr>
        <p:txBody>
          <a:bodyPr wrap="square" rtlCol="0">
            <a:spAutoFit/>
          </a:bodyPr>
          <a:lstStyle/>
          <a:p>
            <a:pPr marL="342900" indent="-342900" defTabSz="914400">
              <a:buAutoNum type="arabicPeriod"/>
              <a:defRPr/>
            </a:pPr>
            <a:r>
              <a:rPr lang="en-US" sz="1400" kern="0" dirty="0" smtClean="0">
                <a:solidFill>
                  <a:prstClr val="white"/>
                </a:solidFill>
                <a:latin typeface="Segoe" pitchFamily="34" charset="0"/>
              </a:rPr>
              <a:t>Install the optional “Windows BranchCache” component on a Windows 2008 R2 web or file server</a:t>
            </a:r>
          </a:p>
          <a:p>
            <a:pPr marL="342900" indent="-342900" defTabSz="914400">
              <a:buAutoNum type="arabicPeriod"/>
              <a:defRPr/>
            </a:pPr>
            <a:r>
              <a:rPr lang="en-US" sz="1400" dirty="0"/>
              <a:t>If you’re using </a:t>
            </a:r>
            <a:r>
              <a:rPr lang="en-US" sz="1400" dirty="0" err="1"/>
              <a:t>BranchCache</a:t>
            </a:r>
            <a:r>
              <a:rPr lang="en-US" sz="1400" dirty="0"/>
              <a:t> on a file server you’ll need to install the File Services Role as well as </a:t>
            </a:r>
            <a:r>
              <a:rPr lang="en-US" sz="1400" dirty="0" err="1"/>
              <a:t>BranchCache</a:t>
            </a:r>
            <a:r>
              <a:rPr lang="en-US" sz="1400" dirty="0"/>
              <a:t> for remote files</a:t>
            </a:r>
            <a:endParaRPr lang="en-US" sz="1400" kern="0" dirty="0" smtClean="0">
              <a:solidFill>
                <a:prstClr val="white"/>
              </a:solidFill>
              <a:latin typeface="Segoe" pitchFamily="34" charset="0"/>
            </a:endParaRPr>
          </a:p>
          <a:p>
            <a:pPr defTabSz="914400">
              <a:defRPr/>
            </a:pPr>
            <a:endParaRPr lang="en-US" kern="0" dirty="0">
              <a:solidFill>
                <a:prstClr val="white"/>
              </a:solidFill>
              <a:latin typeface="Segoe" pitchFamily="34" charset="0"/>
            </a:endParaRPr>
          </a:p>
        </p:txBody>
      </p:sp>
      <p:sp>
        <p:nvSpPr>
          <p:cNvPr id="58" name="TextBox 57"/>
          <p:cNvSpPr txBox="1"/>
          <p:nvPr/>
        </p:nvSpPr>
        <p:spPr>
          <a:xfrm>
            <a:off x="5837004" y="789135"/>
            <a:ext cx="5263118" cy="954107"/>
          </a:xfrm>
          <a:prstGeom prst="rect">
            <a:avLst/>
          </a:prstGeom>
          <a:noFill/>
        </p:spPr>
        <p:txBody>
          <a:bodyPr wrap="square" rtlCol="0">
            <a:spAutoFit/>
          </a:bodyPr>
          <a:lstStyle/>
          <a:p>
            <a:pPr defTabSz="914400">
              <a:defRPr/>
            </a:pPr>
            <a:r>
              <a:rPr lang="en-US" sz="1400" kern="0" dirty="0" smtClean="0">
                <a:solidFill>
                  <a:prstClr val="white"/>
                </a:solidFill>
                <a:latin typeface="Segoe" pitchFamily="34" charset="0"/>
              </a:rPr>
              <a:t>3. Use Group Policy to enable Windows BranchCache on Windows 7 clients</a:t>
            </a:r>
          </a:p>
          <a:p>
            <a:pPr defTabSz="914400">
              <a:defRPr/>
            </a:pPr>
            <a:r>
              <a:rPr lang="en-US" sz="1400" b="1" dirty="0"/>
              <a:t>Set </a:t>
            </a:r>
            <a:r>
              <a:rPr lang="en-US" sz="1400" b="1" dirty="0" err="1"/>
              <a:t>BranchCache</a:t>
            </a:r>
            <a:r>
              <a:rPr lang="en-US" sz="1400" b="1" dirty="0"/>
              <a:t> Distributed Cache Mode</a:t>
            </a:r>
            <a:r>
              <a:rPr lang="en-US" sz="1400" dirty="0"/>
              <a:t>. This applies to all clients in the GPO</a:t>
            </a:r>
            <a:endParaRPr lang="en-US" sz="1400" kern="0" dirty="0" smtClean="0">
              <a:solidFill>
                <a:prstClr val="white"/>
              </a:solidFill>
              <a:latin typeface="Segoe" pitchFamily="34" charset="0"/>
            </a:endParaRPr>
          </a:p>
        </p:txBody>
      </p:sp>
      <p:grpSp>
        <p:nvGrpSpPr>
          <p:cNvPr id="81" name="Group 80"/>
          <p:cNvGrpSpPr/>
          <p:nvPr/>
        </p:nvGrpSpPr>
        <p:grpSpPr>
          <a:xfrm>
            <a:off x="470955" y="3004061"/>
            <a:ext cx="5216992" cy="2740572"/>
            <a:chOff x="353308" y="3004061"/>
            <a:chExt cx="3913763" cy="2740572"/>
          </a:xfrm>
        </p:grpSpPr>
        <p:pic>
          <p:nvPicPr>
            <p:cNvPr id="50" name="Picture 4" descr="C:\Users\arib\Pictures\Presentation Stuff\Platform3.png"/>
            <p:cNvPicPr>
              <a:picLocks noChangeAspect="1" noChangeArrowheads="1"/>
            </p:cNvPicPr>
            <p:nvPr/>
          </p:nvPicPr>
          <p:blipFill>
            <a:blip r:embed="rId4" cstate="screen"/>
            <a:srcRect/>
            <a:stretch>
              <a:fillRect/>
            </a:stretch>
          </p:blipFill>
          <p:spPr bwMode="auto">
            <a:xfrm>
              <a:off x="353308" y="3004061"/>
              <a:ext cx="3913763" cy="2740572"/>
            </a:xfrm>
            <a:prstGeom prst="rect">
              <a:avLst/>
            </a:prstGeom>
            <a:noFill/>
          </p:spPr>
        </p:pic>
        <p:pic>
          <p:nvPicPr>
            <p:cNvPr id="38" name="Picture 24" descr="application server"/>
            <p:cNvPicPr>
              <a:picLocks noChangeAspect="1" noChangeArrowheads="1"/>
            </p:cNvPicPr>
            <p:nvPr/>
          </p:nvPicPr>
          <p:blipFill>
            <a:blip r:embed="rId5" cstate="print"/>
            <a:stretch>
              <a:fillRect/>
            </a:stretch>
          </p:blipFill>
          <p:spPr bwMode="auto">
            <a:xfrm>
              <a:off x="1501424" y="3173395"/>
              <a:ext cx="1027288" cy="557173"/>
            </a:xfrm>
            <a:prstGeom prst="rect">
              <a:avLst/>
            </a:prstGeom>
            <a:noFill/>
          </p:spPr>
        </p:pic>
        <p:pic>
          <p:nvPicPr>
            <p:cNvPr id="39" name="Picture 24" descr="application server"/>
            <p:cNvPicPr>
              <a:picLocks noChangeAspect="1" noChangeArrowheads="1"/>
            </p:cNvPicPr>
            <p:nvPr/>
          </p:nvPicPr>
          <p:blipFill>
            <a:blip r:embed="rId5" cstate="print"/>
            <a:stretch>
              <a:fillRect/>
            </a:stretch>
          </p:blipFill>
          <p:spPr bwMode="auto">
            <a:xfrm>
              <a:off x="2380282" y="3443543"/>
              <a:ext cx="1187008" cy="643801"/>
            </a:xfrm>
            <a:prstGeom prst="rect">
              <a:avLst/>
            </a:prstGeom>
            <a:noFill/>
          </p:spPr>
        </p:pic>
        <p:pic>
          <p:nvPicPr>
            <p:cNvPr id="40" name="Picture 24" descr="application server"/>
            <p:cNvPicPr>
              <a:picLocks noChangeAspect="1" noChangeArrowheads="1"/>
            </p:cNvPicPr>
            <p:nvPr/>
          </p:nvPicPr>
          <p:blipFill>
            <a:blip r:embed="rId5" cstate="print"/>
            <a:stretch>
              <a:fillRect/>
            </a:stretch>
          </p:blipFill>
          <p:spPr bwMode="auto">
            <a:xfrm>
              <a:off x="1001888" y="3628239"/>
              <a:ext cx="917223" cy="497477"/>
            </a:xfrm>
            <a:prstGeom prst="rect">
              <a:avLst/>
            </a:prstGeom>
            <a:noFill/>
          </p:spPr>
        </p:pic>
        <p:sp>
          <p:nvSpPr>
            <p:cNvPr id="45" name="TextBox 44"/>
            <p:cNvSpPr txBox="1"/>
            <p:nvPr/>
          </p:nvSpPr>
          <p:spPr>
            <a:xfrm>
              <a:off x="1134534" y="3341609"/>
              <a:ext cx="303287"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IIS</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1120421" y="4046695"/>
              <a:ext cx="826403"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File Server</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2238919" y="4042465"/>
              <a:ext cx="974318" cy="523220"/>
            </a:xfrm>
            <a:prstGeom prst="rect">
              <a:avLst/>
            </a:prstGeom>
            <a:noFill/>
          </p:spPr>
          <p:txBody>
            <a:bodyPr wrap="non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Group Policy</a:t>
              </a:r>
            </a:p>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Management</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67" name="TextBox 66"/>
            <p:cNvSpPr txBox="1"/>
            <p:nvPr/>
          </p:nvSpPr>
          <p:spPr>
            <a:xfrm rot="859601">
              <a:off x="862309" y="4601688"/>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prstClr val="white"/>
                  </a:solidFill>
                  <a:effectLst>
                    <a:outerShdw blurRad="38100" dist="38100" dir="2700000" algn="tl">
                      <a:srgbClr val="000000">
                        <a:alpha val="43137"/>
                      </a:srgbClr>
                    </a:outerShdw>
                  </a:effectLst>
                  <a:latin typeface="Segoe" pitchFamily="34" charset="0"/>
                </a:rPr>
                <a:t>Main Office</a:t>
              </a:r>
              <a:endParaRPr lang="en-US" sz="1600" b="1" kern="0"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82" name="Group 81"/>
          <p:cNvGrpSpPr/>
          <p:nvPr/>
        </p:nvGrpSpPr>
        <p:grpSpPr>
          <a:xfrm>
            <a:off x="5903470" y="2943755"/>
            <a:ext cx="5751540" cy="3114128"/>
            <a:chOff x="4428755" y="2943755"/>
            <a:chExt cx="4314779" cy="3114128"/>
          </a:xfrm>
        </p:grpSpPr>
        <p:pic>
          <p:nvPicPr>
            <p:cNvPr id="35" name="Picture 2" descr="C:\Users\arib\Pictures\Presentation Stuff\Platform4.png"/>
            <p:cNvPicPr>
              <a:picLocks noChangeAspect="1" noChangeArrowheads="1"/>
            </p:cNvPicPr>
            <p:nvPr/>
          </p:nvPicPr>
          <p:blipFill>
            <a:blip r:embed="rId6" cstate="screen"/>
            <a:srcRect/>
            <a:stretch>
              <a:fillRect/>
            </a:stretch>
          </p:blipFill>
          <p:spPr bwMode="auto">
            <a:xfrm>
              <a:off x="4428755" y="3173395"/>
              <a:ext cx="4314779" cy="2884488"/>
            </a:xfrm>
            <a:prstGeom prst="rect">
              <a:avLst/>
            </a:prstGeom>
            <a:noFill/>
          </p:spPr>
        </p:pic>
        <p:sp>
          <p:nvSpPr>
            <p:cNvPr id="60" name="TextBox 59"/>
            <p:cNvSpPr txBox="1"/>
            <p:nvPr/>
          </p:nvSpPr>
          <p:spPr>
            <a:xfrm>
              <a:off x="5999445" y="4286598"/>
              <a:ext cx="1518956" cy="307777"/>
            </a:xfrm>
            <a:prstGeom prst="rect">
              <a:avLst/>
            </a:prstGeom>
            <a:noFill/>
          </p:spPr>
          <p:txBody>
            <a:bodyPr wrap="squar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Hosted Cache</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rot="486341">
              <a:off x="5327407" y="4728529"/>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600" b="1" kern="0" dirty="0">
                <a:solidFill>
                  <a:prstClr val="white"/>
                </a:solidFill>
                <a:effectLst>
                  <a:outerShdw blurRad="38100" dist="38100" dir="2700000" algn="tl">
                    <a:srgbClr val="000000">
                      <a:alpha val="43137"/>
                    </a:srgbClr>
                  </a:outerShdw>
                </a:effectLst>
                <a:latin typeface="Segoe" pitchFamily="34" charset="0"/>
              </a:endParaRPr>
            </a:p>
          </p:txBody>
        </p:sp>
        <p:pic>
          <p:nvPicPr>
            <p:cNvPr id="68" name="Picture 24" descr="application server"/>
            <p:cNvPicPr>
              <a:picLocks noChangeAspect="1" noChangeArrowheads="1"/>
            </p:cNvPicPr>
            <p:nvPr/>
          </p:nvPicPr>
          <p:blipFill>
            <a:blip r:embed="rId5" cstate="print"/>
            <a:stretch>
              <a:fillRect/>
            </a:stretch>
          </p:blipFill>
          <p:spPr bwMode="auto">
            <a:xfrm>
              <a:off x="5365045" y="3753362"/>
              <a:ext cx="1123950" cy="609600"/>
            </a:xfrm>
            <a:prstGeom prst="rect">
              <a:avLst/>
            </a:prstGeom>
            <a:noFill/>
          </p:spPr>
        </p:pic>
        <p:pic>
          <p:nvPicPr>
            <p:cNvPr id="69" name="Picture 6" descr="laptop"/>
            <p:cNvPicPr>
              <a:picLocks noChangeAspect="1" noChangeArrowheads="1"/>
            </p:cNvPicPr>
            <p:nvPr/>
          </p:nvPicPr>
          <p:blipFill>
            <a:blip r:embed="rId7" cstate="print"/>
            <a:stretch>
              <a:fillRect/>
            </a:stretch>
          </p:blipFill>
          <p:spPr bwMode="auto">
            <a:xfrm>
              <a:off x="7261579" y="3561451"/>
              <a:ext cx="893445" cy="770096"/>
            </a:xfrm>
            <a:prstGeom prst="rect">
              <a:avLst/>
            </a:prstGeom>
            <a:noFill/>
          </p:spPr>
        </p:pic>
        <p:pic>
          <p:nvPicPr>
            <p:cNvPr id="70" name="Picture 6" descr="laptop"/>
            <p:cNvPicPr>
              <a:picLocks noChangeAspect="1" noChangeArrowheads="1"/>
            </p:cNvPicPr>
            <p:nvPr/>
          </p:nvPicPr>
          <p:blipFill>
            <a:blip r:embed="rId7" cstate="print"/>
            <a:stretch>
              <a:fillRect/>
            </a:stretch>
          </p:blipFill>
          <p:spPr bwMode="auto">
            <a:xfrm>
              <a:off x="6118579" y="2943755"/>
              <a:ext cx="893445" cy="770096"/>
            </a:xfrm>
            <a:prstGeom prst="rect">
              <a:avLst/>
            </a:prstGeom>
            <a:noFill/>
          </p:spPr>
        </p:pic>
        <p:pic>
          <p:nvPicPr>
            <p:cNvPr id="52" name="Picture 6" descr="laptop"/>
            <p:cNvPicPr>
              <a:picLocks noChangeAspect="1" noChangeArrowheads="1"/>
            </p:cNvPicPr>
            <p:nvPr/>
          </p:nvPicPr>
          <p:blipFill>
            <a:blip r:embed="rId7" cstate="print"/>
            <a:stretch>
              <a:fillRect/>
            </a:stretch>
          </p:blipFill>
          <p:spPr bwMode="auto">
            <a:xfrm>
              <a:off x="6672934" y="3256651"/>
              <a:ext cx="893445" cy="770096"/>
            </a:xfrm>
            <a:prstGeom prst="rect">
              <a:avLst/>
            </a:prstGeom>
            <a:noFill/>
          </p:spPr>
        </p:pic>
      </p:grpSp>
      <p:grpSp>
        <p:nvGrpSpPr>
          <p:cNvPr id="84" name="Group 83"/>
          <p:cNvGrpSpPr/>
          <p:nvPr/>
        </p:nvGrpSpPr>
        <p:grpSpPr>
          <a:xfrm>
            <a:off x="6583037" y="1743242"/>
            <a:ext cx="3649553" cy="1748741"/>
            <a:chOff x="4938564" y="1743241"/>
            <a:chExt cx="2737878" cy="1748741"/>
          </a:xfrm>
        </p:grpSpPr>
        <p:pic>
          <p:nvPicPr>
            <p:cNvPr id="42" name="Picture 3" descr="C:\Users\arib\Pictures\Presentation Stuff\Platform2.png"/>
            <p:cNvPicPr>
              <a:picLocks noChangeAspect="1" noChangeArrowheads="1"/>
            </p:cNvPicPr>
            <p:nvPr/>
          </p:nvPicPr>
          <p:blipFill>
            <a:blip r:embed="rId8" cstate="screen"/>
            <a:srcRect/>
            <a:stretch>
              <a:fillRect/>
            </a:stretch>
          </p:blipFill>
          <p:spPr bwMode="auto">
            <a:xfrm>
              <a:off x="4938564" y="1743241"/>
              <a:ext cx="2737878" cy="1748741"/>
            </a:xfrm>
            <a:prstGeom prst="rect">
              <a:avLst/>
            </a:prstGeom>
            <a:noFill/>
          </p:spPr>
        </p:pic>
        <p:sp>
          <p:nvSpPr>
            <p:cNvPr id="43" name="TextBox 42"/>
            <p:cNvSpPr txBox="1"/>
            <p:nvPr/>
          </p:nvSpPr>
          <p:spPr>
            <a:xfrm rot="21329748">
              <a:off x="5754233" y="2655749"/>
              <a:ext cx="1165604" cy="128285"/>
            </a:xfrm>
            <a:prstGeom prst="rect">
              <a:avLst/>
            </a:prstGeom>
            <a:noFill/>
          </p:spPr>
          <p:txBody>
            <a:bodyPr wrap="square" rtlCol="0">
              <a:prstTxWarp prst="textArchDown">
                <a:avLst/>
              </a:prstTxWarp>
              <a:spAutoFit/>
            </a:bodyPr>
            <a:lstStyle/>
            <a:p>
              <a:pPr algn="ctr" defTabSz="914400">
                <a:defRPr/>
              </a:pPr>
              <a:r>
                <a:rPr lang="en-US" sz="1200" b="1" kern="0"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200" b="1" kern="0" dirty="0">
                <a:solidFill>
                  <a:prstClr val="white"/>
                </a:solidFill>
                <a:effectLst>
                  <a:outerShdw blurRad="38100" dist="38100" dir="2700000" algn="tl">
                    <a:srgbClr val="000000">
                      <a:alpha val="43137"/>
                    </a:srgbClr>
                  </a:outerShdw>
                </a:effectLst>
                <a:latin typeface="Segoe" pitchFamily="34" charset="0"/>
              </a:endParaRPr>
            </a:p>
          </p:txBody>
        </p:sp>
        <p:pic>
          <p:nvPicPr>
            <p:cNvPr id="71" name="Picture 6" descr="laptop"/>
            <p:cNvPicPr>
              <a:picLocks noChangeAspect="1" noChangeArrowheads="1"/>
            </p:cNvPicPr>
            <p:nvPr/>
          </p:nvPicPr>
          <p:blipFill>
            <a:blip r:embed="rId9" cstate="print"/>
            <a:stretch>
              <a:fillRect/>
            </a:stretch>
          </p:blipFill>
          <p:spPr bwMode="auto">
            <a:xfrm>
              <a:off x="6556020" y="1853682"/>
              <a:ext cx="588645" cy="507377"/>
            </a:xfrm>
            <a:prstGeom prst="rect">
              <a:avLst/>
            </a:prstGeom>
            <a:noFill/>
          </p:spPr>
        </p:pic>
        <p:pic>
          <p:nvPicPr>
            <p:cNvPr id="72" name="Picture 6" descr="laptop"/>
            <p:cNvPicPr>
              <a:picLocks noChangeAspect="1" noChangeArrowheads="1"/>
            </p:cNvPicPr>
            <p:nvPr/>
          </p:nvPicPr>
          <p:blipFill>
            <a:blip r:embed="rId9" cstate="print"/>
            <a:stretch>
              <a:fillRect/>
            </a:stretch>
          </p:blipFill>
          <p:spPr bwMode="auto">
            <a:xfrm>
              <a:off x="5489220" y="1777482"/>
              <a:ext cx="588645" cy="507377"/>
            </a:xfrm>
            <a:prstGeom prst="rect">
              <a:avLst/>
            </a:prstGeom>
            <a:noFill/>
          </p:spPr>
        </p:pic>
        <p:pic>
          <p:nvPicPr>
            <p:cNvPr id="73" name="Picture 6" descr="laptop"/>
            <p:cNvPicPr>
              <a:picLocks noChangeAspect="1" noChangeArrowheads="1"/>
            </p:cNvPicPr>
            <p:nvPr/>
          </p:nvPicPr>
          <p:blipFill>
            <a:blip r:embed="rId9" cstate="print"/>
            <a:stretch>
              <a:fillRect/>
            </a:stretch>
          </p:blipFill>
          <p:spPr bwMode="auto">
            <a:xfrm>
              <a:off x="5870220" y="2032105"/>
              <a:ext cx="588645" cy="507377"/>
            </a:xfrm>
            <a:prstGeom prst="rect">
              <a:avLst/>
            </a:prstGeom>
            <a:noFill/>
          </p:spPr>
        </p:pic>
      </p:grpSp>
      <p:cxnSp>
        <p:nvCxnSpPr>
          <p:cNvPr id="64" name="Straight Connector 63"/>
          <p:cNvCxnSpPr/>
          <p:nvPr/>
        </p:nvCxnSpPr>
        <p:spPr>
          <a:xfrm flipV="1">
            <a:off x="5071154" y="3888829"/>
            <a:ext cx="1493743" cy="33867"/>
          </a:xfrm>
          <a:prstGeom prst="line">
            <a:avLst/>
          </a:prstGeom>
          <a:noFill/>
          <a:ln w="28575" cap="flat" cmpd="sng" algn="ctr">
            <a:solidFill>
              <a:srgbClr val="FFC000"/>
            </a:solidFill>
            <a:prstDash val="solid"/>
          </a:ln>
          <a:effectLst/>
        </p:spPr>
      </p:cxnSp>
      <p:sp>
        <p:nvSpPr>
          <p:cNvPr id="61" name="TextBox 60"/>
          <p:cNvSpPr txBox="1"/>
          <p:nvPr/>
        </p:nvSpPr>
        <p:spPr>
          <a:xfrm>
            <a:off x="5889218" y="5118914"/>
            <a:ext cx="5453971" cy="1169551"/>
          </a:xfrm>
          <a:prstGeom prst="rect">
            <a:avLst/>
          </a:prstGeom>
          <a:noFill/>
        </p:spPr>
        <p:txBody>
          <a:bodyPr wrap="square" rtlCol="0">
            <a:spAutoFit/>
          </a:bodyPr>
          <a:lstStyle/>
          <a:p>
            <a:pPr marL="0" lvl="1" defTabSz="914400">
              <a:defRPr/>
            </a:pPr>
            <a:r>
              <a:rPr lang="en-US" sz="1400" kern="0" dirty="0" smtClean="0">
                <a:solidFill>
                  <a:prstClr val="white"/>
                </a:solidFill>
                <a:latin typeface="Segoe" pitchFamily="34" charset="0"/>
              </a:rPr>
              <a:t>3. Install a hosted cache in your branch. Configure clients to use it with Group Policy</a:t>
            </a:r>
          </a:p>
          <a:p>
            <a:pPr marL="0" lvl="1" defTabSz="914400">
              <a:defRPr/>
            </a:pPr>
            <a:r>
              <a:rPr lang="en-US" sz="1400" b="1" dirty="0"/>
              <a:t>Set </a:t>
            </a:r>
            <a:r>
              <a:rPr lang="en-US" sz="1400" b="1" dirty="0" err="1"/>
              <a:t>BranchCache</a:t>
            </a:r>
            <a:r>
              <a:rPr lang="en-US" sz="1400" b="1" dirty="0"/>
              <a:t> Hosted Cache Mode.</a:t>
            </a:r>
            <a:r>
              <a:rPr lang="en-US" sz="1400" dirty="0"/>
              <a:t> Specify a server to host the </a:t>
            </a:r>
            <a:r>
              <a:rPr lang="en-US" sz="1400" dirty="0" smtClean="0"/>
              <a:t>cache</a:t>
            </a:r>
          </a:p>
          <a:p>
            <a:pPr marL="0" lvl="1" defTabSz="914400">
              <a:defRPr/>
            </a:pPr>
            <a:r>
              <a:rPr lang="en-US" sz="1400" kern="0" dirty="0" smtClean="0">
                <a:solidFill>
                  <a:prstClr val="white"/>
                </a:solidFill>
                <a:latin typeface="Segoe" pitchFamily="34" charset="0"/>
              </a:rPr>
              <a:t>4. Install Cert</a:t>
            </a:r>
          </a:p>
        </p:txBody>
      </p:sp>
      <p:cxnSp>
        <p:nvCxnSpPr>
          <p:cNvPr id="63" name="Straight Connector 62"/>
          <p:cNvCxnSpPr/>
          <p:nvPr/>
        </p:nvCxnSpPr>
        <p:spPr>
          <a:xfrm flipV="1">
            <a:off x="4800291" y="2527303"/>
            <a:ext cx="2242141" cy="915809"/>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2285945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childTnLst>
                                </p:cTn>
                              </p:par>
                            </p:childTnLst>
                          </p:cTn>
                        </p:par>
                        <p:par>
                          <p:cTn id="12" fill="hold">
                            <p:stCondLst>
                              <p:cond delay="4000"/>
                            </p:stCondLst>
                            <p:childTnLst>
                              <p:par>
                                <p:cTn id="13" presetID="53"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p:cTn id="15" dur="500" fill="hold"/>
                                        <p:tgtEl>
                                          <p:spTgt spid="81"/>
                                        </p:tgtEl>
                                        <p:attrNameLst>
                                          <p:attrName>ppt_w</p:attrName>
                                        </p:attrNameLst>
                                      </p:cBhvr>
                                      <p:tavLst>
                                        <p:tav tm="0">
                                          <p:val>
                                            <p:fltVal val="0"/>
                                          </p:val>
                                        </p:tav>
                                        <p:tav tm="100000">
                                          <p:val>
                                            <p:strVal val="#ppt_w"/>
                                          </p:val>
                                        </p:tav>
                                      </p:tavLst>
                                    </p:anim>
                                    <p:anim calcmode="lin" valueType="num">
                                      <p:cBhvr>
                                        <p:cTn id="16" dur="500" fill="hold"/>
                                        <p:tgtEl>
                                          <p:spTgt spid="81"/>
                                        </p:tgtEl>
                                        <p:attrNameLst>
                                          <p:attrName>ppt_h</p:attrName>
                                        </p:attrNameLst>
                                      </p:cBhvr>
                                      <p:tavLst>
                                        <p:tav tm="0">
                                          <p:val>
                                            <p:fltVal val="0"/>
                                          </p:val>
                                        </p:tav>
                                        <p:tav tm="100000">
                                          <p:val>
                                            <p:strVal val="#ppt_h"/>
                                          </p:val>
                                        </p:tav>
                                      </p:tavLst>
                                    </p:anim>
                                    <p:animEffect transition="in" filter="fade">
                                      <p:cBhvr>
                                        <p:cTn id="17" dur="500"/>
                                        <p:tgtEl>
                                          <p:spTgt spid="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2000"/>
                                        <p:tgtEl>
                                          <p:spTgt spid="53"/>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childTnLst>
                          </p:cTn>
                        </p:par>
                        <p:par>
                          <p:cTn id="25" fill="hold">
                            <p:stCondLst>
                              <p:cond delay="6500"/>
                            </p:stCondLst>
                            <p:childTnLst>
                              <p:par>
                                <p:cTn id="26" presetID="53" presetClass="entr" presetSubtype="0"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p:cTn id="28" dur="500" fill="hold"/>
                                        <p:tgtEl>
                                          <p:spTgt spid="82"/>
                                        </p:tgtEl>
                                        <p:attrNameLst>
                                          <p:attrName>ppt_w</p:attrName>
                                        </p:attrNameLst>
                                      </p:cBhvr>
                                      <p:tavLst>
                                        <p:tav tm="0">
                                          <p:val>
                                            <p:fltVal val="0"/>
                                          </p:val>
                                        </p:tav>
                                        <p:tav tm="100000">
                                          <p:val>
                                            <p:strVal val="#ppt_w"/>
                                          </p:val>
                                        </p:tav>
                                      </p:tavLst>
                                    </p:anim>
                                    <p:anim calcmode="lin" valueType="num">
                                      <p:cBhvr>
                                        <p:cTn id="29" dur="500" fill="hold"/>
                                        <p:tgtEl>
                                          <p:spTgt spid="82"/>
                                        </p:tgtEl>
                                        <p:attrNameLst>
                                          <p:attrName>ppt_h</p:attrName>
                                        </p:attrNameLst>
                                      </p:cBhvr>
                                      <p:tavLst>
                                        <p:tav tm="0">
                                          <p:val>
                                            <p:fltVal val="0"/>
                                          </p:val>
                                        </p:tav>
                                        <p:tav tm="100000">
                                          <p:val>
                                            <p:strVal val="#ppt_h"/>
                                          </p:val>
                                        </p:tav>
                                      </p:tavLst>
                                    </p:anim>
                                    <p:animEffect transition="in" filter="fade">
                                      <p:cBhvr>
                                        <p:cTn id="30" dur="500"/>
                                        <p:tgtEl>
                                          <p:spTgt spid="8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2000"/>
                                        <p:tgtEl>
                                          <p:spTgt spid="61"/>
                                        </p:tgtEl>
                                      </p:cBhvr>
                                    </p:animEffect>
                                  </p:childTnLst>
                                </p:cTn>
                              </p:par>
                            </p:childTnLst>
                          </p:cTn>
                        </p:par>
                        <p:par>
                          <p:cTn id="34" fill="hold">
                            <p:stCondLst>
                              <p:cond delay="8500"/>
                            </p:stCondLst>
                            <p:childTnLst>
                              <p:par>
                                <p:cTn id="35" presetID="22" presetClass="entr" presetSubtype="4"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par>
                                <p:cTn id="38" presetID="53"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animEffect transition="in" filter="fade">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ig-disc.png"/>
          <p:cNvPicPr>
            <a:picLocks noChangeAspect="1"/>
          </p:cNvPicPr>
          <p:nvPr/>
        </p:nvPicPr>
        <p:blipFill>
          <a:blip r:embed="rId3" cstate="screen">
            <a:duotone>
              <a:schemeClr val="accent1">
                <a:shade val="45000"/>
                <a:satMod val="135000"/>
              </a:schemeClr>
              <a:prstClr val="white"/>
            </a:duotone>
          </a:blip>
          <a:stretch>
            <a:fillRect/>
          </a:stretch>
        </p:blipFill>
        <p:spPr>
          <a:xfrm>
            <a:off x="383465" y="1456267"/>
            <a:ext cx="11608879" cy="5401732"/>
          </a:xfrm>
          <a:prstGeom prst="rect">
            <a:avLst/>
          </a:prstGeom>
          <a:effectLst/>
        </p:spPr>
      </p:pic>
      <p:sp>
        <p:nvSpPr>
          <p:cNvPr id="2" name="Title 1"/>
          <p:cNvSpPr>
            <a:spLocks noGrp="1"/>
          </p:cNvSpPr>
          <p:nvPr>
            <p:ph type="title"/>
          </p:nvPr>
        </p:nvSpPr>
        <p:spPr/>
        <p:txBody>
          <a:bodyPr/>
          <a:lstStyle/>
          <a:p>
            <a:r>
              <a:rPr dirty="0" smtClean="0"/>
              <a:t>Deployment </a:t>
            </a:r>
            <a:r>
              <a:rPr lang="en-US" dirty="0" smtClean="0"/>
              <a:t>Overview</a:t>
            </a:r>
            <a:endParaRPr lang="en-US" dirty="0"/>
          </a:p>
        </p:txBody>
      </p:sp>
      <p:sp>
        <p:nvSpPr>
          <p:cNvPr id="53" name="TextBox 52"/>
          <p:cNvSpPr txBox="1"/>
          <p:nvPr/>
        </p:nvSpPr>
        <p:spPr>
          <a:xfrm>
            <a:off x="470955" y="1878948"/>
            <a:ext cx="3336172" cy="954107"/>
          </a:xfrm>
          <a:prstGeom prst="rect">
            <a:avLst/>
          </a:prstGeom>
          <a:noFill/>
        </p:spPr>
        <p:txBody>
          <a:bodyPr wrap="square" rtlCol="0">
            <a:spAutoFit/>
          </a:bodyPr>
          <a:lstStyle/>
          <a:p>
            <a:pPr defTabSz="914400">
              <a:defRPr/>
            </a:pPr>
            <a:r>
              <a:rPr lang="en-US" sz="1400" dirty="0" smtClean="0"/>
              <a:t>4</a:t>
            </a:r>
            <a:r>
              <a:rPr lang="en-US" sz="1400" dirty="0"/>
              <a:t>. Configure GPO setting “</a:t>
            </a:r>
            <a:r>
              <a:rPr lang="en-US" sz="1400" dirty="0" err="1"/>
              <a:t>LanMan</a:t>
            </a:r>
            <a:r>
              <a:rPr lang="en-US" sz="1400" dirty="0"/>
              <a:t> Server” in the </a:t>
            </a:r>
            <a:r>
              <a:rPr lang="en-US" sz="1400" dirty="0" err="1"/>
              <a:t>BranchCache</a:t>
            </a:r>
            <a:r>
              <a:rPr lang="en-US" sz="1400" dirty="0"/>
              <a:t> </a:t>
            </a:r>
            <a:r>
              <a:rPr lang="en-US" sz="1400" dirty="0" smtClean="0"/>
              <a:t>Policy to allow hash generation</a:t>
            </a:r>
          </a:p>
          <a:p>
            <a:pPr defTabSz="914400">
              <a:defRPr/>
            </a:pPr>
            <a:endParaRPr lang="en-US" sz="1400" dirty="0" smtClean="0"/>
          </a:p>
        </p:txBody>
      </p:sp>
      <p:grpSp>
        <p:nvGrpSpPr>
          <p:cNvPr id="81" name="Group 80"/>
          <p:cNvGrpSpPr/>
          <p:nvPr/>
        </p:nvGrpSpPr>
        <p:grpSpPr>
          <a:xfrm>
            <a:off x="470955" y="3004061"/>
            <a:ext cx="5216992" cy="2740572"/>
            <a:chOff x="353308" y="3004061"/>
            <a:chExt cx="3913763" cy="2740572"/>
          </a:xfrm>
        </p:grpSpPr>
        <p:pic>
          <p:nvPicPr>
            <p:cNvPr id="50" name="Picture 4" descr="C:\Users\arib\Pictures\Presentation Stuff\Platform3.png"/>
            <p:cNvPicPr>
              <a:picLocks noChangeAspect="1" noChangeArrowheads="1"/>
            </p:cNvPicPr>
            <p:nvPr/>
          </p:nvPicPr>
          <p:blipFill>
            <a:blip r:embed="rId4" cstate="screen"/>
            <a:srcRect/>
            <a:stretch>
              <a:fillRect/>
            </a:stretch>
          </p:blipFill>
          <p:spPr bwMode="auto">
            <a:xfrm>
              <a:off x="353308" y="3004061"/>
              <a:ext cx="3913763" cy="2740572"/>
            </a:xfrm>
            <a:prstGeom prst="rect">
              <a:avLst/>
            </a:prstGeom>
            <a:noFill/>
          </p:spPr>
        </p:pic>
        <p:pic>
          <p:nvPicPr>
            <p:cNvPr id="38" name="Picture 24" descr="application server"/>
            <p:cNvPicPr>
              <a:picLocks noChangeAspect="1" noChangeArrowheads="1"/>
            </p:cNvPicPr>
            <p:nvPr/>
          </p:nvPicPr>
          <p:blipFill>
            <a:blip r:embed="rId5" cstate="print"/>
            <a:stretch>
              <a:fillRect/>
            </a:stretch>
          </p:blipFill>
          <p:spPr bwMode="auto">
            <a:xfrm>
              <a:off x="1501424" y="3173395"/>
              <a:ext cx="1027288" cy="557173"/>
            </a:xfrm>
            <a:prstGeom prst="rect">
              <a:avLst/>
            </a:prstGeom>
            <a:noFill/>
          </p:spPr>
        </p:pic>
        <p:pic>
          <p:nvPicPr>
            <p:cNvPr id="39" name="Picture 24" descr="application server"/>
            <p:cNvPicPr>
              <a:picLocks noChangeAspect="1" noChangeArrowheads="1"/>
            </p:cNvPicPr>
            <p:nvPr/>
          </p:nvPicPr>
          <p:blipFill>
            <a:blip r:embed="rId5" cstate="print"/>
            <a:stretch>
              <a:fillRect/>
            </a:stretch>
          </p:blipFill>
          <p:spPr bwMode="auto">
            <a:xfrm>
              <a:off x="2380282" y="3443543"/>
              <a:ext cx="1187008" cy="643801"/>
            </a:xfrm>
            <a:prstGeom prst="rect">
              <a:avLst/>
            </a:prstGeom>
            <a:noFill/>
          </p:spPr>
        </p:pic>
        <p:pic>
          <p:nvPicPr>
            <p:cNvPr id="40" name="Picture 24" descr="application server"/>
            <p:cNvPicPr>
              <a:picLocks noChangeAspect="1" noChangeArrowheads="1"/>
            </p:cNvPicPr>
            <p:nvPr/>
          </p:nvPicPr>
          <p:blipFill>
            <a:blip r:embed="rId5" cstate="print"/>
            <a:stretch>
              <a:fillRect/>
            </a:stretch>
          </p:blipFill>
          <p:spPr bwMode="auto">
            <a:xfrm>
              <a:off x="1001888" y="3628239"/>
              <a:ext cx="917223" cy="497477"/>
            </a:xfrm>
            <a:prstGeom prst="rect">
              <a:avLst/>
            </a:prstGeom>
            <a:noFill/>
          </p:spPr>
        </p:pic>
        <p:sp>
          <p:nvSpPr>
            <p:cNvPr id="45" name="TextBox 44"/>
            <p:cNvSpPr txBox="1"/>
            <p:nvPr/>
          </p:nvSpPr>
          <p:spPr>
            <a:xfrm>
              <a:off x="1134534" y="3341609"/>
              <a:ext cx="303287"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IIS</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1120421" y="4046695"/>
              <a:ext cx="826403"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File Server</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2238919" y="4042465"/>
              <a:ext cx="974318" cy="523220"/>
            </a:xfrm>
            <a:prstGeom prst="rect">
              <a:avLst/>
            </a:prstGeom>
            <a:noFill/>
          </p:spPr>
          <p:txBody>
            <a:bodyPr wrap="non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Group Policy</a:t>
              </a:r>
            </a:p>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Management</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67" name="TextBox 66"/>
            <p:cNvSpPr txBox="1"/>
            <p:nvPr/>
          </p:nvSpPr>
          <p:spPr>
            <a:xfrm rot="859601">
              <a:off x="862309" y="4601688"/>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prstClr val="white"/>
                  </a:solidFill>
                  <a:effectLst>
                    <a:outerShdw blurRad="38100" dist="38100" dir="2700000" algn="tl">
                      <a:srgbClr val="000000">
                        <a:alpha val="43137"/>
                      </a:srgbClr>
                    </a:outerShdw>
                  </a:effectLst>
                  <a:latin typeface="Segoe" pitchFamily="34" charset="0"/>
                </a:rPr>
                <a:t>Main Office</a:t>
              </a:r>
              <a:endParaRPr lang="en-US" sz="1600" b="1" kern="0"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82" name="Group 81"/>
          <p:cNvGrpSpPr/>
          <p:nvPr/>
        </p:nvGrpSpPr>
        <p:grpSpPr>
          <a:xfrm>
            <a:off x="5903470" y="2943755"/>
            <a:ext cx="5751540" cy="3114128"/>
            <a:chOff x="4428755" y="2943755"/>
            <a:chExt cx="4314779" cy="3114128"/>
          </a:xfrm>
        </p:grpSpPr>
        <p:pic>
          <p:nvPicPr>
            <p:cNvPr id="35" name="Picture 2" descr="C:\Users\arib\Pictures\Presentation Stuff\Platform4.png"/>
            <p:cNvPicPr>
              <a:picLocks noChangeAspect="1" noChangeArrowheads="1"/>
            </p:cNvPicPr>
            <p:nvPr/>
          </p:nvPicPr>
          <p:blipFill>
            <a:blip r:embed="rId6" cstate="screen"/>
            <a:srcRect/>
            <a:stretch>
              <a:fillRect/>
            </a:stretch>
          </p:blipFill>
          <p:spPr bwMode="auto">
            <a:xfrm>
              <a:off x="4428755" y="3173395"/>
              <a:ext cx="4314779" cy="2884488"/>
            </a:xfrm>
            <a:prstGeom prst="rect">
              <a:avLst/>
            </a:prstGeom>
            <a:noFill/>
          </p:spPr>
        </p:pic>
        <p:sp>
          <p:nvSpPr>
            <p:cNvPr id="60" name="TextBox 59"/>
            <p:cNvSpPr txBox="1"/>
            <p:nvPr/>
          </p:nvSpPr>
          <p:spPr>
            <a:xfrm>
              <a:off x="5999445" y="4286598"/>
              <a:ext cx="1518956" cy="307777"/>
            </a:xfrm>
            <a:prstGeom prst="rect">
              <a:avLst/>
            </a:prstGeom>
            <a:noFill/>
          </p:spPr>
          <p:txBody>
            <a:bodyPr wrap="squar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Hosted Cache</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rot="486341">
              <a:off x="5327407" y="4728529"/>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600" b="1" kern="0" dirty="0">
                <a:solidFill>
                  <a:prstClr val="white"/>
                </a:solidFill>
                <a:effectLst>
                  <a:outerShdw blurRad="38100" dist="38100" dir="2700000" algn="tl">
                    <a:srgbClr val="000000">
                      <a:alpha val="43137"/>
                    </a:srgbClr>
                  </a:outerShdw>
                </a:effectLst>
                <a:latin typeface="Segoe" pitchFamily="34" charset="0"/>
              </a:endParaRPr>
            </a:p>
          </p:txBody>
        </p:sp>
        <p:pic>
          <p:nvPicPr>
            <p:cNvPr id="68" name="Picture 24" descr="application server"/>
            <p:cNvPicPr>
              <a:picLocks noChangeAspect="1" noChangeArrowheads="1"/>
            </p:cNvPicPr>
            <p:nvPr/>
          </p:nvPicPr>
          <p:blipFill>
            <a:blip r:embed="rId5" cstate="print"/>
            <a:stretch>
              <a:fillRect/>
            </a:stretch>
          </p:blipFill>
          <p:spPr bwMode="auto">
            <a:xfrm>
              <a:off x="5365045" y="3753362"/>
              <a:ext cx="1123950" cy="609600"/>
            </a:xfrm>
            <a:prstGeom prst="rect">
              <a:avLst/>
            </a:prstGeom>
            <a:noFill/>
          </p:spPr>
        </p:pic>
        <p:pic>
          <p:nvPicPr>
            <p:cNvPr id="69" name="Picture 6" descr="laptop"/>
            <p:cNvPicPr>
              <a:picLocks noChangeAspect="1" noChangeArrowheads="1"/>
            </p:cNvPicPr>
            <p:nvPr/>
          </p:nvPicPr>
          <p:blipFill>
            <a:blip r:embed="rId7" cstate="print"/>
            <a:stretch>
              <a:fillRect/>
            </a:stretch>
          </p:blipFill>
          <p:spPr bwMode="auto">
            <a:xfrm>
              <a:off x="7261579" y="3561451"/>
              <a:ext cx="893445" cy="770096"/>
            </a:xfrm>
            <a:prstGeom prst="rect">
              <a:avLst/>
            </a:prstGeom>
            <a:noFill/>
          </p:spPr>
        </p:pic>
        <p:pic>
          <p:nvPicPr>
            <p:cNvPr id="70" name="Picture 6" descr="laptop"/>
            <p:cNvPicPr>
              <a:picLocks noChangeAspect="1" noChangeArrowheads="1"/>
            </p:cNvPicPr>
            <p:nvPr/>
          </p:nvPicPr>
          <p:blipFill>
            <a:blip r:embed="rId7" cstate="print"/>
            <a:stretch>
              <a:fillRect/>
            </a:stretch>
          </p:blipFill>
          <p:spPr bwMode="auto">
            <a:xfrm>
              <a:off x="6118579" y="2943755"/>
              <a:ext cx="893445" cy="770096"/>
            </a:xfrm>
            <a:prstGeom prst="rect">
              <a:avLst/>
            </a:prstGeom>
            <a:noFill/>
          </p:spPr>
        </p:pic>
        <p:pic>
          <p:nvPicPr>
            <p:cNvPr id="52" name="Picture 6" descr="laptop"/>
            <p:cNvPicPr>
              <a:picLocks noChangeAspect="1" noChangeArrowheads="1"/>
            </p:cNvPicPr>
            <p:nvPr/>
          </p:nvPicPr>
          <p:blipFill>
            <a:blip r:embed="rId7" cstate="print"/>
            <a:stretch>
              <a:fillRect/>
            </a:stretch>
          </p:blipFill>
          <p:spPr bwMode="auto">
            <a:xfrm>
              <a:off x="6672934" y="3256651"/>
              <a:ext cx="893445" cy="770096"/>
            </a:xfrm>
            <a:prstGeom prst="rect">
              <a:avLst/>
            </a:prstGeom>
            <a:noFill/>
          </p:spPr>
        </p:pic>
      </p:grpSp>
      <p:grpSp>
        <p:nvGrpSpPr>
          <p:cNvPr id="84" name="Group 83"/>
          <p:cNvGrpSpPr/>
          <p:nvPr/>
        </p:nvGrpSpPr>
        <p:grpSpPr>
          <a:xfrm>
            <a:off x="5921361" y="1373909"/>
            <a:ext cx="3649553" cy="1748741"/>
            <a:chOff x="4938564" y="1743241"/>
            <a:chExt cx="2737878" cy="1748741"/>
          </a:xfrm>
        </p:grpSpPr>
        <p:pic>
          <p:nvPicPr>
            <p:cNvPr id="42" name="Picture 3" descr="C:\Users\arib\Pictures\Presentation Stuff\Platform2.png"/>
            <p:cNvPicPr>
              <a:picLocks noChangeAspect="1" noChangeArrowheads="1"/>
            </p:cNvPicPr>
            <p:nvPr/>
          </p:nvPicPr>
          <p:blipFill>
            <a:blip r:embed="rId8" cstate="screen"/>
            <a:srcRect/>
            <a:stretch>
              <a:fillRect/>
            </a:stretch>
          </p:blipFill>
          <p:spPr bwMode="auto">
            <a:xfrm>
              <a:off x="4938564" y="1743241"/>
              <a:ext cx="2737878" cy="1748741"/>
            </a:xfrm>
            <a:prstGeom prst="rect">
              <a:avLst/>
            </a:prstGeom>
            <a:noFill/>
          </p:spPr>
        </p:pic>
        <p:sp>
          <p:nvSpPr>
            <p:cNvPr id="43" name="TextBox 42"/>
            <p:cNvSpPr txBox="1"/>
            <p:nvPr/>
          </p:nvSpPr>
          <p:spPr>
            <a:xfrm rot="21329748">
              <a:off x="5754233" y="2655749"/>
              <a:ext cx="1165604" cy="128285"/>
            </a:xfrm>
            <a:prstGeom prst="rect">
              <a:avLst/>
            </a:prstGeom>
            <a:noFill/>
          </p:spPr>
          <p:txBody>
            <a:bodyPr wrap="square" rtlCol="0">
              <a:prstTxWarp prst="textArchDown">
                <a:avLst/>
              </a:prstTxWarp>
              <a:spAutoFit/>
            </a:bodyPr>
            <a:lstStyle/>
            <a:p>
              <a:pPr algn="ctr" defTabSz="914400">
                <a:defRPr/>
              </a:pPr>
              <a:r>
                <a:rPr lang="en-US" sz="1200" b="1" kern="0"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200" b="1" kern="0" dirty="0">
                <a:solidFill>
                  <a:prstClr val="white"/>
                </a:solidFill>
                <a:effectLst>
                  <a:outerShdw blurRad="38100" dist="38100" dir="2700000" algn="tl">
                    <a:srgbClr val="000000">
                      <a:alpha val="43137"/>
                    </a:srgbClr>
                  </a:outerShdw>
                </a:effectLst>
                <a:latin typeface="Segoe" pitchFamily="34" charset="0"/>
              </a:endParaRPr>
            </a:p>
          </p:txBody>
        </p:sp>
        <p:pic>
          <p:nvPicPr>
            <p:cNvPr id="71" name="Picture 6" descr="laptop"/>
            <p:cNvPicPr>
              <a:picLocks noChangeAspect="1" noChangeArrowheads="1"/>
            </p:cNvPicPr>
            <p:nvPr/>
          </p:nvPicPr>
          <p:blipFill>
            <a:blip r:embed="rId9" cstate="print"/>
            <a:stretch>
              <a:fillRect/>
            </a:stretch>
          </p:blipFill>
          <p:spPr bwMode="auto">
            <a:xfrm>
              <a:off x="6556020" y="1853682"/>
              <a:ext cx="588645" cy="507377"/>
            </a:xfrm>
            <a:prstGeom prst="rect">
              <a:avLst/>
            </a:prstGeom>
            <a:noFill/>
          </p:spPr>
        </p:pic>
        <p:pic>
          <p:nvPicPr>
            <p:cNvPr id="72" name="Picture 6" descr="laptop"/>
            <p:cNvPicPr>
              <a:picLocks noChangeAspect="1" noChangeArrowheads="1"/>
            </p:cNvPicPr>
            <p:nvPr/>
          </p:nvPicPr>
          <p:blipFill>
            <a:blip r:embed="rId9" cstate="print"/>
            <a:stretch>
              <a:fillRect/>
            </a:stretch>
          </p:blipFill>
          <p:spPr bwMode="auto">
            <a:xfrm>
              <a:off x="5489220" y="1777482"/>
              <a:ext cx="588645" cy="507377"/>
            </a:xfrm>
            <a:prstGeom prst="rect">
              <a:avLst/>
            </a:prstGeom>
            <a:noFill/>
          </p:spPr>
        </p:pic>
        <p:pic>
          <p:nvPicPr>
            <p:cNvPr id="73" name="Picture 6" descr="laptop"/>
            <p:cNvPicPr>
              <a:picLocks noChangeAspect="1" noChangeArrowheads="1"/>
            </p:cNvPicPr>
            <p:nvPr/>
          </p:nvPicPr>
          <p:blipFill>
            <a:blip r:embed="rId9" cstate="print"/>
            <a:stretch>
              <a:fillRect/>
            </a:stretch>
          </p:blipFill>
          <p:spPr bwMode="auto">
            <a:xfrm>
              <a:off x="5870220" y="2032105"/>
              <a:ext cx="588645" cy="507377"/>
            </a:xfrm>
            <a:prstGeom prst="rect">
              <a:avLst/>
            </a:prstGeom>
            <a:noFill/>
          </p:spPr>
        </p:pic>
      </p:grpSp>
      <p:cxnSp>
        <p:nvCxnSpPr>
          <p:cNvPr id="64" name="Straight Connector 63"/>
          <p:cNvCxnSpPr/>
          <p:nvPr/>
        </p:nvCxnSpPr>
        <p:spPr>
          <a:xfrm flipV="1">
            <a:off x="5071154" y="3888829"/>
            <a:ext cx="1493743" cy="33867"/>
          </a:xfrm>
          <a:prstGeom prst="line">
            <a:avLst/>
          </a:prstGeom>
          <a:noFill/>
          <a:ln w="28575" cap="flat" cmpd="sng" algn="ctr">
            <a:solidFill>
              <a:srgbClr val="FFC000"/>
            </a:solidFill>
            <a:prstDash val="solid"/>
          </a:ln>
          <a:effectLst/>
        </p:spPr>
      </p:cxnSp>
      <p:cxnSp>
        <p:nvCxnSpPr>
          <p:cNvPr id="63" name="Straight Connector 62"/>
          <p:cNvCxnSpPr/>
          <p:nvPr/>
        </p:nvCxnSpPr>
        <p:spPr>
          <a:xfrm flipV="1">
            <a:off x="4800291" y="2527303"/>
            <a:ext cx="2242141" cy="915809"/>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601793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2000"/>
                                        <p:tgtEl>
                                          <p:spTgt spid="53"/>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childTnLst>
                          </p:cTn>
                        </p:par>
                        <p:par>
                          <p:cTn id="21" fill="hold">
                            <p:stCondLst>
                              <p:cond delay="4500"/>
                            </p:stCondLst>
                            <p:childTnLst>
                              <p:par>
                                <p:cTn id="22" presetID="53"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p:cTn id="24" dur="500" fill="hold"/>
                                        <p:tgtEl>
                                          <p:spTgt spid="82"/>
                                        </p:tgtEl>
                                        <p:attrNameLst>
                                          <p:attrName>ppt_w</p:attrName>
                                        </p:attrNameLst>
                                      </p:cBhvr>
                                      <p:tavLst>
                                        <p:tav tm="0">
                                          <p:val>
                                            <p:fltVal val="0"/>
                                          </p:val>
                                        </p:tav>
                                        <p:tav tm="100000">
                                          <p:val>
                                            <p:strVal val="#ppt_w"/>
                                          </p:val>
                                        </p:tav>
                                      </p:tavLst>
                                    </p:anim>
                                    <p:anim calcmode="lin" valueType="num">
                                      <p:cBhvr>
                                        <p:cTn id="25" dur="500" fill="hold"/>
                                        <p:tgtEl>
                                          <p:spTgt spid="82"/>
                                        </p:tgtEl>
                                        <p:attrNameLst>
                                          <p:attrName>ppt_h</p:attrName>
                                        </p:attrNameLst>
                                      </p:cBhvr>
                                      <p:tavLst>
                                        <p:tav tm="0">
                                          <p:val>
                                            <p:fltVal val="0"/>
                                          </p:val>
                                        </p:tav>
                                        <p:tav tm="100000">
                                          <p:val>
                                            <p:strVal val="#ppt_h"/>
                                          </p:val>
                                        </p:tav>
                                      </p:tavLst>
                                    </p:anim>
                                    <p:animEffect transition="in" filter="fade">
                                      <p:cBhvr>
                                        <p:cTn id="26" dur="500"/>
                                        <p:tgtEl>
                                          <p:spTgt spid="82"/>
                                        </p:tgtEl>
                                      </p:cBhvr>
                                    </p:animEffect>
                                  </p:childTnLst>
                                </p:cTn>
                              </p:par>
                            </p:childTnLst>
                          </p:cTn>
                        </p:par>
                        <p:par>
                          <p:cTn id="27" fill="hold">
                            <p:stCondLst>
                              <p:cond delay="5000"/>
                            </p:stCondLst>
                            <p:childTnLst>
                              <p:par>
                                <p:cTn id="28" presetID="22" presetClass="entr" presetSubtype="4"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down)">
                                      <p:cBhvr>
                                        <p:cTn id="30" dur="500"/>
                                        <p:tgtEl>
                                          <p:spTgt spid="63"/>
                                        </p:tgtEl>
                                      </p:cBhvr>
                                    </p:animEffect>
                                  </p:childTnLst>
                                </p:cTn>
                              </p:par>
                              <p:par>
                                <p:cTn id="31" presetID="53"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p:cTn id="33" dur="500" fill="hold"/>
                                        <p:tgtEl>
                                          <p:spTgt spid="84"/>
                                        </p:tgtEl>
                                        <p:attrNameLst>
                                          <p:attrName>ppt_w</p:attrName>
                                        </p:attrNameLst>
                                      </p:cBhvr>
                                      <p:tavLst>
                                        <p:tav tm="0">
                                          <p:val>
                                            <p:fltVal val="0"/>
                                          </p:val>
                                        </p:tav>
                                        <p:tav tm="100000">
                                          <p:val>
                                            <p:strVal val="#ppt_w"/>
                                          </p:val>
                                        </p:tav>
                                      </p:tavLst>
                                    </p:anim>
                                    <p:anim calcmode="lin" valueType="num">
                                      <p:cBhvr>
                                        <p:cTn id="34" dur="500" fill="hold"/>
                                        <p:tgtEl>
                                          <p:spTgt spid="84"/>
                                        </p:tgtEl>
                                        <p:attrNameLst>
                                          <p:attrName>ppt_h</p:attrName>
                                        </p:attrNameLst>
                                      </p:cBhvr>
                                      <p:tavLst>
                                        <p:tav tm="0">
                                          <p:val>
                                            <p:fltVal val="0"/>
                                          </p:val>
                                        </p:tav>
                                        <p:tav tm="100000">
                                          <p:val>
                                            <p:strVal val="#ppt_h"/>
                                          </p:val>
                                        </p:tav>
                                      </p:tavLst>
                                    </p:anim>
                                    <p:animEffect transition="in" filter="fade">
                                      <p:cBhvr>
                                        <p:cTn id="3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0" y="2822731"/>
            <a:ext cx="12188825" cy="548640"/>
            <a:chOff x="0" y="948879"/>
            <a:chExt cx="9144000" cy="548640"/>
          </a:xfrm>
        </p:grpSpPr>
        <p:sp>
          <p:nvSpPr>
            <p:cNvPr id="71" name="Round Same Side Corner Rectangle 70"/>
            <p:cNvSpPr/>
            <p:nvPr/>
          </p:nvSpPr>
          <p:spPr>
            <a:xfrm rot="16200000">
              <a:off x="4488281" y="-3158200"/>
              <a:ext cx="548640" cy="8762798"/>
            </a:xfrm>
            <a:prstGeom prst="round2SameRect">
              <a:avLst>
                <a:gd name="adj1" fmla="val 27280"/>
                <a:gd name="adj2" fmla="val 0"/>
              </a:avLst>
            </a:prstGeom>
            <a:solidFill>
              <a:sysClr val="windowText" lastClr="000000">
                <a:alpha val="30000"/>
              </a:sysClr>
            </a:solidFill>
            <a:ln w="25400" cap="flat" cmpd="sng" algn="ctr">
              <a:noFill/>
              <a:prstDash val="solid"/>
            </a:ln>
            <a:effectLst/>
          </p:spPr>
          <p:txBody>
            <a:bodyPr rtlCol="0" anchor="ctr"/>
            <a:lstStyle/>
            <a:p>
              <a:pPr algn="ctr" defTabSz="914400">
                <a:defRPr/>
              </a:pPr>
              <a:endParaRPr lang="en-US" kern="0"/>
            </a:p>
          </p:txBody>
        </p:sp>
        <p:sp useBgFill="1">
          <p:nvSpPr>
            <p:cNvPr id="72" name="Round Diagonal Corner Rectangle 71"/>
            <p:cNvSpPr/>
            <p:nvPr/>
          </p:nvSpPr>
          <p:spPr>
            <a:xfrm rot="10800000">
              <a:off x="472121" y="1014756"/>
              <a:ext cx="8668512" cy="346296"/>
            </a:xfrm>
            <a:prstGeom prst="round2DiagRect">
              <a:avLst>
                <a:gd name="adj1" fmla="val 32217"/>
                <a:gd name="adj2" fmla="val 0"/>
              </a:avLst>
            </a:prstGeom>
            <a:solidFill>
              <a:srgbClr val="4F81BD"/>
            </a:solidFill>
            <a:ln w="25400" cap="flat" cmpd="sng" algn="ctr">
              <a:noFill/>
              <a:prstDash val="solid"/>
            </a:ln>
            <a:effectLst/>
          </p:spPr>
          <p:txBody>
            <a:bodyPr rtlCol="0" anchor="ctr"/>
            <a:lstStyle/>
            <a:p>
              <a:pPr algn="ctr" defTabSz="914400">
                <a:defRPr/>
              </a:pPr>
              <a:endParaRPr lang="en-US" kern="0"/>
            </a:p>
          </p:txBody>
        </p:sp>
        <p:sp useBgFill="1">
          <p:nvSpPr>
            <p:cNvPr id="73" name="Rectangle 72"/>
            <p:cNvSpPr/>
            <p:nvPr/>
          </p:nvSpPr>
          <p:spPr>
            <a:xfrm>
              <a:off x="0" y="1360746"/>
              <a:ext cx="9144000" cy="67962"/>
            </a:xfrm>
            <a:prstGeom prst="rect">
              <a:avLst/>
            </a:prstGeom>
            <a:solidFill>
              <a:srgbClr val="4F81BD"/>
            </a:solidFill>
            <a:ln w="25400" cap="flat" cmpd="sng" algn="ctr">
              <a:noFill/>
              <a:prstDash val="solid"/>
            </a:ln>
            <a:effectLst/>
          </p:spPr>
          <p:txBody>
            <a:bodyPr rtlCol="0" anchor="ctr"/>
            <a:lstStyle/>
            <a:p>
              <a:pPr algn="ctr" defTabSz="914400">
                <a:defRPr/>
              </a:pPr>
              <a:endParaRPr lang="en-US" kern="0"/>
            </a:p>
          </p:txBody>
        </p:sp>
        <p:sp>
          <p:nvSpPr>
            <p:cNvPr id="74" name="Round Diagonal Corner Rectangle 73"/>
            <p:cNvSpPr/>
            <p:nvPr/>
          </p:nvSpPr>
          <p:spPr>
            <a:xfrm rot="10800000">
              <a:off x="474241" y="1014756"/>
              <a:ext cx="8669759" cy="346296"/>
            </a:xfrm>
            <a:prstGeom prst="round2DiagRect">
              <a:avLst>
                <a:gd name="adj1" fmla="val 32217"/>
                <a:gd name="adj2" fmla="val 0"/>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sp>
          <p:nvSpPr>
            <p:cNvPr id="75" name="Rectangle 74"/>
            <p:cNvSpPr/>
            <p:nvPr/>
          </p:nvSpPr>
          <p:spPr>
            <a:xfrm>
              <a:off x="0" y="1360746"/>
              <a:ext cx="9144000" cy="67962"/>
            </a:xfrm>
            <a:prstGeom prst="rect">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grpSp>
      <p:grpSp>
        <p:nvGrpSpPr>
          <p:cNvPr id="76" name="Group 75"/>
          <p:cNvGrpSpPr/>
          <p:nvPr/>
        </p:nvGrpSpPr>
        <p:grpSpPr>
          <a:xfrm flipH="1">
            <a:off x="0" y="3492621"/>
            <a:ext cx="12188825" cy="548640"/>
            <a:chOff x="0" y="948879"/>
            <a:chExt cx="9144000" cy="548640"/>
          </a:xfrm>
        </p:grpSpPr>
        <p:sp>
          <p:nvSpPr>
            <p:cNvPr id="77" name="Round Same Side Corner Rectangle 76"/>
            <p:cNvSpPr/>
            <p:nvPr/>
          </p:nvSpPr>
          <p:spPr>
            <a:xfrm rot="16200000">
              <a:off x="4488281" y="-3158200"/>
              <a:ext cx="548640" cy="8762798"/>
            </a:xfrm>
            <a:prstGeom prst="round2SameRect">
              <a:avLst>
                <a:gd name="adj1" fmla="val 27280"/>
                <a:gd name="adj2" fmla="val 0"/>
              </a:avLst>
            </a:prstGeom>
            <a:solidFill>
              <a:sysClr val="windowText" lastClr="000000">
                <a:alpha val="30000"/>
              </a:sysClr>
            </a:solidFill>
            <a:ln w="25400" cap="flat" cmpd="sng" algn="ctr">
              <a:noFill/>
              <a:prstDash val="solid"/>
            </a:ln>
            <a:effectLst/>
          </p:spPr>
          <p:txBody>
            <a:bodyPr rtlCol="0" anchor="ctr"/>
            <a:lstStyle/>
            <a:p>
              <a:pPr algn="ctr" defTabSz="914400">
                <a:defRPr/>
              </a:pPr>
              <a:endParaRPr lang="en-US" kern="0"/>
            </a:p>
          </p:txBody>
        </p:sp>
        <p:sp useBgFill="1">
          <p:nvSpPr>
            <p:cNvPr id="78" name="Round Diagonal Corner Rectangle 77"/>
            <p:cNvSpPr/>
            <p:nvPr/>
          </p:nvSpPr>
          <p:spPr>
            <a:xfrm rot="10800000">
              <a:off x="472121" y="1014756"/>
              <a:ext cx="8668512" cy="346296"/>
            </a:xfrm>
            <a:prstGeom prst="round2DiagRect">
              <a:avLst>
                <a:gd name="adj1" fmla="val 32217"/>
                <a:gd name="adj2" fmla="val 0"/>
              </a:avLst>
            </a:prstGeom>
            <a:solidFill>
              <a:srgbClr val="4F81BD"/>
            </a:solidFill>
            <a:ln w="25400" cap="flat" cmpd="sng" algn="ctr">
              <a:noFill/>
              <a:prstDash val="solid"/>
            </a:ln>
            <a:effectLst/>
          </p:spPr>
          <p:txBody>
            <a:bodyPr rtlCol="0" anchor="ctr"/>
            <a:lstStyle/>
            <a:p>
              <a:pPr algn="ctr" defTabSz="914400">
                <a:defRPr/>
              </a:pPr>
              <a:endParaRPr lang="en-US" kern="0"/>
            </a:p>
          </p:txBody>
        </p:sp>
        <p:sp useBgFill="1">
          <p:nvSpPr>
            <p:cNvPr id="79" name="Rectangle 78"/>
            <p:cNvSpPr/>
            <p:nvPr/>
          </p:nvSpPr>
          <p:spPr>
            <a:xfrm>
              <a:off x="0" y="1360746"/>
              <a:ext cx="9144000" cy="67962"/>
            </a:xfrm>
            <a:prstGeom prst="rect">
              <a:avLst/>
            </a:prstGeom>
            <a:solidFill>
              <a:srgbClr val="4F81BD"/>
            </a:solidFill>
            <a:ln w="25400" cap="flat" cmpd="sng" algn="ctr">
              <a:noFill/>
              <a:prstDash val="solid"/>
            </a:ln>
            <a:effectLst/>
          </p:spPr>
          <p:txBody>
            <a:bodyPr rtlCol="0" anchor="ctr"/>
            <a:lstStyle/>
            <a:p>
              <a:pPr algn="ctr" defTabSz="914400">
                <a:defRPr/>
              </a:pPr>
              <a:endParaRPr lang="en-US" kern="0"/>
            </a:p>
          </p:txBody>
        </p:sp>
        <p:sp>
          <p:nvSpPr>
            <p:cNvPr id="80" name="Round Diagonal Corner Rectangle 79"/>
            <p:cNvSpPr/>
            <p:nvPr/>
          </p:nvSpPr>
          <p:spPr>
            <a:xfrm rot="10800000">
              <a:off x="474241" y="1014756"/>
              <a:ext cx="8669759" cy="346296"/>
            </a:xfrm>
            <a:prstGeom prst="round2DiagRect">
              <a:avLst>
                <a:gd name="adj1" fmla="val 32217"/>
                <a:gd name="adj2" fmla="val 0"/>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sp>
          <p:nvSpPr>
            <p:cNvPr id="81" name="Rectangle 80"/>
            <p:cNvSpPr/>
            <p:nvPr/>
          </p:nvSpPr>
          <p:spPr>
            <a:xfrm>
              <a:off x="0" y="1360746"/>
              <a:ext cx="9144000" cy="67962"/>
            </a:xfrm>
            <a:prstGeom prst="rect">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grpSp>
      <p:sp>
        <p:nvSpPr>
          <p:cNvPr id="5" name="Title 4"/>
          <p:cNvSpPr>
            <a:spLocks noGrp="1"/>
          </p:cNvSpPr>
          <p:nvPr>
            <p:ph type="title"/>
          </p:nvPr>
        </p:nvSpPr>
        <p:spPr/>
        <p:txBody>
          <a:bodyPr/>
          <a:lstStyle/>
          <a:p>
            <a:r>
              <a:rPr smtClean="0"/>
              <a:t>Agenda</a:t>
            </a:r>
            <a:endParaRPr lang="en-US" dirty="0"/>
          </a:p>
        </p:txBody>
      </p:sp>
      <p:grpSp>
        <p:nvGrpSpPr>
          <p:cNvPr id="62" name="Group 61"/>
          <p:cNvGrpSpPr/>
          <p:nvPr/>
        </p:nvGrpSpPr>
        <p:grpSpPr>
          <a:xfrm>
            <a:off x="0" y="1456739"/>
            <a:ext cx="12188825" cy="548640"/>
            <a:chOff x="0" y="948879"/>
            <a:chExt cx="9144000" cy="548640"/>
          </a:xfrm>
        </p:grpSpPr>
        <p:sp>
          <p:nvSpPr>
            <p:cNvPr id="14" name="Round Same Side Corner Rectangle 13"/>
            <p:cNvSpPr/>
            <p:nvPr/>
          </p:nvSpPr>
          <p:spPr>
            <a:xfrm rot="16200000">
              <a:off x="4488281" y="-3158200"/>
              <a:ext cx="548640" cy="8762798"/>
            </a:xfrm>
            <a:prstGeom prst="round2SameRect">
              <a:avLst>
                <a:gd name="adj1" fmla="val 27280"/>
                <a:gd name="adj2" fmla="val 0"/>
              </a:avLst>
            </a:prstGeom>
            <a:solidFill>
              <a:sysClr val="windowText" lastClr="000000">
                <a:alpha val="30000"/>
              </a:sysClr>
            </a:solidFill>
            <a:ln w="25400" cap="flat" cmpd="sng" algn="ctr">
              <a:noFill/>
              <a:prstDash val="solid"/>
            </a:ln>
            <a:effectLst/>
          </p:spPr>
          <p:txBody>
            <a:bodyPr rtlCol="0" anchor="ctr"/>
            <a:lstStyle/>
            <a:p>
              <a:pPr algn="ctr" defTabSz="914400">
                <a:defRPr/>
              </a:pPr>
              <a:endParaRPr lang="en-US" kern="0"/>
            </a:p>
          </p:txBody>
        </p:sp>
        <p:sp useBgFill="1">
          <p:nvSpPr>
            <p:cNvPr id="15" name="Round Diagonal Corner Rectangle 14"/>
            <p:cNvSpPr/>
            <p:nvPr/>
          </p:nvSpPr>
          <p:spPr>
            <a:xfrm rot="10800000">
              <a:off x="472121" y="1014756"/>
              <a:ext cx="8668512" cy="346296"/>
            </a:xfrm>
            <a:prstGeom prst="round2DiagRect">
              <a:avLst>
                <a:gd name="adj1" fmla="val 32217"/>
                <a:gd name="adj2" fmla="val 0"/>
              </a:avLst>
            </a:prstGeom>
            <a:solidFill>
              <a:srgbClr val="4F81BD"/>
            </a:solidFill>
            <a:ln w="25400" cap="flat" cmpd="sng" algn="ctr">
              <a:noFill/>
              <a:prstDash val="solid"/>
            </a:ln>
            <a:effectLst/>
          </p:spPr>
          <p:txBody>
            <a:bodyPr rtlCol="0" anchor="ctr"/>
            <a:lstStyle/>
            <a:p>
              <a:pPr algn="ctr" defTabSz="914400">
                <a:defRPr/>
              </a:pPr>
              <a:endParaRPr lang="en-US" kern="0"/>
            </a:p>
          </p:txBody>
        </p:sp>
        <p:sp useBgFill="1">
          <p:nvSpPr>
            <p:cNvPr id="16" name="Rectangle 15"/>
            <p:cNvSpPr/>
            <p:nvPr/>
          </p:nvSpPr>
          <p:spPr>
            <a:xfrm>
              <a:off x="0" y="1360746"/>
              <a:ext cx="9144000" cy="67962"/>
            </a:xfrm>
            <a:prstGeom prst="rect">
              <a:avLst/>
            </a:prstGeom>
            <a:solidFill>
              <a:srgbClr val="4F81BD"/>
            </a:solidFill>
            <a:ln w="25400" cap="flat" cmpd="sng" algn="ctr">
              <a:noFill/>
              <a:prstDash val="solid"/>
            </a:ln>
            <a:effectLst/>
          </p:spPr>
          <p:txBody>
            <a:bodyPr rtlCol="0" anchor="ctr"/>
            <a:lstStyle/>
            <a:p>
              <a:pPr algn="ctr" defTabSz="914400">
                <a:defRPr/>
              </a:pPr>
              <a:endParaRPr lang="en-US" kern="0"/>
            </a:p>
          </p:txBody>
        </p:sp>
        <p:sp>
          <p:nvSpPr>
            <p:cNvPr id="17" name="Round Diagonal Corner Rectangle 16"/>
            <p:cNvSpPr/>
            <p:nvPr/>
          </p:nvSpPr>
          <p:spPr>
            <a:xfrm rot="10800000">
              <a:off x="474241" y="1014756"/>
              <a:ext cx="8669759" cy="346296"/>
            </a:xfrm>
            <a:prstGeom prst="round2DiagRect">
              <a:avLst>
                <a:gd name="adj1" fmla="val 32217"/>
                <a:gd name="adj2" fmla="val 0"/>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sp>
          <p:nvSpPr>
            <p:cNvPr id="18" name="Rectangle 17"/>
            <p:cNvSpPr/>
            <p:nvPr/>
          </p:nvSpPr>
          <p:spPr>
            <a:xfrm>
              <a:off x="0" y="1360746"/>
              <a:ext cx="9144000" cy="67962"/>
            </a:xfrm>
            <a:prstGeom prst="rect">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grpSp>
      <p:sp>
        <p:nvSpPr>
          <p:cNvPr id="19" name="Rectangle 18"/>
          <p:cNvSpPr/>
          <p:nvPr/>
        </p:nvSpPr>
        <p:spPr bwMode="auto">
          <a:xfrm flipH="1">
            <a:off x="932091" y="1565184"/>
            <a:ext cx="10898297" cy="387798"/>
          </a:xfrm>
          <a:prstGeom prst="rect">
            <a:avLst/>
          </a:prstGeom>
        </p:spPr>
        <p:txBody>
          <a:bodyPr vert="horz" lIns="0" tIns="45720" rIns="0" bIns="45720" rtlCol="0" anchor="t" anchorCtr="0">
            <a:spAutoFit/>
          </a:bodyPr>
          <a:lstStyle/>
          <a:p>
            <a:pPr marL="411480" indent="-411480">
              <a:lnSpc>
                <a:spcPct val="80000"/>
              </a:lnSpc>
              <a:spcBef>
                <a:spcPct val="20000"/>
              </a:spcBef>
              <a:spcAft>
                <a:spcPts val="600"/>
              </a:spcAft>
              <a:buClr>
                <a:srgbClr val="C0504D">
                  <a:lumMod val="40000"/>
                  <a:lumOff val="60000"/>
                </a:srgbClr>
              </a:buClr>
              <a:buSzPct val="80000"/>
              <a:defRPr/>
            </a:pPr>
            <a:r>
              <a:rPr lang="en-US" sz="2400" kern="0" dirty="0" smtClean="0">
                <a:latin typeface="Segoe Light"/>
              </a:rPr>
              <a:t>1. </a:t>
            </a:r>
            <a:r>
              <a:rPr lang="en-US" sz="2400" kern="0" dirty="0">
                <a:latin typeface="Segoe Light"/>
              </a:rPr>
              <a:t> Problem </a:t>
            </a:r>
            <a:r>
              <a:rPr lang="en-US" sz="2400" kern="0" dirty="0" smtClean="0">
                <a:latin typeface="Segoe Light"/>
              </a:rPr>
              <a:t>Background</a:t>
            </a:r>
            <a:endParaRPr lang="en-US" sz="2400" kern="0" dirty="0">
              <a:latin typeface="Segoe Light"/>
            </a:endParaRPr>
          </a:p>
        </p:txBody>
      </p:sp>
      <p:sp>
        <p:nvSpPr>
          <p:cNvPr id="27" name="Round Diagonal Corner Rectangle 26"/>
          <p:cNvSpPr/>
          <p:nvPr/>
        </p:nvSpPr>
        <p:spPr>
          <a:xfrm rot="10800000" flipH="1">
            <a:off x="-397327" y="2185719"/>
            <a:ext cx="11953996" cy="346296"/>
          </a:xfrm>
          <a:prstGeom prst="round2DiagRect">
            <a:avLst>
              <a:gd name="adj1" fmla="val 32217"/>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bwMode="auto">
          <a:xfrm flipH="1">
            <a:off x="932091" y="2898120"/>
            <a:ext cx="10898297" cy="387798"/>
          </a:xfrm>
          <a:prstGeom prst="rect">
            <a:avLst/>
          </a:prstGeom>
        </p:spPr>
        <p:txBody>
          <a:bodyPr vert="horz" lIns="0" tIns="45720" rIns="0" bIns="45720" rtlCol="0" anchor="t" anchorCtr="0">
            <a:spAutoFit/>
          </a:bodyPr>
          <a:lstStyle/>
          <a:p>
            <a:pPr marL="411480" indent="-411480">
              <a:lnSpc>
                <a:spcPct val="80000"/>
              </a:lnSpc>
              <a:spcBef>
                <a:spcPct val="20000"/>
              </a:spcBef>
              <a:spcAft>
                <a:spcPts val="600"/>
              </a:spcAft>
              <a:buClr>
                <a:srgbClr val="C0504D">
                  <a:lumMod val="40000"/>
                  <a:lumOff val="60000"/>
                </a:srgbClr>
              </a:buClr>
              <a:buSzPct val="80000"/>
              <a:defRPr/>
            </a:pPr>
            <a:r>
              <a:rPr lang="en-US" sz="2400" kern="0" dirty="0" smtClean="0">
                <a:latin typeface="Segoe Light"/>
              </a:rPr>
              <a:t>3. </a:t>
            </a:r>
            <a:r>
              <a:rPr lang="en-US" sz="2400" kern="0" dirty="0">
                <a:latin typeface="Segoe Light"/>
              </a:rPr>
              <a:t> </a:t>
            </a:r>
            <a:r>
              <a:rPr lang="en-US" sz="2400" kern="0" dirty="0" smtClean="0">
                <a:latin typeface="Segoe Light"/>
              </a:rPr>
              <a:t>Accelerated Protocols and Workloads</a:t>
            </a:r>
            <a:endParaRPr lang="en-US" sz="2400" kern="0" dirty="0">
              <a:latin typeface="Segoe Light"/>
            </a:endParaRPr>
          </a:p>
        </p:txBody>
      </p:sp>
      <p:sp>
        <p:nvSpPr>
          <p:cNvPr id="45" name="Rectangle 44"/>
          <p:cNvSpPr/>
          <p:nvPr/>
        </p:nvSpPr>
        <p:spPr bwMode="auto">
          <a:xfrm>
            <a:off x="932091" y="3550442"/>
            <a:ext cx="10378599" cy="391326"/>
          </a:xfrm>
          <a:prstGeom prst="rect">
            <a:avLst/>
          </a:prstGeom>
        </p:spPr>
        <p:txBody>
          <a:bodyPr vert="horz" wrap="square" lIns="0" tIns="45720" rIns="0" bIns="45720" rtlCol="0" anchor="t" anchorCtr="0">
            <a:spAutoFit/>
          </a:bodyPr>
          <a:lstStyle/>
          <a:p>
            <a:pPr marL="411480" indent="-411480">
              <a:lnSpc>
                <a:spcPct val="80000"/>
              </a:lnSpc>
              <a:spcBef>
                <a:spcPct val="20000"/>
              </a:spcBef>
              <a:spcAft>
                <a:spcPts val="600"/>
              </a:spcAft>
              <a:buClr>
                <a:srgbClr val="C0504D">
                  <a:lumMod val="40000"/>
                  <a:lumOff val="60000"/>
                </a:srgbClr>
              </a:buClr>
              <a:buSzPct val="80000"/>
              <a:defRPr/>
            </a:pPr>
            <a:r>
              <a:rPr lang="en-US" sz="2400" dirty="0" smtClean="0">
                <a:latin typeface="Segoe Light"/>
              </a:rPr>
              <a:t>4.  Deployment and Management</a:t>
            </a:r>
            <a:endParaRPr lang="en-US" sz="2400" dirty="0">
              <a:latin typeface="Segoe Light"/>
            </a:endParaRPr>
          </a:p>
        </p:txBody>
      </p:sp>
      <p:grpSp>
        <p:nvGrpSpPr>
          <p:cNvPr id="64" name="Group 63"/>
          <p:cNvGrpSpPr/>
          <p:nvPr/>
        </p:nvGrpSpPr>
        <p:grpSpPr>
          <a:xfrm flipH="1">
            <a:off x="0" y="2138352"/>
            <a:ext cx="12188825" cy="548640"/>
            <a:chOff x="0" y="948879"/>
            <a:chExt cx="9144000" cy="548640"/>
          </a:xfrm>
        </p:grpSpPr>
        <p:sp>
          <p:nvSpPr>
            <p:cNvPr id="65" name="Round Same Side Corner Rectangle 64"/>
            <p:cNvSpPr/>
            <p:nvPr/>
          </p:nvSpPr>
          <p:spPr>
            <a:xfrm rot="16200000">
              <a:off x="4488281" y="-3158200"/>
              <a:ext cx="548640" cy="8762798"/>
            </a:xfrm>
            <a:prstGeom prst="round2SameRect">
              <a:avLst>
                <a:gd name="adj1" fmla="val 27280"/>
                <a:gd name="adj2" fmla="val 0"/>
              </a:avLst>
            </a:prstGeom>
            <a:solidFill>
              <a:sysClr val="windowText" lastClr="000000">
                <a:alpha val="30000"/>
              </a:sysClr>
            </a:solidFill>
            <a:ln w="25400" cap="flat" cmpd="sng" algn="ctr">
              <a:noFill/>
              <a:prstDash val="solid"/>
            </a:ln>
            <a:effectLst/>
          </p:spPr>
          <p:txBody>
            <a:bodyPr rtlCol="0" anchor="ctr"/>
            <a:lstStyle/>
            <a:p>
              <a:pPr algn="ctr" defTabSz="914400">
                <a:defRPr/>
              </a:pPr>
              <a:endParaRPr lang="en-US" kern="0"/>
            </a:p>
          </p:txBody>
        </p:sp>
        <p:sp useBgFill="1">
          <p:nvSpPr>
            <p:cNvPr id="66" name="Round Diagonal Corner Rectangle 65"/>
            <p:cNvSpPr/>
            <p:nvPr/>
          </p:nvSpPr>
          <p:spPr>
            <a:xfrm rot="10800000">
              <a:off x="472121" y="1014756"/>
              <a:ext cx="8668512" cy="346296"/>
            </a:xfrm>
            <a:prstGeom prst="round2DiagRect">
              <a:avLst>
                <a:gd name="adj1" fmla="val 32217"/>
                <a:gd name="adj2" fmla="val 0"/>
              </a:avLst>
            </a:prstGeom>
            <a:solidFill>
              <a:srgbClr val="4F81BD"/>
            </a:solidFill>
            <a:ln w="25400" cap="flat" cmpd="sng" algn="ctr">
              <a:noFill/>
              <a:prstDash val="solid"/>
            </a:ln>
            <a:effectLst/>
          </p:spPr>
          <p:txBody>
            <a:bodyPr rtlCol="0" anchor="ctr"/>
            <a:lstStyle/>
            <a:p>
              <a:pPr algn="ctr" defTabSz="914400">
                <a:defRPr/>
              </a:pPr>
              <a:endParaRPr lang="en-US" kern="0"/>
            </a:p>
          </p:txBody>
        </p:sp>
        <p:sp useBgFill="1">
          <p:nvSpPr>
            <p:cNvPr id="67" name="Rectangle 66"/>
            <p:cNvSpPr/>
            <p:nvPr/>
          </p:nvSpPr>
          <p:spPr>
            <a:xfrm>
              <a:off x="0" y="1360746"/>
              <a:ext cx="9144000" cy="67962"/>
            </a:xfrm>
            <a:prstGeom prst="rect">
              <a:avLst/>
            </a:prstGeom>
            <a:solidFill>
              <a:srgbClr val="4F81BD"/>
            </a:solidFill>
            <a:ln w="25400" cap="flat" cmpd="sng" algn="ctr">
              <a:noFill/>
              <a:prstDash val="solid"/>
            </a:ln>
            <a:effectLst/>
          </p:spPr>
          <p:txBody>
            <a:bodyPr rtlCol="0" anchor="ctr"/>
            <a:lstStyle/>
            <a:p>
              <a:pPr algn="ctr" defTabSz="914400">
                <a:defRPr/>
              </a:pPr>
              <a:endParaRPr lang="en-US" kern="0"/>
            </a:p>
          </p:txBody>
        </p:sp>
        <p:sp>
          <p:nvSpPr>
            <p:cNvPr id="68" name="Round Diagonal Corner Rectangle 67"/>
            <p:cNvSpPr/>
            <p:nvPr/>
          </p:nvSpPr>
          <p:spPr>
            <a:xfrm rot="10800000">
              <a:off x="474241" y="1014756"/>
              <a:ext cx="8669759" cy="346296"/>
            </a:xfrm>
            <a:prstGeom prst="round2DiagRect">
              <a:avLst>
                <a:gd name="adj1" fmla="val 32217"/>
                <a:gd name="adj2" fmla="val 0"/>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sp>
          <p:nvSpPr>
            <p:cNvPr id="69" name="Rectangle 68"/>
            <p:cNvSpPr/>
            <p:nvPr/>
          </p:nvSpPr>
          <p:spPr>
            <a:xfrm>
              <a:off x="0" y="1360746"/>
              <a:ext cx="9144000" cy="67962"/>
            </a:xfrm>
            <a:prstGeom prst="rect">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grpSp>
      <p:sp>
        <p:nvSpPr>
          <p:cNvPr id="31" name="Rectangle 30"/>
          <p:cNvSpPr/>
          <p:nvPr/>
        </p:nvSpPr>
        <p:spPr bwMode="auto">
          <a:xfrm>
            <a:off x="932091" y="2238919"/>
            <a:ext cx="10378599" cy="391326"/>
          </a:xfrm>
          <a:prstGeom prst="rect">
            <a:avLst/>
          </a:prstGeom>
        </p:spPr>
        <p:txBody>
          <a:bodyPr vert="horz" wrap="square" lIns="0" tIns="45720" rIns="0" bIns="45720" rtlCol="0" anchor="t" anchorCtr="0">
            <a:spAutoFit/>
          </a:bodyPr>
          <a:lstStyle/>
          <a:p>
            <a:pPr marL="411480" indent="-411480">
              <a:lnSpc>
                <a:spcPct val="80000"/>
              </a:lnSpc>
              <a:spcBef>
                <a:spcPct val="20000"/>
              </a:spcBef>
              <a:spcAft>
                <a:spcPts val="600"/>
              </a:spcAft>
              <a:buClr>
                <a:srgbClr val="C0504D">
                  <a:lumMod val="40000"/>
                  <a:lumOff val="60000"/>
                </a:srgbClr>
              </a:buClr>
              <a:buSzPct val="80000"/>
              <a:defRPr/>
            </a:pPr>
            <a:r>
              <a:rPr lang="en-US" sz="2400" dirty="0" smtClean="0">
                <a:latin typeface="Segoe Light"/>
              </a:rPr>
              <a:t>2.  </a:t>
            </a:r>
            <a:r>
              <a:rPr lang="en-US" sz="2400" dirty="0" err="1" smtClean="0">
                <a:latin typeface="Segoe Light"/>
              </a:rPr>
              <a:t>BranchCache</a:t>
            </a:r>
            <a:r>
              <a:rPr lang="en-US" sz="2400" dirty="0">
                <a:latin typeface="Segoe Light"/>
              </a:rPr>
              <a:t> </a:t>
            </a:r>
            <a:r>
              <a:rPr lang="en-US" sz="2400" dirty="0" smtClean="0">
                <a:latin typeface="Segoe Light"/>
              </a:rPr>
              <a:t>Solution Modes</a:t>
            </a:r>
            <a:endParaRPr lang="en-US" sz="2400" dirty="0">
              <a:latin typeface="Segoe Light"/>
            </a:endParaRPr>
          </a:p>
        </p:txBody>
      </p:sp>
      <p:grpSp>
        <p:nvGrpSpPr>
          <p:cNvPr id="48" name="Group 47"/>
          <p:cNvGrpSpPr/>
          <p:nvPr/>
        </p:nvGrpSpPr>
        <p:grpSpPr>
          <a:xfrm>
            <a:off x="0" y="4165460"/>
            <a:ext cx="12188825" cy="548640"/>
            <a:chOff x="0" y="948879"/>
            <a:chExt cx="9144000" cy="548640"/>
          </a:xfrm>
        </p:grpSpPr>
        <p:sp>
          <p:nvSpPr>
            <p:cNvPr id="49" name="Round Same Side Corner Rectangle 48"/>
            <p:cNvSpPr/>
            <p:nvPr/>
          </p:nvSpPr>
          <p:spPr>
            <a:xfrm rot="16200000">
              <a:off x="4488281" y="-3158200"/>
              <a:ext cx="548640" cy="8762798"/>
            </a:xfrm>
            <a:prstGeom prst="round2SameRect">
              <a:avLst>
                <a:gd name="adj1" fmla="val 27280"/>
                <a:gd name="adj2" fmla="val 0"/>
              </a:avLst>
            </a:prstGeom>
            <a:solidFill>
              <a:sysClr val="windowText" lastClr="000000">
                <a:alpha val="30000"/>
              </a:sysClr>
            </a:solidFill>
            <a:ln w="25400" cap="flat" cmpd="sng" algn="ctr">
              <a:noFill/>
              <a:prstDash val="solid"/>
            </a:ln>
            <a:effectLst/>
          </p:spPr>
          <p:txBody>
            <a:bodyPr rtlCol="0" anchor="ctr"/>
            <a:lstStyle/>
            <a:p>
              <a:pPr algn="ctr" defTabSz="914400">
                <a:defRPr/>
              </a:pPr>
              <a:endParaRPr lang="en-US" kern="0"/>
            </a:p>
          </p:txBody>
        </p:sp>
        <p:sp useBgFill="1">
          <p:nvSpPr>
            <p:cNvPr id="50" name="Round Diagonal Corner Rectangle 49"/>
            <p:cNvSpPr/>
            <p:nvPr/>
          </p:nvSpPr>
          <p:spPr>
            <a:xfrm rot="10800000">
              <a:off x="472121" y="1014756"/>
              <a:ext cx="8668512" cy="346296"/>
            </a:xfrm>
            <a:prstGeom prst="round2DiagRect">
              <a:avLst>
                <a:gd name="adj1" fmla="val 32217"/>
                <a:gd name="adj2" fmla="val 0"/>
              </a:avLst>
            </a:prstGeom>
            <a:solidFill>
              <a:srgbClr val="4F81BD"/>
            </a:solidFill>
            <a:ln w="25400" cap="flat" cmpd="sng" algn="ctr">
              <a:noFill/>
              <a:prstDash val="solid"/>
            </a:ln>
            <a:effectLst/>
          </p:spPr>
          <p:txBody>
            <a:bodyPr rtlCol="0" anchor="ctr"/>
            <a:lstStyle/>
            <a:p>
              <a:pPr algn="ctr" defTabSz="914400">
                <a:defRPr/>
              </a:pPr>
              <a:endParaRPr lang="en-US" kern="0"/>
            </a:p>
          </p:txBody>
        </p:sp>
        <p:sp useBgFill="1">
          <p:nvSpPr>
            <p:cNvPr id="51" name="Rectangle 50"/>
            <p:cNvSpPr/>
            <p:nvPr/>
          </p:nvSpPr>
          <p:spPr>
            <a:xfrm>
              <a:off x="0" y="1360746"/>
              <a:ext cx="9144000" cy="67962"/>
            </a:xfrm>
            <a:prstGeom prst="rect">
              <a:avLst/>
            </a:prstGeom>
            <a:solidFill>
              <a:srgbClr val="4F81BD"/>
            </a:solidFill>
            <a:ln w="25400" cap="flat" cmpd="sng" algn="ctr">
              <a:noFill/>
              <a:prstDash val="solid"/>
            </a:ln>
            <a:effectLst/>
          </p:spPr>
          <p:txBody>
            <a:bodyPr rtlCol="0" anchor="ctr"/>
            <a:lstStyle/>
            <a:p>
              <a:pPr algn="ctr" defTabSz="914400">
                <a:defRPr/>
              </a:pPr>
              <a:endParaRPr lang="en-US" kern="0"/>
            </a:p>
          </p:txBody>
        </p:sp>
        <p:sp>
          <p:nvSpPr>
            <p:cNvPr id="53" name="Round Diagonal Corner Rectangle 52"/>
            <p:cNvSpPr/>
            <p:nvPr/>
          </p:nvSpPr>
          <p:spPr>
            <a:xfrm rot="10800000">
              <a:off x="474241" y="1014756"/>
              <a:ext cx="8669759" cy="346296"/>
            </a:xfrm>
            <a:prstGeom prst="round2DiagRect">
              <a:avLst>
                <a:gd name="adj1" fmla="val 32217"/>
                <a:gd name="adj2" fmla="val 0"/>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sp>
          <p:nvSpPr>
            <p:cNvPr id="54" name="Rectangle 53"/>
            <p:cNvSpPr/>
            <p:nvPr/>
          </p:nvSpPr>
          <p:spPr>
            <a:xfrm>
              <a:off x="0" y="1360746"/>
              <a:ext cx="9144000" cy="67962"/>
            </a:xfrm>
            <a:prstGeom prst="rect">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grpSp>
      <p:sp>
        <p:nvSpPr>
          <p:cNvPr id="55" name="Rectangle 54"/>
          <p:cNvSpPr/>
          <p:nvPr/>
        </p:nvSpPr>
        <p:spPr bwMode="auto">
          <a:xfrm flipH="1">
            <a:off x="932091" y="4240849"/>
            <a:ext cx="10898297" cy="387798"/>
          </a:xfrm>
          <a:prstGeom prst="rect">
            <a:avLst/>
          </a:prstGeom>
        </p:spPr>
        <p:txBody>
          <a:bodyPr vert="horz" lIns="0" tIns="45720" rIns="0" bIns="45720" rtlCol="0" anchor="t" anchorCtr="0">
            <a:spAutoFit/>
          </a:bodyPr>
          <a:lstStyle/>
          <a:p>
            <a:pPr marL="411480" indent="-411480">
              <a:lnSpc>
                <a:spcPct val="80000"/>
              </a:lnSpc>
              <a:spcBef>
                <a:spcPct val="20000"/>
              </a:spcBef>
              <a:spcAft>
                <a:spcPts val="600"/>
              </a:spcAft>
              <a:buClr>
                <a:srgbClr val="C0504D">
                  <a:lumMod val="40000"/>
                  <a:lumOff val="60000"/>
                </a:srgbClr>
              </a:buClr>
              <a:buSzPct val="80000"/>
              <a:defRPr/>
            </a:pPr>
            <a:r>
              <a:rPr lang="en-US" sz="2400" kern="0" dirty="0">
                <a:latin typeface="Segoe Light"/>
              </a:rPr>
              <a:t>5</a:t>
            </a:r>
            <a:r>
              <a:rPr lang="en-US" sz="2400" kern="0" dirty="0" smtClean="0">
                <a:latin typeface="Segoe Light"/>
              </a:rPr>
              <a:t>. </a:t>
            </a:r>
            <a:r>
              <a:rPr lang="en-US" sz="2400" kern="0" dirty="0">
                <a:latin typeface="Segoe Light"/>
              </a:rPr>
              <a:t> </a:t>
            </a:r>
            <a:r>
              <a:rPr lang="en-US" sz="2400" kern="0" dirty="0" err="1" smtClean="0">
                <a:latin typeface="Segoe Light"/>
              </a:rPr>
              <a:t>BranchCache</a:t>
            </a:r>
            <a:r>
              <a:rPr lang="en-US" sz="2400" kern="0" dirty="0" smtClean="0">
                <a:latin typeface="Segoe Light"/>
              </a:rPr>
              <a:t> Protocols and Content Identification</a:t>
            </a:r>
            <a:endParaRPr lang="en-US" sz="2400" kern="0" dirty="0">
              <a:latin typeface="Segoe Light"/>
            </a:endParaRPr>
          </a:p>
        </p:txBody>
      </p:sp>
      <p:grpSp>
        <p:nvGrpSpPr>
          <p:cNvPr id="56" name="Group 55"/>
          <p:cNvGrpSpPr/>
          <p:nvPr/>
        </p:nvGrpSpPr>
        <p:grpSpPr>
          <a:xfrm flipH="1">
            <a:off x="0" y="4848981"/>
            <a:ext cx="12188825" cy="548640"/>
            <a:chOff x="0" y="948879"/>
            <a:chExt cx="9144000" cy="548640"/>
          </a:xfrm>
        </p:grpSpPr>
        <p:sp>
          <p:nvSpPr>
            <p:cNvPr id="57" name="Round Same Side Corner Rectangle 56"/>
            <p:cNvSpPr/>
            <p:nvPr/>
          </p:nvSpPr>
          <p:spPr>
            <a:xfrm rot="16200000">
              <a:off x="4488281" y="-3158200"/>
              <a:ext cx="548640" cy="8762798"/>
            </a:xfrm>
            <a:prstGeom prst="round2SameRect">
              <a:avLst>
                <a:gd name="adj1" fmla="val 27280"/>
                <a:gd name="adj2" fmla="val 0"/>
              </a:avLst>
            </a:prstGeom>
            <a:solidFill>
              <a:sysClr val="windowText" lastClr="000000">
                <a:alpha val="30000"/>
              </a:sysClr>
            </a:solidFill>
            <a:ln w="25400" cap="flat" cmpd="sng" algn="ctr">
              <a:noFill/>
              <a:prstDash val="solid"/>
            </a:ln>
            <a:effectLst/>
          </p:spPr>
          <p:txBody>
            <a:bodyPr rtlCol="0" anchor="ctr"/>
            <a:lstStyle/>
            <a:p>
              <a:pPr algn="ctr" defTabSz="914400">
                <a:defRPr/>
              </a:pPr>
              <a:endParaRPr lang="en-US" kern="0"/>
            </a:p>
          </p:txBody>
        </p:sp>
        <p:sp useBgFill="1">
          <p:nvSpPr>
            <p:cNvPr id="58" name="Round Diagonal Corner Rectangle 57"/>
            <p:cNvSpPr/>
            <p:nvPr/>
          </p:nvSpPr>
          <p:spPr>
            <a:xfrm rot="10800000">
              <a:off x="472121" y="1014756"/>
              <a:ext cx="8668512" cy="346296"/>
            </a:xfrm>
            <a:prstGeom prst="round2DiagRect">
              <a:avLst>
                <a:gd name="adj1" fmla="val 32217"/>
                <a:gd name="adj2" fmla="val 0"/>
              </a:avLst>
            </a:prstGeom>
            <a:solidFill>
              <a:srgbClr val="4F81BD"/>
            </a:solidFill>
            <a:ln w="25400" cap="flat" cmpd="sng" algn="ctr">
              <a:noFill/>
              <a:prstDash val="solid"/>
            </a:ln>
            <a:effectLst/>
          </p:spPr>
          <p:txBody>
            <a:bodyPr rtlCol="0" anchor="ctr"/>
            <a:lstStyle/>
            <a:p>
              <a:pPr algn="ctr" defTabSz="914400">
                <a:defRPr/>
              </a:pPr>
              <a:endParaRPr lang="en-US" kern="0"/>
            </a:p>
          </p:txBody>
        </p:sp>
        <p:sp useBgFill="1">
          <p:nvSpPr>
            <p:cNvPr id="61" name="Rectangle 60"/>
            <p:cNvSpPr/>
            <p:nvPr/>
          </p:nvSpPr>
          <p:spPr>
            <a:xfrm>
              <a:off x="0" y="1360746"/>
              <a:ext cx="9144000" cy="67962"/>
            </a:xfrm>
            <a:prstGeom prst="rect">
              <a:avLst/>
            </a:prstGeom>
            <a:solidFill>
              <a:srgbClr val="4F81BD"/>
            </a:solidFill>
            <a:ln w="25400" cap="flat" cmpd="sng" algn="ctr">
              <a:noFill/>
              <a:prstDash val="solid"/>
            </a:ln>
            <a:effectLst/>
          </p:spPr>
          <p:txBody>
            <a:bodyPr rtlCol="0" anchor="ctr"/>
            <a:lstStyle/>
            <a:p>
              <a:pPr algn="ctr" defTabSz="914400">
                <a:defRPr/>
              </a:pPr>
              <a:endParaRPr lang="en-US" kern="0"/>
            </a:p>
          </p:txBody>
        </p:sp>
        <p:sp>
          <p:nvSpPr>
            <p:cNvPr id="63" name="Round Diagonal Corner Rectangle 62"/>
            <p:cNvSpPr/>
            <p:nvPr/>
          </p:nvSpPr>
          <p:spPr>
            <a:xfrm rot="10800000">
              <a:off x="474241" y="1014756"/>
              <a:ext cx="8669759" cy="346296"/>
            </a:xfrm>
            <a:prstGeom prst="round2DiagRect">
              <a:avLst>
                <a:gd name="adj1" fmla="val 32217"/>
                <a:gd name="adj2" fmla="val 0"/>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sp>
          <p:nvSpPr>
            <p:cNvPr id="83" name="Rectangle 82"/>
            <p:cNvSpPr/>
            <p:nvPr/>
          </p:nvSpPr>
          <p:spPr>
            <a:xfrm>
              <a:off x="0" y="1360746"/>
              <a:ext cx="9144000" cy="67962"/>
            </a:xfrm>
            <a:prstGeom prst="rect">
              <a:avLst/>
            </a:prstGeom>
            <a:solidFill>
              <a:sysClr val="windowText" lastClr="000000">
                <a:alpha val="45000"/>
              </a:sysClr>
            </a:solidFill>
            <a:ln w="25400" cap="flat" cmpd="sng" algn="ctr">
              <a:noFill/>
              <a:prstDash val="solid"/>
            </a:ln>
            <a:effectLst/>
          </p:spPr>
          <p:txBody>
            <a:bodyPr rtlCol="0" anchor="ctr"/>
            <a:lstStyle/>
            <a:p>
              <a:pPr algn="ctr" defTabSz="914400">
                <a:defRPr/>
              </a:pPr>
              <a:endParaRPr lang="en-US" kern="0"/>
            </a:p>
          </p:txBody>
        </p:sp>
      </p:grpSp>
      <p:sp>
        <p:nvSpPr>
          <p:cNvPr id="95" name="Rectangle 94"/>
          <p:cNvSpPr/>
          <p:nvPr/>
        </p:nvSpPr>
        <p:spPr bwMode="auto">
          <a:xfrm>
            <a:off x="932091" y="4906802"/>
            <a:ext cx="10378599" cy="391326"/>
          </a:xfrm>
          <a:prstGeom prst="rect">
            <a:avLst/>
          </a:prstGeom>
        </p:spPr>
        <p:txBody>
          <a:bodyPr vert="horz" wrap="square" lIns="0" tIns="45720" rIns="0" bIns="45720" rtlCol="0" anchor="t" anchorCtr="0">
            <a:spAutoFit/>
          </a:bodyPr>
          <a:lstStyle/>
          <a:p>
            <a:pPr marL="411480" indent="-411480">
              <a:lnSpc>
                <a:spcPct val="80000"/>
              </a:lnSpc>
              <a:spcBef>
                <a:spcPct val="20000"/>
              </a:spcBef>
              <a:spcAft>
                <a:spcPts val="600"/>
              </a:spcAft>
              <a:buClr>
                <a:srgbClr val="C0504D">
                  <a:lumMod val="40000"/>
                  <a:lumOff val="60000"/>
                </a:srgbClr>
              </a:buClr>
              <a:buSzPct val="80000"/>
              <a:defRPr/>
            </a:pPr>
            <a:r>
              <a:rPr lang="en-US" sz="2400" dirty="0">
                <a:latin typeface="Segoe Light"/>
              </a:rPr>
              <a:t>6</a:t>
            </a:r>
            <a:r>
              <a:rPr lang="en-US" sz="2400" dirty="0" smtClean="0">
                <a:latin typeface="Segoe Light"/>
              </a:rPr>
              <a:t>.  Security</a:t>
            </a:r>
            <a:endParaRPr lang="en-US" sz="2400" dirty="0">
              <a:latin typeface="Segoe Light"/>
            </a:endParaRPr>
          </a:p>
        </p:txBody>
      </p:sp>
    </p:spTree>
    <p:extLst>
      <p:ext uri="{BB962C8B-B14F-4D97-AF65-F5344CB8AC3E}">
        <p14:creationId xmlns:p14="http://schemas.microsoft.com/office/powerpoint/2010/main" val="3428192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slide(fromRight)">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12" presetClass="entr" presetSubtype="8"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slide(fromLeft)">
                                      <p:cBhvr>
                                        <p:cTn id="14" dur="500"/>
                                        <p:tgtEl>
                                          <p:spTgt spid="6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par>
                          <p:cTn id="18" fill="hold">
                            <p:stCondLst>
                              <p:cond delay="4000"/>
                            </p:stCondLst>
                            <p:childTnLst>
                              <p:par>
                                <p:cTn id="19" presetID="12" presetClass="entr" presetSubtype="2"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slide(fromRight)">
                                      <p:cBhvr>
                                        <p:cTn id="21" dur="500"/>
                                        <p:tgtEl>
                                          <p:spTgt spid="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2000"/>
                                        <p:tgtEl>
                                          <p:spTgt spid="38"/>
                                        </p:tgtEl>
                                      </p:cBhvr>
                                    </p:animEffect>
                                  </p:childTnLst>
                                </p:cTn>
                              </p:par>
                            </p:childTnLst>
                          </p:cTn>
                        </p:par>
                        <p:par>
                          <p:cTn id="25" fill="hold">
                            <p:stCondLst>
                              <p:cond delay="6000"/>
                            </p:stCondLst>
                            <p:childTnLst>
                              <p:par>
                                <p:cTn id="26" presetID="1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slide(fromLeft)">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000"/>
                                        <p:tgtEl>
                                          <p:spTgt spid="45"/>
                                        </p:tgtEl>
                                      </p:cBhvr>
                                    </p:animEffect>
                                  </p:childTnLst>
                                </p:cTn>
                              </p:par>
                            </p:childTnLst>
                          </p:cTn>
                        </p:par>
                        <p:par>
                          <p:cTn id="32" fill="hold">
                            <p:stCondLst>
                              <p:cond delay="8000"/>
                            </p:stCondLst>
                            <p:childTnLst>
                              <p:par>
                                <p:cTn id="33" presetID="12" presetClass="entr" presetSubtype="2"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lide(fromRight)">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000"/>
                                        <p:tgtEl>
                                          <p:spTgt spid="55"/>
                                        </p:tgtEl>
                                      </p:cBhvr>
                                    </p:animEffect>
                                  </p:childTnLst>
                                </p:cTn>
                              </p:par>
                            </p:childTnLst>
                          </p:cTn>
                        </p:par>
                        <p:par>
                          <p:cTn id="39" fill="hold">
                            <p:stCondLst>
                              <p:cond delay="10000"/>
                            </p:stCondLst>
                            <p:childTnLst>
                              <p:par>
                                <p:cTn id="40" presetID="12" presetClass="entr" presetSubtype="8"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slide(fromLeft)">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8" grpId="0"/>
      <p:bldP spid="45" grpId="0"/>
      <p:bldP spid="31" grpId="0"/>
      <p:bldP spid="55"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Manager &amp; WSUS</a:t>
            </a:r>
            <a:endParaRPr lang="en-US" dirty="0"/>
          </a:p>
        </p:txBody>
      </p:sp>
      <p:grpSp>
        <p:nvGrpSpPr>
          <p:cNvPr id="24" name="Group 23"/>
          <p:cNvGrpSpPr/>
          <p:nvPr/>
        </p:nvGrpSpPr>
        <p:grpSpPr>
          <a:xfrm>
            <a:off x="0" y="3229972"/>
            <a:ext cx="12188830" cy="1730999"/>
            <a:chOff x="0" y="3229971"/>
            <a:chExt cx="9144004" cy="1730999"/>
          </a:xfrm>
        </p:grpSpPr>
        <p:sp>
          <p:nvSpPr>
            <p:cNvPr id="4" name="Round Same Side Corner Rectangle 3"/>
            <p:cNvSpPr/>
            <p:nvPr/>
          </p:nvSpPr>
          <p:spPr>
            <a:xfrm rot="16200000" flipH="1">
              <a:off x="3883496" y="-299538"/>
              <a:ext cx="1730999" cy="8790017"/>
            </a:xfrm>
            <a:prstGeom prst="round2SameRect">
              <a:avLst>
                <a:gd name="adj1" fmla="val 1269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7"/>
            <p:cNvGrpSpPr/>
            <p:nvPr/>
          </p:nvGrpSpPr>
          <p:grpSpPr>
            <a:xfrm flipH="1">
              <a:off x="0" y="3600604"/>
              <a:ext cx="9144000" cy="108858"/>
              <a:chOff x="0" y="2481244"/>
              <a:chExt cx="9144000" cy="108858"/>
            </a:xfrm>
          </p:grpSpPr>
          <p:sp useBgFill="1">
            <p:nvSpPr>
              <p:cNvPr id="10" name="Rectangle 9"/>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8"/>
            <p:cNvGrpSpPr/>
            <p:nvPr/>
          </p:nvGrpSpPr>
          <p:grpSpPr>
            <a:xfrm flipH="1">
              <a:off x="434781" y="3310788"/>
              <a:ext cx="8709218" cy="290526"/>
              <a:chOff x="795649" y="2191428"/>
              <a:chExt cx="7913569" cy="290526"/>
            </a:xfrm>
          </p:grpSpPr>
          <p:sp useBgFill="1">
            <p:nvSpPr>
              <p:cNvPr id="8" name="Round Single Corner Rectangle 7"/>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 Single Corner Rectangle 8"/>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7" name="Rectangle 9"/>
          <p:cNvSpPr txBox="1">
            <a:spLocks noChangeArrowheads="1"/>
          </p:cNvSpPr>
          <p:nvPr/>
        </p:nvSpPr>
        <p:spPr>
          <a:xfrm flipH="1">
            <a:off x="902613" y="3299709"/>
            <a:ext cx="10988578" cy="1485022"/>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Integration</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Distribution Points (DPs) run on Windows Server 2008 R2</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Download packages  (apps, updates etc) once into a branch office, get it from other clients or the Hosted Cache after that</a:t>
            </a:r>
          </a:p>
        </p:txBody>
      </p:sp>
      <p:grpSp>
        <p:nvGrpSpPr>
          <p:cNvPr id="23" name="Group 22"/>
          <p:cNvGrpSpPr/>
          <p:nvPr/>
        </p:nvGrpSpPr>
        <p:grpSpPr>
          <a:xfrm>
            <a:off x="-3" y="1109692"/>
            <a:ext cx="12188829" cy="2021586"/>
            <a:chOff x="-3" y="1109692"/>
            <a:chExt cx="9144003" cy="2021586"/>
          </a:xfrm>
        </p:grpSpPr>
        <p:sp>
          <p:nvSpPr>
            <p:cNvPr id="13" name="Round Same Side Corner Rectangle 12"/>
            <p:cNvSpPr/>
            <p:nvPr/>
          </p:nvSpPr>
          <p:spPr>
            <a:xfrm rot="5400000">
              <a:off x="3396402" y="-2286713"/>
              <a:ext cx="2021586" cy="8814396"/>
            </a:xfrm>
            <a:prstGeom prst="round2SameRect">
              <a:avLst>
                <a:gd name="adj1" fmla="val 653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4" name="Rectangle 13"/>
            <p:cNvSpPr/>
            <p:nvPr/>
          </p:nvSpPr>
          <p:spPr>
            <a:xfrm>
              <a:off x="0" y="1480325"/>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480325"/>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6" name="Round Single Corner Rectangle 15"/>
            <p:cNvSpPr/>
            <p:nvPr/>
          </p:nvSpPr>
          <p:spPr>
            <a:xfrm rot="10800000" flipH="1" flipV="1">
              <a:off x="7444" y="1202866"/>
              <a:ext cx="873252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7" name="Round Single Corner Rectangle 16"/>
            <p:cNvSpPr/>
            <p:nvPr/>
          </p:nvSpPr>
          <p:spPr>
            <a:xfrm rot="10800000" flipH="1" flipV="1">
              <a:off x="10633" y="1202865"/>
              <a:ext cx="8729330" cy="290526"/>
            </a:xfrm>
            <a:prstGeom prst="round1Rect">
              <a:avLst>
                <a:gd name="adj" fmla="val 3536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9"/>
          <p:cNvSpPr txBox="1">
            <a:spLocks noChangeArrowheads="1"/>
          </p:cNvSpPr>
          <p:nvPr/>
        </p:nvSpPr>
        <p:spPr>
          <a:xfrm>
            <a:off x="902613" y="1179431"/>
            <a:ext cx="10506694" cy="1561966"/>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Goals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Reduce WAN utilization in the remote office scenario</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Reduce the number of actively managed Distribution Points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For users, transfer content faster and with less restrictions in the remote office scenario</a:t>
            </a:r>
          </a:p>
        </p:txBody>
      </p:sp>
      <p:grpSp>
        <p:nvGrpSpPr>
          <p:cNvPr id="25" name="Group 24"/>
          <p:cNvGrpSpPr/>
          <p:nvPr/>
        </p:nvGrpSpPr>
        <p:grpSpPr>
          <a:xfrm>
            <a:off x="-1" y="5070352"/>
            <a:ext cx="12188832" cy="957975"/>
            <a:chOff x="-1" y="5070351"/>
            <a:chExt cx="9144005" cy="957975"/>
          </a:xfrm>
        </p:grpSpPr>
        <p:sp>
          <p:nvSpPr>
            <p:cNvPr id="26" name="Round Same Side Corner Rectangle 25"/>
            <p:cNvSpPr/>
            <p:nvPr/>
          </p:nvSpPr>
          <p:spPr>
            <a:xfrm rot="5400000">
              <a:off x="3928039" y="1142311"/>
              <a:ext cx="947678" cy="8803757"/>
            </a:xfrm>
            <a:prstGeom prst="round2SameRect">
              <a:avLst>
                <a:gd name="adj1" fmla="val 653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7" name="Rectangle 26"/>
            <p:cNvSpPr/>
            <p:nvPr/>
          </p:nvSpPr>
          <p:spPr>
            <a:xfrm>
              <a:off x="4" y="5919468"/>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4" y="5919468"/>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9" name="Round Single Corner Rectangle 28"/>
            <p:cNvSpPr/>
            <p:nvPr/>
          </p:nvSpPr>
          <p:spPr>
            <a:xfrm rot="10800000" flipH="1" flipV="1">
              <a:off x="3" y="5174157"/>
              <a:ext cx="8717355" cy="744633"/>
            </a:xfrm>
            <a:prstGeom prst="round1Rect">
              <a:avLst>
                <a:gd name="adj" fmla="val 113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30" name="Round Single Corner Rectangle 29"/>
            <p:cNvSpPr/>
            <p:nvPr/>
          </p:nvSpPr>
          <p:spPr>
            <a:xfrm rot="10800000" flipH="1" flipV="1">
              <a:off x="-1" y="5177702"/>
              <a:ext cx="8717355" cy="744633"/>
            </a:xfrm>
            <a:prstGeom prst="round1Rect">
              <a:avLst>
                <a:gd name="adj" fmla="val 11303"/>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Rectangle 9"/>
          <p:cNvSpPr txBox="1">
            <a:spLocks noChangeArrowheads="1"/>
          </p:cNvSpPr>
          <p:nvPr/>
        </p:nvSpPr>
        <p:spPr>
          <a:xfrm>
            <a:off x="902619" y="5150722"/>
            <a:ext cx="10393305" cy="830997"/>
          </a:xfrm>
          <a:prstGeom prst="rect">
            <a:avLst/>
          </a:prstGeom>
        </p:spPr>
        <p:txBody>
          <a:bodyPr vert="horz" wrap="square" lIns="0" tIns="45720" rIns="0" bIns="45720" rtlCol="0" anchor="t" anchorCtr="0">
            <a:spAutoFit/>
          </a:bodyPr>
          <a:lstStyle/>
          <a:p>
            <a:pPr>
              <a:spcBef>
                <a:spcPct val="20000"/>
              </a:spcBef>
              <a:spcAft>
                <a:spcPts val="900"/>
              </a:spcAft>
              <a:buClr>
                <a:srgbClr val="1F497D">
                  <a:lumMod val="40000"/>
                  <a:lumOff val="60000"/>
                </a:srgbClr>
              </a:buClr>
              <a:buSzPct val="80000"/>
              <a:defRPr/>
            </a:pPr>
            <a:r>
              <a:rPr lang="en-US" sz="2400" dirty="0">
                <a:solidFill>
                  <a:schemeClr val="bg1"/>
                </a:solidFill>
                <a:latin typeface="Segoe Light"/>
              </a:rPr>
              <a:t>Support for Configuration Manager (and WSUS) clients available on Windows Vista, Windows Server 2008 </a:t>
            </a:r>
            <a:r>
              <a:rPr lang="en-US" sz="2400" dirty="0" smtClean="0">
                <a:solidFill>
                  <a:schemeClr val="bg1"/>
                </a:solidFill>
                <a:latin typeface="Segoe Light"/>
              </a:rPr>
              <a:t>R2</a:t>
            </a:r>
            <a:endParaRPr lang="en-US" sz="2400" dirty="0">
              <a:solidFill>
                <a:schemeClr val="bg1"/>
              </a:solidFill>
              <a:latin typeface="Segoe Light"/>
            </a:endParaRPr>
          </a:p>
        </p:txBody>
      </p:sp>
    </p:spTree>
    <p:extLst>
      <p:ext uri="{BB962C8B-B14F-4D97-AF65-F5344CB8AC3E}">
        <p14:creationId xmlns:p14="http://schemas.microsoft.com/office/powerpoint/2010/main" val="1738059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p:stCondLst>
                              <p:cond delay="2000"/>
                            </p:stCondLst>
                            <p:childTnLst>
                              <p:par>
                                <p:cTn id="12" presetID="12" presetClass="entr" presetSubtype="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lide(fromRight)">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Left)">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 y="5070352"/>
            <a:ext cx="12188832" cy="957975"/>
            <a:chOff x="-1" y="5070351"/>
            <a:chExt cx="9144005" cy="957975"/>
          </a:xfrm>
        </p:grpSpPr>
        <p:sp>
          <p:nvSpPr>
            <p:cNvPr id="29" name="Round Same Side Corner Rectangle 28"/>
            <p:cNvSpPr/>
            <p:nvPr/>
          </p:nvSpPr>
          <p:spPr>
            <a:xfrm rot="5400000">
              <a:off x="3928039" y="1142311"/>
              <a:ext cx="947678" cy="8803757"/>
            </a:xfrm>
            <a:prstGeom prst="round2SameRect">
              <a:avLst>
                <a:gd name="adj1" fmla="val 653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30" name="Rectangle 29"/>
            <p:cNvSpPr/>
            <p:nvPr/>
          </p:nvSpPr>
          <p:spPr>
            <a:xfrm>
              <a:off x="4" y="5919468"/>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4" y="5919468"/>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32" name="Round Single Corner Rectangle 31"/>
            <p:cNvSpPr/>
            <p:nvPr/>
          </p:nvSpPr>
          <p:spPr>
            <a:xfrm rot="10800000" flipH="1" flipV="1">
              <a:off x="3" y="5174157"/>
              <a:ext cx="8717355" cy="744633"/>
            </a:xfrm>
            <a:prstGeom prst="round1Rect">
              <a:avLst>
                <a:gd name="adj" fmla="val 113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33" name="Round Single Corner Rectangle 32"/>
            <p:cNvSpPr/>
            <p:nvPr/>
          </p:nvSpPr>
          <p:spPr>
            <a:xfrm rot="10800000" flipH="1" flipV="1">
              <a:off x="-1" y="5177702"/>
              <a:ext cx="8717355" cy="744633"/>
            </a:xfrm>
            <a:prstGeom prst="round1Rect">
              <a:avLst>
                <a:gd name="adj" fmla="val 11303"/>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p:txBody>
          <a:bodyPr/>
          <a:lstStyle/>
          <a:p>
            <a:r>
              <a:rPr lang="en-US" smtClean="0"/>
              <a:t>Application Virtualization (AppV)</a:t>
            </a:r>
            <a:endParaRPr lang="en-US" dirty="0"/>
          </a:p>
        </p:txBody>
      </p:sp>
      <p:grpSp>
        <p:nvGrpSpPr>
          <p:cNvPr id="26" name="Group 25"/>
          <p:cNvGrpSpPr/>
          <p:nvPr/>
        </p:nvGrpSpPr>
        <p:grpSpPr>
          <a:xfrm>
            <a:off x="0" y="3102376"/>
            <a:ext cx="12188830" cy="1730999"/>
            <a:chOff x="0" y="3102375"/>
            <a:chExt cx="9144004" cy="1730999"/>
          </a:xfrm>
        </p:grpSpPr>
        <p:sp>
          <p:nvSpPr>
            <p:cNvPr id="4" name="Round Same Side Corner Rectangle 3"/>
            <p:cNvSpPr/>
            <p:nvPr/>
          </p:nvSpPr>
          <p:spPr>
            <a:xfrm rot="16200000" flipH="1">
              <a:off x="3883496" y="-427134"/>
              <a:ext cx="1730999" cy="8790017"/>
            </a:xfrm>
            <a:prstGeom prst="round2SameRect">
              <a:avLst>
                <a:gd name="adj1" fmla="val 1269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7"/>
            <p:cNvGrpSpPr/>
            <p:nvPr/>
          </p:nvGrpSpPr>
          <p:grpSpPr>
            <a:xfrm flipH="1">
              <a:off x="0" y="3473008"/>
              <a:ext cx="9144000" cy="108858"/>
              <a:chOff x="0" y="2481244"/>
              <a:chExt cx="9144000" cy="108858"/>
            </a:xfrm>
          </p:grpSpPr>
          <p:sp useBgFill="1">
            <p:nvSpPr>
              <p:cNvPr id="10" name="Rectangle 9"/>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8"/>
            <p:cNvGrpSpPr/>
            <p:nvPr/>
          </p:nvGrpSpPr>
          <p:grpSpPr>
            <a:xfrm flipH="1">
              <a:off x="434781" y="3183192"/>
              <a:ext cx="8709218" cy="290526"/>
              <a:chOff x="795649" y="2191428"/>
              <a:chExt cx="7913569" cy="290526"/>
            </a:xfrm>
          </p:grpSpPr>
          <p:sp useBgFill="1">
            <p:nvSpPr>
              <p:cNvPr id="8" name="Round Single Corner Rectangle 7"/>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 Single Corner Rectangle 8"/>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7" name="Rectangle 9"/>
          <p:cNvSpPr txBox="1">
            <a:spLocks noChangeArrowheads="1"/>
          </p:cNvSpPr>
          <p:nvPr/>
        </p:nvSpPr>
        <p:spPr>
          <a:xfrm flipH="1">
            <a:off x="902613" y="3172113"/>
            <a:ext cx="10988578" cy="1561966"/>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Integration</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HTTP Streaming in </a:t>
            </a:r>
            <a:r>
              <a:rPr lang="en-US" sz="2000" dirty="0" err="1">
                <a:solidFill>
                  <a:schemeClr val="bg1"/>
                </a:solidFill>
                <a:latin typeface="Segoe Light"/>
              </a:rPr>
              <a:t>AppV</a:t>
            </a:r>
            <a:r>
              <a:rPr lang="en-US" sz="2000" dirty="0">
                <a:solidFill>
                  <a:schemeClr val="bg1"/>
                </a:solidFill>
                <a:latin typeface="Segoe Light"/>
              </a:rPr>
              <a:t> optimized using BranchCache</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Virtual applications only have to traverse the WAN link once</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Eliminate IIS Servers (</a:t>
            </a:r>
            <a:r>
              <a:rPr lang="en-US" sz="2000" dirty="0" err="1">
                <a:solidFill>
                  <a:schemeClr val="bg1"/>
                </a:solidFill>
                <a:latin typeface="Segoe Light"/>
              </a:rPr>
              <a:t>AppV</a:t>
            </a:r>
            <a:r>
              <a:rPr lang="en-US" sz="2000" dirty="0">
                <a:solidFill>
                  <a:schemeClr val="bg1"/>
                </a:solidFill>
                <a:latin typeface="Segoe Light"/>
              </a:rPr>
              <a:t> staging servers) from the branch office</a:t>
            </a:r>
          </a:p>
        </p:txBody>
      </p:sp>
      <p:grpSp>
        <p:nvGrpSpPr>
          <p:cNvPr id="23" name="Group 22"/>
          <p:cNvGrpSpPr/>
          <p:nvPr/>
        </p:nvGrpSpPr>
        <p:grpSpPr>
          <a:xfrm>
            <a:off x="-3" y="1109693"/>
            <a:ext cx="12188829" cy="1771731"/>
            <a:chOff x="-3" y="1109692"/>
            <a:chExt cx="9144003" cy="1771731"/>
          </a:xfrm>
        </p:grpSpPr>
        <p:sp>
          <p:nvSpPr>
            <p:cNvPr id="13" name="Round Same Side Corner Rectangle 12"/>
            <p:cNvSpPr/>
            <p:nvPr/>
          </p:nvSpPr>
          <p:spPr>
            <a:xfrm rot="5400000">
              <a:off x="3521329" y="-2411640"/>
              <a:ext cx="1771731" cy="8814396"/>
            </a:xfrm>
            <a:prstGeom prst="round2SameRect">
              <a:avLst>
                <a:gd name="adj1" fmla="val 653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4" name="Rectangle 13"/>
            <p:cNvSpPr/>
            <p:nvPr/>
          </p:nvSpPr>
          <p:spPr>
            <a:xfrm>
              <a:off x="0" y="1480325"/>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480325"/>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6" name="Round Single Corner Rectangle 15"/>
            <p:cNvSpPr/>
            <p:nvPr/>
          </p:nvSpPr>
          <p:spPr>
            <a:xfrm rot="10800000" flipH="1" flipV="1">
              <a:off x="7444" y="1202866"/>
              <a:ext cx="873252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7" name="Round Single Corner Rectangle 16"/>
            <p:cNvSpPr/>
            <p:nvPr/>
          </p:nvSpPr>
          <p:spPr>
            <a:xfrm rot="10800000" flipH="1" flipV="1">
              <a:off x="10633" y="1202865"/>
              <a:ext cx="8729330" cy="290526"/>
            </a:xfrm>
            <a:prstGeom prst="round1Rect">
              <a:avLst>
                <a:gd name="adj" fmla="val 3536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9"/>
          <p:cNvSpPr txBox="1">
            <a:spLocks noChangeArrowheads="1"/>
          </p:cNvSpPr>
          <p:nvPr/>
        </p:nvSpPr>
        <p:spPr>
          <a:xfrm>
            <a:off x="902613" y="1179430"/>
            <a:ext cx="10506694" cy="1561966"/>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Goals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Make users productive quickly in branch offices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Save on the need for deploying IT infrastructure in branch offices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Reduce bandwidth utilization over the WAN link to save costs</a:t>
            </a:r>
          </a:p>
        </p:txBody>
      </p:sp>
      <p:sp>
        <p:nvSpPr>
          <p:cNvPr id="24" name="Rectangle 9"/>
          <p:cNvSpPr txBox="1">
            <a:spLocks noChangeArrowheads="1"/>
          </p:cNvSpPr>
          <p:nvPr/>
        </p:nvSpPr>
        <p:spPr>
          <a:xfrm>
            <a:off x="902619" y="5150722"/>
            <a:ext cx="9650743" cy="461665"/>
          </a:xfrm>
          <a:prstGeom prst="rect">
            <a:avLst/>
          </a:prstGeom>
        </p:spPr>
        <p:txBody>
          <a:bodyPr vert="horz" wrap="square" lIns="0" tIns="45720" rIns="0" bIns="45720" rtlCol="0" anchor="t" anchorCtr="0">
            <a:spAutoFit/>
          </a:bodyPr>
          <a:lstStyle/>
          <a:p>
            <a:pPr>
              <a:spcBef>
                <a:spcPct val="20000"/>
              </a:spcBef>
              <a:spcAft>
                <a:spcPts val="900"/>
              </a:spcAft>
              <a:buClr>
                <a:srgbClr val="1F497D">
                  <a:lumMod val="40000"/>
                  <a:lumOff val="60000"/>
                </a:srgbClr>
              </a:buClr>
              <a:buSzPct val="80000"/>
              <a:defRPr/>
            </a:pPr>
            <a:r>
              <a:rPr lang="en-US" sz="2400" dirty="0">
                <a:solidFill>
                  <a:schemeClr val="bg1"/>
                </a:solidFill>
                <a:latin typeface="Segoe Light"/>
              </a:rPr>
              <a:t>Support available on Windows 7 and Windows Server 2008 R2</a:t>
            </a:r>
          </a:p>
        </p:txBody>
      </p:sp>
    </p:spTree>
    <p:extLst>
      <p:ext uri="{BB962C8B-B14F-4D97-AF65-F5344CB8AC3E}">
        <p14:creationId xmlns:p14="http://schemas.microsoft.com/office/powerpoint/2010/main" val="3853784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p:stCondLst>
                              <p:cond delay="2000"/>
                            </p:stCondLst>
                            <p:childTnLst>
                              <p:par>
                                <p:cTn id="12" presetID="1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lide(fromRight)">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lide(fromLeft)">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SharePoint &amp; IIS</a:t>
            </a:r>
            <a:endParaRPr lang="en-US" dirty="0"/>
          </a:p>
        </p:txBody>
      </p:sp>
      <p:grpSp>
        <p:nvGrpSpPr>
          <p:cNvPr id="26" name="Group 25"/>
          <p:cNvGrpSpPr/>
          <p:nvPr/>
        </p:nvGrpSpPr>
        <p:grpSpPr>
          <a:xfrm>
            <a:off x="0" y="3208706"/>
            <a:ext cx="12188830" cy="1650378"/>
            <a:chOff x="0" y="3208706"/>
            <a:chExt cx="9144004" cy="1650378"/>
          </a:xfrm>
        </p:grpSpPr>
        <p:sp>
          <p:nvSpPr>
            <p:cNvPr id="4" name="Round Same Side Corner Rectangle 3"/>
            <p:cNvSpPr/>
            <p:nvPr/>
          </p:nvSpPr>
          <p:spPr>
            <a:xfrm rot="16200000" flipH="1">
              <a:off x="3923807" y="-361114"/>
              <a:ext cx="1650378" cy="8790017"/>
            </a:xfrm>
            <a:prstGeom prst="round2SameRect">
              <a:avLst>
                <a:gd name="adj1" fmla="val 1269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7"/>
            <p:cNvGrpSpPr/>
            <p:nvPr/>
          </p:nvGrpSpPr>
          <p:grpSpPr>
            <a:xfrm flipH="1">
              <a:off x="0" y="3579338"/>
              <a:ext cx="9144000" cy="108858"/>
              <a:chOff x="0" y="2481244"/>
              <a:chExt cx="9144000" cy="108858"/>
            </a:xfrm>
          </p:grpSpPr>
          <p:sp useBgFill="1">
            <p:nvSpPr>
              <p:cNvPr id="10" name="Rectangle 9"/>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8"/>
            <p:cNvGrpSpPr/>
            <p:nvPr/>
          </p:nvGrpSpPr>
          <p:grpSpPr>
            <a:xfrm flipH="1">
              <a:off x="434781" y="3289522"/>
              <a:ext cx="8709218" cy="290526"/>
              <a:chOff x="795649" y="2191428"/>
              <a:chExt cx="7913569" cy="290526"/>
            </a:xfrm>
          </p:grpSpPr>
          <p:sp useBgFill="1">
            <p:nvSpPr>
              <p:cNvPr id="8" name="Round Single Corner Rectangle 7"/>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 Single Corner Rectangle 8"/>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7" name="Rectangle 9"/>
          <p:cNvSpPr txBox="1">
            <a:spLocks noChangeArrowheads="1"/>
          </p:cNvSpPr>
          <p:nvPr/>
        </p:nvSpPr>
        <p:spPr>
          <a:xfrm flipH="1">
            <a:off x="902613" y="3278443"/>
            <a:ext cx="10988578" cy="1208023"/>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Integration</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IIS and SharePoint need to run on Windows Server 2008 R2</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Users never get stale content; if content is updated, the content identifiers change</a:t>
            </a:r>
          </a:p>
        </p:txBody>
      </p:sp>
      <p:grpSp>
        <p:nvGrpSpPr>
          <p:cNvPr id="27" name="Group 26"/>
          <p:cNvGrpSpPr/>
          <p:nvPr/>
        </p:nvGrpSpPr>
        <p:grpSpPr>
          <a:xfrm>
            <a:off x="-3" y="1109694"/>
            <a:ext cx="12188829" cy="1888690"/>
            <a:chOff x="-3" y="1109694"/>
            <a:chExt cx="9144003" cy="1888690"/>
          </a:xfrm>
        </p:grpSpPr>
        <p:sp>
          <p:nvSpPr>
            <p:cNvPr id="13" name="Round Same Side Corner Rectangle 12"/>
            <p:cNvSpPr/>
            <p:nvPr/>
          </p:nvSpPr>
          <p:spPr>
            <a:xfrm rot="5400000">
              <a:off x="3462850" y="-2353159"/>
              <a:ext cx="1888690" cy="8814396"/>
            </a:xfrm>
            <a:prstGeom prst="round2SameRect">
              <a:avLst>
                <a:gd name="adj1" fmla="val 653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4" name="Rectangle 13"/>
            <p:cNvSpPr/>
            <p:nvPr/>
          </p:nvSpPr>
          <p:spPr>
            <a:xfrm>
              <a:off x="0" y="1480325"/>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480325"/>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6" name="Round Single Corner Rectangle 15"/>
            <p:cNvSpPr/>
            <p:nvPr/>
          </p:nvSpPr>
          <p:spPr>
            <a:xfrm rot="10800000" flipH="1" flipV="1">
              <a:off x="7444" y="1202866"/>
              <a:ext cx="873252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7" name="Round Single Corner Rectangle 16"/>
            <p:cNvSpPr/>
            <p:nvPr/>
          </p:nvSpPr>
          <p:spPr>
            <a:xfrm rot="10800000" flipH="1" flipV="1">
              <a:off x="10633" y="1202865"/>
              <a:ext cx="8729330" cy="290526"/>
            </a:xfrm>
            <a:prstGeom prst="round1Rect">
              <a:avLst>
                <a:gd name="adj" fmla="val 3536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9"/>
          <p:cNvSpPr txBox="1">
            <a:spLocks noChangeArrowheads="1"/>
          </p:cNvSpPr>
          <p:nvPr/>
        </p:nvSpPr>
        <p:spPr>
          <a:xfrm>
            <a:off x="902613" y="1179430"/>
            <a:ext cx="10506694" cy="1485022"/>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Goals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Improve SharePoint, IIS responsiveness in branch offices without requiring separate branch infrastructure</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Enable Office Web Applications to see improved performance in branch offices</a:t>
            </a:r>
          </a:p>
        </p:txBody>
      </p:sp>
      <p:grpSp>
        <p:nvGrpSpPr>
          <p:cNvPr id="23" name="Group 22"/>
          <p:cNvGrpSpPr/>
          <p:nvPr/>
        </p:nvGrpSpPr>
        <p:grpSpPr>
          <a:xfrm>
            <a:off x="-1" y="5070352"/>
            <a:ext cx="12188832" cy="638985"/>
            <a:chOff x="-1" y="5070351"/>
            <a:chExt cx="9144005" cy="638985"/>
          </a:xfrm>
        </p:grpSpPr>
        <p:sp>
          <p:nvSpPr>
            <p:cNvPr id="19" name="Round Same Side Corner Rectangle 18"/>
            <p:cNvSpPr/>
            <p:nvPr/>
          </p:nvSpPr>
          <p:spPr>
            <a:xfrm rot="5400000">
              <a:off x="4092844" y="977506"/>
              <a:ext cx="618068" cy="8803757"/>
            </a:xfrm>
            <a:prstGeom prst="round2SameRect">
              <a:avLst>
                <a:gd name="adj1" fmla="val 1536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0" name="Rectangle 19"/>
            <p:cNvSpPr/>
            <p:nvPr/>
          </p:nvSpPr>
          <p:spPr>
            <a:xfrm>
              <a:off x="4" y="5600478"/>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4" y="5600478"/>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2" name="Round Single Corner Rectangle 21"/>
            <p:cNvSpPr/>
            <p:nvPr/>
          </p:nvSpPr>
          <p:spPr>
            <a:xfrm rot="10800000" flipH="1" flipV="1">
              <a:off x="3" y="5162869"/>
              <a:ext cx="8717355" cy="425656"/>
            </a:xfrm>
            <a:prstGeom prst="round1Rect">
              <a:avLst>
                <a:gd name="adj" fmla="val 138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5" name="Round Single Corner Rectangle 24"/>
            <p:cNvSpPr/>
            <p:nvPr/>
          </p:nvSpPr>
          <p:spPr>
            <a:xfrm rot="10800000" flipH="1" flipV="1">
              <a:off x="-1" y="5153158"/>
              <a:ext cx="8717355" cy="438912"/>
            </a:xfrm>
            <a:prstGeom prst="round1Rect">
              <a:avLst>
                <a:gd name="adj" fmla="val 1879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Rectangle 9"/>
          <p:cNvSpPr txBox="1">
            <a:spLocks noChangeArrowheads="1"/>
          </p:cNvSpPr>
          <p:nvPr/>
        </p:nvSpPr>
        <p:spPr>
          <a:xfrm>
            <a:off x="902619" y="5150722"/>
            <a:ext cx="10690939" cy="461665"/>
          </a:xfrm>
          <a:prstGeom prst="rect">
            <a:avLst/>
          </a:prstGeom>
        </p:spPr>
        <p:txBody>
          <a:bodyPr vert="horz" wrap="square" lIns="0" tIns="45720" rIns="0" bIns="45720" rtlCol="0" anchor="t" anchorCtr="0">
            <a:spAutoFit/>
          </a:bodyPr>
          <a:lstStyle/>
          <a:p>
            <a:pPr>
              <a:spcBef>
                <a:spcPct val="20000"/>
              </a:spcBef>
              <a:spcAft>
                <a:spcPts val="900"/>
              </a:spcAft>
              <a:buClr>
                <a:srgbClr val="1F497D">
                  <a:lumMod val="40000"/>
                  <a:lumOff val="60000"/>
                </a:srgbClr>
              </a:buClr>
              <a:buSzPct val="80000"/>
              <a:defRPr/>
            </a:pPr>
            <a:r>
              <a:rPr lang="en-US" sz="2400" dirty="0">
                <a:solidFill>
                  <a:schemeClr val="bg1"/>
                </a:solidFill>
                <a:latin typeface="Segoe Light"/>
              </a:rPr>
              <a:t>Support available for Windows 7 and </a:t>
            </a:r>
            <a:r>
              <a:rPr lang="en-US" sz="2400" dirty="0" smtClean="0">
                <a:solidFill>
                  <a:schemeClr val="bg1"/>
                </a:solidFill>
                <a:latin typeface="Segoe Light"/>
              </a:rPr>
              <a:t>Windows </a:t>
            </a:r>
            <a:r>
              <a:rPr lang="en-US" sz="2400" dirty="0">
                <a:solidFill>
                  <a:schemeClr val="bg1"/>
                </a:solidFill>
                <a:latin typeface="Segoe Light"/>
              </a:rPr>
              <a:t>2008 R2</a:t>
            </a:r>
          </a:p>
        </p:txBody>
      </p:sp>
    </p:spTree>
    <p:extLst>
      <p:ext uri="{BB962C8B-B14F-4D97-AF65-F5344CB8AC3E}">
        <p14:creationId xmlns:p14="http://schemas.microsoft.com/office/powerpoint/2010/main" val="2786826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Left)">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p:stCondLst>
                              <p:cond delay="2000"/>
                            </p:stCondLst>
                            <p:childTnLst>
                              <p:par>
                                <p:cTn id="12" presetID="1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lide(fromRight)">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Left)">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321"/>
            <a:ext cx="10969943" cy="618815"/>
          </a:xfrm>
        </p:spPr>
        <p:txBody>
          <a:bodyPr/>
          <a:lstStyle/>
          <a:p>
            <a:r>
              <a:rPr lang="en-US" dirty="0" smtClean="0">
                <a:gradFill>
                  <a:gsLst>
                    <a:gs pos="0">
                      <a:prstClr val="white"/>
                    </a:gs>
                    <a:gs pos="86000">
                      <a:prstClr val="white"/>
                    </a:gs>
                  </a:gsLst>
                  <a:lin ang="5400000" scaled="0"/>
                </a:gradFill>
              </a:rPr>
              <a:t>File Servers</a:t>
            </a:r>
            <a:endParaRPr lang="en-US" dirty="0"/>
          </a:p>
        </p:txBody>
      </p:sp>
      <p:grpSp>
        <p:nvGrpSpPr>
          <p:cNvPr id="26" name="Group 25"/>
          <p:cNvGrpSpPr/>
          <p:nvPr/>
        </p:nvGrpSpPr>
        <p:grpSpPr>
          <a:xfrm>
            <a:off x="0" y="3049213"/>
            <a:ext cx="12188833" cy="2968817"/>
            <a:chOff x="0" y="3049212"/>
            <a:chExt cx="9144006" cy="2968817"/>
          </a:xfrm>
        </p:grpSpPr>
        <p:sp>
          <p:nvSpPr>
            <p:cNvPr id="4" name="Round Same Side Corner Rectangle 3"/>
            <p:cNvSpPr/>
            <p:nvPr/>
          </p:nvSpPr>
          <p:spPr>
            <a:xfrm rot="16200000" flipH="1">
              <a:off x="3264589" y="138612"/>
              <a:ext cx="2968817" cy="8790017"/>
            </a:xfrm>
            <a:prstGeom prst="round2SameRect">
              <a:avLst>
                <a:gd name="adj1" fmla="val 3942"/>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7"/>
            <p:cNvGrpSpPr/>
            <p:nvPr/>
          </p:nvGrpSpPr>
          <p:grpSpPr>
            <a:xfrm flipH="1">
              <a:off x="0" y="3441111"/>
              <a:ext cx="9144000" cy="108858"/>
              <a:chOff x="0" y="2481244"/>
              <a:chExt cx="9144000" cy="108858"/>
            </a:xfrm>
          </p:grpSpPr>
          <p:sp useBgFill="1">
            <p:nvSpPr>
              <p:cNvPr id="10" name="Rectangle 9"/>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8"/>
            <p:cNvGrpSpPr/>
            <p:nvPr/>
          </p:nvGrpSpPr>
          <p:grpSpPr>
            <a:xfrm flipH="1">
              <a:off x="434781" y="3151295"/>
              <a:ext cx="8709218" cy="290526"/>
              <a:chOff x="795649" y="2191428"/>
              <a:chExt cx="7913569" cy="290526"/>
            </a:xfrm>
          </p:grpSpPr>
          <p:sp useBgFill="1">
            <p:nvSpPr>
              <p:cNvPr id="8" name="Round Single Corner Rectangle 7"/>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 Single Corner Rectangle 8"/>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7" name="Rectangle 9"/>
          <p:cNvSpPr txBox="1">
            <a:spLocks noChangeArrowheads="1"/>
          </p:cNvSpPr>
          <p:nvPr/>
        </p:nvSpPr>
        <p:spPr>
          <a:xfrm flipH="1">
            <a:off x="902613" y="3140216"/>
            <a:ext cx="10988578" cy="1561966"/>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smtClean="0">
                <a:solidFill>
                  <a:schemeClr val="bg1"/>
                </a:solidFill>
                <a:latin typeface="Segoe Light"/>
              </a:rPr>
              <a:t>Integration</a:t>
            </a:r>
            <a:endParaRPr lang="en-US" sz="2000" dirty="0">
              <a:solidFill>
                <a:schemeClr val="bg1"/>
              </a:solidFill>
              <a:latin typeface="Segoe Light"/>
            </a:endParaRP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BranchCache integration ensures that data needs to move over the WAN link only once</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SMB Transparent Caching enables better road-warrior </a:t>
            </a:r>
            <a:r>
              <a:rPr lang="en-US" sz="2000" dirty="0" smtClean="0">
                <a:solidFill>
                  <a:schemeClr val="bg1"/>
                </a:solidFill>
                <a:latin typeface="Segoe Light"/>
              </a:rPr>
              <a:t>scenarios</a:t>
            </a:r>
            <a:endParaRPr lang="en-US" sz="2000" dirty="0">
              <a:solidFill>
                <a:schemeClr val="bg1"/>
              </a:solidFill>
              <a:latin typeface="Segoe Light"/>
            </a:endParaRP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All application semantics around locking are automatically maintained</a:t>
            </a:r>
          </a:p>
        </p:txBody>
      </p:sp>
      <p:grpSp>
        <p:nvGrpSpPr>
          <p:cNvPr id="23" name="Group 22"/>
          <p:cNvGrpSpPr/>
          <p:nvPr/>
        </p:nvGrpSpPr>
        <p:grpSpPr>
          <a:xfrm>
            <a:off x="-3" y="1109694"/>
            <a:ext cx="12188829" cy="1888690"/>
            <a:chOff x="-3" y="1109694"/>
            <a:chExt cx="9144003" cy="1888690"/>
          </a:xfrm>
        </p:grpSpPr>
        <p:sp>
          <p:nvSpPr>
            <p:cNvPr id="13" name="Round Same Side Corner Rectangle 12"/>
            <p:cNvSpPr/>
            <p:nvPr/>
          </p:nvSpPr>
          <p:spPr>
            <a:xfrm rot="5400000">
              <a:off x="3462850" y="-2353159"/>
              <a:ext cx="1888690" cy="8814396"/>
            </a:xfrm>
            <a:prstGeom prst="round2SameRect">
              <a:avLst>
                <a:gd name="adj1" fmla="val 653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4" name="Rectangle 13"/>
            <p:cNvSpPr/>
            <p:nvPr/>
          </p:nvSpPr>
          <p:spPr>
            <a:xfrm>
              <a:off x="0" y="1480325"/>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480325"/>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6" name="Round Single Corner Rectangle 15"/>
            <p:cNvSpPr/>
            <p:nvPr/>
          </p:nvSpPr>
          <p:spPr>
            <a:xfrm rot="10800000" flipH="1" flipV="1">
              <a:off x="7444" y="1202866"/>
              <a:ext cx="873252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7" name="Round Single Corner Rectangle 16"/>
            <p:cNvSpPr/>
            <p:nvPr/>
          </p:nvSpPr>
          <p:spPr>
            <a:xfrm rot="10800000" flipH="1" flipV="1">
              <a:off x="10633" y="1202865"/>
              <a:ext cx="8729330" cy="290526"/>
            </a:xfrm>
            <a:prstGeom prst="round1Rect">
              <a:avLst>
                <a:gd name="adj" fmla="val 3536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9"/>
          <p:cNvSpPr txBox="1">
            <a:spLocks noChangeArrowheads="1"/>
          </p:cNvSpPr>
          <p:nvPr/>
        </p:nvSpPr>
        <p:spPr>
          <a:xfrm>
            <a:off x="902613" y="1179430"/>
            <a:ext cx="10506694" cy="1762021"/>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a:solidFill>
                  <a:schemeClr val="bg1"/>
                </a:solidFill>
                <a:latin typeface="Segoe Light"/>
              </a:rPr>
              <a:t>Goals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Improve the SMB protocol to reduce chattiness over the WAN link, and be aware of common application behaviors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a:solidFill>
                  <a:schemeClr val="bg1"/>
                </a:solidFill>
                <a:latin typeface="Segoe Light"/>
              </a:rPr>
              <a:t>Reduce bandwidth utilization over the WAN link, and improve performance of applications (</a:t>
            </a:r>
            <a:r>
              <a:rPr lang="en-US" sz="2000" dirty="0" err="1">
                <a:solidFill>
                  <a:schemeClr val="bg1"/>
                </a:solidFill>
                <a:latin typeface="Segoe Light"/>
              </a:rPr>
              <a:t>Robocopy</a:t>
            </a:r>
            <a:r>
              <a:rPr lang="en-US" sz="2000" dirty="0">
                <a:solidFill>
                  <a:schemeClr val="bg1"/>
                </a:solidFill>
                <a:latin typeface="Segoe Light"/>
              </a:rPr>
              <a:t>, Office etc) in branch offices</a:t>
            </a:r>
          </a:p>
        </p:txBody>
      </p:sp>
      <p:grpSp>
        <p:nvGrpSpPr>
          <p:cNvPr id="27" name="Group 26"/>
          <p:cNvGrpSpPr/>
          <p:nvPr/>
        </p:nvGrpSpPr>
        <p:grpSpPr>
          <a:xfrm>
            <a:off x="-1" y="6075034"/>
            <a:ext cx="12188832" cy="627696"/>
            <a:chOff x="-1" y="6075034"/>
            <a:chExt cx="9144005" cy="627696"/>
          </a:xfrm>
        </p:grpSpPr>
        <p:sp>
          <p:nvSpPr>
            <p:cNvPr id="19" name="Round Same Side Corner Rectangle 18"/>
            <p:cNvSpPr/>
            <p:nvPr/>
          </p:nvSpPr>
          <p:spPr>
            <a:xfrm rot="5400000">
              <a:off x="4092844" y="1982189"/>
              <a:ext cx="618068" cy="8803757"/>
            </a:xfrm>
            <a:prstGeom prst="round2SameRect">
              <a:avLst>
                <a:gd name="adj1" fmla="val 1536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0" name="Rectangle 19"/>
            <p:cNvSpPr/>
            <p:nvPr/>
          </p:nvSpPr>
          <p:spPr>
            <a:xfrm>
              <a:off x="4" y="6593872"/>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4" y="6593872"/>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2" name="Round Single Corner Rectangle 21"/>
            <p:cNvSpPr/>
            <p:nvPr/>
          </p:nvSpPr>
          <p:spPr>
            <a:xfrm rot="10800000" flipH="1" flipV="1">
              <a:off x="3" y="6178841"/>
              <a:ext cx="8717355" cy="425656"/>
            </a:xfrm>
            <a:prstGeom prst="round1Rect">
              <a:avLst>
                <a:gd name="adj" fmla="val 138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5" name="Round Single Corner Rectangle 24"/>
            <p:cNvSpPr/>
            <p:nvPr/>
          </p:nvSpPr>
          <p:spPr>
            <a:xfrm rot="10800000" flipH="1" flipV="1">
              <a:off x="-1" y="6171097"/>
              <a:ext cx="8717355" cy="425656"/>
            </a:xfrm>
            <a:prstGeom prst="round1Rect">
              <a:avLst>
                <a:gd name="adj" fmla="val 1879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Rectangle 9"/>
          <p:cNvSpPr txBox="1">
            <a:spLocks noChangeArrowheads="1"/>
          </p:cNvSpPr>
          <p:nvPr/>
        </p:nvSpPr>
        <p:spPr>
          <a:xfrm>
            <a:off x="902619" y="6155405"/>
            <a:ext cx="10690939" cy="461665"/>
          </a:xfrm>
          <a:prstGeom prst="rect">
            <a:avLst/>
          </a:prstGeom>
        </p:spPr>
        <p:txBody>
          <a:bodyPr vert="horz" wrap="square" lIns="0" tIns="45720" rIns="0" bIns="45720" rtlCol="0" anchor="t" anchorCtr="0">
            <a:spAutoFit/>
          </a:bodyPr>
          <a:lstStyle/>
          <a:p>
            <a:pPr>
              <a:spcBef>
                <a:spcPct val="20000"/>
              </a:spcBef>
              <a:spcAft>
                <a:spcPts val="900"/>
              </a:spcAft>
              <a:buClr>
                <a:srgbClr val="1F497D">
                  <a:lumMod val="40000"/>
                  <a:lumOff val="60000"/>
                </a:srgbClr>
              </a:buClr>
              <a:buSzPct val="80000"/>
              <a:defRPr/>
            </a:pPr>
            <a:r>
              <a:rPr lang="en-US" sz="2400" dirty="0">
                <a:solidFill>
                  <a:schemeClr val="bg1"/>
                </a:solidFill>
                <a:latin typeface="Segoe Light"/>
              </a:rPr>
              <a:t>Available on Windows 7 and Windows Server 2008 R2</a:t>
            </a:r>
          </a:p>
        </p:txBody>
      </p:sp>
    </p:spTree>
    <p:extLst>
      <p:ext uri="{BB962C8B-B14F-4D97-AF65-F5344CB8AC3E}">
        <p14:creationId xmlns:p14="http://schemas.microsoft.com/office/powerpoint/2010/main" val="2930641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p:stCondLst>
                              <p:cond delay="2000"/>
                            </p:stCondLst>
                            <p:childTnLst>
                              <p:par>
                                <p:cTn id="12" presetID="1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lide(fromRight)">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lide(fromLeft)">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21" y="2286001"/>
            <a:ext cx="11884104" cy="1523495"/>
          </a:xfrm>
        </p:spPr>
        <p:txBody>
          <a:bodyPr/>
          <a:lstStyle/>
          <a:p>
            <a:pPr algn="ctr"/>
            <a:r>
              <a:rPr lang="en-US" dirty="0" err="1" smtClean="0">
                <a:solidFill>
                  <a:schemeClr val="tx1"/>
                </a:solidFill>
                <a:effectLst>
                  <a:outerShdw blurRad="50800" dist="38100" dir="2700000" algn="tl" rotWithShape="0">
                    <a:prstClr val="black">
                      <a:alpha val="40000"/>
                    </a:prstClr>
                  </a:outerShdw>
                </a:effectLst>
              </a:rPr>
              <a:t>BranchCache</a:t>
            </a:r>
            <a:r>
              <a:rPr lang="en-US" dirty="0" smtClean="0">
                <a:solidFill>
                  <a:schemeClr val="tx1"/>
                </a:solidFill>
                <a:effectLst>
                  <a:outerShdw blurRad="50800" dist="38100" dir="2700000" algn="tl" rotWithShape="0">
                    <a:prstClr val="black">
                      <a:alpha val="40000"/>
                    </a:prstClr>
                  </a:outerShdw>
                </a:effectLst>
              </a:rPr>
              <a:t> Protocols and Content Identification</a:t>
            </a:r>
            <a:endParaRPr lang="en-US"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3633315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4966045"/>
            <a:ext cx="12379277" cy="1195932"/>
            <a:chOff x="0" y="4966045"/>
            <a:chExt cx="9286876" cy="1195932"/>
          </a:xfrm>
        </p:grpSpPr>
        <p:sp>
          <p:nvSpPr>
            <p:cNvPr id="61" name="Round Same Side Corner Rectangle 60"/>
            <p:cNvSpPr/>
            <p:nvPr/>
          </p:nvSpPr>
          <p:spPr>
            <a:xfrm rot="5400000">
              <a:off x="4045472" y="920573"/>
              <a:ext cx="1195932" cy="9286876"/>
            </a:xfrm>
            <a:prstGeom prst="round2SameRect">
              <a:avLst>
                <a:gd name="adj1" fmla="val 0"/>
                <a:gd name="adj2" fmla="val 0"/>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62" name="Rectangle 61"/>
            <p:cNvSpPr/>
            <p:nvPr/>
          </p:nvSpPr>
          <p:spPr>
            <a:xfrm>
              <a:off x="2178756" y="5024793"/>
              <a:ext cx="6965244" cy="1078794"/>
            </a:xfrm>
            <a:prstGeom prst="rect">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8" name="Group 67"/>
          <p:cNvGrpSpPr/>
          <p:nvPr/>
        </p:nvGrpSpPr>
        <p:grpSpPr>
          <a:xfrm>
            <a:off x="0" y="3658295"/>
            <a:ext cx="12379277" cy="1195932"/>
            <a:chOff x="0" y="3658295"/>
            <a:chExt cx="9286876" cy="1195932"/>
          </a:xfrm>
        </p:grpSpPr>
        <p:sp>
          <p:nvSpPr>
            <p:cNvPr id="59" name="Round Same Side Corner Rectangle 58"/>
            <p:cNvSpPr/>
            <p:nvPr/>
          </p:nvSpPr>
          <p:spPr>
            <a:xfrm rot="5400000">
              <a:off x="4045472" y="-387177"/>
              <a:ext cx="1195932" cy="9286876"/>
            </a:xfrm>
            <a:prstGeom prst="round2SameRect">
              <a:avLst>
                <a:gd name="adj1" fmla="val 0"/>
                <a:gd name="adj2" fmla="val 0"/>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60" name="Rectangle 59"/>
            <p:cNvSpPr/>
            <p:nvPr/>
          </p:nvSpPr>
          <p:spPr>
            <a:xfrm>
              <a:off x="2178756" y="3717043"/>
              <a:ext cx="6965244" cy="1078794"/>
            </a:xfrm>
            <a:prstGeom prst="rect">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9" name="Group 68"/>
          <p:cNvGrpSpPr/>
          <p:nvPr/>
        </p:nvGrpSpPr>
        <p:grpSpPr>
          <a:xfrm>
            <a:off x="0" y="2360074"/>
            <a:ext cx="12379277" cy="1195932"/>
            <a:chOff x="0" y="2360074"/>
            <a:chExt cx="9286876" cy="1195932"/>
          </a:xfrm>
        </p:grpSpPr>
        <p:sp>
          <p:nvSpPr>
            <p:cNvPr id="56" name="Round Same Side Corner Rectangle 55"/>
            <p:cNvSpPr/>
            <p:nvPr/>
          </p:nvSpPr>
          <p:spPr>
            <a:xfrm rot="5400000">
              <a:off x="4045472" y="-1685398"/>
              <a:ext cx="1195932" cy="9286876"/>
            </a:xfrm>
            <a:prstGeom prst="round2SameRect">
              <a:avLst>
                <a:gd name="adj1" fmla="val 0"/>
                <a:gd name="adj2" fmla="val 0"/>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57" name="Rectangle 56"/>
            <p:cNvSpPr/>
            <p:nvPr/>
          </p:nvSpPr>
          <p:spPr>
            <a:xfrm>
              <a:off x="2178756" y="2418822"/>
              <a:ext cx="6965244" cy="1078794"/>
            </a:xfrm>
            <a:prstGeom prst="rect">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0" name="Group 69"/>
          <p:cNvGrpSpPr/>
          <p:nvPr/>
        </p:nvGrpSpPr>
        <p:grpSpPr>
          <a:xfrm>
            <a:off x="1" y="1084428"/>
            <a:ext cx="12379277" cy="1195932"/>
            <a:chOff x="1" y="1084428"/>
            <a:chExt cx="9286876" cy="1195932"/>
          </a:xfrm>
        </p:grpSpPr>
        <p:sp>
          <p:nvSpPr>
            <p:cNvPr id="49" name="Round Same Side Corner Rectangle 48"/>
            <p:cNvSpPr/>
            <p:nvPr/>
          </p:nvSpPr>
          <p:spPr>
            <a:xfrm rot="5400000">
              <a:off x="4045473" y="-2961044"/>
              <a:ext cx="1195932" cy="9286876"/>
            </a:xfrm>
            <a:prstGeom prst="round2SameRect">
              <a:avLst>
                <a:gd name="adj1" fmla="val 0"/>
                <a:gd name="adj2" fmla="val 0"/>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55" name="Rectangle 54"/>
            <p:cNvSpPr/>
            <p:nvPr/>
          </p:nvSpPr>
          <p:spPr>
            <a:xfrm>
              <a:off x="2178757" y="1143176"/>
              <a:ext cx="6965244" cy="1078794"/>
            </a:xfrm>
            <a:prstGeom prst="rect">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p:txBody>
          <a:bodyPr/>
          <a:lstStyle/>
          <a:p>
            <a:r>
              <a:rPr lang="en-US" smtClean="0"/>
              <a:t>Data, Bocks and Segments</a:t>
            </a:r>
            <a:endParaRPr lang="en-US" dirty="0"/>
          </a:p>
        </p:txBody>
      </p:sp>
      <p:sp>
        <p:nvSpPr>
          <p:cNvPr id="59394"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bwMode="auto">
          <a:xfrm>
            <a:off x="3250353" y="5177629"/>
            <a:ext cx="8532178"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3250353" y="3866428"/>
            <a:ext cx="2844059"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S1</a:t>
            </a:r>
          </a:p>
        </p:txBody>
      </p:sp>
      <p:sp>
        <p:nvSpPr>
          <p:cNvPr id="9" name="Rectangle 8"/>
          <p:cNvSpPr/>
          <p:nvPr/>
        </p:nvSpPr>
        <p:spPr bwMode="auto">
          <a:xfrm>
            <a:off x="6094413" y="3866428"/>
            <a:ext cx="2844059"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S2</a:t>
            </a:r>
          </a:p>
        </p:txBody>
      </p:sp>
      <p:sp>
        <p:nvSpPr>
          <p:cNvPr id="10" name="Rectangle 9"/>
          <p:cNvSpPr/>
          <p:nvPr/>
        </p:nvSpPr>
        <p:spPr bwMode="auto">
          <a:xfrm>
            <a:off x="8938472" y="3866428"/>
            <a:ext cx="2844059"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S3</a:t>
            </a:r>
          </a:p>
        </p:txBody>
      </p:sp>
      <p:sp>
        <p:nvSpPr>
          <p:cNvPr id="21" name="Rectangle 20"/>
          <p:cNvSpPr/>
          <p:nvPr/>
        </p:nvSpPr>
        <p:spPr bwMode="auto">
          <a:xfrm>
            <a:off x="3250353"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B1</a:t>
            </a:r>
          </a:p>
        </p:txBody>
      </p:sp>
      <p:sp>
        <p:nvSpPr>
          <p:cNvPr id="22" name="Rectangle 21"/>
          <p:cNvSpPr/>
          <p:nvPr/>
        </p:nvSpPr>
        <p:spPr bwMode="auto">
          <a:xfrm>
            <a:off x="3555074"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B2</a:t>
            </a:r>
          </a:p>
        </p:txBody>
      </p:sp>
      <p:sp>
        <p:nvSpPr>
          <p:cNvPr id="23" name="Rectangle 22"/>
          <p:cNvSpPr/>
          <p:nvPr/>
        </p:nvSpPr>
        <p:spPr bwMode="auto">
          <a:xfrm>
            <a:off x="3859794"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a:off x="4164515"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4469236"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4773956"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5078677"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5383398"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5992839"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B1</a:t>
            </a:r>
          </a:p>
        </p:txBody>
      </p:sp>
      <p:sp>
        <p:nvSpPr>
          <p:cNvPr id="31" name="Rectangle 30"/>
          <p:cNvSpPr/>
          <p:nvPr/>
        </p:nvSpPr>
        <p:spPr bwMode="auto">
          <a:xfrm>
            <a:off x="6297559"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B2</a:t>
            </a:r>
          </a:p>
        </p:txBody>
      </p:sp>
      <p:sp>
        <p:nvSpPr>
          <p:cNvPr id="32" name="Rectangle 31"/>
          <p:cNvSpPr/>
          <p:nvPr/>
        </p:nvSpPr>
        <p:spPr bwMode="auto">
          <a:xfrm>
            <a:off x="6602280"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6907001"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bwMode="auto">
          <a:xfrm>
            <a:off x="7211721"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5" name="Rectangle 34"/>
          <p:cNvSpPr/>
          <p:nvPr/>
        </p:nvSpPr>
        <p:spPr bwMode="auto">
          <a:xfrm>
            <a:off x="7516442"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bwMode="auto">
          <a:xfrm>
            <a:off x="7821163"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8125883"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bwMode="auto">
          <a:xfrm>
            <a:off x="8430604"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9" name="Rectangle 38"/>
          <p:cNvSpPr/>
          <p:nvPr/>
        </p:nvSpPr>
        <p:spPr bwMode="auto">
          <a:xfrm>
            <a:off x="8735324"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smtClean="0">
                <a:solidFill>
                  <a:schemeClr val="bg1"/>
                </a:solidFill>
                <a:effectLst>
                  <a:outerShdw blurRad="38100" dist="38100" dir="2700000" algn="tl">
                    <a:srgbClr val="000000">
                      <a:alpha val="43137"/>
                    </a:srgbClr>
                  </a:outerShdw>
                </a:effectLst>
                <a:latin typeface="Segoe" pitchFamily="34" charset="0"/>
              </a:rPr>
              <a:t>Bn</a:t>
            </a:r>
            <a:endParaRPr lang="en-US" sz="2000"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0" name="Rectangle 39"/>
          <p:cNvSpPr/>
          <p:nvPr/>
        </p:nvSpPr>
        <p:spPr bwMode="auto">
          <a:xfrm>
            <a:off x="9040045"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B1</a:t>
            </a:r>
          </a:p>
        </p:txBody>
      </p:sp>
      <p:sp>
        <p:nvSpPr>
          <p:cNvPr id="41" name="Rectangle 40"/>
          <p:cNvSpPr/>
          <p:nvPr/>
        </p:nvSpPr>
        <p:spPr bwMode="auto">
          <a:xfrm>
            <a:off x="9344766"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Segoe" pitchFamily="34" charset="0"/>
              </a:rPr>
              <a:t>B2</a:t>
            </a:r>
          </a:p>
        </p:txBody>
      </p:sp>
      <p:sp>
        <p:nvSpPr>
          <p:cNvPr id="42" name="Rectangle 41"/>
          <p:cNvSpPr/>
          <p:nvPr/>
        </p:nvSpPr>
        <p:spPr bwMode="auto">
          <a:xfrm>
            <a:off x="9649486"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bwMode="auto">
          <a:xfrm>
            <a:off x="9954207"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4" name="Rectangle 43"/>
          <p:cNvSpPr/>
          <p:nvPr/>
        </p:nvSpPr>
        <p:spPr bwMode="auto">
          <a:xfrm>
            <a:off x="10258928"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bwMode="auto">
          <a:xfrm>
            <a:off x="10563648"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6" name="Rectangle 45"/>
          <p:cNvSpPr/>
          <p:nvPr/>
        </p:nvSpPr>
        <p:spPr bwMode="auto">
          <a:xfrm>
            <a:off x="10868369"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bwMode="auto">
          <a:xfrm>
            <a:off x="11173089"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11477810"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smtClean="0">
                <a:solidFill>
                  <a:schemeClr val="bg1"/>
                </a:solidFill>
                <a:effectLst>
                  <a:outerShdw blurRad="38100" dist="38100" dir="2700000" algn="tl">
                    <a:srgbClr val="000000">
                      <a:alpha val="43137"/>
                    </a:srgbClr>
                  </a:outerShdw>
                </a:effectLst>
                <a:latin typeface="Segoe" pitchFamily="34" charset="0"/>
              </a:rPr>
              <a:t>Bn</a:t>
            </a:r>
            <a:endParaRPr lang="en-US" sz="2000"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0" name="TextBox 49"/>
          <p:cNvSpPr txBox="1"/>
          <p:nvPr/>
        </p:nvSpPr>
        <p:spPr>
          <a:xfrm>
            <a:off x="280295" y="5319598"/>
            <a:ext cx="2614578" cy="46166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accent1"/>
                </a:solidFill>
                <a:effectLst>
                  <a:outerShdw blurRad="38100" dist="38100" dir="2700000" algn="tl">
                    <a:srgbClr val="000000">
                      <a:alpha val="43137"/>
                    </a:srgbClr>
                  </a:outerShdw>
                </a:effectLst>
                <a:latin typeface="Segoe" pitchFamily="34" charset="0"/>
              </a:rPr>
              <a:t>Content</a:t>
            </a:r>
          </a:p>
        </p:txBody>
      </p:sp>
      <p:sp>
        <p:nvSpPr>
          <p:cNvPr id="51" name="TextBox 50"/>
          <p:cNvSpPr txBox="1"/>
          <p:nvPr/>
        </p:nvSpPr>
        <p:spPr>
          <a:xfrm>
            <a:off x="280295" y="3832561"/>
            <a:ext cx="2716151" cy="854080"/>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accent1"/>
                </a:solidFill>
                <a:effectLst>
                  <a:outerShdw blurRad="38100" dist="38100" dir="2700000" algn="tl">
                    <a:srgbClr val="000000">
                      <a:alpha val="43137"/>
                    </a:srgbClr>
                  </a:outerShdw>
                </a:effectLst>
                <a:latin typeface="Segoe" pitchFamily="34" charset="0"/>
              </a:rPr>
              <a:t>Segments</a:t>
            </a:r>
          </a:p>
          <a:p>
            <a:r>
              <a:rPr lang="en-US" sz="1600" dirty="0" smtClean="0">
                <a:solidFill>
                  <a:prstClr val="white"/>
                </a:solidFill>
                <a:latin typeface="Segoe" pitchFamily="34" charset="0"/>
              </a:rPr>
              <a:t>Unit of discovery</a:t>
            </a:r>
          </a:p>
        </p:txBody>
      </p:sp>
      <p:sp>
        <p:nvSpPr>
          <p:cNvPr id="52" name="TextBox 51"/>
          <p:cNvSpPr txBox="1"/>
          <p:nvPr/>
        </p:nvSpPr>
        <p:spPr>
          <a:xfrm>
            <a:off x="280295" y="2539988"/>
            <a:ext cx="2509242"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accent1"/>
                </a:solidFill>
                <a:effectLst>
                  <a:outerShdw blurRad="38100" dist="38100" dir="2700000" algn="tl">
                    <a:srgbClr val="000000">
                      <a:alpha val="43137"/>
                    </a:srgbClr>
                  </a:outerShdw>
                </a:effectLst>
                <a:latin typeface="Segoe" pitchFamily="34" charset="0"/>
              </a:rPr>
              <a:t>Blocks</a:t>
            </a:r>
          </a:p>
          <a:p>
            <a:r>
              <a:rPr lang="en-US" sz="1600" dirty="0" smtClean="0">
                <a:solidFill>
                  <a:prstClr val="white"/>
                </a:solidFill>
                <a:latin typeface="Segoe" pitchFamily="34" charset="0"/>
              </a:rPr>
              <a:t>Unit of download</a:t>
            </a:r>
          </a:p>
        </p:txBody>
      </p:sp>
      <p:sp>
        <p:nvSpPr>
          <p:cNvPr id="53" name="TextBox 52"/>
          <p:cNvSpPr txBox="1"/>
          <p:nvPr/>
        </p:nvSpPr>
        <p:spPr>
          <a:xfrm>
            <a:off x="280295" y="1268732"/>
            <a:ext cx="2644674"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accent1"/>
                </a:solidFill>
                <a:effectLst>
                  <a:outerShdw blurRad="38100" dist="38100" dir="2700000" algn="tl">
                    <a:srgbClr val="000000">
                      <a:alpha val="43137"/>
                    </a:srgbClr>
                  </a:outerShdw>
                </a:effectLst>
                <a:latin typeface="Segoe" pitchFamily="34" charset="0"/>
              </a:rPr>
              <a:t>Hashes</a:t>
            </a:r>
          </a:p>
          <a:p>
            <a:r>
              <a:rPr lang="en-US" sz="1600" dirty="0" smtClean="0">
                <a:solidFill>
                  <a:prstClr val="white"/>
                </a:solidFill>
                <a:latin typeface="Segoe" pitchFamily="34" charset="0"/>
              </a:rPr>
              <a:t>Returned by server</a:t>
            </a:r>
          </a:p>
        </p:txBody>
      </p:sp>
      <p:sp>
        <p:nvSpPr>
          <p:cNvPr id="54" name="TextBox 53"/>
          <p:cNvSpPr txBox="1"/>
          <p:nvPr/>
        </p:nvSpPr>
        <p:spPr>
          <a:xfrm>
            <a:off x="3453501" y="1261530"/>
            <a:ext cx="8329030" cy="830997"/>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effectLst>
                  <a:outerShdw blurRad="38100" dist="38100" dir="2700000" algn="tl">
                    <a:srgbClr val="000000">
                      <a:alpha val="43137"/>
                    </a:srgbClr>
                  </a:outerShdw>
                </a:effectLst>
                <a:latin typeface="Segoe" pitchFamily="34" charset="0"/>
              </a:rPr>
              <a:t>Segment hashes, Block hashes</a:t>
            </a:r>
            <a:br>
              <a:rPr lang="en-US" sz="2400" dirty="0" smtClean="0">
                <a:effectLst>
                  <a:outerShdw blurRad="38100" dist="38100" dir="2700000" algn="tl">
                    <a:srgbClr val="000000">
                      <a:alpha val="43137"/>
                    </a:srgbClr>
                  </a:outerShdw>
                </a:effectLst>
                <a:latin typeface="Segoe" pitchFamily="34" charset="0"/>
              </a:rPr>
            </a:br>
            <a:r>
              <a:rPr lang="en-US" sz="2400" dirty="0" smtClean="0">
                <a:effectLst>
                  <a:outerShdw blurRad="38100" dist="38100" dir="2700000" algn="tl">
                    <a:srgbClr val="000000">
                      <a:alpha val="43137"/>
                    </a:srgbClr>
                  </a:outerShdw>
                </a:effectLst>
                <a:latin typeface="Segoe" pitchFamily="34" charset="0"/>
              </a:rPr>
              <a:t>up to ~2000x data reduction</a:t>
            </a:r>
          </a:p>
        </p:txBody>
      </p:sp>
      <p:sp>
        <p:nvSpPr>
          <p:cNvPr id="58" name="Rectangle 57"/>
          <p:cNvSpPr/>
          <p:nvPr/>
        </p:nvSpPr>
        <p:spPr bwMode="auto">
          <a:xfrm>
            <a:off x="5688118" y="2576678"/>
            <a:ext cx="30472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smtClean="0">
                <a:solidFill>
                  <a:schemeClr val="bg1"/>
                </a:solidFill>
                <a:effectLst>
                  <a:outerShdw blurRad="38100" dist="38100" dir="2700000" algn="tl">
                    <a:srgbClr val="000000">
                      <a:alpha val="43137"/>
                    </a:srgbClr>
                  </a:outerShdw>
                </a:effectLst>
                <a:latin typeface="Segoe" pitchFamily="34" charset="0"/>
              </a:rPr>
              <a:t>Bn</a:t>
            </a:r>
            <a:endParaRPr lang="en-US" sz="2000"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3" name="Down Arrow 62"/>
          <p:cNvSpPr/>
          <p:nvPr/>
        </p:nvSpPr>
        <p:spPr>
          <a:xfrm rot="10800000">
            <a:off x="5627923" y="4673601"/>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Down Arrow 63"/>
          <p:cNvSpPr/>
          <p:nvPr/>
        </p:nvSpPr>
        <p:spPr>
          <a:xfrm rot="10800000">
            <a:off x="5612875" y="3399367"/>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014478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Left)">
                                      <p:cBhvr>
                                        <p:cTn id="7" dur="500"/>
                                        <p:tgtEl>
                                          <p:spTgt spid="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down)">
                                      <p:cBhvr>
                                        <p:cTn id="19" dur="500"/>
                                        <p:tgtEl>
                                          <p:spTgt spid="63"/>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slide(fromLeft)">
                                      <p:cBhvr>
                                        <p:cTn id="23" dur="5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20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down)">
                                      <p:cBhvr>
                                        <p:cTn id="40" dur="500"/>
                                        <p:tgtEl>
                                          <p:spTgt spid="64"/>
                                        </p:tgtEl>
                                      </p:cBhvr>
                                    </p:animEffect>
                                  </p:childTnLst>
                                </p:cTn>
                              </p:par>
                            </p:childTnLst>
                          </p:cTn>
                        </p:par>
                        <p:par>
                          <p:cTn id="41" fill="hold">
                            <p:stCondLst>
                              <p:cond delay="500"/>
                            </p:stCondLst>
                            <p:childTnLst>
                              <p:par>
                                <p:cTn id="42" presetID="1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slide(fromLeft)">
                                      <p:cBhvr>
                                        <p:cTn id="44" dur="500"/>
                                        <p:tgtEl>
                                          <p:spTgt spid="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0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0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20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20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20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2000"/>
                                        <p:tgtEl>
                                          <p:spTgt spid="5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20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2000"/>
                                        <p:tgtEl>
                                          <p:spTgt spid="3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20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20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20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0"/>
                                        <p:tgtEl>
                                          <p:spTgt spid="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000"/>
                                        <p:tgtEl>
                                          <p:spTgt spid="3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2000"/>
                                        <p:tgtEl>
                                          <p:spTgt spid="3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2000"/>
                                        <p:tgtEl>
                                          <p:spTgt spid="3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2000"/>
                                        <p:tgtEl>
                                          <p:spTgt spid="4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2000"/>
                                        <p:tgtEl>
                                          <p:spTgt spid="4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20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2000"/>
                                        <p:tgtEl>
                                          <p:spTgt spid="4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2000"/>
                                        <p:tgtEl>
                                          <p:spTgt spid="4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2000"/>
                                        <p:tgtEl>
                                          <p:spTgt spid="4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2000"/>
                                        <p:tgtEl>
                                          <p:spTgt spid="4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2000"/>
                                        <p:tgtEl>
                                          <p:spTgt spid="4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2000"/>
                                        <p:tgtEl>
                                          <p:spTgt spid="48"/>
                                        </p:tgtEl>
                                      </p:cBhvr>
                                    </p:animEffect>
                                  </p:childTnLst>
                                </p:cTn>
                              </p:par>
                            </p:childTnLst>
                          </p:cTn>
                        </p:par>
                      </p:childTnLst>
                    </p:cTn>
                  </p:par>
                  <p:par>
                    <p:cTn id="132" fill="hold">
                      <p:stCondLst>
                        <p:cond delay="indefinite"/>
                      </p:stCondLst>
                      <p:childTnLst>
                        <p:par>
                          <p:cTn id="133" fill="hold">
                            <p:stCondLst>
                              <p:cond delay="0"/>
                            </p:stCondLst>
                            <p:childTnLst>
                              <p:par>
                                <p:cTn id="134" presetID="12" presetClass="entr" presetSubtype="8"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slide(fromLeft)">
                                      <p:cBhvr>
                                        <p:cTn id="136" dur="500"/>
                                        <p:tgtEl>
                                          <p:spTgt spid="70"/>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2000"/>
                                        <p:tgtEl>
                                          <p:spTgt spid="5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p:bldP spid="51" grpId="0"/>
      <p:bldP spid="52" grpId="0"/>
      <p:bldP spid="53" grpId="0"/>
      <p:bldP spid="54" grpId="0"/>
      <p:bldP spid="58" grpId="0" animBg="1"/>
      <p:bldP spid="63"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21" y="2286001"/>
            <a:ext cx="11884104" cy="1523495"/>
          </a:xfrm>
        </p:spPr>
        <p:txBody>
          <a:bodyPr/>
          <a:lstStyle/>
          <a:p>
            <a:pPr algn="ctr"/>
            <a:r>
              <a:rPr lang="en-US" b="1" dirty="0" smtClean="0">
                <a:solidFill>
                  <a:schemeClr val="tx1"/>
                </a:solidFill>
                <a:effectLst>
                  <a:outerShdw blurRad="50800" dist="38100" dir="2700000" algn="tl" rotWithShape="0">
                    <a:prstClr val="black">
                      <a:alpha val="40000"/>
                    </a:prstClr>
                  </a:outerShdw>
                </a:effectLst>
              </a:rPr>
              <a:t>Security</a:t>
            </a:r>
            <a:endParaRPr lang="en-US"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141750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Overview</a:t>
            </a:r>
            <a:endParaRPr lang="en-US" dirty="0"/>
          </a:p>
        </p:txBody>
      </p:sp>
      <p:pic>
        <p:nvPicPr>
          <p:cNvPr id="5" name="Picture 24" descr="application server"/>
          <p:cNvPicPr>
            <a:picLocks noChangeAspect="1" noChangeArrowheads="1"/>
          </p:cNvPicPr>
          <p:nvPr/>
        </p:nvPicPr>
        <p:blipFill>
          <a:blip r:embed="rId2" cstate="print"/>
          <a:stretch>
            <a:fillRect/>
          </a:stretch>
        </p:blipFill>
        <p:spPr bwMode="auto">
          <a:xfrm>
            <a:off x="1047735" y="1127799"/>
            <a:ext cx="1369361" cy="557173"/>
          </a:xfrm>
          <a:prstGeom prst="rect">
            <a:avLst/>
          </a:prstGeom>
          <a:noFill/>
        </p:spPr>
      </p:pic>
      <p:pic>
        <p:nvPicPr>
          <p:cNvPr id="6" name="Picture 24" descr="application server"/>
          <p:cNvPicPr>
            <a:picLocks noChangeAspect="1" noChangeArrowheads="1"/>
          </p:cNvPicPr>
          <p:nvPr/>
        </p:nvPicPr>
        <p:blipFill>
          <a:blip r:embed="rId2" cstate="print"/>
          <a:stretch>
            <a:fillRect/>
          </a:stretch>
        </p:blipFill>
        <p:spPr bwMode="auto">
          <a:xfrm>
            <a:off x="9652948" y="2211608"/>
            <a:ext cx="1582265" cy="643801"/>
          </a:xfrm>
          <a:prstGeom prst="rect">
            <a:avLst/>
          </a:prstGeom>
          <a:noFill/>
        </p:spPr>
      </p:pic>
      <p:pic>
        <p:nvPicPr>
          <p:cNvPr id="10" name="Picture 6" descr="laptop"/>
          <p:cNvPicPr>
            <a:picLocks noChangeAspect="1" noChangeArrowheads="1"/>
          </p:cNvPicPr>
          <p:nvPr/>
        </p:nvPicPr>
        <p:blipFill>
          <a:blip r:embed="rId3" cstate="print"/>
          <a:stretch>
            <a:fillRect/>
          </a:stretch>
        </p:blipFill>
        <p:spPr bwMode="auto">
          <a:xfrm>
            <a:off x="3998990" y="4117427"/>
            <a:ext cx="1190950" cy="770096"/>
          </a:xfrm>
          <a:prstGeom prst="rect">
            <a:avLst/>
          </a:prstGeom>
          <a:noFill/>
        </p:spPr>
      </p:pic>
      <p:pic>
        <p:nvPicPr>
          <p:cNvPr id="11" name="Picture 6" descr="laptop"/>
          <p:cNvPicPr>
            <a:picLocks noChangeAspect="1" noChangeArrowheads="1"/>
          </p:cNvPicPr>
          <p:nvPr/>
        </p:nvPicPr>
        <p:blipFill>
          <a:blip r:embed="rId3" cstate="print"/>
          <a:stretch>
            <a:fillRect/>
          </a:stretch>
        </p:blipFill>
        <p:spPr bwMode="auto">
          <a:xfrm>
            <a:off x="9379049" y="1153674"/>
            <a:ext cx="1190950" cy="770096"/>
          </a:xfrm>
          <a:prstGeom prst="rect">
            <a:avLst/>
          </a:prstGeom>
          <a:noFill/>
        </p:spPr>
      </p:pic>
      <p:sp>
        <p:nvSpPr>
          <p:cNvPr id="12" name="Freeform 11"/>
          <p:cNvSpPr/>
          <p:nvPr/>
        </p:nvSpPr>
        <p:spPr>
          <a:xfrm rot="866364">
            <a:off x="1593216" y="1985723"/>
            <a:ext cx="2885536" cy="17228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3" name="Freeform 12"/>
          <p:cNvSpPr/>
          <p:nvPr/>
        </p:nvSpPr>
        <p:spPr>
          <a:xfrm rot="11703176">
            <a:off x="1827276" y="1981330"/>
            <a:ext cx="2885536" cy="17228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rot="10800000" flipV="1">
            <a:off x="203148" y="2502874"/>
            <a:ext cx="3049911" cy="830997"/>
          </a:xfrm>
          <a:prstGeom prst="rect">
            <a:avLst/>
          </a:prstGeom>
          <a:noFill/>
          <a:ln>
            <a:noFill/>
          </a:ln>
        </p:spPr>
        <p:txBody>
          <a:bodyPr wrap="square" rtlCol="0">
            <a:spAutoFit/>
          </a:bodyPr>
          <a:lstStyle/>
          <a:p>
            <a:r>
              <a:rPr lang="en-US" sz="1600" dirty="0" smtClean="0">
                <a:solidFill>
                  <a:prstClr val="white"/>
                </a:solidFill>
                <a:latin typeface="Segoe" pitchFamily="34" charset="0"/>
              </a:rPr>
              <a:t>Server </a:t>
            </a:r>
            <a:r>
              <a:rPr lang="en-US" sz="1600" b="1" dirty="0" smtClean="0">
                <a:solidFill>
                  <a:prstClr val="white"/>
                </a:solidFill>
                <a:latin typeface="Segoe" pitchFamily="34" charset="0"/>
              </a:rPr>
              <a:t>authenticates</a:t>
            </a:r>
            <a:r>
              <a:rPr lang="en-US" sz="1600" dirty="0" smtClean="0">
                <a:solidFill>
                  <a:prstClr val="white"/>
                </a:solidFill>
                <a:latin typeface="Segoe" pitchFamily="34" charset="0"/>
              </a:rPr>
              <a:t> the client and performs </a:t>
            </a:r>
            <a:r>
              <a:rPr lang="en-US" sz="1600" b="1" dirty="0" smtClean="0">
                <a:solidFill>
                  <a:prstClr val="white"/>
                </a:solidFill>
                <a:latin typeface="Segoe" pitchFamily="34" charset="0"/>
              </a:rPr>
              <a:t>authorization</a:t>
            </a:r>
            <a:r>
              <a:rPr lang="en-US" sz="1600" dirty="0" smtClean="0">
                <a:solidFill>
                  <a:prstClr val="white"/>
                </a:solidFill>
                <a:latin typeface="Segoe" pitchFamily="34" charset="0"/>
              </a:rPr>
              <a:t> checks</a:t>
            </a:r>
            <a:endParaRPr lang="en-US" sz="1600" b="1" dirty="0">
              <a:solidFill>
                <a:prstClr val="white"/>
              </a:solidFill>
              <a:latin typeface="Segoe" pitchFamily="34" charset="0"/>
            </a:endParaRPr>
          </a:p>
        </p:txBody>
      </p:sp>
      <p:sp>
        <p:nvSpPr>
          <p:cNvPr id="15" name="TextBox 14"/>
          <p:cNvSpPr txBox="1"/>
          <p:nvPr/>
        </p:nvSpPr>
        <p:spPr>
          <a:xfrm rot="10800000" flipV="1">
            <a:off x="3359700" y="1432921"/>
            <a:ext cx="4642229" cy="830997"/>
          </a:xfrm>
          <a:prstGeom prst="rect">
            <a:avLst/>
          </a:prstGeom>
          <a:noFill/>
          <a:ln>
            <a:noFill/>
          </a:ln>
        </p:spPr>
        <p:txBody>
          <a:bodyPr wrap="square" rtlCol="0">
            <a:spAutoFit/>
          </a:bodyPr>
          <a:lstStyle/>
          <a:p>
            <a:r>
              <a:rPr lang="en-US" sz="1600" dirty="0" smtClean="0">
                <a:solidFill>
                  <a:prstClr val="white"/>
                </a:solidFill>
                <a:latin typeface="Segoe" pitchFamily="34" charset="0"/>
              </a:rPr>
              <a:t>Server transmits content information structure to the client only if the client has access.  Transfer happens over the accelerated protocol.</a:t>
            </a:r>
            <a:endParaRPr lang="en-US" sz="1600" b="1" dirty="0">
              <a:solidFill>
                <a:prstClr val="white"/>
              </a:solidFill>
              <a:latin typeface="Segoe" pitchFamily="34" charset="0"/>
            </a:endParaRPr>
          </a:p>
        </p:txBody>
      </p:sp>
      <p:sp>
        <p:nvSpPr>
          <p:cNvPr id="16" name="TextBox 15"/>
          <p:cNvSpPr txBox="1"/>
          <p:nvPr/>
        </p:nvSpPr>
        <p:spPr>
          <a:xfrm rot="10800000" flipV="1">
            <a:off x="914162" y="4624473"/>
            <a:ext cx="3235064" cy="1323439"/>
          </a:xfrm>
          <a:prstGeom prst="rect">
            <a:avLst/>
          </a:prstGeom>
          <a:noFill/>
          <a:ln>
            <a:noFill/>
          </a:ln>
        </p:spPr>
        <p:txBody>
          <a:bodyPr wrap="square" rtlCol="0">
            <a:spAutoFit/>
          </a:bodyPr>
          <a:lstStyle/>
          <a:p>
            <a:r>
              <a:rPr lang="en-US" sz="1600" dirty="0" smtClean="0">
                <a:solidFill>
                  <a:prstClr val="white"/>
                </a:solidFill>
                <a:latin typeface="Segoe" pitchFamily="34" charset="0"/>
              </a:rPr>
              <a:t>Client uses content information structure to calculate:</a:t>
            </a:r>
          </a:p>
          <a:p>
            <a:endParaRPr lang="en-US" sz="1600" dirty="0" smtClean="0">
              <a:solidFill>
                <a:prstClr val="white"/>
              </a:solidFill>
              <a:latin typeface="Segoe" pitchFamily="34" charset="0"/>
            </a:endParaRPr>
          </a:p>
          <a:p>
            <a:r>
              <a:rPr lang="en-US" sz="1600" dirty="0" smtClean="0">
                <a:solidFill>
                  <a:prstClr val="white"/>
                </a:solidFill>
                <a:latin typeface="Segoe" pitchFamily="34" charset="0"/>
              </a:rPr>
              <a:t>-</a:t>
            </a:r>
            <a:r>
              <a:rPr lang="en-US" sz="1600" dirty="0" smtClean="0">
                <a:solidFill>
                  <a:srgbClr val="F6AE1E"/>
                </a:solidFill>
                <a:latin typeface="Segoe" pitchFamily="34" charset="0"/>
              </a:rPr>
              <a:t>segment id (public)</a:t>
            </a:r>
          </a:p>
          <a:p>
            <a:r>
              <a:rPr lang="en-US" sz="1600" dirty="0">
                <a:solidFill>
                  <a:prstClr val="white"/>
                </a:solidFill>
                <a:latin typeface="Segoe" pitchFamily="34" charset="0"/>
              </a:rPr>
              <a:t>-</a:t>
            </a:r>
            <a:r>
              <a:rPr lang="en-US" sz="1600" dirty="0" smtClean="0">
                <a:solidFill>
                  <a:schemeClr val="accent3">
                    <a:lumMod val="60000"/>
                    <a:lumOff val="40000"/>
                  </a:schemeClr>
                </a:solidFill>
                <a:latin typeface="Segoe" pitchFamily="34" charset="0"/>
              </a:rPr>
              <a:t>encryption key (private)</a:t>
            </a:r>
          </a:p>
        </p:txBody>
      </p:sp>
      <p:grpSp>
        <p:nvGrpSpPr>
          <p:cNvPr id="17" name="Group 46"/>
          <p:cNvGrpSpPr/>
          <p:nvPr/>
        </p:nvGrpSpPr>
        <p:grpSpPr>
          <a:xfrm rot="11795292" flipH="1">
            <a:off x="4870320" y="4684091"/>
            <a:ext cx="1596951" cy="730939"/>
            <a:chOff x="4691270" y="2128838"/>
            <a:chExt cx="978383" cy="730939"/>
          </a:xfrm>
        </p:grpSpPr>
        <p:sp>
          <p:nvSpPr>
            <p:cNvPr id="18" name="Arc 17"/>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Arc 18"/>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Arc 19"/>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21" name="TextBox 20"/>
          <p:cNvSpPr txBox="1"/>
          <p:nvPr/>
        </p:nvSpPr>
        <p:spPr>
          <a:xfrm rot="10800000" flipV="1">
            <a:off x="5124399" y="5713719"/>
            <a:ext cx="2927028" cy="584775"/>
          </a:xfrm>
          <a:prstGeom prst="rect">
            <a:avLst/>
          </a:prstGeom>
          <a:noFill/>
          <a:ln>
            <a:noFill/>
          </a:ln>
        </p:spPr>
        <p:txBody>
          <a:bodyPr wrap="square" rtlCol="0">
            <a:spAutoFit/>
          </a:bodyPr>
          <a:lstStyle/>
          <a:p>
            <a:r>
              <a:rPr lang="en-US" sz="1600" dirty="0" smtClean="0">
                <a:solidFill>
                  <a:prstClr val="white"/>
                </a:solidFill>
                <a:latin typeface="Segoe" pitchFamily="34" charset="0"/>
              </a:rPr>
              <a:t>Client multicasts the </a:t>
            </a:r>
            <a:r>
              <a:rPr lang="en-US" sz="1600" dirty="0" smtClean="0">
                <a:solidFill>
                  <a:srgbClr val="F6AE1E"/>
                </a:solidFill>
                <a:latin typeface="Segoe" pitchFamily="34" charset="0"/>
              </a:rPr>
              <a:t>segment id </a:t>
            </a:r>
            <a:r>
              <a:rPr lang="en-US" sz="1600" dirty="0" smtClean="0">
                <a:solidFill>
                  <a:prstClr val="white"/>
                </a:solidFill>
                <a:latin typeface="Segoe" pitchFamily="34" charset="0"/>
              </a:rPr>
              <a:t>to find a peer with the data</a:t>
            </a:r>
            <a:endParaRPr lang="en-US" sz="1600" b="1" dirty="0">
              <a:solidFill>
                <a:prstClr val="white"/>
              </a:solidFill>
              <a:latin typeface="Segoe" pitchFamily="34" charset="0"/>
            </a:endParaRPr>
          </a:p>
        </p:txBody>
      </p:sp>
      <p:sp>
        <p:nvSpPr>
          <p:cNvPr id="22" name="Freeform 21"/>
          <p:cNvSpPr/>
          <p:nvPr/>
        </p:nvSpPr>
        <p:spPr>
          <a:xfrm rot="12497144" flipH="1">
            <a:off x="6142183" y="1662555"/>
            <a:ext cx="2297992" cy="299533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rot="10800000" flipV="1">
            <a:off x="7291178" y="3301034"/>
            <a:ext cx="3859795" cy="830997"/>
          </a:xfrm>
          <a:prstGeom prst="rect">
            <a:avLst/>
          </a:prstGeom>
          <a:noFill/>
          <a:ln>
            <a:noFill/>
          </a:ln>
        </p:spPr>
        <p:txBody>
          <a:bodyPr wrap="square" rtlCol="0">
            <a:spAutoFit/>
          </a:bodyPr>
          <a:lstStyle/>
          <a:p>
            <a:r>
              <a:rPr lang="en-US" sz="1600" dirty="0" smtClean="0">
                <a:solidFill>
                  <a:prstClr val="white"/>
                </a:solidFill>
                <a:latin typeface="Segoe" pitchFamily="34" charset="0"/>
              </a:rPr>
              <a:t>Client downloads encrypted blocks from a peer or the hosted cache and decrypts them with the </a:t>
            </a:r>
            <a:r>
              <a:rPr lang="en-US" sz="1600" dirty="0" smtClean="0">
                <a:solidFill>
                  <a:schemeClr val="accent3">
                    <a:lumMod val="60000"/>
                    <a:lumOff val="40000"/>
                  </a:schemeClr>
                </a:solidFill>
                <a:latin typeface="Segoe" pitchFamily="34" charset="0"/>
              </a:rPr>
              <a:t>encryption key</a:t>
            </a:r>
            <a:r>
              <a:rPr lang="en-US" sz="1600" dirty="0" smtClean="0">
                <a:solidFill>
                  <a:prstClr val="white"/>
                </a:solidFill>
                <a:latin typeface="Segoe" pitchFamily="34" charset="0"/>
              </a:rPr>
              <a:t>,</a:t>
            </a:r>
            <a:endParaRPr lang="en-US" sz="1600" b="1" dirty="0">
              <a:solidFill>
                <a:prstClr val="white"/>
              </a:solidFill>
              <a:latin typeface="Segoe" pitchFamily="34" charset="0"/>
            </a:endParaRPr>
          </a:p>
        </p:txBody>
      </p:sp>
      <p:sp>
        <p:nvSpPr>
          <p:cNvPr id="24" name="TextBox 23"/>
          <p:cNvSpPr txBox="1"/>
          <p:nvPr/>
        </p:nvSpPr>
        <p:spPr>
          <a:xfrm rot="10800000" flipV="1">
            <a:off x="8677586" y="5175108"/>
            <a:ext cx="3333637" cy="830997"/>
          </a:xfrm>
          <a:prstGeom prst="rect">
            <a:avLst/>
          </a:prstGeom>
          <a:noFill/>
          <a:ln>
            <a:noFill/>
          </a:ln>
        </p:spPr>
        <p:txBody>
          <a:bodyPr wrap="square" rtlCol="0">
            <a:spAutoFit/>
          </a:bodyPr>
          <a:lstStyle/>
          <a:p>
            <a:r>
              <a:rPr lang="en-US" sz="1600" dirty="0" smtClean="0">
                <a:solidFill>
                  <a:prstClr val="white"/>
                </a:solidFill>
                <a:latin typeface="Segoe" pitchFamily="34" charset="0"/>
              </a:rPr>
              <a:t>Cached data is stored in the clear, but can be protected with  </a:t>
            </a:r>
            <a:r>
              <a:rPr lang="en-US" sz="1600" dirty="0" err="1" smtClean="0">
                <a:solidFill>
                  <a:prstClr val="white"/>
                </a:solidFill>
                <a:latin typeface="Segoe" pitchFamily="34" charset="0"/>
              </a:rPr>
              <a:t>BitLocker</a:t>
            </a:r>
            <a:r>
              <a:rPr lang="en-US" sz="1600" dirty="0" smtClean="0">
                <a:solidFill>
                  <a:prstClr val="white"/>
                </a:solidFill>
                <a:latin typeface="Segoe" pitchFamily="34" charset="0"/>
              </a:rPr>
              <a:t> or EFS</a:t>
            </a:r>
            <a:endParaRPr lang="en-US" sz="1600" b="1" dirty="0">
              <a:solidFill>
                <a:prstClr val="white"/>
              </a:solidFill>
              <a:latin typeface="Segoe" pitchFamily="34" charset="0"/>
            </a:endParaRPr>
          </a:p>
        </p:txBody>
      </p:sp>
    </p:spTree>
    <p:extLst>
      <p:ext uri="{BB962C8B-B14F-4D97-AF65-F5344CB8AC3E}">
        <p14:creationId xmlns:p14="http://schemas.microsoft.com/office/powerpoint/2010/main" val="4631255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 Same Side Corner Rectangle 90"/>
          <p:cNvSpPr/>
          <p:nvPr/>
        </p:nvSpPr>
        <p:spPr bwMode="auto">
          <a:xfrm>
            <a:off x="240766" y="1103487"/>
            <a:ext cx="11722340" cy="1447800"/>
          </a:xfrm>
          <a:prstGeom prst="round2SameRect">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90" name="Round Same Side Corner Rectangle 89"/>
          <p:cNvSpPr/>
          <p:nvPr/>
        </p:nvSpPr>
        <p:spPr bwMode="auto">
          <a:xfrm flipV="1">
            <a:off x="180576" y="2627487"/>
            <a:ext cx="11782531" cy="3886200"/>
          </a:xfrm>
          <a:prstGeom prst="round2SameRect">
            <a:avLst>
              <a:gd name="adj1" fmla="val 5919"/>
              <a:gd name="adj2" fmla="val 0"/>
            </a:avLst>
          </a:prstGeom>
          <a:solidFill>
            <a:schemeClr val="tx1">
              <a:alpha val="30000"/>
            </a:schemeClr>
          </a:solidFill>
          <a:ln w="3175">
            <a:solidFill>
              <a:schemeClr val="bg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2" name="Title 1"/>
          <p:cNvSpPr>
            <a:spLocks noGrp="1"/>
          </p:cNvSpPr>
          <p:nvPr>
            <p:ph type="title"/>
          </p:nvPr>
        </p:nvSpPr>
        <p:spPr/>
        <p:txBody>
          <a:bodyPr/>
          <a:lstStyle/>
          <a:p>
            <a:r>
              <a:rPr lang="en-US" smtClean="0"/>
              <a:t>Security Computations</a:t>
            </a:r>
            <a:endParaRPr lang="en-US" dirty="0"/>
          </a:p>
        </p:txBody>
      </p:sp>
      <p:sp>
        <p:nvSpPr>
          <p:cNvPr id="4" name="Rectangle 3"/>
          <p:cNvSpPr/>
          <p:nvPr/>
        </p:nvSpPr>
        <p:spPr bwMode="auto">
          <a:xfrm>
            <a:off x="4164515"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accent6"/>
                </a:solidFill>
                <a:effectLst>
                  <a:outerShdw blurRad="38100" dist="38100" dir="2700000" algn="tl">
                    <a:srgbClr val="000000">
                      <a:alpha val="43137"/>
                    </a:srgbClr>
                  </a:outerShdw>
                </a:effectLst>
                <a:latin typeface="Segoe" pitchFamily="34" charset="0"/>
              </a:rPr>
              <a:t>B1</a:t>
            </a:r>
          </a:p>
        </p:txBody>
      </p:sp>
      <p:sp>
        <p:nvSpPr>
          <p:cNvPr id="5" name="Rectangle 4"/>
          <p:cNvSpPr/>
          <p:nvPr/>
        </p:nvSpPr>
        <p:spPr bwMode="auto">
          <a:xfrm>
            <a:off x="4469236"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accent6"/>
                </a:solidFill>
                <a:effectLst>
                  <a:outerShdw blurRad="38100" dist="38100" dir="2700000" algn="tl">
                    <a:srgbClr val="000000">
                      <a:alpha val="43137"/>
                    </a:srgbClr>
                  </a:outerShdw>
                </a:effectLst>
                <a:latin typeface="Segoe" pitchFamily="34" charset="0"/>
              </a:rPr>
              <a:t>B2</a:t>
            </a:r>
          </a:p>
        </p:txBody>
      </p:sp>
      <p:sp>
        <p:nvSpPr>
          <p:cNvPr id="6" name="Rectangle 5"/>
          <p:cNvSpPr/>
          <p:nvPr/>
        </p:nvSpPr>
        <p:spPr bwMode="auto">
          <a:xfrm>
            <a:off x="4773956"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078677"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5383398"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5688118"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992839"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6297559"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6602280"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smtClean="0">
                <a:solidFill>
                  <a:schemeClr val="accent6"/>
                </a:solidFill>
                <a:effectLst>
                  <a:outerShdw blurRad="38100" dist="38100" dir="2700000" algn="tl">
                    <a:srgbClr val="000000">
                      <a:alpha val="43137"/>
                    </a:srgbClr>
                  </a:outerShdw>
                </a:effectLst>
                <a:latin typeface="Segoe" pitchFamily="34" charset="0"/>
              </a:rPr>
              <a:t>Bn</a:t>
            </a:r>
            <a:endParaRPr lang="en-US" sz="2000" b="1" dirty="0" smtClean="0">
              <a:solidFill>
                <a:schemeClr val="accent6"/>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flipH="1">
            <a:off x="4164515"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5" name="Oval 34"/>
          <p:cNvSpPr/>
          <p:nvPr/>
        </p:nvSpPr>
        <p:spPr bwMode="auto">
          <a:xfrm flipH="1">
            <a:off x="4469236"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6" name="Oval 35"/>
          <p:cNvSpPr/>
          <p:nvPr/>
        </p:nvSpPr>
        <p:spPr bwMode="auto">
          <a:xfrm flipH="1">
            <a:off x="4773957"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7" name="Oval 36"/>
          <p:cNvSpPr/>
          <p:nvPr/>
        </p:nvSpPr>
        <p:spPr bwMode="auto">
          <a:xfrm flipH="1">
            <a:off x="5078677"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flipH="1">
            <a:off x="5383398"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9" name="Oval 38"/>
          <p:cNvSpPr/>
          <p:nvPr/>
        </p:nvSpPr>
        <p:spPr bwMode="auto">
          <a:xfrm flipH="1">
            <a:off x="5688118"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0" name="Oval 39"/>
          <p:cNvSpPr/>
          <p:nvPr/>
        </p:nvSpPr>
        <p:spPr bwMode="auto">
          <a:xfrm flipH="1">
            <a:off x="5992839"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1" name="Oval 40"/>
          <p:cNvSpPr/>
          <p:nvPr/>
        </p:nvSpPr>
        <p:spPr bwMode="auto">
          <a:xfrm flipH="1">
            <a:off x="6297560"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flipH="1">
            <a:off x="6602280" y="5142881"/>
            <a:ext cx="203147" cy="304800"/>
          </a:xfrm>
          <a:prstGeom prst="ellipse">
            <a:avLst/>
          </a:prstGeom>
          <a:solidFill>
            <a:schemeClr val="accent6">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63" name="Left Brace 62"/>
          <p:cNvSpPr/>
          <p:nvPr/>
        </p:nvSpPr>
        <p:spPr>
          <a:xfrm rot="5400000">
            <a:off x="5256768" y="3441028"/>
            <a:ext cx="456406" cy="264091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Oval 63"/>
          <p:cNvSpPr/>
          <p:nvPr/>
        </p:nvSpPr>
        <p:spPr bwMode="auto">
          <a:xfrm flipH="1">
            <a:off x="5383398" y="4075287"/>
            <a:ext cx="203147" cy="304800"/>
          </a:xfrm>
          <a:prstGeom prst="ellipse">
            <a:avLst/>
          </a:prstGeom>
          <a:solidFill>
            <a:schemeClr val="accent2"/>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67" name="Oval 66"/>
          <p:cNvSpPr/>
          <p:nvPr/>
        </p:nvSpPr>
        <p:spPr bwMode="auto">
          <a:xfrm flipH="1">
            <a:off x="7516442" y="4075287"/>
            <a:ext cx="203147" cy="304800"/>
          </a:xfrm>
          <a:prstGeom prst="ellipse">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68" name="Left Brace 67"/>
          <p:cNvSpPr/>
          <p:nvPr/>
        </p:nvSpPr>
        <p:spPr>
          <a:xfrm rot="5400000">
            <a:off x="6208593" y="2513465"/>
            <a:ext cx="685800" cy="213304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9" name="Oval 68"/>
          <p:cNvSpPr/>
          <p:nvPr/>
        </p:nvSpPr>
        <p:spPr bwMode="auto">
          <a:xfrm flipH="1">
            <a:off x="6500707" y="2779887"/>
            <a:ext cx="203147" cy="304800"/>
          </a:xfrm>
          <a:prstGeom prst="ellipse">
            <a:avLst/>
          </a:prstGeom>
          <a:solidFill>
            <a:schemeClr val="accent3"/>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70" name="Oval 69"/>
          <p:cNvSpPr/>
          <p:nvPr/>
        </p:nvSpPr>
        <p:spPr bwMode="auto">
          <a:xfrm flipH="1">
            <a:off x="5789692" y="1713087"/>
            <a:ext cx="203147" cy="304800"/>
          </a:xfrm>
          <a:prstGeom prst="ellipse">
            <a:avLst/>
          </a:prstGeom>
          <a:solidFill>
            <a:schemeClr val="accent3"/>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458964" y="5808777"/>
            <a:ext cx="1625177" cy="400110"/>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000" dirty="0" smtClean="0">
                <a:gradFill>
                  <a:gsLst>
                    <a:gs pos="0">
                      <a:prstClr val="white"/>
                    </a:gs>
                    <a:gs pos="100000">
                      <a:srgbClr val="9BBB59"/>
                    </a:gs>
                  </a:gsLst>
                  <a:lin ang="5400000" scaled="0"/>
                </a:gradFill>
                <a:effectLst>
                  <a:outerShdw blurRad="38100" dist="38100" dir="2700000" algn="tl">
                    <a:srgbClr val="000000">
                      <a:alpha val="43137"/>
                    </a:srgbClr>
                  </a:outerShdw>
                </a:effectLst>
                <a:latin typeface="Segoe" pitchFamily="34" charset="0"/>
              </a:rPr>
              <a:t>Blocks</a:t>
            </a:r>
          </a:p>
        </p:txBody>
      </p:sp>
      <p:sp>
        <p:nvSpPr>
          <p:cNvPr id="73" name="TextBox 72"/>
          <p:cNvSpPr txBox="1"/>
          <p:nvPr/>
        </p:nvSpPr>
        <p:spPr>
          <a:xfrm>
            <a:off x="458965" y="5065888"/>
            <a:ext cx="3047206" cy="79252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000" dirty="0" smtClean="0">
                <a:gradFill>
                  <a:gsLst>
                    <a:gs pos="0">
                      <a:prstClr val="white"/>
                    </a:gs>
                    <a:gs pos="100000">
                      <a:srgbClr val="9BBB59"/>
                    </a:gs>
                  </a:gsLst>
                  <a:lin ang="5400000" scaled="0"/>
                </a:gradFill>
                <a:effectLst>
                  <a:outerShdw blurRad="38100" dist="38100" dir="2700000" algn="tl">
                    <a:srgbClr val="000000">
                      <a:alpha val="43137"/>
                    </a:srgbClr>
                  </a:outerShdw>
                </a:effectLst>
                <a:latin typeface="Segoe" pitchFamily="34" charset="0"/>
              </a:rPr>
              <a:t>Block hashes</a:t>
            </a:r>
          </a:p>
          <a:p>
            <a:r>
              <a:rPr lang="en-US" i="1" dirty="0" smtClean="0">
                <a:solidFill>
                  <a:prstClr val="white"/>
                </a:solidFill>
              </a:rPr>
              <a:t>Hash(block)</a:t>
            </a:r>
          </a:p>
        </p:txBody>
      </p:sp>
      <p:sp>
        <p:nvSpPr>
          <p:cNvPr id="74" name="TextBox 73"/>
          <p:cNvSpPr txBox="1"/>
          <p:nvPr/>
        </p:nvSpPr>
        <p:spPr>
          <a:xfrm>
            <a:off x="458963" y="3999088"/>
            <a:ext cx="3588930" cy="79252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000" dirty="0" smtClean="0">
                <a:gradFill>
                  <a:gsLst>
                    <a:gs pos="0">
                      <a:prstClr val="white"/>
                    </a:gs>
                    <a:gs pos="100000">
                      <a:srgbClr val="9BBB59"/>
                    </a:gs>
                  </a:gsLst>
                  <a:lin ang="5400000" scaled="0"/>
                </a:gradFill>
                <a:effectLst>
                  <a:outerShdw blurRad="38100" dist="38100" dir="2700000" algn="tl">
                    <a:srgbClr val="000000">
                      <a:alpha val="43137"/>
                    </a:srgbClr>
                  </a:outerShdw>
                </a:effectLst>
                <a:latin typeface="Segoe" pitchFamily="34" charset="0"/>
              </a:rPr>
              <a:t>Segment hash of data</a:t>
            </a:r>
          </a:p>
          <a:p>
            <a:r>
              <a:rPr lang="en-US" i="1" dirty="0" err="1" smtClean="0">
                <a:solidFill>
                  <a:prstClr val="white"/>
                </a:solidFill>
              </a:rPr>
              <a:t>HoD</a:t>
            </a:r>
            <a:r>
              <a:rPr lang="en-US" i="1" dirty="0" smtClean="0">
                <a:solidFill>
                  <a:prstClr val="white"/>
                </a:solidFill>
              </a:rPr>
              <a:t> = Hash (</a:t>
            </a:r>
            <a:r>
              <a:rPr lang="en-US" i="1" dirty="0" err="1" smtClean="0">
                <a:solidFill>
                  <a:prstClr val="white"/>
                </a:solidFill>
              </a:rPr>
              <a:t>Blockhashes</a:t>
            </a:r>
            <a:r>
              <a:rPr lang="en-US" i="1" dirty="0" smtClean="0">
                <a:solidFill>
                  <a:prstClr val="white"/>
                </a:solidFill>
              </a:rPr>
              <a:t>)</a:t>
            </a:r>
          </a:p>
        </p:txBody>
      </p:sp>
      <p:sp>
        <p:nvSpPr>
          <p:cNvPr id="75" name="TextBox 74"/>
          <p:cNvSpPr txBox="1"/>
          <p:nvPr/>
        </p:nvSpPr>
        <p:spPr>
          <a:xfrm>
            <a:off x="9006186" y="3999088"/>
            <a:ext cx="3498646" cy="79252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000" dirty="0" smtClean="0">
                <a:gradFill>
                  <a:gsLst>
                    <a:gs pos="0">
                      <a:prstClr val="white"/>
                    </a:gs>
                    <a:gs pos="100000">
                      <a:srgbClr val="9BBB59"/>
                    </a:gs>
                  </a:gsLst>
                  <a:lin ang="5400000" scaled="0"/>
                </a:gradFill>
                <a:effectLst>
                  <a:outerShdw blurRad="38100" dist="38100" dir="2700000" algn="tl">
                    <a:srgbClr val="000000">
                      <a:alpha val="43137"/>
                    </a:srgbClr>
                  </a:outerShdw>
                </a:effectLst>
                <a:latin typeface="Segoe" pitchFamily="34" charset="0"/>
              </a:rPr>
              <a:t>Server secret key</a:t>
            </a:r>
          </a:p>
          <a:p>
            <a:r>
              <a:rPr lang="en-US" i="1" dirty="0" smtClean="0">
                <a:solidFill>
                  <a:prstClr val="white"/>
                </a:solidFill>
              </a:rPr>
              <a:t>Ks</a:t>
            </a:r>
            <a:endParaRPr lang="en-US" sz="2000" i="1" dirty="0" smtClean="0">
              <a:solidFill>
                <a:prstClr val="white"/>
              </a:solidFill>
            </a:endParaRPr>
          </a:p>
        </p:txBody>
      </p:sp>
      <p:sp>
        <p:nvSpPr>
          <p:cNvPr id="76" name="TextBox 75"/>
          <p:cNvSpPr txBox="1"/>
          <p:nvPr/>
        </p:nvSpPr>
        <p:spPr>
          <a:xfrm>
            <a:off x="458965" y="2703688"/>
            <a:ext cx="4367662" cy="79252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000" dirty="0" smtClean="0">
                <a:gradFill>
                  <a:gsLst>
                    <a:gs pos="0">
                      <a:prstClr val="white"/>
                    </a:gs>
                    <a:gs pos="100000">
                      <a:srgbClr val="9BBB59"/>
                    </a:gs>
                  </a:gsLst>
                  <a:lin ang="5400000" scaled="0"/>
                </a:gradFill>
                <a:effectLst>
                  <a:outerShdw blurRad="38100" dist="38100" dir="2700000" algn="tl">
                    <a:srgbClr val="000000">
                      <a:alpha val="43137"/>
                    </a:srgbClr>
                  </a:outerShdw>
                </a:effectLst>
                <a:latin typeface="Segoe" pitchFamily="34" charset="0"/>
              </a:rPr>
              <a:t>Segment Secret </a:t>
            </a:r>
          </a:p>
          <a:p>
            <a:r>
              <a:rPr lang="en-US" i="1" dirty="0" err="1" smtClean="0">
                <a:solidFill>
                  <a:prstClr val="white"/>
                </a:solidFill>
              </a:rPr>
              <a:t>Kp</a:t>
            </a:r>
            <a:r>
              <a:rPr lang="en-US" i="1" dirty="0" smtClean="0">
                <a:solidFill>
                  <a:prstClr val="white"/>
                </a:solidFill>
              </a:rPr>
              <a:t> = Hash(</a:t>
            </a:r>
            <a:r>
              <a:rPr lang="en-US" i="1" dirty="0" err="1" smtClean="0">
                <a:solidFill>
                  <a:prstClr val="white"/>
                </a:solidFill>
              </a:rPr>
              <a:t>HoD</a:t>
            </a:r>
            <a:r>
              <a:rPr lang="en-US" i="1" dirty="0" smtClean="0">
                <a:solidFill>
                  <a:prstClr val="white"/>
                </a:solidFill>
              </a:rPr>
              <a:t>, Ks)</a:t>
            </a:r>
          </a:p>
        </p:txBody>
      </p:sp>
      <p:sp>
        <p:nvSpPr>
          <p:cNvPr id="33" name="Oval 32"/>
          <p:cNvSpPr/>
          <p:nvPr/>
        </p:nvSpPr>
        <p:spPr bwMode="auto">
          <a:xfrm flipH="1">
            <a:off x="7008574" y="1713087"/>
            <a:ext cx="203147" cy="304800"/>
          </a:xfrm>
          <a:prstGeom prst="ellipse">
            <a:avLst/>
          </a:prstGeom>
          <a:solidFill>
            <a:schemeClr val="bg2"/>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cxnSp>
        <p:nvCxnSpPr>
          <p:cNvPr id="43" name="Straight Arrow Connector 42"/>
          <p:cNvCxnSpPr/>
          <p:nvPr/>
        </p:nvCxnSpPr>
        <p:spPr>
          <a:xfrm>
            <a:off x="4672383" y="2932287"/>
            <a:ext cx="1218883"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3820" y="1636887"/>
            <a:ext cx="3250353" cy="854080"/>
          </a:xfrm>
          <a:prstGeom prst="rect">
            <a:avLst/>
          </a:prstGeom>
        </p:spPr>
        <p:txBody>
          <a:bodyPr wrap="square" rtlCol="0">
            <a:spAutoFit/>
          </a:bodyPr>
          <a:lstStyle/>
          <a:p>
            <a:pPr marL="342900" indent="-342900">
              <a:spcBef>
                <a:spcPct val="20000"/>
              </a:spcBef>
              <a:spcAft>
                <a:spcPts val="900"/>
              </a:spcAft>
              <a:buClr>
                <a:srgbClr val="1F497D">
                  <a:lumMod val="40000"/>
                  <a:lumOff val="60000"/>
                </a:srgbClr>
              </a:buClr>
              <a:buSzPct val="80000"/>
              <a:defRPr/>
            </a:pPr>
            <a:r>
              <a:rPr lang="en-US" sz="2400" dirty="0" smtClean="0">
                <a:gradFill>
                  <a:gsLst>
                    <a:gs pos="0">
                      <a:prstClr val="white"/>
                    </a:gs>
                    <a:gs pos="100000">
                      <a:srgbClr val="FFC000"/>
                    </a:gs>
                  </a:gsLst>
                  <a:lin ang="5400000" scaled="0"/>
                </a:gradFill>
                <a:effectLst>
                  <a:outerShdw blurRad="38100" dist="38100" dir="2700000" algn="tl">
                    <a:srgbClr val="000000">
                      <a:alpha val="43137"/>
                    </a:srgbClr>
                  </a:outerShdw>
                </a:effectLst>
                <a:latin typeface="Segoe" pitchFamily="34" charset="0"/>
              </a:rPr>
              <a:t>Encryption key</a:t>
            </a:r>
          </a:p>
          <a:p>
            <a:r>
              <a:rPr lang="en-US" i="1" dirty="0" err="1" smtClean="0">
                <a:solidFill>
                  <a:prstClr val="white"/>
                </a:solidFill>
              </a:rPr>
              <a:t>Ke</a:t>
            </a:r>
            <a:r>
              <a:rPr lang="en-US" i="1" dirty="0" smtClean="0">
                <a:solidFill>
                  <a:prstClr val="white"/>
                </a:solidFill>
              </a:rPr>
              <a:t> = </a:t>
            </a:r>
            <a:r>
              <a:rPr lang="en-US" i="1" dirty="0" err="1" smtClean="0">
                <a:solidFill>
                  <a:prstClr val="white"/>
                </a:solidFill>
              </a:rPr>
              <a:t>Kp</a:t>
            </a:r>
            <a:endParaRPr lang="en-US" i="1" dirty="0" smtClean="0">
              <a:solidFill>
                <a:prstClr val="white"/>
              </a:solidFill>
            </a:endParaRPr>
          </a:p>
        </p:txBody>
      </p:sp>
      <p:cxnSp>
        <p:nvCxnSpPr>
          <p:cNvPr id="51" name="Straight Arrow Connector 50"/>
          <p:cNvCxnSpPr/>
          <p:nvPr/>
        </p:nvCxnSpPr>
        <p:spPr>
          <a:xfrm>
            <a:off x="3912463" y="4210755"/>
            <a:ext cx="861494" cy="1852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51927" y="1865487"/>
            <a:ext cx="17267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8024312" y="4227687"/>
            <a:ext cx="914166"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742486" y="5294487"/>
            <a:ext cx="9141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024310" y="1614802"/>
            <a:ext cx="4062942" cy="1161857"/>
          </a:xfrm>
          <a:prstGeom prst="rect">
            <a:avLst/>
          </a:prstGeom>
        </p:spPr>
        <p:txBody>
          <a:bodyPr wrap="square" rtlCol="0">
            <a:spAutoFit/>
          </a:bodyPr>
          <a:lstStyle/>
          <a:p>
            <a:pPr marL="342900" indent="-342900">
              <a:spcBef>
                <a:spcPct val="20000"/>
              </a:spcBef>
              <a:spcAft>
                <a:spcPts val="900"/>
              </a:spcAft>
              <a:buClr>
                <a:srgbClr val="1F497D">
                  <a:lumMod val="40000"/>
                  <a:lumOff val="60000"/>
                </a:srgbClr>
              </a:buClr>
              <a:buSzPct val="80000"/>
              <a:defRPr/>
            </a:pPr>
            <a:r>
              <a:rPr lang="en-US" sz="2400" dirty="0" smtClean="0">
                <a:gradFill>
                  <a:gsLst>
                    <a:gs pos="0">
                      <a:prstClr val="white"/>
                    </a:gs>
                    <a:gs pos="100000">
                      <a:srgbClr val="FFC000"/>
                    </a:gs>
                  </a:gsLst>
                  <a:lin ang="5400000" scaled="0"/>
                </a:gradFill>
                <a:effectLst>
                  <a:outerShdw blurRad="38100" dist="38100" dir="2700000" algn="tl">
                    <a:srgbClr val="000000">
                      <a:alpha val="43137"/>
                    </a:srgbClr>
                  </a:outerShdw>
                </a:effectLst>
                <a:latin typeface="Segoe" pitchFamily="34" charset="0"/>
              </a:rPr>
              <a:t>Segment Id</a:t>
            </a:r>
          </a:p>
          <a:p>
            <a:r>
              <a:rPr lang="en-US" i="1" dirty="0" smtClean="0">
                <a:solidFill>
                  <a:prstClr val="white"/>
                </a:solidFill>
              </a:rPr>
              <a:t>Hash(</a:t>
            </a:r>
            <a:r>
              <a:rPr lang="en-US" i="1" dirty="0" err="1" smtClean="0">
                <a:solidFill>
                  <a:prstClr val="white"/>
                </a:solidFill>
              </a:rPr>
              <a:t>Kp</a:t>
            </a:r>
            <a:r>
              <a:rPr lang="en-US" i="1" dirty="0" smtClean="0">
                <a:solidFill>
                  <a:prstClr val="white"/>
                </a:solidFill>
              </a:rPr>
              <a:t>, </a:t>
            </a:r>
            <a:r>
              <a:rPr lang="en-US" i="1" dirty="0" err="1" smtClean="0">
                <a:solidFill>
                  <a:prstClr val="white"/>
                </a:solidFill>
              </a:rPr>
              <a:t>HoD</a:t>
            </a:r>
            <a:r>
              <a:rPr lang="en-US" i="1" dirty="0" smtClean="0">
                <a:solidFill>
                  <a:prstClr val="white"/>
                </a:solidFill>
              </a:rPr>
              <a:t> + K)</a:t>
            </a:r>
          </a:p>
          <a:p>
            <a:endParaRPr lang="en-US" sz="2000" dirty="0" smtClean="0">
              <a:solidFill>
                <a:prstClr val="black"/>
              </a:solidFill>
            </a:endParaRPr>
          </a:p>
        </p:txBody>
      </p:sp>
      <p:cxnSp>
        <p:nvCxnSpPr>
          <p:cNvPr id="87" name="Straight Arrow Connector 86"/>
          <p:cNvCxnSpPr/>
          <p:nvPr/>
        </p:nvCxnSpPr>
        <p:spPr>
          <a:xfrm rot="10800000">
            <a:off x="7516443" y="1863899"/>
            <a:ext cx="507866"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761658" y="1106310"/>
            <a:ext cx="2945633" cy="523220"/>
          </a:xfrm>
          <a:prstGeom prst="rect">
            <a:avLst/>
          </a:prstGeom>
        </p:spPr>
        <p:txBody>
          <a:bodyPr wrap="square" rtlCol="0">
            <a:spAutoFit/>
          </a:bodyPr>
          <a:lstStyle/>
          <a:p>
            <a:pPr algn="r"/>
            <a:r>
              <a:rPr lang="en-US" sz="2800" dirty="0" smtClean="0">
                <a:solidFill>
                  <a:prstClr val="white"/>
                </a:solidFill>
                <a:effectLst>
                  <a:outerShdw blurRad="38100" dist="38100" dir="2700000" algn="tl">
                    <a:srgbClr val="000000">
                      <a:alpha val="43137"/>
                    </a:srgbClr>
                  </a:outerShdw>
                </a:effectLst>
                <a:latin typeface="Segoe" pitchFamily="34" charset="0"/>
              </a:rPr>
              <a:t>Client</a:t>
            </a:r>
          </a:p>
        </p:txBody>
      </p:sp>
      <p:sp>
        <p:nvSpPr>
          <p:cNvPr id="93" name="TextBox 92"/>
          <p:cNvSpPr txBox="1"/>
          <p:nvPr/>
        </p:nvSpPr>
        <p:spPr>
          <a:xfrm>
            <a:off x="8761658" y="5827887"/>
            <a:ext cx="2945633" cy="523220"/>
          </a:xfrm>
          <a:prstGeom prst="rect">
            <a:avLst/>
          </a:prstGeom>
        </p:spPr>
        <p:txBody>
          <a:bodyPr wrap="square" rtlCol="0">
            <a:spAutoFit/>
          </a:bodyPr>
          <a:lstStyle/>
          <a:p>
            <a:pPr algn="r"/>
            <a:r>
              <a:rPr lang="en-US" sz="2800" dirty="0" smtClean="0">
                <a:solidFill>
                  <a:prstClr val="white"/>
                </a:solidFill>
                <a:effectLst>
                  <a:outerShdw blurRad="38100" dist="38100" dir="2700000" algn="tl">
                    <a:srgbClr val="000000">
                      <a:alpha val="43137"/>
                    </a:srgbClr>
                  </a:outerShdw>
                </a:effectLst>
                <a:latin typeface="Segoe" pitchFamily="34" charset="0"/>
              </a:rPr>
              <a:t>Server</a:t>
            </a:r>
          </a:p>
        </p:txBody>
      </p:sp>
      <p:cxnSp>
        <p:nvCxnSpPr>
          <p:cNvPr id="94" name="Straight Arrow Connector 93"/>
          <p:cNvCxnSpPr/>
          <p:nvPr/>
        </p:nvCxnSpPr>
        <p:spPr>
          <a:xfrm>
            <a:off x="1929897" y="6056487"/>
            <a:ext cx="1523603"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Round Same Side Corner Rectangle 48"/>
          <p:cNvSpPr/>
          <p:nvPr/>
        </p:nvSpPr>
        <p:spPr>
          <a:xfrm>
            <a:off x="75241" y="1009650"/>
            <a:ext cx="12008249" cy="6034617"/>
          </a:xfrm>
          <a:prstGeom prst="round2SameRect">
            <a:avLst>
              <a:gd name="adj1" fmla="val 4133"/>
              <a:gd name="adj2" fmla="val 0"/>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6544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0" grpId="0" animBg="1"/>
      <p:bldP spid="4" grpId="0" animBg="1"/>
      <p:bldP spid="5" grpId="0" animBg="1"/>
      <p:bldP spid="6" grpId="0" animBg="1"/>
      <p:bldP spid="7" grpId="0" animBg="1"/>
      <p:bldP spid="8" grpId="0" animBg="1"/>
      <p:bldP spid="9" grpId="0" animBg="1"/>
      <p:bldP spid="10" grpId="0" animBg="1"/>
      <p:bldP spid="11" grpId="0" animBg="1"/>
      <p:bldP spid="31" grpId="0" animBg="1"/>
      <p:bldP spid="34" grpId="0" animBg="1"/>
      <p:bldP spid="35" grpId="0" animBg="1"/>
      <p:bldP spid="36" grpId="0" animBg="1"/>
      <p:bldP spid="37" grpId="0" animBg="1"/>
      <p:bldP spid="38" grpId="0" animBg="1"/>
      <p:bldP spid="39" grpId="0" animBg="1"/>
      <p:bldP spid="40" grpId="0" animBg="1"/>
      <p:bldP spid="41" grpId="0" animBg="1"/>
      <p:bldP spid="50" grpId="0" animBg="1"/>
      <p:bldP spid="63" grpId="0" animBg="1"/>
      <p:bldP spid="64" grpId="0" animBg="1"/>
      <p:bldP spid="67" grpId="0" animBg="1"/>
      <p:bldP spid="68" grpId="0" animBg="1"/>
      <p:bldP spid="69" grpId="0" animBg="1"/>
      <p:bldP spid="70" grpId="0" animBg="1"/>
      <p:bldP spid="72" grpId="0"/>
      <p:bldP spid="73" grpId="0"/>
      <p:bldP spid="74" grpId="0"/>
      <p:bldP spid="75" grpId="0"/>
      <p:bldP spid="76" grpId="0"/>
      <p:bldP spid="33" grpId="0" animBg="1"/>
      <p:bldP spid="46" grpId="0"/>
      <p:bldP spid="81" grpId="0"/>
      <p:bldP spid="92" grpId="0"/>
      <p:bldP spid="9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of Data at Rest</a:t>
            </a:r>
            <a:endParaRPr lang="en-US" dirty="0"/>
          </a:p>
        </p:txBody>
      </p:sp>
      <p:grpSp>
        <p:nvGrpSpPr>
          <p:cNvPr id="27" name="Group 26"/>
          <p:cNvGrpSpPr/>
          <p:nvPr/>
        </p:nvGrpSpPr>
        <p:grpSpPr>
          <a:xfrm>
            <a:off x="0" y="3479072"/>
            <a:ext cx="12188832" cy="1373928"/>
            <a:chOff x="0" y="3174272"/>
            <a:chExt cx="9144005" cy="1373928"/>
          </a:xfrm>
        </p:grpSpPr>
        <p:sp>
          <p:nvSpPr>
            <p:cNvPr id="4" name="Round Same Side Corner Rectangle 3"/>
            <p:cNvSpPr/>
            <p:nvPr/>
          </p:nvSpPr>
          <p:spPr>
            <a:xfrm rot="16200000" flipH="1">
              <a:off x="4062033" y="-533773"/>
              <a:ext cx="1373928" cy="8790017"/>
            </a:xfrm>
            <a:prstGeom prst="round2SameRect">
              <a:avLst>
                <a:gd name="adj1" fmla="val 7792"/>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7"/>
            <p:cNvGrpSpPr/>
            <p:nvPr/>
          </p:nvGrpSpPr>
          <p:grpSpPr>
            <a:xfrm flipH="1">
              <a:off x="0" y="3544904"/>
              <a:ext cx="9144000" cy="108858"/>
              <a:chOff x="0" y="2481244"/>
              <a:chExt cx="9144000" cy="108858"/>
            </a:xfrm>
          </p:grpSpPr>
          <p:sp useBgFill="1">
            <p:nvSpPr>
              <p:cNvPr id="10" name="Rectangle 9"/>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8"/>
            <p:cNvGrpSpPr/>
            <p:nvPr/>
          </p:nvGrpSpPr>
          <p:grpSpPr>
            <a:xfrm flipH="1">
              <a:off x="434781" y="3255088"/>
              <a:ext cx="8709218" cy="290526"/>
              <a:chOff x="795649" y="2191428"/>
              <a:chExt cx="7913569" cy="290526"/>
            </a:xfrm>
          </p:grpSpPr>
          <p:sp useBgFill="1">
            <p:nvSpPr>
              <p:cNvPr id="8" name="Round Single Corner Rectangle 7"/>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 Single Corner Rectangle 8"/>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7" name="Rectangle 9"/>
          <p:cNvSpPr txBox="1">
            <a:spLocks noChangeArrowheads="1"/>
          </p:cNvSpPr>
          <p:nvPr/>
        </p:nvSpPr>
        <p:spPr>
          <a:xfrm flipH="1">
            <a:off x="902613" y="3548809"/>
            <a:ext cx="10988578" cy="1208023"/>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b="1" dirty="0" smtClean="0">
                <a:solidFill>
                  <a:schemeClr val="accent1"/>
                </a:solidFill>
                <a:effectLst>
                  <a:outerShdw blurRad="50800" dist="38100" dir="2700000" algn="tl" rotWithShape="0">
                    <a:prstClr val="black">
                      <a:alpha val="40000"/>
                    </a:prstClr>
                  </a:outerShdw>
                </a:effectLst>
                <a:latin typeface="Segoe Light"/>
              </a:rPr>
              <a:t>Hosted Cache</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smtClean="0">
                <a:gradFill>
                  <a:gsLst>
                    <a:gs pos="0">
                      <a:prstClr val="white"/>
                    </a:gs>
                    <a:gs pos="86000">
                      <a:prstClr val="white"/>
                    </a:gs>
                  </a:gsLst>
                  <a:lin ang="5400000" scaled="0"/>
                </a:gradFill>
                <a:latin typeface="Segoe Light"/>
              </a:rPr>
              <a:t>Cache contains content requested by all branch clients </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smtClean="0">
                <a:gradFill>
                  <a:gsLst>
                    <a:gs pos="0">
                      <a:prstClr val="white"/>
                    </a:gs>
                    <a:gs pos="86000">
                      <a:prstClr val="white"/>
                    </a:gs>
                  </a:gsLst>
                  <a:lin ang="5400000" scaled="0"/>
                </a:gradFill>
                <a:latin typeface="Segoe Light"/>
              </a:rPr>
              <a:t>Use </a:t>
            </a:r>
            <a:r>
              <a:rPr lang="en-US" sz="2000" dirty="0" err="1" smtClean="0">
                <a:gradFill>
                  <a:gsLst>
                    <a:gs pos="0">
                      <a:prstClr val="white"/>
                    </a:gs>
                    <a:gs pos="86000">
                      <a:prstClr val="white"/>
                    </a:gs>
                  </a:gsLst>
                  <a:lin ang="5400000" scaled="0"/>
                </a:gradFill>
                <a:latin typeface="Segoe Light"/>
              </a:rPr>
              <a:t>BitLocker</a:t>
            </a:r>
            <a:r>
              <a:rPr lang="en-US" sz="2000" dirty="0" smtClean="0">
                <a:gradFill>
                  <a:gsLst>
                    <a:gs pos="0">
                      <a:prstClr val="white"/>
                    </a:gs>
                    <a:gs pos="86000">
                      <a:prstClr val="white"/>
                    </a:gs>
                  </a:gsLst>
                  <a:lin ang="5400000" scaled="0"/>
                </a:gradFill>
                <a:latin typeface="Segoe Light"/>
              </a:rPr>
              <a:t> or EFS to encrypt cache as necessary</a:t>
            </a:r>
          </a:p>
        </p:txBody>
      </p:sp>
      <p:grpSp>
        <p:nvGrpSpPr>
          <p:cNvPr id="25" name="Group 24"/>
          <p:cNvGrpSpPr/>
          <p:nvPr/>
        </p:nvGrpSpPr>
        <p:grpSpPr>
          <a:xfrm>
            <a:off x="-5" y="1109695"/>
            <a:ext cx="12188830" cy="2011680"/>
            <a:chOff x="-4" y="1109695"/>
            <a:chExt cx="9144004" cy="2011680"/>
          </a:xfrm>
        </p:grpSpPr>
        <p:sp>
          <p:nvSpPr>
            <p:cNvPr id="13" name="Round Same Side Corner Rectangle 12"/>
            <p:cNvSpPr/>
            <p:nvPr/>
          </p:nvSpPr>
          <p:spPr>
            <a:xfrm rot="5400000">
              <a:off x="3401354" y="-2291663"/>
              <a:ext cx="2011680" cy="8814396"/>
            </a:xfrm>
            <a:prstGeom prst="round2SameRect">
              <a:avLst>
                <a:gd name="adj1" fmla="val 472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4" name="Rectangle 13"/>
            <p:cNvSpPr/>
            <p:nvPr/>
          </p:nvSpPr>
          <p:spPr>
            <a:xfrm>
              <a:off x="0" y="1480325"/>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480325"/>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6" name="Round Single Corner Rectangle 15"/>
            <p:cNvSpPr/>
            <p:nvPr/>
          </p:nvSpPr>
          <p:spPr>
            <a:xfrm rot="10800000" flipH="1" flipV="1">
              <a:off x="7444" y="1202866"/>
              <a:ext cx="873252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7" name="Round Single Corner Rectangle 16"/>
            <p:cNvSpPr/>
            <p:nvPr/>
          </p:nvSpPr>
          <p:spPr>
            <a:xfrm rot="10800000" flipH="1" flipV="1">
              <a:off x="10633" y="1202865"/>
              <a:ext cx="8729330" cy="290526"/>
            </a:xfrm>
            <a:prstGeom prst="round1Rect">
              <a:avLst>
                <a:gd name="adj" fmla="val 3536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Rectangle 9"/>
          <p:cNvSpPr txBox="1">
            <a:spLocks noChangeArrowheads="1"/>
          </p:cNvSpPr>
          <p:nvPr/>
        </p:nvSpPr>
        <p:spPr>
          <a:xfrm>
            <a:off x="902613" y="1179431"/>
            <a:ext cx="10689468" cy="1561966"/>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b="1" dirty="0" smtClean="0">
                <a:solidFill>
                  <a:schemeClr val="accent1"/>
                </a:solidFill>
                <a:effectLst>
                  <a:outerShdw blurRad="50800" dist="38100" dir="2700000" algn="tl" rotWithShape="0">
                    <a:prstClr val="black">
                      <a:alpha val="40000"/>
                    </a:prstClr>
                  </a:outerShdw>
                </a:effectLst>
                <a:latin typeface="Segoe Light"/>
              </a:rPr>
              <a:t>Clients</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smtClean="0">
                <a:gradFill>
                  <a:gsLst>
                    <a:gs pos="0">
                      <a:prstClr val="white"/>
                    </a:gs>
                    <a:gs pos="86000">
                      <a:prstClr val="white"/>
                    </a:gs>
                  </a:gsLst>
                  <a:lin ang="5400000" scaled="0"/>
                </a:gradFill>
                <a:latin typeface="Segoe Light"/>
              </a:rPr>
              <a:t>Cache only contains content requested by the client</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smtClean="0">
                <a:gradFill>
                  <a:gsLst>
                    <a:gs pos="0">
                      <a:prstClr val="white"/>
                    </a:gs>
                    <a:gs pos="86000">
                      <a:prstClr val="white"/>
                    </a:gs>
                  </a:gsLst>
                  <a:lin ang="5400000" scaled="0"/>
                </a:gradFill>
                <a:latin typeface="Segoe Light"/>
              </a:rPr>
              <a:t>Data in cache </a:t>
            </a:r>
            <a:r>
              <a:rPr lang="en-US" sz="2000" dirty="0" err="1" smtClean="0">
                <a:gradFill>
                  <a:gsLst>
                    <a:gs pos="0">
                      <a:prstClr val="white"/>
                    </a:gs>
                    <a:gs pos="86000">
                      <a:prstClr val="white"/>
                    </a:gs>
                  </a:gsLst>
                  <a:lin ang="5400000" scaled="0"/>
                </a:gradFill>
                <a:latin typeface="Segoe Light"/>
              </a:rPr>
              <a:t>ACL’d</a:t>
            </a:r>
            <a:r>
              <a:rPr lang="en-US" sz="2000" dirty="0" smtClean="0">
                <a:gradFill>
                  <a:gsLst>
                    <a:gs pos="0">
                      <a:prstClr val="white"/>
                    </a:gs>
                    <a:gs pos="86000">
                      <a:prstClr val="white"/>
                    </a:gs>
                  </a:gsLst>
                  <a:lin ang="5400000" scaled="0"/>
                </a:gradFill>
                <a:latin typeface="Segoe Light"/>
              </a:rPr>
              <a:t> so that it is only accessible if authorized by the server</a:t>
            </a:r>
          </a:p>
          <a:p>
            <a:pPr marL="225425" indent="-225425">
              <a:lnSpc>
                <a:spcPct val="90000"/>
              </a:lnSpc>
              <a:spcAft>
                <a:spcPts val="600"/>
              </a:spcAft>
              <a:buClr>
                <a:srgbClr val="1F497D">
                  <a:lumMod val="40000"/>
                  <a:lumOff val="60000"/>
                </a:srgbClr>
              </a:buClr>
              <a:buSzPct val="80000"/>
              <a:buFontTx/>
              <a:buBlip>
                <a:blip r:embed="rId3"/>
              </a:buBlip>
              <a:defRPr/>
            </a:pPr>
            <a:r>
              <a:rPr lang="en-US" sz="2000" dirty="0" smtClean="0">
                <a:gradFill>
                  <a:gsLst>
                    <a:gs pos="0">
                      <a:prstClr val="white"/>
                    </a:gs>
                    <a:gs pos="86000">
                      <a:prstClr val="white"/>
                    </a:gs>
                  </a:gsLst>
                  <a:lin ang="5400000" scaled="0"/>
                </a:gradFill>
                <a:latin typeface="Segoe Light"/>
              </a:rPr>
              <a:t>If data leakage is a concern, then use </a:t>
            </a:r>
            <a:r>
              <a:rPr lang="en-US" sz="2000" dirty="0" err="1" smtClean="0">
                <a:gradFill>
                  <a:gsLst>
                    <a:gs pos="0">
                      <a:prstClr val="white"/>
                    </a:gs>
                    <a:gs pos="86000">
                      <a:prstClr val="white"/>
                    </a:gs>
                  </a:gsLst>
                  <a:lin ang="5400000" scaled="0"/>
                </a:gradFill>
                <a:latin typeface="Segoe Light"/>
              </a:rPr>
              <a:t>BitLocker</a:t>
            </a:r>
            <a:r>
              <a:rPr lang="en-US" sz="2000" dirty="0" smtClean="0">
                <a:gradFill>
                  <a:gsLst>
                    <a:gs pos="0">
                      <a:prstClr val="white"/>
                    </a:gs>
                    <a:gs pos="86000">
                      <a:prstClr val="white"/>
                    </a:gs>
                  </a:gsLst>
                  <a:lin ang="5400000" scaled="0"/>
                </a:gradFill>
                <a:latin typeface="Segoe Light"/>
              </a:rPr>
              <a:t> or EFS</a:t>
            </a:r>
          </a:p>
        </p:txBody>
      </p:sp>
      <p:grpSp>
        <p:nvGrpSpPr>
          <p:cNvPr id="28" name="Group 27"/>
          <p:cNvGrpSpPr/>
          <p:nvPr/>
        </p:nvGrpSpPr>
        <p:grpSpPr>
          <a:xfrm>
            <a:off x="1" y="5201063"/>
            <a:ext cx="12188829" cy="479488"/>
            <a:chOff x="0" y="4896263"/>
            <a:chExt cx="9144003" cy="479488"/>
          </a:xfrm>
        </p:grpSpPr>
        <p:sp>
          <p:nvSpPr>
            <p:cNvPr id="19" name="Round Same Side Corner Rectangle 18"/>
            <p:cNvSpPr/>
            <p:nvPr/>
          </p:nvSpPr>
          <p:spPr>
            <a:xfrm rot="5400000">
              <a:off x="4171627" y="724636"/>
              <a:ext cx="471142" cy="8814396"/>
            </a:xfrm>
            <a:prstGeom prst="round2SameRect">
              <a:avLst>
                <a:gd name="adj1" fmla="val 1775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0" name="Rectangle 19"/>
            <p:cNvSpPr/>
            <p:nvPr/>
          </p:nvSpPr>
          <p:spPr>
            <a:xfrm>
              <a:off x="3" y="5266893"/>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3" y="5266893"/>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2" name="Round Single Corner Rectangle 21"/>
            <p:cNvSpPr/>
            <p:nvPr/>
          </p:nvSpPr>
          <p:spPr>
            <a:xfrm rot="10800000" flipH="1" flipV="1">
              <a:off x="7447" y="4989434"/>
              <a:ext cx="873252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ound Single Corner Rectangle 22"/>
            <p:cNvSpPr/>
            <p:nvPr/>
          </p:nvSpPr>
          <p:spPr>
            <a:xfrm rot="10800000" flipH="1" flipV="1">
              <a:off x="10636" y="4989433"/>
              <a:ext cx="8729330" cy="290526"/>
            </a:xfrm>
            <a:prstGeom prst="round1Rect">
              <a:avLst>
                <a:gd name="adj" fmla="val 3536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Rectangle 9"/>
          <p:cNvSpPr txBox="1">
            <a:spLocks noChangeArrowheads="1"/>
          </p:cNvSpPr>
          <p:nvPr/>
        </p:nvSpPr>
        <p:spPr>
          <a:xfrm>
            <a:off x="902617" y="5270799"/>
            <a:ext cx="10506694" cy="461665"/>
          </a:xfrm>
          <a:prstGeom prst="rect">
            <a:avLst/>
          </a:prstGeom>
        </p:spPr>
        <p:txBody>
          <a:bodyPr vert="horz" wrap="square" lIns="0" tIns="45720" rIns="0" bIns="45720" rtlCol="0" anchor="t" anchorCtr="0">
            <a:spAutoFit/>
          </a:bodyPr>
          <a:lstStyle/>
          <a:p>
            <a:pPr marL="342900" indent="-342900">
              <a:spcBef>
                <a:spcPct val="20000"/>
              </a:spcBef>
              <a:spcAft>
                <a:spcPts val="900"/>
              </a:spcAft>
              <a:buClr>
                <a:srgbClr val="1F497D">
                  <a:lumMod val="40000"/>
                  <a:lumOff val="60000"/>
                </a:srgbClr>
              </a:buClr>
              <a:buSzPct val="80000"/>
              <a:defRPr/>
            </a:pPr>
            <a:r>
              <a:rPr lang="en-US" sz="2400" dirty="0" smtClean="0">
                <a:effectLst>
                  <a:outerShdw blurRad="50800" dist="38100" dir="2700000" algn="tl" rotWithShape="0">
                    <a:prstClr val="black">
                      <a:alpha val="40000"/>
                    </a:prstClr>
                  </a:outerShdw>
                </a:effectLst>
                <a:latin typeface="Segoe Light"/>
              </a:rPr>
              <a:t>All data can be purged from the cache using </a:t>
            </a:r>
            <a:r>
              <a:rPr lang="en-US" sz="2400" dirty="0" err="1" smtClean="0">
                <a:effectLst>
                  <a:outerShdw blurRad="50800" dist="38100" dir="2700000" algn="tl" rotWithShape="0">
                    <a:prstClr val="black">
                      <a:alpha val="40000"/>
                    </a:prstClr>
                  </a:outerShdw>
                </a:effectLst>
                <a:latin typeface="Segoe Light"/>
              </a:rPr>
              <a:t>netsh</a:t>
            </a:r>
            <a:endParaRPr lang="en-US" sz="2400" dirty="0" smtClean="0">
              <a:effectLst>
                <a:outerShdw blurRad="50800" dist="38100" dir="2700000" algn="tl" rotWithShape="0">
                  <a:prstClr val="black">
                    <a:alpha val="40000"/>
                  </a:prstClr>
                </a:outerShdw>
              </a:effectLst>
              <a:latin typeface="Segoe Light"/>
            </a:endParaRPr>
          </a:p>
        </p:txBody>
      </p:sp>
    </p:spTree>
    <p:extLst>
      <p:ext uri="{BB962C8B-B14F-4D97-AF65-F5344CB8AC3E}">
        <p14:creationId xmlns:p14="http://schemas.microsoft.com/office/powerpoint/2010/main" val="2145016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Left)">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p:stCondLst>
                              <p:cond delay="2000"/>
                            </p:stCondLst>
                            <p:childTnLst>
                              <p:par>
                                <p:cTn id="12" presetID="12" presetClass="entr" presetSubtype="2"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slide(fromRight)">
                                      <p:cBhvr>
                                        <p:cTn id="14" dur="5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4000"/>
                            </p:stCondLst>
                            <p:childTnLst>
                              <p:par>
                                <p:cTn id="19" presetID="1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lide(fromLeft)">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42" y="2286001"/>
            <a:ext cx="11884104" cy="1523495"/>
          </a:xfrm>
        </p:spPr>
        <p:txBody>
          <a:bodyPr/>
          <a:lstStyle/>
          <a:p>
            <a:pPr algn="ctr"/>
            <a:r>
              <a:rPr lang="en-US" b="1" dirty="0" smtClean="0">
                <a:solidFill>
                  <a:schemeClr val="tx1"/>
                </a:solidFill>
                <a:effectLst>
                  <a:outerShdw blurRad="50800" dist="38100" dir="2700000" algn="tl" rotWithShape="0">
                    <a:prstClr val="black">
                      <a:alpha val="40000"/>
                    </a:prstClr>
                  </a:outerShdw>
                </a:effectLst>
              </a:rPr>
              <a:t>Problem Background</a:t>
            </a:r>
            <a:endParaRPr lang="en-US"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5946408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is SSL Optimized?</a:t>
            </a:r>
            <a:endParaRPr lang="en-US" dirty="0"/>
          </a:p>
        </p:txBody>
      </p:sp>
      <p:sp>
        <p:nvSpPr>
          <p:cNvPr id="4" name="Rounded Rectangle 3"/>
          <p:cNvSpPr/>
          <p:nvPr/>
        </p:nvSpPr>
        <p:spPr bwMode="auto">
          <a:xfrm>
            <a:off x="847795" y="4616205"/>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Sockets</a:t>
            </a:r>
          </a:p>
        </p:txBody>
      </p:sp>
      <p:sp>
        <p:nvSpPr>
          <p:cNvPr id="5" name="Rounded Rectangle 4"/>
          <p:cNvSpPr/>
          <p:nvPr/>
        </p:nvSpPr>
        <p:spPr bwMode="auto">
          <a:xfrm>
            <a:off x="847795" y="3670716"/>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SSL</a:t>
            </a:r>
          </a:p>
        </p:txBody>
      </p:sp>
      <p:sp>
        <p:nvSpPr>
          <p:cNvPr id="6" name="Rounded Rectangle 5"/>
          <p:cNvSpPr/>
          <p:nvPr/>
        </p:nvSpPr>
        <p:spPr bwMode="auto">
          <a:xfrm>
            <a:off x="847795" y="2737931"/>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HTTP</a:t>
            </a:r>
          </a:p>
        </p:txBody>
      </p:sp>
      <p:sp>
        <p:nvSpPr>
          <p:cNvPr id="7" name="Rounded Rectangle 6"/>
          <p:cNvSpPr/>
          <p:nvPr/>
        </p:nvSpPr>
        <p:spPr bwMode="auto">
          <a:xfrm>
            <a:off x="847795" y="1787689"/>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IE</a:t>
            </a:r>
          </a:p>
        </p:txBody>
      </p:sp>
      <p:sp>
        <p:nvSpPr>
          <p:cNvPr id="18" name="Down Arrow 17"/>
          <p:cNvSpPr/>
          <p:nvPr/>
        </p:nvSpPr>
        <p:spPr bwMode="auto">
          <a:xfrm flipV="1">
            <a:off x="1358786" y="2294084"/>
            <a:ext cx="948020" cy="549686"/>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cxnSp>
        <p:nvCxnSpPr>
          <p:cNvPr id="27" name="Straight Connector 26"/>
          <p:cNvCxnSpPr>
            <a:stCxn id="6" idx="3"/>
          </p:cNvCxnSpPr>
          <p:nvPr/>
        </p:nvCxnSpPr>
        <p:spPr>
          <a:xfrm flipV="1">
            <a:off x="3590281" y="3033543"/>
            <a:ext cx="575665" cy="91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64067" y="4269306"/>
            <a:ext cx="2945633" cy="338554"/>
          </a:xfrm>
          <a:prstGeom prst="rect">
            <a:avLst/>
          </a:prstGeom>
        </p:spPr>
        <p:txBody>
          <a:bodyPr wrap="square" rtlCol="0">
            <a:spAutoFit/>
          </a:bodyPr>
          <a:lstStyle/>
          <a:p>
            <a:r>
              <a:rPr lang="en-US" sz="1600" b="1" dirty="0" smtClean="0">
                <a:solidFill>
                  <a:schemeClr val="accent1"/>
                </a:solidFill>
                <a:latin typeface="Segoe" pitchFamily="34" charset="0"/>
              </a:rPr>
              <a:t>Data encrypted</a:t>
            </a:r>
          </a:p>
        </p:txBody>
      </p:sp>
      <p:sp>
        <p:nvSpPr>
          <p:cNvPr id="31" name="TextBox 30"/>
          <p:cNvSpPr txBox="1"/>
          <p:nvPr/>
        </p:nvSpPr>
        <p:spPr>
          <a:xfrm>
            <a:off x="2204526" y="3333335"/>
            <a:ext cx="2595375" cy="338554"/>
          </a:xfrm>
          <a:prstGeom prst="rect">
            <a:avLst/>
          </a:prstGeom>
        </p:spPr>
        <p:txBody>
          <a:bodyPr wrap="square" rtlCol="0">
            <a:spAutoFit/>
          </a:bodyPr>
          <a:lstStyle/>
          <a:p>
            <a:r>
              <a:rPr lang="en-US" sz="1600" b="1" dirty="0" smtClean="0">
                <a:solidFill>
                  <a:prstClr val="white"/>
                </a:solidFill>
                <a:effectLst>
                  <a:outerShdw blurRad="38100" dist="38100" dir="2700000" algn="tl">
                    <a:srgbClr val="000000">
                      <a:alpha val="43137"/>
                    </a:srgbClr>
                  </a:outerShdw>
                </a:effectLst>
                <a:latin typeface="Segoe" pitchFamily="34" charset="0"/>
              </a:rPr>
              <a:t>Data in clear</a:t>
            </a:r>
          </a:p>
        </p:txBody>
      </p:sp>
      <p:sp>
        <p:nvSpPr>
          <p:cNvPr id="32" name="TextBox 31"/>
          <p:cNvSpPr txBox="1"/>
          <p:nvPr/>
        </p:nvSpPr>
        <p:spPr>
          <a:xfrm>
            <a:off x="2239546" y="2409484"/>
            <a:ext cx="2640912" cy="338554"/>
          </a:xfrm>
          <a:prstGeom prst="rect">
            <a:avLst/>
          </a:prstGeom>
        </p:spPr>
        <p:txBody>
          <a:bodyPr wrap="square" rtlCol="0">
            <a:spAutoFit/>
          </a:bodyPr>
          <a:lstStyle/>
          <a:p>
            <a:r>
              <a:rPr lang="en-US" sz="1600" b="1" dirty="0" smtClean="0">
                <a:solidFill>
                  <a:prstClr val="white"/>
                </a:solidFill>
                <a:effectLst>
                  <a:outerShdw blurRad="38100" dist="38100" dir="2700000" algn="tl">
                    <a:srgbClr val="000000">
                      <a:alpha val="43137"/>
                    </a:srgbClr>
                  </a:outerShdw>
                </a:effectLst>
                <a:latin typeface="Segoe" pitchFamily="34" charset="0"/>
              </a:rPr>
              <a:t>Data in clear</a:t>
            </a:r>
          </a:p>
        </p:txBody>
      </p:sp>
      <p:sp>
        <p:nvSpPr>
          <p:cNvPr id="35" name="TextBox 34"/>
          <p:cNvSpPr txBox="1"/>
          <p:nvPr/>
        </p:nvSpPr>
        <p:spPr>
          <a:xfrm>
            <a:off x="958437" y="1183534"/>
            <a:ext cx="2524828" cy="461665"/>
          </a:xfrm>
          <a:prstGeom prst="rect">
            <a:avLst/>
          </a:prstGeom>
          <a:noFill/>
        </p:spPr>
        <p:txBody>
          <a:bodyPr wrap="square" rtlCol="0">
            <a:spAutoFit/>
          </a:bodyPr>
          <a:lstStyle/>
          <a:p>
            <a:pPr algn="ctr"/>
            <a:r>
              <a:rPr lang="en-US" sz="2400" b="1" dirty="0" smtClean="0">
                <a:solidFill>
                  <a:prstClr val="white"/>
                </a:solidFill>
                <a:effectLst>
                  <a:outerShdw blurRad="38100" dist="38100" dir="2700000" algn="tl">
                    <a:srgbClr val="000000">
                      <a:alpha val="43137"/>
                    </a:srgbClr>
                  </a:outerShdw>
                </a:effectLst>
                <a:latin typeface="Segoe" pitchFamily="34" charset="0"/>
              </a:rPr>
              <a:t>Client</a:t>
            </a:r>
            <a:endParaRPr lang="en-US" sz="2400" b="1" dirty="0">
              <a:solidFill>
                <a:prstClr val="white"/>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8738962" y="1188979"/>
            <a:ext cx="2524828" cy="461665"/>
          </a:xfrm>
          <a:prstGeom prst="rect">
            <a:avLst/>
          </a:prstGeom>
          <a:noFill/>
        </p:spPr>
        <p:txBody>
          <a:bodyPr wrap="square" rtlCol="0">
            <a:spAutoFit/>
          </a:bodyPr>
          <a:lstStyle/>
          <a:p>
            <a:pPr algn="ctr"/>
            <a:r>
              <a:rPr lang="en-US" sz="2400" b="1" dirty="0" smtClean="0">
                <a:solidFill>
                  <a:prstClr val="white"/>
                </a:solidFill>
                <a:effectLst>
                  <a:outerShdw blurRad="38100" dist="38100" dir="2700000" algn="tl">
                    <a:srgbClr val="000000">
                      <a:alpha val="43137"/>
                    </a:srgbClr>
                  </a:outerShdw>
                </a:effectLst>
                <a:latin typeface="Segoe" pitchFamily="34" charset="0"/>
              </a:rPr>
              <a:t>Server</a:t>
            </a:r>
            <a:endParaRPr lang="en-US" sz="2400" b="1" dirty="0">
              <a:solidFill>
                <a:prstClr val="white"/>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847795" y="5572647"/>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IPsec</a:t>
            </a:r>
          </a:p>
        </p:txBody>
      </p:sp>
      <p:sp>
        <p:nvSpPr>
          <p:cNvPr id="72" name="Rounded Rectangle 71"/>
          <p:cNvSpPr/>
          <p:nvPr/>
        </p:nvSpPr>
        <p:spPr bwMode="auto">
          <a:xfrm>
            <a:off x="8638448" y="4616204"/>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Sockets</a:t>
            </a:r>
          </a:p>
        </p:txBody>
      </p:sp>
      <p:sp>
        <p:nvSpPr>
          <p:cNvPr id="73" name="Rounded Rectangle 72"/>
          <p:cNvSpPr/>
          <p:nvPr/>
        </p:nvSpPr>
        <p:spPr bwMode="auto">
          <a:xfrm>
            <a:off x="8638448" y="3670715"/>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SSL</a:t>
            </a:r>
          </a:p>
        </p:txBody>
      </p:sp>
      <p:sp>
        <p:nvSpPr>
          <p:cNvPr id="74" name="Rounded Rectangle 73"/>
          <p:cNvSpPr/>
          <p:nvPr/>
        </p:nvSpPr>
        <p:spPr bwMode="auto">
          <a:xfrm>
            <a:off x="8638448" y="2737930"/>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HTTP</a:t>
            </a:r>
          </a:p>
        </p:txBody>
      </p:sp>
      <p:sp>
        <p:nvSpPr>
          <p:cNvPr id="75" name="Rounded Rectangle 74"/>
          <p:cNvSpPr/>
          <p:nvPr/>
        </p:nvSpPr>
        <p:spPr bwMode="auto">
          <a:xfrm>
            <a:off x="8630133" y="1771359"/>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IIS</a:t>
            </a:r>
          </a:p>
        </p:txBody>
      </p:sp>
      <p:sp>
        <p:nvSpPr>
          <p:cNvPr id="80" name="TextBox 79"/>
          <p:cNvSpPr txBox="1"/>
          <p:nvPr/>
        </p:nvSpPr>
        <p:spPr>
          <a:xfrm>
            <a:off x="7892592" y="4267377"/>
            <a:ext cx="2945633" cy="338554"/>
          </a:xfrm>
          <a:prstGeom prst="rect">
            <a:avLst/>
          </a:prstGeom>
        </p:spPr>
        <p:txBody>
          <a:bodyPr wrap="square" rtlCol="0">
            <a:spAutoFit/>
          </a:bodyPr>
          <a:lstStyle/>
          <a:p>
            <a:r>
              <a:rPr lang="en-US" sz="1600" b="1" dirty="0" smtClean="0">
                <a:solidFill>
                  <a:schemeClr val="accent1"/>
                </a:solidFill>
                <a:latin typeface="Segoe" pitchFamily="34" charset="0"/>
              </a:rPr>
              <a:t>Data encrypted</a:t>
            </a:r>
          </a:p>
        </p:txBody>
      </p:sp>
      <p:sp>
        <p:nvSpPr>
          <p:cNvPr id="81" name="TextBox 80"/>
          <p:cNvSpPr txBox="1"/>
          <p:nvPr/>
        </p:nvSpPr>
        <p:spPr>
          <a:xfrm>
            <a:off x="8290143" y="3333334"/>
            <a:ext cx="2595375" cy="338554"/>
          </a:xfrm>
          <a:prstGeom prst="rect">
            <a:avLst/>
          </a:prstGeom>
        </p:spPr>
        <p:txBody>
          <a:bodyPr wrap="square" rtlCol="0">
            <a:spAutoFit/>
          </a:bodyPr>
          <a:lstStyle/>
          <a:p>
            <a:r>
              <a:rPr lang="en-US" sz="1600" b="1" dirty="0" smtClean="0">
                <a:solidFill>
                  <a:prstClr val="white"/>
                </a:solidFill>
                <a:effectLst>
                  <a:outerShdw blurRad="38100" dist="38100" dir="2700000" algn="tl">
                    <a:srgbClr val="000000">
                      <a:alpha val="43137"/>
                    </a:srgbClr>
                  </a:outerShdw>
                </a:effectLst>
                <a:latin typeface="Segoe" pitchFamily="34" charset="0"/>
              </a:rPr>
              <a:t>Data in clear</a:t>
            </a:r>
          </a:p>
        </p:txBody>
      </p:sp>
      <p:sp>
        <p:nvSpPr>
          <p:cNvPr id="82" name="TextBox 81"/>
          <p:cNvSpPr txBox="1"/>
          <p:nvPr/>
        </p:nvSpPr>
        <p:spPr>
          <a:xfrm>
            <a:off x="8303452" y="2384285"/>
            <a:ext cx="2640912" cy="338554"/>
          </a:xfrm>
          <a:prstGeom prst="rect">
            <a:avLst/>
          </a:prstGeom>
        </p:spPr>
        <p:txBody>
          <a:bodyPr wrap="square" rtlCol="0">
            <a:spAutoFit/>
          </a:bodyPr>
          <a:lstStyle/>
          <a:p>
            <a:r>
              <a:rPr lang="en-US" sz="1600" b="1" dirty="0" smtClean="0">
                <a:solidFill>
                  <a:prstClr val="white"/>
                </a:solidFill>
                <a:effectLst>
                  <a:outerShdw blurRad="38100" dist="38100" dir="2700000" algn="tl">
                    <a:srgbClr val="000000">
                      <a:alpha val="43137"/>
                    </a:srgbClr>
                  </a:outerShdw>
                </a:effectLst>
                <a:latin typeface="Segoe" pitchFamily="34" charset="0"/>
              </a:rPr>
              <a:t>Data in clear</a:t>
            </a:r>
          </a:p>
        </p:txBody>
      </p:sp>
      <p:sp>
        <p:nvSpPr>
          <p:cNvPr id="83" name="Rounded Rectangle 82"/>
          <p:cNvSpPr/>
          <p:nvPr/>
        </p:nvSpPr>
        <p:spPr bwMode="auto">
          <a:xfrm>
            <a:off x="8638448" y="5572646"/>
            <a:ext cx="2742486" cy="6096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latin typeface="Segoe" pitchFamily="34" charset="0"/>
              </a:rPr>
              <a:t>IPsec</a:t>
            </a:r>
          </a:p>
        </p:txBody>
      </p:sp>
      <p:cxnSp>
        <p:nvCxnSpPr>
          <p:cNvPr id="91" name="Straight Connector 90"/>
          <p:cNvCxnSpPr/>
          <p:nvPr/>
        </p:nvCxnSpPr>
        <p:spPr>
          <a:xfrm flipV="1">
            <a:off x="8101546" y="3006328"/>
            <a:ext cx="598933" cy="9189"/>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899849" y="5222297"/>
            <a:ext cx="2945633" cy="338554"/>
          </a:xfrm>
          <a:prstGeom prst="rect">
            <a:avLst/>
          </a:prstGeom>
        </p:spPr>
        <p:txBody>
          <a:bodyPr wrap="square" rtlCol="0">
            <a:spAutoFit/>
          </a:bodyPr>
          <a:lstStyle/>
          <a:p>
            <a:r>
              <a:rPr lang="en-US" sz="1600" b="1" dirty="0" smtClean="0">
                <a:solidFill>
                  <a:schemeClr val="accent1"/>
                </a:solidFill>
                <a:latin typeface="Segoe" pitchFamily="34" charset="0"/>
              </a:rPr>
              <a:t>Data encrypted</a:t>
            </a:r>
          </a:p>
        </p:txBody>
      </p:sp>
      <p:sp>
        <p:nvSpPr>
          <p:cNvPr id="93" name="TextBox 92"/>
          <p:cNvSpPr txBox="1"/>
          <p:nvPr/>
        </p:nvSpPr>
        <p:spPr>
          <a:xfrm>
            <a:off x="2227785" y="5219205"/>
            <a:ext cx="2945633" cy="338554"/>
          </a:xfrm>
          <a:prstGeom prst="rect">
            <a:avLst/>
          </a:prstGeom>
        </p:spPr>
        <p:txBody>
          <a:bodyPr wrap="square" rtlCol="0">
            <a:spAutoFit/>
          </a:bodyPr>
          <a:lstStyle/>
          <a:p>
            <a:r>
              <a:rPr lang="en-US" sz="1600" b="1" dirty="0" smtClean="0">
                <a:solidFill>
                  <a:schemeClr val="accent1"/>
                </a:solidFill>
                <a:latin typeface="Segoe" pitchFamily="34" charset="0"/>
              </a:rPr>
              <a:t>Data encrypted</a:t>
            </a:r>
          </a:p>
        </p:txBody>
      </p:sp>
      <p:sp>
        <p:nvSpPr>
          <p:cNvPr id="39" name="Down Arrow 38"/>
          <p:cNvSpPr/>
          <p:nvPr/>
        </p:nvSpPr>
        <p:spPr bwMode="auto">
          <a:xfrm flipV="1">
            <a:off x="1358786" y="3198224"/>
            <a:ext cx="948020" cy="549686"/>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0" name="Down Arrow 39"/>
          <p:cNvSpPr/>
          <p:nvPr/>
        </p:nvSpPr>
        <p:spPr bwMode="auto">
          <a:xfrm flipV="1">
            <a:off x="1358786" y="4180357"/>
            <a:ext cx="948020" cy="549686"/>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1" name="Down Arrow 40"/>
          <p:cNvSpPr/>
          <p:nvPr/>
        </p:nvSpPr>
        <p:spPr bwMode="auto">
          <a:xfrm flipV="1">
            <a:off x="1358786" y="5117336"/>
            <a:ext cx="948020" cy="549686"/>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2" name="Down Arrow 41"/>
          <p:cNvSpPr/>
          <p:nvPr/>
        </p:nvSpPr>
        <p:spPr bwMode="auto">
          <a:xfrm>
            <a:off x="10086579" y="4179712"/>
            <a:ext cx="948020" cy="515055"/>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3" name="Down Arrow 42"/>
          <p:cNvSpPr/>
          <p:nvPr/>
        </p:nvSpPr>
        <p:spPr bwMode="auto">
          <a:xfrm>
            <a:off x="10086579" y="5116691"/>
            <a:ext cx="948020" cy="515055"/>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5" name="Down Arrow 44"/>
          <p:cNvSpPr/>
          <p:nvPr/>
        </p:nvSpPr>
        <p:spPr bwMode="auto">
          <a:xfrm>
            <a:off x="10101627" y="2302935"/>
            <a:ext cx="948020" cy="515055"/>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6" name="Down Arrow 45"/>
          <p:cNvSpPr/>
          <p:nvPr/>
        </p:nvSpPr>
        <p:spPr bwMode="auto">
          <a:xfrm>
            <a:off x="10101627" y="3239914"/>
            <a:ext cx="948020" cy="515055"/>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47" name="Down Arrow 46"/>
          <p:cNvSpPr/>
          <p:nvPr/>
        </p:nvSpPr>
        <p:spPr bwMode="auto">
          <a:xfrm rot="5400000">
            <a:off x="5844030" y="3127621"/>
            <a:ext cx="711200" cy="5507785"/>
          </a:xfrm>
          <a:prstGeom prst="downArrow">
            <a:avLst>
              <a:gd name="adj1" fmla="val 50000"/>
              <a:gd name="adj2" fmla="val 5000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33" name="TextBox 32"/>
          <p:cNvSpPr txBox="1"/>
          <p:nvPr/>
        </p:nvSpPr>
        <p:spPr>
          <a:xfrm>
            <a:off x="5332995" y="5722057"/>
            <a:ext cx="2945633" cy="338554"/>
          </a:xfrm>
          <a:prstGeom prst="rect">
            <a:avLst/>
          </a:prstGeom>
        </p:spPr>
        <p:txBody>
          <a:bodyPr wrap="square" rtlCol="0">
            <a:spAutoFit/>
          </a:bodyPr>
          <a:lstStyle/>
          <a:p>
            <a:r>
              <a:rPr lang="en-US" sz="1600" b="1" dirty="0" smtClean="0">
                <a:latin typeface="Segoe" pitchFamily="34" charset="0"/>
              </a:rPr>
              <a:t>Data encrypted</a:t>
            </a:r>
          </a:p>
        </p:txBody>
      </p:sp>
      <p:grpSp>
        <p:nvGrpSpPr>
          <p:cNvPr id="51" name="Group 50"/>
          <p:cNvGrpSpPr/>
          <p:nvPr/>
        </p:nvGrpSpPr>
        <p:grpSpPr>
          <a:xfrm>
            <a:off x="4183324" y="2709338"/>
            <a:ext cx="1932531" cy="670278"/>
            <a:chOff x="3556000" y="1433689"/>
            <a:chExt cx="1538288" cy="711200"/>
          </a:xfrm>
        </p:grpSpPr>
        <p:sp>
          <p:nvSpPr>
            <p:cNvPr id="49" name="Oval 48"/>
            <p:cNvSpPr/>
            <p:nvPr/>
          </p:nvSpPr>
          <p:spPr>
            <a:xfrm>
              <a:off x="3556000" y="1433689"/>
              <a:ext cx="1538288" cy="711200"/>
            </a:xfrm>
            <a:prstGeom prst="ellipse">
              <a:avLst/>
            </a:prstGeom>
            <a:solidFill>
              <a:schemeClr val="tx1">
                <a:alpha val="70000"/>
              </a:schemeClr>
            </a:solidFill>
            <a:ln>
              <a:noFill/>
            </a:ln>
            <a:effectLst/>
            <a:scene3d>
              <a:camera prst="orthographicFront"/>
              <a:lightRig rig="threePt" dir="t"/>
            </a:scene3d>
            <a:sp3d>
              <a:bevelT w="1270000" h="1270000"/>
              <a:bevelB w="1270000" h="1270000"/>
            </a:sp3d>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50" name="TextBox 49"/>
            <p:cNvSpPr txBox="1"/>
            <p:nvPr/>
          </p:nvSpPr>
          <p:spPr>
            <a:xfrm>
              <a:off x="3646312" y="1485195"/>
              <a:ext cx="1320800" cy="35922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prstClr val="white"/>
                  </a:solidFill>
                  <a:latin typeface="Segoe" pitchFamily="34" charset="0"/>
                </a:rPr>
                <a:t>Branch Cache</a:t>
              </a:r>
              <a:endParaRPr lang="en-US" sz="1600" dirty="0">
                <a:solidFill>
                  <a:prstClr val="white"/>
                </a:solidFill>
                <a:latin typeface="Segoe" pitchFamily="34" charset="0"/>
              </a:endParaRPr>
            </a:p>
          </p:txBody>
        </p:sp>
      </p:grpSp>
      <p:grpSp>
        <p:nvGrpSpPr>
          <p:cNvPr id="52" name="Group 51"/>
          <p:cNvGrpSpPr/>
          <p:nvPr/>
        </p:nvGrpSpPr>
        <p:grpSpPr>
          <a:xfrm>
            <a:off x="6350227" y="2709338"/>
            <a:ext cx="1932531" cy="670278"/>
            <a:chOff x="3556000" y="1433689"/>
            <a:chExt cx="1538288" cy="711200"/>
          </a:xfrm>
        </p:grpSpPr>
        <p:sp>
          <p:nvSpPr>
            <p:cNvPr id="53" name="Oval 52"/>
            <p:cNvSpPr/>
            <p:nvPr/>
          </p:nvSpPr>
          <p:spPr>
            <a:xfrm>
              <a:off x="3556000" y="1433689"/>
              <a:ext cx="1538288" cy="711200"/>
            </a:xfrm>
            <a:prstGeom prst="ellipse">
              <a:avLst/>
            </a:prstGeom>
            <a:solidFill>
              <a:schemeClr val="tx1">
                <a:alpha val="70000"/>
              </a:schemeClr>
            </a:solidFill>
            <a:ln>
              <a:noFill/>
            </a:ln>
            <a:effectLst/>
            <a:scene3d>
              <a:camera prst="orthographicFront"/>
              <a:lightRig rig="threePt" dir="t"/>
            </a:scene3d>
            <a:sp3d>
              <a:bevelT w="1270000" h="1270000"/>
              <a:bevelB w="1270000" h="1270000"/>
            </a:sp3d>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54" name="TextBox 53"/>
            <p:cNvSpPr txBox="1"/>
            <p:nvPr/>
          </p:nvSpPr>
          <p:spPr>
            <a:xfrm>
              <a:off x="3646312" y="1485195"/>
              <a:ext cx="1320800" cy="35922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prstClr val="white"/>
                  </a:solidFill>
                  <a:latin typeface="Segoe" pitchFamily="34" charset="0"/>
                </a:rPr>
                <a:t>Branch Cache</a:t>
              </a:r>
              <a:endParaRPr lang="en-US" sz="1600" dirty="0">
                <a:solidFill>
                  <a:prstClr val="white"/>
                </a:solidFill>
                <a:latin typeface="Segoe" pitchFamily="34" charset="0"/>
              </a:endParaRPr>
            </a:p>
          </p:txBody>
        </p:sp>
      </p:grpSp>
    </p:spTree>
    <p:extLst>
      <p:ext uri="{BB962C8B-B14F-4D97-AF65-F5344CB8AC3E}">
        <p14:creationId xmlns:p14="http://schemas.microsoft.com/office/powerpoint/2010/main" val="5748350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Deployment Questions</a:t>
            </a:r>
            <a:endParaRPr lang="en-US" dirty="0"/>
          </a:p>
        </p:txBody>
      </p:sp>
      <p:sp>
        <p:nvSpPr>
          <p:cNvPr id="3" name="Rectangle 9"/>
          <p:cNvSpPr txBox="1">
            <a:spLocks noChangeArrowheads="1"/>
          </p:cNvSpPr>
          <p:nvPr/>
        </p:nvSpPr>
        <p:spPr>
          <a:xfrm>
            <a:off x="507868" y="879676"/>
            <a:ext cx="11173090" cy="364290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Can Hosted Cache be clustered </a:t>
            </a:r>
          </a:p>
          <a:p>
            <a:pPr lvl="1"/>
            <a:r>
              <a:rPr lang="en-US" sz="2000" dirty="0" smtClean="0"/>
              <a:t>NO</a:t>
            </a:r>
          </a:p>
          <a:p>
            <a:r>
              <a:rPr lang="en-US" sz="2400" dirty="0" smtClean="0"/>
              <a:t>Where is the default location of </a:t>
            </a:r>
            <a:r>
              <a:rPr lang="en-US" sz="2400" dirty="0" err="1" smtClean="0"/>
              <a:t>hostedcache</a:t>
            </a:r>
            <a:r>
              <a:rPr lang="en-US" sz="2400" dirty="0" smtClean="0"/>
              <a:t> </a:t>
            </a:r>
          </a:p>
          <a:p>
            <a:pPr lvl="1"/>
            <a:r>
              <a:rPr lang="en-US" sz="2000" dirty="0" smtClean="0"/>
              <a:t>Windows Partition</a:t>
            </a:r>
          </a:p>
          <a:p>
            <a:r>
              <a:rPr lang="en-US" sz="2400" dirty="0" smtClean="0"/>
              <a:t>Can it be moved</a:t>
            </a:r>
          </a:p>
          <a:p>
            <a:pPr lvl="1"/>
            <a:r>
              <a:rPr lang="en-US" sz="2000" dirty="0" smtClean="0"/>
              <a:t>Yes – </a:t>
            </a:r>
            <a:r>
              <a:rPr lang="en-US" sz="2000" dirty="0" err="1" smtClean="0"/>
              <a:t>netsh</a:t>
            </a:r>
            <a:r>
              <a:rPr lang="en-US" sz="2000" dirty="0" smtClean="0"/>
              <a:t> </a:t>
            </a:r>
            <a:r>
              <a:rPr lang="en-US" sz="2000" dirty="0" err="1" smtClean="0"/>
              <a:t>branchcache</a:t>
            </a:r>
            <a:r>
              <a:rPr lang="en-US" sz="2000" dirty="0" smtClean="0"/>
              <a:t> set </a:t>
            </a:r>
            <a:r>
              <a:rPr lang="en-US" sz="2000" dirty="0" err="1" smtClean="0"/>
              <a:t>localcache</a:t>
            </a:r>
            <a:endParaRPr lang="en-US" sz="2000" dirty="0" smtClean="0"/>
          </a:p>
          <a:p>
            <a:r>
              <a:rPr lang="en-US" sz="2400" dirty="0" smtClean="0"/>
              <a:t>Can I clear the cache</a:t>
            </a:r>
          </a:p>
          <a:p>
            <a:pPr lvl="1"/>
            <a:r>
              <a:rPr lang="en-US" sz="2000" dirty="0" smtClean="0"/>
              <a:t>Yes – </a:t>
            </a:r>
            <a:r>
              <a:rPr lang="en-US" sz="2000" dirty="0" err="1" smtClean="0"/>
              <a:t>netsh</a:t>
            </a:r>
            <a:r>
              <a:rPr lang="en-US" sz="2000" dirty="0" smtClean="0"/>
              <a:t> </a:t>
            </a:r>
            <a:r>
              <a:rPr lang="en-US" sz="2000" dirty="0" err="1" smtClean="0"/>
              <a:t>branchcache</a:t>
            </a:r>
            <a:r>
              <a:rPr lang="en-US" sz="2000" dirty="0" smtClean="0"/>
              <a:t> flush </a:t>
            </a:r>
          </a:p>
          <a:p>
            <a:pPr lvl="0"/>
            <a:r>
              <a:rPr lang="en-US" sz="2400" dirty="0"/>
              <a:t>Does Hosted Cache work with DFS-R</a:t>
            </a:r>
          </a:p>
          <a:p>
            <a:pPr lvl="1"/>
            <a:r>
              <a:rPr lang="en-US" sz="2000" dirty="0" smtClean="0"/>
              <a:t>NO</a:t>
            </a:r>
          </a:p>
          <a:p>
            <a:pPr lvl="0"/>
            <a:r>
              <a:rPr lang="en-US" sz="2400" dirty="0"/>
              <a:t>What is the default time the content sits in the </a:t>
            </a:r>
            <a:r>
              <a:rPr lang="en-US" sz="2400" dirty="0" smtClean="0"/>
              <a:t>cache</a:t>
            </a:r>
            <a:endParaRPr lang="en-US" sz="2400" dirty="0"/>
          </a:p>
          <a:p>
            <a:pPr lvl="1"/>
            <a:r>
              <a:rPr lang="en-US" sz="2000" dirty="0"/>
              <a:t>We prune the cache on a least recently used basis, meaning content gets pushed out by other content when the cache fills up.  We kill content after 28 days if it hasn’t been used</a:t>
            </a:r>
            <a:r>
              <a:rPr lang="en-US" sz="2000" dirty="0" smtClean="0"/>
              <a:t>.</a:t>
            </a:r>
          </a:p>
          <a:p>
            <a:r>
              <a:rPr lang="en-US" sz="2400" dirty="0" smtClean="0"/>
              <a:t>Can I generate/delete hash files	</a:t>
            </a:r>
          </a:p>
          <a:p>
            <a:pPr lvl="1"/>
            <a:r>
              <a:rPr lang="en-US" sz="2000" dirty="0"/>
              <a:t>YES for FILE SERVER Role – Use </a:t>
            </a:r>
            <a:r>
              <a:rPr lang="en-US" sz="2000" dirty="0" smtClean="0"/>
              <a:t>HASHGEN</a:t>
            </a:r>
          </a:p>
          <a:p>
            <a:pPr lvl="1"/>
            <a:r>
              <a:rPr lang="en-US" sz="2000" dirty="0" smtClean="0"/>
              <a:t> </a:t>
            </a:r>
            <a:r>
              <a:rPr lang="en-US" sz="2000" dirty="0">
                <a:hlinkClick r:id="rId3"/>
              </a:rPr>
              <a:t>http://technet.microsoft.com/en-us/library/ff660040(WS.10).</a:t>
            </a:r>
            <a:r>
              <a:rPr lang="en-US" sz="2000" dirty="0" smtClean="0">
                <a:hlinkClick r:id="rId3"/>
              </a:rPr>
              <a:t>aspx</a:t>
            </a:r>
            <a:endParaRPr lang="en-US" sz="2000" dirty="0" smtClean="0"/>
          </a:p>
          <a:p>
            <a:pPr lvl="1"/>
            <a:endParaRPr lang="en-US" sz="2000" dirty="0"/>
          </a:p>
        </p:txBody>
      </p:sp>
    </p:spTree>
    <p:extLst>
      <p:ext uri="{BB962C8B-B14F-4D97-AF65-F5344CB8AC3E}">
        <p14:creationId xmlns:p14="http://schemas.microsoft.com/office/powerpoint/2010/main" val="362187940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err="1" smtClean="0"/>
              <a:t>BranchCache</a:t>
            </a:r>
            <a:r>
              <a:rPr lang="en-US" dirty="0" smtClean="0"/>
              <a:t> In Action</a:t>
            </a:r>
            <a:endParaRPr lang="en-US" dirty="0"/>
          </a:p>
        </p:txBody>
      </p:sp>
    </p:spTree>
    <p:extLst>
      <p:ext uri="{BB962C8B-B14F-4D97-AF65-F5344CB8AC3E}">
        <p14:creationId xmlns:p14="http://schemas.microsoft.com/office/powerpoint/2010/main" val="366179927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6352135" y="1111250"/>
            <a:ext cx="6193428" cy="5005772"/>
            <a:chOff x="4765342" y="1111250"/>
            <a:chExt cx="4646281" cy="5005772"/>
          </a:xfrm>
        </p:grpSpPr>
        <p:sp>
          <p:nvSpPr>
            <p:cNvPr id="71" name="Round Same Side Corner Rectangle 70"/>
            <p:cNvSpPr/>
            <p:nvPr/>
          </p:nvSpPr>
          <p:spPr>
            <a:xfrm flipH="1">
              <a:off x="4765342" y="1111250"/>
              <a:ext cx="4072138" cy="5005772"/>
            </a:xfrm>
            <a:prstGeom prst="round2SameRect">
              <a:avLst>
                <a:gd name="adj1" fmla="val 4573"/>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72" name="Round Same Side Corner Rectangle 71"/>
            <p:cNvSpPr/>
            <p:nvPr/>
          </p:nvSpPr>
          <p:spPr>
            <a:xfrm flipH="1">
              <a:off x="4839623" y="1177926"/>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 name="Group 14"/>
            <p:cNvGrpSpPr/>
            <p:nvPr/>
          </p:nvGrpSpPr>
          <p:grpSpPr>
            <a:xfrm flipH="1">
              <a:off x="4839623" y="1527636"/>
              <a:ext cx="4572000" cy="108858"/>
              <a:chOff x="-42012" y="1815192"/>
              <a:chExt cx="9235440" cy="108858"/>
            </a:xfrm>
          </p:grpSpPr>
          <p:sp useBgFill="1">
            <p:nvSpPr>
              <p:cNvPr id="77" name="Rectangle 76"/>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Rectangle 77"/>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useBgFill="1">
          <p:nvSpPr>
            <p:cNvPr id="75" name="Round Same Side Corner Rectangle 74"/>
            <p:cNvSpPr/>
            <p:nvPr/>
          </p:nvSpPr>
          <p:spPr>
            <a:xfrm flipH="1">
              <a:off x="4839623" y="1177926"/>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0" name="Round Same Side Corner Rectangle 39"/>
            <p:cNvSpPr/>
            <p:nvPr/>
          </p:nvSpPr>
          <p:spPr>
            <a:xfrm flipH="1">
              <a:off x="4829116" y="3272063"/>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1" name="Round Same Side Corner Rectangle 40"/>
            <p:cNvSpPr/>
            <p:nvPr/>
          </p:nvSpPr>
          <p:spPr>
            <a:xfrm flipH="1">
              <a:off x="4829116" y="3272063"/>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4" name="Round Same Side Corner Rectangle 43"/>
            <p:cNvSpPr/>
            <p:nvPr/>
          </p:nvSpPr>
          <p:spPr>
            <a:xfrm flipH="1">
              <a:off x="4829116" y="4449224"/>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5" name="Round Same Side Corner Rectangle 44"/>
            <p:cNvSpPr/>
            <p:nvPr/>
          </p:nvSpPr>
          <p:spPr>
            <a:xfrm flipH="1">
              <a:off x="4829116" y="4449224"/>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8" name="Round Same Side Corner Rectangle 47"/>
            <p:cNvSpPr/>
            <p:nvPr/>
          </p:nvSpPr>
          <p:spPr>
            <a:xfrm flipH="1">
              <a:off x="4829116" y="5258520"/>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49" name="Round Same Side Corner Rectangle 48"/>
            <p:cNvSpPr/>
            <p:nvPr/>
          </p:nvSpPr>
          <p:spPr>
            <a:xfrm flipH="1">
              <a:off x="4829116" y="5258520"/>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8" name="Group 37"/>
          <p:cNvGrpSpPr/>
          <p:nvPr/>
        </p:nvGrpSpPr>
        <p:grpSpPr>
          <a:xfrm>
            <a:off x="1" y="1111252"/>
            <a:ext cx="6193428" cy="4316411"/>
            <a:chOff x="0" y="1111251"/>
            <a:chExt cx="4646281" cy="4316411"/>
          </a:xfrm>
        </p:grpSpPr>
        <p:sp>
          <p:nvSpPr>
            <p:cNvPr id="26" name="Round Same Side Corner Rectangle 25"/>
            <p:cNvSpPr/>
            <p:nvPr/>
          </p:nvSpPr>
          <p:spPr>
            <a:xfrm>
              <a:off x="574143" y="1111251"/>
              <a:ext cx="4072138" cy="4316411"/>
            </a:xfrm>
            <a:prstGeom prst="round2SameRect">
              <a:avLst>
                <a:gd name="adj1" fmla="val 4413"/>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27" name="Round Same Side Corner Rectangle 26"/>
            <p:cNvSpPr/>
            <p:nvPr/>
          </p:nvSpPr>
          <p:spPr>
            <a:xfrm>
              <a:off x="648424" y="1177926"/>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 name="Group 14"/>
            <p:cNvGrpSpPr/>
            <p:nvPr/>
          </p:nvGrpSpPr>
          <p:grpSpPr>
            <a:xfrm>
              <a:off x="0" y="1527636"/>
              <a:ext cx="4572000" cy="108858"/>
              <a:chOff x="-42012" y="1815192"/>
              <a:chExt cx="9235440" cy="108858"/>
            </a:xfrm>
          </p:grpSpPr>
          <p:sp useBgFill="1">
            <p:nvSpPr>
              <p:cNvPr id="32" name="Rectangle 31"/>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useBgFill="1">
          <p:nvSpPr>
            <p:cNvPr id="30" name="Round Same Side Corner Rectangle 29"/>
            <p:cNvSpPr/>
            <p:nvPr/>
          </p:nvSpPr>
          <p:spPr>
            <a:xfrm>
              <a:off x="648424" y="1177925"/>
              <a:ext cx="3923576" cy="347789"/>
            </a:xfrm>
            <a:prstGeom prst="round2SameRect">
              <a:avLst>
                <a:gd name="adj1" fmla="val 47247"/>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29" name="Round Same Side Corner Rectangle 28"/>
            <p:cNvSpPr/>
            <p:nvPr/>
          </p:nvSpPr>
          <p:spPr>
            <a:xfrm>
              <a:off x="648424" y="4524065"/>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36" name="Round Same Side Corner Rectangle 35"/>
            <p:cNvSpPr/>
            <p:nvPr/>
          </p:nvSpPr>
          <p:spPr>
            <a:xfrm>
              <a:off x="648424" y="4524064"/>
              <a:ext cx="3923576" cy="347789"/>
            </a:xfrm>
            <a:prstGeom prst="round2SameRect">
              <a:avLst>
                <a:gd name="adj1" fmla="val 47247"/>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 name="Title 1"/>
          <p:cNvSpPr>
            <a:spLocks noGrp="1"/>
          </p:cNvSpPr>
          <p:nvPr>
            <p:ph type="title"/>
          </p:nvPr>
        </p:nvSpPr>
        <p:spPr/>
        <p:txBody>
          <a:bodyPr/>
          <a:lstStyle/>
          <a:p>
            <a:r>
              <a:rPr lang="en-US" smtClean="0"/>
              <a:t>BranchCache Resources</a:t>
            </a:r>
            <a:endParaRPr lang="en-US" dirty="0"/>
          </a:p>
        </p:txBody>
      </p:sp>
      <p:sp>
        <p:nvSpPr>
          <p:cNvPr id="28" name="TextBox 27"/>
          <p:cNvSpPr txBox="1"/>
          <p:nvPr/>
        </p:nvSpPr>
        <p:spPr>
          <a:xfrm>
            <a:off x="1044791" y="1795207"/>
            <a:ext cx="4984908" cy="2052870"/>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Content Identification (PCCRC)</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Discovery (PCCRD)</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Retrieval (PCCRR)</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Hosted Cache Offer (PCHC)</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HTTP extensions for BranchCache (PCCRTP)</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SMB extensions for BranchCache (SMB2.1)</a:t>
            </a:r>
            <a:endParaRPr lang="en-US" sz="1600" dirty="0">
              <a:solidFill>
                <a:schemeClr val="bg1"/>
              </a:solidFill>
              <a:latin typeface="Segoe Light"/>
            </a:endParaRPr>
          </a:p>
        </p:txBody>
      </p:sp>
      <p:sp>
        <p:nvSpPr>
          <p:cNvPr id="31" name="TextBox 30"/>
          <p:cNvSpPr txBox="1">
            <a:spLocks noChangeArrowheads="1"/>
          </p:cNvSpPr>
          <p:nvPr/>
        </p:nvSpPr>
        <p:spPr bwMode="auto">
          <a:xfrm>
            <a:off x="1044790" y="1364787"/>
            <a:ext cx="4765423" cy="233758"/>
          </a:xfrm>
          <a:prstGeom prst="rect">
            <a:avLst/>
          </a:prstGeom>
          <a:noFill/>
          <a:ln w="9525">
            <a:noFill/>
            <a:miter lim="800000"/>
            <a:headEnd/>
            <a:tailEnd/>
          </a:ln>
        </p:spPr>
        <p:txBody>
          <a:bodyPr wrap="square" lIns="91413" tIns="45708" rIns="91413" bIns="45708">
            <a:spAutoFit/>
          </a:bodyPr>
          <a:lstStyle/>
          <a:p>
            <a:pPr>
              <a:lnSpc>
                <a:spcPts val="800"/>
              </a:lnSpc>
              <a:spcBef>
                <a:spcPct val="50000"/>
              </a:spcBef>
              <a:defRPr/>
            </a:pPr>
            <a:r>
              <a:rPr lang="en-US" sz="2000" dirty="0" smtClean="0">
                <a:solidFill>
                  <a:schemeClr val="bg1"/>
                </a:solidFill>
                <a:latin typeface="Segoe Light" pitchFamily="34" charset="0"/>
              </a:rPr>
              <a:t>Protocols</a:t>
            </a:r>
            <a:endParaRPr lang="en-US" sz="2000" dirty="0">
              <a:solidFill>
                <a:schemeClr val="bg1"/>
              </a:solidFill>
              <a:latin typeface="Segoe Light" pitchFamily="34" charset="0"/>
            </a:endParaRPr>
          </a:p>
        </p:txBody>
      </p:sp>
      <p:sp>
        <p:nvSpPr>
          <p:cNvPr id="73" name="TextBox 72"/>
          <p:cNvSpPr txBox="1"/>
          <p:nvPr/>
        </p:nvSpPr>
        <p:spPr>
          <a:xfrm flipH="1">
            <a:off x="6661404" y="1795208"/>
            <a:ext cx="5135136" cy="1357295"/>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BranchCache Executive Overview  </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BranchCache Technical Overview </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BranchCache Security Guide</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BranchCache Deployment Guide </a:t>
            </a:r>
            <a:endParaRPr lang="en-US" sz="1600" dirty="0">
              <a:solidFill>
                <a:schemeClr val="bg1"/>
              </a:solidFill>
              <a:latin typeface="Segoe Light"/>
            </a:endParaRPr>
          </a:p>
        </p:txBody>
      </p:sp>
      <p:sp>
        <p:nvSpPr>
          <p:cNvPr id="76" name="TextBox 75"/>
          <p:cNvSpPr txBox="1">
            <a:spLocks noChangeArrowheads="1"/>
          </p:cNvSpPr>
          <p:nvPr/>
        </p:nvSpPr>
        <p:spPr bwMode="auto">
          <a:xfrm flipH="1">
            <a:off x="6661405" y="1223995"/>
            <a:ext cx="4765423" cy="353919"/>
          </a:xfrm>
          <a:prstGeom prst="rect">
            <a:avLst/>
          </a:prstGeom>
          <a:noFill/>
          <a:ln w="9525">
            <a:noFill/>
            <a:miter lim="800000"/>
            <a:headEnd/>
            <a:tailEnd/>
          </a:ln>
        </p:spPr>
        <p:txBody>
          <a:bodyPr wrap="square" lIns="91413" tIns="45708" rIns="91413" bIns="45708">
            <a:spAutoFit/>
          </a:bodyPr>
          <a:lstStyle/>
          <a:p>
            <a:pPr>
              <a:lnSpc>
                <a:spcPct val="85000"/>
              </a:lnSpc>
              <a:spcBef>
                <a:spcPct val="50000"/>
              </a:spcBef>
              <a:defRPr/>
            </a:pPr>
            <a:r>
              <a:rPr lang="en-US" sz="2000" dirty="0" smtClean="0">
                <a:solidFill>
                  <a:schemeClr val="bg1"/>
                </a:solidFill>
                <a:latin typeface="Segoe Light" pitchFamily="34" charset="0"/>
              </a:rPr>
              <a:t>Collateral</a:t>
            </a:r>
            <a:endParaRPr lang="en-US" sz="2000" dirty="0">
              <a:solidFill>
                <a:schemeClr val="bg1"/>
              </a:solidFill>
              <a:latin typeface="Segoe Light" pitchFamily="34" charset="0"/>
            </a:endParaRPr>
          </a:p>
        </p:txBody>
      </p:sp>
      <p:sp>
        <p:nvSpPr>
          <p:cNvPr id="34" name="TextBox 33"/>
          <p:cNvSpPr txBox="1"/>
          <p:nvPr/>
        </p:nvSpPr>
        <p:spPr>
          <a:xfrm>
            <a:off x="1044791" y="5025736"/>
            <a:ext cx="4984908" cy="313932"/>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Protocol parsers</a:t>
            </a:r>
            <a:endParaRPr lang="en-US" sz="1600" dirty="0">
              <a:solidFill>
                <a:schemeClr val="bg1"/>
              </a:solidFill>
              <a:latin typeface="Segoe Light"/>
            </a:endParaRPr>
          </a:p>
        </p:txBody>
      </p:sp>
      <p:sp>
        <p:nvSpPr>
          <p:cNvPr id="37" name="TextBox 36"/>
          <p:cNvSpPr txBox="1">
            <a:spLocks noChangeArrowheads="1"/>
          </p:cNvSpPr>
          <p:nvPr/>
        </p:nvSpPr>
        <p:spPr bwMode="auto">
          <a:xfrm>
            <a:off x="1044790" y="4710926"/>
            <a:ext cx="4765423" cy="233758"/>
          </a:xfrm>
          <a:prstGeom prst="rect">
            <a:avLst/>
          </a:prstGeom>
          <a:noFill/>
          <a:ln w="9525">
            <a:noFill/>
            <a:miter lim="800000"/>
            <a:headEnd/>
            <a:tailEnd/>
          </a:ln>
        </p:spPr>
        <p:txBody>
          <a:bodyPr wrap="square" lIns="91413" tIns="45708" rIns="91413" bIns="45708">
            <a:spAutoFit/>
          </a:bodyPr>
          <a:lstStyle/>
          <a:p>
            <a:pPr>
              <a:lnSpc>
                <a:spcPts val="800"/>
              </a:lnSpc>
              <a:spcBef>
                <a:spcPct val="50000"/>
              </a:spcBef>
              <a:defRPr/>
            </a:pPr>
            <a:r>
              <a:rPr lang="en-US" sz="2000" dirty="0" err="1" smtClean="0">
                <a:solidFill>
                  <a:schemeClr val="bg1"/>
                </a:solidFill>
                <a:latin typeface="Segoe Light" pitchFamily="34" charset="0"/>
              </a:rPr>
              <a:t>Netmon</a:t>
            </a:r>
            <a:r>
              <a:rPr lang="en-US" sz="2000" dirty="0" smtClean="0">
                <a:solidFill>
                  <a:schemeClr val="bg1"/>
                </a:solidFill>
                <a:latin typeface="Segoe Light" pitchFamily="34" charset="0"/>
              </a:rPr>
              <a:t> Parsers</a:t>
            </a:r>
            <a:endParaRPr lang="en-US" sz="2000" dirty="0">
              <a:solidFill>
                <a:schemeClr val="bg1"/>
              </a:solidFill>
              <a:latin typeface="Segoe Light" pitchFamily="34" charset="0"/>
            </a:endParaRPr>
          </a:p>
        </p:txBody>
      </p:sp>
      <p:sp>
        <p:nvSpPr>
          <p:cNvPr id="42" name="TextBox 41"/>
          <p:cNvSpPr txBox="1">
            <a:spLocks noChangeArrowheads="1"/>
          </p:cNvSpPr>
          <p:nvPr/>
        </p:nvSpPr>
        <p:spPr bwMode="auto">
          <a:xfrm flipH="1">
            <a:off x="6647399" y="3286602"/>
            <a:ext cx="4765423" cy="353919"/>
          </a:xfrm>
          <a:prstGeom prst="rect">
            <a:avLst/>
          </a:prstGeom>
          <a:noFill/>
          <a:ln w="9525">
            <a:noFill/>
            <a:miter lim="800000"/>
            <a:headEnd/>
            <a:tailEnd/>
          </a:ln>
        </p:spPr>
        <p:txBody>
          <a:bodyPr wrap="square" lIns="91413" tIns="45708" rIns="91413" bIns="45708">
            <a:spAutoFit/>
          </a:bodyPr>
          <a:lstStyle/>
          <a:p>
            <a:pPr>
              <a:lnSpc>
                <a:spcPct val="85000"/>
              </a:lnSpc>
              <a:spcBef>
                <a:spcPct val="50000"/>
              </a:spcBef>
              <a:defRPr/>
            </a:pPr>
            <a:r>
              <a:rPr lang="en-US" sz="2000" dirty="0" smtClean="0">
                <a:solidFill>
                  <a:schemeClr val="bg1"/>
                </a:solidFill>
                <a:latin typeface="Segoe Light" pitchFamily="34" charset="0"/>
              </a:rPr>
              <a:t>Case studies (partial)</a:t>
            </a:r>
          </a:p>
        </p:txBody>
      </p:sp>
      <p:sp>
        <p:nvSpPr>
          <p:cNvPr id="43" name="TextBox 42"/>
          <p:cNvSpPr txBox="1"/>
          <p:nvPr/>
        </p:nvSpPr>
        <p:spPr>
          <a:xfrm flipH="1">
            <a:off x="6678538" y="3693070"/>
            <a:ext cx="5135136" cy="661720"/>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err="1" smtClean="0">
                <a:solidFill>
                  <a:schemeClr val="bg1"/>
                </a:solidFill>
                <a:latin typeface="Segoe Light"/>
              </a:rPr>
              <a:t>Sporton</a:t>
            </a:r>
            <a:r>
              <a:rPr lang="en-US" sz="1600" dirty="0" smtClean="0">
                <a:solidFill>
                  <a:schemeClr val="bg1"/>
                </a:solidFill>
                <a:latin typeface="Segoe Light"/>
              </a:rPr>
              <a:t> International</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Convergent Computing</a:t>
            </a:r>
          </a:p>
        </p:txBody>
      </p:sp>
      <p:sp>
        <p:nvSpPr>
          <p:cNvPr id="46" name="TextBox 45"/>
          <p:cNvSpPr txBox="1">
            <a:spLocks noChangeArrowheads="1"/>
          </p:cNvSpPr>
          <p:nvPr/>
        </p:nvSpPr>
        <p:spPr bwMode="auto">
          <a:xfrm flipH="1">
            <a:off x="6647399" y="4463763"/>
            <a:ext cx="4765423" cy="353919"/>
          </a:xfrm>
          <a:prstGeom prst="rect">
            <a:avLst/>
          </a:prstGeom>
          <a:noFill/>
          <a:ln w="9525">
            <a:noFill/>
            <a:miter lim="800000"/>
            <a:headEnd/>
            <a:tailEnd/>
          </a:ln>
        </p:spPr>
        <p:txBody>
          <a:bodyPr wrap="square" lIns="91413" tIns="45708" rIns="91413" bIns="45708">
            <a:spAutoFit/>
          </a:bodyPr>
          <a:lstStyle/>
          <a:p>
            <a:pPr>
              <a:lnSpc>
                <a:spcPct val="85000"/>
              </a:lnSpc>
              <a:spcBef>
                <a:spcPct val="50000"/>
              </a:spcBef>
              <a:defRPr/>
            </a:pPr>
            <a:r>
              <a:rPr lang="en-US" sz="2000" dirty="0" smtClean="0">
                <a:solidFill>
                  <a:schemeClr val="bg1"/>
                </a:solidFill>
                <a:latin typeface="Segoe Light" pitchFamily="34" charset="0"/>
              </a:rPr>
              <a:t>E-mail</a:t>
            </a:r>
            <a:endParaRPr lang="en-US" sz="2000" dirty="0">
              <a:solidFill>
                <a:schemeClr val="bg1"/>
              </a:solidFill>
              <a:latin typeface="Segoe Light" pitchFamily="34" charset="0"/>
            </a:endParaRPr>
          </a:p>
        </p:txBody>
      </p:sp>
      <p:sp>
        <p:nvSpPr>
          <p:cNvPr id="47" name="TextBox 46"/>
          <p:cNvSpPr txBox="1"/>
          <p:nvPr/>
        </p:nvSpPr>
        <p:spPr>
          <a:xfrm flipH="1">
            <a:off x="6678538" y="4870231"/>
            <a:ext cx="5135136" cy="661720"/>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branchbg@microsoft.com</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endParaRPr lang="en-US" sz="1600" dirty="0" smtClean="0">
              <a:solidFill>
                <a:schemeClr val="bg1"/>
              </a:solidFill>
              <a:latin typeface="Segoe Light"/>
            </a:endParaRPr>
          </a:p>
        </p:txBody>
      </p:sp>
      <p:sp>
        <p:nvSpPr>
          <p:cNvPr id="50" name="TextBox 49"/>
          <p:cNvSpPr txBox="1">
            <a:spLocks noChangeArrowheads="1"/>
          </p:cNvSpPr>
          <p:nvPr/>
        </p:nvSpPr>
        <p:spPr bwMode="auto">
          <a:xfrm flipH="1">
            <a:off x="6647399" y="5273059"/>
            <a:ext cx="4765423" cy="353919"/>
          </a:xfrm>
          <a:prstGeom prst="rect">
            <a:avLst/>
          </a:prstGeom>
          <a:noFill/>
          <a:ln w="9525">
            <a:noFill/>
            <a:miter lim="800000"/>
            <a:headEnd/>
            <a:tailEnd/>
          </a:ln>
        </p:spPr>
        <p:txBody>
          <a:bodyPr wrap="square" lIns="91413" tIns="45708" rIns="91413" bIns="45708">
            <a:spAutoFit/>
          </a:bodyPr>
          <a:lstStyle/>
          <a:p>
            <a:pPr>
              <a:lnSpc>
                <a:spcPct val="85000"/>
              </a:lnSpc>
              <a:spcBef>
                <a:spcPct val="50000"/>
              </a:spcBef>
              <a:defRPr/>
            </a:pPr>
            <a:r>
              <a:rPr lang="en-US" sz="2000" dirty="0" smtClean="0">
                <a:solidFill>
                  <a:schemeClr val="bg1"/>
                </a:solidFill>
                <a:latin typeface="Segoe Light" pitchFamily="34" charset="0"/>
              </a:rPr>
              <a:t>Website</a:t>
            </a:r>
            <a:endParaRPr lang="en-US" sz="2000" dirty="0">
              <a:solidFill>
                <a:schemeClr val="bg1"/>
              </a:solidFill>
              <a:latin typeface="Segoe Light" pitchFamily="34" charset="0"/>
            </a:endParaRPr>
          </a:p>
        </p:txBody>
      </p:sp>
      <p:sp>
        <p:nvSpPr>
          <p:cNvPr id="51" name="TextBox 50"/>
          <p:cNvSpPr txBox="1"/>
          <p:nvPr/>
        </p:nvSpPr>
        <p:spPr>
          <a:xfrm flipH="1">
            <a:off x="6678538" y="5679527"/>
            <a:ext cx="5135136" cy="313932"/>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smtClean="0">
                <a:solidFill>
                  <a:schemeClr val="bg1"/>
                </a:solidFill>
                <a:latin typeface="Segoe Light"/>
              </a:rPr>
              <a:t>http://www.branchcache.com</a:t>
            </a:r>
          </a:p>
        </p:txBody>
      </p:sp>
    </p:spTree>
    <p:extLst>
      <p:ext uri="{BB962C8B-B14F-4D97-AF65-F5344CB8AC3E}">
        <p14:creationId xmlns:p14="http://schemas.microsoft.com/office/powerpoint/2010/main" val="40189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lide(fromTop)">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20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000"/>
                                        <p:tgtEl>
                                          <p:spTgt spid="34"/>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slide(fromTop)">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2000"/>
                                        <p:tgtEl>
                                          <p:spTgt spid="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2000"/>
                                        <p:tgtEl>
                                          <p:spTgt spid="7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20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20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20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73" grpId="0"/>
      <p:bldP spid="76" grpId="0"/>
      <p:bldP spid="34" grpId="0"/>
      <p:bldP spid="37" grpId="0"/>
      <p:bldP spid="42" grpId="0"/>
      <p:bldP spid="43" grpId="0"/>
      <p:bldP spid="46" grpId="0"/>
      <p:bldP spid="47" grpId="0"/>
      <p:bldP spid="50" grpId="0"/>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9086807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8520166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8377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20589896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rot="5400000">
            <a:off x="2244424" y="-947246"/>
            <a:ext cx="1951665" cy="6440516"/>
          </a:xfrm>
          <a:prstGeom prst="round2SameRect">
            <a:avLst>
              <a:gd name="adj1" fmla="val 12341"/>
              <a:gd name="adj2" fmla="val 0"/>
            </a:avLst>
          </a:prstGeom>
          <a:solidFill>
            <a:sysClr val="windowText" lastClr="000000">
              <a:alpha val="30000"/>
            </a:sysClr>
          </a:solidFill>
          <a:ln w="25400" cap="flat" cmpd="sng" algn="ctr">
            <a:noFill/>
            <a:prstDash val="solid"/>
          </a:ln>
          <a:effectLst/>
        </p:spPr>
        <p:txBody>
          <a:bodyPr rtlCol="0" anchor="ctr"/>
          <a:lstStyle/>
          <a:p>
            <a:pPr algn="ctr">
              <a:defRPr/>
            </a:pPr>
            <a:endParaRPr lang="en-US" kern="0">
              <a:solidFill>
                <a:sysClr val="window" lastClr="FFFFFF"/>
              </a:solidFill>
            </a:endParaRPr>
          </a:p>
        </p:txBody>
      </p:sp>
      <p:sp>
        <p:nvSpPr>
          <p:cNvPr id="2" name="Title 1"/>
          <p:cNvSpPr>
            <a:spLocks noGrp="1"/>
          </p:cNvSpPr>
          <p:nvPr>
            <p:ph type="title"/>
          </p:nvPr>
        </p:nvSpPr>
        <p:spPr/>
        <p:txBody>
          <a:bodyPr/>
          <a:lstStyle/>
          <a:p>
            <a:r>
              <a:rPr smtClean="0"/>
              <a:t>Problem Background</a:t>
            </a:r>
            <a:endParaRPr lang="en-US" dirty="0"/>
          </a:p>
        </p:txBody>
      </p:sp>
      <p:sp>
        <p:nvSpPr>
          <p:cNvPr id="3" name="Text Placeholder 2"/>
          <p:cNvSpPr>
            <a:spLocks noGrp="1"/>
          </p:cNvSpPr>
          <p:nvPr>
            <p:ph idx="1"/>
          </p:nvPr>
        </p:nvSpPr>
        <p:spPr>
          <a:xfrm>
            <a:off x="639542" y="2246157"/>
            <a:ext cx="5620401" cy="763286"/>
          </a:xfrm>
        </p:spPr>
        <p:txBody>
          <a:bodyPr/>
          <a:lstStyle/>
          <a:p>
            <a:r>
              <a:rPr lang="en-US" sz="1600" dirty="0" smtClean="0">
                <a:latin typeface="Segoe" pitchFamily="34" charset="0"/>
              </a:rPr>
              <a:t>High link utilization</a:t>
            </a:r>
          </a:p>
          <a:p>
            <a:r>
              <a:rPr lang="en-US" sz="1600" dirty="0" smtClean="0">
                <a:latin typeface="Segoe" pitchFamily="34" charset="0"/>
              </a:rPr>
              <a:t>Poor application responsiveness</a:t>
            </a:r>
          </a:p>
          <a:p>
            <a:r>
              <a:rPr lang="en-US" sz="1600" dirty="0" smtClean="0">
                <a:latin typeface="Segoe" pitchFamily="34" charset="0"/>
              </a:rPr>
              <a:t>Trend towards data centralization</a:t>
            </a:r>
          </a:p>
        </p:txBody>
      </p:sp>
      <p:sp>
        <p:nvSpPr>
          <p:cNvPr id="4" name="TextBox 3"/>
          <p:cNvSpPr txBox="1"/>
          <p:nvPr/>
        </p:nvSpPr>
        <p:spPr>
          <a:xfrm>
            <a:off x="507870" y="1450281"/>
            <a:ext cx="4338175" cy="707886"/>
          </a:xfrm>
          <a:prstGeom prst="rect">
            <a:avLst/>
          </a:prstGeom>
          <a:noFill/>
        </p:spPr>
        <p:txBody>
          <a:bodyPr wrap="none" rtlCol="0">
            <a:spAutoFit/>
          </a:bodyPr>
          <a:lstStyle/>
          <a:p>
            <a:r>
              <a:rPr lang="en-US" sz="2000" dirty="0" smtClean="0">
                <a:solidFill>
                  <a:prstClr val="white"/>
                </a:solidFill>
                <a:latin typeface="Segoe" pitchFamily="34" charset="0"/>
              </a:rPr>
              <a:t>Thin, expensive WAN links between </a:t>
            </a:r>
          </a:p>
          <a:p>
            <a:r>
              <a:rPr lang="en-US" sz="2000" dirty="0" smtClean="0">
                <a:solidFill>
                  <a:prstClr val="white"/>
                </a:solidFill>
                <a:latin typeface="Segoe" pitchFamily="34" charset="0"/>
              </a:rPr>
              <a:t>main office and branch offices</a:t>
            </a:r>
          </a:p>
        </p:txBody>
      </p:sp>
      <p:grpSp>
        <p:nvGrpSpPr>
          <p:cNvPr id="20" name="Group 19"/>
          <p:cNvGrpSpPr/>
          <p:nvPr/>
        </p:nvGrpSpPr>
        <p:grpSpPr>
          <a:xfrm>
            <a:off x="350573" y="3720331"/>
            <a:ext cx="6150134" cy="3230767"/>
            <a:chOff x="262998" y="3809266"/>
            <a:chExt cx="4613802" cy="3230767"/>
          </a:xfrm>
        </p:grpSpPr>
        <p:pic>
          <p:nvPicPr>
            <p:cNvPr id="17" name="Picture 4" descr="C:\Users\arib\Pictures\Presentation Stuff\Platform3.png"/>
            <p:cNvPicPr>
              <a:picLocks noChangeAspect="1" noChangeArrowheads="1"/>
            </p:cNvPicPr>
            <p:nvPr/>
          </p:nvPicPr>
          <p:blipFill>
            <a:blip r:embed="rId3" cstate="screen"/>
            <a:srcRect/>
            <a:stretch>
              <a:fillRect/>
            </a:stretch>
          </p:blipFill>
          <p:spPr bwMode="auto">
            <a:xfrm>
              <a:off x="262998" y="3809266"/>
              <a:ext cx="4613802" cy="3230767"/>
            </a:xfrm>
            <a:prstGeom prst="rect">
              <a:avLst/>
            </a:prstGeom>
            <a:noFill/>
          </p:spPr>
        </p:pic>
        <p:pic>
          <p:nvPicPr>
            <p:cNvPr id="7" name="Picture 24" descr="application server"/>
            <p:cNvPicPr>
              <a:picLocks noChangeAspect="1" noChangeArrowheads="1"/>
            </p:cNvPicPr>
            <p:nvPr/>
          </p:nvPicPr>
          <p:blipFill>
            <a:blip r:embed="rId4" cstate="print"/>
            <a:stretch>
              <a:fillRect/>
            </a:stretch>
          </p:blipFill>
          <p:spPr bwMode="auto">
            <a:xfrm>
              <a:off x="2466622" y="4096595"/>
              <a:ext cx="1179689" cy="639831"/>
            </a:xfrm>
            <a:prstGeom prst="rect">
              <a:avLst/>
            </a:prstGeom>
            <a:noFill/>
          </p:spPr>
        </p:pic>
        <p:pic>
          <p:nvPicPr>
            <p:cNvPr id="8" name="Picture 24" descr="application server"/>
            <p:cNvPicPr>
              <a:picLocks noChangeAspect="1" noChangeArrowheads="1"/>
            </p:cNvPicPr>
            <p:nvPr/>
          </p:nvPicPr>
          <p:blipFill>
            <a:blip r:embed="rId4" cstate="print"/>
            <a:stretch>
              <a:fillRect/>
            </a:stretch>
          </p:blipFill>
          <p:spPr bwMode="auto">
            <a:xfrm>
              <a:off x="1199444" y="4136597"/>
              <a:ext cx="1072446" cy="581665"/>
            </a:xfrm>
            <a:prstGeom prst="rect">
              <a:avLst/>
            </a:prstGeom>
            <a:noFill/>
          </p:spPr>
        </p:pic>
        <p:pic>
          <p:nvPicPr>
            <p:cNvPr id="9" name="Picture 24" descr="application server"/>
            <p:cNvPicPr>
              <a:picLocks noChangeAspect="1" noChangeArrowheads="1"/>
            </p:cNvPicPr>
            <p:nvPr/>
          </p:nvPicPr>
          <p:blipFill>
            <a:blip r:embed="rId4" cstate="print"/>
            <a:stretch>
              <a:fillRect/>
            </a:stretch>
          </p:blipFill>
          <p:spPr bwMode="auto">
            <a:xfrm>
              <a:off x="1653822" y="4680341"/>
              <a:ext cx="1608667" cy="872497"/>
            </a:xfrm>
            <a:prstGeom prst="rect">
              <a:avLst/>
            </a:prstGeom>
            <a:noFill/>
          </p:spPr>
        </p:pic>
      </p:grpSp>
      <p:cxnSp>
        <p:nvCxnSpPr>
          <p:cNvPr id="15" name="Straight Connector 14"/>
          <p:cNvCxnSpPr/>
          <p:nvPr/>
        </p:nvCxnSpPr>
        <p:spPr>
          <a:xfrm>
            <a:off x="5658023" y="4618532"/>
            <a:ext cx="2242143" cy="11288"/>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207960" y="3952487"/>
            <a:ext cx="4785242" cy="2324297"/>
            <a:chOff x="5407378" y="4041422"/>
            <a:chExt cx="3589866" cy="2324297"/>
          </a:xfrm>
        </p:grpSpPr>
        <p:pic>
          <p:nvPicPr>
            <p:cNvPr id="18" name="Picture 2" descr="C:\Users\arib\Pictures\Presentation Stuff\Platform4.png"/>
            <p:cNvPicPr>
              <a:picLocks noChangeAspect="1" noChangeArrowheads="1"/>
            </p:cNvPicPr>
            <p:nvPr/>
          </p:nvPicPr>
          <p:blipFill>
            <a:blip r:embed="rId5" cstate="screen"/>
            <a:srcRect/>
            <a:stretch>
              <a:fillRect/>
            </a:stretch>
          </p:blipFill>
          <p:spPr bwMode="auto">
            <a:xfrm>
              <a:off x="5407378" y="4079325"/>
              <a:ext cx="3589866" cy="2286394"/>
            </a:xfrm>
            <a:prstGeom prst="rect">
              <a:avLst/>
            </a:prstGeom>
            <a:noFill/>
            <a:ln>
              <a:noFill/>
            </a:ln>
          </p:spPr>
        </p:pic>
        <p:pic>
          <p:nvPicPr>
            <p:cNvPr id="13" name="Picture 6" descr="laptop"/>
            <p:cNvPicPr>
              <a:picLocks noChangeAspect="1" noChangeArrowheads="1"/>
            </p:cNvPicPr>
            <p:nvPr/>
          </p:nvPicPr>
          <p:blipFill>
            <a:blip r:embed="rId6" cstate="print"/>
            <a:stretch>
              <a:fillRect/>
            </a:stretch>
          </p:blipFill>
          <p:spPr bwMode="auto">
            <a:xfrm>
              <a:off x="6225469" y="4041422"/>
              <a:ext cx="638175" cy="550069"/>
            </a:xfrm>
            <a:prstGeom prst="rect">
              <a:avLst/>
            </a:prstGeom>
            <a:noFill/>
          </p:spPr>
        </p:pic>
        <p:pic>
          <p:nvPicPr>
            <p:cNvPr id="14" name="Picture 6" descr="laptop"/>
            <p:cNvPicPr>
              <a:picLocks noChangeAspect="1" noChangeArrowheads="1"/>
            </p:cNvPicPr>
            <p:nvPr/>
          </p:nvPicPr>
          <p:blipFill>
            <a:blip r:embed="rId7" cstate="print"/>
            <a:stretch>
              <a:fillRect/>
            </a:stretch>
          </p:blipFill>
          <p:spPr bwMode="auto">
            <a:xfrm>
              <a:off x="7545634" y="4270022"/>
              <a:ext cx="765810" cy="660083"/>
            </a:xfrm>
            <a:prstGeom prst="rect">
              <a:avLst/>
            </a:prstGeom>
            <a:noFill/>
          </p:spPr>
        </p:pic>
        <p:pic>
          <p:nvPicPr>
            <p:cNvPr id="12" name="Picture 6" descr="laptop"/>
            <p:cNvPicPr>
              <a:picLocks noChangeAspect="1" noChangeArrowheads="1"/>
            </p:cNvPicPr>
            <p:nvPr/>
          </p:nvPicPr>
          <p:blipFill>
            <a:blip r:embed="rId8" cstate="print"/>
            <a:stretch>
              <a:fillRect/>
            </a:stretch>
          </p:blipFill>
          <p:spPr bwMode="auto">
            <a:xfrm>
              <a:off x="6528364" y="4151912"/>
              <a:ext cx="1021080" cy="880110"/>
            </a:xfrm>
            <a:prstGeom prst="rect">
              <a:avLst/>
            </a:prstGeom>
            <a:noFill/>
          </p:spPr>
        </p:pic>
      </p:grpSp>
    </p:spTree>
    <p:extLst>
      <p:ext uri="{BB962C8B-B14F-4D97-AF65-F5344CB8AC3E}">
        <p14:creationId xmlns:p14="http://schemas.microsoft.com/office/powerpoint/2010/main" val="4148465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p:cNvGrpSpPr/>
          <p:nvPr/>
        </p:nvGrpSpPr>
        <p:grpSpPr>
          <a:xfrm>
            <a:off x="3011078" y="2606324"/>
            <a:ext cx="6150134" cy="3230767"/>
            <a:chOff x="2315342" y="2527300"/>
            <a:chExt cx="4613802" cy="3230767"/>
          </a:xfrm>
        </p:grpSpPr>
        <p:pic>
          <p:nvPicPr>
            <p:cNvPr id="93" name="Picture 4" descr="C:\Users\arib\Pictures\Presentation Stuff\Platform3.png"/>
            <p:cNvPicPr>
              <a:picLocks noChangeAspect="1" noChangeArrowheads="1"/>
            </p:cNvPicPr>
            <p:nvPr/>
          </p:nvPicPr>
          <p:blipFill>
            <a:blip r:embed="rId3" cstate="screen"/>
            <a:srcRect/>
            <a:stretch>
              <a:fillRect/>
            </a:stretch>
          </p:blipFill>
          <p:spPr bwMode="auto">
            <a:xfrm>
              <a:off x="2315342" y="2527300"/>
              <a:ext cx="4613802" cy="3230767"/>
            </a:xfrm>
            <a:prstGeom prst="rect">
              <a:avLst/>
            </a:prstGeom>
            <a:noFill/>
          </p:spPr>
        </p:pic>
        <p:pic>
          <p:nvPicPr>
            <p:cNvPr id="5" name="Picture 24" descr="application server"/>
            <p:cNvPicPr>
              <a:picLocks noChangeAspect="1" noChangeArrowheads="1"/>
            </p:cNvPicPr>
            <p:nvPr/>
          </p:nvPicPr>
          <p:blipFill>
            <a:blip r:embed="rId4" cstate="print">
              <a:grayscl/>
              <a:lum bright="-20000" contrast="40000"/>
            </a:blip>
            <a:srcRect/>
            <a:stretch>
              <a:fillRect/>
            </a:stretch>
          </p:blipFill>
          <p:spPr bwMode="auto">
            <a:xfrm>
              <a:off x="4787250" y="2987245"/>
              <a:ext cx="1064127" cy="1127558"/>
            </a:xfrm>
            <a:prstGeom prst="rect">
              <a:avLst/>
            </a:prstGeom>
            <a:noFill/>
          </p:spPr>
        </p:pic>
        <p:pic>
          <p:nvPicPr>
            <p:cNvPr id="7" name="Picture 24" descr="application server"/>
            <p:cNvPicPr>
              <a:picLocks noChangeAspect="1" noChangeArrowheads="1"/>
            </p:cNvPicPr>
            <p:nvPr/>
          </p:nvPicPr>
          <p:blipFill>
            <a:blip r:embed="rId4" cstate="print">
              <a:grayscl/>
              <a:lum bright="-20000" contrast="40000"/>
            </a:blip>
            <a:srcRect/>
            <a:stretch>
              <a:fillRect/>
            </a:stretch>
          </p:blipFill>
          <p:spPr bwMode="auto">
            <a:xfrm>
              <a:off x="4005348" y="2947067"/>
              <a:ext cx="1064127" cy="1127558"/>
            </a:xfrm>
            <a:prstGeom prst="rect">
              <a:avLst/>
            </a:prstGeom>
            <a:noFill/>
          </p:spPr>
        </p:pic>
        <p:pic>
          <p:nvPicPr>
            <p:cNvPr id="6" name="Picture 24" descr="application server"/>
            <p:cNvPicPr>
              <a:picLocks noChangeAspect="1" noChangeArrowheads="1"/>
            </p:cNvPicPr>
            <p:nvPr/>
          </p:nvPicPr>
          <p:blipFill>
            <a:blip r:embed="rId4" cstate="print">
              <a:grayscl/>
              <a:lum bright="-20000" contrast="40000"/>
            </a:blip>
            <a:srcRect/>
            <a:stretch>
              <a:fillRect/>
            </a:stretch>
          </p:blipFill>
          <p:spPr bwMode="auto">
            <a:xfrm>
              <a:off x="3308239" y="2940678"/>
              <a:ext cx="1064127" cy="1127558"/>
            </a:xfrm>
            <a:prstGeom prst="rect">
              <a:avLst/>
            </a:prstGeom>
            <a:noFill/>
          </p:spPr>
        </p:pic>
      </p:grpSp>
      <p:grpSp>
        <p:nvGrpSpPr>
          <p:cNvPr id="178" name="Group 177"/>
          <p:cNvGrpSpPr/>
          <p:nvPr/>
        </p:nvGrpSpPr>
        <p:grpSpPr>
          <a:xfrm>
            <a:off x="3259720" y="1257102"/>
            <a:ext cx="5547623" cy="1666724"/>
            <a:chOff x="2501871" y="1178079"/>
            <a:chExt cx="4161801" cy="1666724"/>
          </a:xfrm>
        </p:grpSpPr>
        <p:pic>
          <p:nvPicPr>
            <p:cNvPr id="97" name="Picture 2" descr="C:\Users\arib\Pictures\Presentation Stuff\Platform4.png"/>
            <p:cNvPicPr>
              <a:picLocks noChangeAspect="1" noChangeArrowheads="1"/>
            </p:cNvPicPr>
            <p:nvPr/>
          </p:nvPicPr>
          <p:blipFill>
            <a:blip r:embed="rId5" cstate="screen"/>
            <a:srcRect/>
            <a:stretch>
              <a:fillRect/>
            </a:stretch>
          </p:blipFill>
          <p:spPr bwMode="auto">
            <a:xfrm>
              <a:off x="2501871" y="1178079"/>
              <a:ext cx="809002" cy="515256"/>
            </a:xfrm>
            <a:prstGeom prst="rect">
              <a:avLst/>
            </a:prstGeom>
            <a:noFill/>
            <a:ln>
              <a:noFill/>
            </a:ln>
          </p:spPr>
        </p:pic>
        <p:pic>
          <p:nvPicPr>
            <p:cNvPr id="122" name="Picture 2" descr="C:\Users\arib\Pictures\Presentation Stuff\Platform4.png"/>
            <p:cNvPicPr>
              <a:picLocks noChangeAspect="1" noChangeArrowheads="1"/>
            </p:cNvPicPr>
            <p:nvPr/>
          </p:nvPicPr>
          <p:blipFill>
            <a:blip r:embed="rId5" cstate="screen"/>
            <a:srcRect/>
            <a:stretch>
              <a:fillRect/>
            </a:stretch>
          </p:blipFill>
          <p:spPr bwMode="auto">
            <a:xfrm>
              <a:off x="3280804" y="1505457"/>
              <a:ext cx="809002" cy="515256"/>
            </a:xfrm>
            <a:prstGeom prst="rect">
              <a:avLst/>
            </a:prstGeom>
            <a:noFill/>
            <a:ln>
              <a:noFill/>
            </a:ln>
          </p:spPr>
        </p:pic>
        <p:pic>
          <p:nvPicPr>
            <p:cNvPr id="123" name="Picture 2" descr="C:\Users\arib\Pictures\Presentation Stuff\Platform4.png"/>
            <p:cNvPicPr>
              <a:picLocks noChangeAspect="1" noChangeArrowheads="1"/>
            </p:cNvPicPr>
            <p:nvPr/>
          </p:nvPicPr>
          <p:blipFill>
            <a:blip r:embed="rId5" cstate="screen"/>
            <a:srcRect/>
            <a:stretch>
              <a:fillRect/>
            </a:stretch>
          </p:blipFill>
          <p:spPr bwMode="auto">
            <a:xfrm>
              <a:off x="4251648" y="1528939"/>
              <a:ext cx="809002" cy="515256"/>
            </a:xfrm>
            <a:prstGeom prst="rect">
              <a:avLst/>
            </a:prstGeom>
            <a:noFill/>
            <a:ln>
              <a:noFill/>
            </a:ln>
          </p:spPr>
        </p:pic>
        <p:pic>
          <p:nvPicPr>
            <p:cNvPr id="124" name="Picture 2" descr="C:\Users\arib\Pictures\Presentation Stuff\Platform4.png"/>
            <p:cNvPicPr>
              <a:picLocks noChangeAspect="1" noChangeArrowheads="1"/>
            </p:cNvPicPr>
            <p:nvPr/>
          </p:nvPicPr>
          <p:blipFill>
            <a:blip r:embed="rId5" cstate="screen"/>
            <a:srcRect/>
            <a:stretch>
              <a:fillRect/>
            </a:stretch>
          </p:blipFill>
          <p:spPr bwMode="auto">
            <a:xfrm>
              <a:off x="5053159" y="1337028"/>
              <a:ext cx="809002" cy="515256"/>
            </a:xfrm>
            <a:prstGeom prst="rect">
              <a:avLst/>
            </a:prstGeom>
            <a:noFill/>
            <a:ln>
              <a:noFill/>
            </a:ln>
          </p:spPr>
        </p:pic>
        <p:pic>
          <p:nvPicPr>
            <p:cNvPr id="125" name="Picture 2" descr="C:\Users\arib\Pictures\Presentation Stuff\Platform4.png"/>
            <p:cNvPicPr>
              <a:picLocks noChangeAspect="1" noChangeArrowheads="1"/>
            </p:cNvPicPr>
            <p:nvPr/>
          </p:nvPicPr>
          <p:blipFill>
            <a:blip r:embed="rId5" cstate="screen"/>
            <a:srcRect/>
            <a:stretch>
              <a:fillRect/>
            </a:stretch>
          </p:blipFill>
          <p:spPr bwMode="auto">
            <a:xfrm>
              <a:off x="5854670" y="1303161"/>
              <a:ext cx="809002" cy="515256"/>
            </a:xfrm>
            <a:prstGeom prst="rect">
              <a:avLst/>
            </a:prstGeom>
            <a:noFill/>
            <a:ln>
              <a:noFill/>
            </a:ln>
          </p:spPr>
        </p:pic>
        <p:cxnSp>
          <p:nvCxnSpPr>
            <p:cNvPr id="88" name="Straight Connector 87"/>
            <p:cNvCxnSpPr/>
            <p:nvPr/>
          </p:nvCxnSpPr>
          <p:spPr>
            <a:xfrm rot="16200000" flipH="1">
              <a:off x="2608671" y="1910994"/>
              <a:ext cx="1344628" cy="522990"/>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3420798" y="2136097"/>
              <a:ext cx="915479" cy="298726"/>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H="1">
              <a:off x="4257608" y="2281926"/>
              <a:ext cx="888183" cy="7068"/>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4646569" y="1995568"/>
              <a:ext cx="1229381" cy="293185"/>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5205710" y="1845018"/>
              <a:ext cx="1120195" cy="676169"/>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592337" y="1937982"/>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0" name="TextBox 99"/>
            <p:cNvSpPr txBox="1"/>
            <p:nvPr/>
          </p:nvSpPr>
          <p:spPr>
            <a:xfrm>
              <a:off x="5005484" y="1992573"/>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1" name="TextBox 100"/>
            <p:cNvSpPr txBox="1"/>
            <p:nvPr/>
          </p:nvSpPr>
          <p:spPr>
            <a:xfrm>
              <a:off x="4418631" y="2074460"/>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2" name="TextBox 101"/>
            <p:cNvSpPr txBox="1"/>
            <p:nvPr/>
          </p:nvSpPr>
          <p:spPr>
            <a:xfrm>
              <a:off x="3627061" y="2060812"/>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3" name="TextBox 102"/>
            <p:cNvSpPr txBox="1"/>
            <p:nvPr/>
          </p:nvSpPr>
          <p:spPr>
            <a:xfrm>
              <a:off x="2999264" y="2074460"/>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grpSp>
        <p:nvGrpSpPr>
          <p:cNvPr id="177" name="Group 176"/>
          <p:cNvGrpSpPr/>
          <p:nvPr/>
        </p:nvGrpSpPr>
        <p:grpSpPr>
          <a:xfrm>
            <a:off x="1039797" y="1584482"/>
            <a:ext cx="3110454" cy="1531253"/>
            <a:chOff x="836496" y="1505458"/>
            <a:chExt cx="2333448" cy="1531253"/>
          </a:xfrm>
        </p:grpSpPr>
        <p:pic>
          <p:nvPicPr>
            <p:cNvPr id="95" name="Picture 2" descr="C:\Users\arib\Pictures\Presentation Stuff\Platform4.png"/>
            <p:cNvPicPr>
              <a:picLocks noChangeAspect="1" noChangeArrowheads="1"/>
            </p:cNvPicPr>
            <p:nvPr/>
          </p:nvPicPr>
          <p:blipFill>
            <a:blip r:embed="rId5" cstate="screen"/>
            <a:srcRect/>
            <a:stretch>
              <a:fillRect/>
            </a:stretch>
          </p:blipFill>
          <p:spPr bwMode="auto">
            <a:xfrm>
              <a:off x="836496" y="1505458"/>
              <a:ext cx="2085175" cy="1328053"/>
            </a:xfrm>
            <a:prstGeom prst="rect">
              <a:avLst/>
            </a:prstGeom>
            <a:noFill/>
            <a:ln>
              <a:noFill/>
            </a:ln>
          </p:spPr>
        </p:pic>
        <p:cxnSp>
          <p:nvCxnSpPr>
            <p:cNvPr id="21" name="Straight Connector 20"/>
            <p:cNvCxnSpPr/>
            <p:nvPr/>
          </p:nvCxnSpPr>
          <p:spPr>
            <a:xfrm>
              <a:off x="2426057" y="2374710"/>
              <a:ext cx="743887" cy="662001"/>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562536" y="2483893"/>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grpSp>
        <p:nvGrpSpPr>
          <p:cNvPr id="182" name="Group 181"/>
          <p:cNvGrpSpPr/>
          <p:nvPr/>
        </p:nvGrpSpPr>
        <p:grpSpPr>
          <a:xfrm>
            <a:off x="500603" y="2767796"/>
            <a:ext cx="3149248" cy="2073123"/>
            <a:chOff x="431995" y="2688772"/>
            <a:chExt cx="2362551" cy="2073123"/>
          </a:xfrm>
        </p:grpSpPr>
        <p:pic>
          <p:nvPicPr>
            <p:cNvPr id="149" name="Picture 2" descr="C:\Users\arib\Pictures\Presentation Stuff\Platform4.png"/>
            <p:cNvPicPr>
              <a:picLocks noChangeAspect="1" noChangeArrowheads="1"/>
            </p:cNvPicPr>
            <p:nvPr/>
          </p:nvPicPr>
          <p:blipFill>
            <a:blip r:embed="rId5" cstate="screen"/>
            <a:srcRect/>
            <a:stretch>
              <a:fillRect/>
            </a:stretch>
          </p:blipFill>
          <p:spPr bwMode="auto">
            <a:xfrm>
              <a:off x="431995" y="2722639"/>
              <a:ext cx="809002" cy="515256"/>
            </a:xfrm>
            <a:prstGeom prst="rect">
              <a:avLst/>
            </a:prstGeom>
            <a:noFill/>
            <a:ln>
              <a:noFill/>
            </a:ln>
          </p:spPr>
        </p:pic>
        <p:pic>
          <p:nvPicPr>
            <p:cNvPr id="146" name="Picture 2" descr="C:\Users\arib\Pictures\Presentation Stuff\Platform4.png"/>
            <p:cNvPicPr>
              <a:picLocks noChangeAspect="1" noChangeArrowheads="1"/>
            </p:cNvPicPr>
            <p:nvPr/>
          </p:nvPicPr>
          <p:blipFill>
            <a:blip r:embed="rId5" cstate="screen"/>
            <a:srcRect/>
            <a:stretch>
              <a:fillRect/>
            </a:stretch>
          </p:blipFill>
          <p:spPr bwMode="auto">
            <a:xfrm>
              <a:off x="836496" y="4246639"/>
              <a:ext cx="809002" cy="515256"/>
            </a:xfrm>
            <a:prstGeom prst="rect">
              <a:avLst/>
            </a:prstGeom>
            <a:noFill/>
            <a:ln>
              <a:noFill/>
            </a:ln>
          </p:spPr>
        </p:pic>
        <p:pic>
          <p:nvPicPr>
            <p:cNvPr id="147" name="Picture 2" descr="C:\Users\arib\Pictures\Presentation Stuff\Platform4.png"/>
            <p:cNvPicPr>
              <a:picLocks noChangeAspect="1" noChangeArrowheads="1"/>
            </p:cNvPicPr>
            <p:nvPr/>
          </p:nvPicPr>
          <p:blipFill>
            <a:blip r:embed="rId5" cstate="screen"/>
            <a:srcRect/>
            <a:stretch>
              <a:fillRect/>
            </a:stretch>
          </p:blipFill>
          <p:spPr bwMode="auto">
            <a:xfrm>
              <a:off x="633296" y="3608388"/>
              <a:ext cx="809002" cy="515256"/>
            </a:xfrm>
            <a:prstGeom prst="rect">
              <a:avLst/>
            </a:prstGeom>
            <a:noFill/>
            <a:ln>
              <a:noFill/>
            </a:ln>
          </p:spPr>
        </p:pic>
        <p:pic>
          <p:nvPicPr>
            <p:cNvPr id="148" name="Picture 2" descr="C:\Users\arib\Pictures\Presentation Stuff\Platform4.png"/>
            <p:cNvPicPr>
              <a:picLocks noChangeAspect="1" noChangeArrowheads="1"/>
            </p:cNvPicPr>
            <p:nvPr/>
          </p:nvPicPr>
          <p:blipFill>
            <a:blip r:embed="rId5" cstate="screen"/>
            <a:srcRect/>
            <a:stretch>
              <a:fillRect/>
            </a:stretch>
          </p:blipFill>
          <p:spPr bwMode="auto">
            <a:xfrm>
              <a:off x="1231608" y="3294315"/>
              <a:ext cx="809002" cy="515256"/>
            </a:xfrm>
            <a:prstGeom prst="rect">
              <a:avLst/>
            </a:prstGeom>
            <a:noFill/>
            <a:ln>
              <a:noFill/>
            </a:ln>
          </p:spPr>
        </p:pic>
        <p:pic>
          <p:nvPicPr>
            <p:cNvPr id="150" name="Picture 2" descr="C:\Users\arib\Pictures\Presentation Stuff\Platform4.png"/>
            <p:cNvPicPr>
              <a:picLocks noChangeAspect="1" noChangeArrowheads="1"/>
            </p:cNvPicPr>
            <p:nvPr/>
          </p:nvPicPr>
          <p:blipFill>
            <a:blip r:embed="rId5" cstate="screen"/>
            <a:srcRect/>
            <a:stretch>
              <a:fillRect/>
            </a:stretch>
          </p:blipFill>
          <p:spPr bwMode="auto">
            <a:xfrm>
              <a:off x="1534954" y="2688772"/>
              <a:ext cx="809002" cy="515256"/>
            </a:xfrm>
            <a:prstGeom prst="rect">
              <a:avLst/>
            </a:prstGeom>
            <a:noFill/>
            <a:ln>
              <a:noFill/>
            </a:ln>
          </p:spPr>
        </p:pic>
        <p:cxnSp>
          <p:nvCxnSpPr>
            <p:cNvPr id="45" name="Straight Connector 44"/>
            <p:cNvCxnSpPr/>
            <p:nvPr/>
          </p:nvCxnSpPr>
          <p:spPr>
            <a:xfrm>
              <a:off x="2091192" y="2982284"/>
              <a:ext cx="703354" cy="320474"/>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28166" y="3490937"/>
              <a:ext cx="688623" cy="117451"/>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49996" y="4301067"/>
              <a:ext cx="1245815" cy="133378"/>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258929" y="3820295"/>
              <a:ext cx="1346571" cy="221127"/>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60702" y="2943615"/>
              <a:ext cx="1711015" cy="509269"/>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166751" y="2838735"/>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6" name="TextBox 105"/>
            <p:cNvSpPr txBox="1"/>
            <p:nvPr/>
          </p:nvSpPr>
          <p:spPr>
            <a:xfrm>
              <a:off x="1375181" y="2934270"/>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7" name="TextBox 106"/>
            <p:cNvSpPr txBox="1"/>
            <p:nvPr/>
          </p:nvSpPr>
          <p:spPr>
            <a:xfrm>
              <a:off x="2110645" y="3424143"/>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8" name="TextBox 107"/>
            <p:cNvSpPr txBox="1"/>
            <p:nvPr/>
          </p:nvSpPr>
          <p:spPr>
            <a:xfrm>
              <a:off x="1429771" y="3698545"/>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09" name="TextBox 108"/>
            <p:cNvSpPr txBox="1"/>
            <p:nvPr/>
          </p:nvSpPr>
          <p:spPr>
            <a:xfrm>
              <a:off x="1457067" y="4176216"/>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grpSp>
        <p:nvGrpSpPr>
          <p:cNvPr id="176" name="Group 175"/>
          <p:cNvGrpSpPr/>
          <p:nvPr/>
        </p:nvGrpSpPr>
        <p:grpSpPr>
          <a:xfrm>
            <a:off x="102357" y="4492979"/>
            <a:ext cx="3551312" cy="2208163"/>
            <a:chOff x="133233" y="4425244"/>
            <a:chExt cx="2664178" cy="2208163"/>
          </a:xfrm>
        </p:grpSpPr>
        <p:pic>
          <p:nvPicPr>
            <p:cNvPr id="133" name="Picture 2" descr="C:\Users\arib\Pictures\Presentation Stuff\Platform4.png"/>
            <p:cNvPicPr>
              <a:picLocks noChangeAspect="1" noChangeArrowheads="1"/>
            </p:cNvPicPr>
            <p:nvPr/>
          </p:nvPicPr>
          <p:blipFill>
            <a:blip r:embed="rId5" cstate="screen"/>
            <a:srcRect/>
            <a:stretch>
              <a:fillRect/>
            </a:stretch>
          </p:blipFill>
          <p:spPr bwMode="auto">
            <a:xfrm>
              <a:off x="133233" y="5175935"/>
              <a:ext cx="2288375" cy="1457472"/>
            </a:xfrm>
            <a:prstGeom prst="rect">
              <a:avLst/>
            </a:prstGeom>
            <a:noFill/>
            <a:ln>
              <a:noFill/>
            </a:ln>
          </p:spPr>
        </p:pic>
        <p:cxnSp>
          <p:nvCxnSpPr>
            <p:cNvPr id="19" name="Straight Connector 18"/>
            <p:cNvCxnSpPr/>
            <p:nvPr/>
          </p:nvCxnSpPr>
          <p:spPr>
            <a:xfrm flipV="1">
              <a:off x="1556655" y="4425244"/>
              <a:ext cx="1240756" cy="833941"/>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75431" y="4763070"/>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grpSp>
        <p:nvGrpSpPr>
          <p:cNvPr id="181" name="Group 180"/>
          <p:cNvGrpSpPr/>
          <p:nvPr/>
        </p:nvGrpSpPr>
        <p:grpSpPr>
          <a:xfrm>
            <a:off x="3154384" y="4730047"/>
            <a:ext cx="5788392" cy="1439532"/>
            <a:chOff x="2422849" y="4651024"/>
            <a:chExt cx="4342425" cy="1439532"/>
          </a:xfrm>
        </p:grpSpPr>
        <p:pic>
          <p:nvPicPr>
            <p:cNvPr id="136" name="Picture 2" descr="C:\Users\arib\Pictures\Presentation Stuff\Platform4.png"/>
            <p:cNvPicPr>
              <a:picLocks noChangeAspect="1" noChangeArrowheads="1"/>
            </p:cNvPicPr>
            <p:nvPr/>
          </p:nvPicPr>
          <p:blipFill>
            <a:blip r:embed="rId5" cstate="screen"/>
            <a:srcRect/>
            <a:stretch>
              <a:fillRect/>
            </a:stretch>
          </p:blipFill>
          <p:spPr bwMode="auto">
            <a:xfrm>
              <a:off x="2422849" y="5317672"/>
              <a:ext cx="809002" cy="515256"/>
            </a:xfrm>
            <a:prstGeom prst="rect">
              <a:avLst/>
            </a:prstGeom>
            <a:noFill/>
            <a:ln>
              <a:noFill/>
            </a:ln>
          </p:spPr>
        </p:pic>
        <p:pic>
          <p:nvPicPr>
            <p:cNvPr id="137" name="Picture 2" descr="C:\Users\arib\Pictures\Presentation Stuff\Platform4.png"/>
            <p:cNvPicPr>
              <a:picLocks noChangeAspect="1" noChangeArrowheads="1"/>
            </p:cNvPicPr>
            <p:nvPr/>
          </p:nvPicPr>
          <p:blipFill>
            <a:blip r:embed="rId5" cstate="screen"/>
            <a:srcRect/>
            <a:stretch>
              <a:fillRect/>
            </a:stretch>
          </p:blipFill>
          <p:spPr bwMode="auto">
            <a:xfrm>
              <a:off x="3235649" y="5575300"/>
              <a:ext cx="809002" cy="515256"/>
            </a:xfrm>
            <a:prstGeom prst="rect">
              <a:avLst/>
            </a:prstGeom>
            <a:noFill/>
            <a:ln>
              <a:noFill/>
            </a:ln>
          </p:spPr>
        </p:pic>
        <p:pic>
          <p:nvPicPr>
            <p:cNvPr id="138" name="Picture 2" descr="C:\Users\arib\Pictures\Presentation Stuff\Platform4.png"/>
            <p:cNvPicPr>
              <a:picLocks noChangeAspect="1" noChangeArrowheads="1"/>
            </p:cNvPicPr>
            <p:nvPr/>
          </p:nvPicPr>
          <p:blipFill>
            <a:blip r:embed="rId5" cstate="screen"/>
            <a:srcRect/>
            <a:stretch>
              <a:fillRect/>
            </a:stretch>
          </p:blipFill>
          <p:spPr bwMode="auto">
            <a:xfrm>
              <a:off x="4217782" y="5575300"/>
              <a:ext cx="809002" cy="515256"/>
            </a:xfrm>
            <a:prstGeom prst="rect">
              <a:avLst/>
            </a:prstGeom>
            <a:noFill/>
            <a:ln>
              <a:noFill/>
            </a:ln>
          </p:spPr>
        </p:pic>
        <p:pic>
          <p:nvPicPr>
            <p:cNvPr id="139" name="Picture 2" descr="C:\Users\arib\Pictures\Presentation Stuff\Platform4.png"/>
            <p:cNvPicPr>
              <a:picLocks noChangeAspect="1" noChangeArrowheads="1"/>
            </p:cNvPicPr>
            <p:nvPr/>
          </p:nvPicPr>
          <p:blipFill>
            <a:blip r:embed="rId5" cstate="screen"/>
            <a:srcRect/>
            <a:stretch>
              <a:fillRect/>
            </a:stretch>
          </p:blipFill>
          <p:spPr bwMode="auto">
            <a:xfrm>
              <a:off x="5956272" y="5507566"/>
              <a:ext cx="809002" cy="515256"/>
            </a:xfrm>
            <a:prstGeom prst="rect">
              <a:avLst/>
            </a:prstGeom>
            <a:noFill/>
            <a:ln>
              <a:noFill/>
            </a:ln>
          </p:spPr>
        </p:pic>
        <p:pic>
          <p:nvPicPr>
            <p:cNvPr id="140" name="Picture 2" descr="C:\Users\arib\Pictures\Presentation Stuff\Platform4.png"/>
            <p:cNvPicPr>
              <a:picLocks noChangeAspect="1" noChangeArrowheads="1"/>
            </p:cNvPicPr>
            <p:nvPr/>
          </p:nvPicPr>
          <p:blipFill>
            <a:blip r:embed="rId5" cstate="screen"/>
            <a:srcRect/>
            <a:stretch>
              <a:fillRect/>
            </a:stretch>
          </p:blipFill>
          <p:spPr bwMode="auto">
            <a:xfrm>
              <a:off x="5008005" y="5317672"/>
              <a:ext cx="809002" cy="515256"/>
            </a:xfrm>
            <a:prstGeom prst="rect">
              <a:avLst/>
            </a:prstGeom>
            <a:noFill/>
            <a:ln>
              <a:noFill/>
            </a:ln>
          </p:spPr>
        </p:pic>
        <p:cxnSp>
          <p:nvCxnSpPr>
            <p:cNvPr id="58" name="Straight Connector 57"/>
            <p:cNvCxnSpPr/>
            <p:nvPr/>
          </p:nvCxnSpPr>
          <p:spPr>
            <a:xfrm rot="5400000">
              <a:off x="3213755" y="5138511"/>
              <a:ext cx="872657" cy="100878"/>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625895" y="4794536"/>
              <a:ext cx="676275" cy="389252"/>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959235" y="4961469"/>
              <a:ext cx="553158" cy="293509"/>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149811" y="5206449"/>
              <a:ext cx="786972" cy="82523"/>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606154" y="4845123"/>
              <a:ext cx="801426" cy="458380"/>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507945" y="4913196"/>
              <a:ext cx="464024" cy="368490"/>
            </a:xfrm>
            <a:prstGeom prst="rect">
              <a:avLst/>
            </a:prstGeom>
            <a:noFill/>
          </p:spPr>
          <p:txBody>
            <a:bodyPr wrap="square" rtlCol="0">
              <a:spAutoFit/>
            </a:bodyPr>
            <a:lstStyle/>
            <a:p>
              <a:r>
                <a:rPr lang="en-US" dirty="0" smtClean="0">
                  <a:solidFill>
                    <a:prstClr val="white"/>
                  </a:solidFill>
                  <a:latin typeface="Segoe" pitchFamily="34" charset="0"/>
                </a:rPr>
                <a:t>$$</a:t>
              </a:r>
              <a:endParaRPr lang="en-US" dirty="0">
                <a:solidFill>
                  <a:prstClr val="white"/>
                </a:solidFill>
                <a:latin typeface="Segoe" pitchFamily="34" charset="0"/>
              </a:endParaRPr>
            </a:p>
          </p:txBody>
        </p:sp>
        <p:sp>
          <p:nvSpPr>
            <p:cNvPr id="112" name="TextBox 111"/>
            <p:cNvSpPr txBox="1"/>
            <p:nvPr/>
          </p:nvSpPr>
          <p:spPr>
            <a:xfrm>
              <a:off x="3326810" y="5090617"/>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13" name="TextBox 112"/>
            <p:cNvSpPr txBox="1"/>
            <p:nvPr/>
          </p:nvSpPr>
          <p:spPr>
            <a:xfrm>
              <a:off x="4229836" y="5106540"/>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14" name="TextBox 113"/>
            <p:cNvSpPr txBox="1"/>
            <p:nvPr/>
          </p:nvSpPr>
          <p:spPr>
            <a:xfrm>
              <a:off x="4955442" y="4945042"/>
              <a:ext cx="464024" cy="368490"/>
            </a:xfrm>
            <a:prstGeom prst="rect">
              <a:avLst/>
            </a:prstGeom>
            <a:noFill/>
          </p:spPr>
          <p:txBody>
            <a:bodyPr wrap="square" rtlCol="0">
              <a:spAutoFit/>
            </a:bodyPr>
            <a:lstStyle/>
            <a:p>
              <a:r>
                <a:rPr lang="en-US" dirty="0">
                  <a:solidFill>
                    <a:prstClr val="white"/>
                  </a:solidFill>
                  <a:latin typeface="Segoe" pitchFamily="34" charset="0"/>
                </a:rPr>
                <a:t>$$</a:t>
              </a:r>
              <a:endParaRPr lang="en-US" dirty="0">
                <a:solidFill>
                  <a:prstClr val="white"/>
                </a:solidFill>
              </a:endParaRPr>
            </a:p>
          </p:txBody>
        </p:sp>
        <p:sp>
          <p:nvSpPr>
            <p:cNvPr id="115" name="TextBox 114"/>
            <p:cNvSpPr txBox="1"/>
            <p:nvPr/>
          </p:nvSpPr>
          <p:spPr>
            <a:xfrm>
              <a:off x="5801603" y="4985985"/>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sp>
        <p:nvSpPr>
          <p:cNvPr id="2" name="Title 1"/>
          <p:cNvSpPr>
            <a:spLocks noGrp="1"/>
          </p:cNvSpPr>
          <p:nvPr>
            <p:ph type="title"/>
          </p:nvPr>
        </p:nvSpPr>
        <p:spPr/>
        <p:txBody>
          <a:bodyPr/>
          <a:lstStyle/>
          <a:p>
            <a:r>
              <a:rPr lang="en-US" dirty="0" smtClean="0"/>
              <a:t>Branch  – The Problem Space</a:t>
            </a:r>
            <a:endParaRPr lang="en-US" dirty="0"/>
          </a:p>
        </p:txBody>
      </p:sp>
      <p:grpSp>
        <p:nvGrpSpPr>
          <p:cNvPr id="175" name="Group 174"/>
          <p:cNvGrpSpPr/>
          <p:nvPr/>
        </p:nvGrpSpPr>
        <p:grpSpPr>
          <a:xfrm>
            <a:off x="8122906" y="4651024"/>
            <a:ext cx="3870295" cy="2065867"/>
            <a:chOff x="6150211" y="4583289"/>
            <a:chExt cx="2903477" cy="2065867"/>
          </a:xfrm>
        </p:grpSpPr>
        <p:pic>
          <p:nvPicPr>
            <p:cNvPr id="134" name="Picture 2" descr="C:\Users\arib\Pictures\Presentation Stuff\Platform4.png"/>
            <p:cNvPicPr>
              <a:picLocks noChangeAspect="1" noChangeArrowheads="1"/>
            </p:cNvPicPr>
            <p:nvPr/>
          </p:nvPicPr>
          <p:blipFill>
            <a:blip r:embed="rId5" cstate="screen"/>
            <a:srcRect/>
            <a:stretch>
              <a:fillRect/>
            </a:stretch>
          </p:blipFill>
          <p:spPr bwMode="auto">
            <a:xfrm>
              <a:off x="6740585" y="5175935"/>
              <a:ext cx="2313103" cy="1473221"/>
            </a:xfrm>
            <a:prstGeom prst="rect">
              <a:avLst/>
            </a:prstGeom>
            <a:noFill/>
            <a:ln>
              <a:noFill/>
            </a:ln>
          </p:spPr>
        </p:pic>
        <p:cxnSp>
          <p:nvCxnSpPr>
            <p:cNvPr id="23" name="Straight Connector 22"/>
            <p:cNvCxnSpPr/>
            <p:nvPr/>
          </p:nvCxnSpPr>
          <p:spPr>
            <a:xfrm>
              <a:off x="6150211" y="4583289"/>
              <a:ext cx="1083733" cy="711200"/>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756946" y="4781269"/>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grpSp>
        <p:nvGrpSpPr>
          <p:cNvPr id="186" name="Group 185"/>
          <p:cNvGrpSpPr/>
          <p:nvPr/>
        </p:nvGrpSpPr>
        <p:grpSpPr>
          <a:xfrm>
            <a:off x="8179728" y="3002821"/>
            <a:ext cx="3622155" cy="2015290"/>
            <a:chOff x="6136394" y="3002821"/>
            <a:chExt cx="2717324" cy="2015290"/>
          </a:xfrm>
        </p:grpSpPr>
        <p:pic>
          <p:nvPicPr>
            <p:cNvPr id="141" name="Picture 2" descr="C:\Users\arib\Pictures\Presentation Stuff\Platform4.png"/>
            <p:cNvPicPr>
              <a:picLocks noChangeAspect="1" noChangeArrowheads="1"/>
            </p:cNvPicPr>
            <p:nvPr/>
          </p:nvPicPr>
          <p:blipFill>
            <a:blip r:embed="rId5" cstate="screen"/>
            <a:srcRect/>
            <a:stretch>
              <a:fillRect/>
            </a:stretch>
          </p:blipFill>
          <p:spPr bwMode="auto">
            <a:xfrm>
              <a:off x="7536716" y="4502855"/>
              <a:ext cx="809002" cy="515256"/>
            </a:xfrm>
            <a:prstGeom prst="rect">
              <a:avLst/>
            </a:prstGeom>
            <a:noFill/>
            <a:ln>
              <a:noFill/>
            </a:ln>
          </p:spPr>
        </p:pic>
        <p:pic>
          <p:nvPicPr>
            <p:cNvPr id="142" name="Picture 2" descr="C:\Users\arib\Pictures\Presentation Stuff\Platform4.png"/>
            <p:cNvPicPr>
              <a:picLocks noChangeAspect="1" noChangeArrowheads="1"/>
            </p:cNvPicPr>
            <p:nvPr/>
          </p:nvPicPr>
          <p:blipFill>
            <a:blip r:embed="rId5" cstate="screen"/>
            <a:srcRect/>
            <a:stretch>
              <a:fillRect/>
            </a:stretch>
          </p:blipFill>
          <p:spPr bwMode="auto">
            <a:xfrm>
              <a:off x="8044716" y="3949700"/>
              <a:ext cx="809002" cy="515256"/>
            </a:xfrm>
            <a:prstGeom prst="rect">
              <a:avLst/>
            </a:prstGeom>
            <a:noFill/>
            <a:ln>
              <a:noFill/>
            </a:ln>
          </p:spPr>
        </p:pic>
        <p:pic>
          <p:nvPicPr>
            <p:cNvPr id="143" name="Picture 2" descr="C:\Users\arib\Pictures\Presentation Stuff\Platform4.png"/>
            <p:cNvPicPr>
              <a:picLocks noChangeAspect="1" noChangeArrowheads="1"/>
            </p:cNvPicPr>
            <p:nvPr/>
          </p:nvPicPr>
          <p:blipFill>
            <a:blip r:embed="rId5" cstate="screen"/>
            <a:srcRect/>
            <a:stretch>
              <a:fillRect/>
            </a:stretch>
          </p:blipFill>
          <p:spPr bwMode="auto">
            <a:xfrm>
              <a:off x="6972271" y="3687411"/>
              <a:ext cx="809002" cy="515256"/>
            </a:xfrm>
            <a:prstGeom prst="rect">
              <a:avLst/>
            </a:prstGeom>
            <a:noFill/>
            <a:ln>
              <a:noFill/>
            </a:ln>
          </p:spPr>
        </p:pic>
        <p:pic>
          <p:nvPicPr>
            <p:cNvPr id="144" name="Picture 2" descr="C:\Users\arib\Pictures\Presentation Stuff\Platform4.png"/>
            <p:cNvPicPr>
              <a:picLocks noChangeAspect="1" noChangeArrowheads="1"/>
            </p:cNvPicPr>
            <p:nvPr/>
          </p:nvPicPr>
          <p:blipFill>
            <a:blip r:embed="rId5" cstate="screen"/>
            <a:srcRect/>
            <a:stretch>
              <a:fillRect/>
            </a:stretch>
          </p:blipFill>
          <p:spPr bwMode="auto">
            <a:xfrm>
              <a:off x="7954404" y="3172155"/>
              <a:ext cx="809002" cy="515256"/>
            </a:xfrm>
            <a:prstGeom prst="rect">
              <a:avLst/>
            </a:prstGeom>
            <a:noFill/>
            <a:ln>
              <a:noFill/>
            </a:ln>
          </p:spPr>
        </p:pic>
        <p:pic>
          <p:nvPicPr>
            <p:cNvPr id="145" name="Picture 2" descr="C:\Users\arib\Pictures\Presentation Stuff\Platform4.png"/>
            <p:cNvPicPr>
              <a:picLocks noChangeAspect="1" noChangeArrowheads="1"/>
            </p:cNvPicPr>
            <p:nvPr/>
          </p:nvPicPr>
          <p:blipFill>
            <a:blip r:embed="rId5" cstate="screen"/>
            <a:srcRect/>
            <a:stretch>
              <a:fillRect/>
            </a:stretch>
          </p:blipFill>
          <p:spPr bwMode="auto">
            <a:xfrm>
              <a:off x="6701337" y="3002821"/>
              <a:ext cx="809002" cy="515256"/>
            </a:xfrm>
            <a:prstGeom prst="rect">
              <a:avLst/>
            </a:prstGeom>
            <a:noFill/>
            <a:ln>
              <a:noFill/>
            </a:ln>
          </p:spPr>
        </p:pic>
        <p:cxnSp>
          <p:nvCxnSpPr>
            <p:cNvPr id="71" name="Straight Connector 70"/>
            <p:cNvCxnSpPr/>
            <p:nvPr/>
          </p:nvCxnSpPr>
          <p:spPr>
            <a:xfrm flipV="1">
              <a:off x="6136394" y="3220282"/>
              <a:ext cx="684663" cy="161499"/>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300167" y="3304444"/>
              <a:ext cx="1737816" cy="363940"/>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504884" y="3877650"/>
              <a:ext cx="550460" cy="118280"/>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421144" y="4111937"/>
              <a:ext cx="1728295" cy="245575"/>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42121" y="4515556"/>
              <a:ext cx="1315999" cy="155939"/>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959808" y="4478154"/>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18" name="TextBox 117"/>
            <p:cNvSpPr txBox="1"/>
            <p:nvPr/>
          </p:nvSpPr>
          <p:spPr>
            <a:xfrm>
              <a:off x="7260059" y="4068721"/>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19" name="TextBox 118"/>
            <p:cNvSpPr txBox="1"/>
            <p:nvPr/>
          </p:nvSpPr>
          <p:spPr>
            <a:xfrm>
              <a:off x="6564023" y="3741175"/>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20" name="TextBox 119"/>
            <p:cNvSpPr txBox="1"/>
            <p:nvPr/>
          </p:nvSpPr>
          <p:spPr>
            <a:xfrm>
              <a:off x="6987104" y="3304446"/>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sp>
          <p:nvSpPr>
            <p:cNvPr id="121" name="TextBox 120"/>
            <p:cNvSpPr txBox="1"/>
            <p:nvPr/>
          </p:nvSpPr>
          <p:spPr>
            <a:xfrm>
              <a:off x="6209182" y="3127025"/>
              <a:ext cx="464024" cy="368490"/>
            </a:xfrm>
            <a:prstGeom prst="rect">
              <a:avLst/>
            </a:prstGeom>
            <a:noFill/>
          </p:spPr>
          <p:txBody>
            <a:bodyPr wrap="square" rtlCol="0">
              <a:spAutoFit/>
            </a:bodyPr>
            <a:lstStyle/>
            <a:p>
              <a:r>
                <a:rPr lang="en-US" dirty="0">
                  <a:solidFill>
                    <a:prstClr val="white"/>
                  </a:solidFill>
                  <a:latin typeface="Segoe" pitchFamily="34" charset="0"/>
                </a:rPr>
                <a:t>$$</a:t>
              </a:r>
            </a:p>
          </p:txBody>
        </p:sp>
      </p:grpSp>
      <p:grpSp>
        <p:nvGrpSpPr>
          <p:cNvPr id="173" name="Group 172"/>
          <p:cNvGrpSpPr/>
          <p:nvPr/>
        </p:nvGrpSpPr>
        <p:grpSpPr>
          <a:xfrm>
            <a:off x="8368141" y="1495268"/>
            <a:ext cx="2779509" cy="1429966"/>
            <a:chOff x="6458363" y="1505145"/>
            <a:chExt cx="2085175" cy="1429966"/>
          </a:xfrm>
        </p:grpSpPr>
        <p:pic>
          <p:nvPicPr>
            <p:cNvPr id="126" name="Picture 2" descr="C:\Users\arib\Pictures\Presentation Stuff\Platform4.png"/>
            <p:cNvPicPr>
              <a:picLocks noChangeAspect="1" noChangeArrowheads="1"/>
            </p:cNvPicPr>
            <p:nvPr/>
          </p:nvPicPr>
          <p:blipFill>
            <a:blip r:embed="rId5" cstate="screen"/>
            <a:srcRect/>
            <a:stretch>
              <a:fillRect/>
            </a:stretch>
          </p:blipFill>
          <p:spPr bwMode="auto">
            <a:xfrm>
              <a:off x="6458363" y="1607058"/>
              <a:ext cx="2085175" cy="1328053"/>
            </a:xfrm>
            <a:prstGeom prst="rect">
              <a:avLst/>
            </a:prstGeom>
            <a:noFill/>
            <a:ln>
              <a:noFill/>
            </a:ln>
          </p:spPr>
        </p:pic>
        <p:pic>
          <p:nvPicPr>
            <p:cNvPr id="128" name="Picture 2" descr="D:\Assets\Icons\Crystal_B_W_Addon\PNG\Hardware\poste-de-travail.png"/>
            <p:cNvPicPr>
              <a:picLocks noChangeAspect="1" noChangeArrowheads="1"/>
            </p:cNvPicPr>
            <p:nvPr/>
          </p:nvPicPr>
          <p:blipFill>
            <a:blip r:embed="rId6" cstate="print"/>
            <a:srcRect/>
            <a:stretch>
              <a:fillRect/>
            </a:stretch>
          </p:blipFill>
          <p:spPr bwMode="auto">
            <a:xfrm flipH="1">
              <a:off x="7103186" y="1505145"/>
              <a:ext cx="462412" cy="494575"/>
            </a:xfrm>
            <a:prstGeom prst="rect">
              <a:avLst/>
            </a:prstGeom>
            <a:noFill/>
          </p:spPr>
        </p:pic>
        <p:pic>
          <p:nvPicPr>
            <p:cNvPr id="129" name="Picture 2" descr="D:\Assets\Icons\Crystal_B_W_Addon\PNG\Hardware\poste-de-travail.png"/>
            <p:cNvPicPr>
              <a:picLocks noChangeAspect="1" noChangeArrowheads="1"/>
            </p:cNvPicPr>
            <p:nvPr/>
          </p:nvPicPr>
          <p:blipFill>
            <a:blip r:embed="rId7" cstate="print"/>
            <a:srcRect/>
            <a:stretch>
              <a:fillRect/>
            </a:stretch>
          </p:blipFill>
          <p:spPr bwMode="auto">
            <a:xfrm flipH="1">
              <a:off x="7701496" y="1546578"/>
              <a:ext cx="518666" cy="554742"/>
            </a:xfrm>
            <a:prstGeom prst="rect">
              <a:avLst/>
            </a:prstGeom>
            <a:noFill/>
          </p:spPr>
        </p:pic>
        <p:pic>
          <p:nvPicPr>
            <p:cNvPr id="130" name="Picture 6" descr="laptop"/>
            <p:cNvPicPr>
              <a:picLocks noChangeAspect="1" noChangeArrowheads="1"/>
            </p:cNvPicPr>
            <p:nvPr/>
          </p:nvPicPr>
          <p:blipFill>
            <a:blip r:embed="rId8" cstate="print"/>
            <a:stretch>
              <a:fillRect/>
            </a:stretch>
          </p:blipFill>
          <p:spPr bwMode="auto">
            <a:xfrm>
              <a:off x="6704515" y="1655188"/>
              <a:ext cx="381218" cy="328587"/>
            </a:xfrm>
            <a:prstGeom prst="rect">
              <a:avLst/>
            </a:prstGeom>
            <a:noFill/>
          </p:spPr>
        </p:pic>
        <p:pic>
          <p:nvPicPr>
            <p:cNvPr id="131" name="Picture 6" descr="laptop"/>
            <p:cNvPicPr>
              <a:picLocks noChangeAspect="1" noChangeArrowheads="1"/>
            </p:cNvPicPr>
            <p:nvPr/>
          </p:nvPicPr>
          <p:blipFill>
            <a:blip r:embed="rId9" cstate="print"/>
            <a:stretch>
              <a:fillRect/>
            </a:stretch>
          </p:blipFill>
          <p:spPr bwMode="auto">
            <a:xfrm>
              <a:off x="7380121" y="1790966"/>
              <a:ext cx="592331" cy="510554"/>
            </a:xfrm>
            <a:prstGeom prst="rect">
              <a:avLst/>
            </a:prstGeom>
            <a:noFill/>
          </p:spPr>
        </p:pic>
        <p:pic>
          <p:nvPicPr>
            <p:cNvPr id="132" name="Picture 6" descr="laptop"/>
            <p:cNvPicPr>
              <a:picLocks noChangeAspect="1" noChangeArrowheads="1"/>
            </p:cNvPicPr>
            <p:nvPr/>
          </p:nvPicPr>
          <p:blipFill>
            <a:blip r:embed="rId10" cstate="print"/>
            <a:stretch>
              <a:fillRect/>
            </a:stretch>
          </p:blipFill>
          <p:spPr bwMode="auto">
            <a:xfrm>
              <a:off x="6973254" y="1730438"/>
              <a:ext cx="489171" cy="421636"/>
            </a:xfrm>
            <a:prstGeom prst="rect">
              <a:avLst/>
            </a:prstGeom>
            <a:noFill/>
          </p:spPr>
        </p:pic>
      </p:grpSp>
      <p:cxnSp>
        <p:nvCxnSpPr>
          <p:cNvPr id="14" name="Straight Connector 13"/>
          <p:cNvCxnSpPr/>
          <p:nvPr/>
        </p:nvCxnSpPr>
        <p:spPr>
          <a:xfrm flipV="1">
            <a:off x="7679456" y="2291164"/>
            <a:ext cx="1198317" cy="630319"/>
          </a:xfrm>
          <a:prstGeom prst="line">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724920" y="2562916"/>
            <a:ext cx="618538" cy="368490"/>
          </a:xfrm>
          <a:prstGeom prst="rect">
            <a:avLst/>
          </a:prstGeom>
          <a:noFill/>
        </p:spPr>
        <p:txBody>
          <a:bodyPr wrap="square" rtlCol="0">
            <a:spAutoFit/>
          </a:bodyPr>
          <a:lstStyle/>
          <a:p>
            <a:r>
              <a:rPr lang="en-US" dirty="0">
                <a:solidFill>
                  <a:prstClr val="white"/>
                </a:solidFill>
                <a:latin typeface="Segoe" pitchFamily="34" charset="0"/>
              </a:rPr>
              <a:t>$$</a:t>
            </a:r>
          </a:p>
        </p:txBody>
      </p:sp>
    </p:spTree>
    <p:extLst>
      <p:ext uri="{BB962C8B-B14F-4D97-AF65-F5344CB8AC3E}">
        <p14:creationId xmlns:p14="http://schemas.microsoft.com/office/powerpoint/2010/main" val="2695988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2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2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20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fade">
                                      <p:cBhvr>
                                        <p:cTn id="27" dur="2000"/>
                                        <p:tgtEl>
                                          <p:spTgt spid="177"/>
                                        </p:tgtEl>
                                      </p:cBhvr>
                                    </p:animEffect>
                                  </p:childTnLst>
                                </p:cTn>
                              </p:par>
                              <p:par>
                                <p:cTn id="28" presetID="10" presetClass="entr" presetSubtype="0" fill="hold" nodeType="withEffect">
                                  <p:stCondLst>
                                    <p:cond delay="0"/>
                                  </p:stCondLst>
                                  <p:childTnLst>
                                    <p:set>
                                      <p:cBhvr>
                                        <p:cTn id="29" dur="1" fill="hold">
                                          <p:stCondLst>
                                            <p:cond delay="0"/>
                                          </p:stCondLst>
                                        </p:cTn>
                                        <p:tgtEl>
                                          <p:spTgt spid="176"/>
                                        </p:tgtEl>
                                        <p:attrNameLst>
                                          <p:attrName>style.visibility</p:attrName>
                                        </p:attrNameLst>
                                      </p:cBhvr>
                                      <p:to>
                                        <p:strVal val="visible"/>
                                      </p:to>
                                    </p:set>
                                    <p:animEffect transition="in" filter="fade">
                                      <p:cBhvr>
                                        <p:cTn id="30" dur="2000"/>
                                        <p:tgtEl>
                                          <p:spTgt spid="176"/>
                                        </p:tgtEl>
                                      </p:cBhvr>
                                    </p:animEffect>
                                  </p:childTnLst>
                                </p:cTn>
                              </p:par>
                              <p:par>
                                <p:cTn id="31" presetID="10" presetClass="entr" presetSubtype="0" fill="hold" nodeType="with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fade">
                                      <p:cBhvr>
                                        <p:cTn id="33" dur="2000"/>
                                        <p:tgtEl>
                                          <p:spTgt spid="1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8"/>
                                        </p:tgtEl>
                                        <p:attrNameLst>
                                          <p:attrName>style.visibility</p:attrName>
                                        </p:attrNameLst>
                                      </p:cBhvr>
                                      <p:to>
                                        <p:strVal val="visible"/>
                                      </p:to>
                                    </p:set>
                                    <p:animEffect transition="in" filter="fade">
                                      <p:cBhvr>
                                        <p:cTn id="38" dur="2000"/>
                                        <p:tgtEl>
                                          <p:spTgt spid="178"/>
                                        </p:tgtEl>
                                      </p:cBhvr>
                                    </p:animEffect>
                                  </p:childTnLst>
                                </p:cTn>
                              </p:par>
                              <p:par>
                                <p:cTn id="39" presetID="10" presetClass="entr" presetSubtype="0" fill="hold" nodeType="withEffect">
                                  <p:stCondLst>
                                    <p:cond delay="0"/>
                                  </p:stCondLst>
                                  <p:childTnLst>
                                    <p:set>
                                      <p:cBhvr>
                                        <p:cTn id="40" dur="1" fill="hold">
                                          <p:stCondLst>
                                            <p:cond delay="0"/>
                                          </p:stCondLst>
                                        </p:cTn>
                                        <p:tgtEl>
                                          <p:spTgt spid="186"/>
                                        </p:tgtEl>
                                        <p:attrNameLst>
                                          <p:attrName>style.visibility</p:attrName>
                                        </p:attrNameLst>
                                      </p:cBhvr>
                                      <p:to>
                                        <p:strVal val="visible"/>
                                      </p:to>
                                    </p:set>
                                    <p:animEffect transition="in" filter="fade">
                                      <p:cBhvr>
                                        <p:cTn id="41" dur="2000"/>
                                        <p:tgtEl>
                                          <p:spTgt spid="186"/>
                                        </p:tgtEl>
                                      </p:cBhvr>
                                    </p:animEffect>
                                  </p:childTnLst>
                                </p:cTn>
                              </p:par>
                              <p:par>
                                <p:cTn id="42" presetID="10" presetClass="entr" presetSubtype="0" fill="hold" nodeType="with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fade">
                                      <p:cBhvr>
                                        <p:cTn id="44" dur="2000"/>
                                        <p:tgtEl>
                                          <p:spTgt spid="181"/>
                                        </p:tgtEl>
                                      </p:cBhvr>
                                    </p:animEffect>
                                  </p:childTnLst>
                                </p:cTn>
                              </p:par>
                              <p:par>
                                <p:cTn id="45" presetID="10" presetClass="entr" presetSubtype="0" fill="hold" nodeType="withEffect">
                                  <p:stCondLst>
                                    <p:cond delay="0"/>
                                  </p:stCondLst>
                                  <p:childTnLst>
                                    <p:set>
                                      <p:cBhvr>
                                        <p:cTn id="46" dur="1" fill="hold">
                                          <p:stCondLst>
                                            <p:cond delay="0"/>
                                          </p:stCondLst>
                                        </p:cTn>
                                        <p:tgtEl>
                                          <p:spTgt spid="182"/>
                                        </p:tgtEl>
                                        <p:attrNameLst>
                                          <p:attrName>style.visibility</p:attrName>
                                        </p:attrNameLst>
                                      </p:cBhvr>
                                      <p:to>
                                        <p:strVal val="visible"/>
                                      </p:to>
                                    </p:set>
                                    <p:animEffect transition="in" filter="fade">
                                      <p:cBhvr>
                                        <p:cTn id="47"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17" y="2286001"/>
            <a:ext cx="11884104" cy="1523495"/>
          </a:xfrm>
        </p:spPr>
        <p:txBody>
          <a:bodyPr/>
          <a:lstStyle/>
          <a:p>
            <a:pPr algn="ctr"/>
            <a:r>
              <a:rPr lang="en-US" b="1" dirty="0" err="1" smtClean="0">
                <a:solidFill>
                  <a:schemeClr val="tx1"/>
                </a:solidFill>
                <a:effectLst>
                  <a:outerShdw blurRad="50800" dist="38100" dir="2700000" algn="tl" rotWithShape="0">
                    <a:prstClr val="black">
                      <a:alpha val="40000"/>
                    </a:prstClr>
                  </a:outerShdw>
                </a:effectLst>
              </a:rPr>
              <a:t>BranchCache</a:t>
            </a:r>
            <a:r>
              <a:rPr lang="en-US" b="1" dirty="0" smtClean="0">
                <a:solidFill>
                  <a:schemeClr val="tx1"/>
                </a:solidFill>
                <a:effectLst>
                  <a:outerShdw blurRad="50800" dist="38100" dir="2700000" algn="tl" rotWithShape="0">
                    <a:prstClr val="black">
                      <a:alpha val="40000"/>
                    </a:prstClr>
                  </a:outerShdw>
                </a:effectLst>
              </a:rPr>
              <a:t> Solution Modes</a:t>
            </a:r>
            <a:endParaRPr lang="en-US"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19739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ig-disc.png"/>
          <p:cNvPicPr>
            <a:picLocks noChangeAspect="1"/>
          </p:cNvPicPr>
          <p:nvPr/>
        </p:nvPicPr>
        <p:blipFill>
          <a:blip r:embed="rId3" cstate="screen">
            <a:duotone>
              <a:schemeClr val="accent1">
                <a:shade val="45000"/>
                <a:satMod val="135000"/>
              </a:schemeClr>
              <a:prstClr val="white"/>
            </a:duotone>
          </a:blip>
          <a:stretch>
            <a:fillRect/>
          </a:stretch>
        </p:blipFill>
        <p:spPr>
          <a:xfrm>
            <a:off x="383465" y="1456267"/>
            <a:ext cx="11608879" cy="5401732"/>
          </a:xfrm>
          <a:prstGeom prst="rect">
            <a:avLst/>
          </a:prstGeom>
          <a:effectLst/>
        </p:spPr>
      </p:pic>
      <p:sp>
        <p:nvSpPr>
          <p:cNvPr id="2" name="Title 1"/>
          <p:cNvSpPr>
            <a:spLocks noGrp="1"/>
          </p:cNvSpPr>
          <p:nvPr>
            <p:ph type="title"/>
          </p:nvPr>
        </p:nvSpPr>
        <p:spPr/>
        <p:txBody>
          <a:bodyPr/>
          <a:lstStyle/>
          <a:p>
            <a:r>
              <a:rPr dirty="0" err="1" smtClean="0"/>
              <a:t>BranchCache</a:t>
            </a:r>
            <a:r>
              <a:rPr dirty="0" smtClean="0"/>
              <a:t> Modes</a:t>
            </a:r>
            <a:endParaRPr lang="en-US" dirty="0"/>
          </a:p>
        </p:txBody>
      </p:sp>
      <p:grpSp>
        <p:nvGrpSpPr>
          <p:cNvPr id="81" name="Group 80"/>
          <p:cNvGrpSpPr/>
          <p:nvPr/>
        </p:nvGrpSpPr>
        <p:grpSpPr>
          <a:xfrm>
            <a:off x="470955" y="3004061"/>
            <a:ext cx="5216992" cy="2740572"/>
            <a:chOff x="353308" y="3004061"/>
            <a:chExt cx="3913763" cy="2740572"/>
          </a:xfrm>
        </p:grpSpPr>
        <p:pic>
          <p:nvPicPr>
            <p:cNvPr id="50" name="Picture 4" descr="C:\Users\arib\Pictures\Presentation Stuff\Platform3.png"/>
            <p:cNvPicPr>
              <a:picLocks noChangeAspect="1" noChangeArrowheads="1"/>
            </p:cNvPicPr>
            <p:nvPr/>
          </p:nvPicPr>
          <p:blipFill>
            <a:blip r:embed="rId4" cstate="screen"/>
            <a:srcRect/>
            <a:stretch>
              <a:fillRect/>
            </a:stretch>
          </p:blipFill>
          <p:spPr bwMode="auto">
            <a:xfrm>
              <a:off x="353308" y="3004061"/>
              <a:ext cx="3913763" cy="2740572"/>
            </a:xfrm>
            <a:prstGeom prst="rect">
              <a:avLst/>
            </a:prstGeom>
            <a:noFill/>
          </p:spPr>
        </p:pic>
        <p:pic>
          <p:nvPicPr>
            <p:cNvPr id="38" name="Picture 24" descr="application server"/>
            <p:cNvPicPr>
              <a:picLocks noChangeAspect="1" noChangeArrowheads="1"/>
            </p:cNvPicPr>
            <p:nvPr/>
          </p:nvPicPr>
          <p:blipFill>
            <a:blip r:embed="rId5" cstate="print"/>
            <a:stretch>
              <a:fillRect/>
            </a:stretch>
          </p:blipFill>
          <p:spPr bwMode="auto">
            <a:xfrm>
              <a:off x="1501424" y="3173395"/>
              <a:ext cx="1027288" cy="557173"/>
            </a:xfrm>
            <a:prstGeom prst="rect">
              <a:avLst/>
            </a:prstGeom>
            <a:noFill/>
          </p:spPr>
        </p:pic>
        <p:pic>
          <p:nvPicPr>
            <p:cNvPr id="39" name="Picture 24" descr="application server"/>
            <p:cNvPicPr>
              <a:picLocks noChangeAspect="1" noChangeArrowheads="1"/>
            </p:cNvPicPr>
            <p:nvPr/>
          </p:nvPicPr>
          <p:blipFill>
            <a:blip r:embed="rId5" cstate="print"/>
            <a:stretch>
              <a:fillRect/>
            </a:stretch>
          </p:blipFill>
          <p:spPr bwMode="auto">
            <a:xfrm>
              <a:off x="2380282" y="3443543"/>
              <a:ext cx="1187008" cy="643801"/>
            </a:xfrm>
            <a:prstGeom prst="rect">
              <a:avLst/>
            </a:prstGeom>
            <a:noFill/>
          </p:spPr>
        </p:pic>
        <p:pic>
          <p:nvPicPr>
            <p:cNvPr id="40" name="Picture 24" descr="application server"/>
            <p:cNvPicPr>
              <a:picLocks noChangeAspect="1" noChangeArrowheads="1"/>
            </p:cNvPicPr>
            <p:nvPr/>
          </p:nvPicPr>
          <p:blipFill>
            <a:blip r:embed="rId5" cstate="print"/>
            <a:stretch>
              <a:fillRect/>
            </a:stretch>
          </p:blipFill>
          <p:spPr bwMode="auto">
            <a:xfrm>
              <a:off x="1001888" y="3628239"/>
              <a:ext cx="917223" cy="497477"/>
            </a:xfrm>
            <a:prstGeom prst="rect">
              <a:avLst/>
            </a:prstGeom>
            <a:noFill/>
          </p:spPr>
        </p:pic>
        <p:sp>
          <p:nvSpPr>
            <p:cNvPr id="45" name="TextBox 44"/>
            <p:cNvSpPr txBox="1"/>
            <p:nvPr/>
          </p:nvSpPr>
          <p:spPr>
            <a:xfrm>
              <a:off x="1134534" y="3341609"/>
              <a:ext cx="303287"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IIS</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1120421" y="4046695"/>
              <a:ext cx="826403"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File Server</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2238919" y="4042465"/>
              <a:ext cx="974318" cy="523220"/>
            </a:xfrm>
            <a:prstGeom prst="rect">
              <a:avLst/>
            </a:prstGeom>
            <a:noFill/>
          </p:spPr>
          <p:txBody>
            <a:bodyPr wrap="non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Group Policy</a:t>
              </a:r>
            </a:p>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Management</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67" name="TextBox 66"/>
            <p:cNvSpPr txBox="1"/>
            <p:nvPr/>
          </p:nvSpPr>
          <p:spPr>
            <a:xfrm rot="859601">
              <a:off x="862309" y="4601688"/>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prstClr val="white"/>
                  </a:solidFill>
                  <a:effectLst>
                    <a:outerShdw blurRad="38100" dist="38100" dir="2700000" algn="tl">
                      <a:srgbClr val="000000">
                        <a:alpha val="43137"/>
                      </a:srgbClr>
                    </a:outerShdw>
                  </a:effectLst>
                  <a:latin typeface="Segoe" pitchFamily="34" charset="0"/>
                </a:rPr>
                <a:t>Main Office</a:t>
              </a:r>
              <a:endParaRPr lang="en-US" sz="1600" b="1" kern="0"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82" name="Group 81"/>
          <p:cNvGrpSpPr/>
          <p:nvPr/>
        </p:nvGrpSpPr>
        <p:grpSpPr>
          <a:xfrm>
            <a:off x="5903470" y="2943755"/>
            <a:ext cx="5751540" cy="3114128"/>
            <a:chOff x="4428755" y="2943755"/>
            <a:chExt cx="4314779" cy="3114128"/>
          </a:xfrm>
        </p:grpSpPr>
        <p:pic>
          <p:nvPicPr>
            <p:cNvPr id="35" name="Picture 2" descr="C:\Users\arib\Pictures\Presentation Stuff\Platform4.png"/>
            <p:cNvPicPr>
              <a:picLocks noChangeAspect="1" noChangeArrowheads="1"/>
            </p:cNvPicPr>
            <p:nvPr/>
          </p:nvPicPr>
          <p:blipFill>
            <a:blip r:embed="rId6" cstate="screen"/>
            <a:srcRect/>
            <a:stretch>
              <a:fillRect/>
            </a:stretch>
          </p:blipFill>
          <p:spPr bwMode="auto">
            <a:xfrm>
              <a:off x="4428755" y="3173395"/>
              <a:ext cx="4314779" cy="2884488"/>
            </a:xfrm>
            <a:prstGeom prst="rect">
              <a:avLst/>
            </a:prstGeom>
            <a:noFill/>
          </p:spPr>
        </p:pic>
        <p:sp>
          <p:nvSpPr>
            <p:cNvPr id="60" name="TextBox 59"/>
            <p:cNvSpPr txBox="1"/>
            <p:nvPr/>
          </p:nvSpPr>
          <p:spPr>
            <a:xfrm>
              <a:off x="5999445" y="4286598"/>
              <a:ext cx="1518956" cy="307777"/>
            </a:xfrm>
            <a:prstGeom prst="rect">
              <a:avLst/>
            </a:prstGeom>
            <a:noFill/>
          </p:spPr>
          <p:txBody>
            <a:bodyPr wrap="squar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Hosted Cache</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rot="486341">
              <a:off x="5327407" y="4728529"/>
              <a:ext cx="1352195" cy="159486"/>
            </a:xfrm>
            <a:prstGeom prst="rect">
              <a:avLst/>
            </a:prstGeom>
            <a:noFill/>
          </p:spPr>
          <p:txBody>
            <a:bodyPr wrap="square" rtlCol="0">
              <a:prstTxWarp prst="textArchDown">
                <a:avLst/>
              </a:prstTxWarp>
              <a:spAutoFit/>
            </a:bodyPr>
            <a:lstStyle/>
            <a:p>
              <a:pPr algn="ctr" defTabSz="914400">
                <a:defRPr/>
              </a:pPr>
              <a:r>
                <a:rPr lang="en-US" sz="1600" b="1" kern="0"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600" b="1" kern="0" dirty="0">
                <a:solidFill>
                  <a:prstClr val="white"/>
                </a:solidFill>
                <a:effectLst>
                  <a:outerShdw blurRad="38100" dist="38100" dir="2700000" algn="tl">
                    <a:srgbClr val="000000">
                      <a:alpha val="43137"/>
                    </a:srgbClr>
                  </a:outerShdw>
                </a:effectLst>
                <a:latin typeface="Segoe" pitchFamily="34" charset="0"/>
              </a:endParaRPr>
            </a:p>
          </p:txBody>
        </p:sp>
        <p:pic>
          <p:nvPicPr>
            <p:cNvPr id="68" name="Picture 24" descr="application server"/>
            <p:cNvPicPr>
              <a:picLocks noChangeAspect="1" noChangeArrowheads="1"/>
            </p:cNvPicPr>
            <p:nvPr/>
          </p:nvPicPr>
          <p:blipFill>
            <a:blip r:embed="rId5" cstate="print"/>
            <a:stretch>
              <a:fillRect/>
            </a:stretch>
          </p:blipFill>
          <p:spPr bwMode="auto">
            <a:xfrm>
              <a:off x="5365045" y="3753362"/>
              <a:ext cx="1123950" cy="609600"/>
            </a:xfrm>
            <a:prstGeom prst="rect">
              <a:avLst/>
            </a:prstGeom>
            <a:noFill/>
          </p:spPr>
        </p:pic>
        <p:pic>
          <p:nvPicPr>
            <p:cNvPr id="69" name="Picture 6" descr="laptop"/>
            <p:cNvPicPr>
              <a:picLocks noChangeAspect="1" noChangeArrowheads="1"/>
            </p:cNvPicPr>
            <p:nvPr/>
          </p:nvPicPr>
          <p:blipFill>
            <a:blip r:embed="rId7" cstate="print"/>
            <a:stretch>
              <a:fillRect/>
            </a:stretch>
          </p:blipFill>
          <p:spPr bwMode="auto">
            <a:xfrm>
              <a:off x="7261579" y="3561451"/>
              <a:ext cx="893445" cy="770096"/>
            </a:xfrm>
            <a:prstGeom prst="rect">
              <a:avLst/>
            </a:prstGeom>
            <a:noFill/>
          </p:spPr>
        </p:pic>
        <p:pic>
          <p:nvPicPr>
            <p:cNvPr id="70" name="Picture 6" descr="laptop"/>
            <p:cNvPicPr>
              <a:picLocks noChangeAspect="1" noChangeArrowheads="1"/>
            </p:cNvPicPr>
            <p:nvPr/>
          </p:nvPicPr>
          <p:blipFill>
            <a:blip r:embed="rId7" cstate="print"/>
            <a:stretch>
              <a:fillRect/>
            </a:stretch>
          </p:blipFill>
          <p:spPr bwMode="auto">
            <a:xfrm>
              <a:off x="6118579" y="2943755"/>
              <a:ext cx="893445" cy="770096"/>
            </a:xfrm>
            <a:prstGeom prst="rect">
              <a:avLst/>
            </a:prstGeom>
            <a:noFill/>
          </p:spPr>
        </p:pic>
        <p:pic>
          <p:nvPicPr>
            <p:cNvPr id="52" name="Picture 6" descr="laptop"/>
            <p:cNvPicPr>
              <a:picLocks noChangeAspect="1" noChangeArrowheads="1"/>
            </p:cNvPicPr>
            <p:nvPr/>
          </p:nvPicPr>
          <p:blipFill>
            <a:blip r:embed="rId7" cstate="print"/>
            <a:stretch>
              <a:fillRect/>
            </a:stretch>
          </p:blipFill>
          <p:spPr bwMode="auto">
            <a:xfrm>
              <a:off x="6672934" y="3256651"/>
              <a:ext cx="893445" cy="770096"/>
            </a:xfrm>
            <a:prstGeom prst="rect">
              <a:avLst/>
            </a:prstGeom>
            <a:noFill/>
          </p:spPr>
        </p:pic>
      </p:grpSp>
      <p:grpSp>
        <p:nvGrpSpPr>
          <p:cNvPr id="83" name="Group 82"/>
          <p:cNvGrpSpPr/>
          <p:nvPr/>
        </p:nvGrpSpPr>
        <p:grpSpPr>
          <a:xfrm>
            <a:off x="3528312" y="1443894"/>
            <a:ext cx="3649553" cy="1748741"/>
            <a:chOff x="2646923" y="1443893"/>
            <a:chExt cx="2737878" cy="1748741"/>
          </a:xfrm>
        </p:grpSpPr>
        <p:pic>
          <p:nvPicPr>
            <p:cNvPr id="41" name="Picture 3" descr="C:\Users\arib\Pictures\Presentation Stuff\Platform2.png"/>
            <p:cNvPicPr>
              <a:picLocks noChangeAspect="1" noChangeArrowheads="1"/>
            </p:cNvPicPr>
            <p:nvPr/>
          </p:nvPicPr>
          <p:blipFill>
            <a:blip r:embed="rId8" cstate="screen"/>
            <a:srcRect/>
            <a:stretch>
              <a:fillRect/>
            </a:stretch>
          </p:blipFill>
          <p:spPr bwMode="auto">
            <a:xfrm>
              <a:off x="2646923" y="1443893"/>
              <a:ext cx="2737878" cy="1748741"/>
            </a:xfrm>
            <a:prstGeom prst="rect">
              <a:avLst/>
            </a:prstGeom>
            <a:noFill/>
          </p:spPr>
        </p:pic>
        <p:sp>
          <p:nvSpPr>
            <p:cNvPr id="44" name="TextBox 43"/>
            <p:cNvSpPr txBox="1"/>
            <p:nvPr/>
          </p:nvSpPr>
          <p:spPr>
            <a:xfrm rot="21278329">
              <a:off x="3473881" y="2345112"/>
              <a:ext cx="1165604" cy="128285"/>
            </a:xfrm>
            <a:prstGeom prst="rect">
              <a:avLst/>
            </a:prstGeom>
            <a:noFill/>
          </p:spPr>
          <p:txBody>
            <a:bodyPr wrap="square" rtlCol="0">
              <a:prstTxWarp prst="textArchDown">
                <a:avLst/>
              </a:prstTxWarp>
              <a:spAutoFit/>
            </a:bodyPr>
            <a:lstStyle/>
            <a:p>
              <a:pPr algn="ctr" defTabSz="914400">
                <a:defRPr/>
              </a:pPr>
              <a:r>
                <a:rPr lang="en-US" sz="1200" b="1" kern="0" dirty="0" smtClean="0">
                  <a:solidFill>
                    <a:prstClr val="white"/>
                  </a:solidFill>
                  <a:effectLst>
                    <a:outerShdw blurRad="38100" dist="38100" dir="2700000" algn="tl">
                      <a:srgbClr val="000000">
                        <a:alpha val="43137"/>
                      </a:srgbClr>
                    </a:outerShdw>
                  </a:effectLst>
                  <a:latin typeface="Segoe" pitchFamily="34" charset="0"/>
                </a:rPr>
                <a:t>Branch Office</a:t>
              </a:r>
              <a:endParaRPr lang="en-US" sz="1200" b="1" kern="0" dirty="0">
                <a:solidFill>
                  <a:prstClr val="white"/>
                </a:solidFill>
                <a:effectLst>
                  <a:outerShdw blurRad="38100" dist="38100" dir="2700000" algn="tl">
                    <a:srgbClr val="000000">
                      <a:alpha val="43137"/>
                    </a:srgbClr>
                  </a:outerShdw>
                </a:effectLst>
                <a:latin typeface="Segoe" pitchFamily="34" charset="0"/>
              </a:endParaRPr>
            </a:p>
          </p:txBody>
        </p:sp>
        <p:pic>
          <p:nvPicPr>
            <p:cNvPr id="74" name="Picture 6" descr="laptop"/>
            <p:cNvPicPr>
              <a:picLocks noChangeAspect="1" noChangeArrowheads="1"/>
            </p:cNvPicPr>
            <p:nvPr/>
          </p:nvPicPr>
          <p:blipFill>
            <a:blip r:embed="rId9" cstate="print"/>
            <a:stretch>
              <a:fillRect/>
            </a:stretch>
          </p:blipFill>
          <p:spPr bwMode="auto">
            <a:xfrm>
              <a:off x="4166800" y="1535095"/>
              <a:ext cx="588645" cy="507377"/>
            </a:xfrm>
            <a:prstGeom prst="rect">
              <a:avLst/>
            </a:prstGeom>
            <a:noFill/>
          </p:spPr>
        </p:pic>
        <p:pic>
          <p:nvPicPr>
            <p:cNvPr id="75" name="Picture 6" descr="laptop"/>
            <p:cNvPicPr>
              <a:picLocks noChangeAspect="1" noChangeArrowheads="1"/>
            </p:cNvPicPr>
            <p:nvPr/>
          </p:nvPicPr>
          <p:blipFill>
            <a:blip r:embed="rId9" cstate="print"/>
            <a:stretch>
              <a:fillRect/>
            </a:stretch>
          </p:blipFill>
          <p:spPr bwMode="auto">
            <a:xfrm>
              <a:off x="3023800" y="1458895"/>
              <a:ext cx="588645" cy="507377"/>
            </a:xfrm>
            <a:prstGeom prst="rect">
              <a:avLst/>
            </a:prstGeom>
            <a:noFill/>
          </p:spPr>
        </p:pic>
        <p:pic>
          <p:nvPicPr>
            <p:cNvPr id="76" name="Picture 6" descr="laptop"/>
            <p:cNvPicPr>
              <a:picLocks noChangeAspect="1" noChangeArrowheads="1"/>
            </p:cNvPicPr>
            <p:nvPr/>
          </p:nvPicPr>
          <p:blipFill>
            <a:blip r:embed="rId9" cstate="print"/>
            <a:stretch>
              <a:fillRect/>
            </a:stretch>
          </p:blipFill>
          <p:spPr bwMode="auto">
            <a:xfrm>
              <a:off x="3557200" y="1637318"/>
              <a:ext cx="588645" cy="507377"/>
            </a:xfrm>
            <a:prstGeom prst="rect">
              <a:avLst/>
            </a:prstGeom>
            <a:noFill/>
          </p:spPr>
        </p:pic>
      </p:grpSp>
      <p:cxnSp>
        <p:nvCxnSpPr>
          <p:cNvPr id="64" name="Straight Connector 63"/>
          <p:cNvCxnSpPr/>
          <p:nvPr/>
        </p:nvCxnSpPr>
        <p:spPr>
          <a:xfrm flipV="1">
            <a:off x="5071154" y="3888829"/>
            <a:ext cx="1493743" cy="33867"/>
          </a:xfrm>
          <a:prstGeom prst="line">
            <a:avLst/>
          </a:prstGeom>
          <a:noFill/>
          <a:ln w="28575" cap="flat" cmpd="sng" algn="ctr">
            <a:solidFill>
              <a:srgbClr val="FFC000"/>
            </a:solidFill>
            <a:prstDash val="solid"/>
          </a:ln>
          <a:effectLst/>
        </p:spPr>
      </p:cxnSp>
      <p:sp>
        <p:nvSpPr>
          <p:cNvPr id="61" name="TextBox 60"/>
          <p:cNvSpPr txBox="1"/>
          <p:nvPr/>
        </p:nvSpPr>
        <p:spPr>
          <a:xfrm>
            <a:off x="8958144" y="5134989"/>
            <a:ext cx="3034200" cy="523220"/>
          </a:xfrm>
          <a:prstGeom prst="rect">
            <a:avLst/>
          </a:prstGeom>
          <a:noFill/>
        </p:spPr>
        <p:txBody>
          <a:bodyPr wrap="square" rtlCol="0">
            <a:spAutoFit/>
          </a:bodyPr>
          <a:lstStyle/>
          <a:p>
            <a:pPr marL="0" lvl="1" defTabSz="914400">
              <a:defRPr/>
            </a:pPr>
            <a:r>
              <a:rPr lang="en-US" sz="1400" dirty="0"/>
              <a:t>C</a:t>
            </a:r>
            <a:r>
              <a:rPr lang="en-US" sz="1400" dirty="0" smtClean="0"/>
              <a:t>ontent </a:t>
            </a:r>
            <a:r>
              <a:rPr lang="en-US" sz="1400" dirty="0"/>
              <a:t>cache at a branch office is hosted on a server computer</a:t>
            </a:r>
            <a:endParaRPr lang="en-US" sz="1400" kern="0" dirty="0">
              <a:solidFill>
                <a:prstClr val="white"/>
              </a:solidFill>
              <a:latin typeface="Segoe" pitchFamily="34" charset="0"/>
            </a:endParaRPr>
          </a:p>
        </p:txBody>
      </p:sp>
      <p:cxnSp>
        <p:nvCxnSpPr>
          <p:cNvPr id="62" name="Straight Connector 61"/>
          <p:cNvCxnSpPr/>
          <p:nvPr/>
        </p:nvCxnSpPr>
        <p:spPr>
          <a:xfrm rot="5400000" flipH="1" flipV="1">
            <a:off x="3860876" y="2448595"/>
            <a:ext cx="780332" cy="647057"/>
          </a:xfrm>
          <a:prstGeom prst="line">
            <a:avLst/>
          </a:prstGeom>
          <a:noFill/>
          <a:ln w="28575" cap="flat" cmpd="sng" algn="ctr">
            <a:solidFill>
              <a:srgbClr val="FFC000"/>
            </a:solidFill>
            <a:prstDash val="solid"/>
          </a:ln>
          <a:effectLst/>
        </p:spPr>
      </p:cxnSp>
      <p:sp>
        <p:nvSpPr>
          <p:cNvPr id="48" name="TextBox 47"/>
          <p:cNvSpPr txBox="1"/>
          <p:nvPr/>
        </p:nvSpPr>
        <p:spPr>
          <a:xfrm>
            <a:off x="599624" y="1795044"/>
            <a:ext cx="3034200" cy="523220"/>
          </a:xfrm>
          <a:prstGeom prst="rect">
            <a:avLst/>
          </a:prstGeom>
          <a:noFill/>
        </p:spPr>
        <p:txBody>
          <a:bodyPr wrap="square" rtlCol="0">
            <a:spAutoFit/>
          </a:bodyPr>
          <a:lstStyle/>
          <a:p>
            <a:pPr marL="0" lvl="1" defTabSz="914400">
              <a:defRPr/>
            </a:pPr>
            <a:r>
              <a:rPr lang="en-US" sz="1400" dirty="0"/>
              <a:t>C</a:t>
            </a:r>
            <a:r>
              <a:rPr lang="en-US" sz="1400" dirty="0" smtClean="0"/>
              <a:t>ontent </a:t>
            </a:r>
            <a:r>
              <a:rPr lang="en-US" sz="1400" dirty="0"/>
              <a:t>cache at a branch office is distributed among client computers</a:t>
            </a:r>
            <a:endParaRPr lang="en-US" sz="1400" kern="0" dirty="0" smtClean="0">
              <a:solidFill>
                <a:prstClr val="white"/>
              </a:solidFill>
              <a:latin typeface="Segoe" pitchFamily="34" charset="0"/>
            </a:endParaRPr>
          </a:p>
        </p:txBody>
      </p:sp>
      <p:sp>
        <p:nvSpPr>
          <p:cNvPr id="49" name="TextBox 48"/>
          <p:cNvSpPr txBox="1"/>
          <p:nvPr/>
        </p:nvSpPr>
        <p:spPr>
          <a:xfrm>
            <a:off x="3871926" y="1104207"/>
            <a:ext cx="2024747" cy="307777"/>
          </a:xfrm>
          <a:prstGeom prst="rect">
            <a:avLst/>
          </a:prstGeom>
          <a:noFill/>
        </p:spPr>
        <p:txBody>
          <a:bodyPr wrap="squar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Distributed Cache</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3" name="Rectangle 2"/>
          <p:cNvSpPr/>
          <p:nvPr/>
        </p:nvSpPr>
        <p:spPr>
          <a:xfrm>
            <a:off x="6596999" y="830330"/>
            <a:ext cx="5058011" cy="954107"/>
          </a:xfrm>
          <a:prstGeom prst="rect">
            <a:avLst/>
          </a:prstGeom>
        </p:spPr>
        <p:txBody>
          <a:bodyPr wrap="square">
            <a:spAutoFit/>
          </a:bodyPr>
          <a:lstStyle/>
          <a:p>
            <a:r>
              <a:rPr lang="en-US" sz="1400" dirty="0"/>
              <a:t>Distributed cache mode operates on a single subnet. At a multiple-subnet branch office that is configured for distributed cache mode, a file downloaded to one subnet cannot be shared with client computers on other subnets</a:t>
            </a:r>
          </a:p>
        </p:txBody>
      </p:sp>
    </p:spTree>
    <p:extLst>
      <p:ext uri="{BB962C8B-B14F-4D97-AF65-F5344CB8AC3E}">
        <p14:creationId xmlns:p14="http://schemas.microsoft.com/office/powerpoint/2010/main" val="6593404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 Cache </a:t>
            </a:r>
            <a:r>
              <a:rPr lang="en-US" dirty="0" err="1" smtClean="0"/>
              <a:t>vs</a:t>
            </a:r>
            <a:r>
              <a:rPr lang="en-US" dirty="0" smtClean="0"/>
              <a:t> Distributed Cache</a:t>
            </a:r>
            <a:endParaRPr lang="en-US" dirty="0"/>
          </a:p>
        </p:txBody>
      </p:sp>
      <p:grpSp>
        <p:nvGrpSpPr>
          <p:cNvPr id="10" name="Group 81"/>
          <p:cNvGrpSpPr/>
          <p:nvPr/>
        </p:nvGrpSpPr>
        <p:grpSpPr>
          <a:xfrm>
            <a:off x="-153591" y="3737124"/>
            <a:ext cx="6193428" cy="2527043"/>
            <a:chOff x="-115224" y="3737123"/>
            <a:chExt cx="4646281" cy="2527043"/>
          </a:xfrm>
        </p:grpSpPr>
        <p:sp>
          <p:nvSpPr>
            <p:cNvPr id="26" name="Round Same Side Corner Rectangle 25"/>
            <p:cNvSpPr/>
            <p:nvPr/>
          </p:nvSpPr>
          <p:spPr>
            <a:xfrm>
              <a:off x="458919" y="3737123"/>
              <a:ext cx="4072138" cy="2527043"/>
            </a:xfrm>
            <a:prstGeom prst="round2SameRect">
              <a:avLst>
                <a:gd name="adj1" fmla="val 719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7" name="Round Same Side Corner Rectangle 26"/>
            <p:cNvSpPr/>
            <p:nvPr/>
          </p:nvSpPr>
          <p:spPr>
            <a:xfrm>
              <a:off x="533200" y="3803798"/>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668573" y="4315979"/>
              <a:ext cx="3739655" cy="1674305"/>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Recommended for branches without any infrastructure</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Easy to deploy: Enabled on clients through Group Policy</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Cache availability decreases with laptops that go offline</a:t>
              </a:r>
            </a:p>
          </p:txBody>
        </p:sp>
        <p:grpSp>
          <p:nvGrpSpPr>
            <p:cNvPr id="11" name="Group 14"/>
            <p:cNvGrpSpPr/>
            <p:nvPr/>
          </p:nvGrpSpPr>
          <p:grpSpPr>
            <a:xfrm>
              <a:off x="-115224" y="4153508"/>
              <a:ext cx="4572000" cy="108858"/>
              <a:chOff x="-42012" y="1815192"/>
              <a:chExt cx="9235440" cy="108858"/>
            </a:xfrm>
          </p:grpSpPr>
          <p:sp useBgFill="1">
            <p:nvSpPr>
              <p:cNvPr id="32" name="Rectangle 31"/>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useBgFill="1">
          <p:nvSpPr>
            <p:cNvPr id="30" name="Round Same Side Corner Rectangle 29"/>
            <p:cNvSpPr/>
            <p:nvPr/>
          </p:nvSpPr>
          <p:spPr>
            <a:xfrm>
              <a:off x="533200" y="3803797"/>
              <a:ext cx="3923576" cy="347789"/>
            </a:xfrm>
            <a:prstGeom prst="round2SameRect">
              <a:avLst>
                <a:gd name="adj1" fmla="val 47247"/>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a:spLocks noChangeArrowheads="1"/>
            </p:cNvSpPr>
            <p:nvPr/>
          </p:nvSpPr>
          <p:spPr bwMode="auto">
            <a:xfrm>
              <a:off x="668573" y="3912926"/>
              <a:ext cx="3574998" cy="402843"/>
            </a:xfrm>
            <a:prstGeom prst="rect">
              <a:avLst/>
            </a:prstGeom>
            <a:noFill/>
            <a:ln w="9525">
              <a:noFill/>
              <a:miter lim="800000"/>
              <a:headEnd/>
              <a:tailEnd/>
            </a:ln>
          </p:spPr>
          <p:txBody>
            <a:bodyPr wrap="square" lIns="91413" tIns="45708" rIns="91413" bIns="45708">
              <a:spAutoFit/>
            </a:bodyPr>
            <a:lstStyle/>
            <a:p>
              <a:pPr>
                <a:lnSpc>
                  <a:spcPts val="800"/>
                </a:lnSpc>
                <a:spcBef>
                  <a:spcPct val="50000"/>
                </a:spcBef>
                <a:defRPr/>
              </a:pPr>
              <a:r>
                <a:rPr lang="en-US" sz="2000" b="1" dirty="0">
                  <a:solidFill>
                    <a:schemeClr val="accent1"/>
                  </a:solidFill>
                  <a:effectLst>
                    <a:outerShdw blurRad="50800" dist="38100" dir="2700000" algn="tl" rotWithShape="0">
                      <a:prstClr val="black">
                        <a:alpha val="40000"/>
                      </a:prstClr>
                    </a:outerShdw>
                  </a:effectLst>
                  <a:latin typeface="Segoe Light" pitchFamily="34" charset="0"/>
                </a:rPr>
                <a:t>Distributed </a:t>
              </a:r>
              <a:r>
                <a:rPr lang="en-US" sz="2000" b="1" dirty="0" smtClean="0">
                  <a:solidFill>
                    <a:schemeClr val="accent1"/>
                  </a:solidFill>
                  <a:effectLst>
                    <a:outerShdw blurRad="50800" dist="38100" dir="2700000" algn="tl" rotWithShape="0">
                      <a:prstClr val="black">
                        <a:alpha val="40000"/>
                      </a:prstClr>
                    </a:outerShdw>
                  </a:effectLst>
                  <a:latin typeface="Segoe Light" pitchFamily="34" charset="0"/>
                </a:rPr>
                <a:t>Cache</a:t>
              </a:r>
            </a:p>
            <a:p>
              <a:pPr>
                <a:lnSpc>
                  <a:spcPts val="800"/>
                </a:lnSpc>
                <a:spcBef>
                  <a:spcPct val="50000"/>
                </a:spcBef>
                <a:defRPr/>
              </a:pPr>
              <a:r>
                <a:rPr lang="en-US" sz="1200" b="1" dirty="0">
                  <a:solidFill>
                    <a:schemeClr val="accent1"/>
                  </a:solidFill>
                  <a:effectLst>
                    <a:outerShdw blurRad="50800" dist="38100" dir="2700000" algn="tl" rotWithShape="0">
                      <a:prstClr val="black">
                        <a:alpha val="40000"/>
                      </a:prstClr>
                    </a:outerShdw>
                  </a:effectLst>
                  <a:latin typeface="Segoe Light" pitchFamily="34" charset="0"/>
                </a:rPr>
                <a:t>Data cached amongst clients</a:t>
              </a:r>
            </a:p>
          </p:txBody>
        </p:sp>
      </p:grpSp>
      <p:grpSp>
        <p:nvGrpSpPr>
          <p:cNvPr id="12" name="Group 80"/>
          <p:cNvGrpSpPr/>
          <p:nvPr/>
        </p:nvGrpSpPr>
        <p:grpSpPr>
          <a:xfrm>
            <a:off x="6198543" y="3737123"/>
            <a:ext cx="6193428" cy="2530327"/>
            <a:chOff x="4650118" y="3725747"/>
            <a:chExt cx="4646281" cy="2530327"/>
          </a:xfrm>
        </p:grpSpPr>
        <p:sp>
          <p:nvSpPr>
            <p:cNvPr id="71" name="Round Same Side Corner Rectangle 70"/>
            <p:cNvSpPr/>
            <p:nvPr/>
          </p:nvSpPr>
          <p:spPr>
            <a:xfrm flipH="1">
              <a:off x="4650118" y="3725747"/>
              <a:ext cx="4072138" cy="2530327"/>
            </a:xfrm>
            <a:prstGeom prst="round2SameRect">
              <a:avLst>
                <a:gd name="adj1" fmla="val 844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2" name="Round Same Side Corner Rectangle 71"/>
            <p:cNvSpPr/>
            <p:nvPr/>
          </p:nvSpPr>
          <p:spPr>
            <a:xfrm flipH="1">
              <a:off x="4724399" y="3792423"/>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TextBox 72"/>
            <p:cNvSpPr txBox="1"/>
            <p:nvPr/>
          </p:nvSpPr>
          <p:spPr>
            <a:xfrm flipH="1">
              <a:off x="4882131" y="4304604"/>
              <a:ext cx="3739655" cy="1578894"/>
            </a:xfrm>
            <a:prstGeom prst="rect">
              <a:avLst/>
            </a:prstGeom>
            <a:noFill/>
          </p:spPr>
          <p:txBody>
            <a:bodyPr wrap="square" rtlCol="0">
              <a:spAutoFit/>
            </a:bodyPr>
            <a:lstStyle/>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Recommended for larger branches</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Cache stored centrally: can use existing server in the branch</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Cache availability is high</a:t>
              </a:r>
            </a:p>
            <a:p>
              <a:pPr marL="225425" indent="-225425">
                <a:lnSpc>
                  <a:spcPct val="90000"/>
                </a:lnSpc>
                <a:spcBef>
                  <a:spcPct val="20000"/>
                </a:spcBef>
                <a:spcAft>
                  <a:spcPts val="600"/>
                </a:spcAft>
                <a:buClr>
                  <a:srgbClr val="1F497D">
                    <a:lumMod val="40000"/>
                    <a:lumOff val="60000"/>
                  </a:srgbClr>
                </a:buClr>
                <a:buSzPct val="80000"/>
                <a:buFontTx/>
                <a:buBlip>
                  <a:blip r:embed="rId3"/>
                </a:buBlip>
                <a:defRPr/>
              </a:pPr>
              <a:r>
                <a:rPr lang="en-US" sz="1600" dirty="0">
                  <a:solidFill>
                    <a:schemeClr val="bg1"/>
                  </a:solidFill>
                  <a:latin typeface="Segoe Light"/>
                </a:rPr>
                <a:t>Enables branch-wide caching</a:t>
              </a:r>
            </a:p>
          </p:txBody>
        </p:sp>
        <p:grpSp>
          <p:nvGrpSpPr>
            <p:cNvPr id="13" name="Group 14"/>
            <p:cNvGrpSpPr/>
            <p:nvPr/>
          </p:nvGrpSpPr>
          <p:grpSpPr>
            <a:xfrm flipH="1">
              <a:off x="4724399" y="4142133"/>
              <a:ext cx="4572000" cy="108858"/>
              <a:chOff x="-42012" y="1815192"/>
              <a:chExt cx="9235440" cy="108858"/>
            </a:xfrm>
          </p:grpSpPr>
          <p:sp useBgFill="1">
            <p:nvSpPr>
              <p:cNvPr id="77" name="Rectangle 76"/>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useBgFill="1">
          <p:nvSpPr>
            <p:cNvPr id="75" name="Round Same Side Corner Rectangle 74"/>
            <p:cNvSpPr/>
            <p:nvPr/>
          </p:nvSpPr>
          <p:spPr>
            <a:xfrm flipH="1">
              <a:off x="4724399" y="3792423"/>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a:spLocks noChangeArrowheads="1"/>
            </p:cNvSpPr>
            <p:nvPr/>
          </p:nvSpPr>
          <p:spPr bwMode="auto">
            <a:xfrm flipH="1">
              <a:off x="4882131" y="3785941"/>
              <a:ext cx="3574998" cy="510885"/>
            </a:xfrm>
            <a:prstGeom prst="rect">
              <a:avLst/>
            </a:prstGeom>
            <a:noFill/>
            <a:ln w="9525">
              <a:noFill/>
              <a:miter lim="800000"/>
              <a:headEnd/>
              <a:tailEnd/>
            </a:ln>
          </p:spPr>
          <p:txBody>
            <a:bodyPr wrap="square" lIns="91413" tIns="45708" rIns="91413" bIns="45708">
              <a:spAutoFit/>
            </a:bodyPr>
            <a:lstStyle/>
            <a:p>
              <a:pPr>
                <a:lnSpc>
                  <a:spcPct val="85000"/>
                </a:lnSpc>
                <a:spcBef>
                  <a:spcPct val="50000"/>
                </a:spcBef>
                <a:defRPr/>
              </a:pPr>
              <a:r>
                <a:rPr lang="en-US" sz="2000" b="1" dirty="0">
                  <a:solidFill>
                    <a:schemeClr val="accent1"/>
                  </a:solidFill>
                  <a:effectLst>
                    <a:outerShdw blurRad="50800" dist="38100" dir="2700000" algn="tl" rotWithShape="0">
                      <a:prstClr val="black">
                        <a:alpha val="40000"/>
                      </a:prstClr>
                    </a:outerShdw>
                  </a:effectLst>
                  <a:latin typeface="Segoe Light" pitchFamily="34" charset="0"/>
                </a:rPr>
                <a:t>Hosted Cache </a:t>
              </a:r>
              <a:r>
                <a:rPr lang="en-US" sz="2000" b="1" dirty="0" smtClean="0">
                  <a:solidFill>
                    <a:schemeClr val="accent1"/>
                  </a:solidFill>
                  <a:effectLst>
                    <a:outerShdw blurRad="50800" dist="38100" dir="2700000" algn="tl" rotWithShape="0">
                      <a:prstClr val="black">
                        <a:alpha val="40000"/>
                      </a:prstClr>
                    </a:outerShdw>
                  </a:effectLst>
                  <a:latin typeface="Segoe Light" pitchFamily="34" charset="0"/>
                </a:rPr>
                <a:t/>
              </a:r>
              <a:br>
                <a:rPr lang="en-US" sz="2000" b="1" dirty="0" smtClean="0">
                  <a:solidFill>
                    <a:schemeClr val="accent1"/>
                  </a:solidFill>
                  <a:effectLst>
                    <a:outerShdw blurRad="50800" dist="38100" dir="2700000" algn="tl" rotWithShape="0">
                      <a:prstClr val="black">
                        <a:alpha val="40000"/>
                      </a:prstClr>
                    </a:outerShdw>
                  </a:effectLst>
                  <a:latin typeface="Segoe Light" pitchFamily="34" charset="0"/>
                </a:rPr>
              </a:br>
              <a:r>
                <a:rPr lang="en-US" sz="1200" b="1" dirty="0" smtClean="0">
                  <a:solidFill>
                    <a:schemeClr val="accent1"/>
                  </a:solidFill>
                  <a:effectLst>
                    <a:outerShdw blurRad="50800" dist="38100" dir="2700000" algn="tl" rotWithShape="0">
                      <a:prstClr val="black">
                        <a:alpha val="40000"/>
                      </a:prstClr>
                    </a:outerShdw>
                  </a:effectLst>
                  <a:latin typeface="Segoe Light" pitchFamily="34" charset="0"/>
                </a:rPr>
                <a:t>Data </a:t>
              </a:r>
              <a:r>
                <a:rPr lang="en-US" sz="1200" b="1" dirty="0">
                  <a:solidFill>
                    <a:schemeClr val="accent1"/>
                  </a:solidFill>
                  <a:effectLst>
                    <a:outerShdw blurRad="50800" dist="38100" dir="2700000" algn="tl" rotWithShape="0">
                      <a:prstClr val="black">
                        <a:alpha val="40000"/>
                      </a:prstClr>
                    </a:outerShdw>
                  </a:effectLst>
                  <a:latin typeface="Segoe Light" pitchFamily="34" charset="0"/>
                </a:rPr>
                <a:t>cached  at hosted cache </a:t>
              </a:r>
              <a:r>
                <a:rPr lang="en-US" sz="1200" b="1" dirty="0" smtClean="0">
                  <a:solidFill>
                    <a:schemeClr val="accent1"/>
                  </a:solidFill>
                  <a:effectLst>
                    <a:outerShdw blurRad="50800" dist="38100" dir="2700000" algn="tl" rotWithShape="0">
                      <a:prstClr val="black">
                        <a:alpha val="40000"/>
                      </a:prstClr>
                    </a:outerShdw>
                  </a:effectLst>
                  <a:latin typeface="Segoe Light" pitchFamily="34" charset="0"/>
                </a:rPr>
                <a:t>server </a:t>
              </a:r>
              <a:endParaRPr lang="en-US" sz="1200" b="1" dirty="0">
                <a:solidFill>
                  <a:schemeClr val="accent1"/>
                </a:solidFill>
                <a:effectLst>
                  <a:outerShdw blurRad="50800" dist="38100" dir="2700000" algn="tl" rotWithShape="0">
                    <a:prstClr val="black">
                      <a:alpha val="40000"/>
                    </a:prstClr>
                  </a:outerShdw>
                </a:effectLst>
                <a:latin typeface="Segoe Light" pitchFamily="34" charset="0"/>
              </a:endParaRPr>
            </a:p>
          </p:txBody>
        </p:sp>
      </p:grpSp>
      <p:sp>
        <p:nvSpPr>
          <p:cNvPr id="103" name="Rectangle 102"/>
          <p:cNvSpPr/>
          <p:nvPr/>
        </p:nvSpPr>
        <p:spPr>
          <a:xfrm>
            <a:off x="625381" y="1555483"/>
            <a:ext cx="10867079" cy="646331"/>
          </a:xfrm>
          <a:prstGeom prst="rect">
            <a:avLst/>
          </a:prstGeom>
        </p:spPr>
        <p:txBody>
          <a:bodyPr wrap="square">
            <a:spAutoFit/>
          </a:bodyPr>
          <a:lstStyle/>
          <a:p>
            <a:pPr>
              <a:buFont typeface="Arial" pitchFamily="34" charset="0"/>
              <a:buChar char="•"/>
            </a:pPr>
            <a:endParaRPr lang="en-US" dirty="0" smtClean="0">
              <a:solidFill>
                <a:prstClr val="black"/>
              </a:solidFill>
            </a:endParaRPr>
          </a:p>
          <a:p>
            <a:pPr>
              <a:buFont typeface="Arial" pitchFamily="34" charset="0"/>
              <a:buChar char="•"/>
            </a:pPr>
            <a:endParaRPr lang="en-US" dirty="0" smtClean="0">
              <a:solidFill>
                <a:prstClr val="black"/>
              </a:solidFill>
            </a:endParaRPr>
          </a:p>
        </p:txBody>
      </p:sp>
      <p:pic>
        <p:nvPicPr>
          <p:cNvPr id="104" name="Picture 103" descr="building store retail store small business white.png"/>
          <p:cNvPicPr>
            <a:picLocks noChangeAspect="1"/>
          </p:cNvPicPr>
          <p:nvPr/>
        </p:nvPicPr>
        <p:blipFill>
          <a:blip r:embed="rId4" cstate="screen"/>
          <a:stretch>
            <a:fillRect/>
          </a:stretch>
        </p:blipFill>
        <p:spPr>
          <a:xfrm>
            <a:off x="2420813" y="2628220"/>
            <a:ext cx="1228452" cy="744737"/>
          </a:xfrm>
          <a:prstGeom prst="rect">
            <a:avLst/>
          </a:prstGeom>
        </p:spPr>
      </p:pic>
      <p:grpSp>
        <p:nvGrpSpPr>
          <p:cNvPr id="91" name="Group 90"/>
          <p:cNvGrpSpPr/>
          <p:nvPr/>
        </p:nvGrpSpPr>
        <p:grpSpPr>
          <a:xfrm>
            <a:off x="9141619" y="1809048"/>
            <a:ext cx="2539339" cy="1295400"/>
            <a:chOff x="6858000" y="1809048"/>
            <a:chExt cx="1905000" cy="1295400"/>
          </a:xfrm>
        </p:grpSpPr>
        <p:sp>
          <p:nvSpPr>
            <p:cNvPr id="101" name="Oval 100"/>
            <p:cNvSpPr/>
            <p:nvPr/>
          </p:nvSpPr>
          <p:spPr bwMode="auto">
            <a:xfrm>
              <a:off x="6858000" y="1809048"/>
              <a:ext cx="1905000" cy="1295400"/>
            </a:xfrm>
            <a:prstGeom prst="ellipse">
              <a:avLst/>
            </a:prstGeom>
            <a:noFill/>
            <a:ln w="28575">
              <a:solidFill>
                <a:schemeClr val="tx1">
                  <a:lumMod val="65000"/>
                  <a:lumOff val="35000"/>
                </a:scheme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05" name="Group 115"/>
            <p:cNvGrpSpPr/>
            <p:nvPr/>
          </p:nvGrpSpPr>
          <p:grpSpPr>
            <a:xfrm>
              <a:off x="6991104" y="2123402"/>
              <a:ext cx="1591249" cy="455540"/>
              <a:chOff x="7162800" y="4343400"/>
              <a:chExt cx="1710424" cy="550095"/>
            </a:xfrm>
          </p:grpSpPr>
          <p:grpSp>
            <p:nvGrpSpPr>
              <p:cNvPr id="106" name="Group 74"/>
              <p:cNvGrpSpPr/>
              <p:nvPr/>
            </p:nvGrpSpPr>
            <p:grpSpPr>
              <a:xfrm>
                <a:off x="7162800" y="4360095"/>
                <a:ext cx="1710424" cy="533400"/>
                <a:chOff x="7052576" y="2133600"/>
                <a:chExt cx="1710424" cy="533400"/>
              </a:xfrm>
            </p:grpSpPr>
            <p:pic>
              <p:nvPicPr>
                <p:cNvPr id="109" name="Picture 108" descr="j0431566.png"/>
                <p:cNvPicPr>
                  <a:picLocks noChangeAspect="1"/>
                </p:cNvPicPr>
                <p:nvPr/>
              </p:nvPicPr>
              <p:blipFill>
                <a:blip r:embed="rId5" cstate="screen"/>
                <a:stretch>
                  <a:fillRect/>
                </a:stretch>
              </p:blipFill>
              <p:spPr>
                <a:xfrm flipH="1">
                  <a:off x="7395476" y="2133600"/>
                  <a:ext cx="338824" cy="335563"/>
                </a:xfrm>
                <a:prstGeom prst="rect">
                  <a:avLst/>
                </a:prstGeom>
              </p:spPr>
            </p:pic>
            <p:pic>
              <p:nvPicPr>
                <p:cNvPr id="110" name="Picture 109" descr="j0431566.png"/>
                <p:cNvPicPr>
                  <a:picLocks noChangeAspect="1"/>
                </p:cNvPicPr>
                <p:nvPr/>
              </p:nvPicPr>
              <p:blipFill>
                <a:blip r:embed="rId5" cstate="screen"/>
                <a:stretch>
                  <a:fillRect/>
                </a:stretch>
              </p:blipFill>
              <p:spPr>
                <a:xfrm flipH="1">
                  <a:off x="8424176" y="2133600"/>
                  <a:ext cx="338824" cy="335563"/>
                </a:xfrm>
                <a:prstGeom prst="rect">
                  <a:avLst/>
                </a:prstGeom>
              </p:spPr>
            </p:pic>
            <p:pic>
              <p:nvPicPr>
                <p:cNvPr id="111" name="Picture 110" descr="j0431566.png"/>
                <p:cNvPicPr>
                  <a:picLocks noChangeAspect="1"/>
                </p:cNvPicPr>
                <p:nvPr/>
              </p:nvPicPr>
              <p:blipFill>
                <a:blip r:embed="rId5" cstate="screen"/>
                <a:stretch>
                  <a:fillRect/>
                </a:stretch>
              </p:blipFill>
              <p:spPr>
                <a:xfrm flipH="1">
                  <a:off x="8081276" y="2133600"/>
                  <a:ext cx="338824" cy="335563"/>
                </a:xfrm>
                <a:prstGeom prst="rect">
                  <a:avLst/>
                </a:prstGeom>
              </p:spPr>
            </p:pic>
            <p:pic>
              <p:nvPicPr>
                <p:cNvPr id="112" name="Picture 111" descr="j0431566.png"/>
                <p:cNvPicPr>
                  <a:picLocks noChangeAspect="1"/>
                </p:cNvPicPr>
                <p:nvPr/>
              </p:nvPicPr>
              <p:blipFill>
                <a:blip r:embed="rId5" cstate="screen"/>
                <a:stretch>
                  <a:fillRect/>
                </a:stretch>
              </p:blipFill>
              <p:spPr>
                <a:xfrm flipH="1">
                  <a:off x="7052576" y="2133600"/>
                  <a:ext cx="338824" cy="335563"/>
                </a:xfrm>
                <a:prstGeom prst="rect">
                  <a:avLst/>
                </a:prstGeom>
              </p:spPr>
            </p:pic>
            <p:cxnSp>
              <p:nvCxnSpPr>
                <p:cNvPr id="113" name="Straight Connector 112"/>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07" name="Picture 106" descr="j0431566.png"/>
              <p:cNvPicPr>
                <a:picLocks noChangeAspect="1"/>
              </p:cNvPicPr>
              <p:nvPr/>
            </p:nvPicPr>
            <p:blipFill>
              <a:blip r:embed="rId5" cstate="screen"/>
              <a:stretch>
                <a:fillRect/>
              </a:stretch>
            </p:blipFill>
            <p:spPr>
              <a:xfrm flipH="1">
                <a:off x="7848600" y="4343400"/>
                <a:ext cx="338824" cy="335563"/>
              </a:xfrm>
              <a:prstGeom prst="rect">
                <a:avLst/>
              </a:prstGeom>
            </p:spPr>
          </p:pic>
          <p:cxnSp>
            <p:nvCxnSpPr>
              <p:cNvPr id="108" name="Straight Connector 107"/>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17" name="Group 139"/>
            <p:cNvGrpSpPr/>
            <p:nvPr/>
          </p:nvGrpSpPr>
          <p:grpSpPr>
            <a:xfrm>
              <a:off x="7536731" y="2438913"/>
              <a:ext cx="490986" cy="567919"/>
              <a:chOff x="7749292" y="4724401"/>
              <a:chExt cx="527758" cy="685800"/>
            </a:xfrm>
          </p:grpSpPr>
          <p:pic>
            <p:nvPicPr>
              <p:cNvPr id="118" name="Picture 20" descr="Host Integration Server (HIS) sm"/>
              <p:cNvPicPr>
                <a:picLocks noChangeAspect="1" noChangeArrowheads="1"/>
              </p:cNvPicPr>
              <p:nvPr/>
            </p:nvPicPr>
            <p:blipFill>
              <a:blip r:embed="rId6" cstate="screen">
                <a:lum bright="-10000" contrast="40000"/>
              </a:blip>
              <a:srcRect/>
              <a:stretch>
                <a:fillRect/>
              </a:stretch>
            </p:blipFill>
            <p:spPr bwMode="auto">
              <a:xfrm>
                <a:off x="7824847" y="4724401"/>
                <a:ext cx="452203" cy="578667"/>
              </a:xfrm>
              <a:prstGeom prst="rect">
                <a:avLst/>
              </a:prstGeom>
              <a:noFill/>
              <a:ln w="9525">
                <a:noFill/>
                <a:miter lim="800000"/>
                <a:headEnd/>
                <a:tailEnd/>
              </a:ln>
            </p:spPr>
          </p:pic>
          <p:pic>
            <p:nvPicPr>
              <p:cNvPr id="119" name="Picture 7"/>
              <p:cNvPicPr>
                <a:picLocks noChangeAspect="1" noChangeArrowheads="1"/>
              </p:cNvPicPr>
              <p:nvPr/>
            </p:nvPicPr>
            <p:blipFill>
              <a:blip r:embed="rId7" cstate="print">
                <a:lum bright="-10000" contrast="40000"/>
              </a:blip>
              <a:srcRect/>
              <a:stretch>
                <a:fillRect/>
              </a:stretch>
            </p:blipFill>
            <p:spPr bwMode="auto">
              <a:xfrm>
                <a:off x="7982174" y="5105401"/>
                <a:ext cx="180442" cy="153155"/>
              </a:xfrm>
              <a:prstGeom prst="rect">
                <a:avLst/>
              </a:prstGeom>
              <a:noFill/>
              <a:ln w="9525">
                <a:noFill/>
                <a:miter lim="800000"/>
                <a:headEnd/>
                <a:tailEnd/>
              </a:ln>
              <a:effectLst/>
            </p:spPr>
          </p:pic>
          <p:pic>
            <p:nvPicPr>
              <p:cNvPr id="120" name="Picture 10"/>
              <p:cNvPicPr>
                <a:picLocks noChangeAspect="1" noChangeArrowheads="1"/>
              </p:cNvPicPr>
              <p:nvPr/>
            </p:nvPicPr>
            <p:blipFill>
              <a:blip r:embed="rId8" cstate="print">
                <a:lum bright="-10000" contrast="40000"/>
              </a:blip>
              <a:srcRect/>
              <a:stretch>
                <a:fillRect/>
              </a:stretch>
            </p:blipFill>
            <p:spPr bwMode="auto">
              <a:xfrm>
                <a:off x="7749292" y="5105401"/>
                <a:ext cx="180442" cy="153155"/>
              </a:xfrm>
              <a:prstGeom prst="rect">
                <a:avLst/>
              </a:prstGeom>
              <a:noFill/>
              <a:ln w="9525">
                <a:noFill/>
                <a:miter lim="800000"/>
                <a:headEnd/>
                <a:tailEnd/>
              </a:ln>
              <a:effectLst/>
            </p:spPr>
          </p:pic>
          <p:pic>
            <p:nvPicPr>
              <p:cNvPr id="121" name="Picture 8"/>
              <p:cNvPicPr>
                <a:picLocks noChangeAspect="1" noChangeArrowheads="1"/>
              </p:cNvPicPr>
              <p:nvPr/>
            </p:nvPicPr>
            <p:blipFill>
              <a:blip r:embed="rId9" cstate="print">
                <a:lum bright="-10000" contrast="40000"/>
              </a:blip>
              <a:srcRect/>
              <a:stretch>
                <a:fillRect/>
              </a:stretch>
            </p:blipFill>
            <p:spPr bwMode="auto">
              <a:xfrm>
                <a:off x="7905243" y="5241159"/>
                <a:ext cx="174264" cy="169042"/>
              </a:xfrm>
              <a:prstGeom prst="rect">
                <a:avLst/>
              </a:prstGeom>
              <a:noFill/>
              <a:ln w="9525">
                <a:noFill/>
                <a:miter lim="800000"/>
                <a:headEnd/>
                <a:tailEnd/>
              </a:ln>
              <a:effectLst/>
            </p:spPr>
          </p:pic>
        </p:grpSp>
      </p:grpSp>
      <p:pic>
        <p:nvPicPr>
          <p:cNvPr id="122" name="Picture 121" descr="building store retail store small business white.png"/>
          <p:cNvPicPr>
            <a:picLocks noChangeAspect="1"/>
          </p:cNvPicPr>
          <p:nvPr/>
        </p:nvPicPr>
        <p:blipFill>
          <a:blip r:embed="rId4" cstate="screen">
            <a:lum bright="-10000"/>
          </a:blip>
          <a:stretch>
            <a:fillRect/>
          </a:stretch>
        </p:blipFill>
        <p:spPr>
          <a:xfrm>
            <a:off x="8563074" y="2628220"/>
            <a:ext cx="1228452" cy="744737"/>
          </a:xfrm>
          <a:prstGeom prst="rect">
            <a:avLst/>
          </a:prstGeom>
        </p:spPr>
      </p:pic>
      <p:grpSp>
        <p:nvGrpSpPr>
          <p:cNvPr id="92" name="Group 91"/>
          <p:cNvGrpSpPr/>
          <p:nvPr/>
        </p:nvGrpSpPr>
        <p:grpSpPr>
          <a:xfrm>
            <a:off x="3260393" y="1176872"/>
            <a:ext cx="5721670" cy="1672205"/>
            <a:chOff x="2445932" y="1176871"/>
            <a:chExt cx="4292370" cy="1672205"/>
          </a:xfrm>
        </p:grpSpPr>
        <p:sp>
          <p:nvSpPr>
            <p:cNvPr id="124" name="Content Placeholder 3"/>
            <p:cNvSpPr txBox="1">
              <a:spLocks/>
            </p:cNvSpPr>
            <p:nvPr/>
          </p:nvSpPr>
          <p:spPr>
            <a:xfrm>
              <a:off x="3245070" y="2318798"/>
              <a:ext cx="2622956" cy="276999"/>
            </a:xfrm>
            <a:prstGeom prst="rect">
              <a:avLst/>
            </a:prstGeom>
          </p:spPr>
          <p:txBody>
            <a:bodyPr vert="horz" wrap="square" lIns="0" tIns="0" rIns="0" bIns="0" rtlCol="0">
              <a:spAutoFit/>
            </a:bodyPr>
            <a:lstStyle/>
            <a:p>
              <a:pPr marL="347914" indent="-347914" algn="ctr">
                <a:lnSpc>
                  <a:spcPct val="90000"/>
                </a:lnSpc>
                <a:spcBef>
                  <a:spcPct val="20000"/>
                </a:spcBef>
                <a:defRPr/>
              </a:pPr>
              <a:r>
                <a:rPr lang="en-US" sz="2000" b="1" dirty="0">
                  <a:solidFill>
                    <a:prstClr val="white"/>
                  </a:solidFill>
                  <a:effectLst>
                    <a:outerShdw blurRad="38100" dist="38100" dir="2700000" algn="tl">
                      <a:srgbClr val="000000">
                        <a:alpha val="43137"/>
                      </a:srgbClr>
                    </a:outerShdw>
                  </a:effectLst>
                  <a:latin typeface="Segoe Light" pitchFamily="34" charset="0"/>
                </a:rPr>
                <a:t>Enterprise</a:t>
              </a:r>
            </a:p>
          </p:txBody>
        </p:sp>
        <p:grpSp>
          <p:nvGrpSpPr>
            <p:cNvPr id="125" name="Group 64"/>
            <p:cNvGrpSpPr/>
            <p:nvPr/>
          </p:nvGrpSpPr>
          <p:grpSpPr>
            <a:xfrm>
              <a:off x="4168929" y="1176871"/>
              <a:ext cx="779798" cy="1103322"/>
              <a:chOff x="4114800" y="2628900"/>
              <a:chExt cx="838200" cy="1332336"/>
            </a:xfrm>
          </p:grpSpPr>
          <p:pic>
            <p:nvPicPr>
              <p:cNvPr id="136" name="Picture 135" descr="highrise, office building skyscraper enterprise sand.png"/>
              <p:cNvPicPr>
                <a:picLocks noChangeAspect="1"/>
              </p:cNvPicPr>
              <p:nvPr/>
            </p:nvPicPr>
            <p:blipFill>
              <a:blip r:embed="rId10" cstate="print">
                <a:grayscl/>
                <a:lum contrast="40000"/>
              </a:blip>
              <a:stretch>
                <a:fillRect/>
              </a:stretch>
            </p:blipFill>
            <p:spPr>
              <a:xfrm>
                <a:off x="4114800" y="2628900"/>
                <a:ext cx="838200" cy="1257300"/>
              </a:xfrm>
              <a:prstGeom prst="rect">
                <a:avLst/>
              </a:prstGeom>
            </p:spPr>
          </p:pic>
          <p:pic>
            <p:nvPicPr>
              <p:cNvPr id="137" name="Picture 20" descr="Host Integration Server (HIS) sm"/>
              <p:cNvPicPr>
                <a:picLocks noChangeAspect="1" noChangeArrowheads="1"/>
              </p:cNvPicPr>
              <p:nvPr/>
            </p:nvPicPr>
            <p:blipFill>
              <a:blip r:embed="rId11" cstate="screen">
                <a:grayscl/>
                <a:lum contrast="40000"/>
              </a:blip>
              <a:srcRect/>
              <a:stretch>
                <a:fillRect/>
              </a:stretch>
            </p:blipFill>
            <p:spPr bwMode="auto">
              <a:xfrm>
                <a:off x="4215535" y="3352800"/>
                <a:ext cx="380972" cy="574375"/>
              </a:xfrm>
              <a:prstGeom prst="rect">
                <a:avLst/>
              </a:prstGeom>
              <a:noFill/>
              <a:ln w="9525">
                <a:noFill/>
                <a:miter lim="800000"/>
                <a:headEnd/>
                <a:tailEnd/>
              </a:ln>
            </p:spPr>
          </p:pic>
          <p:pic>
            <p:nvPicPr>
              <p:cNvPr id="138" name="Picture 20" descr="Host Integration Server (HIS) sm"/>
              <p:cNvPicPr>
                <a:picLocks noChangeAspect="1" noChangeArrowheads="1"/>
              </p:cNvPicPr>
              <p:nvPr/>
            </p:nvPicPr>
            <p:blipFill>
              <a:blip r:embed="rId11" cstate="screen">
                <a:grayscl/>
                <a:lum contrast="40000"/>
              </a:blip>
              <a:srcRect/>
              <a:stretch>
                <a:fillRect/>
              </a:stretch>
            </p:blipFill>
            <p:spPr bwMode="auto">
              <a:xfrm>
                <a:off x="4495800" y="3386861"/>
                <a:ext cx="380972" cy="574375"/>
              </a:xfrm>
              <a:prstGeom prst="rect">
                <a:avLst/>
              </a:prstGeom>
              <a:noFill/>
              <a:ln w="9525">
                <a:noFill/>
                <a:miter lim="800000"/>
                <a:headEnd/>
                <a:tailEnd/>
              </a:ln>
            </p:spPr>
          </p:pic>
        </p:grpSp>
        <p:pic>
          <p:nvPicPr>
            <p:cNvPr id="126" name="Picture 3" descr="C:\Users\aheaton\Desktop\New Folder (4)\double headed arrow 5b.png"/>
            <p:cNvPicPr>
              <a:picLocks noChangeAspect="1" noChangeArrowheads="1"/>
            </p:cNvPicPr>
            <p:nvPr/>
          </p:nvPicPr>
          <p:blipFill>
            <a:blip r:embed="rId12" cstate="print"/>
            <a:srcRect/>
            <a:stretch>
              <a:fillRect/>
            </a:stretch>
          </p:blipFill>
          <p:spPr bwMode="auto">
            <a:xfrm rot="9188808">
              <a:off x="2445932" y="2132408"/>
              <a:ext cx="2315266" cy="414107"/>
            </a:xfrm>
            <a:prstGeom prst="rect">
              <a:avLst/>
            </a:prstGeom>
            <a:noFill/>
          </p:spPr>
        </p:pic>
        <p:pic>
          <p:nvPicPr>
            <p:cNvPr id="127" name="Picture 3" descr="C:\Users\aheaton\Desktop\New Folder (4)\double headed arrow 5b.png"/>
            <p:cNvPicPr>
              <a:picLocks noChangeAspect="1" noChangeArrowheads="1"/>
            </p:cNvPicPr>
            <p:nvPr/>
          </p:nvPicPr>
          <p:blipFill>
            <a:blip r:embed="rId13" cstate="print"/>
            <a:srcRect/>
            <a:stretch>
              <a:fillRect/>
            </a:stretch>
          </p:blipFill>
          <p:spPr bwMode="auto">
            <a:xfrm rot="12608733">
              <a:off x="4329595" y="2215052"/>
              <a:ext cx="2408707" cy="414107"/>
            </a:xfrm>
            <a:prstGeom prst="rect">
              <a:avLst/>
            </a:prstGeom>
            <a:noFill/>
          </p:spPr>
        </p:pic>
        <p:pic>
          <p:nvPicPr>
            <p:cNvPr id="128"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6082978" y="2609288"/>
              <a:ext cx="106239" cy="113584"/>
            </a:xfrm>
            <a:prstGeom prst="rect">
              <a:avLst/>
            </a:prstGeom>
            <a:noFill/>
          </p:spPr>
        </p:pic>
        <p:pic>
          <p:nvPicPr>
            <p:cNvPr id="129" name="Picture 7"/>
            <p:cNvPicPr>
              <a:picLocks noChangeAspect="1" noChangeArrowheads="1"/>
            </p:cNvPicPr>
            <p:nvPr/>
          </p:nvPicPr>
          <p:blipFill>
            <a:blip r:embed="rId7" cstate="print"/>
            <a:srcRect/>
            <a:stretch>
              <a:fillRect/>
            </a:stretch>
          </p:blipFill>
          <p:spPr bwMode="auto">
            <a:xfrm>
              <a:off x="6295650" y="2722872"/>
              <a:ext cx="141781" cy="126204"/>
            </a:xfrm>
            <a:prstGeom prst="rect">
              <a:avLst/>
            </a:prstGeom>
            <a:noFill/>
            <a:ln w="9525">
              <a:noFill/>
              <a:miter lim="800000"/>
              <a:headEnd/>
              <a:tailEnd/>
            </a:ln>
            <a:effectLst/>
          </p:spPr>
        </p:pic>
        <p:pic>
          <p:nvPicPr>
            <p:cNvPr id="130" name="Picture 8"/>
            <p:cNvPicPr>
              <a:picLocks noChangeAspect="1" noChangeArrowheads="1"/>
            </p:cNvPicPr>
            <p:nvPr/>
          </p:nvPicPr>
          <p:blipFill>
            <a:blip r:embed="rId9" cstate="print"/>
            <a:srcRect/>
            <a:stretch>
              <a:fillRect/>
            </a:stretch>
          </p:blipFill>
          <p:spPr bwMode="auto">
            <a:xfrm>
              <a:off x="5799415" y="2470464"/>
              <a:ext cx="124059" cy="126204"/>
            </a:xfrm>
            <a:prstGeom prst="rect">
              <a:avLst/>
            </a:prstGeom>
            <a:noFill/>
            <a:ln w="9525">
              <a:noFill/>
              <a:miter lim="800000"/>
              <a:headEnd/>
              <a:tailEnd/>
            </a:ln>
            <a:effectLst/>
          </p:spPr>
        </p:pic>
        <p:pic>
          <p:nvPicPr>
            <p:cNvPr id="131" name="Picture 10"/>
            <p:cNvPicPr>
              <a:picLocks noChangeAspect="1" noChangeArrowheads="1"/>
            </p:cNvPicPr>
            <p:nvPr/>
          </p:nvPicPr>
          <p:blipFill>
            <a:blip r:embed="rId8" cstate="print"/>
            <a:srcRect/>
            <a:stretch>
              <a:fillRect/>
            </a:stretch>
          </p:blipFill>
          <p:spPr bwMode="auto">
            <a:xfrm>
              <a:off x="5515852" y="2344259"/>
              <a:ext cx="141781" cy="126204"/>
            </a:xfrm>
            <a:prstGeom prst="rect">
              <a:avLst/>
            </a:prstGeom>
            <a:noFill/>
            <a:ln w="9525">
              <a:noFill/>
              <a:miter lim="800000"/>
              <a:headEnd/>
              <a:tailEnd/>
            </a:ln>
            <a:effectLst/>
          </p:spPr>
        </p:pic>
        <p:pic>
          <p:nvPicPr>
            <p:cNvPr id="132"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2892896" y="2533566"/>
              <a:ext cx="106239" cy="113584"/>
            </a:xfrm>
            <a:prstGeom prst="rect">
              <a:avLst/>
            </a:prstGeom>
            <a:noFill/>
          </p:spPr>
        </p:pic>
        <p:pic>
          <p:nvPicPr>
            <p:cNvPr id="133" name="Picture 7"/>
            <p:cNvPicPr>
              <a:picLocks noChangeAspect="1" noChangeArrowheads="1"/>
            </p:cNvPicPr>
            <p:nvPr/>
          </p:nvPicPr>
          <p:blipFill>
            <a:blip r:embed="rId7" cstate="print"/>
            <a:srcRect/>
            <a:stretch>
              <a:fillRect/>
            </a:stretch>
          </p:blipFill>
          <p:spPr bwMode="auto">
            <a:xfrm>
              <a:off x="3105568" y="2407361"/>
              <a:ext cx="141781" cy="126204"/>
            </a:xfrm>
            <a:prstGeom prst="rect">
              <a:avLst/>
            </a:prstGeom>
            <a:noFill/>
            <a:ln w="9525">
              <a:noFill/>
              <a:miter lim="800000"/>
              <a:headEnd/>
              <a:tailEnd/>
            </a:ln>
            <a:effectLst/>
          </p:spPr>
        </p:pic>
        <p:pic>
          <p:nvPicPr>
            <p:cNvPr id="134" name="Picture 8"/>
            <p:cNvPicPr>
              <a:picLocks noChangeAspect="1" noChangeArrowheads="1"/>
            </p:cNvPicPr>
            <p:nvPr/>
          </p:nvPicPr>
          <p:blipFill>
            <a:blip r:embed="rId9" cstate="print"/>
            <a:srcRect/>
            <a:stretch>
              <a:fillRect/>
            </a:stretch>
          </p:blipFill>
          <p:spPr bwMode="auto">
            <a:xfrm>
              <a:off x="3406854" y="2281157"/>
              <a:ext cx="124059" cy="126204"/>
            </a:xfrm>
            <a:prstGeom prst="rect">
              <a:avLst/>
            </a:prstGeom>
            <a:noFill/>
            <a:ln w="9525">
              <a:noFill/>
              <a:miter lim="800000"/>
              <a:headEnd/>
              <a:tailEnd/>
            </a:ln>
            <a:effectLst/>
          </p:spPr>
        </p:pic>
        <p:pic>
          <p:nvPicPr>
            <p:cNvPr id="135" name="Picture 10"/>
            <p:cNvPicPr>
              <a:picLocks noChangeAspect="1" noChangeArrowheads="1"/>
            </p:cNvPicPr>
            <p:nvPr/>
          </p:nvPicPr>
          <p:blipFill>
            <a:blip r:embed="rId8" cstate="print"/>
            <a:srcRect/>
            <a:stretch>
              <a:fillRect/>
            </a:stretch>
          </p:blipFill>
          <p:spPr bwMode="auto">
            <a:xfrm>
              <a:off x="3672694" y="2154953"/>
              <a:ext cx="141781" cy="126204"/>
            </a:xfrm>
            <a:prstGeom prst="rect">
              <a:avLst/>
            </a:prstGeom>
            <a:noFill/>
            <a:ln w="9525">
              <a:noFill/>
              <a:miter lim="800000"/>
              <a:headEnd/>
              <a:tailEnd/>
            </a:ln>
            <a:effectLst/>
          </p:spPr>
        </p:pic>
        <p:pic>
          <p:nvPicPr>
            <p:cNvPr id="139" name="Picture 9"/>
            <p:cNvPicPr>
              <a:picLocks noChangeAspect="1" noChangeArrowheads="1"/>
            </p:cNvPicPr>
            <p:nvPr/>
          </p:nvPicPr>
          <p:blipFill>
            <a:blip r:embed="rId15" cstate="print"/>
            <a:srcRect/>
            <a:stretch>
              <a:fillRect/>
            </a:stretch>
          </p:blipFill>
          <p:spPr bwMode="auto">
            <a:xfrm>
              <a:off x="2666770" y="2659770"/>
              <a:ext cx="115197" cy="86765"/>
            </a:xfrm>
            <a:prstGeom prst="rect">
              <a:avLst/>
            </a:prstGeom>
            <a:noFill/>
            <a:ln w="9525">
              <a:noFill/>
              <a:miter lim="800000"/>
              <a:headEnd/>
              <a:tailEnd/>
            </a:ln>
            <a:effectLst/>
          </p:spPr>
        </p:pic>
        <p:pic>
          <p:nvPicPr>
            <p:cNvPr id="140" name="Picture 9"/>
            <p:cNvPicPr>
              <a:picLocks noChangeAspect="1" noChangeArrowheads="1"/>
            </p:cNvPicPr>
            <p:nvPr/>
          </p:nvPicPr>
          <p:blipFill>
            <a:blip r:embed="rId15" cstate="print"/>
            <a:srcRect/>
            <a:stretch>
              <a:fillRect/>
            </a:stretch>
          </p:blipFill>
          <p:spPr bwMode="auto">
            <a:xfrm>
              <a:off x="5147945" y="2154953"/>
              <a:ext cx="115197" cy="86765"/>
            </a:xfrm>
            <a:prstGeom prst="rect">
              <a:avLst/>
            </a:prstGeom>
            <a:noFill/>
            <a:ln w="9525">
              <a:noFill/>
              <a:miter lim="800000"/>
              <a:headEnd/>
              <a:tailEnd/>
            </a:ln>
            <a:effectLst/>
          </p:spPr>
        </p:pic>
      </p:grpSp>
      <p:grpSp>
        <p:nvGrpSpPr>
          <p:cNvPr id="90" name="Group 89"/>
          <p:cNvGrpSpPr/>
          <p:nvPr/>
        </p:nvGrpSpPr>
        <p:grpSpPr>
          <a:xfrm>
            <a:off x="609441" y="1809048"/>
            <a:ext cx="2539339" cy="1447800"/>
            <a:chOff x="457200" y="1809048"/>
            <a:chExt cx="1905000" cy="1447800"/>
          </a:xfrm>
        </p:grpSpPr>
        <p:sp>
          <p:nvSpPr>
            <p:cNvPr id="102" name="Oval 101"/>
            <p:cNvSpPr/>
            <p:nvPr/>
          </p:nvSpPr>
          <p:spPr bwMode="auto">
            <a:xfrm>
              <a:off x="457200" y="1809048"/>
              <a:ext cx="1905000" cy="1447800"/>
            </a:xfrm>
            <a:prstGeom prst="ellipse">
              <a:avLst/>
            </a:prstGeom>
            <a:noFill/>
            <a:ln w="28575">
              <a:solidFill>
                <a:schemeClr val="tx1">
                  <a:lumMod val="65000"/>
                  <a:lumOff val="35000"/>
                </a:scheme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41" name="Group 187"/>
            <p:cNvGrpSpPr/>
            <p:nvPr/>
          </p:nvGrpSpPr>
          <p:grpSpPr>
            <a:xfrm>
              <a:off x="681831" y="1877070"/>
              <a:ext cx="1346923" cy="1350619"/>
              <a:chOff x="381000" y="3855437"/>
              <a:chExt cx="1447800" cy="1630963"/>
            </a:xfrm>
          </p:grpSpPr>
          <p:pic>
            <p:nvPicPr>
              <p:cNvPr id="142" name="Picture 141" descr="j0431566.png"/>
              <p:cNvPicPr>
                <a:picLocks noChangeAspect="1"/>
              </p:cNvPicPr>
              <p:nvPr/>
            </p:nvPicPr>
            <p:blipFill>
              <a:blip r:embed="rId5" cstate="screen"/>
              <a:stretch>
                <a:fillRect/>
              </a:stretch>
            </p:blipFill>
            <p:spPr>
              <a:xfrm flipH="1">
                <a:off x="914400" y="3855437"/>
                <a:ext cx="338824" cy="335563"/>
              </a:xfrm>
              <a:prstGeom prst="rect">
                <a:avLst/>
              </a:prstGeom>
            </p:spPr>
          </p:pic>
          <p:pic>
            <p:nvPicPr>
              <p:cNvPr id="143" name="Picture 142" descr="j0431566.png"/>
              <p:cNvPicPr>
                <a:picLocks noChangeAspect="1"/>
              </p:cNvPicPr>
              <p:nvPr/>
            </p:nvPicPr>
            <p:blipFill>
              <a:blip r:embed="rId5" cstate="screen"/>
              <a:stretch>
                <a:fillRect/>
              </a:stretch>
            </p:blipFill>
            <p:spPr>
              <a:xfrm flipH="1">
                <a:off x="1032776" y="5150837"/>
                <a:ext cx="338824" cy="335563"/>
              </a:xfrm>
              <a:prstGeom prst="rect">
                <a:avLst/>
              </a:prstGeom>
            </p:spPr>
          </p:pic>
          <p:pic>
            <p:nvPicPr>
              <p:cNvPr id="144" name="Picture 143" descr="j0431566.png"/>
              <p:cNvPicPr>
                <a:picLocks noChangeAspect="1"/>
              </p:cNvPicPr>
              <p:nvPr/>
            </p:nvPicPr>
            <p:blipFill>
              <a:blip r:embed="rId5" cstate="screen"/>
              <a:stretch>
                <a:fillRect/>
              </a:stretch>
            </p:blipFill>
            <p:spPr>
              <a:xfrm flipH="1">
                <a:off x="1447800" y="4846037"/>
                <a:ext cx="338824" cy="335563"/>
              </a:xfrm>
              <a:prstGeom prst="rect">
                <a:avLst/>
              </a:prstGeom>
            </p:spPr>
          </p:pic>
          <p:pic>
            <p:nvPicPr>
              <p:cNvPr id="145" name="Picture 144" descr="j0431566.png"/>
              <p:cNvPicPr>
                <a:picLocks noChangeAspect="1"/>
              </p:cNvPicPr>
              <p:nvPr/>
            </p:nvPicPr>
            <p:blipFill>
              <a:blip r:embed="rId5" cstate="screen"/>
              <a:stretch>
                <a:fillRect/>
              </a:stretch>
            </p:blipFill>
            <p:spPr>
              <a:xfrm flipH="1">
                <a:off x="381000" y="4846037"/>
                <a:ext cx="338824" cy="335563"/>
              </a:xfrm>
              <a:prstGeom prst="rect">
                <a:avLst/>
              </a:prstGeom>
            </p:spPr>
          </p:pic>
          <p:pic>
            <p:nvPicPr>
              <p:cNvPr id="146" name="Picture 145" descr="j0431566.png"/>
              <p:cNvPicPr>
                <a:picLocks noChangeAspect="1"/>
              </p:cNvPicPr>
              <p:nvPr/>
            </p:nvPicPr>
            <p:blipFill>
              <a:blip r:embed="rId5" cstate="screen"/>
              <a:stretch>
                <a:fillRect/>
              </a:stretch>
            </p:blipFill>
            <p:spPr>
              <a:xfrm flipH="1">
                <a:off x="381000" y="4236437"/>
                <a:ext cx="338824" cy="335563"/>
              </a:xfrm>
              <a:prstGeom prst="rect">
                <a:avLst/>
              </a:prstGeom>
            </p:spPr>
          </p:pic>
          <p:cxnSp>
            <p:nvCxnSpPr>
              <p:cNvPr id="147" name="Straight Connector 146"/>
              <p:cNvCxnSpPr>
                <a:endCxn id="145"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9" name="Straight Connector 2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51" name="Picture 8"/>
              <p:cNvPicPr>
                <a:picLocks noChangeAspect="1" noChangeArrowheads="1"/>
              </p:cNvPicPr>
              <p:nvPr/>
            </p:nvPicPr>
            <p:blipFill>
              <a:blip r:embed="rId9" cstate="print"/>
              <a:srcRect/>
              <a:stretch>
                <a:fillRect/>
              </a:stretch>
            </p:blipFill>
            <p:spPr bwMode="auto">
              <a:xfrm>
                <a:off x="1085850" y="4007837"/>
                <a:ext cx="133350" cy="152400"/>
              </a:xfrm>
              <a:prstGeom prst="rect">
                <a:avLst/>
              </a:prstGeom>
              <a:noFill/>
              <a:ln w="9525">
                <a:noFill/>
                <a:miter lim="800000"/>
                <a:headEnd/>
                <a:tailEnd/>
              </a:ln>
              <a:effectLst/>
            </p:spPr>
          </p:pic>
          <p:pic>
            <p:nvPicPr>
              <p:cNvPr id="152" name="Picture 151" descr="j0431566.png"/>
              <p:cNvPicPr>
                <a:picLocks noChangeAspect="1"/>
              </p:cNvPicPr>
              <p:nvPr/>
            </p:nvPicPr>
            <p:blipFill>
              <a:blip r:embed="rId5" cstate="screen"/>
              <a:stretch>
                <a:fillRect/>
              </a:stretch>
            </p:blipFill>
            <p:spPr>
              <a:xfrm flipH="1">
                <a:off x="1489976" y="4236437"/>
                <a:ext cx="338824" cy="335563"/>
              </a:xfrm>
              <a:prstGeom prst="rect">
                <a:avLst/>
              </a:prstGeom>
            </p:spPr>
          </p:pic>
          <p:cxnSp>
            <p:nvCxnSpPr>
              <p:cNvPr id="153" name="Straight Connector 152"/>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62" name="Picture 7"/>
              <p:cNvPicPr>
                <a:picLocks noChangeAspect="1" noChangeArrowheads="1"/>
              </p:cNvPicPr>
              <p:nvPr/>
            </p:nvPicPr>
            <p:blipFill>
              <a:blip r:embed="rId7" cstate="print"/>
              <a:srcRect/>
              <a:stretch>
                <a:fillRect/>
              </a:stretch>
            </p:blipFill>
            <p:spPr bwMode="auto">
              <a:xfrm>
                <a:off x="1524000" y="4312637"/>
                <a:ext cx="180442" cy="153155"/>
              </a:xfrm>
              <a:prstGeom prst="rect">
                <a:avLst/>
              </a:prstGeom>
              <a:noFill/>
              <a:ln w="9525">
                <a:noFill/>
                <a:miter lim="800000"/>
                <a:headEnd/>
                <a:tailEnd/>
              </a:ln>
              <a:effectLst/>
            </p:spPr>
          </p:pic>
          <p:pic>
            <p:nvPicPr>
              <p:cNvPr id="163" name="Picture 10"/>
              <p:cNvPicPr>
                <a:picLocks noChangeAspect="1" noChangeArrowheads="1"/>
              </p:cNvPicPr>
              <p:nvPr/>
            </p:nvPicPr>
            <p:blipFill>
              <a:blip r:embed="rId8" cstate="print"/>
              <a:srcRect/>
              <a:stretch>
                <a:fillRect/>
              </a:stretch>
            </p:blipFill>
            <p:spPr bwMode="auto">
              <a:xfrm>
                <a:off x="457200" y="4998437"/>
                <a:ext cx="152400" cy="152400"/>
              </a:xfrm>
              <a:prstGeom prst="rect">
                <a:avLst/>
              </a:prstGeom>
              <a:noFill/>
              <a:ln w="9525">
                <a:noFill/>
                <a:miter lim="800000"/>
                <a:headEnd/>
                <a:tailEnd/>
              </a:ln>
              <a:effectLst/>
            </p:spPr>
          </p:pic>
          <p:cxnSp>
            <p:nvCxnSpPr>
              <p:cNvPr id="164" name="Straight Connector 163"/>
              <p:cNvCxnSpPr>
                <a:stCxn id="163" idx="0"/>
                <a:endCxn id="162"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84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2000"/>
                                        <p:tgtEl>
                                          <p:spTgt spid="122"/>
                                        </p:tgtEl>
                                      </p:cBhvr>
                                    </p:animEffect>
                                  </p:childTnLst>
                                </p:cTn>
                              </p:par>
                              <p:par>
                                <p:cTn id="12" presetID="10" presetClass="entr" presetSubtype="0" fill="hold" nodeType="with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2000"/>
                                        <p:tgtEl>
                                          <p:spTgt spid="10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2000"/>
                                        <p:tgtEl>
                                          <p:spTgt spid="90"/>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2000"/>
                                        <p:tgtEl>
                                          <p:spTgt spid="91"/>
                                        </p:tgtEl>
                                      </p:cBhvr>
                                    </p:animEffect>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 I Choose</a:t>
            </a:r>
            <a:endParaRPr lang="en-US" dirty="0"/>
          </a:p>
        </p:txBody>
      </p:sp>
      <p:sp>
        <p:nvSpPr>
          <p:cNvPr id="3" name="Rectangle 2"/>
          <p:cNvSpPr/>
          <p:nvPr/>
        </p:nvSpPr>
        <p:spPr>
          <a:xfrm>
            <a:off x="381966" y="1037933"/>
            <a:ext cx="11100120" cy="5693866"/>
          </a:xfrm>
          <a:prstGeom prst="rect">
            <a:avLst/>
          </a:prstGeom>
        </p:spPr>
        <p:txBody>
          <a:bodyPr wrap="square">
            <a:spAutoFit/>
          </a:bodyPr>
          <a:lstStyle/>
          <a:p>
            <a:r>
              <a:rPr lang="en-US" sz="2800" dirty="0"/>
              <a:t>You can use the following guidelines to determine the mode in which you want to deploy </a:t>
            </a:r>
            <a:r>
              <a:rPr lang="en-US" sz="2800" dirty="0" err="1"/>
              <a:t>BranchCache</a:t>
            </a:r>
            <a:r>
              <a:rPr lang="en-US" sz="2800" dirty="0"/>
              <a:t>:</a:t>
            </a:r>
          </a:p>
          <a:p>
            <a:endParaRPr lang="en-US" sz="2800" dirty="0" smtClean="0"/>
          </a:p>
          <a:p>
            <a:r>
              <a:rPr lang="en-US" sz="2800" dirty="0" smtClean="0"/>
              <a:t>For </a:t>
            </a:r>
            <a:r>
              <a:rPr lang="en-US" sz="2800" dirty="0"/>
              <a:t>a branch office that contains less than 100 users and does not have any local servers, use distributed cache mode.</a:t>
            </a:r>
          </a:p>
          <a:p>
            <a:endParaRPr lang="en-US" sz="2800" dirty="0"/>
          </a:p>
          <a:p>
            <a:r>
              <a:rPr lang="en-US" sz="2800" dirty="0" smtClean="0"/>
              <a:t>For </a:t>
            </a:r>
            <a:r>
              <a:rPr lang="en-US" sz="2800" dirty="0"/>
              <a:t>a branch office (either single subnet or multiple-subnet) that contains less than 100 users and also contains a local server that you can use as a hosted cache server, use hosted cache mode</a:t>
            </a:r>
            <a:r>
              <a:rPr lang="en-US" sz="2800" dirty="0" smtClean="0"/>
              <a:t>.</a:t>
            </a:r>
          </a:p>
          <a:p>
            <a:endParaRPr lang="en-US" sz="2800" dirty="0" smtClean="0"/>
          </a:p>
          <a:p>
            <a:r>
              <a:rPr lang="en-US" sz="2800" dirty="0" smtClean="0"/>
              <a:t>For </a:t>
            </a:r>
            <a:r>
              <a:rPr lang="en-US" sz="2800" dirty="0"/>
              <a:t>a multiple-subnet branch office that contains more than 100 users, but less than 100 users per subnet, use distributed cache mode.</a:t>
            </a:r>
          </a:p>
        </p:txBody>
      </p:sp>
    </p:spTree>
    <p:extLst>
      <p:ext uri="{BB962C8B-B14F-4D97-AF65-F5344CB8AC3E}">
        <p14:creationId xmlns:p14="http://schemas.microsoft.com/office/powerpoint/2010/main" val="17686351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purl.org/dc/elements/1.1/"/>
    <ds:schemaRef ds:uri="http://purl.org/dc/dcmitype/"/>
    <ds:schemaRef ds:uri="http://schemas.microsoft.com/office/2006/metadata/properties"/>
    <ds:schemaRef ds:uri="http://purl.org/dc/terms/"/>
    <ds:schemaRef ds:uri="2295e2e7-0eeb-498e-8716-217bb2ee6ee3"/>
    <ds:schemaRef ds:uri="http://www.w3.org/XML/1998/namespace"/>
    <ds:schemaRef ds:uri="http://schemas.microsoft.com/office/infopath/2007/PartnerControls"/>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WSV324_v02</Template>
  <TotalTime>10</TotalTime>
  <Words>2908</Words>
  <Application>Microsoft Office PowerPoint</Application>
  <PresentationFormat>Custom</PresentationFormat>
  <Paragraphs>438</Paragraphs>
  <Slides>39</Slides>
  <Notes>33</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TENA11_BreakoutSession_Template_16x9_Final (2)</vt:lpstr>
      <vt:lpstr>1_White with Consolas font for code slides</vt:lpstr>
      <vt:lpstr>1_TENA11_BreakoutSession_Template_16x9_Final (2)</vt:lpstr>
      <vt:lpstr>Designing a BranchCache Infrastructure </vt:lpstr>
      <vt:lpstr>Agenda</vt:lpstr>
      <vt:lpstr>Problem Background</vt:lpstr>
      <vt:lpstr>Problem Background</vt:lpstr>
      <vt:lpstr>Branch  – The Problem Space</vt:lpstr>
      <vt:lpstr>BranchCache Solution Modes</vt:lpstr>
      <vt:lpstr>BranchCache Modes</vt:lpstr>
      <vt:lpstr>Hosted Cache vs Distributed Cache</vt:lpstr>
      <vt:lpstr>Which do I Choose</vt:lpstr>
      <vt:lpstr>BranchCache Software Requirements</vt:lpstr>
      <vt:lpstr>BranchCache Distributed Cache</vt:lpstr>
      <vt:lpstr>BranchCache Hosted Cache</vt:lpstr>
      <vt:lpstr>Protocols and Workloads</vt:lpstr>
      <vt:lpstr>BranchCache is a Platform</vt:lpstr>
      <vt:lpstr>Framework</vt:lpstr>
      <vt:lpstr>Peer Distribution on MSDN</vt:lpstr>
      <vt:lpstr>Deployment and Management</vt:lpstr>
      <vt:lpstr>Deployment Overview</vt:lpstr>
      <vt:lpstr>Deployment Overview</vt:lpstr>
      <vt:lpstr>Configuration Manager &amp; WSUS</vt:lpstr>
      <vt:lpstr>Application Virtualization (AppV)</vt:lpstr>
      <vt:lpstr>SharePoint &amp; IIS</vt:lpstr>
      <vt:lpstr>File Servers</vt:lpstr>
      <vt:lpstr>BranchCache Protocols and Content Identification</vt:lpstr>
      <vt:lpstr>Data, Bocks and Segments</vt:lpstr>
      <vt:lpstr>Security</vt:lpstr>
      <vt:lpstr>Security Overview</vt:lpstr>
      <vt:lpstr>Security Computations</vt:lpstr>
      <vt:lpstr>Security of Data at Rest</vt:lpstr>
      <vt:lpstr>How is SSL Optimized?</vt:lpstr>
      <vt:lpstr>Common Deployment Questions</vt:lpstr>
      <vt:lpstr>BranchCache In Action</vt:lpstr>
      <vt:lpstr>BranchCache Resources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WSV324: Designing a BranchCache Infrastructure</dc:title>
  <dc:subject>Microsoft TechEd North America 2011</dc:subject>
  <dc:creator>Manish Kalra</dc:creator>
  <dc:description>Template Design: Jordan Cayabyab
Formatter: Judi Lee, Silver Fox Productions
Event Date: May 16-19, 2011
Event Location: Atlanta
Audience Type: Developers, IT Pros</dc:description>
  <cp:lastModifiedBy>Shows</cp:lastModifiedBy>
  <cp:revision>3</cp:revision>
  <cp:lastPrinted>2010-05-11T05:02:34Z</cp:lastPrinted>
  <dcterms:created xsi:type="dcterms:W3CDTF">2011-05-19T12:00:00Z</dcterms:created>
  <dcterms:modified xsi:type="dcterms:W3CDTF">2011-05-19T16:55:43Z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