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4.xml" ContentType="application/vnd.openxmlformats-officedocument.theme+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4"/>
    <p:sldMasterId id="2147483718" r:id="rId5"/>
    <p:sldMasterId id="2147483733" r:id="rId6"/>
    <p:sldMasterId id="2147483754" r:id="rId7"/>
    <p:sldMasterId id="2147483774" r:id="rId8"/>
    <p:sldMasterId id="2147483776" r:id="rId9"/>
    <p:sldMasterId id="2147483788" r:id="rId10"/>
  </p:sldMasterIdLst>
  <p:notesMasterIdLst>
    <p:notesMasterId r:id="rId41"/>
  </p:notesMasterIdLst>
  <p:handoutMasterIdLst>
    <p:handoutMasterId r:id="rId42"/>
  </p:handoutMasterIdLst>
  <p:sldIdLst>
    <p:sldId id="430" r:id="rId11"/>
    <p:sldId id="623" r:id="rId12"/>
    <p:sldId id="602" r:id="rId13"/>
    <p:sldId id="625" r:id="rId14"/>
    <p:sldId id="631" r:id="rId15"/>
    <p:sldId id="624" r:id="rId16"/>
    <p:sldId id="633" r:id="rId17"/>
    <p:sldId id="630" r:id="rId18"/>
    <p:sldId id="610" r:id="rId19"/>
    <p:sldId id="617" r:id="rId20"/>
    <p:sldId id="622" r:id="rId21"/>
    <p:sldId id="627" r:id="rId22"/>
    <p:sldId id="628" r:id="rId23"/>
    <p:sldId id="595" r:id="rId24"/>
    <p:sldId id="611" r:id="rId25"/>
    <p:sldId id="636" r:id="rId26"/>
    <p:sldId id="626" r:id="rId27"/>
    <p:sldId id="642" r:id="rId28"/>
    <p:sldId id="634" r:id="rId29"/>
    <p:sldId id="643" r:id="rId30"/>
    <p:sldId id="635" r:id="rId31"/>
    <p:sldId id="637" r:id="rId32"/>
    <p:sldId id="512" r:id="rId33"/>
    <p:sldId id="638" r:id="rId34"/>
    <p:sldId id="639" r:id="rId35"/>
    <p:sldId id="640" r:id="rId36"/>
    <p:sldId id="641" r:id="rId37"/>
    <p:sldId id="644" r:id="rId38"/>
    <p:sldId id="271" r:id="rId39"/>
    <p:sldId id="377" r:id="rId40"/>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mgaz" initials="s" lastIdx="5" clrIdx="0"/>
  <p:cmAuthor id="1" name="Dave Bennett" initials="DB" lastIdx="6"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33"/>
    <a:srgbClr val="000000"/>
    <a:srgbClr val="F8F57B"/>
    <a:srgbClr val="457EC1"/>
    <a:srgbClr val="292929"/>
    <a:srgbClr val="65BC46"/>
    <a:srgbClr val="FFFFFF"/>
    <a:srgbClr val="EF4423"/>
    <a:srgbClr val="59CC0E"/>
    <a:srgbClr val="0087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3684" autoAdjust="0"/>
    <p:restoredTop sz="92526" autoAdjust="0"/>
  </p:normalViewPr>
  <p:slideViewPr>
    <p:cSldViewPr snapToGrid="0" snapToObjects="1">
      <p:cViewPr varScale="1">
        <p:scale>
          <a:sx n="110" d="100"/>
          <a:sy n="110" d="100"/>
        </p:scale>
        <p:origin x="-738" y="-78"/>
      </p:cViewPr>
      <p:guideLst>
        <p:guide orient="horz" pos="144"/>
        <p:guide orient="horz" pos="1200"/>
        <p:guide orient="horz" pos="2173"/>
        <p:guide orient="horz" pos="4176"/>
        <p:guide orient="horz" pos="1488"/>
        <p:guide orient="horz" pos="454"/>
        <p:guide pos="3840"/>
        <p:guide pos="327"/>
        <p:guide pos="1190"/>
        <p:guide pos="7350"/>
        <p:guide pos="7063"/>
        <p:guide pos="611"/>
      </p:guideLst>
    </p:cSldViewPr>
  </p:slideViewPr>
  <p:notesTextViewPr>
    <p:cViewPr>
      <p:scale>
        <a:sx n="100" d="100"/>
        <a:sy n="100" d="100"/>
      </p:scale>
      <p:origin x="0" y="0"/>
    </p:cViewPr>
  </p:notesTextViewPr>
  <p:sorterViewPr>
    <p:cViewPr>
      <p:scale>
        <a:sx n="30" d="100"/>
        <a:sy n="30" d="100"/>
      </p:scale>
      <p:origin x="0" y="0"/>
    </p:cViewPr>
  </p:sorterViewPr>
  <p:notesViewPr>
    <p:cSldViewPr snapToGrid="0" snapToObjects="1" showGuides="1">
      <p:cViewPr varScale="1">
        <p:scale>
          <a:sx n="80" d="100"/>
          <a:sy n="80" d="100"/>
        </p:scale>
        <p:origin x="-2922"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3" Type="http://schemas.openxmlformats.org/officeDocument/2006/relationships/customXml" Target="../customXml/item3.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latin typeface="Segoe UI" pitchFamily="34" charset="0"/>
              </a:rPr>
              <a:t>BUILD</a:t>
            </a:r>
            <a:endParaRPr lang="en-US" dirty="0">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9/15/2011</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BUILD</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9/15/2011</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9/15/2011 9:04 AM</a:t>
            </a:fld>
            <a:endParaRPr lang="en-US"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10</a:t>
            </a:fld>
            <a:endParaRPr lang="en-US" dirty="0"/>
          </a:p>
        </p:txBody>
      </p:sp>
    </p:spTree>
    <p:extLst>
      <p:ext uri="{BB962C8B-B14F-4D97-AF65-F5344CB8AC3E}">
        <p14:creationId xmlns:p14="http://schemas.microsoft.com/office/powerpoint/2010/main" val="31282587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11</a:t>
            </a:fld>
            <a:endParaRPr lang="en-US" dirty="0"/>
          </a:p>
        </p:txBody>
      </p:sp>
    </p:spTree>
    <p:extLst>
      <p:ext uri="{BB962C8B-B14F-4D97-AF65-F5344CB8AC3E}">
        <p14:creationId xmlns:p14="http://schemas.microsoft.com/office/powerpoint/2010/main" val="906610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12</a:t>
            </a:fld>
            <a:endParaRPr lang="en-US" dirty="0"/>
          </a:p>
        </p:txBody>
      </p:sp>
    </p:spTree>
    <p:extLst>
      <p:ext uri="{BB962C8B-B14F-4D97-AF65-F5344CB8AC3E}">
        <p14:creationId xmlns:p14="http://schemas.microsoft.com/office/powerpoint/2010/main" val="24744206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13</a:t>
            </a:fld>
            <a:endParaRPr lang="en-US" dirty="0"/>
          </a:p>
        </p:txBody>
      </p:sp>
    </p:spTree>
    <p:extLst>
      <p:ext uri="{BB962C8B-B14F-4D97-AF65-F5344CB8AC3E}">
        <p14:creationId xmlns:p14="http://schemas.microsoft.com/office/powerpoint/2010/main" val="906610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14</a:t>
            </a:fld>
            <a:endParaRPr lang="en-US" dirty="0"/>
          </a:p>
        </p:txBody>
      </p:sp>
    </p:spTree>
    <p:extLst>
      <p:ext uri="{BB962C8B-B14F-4D97-AF65-F5344CB8AC3E}">
        <p14:creationId xmlns:p14="http://schemas.microsoft.com/office/powerpoint/2010/main" val="31282587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15</a:t>
            </a:fld>
            <a:endParaRPr lang="en-US" dirty="0"/>
          </a:p>
        </p:txBody>
      </p:sp>
    </p:spTree>
    <p:extLst>
      <p:ext uri="{BB962C8B-B14F-4D97-AF65-F5344CB8AC3E}">
        <p14:creationId xmlns:p14="http://schemas.microsoft.com/office/powerpoint/2010/main" val="906610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16</a:t>
            </a:fld>
            <a:endParaRPr lang="en-US" dirty="0"/>
          </a:p>
        </p:txBody>
      </p:sp>
    </p:spTree>
    <p:extLst>
      <p:ext uri="{BB962C8B-B14F-4D97-AF65-F5344CB8AC3E}">
        <p14:creationId xmlns:p14="http://schemas.microsoft.com/office/powerpoint/2010/main" val="906610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17</a:t>
            </a:fld>
            <a:endParaRPr lang="en-US" dirty="0"/>
          </a:p>
        </p:txBody>
      </p:sp>
    </p:spTree>
    <p:extLst>
      <p:ext uri="{BB962C8B-B14F-4D97-AF65-F5344CB8AC3E}">
        <p14:creationId xmlns:p14="http://schemas.microsoft.com/office/powerpoint/2010/main" val="34051283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18</a:t>
            </a:fld>
            <a:endParaRPr lang="en-US" dirty="0"/>
          </a:p>
        </p:txBody>
      </p:sp>
    </p:spTree>
    <p:extLst>
      <p:ext uri="{BB962C8B-B14F-4D97-AF65-F5344CB8AC3E}">
        <p14:creationId xmlns:p14="http://schemas.microsoft.com/office/powerpoint/2010/main" val="31282587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19</a:t>
            </a:fld>
            <a:endParaRPr lang="en-US" dirty="0"/>
          </a:p>
        </p:txBody>
      </p:sp>
    </p:spTree>
    <p:extLst>
      <p:ext uri="{BB962C8B-B14F-4D97-AF65-F5344CB8AC3E}">
        <p14:creationId xmlns:p14="http://schemas.microsoft.com/office/powerpoint/2010/main" val="39274522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0" indent="0">
              <a:buFont typeface="+mj-lt"/>
              <a:buNone/>
            </a:pPr>
            <a:endParaRPr lang="en-US" dirty="0"/>
          </a:p>
        </p:txBody>
      </p:sp>
      <p:sp>
        <p:nvSpPr>
          <p:cNvPr id="4" name="Slide Number Placeholder 3"/>
          <p:cNvSpPr>
            <a:spLocks noGrp="1"/>
          </p:cNvSpPr>
          <p:nvPr>
            <p:ph type="sldNum" sz="quarter" idx="10"/>
          </p:nvPr>
        </p:nvSpPr>
        <p:spPr/>
        <p:txBody>
          <a:bodyPr/>
          <a:lstStyle/>
          <a:p>
            <a:fld id="{26C70BA7-54A9-4C9D-A4D9-4CF62DB81B3C}" type="slidenum">
              <a:rPr lang="en-US" smtClean="0"/>
              <a:t>2</a:t>
            </a:fld>
            <a:endParaRPr lang="en-US"/>
          </a:p>
        </p:txBody>
      </p:sp>
    </p:spTree>
    <p:extLst>
      <p:ext uri="{BB962C8B-B14F-4D97-AF65-F5344CB8AC3E}">
        <p14:creationId xmlns:p14="http://schemas.microsoft.com/office/powerpoint/2010/main" val="28463069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20</a:t>
            </a:fld>
            <a:endParaRPr lang="en-US" dirty="0"/>
          </a:p>
        </p:txBody>
      </p:sp>
    </p:spTree>
    <p:extLst>
      <p:ext uri="{BB962C8B-B14F-4D97-AF65-F5344CB8AC3E}">
        <p14:creationId xmlns:p14="http://schemas.microsoft.com/office/powerpoint/2010/main" val="31282587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21</a:t>
            </a:fld>
            <a:endParaRPr lang="en-US" dirty="0"/>
          </a:p>
        </p:txBody>
      </p:sp>
    </p:spTree>
    <p:extLst>
      <p:ext uri="{BB962C8B-B14F-4D97-AF65-F5344CB8AC3E}">
        <p14:creationId xmlns:p14="http://schemas.microsoft.com/office/powerpoint/2010/main" val="32518288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22</a:t>
            </a:fld>
            <a:endParaRPr lang="en-US" dirty="0"/>
          </a:p>
        </p:txBody>
      </p:sp>
    </p:spTree>
    <p:extLst>
      <p:ext uri="{BB962C8B-B14F-4D97-AF65-F5344CB8AC3E}">
        <p14:creationId xmlns:p14="http://schemas.microsoft.com/office/powerpoint/2010/main" val="39274522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24</a:t>
            </a:fld>
            <a:endParaRPr lang="en-US" dirty="0"/>
          </a:p>
        </p:txBody>
      </p:sp>
    </p:spTree>
    <p:extLst>
      <p:ext uri="{BB962C8B-B14F-4D97-AF65-F5344CB8AC3E}">
        <p14:creationId xmlns:p14="http://schemas.microsoft.com/office/powerpoint/2010/main" val="906610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0" indent="0">
              <a:buFont typeface="+mj-lt"/>
              <a:buNone/>
            </a:pPr>
            <a:endParaRPr lang="en-US" dirty="0"/>
          </a:p>
        </p:txBody>
      </p:sp>
      <p:sp>
        <p:nvSpPr>
          <p:cNvPr id="4" name="Slide Number Placeholder 3"/>
          <p:cNvSpPr>
            <a:spLocks noGrp="1"/>
          </p:cNvSpPr>
          <p:nvPr>
            <p:ph type="sldNum" sz="quarter" idx="10"/>
          </p:nvPr>
        </p:nvSpPr>
        <p:spPr/>
        <p:txBody>
          <a:bodyPr/>
          <a:lstStyle/>
          <a:p>
            <a:fld id="{26C70BA7-54A9-4C9D-A4D9-4CF62DB81B3C}" type="slidenum">
              <a:rPr lang="en-US" smtClean="0"/>
              <a:t>25</a:t>
            </a:fld>
            <a:endParaRPr lang="en-US"/>
          </a:p>
        </p:txBody>
      </p:sp>
    </p:spTree>
    <p:extLst>
      <p:ext uri="{BB962C8B-B14F-4D97-AF65-F5344CB8AC3E}">
        <p14:creationId xmlns:p14="http://schemas.microsoft.com/office/powerpoint/2010/main" val="28463069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26</a:t>
            </a:fld>
            <a:endParaRPr lang="en-US" dirty="0"/>
          </a:p>
        </p:txBody>
      </p:sp>
    </p:spTree>
    <p:extLst>
      <p:ext uri="{BB962C8B-B14F-4D97-AF65-F5344CB8AC3E}">
        <p14:creationId xmlns:p14="http://schemas.microsoft.com/office/powerpoint/2010/main" val="15996586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27</a:t>
            </a:fld>
            <a:endParaRPr lang="en-US" dirty="0"/>
          </a:p>
        </p:txBody>
      </p:sp>
    </p:spTree>
    <p:extLst>
      <p:ext uri="{BB962C8B-B14F-4D97-AF65-F5344CB8AC3E}">
        <p14:creationId xmlns:p14="http://schemas.microsoft.com/office/powerpoint/2010/main" val="31924137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9/15/2011 9:04 AM</a:t>
            </a:fld>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29</a:t>
            </a:fld>
            <a:endParaRPr lang="en-US" dirty="0"/>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a:t>
            </a:fld>
            <a:endParaRPr lang="en-US" dirty="0"/>
          </a:p>
        </p:txBody>
      </p:sp>
    </p:spTree>
    <p:extLst>
      <p:ext uri="{BB962C8B-B14F-4D97-AF65-F5344CB8AC3E}">
        <p14:creationId xmlns:p14="http://schemas.microsoft.com/office/powerpoint/2010/main" val="20428275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a:t>
            </a:fld>
            <a:endParaRPr lang="en-US" dirty="0"/>
          </a:p>
        </p:txBody>
      </p:sp>
    </p:spTree>
    <p:extLst>
      <p:ext uri="{BB962C8B-B14F-4D97-AF65-F5344CB8AC3E}">
        <p14:creationId xmlns:p14="http://schemas.microsoft.com/office/powerpoint/2010/main" val="20428275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5</a:t>
            </a:fld>
            <a:endParaRPr lang="en-US" dirty="0"/>
          </a:p>
        </p:txBody>
      </p:sp>
    </p:spTree>
    <p:extLst>
      <p:ext uri="{BB962C8B-B14F-4D97-AF65-F5344CB8AC3E}">
        <p14:creationId xmlns:p14="http://schemas.microsoft.com/office/powerpoint/2010/main" val="25177165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6</a:t>
            </a:fld>
            <a:endParaRPr lang="en-US" dirty="0"/>
          </a:p>
        </p:txBody>
      </p:sp>
    </p:spTree>
    <p:extLst>
      <p:ext uri="{BB962C8B-B14F-4D97-AF65-F5344CB8AC3E}">
        <p14:creationId xmlns:p14="http://schemas.microsoft.com/office/powerpoint/2010/main" val="11666620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7</a:t>
            </a:fld>
            <a:endParaRPr lang="en-US" dirty="0"/>
          </a:p>
        </p:txBody>
      </p:sp>
    </p:spTree>
    <p:extLst>
      <p:ext uri="{BB962C8B-B14F-4D97-AF65-F5344CB8AC3E}">
        <p14:creationId xmlns:p14="http://schemas.microsoft.com/office/powerpoint/2010/main" val="39610990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8</a:t>
            </a:fld>
            <a:endParaRPr lang="en-US" dirty="0"/>
          </a:p>
        </p:txBody>
      </p:sp>
    </p:spTree>
    <p:extLst>
      <p:ext uri="{BB962C8B-B14F-4D97-AF65-F5344CB8AC3E}">
        <p14:creationId xmlns:p14="http://schemas.microsoft.com/office/powerpoint/2010/main" val="41773595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9</a:t>
            </a:fld>
            <a:endParaRPr lang="en-US" dirty="0"/>
          </a:p>
        </p:txBody>
      </p:sp>
    </p:spTree>
    <p:extLst>
      <p:ext uri="{BB962C8B-B14F-4D97-AF65-F5344CB8AC3E}">
        <p14:creationId xmlns:p14="http://schemas.microsoft.com/office/powerpoint/2010/main" val="8012465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jp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jpg"/><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accent1"/>
                    </a:gs>
                    <a:gs pos="86000">
                      <a:schemeClr val="accent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accent1"/>
                  </a:gs>
                  <a:gs pos="86000">
                    <a:schemeClr val="accent1"/>
                  </a:gs>
                </a:gsLst>
                <a:lin ang="5400000" scaled="0"/>
              </a:gradFill>
              <a:effectLst/>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200425548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wo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t>9/15/2011</a:t>
            </a:fld>
            <a:endParaRPr lang="en-US" dirty="0"/>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pPr algn="l"/>
            <a:r>
              <a:rPr lang="en-US" smtClean="0"/>
              <a:t>PAGE </a:t>
            </a:r>
            <a:fld id="{711B4CA8-52BE-46B1-A536-58CE1A3FAF74}" type="slidenum">
              <a:rPr lang="en-US" smtClean="0"/>
              <a:pPr algn="l"/>
              <a:t>‹#›</a:t>
            </a:fld>
            <a:endParaRPr lang="en-US" dirty="0"/>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pPr algn="l"/>
            <a:r>
              <a:rPr lang="en-US" smtClean="0"/>
              <a:t>MICROSOFT CONFIDENTIAL</a:t>
            </a:r>
            <a:endParaRPr lang="en-US" dirty="0"/>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83838974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t>9/15/2011</a:t>
            </a:fld>
            <a:endParaRPr lang="en-US" dirty="0"/>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pPr algn="l"/>
            <a:r>
              <a:rPr lang="en-US" smtClean="0"/>
              <a:t>PAGE </a:t>
            </a:r>
            <a:fld id="{711B4CA8-52BE-46B1-A536-58CE1A3FAF74}" type="slidenum">
              <a:rPr lang="en-US" smtClean="0"/>
              <a:pPr algn="l"/>
              <a:t>‹#›</a:t>
            </a:fld>
            <a:endParaRPr lang="en-US" dirty="0"/>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pPr algn="l"/>
            <a:r>
              <a:rPr lang="en-US" dirty="0" smtClean="0"/>
              <a:t>MICROSOFT CONFIDENTIAL</a:t>
            </a:r>
            <a:endParaRPr lang="en-US" dirty="0"/>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318251669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ne column above two 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t>9/15/2011</a:t>
            </a:fld>
            <a:endParaRPr lang="en-US" dirty="0"/>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pPr algn="l"/>
            <a:r>
              <a:rPr lang="en-US" smtClean="0"/>
              <a:t>PAGE </a:t>
            </a:r>
            <a:fld id="{711B4CA8-52BE-46B1-A536-58CE1A3FAF74}" type="slidenum">
              <a:rPr lang="en-US" smtClean="0"/>
              <a:pPr algn="l"/>
              <a:t>‹#›</a:t>
            </a:fld>
            <a:endParaRPr lang="en-US" dirty="0"/>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pPr algn="l"/>
            <a:r>
              <a:rPr lang="en-US" smtClean="0"/>
              <a:t>MICROSOFT CONFIDENTIAL</a:t>
            </a:r>
            <a:endParaRPr lang="en-US" dirty="0"/>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176875325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188825" cy="6841033"/>
          </a:xfrm>
          <a:prstGeom prst="rect">
            <a:avLst/>
          </a:prstGeom>
        </p:spPr>
      </p:pic>
    </p:spTree>
    <p:extLst>
      <p:ext uri="{BB962C8B-B14F-4D97-AF65-F5344CB8AC3E}">
        <p14:creationId xmlns:p14="http://schemas.microsoft.com/office/powerpoint/2010/main" val="279005029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slide">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4174"/>
            <a:ext cx="12188825" cy="6829650"/>
          </a:xfrm>
          <a:prstGeom prst="rect">
            <a:avLst/>
          </a:prstGeom>
        </p:spPr>
      </p:pic>
    </p:spTree>
    <p:extLst>
      <p:ext uri="{BB962C8B-B14F-4D97-AF65-F5344CB8AC3E}">
        <p14:creationId xmlns:p14="http://schemas.microsoft.com/office/powerpoint/2010/main" val="7669511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5" y="1905001"/>
            <a:ext cx="11149012" cy="158504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32985517"/>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5" y="1905001"/>
            <a:ext cx="11149012" cy="158504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441" y="6356351"/>
            <a:ext cx="2844059" cy="365125"/>
          </a:xfrm>
          <a:prstGeom prst="rect">
            <a:avLst/>
          </a:prstGeom>
        </p:spPr>
        <p:txBody>
          <a:bodyPr lIns="121899" tIns="60949" rIns="121899" bIns="60949"/>
          <a:lstStyle/>
          <a:p>
            <a:fld id="{A1CFD51F-5542-4183-9E6D-DF6665177190}" type="datetimeFigureOut">
              <a:rPr lang="en-US" smtClean="0"/>
              <a:t>9/15/2011</a:t>
            </a:fld>
            <a:endParaRPr lang="en-US"/>
          </a:p>
        </p:txBody>
      </p:sp>
      <p:sp>
        <p:nvSpPr>
          <p:cNvPr id="5" name="Footer Placeholder 4"/>
          <p:cNvSpPr>
            <a:spLocks noGrp="1"/>
          </p:cNvSpPr>
          <p:nvPr>
            <p:ph type="ftr" sz="quarter" idx="11"/>
          </p:nvPr>
        </p:nvSpPr>
        <p:spPr>
          <a:xfrm>
            <a:off x="4164515" y="6356351"/>
            <a:ext cx="3859795" cy="365125"/>
          </a:xfrm>
          <a:prstGeom prst="rect">
            <a:avLst/>
          </a:prstGeom>
        </p:spPr>
        <p:txBody>
          <a:bodyPr lIns="121899" tIns="60949" rIns="121899" bIns="60949"/>
          <a:lstStyle/>
          <a:p>
            <a:endParaRPr lang="en-US"/>
          </a:p>
        </p:txBody>
      </p:sp>
      <p:sp>
        <p:nvSpPr>
          <p:cNvPr id="6" name="Slide Number Placeholder 5"/>
          <p:cNvSpPr>
            <a:spLocks noGrp="1"/>
          </p:cNvSpPr>
          <p:nvPr>
            <p:ph type="sldNum" sz="quarter" idx="12"/>
          </p:nvPr>
        </p:nvSpPr>
        <p:spPr>
          <a:xfrm>
            <a:off x="8735325" y="6356351"/>
            <a:ext cx="2844059" cy="365125"/>
          </a:xfrm>
          <a:prstGeom prst="rect">
            <a:avLst/>
          </a:prstGeom>
        </p:spPr>
        <p:txBody>
          <a:bodyPr lIns="121899" tIns="60949" rIns="121899" bIns="60949"/>
          <a:lstStyle/>
          <a:p>
            <a:fld id="{86B3905C-5577-4B33-9447-31444F4A9FCC}" type="slidenum">
              <a:rPr lang="en-US" smtClean="0"/>
              <a:t>‹#›</a:t>
            </a:fld>
            <a:endParaRPr lang="en-US"/>
          </a:p>
        </p:txBody>
      </p:sp>
    </p:spTree>
    <p:extLst>
      <p:ext uri="{BB962C8B-B14F-4D97-AF65-F5344CB8AC3E}">
        <p14:creationId xmlns:p14="http://schemas.microsoft.com/office/powerpoint/2010/main" val="20460108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Blank">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3126212"/>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3730800026"/>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674359556"/>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duotone>
              <a:prstClr val="black"/>
              <a:schemeClr val="accent2">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109031151"/>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120918823"/>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567427382"/>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640140045"/>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973987872"/>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903449017"/>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6555944"/>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6593223"/>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74338306"/>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4046827710"/>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969904888"/>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solidFill>
                  <a:srgbClr val="FFFFFF"/>
                </a:solidFill>
              </a:rPr>
              <a:pPr/>
              <a:t>9/15/2011</a:t>
            </a:fld>
            <a:endParaRPr lang="en-US" dirty="0">
              <a:solidFill>
                <a:srgbClr val="FFFFFF"/>
              </a:solidFill>
            </a:endParaRPr>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519337851"/>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solidFill>
                  <a:srgbClr val="FFFFFF"/>
                </a:solidFill>
              </a:rPr>
              <a:pPr/>
              <a:t>9/15/2011</a:t>
            </a:fld>
            <a:endParaRPr lang="en-US" dirty="0">
              <a:solidFill>
                <a:srgbClr val="FFFFFF"/>
              </a:solidFill>
            </a:endParaRPr>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r>
              <a:rPr lang="en-US" dirty="0" smtClean="0">
                <a:solidFill>
                  <a:srgbClr val="FFFFFF"/>
                </a:solidFill>
              </a:rPr>
              <a:t>MICROSOFT CONFIDENTIAL</a:t>
            </a:r>
            <a:endParaRPr lang="en-US" dirty="0">
              <a:solidFill>
                <a:srgbClr val="FFFFFF"/>
              </a:solidFill>
            </a:endParaRPr>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1329448608"/>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One column above 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solidFill>
                  <a:srgbClr val="FFFFFF"/>
                </a:solidFill>
              </a:rPr>
              <a:pPr/>
              <a:t>9/15/2011</a:t>
            </a:fld>
            <a:endParaRPr lang="en-US" dirty="0">
              <a:solidFill>
                <a:srgbClr val="FFFFFF"/>
              </a:solidFill>
            </a:endParaRPr>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479317416"/>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Title and Subtitl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Tree>
    <p:extLst>
      <p:ext uri="{BB962C8B-B14F-4D97-AF65-F5344CB8AC3E}">
        <p14:creationId xmlns:p14="http://schemas.microsoft.com/office/powerpoint/2010/main" val="1108648999"/>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188825" cy="6841033"/>
          </a:xfrm>
          <a:prstGeom prst="rect">
            <a:avLst/>
          </a:prstGeom>
        </p:spPr>
      </p:pic>
    </p:spTree>
    <p:extLst>
      <p:ext uri="{BB962C8B-B14F-4D97-AF65-F5344CB8AC3E}">
        <p14:creationId xmlns:p14="http://schemas.microsoft.com/office/powerpoint/2010/main" val="17596410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5" y="1905001"/>
            <a:ext cx="11149012" cy="158504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79355525"/>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2067908453"/>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122081425"/>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duotone>
              <a:prstClr val="black"/>
              <a:schemeClr val="accent2">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79887916"/>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602672850"/>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370859759"/>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501407010"/>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74426846"/>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196999288"/>
      </p:ext>
    </p:extLst>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97681970"/>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9610948"/>
      </p:ext>
    </p:extLst>
  </p:cSld>
  <p:clrMapOvr>
    <a:masterClrMapping/>
  </p:clrMapOvr>
  <p:transition>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99792604"/>
      </p:ext>
    </p:extLst>
  </p:cSld>
  <p:clrMapOvr>
    <a:masterClrMapping/>
  </p:clrMapOvr>
  <p:transition>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3837238110"/>
      </p:ext>
    </p:extLst>
  </p:cSld>
  <p:clrMapOvr>
    <a:masterClrMapping/>
  </p:clrMapOvr>
  <p:transition>
    <p:fade/>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1648827386"/>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solidFill>
                  <a:srgbClr val="FFFFFF"/>
                </a:solidFill>
              </a:rPr>
              <a:pPr/>
              <a:t>9/15/2011</a:t>
            </a:fld>
            <a:endParaRPr lang="en-US" dirty="0">
              <a:solidFill>
                <a:srgbClr val="FFFFFF"/>
              </a:solidFill>
            </a:endParaRPr>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617978716"/>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2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solidFill>
                  <a:srgbClr val="FFFFFF"/>
                </a:solidFill>
              </a:rPr>
              <a:pPr/>
              <a:t>9/15/2011</a:t>
            </a:fld>
            <a:endParaRPr lang="en-US" dirty="0">
              <a:solidFill>
                <a:srgbClr val="FFFFFF"/>
              </a:solidFill>
            </a:endParaRPr>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r>
              <a:rPr lang="en-US" dirty="0" smtClean="0">
                <a:solidFill>
                  <a:srgbClr val="FFFFFF"/>
                </a:solidFill>
              </a:rPr>
              <a:t>MICROSOFT CONFIDENTIAL</a:t>
            </a:r>
            <a:endParaRPr lang="en-US" dirty="0">
              <a:solidFill>
                <a:srgbClr val="FFFFFF"/>
              </a:solidFill>
            </a:endParaRPr>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335760121"/>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One column above 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solidFill>
                  <a:srgbClr val="FFFFFF"/>
                </a:solidFill>
              </a:rPr>
              <a:pPr/>
              <a:t>9/15/2011</a:t>
            </a:fld>
            <a:endParaRPr lang="en-US" dirty="0">
              <a:solidFill>
                <a:srgbClr val="FFFFFF"/>
              </a:solidFill>
            </a:endParaRPr>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388189144"/>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Title and Subtitl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Tree>
    <p:extLst>
      <p:ext uri="{BB962C8B-B14F-4D97-AF65-F5344CB8AC3E}">
        <p14:creationId xmlns:p14="http://schemas.microsoft.com/office/powerpoint/2010/main" val="1505686211"/>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188825" cy="6841033"/>
          </a:xfrm>
          <a:prstGeom prst="rect">
            <a:avLst/>
          </a:prstGeom>
        </p:spPr>
      </p:pic>
    </p:spTree>
    <p:extLst>
      <p:ext uri="{BB962C8B-B14F-4D97-AF65-F5344CB8AC3E}">
        <p14:creationId xmlns:p14="http://schemas.microsoft.com/office/powerpoint/2010/main" val="3912389388"/>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5" y="1905001"/>
            <a:ext cx="11149012" cy="158504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19860529"/>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39636529"/>
      </p:ext>
    </p:extLst>
  </p:cSld>
  <p:clrMapOvr>
    <a:masterClrMapping/>
  </p:clrMapOvr>
  <p:transition>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7"/>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69964" y="4343400"/>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3" y="190500"/>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2381996492"/>
      </p:ext>
    </p:extLst>
  </p:cSld>
  <p:clrMapOvr>
    <a:masterClrMapping/>
  </p:clrMapOvr>
  <p:transition>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69965" y="4787308"/>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7" name="Text Placeholder 6"/>
          <p:cNvSpPr>
            <a:spLocks noGrp="1"/>
          </p:cNvSpPr>
          <p:nvPr>
            <p:ph type="body" sz="quarter" idx="10" hasCustomPrompt="1"/>
          </p:nvPr>
        </p:nvSpPr>
        <p:spPr>
          <a:xfrm>
            <a:off x="969964"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58728796"/>
      </p:ext>
    </p:extLst>
  </p:cSld>
  <p:clrMapOvr>
    <a:masterClrMapping/>
  </p:clrMapOvr>
  <p:transition>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3"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934359083"/>
      </p:ext>
    </p:extLst>
  </p:cSld>
  <p:clrMapOvr>
    <a:masterClrMapping/>
  </p:clrMapOvr>
  <p:transition>
    <p:fad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709020003"/>
      </p:ext>
    </p:extLst>
  </p:cSld>
  <p:clrMapOvr>
    <a:masterClrMapping/>
  </p:clrMapOvr>
  <p:transition>
    <p:fade/>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05768"/>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05768"/>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046365674"/>
      </p:ext>
    </p:extLst>
  </p:cSld>
  <p:clrMapOvr>
    <a:masterClrMapping/>
  </p:clrMapOvr>
  <p:transition>
    <p:fade/>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005102669"/>
      </p:ext>
    </p:extLst>
  </p:cSld>
  <p:clrMapOvr>
    <a:masterClrMapping/>
  </p:clrMapOvr>
  <p:transition>
    <p:fade/>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46099437"/>
      </p:ext>
    </p:extLst>
  </p:cSld>
  <p:clrMapOvr>
    <a:masterClrMapping/>
  </p:clrMapOvr>
  <p:transition>
    <p:fade/>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721631"/>
      </p:ext>
    </p:extLst>
  </p:cSld>
  <p:clrMapOvr>
    <a:masterClrMapping/>
  </p:clrMapOvr>
  <p:transition>
    <p:fade/>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2"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2349386"/>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01334639"/>
      </p:ext>
    </p:extLst>
  </p:cSld>
  <p:clrMapOvr>
    <a:masterClrMapping/>
  </p:clrMapOvr>
  <p:transition>
    <p:fade/>
  </p:transition>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Click to edit Master text styles</a:t>
            </a:r>
          </a:p>
        </p:txBody>
      </p:sp>
    </p:spTree>
    <p:extLst>
      <p:ext uri="{BB962C8B-B14F-4D97-AF65-F5344CB8AC3E}">
        <p14:creationId xmlns:p14="http://schemas.microsoft.com/office/powerpoint/2010/main" val="272406977"/>
      </p:ext>
    </p:extLst>
  </p:cSld>
  <p:clrMapOvr>
    <a:masterClrMapping/>
  </p:clrMapOvr>
  <p:transition>
    <p:fade/>
  </p:transition>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Blue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bg1">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1858476406"/>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bg1">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This is a subtitle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1312120463"/>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Slide Photo 1">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62144" y="269832"/>
            <a:ext cx="10242549" cy="1523497"/>
          </a:xfrm>
        </p:spPr>
        <p:txBody>
          <a:bodyPr anchor="ctr">
            <a:noAutofit/>
          </a:bodyPr>
          <a:lstStyle>
            <a:lvl1pPr algn="l">
              <a:lnSpc>
                <a:spcPct val="90000"/>
              </a:lnSpc>
              <a:defRPr sz="4800" spc="-200" baseline="0">
                <a:solidFill>
                  <a:schemeClr val="accent6">
                    <a:alpha val="99000"/>
                  </a:schemeClr>
                </a:solidFill>
                <a:latin typeface="Segoe UI Light"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562144" y="5806488"/>
            <a:ext cx="10242550" cy="463255"/>
          </a:xfrm>
        </p:spPr>
        <p:txBody>
          <a:bodyPr>
            <a:noAutofit/>
          </a:bodyPr>
          <a:lstStyle>
            <a:lvl1pPr marL="0" indent="0" algn="l">
              <a:lnSpc>
                <a:spcPct val="90000"/>
              </a:lnSpc>
              <a:spcBef>
                <a:spcPts val="0"/>
              </a:spcBef>
              <a:buNone/>
              <a:defRPr sz="2000" b="1" cap="all" baseline="0">
                <a:solidFill>
                  <a:schemeClr val="tx1">
                    <a:lumMod val="75000"/>
                    <a:lumOff val="25000"/>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562144" y="6121400"/>
            <a:ext cx="5335587" cy="221599"/>
          </a:xfrm>
        </p:spPr>
        <p:txBody>
          <a:bodyPr/>
          <a:lstStyle>
            <a:lvl1pPr marL="0" indent="0">
              <a:buNone/>
              <a:defRPr sz="1600" baseline="0">
                <a:solidFill>
                  <a:schemeClr val="tx1">
                    <a:lumMod val="75000"/>
                    <a:lumOff val="25000"/>
                    <a:alpha val="99000"/>
                  </a:schemeClr>
                </a:solidFill>
              </a:defRPr>
            </a:lvl1pPr>
          </a:lstStyle>
          <a:p>
            <a:pPr lvl="0"/>
            <a:r>
              <a:rPr lang="en-US" dirty="0" smtClean="0"/>
              <a:t>Click to edit presenter and date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279978922"/>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Slide Photo 2">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62144" y="4422420"/>
            <a:ext cx="10242549" cy="1523497"/>
          </a:xfrm>
        </p:spPr>
        <p:txBody>
          <a:bodyPr anchor="ctr">
            <a:noAutofit/>
          </a:bodyPr>
          <a:lstStyle>
            <a:lvl1pPr algn="l">
              <a:lnSpc>
                <a:spcPct val="90000"/>
              </a:lnSpc>
              <a:defRPr sz="4800" spc="-200" baseline="0">
                <a:solidFill>
                  <a:schemeClr val="bg1">
                    <a:alpha val="99000"/>
                  </a:schemeClr>
                </a:solidFill>
                <a:latin typeface="Segoe UI Light"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562144" y="5806488"/>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562144"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1349244771"/>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1266985"/>
            <a:ext cx="9323388" cy="1523494"/>
          </a:xfrm>
        </p:spPr>
        <p:txBody>
          <a:bodyPr anchor="ctr" anchorCtr="0">
            <a:noAutofit/>
          </a:bodyPr>
          <a:lstStyle>
            <a:lvl1pPr>
              <a:lnSpc>
                <a:spcPct val="90000"/>
              </a:lnSpc>
              <a:defRPr sz="4400" i="0" u="none" baseline="0">
                <a:solidFill>
                  <a:schemeClr val="bg1">
                    <a:alpha val="99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4989"/>
            <a:ext cx="9323389" cy="461665"/>
          </a:xfrm>
        </p:spPr>
        <p:txBody>
          <a:bodyPr>
            <a:noAutofit/>
          </a:bodyPr>
          <a:lstStyle>
            <a:lvl1pPr marL="0" indent="0" algn="l">
              <a:lnSpc>
                <a:spcPct val="90000"/>
              </a:lnSpc>
              <a:spcBef>
                <a:spcPts val="0"/>
              </a:spcBef>
              <a:buNone/>
              <a:defRPr sz="2000" i="0" u="none">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4" y="2727972"/>
            <a:ext cx="10242550" cy="1378644"/>
          </a:xfrm>
        </p:spPr>
        <p:txBody>
          <a:bodyPr anchor="t" anchorCtr="0">
            <a:noAutofit/>
            <a:scene3d>
              <a:camera prst="orthographicFront"/>
              <a:lightRig rig="flat" dir="t"/>
            </a:scene3d>
            <a:sp3d>
              <a:contourClr>
                <a:schemeClr val="bg2"/>
              </a:contourClr>
            </a:sp3d>
          </a:bodyPr>
          <a:lstStyle>
            <a:lvl1pPr marL="0" indent="0" algn="l">
              <a:buFont typeface="Arial" pitchFamily="34" charset="0"/>
              <a:buNone/>
              <a:defRPr kumimoji="0" lang="en-US" sz="9600" b="0" i="0" u="none" strike="noStrike" kern="1200" cap="none" spc="-642" normalizeH="0" baseline="0" noProof="0" dirty="0" smtClean="0">
                <a:ln w="11430"/>
                <a:solidFill>
                  <a:schemeClr val="bg1">
                    <a:alpha val="99000"/>
                  </a:schemeClr>
                </a:solidFill>
                <a:effectLst/>
                <a:uLnTx/>
                <a:uFillTx/>
                <a:latin typeface="Segoe UI" pitchFamily="34" charset="0"/>
                <a:ea typeface="+mn-ea"/>
                <a:cs typeface="+mn-cs"/>
              </a:defRPr>
            </a:lvl1pPr>
          </a:lstStyle>
          <a:p>
            <a:pPr lvl="0"/>
            <a:r>
              <a:rPr lang="en-US" dirty="0" smtClean="0"/>
              <a:t>click to…</a:t>
            </a:r>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3406197887"/>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Section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bg1">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130005706"/>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Plain Blue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8102093"/>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684475"/>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9"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11" name="TextBox 10"/>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2" name="TextBox 11"/>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3" name="TextBox 12"/>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1523107494"/>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Photo slides with Blue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lvl1pPr>
              <a:defRPr>
                <a:solidFill>
                  <a:schemeClr val="bg1">
                    <a:alpha val="99000"/>
                  </a:schemeClr>
                </a:solidFill>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684475"/>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6" name="TextBox 5"/>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609666964"/>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and Subtitl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1171268507"/>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List with Bullets">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2289727027"/>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List without Bullets">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332399"/>
          </a:xfrm>
        </p:spPr>
        <p:txBody>
          <a:bodyPr/>
          <a:lstStyle>
            <a:lvl1pPr marL="0" indent="0">
              <a:buNone/>
              <a:defRPr/>
            </a:lvl1pPr>
          </a:lstStyle>
          <a:p>
            <a:pPr lvl="0"/>
            <a:r>
              <a:rPr lang="en-US" smtClean="0"/>
              <a:t>Click to edit Master text styles</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640143500"/>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Subtitle and Paragraph">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332399"/>
          </a:xfrm>
        </p:spPr>
        <p:txBody>
          <a:bodyPr/>
          <a:lstStyle>
            <a:lvl1pPr marL="0" indent="0">
              <a:buNone/>
              <a:defRPr/>
            </a:lvl1pPr>
          </a:lstStyle>
          <a:p>
            <a:pPr lvl="0"/>
            <a:r>
              <a:rPr lang="en-US" smtClean="0"/>
              <a:t>Click to edit Master text styles</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595576712"/>
      </p:ext>
    </p:extLst>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and Conten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605176" y="155537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5"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6" name="TextBox 5"/>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7" name="TextBox 6"/>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8" name="TextBox 7"/>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634489010"/>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6558255" y="2262696"/>
            <a:ext cx="49847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5150165" cy="221599"/>
          </a:xfrm>
        </p:spPr>
        <p:txBody>
          <a:bodyPr anchor="b"/>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0608" y="2262696"/>
            <a:ext cx="4935492"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78547" y="1428623"/>
            <a:ext cx="5264408" cy="221599"/>
          </a:xfrm>
        </p:spPr>
        <p:txBody>
          <a:bodyPr anchor="b"/>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223549977"/>
      </p:ext>
    </p:extLst>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wo Column List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0608" y="2262696"/>
            <a:ext cx="4935492"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262696"/>
            <a:ext cx="4973943"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1499993945"/>
      </p:ext>
    </p:extLst>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Non-shaded Two Column List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15936" y="2262696"/>
            <a:ext cx="5139406"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262696"/>
            <a:ext cx="4973943"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2424293128"/>
      </p:ext>
    </p:extLst>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wo Column List with Bullets and Column Tit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0608" y="2693016"/>
            <a:ext cx="4935492"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693016"/>
            <a:ext cx="49847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
        <p:nvSpPr>
          <p:cNvPr id="12" name="Content Placeholder 11"/>
          <p:cNvSpPr>
            <a:spLocks noGrp="1"/>
          </p:cNvSpPr>
          <p:nvPr>
            <p:ph sz="quarter" idx="12"/>
          </p:nvPr>
        </p:nvSpPr>
        <p:spPr>
          <a:xfrm>
            <a:off x="812800" y="2302045"/>
            <a:ext cx="4964056" cy="276999"/>
          </a:xfrm>
        </p:spPr>
        <p:txBody>
          <a:bodyPr/>
          <a:lstStyle>
            <a:lvl1pPr marL="0" indent="0">
              <a:buNone/>
              <a:defRPr sz="2000" b="1" cap="all" baseline="0"/>
            </a:lvl1pPr>
          </a:lstStyle>
          <a:p>
            <a:pPr lvl="0"/>
            <a:r>
              <a:rPr lang="en-US" smtClean="0"/>
              <a:t>Click to edit Master text styles</a:t>
            </a:r>
          </a:p>
        </p:txBody>
      </p:sp>
      <p:sp>
        <p:nvSpPr>
          <p:cNvPr id="14" name="Content Placeholder 13"/>
          <p:cNvSpPr>
            <a:spLocks noGrp="1"/>
          </p:cNvSpPr>
          <p:nvPr>
            <p:ph sz="quarter" idx="13"/>
          </p:nvPr>
        </p:nvSpPr>
        <p:spPr>
          <a:xfrm>
            <a:off x="6519863" y="2302045"/>
            <a:ext cx="5023092" cy="276999"/>
          </a:xfrm>
        </p:spPr>
        <p:txBody>
          <a:bodyPr/>
          <a:lstStyle>
            <a:lvl1pPr marL="0" indent="0">
              <a:buNone/>
              <a:defRPr lang="en-US" sz="2000" b="1" kern="1200" cap="all" baseline="0" dirty="0">
                <a:solidFill>
                  <a:schemeClr val="tx1">
                    <a:lumMod val="75000"/>
                    <a:lumOff val="25000"/>
                    <a:alpha val="99000"/>
                  </a:schemeClr>
                </a:solidFill>
                <a:latin typeface="+mn-lt"/>
                <a:ea typeface="+mn-ea"/>
                <a:cs typeface="+mn-cs"/>
              </a:defRPr>
            </a:lvl1pPr>
          </a:lstStyle>
          <a:p>
            <a:pPr marL="0" lvl="0" indent="0" algn="l" defTabSz="914363" rtl="0" eaLnBrk="1" latinLnBrk="0" hangingPunct="1">
              <a:lnSpc>
                <a:spcPct val="90000"/>
              </a:lnSpc>
              <a:spcBef>
                <a:spcPct val="20000"/>
              </a:spcBef>
              <a:buClr>
                <a:srgbClr val="00DCFF"/>
              </a:buClr>
              <a:buSzPct val="90000"/>
              <a:buFont typeface="Arial" pitchFamily="34" charset="0"/>
              <a:buNone/>
            </a:pPr>
            <a:r>
              <a:rPr lang="en-US" smtClean="0"/>
              <a:t>Click to edit Master text styles</a:t>
            </a:r>
          </a:p>
        </p:txBody>
      </p:sp>
    </p:spTree>
    <p:extLst>
      <p:ext uri="{BB962C8B-B14F-4D97-AF65-F5344CB8AC3E}">
        <p14:creationId xmlns:p14="http://schemas.microsoft.com/office/powerpoint/2010/main" val="1693915216"/>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Non-shaded Two Column List with Bullets and Column Tit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15936" y="2693016"/>
            <a:ext cx="5150164"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693016"/>
            <a:ext cx="4973943"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
        <p:nvSpPr>
          <p:cNvPr id="12" name="Content Placeholder 11"/>
          <p:cNvSpPr>
            <a:spLocks noGrp="1"/>
          </p:cNvSpPr>
          <p:nvPr>
            <p:ph sz="quarter" idx="12"/>
          </p:nvPr>
        </p:nvSpPr>
        <p:spPr>
          <a:xfrm>
            <a:off x="615935" y="2302045"/>
            <a:ext cx="5171679" cy="276999"/>
          </a:xfrm>
        </p:spPr>
        <p:txBody>
          <a:bodyPr/>
          <a:lstStyle>
            <a:lvl1pPr marL="0" indent="0">
              <a:buNone/>
              <a:defRPr sz="2000" b="1" cap="all" baseline="0"/>
            </a:lvl1pPr>
          </a:lstStyle>
          <a:p>
            <a:pPr lvl="0"/>
            <a:r>
              <a:rPr lang="en-US" smtClean="0"/>
              <a:t>Click to edit Master text styles</a:t>
            </a:r>
          </a:p>
        </p:txBody>
      </p:sp>
      <p:sp>
        <p:nvSpPr>
          <p:cNvPr id="14" name="Content Placeholder 13"/>
          <p:cNvSpPr>
            <a:spLocks noGrp="1"/>
          </p:cNvSpPr>
          <p:nvPr>
            <p:ph sz="quarter" idx="13"/>
          </p:nvPr>
        </p:nvSpPr>
        <p:spPr>
          <a:xfrm>
            <a:off x="6519863" y="2302045"/>
            <a:ext cx="5023092" cy="276999"/>
          </a:xfrm>
        </p:spPr>
        <p:txBody>
          <a:bodyPr/>
          <a:lstStyle>
            <a:lvl1pPr marL="0" indent="0">
              <a:buNone/>
              <a:defRPr lang="en-US" sz="2000" b="1" kern="1200" cap="all" baseline="0" dirty="0">
                <a:solidFill>
                  <a:schemeClr val="tx1">
                    <a:lumMod val="75000"/>
                    <a:lumOff val="25000"/>
                    <a:alpha val="99000"/>
                  </a:schemeClr>
                </a:solidFill>
                <a:latin typeface="+mn-lt"/>
                <a:ea typeface="+mn-ea"/>
                <a:cs typeface="+mn-cs"/>
              </a:defRPr>
            </a:lvl1pPr>
          </a:lstStyle>
          <a:p>
            <a:pPr marL="0" lvl="0" indent="0" algn="l" defTabSz="914363" rtl="0" eaLnBrk="1" latinLnBrk="0" hangingPunct="1">
              <a:lnSpc>
                <a:spcPct val="90000"/>
              </a:lnSpc>
              <a:spcBef>
                <a:spcPct val="20000"/>
              </a:spcBef>
              <a:buClr>
                <a:srgbClr val="00DCFF"/>
              </a:buClr>
              <a:buSzPct val="90000"/>
              <a:buFont typeface="Arial" pitchFamily="34" charset="0"/>
              <a:buNone/>
            </a:pPr>
            <a:r>
              <a:rPr lang="en-US" smtClean="0"/>
              <a:t>Click to edit Master text styles</a:t>
            </a:r>
          </a:p>
        </p:txBody>
      </p:sp>
    </p:spTree>
    <p:extLst>
      <p:ext uri="{BB962C8B-B14F-4D97-AF65-F5344CB8AC3E}">
        <p14:creationId xmlns:p14="http://schemas.microsoft.com/office/powerpoint/2010/main" val="3841745823"/>
      </p:ext>
    </p:extLst>
  </p:cSld>
  <p:clrMapOvr>
    <a:masterClrMapping/>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5" name="TextBox 4"/>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6" name="TextBox 5"/>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7" name="TextBox 6"/>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629144678"/>
      </p:ext>
    </p:extLst>
  </p:cSld>
  <p:clrMapOvr>
    <a:masterClrMapping/>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5541991"/>
      </p:ext>
    </p:extLst>
  </p:cSld>
  <p:clrMapOvr>
    <a:masterClrMapping/>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Walkin 2">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accent6">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tx1">
                    <a:lumMod val="75000"/>
                    <a:lumOff val="25000"/>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tx1">
                    <a:lumMod val="75000"/>
                    <a:lumOff val="25000"/>
                    <a:alpha val="99000"/>
                  </a:schemeClr>
                </a:solidFill>
              </a:defRPr>
            </a:lvl1pPr>
          </a:lstStyle>
          <a:p>
            <a:pPr lvl="0"/>
            <a:r>
              <a:rPr lang="en-US" dirty="0" smtClean="0"/>
              <a:t>Click to edit presenter and date</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1231922166"/>
      </p:ext>
    </p:extLst>
  </p:cSld>
  <p:clrMapOvr>
    <a:masterClrMapping/>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1943602844"/>
      </p:ext>
    </p:extLst>
  </p:cSld>
  <p:clrMapOvr>
    <a:masterClrMapping/>
  </p:clrMapOvr>
  <p:transitio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20748514"/>
      </p:ext>
    </p:extLst>
  </p:cSld>
  <p:clrMapOvr>
    <a:masterClrMapping/>
  </p:clrMapOvr>
  <p:transition>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2630120500"/>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5" Type="http://schemas.openxmlformats.org/officeDocument/2006/relationships/image" Target="../media/image6.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3" Type="http://schemas.openxmlformats.org/officeDocument/2006/relationships/slideLayout" Target="../slideLayouts/slideLayout24.xml"/><Relationship Id="rId21" Type="http://schemas.openxmlformats.org/officeDocument/2006/relationships/image" Target="../media/image1.png"/><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theme" Target="../theme/theme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18" Type="http://schemas.openxmlformats.org/officeDocument/2006/relationships/slideLayout" Target="../slideLayouts/slideLayout58.xml"/><Relationship Id="rId3" Type="http://schemas.openxmlformats.org/officeDocument/2006/relationships/slideLayout" Target="../slideLayouts/slideLayout43.xml"/><Relationship Id="rId21" Type="http://schemas.openxmlformats.org/officeDocument/2006/relationships/image" Target="../media/image1.png"/><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slideLayout" Target="../slideLayouts/slideLayout57.xml"/><Relationship Id="rId2" Type="http://schemas.openxmlformats.org/officeDocument/2006/relationships/slideLayout" Target="../slideLayouts/slideLayout42.xml"/><Relationship Id="rId16" Type="http://schemas.openxmlformats.org/officeDocument/2006/relationships/slideLayout" Target="../slideLayouts/slideLayout56.xml"/><Relationship Id="rId20" Type="http://schemas.openxmlformats.org/officeDocument/2006/relationships/theme" Target="../theme/theme4.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10" Type="http://schemas.openxmlformats.org/officeDocument/2006/relationships/slideLayout" Target="../slideLayouts/slideLayout50.xml"/><Relationship Id="rId19" Type="http://schemas.openxmlformats.org/officeDocument/2006/relationships/slideLayout" Target="../slideLayouts/slideLayout59.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5.xml"/><Relationship Id="rId1" Type="http://schemas.openxmlformats.org/officeDocument/2006/relationships/slideLayout" Target="../slideLayouts/slideLayout6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image" Target="../media/image1.png"/><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theme" Target="../theme/theme6.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slideLayout" Target="../slideLayouts/slideLayout84.xml"/><Relationship Id="rId18" Type="http://schemas.openxmlformats.org/officeDocument/2006/relationships/slideLayout" Target="../slideLayouts/slideLayout89.xml"/><Relationship Id="rId26" Type="http://schemas.openxmlformats.org/officeDocument/2006/relationships/theme" Target="../theme/theme7.xml"/><Relationship Id="rId3" Type="http://schemas.openxmlformats.org/officeDocument/2006/relationships/slideLayout" Target="../slideLayouts/slideLayout74.xml"/><Relationship Id="rId21" Type="http://schemas.openxmlformats.org/officeDocument/2006/relationships/slideLayout" Target="../slideLayouts/slideLayout92.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17" Type="http://schemas.openxmlformats.org/officeDocument/2006/relationships/slideLayout" Target="../slideLayouts/slideLayout88.xml"/><Relationship Id="rId25" Type="http://schemas.openxmlformats.org/officeDocument/2006/relationships/slideLayout" Target="../slideLayouts/slideLayout96.xml"/><Relationship Id="rId2" Type="http://schemas.openxmlformats.org/officeDocument/2006/relationships/slideLayout" Target="../slideLayouts/slideLayout73.xml"/><Relationship Id="rId16" Type="http://schemas.openxmlformats.org/officeDocument/2006/relationships/slideLayout" Target="../slideLayouts/slideLayout87.xml"/><Relationship Id="rId20" Type="http://schemas.openxmlformats.org/officeDocument/2006/relationships/slideLayout" Target="../slideLayouts/slideLayout91.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24" Type="http://schemas.openxmlformats.org/officeDocument/2006/relationships/slideLayout" Target="../slideLayouts/slideLayout95.xml"/><Relationship Id="rId5" Type="http://schemas.openxmlformats.org/officeDocument/2006/relationships/slideLayout" Target="../slideLayouts/slideLayout76.xml"/><Relationship Id="rId15" Type="http://schemas.openxmlformats.org/officeDocument/2006/relationships/slideLayout" Target="../slideLayouts/slideLayout86.xml"/><Relationship Id="rId23" Type="http://schemas.openxmlformats.org/officeDocument/2006/relationships/slideLayout" Target="../slideLayouts/slideLayout94.xml"/><Relationship Id="rId10" Type="http://schemas.openxmlformats.org/officeDocument/2006/relationships/slideLayout" Target="../slideLayouts/slideLayout81.xml"/><Relationship Id="rId19" Type="http://schemas.openxmlformats.org/officeDocument/2006/relationships/slideLayout" Target="../slideLayouts/slideLayout90.xml"/><Relationship Id="rId4" Type="http://schemas.openxmlformats.org/officeDocument/2006/relationships/slideLayout" Target="../slideLayouts/slideLayout75.xml"/><Relationship Id="rId9" Type="http://schemas.openxmlformats.org/officeDocument/2006/relationships/slideLayout" Target="../slideLayouts/slideLayout80.xml"/><Relationship Id="rId14" Type="http://schemas.openxmlformats.org/officeDocument/2006/relationships/slideLayout" Target="../slideLayouts/slideLayout85.xml"/><Relationship Id="rId22"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0">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25" r:id="rId12"/>
    <p:sldLayoutId id="2147483726" r:id="rId13"/>
    <p:sldLayoutId id="2147483727" r:id="rId14"/>
    <p:sldLayoutId id="2147483728" r:id="rId15"/>
    <p:sldLayoutId id="2147483729" r:id="rId16"/>
    <p:sldLayoutId id="2147483732" r:id="rId17"/>
    <p:sldLayoutId id="2147483814" r:id="rId18"/>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1618905"/>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21" r:id="rId1"/>
    <p:sldLayoutId id="2147483724" r:id="rId2"/>
    <p:sldLayoutId id="2147483753" r:id="rId3"/>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gradFill flip="none" rotWithShape="1">
            <a:gsLst>
              <a:gs pos="0">
                <a:schemeClr val="bg1"/>
              </a:gs>
              <a:gs pos="86000">
                <a:schemeClr val="bg1"/>
              </a:gs>
            </a:gsLst>
            <a:lin ang="5400000" scaled="0"/>
            <a:tileRect/>
          </a:gradFill>
          <a:effectLst/>
          <a:latin typeface="Segoe UI Semibold" pitchFamily="34" charset="0"/>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0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38825435"/>
      </p:ext>
    </p:extLst>
  </p:cSld>
  <p:clrMap bg1="dk1" tx1="lt1" bg2="dk2" tx2="lt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 id="2147483747" r:id="rId14"/>
    <p:sldLayoutId id="2147483748" r:id="rId15"/>
    <p:sldLayoutId id="2147483749" r:id="rId16"/>
    <p:sldLayoutId id="2147483750" r:id="rId17"/>
    <p:sldLayoutId id="2147483751" r:id="rId18"/>
    <p:sldLayoutId id="2147483752" r:id="rId19"/>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20770895"/>
      </p:ext>
    </p:extLst>
  </p:cSld>
  <p:clrMap bg1="dk1" tx1="lt1" bg2="dk2" tx2="lt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 id="2147483770" r:id="rId16"/>
    <p:sldLayoutId id="2147483771" r:id="rId17"/>
    <p:sldLayoutId id="2147483772" r:id="rId18"/>
    <p:sldLayoutId id="2147483773" r:id="rId19"/>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1618905"/>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02164768"/>
      </p:ext>
    </p:extLst>
  </p:cSld>
  <p:clrMap bg1="dk1" tx1="lt1" bg2="dk2" tx2="lt2" accent1="accent1" accent2="accent2" accent3="accent3" accent4="accent4" accent5="accent5" accent6="accent6" hlink="hlink" folHlink="folHlink"/>
  <p:sldLayoutIdLst>
    <p:sldLayoutId id="2147483775" r:id="rId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gradFill flip="none" rotWithShape="1">
            <a:gsLst>
              <a:gs pos="0">
                <a:schemeClr val="bg1"/>
              </a:gs>
              <a:gs pos="86000">
                <a:schemeClr val="bg1"/>
              </a:gs>
            </a:gsLst>
            <a:lin ang="5400000" scaled="0"/>
            <a:tileRect/>
          </a:gradFill>
          <a:effectLst/>
          <a:latin typeface="Segoe UI Semibold" pitchFamily="34" charset="0"/>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0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85243304"/>
      </p:ext>
    </p:extLst>
  </p:cSld>
  <p:clrMap bg1="dk1" tx1="lt1" bg2="dk2" tx2="lt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3660" y="196326"/>
            <a:ext cx="11149013" cy="1163637"/>
          </a:xfrm>
          <a:prstGeom prst="rect">
            <a:avLst/>
          </a:prstGeom>
        </p:spPr>
        <p:txBody>
          <a:bodyPr vert="horz" wrap="square" lIns="0" tIns="0" rIns="0" bIns="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5177" y="1684476"/>
            <a:ext cx="11149012" cy="1551194"/>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0877497"/>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 id="2147483801" r:id="rId13"/>
    <p:sldLayoutId id="2147483802" r:id="rId14"/>
    <p:sldLayoutId id="2147483803" r:id="rId15"/>
    <p:sldLayoutId id="2147483804" r:id="rId16"/>
    <p:sldLayoutId id="2147483805" r:id="rId17"/>
    <p:sldLayoutId id="2147483806" r:id="rId18"/>
    <p:sldLayoutId id="2147483807" r:id="rId19"/>
    <p:sldLayoutId id="2147483808" r:id="rId20"/>
    <p:sldLayoutId id="2147483809" r:id="rId21"/>
    <p:sldLayoutId id="2147483810" r:id="rId22"/>
    <p:sldLayoutId id="2147483811" r:id="rId23"/>
    <p:sldLayoutId id="2147483812" r:id="rId24"/>
    <p:sldLayoutId id="2147483813" r:id="rId25"/>
  </p:sldLayoutIdLst>
  <p:transition>
    <p:fade/>
  </p:transition>
  <p:hf hdr="0"/>
  <p:txStyles>
    <p:titleStyle>
      <a:lvl1pPr algn="l" defTabSz="914363" rtl="0" eaLnBrk="1" latinLnBrk="0" hangingPunct="1">
        <a:lnSpc>
          <a:spcPct val="90000"/>
        </a:lnSpc>
        <a:spcBef>
          <a:spcPct val="0"/>
        </a:spcBef>
        <a:buNone/>
        <a:defRPr lang="en-US" sz="4800" b="0" kern="1200" cap="none" spc="-200" baseline="0" dirty="0" smtClean="0">
          <a:ln w="3175">
            <a:noFill/>
          </a:ln>
          <a:solidFill>
            <a:schemeClr val="accent6">
              <a:alpha val="98824"/>
            </a:schemeClr>
          </a:solidFill>
          <a:effectLst/>
          <a:latin typeface="Segoe UI Light" pitchFamily="34" charset="0"/>
          <a:ea typeface="+mn-ea"/>
          <a:cs typeface="Arial" charset="0"/>
        </a:defRPr>
      </a:lvl1pPr>
    </p:titleStyle>
    <p:bodyStyle>
      <a:lvl1pPr marL="460375" indent="-460375" algn="l" defTabSz="914363" rtl="0" eaLnBrk="1" latinLnBrk="0" hangingPunct="1">
        <a:lnSpc>
          <a:spcPct val="90000"/>
        </a:lnSpc>
        <a:spcBef>
          <a:spcPct val="20000"/>
        </a:spcBef>
        <a:buClr>
          <a:srgbClr val="00DCFF"/>
        </a:buClr>
        <a:buSzPct val="90000"/>
        <a:buFont typeface="Arial" pitchFamily="34" charset="0"/>
        <a:buChar char="•"/>
        <a:defRPr sz="2400" kern="1200">
          <a:solidFill>
            <a:schemeClr val="tx1">
              <a:lumMod val="75000"/>
              <a:lumOff val="25000"/>
              <a:alpha val="99000"/>
            </a:schemeClr>
          </a:solidFill>
          <a:latin typeface="+mn-lt"/>
          <a:ea typeface="+mn-ea"/>
          <a:cs typeface="+mn-cs"/>
        </a:defRPr>
      </a:lvl1pPr>
      <a:lvl2pPr marL="855663" indent="-395288" algn="l" defTabSz="914363" rtl="0" eaLnBrk="1" latinLnBrk="0" hangingPunct="1">
        <a:lnSpc>
          <a:spcPct val="90000"/>
        </a:lnSpc>
        <a:spcBef>
          <a:spcPct val="20000"/>
        </a:spcBef>
        <a:buClr>
          <a:srgbClr val="00DCFF"/>
        </a:buClr>
        <a:buSzPct val="90000"/>
        <a:buFont typeface="Arial" pitchFamily="34" charset="0"/>
        <a:buChar char="•"/>
        <a:defRPr sz="2000" kern="1200">
          <a:solidFill>
            <a:schemeClr val="tx1">
              <a:lumMod val="75000"/>
              <a:lumOff val="25000"/>
              <a:alpha val="99000"/>
            </a:schemeClr>
          </a:solidFill>
          <a:latin typeface="+mn-lt"/>
          <a:ea typeface="+mn-ea"/>
          <a:cs typeface="+mn-cs"/>
        </a:defRPr>
      </a:lvl2pPr>
      <a:lvl3pPr marL="1258888" indent="-403225" algn="l" defTabSz="914363" rtl="0" eaLnBrk="1" latinLnBrk="0" hangingPunct="1">
        <a:lnSpc>
          <a:spcPct val="90000"/>
        </a:lnSpc>
        <a:spcBef>
          <a:spcPct val="20000"/>
        </a:spcBef>
        <a:buClr>
          <a:srgbClr val="00DCFF"/>
        </a:buClr>
        <a:buSzPct val="90000"/>
        <a:buFont typeface="Arial" pitchFamily="34" charset="0"/>
        <a:buChar char="•"/>
        <a:defRPr sz="1800" kern="1200">
          <a:solidFill>
            <a:schemeClr val="tx1">
              <a:lumMod val="75000"/>
              <a:lumOff val="25000"/>
              <a:alpha val="99000"/>
            </a:schemeClr>
          </a:solidFill>
          <a:latin typeface="+mn-lt"/>
          <a:ea typeface="+mn-ea"/>
          <a:cs typeface="+mn-cs"/>
        </a:defRPr>
      </a:lvl3pPr>
      <a:lvl4pPr marL="1604963" indent="-346075" algn="l" defTabSz="914363" rtl="0" eaLnBrk="1" latinLnBrk="0" hangingPunct="1">
        <a:lnSpc>
          <a:spcPct val="90000"/>
        </a:lnSpc>
        <a:spcBef>
          <a:spcPct val="20000"/>
        </a:spcBef>
        <a:buClr>
          <a:srgbClr val="00DCFF"/>
        </a:buClr>
        <a:buSzPct val="90000"/>
        <a:buFont typeface="Arial" pitchFamily="34" charset="0"/>
        <a:buChar char="•"/>
        <a:defRPr sz="1600" kern="1200">
          <a:solidFill>
            <a:schemeClr val="tx1">
              <a:lumMod val="75000"/>
              <a:lumOff val="25000"/>
              <a:alpha val="99000"/>
            </a:schemeClr>
          </a:solidFill>
          <a:latin typeface="+mn-lt"/>
          <a:ea typeface="+mn-ea"/>
          <a:cs typeface="+mn-cs"/>
        </a:defRPr>
      </a:lvl4pPr>
      <a:lvl5pPr marL="1941513" indent="-336550" algn="l" defTabSz="914363" rtl="0" eaLnBrk="1" latinLnBrk="0" hangingPunct="1">
        <a:lnSpc>
          <a:spcPct val="90000"/>
        </a:lnSpc>
        <a:spcBef>
          <a:spcPct val="20000"/>
        </a:spcBef>
        <a:buClr>
          <a:srgbClr val="00DCFF"/>
        </a:buClr>
        <a:buSzPct val="90000"/>
        <a:buFont typeface="Arial" pitchFamily="34" charset="0"/>
        <a:buChar char="•"/>
        <a:defRPr sz="1600" kern="1200">
          <a:solidFill>
            <a:schemeClr val="tx1">
              <a:lumMod val="75000"/>
              <a:lumOff val="25000"/>
              <a:alpha val="99000"/>
            </a:schemeClr>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microsoft.com/office/2007/relationships/hdphoto" Target="../media/hdphoto1.wdp"/><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hyperlink" Target="http://go.microsoft.com/fwlink/?LinkID=227622&amp;clcid=0x409"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hyperlink" Target="http://go.microsoft.com/fwlink/?LinkId=227631&amp;clcid=0x409"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bldw.in/SessionFeedback" TargetMode="External"/><Relationship Id="rId2" Type="http://schemas.openxmlformats.org/officeDocument/2006/relationships/hyperlink" Target="http://forums.dev.windows.com/"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18.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20.png"/><Relationship Id="rId5" Type="http://schemas.openxmlformats.org/officeDocument/2006/relationships/image" Target="../media/image17.jpe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69964" y="1622369"/>
            <a:ext cx="8552407" cy="1523497"/>
          </a:xfrm>
        </p:spPr>
        <p:txBody>
          <a:bodyPr/>
          <a:lstStyle/>
          <a:p>
            <a:r>
              <a:rPr lang="en-US" b="1" dirty="0"/>
              <a:t>Create experiences that span devices</a:t>
            </a:r>
            <a:endParaRPr lang="en-US" dirty="0"/>
          </a:p>
        </p:txBody>
      </p:sp>
      <p:sp>
        <p:nvSpPr>
          <p:cNvPr id="3" name="Subtitle 2"/>
          <p:cNvSpPr>
            <a:spLocks noGrp="1"/>
          </p:cNvSpPr>
          <p:nvPr>
            <p:ph type="subTitle" idx="1"/>
          </p:nvPr>
        </p:nvSpPr>
        <p:spPr>
          <a:xfrm>
            <a:off x="969964" y="4642947"/>
            <a:ext cx="6840536" cy="1363715"/>
          </a:xfrm>
        </p:spPr>
        <p:txBody>
          <a:bodyPr/>
          <a:lstStyle/>
          <a:p>
            <a:r>
              <a:rPr lang="en-US" b="1" dirty="0" smtClean="0">
                <a:latin typeface="+mj-lt"/>
              </a:rPr>
              <a:t>John Sheehan</a:t>
            </a:r>
            <a:endParaRPr lang="en-US" dirty="0">
              <a:latin typeface="+mj-lt"/>
            </a:endParaRPr>
          </a:p>
          <a:p>
            <a:r>
              <a:rPr lang="en-US" dirty="0" smtClean="0"/>
              <a:t>Partner Software Development Engineer</a:t>
            </a:r>
            <a:endParaRPr lang="en-US" dirty="0"/>
          </a:p>
          <a:p>
            <a:r>
              <a:rPr lang="en-US" dirty="0"/>
              <a:t>Microsoft Corporation</a:t>
            </a:r>
          </a:p>
        </p:txBody>
      </p:sp>
      <p:sp>
        <p:nvSpPr>
          <p:cNvPr id="9" name="Text Placeholder 8"/>
          <p:cNvSpPr>
            <a:spLocks noGrp="1"/>
          </p:cNvSpPr>
          <p:nvPr>
            <p:ph type="body" sz="quarter" idx="10"/>
          </p:nvPr>
        </p:nvSpPr>
        <p:spPr/>
        <p:txBody>
          <a:bodyPr/>
          <a:lstStyle/>
          <a:p>
            <a:r>
              <a:rPr lang="en-US" dirty="0"/>
              <a:t>PLAT-475T</a:t>
            </a:r>
          </a:p>
        </p:txBody>
      </p:sp>
    </p:spTree>
    <p:extLst>
      <p:ext uri="{BB962C8B-B14F-4D97-AF65-F5344CB8AC3E}">
        <p14:creationId xmlns:p14="http://schemas.microsoft.com/office/powerpoint/2010/main" val="1082811341"/>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69963" y="3429001"/>
            <a:ext cx="10977644" cy="923330"/>
          </a:xfrm>
          <a:prstGeom prst="rect">
            <a:avLst/>
          </a:prstGeom>
          <a:noFill/>
        </p:spPr>
        <p:txBody>
          <a:bodyPr wrap="square" rtlCol="0">
            <a:spAutoFit/>
          </a:bodyPr>
          <a:lstStyle/>
          <a:p>
            <a:r>
              <a:rPr lang="en-US" sz="5400" dirty="0" smtClean="0">
                <a:latin typeface="+mj-lt"/>
              </a:rPr>
              <a:t>Continuity on one PC</a:t>
            </a:r>
            <a:endParaRPr lang="en-US" sz="5400" dirty="0">
              <a:latin typeface="+mj-lt"/>
            </a:endParaRPr>
          </a:p>
        </p:txBody>
      </p:sp>
    </p:spTree>
    <p:extLst>
      <p:ext uri="{BB962C8B-B14F-4D97-AF65-F5344CB8AC3E}">
        <p14:creationId xmlns:p14="http://schemas.microsoft.com/office/powerpoint/2010/main" val="578261657"/>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 data </a:t>
            </a:r>
            <a:r>
              <a:rPr lang="en-US" dirty="0"/>
              <a:t>a</a:t>
            </a:r>
            <a:r>
              <a:rPr lang="en-US" dirty="0" smtClean="0"/>
              <a:t>ccess is local</a:t>
            </a:r>
            <a:endParaRPr lang="en-US" dirty="0"/>
          </a:p>
        </p:txBody>
      </p:sp>
      <p:sp>
        <p:nvSpPr>
          <p:cNvPr id="38" name="Can 37"/>
          <p:cNvSpPr/>
          <p:nvPr/>
        </p:nvSpPr>
        <p:spPr bwMode="auto">
          <a:xfrm>
            <a:off x="5065605" y="3002171"/>
            <a:ext cx="1398277" cy="1382998"/>
          </a:xfrm>
          <a:prstGeom prst="can">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b="1" dirty="0" smtClean="0">
                <a:gradFill>
                  <a:gsLst>
                    <a:gs pos="0">
                      <a:schemeClr val="tx1"/>
                    </a:gs>
                    <a:gs pos="100000">
                      <a:schemeClr val="tx1"/>
                    </a:gs>
                  </a:gsLst>
                  <a:lin ang="5400000" scaled="0"/>
                </a:gradFill>
              </a:rPr>
              <a:t>Local Storage</a:t>
            </a:r>
          </a:p>
        </p:txBody>
      </p:sp>
      <p:grpSp>
        <p:nvGrpSpPr>
          <p:cNvPr id="43" name="Group 42"/>
          <p:cNvGrpSpPr/>
          <p:nvPr/>
        </p:nvGrpSpPr>
        <p:grpSpPr>
          <a:xfrm>
            <a:off x="1496604" y="2903086"/>
            <a:ext cx="1886302" cy="1554137"/>
            <a:chOff x="830221" y="4247573"/>
            <a:chExt cx="1024666" cy="808466"/>
          </a:xfrm>
        </p:grpSpPr>
        <p:sp>
          <p:nvSpPr>
            <p:cNvPr id="37" name="TV Icon"/>
            <p:cNvSpPr>
              <a:spLocks noEditPoints="1"/>
            </p:cNvSpPr>
            <p:nvPr/>
          </p:nvSpPr>
          <p:spPr bwMode="auto">
            <a:xfrm>
              <a:off x="830221" y="4247573"/>
              <a:ext cx="1024666" cy="808466"/>
            </a:xfrm>
            <a:custGeom>
              <a:avLst/>
              <a:gdLst>
                <a:gd name="T0" fmla="*/ 275 w 285"/>
                <a:gd name="T1" fmla="*/ 2 h 225"/>
                <a:gd name="T2" fmla="*/ 10 w 285"/>
                <a:gd name="T3" fmla="*/ 1 h 225"/>
                <a:gd name="T4" fmla="*/ 1 w 285"/>
                <a:gd name="T5" fmla="*/ 11 h 225"/>
                <a:gd name="T6" fmla="*/ 3 w 285"/>
                <a:gd name="T7" fmla="*/ 200 h 225"/>
                <a:gd name="T8" fmla="*/ 12 w 285"/>
                <a:gd name="T9" fmla="*/ 209 h 225"/>
                <a:gd name="T10" fmla="*/ 97 w 285"/>
                <a:gd name="T11" fmla="*/ 211 h 225"/>
                <a:gd name="T12" fmla="*/ 97 w 285"/>
                <a:gd name="T13" fmla="*/ 224 h 225"/>
                <a:gd name="T14" fmla="*/ 193 w 285"/>
                <a:gd name="T15" fmla="*/ 224 h 225"/>
                <a:gd name="T16" fmla="*/ 193 w 285"/>
                <a:gd name="T17" fmla="*/ 211 h 225"/>
                <a:gd name="T18" fmla="*/ 273 w 285"/>
                <a:gd name="T19" fmla="*/ 209 h 225"/>
                <a:gd name="T20" fmla="*/ 282 w 285"/>
                <a:gd name="T21" fmla="*/ 200 h 225"/>
                <a:gd name="T22" fmla="*/ 284 w 285"/>
                <a:gd name="T23" fmla="*/ 11 h 225"/>
                <a:gd name="T24" fmla="*/ 275 w 285"/>
                <a:gd name="T25" fmla="*/ 2 h 225"/>
                <a:gd name="T26" fmla="*/ 267 w 285"/>
                <a:gd name="T27" fmla="*/ 187 h 225"/>
                <a:gd name="T28" fmla="*/ 259 w 285"/>
                <a:gd name="T29" fmla="*/ 194 h 225"/>
                <a:gd name="T30" fmla="*/ 26 w 285"/>
                <a:gd name="T31" fmla="*/ 195 h 225"/>
                <a:gd name="T32" fmla="*/ 18 w 285"/>
                <a:gd name="T33" fmla="*/ 187 h 225"/>
                <a:gd name="T34" fmla="*/ 17 w 285"/>
                <a:gd name="T35" fmla="*/ 25 h 225"/>
                <a:gd name="T36" fmla="*/ 24 w 285"/>
                <a:gd name="T37" fmla="*/ 17 h 225"/>
                <a:gd name="T38" fmla="*/ 260 w 285"/>
                <a:gd name="T39" fmla="*/ 17 h 225"/>
                <a:gd name="T40" fmla="*/ 268 w 285"/>
                <a:gd name="T41" fmla="*/ 25 h 225"/>
                <a:gd name="T42" fmla="*/ 267 w 285"/>
                <a:gd name="T43" fmla="*/ 187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5" h="225">
                  <a:moveTo>
                    <a:pt x="275" y="2"/>
                  </a:moveTo>
                  <a:cubicBezTo>
                    <a:pt x="187" y="0"/>
                    <a:pt x="98" y="0"/>
                    <a:pt x="10" y="1"/>
                  </a:cubicBezTo>
                  <a:cubicBezTo>
                    <a:pt x="5" y="1"/>
                    <a:pt x="1" y="6"/>
                    <a:pt x="1" y="11"/>
                  </a:cubicBezTo>
                  <a:cubicBezTo>
                    <a:pt x="0" y="74"/>
                    <a:pt x="0" y="138"/>
                    <a:pt x="3" y="200"/>
                  </a:cubicBezTo>
                  <a:cubicBezTo>
                    <a:pt x="3" y="205"/>
                    <a:pt x="7" y="209"/>
                    <a:pt x="12" y="209"/>
                  </a:cubicBezTo>
                  <a:cubicBezTo>
                    <a:pt x="40" y="210"/>
                    <a:pt x="68" y="211"/>
                    <a:pt x="97" y="211"/>
                  </a:cubicBezTo>
                  <a:cubicBezTo>
                    <a:pt x="97" y="216"/>
                    <a:pt x="97" y="220"/>
                    <a:pt x="97" y="224"/>
                  </a:cubicBezTo>
                  <a:cubicBezTo>
                    <a:pt x="129" y="225"/>
                    <a:pt x="161" y="225"/>
                    <a:pt x="193" y="224"/>
                  </a:cubicBezTo>
                  <a:cubicBezTo>
                    <a:pt x="193" y="220"/>
                    <a:pt x="193" y="215"/>
                    <a:pt x="193" y="211"/>
                  </a:cubicBezTo>
                  <a:cubicBezTo>
                    <a:pt x="220" y="211"/>
                    <a:pt x="247" y="210"/>
                    <a:pt x="273" y="209"/>
                  </a:cubicBezTo>
                  <a:cubicBezTo>
                    <a:pt x="278" y="209"/>
                    <a:pt x="282" y="205"/>
                    <a:pt x="282" y="200"/>
                  </a:cubicBezTo>
                  <a:cubicBezTo>
                    <a:pt x="284" y="138"/>
                    <a:pt x="285" y="74"/>
                    <a:pt x="284" y="11"/>
                  </a:cubicBezTo>
                  <a:cubicBezTo>
                    <a:pt x="283" y="6"/>
                    <a:pt x="279" y="2"/>
                    <a:pt x="275" y="2"/>
                  </a:cubicBezTo>
                  <a:close/>
                  <a:moveTo>
                    <a:pt x="267" y="187"/>
                  </a:moveTo>
                  <a:cubicBezTo>
                    <a:pt x="267" y="191"/>
                    <a:pt x="263" y="194"/>
                    <a:pt x="259" y="194"/>
                  </a:cubicBezTo>
                  <a:cubicBezTo>
                    <a:pt x="182" y="197"/>
                    <a:pt x="103" y="197"/>
                    <a:pt x="26" y="195"/>
                  </a:cubicBezTo>
                  <a:cubicBezTo>
                    <a:pt x="21" y="195"/>
                    <a:pt x="18" y="191"/>
                    <a:pt x="18" y="187"/>
                  </a:cubicBezTo>
                  <a:cubicBezTo>
                    <a:pt x="16" y="134"/>
                    <a:pt x="16" y="79"/>
                    <a:pt x="17" y="25"/>
                  </a:cubicBezTo>
                  <a:cubicBezTo>
                    <a:pt x="17" y="20"/>
                    <a:pt x="20" y="17"/>
                    <a:pt x="24" y="17"/>
                  </a:cubicBezTo>
                  <a:cubicBezTo>
                    <a:pt x="103" y="15"/>
                    <a:pt x="182" y="15"/>
                    <a:pt x="260" y="17"/>
                  </a:cubicBezTo>
                  <a:cubicBezTo>
                    <a:pt x="265" y="17"/>
                    <a:pt x="268" y="20"/>
                    <a:pt x="268" y="25"/>
                  </a:cubicBezTo>
                  <a:cubicBezTo>
                    <a:pt x="269" y="79"/>
                    <a:pt x="268" y="133"/>
                    <a:pt x="267" y="187"/>
                  </a:cubicBez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9" name="Video Icon"/>
            <p:cNvSpPr>
              <a:spLocks noEditPoints="1"/>
            </p:cNvSpPr>
            <p:nvPr/>
          </p:nvSpPr>
          <p:spPr bwMode="auto">
            <a:xfrm>
              <a:off x="1100424" y="4447126"/>
              <a:ext cx="484260" cy="368680"/>
            </a:xfrm>
            <a:custGeom>
              <a:avLst/>
              <a:gdLst>
                <a:gd name="T0" fmla="*/ 276 w 300"/>
                <a:gd name="T1" fmla="*/ 216 h 216"/>
                <a:gd name="T2" fmla="*/ 0 w 300"/>
                <a:gd name="T3" fmla="*/ 192 h 216"/>
                <a:gd name="T4" fmla="*/ 24 w 300"/>
                <a:gd name="T5" fmla="*/ 0 h 216"/>
                <a:gd name="T6" fmla="*/ 300 w 300"/>
                <a:gd name="T7" fmla="*/ 24 h 216"/>
                <a:gd name="T8" fmla="*/ 238 w 300"/>
                <a:gd name="T9" fmla="*/ 44 h 216"/>
                <a:gd name="T10" fmla="*/ 62 w 300"/>
                <a:gd name="T11" fmla="*/ 171 h 216"/>
                <a:gd name="T12" fmla="*/ 238 w 300"/>
                <a:gd name="T13" fmla="*/ 44 h 216"/>
                <a:gd name="T14" fmla="*/ 257 w 300"/>
                <a:gd name="T15" fmla="*/ 20 h 216"/>
                <a:gd name="T16" fmla="*/ 285 w 300"/>
                <a:gd name="T17" fmla="*/ 39 h 216"/>
                <a:gd name="T18" fmla="*/ 285 w 300"/>
                <a:gd name="T19" fmla="*/ 59 h 216"/>
                <a:gd name="T20" fmla="*/ 257 w 300"/>
                <a:gd name="T21" fmla="*/ 78 h 216"/>
                <a:gd name="T22" fmla="*/ 285 w 300"/>
                <a:gd name="T23" fmla="*/ 59 h 216"/>
                <a:gd name="T24" fmla="*/ 257 w 300"/>
                <a:gd name="T25" fmla="*/ 98 h 216"/>
                <a:gd name="T26" fmla="*/ 285 w 300"/>
                <a:gd name="T27" fmla="*/ 117 h 216"/>
                <a:gd name="T28" fmla="*/ 285 w 300"/>
                <a:gd name="T29" fmla="*/ 138 h 216"/>
                <a:gd name="T30" fmla="*/ 257 w 300"/>
                <a:gd name="T31" fmla="*/ 157 h 216"/>
                <a:gd name="T32" fmla="*/ 285 w 300"/>
                <a:gd name="T33" fmla="*/ 138 h 216"/>
                <a:gd name="T34" fmla="*/ 257 w 300"/>
                <a:gd name="T35" fmla="*/ 177 h 216"/>
                <a:gd name="T36" fmla="*/ 285 w 300"/>
                <a:gd name="T37" fmla="*/ 196 h 216"/>
                <a:gd name="T38" fmla="*/ 45 w 300"/>
                <a:gd name="T39" fmla="*/ 20 h 216"/>
                <a:gd name="T40" fmla="*/ 17 w 300"/>
                <a:gd name="T41" fmla="*/ 39 h 216"/>
                <a:gd name="T42" fmla="*/ 45 w 300"/>
                <a:gd name="T43" fmla="*/ 20 h 216"/>
                <a:gd name="T44" fmla="*/ 17 w 300"/>
                <a:gd name="T45" fmla="*/ 59 h 216"/>
                <a:gd name="T46" fmla="*/ 45 w 300"/>
                <a:gd name="T47" fmla="*/ 78 h 216"/>
                <a:gd name="T48" fmla="*/ 45 w 300"/>
                <a:gd name="T49" fmla="*/ 98 h 216"/>
                <a:gd name="T50" fmla="*/ 17 w 300"/>
                <a:gd name="T51" fmla="*/ 117 h 216"/>
                <a:gd name="T52" fmla="*/ 45 w 300"/>
                <a:gd name="T53" fmla="*/ 98 h 216"/>
                <a:gd name="T54" fmla="*/ 17 w 300"/>
                <a:gd name="T55" fmla="*/ 138 h 216"/>
                <a:gd name="T56" fmla="*/ 45 w 300"/>
                <a:gd name="T57" fmla="*/ 157 h 216"/>
                <a:gd name="T58" fmla="*/ 45 w 300"/>
                <a:gd name="T59" fmla="*/ 177 h 216"/>
                <a:gd name="T60" fmla="*/ 17 w 300"/>
                <a:gd name="T61" fmla="*/ 196 h 216"/>
                <a:gd name="T62" fmla="*/ 45 w 300"/>
                <a:gd name="T63" fmla="*/ 177 h 216"/>
                <a:gd name="T64" fmla="*/ 116 w 300"/>
                <a:gd name="T65" fmla="*/ 65 h 216"/>
                <a:gd name="T66" fmla="*/ 116 w 300"/>
                <a:gd name="T67" fmla="*/ 144 h 216"/>
                <a:gd name="T68" fmla="*/ 194 w 300"/>
                <a:gd name="T69" fmla="*/ 104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00" h="216">
                  <a:moveTo>
                    <a:pt x="300" y="192"/>
                  </a:moveTo>
                  <a:cubicBezTo>
                    <a:pt x="300" y="205"/>
                    <a:pt x="289" y="216"/>
                    <a:pt x="276" y="216"/>
                  </a:cubicBezTo>
                  <a:cubicBezTo>
                    <a:pt x="24" y="216"/>
                    <a:pt x="24" y="216"/>
                    <a:pt x="24" y="216"/>
                  </a:cubicBezTo>
                  <a:cubicBezTo>
                    <a:pt x="11" y="216"/>
                    <a:pt x="0" y="205"/>
                    <a:pt x="0" y="192"/>
                  </a:cubicBezTo>
                  <a:cubicBezTo>
                    <a:pt x="0" y="24"/>
                    <a:pt x="0" y="24"/>
                    <a:pt x="0" y="24"/>
                  </a:cubicBezTo>
                  <a:cubicBezTo>
                    <a:pt x="0" y="11"/>
                    <a:pt x="11" y="0"/>
                    <a:pt x="24" y="0"/>
                  </a:cubicBezTo>
                  <a:cubicBezTo>
                    <a:pt x="276" y="0"/>
                    <a:pt x="276" y="0"/>
                    <a:pt x="276" y="0"/>
                  </a:cubicBezTo>
                  <a:cubicBezTo>
                    <a:pt x="289" y="0"/>
                    <a:pt x="300" y="11"/>
                    <a:pt x="300" y="24"/>
                  </a:cubicBezTo>
                  <a:lnTo>
                    <a:pt x="300" y="192"/>
                  </a:lnTo>
                  <a:close/>
                  <a:moveTo>
                    <a:pt x="238" y="44"/>
                  </a:moveTo>
                  <a:cubicBezTo>
                    <a:pt x="62" y="44"/>
                    <a:pt x="62" y="44"/>
                    <a:pt x="62" y="44"/>
                  </a:cubicBezTo>
                  <a:cubicBezTo>
                    <a:pt x="62" y="171"/>
                    <a:pt x="62" y="171"/>
                    <a:pt x="62" y="171"/>
                  </a:cubicBezTo>
                  <a:cubicBezTo>
                    <a:pt x="238" y="171"/>
                    <a:pt x="238" y="171"/>
                    <a:pt x="238" y="171"/>
                  </a:cubicBezTo>
                  <a:lnTo>
                    <a:pt x="238" y="44"/>
                  </a:lnTo>
                  <a:close/>
                  <a:moveTo>
                    <a:pt x="285" y="20"/>
                  </a:moveTo>
                  <a:cubicBezTo>
                    <a:pt x="257" y="20"/>
                    <a:pt x="257" y="20"/>
                    <a:pt x="257" y="20"/>
                  </a:cubicBezTo>
                  <a:cubicBezTo>
                    <a:pt x="257" y="39"/>
                    <a:pt x="257" y="39"/>
                    <a:pt x="257" y="39"/>
                  </a:cubicBezTo>
                  <a:cubicBezTo>
                    <a:pt x="285" y="39"/>
                    <a:pt x="285" y="39"/>
                    <a:pt x="285" y="39"/>
                  </a:cubicBezTo>
                  <a:lnTo>
                    <a:pt x="285" y="20"/>
                  </a:lnTo>
                  <a:close/>
                  <a:moveTo>
                    <a:pt x="285" y="59"/>
                  </a:moveTo>
                  <a:cubicBezTo>
                    <a:pt x="257" y="59"/>
                    <a:pt x="257" y="59"/>
                    <a:pt x="257" y="59"/>
                  </a:cubicBezTo>
                  <a:cubicBezTo>
                    <a:pt x="257" y="78"/>
                    <a:pt x="257" y="78"/>
                    <a:pt x="257" y="78"/>
                  </a:cubicBezTo>
                  <a:cubicBezTo>
                    <a:pt x="285" y="78"/>
                    <a:pt x="285" y="78"/>
                    <a:pt x="285" y="78"/>
                  </a:cubicBezTo>
                  <a:lnTo>
                    <a:pt x="285" y="59"/>
                  </a:lnTo>
                  <a:close/>
                  <a:moveTo>
                    <a:pt x="285" y="98"/>
                  </a:moveTo>
                  <a:cubicBezTo>
                    <a:pt x="257" y="98"/>
                    <a:pt x="257" y="98"/>
                    <a:pt x="257" y="98"/>
                  </a:cubicBezTo>
                  <a:cubicBezTo>
                    <a:pt x="257" y="117"/>
                    <a:pt x="257" y="117"/>
                    <a:pt x="257" y="117"/>
                  </a:cubicBezTo>
                  <a:cubicBezTo>
                    <a:pt x="285" y="117"/>
                    <a:pt x="285" y="117"/>
                    <a:pt x="285" y="117"/>
                  </a:cubicBezTo>
                  <a:lnTo>
                    <a:pt x="285" y="98"/>
                  </a:lnTo>
                  <a:close/>
                  <a:moveTo>
                    <a:pt x="285" y="138"/>
                  </a:moveTo>
                  <a:cubicBezTo>
                    <a:pt x="257" y="138"/>
                    <a:pt x="257" y="138"/>
                    <a:pt x="257" y="138"/>
                  </a:cubicBezTo>
                  <a:cubicBezTo>
                    <a:pt x="257" y="157"/>
                    <a:pt x="257" y="157"/>
                    <a:pt x="257" y="157"/>
                  </a:cubicBezTo>
                  <a:cubicBezTo>
                    <a:pt x="285" y="157"/>
                    <a:pt x="285" y="157"/>
                    <a:pt x="285" y="157"/>
                  </a:cubicBezTo>
                  <a:lnTo>
                    <a:pt x="285" y="138"/>
                  </a:lnTo>
                  <a:close/>
                  <a:moveTo>
                    <a:pt x="285" y="177"/>
                  </a:moveTo>
                  <a:cubicBezTo>
                    <a:pt x="257" y="177"/>
                    <a:pt x="257" y="177"/>
                    <a:pt x="257" y="177"/>
                  </a:cubicBezTo>
                  <a:cubicBezTo>
                    <a:pt x="257" y="196"/>
                    <a:pt x="257" y="196"/>
                    <a:pt x="257" y="196"/>
                  </a:cubicBezTo>
                  <a:cubicBezTo>
                    <a:pt x="285" y="196"/>
                    <a:pt x="285" y="196"/>
                    <a:pt x="285" y="196"/>
                  </a:cubicBezTo>
                  <a:lnTo>
                    <a:pt x="285" y="177"/>
                  </a:lnTo>
                  <a:close/>
                  <a:moveTo>
                    <a:pt x="45" y="20"/>
                  </a:moveTo>
                  <a:cubicBezTo>
                    <a:pt x="17" y="20"/>
                    <a:pt x="17" y="20"/>
                    <a:pt x="17" y="20"/>
                  </a:cubicBezTo>
                  <a:cubicBezTo>
                    <a:pt x="17" y="39"/>
                    <a:pt x="17" y="39"/>
                    <a:pt x="17" y="39"/>
                  </a:cubicBezTo>
                  <a:cubicBezTo>
                    <a:pt x="45" y="39"/>
                    <a:pt x="45" y="39"/>
                    <a:pt x="45" y="39"/>
                  </a:cubicBezTo>
                  <a:lnTo>
                    <a:pt x="45" y="20"/>
                  </a:lnTo>
                  <a:close/>
                  <a:moveTo>
                    <a:pt x="45" y="59"/>
                  </a:moveTo>
                  <a:cubicBezTo>
                    <a:pt x="17" y="59"/>
                    <a:pt x="17" y="59"/>
                    <a:pt x="17" y="59"/>
                  </a:cubicBezTo>
                  <a:cubicBezTo>
                    <a:pt x="17" y="78"/>
                    <a:pt x="17" y="78"/>
                    <a:pt x="17" y="78"/>
                  </a:cubicBezTo>
                  <a:cubicBezTo>
                    <a:pt x="45" y="78"/>
                    <a:pt x="45" y="78"/>
                    <a:pt x="45" y="78"/>
                  </a:cubicBezTo>
                  <a:lnTo>
                    <a:pt x="45" y="59"/>
                  </a:lnTo>
                  <a:close/>
                  <a:moveTo>
                    <a:pt x="45" y="98"/>
                  </a:moveTo>
                  <a:cubicBezTo>
                    <a:pt x="17" y="98"/>
                    <a:pt x="17" y="98"/>
                    <a:pt x="17" y="98"/>
                  </a:cubicBezTo>
                  <a:cubicBezTo>
                    <a:pt x="17" y="117"/>
                    <a:pt x="17" y="117"/>
                    <a:pt x="17" y="117"/>
                  </a:cubicBezTo>
                  <a:cubicBezTo>
                    <a:pt x="45" y="117"/>
                    <a:pt x="45" y="117"/>
                    <a:pt x="45" y="117"/>
                  </a:cubicBezTo>
                  <a:lnTo>
                    <a:pt x="45" y="98"/>
                  </a:lnTo>
                  <a:close/>
                  <a:moveTo>
                    <a:pt x="45" y="138"/>
                  </a:moveTo>
                  <a:cubicBezTo>
                    <a:pt x="17" y="138"/>
                    <a:pt x="17" y="138"/>
                    <a:pt x="17" y="138"/>
                  </a:cubicBezTo>
                  <a:cubicBezTo>
                    <a:pt x="17" y="157"/>
                    <a:pt x="17" y="157"/>
                    <a:pt x="17" y="157"/>
                  </a:cubicBezTo>
                  <a:cubicBezTo>
                    <a:pt x="45" y="157"/>
                    <a:pt x="45" y="157"/>
                    <a:pt x="45" y="157"/>
                  </a:cubicBezTo>
                  <a:lnTo>
                    <a:pt x="45" y="138"/>
                  </a:lnTo>
                  <a:close/>
                  <a:moveTo>
                    <a:pt x="45" y="177"/>
                  </a:moveTo>
                  <a:cubicBezTo>
                    <a:pt x="17" y="177"/>
                    <a:pt x="17" y="177"/>
                    <a:pt x="17" y="177"/>
                  </a:cubicBezTo>
                  <a:cubicBezTo>
                    <a:pt x="17" y="196"/>
                    <a:pt x="17" y="196"/>
                    <a:pt x="17" y="196"/>
                  </a:cubicBezTo>
                  <a:cubicBezTo>
                    <a:pt x="45" y="196"/>
                    <a:pt x="45" y="196"/>
                    <a:pt x="45" y="196"/>
                  </a:cubicBezTo>
                  <a:lnTo>
                    <a:pt x="45" y="177"/>
                  </a:lnTo>
                  <a:close/>
                  <a:moveTo>
                    <a:pt x="155" y="85"/>
                  </a:moveTo>
                  <a:cubicBezTo>
                    <a:pt x="116" y="65"/>
                    <a:pt x="116" y="65"/>
                    <a:pt x="116" y="65"/>
                  </a:cubicBezTo>
                  <a:cubicBezTo>
                    <a:pt x="116" y="104"/>
                    <a:pt x="116" y="104"/>
                    <a:pt x="116" y="104"/>
                  </a:cubicBezTo>
                  <a:cubicBezTo>
                    <a:pt x="116" y="144"/>
                    <a:pt x="116" y="144"/>
                    <a:pt x="116" y="144"/>
                  </a:cubicBezTo>
                  <a:cubicBezTo>
                    <a:pt x="155" y="124"/>
                    <a:pt x="155" y="124"/>
                    <a:pt x="155" y="124"/>
                  </a:cubicBezTo>
                  <a:cubicBezTo>
                    <a:pt x="194" y="104"/>
                    <a:pt x="194" y="104"/>
                    <a:pt x="194" y="104"/>
                  </a:cubicBezTo>
                  <a:lnTo>
                    <a:pt x="155" y="85"/>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p>
          </p:txBody>
        </p:sp>
      </p:grpSp>
      <p:sp>
        <p:nvSpPr>
          <p:cNvPr id="48" name="TextBox 47"/>
          <p:cNvSpPr txBox="1"/>
          <p:nvPr/>
        </p:nvSpPr>
        <p:spPr>
          <a:xfrm>
            <a:off x="1496604" y="1869757"/>
            <a:ext cx="4498411" cy="492443"/>
          </a:xfrm>
          <a:prstGeom prst="rect">
            <a:avLst/>
          </a:prstGeom>
          <a:noFill/>
        </p:spPr>
        <p:txBody>
          <a:bodyPr wrap="none" lIns="0" tIns="0" rIns="0" bIns="0" rtlCol="0">
            <a:spAutoFit/>
          </a:bodyPr>
          <a:lstStyle/>
          <a:p>
            <a:pPr marL="457200" indent="-457200">
              <a:buFont typeface="Arial" pitchFamily="34" charset="0"/>
              <a:buChar char="•"/>
            </a:pPr>
            <a:r>
              <a:rPr lang="en-US" sz="3200" dirty="0" smtClean="0">
                <a:gradFill>
                  <a:gsLst>
                    <a:gs pos="0">
                      <a:schemeClr val="tx1"/>
                    </a:gs>
                    <a:gs pos="86000">
                      <a:schemeClr val="tx1"/>
                    </a:gs>
                  </a:gsLst>
                  <a:lin ang="5400000" scaled="0"/>
                </a:gradFill>
              </a:rPr>
              <a:t>App uses data normally</a:t>
            </a:r>
          </a:p>
        </p:txBody>
      </p:sp>
      <p:pic>
        <p:nvPicPr>
          <p:cNvPr id="49" name="Picture 4" descr="http://upload.wikimedia.org/wikipedia/en/b/ba/Windows_Live_Sync_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2844" y="3243934"/>
            <a:ext cx="900081" cy="90008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http://upload.wikimedia.org/wikipedia/en/b/ba/Windows_Live_Sync_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9833" y="3291231"/>
            <a:ext cx="900081" cy="90008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1509" r="96604"/>
                    </a14:imgEffect>
                  </a14:imgLayer>
                </a14:imgProps>
              </a:ext>
              <a:ext uri="{28A0092B-C50C-407E-A947-70E740481C1C}">
                <a14:useLocalDpi xmlns:a14="http://schemas.microsoft.com/office/drawing/2010/main" val="0"/>
              </a:ext>
            </a:extLst>
          </a:blip>
          <a:srcRect/>
          <a:stretch>
            <a:fillRect/>
          </a:stretch>
        </p:blipFill>
        <p:spPr bwMode="auto">
          <a:xfrm>
            <a:off x="8127343" y="2984361"/>
            <a:ext cx="2524125" cy="141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6376134"/>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Video app</a:t>
            </a:r>
            <a:endParaRPr lang="en-US" dirty="0"/>
          </a:p>
        </p:txBody>
      </p:sp>
      <p:sp>
        <p:nvSpPr>
          <p:cNvPr id="3" name="Subtitle 2"/>
          <p:cNvSpPr>
            <a:spLocks noGrp="1"/>
          </p:cNvSpPr>
          <p:nvPr>
            <p:ph type="subTitle" idx="1"/>
          </p:nvPr>
        </p:nvSpPr>
        <p:spPr/>
        <p:txBody>
          <a:bodyPr/>
          <a:lstStyle/>
          <a:p>
            <a:r>
              <a:rPr lang="en-US" sz="2400" dirty="0" smtClean="0"/>
              <a:t>Part 1</a:t>
            </a:r>
            <a:endParaRPr lang="en-US" sz="2400" dirty="0"/>
          </a:p>
        </p:txBody>
      </p:sp>
      <p:sp>
        <p:nvSpPr>
          <p:cNvPr id="4" name="Text Placeholder 3"/>
          <p:cNvSpPr>
            <a:spLocks noGrp="1"/>
          </p:cNvSpPr>
          <p:nvPr>
            <p:ph type="body" sz="quarter" idx="10"/>
          </p:nvPr>
        </p:nvSpPr>
        <p:spPr/>
        <p:txBody>
          <a:bodyPr/>
          <a:lstStyle/>
          <a:p>
            <a:r>
              <a:rPr lang="en-US" dirty="0" smtClean="0"/>
              <a:t>demo	</a:t>
            </a:r>
            <a:endParaRPr lang="en-US" dirty="0"/>
          </a:p>
        </p:txBody>
      </p:sp>
    </p:spTree>
    <p:extLst>
      <p:ext uri="{BB962C8B-B14F-4D97-AF65-F5344CB8AC3E}">
        <p14:creationId xmlns:p14="http://schemas.microsoft.com/office/powerpoint/2010/main" val="2241526324"/>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Settings guidelines in a Metro style app</a:t>
            </a:r>
            <a:endParaRPr lang="en-US" dirty="0"/>
          </a:p>
        </p:txBody>
      </p:sp>
      <p:sp>
        <p:nvSpPr>
          <p:cNvPr id="3" name="Text Placeholder 2"/>
          <p:cNvSpPr>
            <a:spLocks noGrp="1"/>
          </p:cNvSpPr>
          <p:nvPr>
            <p:ph type="body" sz="quarter" idx="10"/>
          </p:nvPr>
        </p:nvSpPr>
        <p:spPr>
          <a:xfrm>
            <a:off x="519114" y="1447800"/>
            <a:ext cx="11149012" cy="2609945"/>
          </a:xfrm>
        </p:spPr>
        <p:txBody>
          <a:bodyPr/>
          <a:lstStyle/>
          <a:p>
            <a:r>
              <a:rPr lang="en-US" dirty="0" smtClean="0"/>
              <a:t>Always available</a:t>
            </a:r>
          </a:p>
          <a:p>
            <a:r>
              <a:rPr lang="en-US" dirty="0"/>
              <a:t>Simple and familiar commands</a:t>
            </a:r>
          </a:p>
          <a:p>
            <a:r>
              <a:rPr lang="en-US" dirty="0" smtClean="0"/>
              <a:t>Light dismiss</a:t>
            </a:r>
          </a:p>
          <a:p>
            <a:r>
              <a:rPr lang="en-US" dirty="0" smtClean="0"/>
              <a:t>Instant commit</a:t>
            </a:r>
          </a:p>
          <a:p>
            <a:r>
              <a:rPr lang="en-US" dirty="0" smtClean="0"/>
              <a:t>Less is more</a:t>
            </a:r>
          </a:p>
        </p:txBody>
      </p:sp>
    </p:spTree>
    <p:extLst>
      <p:ext uri="{BB962C8B-B14F-4D97-AF65-F5344CB8AC3E}">
        <p14:creationId xmlns:p14="http://schemas.microsoft.com/office/powerpoint/2010/main" val="1144486529"/>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69963" y="3429001"/>
            <a:ext cx="8459527" cy="1754326"/>
          </a:xfrm>
          <a:prstGeom prst="rect">
            <a:avLst/>
          </a:prstGeom>
          <a:noFill/>
        </p:spPr>
        <p:txBody>
          <a:bodyPr wrap="square" rtlCol="0">
            <a:spAutoFit/>
          </a:bodyPr>
          <a:lstStyle/>
          <a:p>
            <a:r>
              <a:rPr lang="en-US" sz="5400" dirty="0" smtClean="0">
                <a:latin typeface="+mj-lt"/>
              </a:rPr>
              <a:t>Continuity across </a:t>
            </a:r>
          </a:p>
          <a:p>
            <a:r>
              <a:rPr lang="en-US" sz="5400" dirty="0" smtClean="0">
                <a:latin typeface="+mj-lt"/>
              </a:rPr>
              <a:t>many PCs</a:t>
            </a:r>
            <a:endParaRPr lang="en-US" sz="5400" dirty="0">
              <a:latin typeface="+mj-lt"/>
            </a:endParaRPr>
          </a:p>
        </p:txBody>
      </p:sp>
    </p:spTree>
    <p:extLst>
      <p:ext uri="{BB962C8B-B14F-4D97-AF65-F5344CB8AC3E}">
        <p14:creationId xmlns:p14="http://schemas.microsoft.com/office/powerpoint/2010/main" val="3309842377"/>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roaming </a:t>
            </a:r>
            <a:r>
              <a:rPr lang="en-US" dirty="0"/>
              <a:t>w</a:t>
            </a:r>
            <a:r>
              <a:rPr lang="en-US" dirty="0" smtClean="0"/>
              <a:t>orks</a:t>
            </a:r>
            <a:endParaRPr lang="en-US" dirty="0"/>
          </a:p>
        </p:txBody>
      </p:sp>
      <p:sp>
        <p:nvSpPr>
          <p:cNvPr id="38" name="Can 37"/>
          <p:cNvSpPr/>
          <p:nvPr/>
        </p:nvSpPr>
        <p:spPr bwMode="auto">
          <a:xfrm>
            <a:off x="5065605" y="3002171"/>
            <a:ext cx="1398277" cy="1382998"/>
          </a:xfrm>
          <a:prstGeom prst="can">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b="1" dirty="0" smtClean="0">
                <a:gradFill>
                  <a:gsLst>
                    <a:gs pos="0">
                      <a:schemeClr val="tx1"/>
                    </a:gs>
                    <a:gs pos="100000">
                      <a:schemeClr val="tx1"/>
                    </a:gs>
                  </a:gsLst>
                  <a:lin ang="5400000" scaled="0"/>
                </a:gradFill>
              </a:rPr>
              <a:t>Local</a:t>
            </a:r>
          </a:p>
          <a:p>
            <a:pPr algn="ctr" defTabSz="914099" fontAlgn="base">
              <a:spcBef>
                <a:spcPct val="0"/>
              </a:spcBef>
              <a:spcAft>
                <a:spcPct val="0"/>
              </a:spcAft>
            </a:pPr>
            <a:r>
              <a:rPr lang="en-US" sz="2200" b="1" dirty="0" smtClean="0">
                <a:gradFill>
                  <a:gsLst>
                    <a:gs pos="0">
                      <a:schemeClr val="tx1"/>
                    </a:gs>
                    <a:gs pos="100000">
                      <a:schemeClr val="tx1"/>
                    </a:gs>
                  </a:gsLst>
                  <a:lin ang="5400000" scaled="0"/>
                </a:gradFill>
              </a:rPr>
              <a:t>Storage</a:t>
            </a:r>
          </a:p>
        </p:txBody>
      </p:sp>
      <p:grpSp>
        <p:nvGrpSpPr>
          <p:cNvPr id="43" name="Group 42"/>
          <p:cNvGrpSpPr/>
          <p:nvPr/>
        </p:nvGrpSpPr>
        <p:grpSpPr>
          <a:xfrm>
            <a:off x="1496604" y="2903086"/>
            <a:ext cx="1886302" cy="1554137"/>
            <a:chOff x="830221" y="4247573"/>
            <a:chExt cx="1024666" cy="808466"/>
          </a:xfrm>
        </p:grpSpPr>
        <p:sp>
          <p:nvSpPr>
            <p:cNvPr id="37" name="TV Icon"/>
            <p:cNvSpPr>
              <a:spLocks noEditPoints="1"/>
            </p:cNvSpPr>
            <p:nvPr/>
          </p:nvSpPr>
          <p:spPr bwMode="auto">
            <a:xfrm>
              <a:off x="830221" y="4247573"/>
              <a:ext cx="1024666" cy="808466"/>
            </a:xfrm>
            <a:custGeom>
              <a:avLst/>
              <a:gdLst>
                <a:gd name="T0" fmla="*/ 275 w 285"/>
                <a:gd name="T1" fmla="*/ 2 h 225"/>
                <a:gd name="T2" fmla="*/ 10 w 285"/>
                <a:gd name="T3" fmla="*/ 1 h 225"/>
                <a:gd name="T4" fmla="*/ 1 w 285"/>
                <a:gd name="T5" fmla="*/ 11 h 225"/>
                <a:gd name="T6" fmla="*/ 3 w 285"/>
                <a:gd name="T7" fmla="*/ 200 h 225"/>
                <a:gd name="T8" fmla="*/ 12 w 285"/>
                <a:gd name="T9" fmla="*/ 209 h 225"/>
                <a:gd name="T10" fmla="*/ 97 w 285"/>
                <a:gd name="T11" fmla="*/ 211 h 225"/>
                <a:gd name="T12" fmla="*/ 97 w 285"/>
                <a:gd name="T13" fmla="*/ 224 h 225"/>
                <a:gd name="T14" fmla="*/ 193 w 285"/>
                <a:gd name="T15" fmla="*/ 224 h 225"/>
                <a:gd name="T16" fmla="*/ 193 w 285"/>
                <a:gd name="T17" fmla="*/ 211 h 225"/>
                <a:gd name="T18" fmla="*/ 273 w 285"/>
                <a:gd name="T19" fmla="*/ 209 h 225"/>
                <a:gd name="T20" fmla="*/ 282 w 285"/>
                <a:gd name="T21" fmla="*/ 200 h 225"/>
                <a:gd name="T22" fmla="*/ 284 w 285"/>
                <a:gd name="T23" fmla="*/ 11 h 225"/>
                <a:gd name="T24" fmla="*/ 275 w 285"/>
                <a:gd name="T25" fmla="*/ 2 h 225"/>
                <a:gd name="T26" fmla="*/ 267 w 285"/>
                <a:gd name="T27" fmla="*/ 187 h 225"/>
                <a:gd name="T28" fmla="*/ 259 w 285"/>
                <a:gd name="T29" fmla="*/ 194 h 225"/>
                <a:gd name="T30" fmla="*/ 26 w 285"/>
                <a:gd name="T31" fmla="*/ 195 h 225"/>
                <a:gd name="T32" fmla="*/ 18 w 285"/>
                <a:gd name="T33" fmla="*/ 187 h 225"/>
                <a:gd name="T34" fmla="*/ 17 w 285"/>
                <a:gd name="T35" fmla="*/ 25 h 225"/>
                <a:gd name="T36" fmla="*/ 24 w 285"/>
                <a:gd name="T37" fmla="*/ 17 h 225"/>
                <a:gd name="T38" fmla="*/ 260 w 285"/>
                <a:gd name="T39" fmla="*/ 17 h 225"/>
                <a:gd name="T40" fmla="*/ 268 w 285"/>
                <a:gd name="T41" fmla="*/ 25 h 225"/>
                <a:gd name="T42" fmla="*/ 267 w 285"/>
                <a:gd name="T43" fmla="*/ 187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5" h="225">
                  <a:moveTo>
                    <a:pt x="275" y="2"/>
                  </a:moveTo>
                  <a:cubicBezTo>
                    <a:pt x="187" y="0"/>
                    <a:pt x="98" y="0"/>
                    <a:pt x="10" y="1"/>
                  </a:cubicBezTo>
                  <a:cubicBezTo>
                    <a:pt x="5" y="1"/>
                    <a:pt x="1" y="6"/>
                    <a:pt x="1" y="11"/>
                  </a:cubicBezTo>
                  <a:cubicBezTo>
                    <a:pt x="0" y="74"/>
                    <a:pt x="0" y="138"/>
                    <a:pt x="3" y="200"/>
                  </a:cubicBezTo>
                  <a:cubicBezTo>
                    <a:pt x="3" y="205"/>
                    <a:pt x="7" y="209"/>
                    <a:pt x="12" y="209"/>
                  </a:cubicBezTo>
                  <a:cubicBezTo>
                    <a:pt x="40" y="210"/>
                    <a:pt x="68" y="211"/>
                    <a:pt x="97" y="211"/>
                  </a:cubicBezTo>
                  <a:cubicBezTo>
                    <a:pt x="97" y="216"/>
                    <a:pt x="97" y="220"/>
                    <a:pt x="97" y="224"/>
                  </a:cubicBezTo>
                  <a:cubicBezTo>
                    <a:pt x="129" y="225"/>
                    <a:pt x="161" y="225"/>
                    <a:pt x="193" y="224"/>
                  </a:cubicBezTo>
                  <a:cubicBezTo>
                    <a:pt x="193" y="220"/>
                    <a:pt x="193" y="215"/>
                    <a:pt x="193" y="211"/>
                  </a:cubicBezTo>
                  <a:cubicBezTo>
                    <a:pt x="220" y="211"/>
                    <a:pt x="247" y="210"/>
                    <a:pt x="273" y="209"/>
                  </a:cubicBezTo>
                  <a:cubicBezTo>
                    <a:pt x="278" y="209"/>
                    <a:pt x="282" y="205"/>
                    <a:pt x="282" y="200"/>
                  </a:cubicBezTo>
                  <a:cubicBezTo>
                    <a:pt x="284" y="138"/>
                    <a:pt x="285" y="74"/>
                    <a:pt x="284" y="11"/>
                  </a:cubicBezTo>
                  <a:cubicBezTo>
                    <a:pt x="283" y="6"/>
                    <a:pt x="279" y="2"/>
                    <a:pt x="275" y="2"/>
                  </a:cubicBezTo>
                  <a:close/>
                  <a:moveTo>
                    <a:pt x="267" y="187"/>
                  </a:moveTo>
                  <a:cubicBezTo>
                    <a:pt x="267" y="191"/>
                    <a:pt x="263" y="194"/>
                    <a:pt x="259" y="194"/>
                  </a:cubicBezTo>
                  <a:cubicBezTo>
                    <a:pt x="182" y="197"/>
                    <a:pt x="103" y="197"/>
                    <a:pt x="26" y="195"/>
                  </a:cubicBezTo>
                  <a:cubicBezTo>
                    <a:pt x="21" y="195"/>
                    <a:pt x="18" y="191"/>
                    <a:pt x="18" y="187"/>
                  </a:cubicBezTo>
                  <a:cubicBezTo>
                    <a:pt x="16" y="134"/>
                    <a:pt x="16" y="79"/>
                    <a:pt x="17" y="25"/>
                  </a:cubicBezTo>
                  <a:cubicBezTo>
                    <a:pt x="17" y="20"/>
                    <a:pt x="20" y="17"/>
                    <a:pt x="24" y="17"/>
                  </a:cubicBezTo>
                  <a:cubicBezTo>
                    <a:pt x="103" y="15"/>
                    <a:pt x="182" y="15"/>
                    <a:pt x="260" y="17"/>
                  </a:cubicBezTo>
                  <a:cubicBezTo>
                    <a:pt x="265" y="17"/>
                    <a:pt x="268" y="20"/>
                    <a:pt x="268" y="25"/>
                  </a:cubicBezTo>
                  <a:cubicBezTo>
                    <a:pt x="269" y="79"/>
                    <a:pt x="268" y="133"/>
                    <a:pt x="267" y="187"/>
                  </a:cubicBez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9" name="Video Icon"/>
            <p:cNvSpPr>
              <a:spLocks noEditPoints="1"/>
            </p:cNvSpPr>
            <p:nvPr/>
          </p:nvSpPr>
          <p:spPr bwMode="auto">
            <a:xfrm>
              <a:off x="1100424" y="4447126"/>
              <a:ext cx="484260" cy="368680"/>
            </a:xfrm>
            <a:custGeom>
              <a:avLst/>
              <a:gdLst>
                <a:gd name="T0" fmla="*/ 276 w 300"/>
                <a:gd name="T1" fmla="*/ 216 h 216"/>
                <a:gd name="T2" fmla="*/ 0 w 300"/>
                <a:gd name="T3" fmla="*/ 192 h 216"/>
                <a:gd name="T4" fmla="*/ 24 w 300"/>
                <a:gd name="T5" fmla="*/ 0 h 216"/>
                <a:gd name="T6" fmla="*/ 300 w 300"/>
                <a:gd name="T7" fmla="*/ 24 h 216"/>
                <a:gd name="T8" fmla="*/ 238 w 300"/>
                <a:gd name="T9" fmla="*/ 44 h 216"/>
                <a:gd name="T10" fmla="*/ 62 w 300"/>
                <a:gd name="T11" fmla="*/ 171 h 216"/>
                <a:gd name="T12" fmla="*/ 238 w 300"/>
                <a:gd name="T13" fmla="*/ 44 h 216"/>
                <a:gd name="T14" fmla="*/ 257 w 300"/>
                <a:gd name="T15" fmla="*/ 20 h 216"/>
                <a:gd name="T16" fmla="*/ 285 w 300"/>
                <a:gd name="T17" fmla="*/ 39 h 216"/>
                <a:gd name="T18" fmla="*/ 285 w 300"/>
                <a:gd name="T19" fmla="*/ 59 h 216"/>
                <a:gd name="T20" fmla="*/ 257 w 300"/>
                <a:gd name="T21" fmla="*/ 78 h 216"/>
                <a:gd name="T22" fmla="*/ 285 w 300"/>
                <a:gd name="T23" fmla="*/ 59 h 216"/>
                <a:gd name="T24" fmla="*/ 257 w 300"/>
                <a:gd name="T25" fmla="*/ 98 h 216"/>
                <a:gd name="T26" fmla="*/ 285 w 300"/>
                <a:gd name="T27" fmla="*/ 117 h 216"/>
                <a:gd name="T28" fmla="*/ 285 w 300"/>
                <a:gd name="T29" fmla="*/ 138 h 216"/>
                <a:gd name="T30" fmla="*/ 257 w 300"/>
                <a:gd name="T31" fmla="*/ 157 h 216"/>
                <a:gd name="T32" fmla="*/ 285 w 300"/>
                <a:gd name="T33" fmla="*/ 138 h 216"/>
                <a:gd name="T34" fmla="*/ 257 w 300"/>
                <a:gd name="T35" fmla="*/ 177 h 216"/>
                <a:gd name="T36" fmla="*/ 285 w 300"/>
                <a:gd name="T37" fmla="*/ 196 h 216"/>
                <a:gd name="T38" fmla="*/ 45 w 300"/>
                <a:gd name="T39" fmla="*/ 20 h 216"/>
                <a:gd name="T40" fmla="*/ 17 w 300"/>
                <a:gd name="T41" fmla="*/ 39 h 216"/>
                <a:gd name="T42" fmla="*/ 45 w 300"/>
                <a:gd name="T43" fmla="*/ 20 h 216"/>
                <a:gd name="T44" fmla="*/ 17 w 300"/>
                <a:gd name="T45" fmla="*/ 59 h 216"/>
                <a:gd name="T46" fmla="*/ 45 w 300"/>
                <a:gd name="T47" fmla="*/ 78 h 216"/>
                <a:gd name="T48" fmla="*/ 45 w 300"/>
                <a:gd name="T49" fmla="*/ 98 h 216"/>
                <a:gd name="T50" fmla="*/ 17 w 300"/>
                <a:gd name="T51" fmla="*/ 117 h 216"/>
                <a:gd name="T52" fmla="*/ 45 w 300"/>
                <a:gd name="T53" fmla="*/ 98 h 216"/>
                <a:gd name="T54" fmla="*/ 17 w 300"/>
                <a:gd name="T55" fmla="*/ 138 h 216"/>
                <a:gd name="T56" fmla="*/ 45 w 300"/>
                <a:gd name="T57" fmla="*/ 157 h 216"/>
                <a:gd name="T58" fmla="*/ 45 w 300"/>
                <a:gd name="T59" fmla="*/ 177 h 216"/>
                <a:gd name="T60" fmla="*/ 17 w 300"/>
                <a:gd name="T61" fmla="*/ 196 h 216"/>
                <a:gd name="T62" fmla="*/ 45 w 300"/>
                <a:gd name="T63" fmla="*/ 177 h 216"/>
                <a:gd name="T64" fmla="*/ 116 w 300"/>
                <a:gd name="T65" fmla="*/ 65 h 216"/>
                <a:gd name="T66" fmla="*/ 116 w 300"/>
                <a:gd name="T67" fmla="*/ 144 h 216"/>
                <a:gd name="T68" fmla="*/ 194 w 300"/>
                <a:gd name="T69" fmla="*/ 104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00" h="216">
                  <a:moveTo>
                    <a:pt x="300" y="192"/>
                  </a:moveTo>
                  <a:cubicBezTo>
                    <a:pt x="300" y="205"/>
                    <a:pt x="289" y="216"/>
                    <a:pt x="276" y="216"/>
                  </a:cubicBezTo>
                  <a:cubicBezTo>
                    <a:pt x="24" y="216"/>
                    <a:pt x="24" y="216"/>
                    <a:pt x="24" y="216"/>
                  </a:cubicBezTo>
                  <a:cubicBezTo>
                    <a:pt x="11" y="216"/>
                    <a:pt x="0" y="205"/>
                    <a:pt x="0" y="192"/>
                  </a:cubicBezTo>
                  <a:cubicBezTo>
                    <a:pt x="0" y="24"/>
                    <a:pt x="0" y="24"/>
                    <a:pt x="0" y="24"/>
                  </a:cubicBezTo>
                  <a:cubicBezTo>
                    <a:pt x="0" y="11"/>
                    <a:pt x="11" y="0"/>
                    <a:pt x="24" y="0"/>
                  </a:cubicBezTo>
                  <a:cubicBezTo>
                    <a:pt x="276" y="0"/>
                    <a:pt x="276" y="0"/>
                    <a:pt x="276" y="0"/>
                  </a:cubicBezTo>
                  <a:cubicBezTo>
                    <a:pt x="289" y="0"/>
                    <a:pt x="300" y="11"/>
                    <a:pt x="300" y="24"/>
                  </a:cubicBezTo>
                  <a:lnTo>
                    <a:pt x="300" y="192"/>
                  </a:lnTo>
                  <a:close/>
                  <a:moveTo>
                    <a:pt x="238" y="44"/>
                  </a:moveTo>
                  <a:cubicBezTo>
                    <a:pt x="62" y="44"/>
                    <a:pt x="62" y="44"/>
                    <a:pt x="62" y="44"/>
                  </a:cubicBezTo>
                  <a:cubicBezTo>
                    <a:pt x="62" y="171"/>
                    <a:pt x="62" y="171"/>
                    <a:pt x="62" y="171"/>
                  </a:cubicBezTo>
                  <a:cubicBezTo>
                    <a:pt x="238" y="171"/>
                    <a:pt x="238" y="171"/>
                    <a:pt x="238" y="171"/>
                  </a:cubicBezTo>
                  <a:lnTo>
                    <a:pt x="238" y="44"/>
                  </a:lnTo>
                  <a:close/>
                  <a:moveTo>
                    <a:pt x="285" y="20"/>
                  </a:moveTo>
                  <a:cubicBezTo>
                    <a:pt x="257" y="20"/>
                    <a:pt x="257" y="20"/>
                    <a:pt x="257" y="20"/>
                  </a:cubicBezTo>
                  <a:cubicBezTo>
                    <a:pt x="257" y="39"/>
                    <a:pt x="257" y="39"/>
                    <a:pt x="257" y="39"/>
                  </a:cubicBezTo>
                  <a:cubicBezTo>
                    <a:pt x="285" y="39"/>
                    <a:pt x="285" y="39"/>
                    <a:pt x="285" y="39"/>
                  </a:cubicBezTo>
                  <a:lnTo>
                    <a:pt x="285" y="20"/>
                  </a:lnTo>
                  <a:close/>
                  <a:moveTo>
                    <a:pt x="285" y="59"/>
                  </a:moveTo>
                  <a:cubicBezTo>
                    <a:pt x="257" y="59"/>
                    <a:pt x="257" y="59"/>
                    <a:pt x="257" y="59"/>
                  </a:cubicBezTo>
                  <a:cubicBezTo>
                    <a:pt x="257" y="78"/>
                    <a:pt x="257" y="78"/>
                    <a:pt x="257" y="78"/>
                  </a:cubicBezTo>
                  <a:cubicBezTo>
                    <a:pt x="285" y="78"/>
                    <a:pt x="285" y="78"/>
                    <a:pt x="285" y="78"/>
                  </a:cubicBezTo>
                  <a:lnTo>
                    <a:pt x="285" y="59"/>
                  </a:lnTo>
                  <a:close/>
                  <a:moveTo>
                    <a:pt x="285" y="98"/>
                  </a:moveTo>
                  <a:cubicBezTo>
                    <a:pt x="257" y="98"/>
                    <a:pt x="257" y="98"/>
                    <a:pt x="257" y="98"/>
                  </a:cubicBezTo>
                  <a:cubicBezTo>
                    <a:pt x="257" y="117"/>
                    <a:pt x="257" y="117"/>
                    <a:pt x="257" y="117"/>
                  </a:cubicBezTo>
                  <a:cubicBezTo>
                    <a:pt x="285" y="117"/>
                    <a:pt x="285" y="117"/>
                    <a:pt x="285" y="117"/>
                  </a:cubicBezTo>
                  <a:lnTo>
                    <a:pt x="285" y="98"/>
                  </a:lnTo>
                  <a:close/>
                  <a:moveTo>
                    <a:pt x="285" y="138"/>
                  </a:moveTo>
                  <a:cubicBezTo>
                    <a:pt x="257" y="138"/>
                    <a:pt x="257" y="138"/>
                    <a:pt x="257" y="138"/>
                  </a:cubicBezTo>
                  <a:cubicBezTo>
                    <a:pt x="257" y="157"/>
                    <a:pt x="257" y="157"/>
                    <a:pt x="257" y="157"/>
                  </a:cubicBezTo>
                  <a:cubicBezTo>
                    <a:pt x="285" y="157"/>
                    <a:pt x="285" y="157"/>
                    <a:pt x="285" y="157"/>
                  </a:cubicBezTo>
                  <a:lnTo>
                    <a:pt x="285" y="138"/>
                  </a:lnTo>
                  <a:close/>
                  <a:moveTo>
                    <a:pt x="285" y="177"/>
                  </a:moveTo>
                  <a:cubicBezTo>
                    <a:pt x="257" y="177"/>
                    <a:pt x="257" y="177"/>
                    <a:pt x="257" y="177"/>
                  </a:cubicBezTo>
                  <a:cubicBezTo>
                    <a:pt x="257" y="196"/>
                    <a:pt x="257" y="196"/>
                    <a:pt x="257" y="196"/>
                  </a:cubicBezTo>
                  <a:cubicBezTo>
                    <a:pt x="285" y="196"/>
                    <a:pt x="285" y="196"/>
                    <a:pt x="285" y="196"/>
                  </a:cubicBezTo>
                  <a:lnTo>
                    <a:pt x="285" y="177"/>
                  </a:lnTo>
                  <a:close/>
                  <a:moveTo>
                    <a:pt x="45" y="20"/>
                  </a:moveTo>
                  <a:cubicBezTo>
                    <a:pt x="17" y="20"/>
                    <a:pt x="17" y="20"/>
                    <a:pt x="17" y="20"/>
                  </a:cubicBezTo>
                  <a:cubicBezTo>
                    <a:pt x="17" y="39"/>
                    <a:pt x="17" y="39"/>
                    <a:pt x="17" y="39"/>
                  </a:cubicBezTo>
                  <a:cubicBezTo>
                    <a:pt x="45" y="39"/>
                    <a:pt x="45" y="39"/>
                    <a:pt x="45" y="39"/>
                  </a:cubicBezTo>
                  <a:lnTo>
                    <a:pt x="45" y="20"/>
                  </a:lnTo>
                  <a:close/>
                  <a:moveTo>
                    <a:pt x="45" y="59"/>
                  </a:moveTo>
                  <a:cubicBezTo>
                    <a:pt x="17" y="59"/>
                    <a:pt x="17" y="59"/>
                    <a:pt x="17" y="59"/>
                  </a:cubicBezTo>
                  <a:cubicBezTo>
                    <a:pt x="17" y="78"/>
                    <a:pt x="17" y="78"/>
                    <a:pt x="17" y="78"/>
                  </a:cubicBezTo>
                  <a:cubicBezTo>
                    <a:pt x="45" y="78"/>
                    <a:pt x="45" y="78"/>
                    <a:pt x="45" y="78"/>
                  </a:cubicBezTo>
                  <a:lnTo>
                    <a:pt x="45" y="59"/>
                  </a:lnTo>
                  <a:close/>
                  <a:moveTo>
                    <a:pt x="45" y="98"/>
                  </a:moveTo>
                  <a:cubicBezTo>
                    <a:pt x="17" y="98"/>
                    <a:pt x="17" y="98"/>
                    <a:pt x="17" y="98"/>
                  </a:cubicBezTo>
                  <a:cubicBezTo>
                    <a:pt x="17" y="117"/>
                    <a:pt x="17" y="117"/>
                    <a:pt x="17" y="117"/>
                  </a:cubicBezTo>
                  <a:cubicBezTo>
                    <a:pt x="45" y="117"/>
                    <a:pt x="45" y="117"/>
                    <a:pt x="45" y="117"/>
                  </a:cubicBezTo>
                  <a:lnTo>
                    <a:pt x="45" y="98"/>
                  </a:lnTo>
                  <a:close/>
                  <a:moveTo>
                    <a:pt x="45" y="138"/>
                  </a:moveTo>
                  <a:cubicBezTo>
                    <a:pt x="17" y="138"/>
                    <a:pt x="17" y="138"/>
                    <a:pt x="17" y="138"/>
                  </a:cubicBezTo>
                  <a:cubicBezTo>
                    <a:pt x="17" y="157"/>
                    <a:pt x="17" y="157"/>
                    <a:pt x="17" y="157"/>
                  </a:cubicBezTo>
                  <a:cubicBezTo>
                    <a:pt x="45" y="157"/>
                    <a:pt x="45" y="157"/>
                    <a:pt x="45" y="157"/>
                  </a:cubicBezTo>
                  <a:lnTo>
                    <a:pt x="45" y="138"/>
                  </a:lnTo>
                  <a:close/>
                  <a:moveTo>
                    <a:pt x="45" y="177"/>
                  </a:moveTo>
                  <a:cubicBezTo>
                    <a:pt x="17" y="177"/>
                    <a:pt x="17" y="177"/>
                    <a:pt x="17" y="177"/>
                  </a:cubicBezTo>
                  <a:cubicBezTo>
                    <a:pt x="17" y="196"/>
                    <a:pt x="17" y="196"/>
                    <a:pt x="17" y="196"/>
                  </a:cubicBezTo>
                  <a:cubicBezTo>
                    <a:pt x="45" y="196"/>
                    <a:pt x="45" y="196"/>
                    <a:pt x="45" y="196"/>
                  </a:cubicBezTo>
                  <a:lnTo>
                    <a:pt x="45" y="177"/>
                  </a:lnTo>
                  <a:close/>
                  <a:moveTo>
                    <a:pt x="155" y="85"/>
                  </a:moveTo>
                  <a:cubicBezTo>
                    <a:pt x="116" y="65"/>
                    <a:pt x="116" y="65"/>
                    <a:pt x="116" y="65"/>
                  </a:cubicBezTo>
                  <a:cubicBezTo>
                    <a:pt x="116" y="104"/>
                    <a:pt x="116" y="104"/>
                    <a:pt x="116" y="104"/>
                  </a:cubicBezTo>
                  <a:cubicBezTo>
                    <a:pt x="116" y="144"/>
                    <a:pt x="116" y="144"/>
                    <a:pt x="116" y="144"/>
                  </a:cubicBezTo>
                  <a:cubicBezTo>
                    <a:pt x="155" y="124"/>
                    <a:pt x="155" y="124"/>
                    <a:pt x="155" y="124"/>
                  </a:cubicBezTo>
                  <a:cubicBezTo>
                    <a:pt x="194" y="104"/>
                    <a:pt x="194" y="104"/>
                    <a:pt x="194" y="104"/>
                  </a:cubicBezTo>
                  <a:lnTo>
                    <a:pt x="155" y="85"/>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p>
          </p:txBody>
        </p:sp>
      </p:grpSp>
      <p:sp>
        <p:nvSpPr>
          <p:cNvPr id="47" name="TextBox 46"/>
          <p:cNvSpPr txBox="1"/>
          <p:nvPr/>
        </p:nvSpPr>
        <p:spPr>
          <a:xfrm>
            <a:off x="7456283" y="5057022"/>
            <a:ext cx="4651635" cy="984885"/>
          </a:xfrm>
          <a:prstGeom prst="rect">
            <a:avLst/>
          </a:prstGeom>
          <a:noFill/>
        </p:spPr>
        <p:txBody>
          <a:bodyPr wrap="square" lIns="0" tIns="0" rIns="0" bIns="0" rtlCol="0">
            <a:spAutoFit/>
          </a:bodyPr>
          <a:lstStyle/>
          <a:p>
            <a:pPr marL="457200" indent="-457200">
              <a:buFont typeface="Arial" pitchFamily="34" charset="0"/>
              <a:buChar char="•"/>
            </a:pPr>
            <a:r>
              <a:rPr lang="en-US" sz="3200" dirty="0" smtClean="0">
                <a:gradFill>
                  <a:gsLst>
                    <a:gs pos="0">
                      <a:schemeClr val="tx1"/>
                    </a:gs>
                    <a:gs pos="86000">
                      <a:schemeClr val="tx1"/>
                    </a:gs>
                  </a:gsLst>
                  <a:lin ang="5400000" scaled="0"/>
                </a:gradFill>
              </a:rPr>
              <a:t>Data syncs for the user’s Microsoft </a:t>
            </a:r>
            <a:r>
              <a:rPr lang="en-US" sz="3200" dirty="0">
                <a:gradFill>
                  <a:gsLst>
                    <a:gs pos="0">
                      <a:schemeClr val="tx1"/>
                    </a:gs>
                    <a:gs pos="86000">
                      <a:schemeClr val="tx1"/>
                    </a:gs>
                  </a:gsLst>
                  <a:lin ang="5400000" scaled="0"/>
                </a:gradFill>
              </a:rPr>
              <a:t>a</a:t>
            </a:r>
            <a:r>
              <a:rPr lang="en-US" sz="3200" dirty="0" smtClean="0">
                <a:gradFill>
                  <a:gsLst>
                    <a:gs pos="0">
                      <a:schemeClr val="tx1"/>
                    </a:gs>
                    <a:gs pos="86000">
                      <a:schemeClr val="tx1"/>
                    </a:gs>
                  </a:gsLst>
                  <a:lin ang="5400000" scaled="0"/>
                </a:gradFill>
              </a:rPr>
              <a:t>ccount</a:t>
            </a:r>
          </a:p>
        </p:txBody>
      </p:sp>
      <p:sp>
        <p:nvSpPr>
          <p:cNvPr id="48" name="TextBox 47"/>
          <p:cNvSpPr txBox="1"/>
          <p:nvPr/>
        </p:nvSpPr>
        <p:spPr>
          <a:xfrm>
            <a:off x="1496604" y="2047511"/>
            <a:ext cx="4498411" cy="492443"/>
          </a:xfrm>
          <a:prstGeom prst="rect">
            <a:avLst/>
          </a:prstGeom>
          <a:noFill/>
        </p:spPr>
        <p:txBody>
          <a:bodyPr wrap="none" lIns="0" tIns="0" rIns="0" bIns="0" rtlCol="0">
            <a:spAutoFit/>
          </a:bodyPr>
          <a:lstStyle/>
          <a:p>
            <a:pPr marL="457200" indent="-457200">
              <a:buFont typeface="Arial" pitchFamily="34" charset="0"/>
              <a:buChar char="•"/>
            </a:pPr>
            <a:r>
              <a:rPr lang="en-US" sz="3200" dirty="0" smtClean="0">
                <a:gradFill>
                  <a:gsLst>
                    <a:gs pos="0">
                      <a:schemeClr val="tx1"/>
                    </a:gs>
                    <a:gs pos="86000">
                      <a:schemeClr val="tx1"/>
                    </a:gs>
                  </a:gsLst>
                  <a:lin ang="5400000" scaled="0"/>
                </a:gradFill>
              </a:rPr>
              <a:t>App uses data normally</a:t>
            </a:r>
          </a:p>
        </p:txBody>
      </p:sp>
      <p:pic>
        <p:nvPicPr>
          <p:cNvPr id="49" name="Picture 4" descr="http://upload.wikimedia.org/wikipedia/en/b/ba/Windows_Live_Sync_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2844" y="3243934"/>
            <a:ext cx="900081" cy="90008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http://upload.wikimedia.org/wikipedia/en/b/ba/Windows_Live_Sync_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3420" y="3260004"/>
            <a:ext cx="900081" cy="900081"/>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Group 17"/>
          <p:cNvGrpSpPr/>
          <p:nvPr/>
        </p:nvGrpSpPr>
        <p:grpSpPr>
          <a:xfrm>
            <a:off x="7942814" y="2580685"/>
            <a:ext cx="3191484" cy="1876538"/>
            <a:chOff x="2041962" y="1587889"/>
            <a:chExt cx="3191484" cy="1876538"/>
          </a:xfrm>
        </p:grpSpPr>
        <p:sp>
          <p:nvSpPr>
            <p:cNvPr id="19" name="Cloud 18"/>
            <p:cNvSpPr/>
            <p:nvPr/>
          </p:nvSpPr>
          <p:spPr bwMode="auto">
            <a:xfrm>
              <a:off x="2041962" y="1587889"/>
              <a:ext cx="3191484" cy="1876538"/>
            </a:xfrm>
            <a:prstGeom prst="cloud">
              <a:avLst/>
            </a:prstGeom>
            <a:ln w="76200">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20" name="Can 19"/>
            <p:cNvSpPr/>
            <p:nvPr/>
          </p:nvSpPr>
          <p:spPr bwMode="auto">
            <a:xfrm>
              <a:off x="2568462" y="2086398"/>
              <a:ext cx="580594" cy="632237"/>
            </a:xfrm>
            <a:prstGeom prst="can">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pic>
          <p:nvPicPr>
            <p:cNvPr id="21" name="Picture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59651" y="2086398"/>
              <a:ext cx="621484" cy="627212"/>
            </a:xfrm>
            <a:prstGeom prst="rect">
              <a:avLst/>
            </a:prstGeom>
            <a:ln>
              <a:noFill/>
            </a:ln>
          </p:spPr>
        </p:pic>
        <p:pic>
          <p:nvPicPr>
            <p:cNvPr id="22" name="Picture 1" descr="C:\Users\dbenne\AppData\Local\Microsoft\Windows\Temporary Internet Files\Content.IE5\6M2340EQ\MC900434845[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49056" y="2402517"/>
              <a:ext cx="710595" cy="710595"/>
            </a:xfrm>
            <a:prstGeom prst="rect">
              <a:avLst/>
            </a:prstGeom>
            <a:noFill/>
            <a:ln>
              <a:noFill/>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413814325"/>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Roaming consistency</a:t>
            </a:r>
            <a:endParaRPr lang="en-US" dirty="0"/>
          </a:p>
        </p:txBody>
      </p:sp>
      <p:sp>
        <p:nvSpPr>
          <p:cNvPr id="3" name="Text Placeholder 2"/>
          <p:cNvSpPr>
            <a:spLocks noGrp="1"/>
          </p:cNvSpPr>
          <p:nvPr>
            <p:ph type="body" sz="quarter" idx="10"/>
          </p:nvPr>
        </p:nvSpPr>
        <p:spPr>
          <a:xfrm>
            <a:off x="519114" y="1447800"/>
            <a:ext cx="11149012" cy="4641271"/>
          </a:xfrm>
        </p:spPr>
        <p:txBody>
          <a:bodyPr/>
          <a:lstStyle/>
          <a:p>
            <a:r>
              <a:rPr lang="en-US" dirty="0" err="1" smtClean="0">
                <a:latin typeface="Consolas" pitchFamily="49" charset="0"/>
                <a:cs typeface="Consolas" pitchFamily="49" charset="0"/>
              </a:rPr>
              <a:t>CompositeSetting</a:t>
            </a:r>
            <a:endParaRPr lang="en-US" dirty="0" smtClean="0">
              <a:latin typeface="Consolas" pitchFamily="49" charset="0"/>
              <a:cs typeface="Consolas" pitchFamily="49" charset="0"/>
            </a:endParaRPr>
          </a:p>
          <a:p>
            <a:pPr lvl="1"/>
            <a:r>
              <a:rPr lang="en-US" dirty="0" smtClean="0"/>
              <a:t>Group </a:t>
            </a:r>
            <a:r>
              <a:rPr lang="en-US" dirty="0"/>
              <a:t>of </a:t>
            </a:r>
            <a:r>
              <a:rPr lang="en-US" dirty="0" smtClean="0"/>
              <a:t>settings </a:t>
            </a:r>
            <a:r>
              <a:rPr lang="en-US" dirty="0"/>
              <a:t>that </a:t>
            </a:r>
            <a:r>
              <a:rPr lang="en-US" dirty="0" smtClean="0"/>
              <a:t>roam as a unit</a:t>
            </a:r>
          </a:p>
          <a:p>
            <a:pPr lvl="1"/>
            <a:r>
              <a:rPr lang="en-US" dirty="0" smtClean="0"/>
              <a:t>Use these for tightly-bound data</a:t>
            </a:r>
          </a:p>
          <a:p>
            <a:pPr lvl="2"/>
            <a:r>
              <a:rPr lang="en-US" dirty="0" smtClean="0"/>
              <a:t>E-mail account settings</a:t>
            </a:r>
          </a:p>
          <a:p>
            <a:pPr lvl="2"/>
            <a:r>
              <a:rPr lang="en-US" dirty="0" smtClean="0"/>
              <a:t>Coordinates</a:t>
            </a:r>
          </a:p>
          <a:p>
            <a:pPr lvl="2"/>
            <a:endParaRPr lang="en-US" dirty="0" smtClean="0"/>
          </a:p>
          <a:p>
            <a:r>
              <a:rPr lang="en-US" dirty="0" smtClean="0"/>
              <a:t>File consistency</a:t>
            </a:r>
          </a:p>
          <a:p>
            <a:pPr lvl="1"/>
            <a:r>
              <a:rPr lang="en-US" dirty="0" smtClean="0"/>
              <a:t>Roaming occurs after you release the file</a:t>
            </a:r>
          </a:p>
          <a:p>
            <a:pPr lvl="1"/>
            <a:r>
              <a:rPr lang="en-US" dirty="0" smtClean="0"/>
              <a:t>Last writer wins</a:t>
            </a:r>
          </a:p>
          <a:p>
            <a:endParaRPr lang="en-US" dirty="0"/>
          </a:p>
        </p:txBody>
      </p:sp>
    </p:spTree>
    <p:extLst>
      <p:ext uri="{BB962C8B-B14F-4D97-AF65-F5344CB8AC3E}">
        <p14:creationId xmlns:p14="http://schemas.microsoft.com/office/powerpoint/2010/main" val="3854156321"/>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Video app</a:t>
            </a:r>
            <a:endParaRPr lang="en-US" dirty="0"/>
          </a:p>
        </p:txBody>
      </p:sp>
      <p:sp>
        <p:nvSpPr>
          <p:cNvPr id="3" name="Subtitle 2"/>
          <p:cNvSpPr>
            <a:spLocks noGrp="1"/>
          </p:cNvSpPr>
          <p:nvPr>
            <p:ph type="subTitle" idx="1"/>
          </p:nvPr>
        </p:nvSpPr>
        <p:spPr/>
        <p:txBody>
          <a:bodyPr/>
          <a:lstStyle/>
          <a:p>
            <a:r>
              <a:rPr lang="en-US" sz="2400" dirty="0" smtClean="0"/>
              <a:t>Part 2</a:t>
            </a:r>
            <a:endParaRPr lang="en-US" sz="2400" dirty="0"/>
          </a:p>
        </p:txBody>
      </p:sp>
      <p:sp>
        <p:nvSpPr>
          <p:cNvPr id="4" name="Text Placeholder 3"/>
          <p:cNvSpPr>
            <a:spLocks noGrp="1"/>
          </p:cNvSpPr>
          <p:nvPr>
            <p:ph type="body" sz="quarter" idx="10"/>
          </p:nvPr>
        </p:nvSpPr>
        <p:spPr/>
        <p:txBody>
          <a:bodyPr/>
          <a:lstStyle/>
          <a:p>
            <a:r>
              <a:rPr lang="en-US" dirty="0" smtClean="0"/>
              <a:t>demo	</a:t>
            </a:r>
            <a:endParaRPr lang="en-US" dirty="0"/>
          </a:p>
        </p:txBody>
      </p:sp>
    </p:spTree>
    <p:extLst>
      <p:ext uri="{BB962C8B-B14F-4D97-AF65-F5344CB8AC3E}">
        <p14:creationId xmlns:p14="http://schemas.microsoft.com/office/powerpoint/2010/main" val="2241526324"/>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69963" y="3429001"/>
            <a:ext cx="8459527" cy="923330"/>
          </a:xfrm>
          <a:prstGeom prst="rect">
            <a:avLst/>
          </a:prstGeom>
          <a:noFill/>
        </p:spPr>
        <p:txBody>
          <a:bodyPr wrap="square" rtlCol="0">
            <a:spAutoFit/>
          </a:bodyPr>
          <a:lstStyle/>
          <a:p>
            <a:r>
              <a:rPr lang="en-US" sz="5400" dirty="0" smtClean="0">
                <a:latin typeface="+mj-lt"/>
              </a:rPr>
              <a:t>Always available</a:t>
            </a:r>
            <a:endParaRPr lang="en-US" sz="5400" dirty="0">
              <a:latin typeface="+mj-lt"/>
            </a:endParaRPr>
          </a:p>
        </p:txBody>
      </p:sp>
    </p:spTree>
    <p:extLst>
      <p:ext uri="{BB962C8B-B14F-4D97-AF65-F5344CB8AC3E}">
        <p14:creationId xmlns:p14="http://schemas.microsoft.com/office/powerpoint/2010/main" val="2795607737"/>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Thinking about </a:t>
            </a:r>
            <a:r>
              <a:rPr lang="en-US" dirty="0"/>
              <a:t>c</a:t>
            </a:r>
            <a:r>
              <a:rPr lang="en-US" dirty="0" smtClean="0"/>
              <a:t>onnectivity</a:t>
            </a:r>
            <a:endParaRPr lang="en-US" dirty="0"/>
          </a:p>
        </p:txBody>
      </p:sp>
      <p:sp>
        <p:nvSpPr>
          <p:cNvPr id="3" name="Text Placeholder 2"/>
          <p:cNvSpPr>
            <a:spLocks noGrp="1"/>
          </p:cNvSpPr>
          <p:nvPr>
            <p:ph type="body" sz="quarter" idx="10"/>
          </p:nvPr>
        </p:nvSpPr>
        <p:spPr>
          <a:xfrm>
            <a:off x="519114" y="1905000"/>
            <a:ext cx="11149012" cy="2068259"/>
          </a:xfrm>
        </p:spPr>
        <p:txBody>
          <a:bodyPr/>
          <a:lstStyle/>
          <a:p>
            <a:r>
              <a:rPr lang="en-US" dirty="0" smtClean="0"/>
              <a:t>Your app is not always connected</a:t>
            </a:r>
            <a:endParaRPr lang="en-US" dirty="0"/>
          </a:p>
          <a:p>
            <a:r>
              <a:rPr lang="en-US" dirty="0" smtClean="0"/>
              <a:t>Cache data locally</a:t>
            </a:r>
          </a:p>
          <a:p>
            <a:r>
              <a:rPr lang="en-US" dirty="0" smtClean="0"/>
              <a:t>Use </a:t>
            </a:r>
            <a:r>
              <a:rPr lang="en-US" b="1" dirty="0" err="1" smtClean="0">
                <a:latin typeface="Consolas" pitchFamily="49" charset="0"/>
                <a:cs typeface="Consolas" pitchFamily="49" charset="0"/>
              </a:rPr>
              <a:t>LocalFolder</a:t>
            </a:r>
            <a:r>
              <a:rPr lang="en-US" b="1" dirty="0" smtClean="0"/>
              <a:t> </a:t>
            </a:r>
            <a:r>
              <a:rPr lang="en-US" dirty="0" smtClean="0"/>
              <a:t>for storage</a:t>
            </a:r>
          </a:p>
          <a:p>
            <a:r>
              <a:rPr lang="en-US" dirty="0" smtClean="0"/>
              <a:t>Maintain a continuous experience</a:t>
            </a:r>
          </a:p>
        </p:txBody>
      </p:sp>
    </p:spTree>
    <p:extLst>
      <p:ext uri="{BB962C8B-B14F-4D97-AF65-F5344CB8AC3E}">
        <p14:creationId xmlns:p14="http://schemas.microsoft.com/office/powerpoint/2010/main" val="906036652"/>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609441" y="2571749"/>
            <a:ext cx="10969943" cy="1990726"/>
          </a:xfrm>
        </p:spPr>
        <p:txBody>
          <a:bodyPr>
            <a:noAutofit/>
          </a:bodyPr>
          <a:lstStyle/>
          <a:p>
            <a:pPr algn="ctr"/>
            <a:r>
              <a:rPr lang="en-US" sz="4000" dirty="0" smtClean="0">
                <a:latin typeface="+mn-lt"/>
              </a:rPr>
              <a:t>Great apps deliver a continuous experience for your customers as they switch between apps and PCs</a:t>
            </a:r>
            <a:endParaRPr lang="en-US" sz="4000" dirty="0">
              <a:latin typeface="+mn-lt"/>
            </a:endParaRPr>
          </a:p>
        </p:txBody>
      </p:sp>
    </p:spTree>
    <p:extLst>
      <p:ext uri="{BB962C8B-B14F-4D97-AF65-F5344CB8AC3E}">
        <p14:creationId xmlns:p14="http://schemas.microsoft.com/office/powerpoint/2010/main" val="3714101680"/>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69963" y="3429001"/>
            <a:ext cx="8459527" cy="923330"/>
          </a:xfrm>
          <a:prstGeom prst="rect">
            <a:avLst/>
          </a:prstGeom>
          <a:noFill/>
        </p:spPr>
        <p:txBody>
          <a:bodyPr wrap="square" rtlCol="0">
            <a:spAutoFit/>
          </a:bodyPr>
          <a:lstStyle/>
          <a:p>
            <a:r>
              <a:rPr lang="en-US" sz="5400" dirty="0" smtClean="0">
                <a:latin typeface="+mj-lt"/>
              </a:rPr>
              <a:t>Always fresh</a:t>
            </a:r>
            <a:endParaRPr lang="en-US" sz="5400" dirty="0">
              <a:latin typeface="+mj-lt"/>
            </a:endParaRPr>
          </a:p>
        </p:txBody>
      </p:sp>
    </p:spTree>
    <p:extLst>
      <p:ext uri="{BB962C8B-B14F-4D97-AF65-F5344CB8AC3E}">
        <p14:creationId xmlns:p14="http://schemas.microsoft.com/office/powerpoint/2010/main" val="3698715297"/>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Save and restore app session</a:t>
            </a:r>
            <a:endParaRPr lang="en-US" dirty="0"/>
          </a:p>
        </p:txBody>
      </p:sp>
      <p:sp>
        <p:nvSpPr>
          <p:cNvPr id="4" name="Flowchart: Process 3"/>
          <p:cNvSpPr/>
          <p:nvPr/>
        </p:nvSpPr>
        <p:spPr bwMode="auto">
          <a:xfrm>
            <a:off x="1120690" y="2796717"/>
            <a:ext cx="1531840" cy="1578582"/>
          </a:xfrm>
          <a:prstGeom prst="flowChartProcess">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b="1" dirty="0" smtClean="0">
                <a:gradFill>
                  <a:gsLst>
                    <a:gs pos="0">
                      <a:schemeClr val="tx1"/>
                    </a:gs>
                    <a:gs pos="100000">
                      <a:schemeClr val="tx1"/>
                    </a:gs>
                  </a:gsLst>
                  <a:lin ang="5400000" scaled="0"/>
                </a:gradFill>
                <a:latin typeface="+mj-lt"/>
              </a:rPr>
              <a:t>Running</a:t>
            </a:r>
          </a:p>
          <a:p>
            <a:pPr algn="ctr" defTabSz="914099" fontAlgn="base">
              <a:spcBef>
                <a:spcPct val="0"/>
              </a:spcBef>
              <a:spcAft>
                <a:spcPct val="0"/>
              </a:spcAft>
            </a:pPr>
            <a:r>
              <a:rPr lang="en-US" sz="2200" b="1" dirty="0" smtClean="0">
                <a:gradFill>
                  <a:gsLst>
                    <a:gs pos="0">
                      <a:schemeClr val="tx1"/>
                    </a:gs>
                    <a:gs pos="100000">
                      <a:schemeClr val="tx1"/>
                    </a:gs>
                  </a:gsLst>
                  <a:lin ang="5400000" scaled="0"/>
                </a:gradFill>
                <a:latin typeface="+mj-lt"/>
              </a:rPr>
              <a:t>App</a:t>
            </a:r>
          </a:p>
        </p:txBody>
      </p:sp>
      <p:sp>
        <p:nvSpPr>
          <p:cNvPr id="8" name="Flowchart: Process 7"/>
          <p:cNvSpPr/>
          <p:nvPr/>
        </p:nvSpPr>
        <p:spPr bwMode="auto">
          <a:xfrm>
            <a:off x="5437252" y="2796717"/>
            <a:ext cx="1713606" cy="1578582"/>
          </a:xfrm>
          <a:prstGeom prst="flowChartProcess">
            <a:avLst/>
          </a:prstGeom>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b="1" dirty="0" smtClean="0">
                <a:gradFill>
                  <a:gsLst>
                    <a:gs pos="0">
                      <a:schemeClr val="tx1"/>
                    </a:gs>
                    <a:gs pos="100000">
                      <a:schemeClr val="tx1"/>
                    </a:gs>
                  </a:gsLst>
                  <a:lin ang="5400000" scaled="0"/>
                </a:gradFill>
                <a:latin typeface="+mj-lt"/>
              </a:rPr>
              <a:t>Suspended</a:t>
            </a:r>
          </a:p>
          <a:p>
            <a:pPr algn="ctr" defTabSz="914099" fontAlgn="base">
              <a:spcBef>
                <a:spcPct val="0"/>
              </a:spcBef>
              <a:spcAft>
                <a:spcPct val="0"/>
              </a:spcAft>
            </a:pPr>
            <a:r>
              <a:rPr lang="en-US" sz="2200" b="1" dirty="0" smtClean="0">
                <a:gradFill>
                  <a:gsLst>
                    <a:gs pos="0">
                      <a:schemeClr val="tx1"/>
                    </a:gs>
                    <a:gs pos="100000">
                      <a:schemeClr val="tx1"/>
                    </a:gs>
                  </a:gsLst>
                  <a:lin ang="5400000" scaled="0"/>
                </a:gradFill>
                <a:latin typeface="+mj-lt"/>
              </a:rPr>
              <a:t>App</a:t>
            </a:r>
          </a:p>
        </p:txBody>
      </p:sp>
      <p:sp>
        <p:nvSpPr>
          <p:cNvPr id="13" name="Flowchart: Process 12"/>
          <p:cNvSpPr/>
          <p:nvPr/>
        </p:nvSpPr>
        <p:spPr bwMode="auto">
          <a:xfrm>
            <a:off x="9607891" y="2796717"/>
            <a:ext cx="1711749" cy="1578582"/>
          </a:xfrm>
          <a:prstGeom prst="flowChartProcess">
            <a:avLst/>
          </a:prstGeom>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b="1" dirty="0" smtClean="0">
                <a:gradFill>
                  <a:gsLst>
                    <a:gs pos="0">
                      <a:schemeClr val="tx1"/>
                    </a:gs>
                    <a:gs pos="100000">
                      <a:schemeClr val="tx1"/>
                    </a:gs>
                  </a:gsLst>
                  <a:lin ang="5400000" scaled="0"/>
                </a:gradFill>
                <a:latin typeface="+mj-lt"/>
              </a:rPr>
              <a:t>Terminated</a:t>
            </a:r>
          </a:p>
          <a:p>
            <a:pPr algn="ctr" defTabSz="914099" fontAlgn="base">
              <a:spcBef>
                <a:spcPct val="0"/>
              </a:spcBef>
              <a:spcAft>
                <a:spcPct val="0"/>
              </a:spcAft>
            </a:pPr>
            <a:r>
              <a:rPr lang="en-US" sz="2200" b="1" dirty="0" smtClean="0">
                <a:gradFill>
                  <a:gsLst>
                    <a:gs pos="0">
                      <a:schemeClr val="tx1"/>
                    </a:gs>
                    <a:gs pos="100000">
                      <a:schemeClr val="tx1"/>
                    </a:gs>
                  </a:gsLst>
                  <a:lin ang="5400000" scaled="0"/>
                </a:gradFill>
                <a:latin typeface="+mj-lt"/>
              </a:rPr>
              <a:t>App</a:t>
            </a:r>
          </a:p>
        </p:txBody>
      </p:sp>
      <p:sp>
        <p:nvSpPr>
          <p:cNvPr id="14" name="Right Arrow 13"/>
          <p:cNvSpPr/>
          <p:nvPr/>
        </p:nvSpPr>
        <p:spPr bwMode="auto">
          <a:xfrm>
            <a:off x="7396736" y="3134576"/>
            <a:ext cx="1965276" cy="902864"/>
          </a:xfrm>
          <a:prstGeom prst="rightArrow">
            <a:avLst/>
          </a:prstGeom>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b="1" dirty="0" smtClean="0">
                <a:gradFill>
                  <a:gsLst>
                    <a:gs pos="0">
                      <a:schemeClr val="tx1"/>
                    </a:gs>
                    <a:gs pos="100000">
                      <a:schemeClr val="tx1"/>
                    </a:gs>
                  </a:gsLst>
                  <a:lin ang="5400000" scaled="0"/>
                </a:gradFill>
                <a:latin typeface="Consolas" pitchFamily="49" charset="0"/>
                <a:cs typeface="Consolas" pitchFamily="49" charset="0"/>
              </a:rPr>
              <a:t>low memory</a:t>
            </a:r>
          </a:p>
        </p:txBody>
      </p:sp>
      <p:grpSp>
        <p:nvGrpSpPr>
          <p:cNvPr id="6" name="Group 5"/>
          <p:cNvGrpSpPr/>
          <p:nvPr/>
        </p:nvGrpSpPr>
        <p:grpSpPr>
          <a:xfrm>
            <a:off x="2898408" y="2814081"/>
            <a:ext cx="2292966" cy="1543854"/>
            <a:chOff x="2965345" y="2786373"/>
            <a:chExt cx="2292966" cy="1543854"/>
          </a:xfrm>
        </p:grpSpPr>
        <p:sp>
          <p:nvSpPr>
            <p:cNvPr id="9" name="Right Arrow 8"/>
            <p:cNvSpPr/>
            <p:nvPr/>
          </p:nvSpPr>
          <p:spPr bwMode="auto">
            <a:xfrm>
              <a:off x="3006289" y="2786373"/>
              <a:ext cx="2252022" cy="818865"/>
            </a:xfrm>
            <a:prstGeom prst="rightArrow">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b="1" dirty="0">
                  <a:gradFill>
                    <a:gsLst>
                      <a:gs pos="0">
                        <a:schemeClr val="tx1"/>
                      </a:gs>
                      <a:gs pos="100000">
                        <a:schemeClr val="tx1"/>
                      </a:gs>
                    </a:gsLst>
                    <a:lin ang="5400000" scaled="0"/>
                  </a:gradFill>
                  <a:latin typeface="Consolas" pitchFamily="49" charset="0"/>
                  <a:cs typeface="Consolas" pitchFamily="49" charset="0"/>
                </a:rPr>
                <a:t>s</a:t>
              </a:r>
              <a:r>
                <a:rPr lang="en-US" sz="2200" b="1" dirty="0" smtClean="0">
                  <a:gradFill>
                    <a:gsLst>
                      <a:gs pos="0">
                        <a:schemeClr val="tx1"/>
                      </a:gs>
                      <a:gs pos="100000">
                        <a:schemeClr val="tx1"/>
                      </a:gs>
                    </a:gsLst>
                    <a:lin ang="5400000" scaled="0"/>
                  </a:gradFill>
                  <a:latin typeface="Consolas" pitchFamily="49" charset="0"/>
                  <a:cs typeface="Consolas" pitchFamily="49" charset="0"/>
                </a:rPr>
                <a:t>uspending</a:t>
              </a:r>
            </a:p>
          </p:txBody>
        </p:sp>
        <p:sp>
          <p:nvSpPr>
            <p:cNvPr id="16" name="Left Arrow 15"/>
            <p:cNvSpPr/>
            <p:nvPr/>
          </p:nvSpPr>
          <p:spPr bwMode="auto">
            <a:xfrm>
              <a:off x="2965345" y="3520474"/>
              <a:ext cx="2252022" cy="809753"/>
            </a:xfrm>
            <a:prstGeom prst="leftArrow">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b="1" dirty="0">
                  <a:gradFill>
                    <a:gsLst>
                      <a:gs pos="0">
                        <a:schemeClr val="tx1"/>
                      </a:gs>
                      <a:gs pos="100000">
                        <a:schemeClr val="tx1"/>
                      </a:gs>
                    </a:gsLst>
                    <a:lin ang="5400000" scaled="0"/>
                  </a:gradFill>
                  <a:latin typeface="Consolas" pitchFamily="49" charset="0"/>
                  <a:cs typeface="Consolas" pitchFamily="49" charset="0"/>
                </a:rPr>
                <a:t>r</a:t>
              </a:r>
              <a:r>
                <a:rPr lang="en-US" sz="2200" b="1" dirty="0" smtClean="0">
                  <a:gradFill>
                    <a:gsLst>
                      <a:gs pos="0">
                        <a:schemeClr val="tx1"/>
                      </a:gs>
                      <a:gs pos="100000">
                        <a:schemeClr val="tx1"/>
                      </a:gs>
                    </a:gsLst>
                    <a:lin ang="5400000" scaled="0"/>
                  </a:gradFill>
                  <a:latin typeface="Consolas" pitchFamily="49" charset="0"/>
                  <a:cs typeface="Consolas" pitchFamily="49" charset="0"/>
                </a:rPr>
                <a:t>esuming</a:t>
              </a:r>
            </a:p>
          </p:txBody>
        </p:sp>
      </p:grpSp>
    </p:spTree>
    <p:extLst>
      <p:ext uri="{BB962C8B-B14F-4D97-AF65-F5344CB8AC3E}">
        <p14:creationId xmlns:p14="http://schemas.microsoft.com/office/powerpoint/2010/main" val="4147361737"/>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Thinking about the </a:t>
            </a:r>
            <a:r>
              <a:rPr lang="en-US" dirty="0"/>
              <a:t>a</a:t>
            </a:r>
            <a:r>
              <a:rPr lang="en-US" dirty="0" smtClean="0"/>
              <a:t>pp lifecycle</a:t>
            </a:r>
            <a:endParaRPr lang="en-US" dirty="0"/>
          </a:p>
        </p:txBody>
      </p:sp>
      <p:sp>
        <p:nvSpPr>
          <p:cNvPr id="3" name="Text Placeholder 2"/>
          <p:cNvSpPr>
            <a:spLocks noGrp="1"/>
          </p:cNvSpPr>
          <p:nvPr>
            <p:ph type="body" sz="quarter" idx="10"/>
          </p:nvPr>
        </p:nvSpPr>
        <p:spPr>
          <a:xfrm>
            <a:off x="519114" y="1905000"/>
            <a:ext cx="11149012" cy="2609945"/>
          </a:xfrm>
        </p:spPr>
        <p:txBody>
          <a:bodyPr/>
          <a:lstStyle/>
          <a:p>
            <a:r>
              <a:rPr lang="en-US" dirty="0" smtClean="0"/>
              <a:t>Your app needs to handle suspension</a:t>
            </a:r>
          </a:p>
          <a:p>
            <a:r>
              <a:rPr lang="en-US" dirty="0" smtClean="0"/>
              <a:t>It should save the current user session</a:t>
            </a:r>
          </a:p>
          <a:p>
            <a:r>
              <a:rPr lang="en-US" dirty="0" smtClean="0"/>
              <a:t>It may get terminated		</a:t>
            </a:r>
          </a:p>
          <a:p>
            <a:r>
              <a:rPr lang="en-US" dirty="0" smtClean="0"/>
              <a:t>This should be transparent to the user and the experience</a:t>
            </a:r>
          </a:p>
          <a:p>
            <a:r>
              <a:rPr lang="en-US" dirty="0" err="1" smtClean="0">
                <a:latin typeface="Consolas" pitchFamily="49" charset="0"/>
                <a:cs typeface="Consolas" pitchFamily="49" charset="0"/>
              </a:rPr>
              <a:t>WinJS.Application.sessionState</a:t>
            </a:r>
            <a:r>
              <a:rPr lang="en-US" dirty="0" smtClean="0"/>
              <a:t> makes it easy</a:t>
            </a:r>
          </a:p>
        </p:txBody>
      </p:sp>
    </p:spTree>
    <p:extLst>
      <p:ext uri="{BB962C8B-B14F-4D97-AF65-F5344CB8AC3E}">
        <p14:creationId xmlns:p14="http://schemas.microsoft.com/office/powerpoint/2010/main" val="4143925152"/>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69963" y="3425991"/>
            <a:ext cx="7719642" cy="861774"/>
          </a:xfrm>
          <a:prstGeom prst="rect">
            <a:avLst/>
          </a:prstGeom>
          <a:noFill/>
        </p:spPr>
        <p:txBody>
          <a:bodyPr wrap="square" rtlCol="0">
            <a:spAutoFit/>
          </a:bodyPr>
          <a:lstStyle/>
          <a:p>
            <a:r>
              <a:rPr lang="en-US" sz="5000" dirty="0" smtClean="0">
                <a:solidFill>
                  <a:srgbClr val="FFFFFF"/>
                </a:solidFill>
                <a:latin typeface="+mj-lt"/>
              </a:rPr>
              <a:t>Review</a:t>
            </a:r>
            <a:endParaRPr lang="en-US" sz="5000" dirty="0">
              <a:solidFill>
                <a:srgbClr val="FFFFFF"/>
              </a:solidFill>
              <a:latin typeface="+mj-lt"/>
            </a:endParaRPr>
          </a:p>
        </p:txBody>
      </p:sp>
    </p:spTree>
    <p:extLst>
      <p:ext uri="{BB962C8B-B14F-4D97-AF65-F5344CB8AC3E}">
        <p14:creationId xmlns:p14="http://schemas.microsoft.com/office/powerpoint/2010/main" val="3486492943"/>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218795"/>
          </a:xfrm>
        </p:spPr>
        <p:txBody>
          <a:bodyPr/>
          <a:lstStyle/>
          <a:p>
            <a:r>
              <a:rPr lang="en-US" dirty="0"/>
              <a:t>Create </a:t>
            </a:r>
            <a:r>
              <a:rPr lang="en-US" dirty="0" smtClean="0"/>
              <a:t>a continuous </a:t>
            </a:r>
            <a:r>
              <a:rPr lang="en-US" dirty="0"/>
              <a:t>u</a:t>
            </a:r>
            <a:r>
              <a:rPr lang="en-US" dirty="0" smtClean="0"/>
              <a:t>ser </a:t>
            </a:r>
            <a:r>
              <a:rPr lang="en-US" dirty="0"/>
              <a:t>e</a:t>
            </a:r>
            <a:r>
              <a:rPr lang="en-US" dirty="0" smtClean="0"/>
              <a:t>xperience</a:t>
            </a:r>
            <a:r>
              <a:rPr lang="en-US" dirty="0"/>
              <a:t>!</a:t>
            </a:r>
            <a:br>
              <a:rPr lang="en-US" dirty="0"/>
            </a:br>
            <a:endParaRPr lang="en-US" dirty="0"/>
          </a:p>
        </p:txBody>
      </p:sp>
      <p:sp>
        <p:nvSpPr>
          <p:cNvPr id="3" name="Text Placeholder 2"/>
          <p:cNvSpPr>
            <a:spLocks noGrp="1"/>
          </p:cNvSpPr>
          <p:nvPr>
            <p:ph type="body" sz="quarter" idx="10"/>
          </p:nvPr>
        </p:nvSpPr>
        <p:spPr>
          <a:xfrm>
            <a:off x="519114" y="1447800"/>
            <a:ext cx="11149012" cy="4985980"/>
          </a:xfrm>
        </p:spPr>
        <p:txBody>
          <a:bodyPr/>
          <a:lstStyle/>
          <a:p>
            <a:r>
              <a:rPr lang="en-US" dirty="0"/>
              <a:t>Preserve settings across </a:t>
            </a:r>
            <a:r>
              <a:rPr lang="en-US" dirty="0" smtClean="0"/>
              <a:t>PCs</a:t>
            </a:r>
          </a:p>
          <a:p>
            <a:r>
              <a:rPr lang="en-US" dirty="0" smtClean="0"/>
              <a:t>Create a consistent settings experience leveraging the settings charm</a:t>
            </a:r>
          </a:p>
          <a:p>
            <a:r>
              <a:rPr lang="en-US" dirty="0"/>
              <a:t>Preserve customer experience and context as they move across </a:t>
            </a:r>
            <a:r>
              <a:rPr lang="en-US" dirty="0" smtClean="0"/>
              <a:t>PCs</a:t>
            </a:r>
          </a:p>
          <a:p>
            <a:r>
              <a:rPr lang="en-US" dirty="0" smtClean="0"/>
              <a:t>Deliver </a:t>
            </a:r>
            <a:r>
              <a:rPr lang="en-US" dirty="0"/>
              <a:t>a great offline </a:t>
            </a:r>
            <a:r>
              <a:rPr lang="en-US" dirty="0" smtClean="0"/>
              <a:t>experience</a:t>
            </a:r>
            <a:endParaRPr lang="en-US" dirty="0"/>
          </a:p>
          <a:p>
            <a:r>
              <a:rPr lang="en-US" dirty="0" smtClean="0"/>
              <a:t>Save </a:t>
            </a:r>
            <a:r>
              <a:rPr lang="en-US" dirty="0"/>
              <a:t>and restore session state during suspend and </a:t>
            </a:r>
            <a:r>
              <a:rPr lang="en-US" dirty="0" smtClean="0"/>
              <a:t>resume</a:t>
            </a:r>
          </a:p>
          <a:p>
            <a:pPr marL="0" indent="0">
              <a:buNone/>
            </a:pPr>
            <a:endParaRPr lang="en-US" dirty="0" smtClean="0"/>
          </a:p>
          <a:p>
            <a:pPr marL="0" indent="0">
              <a:buNone/>
            </a:pPr>
            <a:endParaRPr lang="en-US" sz="2000" dirty="0"/>
          </a:p>
          <a:p>
            <a:pPr marL="0" indent="0" algn="ctr">
              <a:buNone/>
            </a:pPr>
            <a:r>
              <a:rPr lang="en-US" sz="3600" b="1" dirty="0" smtClean="0"/>
              <a:t>Make your app fresh and available everywhere!</a:t>
            </a:r>
            <a:endParaRPr lang="en-US" sz="3600" b="1" dirty="0"/>
          </a:p>
        </p:txBody>
      </p:sp>
    </p:spTree>
    <p:extLst>
      <p:ext uri="{BB962C8B-B14F-4D97-AF65-F5344CB8AC3E}">
        <p14:creationId xmlns:p14="http://schemas.microsoft.com/office/powerpoint/2010/main" val="508472836"/>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609441" y="2571749"/>
            <a:ext cx="10969943" cy="1990726"/>
          </a:xfrm>
        </p:spPr>
        <p:txBody>
          <a:bodyPr>
            <a:noAutofit/>
          </a:bodyPr>
          <a:lstStyle/>
          <a:p>
            <a:pPr algn="ctr"/>
            <a:r>
              <a:rPr lang="en-US" dirty="0" smtClean="0">
                <a:latin typeface="+mn-lt"/>
              </a:rPr>
              <a:t>If you want to know more, </a:t>
            </a:r>
            <a:r>
              <a:rPr lang="en-US" smtClean="0">
                <a:latin typeface="+mn-lt"/>
              </a:rPr>
              <a:t/>
            </a:r>
            <a:br>
              <a:rPr lang="en-US" smtClean="0">
                <a:latin typeface="+mn-lt"/>
              </a:rPr>
            </a:br>
            <a:r>
              <a:rPr lang="en-US" smtClean="0">
                <a:latin typeface="+mn-lt"/>
              </a:rPr>
              <a:t>attend our </a:t>
            </a:r>
            <a:r>
              <a:rPr lang="en-US" dirty="0" smtClean="0">
                <a:latin typeface="+mn-lt"/>
              </a:rPr>
              <a:t>Chalk Talk…</a:t>
            </a:r>
            <a:br>
              <a:rPr lang="en-US" dirty="0" smtClean="0">
                <a:latin typeface="+mn-lt"/>
              </a:rPr>
            </a:br>
            <a:endParaRPr lang="en-US" dirty="0">
              <a:latin typeface="+mn-lt"/>
            </a:endParaRPr>
          </a:p>
        </p:txBody>
      </p:sp>
    </p:spTree>
    <p:extLst>
      <p:ext uri="{BB962C8B-B14F-4D97-AF65-F5344CB8AC3E}">
        <p14:creationId xmlns:p14="http://schemas.microsoft.com/office/powerpoint/2010/main" val="3183843466"/>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592852" y="2455626"/>
            <a:ext cx="11149013" cy="2000548"/>
          </a:xfrm>
          <a:prstGeom prst="rect">
            <a:avLst/>
          </a:prstGeom>
        </p:spPr>
        <p:txBody>
          <a:bodyPr vert="horz" wrap="square" lIns="0" tIns="0" rIns="0" bIns="0" rtlCol="0">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p:txBody>
      </p:sp>
      <p:sp>
        <p:nvSpPr>
          <p:cNvPr id="5" name="Content Placeholder 2"/>
          <p:cNvSpPr txBox="1">
            <a:spLocks/>
          </p:cNvSpPr>
          <p:nvPr/>
        </p:nvSpPr>
        <p:spPr>
          <a:xfrm>
            <a:off x="563356" y="4094552"/>
            <a:ext cx="11149013" cy="2000548"/>
          </a:xfrm>
          <a:prstGeom prst="rect">
            <a:avLst/>
          </a:prstGeom>
        </p:spPr>
        <p:txBody>
          <a:bodyPr vert="horz" wrap="square" lIns="0" tIns="0" rIns="0" bIns="0" rtlCol="0">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p:txBody>
      </p:sp>
      <p:sp>
        <p:nvSpPr>
          <p:cNvPr id="6" name="Title 5"/>
          <p:cNvSpPr>
            <a:spLocks noGrp="1"/>
          </p:cNvSpPr>
          <p:nvPr>
            <p:ph type="title"/>
          </p:nvPr>
        </p:nvSpPr>
        <p:spPr>
          <a:xfrm>
            <a:off x="519112" y="228600"/>
            <a:ext cx="11149013" cy="609398"/>
          </a:xfrm>
        </p:spPr>
        <p:txBody>
          <a:bodyPr/>
          <a:lstStyle/>
          <a:p>
            <a:r>
              <a:rPr lang="en-US" dirty="0" smtClean="0"/>
              <a:t>Related sessions</a:t>
            </a:r>
            <a:endParaRPr lang="en-US" dirty="0"/>
          </a:p>
        </p:txBody>
      </p:sp>
      <p:sp>
        <p:nvSpPr>
          <p:cNvPr id="7" name="Text Placeholder 6"/>
          <p:cNvSpPr>
            <a:spLocks noGrp="1"/>
          </p:cNvSpPr>
          <p:nvPr>
            <p:ph type="body" sz="quarter" idx="10"/>
          </p:nvPr>
        </p:nvSpPr>
        <p:spPr>
          <a:xfrm>
            <a:off x="519114" y="1907786"/>
            <a:ext cx="11149012" cy="3351687"/>
          </a:xfrm>
        </p:spPr>
        <p:txBody>
          <a:bodyPr/>
          <a:lstStyle/>
          <a:p>
            <a:pPr>
              <a:spcBef>
                <a:spcPts val="1800"/>
              </a:spcBef>
            </a:pPr>
            <a:r>
              <a:rPr lang="en-US" dirty="0"/>
              <a:t>[PLAT-402C] Deep dive on app data roaming</a:t>
            </a:r>
          </a:p>
          <a:p>
            <a:pPr>
              <a:spcBef>
                <a:spcPts val="1800"/>
              </a:spcBef>
            </a:pPr>
            <a:r>
              <a:rPr lang="en-US" dirty="0"/>
              <a:t>[PLAT-894T] Seamlessly interacting with web and local data</a:t>
            </a:r>
            <a:endParaRPr lang="en-US" dirty="0" smtClean="0"/>
          </a:p>
          <a:p>
            <a:pPr>
              <a:spcBef>
                <a:spcPts val="1800"/>
              </a:spcBef>
            </a:pPr>
            <a:r>
              <a:rPr lang="en-US" dirty="0"/>
              <a:t>[APP-409T] Fundamentals of Metro style apps: how and when your app will run</a:t>
            </a:r>
            <a:endParaRPr lang="en-US" dirty="0" smtClean="0"/>
          </a:p>
          <a:p>
            <a:pPr>
              <a:spcBef>
                <a:spcPts val="1800"/>
              </a:spcBef>
            </a:pPr>
            <a:r>
              <a:rPr lang="en-US" dirty="0"/>
              <a:t>[PLAT-134C] The complete developer's guide to the </a:t>
            </a:r>
            <a:r>
              <a:rPr lang="en-US" dirty="0" smtClean="0"/>
              <a:t/>
            </a:r>
            <a:br>
              <a:rPr lang="en-US" dirty="0" smtClean="0"/>
            </a:br>
            <a:r>
              <a:rPr lang="en-US" dirty="0" smtClean="0"/>
              <a:t>SkyDrive </a:t>
            </a:r>
            <a:r>
              <a:rPr lang="en-US" dirty="0"/>
              <a:t>API</a:t>
            </a:r>
          </a:p>
        </p:txBody>
      </p:sp>
    </p:spTree>
    <p:extLst>
      <p:ext uri="{BB962C8B-B14F-4D97-AF65-F5344CB8AC3E}">
        <p14:creationId xmlns:p14="http://schemas.microsoft.com/office/powerpoint/2010/main" val="2648492539"/>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Further reading and documentation</a:t>
            </a:r>
            <a:endParaRPr lang="en-US" dirty="0"/>
          </a:p>
        </p:txBody>
      </p:sp>
      <p:sp>
        <p:nvSpPr>
          <p:cNvPr id="3" name="Text Placeholder 2"/>
          <p:cNvSpPr>
            <a:spLocks noGrp="1"/>
          </p:cNvSpPr>
          <p:nvPr>
            <p:ph type="body" sz="quarter" idx="10"/>
          </p:nvPr>
        </p:nvSpPr>
        <p:spPr>
          <a:xfrm>
            <a:off x="519114" y="1447800"/>
            <a:ext cx="11149012" cy="3594830"/>
          </a:xfrm>
        </p:spPr>
        <p:txBody>
          <a:bodyPr/>
          <a:lstStyle/>
          <a:p>
            <a:r>
              <a:rPr lang="en-US" u="sng" dirty="0" smtClean="0">
                <a:hlinkClick r:id="rId3"/>
              </a:rPr>
              <a:t>App Data</a:t>
            </a:r>
            <a:endParaRPr lang="en-US" dirty="0" smtClean="0"/>
          </a:p>
          <a:p>
            <a:endParaRPr lang="en-US" dirty="0"/>
          </a:p>
          <a:p>
            <a:pPr marL="460375" lvl="1" indent="-460375"/>
            <a:r>
              <a:rPr lang="en-US" sz="3200" u="sng" dirty="0" smtClean="0">
                <a:hlinkClick r:id="rId4"/>
              </a:rPr>
              <a:t>How </a:t>
            </a:r>
            <a:r>
              <a:rPr lang="en-US" sz="3200" u="sng" dirty="0">
                <a:hlinkClick r:id="rId4"/>
              </a:rPr>
              <a:t>to manage </a:t>
            </a:r>
            <a:r>
              <a:rPr lang="en-US" sz="3200" u="sng" dirty="0" smtClean="0">
                <a:hlinkClick r:id="rId4"/>
              </a:rPr>
              <a:t>app </a:t>
            </a:r>
            <a:r>
              <a:rPr lang="en-US" sz="3200" u="sng" dirty="0">
                <a:hlinkClick r:id="rId4"/>
              </a:rPr>
              <a:t>data</a:t>
            </a:r>
            <a:endParaRPr lang="en-US" sz="3200" u="sng" dirty="0"/>
          </a:p>
          <a:p>
            <a:endParaRPr lang="en-US" dirty="0"/>
          </a:p>
          <a:p>
            <a:pPr marL="0" indent="0">
              <a:buNone/>
            </a:pPr>
            <a:r>
              <a:rPr lang="en-US" dirty="0"/>
              <a:t/>
            </a:r>
            <a:br>
              <a:rPr lang="en-US" dirty="0"/>
            </a:br>
            <a:endParaRPr lang="en-US" dirty="0"/>
          </a:p>
          <a:p>
            <a:endParaRPr lang="en-US" dirty="0"/>
          </a:p>
        </p:txBody>
      </p:sp>
    </p:spTree>
    <p:extLst>
      <p:ext uri="{BB962C8B-B14F-4D97-AF65-F5344CB8AC3E}">
        <p14:creationId xmlns:p14="http://schemas.microsoft.com/office/powerpoint/2010/main" val="1659080264"/>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969963" y="3412700"/>
            <a:ext cx="10847824" cy="2669779"/>
          </a:xfrm>
        </p:spPr>
        <p:txBody>
          <a:bodyPr/>
          <a:lstStyle/>
          <a:p>
            <a:pPr marL="457200" indent="-457200">
              <a:buFont typeface="Arial" pitchFamily="34" charset="0"/>
              <a:buChar char="•"/>
            </a:pPr>
            <a:r>
              <a:rPr lang="en-US" sz="3600" b="1" dirty="0"/>
              <a:t>Feedback and q</a:t>
            </a:r>
            <a:r>
              <a:rPr lang="en-US" sz="3600" b="1" dirty="0" smtClean="0"/>
              <a:t>uestions </a:t>
            </a:r>
            <a:r>
              <a:rPr lang="en-US" sz="3600" u="sng" dirty="0" smtClean="0">
                <a:hlinkClick r:id="rId2"/>
              </a:rPr>
              <a:t>http</a:t>
            </a:r>
            <a:r>
              <a:rPr lang="en-US" sz="3600" u="sng" dirty="0">
                <a:hlinkClick r:id="rId2"/>
              </a:rPr>
              <a:t>://forums.dev.windows.com</a:t>
            </a:r>
            <a:r>
              <a:rPr lang="en-US" sz="3600" dirty="0"/>
              <a:t> </a:t>
            </a:r>
            <a:r>
              <a:rPr lang="en-US" sz="3600" dirty="0" smtClean="0"/>
              <a:t/>
            </a:r>
            <a:br>
              <a:rPr lang="en-US" sz="3600" dirty="0" smtClean="0"/>
            </a:br>
            <a:endParaRPr lang="en-US" sz="3600" dirty="0" smtClean="0"/>
          </a:p>
          <a:p>
            <a:pPr marL="457200" indent="-457200">
              <a:buFont typeface="Arial" pitchFamily="34" charset="0"/>
              <a:buChar char="•"/>
            </a:pPr>
            <a:r>
              <a:rPr lang="en-US" sz="3600" b="1" dirty="0" smtClean="0"/>
              <a:t>Session </a:t>
            </a:r>
            <a:r>
              <a:rPr lang="en-US" sz="3600" b="1" dirty="0"/>
              <a:t>f</a:t>
            </a:r>
            <a:r>
              <a:rPr lang="en-US" sz="3600" b="1" dirty="0" smtClean="0"/>
              <a:t>eedback</a:t>
            </a:r>
            <a:br>
              <a:rPr lang="en-US" sz="3600" b="1" dirty="0" smtClean="0"/>
            </a:br>
            <a:r>
              <a:rPr lang="en-US" sz="3600" u="sng" dirty="0" smtClean="0">
                <a:hlinkClick r:id="rId3"/>
              </a:rPr>
              <a:t>http</a:t>
            </a:r>
            <a:r>
              <a:rPr lang="en-US" sz="3600" u="sng" dirty="0">
                <a:hlinkClick r:id="rId3"/>
              </a:rPr>
              <a:t>://bldw.in/SessionFeedback</a:t>
            </a:r>
            <a:r>
              <a:rPr lang="en-US" sz="3600" dirty="0"/>
              <a:t> </a:t>
            </a:r>
            <a:endParaRPr lang="en-US" sz="3600" dirty="0" smtClean="0"/>
          </a:p>
          <a:p>
            <a:endParaRPr lang="en-US" sz="3600" dirty="0"/>
          </a:p>
        </p:txBody>
      </p:sp>
      <p:sp>
        <p:nvSpPr>
          <p:cNvPr id="4" name="Text Placeholder 3"/>
          <p:cNvSpPr>
            <a:spLocks noGrp="1"/>
          </p:cNvSpPr>
          <p:nvPr>
            <p:ph type="body" sz="quarter" idx="10"/>
          </p:nvPr>
        </p:nvSpPr>
        <p:spPr>
          <a:xfrm>
            <a:off x="969964" y="1275872"/>
            <a:ext cx="9056688" cy="1378644"/>
          </a:xfrm>
        </p:spPr>
        <p:txBody>
          <a:bodyPr/>
          <a:lstStyle/>
          <a:p>
            <a:r>
              <a:rPr lang="en-US" dirty="0"/>
              <a:t>t</a:t>
            </a:r>
            <a:r>
              <a:rPr lang="en-US" dirty="0" smtClean="0"/>
              <a:t>hank you</a:t>
            </a:r>
            <a:endParaRPr lang="en-US" dirty="0"/>
          </a:p>
        </p:txBody>
      </p:sp>
    </p:spTree>
    <p:extLst>
      <p:ext uri="{BB962C8B-B14F-4D97-AF65-F5344CB8AC3E}">
        <p14:creationId xmlns:p14="http://schemas.microsoft.com/office/powerpoint/2010/main" val="3957151702"/>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black">
          <a:xfrm>
            <a:off x="4321175" y="3130766"/>
            <a:ext cx="3546476" cy="596468"/>
          </a:xfrm>
          <a:prstGeom prst="rect">
            <a:avLst/>
          </a:prstGeom>
          <a:noFill/>
          <a:ln>
            <a:noFill/>
          </a:ln>
        </p:spPr>
      </p:pic>
      <p:sp>
        <p:nvSpPr>
          <p:cNvPr id="5" name="Text Box 3"/>
          <p:cNvSpPr txBox="1">
            <a:spLocks noChangeArrowheads="1"/>
          </p:cNvSpPr>
          <p:nvPr/>
        </p:nvSpPr>
        <p:spPr bwMode="blackWhite">
          <a:xfrm>
            <a:off x="507868" y="6083573"/>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 </a:t>
            </a:r>
            <a:r>
              <a:rPr lang="en-US" sz="700" dirty="0" smtClean="0">
                <a:gradFill>
                  <a:gsLst>
                    <a:gs pos="0">
                      <a:schemeClr val="tx1"/>
                    </a:gs>
                    <a:gs pos="100000">
                      <a:schemeClr val="tx1"/>
                    </a:gs>
                  </a:gsLst>
                  <a:lin ang="5400000" scaled="0"/>
                </a:gradFill>
                <a:latin typeface="Segoe UI" pitchFamily="34" charset="0"/>
                <a:cs typeface="Arial" charset="0"/>
              </a:rPr>
              <a:t>2011 Microsoft </a:t>
            </a:r>
            <a:r>
              <a:rPr lang="en-US" sz="700" dirty="0">
                <a:gradFill>
                  <a:gsLst>
                    <a:gs pos="0">
                      <a:schemeClr val="tx1"/>
                    </a:gs>
                    <a:gs pos="100000">
                      <a:schemeClr val="tx1"/>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r>
              <a:rPr lang="en-US" sz="700" dirty="0" smtClean="0">
                <a:gradFill>
                  <a:gsLst>
                    <a:gs pos="0">
                      <a:schemeClr val="tx1"/>
                    </a:gs>
                    <a:gs pos="100000">
                      <a:schemeClr val="tx1"/>
                    </a:gs>
                  </a:gsLst>
                  <a:lin ang="5400000" scaled="0"/>
                </a:gradFill>
                <a:latin typeface="Segoe UI" pitchFamily="34" charset="0"/>
                <a:cs typeface="Arial" charset="0"/>
              </a:rPr>
              <a:t>MICROSOFT </a:t>
            </a:r>
            <a:r>
              <a:rPr lang="en-US" sz="700" dirty="0">
                <a:gradFill>
                  <a:gsLst>
                    <a:gs pos="0">
                      <a:schemeClr val="tx1"/>
                    </a:gs>
                    <a:gs pos="100000">
                      <a:schemeClr val="tx1"/>
                    </a:gs>
                  </a:gsLst>
                  <a:lin ang="5400000" scaled="0"/>
                </a:gradFill>
                <a:latin typeface="Segoe UI" pitchFamily="34" charset="0"/>
                <a:cs typeface="Arial" charset="0"/>
              </a:rPr>
              <a:t>MAKES NO WARRANTIES, EXPRESS, IMPLIED OR STATUTORY, AS TO THE INFORMATION IN THIS PRESENTATION.</a:t>
            </a:r>
          </a:p>
        </p:txBody>
      </p:sp>
    </p:spTree>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Documents and Settings\ralf\My Documents\KeyShot\Renderings\untitled.67.jpg"/>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r="66299"/>
          <a:stretch/>
        </p:blipFill>
        <p:spPr bwMode="auto">
          <a:xfrm>
            <a:off x="1335930" y="1812960"/>
            <a:ext cx="4107778" cy="4665641"/>
          </a:xfrm>
          <a:prstGeom prst="rect">
            <a:avLst/>
          </a:prstGeom>
          <a:noFill/>
          <a:ln>
            <a:noFill/>
          </a:ln>
        </p:spPr>
      </p:pic>
      <p:pic>
        <p:nvPicPr>
          <p:cNvPr id="15" name="Picture 14"/>
          <p:cNvPicPr>
            <a:picLocks noChangeAspect="1"/>
          </p:cNvPicPr>
          <p:nvPr/>
        </p:nvPicPr>
        <p:blipFill rotWithShape="1">
          <a:blip r:embed="rId4">
            <a:extLst>
              <a:ext uri="{28A0092B-C50C-407E-A947-70E740481C1C}">
                <a14:useLocalDpi xmlns:a14="http://schemas.microsoft.com/office/drawing/2010/main" val="0"/>
              </a:ext>
            </a:extLst>
          </a:blip>
          <a:srcRect r="8287" b="13622"/>
          <a:stretch/>
        </p:blipFill>
        <p:spPr>
          <a:xfrm>
            <a:off x="2329163" y="3231813"/>
            <a:ext cx="2617082" cy="1386483"/>
          </a:xfrm>
          <a:prstGeom prst="rect">
            <a:avLst/>
          </a:prstGeom>
        </p:spPr>
      </p:pic>
      <p:sp>
        <p:nvSpPr>
          <p:cNvPr id="4" name="Title 3"/>
          <p:cNvSpPr>
            <a:spLocks noGrp="1"/>
          </p:cNvSpPr>
          <p:nvPr>
            <p:ph type="title" idx="4294967295"/>
          </p:nvPr>
        </p:nvSpPr>
        <p:spPr>
          <a:xfrm>
            <a:off x="519112" y="228213"/>
            <a:ext cx="11149013" cy="1218795"/>
          </a:xfrm>
        </p:spPr>
        <p:txBody>
          <a:bodyPr/>
          <a:lstStyle/>
          <a:p>
            <a:r>
              <a:rPr lang="en-US" dirty="0" smtClean="0">
                <a:solidFill>
                  <a:schemeClr val="bg1"/>
                </a:solidFill>
              </a:rPr>
              <a:t>Many </a:t>
            </a:r>
            <a:r>
              <a:rPr lang="en-US" dirty="0">
                <a:solidFill>
                  <a:schemeClr val="bg1"/>
                </a:solidFill>
              </a:rPr>
              <a:t>w</a:t>
            </a:r>
            <a:r>
              <a:rPr lang="en-US" dirty="0" smtClean="0">
                <a:solidFill>
                  <a:schemeClr val="bg1"/>
                </a:solidFill>
              </a:rPr>
              <a:t>ays to </a:t>
            </a:r>
            <a:r>
              <a:rPr lang="en-US" dirty="0">
                <a:solidFill>
                  <a:schemeClr val="bg1"/>
                </a:solidFill>
              </a:rPr>
              <a:t>e</a:t>
            </a:r>
            <a:r>
              <a:rPr lang="en-US" dirty="0" smtClean="0">
                <a:solidFill>
                  <a:schemeClr val="bg1"/>
                </a:solidFill>
              </a:rPr>
              <a:t>nable a continuous </a:t>
            </a:r>
            <a:r>
              <a:rPr lang="en-US" dirty="0">
                <a:solidFill>
                  <a:schemeClr val="bg1"/>
                </a:solidFill>
              </a:rPr>
              <a:t>e</a:t>
            </a:r>
            <a:r>
              <a:rPr lang="en-US" dirty="0" smtClean="0">
                <a:solidFill>
                  <a:schemeClr val="bg1"/>
                </a:solidFill>
              </a:rPr>
              <a:t>xperience on </a:t>
            </a:r>
            <a:r>
              <a:rPr lang="en-US" dirty="0">
                <a:solidFill>
                  <a:schemeClr val="bg1"/>
                </a:solidFill>
              </a:rPr>
              <a:t>o</a:t>
            </a:r>
            <a:r>
              <a:rPr lang="en-US" dirty="0" smtClean="0">
                <a:solidFill>
                  <a:schemeClr val="bg1"/>
                </a:solidFill>
              </a:rPr>
              <a:t>ne PC</a:t>
            </a:r>
            <a:endParaRPr lang="en-US" dirty="0">
              <a:solidFill>
                <a:schemeClr val="bg1"/>
              </a:solidFill>
            </a:endParaRPr>
          </a:p>
        </p:txBody>
      </p:sp>
      <p:sp>
        <p:nvSpPr>
          <p:cNvPr id="24" name="Rectangular Callout 23"/>
          <p:cNvSpPr/>
          <p:nvPr/>
        </p:nvSpPr>
        <p:spPr bwMode="auto">
          <a:xfrm>
            <a:off x="5495730" y="1638466"/>
            <a:ext cx="5571295" cy="2684427"/>
          </a:xfrm>
          <a:prstGeom prst="wedgeRectCallout">
            <a:avLst>
              <a:gd name="adj1" fmla="val -55678"/>
              <a:gd name="adj2" fmla="val 31581"/>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25" name="Can 24"/>
          <p:cNvSpPr/>
          <p:nvPr/>
        </p:nvSpPr>
        <p:spPr bwMode="auto">
          <a:xfrm>
            <a:off x="6001742" y="2089012"/>
            <a:ext cx="835574" cy="1119353"/>
          </a:xfrm>
          <a:prstGeom prst="can">
            <a:avLst>
              <a:gd name="adj" fmla="val 38208"/>
            </a:avLst>
          </a:prstGeom>
          <a:noFill/>
          <a:ln w="76200">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solidFill>
                <a:schemeClr val="bg1"/>
              </a:solidFill>
            </a:endParaRPr>
          </a:p>
        </p:txBody>
      </p:sp>
      <p:sp>
        <p:nvSpPr>
          <p:cNvPr id="26" name="TextBox 25"/>
          <p:cNvSpPr txBox="1"/>
          <p:nvPr/>
        </p:nvSpPr>
        <p:spPr>
          <a:xfrm>
            <a:off x="5840145" y="3346613"/>
            <a:ext cx="1158768" cy="276999"/>
          </a:xfrm>
          <a:prstGeom prst="rect">
            <a:avLst/>
          </a:prstGeom>
          <a:noFill/>
        </p:spPr>
        <p:txBody>
          <a:bodyPr wrap="square" lIns="0" tIns="0" rIns="0" bIns="0" rtlCol="0">
            <a:spAutoFit/>
          </a:bodyPr>
          <a:lstStyle/>
          <a:p>
            <a:pPr algn="ctr"/>
            <a:r>
              <a:rPr lang="en-US" dirty="0" smtClean="0">
                <a:solidFill>
                  <a:schemeClr val="bg1"/>
                </a:solidFill>
                <a:latin typeface="+mj-lt"/>
              </a:rPr>
              <a:t>Registry</a:t>
            </a:r>
          </a:p>
        </p:txBody>
      </p:sp>
      <p:sp>
        <p:nvSpPr>
          <p:cNvPr id="27" name="Can 26"/>
          <p:cNvSpPr/>
          <p:nvPr/>
        </p:nvSpPr>
        <p:spPr bwMode="auto">
          <a:xfrm>
            <a:off x="9641761" y="2089009"/>
            <a:ext cx="835574" cy="1119353"/>
          </a:xfrm>
          <a:prstGeom prst="can">
            <a:avLst>
              <a:gd name="adj" fmla="val 38208"/>
            </a:avLst>
          </a:prstGeom>
          <a:noFill/>
          <a:ln w="76200">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solidFill>
                <a:schemeClr val="bg1"/>
              </a:solidFill>
            </a:endParaRPr>
          </a:p>
        </p:txBody>
      </p:sp>
      <p:sp>
        <p:nvSpPr>
          <p:cNvPr id="28" name="TextBox 27"/>
          <p:cNvSpPr txBox="1"/>
          <p:nvPr/>
        </p:nvSpPr>
        <p:spPr>
          <a:xfrm>
            <a:off x="9480165" y="3346611"/>
            <a:ext cx="1158767" cy="830997"/>
          </a:xfrm>
          <a:prstGeom prst="rect">
            <a:avLst/>
          </a:prstGeom>
          <a:noFill/>
        </p:spPr>
        <p:txBody>
          <a:bodyPr wrap="square" lIns="0" tIns="0" rIns="0" bIns="0" rtlCol="0">
            <a:spAutoFit/>
          </a:bodyPr>
          <a:lstStyle/>
          <a:p>
            <a:pPr algn="ctr"/>
            <a:r>
              <a:rPr lang="en-US" dirty="0" smtClean="0">
                <a:solidFill>
                  <a:schemeClr val="bg1"/>
                </a:solidFill>
                <a:latin typeface="+mj-lt"/>
              </a:rPr>
              <a:t>Your Custom Format</a:t>
            </a:r>
          </a:p>
        </p:txBody>
      </p:sp>
      <p:sp>
        <p:nvSpPr>
          <p:cNvPr id="29" name="Can 28"/>
          <p:cNvSpPr/>
          <p:nvPr/>
        </p:nvSpPr>
        <p:spPr bwMode="auto">
          <a:xfrm>
            <a:off x="7153231" y="2089011"/>
            <a:ext cx="835574" cy="1119353"/>
          </a:xfrm>
          <a:prstGeom prst="can">
            <a:avLst>
              <a:gd name="adj" fmla="val 38208"/>
            </a:avLst>
          </a:prstGeom>
          <a:noFill/>
          <a:ln w="76200">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solidFill>
                <a:schemeClr val="bg1"/>
              </a:solidFill>
            </a:endParaRPr>
          </a:p>
        </p:txBody>
      </p:sp>
      <p:sp>
        <p:nvSpPr>
          <p:cNvPr id="30" name="TextBox 29"/>
          <p:cNvSpPr txBox="1"/>
          <p:nvPr/>
        </p:nvSpPr>
        <p:spPr>
          <a:xfrm>
            <a:off x="6991635" y="3346612"/>
            <a:ext cx="1158767" cy="830997"/>
          </a:xfrm>
          <a:prstGeom prst="rect">
            <a:avLst/>
          </a:prstGeom>
          <a:noFill/>
        </p:spPr>
        <p:txBody>
          <a:bodyPr wrap="square" lIns="0" tIns="0" rIns="0" bIns="0" rtlCol="0">
            <a:spAutoFit/>
          </a:bodyPr>
          <a:lstStyle/>
          <a:p>
            <a:pPr algn="ctr"/>
            <a:r>
              <a:rPr lang="en-US" dirty="0" smtClean="0">
                <a:solidFill>
                  <a:schemeClr val="bg1"/>
                </a:solidFill>
                <a:latin typeface="+mj-lt"/>
              </a:rPr>
              <a:t>Settings XML and .</a:t>
            </a:r>
            <a:r>
              <a:rPr lang="en-US" dirty="0" err="1" smtClean="0">
                <a:solidFill>
                  <a:schemeClr val="bg1"/>
                </a:solidFill>
                <a:latin typeface="+mj-lt"/>
              </a:rPr>
              <a:t>ini</a:t>
            </a:r>
            <a:r>
              <a:rPr lang="en-US" dirty="0" smtClean="0">
                <a:solidFill>
                  <a:schemeClr val="bg1"/>
                </a:solidFill>
                <a:latin typeface="+mj-lt"/>
              </a:rPr>
              <a:t> Files</a:t>
            </a:r>
          </a:p>
        </p:txBody>
      </p:sp>
      <p:sp>
        <p:nvSpPr>
          <p:cNvPr id="31" name="Can 30"/>
          <p:cNvSpPr/>
          <p:nvPr/>
        </p:nvSpPr>
        <p:spPr bwMode="auto">
          <a:xfrm>
            <a:off x="8413680" y="2089011"/>
            <a:ext cx="835574" cy="1119353"/>
          </a:xfrm>
          <a:prstGeom prst="can">
            <a:avLst>
              <a:gd name="adj" fmla="val 38208"/>
            </a:avLst>
          </a:prstGeom>
          <a:noFill/>
          <a:ln w="76200">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solidFill>
                <a:schemeClr val="bg1"/>
              </a:solidFill>
            </a:endParaRPr>
          </a:p>
        </p:txBody>
      </p:sp>
      <p:sp>
        <p:nvSpPr>
          <p:cNvPr id="32" name="TextBox 31"/>
          <p:cNvSpPr txBox="1"/>
          <p:nvPr/>
        </p:nvSpPr>
        <p:spPr>
          <a:xfrm>
            <a:off x="8252083" y="3346613"/>
            <a:ext cx="1158768" cy="276999"/>
          </a:xfrm>
          <a:prstGeom prst="rect">
            <a:avLst/>
          </a:prstGeom>
          <a:noFill/>
        </p:spPr>
        <p:txBody>
          <a:bodyPr wrap="square" lIns="0" tIns="0" rIns="0" bIns="0" rtlCol="0">
            <a:spAutoFit/>
          </a:bodyPr>
          <a:lstStyle/>
          <a:p>
            <a:pPr algn="ctr"/>
            <a:r>
              <a:rPr lang="en-US" dirty="0" smtClean="0">
                <a:solidFill>
                  <a:schemeClr val="bg1"/>
                </a:solidFill>
                <a:latin typeface="+mj-lt"/>
              </a:rPr>
              <a:t>Cookies</a:t>
            </a:r>
          </a:p>
        </p:txBody>
      </p:sp>
    </p:spTree>
    <p:extLst>
      <p:ext uri="{BB962C8B-B14F-4D97-AF65-F5344CB8AC3E}">
        <p14:creationId xmlns:p14="http://schemas.microsoft.com/office/powerpoint/2010/main" val="2568207021"/>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7559662"/>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descr="C:\Documents and Settings\ralf\My Documents\KeyShot\Renderings\untitled.67.jpg"/>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l="55652" t="31471" r="-1" b="19092"/>
          <a:stretch/>
        </p:blipFill>
        <p:spPr bwMode="auto">
          <a:xfrm>
            <a:off x="5601234" y="3767782"/>
            <a:ext cx="5405520" cy="2306529"/>
          </a:xfrm>
          <a:prstGeom prst="rect">
            <a:avLst/>
          </a:prstGeom>
          <a:noFill/>
          <a:ln>
            <a:noFill/>
          </a:ln>
        </p:spPr>
      </p:pic>
      <p:pic>
        <p:nvPicPr>
          <p:cNvPr id="28" name="Picture 27"/>
          <p:cNvPicPr>
            <a:picLocks noChangeAspect="1"/>
          </p:cNvPicPr>
          <p:nvPr/>
        </p:nvPicPr>
        <p:blipFill rotWithShape="1">
          <a:blip r:embed="rId4">
            <a:extLst>
              <a:ext uri="{28A0092B-C50C-407E-A947-70E740481C1C}">
                <a14:useLocalDpi xmlns:a14="http://schemas.microsoft.com/office/drawing/2010/main" val="0"/>
              </a:ext>
            </a:extLst>
          </a:blip>
          <a:srcRect r="8287" b="13622"/>
          <a:stretch/>
        </p:blipFill>
        <p:spPr>
          <a:xfrm>
            <a:off x="6001742" y="4785071"/>
            <a:ext cx="1266502" cy="670970"/>
          </a:xfrm>
          <a:prstGeom prst="rect">
            <a:avLst/>
          </a:prstGeom>
        </p:spPr>
      </p:pic>
      <p:pic>
        <p:nvPicPr>
          <p:cNvPr id="29" name="Picture 28"/>
          <p:cNvPicPr>
            <a:picLocks noChangeAspect="1"/>
          </p:cNvPicPr>
          <p:nvPr/>
        </p:nvPicPr>
        <p:blipFill rotWithShape="1">
          <a:blip r:embed="rId4">
            <a:extLst>
              <a:ext uri="{28A0092B-C50C-407E-A947-70E740481C1C}">
                <a14:useLocalDpi xmlns:a14="http://schemas.microsoft.com/office/drawing/2010/main" val="0"/>
              </a:ext>
            </a:extLst>
          </a:blip>
          <a:srcRect r="8287" b="13622"/>
          <a:stretch/>
        </p:blipFill>
        <p:spPr>
          <a:xfrm>
            <a:off x="8419126" y="4917284"/>
            <a:ext cx="682229" cy="361432"/>
          </a:xfrm>
          <a:prstGeom prst="rect">
            <a:avLst/>
          </a:prstGeom>
        </p:spPr>
      </p:pic>
      <p:pic>
        <p:nvPicPr>
          <p:cNvPr id="30" name="Picture 29"/>
          <p:cNvPicPr>
            <a:picLocks noChangeAspect="1"/>
          </p:cNvPicPr>
          <p:nvPr/>
        </p:nvPicPr>
        <p:blipFill rotWithShape="1">
          <a:blip r:embed="rId4">
            <a:extLst>
              <a:ext uri="{28A0092B-C50C-407E-A947-70E740481C1C}">
                <a14:useLocalDpi xmlns:a14="http://schemas.microsoft.com/office/drawing/2010/main" val="0"/>
              </a:ext>
            </a:extLst>
          </a:blip>
          <a:srcRect r="8287" b="13622"/>
          <a:stretch/>
        </p:blipFill>
        <p:spPr>
          <a:xfrm>
            <a:off x="9856219" y="4833911"/>
            <a:ext cx="682229" cy="361432"/>
          </a:xfrm>
          <a:prstGeom prst="rect">
            <a:avLst/>
          </a:prstGeom>
        </p:spPr>
      </p:pic>
      <p:sp>
        <p:nvSpPr>
          <p:cNvPr id="4" name="Title 3"/>
          <p:cNvSpPr>
            <a:spLocks noGrp="1"/>
          </p:cNvSpPr>
          <p:nvPr>
            <p:ph type="title" idx="4294967295"/>
          </p:nvPr>
        </p:nvSpPr>
        <p:spPr>
          <a:xfrm>
            <a:off x="519899" y="223620"/>
            <a:ext cx="11149013" cy="609398"/>
          </a:xfrm>
        </p:spPr>
        <p:txBody>
          <a:bodyPr/>
          <a:lstStyle/>
          <a:p>
            <a:r>
              <a:rPr lang="en-US" dirty="0" smtClean="0">
                <a:solidFill>
                  <a:schemeClr val="bg1"/>
                </a:solidFill>
              </a:rPr>
              <a:t>Across many PCs?</a:t>
            </a:r>
            <a:endParaRPr lang="en-US" dirty="0">
              <a:solidFill>
                <a:schemeClr val="bg1"/>
              </a:solidFill>
            </a:endParaRPr>
          </a:p>
        </p:txBody>
      </p:sp>
      <p:pic>
        <p:nvPicPr>
          <p:cNvPr id="7" name="Picture 6" descr="C:\Documents and Settings\ralf\My Documents\KeyShot\Renderings\untitled.67.jpg"/>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r="66299"/>
          <a:stretch/>
        </p:blipFill>
        <p:spPr bwMode="auto">
          <a:xfrm>
            <a:off x="1335930" y="1812960"/>
            <a:ext cx="4107778" cy="4665641"/>
          </a:xfrm>
          <a:prstGeom prst="rect">
            <a:avLst/>
          </a:prstGeom>
          <a:noFill/>
          <a:ln>
            <a:noFill/>
          </a:ln>
        </p:spPr>
      </p:pic>
      <p:pic>
        <p:nvPicPr>
          <p:cNvPr id="15" name="Picture 14"/>
          <p:cNvPicPr>
            <a:picLocks noChangeAspect="1"/>
          </p:cNvPicPr>
          <p:nvPr/>
        </p:nvPicPr>
        <p:blipFill rotWithShape="1">
          <a:blip r:embed="rId4">
            <a:extLst>
              <a:ext uri="{28A0092B-C50C-407E-A947-70E740481C1C}">
                <a14:useLocalDpi xmlns:a14="http://schemas.microsoft.com/office/drawing/2010/main" val="0"/>
              </a:ext>
            </a:extLst>
          </a:blip>
          <a:srcRect r="8287" b="13622"/>
          <a:stretch/>
        </p:blipFill>
        <p:spPr>
          <a:xfrm>
            <a:off x="2329163" y="3231813"/>
            <a:ext cx="2617082" cy="1386483"/>
          </a:xfrm>
          <a:prstGeom prst="rect">
            <a:avLst/>
          </a:prstGeom>
        </p:spPr>
      </p:pic>
      <p:sp>
        <p:nvSpPr>
          <p:cNvPr id="5" name="Rectangular Callout 4"/>
          <p:cNvSpPr/>
          <p:nvPr/>
        </p:nvSpPr>
        <p:spPr bwMode="auto">
          <a:xfrm>
            <a:off x="5495730" y="1638466"/>
            <a:ext cx="5571295" cy="2684427"/>
          </a:xfrm>
          <a:prstGeom prst="wedgeRectCallout">
            <a:avLst>
              <a:gd name="adj1" fmla="val -55678"/>
              <a:gd name="adj2" fmla="val 31581"/>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11" name="Can 10"/>
          <p:cNvSpPr/>
          <p:nvPr/>
        </p:nvSpPr>
        <p:spPr bwMode="auto">
          <a:xfrm>
            <a:off x="6001742" y="2089012"/>
            <a:ext cx="835574" cy="1119353"/>
          </a:xfrm>
          <a:prstGeom prst="can">
            <a:avLst>
              <a:gd name="adj" fmla="val 38208"/>
            </a:avLst>
          </a:prstGeom>
          <a:noFill/>
          <a:ln w="76200">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solidFill>
                <a:schemeClr val="bg1"/>
              </a:solidFill>
            </a:endParaRPr>
          </a:p>
        </p:txBody>
      </p:sp>
      <p:sp>
        <p:nvSpPr>
          <p:cNvPr id="12" name="TextBox 11"/>
          <p:cNvSpPr txBox="1"/>
          <p:nvPr/>
        </p:nvSpPr>
        <p:spPr>
          <a:xfrm>
            <a:off x="5840145" y="3346613"/>
            <a:ext cx="1158768" cy="276999"/>
          </a:xfrm>
          <a:prstGeom prst="rect">
            <a:avLst/>
          </a:prstGeom>
          <a:noFill/>
        </p:spPr>
        <p:txBody>
          <a:bodyPr wrap="square" lIns="0" tIns="0" rIns="0" bIns="0" rtlCol="0">
            <a:spAutoFit/>
          </a:bodyPr>
          <a:lstStyle/>
          <a:p>
            <a:pPr algn="ctr"/>
            <a:r>
              <a:rPr lang="en-US" dirty="0" smtClean="0">
                <a:solidFill>
                  <a:schemeClr val="bg1"/>
                </a:solidFill>
                <a:latin typeface="+mj-lt"/>
              </a:rPr>
              <a:t>Registry</a:t>
            </a:r>
          </a:p>
        </p:txBody>
      </p:sp>
      <p:sp>
        <p:nvSpPr>
          <p:cNvPr id="13" name="Can 12"/>
          <p:cNvSpPr/>
          <p:nvPr/>
        </p:nvSpPr>
        <p:spPr bwMode="auto">
          <a:xfrm>
            <a:off x="9641761" y="2089009"/>
            <a:ext cx="835574" cy="1119353"/>
          </a:xfrm>
          <a:prstGeom prst="can">
            <a:avLst>
              <a:gd name="adj" fmla="val 38208"/>
            </a:avLst>
          </a:prstGeom>
          <a:noFill/>
          <a:ln w="76200">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solidFill>
                <a:schemeClr val="bg1"/>
              </a:solidFill>
            </a:endParaRPr>
          </a:p>
        </p:txBody>
      </p:sp>
      <p:sp>
        <p:nvSpPr>
          <p:cNvPr id="14" name="TextBox 13"/>
          <p:cNvSpPr txBox="1"/>
          <p:nvPr/>
        </p:nvSpPr>
        <p:spPr>
          <a:xfrm>
            <a:off x="9480165" y="3346611"/>
            <a:ext cx="1158767" cy="830997"/>
          </a:xfrm>
          <a:prstGeom prst="rect">
            <a:avLst/>
          </a:prstGeom>
          <a:noFill/>
        </p:spPr>
        <p:txBody>
          <a:bodyPr wrap="square" lIns="0" tIns="0" rIns="0" bIns="0" rtlCol="0">
            <a:spAutoFit/>
          </a:bodyPr>
          <a:lstStyle/>
          <a:p>
            <a:pPr algn="ctr"/>
            <a:r>
              <a:rPr lang="en-US" dirty="0" smtClean="0">
                <a:solidFill>
                  <a:schemeClr val="bg1"/>
                </a:solidFill>
                <a:latin typeface="+mj-lt"/>
              </a:rPr>
              <a:t>Your Custom Format</a:t>
            </a:r>
          </a:p>
        </p:txBody>
      </p:sp>
      <p:sp>
        <p:nvSpPr>
          <p:cNvPr id="20" name="Can 19"/>
          <p:cNvSpPr/>
          <p:nvPr/>
        </p:nvSpPr>
        <p:spPr bwMode="auto">
          <a:xfrm>
            <a:off x="7153231" y="2089011"/>
            <a:ext cx="835574" cy="1119353"/>
          </a:xfrm>
          <a:prstGeom prst="can">
            <a:avLst>
              <a:gd name="adj" fmla="val 38208"/>
            </a:avLst>
          </a:prstGeom>
          <a:noFill/>
          <a:ln w="76200">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solidFill>
                <a:schemeClr val="bg1"/>
              </a:solidFill>
            </a:endParaRPr>
          </a:p>
        </p:txBody>
      </p:sp>
      <p:sp>
        <p:nvSpPr>
          <p:cNvPr id="21" name="TextBox 20"/>
          <p:cNvSpPr txBox="1"/>
          <p:nvPr/>
        </p:nvSpPr>
        <p:spPr>
          <a:xfrm>
            <a:off x="6991635" y="3346612"/>
            <a:ext cx="1158767" cy="830997"/>
          </a:xfrm>
          <a:prstGeom prst="rect">
            <a:avLst/>
          </a:prstGeom>
          <a:noFill/>
        </p:spPr>
        <p:txBody>
          <a:bodyPr wrap="square" lIns="0" tIns="0" rIns="0" bIns="0" rtlCol="0">
            <a:spAutoFit/>
          </a:bodyPr>
          <a:lstStyle/>
          <a:p>
            <a:pPr algn="ctr"/>
            <a:r>
              <a:rPr lang="en-US" dirty="0" smtClean="0">
                <a:solidFill>
                  <a:schemeClr val="bg1"/>
                </a:solidFill>
                <a:latin typeface="+mj-lt"/>
              </a:rPr>
              <a:t>Settings XML and .</a:t>
            </a:r>
            <a:r>
              <a:rPr lang="en-US" dirty="0" err="1" smtClean="0">
                <a:solidFill>
                  <a:schemeClr val="bg1"/>
                </a:solidFill>
                <a:latin typeface="+mj-lt"/>
              </a:rPr>
              <a:t>ini</a:t>
            </a:r>
            <a:r>
              <a:rPr lang="en-US" dirty="0" smtClean="0">
                <a:solidFill>
                  <a:schemeClr val="bg1"/>
                </a:solidFill>
                <a:latin typeface="+mj-lt"/>
              </a:rPr>
              <a:t> Files</a:t>
            </a:r>
          </a:p>
        </p:txBody>
      </p:sp>
      <p:sp>
        <p:nvSpPr>
          <p:cNvPr id="22" name="Can 21"/>
          <p:cNvSpPr/>
          <p:nvPr/>
        </p:nvSpPr>
        <p:spPr bwMode="auto">
          <a:xfrm>
            <a:off x="8413680" y="2089011"/>
            <a:ext cx="835574" cy="1119353"/>
          </a:xfrm>
          <a:prstGeom prst="can">
            <a:avLst>
              <a:gd name="adj" fmla="val 38208"/>
            </a:avLst>
          </a:prstGeom>
          <a:noFill/>
          <a:ln w="76200">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solidFill>
                <a:schemeClr val="bg1"/>
              </a:solidFill>
            </a:endParaRPr>
          </a:p>
        </p:txBody>
      </p:sp>
      <p:sp>
        <p:nvSpPr>
          <p:cNvPr id="23" name="TextBox 22"/>
          <p:cNvSpPr txBox="1"/>
          <p:nvPr/>
        </p:nvSpPr>
        <p:spPr>
          <a:xfrm>
            <a:off x="8252083" y="3346613"/>
            <a:ext cx="1158768" cy="276999"/>
          </a:xfrm>
          <a:prstGeom prst="rect">
            <a:avLst/>
          </a:prstGeom>
          <a:noFill/>
        </p:spPr>
        <p:txBody>
          <a:bodyPr wrap="square" lIns="0" tIns="0" rIns="0" bIns="0" rtlCol="0">
            <a:spAutoFit/>
          </a:bodyPr>
          <a:lstStyle/>
          <a:p>
            <a:pPr algn="ctr"/>
            <a:r>
              <a:rPr lang="en-US" dirty="0" smtClean="0">
                <a:solidFill>
                  <a:schemeClr val="bg1"/>
                </a:solidFill>
                <a:latin typeface="+mj-lt"/>
              </a:rPr>
              <a:t>Cookies</a:t>
            </a:r>
          </a:p>
        </p:txBody>
      </p:sp>
      <p:grpSp>
        <p:nvGrpSpPr>
          <p:cNvPr id="6" name="Group 5"/>
          <p:cNvGrpSpPr/>
          <p:nvPr/>
        </p:nvGrpSpPr>
        <p:grpSpPr>
          <a:xfrm>
            <a:off x="2041962" y="1587889"/>
            <a:ext cx="3191484" cy="1876538"/>
            <a:chOff x="2041962" y="1587889"/>
            <a:chExt cx="3191484" cy="1876538"/>
          </a:xfrm>
        </p:grpSpPr>
        <p:sp>
          <p:nvSpPr>
            <p:cNvPr id="31" name="Cloud 30"/>
            <p:cNvSpPr/>
            <p:nvPr/>
          </p:nvSpPr>
          <p:spPr bwMode="auto">
            <a:xfrm>
              <a:off x="2041962" y="1587889"/>
              <a:ext cx="3191484" cy="1876538"/>
            </a:xfrm>
            <a:prstGeom prst="cloud">
              <a:avLst/>
            </a:prstGeom>
            <a:ln w="28575">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24" name="Can 23"/>
            <p:cNvSpPr/>
            <p:nvPr/>
          </p:nvSpPr>
          <p:spPr bwMode="auto">
            <a:xfrm>
              <a:off x="2506276" y="2086398"/>
              <a:ext cx="580594" cy="632237"/>
            </a:xfrm>
            <a:prstGeom prst="can">
              <a:avLst/>
            </a:prstGeom>
            <a:solidFill>
              <a:schemeClr val="accent1"/>
            </a:solidFill>
            <a:ln w="28575">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96231" y="1925446"/>
              <a:ext cx="621484" cy="627212"/>
            </a:xfrm>
            <a:prstGeom prst="rect">
              <a:avLst/>
            </a:prstGeom>
            <a:ln w="28575">
              <a:solidFill>
                <a:schemeClr val="tx1"/>
              </a:solidFill>
            </a:ln>
          </p:spPr>
        </p:pic>
        <p:pic>
          <p:nvPicPr>
            <p:cNvPr id="25" name="Picture 1" descr="C:\Users\dbenne\AppData\Local\Microsoft\Windows\Temporary Internet Files\Content.IE5\6M2340EQ\MC900434845[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52714" y="2402517"/>
              <a:ext cx="710595" cy="710595"/>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grpSp>
      <p:sp>
        <p:nvSpPr>
          <p:cNvPr id="3" name="Rectangle 2"/>
          <p:cNvSpPr/>
          <p:nvPr/>
        </p:nvSpPr>
        <p:spPr bwMode="auto">
          <a:xfrm>
            <a:off x="2283564" y="4585222"/>
            <a:ext cx="2709485" cy="108473"/>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27" name="Rectangle 26"/>
          <p:cNvSpPr/>
          <p:nvPr/>
        </p:nvSpPr>
        <p:spPr bwMode="auto">
          <a:xfrm>
            <a:off x="5853342" y="5433181"/>
            <a:ext cx="1563301" cy="45719"/>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Tree>
    <p:extLst>
      <p:ext uri="{BB962C8B-B14F-4D97-AF65-F5344CB8AC3E}">
        <p14:creationId xmlns:p14="http://schemas.microsoft.com/office/powerpoint/2010/main" val="3032653950"/>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75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Continuity across </a:t>
            </a:r>
            <a:r>
              <a:rPr lang="en-US" dirty="0"/>
              <a:t>m</a:t>
            </a:r>
            <a:r>
              <a:rPr lang="en-US" dirty="0" smtClean="0"/>
              <a:t>any PCs: today</a:t>
            </a:r>
            <a:endParaRPr lang="en-US" dirty="0"/>
          </a:p>
        </p:txBody>
      </p:sp>
      <p:sp>
        <p:nvSpPr>
          <p:cNvPr id="3" name="Content Placeholder 2"/>
          <p:cNvSpPr>
            <a:spLocks noGrp="1"/>
          </p:cNvSpPr>
          <p:nvPr>
            <p:ph idx="1"/>
          </p:nvPr>
        </p:nvSpPr>
        <p:spPr>
          <a:xfrm>
            <a:off x="519112" y="1447800"/>
            <a:ext cx="11149013" cy="3151632"/>
          </a:xfrm>
        </p:spPr>
        <p:txBody>
          <a:bodyPr/>
          <a:lstStyle/>
          <a:p>
            <a:r>
              <a:rPr lang="en-US" dirty="0" smtClean="0"/>
              <a:t>Register a domain</a:t>
            </a:r>
          </a:p>
          <a:p>
            <a:r>
              <a:rPr lang="en-US" dirty="0" smtClean="0"/>
              <a:t>Setup your services and infrastructure</a:t>
            </a:r>
          </a:p>
          <a:p>
            <a:r>
              <a:rPr lang="en-US" dirty="0" smtClean="0"/>
              <a:t>Figure out security and user management</a:t>
            </a:r>
          </a:p>
          <a:p>
            <a:r>
              <a:rPr lang="en-US" dirty="0" smtClean="0"/>
              <a:t>Build sync infrastructure</a:t>
            </a:r>
          </a:p>
          <a:p>
            <a:r>
              <a:rPr lang="en-US" dirty="0" smtClean="0"/>
              <a:t>Scale your service for millions of users</a:t>
            </a:r>
          </a:p>
          <a:p>
            <a:endParaRPr lang="en-US" dirty="0"/>
          </a:p>
        </p:txBody>
      </p:sp>
      <p:sp>
        <p:nvSpPr>
          <p:cNvPr id="5" name="Rectangle 4"/>
          <p:cNvSpPr/>
          <p:nvPr/>
        </p:nvSpPr>
        <p:spPr>
          <a:xfrm>
            <a:off x="552450" y="4432361"/>
            <a:ext cx="10401300" cy="1348061"/>
          </a:xfrm>
          <a:prstGeom prst="rect">
            <a:avLst/>
          </a:prstGeom>
        </p:spPr>
        <p:txBody>
          <a:bodyPr wrap="square">
            <a:spAutoFit/>
          </a:bodyPr>
          <a:lstStyle/>
          <a:p>
            <a:pPr lvl="0">
              <a:lnSpc>
                <a:spcPct val="90000"/>
              </a:lnSpc>
              <a:spcBef>
                <a:spcPct val="20000"/>
              </a:spcBef>
              <a:buSzPct val="90000"/>
            </a:pPr>
            <a:r>
              <a:rPr lang="en-US" sz="3200" b="1" dirty="0">
                <a:gradFill>
                  <a:gsLst>
                    <a:gs pos="0">
                      <a:srgbClr val="FFFFFF"/>
                    </a:gs>
                    <a:gs pos="86000">
                      <a:srgbClr val="FFFFFF"/>
                    </a:gs>
                  </a:gsLst>
                  <a:lin ang="5400000" scaled="0"/>
                </a:gradFill>
                <a:latin typeface="+mj-lt"/>
              </a:rPr>
              <a:t>Or…</a:t>
            </a:r>
          </a:p>
          <a:p>
            <a:pPr lvl="0">
              <a:lnSpc>
                <a:spcPct val="90000"/>
              </a:lnSpc>
              <a:spcBef>
                <a:spcPct val="20000"/>
              </a:spcBef>
              <a:buSzPct val="90000"/>
            </a:pPr>
            <a:endParaRPr lang="en-US" sz="1600" b="1" dirty="0">
              <a:gradFill>
                <a:gsLst>
                  <a:gs pos="0">
                    <a:srgbClr val="FFFFFF"/>
                  </a:gs>
                  <a:gs pos="86000">
                    <a:srgbClr val="FFFFFF"/>
                  </a:gs>
                </a:gsLst>
                <a:lin ang="5400000" scaled="0"/>
              </a:gradFill>
            </a:endParaRPr>
          </a:p>
          <a:p>
            <a:pPr lvl="0">
              <a:lnSpc>
                <a:spcPct val="90000"/>
              </a:lnSpc>
              <a:spcBef>
                <a:spcPct val="20000"/>
              </a:spcBef>
              <a:buSzPct val="90000"/>
            </a:pPr>
            <a:r>
              <a:rPr lang="en-US" sz="3200" dirty="0" err="1">
                <a:gradFill>
                  <a:gsLst>
                    <a:gs pos="0">
                      <a:srgbClr val="FFFFFF"/>
                    </a:gs>
                    <a:gs pos="86000">
                      <a:srgbClr val="FFFFFF"/>
                    </a:gs>
                  </a:gsLst>
                  <a:lin ang="5400000" scaled="0"/>
                </a:gradFill>
              </a:rPr>
              <a:t>appData.roamingSettings.values</a:t>
            </a:r>
            <a:r>
              <a:rPr lang="en-US" sz="3200" dirty="0" smtClean="0">
                <a:gradFill>
                  <a:gsLst>
                    <a:gs pos="0">
                      <a:srgbClr val="FFFFFF"/>
                    </a:gs>
                    <a:gs pos="86000">
                      <a:srgbClr val="FFFFFF"/>
                    </a:gs>
                  </a:gsLst>
                  <a:lin ang="5400000" scaled="0"/>
                </a:gradFill>
              </a:rPr>
              <a:t>[“restaurant”] </a:t>
            </a:r>
            <a:r>
              <a:rPr lang="en-US" sz="3200" dirty="0">
                <a:gradFill>
                  <a:gsLst>
                    <a:gs pos="0">
                      <a:srgbClr val="FFFFFF"/>
                    </a:gs>
                    <a:gs pos="86000">
                      <a:srgbClr val="FFFFFF"/>
                    </a:gs>
                  </a:gsLst>
                  <a:lin ang="5400000" scaled="0"/>
                </a:gradFill>
              </a:rPr>
              <a:t>= </a:t>
            </a:r>
            <a:r>
              <a:rPr lang="en-US" sz="3200" dirty="0" smtClean="0">
                <a:gradFill>
                  <a:gsLst>
                    <a:gs pos="0">
                      <a:srgbClr val="FFFFFF"/>
                    </a:gs>
                    <a:gs pos="86000">
                      <a:srgbClr val="FFFFFF"/>
                    </a:gs>
                  </a:gsLst>
                  <a:lin ang="5400000" scaled="0"/>
                </a:gradFill>
              </a:rPr>
              <a:t>“Mario’s”;</a:t>
            </a:r>
            <a:endParaRPr lang="en-US" sz="3200" dirty="0">
              <a:gradFill>
                <a:gsLst>
                  <a:gs pos="0">
                    <a:srgbClr val="FFFFFF"/>
                  </a:gs>
                  <a:gs pos="86000">
                    <a:srgbClr val="FFFFFF"/>
                  </a:gs>
                </a:gsLst>
                <a:lin ang="5400000" scaled="0"/>
              </a:gradFill>
            </a:endParaRPr>
          </a:p>
        </p:txBody>
      </p:sp>
    </p:spTree>
    <p:extLst>
      <p:ext uri="{BB962C8B-B14F-4D97-AF65-F5344CB8AC3E}">
        <p14:creationId xmlns:p14="http://schemas.microsoft.com/office/powerpoint/2010/main" val="2508876152"/>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Text Placeholder 2"/>
          <p:cNvSpPr>
            <a:spLocks noGrp="1"/>
          </p:cNvSpPr>
          <p:nvPr>
            <p:ph type="body" sz="quarter" idx="10"/>
          </p:nvPr>
        </p:nvSpPr>
        <p:spPr>
          <a:xfrm>
            <a:off x="519114" y="1208318"/>
            <a:ext cx="11149012" cy="5127558"/>
          </a:xfrm>
        </p:spPr>
        <p:txBody>
          <a:bodyPr/>
          <a:lstStyle/>
          <a:p>
            <a:r>
              <a:rPr lang="en-US" sz="2800" dirty="0" smtClean="0"/>
              <a:t>Continuous experience when users </a:t>
            </a:r>
            <a:r>
              <a:rPr lang="en-US" sz="2800" u="sng" dirty="0" smtClean="0"/>
              <a:t>switch between</a:t>
            </a:r>
            <a:r>
              <a:rPr lang="en-US" sz="2800" u="sng" dirty="0"/>
              <a:t> </a:t>
            </a:r>
            <a:r>
              <a:rPr lang="en-US" sz="2800" u="sng" dirty="0" smtClean="0"/>
              <a:t>apps</a:t>
            </a:r>
          </a:p>
          <a:p>
            <a:pPr lvl="1"/>
            <a:r>
              <a:rPr lang="en-US" sz="2400" dirty="0" smtClean="0"/>
              <a:t>Managing app settings and data</a:t>
            </a:r>
          </a:p>
          <a:p>
            <a:pPr lvl="1"/>
            <a:r>
              <a:rPr lang="en-US" sz="2400" dirty="0" smtClean="0"/>
              <a:t>Managing app data during suspend and resume</a:t>
            </a:r>
          </a:p>
          <a:p>
            <a:pPr lvl="1"/>
            <a:r>
              <a:rPr lang="en-US" sz="2400" dirty="0" smtClean="0"/>
              <a:t>Managing changes in network connectivity</a:t>
            </a:r>
          </a:p>
          <a:p>
            <a:pPr lvl="1"/>
            <a:endParaRPr lang="en-US" sz="2400" dirty="0" smtClean="0"/>
          </a:p>
          <a:p>
            <a:r>
              <a:rPr lang="en-US" sz="2800" dirty="0" smtClean="0"/>
              <a:t>Continuous experience when users </a:t>
            </a:r>
            <a:r>
              <a:rPr lang="en-US" sz="2800" u="sng" dirty="0" smtClean="0"/>
              <a:t>switch between PCs</a:t>
            </a:r>
          </a:p>
          <a:p>
            <a:pPr lvl="1"/>
            <a:r>
              <a:rPr lang="en-US" sz="2400" dirty="0" smtClean="0"/>
              <a:t>Roaming app settings and data</a:t>
            </a:r>
          </a:p>
          <a:p>
            <a:pPr lvl="1"/>
            <a:r>
              <a:rPr lang="en-US" sz="2400" dirty="0" smtClean="0"/>
              <a:t>Roaming files</a:t>
            </a:r>
          </a:p>
          <a:p>
            <a:pPr marL="460375" lvl="1" indent="0">
              <a:buNone/>
            </a:pPr>
            <a:endParaRPr lang="en-US" sz="2400" dirty="0" smtClean="0"/>
          </a:p>
          <a:p>
            <a:pPr marL="0" indent="0">
              <a:buNone/>
            </a:pPr>
            <a:r>
              <a:rPr lang="en-US" sz="2800" dirty="0" smtClean="0">
                <a:latin typeface="+mj-lt"/>
              </a:rPr>
              <a:t>You’ll leave with examples of how to</a:t>
            </a:r>
          </a:p>
          <a:p>
            <a:r>
              <a:rPr lang="en-US" sz="2800" dirty="0" smtClean="0"/>
              <a:t>Enable customers to seamlessly switch back to your app</a:t>
            </a:r>
          </a:p>
          <a:p>
            <a:r>
              <a:rPr lang="en-US" sz="2800" dirty="0" smtClean="0"/>
              <a:t>Use </a:t>
            </a:r>
            <a:r>
              <a:rPr lang="en-US" sz="2800" dirty="0"/>
              <a:t>the Live cloud for free to deliver continuity across devices</a:t>
            </a:r>
          </a:p>
        </p:txBody>
      </p:sp>
    </p:spTree>
    <p:extLst>
      <p:ext uri="{BB962C8B-B14F-4D97-AF65-F5344CB8AC3E}">
        <p14:creationId xmlns:p14="http://schemas.microsoft.com/office/powerpoint/2010/main" val="573720812"/>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1"/>
          <p:cNvSpPr txBox="1">
            <a:spLocks/>
          </p:cNvSpPr>
          <p:nvPr/>
        </p:nvSpPr>
        <p:spPr>
          <a:xfrm>
            <a:off x="519112" y="159776"/>
            <a:ext cx="11149013" cy="609398"/>
          </a:xfrm>
          <a:prstGeom prst="rect">
            <a:avLst/>
          </a:prstGeom>
        </p:spPr>
        <p:txBody>
          <a:bodyPr>
            <a:noAutofit/>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dirty="0" smtClean="0"/>
              <a:t>One unified API for app data management</a:t>
            </a:r>
            <a:endParaRPr lang="en-US" dirty="0">
              <a:gradFill flip="none" rotWithShape="1">
                <a:gsLst>
                  <a:gs pos="0">
                    <a:srgbClr val="FFFFFF"/>
                  </a:gs>
                  <a:gs pos="86000">
                    <a:srgbClr val="FFFFFF"/>
                  </a:gs>
                </a:gsLst>
                <a:lin ang="5400000" scaled="0"/>
                <a:tileRect/>
              </a:gradFill>
            </a:endParaRPr>
          </a:p>
        </p:txBody>
      </p:sp>
      <p:sp>
        <p:nvSpPr>
          <p:cNvPr id="41" name="Rectangle 40"/>
          <p:cNvSpPr/>
          <p:nvPr/>
        </p:nvSpPr>
        <p:spPr>
          <a:xfrm>
            <a:off x="795864" y="1219267"/>
            <a:ext cx="4780343" cy="4671878"/>
          </a:xfrm>
          <a:prstGeom prst="rect">
            <a:avLst/>
          </a:prstGeom>
          <a:solidFill>
            <a:srgbClr val="585858">
              <a:alpha val="10196"/>
            </a:srgbClr>
          </a:solidFill>
          <a:ln>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121725" tIns="60862" rIns="121725" bIns="60862" rtlCol="0" anchor="b"/>
          <a:lstStyle/>
          <a:p>
            <a:r>
              <a:rPr lang="en-US" sz="2000" b="1" dirty="0" smtClean="0">
                <a:solidFill>
                  <a:schemeClr val="tx1"/>
                </a:solidFill>
                <a:latin typeface="+mj-lt"/>
              </a:rPr>
              <a:t>App container</a:t>
            </a:r>
            <a:endParaRPr lang="en-US" sz="2000" b="1" dirty="0">
              <a:solidFill>
                <a:schemeClr val="tx1"/>
              </a:solidFill>
              <a:latin typeface="+mj-lt"/>
            </a:endParaRPr>
          </a:p>
        </p:txBody>
      </p:sp>
      <p:sp>
        <p:nvSpPr>
          <p:cNvPr id="46" name="Snip Single Corner Rectangle 45"/>
          <p:cNvSpPr/>
          <p:nvPr/>
        </p:nvSpPr>
        <p:spPr bwMode="auto">
          <a:xfrm>
            <a:off x="1128031" y="1802319"/>
            <a:ext cx="3892171" cy="3606743"/>
          </a:xfrm>
          <a:prstGeom prst="snip1Rect">
            <a:avLst/>
          </a:prstGeom>
          <a:solidFill>
            <a:schemeClr val="accent1"/>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t" anchorCtr="1"/>
          <a:lstStyle/>
          <a:p>
            <a:pPr algn="ctr"/>
            <a:r>
              <a:rPr lang="en-US" sz="2000" dirty="0" smtClean="0">
                <a:solidFill>
                  <a:schemeClr val="tx1"/>
                </a:solidFill>
                <a:latin typeface="+mj-lt"/>
              </a:rPr>
              <a:t>App Package</a:t>
            </a:r>
            <a:endParaRPr lang="en-US" sz="2000" dirty="0">
              <a:solidFill>
                <a:schemeClr val="tx1"/>
              </a:solidFill>
              <a:latin typeface="+mj-lt"/>
            </a:endParaRPr>
          </a:p>
        </p:txBody>
      </p:sp>
      <p:sp>
        <p:nvSpPr>
          <p:cNvPr id="33" name="Rectangle 32"/>
          <p:cNvSpPr/>
          <p:nvPr/>
        </p:nvSpPr>
        <p:spPr bwMode="auto">
          <a:xfrm>
            <a:off x="1651907" y="4129154"/>
            <a:ext cx="1715708" cy="942141"/>
          </a:xfrm>
          <a:prstGeom prst="rect">
            <a:avLst/>
          </a:prstGeom>
          <a:solidFill>
            <a:schemeClr val="bg1"/>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2000" dirty="0" smtClean="0">
                <a:solidFill>
                  <a:schemeClr val="tx1"/>
                </a:solidFill>
                <a:latin typeface="+mj-lt"/>
              </a:rPr>
              <a:t>Web/XAML</a:t>
            </a:r>
            <a:br>
              <a:rPr lang="en-US" sz="2000" dirty="0" smtClean="0">
                <a:solidFill>
                  <a:schemeClr val="tx1"/>
                </a:solidFill>
                <a:latin typeface="+mj-lt"/>
              </a:rPr>
            </a:br>
            <a:endParaRPr lang="en-US" sz="2000" dirty="0">
              <a:solidFill>
                <a:schemeClr val="tx1"/>
              </a:solidFill>
              <a:latin typeface="+mj-lt"/>
            </a:endParaRPr>
          </a:p>
        </p:txBody>
      </p:sp>
      <p:sp>
        <p:nvSpPr>
          <p:cNvPr id="42" name="Rectangle 41"/>
          <p:cNvSpPr/>
          <p:nvPr/>
        </p:nvSpPr>
        <p:spPr bwMode="auto">
          <a:xfrm>
            <a:off x="3509281" y="4129154"/>
            <a:ext cx="1744284" cy="942141"/>
          </a:xfrm>
          <a:prstGeom prst="rect">
            <a:avLst/>
          </a:prstGeom>
          <a:solidFill>
            <a:schemeClr val="bg1"/>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2000" dirty="0" smtClean="0">
                <a:solidFill>
                  <a:schemeClr val="tx1"/>
                </a:solidFill>
                <a:latin typeface="+mj-lt"/>
              </a:rPr>
              <a:t>Windows</a:t>
            </a:r>
            <a:br>
              <a:rPr lang="en-US" sz="2000" dirty="0" smtClean="0">
                <a:solidFill>
                  <a:schemeClr val="tx1"/>
                </a:solidFill>
                <a:latin typeface="+mj-lt"/>
              </a:rPr>
            </a:br>
            <a:r>
              <a:rPr lang="en-US" sz="2000" dirty="0" smtClean="0">
                <a:solidFill>
                  <a:schemeClr val="tx1"/>
                </a:solidFill>
                <a:latin typeface="+mj-lt"/>
              </a:rPr>
              <a:t>Runtime</a:t>
            </a:r>
            <a:endParaRPr lang="en-US" sz="2000" dirty="0">
              <a:solidFill>
                <a:schemeClr val="tx1"/>
              </a:solidFill>
              <a:latin typeface="+mj-lt"/>
            </a:endParaRPr>
          </a:p>
        </p:txBody>
      </p:sp>
      <p:sp>
        <p:nvSpPr>
          <p:cNvPr id="45" name="Rectangle 44"/>
          <p:cNvSpPr/>
          <p:nvPr/>
        </p:nvSpPr>
        <p:spPr>
          <a:xfrm>
            <a:off x="1642915" y="3560012"/>
            <a:ext cx="3601125" cy="472933"/>
          </a:xfrm>
          <a:prstGeom prst="rect">
            <a:avLst/>
          </a:prstGeom>
          <a:solidFill>
            <a:schemeClr val="accent3"/>
          </a:solidFill>
          <a:ln>
            <a:noFill/>
          </a:ln>
          <a:effectLst/>
        </p:spPr>
        <p:style>
          <a:lnRef idx="1">
            <a:schemeClr val="accent4"/>
          </a:lnRef>
          <a:fillRef idx="2">
            <a:schemeClr val="accent4"/>
          </a:fillRef>
          <a:effectRef idx="1">
            <a:schemeClr val="accent4"/>
          </a:effectRef>
          <a:fontRef idx="minor">
            <a:schemeClr val="dk1"/>
          </a:fontRef>
        </p:style>
        <p:txBody>
          <a:bodyPr lIns="121725" tIns="60862" rIns="121725" bIns="60862" rtlCol="0" anchor="ctr"/>
          <a:lstStyle/>
          <a:p>
            <a:pPr algn="ctr"/>
            <a:r>
              <a:rPr lang="en-US" sz="2000" b="1" dirty="0" smtClean="0">
                <a:solidFill>
                  <a:schemeClr val="tx1"/>
                </a:solidFill>
                <a:latin typeface="+mj-lt"/>
              </a:rPr>
              <a:t>App code</a:t>
            </a:r>
            <a:endParaRPr lang="en-US" sz="2000" b="1" dirty="0">
              <a:solidFill>
                <a:schemeClr val="tx1"/>
              </a:solidFill>
              <a:latin typeface="+mj-lt"/>
            </a:endParaRPr>
          </a:p>
        </p:txBody>
      </p:sp>
      <p:sp>
        <p:nvSpPr>
          <p:cNvPr id="15" name="Folder Icon"/>
          <p:cNvSpPr>
            <a:spLocks noEditPoints="1"/>
          </p:cNvSpPr>
          <p:nvPr/>
        </p:nvSpPr>
        <p:spPr bwMode="auto">
          <a:xfrm>
            <a:off x="7218719" y="3211379"/>
            <a:ext cx="1403992" cy="1068754"/>
          </a:xfrm>
          <a:custGeom>
            <a:avLst/>
            <a:gdLst>
              <a:gd name="T0" fmla="*/ 204 w 207"/>
              <a:gd name="T1" fmla="*/ 51 h 158"/>
              <a:gd name="T2" fmla="*/ 196 w 207"/>
              <a:gd name="T3" fmla="*/ 47 h 158"/>
              <a:gd name="T4" fmla="*/ 183 w 207"/>
              <a:gd name="T5" fmla="*/ 47 h 158"/>
              <a:gd name="T6" fmla="*/ 183 w 207"/>
              <a:gd name="T7" fmla="*/ 37 h 158"/>
              <a:gd name="T8" fmla="*/ 170 w 207"/>
              <a:gd name="T9" fmla="*/ 24 h 158"/>
              <a:gd name="T10" fmla="*/ 97 w 207"/>
              <a:gd name="T11" fmla="*/ 24 h 158"/>
              <a:gd name="T12" fmla="*/ 97 w 207"/>
              <a:gd name="T13" fmla="*/ 13 h 158"/>
              <a:gd name="T14" fmla="*/ 84 w 207"/>
              <a:gd name="T15" fmla="*/ 0 h 158"/>
              <a:gd name="T16" fmla="*/ 32 w 207"/>
              <a:gd name="T17" fmla="*/ 0 h 158"/>
              <a:gd name="T18" fmla="*/ 19 w 207"/>
              <a:gd name="T19" fmla="*/ 13 h 158"/>
              <a:gd name="T20" fmla="*/ 19 w 207"/>
              <a:gd name="T21" fmla="*/ 24 h 158"/>
              <a:gd name="T22" fmla="*/ 13 w 207"/>
              <a:gd name="T23" fmla="*/ 24 h 158"/>
              <a:gd name="T24" fmla="*/ 0 w 207"/>
              <a:gd name="T25" fmla="*/ 37 h 158"/>
              <a:gd name="T26" fmla="*/ 0 w 207"/>
              <a:gd name="T27" fmla="*/ 144 h 158"/>
              <a:gd name="T28" fmla="*/ 0 w 207"/>
              <a:gd name="T29" fmla="*/ 146 h 158"/>
              <a:gd name="T30" fmla="*/ 2 w 207"/>
              <a:gd name="T31" fmla="*/ 154 h 158"/>
              <a:gd name="T32" fmla="*/ 10 w 207"/>
              <a:gd name="T33" fmla="*/ 158 h 158"/>
              <a:gd name="T34" fmla="*/ 168 w 207"/>
              <a:gd name="T35" fmla="*/ 158 h 158"/>
              <a:gd name="T36" fmla="*/ 183 w 207"/>
              <a:gd name="T37" fmla="*/ 146 h 158"/>
              <a:gd name="T38" fmla="*/ 206 w 207"/>
              <a:gd name="T39" fmla="*/ 60 h 158"/>
              <a:gd name="T40" fmla="*/ 204 w 207"/>
              <a:gd name="T41" fmla="*/ 51 h 158"/>
              <a:gd name="T42" fmla="*/ 39 w 207"/>
              <a:gd name="T43" fmla="*/ 47 h 158"/>
              <a:gd name="T44" fmla="*/ 24 w 207"/>
              <a:gd name="T45" fmla="*/ 59 h 158"/>
              <a:gd name="T46" fmla="*/ 6 w 207"/>
              <a:gd name="T47" fmla="*/ 124 h 158"/>
              <a:gd name="T48" fmla="*/ 6 w 207"/>
              <a:gd name="T49" fmla="*/ 37 h 158"/>
              <a:gd name="T50" fmla="*/ 13 w 207"/>
              <a:gd name="T51" fmla="*/ 30 h 158"/>
              <a:gd name="T52" fmla="*/ 21 w 207"/>
              <a:gd name="T53" fmla="*/ 30 h 158"/>
              <a:gd name="T54" fmla="*/ 24 w 207"/>
              <a:gd name="T55" fmla="*/ 29 h 158"/>
              <a:gd name="T56" fmla="*/ 24 w 207"/>
              <a:gd name="T57" fmla="*/ 29 h 158"/>
              <a:gd name="T58" fmla="*/ 25 w 207"/>
              <a:gd name="T59" fmla="*/ 27 h 158"/>
              <a:gd name="T60" fmla="*/ 25 w 207"/>
              <a:gd name="T61" fmla="*/ 13 h 158"/>
              <a:gd name="T62" fmla="*/ 32 w 207"/>
              <a:gd name="T63" fmla="*/ 6 h 158"/>
              <a:gd name="T64" fmla="*/ 84 w 207"/>
              <a:gd name="T65" fmla="*/ 6 h 158"/>
              <a:gd name="T66" fmla="*/ 91 w 207"/>
              <a:gd name="T67" fmla="*/ 13 h 158"/>
              <a:gd name="T68" fmla="*/ 91 w 207"/>
              <a:gd name="T69" fmla="*/ 27 h 158"/>
              <a:gd name="T70" fmla="*/ 92 w 207"/>
              <a:gd name="T71" fmla="*/ 29 h 158"/>
              <a:gd name="T72" fmla="*/ 92 w 207"/>
              <a:gd name="T73" fmla="*/ 29 h 158"/>
              <a:gd name="T74" fmla="*/ 94 w 207"/>
              <a:gd name="T75" fmla="*/ 30 h 158"/>
              <a:gd name="T76" fmla="*/ 170 w 207"/>
              <a:gd name="T77" fmla="*/ 30 h 158"/>
              <a:gd name="T78" fmla="*/ 177 w 207"/>
              <a:gd name="T79" fmla="*/ 37 h 158"/>
              <a:gd name="T80" fmla="*/ 177 w 207"/>
              <a:gd name="T81" fmla="*/ 47 h 158"/>
              <a:gd name="T82" fmla="*/ 39 w 207"/>
              <a:gd name="T83" fmla="*/ 47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7" h="158">
                <a:moveTo>
                  <a:pt x="204" y="51"/>
                </a:moveTo>
                <a:cubicBezTo>
                  <a:pt x="202" y="48"/>
                  <a:pt x="199" y="47"/>
                  <a:pt x="196" y="47"/>
                </a:cubicBezTo>
                <a:cubicBezTo>
                  <a:pt x="183" y="47"/>
                  <a:pt x="183" y="47"/>
                  <a:pt x="183" y="47"/>
                </a:cubicBezTo>
                <a:cubicBezTo>
                  <a:pt x="183" y="37"/>
                  <a:pt x="183" y="37"/>
                  <a:pt x="183" y="37"/>
                </a:cubicBezTo>
                <a:cubicBezTo>
                  <a:pt x="183" y="30"/>
                  <a:pt x="177" y="24"/>
                  <a:pt x="170" y="24"/>
                </a:cubicBezTo>
                <a:cubicBezTo>
                  <a:pt x="97" y="24"/>
                  <a:pt x="97" y="24"/>
                  <a:pt x="97" y="24"/>
                </a:cubicBezTo>
                <a:cubicBezTo>
                  <a:pt x="97" y="13"/>
                  <a:pt x="97" y="13"/>
                  <a:pt x="97" y="13"/>
                </a:cubicBezTo>
                <a:cubicBezTo>
                  <a:pt x="97" y="6"/>
                  <a:pt x="91" y="0"/>
                  <a:pt x="84" y="0"/>
                </a:cubicBezTo>
                <a:cubicBezTo>
                  <a:pt x="32" y="0"/>
                  <a:pt x="32" y="0"/>
                  <a:pt x="32" y="0"/>
                </a:cubicBezTo>
                <a:cubicBezTo>
                  <a:pt x="25" y="0"/>
                  <a:pt x="19" y="6"/>
                  <a:pt x="19" y="13"/>
                </a:cubicBezTo>
                <a:cubicBezTo>
                  <a:pt x="19" y="24"/>
                  <a:pt x="19" y="24"/>
                  <a:pt x="19" y="24"/>
                </a:cubicBezTo>
                <a:cubicBezTo>
                  <a:pt x="13" y="24"/>
                  <a:pt x="13" y="24"/>
                  <a:pt x="13" y="24"/>
                </a:cubicBezTo>
                <a:cubicBezTo>
                  <a:pt x="5" y="24"/>
                  <a:pt x="0" y="30"/>
                  <a:pt x="0" y="37"/>
                </a:cubicBezTo>
                <a:cubicBezTo>
                  <a:pt x="0" y="144"/>
                  <a:pt x="0" y="144"/>
                  <a:pt x="0" y="144"/>
                </a:cubicBezTo>
                <a:cubicBezTo>
                  <a:pt x="0" y="144"/>
                  <a:pt x="0" y="145"/>
                  <a:pt x="0" y="146"/>
                </a:cubicBezTo>
                <a:cubicBezTo>
                  <a:pt x="0" y="149"/>
                  <a:pt x="0" y="152"/>
                  <a:pt x="2" y="154"/>
                </a:cubicBezTo>
                <a:cubicBezTo>
                  <a:pt x="4" y="156"/>
                  <a:pt x="7" y="158"/>
                  <a:pt x="10" y="158"/>
                </a:cubicBezTo>
                <a:cubicBezTo>
                  <a:pt x="168" y="158"/>
                  <a:pt x="168" y="158"/>
                  <a:pt x="168" y="158"/>
                </a:cubicBezTo>
                <a:cubicBezTo>
                  <a:pt x="174" y="158"/>
                  <a:pt x="181" y="153"/>
                  <a:pt x="183" y="146"/>
                </a:cubicBezTo>
                <a:cubicBezTo>
                  <a:pt x="206" y="60"/>
                  <a:pt x="206" y="60"/>
                  <a:pt x="206" y="60"/>
                </a:cubicBezTo>
                <a:cubicBezTo>
                  <a:pt x="207" y="57"/>
                  <a:pt x="206" y="53"/>
                  <a:pt x="204" y="51"/>
                </a:cubicBezTo>
                <a:close/>
                <a:moveTo>
                  <a:pt x="39" y="47"/>
                </a:moveTo>
                <a:cubicBezTo>
                  <a:pt x="32" y="47"/>
                  <a:pt x="25" y="52"/>
                  <a:pt x="24" y="59"/>
                </a:cubicBezTo>
                <a:cubicBezTo>
                  <a:pt x="6" y="124"/>
                  <a:pt x="6" y="124"/>
                  <a:pt x="6" y="124"/>
                </a:cubicBezTo>
                <a:cubicBezTo>
                  <a:pt x="6" y="37"/>
                  <a:pt x="6" y="37"/>
                  <a:pt x="6" y="37"/>
                </a:cubicBezTo>
                <a:cubicBezTo>
                  <a:pt x="6" y="33"/>
                  <a:pt x="9" y="30"/>
                  <a:pt x="13" y="30"/>
                </a:cubicBezTo>
                <a:cubicBezTo>
                  <a:pt x="21" y="30"/>
                  <a:pt x="21" y="30"/>
                  <a:pt x="21" y="30"/>
                </a:cubicBezTo>
                <a:cubicBezTo>
                  <a:pt x="22" y="30"/>
                  <a:pt x="23" y="30"/>
                  <a:pt x="24" y="29"/>
                </a:cubicBezTo>
                <a:cubicBezTo>
                  <a:pt x="24" y="29"/>
                  <a:pt x="24" y="29"/>
                  <a:pt x="24" y="29"/>
                </a:cubicBezTo>
                <a:cubicBezTo>
                  <a:pt x="25" y="28"/>
                  <a:pt x="25" y="27"/>
                  <a:pt x="25" y="27"/>
                </a:cubicBezTo>
                <a:cubicBezTo>
                  <a:pt x="25" y="13"/>
                  <a:pt x="25" y="13"/>
                  <a:pt x="25" y="13"/>
                </a:cubicBezTo>
                <a:cubicBezTo>
                  <a:pt x="25" y="9"/>
                  <a:pt x="28" y="6"/>
                  <a:pt x="32" y="6"/>
                </a:cubicBezTo>
                <a:cubicBezTo>
                  <a:pt x="84" y="6"/>
                  <a:pt x="84" y="6"/>
                  <a:pt x="84" y="6"/>
                </a:cubicBezTo>
                <a:cubicBezTo>
                  <a:pt x="88" y="6"/>
                  <a:pt x="91" y="9"/>
                  <a:pt x="91" y="13"/>
                </a:cubicBezTo>
                <a:cubicBezTo>
                  <a:pt x="91" y="27"/>
                  <a:pt x="91" y="27"/>
                  <a:pt x="91" y="27"/>
                </a:cubicBezTo>
                <a:cubicBezTo>
                  <a:pt x="91" y="27"/>
                  <a:pt x="91" y="28"/>
                  <a:pt x="92" y="29"/>
                </a:cubicBezTo>
                <a:cubicBezTo>
                  <a:pt x="92" y="29"/>
                  <a:pt x="92" y="29"/>
                  <a:pt x="92" y="29"/>
                </a:cubicBezTo>
                <a:cubicBezTo>
                  <a:pt x="93" y="30"/>
                  <a:pt x="93" y="30"/>
                  <a:pt x="94" y="30"/>
                </a:cubicBezTo>
                <a:cubicBezTo>
                  <a:pt x="170" y="30"/>
                  <a:pt x="170" y="30"/>
                  <a:pt x="170" y="30"/>
                </a:cubicBezTo>
                <a:cubicBezTo>
                  <a:pt x="174" y="30"/>
                  <a:pt x="177" y="33"/>
                  <a:pt x="177" y="37"/>
                </a:cubicBezTo>
                <a:cubicBezTo>
                  <a:pt x="177" y="47"/>
                  <a:pt x="177" y="47"/>
                  <a:pt x="177" y="47"/>
                </a:cubicBezTo>
                <a:lnTo>
                  <a:pt x="39" y="4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sz="2400"/>
          </a:p>
        </p:txBody>
      </p:sp>
      <p:sp>
        <p:nvSpPr>
          <p:cNvPr id="2" name="Rectangle 1"/>
          <p:cNvSpPr/>
          <p:nvPr/>
        </p:nvSpPr>
        <p:spPr>
          <a:xfrm>
            <a:off x="5820682" y="2114133"/>
            <a:ext cx="6368143" cy="523220"/>
          </a:xfrm>
          <a:prstGeom prst="rect">
            <a:avLst/>
          </a:prstGeom>
        </p:spPr>
        <p:txBody>
          <a:bodyPr wrap="square">
            <a:spAutoFit/>
          </a:bodyPr>
          <a:lstStyle/>
          <a:p>
            <a:r>
              <a:rPr lang="en-US" sz="2800" dirty="0" err="1" smtClean="0">
                <a:latin typeface="Consolas" pitchFamily="49" charset="0"/>
                <a:cs typeface="Consolas" pitchFamily="49" charset="0"/>
              </a:rPr>
              <a:t>Windows.Storage.ApplicationData</a:t>
            </a:r>
            <a:endParaRPr lang="en-US" sz="2800" dirty="0">
              <a:latin typeface="Consolas" pitchFamily="49" charset="0"/>
              <a:cs typeface="Consolas" pitchFamily="49" charset="0"/>
            </a:endParaRPr>
          </a:p>
        </p:txBody>
      </p:sp>
      <p:sp>
        <p:nvSpPr>
          <p:cNvPr id="11" name="Can 10"/>
          <p:cNvSpPr/>
          <p:nvPr/>
        </p:nvSpPr>
        <p:spPr bwMode="auto">
          <a:xfrm>
            <a:off x="9218505" y="3104979"/>
            <a:ext cx="1398277" cy="1382998"/>
          </a:xfrm>
          <a:prstGeom prst="can">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b="1" dirty="0" smtClean="0">
              <a:gradFill>
                <a:gsLst>
                  <a:gs pos="0">
                    <a:schemeClr val="tx1"/>
                  </a:gs>
                  <a:gs pos="100000">
                    <a:schemeClr val="tx1"/>
                  </a:gs>
                </a:gsLst>
                <a:lin ang="5400000" scaled="0"/>
              </a:gradFill>
            </a:endParaRPr>
          </a:p>
        </p:txBody>
      </p:sp>
    </p:spTree>
    <p:extLst>
      <p:ext uri="{BB962C8B-B14F-4D97-AF65-F5344CB8AC3E}">
        <p14:creationId xmlns:p14="http://schemas.microsoft.com/office/powerpoint/2010/main" val="4074136143"/>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 data vs. user </a:t>
            </a:r>
            <a:r>
              <a:rPr lang="en-US" dirty="0"/>
              <a:t>d</a:t>
            </a:r>
            <a:r>
              <a:rPr lang="en-US" dirty="0" smtClean="0"/>
              <a:t>ata</a:t>
            </a:r>
            <a:endParaRPr lang="en-US" dirty="0"/>
          </a:p>
        </p:txBody>
      </p:sp>
      <p:sp>
        <p:nvSpPr>
          <p:cNvPr id="15" name="Rectangle 14"/>
          <p:cNvSpPr/>
          <p:nvPr/>
        </p:nvSpPr>
        <p:spPr bwMode="auto">
          <a:xfrm>
            <a:off x="1880250" y="3711619"/>
            <a:ext cx="8258412" cy="1650423"/>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defTabSz="914099" fontAlgn="base">
              <a:spcBef>
                <a:spcPct val="0"/>
              </a:spcBef>
              <a:spcAft>
                <a:spcPct val="0"/>
              </a:spcAft>
            </a:pPr>
            <a:r>
              <a:rPr lang="en-US" sz="2200" b="1" dirty="0" smtClean="0">
                <a:solidFill>
                  <a:schemeClr val="bg1"/>
                </a:solidFill>
              </a:rPr>
              <a:t>User data</a:t>
            </a:r>
          </a:p>
        </p:txBody>
      </p:sp>
      <p:sp>
        <p:nvSpPr>
          <p:cNvPr id="16" name="Rectangle 15"/>
          <p:cNvSpPr/>
          <p:nvPr/>
        </p:nvSpPr>
        <p:spPr bwMode="auto">
          <a:xfrm>
            <a:off x="2090016" y="4324475"/>
            <a:ext cx="1821265" cy="83754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b="1" dirty="0" smtClean="0">
                <a:solidFill>
                  <a:schemeClr val="bg1"/>
                </a:solidFill>
              </a:rPr>
              <a:t>Documents</a:t>
            </a:r>
          </a:p>
        </p:txBody>
      </p:sp>
      <p:sp>
        <p:nvSpPr>
          <p:cNvPr id="17" name="Rectangle 16"/>
          <p:cNvSpPr/>
          <p:nvPr/>
        </p:nvSpPr>
        <p:spPr bwMode="auto">
          <a:xfrm>
            <a:off x="4128029" y="4324475"/>
            <a:ext cx="1821265" cy="83754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b="1" dirty="0" smtClean="0">
                <a:solidFill>
                  <a:schemeClr val="bg1"/>
                </a:solidFill>
              </a:rPr>
              <a:t>Photos</a:t>
            </a:r>
          </a:p>
        </p:txBody>
      </p:sp>
      <p:sp>
        <p:nvSpPr>
          <p:cNvPr id="18" name="Rectangle 17"/>
          <p:cNvSpPr/>
          <p:nvPr/>
        </p:nvSpPr>
        <p:spPr bwMode="auto">
          <a:xfrm>
            <a:off x="6138397" y="4326090"/>
            <a:ext cx="1821265" cy="83754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b="1" dirty="0" smtClean="0">
                <a:solidFill>
                  <a:schemeClr val="bg1"/>
                </a:solidFill>
              </a:rPr>
              <a:t>Music</a:t>
            </a:r>
          </a:p>
        </p:txBody>
      </p:sp>
      <p:sp>
        <p:nvSpPr>
          <p:cNvPr id="19" name="Rectangle 18"/>
          <p:cNvSpPr/>
          <p:nvPr/>
        </p:nvSpPr>
        <p:spPr bwMode="auto">
          <a:xfrm>
            <a:off x="8120461" y="4326090"/>
            <a:ext cx="1821265" cy="83754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b="1" dirty="0" smtClean="0">
                <a:solidFill>
                  <a:schemeClr val="bg1"/>
                </a:solidFill>
              </a:rPr>
              <a:t>Videos</a:t>
            </a:r>
          </a:p>
        </p:txBody>
      </p:sp>
      <p:sp>
        <p:nvSpPr>
          <p:cNvPr id="20" name="Rectangle 19"/>
          <p:cNvSpPr/>
          <p:nvPr/>
        </p:nvSpPr>
        <p:spPr bwMode="auto">
          <a:xfrm>
            <a:off x="1896507" y="1662655"/>
            <a:ext cx="8258412" cy="1603127"/>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defTabSz="914099" fontAlgn="base">
              <a:spcBef>
                <a:spcPct val="0"/>
              </a:spcBef>
              <a:spcAft>
                <a:spcPct val="0"/>
              </a:spcAft>
            </a:pPr>
            <a:r>
              <a:rPr lang="en-US" sz="2200" b="1" dirty="0" smtClean="0">
                <a:solidFill>
                  <a:schemeClr val="bg1"/>
                </a:solidFill>
              </a:rPr>
              <a:t>App data</a:t>
            </a:r>
          </a:p>
        </p:txBody>
      </p:sp>
      <p:sp>
        <p:nvSpPr>
          <p:cNvPr id="21" name="Rectangle 20"/>
          <p:cNvSpPr/>
          <p:nvPr/>
        </p:nvSpPr>
        <p:spPr bwMode="auto">
          <a:xfrm>
            <a:off x="2106273" y="2228215"/>
            <a:ext cx="1821265" cy="83754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b="1" dirty="0" smtClean="0">
                <a:solidFill>
                  <a:schemeClr val="bg1"/>
                </a:solidFill>
              </a:rPr>
              <a:t>Settings</a:t>
            </a:r>
          </a:p>
        </p:txBody>
      </p:sp>
      <p:sp>
        <p:nvSpPr>
          <p:cNvPr id="22" name="Rectangle 21"/>
          <p:cNvSpPr/>
          <p:nvPr/>
        </p:nvSpPr>
        <p:spPr bwMode="auto">
          <a:xfrm>
            <a:off x="4144286" y="2228215"/>
            <a:ext cx="1821265" cy="83754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b="1" dirty="0" smtClean="0">
                <a:solidFill>
                  <a:schemeClr val="bg1"/>
                </a:solidFill>
              </a:rPr>
              <a:t>Files</a:t>
            </a:r>
          </a:p>
        </p:txBody>
      </p:sp>
      <p:sp>
        <p:nvSpPr>
          <p:cNvPr id="23" name="Rectangle 22"/>
          <p:cNvSpPr/>
          <p:nvPr/>
        </p:nvSpPr>
        <p:spPr bwMode="auto">
          <a:xfrm>
            <a:off x="6154654" y="2229830"/>
            <a:ext cx="1821265" cy="83754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b="1" dirty="0" smtClean="0">
                <a:solidFill>
                  <a:schemeClr val="bg1"/>
                </a:solidFill>
              </a:rPr>
              <a:t>Session State</a:t>
            </a:r>
          </a:p>
        </p:txBody>
      </p:sp>
      <p:sp>
        <p:nvSpPr>
          <p:cNvPr id="24" name="Rectangle 23"/>
          <p:cNvSpPr/>
          <p:nvPr/>
        </p:nvSpPr>
        <p:spPr bwMode="auto">
          <a:xfrm>
            <a:off x="8136718" y="2229830"/>
            <a:ext cx="1821265" cy="83754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b="1" dirty="0" smtClean="0">
                <a:solidFill>
                  <a:schemeClr val="bg1"/>
                </a:solidFill>
              </a:rPr>
              <a:t>Local Cache</a:t>
            </a:r>
          </a:p>
        </p:txBody>
      </p:sp>
    </p:spTree>
    <p:extLst>
      <p:ext uri="{BB962C8B-B14F-4D97-AF65-F5344CB8AC3E}">
        <p14:creationId xmlns:p14="http://schemas.microsoft.com/office/powerpoint/2010/main" val="2427207414"/>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 PC vs. many PCs</a:t>
            </a:r>
            <a:endParaRPr lang="en-US" dirty="0"/>
          </a:p>
        </p:txBody>
      </p:sp>
      <p:sp>
        <p:nvSpPr>
          <p:cNvPr id="4" name="Text Placeholder 3"/>
          <p:cNvSpPr>
            <a:spLocks noGrp="1"/>
          </p:cNvSpPr>
          <p:nvPr>
            <p:ph type="body" idx="1"/>
          </p:nvPr>
        </p:nvSpPr>
        <p:spPr>
          <a:xfrm>
            <a:off x="203793" y="1401099"/>
            <a:ext cx="5486400" cy="498598"/>
          </a:xfrm>
        </p:spPr>
        <p:txBody>
          <a:bodyPr/>
          <a:lstStyle/>
          <a:p>
            <a:pPr algn="r"/>
            <a:r>
              <a:rPr lang="en-US" sz="3600" dirty="0" smtClean="0"/>
              <a:t>Local</a:t>
            </a:r>
            <a:endParaRPr lang="en-US" sz="3600" dirty="0"/>
          </a:p>
        </p:txBody>
      </p:sp>
      <p:sp>
        <p:nvSpPr>
          <p:cNvPr id="3" name="Content Placeholder 2"/>
          <p:cNvSpPr>
            <a:spLocks noGrp="1"/>
          </p:cNvSpPr>
          <p:nvPr>
            <p:ph sz="half" idx="2"/>
          </p:nvPr>
        </p:nvSpPr>
        <p:spPr>
          <a:xfrm>
            <a:off x="192548" y="2275494"/>
            <a:ext cx="5484971" cy="2289858"/>
          </a:xfrm>
        </p:spPr>
        <p:txBody>
          <a:bodyPr/>
          <a:lstStyle/>
          <a:p>
            <a:pPr marL="0" indent="0" algn="r">
              <a:buNone/>
            </a:pPr>
            <a:r>
              <a:rPr lang="en-US" sz="2400" dirty="0" smtClean="0"/>
              <a:t>Large caches for offline use</a:t>
            </a:r>
          </a:p>
          <a:p>
            <a:pPr marL="0" indent="0" algn="r">
              <a:buNone/>
            </a:pPr>
            <a:endParaRPr lang="en-US" sz="2400" dirty="0" smtClean="0"/>
          </a:p>
          <a:p>
            <a:pPr marL="0" indent="0" algn="r">
              <a:buNone/>
            </a:pPr>
            <a:r>
              <a:rPr lang="en-US" sz="2400" dirty="0" smtClean="0"/>
              <a:t>Offline storage for HTML5 based apps</a:t>
            </a:r>
          </a:p>
          <a:p>
            <a:pPr marL="0" indent="0" algn="r">
              <a:buNone/>
            </a:pPr>
            <a:endParaRPr lang="en-US" sz="2400" dirty="0" smtClean="0"/>
          </a:p>
          <a:p>
            <a:pPr marL="0" indent="0" algn="r">
              <a:buNone/>
            </a:pPr>
            <a:r>
              <a:rPr lang="en-US" sz="2400" dirty="0" smtClean="0"/>
              <a:t>Temporary </a:t>
            </a:r>
            <a:r>
              <a:rPr lang="en-US" sz="2400" dirty="0"/>
              <a:t>data </a:t>
            </a:r>
            <a:r>
              <a:rPr lang="en-US" sz="2400" dirty="0" smtClean="0"/>
              <a:t>and device specific configuration data</a:t>
            </a:r>
            <a:endParaRPr lang="en-US" sz="2400" dirty="0"/>
          </a:p>
        </p:txBody>
      </p:sp>
      <p:sp>
        <p:nvSpPr>
          <p:cNvPr id="5" name="Text Placeholder 4"/>
          <p:cNvSpPr>
            <a:spLocks noGrp="1"/>
          </p:cNvSpPr>
          <p:nvPr>
            <p:ph type="body" sz="quarter" idx="3"/>
          </p:nvPr>
        </p:nvSpPr>
        <p:spPr>
          <a:xfrm>
            <a:off x="6497045" y="1401099"/>
            <a:ext cx="5486400" cy="498598"/>
          </a:xfrm>
        </p:spPr>
        <p:txBody>
          <a:bodyPr/>
          <a:lstStyle/>
          <a:p>
            <a:r>
              <a:rPr lang="en-US" sz="3600" dirty="0" smtClean="0"/>
              <a:t>Roaming</a:t>
            </a:r>
            <a:endParaRPr lang="en-US" sz="3600" dirty="0"/>
          </a:p>
        </p:txBody>
      </p:sp>
      <p:sp>
        <p:nvSpPr>
          <p:cNvPr id="11" name="Content Placeholder 10"/>
          <p:cNvSpPr>
            <a:spLocks noGrp="1"/>
          </p:cNvSpPr>
          <p:nvPr>
            <p:ph sz="quarter" idx="4"/>
          </p:nvPr>
        </p:nvSpPr>
        <p:spPr>
          <a:xfrm>
            <a:off x="6497045" y="2275496"/>
            <a:ext cx="5486400" cy="2622256"/>
          </a:xfrm>
        </p:spPr>
        <p:txBody>
          <a:bodyPr/>
          <a:lstStyle/>
          <a:p>
            <a:pPr marL="0" indent="0">
              <a:buNone/>
            </a:pPr>
            <a:r>
              <a:rPr lang="en-US" sz="2400" dirty="0" smtClean="0"/>
              <a:t>Small, key-value pairs for app settings</a:t>
            </a:r>
          </a:p>
          <a:p>
            <a:pPr marL="0" indent="0">
              <a:buNone/>
            </a:pPr>
            <a:endParaRPr lang="en-US" sz="2400" dirty="0"/>
          </a:p>
          <a:p>
            <a:pPr marL="0" indent="0">
              <a:buNone/>
            </a:pPr>
            <a:r>
              <a:rPr lang="en-US" sz="2400" dirty="0" smtClean="0"/>
              <a:t>User context like where they left off in a book or video</a:t>
            </a:r>
          </a:p>
          <a:p>
            <a:pPr marL="0" indent="0">
              <a:buNone/>
            </a:pPr>
            <a:endParaRPr lang="en-US" sz="2400" dirty="0"/>
          </a:p>
          <a:p>
            <a:pPr marL="0" indent="0">
              <a:buNone/>
            </a:pPr>
            <a:r>
              <a:rPr lang="en-US" sz="2400" dirty="0" smtClean="0"/>
              <a:t>Small configuration files in your custom format</a:t>
            </a:r>
          </a:p>
        </p:txBody>
      </p:sp>
      <p:sp>
        <p:nvSpPr>
          <p:cNvPr id="13" name="Rectangle 12"/>
          <p:cNvSpPr/>
          <p:nvPr/>
        </p:nvSpPr>
        <p:spPr bwMode="auto">
          <a:xfrm>
            <a:off x="6054771" y="1211906"/>
            <a:ext cx="125303" cy="5362306"/>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10" name="Cloud 9"/>
          <p:cNvSpPr/>
          <p:nvPr/>
        </p:nvSpPr>
        <p:spPr bwMode="auto">
          <a:xfrm>
            <a:off x="8801100" y="1173806"/>
            <a:ext cx="1257300" cy="902644"/>
          </a:xfrm>
          <a:prstGeom prst="cloud">
            <a:avLst/>
          </a:prstGeom>
          <a:ln w="0">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Tree>
    <p:extLst>
      <p:ext uri="{BB962C8B-B14F-4D97-AF65-F5344CB8AC3E}">
        <p14:creationId xmlns:p14="http://schemas.microsoft.com/office/powerpoint/2010/main" val="1352670170"/>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theme/theme1.xml><?xml version="1.0" encoding="utf-8"?>
<a:theme xmlns:a="http://schemas.openxmlformats.org/drawingml/2006/main" name="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White with Consolas font for code slides">
  <a:themeElements>
    <a:clrScheme name="Custom 3">
      <a:dk1>
        <a:srgbClr val="232323"/>
      </a:dk1>
      <a:lt1>
        <a:srgbClr val="FFFFFF"/>
      </a:lt1>
      <a:dk2>
        <a:srgbClr val="585858"/>
      </a:dk2>
      <a:lt2>
        <a:srgbClr val="FFFFFF"/>
      </a:lt2>
      <a:accent1>
        <a:srgbClr val="65BC46"/>
      </a:accent1>
      <a:accent2>
        <a:srgbClr val="457EC1"/>
      </a:accent2>
      <a:accent3>
        <a:srgbClr val="EF4423"/>
      </a:accent3>
      <a:accent4>
        <a:srgbClr val="585858"/>
      </a:accent4>
      <a:accent5>
        <a:srgbClr val="B0D685"/>
      </a:accent5>
      <a:accent6>
        <a:srgbClr val="FFFFFF"/>
      </a:accent6>
      <a:hlink>
        <a:srgbClr val="F0ED7B"/>
      </a:hlink>
      <a:folHlink>
        <a:srgbClr val="F3EB4F"/>
      </a:folHlink>
    </a:clrScheme>
    <a:fontScheme name="Segoe">
      <a:majorFont>
        <a:latin typeface="Segoe"/>
        <a:ea typeface=""/>
        <a:cs typeface=""/>
      </a:majorFont>
      <a:minorFont>
        <a:latin typeface="Segoe"/>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1_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4.xml><?xml version="1.0" encoding="utf-8"?>
<a:theme xmlns:a="http://schemas.openxmlformats.org/drawingml/2006/main" name="2_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5.xml><?xml version="1.0" encoding="utf-8"?>
<a:theme xmlns:a="http://schemas.openxmlformats.org/drawingml/2006/main" name="1_White with Consolas font for code slides">
  <a:themeElements>
    <a:clrScheme name="Custom 3">
      <a:dk1>
        <a:srgbClr val="232323"/>
      </a:dk1>
      <a:lt1>
        <a:srgbClr val="FFFFFF"/>
      </a:lt1>
      <a:dk2>
        <a:srgbClr val="585858"/>
      </a:dk2>
      <a:lt2>
        <a:srgbClr val="FFFFFF"/>
      </a:lt2>
      <a:accent1>
        <a:srgbClr val="65BC46"/>
      </a:accent1>
      <a:accent2>
        <a:srgbClr val="457EC1"/>
      </a:accent2>
      <a:accent3>
        <a:srgbClr val="EF4423"/>
      </a:accent3>
      <a:accent4>
        <a:srgbClr val="585858"/>
      </a:accent4>
      <a:accent5>
        <a:srgbClr val="B0D685"/>
      </a:accent5>
      <a:accent6>
        <a:srgbClr val="FFFFFF"/>
      </a:accent6>
      <a:hlink>
        <a:srgbClr val="F0ED7B"/>
      </a:hlink>
      <a:folHlink>
        <a:srgbClr val="F3EB4F"/>
      </a:folHlink>
    </a:clrScheme>
    <a:fontScheme name="Segoe">
      <a:majorFont>
        <a:latin typeface="Segoe"/>
        <a:ea typeface=""/>
        <a:cs typeface=""/>
      </a:majorFont>
      <a:minorFont>
        <a:latin typeface="Segoe"/>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6.xml><?xml version="1.0" encoding="utf-8"?>
<a:theme xmlns:a="http://schemas.openxmlformats.org/drawingml/2006/main" name="&lt;5-30000_BUILD_16x9&gt;">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7.xml><?xml version="1.0" encoding="utf-8"?>
<a:theme xmlns:a="http://schemas.openxmlformats.org/drawingml/2006/main" name="1_16x9_New_Win_PPT_Template_4_compressed">
  <a:themeElements>
    <a:clrScheme name="New Windows Template 2">
      <a:dk1>
        <a:srgbClr val="292929"/>
      </a:dk1>
      <a:lt1>
        <a:srgbClr val="FFFFFF"/>
      </a:lt1>
      <a:dk2>
        <a:srgbClr val="072B60"/>
      </a:dk2>
      <a:lt2>
        <a:srgbClr val="EEECE1"/>
      </a:lt2>
      <a:accent1>
        <a:srgbClr val="557EB9"/>
      </a:accent1>
      <a:accent2>
        <a:srgbClr val="FFC211"/>
      </a:accent2>
      <a:accent3>
        <a:srgbClr val="6BBD46"/>
      </a:accent3>
      <a:accent4>
        <a:srgbClr val="FE5815"/>
      </a:accent4>
      <a:accent5>
        <a:srgbClr val="EB7C00"/>
      </a:accent5>
      <a:accent6>
        <a:srgbClr val="00DCFF"/>
      </a:accent6>
      <a:hlink>
        <a:srgbClr val="00B9F2"/>
      </a:hlink>
      <a:folHlink>
        <a:srgbClr val="008AB5"/>
      </a:folHlink>
    </a:clrScheme>
    <a:fontScheme name="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a:defRPr sz="2200" dirty="0" smtClean="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ln w="38100">
          <a:solidFill>
            <a:schemeClr val="bg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dirty="0" err="1" smtClean="0">
            <a:solidFill>
              <a:schemeClr val="tx1">
                <a:lumMod val="75000"/>
                <a:lumOff val="25000"/>
                <a:alpha val="99000"/>
              </a:schemeClr>
            </a:solidFill>
          </a:defRPr>
        </a:defPPr>
      </a:lstStyle>
    </a:tx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A9A772780AAE043B02F447FDD204C6F" ma:contentTypeVersion="0" ma:contentTypeDescription="Create a new document." ma:contentTypeScope="" ma:versionID="8521d547e6875f8e9efeb25124febd4b">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2C78DC18-E11C-48FF-BE94-9EC696D82DA9}"/>
</file>

<file path=customXml/itemProps2.xml><?xml version="1.0" encoding="utf-8"?>
<ds:datastoreItem xmlns:ds="http://schemas.openxmlformats.org/officeDocument/2006/customXml" ds:itemID="{D33C621B-8E37-4DFE-A7CC-AE76A08EC3A3}"/>
</file>

<file path=customXml/itemProps3.xml><?xml version="1.0" encoding="utf-8"?>
<ds:datastoreItem xmlns:ds="http://schemas.openxmlformats.org/officeDocument/2006/customXml" ds:itemID="{83857E01-A0B6-44AA-BB40-0EBC8A1CB35E}"/>
</file>

<file path=docProps/app.xml><?xml version="1.0" encoding="utf-8"?>
<Properties xmlns="http://schemas.openxmlformats.org/officeDocument/2006/extended-properties" xmlns:vt="http://schemas.openxmlformats.org/officeDocument/2006/docPropsVTypes">
  <Template>BUILD_Breakout_Template _ SAMPLE for Scott 7.28</Template>
  <TotalTime>19844</TotalTime>
  <Words>890</Words>
  <Application>Microsoft Office PowerPoint</Application>
  <PresentationFormat>Custom</PresentationFormat>
  <Paragraphs>185</Paragraphs>
  <Slides>30</Slides>
  <Notes>27</Notes>
  <HiddenSlides>0</HiddenSlides>
  <MMClips>0</MMClips>
  <ScaleCrop>false</ScaleCrop>
  <HeadingPairs>
    <vt:vector size="4" baseType="variant">
      <vt:variant>
        <vt:lpstr>Theme</vt:lpstr>
      </vt:variant>
      <vt:variant>
        <vt:i4>7</vt:i4>
      </vt:variant>
      <vt:variant>
        <vt:lpstr>Slide Titles</vt:lpstr>
      </vt:variant>
      <vt:variant>
        <vt:i4>30</vt:i4>
      </vt:variant>
    </vt:vector>
  </HeadingPairs>
  <TitlesOfParts>
    <vt:vector size="37" baseType="lpstr">
      <vt:lpstr>BUILD_Breakout_Template _ SAMPLE for Scott 7.28</vt:lpstr>
      <vt:lpstr>White with Consolas font for code slides</vt:lpstr>
      <vt:lpstr>1_BUILD_Breakout_Template _ SAMPLE for Scott 7.28</vt:lpstr>
      <vt:lpstr>2_BUILD_Breakout_Template _ SAMPLE for Scott 7.28</vt:lpstr>
      <vt:lpstr>1_White with Consolas font for code slides</vt:lpstr>
      <vt:lpstr>&lt;5-30000_BUILD_16x9&gt;</vt:lpstr>
      <vt:lpstr>1_16x9_New_Win_PPT_Template_4_compressed</vt:lpstr>
      <vt:lpstr>Create experiences that span devices</vt:lpstr>
      <vt:lpstr>Great apps deliver a continuous experience for your customers as they switch between apps and PCs</vt:lpstr>
      <vt:lpstr>Many ways to enable a continuous experience on one PC</vt:lpstr>
      <vt:lpstr>Across many PCs?</vt:lpstr>
      <vt:lpstr>Continuity across many PCs: today</vt:lpstr>
      <vt:lpstr>Agenda</vt:lpstr>
      <vt:lpstr>PowerPoint Presentation</vt:lpstr>
      <vt:lpstr>App data vs. user data</vt:lpstr>
      <vt:lpstr>One PC vs. many PCs</vt:lpstr>
      <vt:lpstr>PowerPoint Presentation</vt:lpstr>
      <vt:lpstr>App data access is local</vt:lpstr>
      <vt:lpstr>Video app</vt:lpstr>
      <vt:lpstr>Settings guidelines in a Metro style app</vt:lpstr>
      <vt:lpstr>PowerPoint Presentation</vt:lpstr>
      <vt:lpstr>How roaming works</vt:lpstr>
      <vt:lpstr>Roaming consistency</vt:lpstr>
      <vt:lpstr>Video app</vt:lpstr>
      <vt:lpstr>PowerPoint Presentation</vt:lpstr>
      <vt:lpstr>Thinking about connectivity</vt:lpstr>
      <vt:lpstr>PowerPoint Presentation</vt:lpstr>
      <vt:lpstr>Save and restore app session</vt:lpstr>
      <vt:lpstr>Thinking about the app lifecycle</vt:lpstr>
      <vt:lpstr>PowerPoint Presentation</vt:lpstr>
      <vt:lpstr>Create a continuous user experience! </vt:lpstr>
      <vt:lpstr>If you want to know more,  attend our Chalk Talk… </vt:lpstr>
      <vt:lpstr>Related sessions</vt:lpstr>
      <vt:lpstr>Further reading and documentation</vt:lpstr>
      <vt:lpstr>PowerPoint Presentation</vt:lpstr>
      <vt:lpstr>PowerPoint Presentation</vt:lpstr>
      <vt:lpstr>PowerPoint Presentation</vt:lpstr>
    </vt:vector>
  </TitlesOfParts>
  <Manager>&lt;Content Manager Name Here&gt;</Manager>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PLAT-475T: Create experiences that span devices</dc:title>
  <dc:subject>BUILD</dc:subject>
  <dc:creator>John Sheehan</dc:creator>
  <cp:keywords>Developers, IT Pros, TDMs, Technical Decision Makers, PDC, Build, Developer Conference, ISVs, Programmers, Partners</cp:keywords>
  <dc:description>Template: Sam Moore, Silver Fox Productions, Inc.
Formatting: John Lee, Silver Fox Productions
Event Date: September 13th–16th
Event Location: Anaheim, CA
Audience Type: External Developers, Programmers</dc:description>
  <cp:lastModifiedBy>Shows</cp:lastModifiedBy>
  <cp:revision>400</cp:revision>
  <cp:lastPrinted>2010-05-11T05:02:34Z</cp:lastPrinted>
  <dcterms:created xsi:type="dcterms:W3CDTF">2011-08-03T21:25:07Z</dcterms:created>
  <dcterms:modified xsi:type="dcterms:W3CDTF">2011-09-15T16:07:03Z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0x0101005A9A772780AAE043B02F447FDD204C6F</vt:lpwstr>
  </property>
  <property fmtid="{D5CDD505-2E9C-101B-9397-08002B2CF9AE}" pid="3" name="Product">
    <vt:lpwstr>28;#Windows|d15bdf11-7aa9-4bf1-b584-c45e6bd87557</vt:lpwstr>
  </property>
  <property fmtid="{D5CDD505-2E9C-101B-9397-08002B2CF9AE}" pid="4" name="Event Venue">
    <vt:lpwstr>210;#Anaheim CC Anaheim, CA|c525dbc1-fb46-4f9d-a196-ce33b4962b5a</vt:lpwstr>
  </property>
  <property fmtid="{D5CDD505-2E9C-101B-9397-08002B2CF9AE}" pid="5" name="Event Location">
    <vt:lpwstr>209;#Anaheim, CA|67ffa72a-1f39-45c3-9bb1-f96b5f9c92e3</vt:lpwstr>
  </property>
  <property fmtid="{D5CDD505-2E9C-101B-9397-08002B2CF9AE}" pid="6" name="Event1">
    <vt:lpwstr>211;#BUILD|daffb02e-8105-4a1d-9c8d-6ffd36a19d83</vt:lpwstr>
  </property>
  <property fmtid="{D5CDD505-2E9C-101B-9397-08002B2CF9AE}" pid="7" name="Audience">
    <vt:lpwstr>34;#Developers|389e14a2-def5-4335-8627-c0368c2934a2;#96;#Other|1d63dafe-c6b5-450d-9d7f-2a5af3513850</vt:lpwstr>
  </property>
  <property fmtid="{D5CDD505-2E9C-101B-9397-08002B2CF9AE}" pid="8" name="TrackTaxHTField0">
    <vt:lpwstr/>
  </property>
  <property fmtid="{D5CDD505-2E9C-101B-9397-08002B2CF9AE}" pid="9" name="AudienceTaxHTField0">
    <vt:lpwstr>Developers389e14a2-def5-4335-8627-c0368c2934a2Other1d63dafe-c6b5-450d-9d7f-2a5af3513850</vt:lpwstr>
  </property>
  <property fmtid="{D5CDD505-2E9C-101B-9397-08002B2CF9AE}" pid="10" name="Event End Date">
    <vt:lpwstr>2011-09-16T07:00:00+00:00</vt:lpwstr>
  </property>
  <property fmtid="{D5CDD505-2E9C-101B-9397-08002B2CF9AE}" pid="11" name="MS Speaker">
    <vt:lpwstr/>
  </property>
  <property fmtid="{D5CDD505-2E9C-101B-9397-08002B2CF9AE}" pid="12" name="Event VenueTaxHTField0">
    <vt:lpwstr>Anaheim CC Anaheim, CAc525dbc1-fb46-4f9d-a196-ce33b4962b5a</vt:lpwstr>
  </property>
  <property fmtid="{D5CDD505-2E9C-101B-9397-08002B2CF9AE}" pid="13" name="MS Content Owner">
    <vt:lpwstr>Steven Sinofsky53</vt:lpwstr>
  </property>
  <property fmtid="{D5CDD505-2E9C-101B-9397-08002B2CF9AE}" pid="14" name="TaxCatchAll">
    <vt:lpwstr>962834211210209</vt:lpwstr>
  </property>
  <property fmtid="{D5CDD505-2E9C-101B-9397-08002B2CF9AE}" pid="15" name="CampaignTaxHTField0">
    <vt:lpwstr/>
  </property>
  <property fmtid="{D5CDD505-2E9C-101B-9397-08002B2CF9AE}" pid="16" name="Event Start Date">
    <vt:lpwstr>2011-09-13T07:00:00+00:00</vt:lpwstr>
  </property>
  <property fmtid="{D5CDD505-2E9C-101B-9397-08002B2CF9AE}" pid="17" name="ProductTaxHTField0">
    <vt:lpwstr>Windowsd15bdf11-7aa9-4bf1-b584-c45e6bd87557</vt:lpwstr>
  </property>
  <property fmtid="{D5CDD505-2E9C-101B-9397-08002B2CF9AE}" pid="18" name="Event LocationTaxHTField0">
    <vt:lpwstr>Anaheim, CA67ffa72a-1f39-45c3-9bb1-f96b5f9c92e3</vt:lpwstr>
  </property>
  <property fmtid="{D5CDD505-2E9C-101B-9397-08002B2CF9AE}" pid="19" name="Event1TaxHTField0">
    <vt:lpwstr>BUILDdaffb02e-8105-4a1d-9c8d-6ffd36a19d83</vt:lpwstr>
  </property>
  <property fmtid="{D5CDD505-2E9C-101B-9397-08002B2CF9AE}" pid="20" name="Speaker">
    <vt:lpwstr>4</vt:lpwstr>
  </property>
  <property fmtid="{D5CDD505-2E9C-101B-9397-08002B2CF9AE}" pid="21" name="Session ID">
    <vt:lpwstr>475</vt:lpwstr>
  </property>
  <property fmtid="{D5CDD505-2E9C-101B-9397-08002B2CF9AE}" pid="22" name="Track">
    <vt:lpwstr>1</vt:lpwstr>
  </property>
  <property fmtid="{D5CDD505-2E9C-101B-9397-08002B2CF9AE}" pid="23" name="Editing/Review Status">
    <vt:lpwstr>Reviewed</vt:lpwstr>
  </property>
</Properties>
</file>