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1"/>
  </p:notesMasterIdLst>
  <p:handoutMasterIdLst>
    <p:handoutMasterId r:id="rId52"/>
  </p:handoutMasterIdLst>
  <p:sldIdLst>
    <p:sldId id="430" r:id="rId8"/>
    <p:sldId id="527" r:id="rId9"/>
    <p:sldId id="517" r:id="rId10"/>
    <p:sldId id="460" r:id="rId11"/>
    <p:sldId id="532" r:id="rId12"/>
    <p:sldId id="462" r:id="rId13"/>
    <p:sldId id="463" r:id="rId14"/>
    <p:sldId id="553" r:id="rId15"/>
    <p:sldId id="507" r:id="rId16"/>
    <p:sldId id="524" r:id="rId17"/>
    <p:sldId id="523" r:id="rId18"/>
    <p:sldId id="548" r:id="rId19"/>
    <p:sldId id="469" r:id="rId20"/>
    <p:sldId id="535" r:id="rId21"/>
    <p:sldId id="549" r:id="rId22"/>
    <p:sldId id="501" r:id="rId23"/>
    <p:sldId id="472" r:id="rId24"/>
    <p:sldId id="537" r:id="rId25"/>
    <p:sldId id="545" r:id="rId26"/>
    <p:sldId id="555" r:id="rId27"/>
    <p:sldId id="556" r:id="rId28"/>
    <p:sldId id="540" r:id="rId29"/>
    <p:sldId id="541" r:id="rId30"/>
    <p:sldId id="500" r:id="rId31"/>
    <p:sldId id="529" r:id="rId32"/>
    <p:sldId id="533" r:id="rId33"/>
    <p:sldId id="476" r:id="rId34"/>
    <p:sldId id="536" r:id="rId35"/>
    <p:sldId id="550" r:id="rId36"/>
    <p:sldId id="551" r:id="rId37"/>
    <p:sldId id="531" r:id="rId38"/>
    <p:sldId id="477" r:id="rId39"/>
    <p:sldId id="528" r:id="rId40"/>
    <p:sldId id="478" r:id="rId41"/>
    <p:sldId id="443" r:id="rId42"/>
    <p:sldId id="522" r:id="rId43"/>
    <p:sldId id="518" r:id="rId44"/>
    <p:sldId id="547" r:id="rId45"/>
    <p:sldId id="554" r:id="rId46"/>
    <p:sldId id="520" r:id="rId47"/>
    <p:sldId id="552" r:id="rId48"/>
    <p:sldId id="503" r:id="rId49"/>
    <p:sldId id="557" r:id="rId50"/>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EF1DA-DA5F-4144-A92E-73A0148E0D60}">
          <p14:sldIdLst>
            <p14:sldId id="430"/>
            <p14:sldId id="527"/>
            <p14:sldId id="517"/>
            <p14:sldId id="460"/>
            <p14:sldId id="532"/>
            <p14:sldId id="462"/>
            <p14:sldId id="463"/>
            <p14:sldId id="553"/>
            <p14:sldId id="507"/>
            <p14:sldId id="524"/>
            <p14:sldId id="523"/>
            <p14:sldId id="548"/>
            <p14:sldId id="469"/>
            <p14:sldId id="535"/>
            <p14:sldId id="549"/>
            <p14:sldId id="501"/>
            <p14:sldId id="472"/>
            <p14:sldId id="537"/>
            <p14:sldId id="545"/>
            <p14:sldId id="555"/>
            <p14:sldId id="556"/>
            <p14:sldId id="540"/>
            <p14:sldId id="541"/>
            <p14:sldId id="500"/>
            <p14:sldId id="529"/>
            <p14:sldId id="533"/>
            <p14:sldId id="476"/>
            <p14:sldId id="536"/>
            <p14:sldId id="550"/>
            <p14:sldId id="551"/>
            <p14:sldId id="531"/>
            <p14:sldId id="477"/>
            <p14:sldId id="528"/>
            <p14:sldId id="478"/>
            <p14:sldId id="443"/>
            <p14:sldId id="522"/>
            <p14:sldId id="518"/>
            <p14:sldId id="547"/>
          </p14:sldIdLst>
        </p14:section>
        <p14:section name="Untitled Section" id="{1958F3E1-59ED-4B84-B7D0-EFE547347B04}">
          <p14:sldIdLst>
            <p14:sldId id="554"/>
            <p14:sldId id="520"/>
            <p14:sldId id="552"/>
            <p14:sldId id="503"/>
            <p14:sldId id="55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igal Edery" initials="YE" lastIdx="20" clrIdx="0"/>
  <p:cmAuthor id="1" name="Jeff Woolsey" initials="J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BC46"/>
    <a:srgbClr val="EF4423"/>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11" autoAdjust="0"/>
    <p:restoredTop sz="9870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7C258-DCF3-4D5F-B460-D56E29B7BBB5}"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21A257D0-6CBF-4803-8170-56AAB7376DCA}">
      <dgm:prSet phldrT="[Text]"/>
      <dgm:spPr/>
      <dgm:t>
        <a:bodyPr/>
        <a:lstStyle/>
        <a:p>
          <a:r>
            <a:rPr lang="en-US" dirty="0" smtClean="0"/>
            <a:t>Virtual Machine Switch </a:t>
          </a:r>
          <a:r>
            <a:rPr lang="en-US" dirty="0" err="1" smtClean="0"/>
            <a:t>QoS</a:t>
          </a:r>
          <a:r>
            <a:rPr lang="en-US" dirty="0" smtClean="0"/>
            <a:t>/Policy</a:t>
          </a:r>
          <a:endParaRPr lang="en-US" dirty="0"/>
        </a:p>
      </dgm:t>
    </dgm:pt>
    <dgm:pt modelId="{221E1517-9338-47CF-9AE0-184E604CFC19}" type="parTrans" cxnId="{EC842738-B1FF-4071-8219-D6C3B727056D}">
      <dgm:prSet/>
      <dgm:spPr/>
      <dgm:t>
        <a:bodyPr/>
        <a:lstStyle/>
        <a:p>
          <a:endParaRPr lang="en-US"/>
        </a:p>
      </dgm:t>
    </dgm:pt>
    <dgm:pt modelId="{4BBF4485-4286-45AB-A4E5-2A1E4914589E}" type="sibTrans" cxnId="{EC842738-B1FF-4071-8219-D6C3B727056D}">
      <dgm:prSet/>
      <dgm:spPr/>
      <dgm:t>
        <a:bodyPr/>
        <a:lstStyle/>
        <a:p>
          <a:endParaRPr lang="en-US"/>
        </a:p>
      </dgm:t>
    </dgm:pt>
    <dgm:pt modelId="{35741EC9-57E8-4E77-B8A6-E5F21DDC934F}">
      <dgm:prSet phldrT="[Text]"/>
      <dgm:spPr/>
      <dgm:t>
        <a:bodyPr/>
        <a:lstStyle/>
        <a:p>
          <a:r>
            <a:rPr lang="en-US" dirty="0" smtClean="0"/>
            <a:t>Resource Meters</a:t>
          </a:r>
          <a:endParaRPr lang="en-US" dirty="0"/>
        </a:p>
      </dgm:t>
    </dgm:pt>
    <dgm:pt modelId="{E5EED22E-4D51-4AC0-AB89-52071D970186}" type="parTrans" cxnId="{40D7B7B0-91FB-4BBC-92D6-75B3ABD4B29C}">
      <dgm:prSet/>
      <dgm:spPr/>
      <dgm:t>
        <a:bodyPr/>
        <a:lstStyle/>
        <a:p>
          <a:endParaRPr lang="en-US"/>
        </a:p>
      </dgm:t>
    </dgm:pt>
    <dgm:pt modelId="{1197F829-C909-4210-9BAE-46C64298F76F}" type="sibTrans" cxnId="{40D7B7B0-91FB-4BBC-92D6-75B3ABD4B29C}">
      <dgm:prSet/>
      <dgm:spPr/>
      <dgm:t>
        <a:bodyPr/>
        <a:lstStyle/>
        <a:p>
          <a:endParaRPr lang="en-US"/>
        </a:p>
      </dgm:t>
    </dgm:pt>
    <dgm:pt modelId="{7A21FE6E-47F5-4A0C-9528-DD49F3D71B3F}">
      <dgm:prSet phldrT="[Text]"/>
      <dgm:spPr/>
      <dgm:t>
        <a:bodyPr/>
        <a:lstStyle/>
        <a:p>
          <a:r>
            <a:rPr lang="en-US" dirty="0" smtClean="0"/>
            <a:t>Performance Counters</a:t>
          </a:r>
          <a:endParaRPr lang="en-US" dirty="0"/>
        </a:p>
      </dgm:t>
    </dgm:pt>
    <dgm:pt modelId="{C44EC64B-B488-4718-8964-D8AAA46F2CE1}" type="parTrans" cxnId="{6848C7DF-158E-4EBD-99E8-5DE0284E99AE}">
      <dgm:prSet/>
      <dgm:spPr/>
      <dgm:t>
        <a:bodyPr/>
        <a:lstStyle/>
        <a:p>
          <a:endParaRPr lang="en-US"/>
        </a:p>
      </dgm:t>
    </dgm:pt>
    <dgm:pt modelId="{323F59D4-2220-41D1-97EC-922F09A0D69A}" type="sibTrans" cxnId="{6848C7DF-158E-4EBD-99E8-5DE0284E99AE}">
      <dgm:prSet/>
      <dgm:spPr/>
      <dgm:t>
        <a:bodyPr/>
        <a:lstStyle/>
        <a:p>
          <a:endParaRPr lang="en-US"/>
        </a:p>
      </dgm:t>
    </dgm:pt>
    <dgm:pt modelId="{1C3B5D7E-4FC0-4F73-B556-6536E607C475}" type="pres">
      <dgm:prSet presAssocID="{7037C258-DCF3-4D5F-B460-D56E29B7BBB5}" presName="diagram" presStyleCnt="0">
        <dgm:presLayoutVars>
          <dgm:dir/>
          <dgm:resizeHandles val="exact"/>
        </dgm:presLayoutVars>
      </dgm:prSet>
      <dgm:spPr/>
      <dgm:t>
        <a:bodyPr/>
        <a:lstStyle/>
        <a:p>
          <a:endParaRPr lang="en-US"/>
        </a:p>
      </dgm:t>
    </dgm:pt>
    <dgm:pt modelId="{E08FA251-161E-40F2-AB59-F5E052750A84}" type="pres">
      <dgm:prSet presAssocID="{21A257D0-6CBF-4803-8170-56AAB7376DCA}" presName="node" presStyleLbl="node1" presStyleIdx="0" presStyleCnt="3">
        <dgm:presLayoutVars>
          <dgm:bulletEnabled val="1"/>
        </dgm:presLayoutVars>
      </dgm:prSet>
      <dgm:spPr/>
      <dgm:t>
        <a:bodyPr/>
        <a:lstStyle/>
        <a:p>
          <a:endParaRPr lang="en-US"/>
        </a:p>
      </dgm:t>
    </dgm:pt>
    <dgm:pt modelId="{869B93CE-B01C-475A-94A8-93F85D649B8C}" type="pres">
      <dgm:prSet presAssocID="{4BBF4485-4286-45AB-A4E5-2A1E4914589E}" presName="sibTrans" presStyleCnt="0"/>
      <dgm:spPr/>
    </dgm:pt>
    <dgm:pt modelId="{7EA1A874-36D5-47B3-B25F-7B4D391BCDC2}" type="pres">
      <dgm:prSet presAssocID="{35741EC9-57E8-4E77-B8A6-E5F21DDC934F}" presName="node" presStyleLbl="node1" presStyleIdx="1" presStyleCnt="3">
        <dgm:presLayoutVars>
          <dgm:bulletEnabled val="1"/>
        </dgm:presLayoutVars>
      </dgm:prSet>
      <dgm:spPr/>
      <dgm:t>
        <a:bodyPr/>
        <a:lstStyle/>
        <a:p>
          <a:endParaRPr lang="en-US"/>
        </a:p>
      </dgm:t>
    </dgm:pt>
    <dgm:pt modelId="{849813C9-8930-4367-A0B7-EAF2BDC2B0D6}" type="pres">
      <dgm:prSet presAssocID="{1197F829-C909-4210-9BAE-46C64298F76F}" presName="sibTrans" presStyleCnt="0"/>
      <dgm:spPr/>
    </dgm:pt>
    <dgm:pt modelId="{E53FBAA0-D29B-4FF3-908A-3918563CB599}" type="pres">
      <dgm:prSet presAssocID="{7A21FE6E-47F5-4A0C-9528-DD49F3D71B3F}" presName="node" presStyleLbl="node1" presStyleIdx="2" presStyleCnt="3">
        <dgm:presLayoutVars>
          <dgm:bulletEnabled val="1"/>
        </dgm:presLayoutVars>
      </dgm:prSet>
      <dgm:spPr/>
      <dgm:t>
        <a:bodyPr/>
        <a:lstStyle/>
        <a:p>
          <a:endParaRPr lang="en-US"/>
        </a:p>
      </dgm:t>
    </dgm:pt>
  </dgm:ptLst>
  <dgm:cxnLst>
    <dgm:cxn modelId="{6848C7DF-158E-4EBD-99E8-5DE0284E99AE}" srcId="{7037C258-DCF3-4D5F-B460-D56E29B7BBB5}" destId="{7A21FE6E-47F5-4A0C-9528-DD49F3D71B3F}" srcOrd="2" destOrd="0" parTransId="{C44EC64B-B488-4718-8964-D8AAA46F2CE1}" sibTransId="{323F59D4-2220-41D1-97EC-922F09A0D69A}"/>
    <dgm:cxn modelId="{40D7B7B0-91FB-4BBC-92D6-75B3ABD4B29C}" srcId="{7037C258-DCF3-4D5F-B460-D56E29B7BBB5}" destId="{35741EC9-57E8-4E77-B8A6-E5F21DDC934F}" srcOrd="1" destOrd="0" parTransId="{E5EED22E-4D51-4AC0-AB89-52071D970186}" sibTransId="{1197F829-C909-4210-9BAE-46C64298F76F}"/>
    <dgm:cxn modelId="{7B0DD7DB-E8C2-4D5C-81E2-4259077AC80D}" type="presOf" srcId="{7037C258-DCF3-4D5F-B460-D56E29B7BBB5}" destId="{1C3B5D7E-4FC0-4F73-B556-6536E607C475}" srcOrd="0" destOrd="0" presId="urn:microsoft.com/office/officeart/2005/8/layout/default"/>
    <dgm:cxn modelId="{956DFB28-4AF6-4A58-95E1-EAA5FCFF3E3F}" type="presOf" srcId="{35741EC9-57E8-4E77-B8A6-E5F21DDC934F}" destId="{7EA1A874-36D5-47B3-B25F-7B4D391BCDC2}" srcOrd="0" destOrd="0" presId="urn:microsoft.com/office/officeart/2005/8/layout/default"/>
    <dgm:cxn modelId="{FAA486C0-E656-485F-8645-CF8E9C8A39A8}" type="presOf" srcId="{21A257D0-6CBF-4803-8170-56AAB7376DCA}" destId="{E08FA251-161E-40F2-AB59-F5E052750A84}" srcOrd="0" destOrd="0" presId="urn:microsoft.com/office/officeart/2005/8/layout/default"/>
    <dgm:cxn modelId="{EC842738-B1FF-4071-8219-D6C3B727056D}" srcId="{7037C258-DCF3-4D5F-B460-D56E29B7BBB5}" destId="{21A257D0-6CBF-4803-8170-56AAB7376DCA}" srcOrd="0" destOrd="0" parTransId="{221E1517-9338-47CF-9AE0-184E604CFC19}" sibTransId="{4BBF4485-4286-45AB-A4E5-2A1E4914589E}"/>
    <dgm:cxn modelId="{32DE7EFE-3105-4A09-A96C-865E6F1D5420}" type="presOf" srcId="{7A21FE6E-47F5-4A0C-9528-DD49F3D71B3F}" destId="{E53FBAA0-D29B-4FF3-908A-3918563CB599}" srcOrd="0" destOrd="0" presId="urn:microsoft.com/office/officeart/2005/8/layout/default"/>
    <dgm:cxn modelId="{270B9C8C-7A3A-4C32-A727-C32F6A0A0625}" type="presParOf" srcId="{1C3B5D7E-4FC0-4F73-B556-6536E607C475}" destId="{E08FA251-161E-40F2-AB59-F5E052750A84}" srcOrd="0" destOrd="0" presId="urn:microsoft.com/office/officeart/2005/8/layout/default"/>
    <dgm:cxn modelId="{46F99AAE-CCC0-4540-AD89-4672D5F1A984}" type="presParOf" srcId="{1C3B5D7E-4FC0-4F73-B556-6536E607C475}" destId="{869B93CE-B01C-475A-94A8-93F85D649B8C}" srcOrd="1" destOrd="0" presId="urn:microsoft.com/office/officeart/2005/8/layout/default"/>
    <dgm:cxn modelId="{2856FC45-0981-4D24-BFC1-715548CDD1B3}" type="presParOf" srcId="{1C3B5D7E-4FC0-4F73-B556-6536E607C475}" destId="{7EA1A874-36D5-47B3-B25F-7B4D391BCDC2}" srcOrd="2" destOrd="0" presId="urn:microsoft.com/office/officeart/2005/8/layout/default"/>
    <dgm:cxn modelId="{CFC7D94B-72F8-43DC-BCDE-3E7D10FB2B98}" type="presParOf" srcId="{1C3B5D7E-4FC0-4F73-B556-6536E607C475}" destId="{849813C9-8930-4367-A0B7-EAF2BDC2B0D6}" srcOrd="3" destOrd="0" presId="urn:microsoft.com/office/officeart/2005/8/layout/default"/>
    <dgm:cxn modelId="{CDD6A14D-E935-49A3-B73B-B1A231061017}" type="presParOf" srcId="{1C3B5D7E-4FC0-4F73-B556-6536E607C475}" destId="{E53FBAA0-D29B-4FF3-908A-3918563CB59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FA251-161E-40F2-AB59-F5E052750A84}">
      <dsp:nvSpPr>
        <dsp:cNvPr id="0" name=""/>
        <dsp:cNvSpPr/>
      </dsp:nvSpPr>
      <dsp:spPr>
        <a:xfrm>
          <a:off x="243884" y="633"/>
          <a:ext cx="3331638" cy="19989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Virtual Machine Switch </a:t>
          </a:r>
          <a:r>
            <a:rPr lang="en-US" sz="3700" kern="1200" dirty="0" err="1" smtClean="0"/>
            <a:t>QoS</a:t>
          </a:r>
          <a:r>
            <a:rPr lang="en-US" sz="3700" kern="1200" dirty="0" smtClean="0"/>
            <a:t>/Policy</a:t>
          </a:r>
          <a:endParaRPr lang="en-US" sz="3700" kern="1200" dirty="0"/>
        </a:p>
      </dsp:txBody>
      <dsp:txXfrm>
        <a:off x="243884" y="633"/>
        <a:ext cx="3331638" cy="1998983"/>
      </dsp:txXfrm>
    </dsp:sp>
    <dsp:sp modelId="{7EA1A874-36D5-47B3-B25F-7B4D391BCDC2}">
      <dsp:nvSpPr>
        <dsp:cNvPr id="0" name=""/>
        <dsp:cNvSpPr/>
      </dsp:nvSpPr>
      <dsp:spPr>
        <a:xfrm>
          <a:off x="3908686" y="633"/>
          <a:ext cx="3331638" cy="19989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Resource Meters</a:t>
          </a:r>
          <a:endParaRPr lang="en-US" sz="3700" kern="1200" dirty="0"/>
        </a:p>
      </dsp:txBody>
      <dsp:txXfrm>
        <a:off x="3908686" y="633"/>
        <a:ext cx="3331638" cy="1998983"/>
      </dsp:txXfrm>
    </dsp:sp>
    <dsp:sp modelId="{E53FBAA0-D29B-4FF3-908A-3918563CB599}">
      <dsp:nvSpPr>
        <dsp:cNvPr id="0" name=""/>
        <dsp:cNvSpPr/>
      </dsp:nvSpPr>
      <dsp:spPr>
        <a:xfrm>
          <a:off x="7573489" y="633"/>
          <a:ext cx="3331638" cy="19989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Performance Counters</a:t>
          </a:r>
          <a:endParaRPr lang="en-US" sz="3700" kern="1200" dirty="0"/>
        </a:p>
      </dsp:txBody>
      <dsp:txXfrm>
        <a:off x="7573489" y="633"/>
        <a:ext cx="3331638" cy="19989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37" tIns="46219" rIns="92437" bIns="46219"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2437" tIns="46219" rIns="92437" bIns="4621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2437" tIns="46219" rIns="92437" bIns="4621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37" tIns="46219" rIns="92437" bIns="46219"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37" tIns="46219" rIns="92437" bIns="462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2437" tIns="46219" rIns="92437" bIns="4621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60" y="8829967"/>
            <a:ext cx="699418" cy="464820"/>
          </a:xfrm>
          <a:prstGeom prst="rect">
            <a:avLst/>
          </a:prstGeom>
        </p:spPr>
        <p:txBody>
          <a:bodyPr vert="horz" lIns="92437" tIns="46219" rIns="92437" bIns="4621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5:54 PM</a:t>
            </a:fld>
            <a:endParaRPr lang="en-US"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2437" tIns="46219" rIns="92437" bIns="4621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81AC4-2DD2-43CB-8354-695BF4CB164D}" type="slidenum">
              <a:rPr lang="en-US" smtClean="0"/>
              <a:t>14</a:t>
            </a:fld>
            <a:endParaRPr lang="en-US"/>
          </a:p>
        </p:txBody>
      </p:sp>
      <p:sp>
        <p:nvSpPr>
          <p:cNvPr id="5" name="Date Placeholder 4"/>
          <p:cNvSpPr>
            <a:spLocks noGrp="1"/>
          </p:cNvSpPr>
          <p:nvPr>
            <p:ph type="dt" idx="11"/>
          </p:nvPr>
        </p:nvSpPr>
        <p:spPr/>
        <p:txBody>
          <a:bodyPr/>
          <a:lstStyle/>
          <a:p>
            <a:fld id="{6354B323-006F-47B7-A4C5-F157E5CEF711}" type="datetime8">
              <a:rPr lang="en-US" smtClean="0"/>
              <a:t>9/14/2011 5:54 PM</a:t>
            </a:fld>
            <a:endParaRPr lang="en-US"/>
          </a:p>
        </p:txBody>
      </p:sp>
    </p:spTree>
    <p:extLst>
      <p:ext uri="{BB962C8B-B14F-4D97-AF65-F5344CB8AC3E}">
        <p14:creationId xmlns:p14="http://schemas.microsoft.com/office/powerpoint/2010/main" val="98125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2437" tIns="46219" rIns="92437" bIns="4621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585788"/>
            <a:ext cx="5956300" cy="33528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23CD86D-0E58-4949-A9AB-B516B5D81B3B}" type="slidenum">
              <a:rPr lang="en-US" smtClean="0">
                <a:solidFill>
                  <a:prstClr val="black"/>
                </a:solidFill>
                <a:latin typeface="Calibri"/>
              </a:rPr>
              <a:pPr>
                <a:defRPr/>
              </a:pPr>
              <a:t>20</a:t>
            </a:fld>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585788"/>
            <a:ext cx="5956300" cy="33528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23CD86D-0E58-4949-A9AB-B516B5D81B3B}" type="slidenum">
              <a:rPr lang="en-US" smtClean="0">
                <a:solidFill>
                  <a:prstClr val="black"/>
                </a:solidFill>
                <a:latin typeface="Calibri"/>
              </a:rPr>
              <a:pPr>
                <a:defRPr/>
              </a:pPr>
              <a:t>21</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585788"/>
            <a:ext cx="5956300" cy="3352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3CD86D-0E58-4949-A9AB-B516B5D81B3B}" type="slidenum">
              <a:rPr lang="en-US" smtClean="0">
                <a:solidFill>
                  <a:prstClr val="black"/>
                </a:solidFill>
                <a:latin typeface="Calibri"/>
              </a:rPr>
              <a:pPr>
                <a:defRPr/>
              </a:pPr>
              <a:t>22</a:t>
            </a:fld>
            <a:endParaRPr lang="en-US" dirty="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5:54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2437" tIns="46219" rIns="92437" bIns="4621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26</a:t>
            </a:fld>
            <a:endParaRPr lang="en-US"/>
          </a:p>
        </p:txBody>
      </p:sp>
    </p:spTree>
    <p:extLst>
      <p:ext uri="{BB962C8B-B14F-4D97-AF65-F5344CB8AC3E}">
        <p14:creationId xmlns:p14="http://schemas.microsoft.com/office/powerpoint/2010/main" val="24269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28</a:t>
            </a:fld>
            <a:endParaRPr lang="en-US"/>
          </a:p>
        </p:txBody>
      </p:sp>
      <p:sp>
        <p:nvSpPr>
          <p:cNvPr id="6" name="Date Placeholder 5"/>
          <p:cNvSpPr>
            <a:spLocks noGrp="1"/>
          </p:cNvSpPr>
          <p:nvPr>
            <p:ph type="dt" idx="12"/>
          </p:nvPr>
        </p:nvSpPr>
        <p:spPr/>
        <p:txBody>
          <a:bodyPr/>
          <a:lstStyle/>
          <a:p>
            <a:fld id="{38060536-A160-4574-AFEB-BDCFAAC1EEB4}" type="datetime8">
              <a:rPr lang="en-US" smtClean="0"/>
              <a:t>9/14/2011 5:54 PM</a:t>
            </a:fld>
            <a:endParaRPr lang="en-US"/>
          </a:p>
        </p:txBody>
      </p:sp>
    </p:spTree>
    <p:extLst>
      <p:ext uri="{BB962C8B-B14F-4D97-AF65-F5344CB8AC3E}">
        <p14:creationId xmlns:p14="http://schemas.microsoft.com/office/powerpoint/2010/main" val="359258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30</a:t>
            </a:fld>
            <a:endParaRPr lang="en-US"/>
          </a:p>
        </p:txBody>
      </p:sp>
      <p:sp>
        <p:nvSpPr>
          <p:cNvPr id="6" name="Date Placeholder 5"/>
          <p:cNvSpPr>
            <a:spLocks noGrp="1"/>
          </p:cNvSpPr>
          <p:nvPr>
            <p:ph type="dt" idx="12"/>
          </p:nvPr>
        </p:nvSpPr>
        <p:spPr/>
        <p:txBody>
          <a:bodyPr/>
          <a:lstStyle/>
          <a:p>
            <a:fld id="{2CAD2071-5B00-45F5-952F-FDFFA15D76E9}" type="datetime8">
              <a:rPr lang="en-US" smtClean="0"/>
              <a:t>9/14/2011 5:54 PM</a:t>
            </a:fld>
            <a:endParaRPr lang="en-US"/>
          </a:p>
        </p:txBody>
      </p:sp>
    </p:spTree>
    <p:extLst>
      <p:ext uri="{BB962C8B-B14F-4D97-AF65-F5344CB8AC3E}">
        <p14:creationId xmlns:p14="http://schemas.microsoft.com/office/powerpoint/2010/main" val="357457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34</a:t>
            </a:fld>
            <a:endParaRPr lang="en-US"/>
          </a:p>
        </p:txBody>
      </p:sp>
    </p:spTree>
    <p:extLst>
      <p:ext uri="{BB962C8B-B14F-4D97-AF65-F5344CB8AC3E}">
        <p14:creationId xmlns:p14="http://schemas.microsoft.com/office/powerpoint/2010/main" val="1983745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15451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5:54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2437" tIns="46219" rIns="92437" bIns="4621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90081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5</a:t>
            </a:fld>
            <a:endParaRPr lang="en-US"/>
          </a:p>
        </p:txBody>
      </p:sp>
    </p:spTree>
    <p:extLst>
      <p:ext uri="{BB962C8B-B14F-4D97-AF65-F5344CB8AC3E}">
        <p14:creationId xmlns:p14="http://schemas.microsoft.com/office/powerpoint/2010/main" val="32048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8</a:t>
            </a:fld>
            <a:endParaRPr lang="en-US"/>
          </a:p>
        </p:txBody>
      </p:sp>
    </p:spTree>
    <p:extLst>
      <p:ext uri="{BB962C8B-B14F-4D97-AF65-F5344CB8AC3E}">
        <p14:creationId xmlns:p14="http://schemas.microsoft.com/office/powerpoint/2010/main" val="198374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712" lvl="1" indent="0">
              <a:buNone/>
            </a:pPr>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1049364C-2704-4CD8-AD63-707CD92E6185}" type="slidenum">
              <a:rPr lang="en-US" smtClean="0"/>
              <a:t>9</a:t>
            </a:fld>
            <a:endParaRPr lang="en-US"/>
          </a:p>
        </p:txBody>
      </p:sp>
    </p:spTree>
    <p:extLst>
      <p:ext uri="{BB962C8B-B14F-4D97-AF65-F5344CB8AC3E}">
        <p14:creationId xmlns:p14="http://schemas.microsoft.com/office/powerpoint/2010/main" val="218741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12435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12016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13</a:t>
            </a:fld>
            <a:endParaRPr lang="en-US"/>
          </a:p>
        </p:txBody>
      </p:sp>
      <p:sp>
        <p:nvSpPr>
          <p:cNvPr id="6" name="Date Placeholder 5"/>
          <p:cNvSpPr>
            <a:spLocks noGrp="1"/>
          </p:cNvSpPr>
          <p:nvPr>
            <p:ph type="dt" idx="12"/>
          </p:nvPr>
        </p:nvSpPr>
        <p:spPr/>
        <p:txBody>
          <a:bodyPr/>
          <a:lstStyle/>
          <a:p>
            <a:fld id="{9D4B7149-1FD8-488F-8F6B-34FA6E4ECC93}" type="datetime8">
              <a:rPr lang="en-US" smtClean="0"/>
              <a:t>9/14/2011 5:54 PM</a:t>
            </a:fld>
            <a:endParaRPr lang="en-US"/>
          </a:p>
        </p:txBody>
      </p:sp>
    </p:spTree>
    <p:extLst>
      <p:ext uri="{BB962C8B-B14F-4D97-AF65-F5344CB8AC3E}">
        <p14:creationId xmlns:p14="http://schemas.microsoft.com/office/powerpoint/2010/main" val="1042403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TA Sket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057402"/>
            <a:ext cx="10969943" cy="2743199"/>
          </a:xfrm>
          <a:ln>
            <a:noFill/>
          </a:ln>
        </p:spPr>
        <p:txBody>
          <a:bodyPr anchor="ctr" anchorCtr="0">
            <a:noAutofit/>
          </a:bodyPr>
          <a:lstStyle>
            <a:lvl1pPr algn="ctr">
              <a:defRPr sz="6400" b="1" cap="none" spc="0">
                <a:ln>
                  <a:noFill/>
                </a:ln>
                <a:solidFill>
                  <a:schemeClr val="bg1"/>
                </a:solidFill>
                <a:effectLst/>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lvl1pPr>
              <a:defRPr>
                <a:solidFill>
                  <a:schemeClr val="bg1">
                    <a:lumMod val="85000"/>
                  </a:schemeClr>
                </a:solidFill>
              </a:defRPr>
            </a:lvl1pPr>
          </a:lstStyle>
          <a:p>
            <a:fld id="{A948BAAF-CEE9-41CC-A04F-D630EB2FF2BA}" type="slidenum">
              <a:rPr lang="en-US" smtClean="0"/>
              <a:t>‹#›</a:t>
            </a:fld>
            <a:endParaRPr lang="en-US"/>
          </a:p>
        </p:txBody>
      </p:sp>
    </p:spTree>
    <p:extLst>
      <p:ext uri="{BB962C8B-B14F-4D97-AF65-F5344CB8AC3E}">
        <p14:creationId xmlns:p14="http://schemas.microsoft.com/office/powerpoint/2010/main" val="5963556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649333" y="249237"/>
            <a:ext cx="10930053" cy="1143000"/>
          </a:xfrm>
        </p:spPr>
        <p:txBody>
          <a:bodyPr lIns="0">
            <a:normAutofit/>
          </a:bodyPr>
          <a:lstStyle>
            <a:lvl1pPr algn="l">
              <a:defRPr sz="590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smtClean="0"/>
              <a:t>Click to edit Master text styles</a:t>
            </a:r>
          </a:p>
        </p:txBody>
      </p:sp>
      <p:sp>
        <p:nvSpPr>
          <p:cNvPr id="15" name="Content Placeholder 14"/>
          <p:cNvSpPr>
            <a:spLocks noGrp="1"/>
          </p:cNvSpPr>
          <p:nvPr>
            <p:ph sz="quarter" idx="18"/>
          </p:nvPr>
        </p:nvSpPr>
        <p:spPr>
          <a:xfrm>
            <a:off x="614137" y="1804989"/>
            <a:ext cx="1096524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68952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649333" y="249237"/>
            <a:ext cx="10930053" cy="1143000"/>
          </a:xfrm>
        </p:spPr>
        <p:txBody>
          <a:bodyPr lIns="0">
            <a:normAutofit/>
          </a:bodyPr>
          <a:lstStyle>
            <a:lvl1pPr algn="l">
              <a:defRPr sz="5900"/>
            </a:lvl1pPr>
          </a:lstStyle>
          <a:p>
            <a:r>
              <a:rPr lang="en-US" dirty="0" smtClean="0"/>
              <a:t>Click to edit Master title style</a:t>
            </a:r>
            <a:endParaRPr lang="en-US" dirty="0"/>
          </a:p>
        </p:txBody>
      </p:sp>
      <p:sp>
        <p:nvSpPr>
          <p:cNvPr id="16"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smtClean="0"/>
              <a:t>Click to edit Master text styles</a:t>
            </a:r>
          </a:p>
        </p:txBody>
      </p:sp>
    </p:spTree>
    <p:extLst>
      <p:ext uri="{BB962C8B-B14F-4D97-AF65-F5344CB8AC3E}">
        <p14:creationId xmlns:p14="http://schemas.microsoft.com/office/powerpoint/2010/main" val="7940378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649333" y="249237"/>
            <a:ext cx="10930053" cy="1143000"/>
          </a:xfrm>
        </p:spPr>
        <p:txBody>
          <a:bodyPr lIns="0">
            <a:normAutofit/>
          </a:bodyPr>
          <a:lstStyle>
            <a:lvl1pPr algn="l">
              <a:defRPr sz="590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smtClean="0"/>
              <a:t>Click to edit Master text styles</a:t>
            </a:r>
          </a:p>
        </p:txBody>
      </p:sp>
      <p:sp>
        <p:nvSpPr>
          <p:cNvPr id="15" name="Content Placeholder 14"/>
          <p:cNvSpPr>
            <a:spLocks noGrp="1"/>
          </p:cNvSpPr>
          <p:nvPr>
            <p:ph sz="quarter" idx="18"/>
          </p:nvPr>
        </p:nvSpPr>
        <p:spPr>
          <a:xfrm>
            <a:off x="614137" y="1804989"/>
            <a:ext cx="1096524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50756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649333" y="249237"/>
            <a:ext cx="10930053" cy="1143000"/>
          </a:xfrm>
        </p:spPr>
        <p:txBody>
          <a:bodyPr lIns="0">
            <a:normAutofit/>
          </a:bodyPr>
          <a:lstStyle>
            <a:lvl1pPr algn="l">
              <a:defRPr sz="590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smtClean="0"/>
              <a:t>Click to edit Master text styles</a:t>
            </a:r>
          </a:p>
        </p:txBody>
      </p:sp>
      <p:sp>
        <p:nvSpPr>
          <p:cNvPr id="15" name="Content Placeholder 14"/>
          <p:cNvSpPr>
            <a:spLocks noGrp="1"/>
          </p:cNvSpPr>
          <p:nvPr>
            <p:ph sz="quarter" idx="18"/>
          </p:nvPr>
        </p:nvSpPr>
        <p:spPr>
          <a:xfrm>
            <a:off x="614137" y="1804989"/>
            <a:ext cx="1096524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8228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649333" y="249237"/>
            <a:ext cx="10930053" cy="1143000"/>
          </a:xfrm>
        </p:spPr>
        <p:txBody>
          <a:bodyPr lIns="0">
            <a:normAutofit/>
          </a:bodyPr>
          <a:lstStyle>
            <a:lvl1pPr algn="l">
              <a:defRPr sz="5900"/>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dirty="0" smtClean="0"/>
              <a:t>Click to edit Master text styles</a:t>
            </a:r>
          </a:p>
        </p:txBody>
      </p:sp>
      <p:sp>
        <p:nvSpPr>
          <p:cNvPr id="15" name="Content Placeholder 14"/>
          <p:cNvSpPr>
            <a:spLocks noGrp="1"/>
          </p:cNvSpPr>
          <p:nvPr>
            <p:ph sz="quarter" idx="18"/>
          </p:nvPr>
        </p:nvSpPr>
        <p:spPr>
          <a:xfrm>
            <a:off x="614137" y="1804989"/>
            <a:ext cx="1096524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82286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8159230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7.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8" r:id="rId13"/>
    <p:sldLayoutId id="2147483729" r:id="rId14"/>
    <p:sldLayoutId id="2147483818" r:id="rId15"/>
    <p:sldLayoutId id="2147483821" r:id="rId16"/>
    <p:sldLayoutId id="2147483822" r:id="rId17"/>
    <p:sldLayoutId id="2147483823" r:id="rId18"/>
    <p:sldLayoutId id="2147483824" r:id="rId19"/>
    <p:sldLayoutId id="2147483825" r:id="rId20"/>
    <p:sldLayoutId id="2147483826"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gif"/><Relationship Id="rId7"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go.microsoft.com/fwlink/p/?LinkId=22851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Windows Server 8 for building private and public </a:t>
            </a:r>
            <a:r>
              <a:rPr lang="en-US" dirty="0" err="1"/>
              <a:t>IaaS</a:t>
            </a:r>
            <a:r>
              <a:rPr lang="en-US" dirty="0"/>
              <a:t> clouds</a:t>
            </a:r>
          </a:p>
        </p:txBody>
      </p:sp>
      <p:sp>
        <p:nvSpPr>
          <p:cNvPr id="3" name="Subtitle 2"/>
          <p:cNvSpPr>
            <a:spLocks noGrp="1"/>
          </p:cNvSpPr>
          <p:nvPr>
            <p:ph type="subTitle" idx="1"/>
          </p:nvPr>
        </p:nvSpPr>
        <p:spPr/>
        <p:txBody>
          <a:bodyPr/>
          <a:lstStyle/>
          <a:p>
            <a:r>
              <a:rPr lang="en-US" dirty="0" smtClean="0">
                <a:latin typeface="+mj-lt"/>
              </a:rPr>
              <a:t>Jeff Woolsey, Yigal Edery</a:t>
            </a:r>
            <a:endParaRPr lang="en-US" dirty="0" smtClean="0"/>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SAC-429T</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 PVLAN</a:t>
            </a:r>
            <a:endParaRPr lang="en-US" dirty="0"/>
          </a:p>
        </p:txBody>
      </p:sp>
      <p:sp>
        <p:nvSpPr>
          <p:cNvPr id="3" name="Content Placeholder 2"/>
          <p:cNvSpPr>
            <a:spLocks noGrp="1"/>
          </p:cNvSpPr>
          <p:nvPr>
            <p:ph idx="1"/>
          </p:nvPr>
        </p:nvSpPr>
        <p:spPr>
          <a:xfrm>
            <a:off x="519112" y="3913303"/>
            <a:ext cx="11149013" cy="2430347"/>
          </a:xfrm>
        </p:spPr>
        <p:txBody>
          <a:bodyPr>
            <a:normAutofit fontScale="70000" lnSpcReduction="20000"/>
          </a:bodyPr>
          <a:lstStyle/>
          <a:p>
            <a:pPr>
              <a:lnSpc>
                <a:spcPct val="120000"/>
              </a:lnSpc>
            </a:pPr>
            <a:r>
              <a:rPr lang="en-US" dirty="0" smtClean="0"/>
              <a:t>Isolation Scenario</a:t>
            </a:r>
          </a:p>
          <a:p>
            <a:pPr lvl="1">
              <a:lnSpc>
                <a:spcPct val="120000"/>
              </a:lnSpc>
            </a:pPr>
            <a:r>
              <a:rPr lang="en-US" dirty="0" smtClean="0"/>
              <a:t>Hoster wants to isolate all VMs from each other and allow internet connectivity</a:t>
            </a:r>
          </a:p>
          <a:p>
            <a:pPr lvl="1">
              <a:lnSpc>
                <a:spcPct val="120000"/>
              </a:lnSpc>
            </a:pPr>
            <a:r>
              <a:rPr lang="en-US" dirty="0" smtClean="0"/>
              <a:t>#1 Customer Ask from hosters</a:t>
            </a:r>
          </a:p>
          <a:p>
            <a:pPr>
              <a:lnSpc>
                <a:spcPct val="120000"/>
              </a:lnSpc>
            </a:pPr>
            <a:r>
              <a:rPr lang="en-US" dirty="0" smtClean="0"/>
              <a:t>Community Scenario</a:t>
            </a:r>
          </a:p>
          <a:p>
            <a:pPr lvl="1">
              <a:lnSpc>
                <a:spcPct val="120000"/>
              </a:lnSpc>
            </a:pPr>
            <a:r>
              <a:rPr lang="en-US" dirty="0" smtClean="0"/>
              <a:t>Hoster wants tenant VMs to interact with each other but not with other tenant VMs</a:t>
            </a:r>
          </a:p>
          <a:p>
            <a:pPr lvl="1">
              <a:lnSpc>
                <a:spcPct val="120000"/>
              </a:lnSpc>
            </a:pPr>
            <a:r>
              <a:rPr lang="en-US" dirty="0" smtClean="0"/>
              <a:t>Requires a VLAN id for each “community” (limited scalability, only 4095 VLAN IDs)</a:t>
            </a:r>
          </a:p>
        </p:txBody>
      </p:sp>
      <p:cxnSp>
        <p:nvCxnSpPr>
          <p:cNvPr id="11" name="Straight Connector 10"/>
          <p:cNvCxnSpPr/>
          <p:nvPr/>
        </p:nvCxnSpPr>
        <p:spPr>
          <a:xfrm flipV="1">
            <a:off x="6281888" y="3691892"/>
            <a:ext cx="0" cy="424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03398" y="3679557"/>
            <a:ext cx="0" cy="37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9082138" y="3679557"/>
            <a:ext cx="0" cy="371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608013" y="1241155"/>
            <a:ext cx="10972799" cy="2298335"/>
          </a:xfrm>
          <a:prstGeom prst="roundRect">
            <a:avLst/>
          </a:prstGeom>
          <a:solidFill>
            <a:schemeClr val="bg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u</a:t>
            </a:r>
            <a:endParaRPr lang="en-US" sz="1400" dirty="0"/>
          </a:p>
        </p:txBody>
      </p:sp>
      <p:sp>
        <p:nvSpPr>
          <p:cNvPr id="95" name="Rectangle 94"/>
          <p:cNvSpPr/>
          <p:nvPr/>
        </p:nvSpPr>
        <p:spPr>
          <a:xfrm>
            <a:off x="1065212" y="2372735"/>
            <a:ext cx="10058400" cy="6463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7" name="TextBox 96"/>
          <p:cNvSpPr txBox="1"/>
          <p:nvPr/>
        </p:nvSpPr>
        <p:spPr>
          <a:xfrm>
            <a:off x="5395055" y="3203109"/>
            <a:ext cx="1509925" cy="338554"/>
          </a:xfrm>
          <a:prstGeom prst="rect">
            <a:avLst/>
          </a:prstGeom>
          <a:noFill/>
        </p:spPr>
        <p:txBody>
          <a:bodyPr wrap="square" rtlCol="0">
            <a:spAutoFit/>
          </a:bodyPr>
          <a:lstStyle/>
          <a:p>
            <a:pPr algn="ctr"/>
            <a:r>
              <a:rPr lang="en-US" sz="1600" b="1" dirty="0" smtClean="0"/>
              <a:t>Win 8 Host</a:t>
            </a:r>
            <a:endParaRPr lang="en-US" sz="1600" b="1" dirty="0"/>
          </a:p>
        </p:txBody>
      </p:sp>
      <p:cxnSp>
        <p:nvCxnSpPr>
          <p:cNvPr id="98" name="Straight Arrow Connector 97"/>
          <p:cNvCxnSpPr>
            <a:stCxn id="118" idx="3"/>
            <a:endCxn id="115" idx="1"/>
          </p:cNvCxnSpPr>
          <p:nvPr/>
        </p:nvCxnSpPr>
        <p:spPr>
          <a:xfrm>
            <a:off x="5424170" y="1542921"/>
            <a:ext cx="1340485" cy="1618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15" idx="3"/>
            <a:endCxn id="139" idx="1"/>
          </p:cNvCxnSpPr>
          <p:nvPr/>
        </p:nvCxnSpPr>
        <p:spPr>
          <a:xfrm>
            <a:off x="8136255" y="1559108"/>
            <a:ext cx="1340485" cy="6576"/>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0148893" y="1699910"/>
            <a:ext cx="27295" cy="1991982"/>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450455" y="1661032"/>
            <a:ext cx="0" cy="2018525"/>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726688" y="1650819"/>
            <a:ext cx="23364" cy="2045314"/>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4052570" y="1314321"/>
            <a:ext cx="1371600" cy="457200"/>
          </a:xfrm>
          <a:prstGeom prst="roundRect">
            <a:avLst/>
          </a:prstGeom>
          <a:solidFill>
            <a:schemeClr val="accent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t>Blue</a:t>
            </a:r>
            <a:r>
              <a:rPr lang="en-US" sz="900" b="1" dirty="0" smtClean="0"/>
              <a:t/>
            </a:r>
            <a:br>
              <a:rPr lang="en-US" sz="900" b="1" dirty="0" smtClean="0"/>
            </a:br>
            <a:r>
              <a:rPr lang="en-US" sz="900" b="1" dirty="0" smtClean="0"/>
              <a:t>10.1.1.21</a:t>
            </a:r>
          </a:p>
        </p:txBody>
      </p:sp>
      <p:sp>
        <p:nvSpPr>
          <p:cNvPr id="119" name="Rectangle 118"/>
          <p:cNvSpPr/>
          <p:nvPr/>
        </p:nvSpPr>
        <p:spPr>
          <a:xfrm>
            <a:off x="4629311" y="2222573"/>
            <a:ext cx="241482" cy="12751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p>
        </p:txBody>
      </p:sp>
      <p:cxnSp>
        <p:nvCxnSpPr>
          <p:cNvPr id="120" name="Straight Connector 119"/>
          <p:cNvCxnSpPr>
            <a:stCxn id="118" idx="2"/>
            <a:endCxn id="119" idx="0"/>
          </p:cNvCxnSpPr>
          <p:nvPr/>
        </p:nvCxnSpPr>
        <p:spPr>
          <a:xfrm>
            <a:off x="4738370" y="1771521"/>
            <a:ext cx="11682" cy="451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6764655" y="1330508"/>
            <a:ext cx="1371600" cy="457200"/>
          </a:xfrm>
          <a:prstGeom prst="roundRect">
            <a:avLst/>
          </a:prstGeom>
          <a:solidFill>
            <a:schemeClr val="accent3"/>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t>Red1</a:t>
            </a:r>
          </a:p>
          <a:p>
            <a:pPr algn="ctr"/>
            <a:r>
              <a:rPr lang="en-US" sz="1000" b="1" dirty="0" smtClean="0"/>
              <a:t>10.1.1.11</a:t>
            </a:r>
            <a:endParaRPr lang="en-US" sz="1000" b="1" dirty="0"/>
          </a:p>
        </p:txBody>
      </p:sp>
      <p:sp>
        <p:nvSpPr>
          <p:cNvPr id="116" name="Rectangle 115"/>
          <p:cNvSpPr/>
          <p:nvPr/>
        </p:nvSpPr>
        <p:spPr>
          <a:xfrm>
            <a:off x="7329714" y="2238884"/>
            <a:ext cx="241482" cy="12751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p>
        </p:txBody>
      </p:sp>
      <p:cxnSp>
        <p:nvCxnSpPr>
          <p:cNvPr id="117" name="Straight Connector 116"/>
          <p:cNvCxnSpPr>
            <a:stCxn id="115" idx="2"/>
            <a:endCxn id="116" idx="0"/>
          </p:cNvCxnSpPr>
          <p:nvPr/>
        </p:nvCxnSpPr>
        <p:spPr>
          <a:xfrm>
            <a:off x="7450455" y="1787708"/>
            <a:ext cx="0" cy="4511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8286050" y="3670390"/>
            <a:ext cx="2075737" cy="369332"/>
          </a:xfrm>
          <a:prstGeom prst="rect">
            <a:avLst/>
          </a:prstGeom>
          <a:noFill/>
        </p:spPr>
        <p:txBody>
          <a:bodyPr wrap="square" rtlCol="0">
            <a:spAutoFit/>
          </a:bodyPr>
          <a:lstStyle/>
          <a:p>
            <a:r>
              <a:rPr lang="en-US" dirty="0" smtClean="0"/>
              <a:t>To Internet (</a:t>
            </a:r>
            <a:r>
              <a:rPr lang="en-US" sz="1050" dirty="0" smtClean="0"/>
              <a:t>10.1.1.1</a:t>
            </a:r>
            <a:r>
              <a:rPr lang="en-US" dirty="0" smtClean="0"/>
              <a:t>)</a:t>
            </a:r>
            <a:endParaRPr lang="en-US" dirty="0"/>
          </a:p>
        </p:txBody>
      </p:sp>
      <p:sp>
        <p:nvSpPr>
          <p:cNvPr id="122" name="TextBox 121"/>
          <p:cNvSpPr txBox="1"/>
          <p:nvPr/>
        </p:nvSpPr>
        <p:spPr>
          <a:xfrm>
            <a:off x="5309912" y="2028263"/>
            <a:ext cx="1680211"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Hyper-V Switch</a:t>
            </a:r>
            <a:endParaRPr lang="en-US" sz="1600" b="1" dirty="0">
              <a:effectLst>
                <a:outerShdw blurRad="38100" dist="38100" dir="2700000" algn="tl">
                  <a:srgbClr val="000000">
                    <a:alpha val="43137"/>
                  </a:srgbClr>
                </a:outerShdw>
              </a:effectLst>
            </a:endParaRPr>
          </a:p>
        </p:txBody>
      </p:sp>
      <p:sp>
        <p:nvSpPr>
          <p:cNvPr id="139" name="Rounded Rectangle 138"/>
          <p:cNvSpPr/>
          <p:nvPr/>
        </p:nvSpPr>
        <p:spPr>
          <a:xfrm>
            <a:off x="9476740" y="1337084"/>
            <a:ext cx="1371600" cy="457200"/>
          </a:xfrm>
          <a:prstGeom prst="roundRect">
            <a:avLst/>
          </a:prstGeom>
          <a:solidFill>
            <a:schemeClr val="accent3"/>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t>Red2</a:t>
            </a:r>
          </a:p>
          <a:p>
            <a:pPr algn="ctr"/>
            <a:r>
              <a:rPr lang="en-US" sz="1000" b="1" dirty="0" smtClean="0"/>
              <a:t>10.1.1.12</a:t>
            </a:r>
            <a:endParaRPr lang="en-US" sz="1000" b="1" dirty="0"/>
          </a:p>
        </p:txBody>
      </p:sp>
      <p:sp>
        <p:nvSpPr>
          <p:cNvPr id="140" name="Rectangle 139"/>
          <p:cNvSpPr/>
          <p:nvPr/>
        </p:nvSpPr>
        <p:spPr>
          <a:xfrm>
            <a:off x="10028152" y="2237824"/>
            <a:ext cx="241482" cy="12751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p>
        </p:txBody>
      </p:sp>
      <p:cxnSp>
        <p:nvCxnSpPr>
          <p:cNvPr id="141" name="Straight Connector 140"/>
          <p:cNvCxnSpPr>
            <a:stCxn id="139" idx="2"/>
            <a:endCxn id="140" idx="0"/>
          </p:cNvCxnSpPr>
          <p:nvPr/>
        </p:nvCxnSpPr>
        <p:spPr>
          <a:xfrm flipH="1">
            <a:off x="10148893" y="1794284"/>
            <a:ext cx="13647" cy="4435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3"/>
            <a:endCxn id="118" idx="1"/>
          </p:cNvCxnSpPr>
          <p:nvPr/>
        </p:nvCxnSpPr>
        <p:spPr>
          <a:xfrm flipV="1">
            <a:off x="2712085" y="1542921"/>
            <a:ext cx="1340485" cy="3033"/>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3" name="&quot;No&quot; Symbol 142"/>
          <p:cNvSpPr/>
          <p:nvPr/>
        </p:nvSpPr>
        <p:spPr>
          <a:xfrm>
            <a:off x="3212222" y="1326222"/>
            <a:ext cx="416687" cy="399109"/>
          </a:xfrm>
          <a:prstGeom prst="noSmoking">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Arrow Connector 83"/>
          <p:cNvCxnSpPr/>
          <p:nvPr/>
        </p:nvCxnSpPr>
        <p:spPr>
          <a:xfrm>
            <a:off x="2025255" y="1699910"/>
            <a:ext cx="2061" cy="197964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40485" y="1317354"/>
            <a:ext cx="1371600" cy="457200"/>
          </a:xfrm>
          <a:prstGeom prst="roundRect">
            <a:avLst/>
          </a:prstGeom>
          <a:solidFill>
            <a:schemeClr val="accent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t>Green</a:t>
            </a:r>
          </a:p>
          <a:p>
            <a:pPr algn="ctr"/>
            <a:r>
              <a:rPr lang="en-US" sz="1000" b="1" dirty="0" smtClean="0"/>
              <a:t>10.1.1.31</a:t>
            </a:r>
            <a:endParaRPr lang="en-US" sz="1000" b="1" dirty="0"/>
          </a:p>
        </p:txBody>
      </p:sp>
      <p:sp>
        <p:nvSpPr>
          <p:cNvPr id="20" name="Rectangle 19"/>
          <p:cNvSpPr/>
          <p:nvPr/>
        </p:nvSpPr>
        <p:spPr>
          <a:xfrm>
            <a:off x="1911499" y="2222573"/>
            <a:ext cx="241482" cy="12751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p>
        </p:txBody>
      </p:sp>
      <p:cxnSp>
        <p:nvCxnSpPr>
          <p:cNvPr id="23" name="Straight Connector 22"/>
          <p:cNvCxnSpPr>
            <a:stCxn id="9" idx="2"/>
            <a:endCxn id="20" idx="0"/>
          </p:cNvCxnSpPr>
          <p:nvPr/>
        </p:nvCxnSpPr>
        <p:spPr>
          <a:xfrm>
            <a:off x="2026285" y="1774554"/>
            <a:ext cx="5955" cy="44801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43733" y="2372735"/>
            <a:ext cx="934871"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Isolated</a:t>
            </a:r>
          </a:p>
          <a:p>
            <a:pPr algn="ctr"/>
            <a:r>
              <a:rPr lang="en-US" b="1" dirty="0" smtClean="0">
                <a:effectLst>
                  <a:outerShdw blurRad="38100" dist="38100" dir="2700000" algn="tl">
                    <a:srgbClr val="000000">
                      <a:alpha val="43137"/>
                    </a:srgbClr>
                  </a:outerShdw>
                </a:effectLst>
              </a:rPr>
              <a:t>4, 7</a:t>
            </a:r>
            <a:endParaRPr lang="en-US" b="1" dirty="0">
              <a:effectLst>
                <a:outerShdw blurRad="38100" dist="38100" dir="2700000" algn="tl">
                  <a:srgbClr val="000000">
                    <a:alpha val="43137"/>
                  </a:srgbClr>
                </a:outerShdw>
              </a:effectLst>
            </a:endParaRPr>
          </a:p>
        </p:txBody>
      </p:sp>
      <p:sp>
        <p:nvSpPr>
          <p:cNvPr id="67" name="&quot;No&quot; Symbol 66"/>
          <p:cNvSpPr/>
          <p:nvPr/>
        </p:nvSpPr>
        <p:spPr>
          <a:xfrm>
            <a:off x="5886069" y="1326222"/>
            <a:ext cx="416687" cy="399109"/>
          </a:xfrm>
          <a:prstGeom prst="noSmoking">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773228" y="2366567"/>
            <a:ext cx="934871"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Isolated</a:t>
            </a:r>
          </a:p>
          <a:p>
            <a:pPr algn="ctr"/>
            <a:r>
              <a:rPr lang="en-US" b="1" dirty="0" smtClean="0">
                <a:effectLst>
                  <a:outerShdw blurRad="38100" dist="38100" dir="2700000" algn="tl">
                    <a:srgbClr val="000000">
                      <a:alpha val="43137"/>
                    </a:srgbClr>
                  </a:outerShdw>
                </a:effectLst>
              </a:rPr>
              <a:t>4, 7</a:t>
            </a:r>
            <a:endParaRPr lang="en-US" b="1" dirty="0">
              <a:effectLst>
                <a:outerShdw blurRad="38100" dist="38100" dir="2700000" algn="tl">
                  <a:srgbClr val="000000">
                    <a:alpha val="43137"/>
                  </a:srgbClr>
                </a:outerShdw>
              </a:effectLst>
            </a:endParaRPr>
          </a:p>
        </p:txBody>
      </p:sp>
      <p:sp>
        <p:nvSpPr>
          <p:cNvPr id="69" name="TextBox 68"/>
          <p:cNvSpPr txBox="1"/>
          <p:nvPr/>
        </p:nvSpPr>
        <p:spPr>
          <a:xfrm>
            <a:off x="8806497" y="2368246"/>
            <a:ext cx="1305165"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Community</a:t>
            </a:r>
          </a:p>
          <a:p>
            <a:pPr algn="ctr"/>
            <a:r>
              <a:rPr lang="en-US" b="1" dirty="0" smtClean="0">
                <a:effectLst>
                  <a:outerShdw blurRad="38100" dist="38100" dir="2700000" algn="tl">
                    <a:srgbClr val="000000">
                      <a:alpha val="43137"/>
                    </a:srgbClr>
                  </a:outerShdw>
                </a:effectLst>
              </a:rPr>
              <a:t>4, 9</a:t>
            </a:r>
            <a:endParaRPr lang="en-US" b="1" dirty="0">
              <a:effectLst>
                <a:outerShdw blurRad="38100" dist="38100" dir="2700000" algn="tl">
                  <a:srgbClr val="000000">
                    <a:alpha val="43137"/>
                  </a:srgbClr>
                </a:outerShdw>
              </a:effectLst>
            </a:endParaRPr>
          </a:p>
        </p:txBody>
      </p:sp>
      <p:sp>
        <p:nvSpPr>
          <p:cNvPr id="70" name="TextBox 69"/>
          <p:cNvSpPr txBox="1"/>
          <p:nvPr/>
        </p:nvSpPr>
        <p:spPr>
          <a:xfrm>
            <a:off x="6094412" y="2368246"/>
            <a:ext cx="1305165"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Community</a:t>
            </a:r>
          </a:p>
          <a:p>
            <a:pPr algn="ctr"/>
            <a:r>
              <a:rPr lang="en-US" b="1" dirty="0" smtClean="0">
                <a:effectLst>
                  <a:outerShdw blurRad="38100" dist="38100" dir="2700000" algn="tl">
                    <a:srgbClr val="000000">
                      <a:alpha val="43137"/>
                    </a:srgbClr>
                  </a:outerShdw>
                </a:effectLst>
              </a:rPr>
              <a:t>4, 9</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02341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Hyper-V Network Virtualization</a:t>
            </a:r>
            <a:endParaRPr lang="en-US" dirty="0"/>
          </a:p>
        </p:txBody>
      </p:sp>
      <p:sp>
        <p:nvSpPr>
          <p:cNvPr id="17" name="Rectangle 16"/>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[442] Hyper-V Network Virtualization</a:t>
            </a:r>
            <a:endParaRPr lang="en-US" sz="1600" b="1" dirty="0">
              <a:gradFill>
                <a:gsLst>
                  <a:gs pos="0">
                    <a:schemeClr val="tx1"/>
                  </a:gs>
                  <a:gs pos="100000">
                    <a:schemeClr val="tx1"/>
                  </a:gs>
                </a:gsLst>
                <a:lin ang="5400000" scaled="0"/>
              </a:gradFill>
              <a:latin typeface="+mj-lt"/>
            </a:endParaRPr>
          </a:p>
        </p:txBody>
      </p:sp>
      <p:sp>
        <p:nvSpPr>
          <p:cNvPr id="18" name="Rectangle 17"/>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6" name="Rounded Rectangle 5"/>
          <p:cNvSpPr/>
          <p:nvPr/>
        </p:nvSpPr>
        <p:spPr>
          <a:xfrm>
            <a:off x="5059254" y="1011235"/>
            <a:ext cx="6928832" cy="5137927"/>
          </a:xfrm>
          <a:prstGeom prst="roundRect">
            <a:avLst>
              <a:gd name="adj" fmla="val 12321"/>
            </a:avLst>
          </a:prstGeom>
        </p:spPr>
        <p:style>
          <a:lnRef idx="0">
            <a:schemeClr val="accent1"/>
          </a:lnRef>
          <a:fillRef idx="3">
            <a:schemeClr val="accent1"/>
          </a:fillRef>
          <a:effectRef idx="3">
            <a:schemeClr val="accent1"/>
          </a:effectRef>
          <a:fontRef idx="minor">
            <a:schemeClr val="lt1"/>
          </a:fontRef>
        </p:style>
        <p:txBody>
          <a:bodyPr lIns="91559" tIns="45779" rIns="91559" bIns="45779" rtlCol="0" anchor="ctr"/>
          <a:lstStyle/>
          <a:p>
            <a:pPr algn="ctr"/>
            <a:endParaRPr lang="en-US" dirty="0"/>
          </a:p>
        </p:txBody>
      </p:sp>
      <p:sp>
        <p:nvSpPr>
          <p:cNvPr id="7" name="Rounded Rectangle 6"/>
          <p:cNvSpPr/>
          <p:nvPr/>
        </p:nvSpPr>
        <p:spPr>
          <a:xfrm>
            <a:off x="257770" y="1011235"/>
            <a:ext cx="4457105" cy="5137927"/>
          </a:xfrm>
          <a:prstGeom prst="roundRect">
            <a:avLst/>
          </a:prstGeom>
        </p:spPr>
        <p:style>
          <a:lnRef idx="0">
            <a:schemeClr val="accent1"/>
          </a:lnRef>
          <a:fillRef idx="3">
            <a:schemeClr val="accent1"/>
          </a:fillRef>
          <a:effectRef idx="3">
            <a:schemeClr val="accent1"/>
          </a:effectRef>
          <a:fontRef idx="minor">
            <a:schemeClr val="lt1"/>
          </a:fontRef>
        </p:style>
        <p:txBody>
          <a:bodyPr lIns="91559" tIns="45779" rIns="91559" bIns="45779" rtlCol="0" anchor="ctr"/>
          <a:lstStyle/>
          <a:p>
            <a:pPr algn="ctr"/>
            <a:endParaRPr lang="en-US"/>
          </a:p>
        </p:txBody>
      </p:sp>
      <p:cxnSp>
        <p:nvCxnSpPr>
          <p:cNvPr id="8" name="Straight Connector 7"/>
          <p:cNvCxnSpPr/>
          <p:nvPr/>
        </p:nvCxnSpPr>
        <p:spPr>
          <a:xfrm>
            <a:off x="6005988" y="2797172"/>
            <a:ext cx="5035367"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066" y="3030482"/>
            <a:ext cx="5360465" cy="154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14950" y="3377911"/>
            <a:ext cx="1107117" cy="677086"/>
          </a:xfrm>
          <a:prstGeom prst="rect">
            <a:avLst/>
          </a:prstGeom>
          <a:noFill/>
        </p:spPr>
        <p:txBody>
          <a:bodyPr wrap="square" lIns="121899" tIns="60949" rIns="121899" bIns="60949" rtlCol="0">
            <a:spAutoFit/>
          </a:bodyPr>
          <a:lstStyle/>
          <a:p>
            <a:r>
              <a:rPr lang="en-US" b="1" dirty="0" smtClean="0"/>
              <a:t>Physical network</a:t>
            </a:r>
            <a:endParaRPr lang="en-US" b="1" dirty="0"/>
          </a:p>
        </p:txBody>
      </p:sp>
      <p:cxnSp>
        <p:nvCxnSpPr>
          <p:cNvPr id="11" name="Straight Connector 10"/>
          <p:cNvCxnSpPr/>
          <p:nvPr/>
        </p:nvCxnSpPr>
        <p:spPr>
          <a:xfrm>
            <a:off x="812588" y="2797172"/>
            <a:ext cx="296342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39074" y="3203106"/>
            <a:ext cx="2155779" cy="1206186"/>
            <a:chOff x="290938" y="2397278"/>
            <a:chExt cx="1617255" cy="904639"/>
          </a:xfrm>
        </p:grpSpPr>
        <p:pic>
          <p:nvPicPr>
            <p:cNvPr id="1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1801" y="2397278"/>
              <a:ext cx="716392" cy="90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0938" y="2592926"/>
              <a:ext cx="704944" cy="484748"/>
            </a:xfrm>
            <a:prstGeom prst="rect">
              <a:avLst/>
            </a:prstGeom>
            <a:noFill/>
          </p:spPr>
          <p:txBody>
            <a:bodyPr wrap="none" rtlCol="0">
              <a:spAutoFit/>
            </a:bodyPr>
            <a:lstStyle/>
            <a:p>
              <a:pPr algn="ctr"/>
              <a:r>
                <a:rPr lang="en-US" b="1" dirty="0"/>
                <a:t>P</a:t>
              </a:r>
              <a:r>
                <a:rPr lang="en-US" b="1" dirty="0" smtClean="0"/>
                <a:t>hysical</a:t>
              </a:r>
            </a:p>
            <a:p>
              <a:pPr algn="ctr"/>
              <a:r>
                <a:rPr lang="en-US" b="1" dirty="0" smtClean="0"/>
                <a:t>server</a:t>
              </a:r>
              <a:endParaRPr lang="en-US" b="1" dirty="0"/>
            </a:p>
          </p:txBody>
        </p:sp>
      </p:grpSp>
      <p:sp>
        <p:nvSpPr>
          <p:cNvPr id="15" name="TextBox 14"/>
          <p:cNvSpPr txBox="1"/>
          <p:nvPr/>
        </p:nvSpPr>
        <p:spPr>
          <a:xfrm>
            <a:off x="267130" y="2288619"/>
            <a:ext cx="1721818" cy="369332"/>
          </a:xfrm>
          <a:prstGeom prst="rect">
            <a:avLst/>
          </a:prstGeom>
          <a:noFill/>
        </p:spPr>
        <p:txBody>
          <a:bodyPr wrap="none" rtlCol="0">
            <a:spAutoFit/>
          </a:bodyPr>
          <a:lstStyle/>
          <a:p>
            <a:pPr algn="ctr"/>
            <a:r>
              <a:rPr lang="en-US" b="1" dirty="0" err="1" smtClean="0">
                <a:solidFill>
                  <a:srgbClr val="3366CC"/>
                </a:solidFill>
              </a:rPr>
              <a:t>Woodgrove</a:t>
            </a:r>
            <a:r>
              <a:rPr lang="en-US" b="1" dirty="0" smtClean="0">
                <a:solidFill>
                  <a:srgbClr val="3366CC"/>
                </a:solidFill>
              </a:rPr>
              <a:t> VM</a:t>
            </a:r>
            <a:endParaRPr lang="en-US" b="1" dirty="0">
              <a:solidFill>
                <a:srgbClr val="3366CC"/>
              </a:solidFill>
            </a:endParaRPr>
          </a:p>
        </p:txBody>
      </p:sp>
      <p:sp>
        <p:nvSpPr>
          <p:cNvPr id="16" name="TextBox 15"/>
          <p:cNvSpPr txBox="1"/>
          <p:nvPr/>
        </p:nvSpPr>
        <p:spPr>
          <a:xfrm>
            <a:off x="2662269" y="2288619"/>
            <a:ext cx="1396536" cy="369332"/>
          </a:xfrm>
          <a:prstGeom prst="rect">
            <a:avLst/>
          </a:prstGeom>
          <a:noFill/>
        </p:spPr>
        <p:txBody>
          <a:bodyPr wrap="none" rtlCol="0">
            <a:spAutoFit/>
          </a:bodyPr>
          <a:lstStyle/>
          <a:p>
            <a:pPr algn="ctr"/>
            <a:r>
              <a:rPr lang="en-US" b="1" dirty="0" err="1" smtClean="0">
                <a:solidFill>
                  <a:srgbClr val="C00000"/>
                </a:solidFill>
              </a:rPr>
              <a:t>Contoso</a:t>
            </a:r>
            <a:r>
              <a:rPr lang="en-US" b="1" dirty="0" smtClean="0">
                <a:solidFill>
                  <a:srgbClr val="C00000"/>
                </a:solidFill>
              </a:rPr>
              <a:t> VM</a:t>
            </a:r>
            <a:endParaRPr lang="en-US" b="1" dirty="0">
              <a:solidFill>
                <a:srgbClr val="C00000"/>
              </a:solidFill>
            </a:endParaRPr>
          </a:p>
        </p:txBody>
      </p:sp>
      <p:grpSp>
        <p:nvGrpSpPr>
          <p:cNvPr id="19" name="Group 18"/>
          <p:cNvGrpSpPr/>
          <p:nvPr/>
        </p:nvGrpSpPr>
        <p:grpSpPr>
          <a:xfrm>
            <a:off x="6005988" y="1068384"/>
            <a:ext cx="2280750" cy="1576957"/>
            <a:chOff x="4191000" y="987027"/>
            <a:chExt cx="2025672" cy="1182718"/>
          </a:xfrm>
        </p:grpSpPr>
        <p:grpSp>
          <p:nvGrpSpPr>
            <p:cNvPr id="20" name="Group 19"/>
            <p:cNvGrpSpPr/>
            <p:nvPr/>
          </p:nvGrpSpPr>
          <p:grpSpPr>
            <a:xfrm>
              <a:off x="4191000" y="987027"/>
              <a:ext cx="2025672" cy="966798"/>
              <a:chOff x="699205" y="5035536"/>
              <a:chExt cx="2025672" cy="1289064"/>
            </a:xfrm>
          </p:grpSpPr>
          <p:sp>
            <p:nvSpPr>
              <p:cNvPr id="22" name="Cloud 21"/>
              <p:cNvSpPr/>
              <p:nvPr/>
            </p:nvSpPr>
            <p:spPr>
              <a:xfrm>
                <a:off x="699205" y="5035536"/>
                <a:ext cx="2025672" cy="1289064"/>
              </a:xfrm>
              <a:prstGeom prst="cloud">
                <a:avLst/>
              </a:prstGeom>
              <a:ln>
                <a:solidFill>
                  <a:srgbClr val="3366CC"/>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b="1" dirty="0" smtClean="0">
                  <a:solidFill>
                    <a:schemeClr val="accent1"/>
                  </a:solidFill>
                </a:endParaRPr>
              </a:p>
            </p:txBody>
          </p:sp>
          <p:cxnSp>
            <p:nvCxnSpPr>
              <p:cNvPr id="23" name="Straight Connector 22"/>
              <p:cNvCxnSpPr/>
              <p:nvPr/>
            </p:nvCxnSpPr>
            <p:spPr>
              <a:xfrm>
                <a:off x="1015602" y="5654982"/>
                <a:ext cx="1463040" cy="0"/>
              </a:xfrm>
              <a:prstGeom prst="line">
                <a:avLst/>
              </a:prstGeom>
              <a:ln w="38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421040" y="5264136"/>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5" name="Straight Connector 24"/>
              <p:cNvCxnSpPr>
                <a:endCxn id="32" idx="0"/>
              </p:cNvCxnSpPr>
              <p:nvPr/>
            </p:nvCxnSpPr>
            <p:spPr>
              <a:xfrm>
                <a:off x="1328966" y="5654984"/>
                <a:ext cx="171" cy="11557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1" idx="0"/>
              </p:cNvCxnSpPr>
              <p:nvPr/>
            </p:nvCxnSpPr>
            <p:spPr>
              <a:xfrm>
                <a:off x="1740688" y="5654984"/>
                <a:ext cx="2791" cy="11557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33" idx="0"/>
              </p:cNvCxnSpPr>
              <p:nvPr/>
            </p:nvCxnSpPr>
            <p:spPr>
              <a:xfrm>
                <a:off x="2157649" y="5654984"/>
                <a:ext cx="172" cy="115570"/>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4"/>
              </p:cNvCxnSpPr>
              <p:nvPr/>
            </p:nvCxnSpPr>
            <p:spPr>
              <a:xfrm rot="16200000" flipH="1">
                <a:off x="1504630" y="5577571"/>
                <a:ext cx="109566" cy="172"/>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0" idx="4"/>
              </p:cNvCxnSpPr>
              <p:nvPr/>
            </p:nvCxnSpPr>
            <p:spPr>
              <a:xfrm rot="5400000">
                <a:off x="1872761" y="5577572"/>
                <a:ext cx="109568" cy="173"/>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789344" y="5264136"/>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1" name="Oval 30"/>
              <p:cNvSpPr/>
              <p:nvPr/>
            </p:nvSpPr>
            <p:spPr>
              <a:xfrm>
                <a:off x="1605192" y="5770554"/>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2" name="Oval 31"/>
              <p:cNvSpPr/>
              <p:nvPr/>
            </p:nvSpPr>
            <p:spPr>
              <a:xfrm>
                <a:off x="1190850" y="5770554"/>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 name="Oval 32"/>
              <p:cNvSpPr/>
              <p:nvPr/>
            </p:nvSpPr>
            <p:spPr>
              <a:xfrm>
                <a:off x="2019534" y="5770554"/>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Oval 33"/>
              <p:cNvSpPr/>
              <p:nvPr/>
            </p:nvSpPr>
            <p:spPr>
              <a:xfrm>
                <a:off x="1052391" y="5264136"/>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5" name="Straight Connector 34"/>
              <p:cNvCxnSpPr>
                <a:stCxn id="34" idx="4"/>
              </p:cNvCxnSpPr>
              <p:nvPr/>
            </p:nvCxnSpPr>
            <p:spPr>
              <a:xfrm rot="16200000" flipH="1">
                <a:off x="1135981" y="5577571"/>
                <a:ext cx="109566" cy="172"/>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11265" y="5264136"/>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7" name="Straight Connector 36"/>
              <p:cNvCxnSpPr>
                <a:stCxn id="36" idx="4"/>
              </p:cNvCxnSpPr>
              <p:nvPr/>
            </p:nvCxnSpPr>
            <p:spPr>
              <a:xfrm rot="16200000" flipH="1">
                <a:off x="2194855" y="5577571"/>
                <a:ext cx="109566" cy="172"/>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242037" y="1892756"/>
              <a:ext cx="1923601" cy="276989"/>
            </a:xfrm>
            <a:prstGeom prst="rect">
              <a:avLst/>
            </a:prstGeom>
            <a:noFill/>
          </p:spPr>
          <p:txBody>
            <a:bodyPr wrap="none" lIns="91428" tIns="45713" rIns="91428" bIns="45713" rtlCol="0">
              <a:spAutoFit/>
            </a:bodyPr>
            <a:lstStyle/>
            <a:p>
              <a:pPr algn="ctr"/>
              <a:r>
                <a:rPr lang="en-US" b="1" dirty="0" err="1" smtClean="0">
                  <a:solidFill>
                    <a:srgbClr val="0070C0"/>
                  </a:solidFill>
                </a:rPr>
                <a:t>Woodgrove</a:t>
              </a:r>
              <a:r>
                <a:rPr lang="en-US" b="1" dirty="0" smtClean="0">
                  <a:solidFill>
                    <a:srgbClr val="0070C0"/>
                  </a:solidFill>
                </a:rPr>
                <a:t> network</a:t>
              </a:r>
              <a:endParaRPr lang="en-US" b="1" dirty="0">
                <a:solidFill>
                  <a:srgbClr val="0070C0"/>
                </a:solidFill>
              </a:endParaRPr>
            </a:p>
          </p:txBody>
        </p:sp>
      </p:grpSp>
      <p:grpSp>
        <p:nvGrpSpPr>
          <p:cNvPr id="38" name="Group 37"/>
          <p:cNvGrpSpPr/>
          <p:nvPr/>
        </p:nvGrpSpPr>
        <p:grpSpPr>
          <a:xfrm>
            <a:off x="9102298" y="1068384"/>
            <a:ext cx="2358498" cy="1576957"/>
            <a:chOff x="6572164" y="987027"/>
            <a:chExt cx="2025672" cy="1182718"/>
          </a:xfrm>
        </p:grpSpPr>
        <p:grpSp>
          <p:nvGrpSpPr>
            <p:cNvPr id="39" name="Group 38"/>
            <p:cNvGrpSpPr/>
            <p:nvPr/>
          </p:nvGrpSpPr>
          <p:grpSpPr>
            <a:xfrm>
              <a:off x="6572164" y="987027"/>
              <a:ext cx="2025672" cy="966798"/>
              <a:chOff x="6520345" y="5105400"/>
              <a:chExt cx="2025672" cy="1289064"/>
            </a:xfrm>
          </p:grpSpPr>
          <p:sp>
            <p:nvSpPr>
              <p:cNvPr id="41" name="Cloud 40"/>
              <p:cNvSpPr/>
              <p:nvPr/>
            </p:nvSpPr>
            <p:spPr>
              <a:xfrm>
                <a:off x="6520345" y="5105400"/>
                <a:ext cx="2025672" cy="1289064"/>
              </a:xfrm>
              <a:prstGeom prst="cloud">
                <a:avLst/>
              </a:prstGeom>
              <a:ln>
                <a:solidFill>
                  <a:srgbClr val="C0000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600" dirty="0">
                  <a:solidFill>
                    <a:schemeClr val="bg1"/>
                  </a:solidFill>
                </a:endParaRPr>
              </a:p>
            </p:txBody>
          </p:sp>
          <p:cxnSp>
            <p:nvCxnSpPr>
              <p:cNvPr id="42" name="Straight Connector 41"/>
              <p:cNvCxnSpPr/>
              <p:nvPr/>
            </p:nvCxnSpPr>
            <p:spPr>
              <a:xfrm flipH="1" flipV="1">
                <a:off x="6949440" y="5752072"/>
                <a:ext cx="1280160" cy="1"/>
              </a:xfrm>
              <a:prstGeom prst="line">
                <a:avLst/>
              </a:prstGeom>
              <a:ln w="38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49" idx="4"/>
              </p:cNvCxnSpPr>
              <p:nvPr/>
            </p:nvCxnSpPr>
            <p:spPr>
              <a:xfrm rot="16200000" flipV="1">
                <a:off x="7081371" y="5678289"/>
                <a:ext cx="147044" cy="521"/>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0" idx="4"/>
              </p:cNvCxnSpPr>
              <p:nvPr/>
            </p:nvCxnSpPr>
            <p:spPr>
              <a:xfrm rot="5400000" flipH="1" flipV="1">
                <a:off x="7491430" y="5682744"/>
                <a:ext cx="155604" cy="173"/>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51" idx="4"/>
              </p:cNvCxnSpPr>
              <p:nvPr/>
            </p:nvCxnSpPr>
            <p:spPr>
              <a:xfrm rot="5400000" flipH="1" flipV="1">
                <a:off x="7951810" y="5682744"/>
                <a:ext cx="155604" cy="173"/>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8" idx="0"/>
              </p:cNvCxnSpPr>
              <p:nvPr/>
            </p:nvCxnSpPr>
            <p:spPr>
              <a:xfrm rot="5400000" flipH="1" flipV="1">
                <a:off x="7215030" y="5838348"/>
                <a:ext cx="155604" cy="172"/>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2" idx="0"/>
              </p:cNvCxnSpPr>
              <p:nvPr/>
            </p:nvCxnSpPr>
            <p:spPr>
              <a:xfrm rot="16200000" flipV="1">
                <a:off x="7767659" y="5838347"/>
                <a:ext cx="155604" cy="173"/>
              </a:xfrm>
              <a:prstGeom prst="line">
                <a:avLst/>
              </a:prstGeom>
              <a:ln w="190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154459" y="5916236"/>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9" name="Oval 48"/>
              <p:cNvSpPr/>
              <p:nvPr/>
            </p:nvSpPr>
            <p:spPr>
              <a:xfrm>
                <a:off x="7016345" y="53462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0" name="Oval 49"/>
              <p:cNvSpPr/>
              <p:nvPr/>
            </p:nvSpPr>
            <p:spPr>
              <a:xfrm>
                <a:off x="7431032" y="53462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1" name="Oval 50"/>
              <p:cNvSpPr/>
              <p:nvPr/>
            </p:nvSpPr>
            <p:spPr>
              <a:xfrm>
                <a:off x="7891412" y="53462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a:off x="7707260" y="5916236"/>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grpSp>
        <p:sp>
          <p:nvSpPr>
            <p:cNvPr id="40" name="TextBox 39"/>
            <p:cNvSpPr txBox="1"/>
            <p:nvPr/>
          </p:nvSpPr>
          <p:spPr>
            <a:xfrm>
              <a:off x="6794596" y="1892756"/>
              <a:ext cx="1580811" cy="276989"/>
            </a:xfrm>
            <a:prstGeom prst="rect">
              <a:avLst/>
            </a:prstGeom>
            <a:noFill/>
          </p:spPr>
          <p:txBody>
            <a:bodyPr wrap="none" lIns="91428" tIns="45713" rIns="91428" bIns="45713" rtlCol="0">
              <a:spAutoFit/>
            </a:bodyPr>
            <a:lstStyle/>
            <a:p>
              <a:pPr algn="ctr"/>
              <a:r>
                <a:rPr lang="en-US" b="1" dirty="0" err="1" smtClean="0">
                  <a:solidFill>
                    <a:srgbClr val="C00000"/>
                  </a:solidFill>
                </a:rPr>
                <a:t>Contoso</a:t>
              </a:r>
              <a:r>
                <a:rPr lang="en-US" b="1" dirty="0" smtClean="0">
                  <a:solidFill>
                    <a:srgbClr val="C00000"/>
                  </a:solidFill>
                </a:rPr>
                <a:t> network</a:t>
              </a:r>
              <a:endParaRPr lang="en-US" b="1" dirty="0">
                <a:solidFill>
                  <a:srgbClr val="C00000"/>
                </a:solidFill>
              </a:endParaRPr>
            </a:p>
          </p:txBody>
        </p:sp>
      </p:grpSp>
      <p:sp>
        <p:nvSpPr>
          <p:cNvPr id="53" name="Striped Right Arrow 52"/>
          <p:cNvSpPr/>
          <p:nvPr/>
        </p:nvSpPr>
        <p:spPr>
          <a:xfrm rot="3222335">
            <a:off x="1305740" y="2812876"/>
            <a:ext cx="760434" cy="348567"/>
          </a:xfrm>
          <a:prstGeom prst="stripedRightArrow">
            <a:avLst/>
          </a:prstGeom>
        </p:spPr>
        <p:style>
          <a:lnRef idx="2">
            <a:schemeClr val="dk1"/>
          </a:lnRef>
          <a:fillRef idx="1">
            <a:schemeClr val="lt1"/>
          </a:fillRef>
          <a:effectRef idx="0">
            <a:schemeClr val="dk1"/>
          </a:effectRef>
          <a:fontRef idx="minor">
            <a:schemeClr val="dk1"/>
          </a:fontRef>
        </p:style>
        <p:txBody>
          <a:bodyPr lIns="121883" tIns="60940" rIns="121883" bIns="60940" rtlCol="0" anchor="ctr"/>
          <a:lstStyle/>
          <a:p>
            <a:pPr algn="ctr"/>
            <a:endParaRPr lang="en-US"/>
          </a:p>
        </p:txBody>
      </p:sp>
      <p:sp>
        <p:nvSpPr>
          <p:cNvPr id="54" name="Striped Right Arrow 53"/>
          <p:cNvSpPr/>
          <p:nvPr/>
        </p:nvSpPr>
        <p:spPr>
          <a:xfrm rot="18377665" flipH="1">
            <a:off x="2835753" y="2821617"/>
            <a:ext cx="738745" cy="348567"/>
          </a:xfrm>
          <a:prstGeom prst="stripedRightArrow">
            <a:avLst/>
          </a:prstGeom>
        </p:spPr>
        <p:style>
          <a:lnRef idx="2">
            <a:schemeClr val="dk1"/>
          </a:lnRef>
          <a:fillRef idx="1">
            <a:schemeClr val="lt1"/>
          </a:fillRef>
          <a:effectRef idx="0">
            <a:schemeClr val="dk1"/>
          </a:effectRef>
          <a:fontRef idx="minor">
            <a:schemeClr val="dk1"/>
          </a:fontRef>
        </p:style>
        <p:txBody>
          <a:bodyPr lIns="121883" tIns="60940" rIns="121883" bIns="60940" rtlCol="0" anchor="ctr"/>
          <a:lstStyle/>
          <a:p>
            <a:pPr algn="ctr"/>
            <a:endParaRPr lang="en-US"/>
          </a:p>
        </p:txBody>
      </p:sp>
      <p:sp>
        <p:nvSpPr>
          <p:cNvPr id="55" name="Striped Right Arrow 54"/>
          <p:cNvSpPr/>
          <p:nvPr/>
        </p:nvSpPr>
        <p:spPr>
          <a:xfrm rot="3222335">
            <a:off x="7407243" y="2628764"/>
            <a:ext cx="441077" cy="348567"/>
          </a:xfrm>
          <a:prstGeom prst="stripedRightArrow">
            <a:avLst/>
          </a:prstGeom>
        </p:spPr>
        <p:style>
          <a:lnRef idx="2">
            <a:schemeClr val="dk1"/>
          </a:lnRef>
          <a:fillRef idx="1">
            <a:schemeClr val="lt1"/>
          </a:fillRef>
          <a:effectRef idx="0">
            <a:schemeClr val="dk1"/>
          </a:effectRef>
          <a:fontRef idx="minor">
            <a:schemeClr val="dk1"/>
          </a:fontRef>
        </p:style>
        <p:txBody>
          <a:bodyPr lIns="121883" tIns="60940" rIns="121883" bIns="60940" rtlCol="0" anchor="ctr"/>
          <a:lstStyle/>
          <a:p>
            <a:pPr algn="ctr"/>
            <a:endParaRPr lang="en-US"/>
          </a:p>
        </p:txBody>
      </p:sp>
      <p:sp>
        <p:nvSpPr>
          <p:cNvPr id="56" name="Striped Right Arrow 55"/>
          <p:cNvSpPr/>
          <p:nvPr/>
        </p:nvSpPr>
        <p:spPr>
          <a:xfrm rot="18377665" flipH="1">
            <a:off x="9520760" y="2628764"/>
            <a:ext cx="441077" cy="348567"/>
          </a:xfrm>
          <a:prstGeom prst="stripedRightArrow">
            <a:avLst/>
          </a:prstGeom>
        </p:spPr>
        <p:style>
          <a:lnRef idx="2">
            <a:schemeClr val="dk1"/>
          </a:lnRef>
          <a:fillRef idx="1">
            <a:schemeClr val="lt1"/>
          </a:fillRef>
          <a:effectRef idx="0">
            <a:schemeClr val="dk1"/>
          </a:effectRef>
          <a:fontRef idx="minor">
            <a:schemeClr val="dk1"/>
          </a:fontRef>
        </p:style>
        <p:txBody>
          <a:bodyPr lIns="121883" tIns="60940" rIns="121883" bIns="60940" rtlCol="0" anchor="ctr"/>
          <a:lstStyle/>
          <a:p>
            <a:pPr algn="ctr"/>
            <a:endParaRPr lang="en-US"/>
          </a:p>
        </p:txBody>
      </p:sp>
      <p:sp>
        <p:nvSpPr>
          <p:cNvPr id="57" name="Right Arrow 56"/>
          <p:cNvSpPr/>
          <p:nvPr/>
        </p:nvSpPr>
        <p:spPr>
          <a:xfrm>
            <a:off x="4145243" y="3313284"/>
            <a:ext cx="904895" cy="53382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endParaRPr lang="en-US"/>
          </a:p>
        </p:txBody>
      </p:sp>
      <p:sp>
        <p:nvSpPr>
          <p:cNvPr id="58" name="TextBox 57"/>
          <p:cNvSpPr txBox="1"/>
          <p:nvPr/>
        </p:nvSpPr>
        <p:spPr>
          <a:xfrm>
            <a:off x="257770" y="4571759"/>
            <a:ext cx="4134587" cy="1600439"/>
          </a:xfrm>
          <a:prstGeom prst="rect">
            <a:avLst/>
          </a:prstGeom>
          <a:noFill/>
        </p:spPr>
        <p:txBody>
          <a:bodyPr wrap="square" lIns="121899" tIns="60949" rIns="121899" bIns="60949" rtlCol="0">
            <a:spAutoFit/>
          </a:bodyPr>
          <a:lstStyle/>
          <a:p>
            <a:r>
              <a:rPr lang="en-US" sz="2100" b="1" dirty="0" smtClean="0"/>
              <a:t>Hyper-V Machine Virtualization</a:t>
            </a:r>
            <a:endParaRPr lang="en-US" sz="2100" b="1" dirty="0"/>
          </a:p>
          <a:p>
            <a:pPr marL="380933" indent="-380933">
              <a:buFont typeface="Arial" pitchFamily="34" charset="0"/>
              <a:buChar char="•"/>
            </a:pPr>
            <a:r>
              <a:rPr lang="en-US" sz="1900" dirty="0"/>
              <a:t>Run multiple virtual servers on a physical server</a:t>
            </a:r>
          </a:p>
          <a:p>
            <a:pPr marL="380933" indent="-380933">
              <a:buFont typeface="Arial" pitchFamily="34" charset="0"/>
              <a:buChar char="•"/>
            </a:pPr>
            <a:r>
              <a:rPr lang="en-US" sz="1900" dirty="0"/>
              <a:t>Each VM has illusion it is running as a physical server</a:t>
            </a:r>
          </a:p>
        </p:txBody>
      </p:sp>
      <p:sp>
        <p:nvSpPr>
          <p:cNvPr id="59" name="TextBox 58"/>
          <p:cNvSpPr txBox="1"/>
          <p:nvPr/>
        </p:nvSpPr>
        <p:spPr>
          <a:xfrm>
            <a:off x="5059254" y="4546458"/>
            <a:ext cx="6928832" cy="1323417"/>
          </a:xfrm>
          <a:prstGeom prst="rect">
            <a:avLst/>
          </a:prstGeom>
          <a:noFill/>
        </p:spPr>
        <p:txBody>
          <a:bodyPr wrap="square" lIns="121899" tIns="60949" rIns="121899" bIns="60949" rtlCol="0">
            <a:spAutoFit/>
          </a:bodyPr>
          <a:lstStyle/>
          <a:p>
            <a:r>
              <a:rPr lang="en-US" sz="2100" b="1" dirty="0" smtClean="0"/>
              <a:t>Hyper-V Network Virtualization</a:t>
            </a:r>
            <a:endParaRPr lang="en-US" sz="2100" b="1" dirty="0"/>
          </a:p>
          <a:p>
            <a:pPr marL="380933" indent="-380933">
              <a:buFont typeface="Arial" pitchFamily="34" charset="0"/>
              <a:buChar char="•"/>
            </a:pPr>
            <a:r>
              <a:rPr lang="en-US" sz="1900" dirty="0"/>
              <a:t>Run multiple virtual </a:t>
            </a:r>
            <a:r>
              <a:rPr lang="en-US" sz="1900" dirty="0" smtClean="0"/>
              <a:t>networks on </a:t>
            </a:r>
            <a:r>
              <a:rPr lang="en-US" sz="1900" dirty="0"/>
              <a:t>a physical </a:t>
            </a:r>
            <a:r>
              <a:rPr lang="en-US" sz="1900" dirty="0" smtClean="0"/>
              <a:t>network</a:t>
            </a:r>
            <a:endParaRPr lang="en-US" sz="1900" dirty="0"/>
          </a:p>
          <a:p>
            <a:pPr marL="380933" indent="-380933">
              <a:buFont typeface="Arial" pitchFamily="34" charset="0"/>
              <a:buChar char="•"/>
            </a:pPr>
            <a:r>
              <a:rPr lang="en-US" sz="1900" dirty="0"/>
              <a:t>Each </a:t>
            </a:r>
            <a:r>
              <a:rPr lang="en-US" sz="1900" dirty="0" smtClean="0"/>
              <a:t>virtual network has </a:t>
            </a:r>
            <a:r>
              <a:rPr lang="en-US" sz="1900" dirty="0"/>
              <a:t>illusion it is running as a physical </a:t>
            </a:r>
            <a:r>
              <a:rPr lang="en-US" sz="1900" dirty="0" smtClean="0"/>
              <a:t>fabric</a:t>
            </a:r>
            <a:endParaRPr lang="en-US" sz="1900" dirty="0"/>
          </a:p>
        </p:txBody>
      </p:sp>
      <p:pic>
        <p:nvPicPr>
          <p:cNvPr id="60"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3065" y="1141174"/>
            <a:ext cx="954941" cy="120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567" y="1141174"/>
            <a:ext cx="954941" cy="120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580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55" grpId="0" animBg="1"/>
      <p:bldP spid="56" grpId="0" animBg="1"/>
      <p:bldP spid="57"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Thoughts on VM Mobility</a:t>
            </a:r>
            <a:endParaRPr lang="en-US" dirty="0"/>
          </a:p>
        </p:txBody>
      </p:sp>
      <p:sp>
        <p:nvSpPr>
          <p:cNvPr id="6" name="Text Placeholder 5"/>
          <p:cNvSpPr>
            <a:spLocks noGrp="1"/>
          </p:cNvSpPr>
          <p:nvPr>
            <p:ph type="body" sz="quarter" idx="10"/>
          </p:nvPr>
        </p:nvSpPr>
        <p:spPr>
          <a:xfrm>
            <a:off x="519114" y="1447800"/>
            <a:ext cx="11149012" cy="4431983"/>
          </a:xfrm>
        </p:spPr>
        <p:txBody>
          <a:bodyPr/>
          <a:lstStyle/>
          <a:p>
            <a:pPr marL="0" indent="0" algn="ctr">
              <a:buNone/>
            </a:pPr>
            <a:r>
              <a:rPr lang="en-US" sz="4800" dirty="0" smtClean="0"/>
              <a:t>Don’t provide new features that preclude Live Migration.</a:t>
            </a:r>
          </a:p>
          <a:p>
            <a:pPr marL="0" indent="0" algn="ctr">
              <a:buNone/>
            </a:pPr>
            <a:endParaRPr lang="en-US" sz="4800" dirty="0" smtClean="0"/>
          </a:p>
          <a:p>
            <a:pPr marL="0" indent="0" algn="ctr">
              <a:buNone/>
            </a:pPr>
            <a:r>
              <a:rPr lang="en-US" sz="4800" dirty="0" smtClean="0"/>
              <a:t>I want to be able to securely move any part of a VM anywhere, at any time. </a:t>
            </a:r>
          </a:p>
          <a:p>
            <a:pPr marL="0" indent="0" algn="ctr">
              <a:buNone/>
            </a:pPr>
            <a:r>
              <a:rPr lang="en-US" sz="4800" dirty="0" smtClean="0"/>
              <a:t>No Limits.</a:t>
            </a:r>
            <a:endParaRPr lang="en-US" sz="4800" dirty="0"/>
          </a:p>
        </p:txBody>
      </p:sp>
    </p:spTree>
    <p:extLst>
      <p:ext uri="{BB962C8B-B14F-4D97-AF65-F5344CB8AC3E}">
        <p14:creationId xmlns:p14="http://schemas.microsoft.com/office/powerpoint/2010/main" val="2323521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Machine Mobility</a:t>
            </a:r>
            <a:endParaRPr lang="en-US" dirty="0"/>
          </a:p>
        </p:txBody>
      </p:sp>
      <p:sp>
        <p:nvSpPr>
          <p:cNvPr id="5" name="Content Placeholder 4"/>
          <p:cNvSpPr>
            <a:spLocks noGrp="1"/>
          </p:cNvSpPr>
          <p:nvPr>
            <p:ph idx="1"/>
          </p:nvPr>
        </p:nvSpPr>
        <p:spPr>
          <a:xfrm>
            <a:off x="519112" y="1447800"/>
            <a:ext cx="11149013" cy="3545586"/>
          </a:xfrm>
        </p:spPr>
        <p:txBody>
          <a:bodyPr/>
          <a:lstStyle/>
          <a:p>
            <a:pPr>
              <a:lnSpc>
                <a:spcPct val="200000"/>
              </a:lnSpc>
            </a:pPr>
            <a:r>
              <a:rPr lang="en-US" sz="3600" dirty="0" smtClean="0"/>
              <a:t>Live Migration with High Availability</a:t>
            </a:r>
          </a:p>
          <a:p>
            <a:pPr>
              <a:lnSpc>
                <a:spcPct val="200000"/>
              </a:lnSpc>
            </a:pPr>
            <a:r>
              <a:rPr lang="en-US" sz="3600" dirty="0" smtClean="0"/>
              <a:t>SMB Live Migration</a:t>
            </a:r>
          </a:p>
          <a:p>
            <a:pPr>
              <a:lnSpc>
                <a:spcPct val="200000"/>
              </a:lnSpc>
            </a:pPr>
            <a:r>
              <a:rPr lang="en-US" sz="3600" dirty="0" smtClean="0"/>
              <a:t>Live Storage Migration</a:t>
            </a:r>
          </a:p>
        </p:txBody>
      </p:sp>
    </p:spTree>
    <p:extLst>
      <p:ext uri="{BB962C8B-B14F-4D97-AF65-F5344CB8AC3E}">
        <p14:creationId xmlns:p14="http://schemas.microsoft.com/office/powerpoint/2010/main" val="427504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Live Storage Migration</a:t>
            </a:r>
            <a:endParaRPr lang="en-US" dirty="0"/>
          </a:p>
        </p:txBody>
      </p:sp>
      <p:sp>
        <p:nvSpPr>
          <p:cNvPr id="24" name="Content Placeholder 23"/>
          <p:cNvSpPr>
            <a:spLocks noGrp="1"/>
          </p:cNvSpPr>
          <p:nvPr>
            <p:ph sz="half" idx="1"/>
          </p:nvPr>
        </p:nvSpPr>
        <p:spPr>
          <a:xfrm>
            <a:off x="519113" y="1447801"/>
            <a:ext cx="5486400" cy="3145476"/>
          </a:xfrm>
        </p:spPr>
        <p:txBody>
          <a:bodyPr/>
          <a:lstStyle/>
          <a:p>
            <a:r>
              <a:rPr lang="en-US" dirty="0"/>
              <a:t>Enables Storage Load Balancing</a:t>
            </a:r>
          </a:p>
          <a:p>
            <a:endParaRPr lang="en-US" dirty="0"/>
          </a:p>
          <a:p>
            <a:r>
              <a:rPr lang="en-US" dirty="0"/>
              <a:t>No downtime servicing</a:t>
            </a:r>
          </a:p>
          <a:p>
            <a:endParaRPr lang="en-US" dirty="0"/>
          </a:p>
          <a:p>
            <a:r>
              <a:rPr lang="en-US" dirty="0"/>
              <a:t>Leverages Hyper-V Offloaded Data Transfer (ODX)</a:t>
            </a:r>
          </a:p>
          <a:p>
            <a:endParaRPr lang="en-US" dirty="0"/>
          </a:p>
        </p:txBody>
      </p:sp>
      <p:sp>
        <p:nvSpPr>
          <p:cNvPr id="25" name="Content Placeholder 24"/>
          <p:cNvSpPr>
            <a:spLocks noGrp="1"/>
          </p:cNvSpPr>
          <p:nvPr>
            <p:ph sz="half" idx="2"/>
          </p:nvPr>
        </p:nvSpPr>
        <p:spPr>
          <a:xfrm>
            <a:off x="6609417" y="1447801"/>
            <a:ext cx="5486400" cy="1742015"/>
          </a:xfrm>
        </p:spPr>
        <p:txBody>
          <a:bodyPr/>
          <a:lstStyle/>
          <a:p>
            <a:endParaRPr lang="en-US"/>
          </a:p>
        </p:txBody>
      </p:sp>
      <p:sp>
        <p:nvSpPr>
          <p:cNvPr id="4" name="Rectangle 3"/>
          <p:cNvSpPr/>
          <p:nvPr/>
        </p:nvSpPr>
        <p:spPr>
          <a:xfrm>
            <a:off x="5748431" y="1389414"/>
            <a:ext cx="5919694" cy="2825396"/>
          </a:xfrm>
          <a:prstGeom prst="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t"/>
          <a:lstStyle/>
          <a:p>
            <a:pPr algn="ctr"/>
            <a:r>
              <a:rPr lang="en-US" dirty="0" smtClean="0"/>
              <a:t>Hyper-V</a:t>
            </a:r>
            <a:endParaRPr lang="en-US" dirty="0"/>
          </a:p>
        </p:txBody>
      </p:sp>
      <p:sp>
        <p:nvSpPr>
          <p:cNvPr id="5" name="Bevel 4"/>
          <p:cNvSpPr/>
          <p:nvPr/>
        </p:nvSpPr>
        <p:spPr>
          <a:xfrm>
            <a:off x="6559009" y="1821213"/>
            <a:ext cx="4593276" cy="89658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2100" dirty="0">
              <a:solidFill>
                <a:schemeClr val="tx1"/>
              </a:solidFill>
            </a:endParaRPr>
          </a:p>
          <a:p>
            <a:pPr algn="ctr"/>
            <a:r>
              <a:rPr lang="en-US" sz="2100" dirty="0">
                <a:solidFill>
                  <a:schemeClr val="tx1"/>
                </a:solidFill>
              </a:rPr>
              <a:t>Virtual Machine</a:t>
            </a:r>
          </a:p>
          <a:p>
            <a:pPr algn="ctr"/>
            <a:endParaRPr lang="en-US" dirty="0">
              <a:solidFill>
                <a:schemeClr val="tx1"/>
              </a:solidFill>
            </a:endParaRPr>
          </a:p>
        </p:txBody>
      </p:sp>
      <p:sp>
        <p:nvSpPr>
          <p:cNvPr id="6" name="Can 5"/>
          <p:cNvSpPr/>
          <p:nvPr/>
        </p:nvSpPr>
        <p:spPr>
          <a:xfrm>
            <a:off x="5748431" y="4903579"/>
            <a:ext cx="2837024" cy="1295400"/>
          </a:xfrm>
          <a:prstGeom prst="can">
            <a:avLst/>
          </a:prstGeom>
        </p:spPr>
        <p:style>
          <a:lnRef idx="1">
            <a:schemeClr val="accent2"/>
          </a:lnRef>
          <a:fillRef idx="2">
            <a:schemeClr val="accent2"/>
          </a:fillRef>
          <a:effectRef idx="1">
            <a:schemeClr val="accent2"/>
          </a:effectRef>
          <a:fontRef idx="minor">
            <a:schemeClr val="dk1"/>
          </a:fontRef>
        </p:style>
        <p:txBody>
          <a:bodyPr lIns="121899" tIns="60949" rIns="121899" bIns="60949" rtlCol="0" anchor="ctr"/>
          <a:lstStyle/>
          <a:p>
            <a:pPr algn="ctr"/>
            <a:r>
              <a:rPr lang="en-US" dirty="0" smtClean="0"/>
              <a:t>   </a:t>
            </a:r>
          </a:p>
          <a:p>
            <a:pPr algn="ctr"/>
            <a:endParaRPr lang="en-US" dirty="0"/>
          </a:p>
        </p:txBody>
      </p:sp>
      <p:sp>
        <p:nvSpPr>
          <p:cNvPr id="7" name="Can 6"/>
          <p:cNvSpPr/>
          <p:nvPr/>
        </p:nvSpPr>
        <p:spPr>
          <a:xfrm>
            <a:off x="9125841" y="4903579"/>
            <a:ext cx="2566830" cy="1295400"/>
          </a:xfrm>
          <a:prstGeom prst="can">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endParaRPr lang="en-US"/>
          </a:p>
        </p:txBody>
      </p:sp>
      <p:sp>
        <p:nvSpPr>
          <p:cNvPr id="8" name="TextBox 7"/>
          <p:cNvSpPr txBox="1"/>
          <p:nvPr/>
        </p:nvSpPr>
        <p:spPr>
          <a:xfrm>
            <a:off x="6257838" y="5785404"/>
            <a:ext cx="1838987" cy="446254"/>
          </a:xfrm>
          <a:prstGeom prst="rect">
            <a:avLst/>
          </a:prstGeom>
          <a:noFill/>
        </p:spPr>
        <p:txBody>
          <a:bodyPr wrap="none" lIns="121899" tIns="60949" rIns="121899" bIns="60949" rtlCol="0">
            <a:spAutoFit/>
          </a:bodyPr>
          <a:lstStyle/>
          <a:p>
            <a:r>
              <a:rPr lang="en-US" sz="2100" dirty="0"/>
              <a:t>Source Device</a:t>
            </a:r>
          </a:p>
        </p:txBody>
      </p:sp>
      <p:sp>
        <p:nvSpPr>
          <p:cNvPr id="9" name="TextBox 8"/>
          <p:cNvSpPr txBox="1"/>
          <p:nvPr/>
        </p:nvSpPr>
        <p:spPr>
          <a:xfrm>
            <a:off x="9335743" y="5767782"/>
            <a:ext cx="2333289" cy="446254"/>
          </a:xfrm>
          <a:prstGeom prst="rect">
            <a:avLst/>
          </a:prstGeom>
          <a:noFill/>
        </p:spPr>
        <p:txBody>
          <a:bodyPr wrap="none" lIns="121899" tIns="60949" rIns="121899" bIns="60949" rtlCol="0">
            <a:spAutoFit/>
          </a:bodyPr>
          <a:lstStyle/>
          <a:p>
            <a:r>
              <a:rPr lang="en-US" sz="2100" dirty="0">
                <a:solidFill>
                  <a:schemeClr val="bg2"/>
                </a:solidFill>
              </a:rPr>
              <a:t>Destination Device</a:t>
            </a:r>
          </a:p>
        </p:txBody>
      </p:sp>
      <p:sp>
        <p:nvSpPr>
          <p:cNvPr id="10" name="Can 9"/>
          <p:cNvSpPr/>
          <p:nvPr/>
        </p:nvSpPr>
        <p:spPr>
          <a:xfrm>
            <a:off x="7371267" y="5339450"/>
            <a:ext cx="826563" cy="395401"/>
          </a:xfrm>
          <a:prstGeom prst="can">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lIns="121899" tIns="60949" rIns="121899" bIns="60949" rtlCol="0" anchor="t"/>
          <a:lstStyle/>
          <a:p>
            <a:pPr algn="ctr"/>
            <a:r>
              <a:rPr lang="en-US" sz="1300" dirty="0"/>
              <a:t>VHD</a:t>
            </a:r>
          </a:p>
        </p:txBody>
      </p:sp>
      <p:sp>
        <p:nvSpPr>
          <p:cNvPr id="11" name="Can 10"/>
          <p:cNvSpPr/>
          <p:nvPr/>
        </p:nvSpPr>
        <p:spPr>
          <a:xfrm>
            <a:off x="9378723" y="5353580"/>
            <a:ext cx="826563" cy="395401"/>
          </a:xfrm>
          <a:prstGeom prst="can">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lIns="121899" tIns="60949" rIns="121899" bIns="60949" rtlCol="0" anchor="t"/>
          <a:lstStyle/>
          <a:p>
            <a:pPr algn="ctr"/>
            <a:r>
              <a:rPr lang="en-US" sz="1300" dirty="0"/>
              <a:t>VHD</a:t>
            </a:r>
          </a:p>
        </p:txBody>
      </p:sp>
      <p:sp>
        <p:nvSpPr>
          <p:cNvPr id="12" name="Rounded Rectangle 11"/>
          <p:cNvSpPr/>
          <p:nvPr/>
        </p:nvSpPr>
        <p:spPr>
          <a:xfrm>
            <a:off x="5883528" y="3003527"/>
            <a:ext cx="5809143" cy="778824"/>
          </a:xfrm>
          <a:prstGeom prst="roundRect">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schemeClr val="bg1"/>
                </a:solidFill>
              </a:rPr>
              <a:t>VHD Stack</a:t>
            </a:r>
          </a:p>
        </p:txBody>
      </p:sp>
      <p:sp>
        <p:nvSpPr>
          <p:cNvPr id="13" name="Freeform 12"/>
          <p:cNvSpPr/>
          <p:nvPr/>
        </p:nvSpPr>
        <p:spPr>
          <a:xfrm>
            <a:off x="7879134" y="3608179"/>
            <a:ext cx="1896765" cy="1733252"/>
          </a:xfrm>
          <a:custGeom>
            <a:avLst/>
            <a:gdLst>
              <a:gd name="connsiteX0" fmla="*/ 0 w 2536372"/>
              <a:gd name="connsiteY0" fmla="*/ 1741725 h 1763496"/>
              <a:gd name="connsiteX1" fmla="*/ 1371600 w 2536372"/>
              <a:gd name="connsiteY1" fmla="*/ 11 h 1763496"/>
              <a:gd name="connsiteX2" fmla="*/ 2536372 w 2536372"/>
              <a:gd name="connsiteY2" fmla="*/ 1763496 h 1763496"/>
            </a:gdLst>
            <a:ahLst/>
            <a:cxnLst>
              <a:cxn ang="0">
                <a:pos x="connsiteX0" y="connsiteY0"/>
              </a:cxn>
              <a:cxn ang="0">
                <a:pos x="connsiteX1" y="connsiteY1"/>
              </a:cxn>
              <a:cxn ang="0">
                <a:pos x="connsiteX2" y="connsiteY2"/>
              </a:cxn>
            </a:cxnLst>
            <a:rect l="l" t="t" r="r" b="b"/>
            <a:pathLst>
              <a:path w="2536372" h="1763496">
                <a:moveTo>
                  <a:pt x="0" y="1741725"/>
                </a:moveTo>
                <a:cubicBezTo>
                  <a:pt x="474435" y="869054"/>
                  <a:pt x="948871" y="-3617"/>
                  <a:pt x="1371600" y="11"/>
                </a:cubicBezTo>
                <a:cubicBezTo>
                  <a:pt x="1794329" y="3639"/>
                  <a:pt x="2345872" y="1464139"/>
                  <a:pt x="2536372" y="1763496"/>
                </a:cubicBezTo>
              </a:path>
            </a:pathLst>
          </a:custGeom>
          <a:ln w="50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14" name="Oval 13"/>
          <p:cNvSpPr/>
          <p:nvPr/>
        </p:nvSpPr>
        <p:spPr>
          <a:xfrm>
            <a:off x="6919776" y="2568921"/>
            <a:ext cx="494333" cy="341971"/>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r>
              <a:rPr lang="en-US" b="1" dirty="0" smtClean="0"/>
              <a:t>1</a:t>
            </a:r>
            <a:endParaRPr lang="en-US" b="1" dirty="0"/>
          </a:p>
        </p:txBody>
      </p:sp>
      <p:sp>
        <p:nvSpPr>
          <p:cNvPr id="15" name="Oval 14"/>
          <p:cNvSpPr/>
          <p:nvPr/>
        </p:nvSpPr>
        <p:spPr>
          <a:xfrm>
            <a:off x="8663318" y="3918423"/>
            <a:ext cx="494333" cy="341971"/>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r>
              <a:rPr lang="en-US" b="1" dirty="0" smtClean="0"/>
              <a:t>2</a:t>
            </a:r>
            <a:endParaRPr lang="en-US" b="1" dirty="0"/>
          </a:p>
        </p:txBody>
      </p:sp>
      <p:sp>
        <p:nvSpPr>
          <p:cNvPr id="16" name="Oval 15"/>
          <p:cNvSpPr/>
          <p:nvPr/>
        </p:nvSpPr>
        <p:spPr>
          <a:xfrm>
            <a:off x="9710953" y="3099531"/>
            <a:ext cx="494333" cy="341971"/>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r>
              <a:rPr lang="en-US" b="1" dirty="0" smtClean="0"/>
              <a:t>3</a:t>
            </a:r>
            <a:endParaRPr lang="en-US" b="1" dirty="0"/>
          </a:p>
        </p:txBody>
      </p:sp>
      <p:sp>
        <p:nvSpPr>
          <p:cNvPr id="17" name="Oval 16"/>
          <p:cNvSpPr/>
          <p:nvPr/>
        </p:nvSpPr>
        <p:spPr>
          <a:xfrm>
            <a:off x="10263332" y="5407008"/>
            <a:ext cx="494333" cy="341971"/>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r>
              <a:rPr lang="en-US" b="1" dirty="0" smtClean="0"/>
              <a:t>4</a:t>
            </a:r>
            <a:endParaRPr lang="en-US" b="1" dirty="0"/>
          </a:p>
        </p:txBody>
      </p:sp>
      <p:cxnSp>
        <p:nvCxnSpPr>
          <p:cNvPr id="18" name="Straight Arrow Connector 17"/>
          <p:cNvCxnSpPr/>
          <p:nvPr/>
        </p:nvCxnSpPr>
        <p:spPr>
          <a:xfrm>
            <a:off x="7639782" y="2399867"/>
            <a:ext cx="33774" cy="3037112"/>
          </a:xfrm>
          <a:prstGeom prst="straightConnector1">
            <a:avLst/>
          </a:prstGeom>
          <a:ln w="50800" cmpd="sng">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7348935" y="2750588"/>
            <a:ext cx="2977239" cy="2395544"/>
          </a:xfrm>
          <a:prstGeom prst="bentConnector3">
            <a:avLst>
              <a:gd name="adj1" fmla="val 36140"/>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919776" y="5484803"/>
            <a:ext cx="494333" cy="341971"/>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9" tIns="60949" rIns="121899" bIns="60949" rtlCol="0" anchor="ctr"/>
          <a:lstStyle/>
          <a:p>
            <a:pPr algn="ctr"/>
            <a:r>
              <a:rPr lang="en-US" b="1" dirty="0" smtClean="0"/>
              <a:t>5</a:t>
            </a:r>
            <a:endParaRPr lang="en-US" b="1" dirty="0"/>
          </a:p>
        </p:txBody>
      </p:sp>
    </p:spTree>
    <p:extLst>
      <p:ext uri="{BB962C8B-B14F-4D97-AF65-F5344CB8AC3E}">
        <p14:creationId xmlns:p14="http://schemas.microsoft.com/office/powerpoint/2010/main" val="2608516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xit" presetSubtype="0" fill="hold" grpId="0"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3" grpId="0" animBg="1"/>
      <p:bldP spid="13" grpId="1" animBg="1"/>
      <p:bldP spid="14" grpId="0" animBg="1"/>
      <p:bldP spid="15" grpId="0" animBg="1"/>
      <p:bldP spid="16" grpId="0" animBg="1"/>
      <p:bldP spid="1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4" y="1447800"/>
            <a:ext cx="11149012" cy="4431983"/>
          </a:xfrm>
        </p:spPr>
        <p:txBody>
          <a:bodyPr/>
          <a:lstStyle/>
          <a:p>
            <a:pPr marL="0" indent="0" algn="ctr">
              <a:buNone/>
            </a:pPr>
            <a:r>
              <a:rPr lang="en-US" sz="4800" dirty="0" smtClean="0"/>
              <a:t>Wouldn’t it be great if you could Live Migrate a VM with nothing but an </a:t>
            </a:r>
            <a:r>
              <a:rPr lang="en-US" sz="4800" dirty="0" err="1" smtClean="0"/>
              <a:t>ethernet</a:t>
            </a:r>
            <a:r>
              <a:rPr lang="en-US" sz="4800" dirty="0" smtClean="0"/>
              <a:t> cable?</a:t>
            </a:r>
          </a:p>
          <a:p>
            <a:pPr marL="0" indent="0" algn="ctr">
              <a:buNone/>
            </a:pPr>
            <a:endParaRPr lang="en-US" sz="4800" dirty="0"/>
          </a:p>
          <a:p>
            <a:pPr marL="0" indent="0" algn="ctr">
              <a:buNone/>
            </a:pPr>
            <a:endParaRPr lang="en-US" sz="4800" dirty="0"/>
          </a:p>
          <a:p>
            <a:pPr marL="0" indent="0" algn="ctr">
              <a:buNone/>
            </a:pPr>
            <a:r>
              <a:rPr lang="en-US" sz="4800" dirty="0" smtClean="0"/>
              <a:t>We think so too…</a:t>
            </a:r>
          </a:p>
        </p:txBody>
      </p:sp>
    </p:spTree>
    <p:extLst>
      <p:ext uri="{BB962C8B-B14F-4D97-AF65-F5344CB8AC3E}">
        <p14:creationId xmlns:p14="http://schemas.microsoft.com/office/powerpoint/2010/main" val="1286307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Virtual Machine Mobility</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2242042682"/>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QoS &amp; Resource Metering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0656699"/>
              </p:ext>
            </p:extLst>
          </p:nvPr>
        </p:nvGraphicFramePr>
        <p:xfrm>
          <a:off x="519113" y="2428875"/>
          <a:ext cx="11149012" cy="200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2696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Resource Meters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571" y="2095181"/>
            <a:ext cx="7141029" cy="340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15152" y="1567543"/>
            <a:ext cx="4558868" cy="4963886"/>
          </a:xfrm>
          <a:prstGeom prst="roundRect">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Network</a:t>
            </a:r>
            <a:endParaRPr lang="en-US" sz="2000" b="1" dirty="0">
              <a:solidFill>
                <a:schemeClr val="tx1"/>
              </a:solidFill>
            </a:endParaRPr>
          </a:p>
          <a:p>
            <a:pPr marL="288925" lvl="1" indent="-171450">
              <a:buFont typeface="Arial" pitchFamily="34" charset="0"/>
              <a:buChar char="•"/>
            </a:pPr>
            <a:r>
              <a:rPr lang="en-US" sz="2000" dirty="0" smtClean="0">
                <a:solidFill>
                  <a:schemeClr val="tx1"/>
                </a:solidFill>
              </a:rPr>
              <a:t>Incoming &amp; Outgoing Traffic </a:t>
            </a:r>
            <a:r>
              <a:rPr lang="en-US" sz="2000" dirty="0">
                <a:solidFill>
                  <a:schemeClr val="tx1"/>
                </a:solidFill>
              </a:rPr>
              <a:t>per IP Address Range</a:t>
            </a:r>
          </a:p>
          <a:p>
            <a:r>
              <a:rPr lang="en-US" sz="2000" b="1" dirty="0" smtClean="0">
                <a:solidFill>
                  <a:schemeClr val="tx1"/>
                </a:solidFill>
              </a:rPr>
              <a:t>Storage</a:t>
            </a:r>
            <a:endParaRPr lang="en-US" sz="2000" b="1" dirty="0">
              <a:solidFill>
                <a:schemeClr val="tx1"/>
              </a:solidFill>
            </a:endParaRPr>
          </a:p>
          <a:p>
            <a:pPr marL="288925" lvl="1" indent="-171450">
              <a:buFont typeface="Arial" pitchFamily="34" charset="0"/>
              <a:buChar char="•"/>
            </a:pPr>
            <a:r>
              <a:rPr lang="en-US" sz="2000" dirty="0">
                <a:solidFill>
                  <a:schemeClr val="tx1"/>
                </a:solidFill>
              </a:rPr>
              <a:t>High Water-Mark </a:t>
            </a:r>
            <a:r>
              <a:rPr lang="en-US" sz="2000" dirty="0" smtClean="0">
                <a:solidFill>
                  <a:schemeClr val="tx1"/>
                </a:solidFill>
              </a:rPr>
              <a:t>Disk Allocation</a:t>
            </a:r>
            <a:endParaRPr lang="en-US" sz="2000" dirty="0">
              <a:solidFill>
                <a:schemeClr val="tx1"/>
              </a:solidFill>
            </a:endParaRPr>
          </a:p>
          <a:p>
            <a:r>
              <a:rPr lang="en-US" sz="2000" b="1" dirty="0">
                <a:solidFill>
                  <a:schemeClr val="tx1"/>
                </a:solidFill>
              </a:rPr>
              <a:t>Memory</a:t>
            </a:r>
          </a:p>
          <a:p>
            <a:pPr marL="288925" lvl="1" indent="-171450">
              <a:buFont typeface="Arial" pitchFamily="34" charset="0"/>
              <a:buChar char="•"/>
            </a:pPr>
            <a:r>
              <a:rPr lang="en-US" sz="2000" dirty="0" smtClean="0">
                <a:solidFill>
                  <a:schemeClr val="tx1"/>
                </a:solidFill>
              </a:rPr>
              <a:t>Low &amp; High Water-Mark Memory Utilization</a:t>
            </a:r>
          </a:p>
          <a:p>
            <a:pPr marL="288925" lvl="1" indent="-171450">
              <a:buFont typeface="Arial" pitchFamily="34" charset="0"/>
              <a:buChar char="•"/>
            </a:pPr>
            <a:r>
              <a:rPr lang="en-US" sz="2000" dirty="0" smtClean="0">
                <a:solidFill>
                  <a:schemeClr val="tx1"/>
                </a:solidFill>
              </a:rPr>
              <a:t>Average </a:t>
            </a:r>
            <a:r>
              <a:rPr lang="en-US" sz="2000" dirty="0">
                <a:solidFill>
                  <a:schemeClr val="tx1"/>
                </a:solidFill>
              </a:rPr>
              <a:t>Memory </a:t>
            </a:r>
            <a:r>
              <a:rPr lang="en-US" sz="2000" dirty="0" smtClean="0">
                <a:solidFill>
                  <a:schemeClr val="tx1"/>
                </a:solidFill>
              </a:rPr>
              <a:t>Utilization</a:t>
            </a:r>
            <a:endParaRPr lang="en-US" sz="2000" dirty="0">
              <a:solidFill>
                <a:schemeClr val="tx1"/>
              </a:solidFill>
            </a:endParaRPr>
          </a:p>
          <a:p>
            <a:r>
              <a:rPr lang="en-US" sz="2000" b="1" dirty="0" smtClean="0">
                <a:solidFill>
                  <a:schemeClr val="tx1"/>
                </a:solidFill>
              </a:rPr>
              <a:t>CPU</a:t>
            </a:r>
            <a:endParaRPr lang="en-US" sz="2000" b="1" dirty="0">
              <a:solidFill>
                <a:schemeClr val="tx1"/>
              </a:solidFill>
            </a:endParaRPr>
          </a:p>
          <a:p>
            <a:pPr marL="288925" lvl="1" indent="-171450">
              <a:buFont typeface="Arial" pitchFamily="34" charset="0"/>
              <a:buChar char="•"/>
            </a:pPr>
            <a:r>
              <a:rPr lang="en-US" sz="2000" dirty="0">
                <a:solidFill>
                  <a:schemeClr val="tx1"/>
                </a:solidFill>
              </a:rPr>
              <a:t>Average CPU </a:t>
            </a:r>
            <a:r>
              <a:rPr lang="en-US" sz="2000" dirty="0" smtClean="0">
                <a:solidFill>
                  <a:schemeClr val="tx1"/>
                </a:solidFill>
              </a:rPr>
              <a:t>Utilization</a:t>
            </a:r>
            <a:endParaRPr lang="en-US" sz="2000" dirty="0">
              <a:solidFill>
                <a:schemeClr val="tx1"/>
              </a:solidFill>
            </a:endParaRPr>
          </a:p>
        </p:txBody>
      </p:sp>
      <p:sp>
        <p:nvSpPr>
          <p:cNvPr id="7" name="Content Placeholder 23"/>
          <p:cNvSpPr>
            <a:spLocks noGrp="1"/>
          </p:cNvSpPr>
          <p:nvPr>
            <p:ph sz="half" idx="1"/>
          </p:nvPr>
        </p:nvSpPr>
        <p:spPr>
          <a:xfrm>
            <a:off x="51013" y="1121221"/>
            <a:ext cx="12137811" cy="332399"/>
          </a:xfrm>
        </p:spPr>
        <p:txBody>
          <a:bodyPr/>
          <a:lstStyle/>
          <a:p>
            <a:pPr marL="0" indent="0" algn="ctr">
              <a:buNone/>
            </a:pPr>
            <a:r>
              <a:rPr lang="en-US" sz="2400" dirty="0">
                <a:solidFill>
                  <a:schemeClr val="tx1"/>
                </a:solidFill>
              </a:rPr>
              <a:t>Historic Resource utilization information, persistence through live </a:t>
            </a:r>
            <a:r>
              <a:rPr lang="en-US" sz="2400" dirty="0" smtClean="0">
                <a:solidFill>
                  <a:schemeClr val="tx1"/>
                </a:solidFill>
              </a:rPr>
              <a:t>migrations</a:t>
            </a:r>
            <a:endParaRPr lang="en-US" sz="2400" dirty="0">
              <a:solidFill>
                <a:schemeClr val="tx1"/>
              </a:solidFill>
            </a:endParaRPr>
          </a:p>
        </p:txBody>
      </p:sp>
    </p:spTree>
    <p:extLst>
      <p:ext uri="{BB962C8B-B14F-4D97-AF65-F5344CB8AC3E}">
        <p14:creationId xmlns:p14="http://schemas.microsoft.com/office/powerpoint/2010/main" val="23235077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err="1" smtClean="0"/>
              <a:t>DynamicOps</a:t>
            </a:r>
            <a:endParaRPr lang="en-US" dirty="0"/>
          </a:p>
        </p:txBody>
      </p:sp>
      <p:sp>
        <p:nvSpPr>
          <p:cNvPr id="3" name="Subtitle 2"/>
          <p:cNvSpPr>
            <a:spLocks noGrp="1"/>
          </p:cNvSpPr>
          <p:nvPr>
            <p:ph type="subTitle" idx="1"/>
          </p:nvPr>
        </p:nvSpPr>
        <p:spPr>
          <a:xfrm>
            <a:off x="969964" y="4787310"/>
            <a:ext cx="9064685" cy="461665"/>
          </a:xfrm>
        </p:spPr>
        <p:txBody>
          <a:bodyPr/>
          <a:lstStyle/>
          <a:p>
            <a:r>
              <a:rPr lang="en-US" dirty="0" smtClean="0">
                <a:gradFill>
                  <a:gsLst>
                    <a:gs pos="0">
                      <a:schemeClr val="tx1"/>
                    </a:gs>
                    <a:gs pos="100000">
                      <a:schemeClr val="tx1"/>
                    </a:gs>
                  </a:gsLst>
                  <a:lin ang="5400000" scaled="0"/>
                </a:gradFill>
                <a:latin typeface="+mj-lt"/>
              </a:rPr>
              <a:t>Chad Jones</a:t>
            </a:r>
          </a:p>
          <a:p>
            <a:r>
              <a:rPr lang="en-US" dirty="0" smtClean="0">
                <a:gradFill>
                  <a:gsLst>
                    <a:gs pos="0">
                      <a:schemeClr val="tx1"/>
                    </a:gs>
                    <a:gs pos="100000">
                      <a:schemeClr val="tx1"/>
                    </a:gs>
                  </a:gsLst>
                  <a:lin ang="5400000" scaled="0"/>
                </a:gradFill>
              </a:rPr>
              <a:t>Vice President, Strategy and Product Management</a:t>
            </a:r>
          </a:p>
        </p:txBody>
      </p:sp>
      <p:sp>
        <p:nvSpPr>
          <p:cNvPr id="4" name="Text Placeholder 3"/>
          <p:cNvSpPr>
            <a:spLocks noGrp="1"/>
          </p:cNvSpPr>
          <p:nvPr>
            <p:ph type="body" sz="quarter" idx="10"/>
          </p:nvPr>
        </p:nvSpPr>
        <p:spPr/>
        <p:txBody>
          <a:bodyPr/>
          <a:lstStyle/>
          <a:p>
            <a:r>
              <a:rPr lang="en-US" spc="100" dirty="0" smtClean="0"/>
              <a:t>p</a:t>
            </a:r>
            <a:r>
              <a:rPr spc="-400" dirty="0" smtClean="0"/>
              <a:t>a</a:t>
            </a:r>
            <a:r>
              <a:rPr spc="200" dirty="0"/>
              <a:t>r</a:t>
            </a:r>
            <a:r>
              <a:rPr spc="-150" dirty="0" smtClean="0"/>
              <a:t>t</a:t>
            </a:r>
            <a:r>
              <a:rPr dirty="0" smtClean="0"/>
              <a:t>ner </a:t>
            </a:r>
            <a:endParaRPr lang="en-US" dirty="0"/>
          </a:p>
        </p:txBody>
      </p:sp>
    </p:spTree>
    <p:extLst>
      <p:ext uri="{BB962C8B-B14F-4D97-AF65-F5344CB8AC3E}">
        <p14:creationId xmlns:p14="http://schemas.microsoft.com/office/powerpoint/2010/main" val="3648661617"/>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1522413" y="1600201"/>
            <a:ext cx="4525433"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785142" y="2055174"/>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latin typeface="Segoe UI" pitchFamily="34" charset="0"/>
                <a:ea typeface="Segoe UI" pitchFamily="34" charset="0"/>
                <a:cs typeface="Segoe UI" pitchFamily="34" charset="0"/>
              </a:rPr>
              <a:t>Enable Multi Tenant Clouds</a:t>
            </a:r>
            <a:endParaRPr lang="en-US" sz="3200" kern="1200" dirty="0">
              <a:latin typeface="Segoe UI" pitchFamily="34" charset="0"/>
              <a:ea typeface="Segoe UI" pitchFamily="34" charset="0"/>
              <a:cs typeface="Segoe UI" pitchFamily="34" charset="0"/>
            </a:endParaRPr>
          </a:p>
        </p:txBody>
      </p:sp>
      <p:sp>
        <p:nvSpPr>
          <p:cNvPr id="7" name="Freeform 6"/>
          <p:cNvSpPr/>
          <p:nvPr/>
        </p:nvSpPr>
        <p:spPr>
          <a:xfrm>
            <a:off x="3785142" y="3260336"/>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latin typeface="Segoe UI" pitchFamily="34" charset="0"/>
                <a:ea typeface="Segoe UI" pitchFamily="34" charset="0"/>
                <a:cs typeface="Segoe UI" pitchFamily="34" charset="0"/>
              </a:rPr>
              <a:t>High Scale &amp; Low Cost Datacenters</a:t>
            </a:r>
            <a:endParaRPr lang="en-US" sz="3200" kern="1200" dirty="0">
              <a:latin typeface="Segoe UI" pitchFamily="34" charset="0"/>
              <a:ea typeface="Segoe UI" pitchFamily="34" charset="0"/>
              <a:cs typeface="Segoe UI" pitchFamily="34" charset="0"/>
            </a:endParaRPr>
          </a:p>
        </p:txBody>
      </p:sp>
      <p:sp>
        <p:nvSpPr>
          <p:cNvPr id="8" name="Freeform 7"/>
          <p:cNvSpPr/>
          <p:nvPr/>
        </p:nvSpPr>
        <p:spPr>
          <a:xfrm>
            <a:off x="3785142" y="4465498"/>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latin typeface="Segoe UI" pitchFamily="34" charset="0"/>
                <a:ea typeface="Segoe UI" pitchFamily="34" charset="0"/>
                <a:cs typeface="Segoe UI" pitchFamily="34" charset="0"/>
              </a:rPr>
              <a:t>Manageable &amp; Extensible</a:t>
            </a:r>
            <a:endParaRPr lang="en-US" sz="3200" kern="12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975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Operational Challenges</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63" y="764582"/>
            <a:ext cx="11706777" cy="610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33098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a:t>
            </a:r>
            <a:r>
              <a:rPr lang="en-US" dirty="0" err="1" smtClean="0"/>
              <a:t>DynamicOps</a:t>
            </a:r>
            <a:r>
              <a:rPr lang="en-US" dirty="0" smtClean="0"/>
              <a:t> Cloud</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2018"/>
            <a:ext cx="12188826" cy="61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DynamicOps Cloud Platform™ </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0890" y="970877"/>
            <a:ext cx="10499497" cy="58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05355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p:cNvGraphicFramePr>
            <a:graphicFrameLocks noGrp="1"/>
          </p:cNvGraphicFramePr>
          <p:nvPr>
            <p:extLst>
              <p:ext uri="{D42A27DB-BD31-4B8C-83A1-F6EECF244321}">
                <p14:modId xmlns:p14="http://schemas.microsoft.com/office/powerpoint/2010/main" val="136414501"/>
              </p:ext>
            </p:extLst>
          </p:nvPr>
        </p:nvGraphicFramePr>
        <p:xfrm>
          <a:off x="0" y="2176283"/>
          <a:ext cx="2031471" cy="4648246"/>
        </p:xfrm>
        <a:graphic>
          <a:graphicData uri="http://schemas.openxmlformats.org/drawingml/2006/table">
            <a:tbl>
              <a:tblPr firstRow="1" bandRow="1">
                <a:tableStyleId>{5C22544A-7EE6-4342-B048-85BDC9FD1C3A}</a:tableStyleId>
              </a:tblPr>
              <a:tblGrid>
                <a:gridCol w="2031471"/>
              </a:tblGrid>
              <a:tr h="748074">
                <a:tc>
                  <a:txBody>
                    <a:bodyPr/>
                    <a:lstStyle/>
                    <a:p>
                      <a:pPr algn="ctr"/>
                      <a:r>
                        <a:rPr lang="en-US" sz="1400" b="1" dirty="0" smtClean="0">
                          <a:solidFill>
                            <a:schemeClr val="tx1"/>
                          </a:solidFill>
                        </a:rPr>
                        <a:t>CDK</a:t>
                      </a:r>
                    </a:p>
                    <a:p>
                      <a:pPr algn="ctr"/>
                      <a:r>
                        <a:rPr lang="en-US" sz="1400" b="1" dirty="0" smtClean="0">
                          <a:solidFill>
                            <a:schemeClr val="tx1"/>
                          </a:solidFill>
                        </a:rPr>
                        <a:t>Developers Edition</a:t>
                      </a:r>
                    </a:p>
                  </a:txBody>
                  <a:tcPr marL="121888" marR="121888" anchor="ctr"/>
                </a:tc>
              </a:tr>
              <a:tr h="1130060">
                <a:tc>
                  <a:txBody>
                    <a:bodyPr/>
                    <a:lstStyle/>
                    <a:p>
                      <a:endParaRPr lang="en-US" dirty="0"/>
                    </a:p>
                  </a:txBody>
                  <a:tcPr marL="121888" marR="121888"/>
                </a:tc>
              </a:tr>
              <a:tr h="2770112">
                <a:tc>
                  <a:txBody>
                    <a:bodyPr/>
                    <a:lstStyle/>
                    <a:p>
                      <a:pPr marL="0" algn="l" defTabSz="914400" rtl="0" eaLnBrk="1" latinLnBrk="0" hangingPunct="1">
                        <a:spcAft>
                          <a:spcPts val="600"/>
                        </a:spcAft>
                      </a:pPr>
                      <a:r>
                        <a:rPr lang="en-US" sz="1200" kern="1200" dirty="0" smtClean="0">
                          <a:solidFill>
                            <a:schemeClr val="dk1"/>
                          </a:solidFill>
                          <a:latin typeface="Lucida Sans" pitchFamily="34" charset="0"/>
                          <a:ea typeface="+mn-ea"/>
                          <a:cs typeface="+mn-cs"/>
                        </a:rPr>
                        <a:t>Integrated with Visual Studio </a:t>
                      </a:r>
                    </a:p>
                    <a:p>
                      <a:pPr marL="0" algn="l" defTabSz="914400" rtl="0" eaLnBrk="1" latinLnBrk="0" hangingPunct="1"/>
                      <a:r>
                        <a:rPr lang="en-US" sz="1200" kern="1200" dirty="0" smtClean="0">
                          <a:solidFill>
                            <a:schemeClr val="dk1"/>
                          </a:solidFill>
                          <a:latin typeface="Lucida Sans" pitchFamily="34" charset="0"/>
                          <a:ea typeface="+mn-ea"/>
                          <a:cs typeface="+mn-cs"/>
                        </a:rPr>
                        <a:t>Native developers interface</a:t>
                      </a:r>
                    </a:p>
                  </a:txBody>
                  <a:tcPr marL="121888" marR="121888"/>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487147609"/>
              </p:ext>
            </p:extLst>
          </p:nvPr>
        </p:nvGraphicFramePr>
        <p:xfrm>
          <a:off x="2010089" y="994686"/>
          <a:ext cx="4078984" cy="1174858"/>
        </p:xfrm>
        <a:graphic>
          <a:graphicData uri="http://schemas.openxmlformats.org/drawingml/2006/table">
            <a:tbl>
              <a:tblPr firstRow="1" bandRow="1">
                <a:tableStyleId>{5C22544A-7EE6-4342-B048-85BDC9FD1C3A}</a:tableStyleId>
              </a:tblPr>
              <a:tblGrid>
                <a:gridCol w="4078984"/>
              </a:tblGrid>
              <a:tr h="344188">
                <a:tc>
                  <a:txBody>
                    <a:bodyPr/>
                    <a:lstStyle/>
                    <a:p>
                      <a:r>
                        <a:rPr lang="en-US" sz="1400" dirty="0" smtClean="0">
                          <a:solidFill>
                            <a:schemeClr val="tx1"/>
                          </a:solidFill>
                        </a:rPr>
                        <a:t>Models</a:t>
                      </a:r>
                      <a:endParaRPr lang="en-US" sz="1400" dirty="0">
                        <a:solidFill>
                          <a:schemeClr val="tx1"/>
                        </a:solidFill>
                      </a:endParaRPr>
                    </a:p>
                  </a:txBody>
                  <a:tcPr marL="121888" marR="121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332268">
                <a:tc>
                  <a:txBody>
                    <a:bodyPr/>
                    <a:lstStyle/>
                    <a:p>
                      <a:r>
                        <a:rPr lang="en-US" sz="1400" dirty="0" smtClean="0"/>
                        <a:t>Examples:</a:t>
                      </a:r>
                      <a:endParaRPr lang="en-US" sz="1400" dirty="0"/>
                    </a:p>
                  </a:txBody>
                  <a:tcPr marL="121888" marR="121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r>
              <a:tr h="498402">
                <a:tc>
                  <a:txBody>
                    <a:bodyPr/>
                    <a:lstStyle/>
                    <a:p>
                      <a:pPr marL="285750" indent="-285750" defTabSz="914400">
                        <a:buFont typeface="Arial" pitchFamily="34" charset="0"/>
                        <a:buChar char="•"/>
                      </a:pPr>
                      <a:r>
                        <a:rPr lang="en-US" sz="1200" dirty="0" smtClean="0">
                          <a:solidFill>
                            <a:schemeClr val="dk1"/>
                          </a:solidFill>
                          <a:latin typeface="Lucida Sans" pitchFamily="34" charset="0"/>
                        </a:rPr>
                        <a:t>Cisco</a:t>
                      </a:r>
                      <a:r>
                        <a:rPr lang="en-US" sz="1200" baseline="0" dirty="0" smtClean="0">
                          <a:solidFill>
                            <a:schemeClr val="dk1"/>
                          </a:solidFill>
                          <a:latin typeface="Lucida Sans" pitchFamily="34" charset="0"/>
                        </a:rPr>
                        <a:t> UCS, </a:t>
                      </a:r>
                      <a:r>
                        <a:rPr lang="en-US" sz="1200" dirty="0" smtClean="0">
                          <a:solidFill>
                            <a:schemeClr val="dk1"/>
                          </a:solidFill>
                          <a:latin typeface="Lucida Sans" pitchFamily="34" charset="0"/>
                        </a:rPr>
                        <a:t>Dell and HP server management</a:t>
                      </a:r>
                    </a:p>
                    <a:p>
                      <a:pPr marL="285750" indent="-285750" defTabSz="914400">
                        <a:buFont typeface="Arial" pitchFamily="34" charset="0"/>
                        <a:buChar char="•"/>
                      </a:pPr>
                      <a:r>
                        <a:rPr lang="en-US" sz="1200" dirty="0" smtClean="0">
                          <a:solidFill>
                            <a:schemeClr val="dk1"/>
                          </a:solidFill>
                          <a:latin typeface="Lucida Sans" pitchFamily="34" charset="0"/>
                        </a:rPr>
                        <a:t>Self-Service</a:t>
                      </a:r>
                      <a:r>
                        <a:rPr lang="en-US" sz="1200" baseline="0" dirty="0" smtClean="0">
                          <a:solidFill>
                            <a:schemeClr val="dk1"/>
                          </a:solidFill>
                          <a:latin typeface="Lucida Sans" pitchFamily="34" charset="0"/>
                        </a:rPr>
                        <a:t> </a:t>
                      </a:r>
                      <a:r>
                        <a:rPr lang="en-US" sz="1200" dirty="0" smtClean="0">
                          <a:solidFill>
                            <a:schemeClr val="dk1"/>
                          </a:solidFill>
                          <a:latin typeface="Lucida Sans" pitchFamily="34" charset="0"/>
                        </a:rPr>
                        <a:t>Virtual Machine</a:t>
                      </a:r>
                      <a:r>
                        <a:rPr lang="en-US" sz="1200" baseline="0" dirty="0" smtClean="0">
                          <a:solidFill>
                            <a:schemeClr val="dk1"/>
                          </a:solidFill>
                          <a:latin typeface="Lucida Sans" pitchFamily="34" charset="0"/>
                        </a:rPr>
                        <a:t> Management</a:t>
                      </a:r>
                      <a:endParaRPr lang="en-US" sz="1200" dirty="0" smtClean="0">
                        <a:solidFill>
                          <a:schemeClr val="dk1"/>
                        </a:solidFill>
                        <a:latin typeface="Lucida Sans" pitchFamily="34" charset="0"/>
                      </a:endParaRPr>
                    </a:p>
                  </a:txBody>
                  <a:tcPr marL="121888" marR="121888">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 name="Title 1"/>
          <p:cNvSpPr>
            <a:spLocks noGrp="1"/>
          </p:cNvSpPr>
          <p:nvPr>
            <p:ph type="title"/>
          </p:nvPr>
        </p:nvSpPr>
        <p:spPr/>
        <p:txBody>
          <a:bodyPr/>
          <a:lstStyle/>
          <a:p>
            <a:r>
              <a:rPr lang="en-US" dirty="0" smtClean="0"/>
              <a:t>Model based Development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02470731"/>
              </p:ext>
            </p:extLst>
          </p:nvPr>
        </p:nvGraphicFramePr>
        <p:xfrm>
          <a:off x="2012657" y="2210788"/>
          <a:ext cx="10157355" cy="4559464"/>
        </p:xfrm>
        <a:graphic>
          <a:graphicData uri="http://schemas.openxmlformats.org/drawingml/2006/table">
            <a:tbl>
              <a:tblPr firstRow="1" bandRow="1">
                <a:tableStyleId>{5C22544A-7EE6-4342-B048-85BDC9FD1C3A}</a:tableStyleId>
              </a:tblPr>
              <a:tblGrid>
                <a:gridCol w="2031471"/>
                <a:gridCol w="2031471"/>
                <a:gridCol w="2031471"/>
                <a:gridCol w="2031471"/>
                <a:gridCol w="2031471"/>
              </a:tblGrid>
              <a:tr h="720084">
                <a:tc>
                  <a:txBody>
                    <a:bodyPr/>
                    <a:lstStyle/>
                    <a:p>
                      <a:pPr algn="ctr"/>
                      <a:r>
                        <a:rPr lang="en-US" sz="1400" b="1" dirty="0" smtClean="0">
                          <a:solidFill>
                            <a:schemeClr val="tx1"/>
                          </a:solidFill>
                        </a:rPr>
                        <a:t>Data </a:t>
                      </a:r>
                    </a:p>
                    <a:p>
                      <a:pPr algn="ctr"/>
                      <a:r>
                        <a:rPr lang="en-US" sz="1400" b="1" dirty="0" smtClean="0">
                          <a:solidFill>
                            <a:schemeClr val="tx1"/>
                          </a:solidFill>
                        </a:rPr>
                        <a:t>Access Layer</a:t>
                      </a:r>
                    </a:p>
                  </a:txBody>
                  <a:tcPr marL="121888" marR="1218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Events / Triggers</a:t>
                      </a:r>
                    </a:p>
                  </a:txBody>
                  <a:tcPr marL="121888" marR="1218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Workflows</a:t>
                      </a:r>
                    </a:p>
                  </a:txBody>
                  <a:tcPr marL="121888" marR="1218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Activities</a:t>
                      </a:r>
                    </a:p>
                  </a:txBody>
                  <a:tcPr marL="121888" marR="1218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Security</a:t>
                      </a:r>
                    </a:p>
                  </a:txBody>
                  <a:tcPr marL="121888" marR="121888" anchor="ctr"/>
                </a:tc>
              </a:tr>
              <a:tr h="1132172">
                <a:tc>
                  <a:txBody>
                    <a:bodyPr/>
                    <a:lstStyle/>
                    <a:p>
                      <a:endParaRPr lang="en-US"/>
                    </a:p>
                  </a:txBody>
                  <a:tcPr marL="121888" marR="121888"/>
                </a:tc>
                <a:tc>
                  <a:txBody>
                    <a:bodyPr/>
                    <a:lstStyle/>
                    <a:p>
                      <a:endParaRPr lang="en-US" dirty="0"/>
                    </a:p>
                  </a:txBody>
                  <a:tcPr marL="121888" marR="121888"/>
                </a:tc>
                <a:tc>
                  <a:txBody>
                    <a:bodyPr/>
                    <a:lstStyle/>
                    <a:p>
                      <a:endParaRPr lang="en-US" dirty="0"/>
                    </a:p>
                  </a:txBody>
                  <a:tcPr marL="121888" marR="121888"/>
                </a:tc>
                <a:tc>
                  <a:txBody>
                    <a:bodyPr/>
                    <a:lstStyle/>
                    <a:p>
                      <a:endParaRPr lang="en-US"/>
                    </a:p>
                  </a:txBody>
                  <a:tcPr marL="121888" marR="121888"/>
                </a:tc>
                <a:tc>
                  <a:txBody>
                    <a:bodyPr/>
                    <a:lstStyle/>
                    <a:p>
                      <a:endParaRPr lang="en-US" dirty="0"/>
                    </a:p>
                  </a:txBody>
                  <a:tcPr marL="121888" marR="121888"/>
                </a:tc>
              </a:tr>
              <a:tr h="2707208">
                <a:tc>
                  <a:txBody>
                    <a:bodyPr/>
                    <a:lstStyle/>
                    <a:p>
                      <a:pPr marL="171450" indent="-171450">
                        <a:buFont typeface="Arial" pitchFamily="34" charset="0"/>
                        <a:buChar char="•"/>
                      </a:pPr>
                      <a:r>
                        <a:rPr lang="en-US" sz="1200" dirty="0" smtClean="0">
                          <a:latin typeface="Lucida Sans" pitchFamily="34" charset="0"/>
                        </a:rPr>
                        <a:t>Defines how data systems are accessed</a:t>
                      </a:r>
                    </a:p>
                    <a:p>
                      <a:pPr marL="171450" indent="-171450">
                        <a:buFont typeface="Arial" pitchFamily="34" charset="0"/>
                        <a:buChar char="•"/>
                      </a:pPr>
                      <a:r>
                        <a:rPr lang="en-US" sz="1200" dirty="0" smtClean="0">
                          <a:latin typeface="Lucida Sans" pitchFamily="34" charset="0"/>
                        </a:rPr>
                        <a:t>Exposed</a:t>
                      </a:r>
                      <a:r>
                        <a:rPr lang="en-US" sz="1200" baseline="0" dirty="0" smtClean="0">
                          <a:latin typeface="Lucida Sans" pitchFamily="34" charset="0"/>
                        </a:rPr>
                        <a:t> through an auto-generated secure </a:t>
                      </a:r>
                      <a:r>
                        <a:rPr lang="en-US" sz="1200" baseline="0" dirty="0" err="1" smtClean="0">
                          <a:latin typeface="Lucida Sans" pitchFamily="34" charset="0"/>
                        </a:rPr>
                        <a:t>RESTful</a:t>
                      </a:r>
                      <a:r>
                        <a:rPr lang="en-US" sz="1200" baseline="0" dirty="0" smtClean="0">
                          <a:latin typeface="Lucida Sans" pitchFamily="34" charset="0"/>
                        </a:rPr>
                        <a:t> </a:t>
                      </a:r>
                      <a:r>
                        <a:rPr lang="en-US" sz="1200" baseline="0" dirty="0" err="1" smtClean="0">
                          <a:latin typeface="Lucida Sans" pitchFamily="34" charset="0"/>
                        </a:rPr>
                        <a:t>Odata</a:t>
                      </a:r>
                      <a:r>
                        <a:rPr lang="en-US" sz="1200" baseline="0" dirty="0" smtClean="0">
                          <a:latin typeface="Lucida Sans" pitchFamily="34" charset="0"/>
                        </a:rPr>
                        <a:t> compliant URI</a:t>
                      </a:r>
                      <a:endParaRPr lang="en-US" sz="1200" dirty="0" smtClean="0">
                        <a:latin typeface="Lucida Sans" pitchFamily="34" charset="0"/>
                      </a:endParaRPr>
                    </a:p>
                    <a:p>
                      <a:pPr lvl="1"/>
                      <a:endParaRPr lang="en-US" sz="1200" dirty="0" smtClean="0">
                        <a:latin typeface="Lucida Sans" pitchFamily="34" charset="0"/>
                      </a:endParaRPr>
                    </a:p>
                    <a:p>
                      <a:endParaRPr lang="en-US" sz="1600" dirty="0"/>
                    </a:p>
                  </a:txBody>
                  <a:tcPr marL="121888" marR="121888"/>
                </a:tc>
                <a:tc>
                  <a:txBody>
                    <a:bodyPr/>
                    <a:lstStyle/>
                    <a:p>
                      <a:pPr lvl="0"/>
                      <a:r>
                        <a:rPr lang="en-US" sz="1200" dirty="0" smtClean="0">
                          <a:latin typeface="Lucida Sans" pitchFamily="34" charset="0"/>
                        </a:rPr>
                        <a:t>Events</a:t>
                      </a:r>
                      <a:r>
                        <a:rPr lang="en-US" sz="1200" baseline="0" dirty="0" smtClean="0">
                          <a:latin typeface="Lucida Sans" pitchFamily="34" charset="0"/>
                        </a:rPr>
                        <a:t> that trigger CRUD actions including:</a:t>
                      </a:r>
                    </a:p>
                    <a:p>
                      <a:pPr marL="171450" lvl="0" indent="-171450">
                        <a:buFont typeface="Arial" pitchFamily="34" charset="0"/>
                        <a:buChar char="•"/>
                      </a:pPr>
                      <a:r>
                        <a:rPr lang="en-US" sz="1200" baseline="0" dirty="0" smtClean="0">
                          <a:latin typeface="Lucida Sans" pitchFamily="34" charset="0"/>
                        </a:rPr>
                        <a:t>Data driven events</a:t>
                      </a:r>
                    </a:p>
                    <a:p>
                      <a:pPr marL="171450" lvl="0" indent="-171450">
                        <a:buFont typeface="Arial" pitchFamily="34" charset="0"/>
                        <a:buChar char="•"/>
                      </a:pPr>
                      <a:r>
                        <a:rPr lang="en-US" sz="1200" baseline="0" dirty="0" smtClean="0">
                          <a:latin typeface="Lucida Sans" pitchFamily="34" charset="0"/>
                        </a:rPr>
                        <a:t>User interaction</a:t>
                      </a:r>
                    </a:p>
                    <a:p>
                      <a:pPr marL="171450" lvl="0" indent="-171450">
                        <a:buFont typeface="Arial" pitchFamily="34" charset="0"/>
                        <a:buChar char="•"/>
                      </a:pPr>
                      <a:r>
                        <a:rPr lang="en-US" sz="1200" baseline="0" dirty="0" smtClean="0">
                          <a:latin typeface="Lucida Sans" pitchFamily="34" charset="0"/>
                        </a:rPr>
                        <a:t>Active monitoring systems</a:t>
                      </a:r>
                      <a:endParaRPr lang="en-US" sz="1200" dirty="0" smtClean="0">
                        <a:latin typeface="Lucida Sans" pitchFamily="34" charset="0"/>
                      </a:endParaRPr>
                    </a:p>
                    <a:p>
                      <a:pPr>
                        <a:spcAft>
                          <a:spcPts val="600"/>
                        </a:spcAft>
                      </a:pPr>
                      <a:endParaRPr lang="en-US" sz="1200" dirty="0" smtClean="0">
                        <a:latin typeface="Lucida Sans" pitchFamily="34" charset="0"/>
                      </a:endParaRPr>
                    </a:p>
                  </a:txBody>
                  <a:tcPr marL="121888" marR="121888"/>
                </a:tc>
                <a:tc>
                  <a:txBody>
                    <a:bodyPr/>
                    <a:lstStyle/>
                    <a:p>
                      <a:pPr>
                        <a:spcAft>
                          <a:spcPts val="600"/>
                        </a:spcAft>
                      </a:pPr>
                      <a:r>
                        <a:rPr lang="en-US" sz="1200" dirty="0" smtClean="0">
                          <a:latin typeface="Lucida Sans" pitchFamily="34" charset="0"/>
                        </a:rPr>
                        <a:t>Workflows tie activities together to perform functions</a:t>
                      </a:r>
                    </a:p>
                    <a:p>
                      <a:r>
                        <a:rPr lang="en-US" sz="1200" dirty="0" smtClean="0">
                          <a:latin typeface="Lucida Sans" pitchFamily="34" charset="0"/>
                        </a:rPr>
                        <a:t>Example</a:t>
                      </a:r>
                    </a:p>
                    <a:p>
                      <a:pPr marL="285750" indent="-285750">
                        <a:buFont typeface="Arial" pitchFamily="34" charset="0"/>
                        <a:buChar char="•"/>
                      </a:pPr>
                      <a:r>
                        <a:rPr lang="en-US" sz="1200" dirty="0" smtClean="0">
                          <a:latin typeface="Lucida Sans" pitchFamily="34" charset="0"/>
                        </a:rPr>
                        <a:t>Create VM</a:t>
                      </a:r>
                    </a:p>
                    <a:p>
                      <a:pPr marL="285750" indent="-285750">
                        <a:buFont typeface="Arial" pitchFamily="34" charset="0"/>
                        <a:buChar char="•"/>
                      </a:pPr>
                      <a:r>
                        <a:rPr lang="en-US" sz="1200" dirty="0" smtClean="0">
                          <a:latin typeface="Lucida Sans" pitchFamily="34" charset="0"/>
                        </a:rPr>
                        <a:t>Edit VM properties</a:t>
                      </a:r>
                    </a:p>
                    <a:p>
                      <a:pPr marL="285750" indent="-285750">
                        <a:spcAft>
                          <a:spcPts val="600"/>
                        </a:spcAft>
                        <a:buFont typeface="Arial" pitchFamily="34" charset="0"/>
                        <a:buChar char="•"/>
                      </a:pPr>
                      <a:r>
                        <a:rPr lang="en-US" sz="1200" dirty="0" smtClean="0">
                          <a:latin typeface="Lucida Sans" pitchFamily="34" charset="0"/>
                        </a:rPr>
                        <a:t>Archive VM</a:t>
                      </a:r>
                    </a:p>
                    <a:p>
                      <a:pPr algn="l"/>
                      <a:r>
                        <a:rPr lang="en-US" sz="1200" dirty="0" smtClean="0">
                          <a:latin typeface="Lucida Sans" pitchFamily="34" charset="0"/>
                        </a:rPr>
                        <a:t>Design Center manageable</a:t>
                      </a:r>
                    </a:p>
                  </a:txBody>
                  <a:tcPr marL="121888" marR="121888"/>
                </a:tc>
                <a:tc>
                  <a:txBody>
                    <a:bodyPr/>
                    <a:lstStyle/>
                    <a:p>
                      <a:pPr>
                        <a:spcAft>
                          <a:spcPts val="600"/>
                        </a:spcAft>
                      </a:pPr>
                      <a:r>
                        <a:rPr lang="en-US" sz="1200" dirty="0" smtClean="0">
                          <a:latin typeface="Lucida Sans" pitchFamily="34" charset="0"/>
                        </a:rPr>
                        <a:t>Basic block of functionality</a:t>
                      </a:r>
                    </a:p>
                    <a:p>
                      <a:r>
                        <a:rPr lang="en-US" sz="1200" dirty="0" smtClean="0">
                          <a:latin typeface="Lucida Sans" pitchFamily="34" charset="0"/>
                        </a:rPr>
                        <a:t>Utilizes ANY language</a:t>
                      </a:r>
                    </a:p>
                    <a:p>
                      <a:pPr marL="285750" indent="-285750">
                        <a:buFont typeface="Arial" pitchFamily="34" charset="0"/>
                        <a:buChar char="•"/>
                      </a:pPr>
                      <a:r>
                        <a:rPr lang="en-US" sz="1200" dirty="0" smtClean="0">
                          <a:latin typeface="Lucida Sans" pitchFamily="34" charset="0"/>
                        </a:rPr>
                        <a:t>C#, C, C++</a:t>
                      </a:r>
                    </a:p>
                    <a:p>
                      <a:pPr marL="285750" indent="-285750">
                        <a:buFont typeface="Arial" pitchFamily="34" charset="0"/>
                        <a:buChar char="•"/>
                      </a:pPr>
                      <a:r>
                        <a:rPr lang="en-US" sz="1200" dirty="0" smtClean="0">
                          <a:latin typeface="Lucida Sans" pitchFamily="34" charset="0"/>
                        </a:rPr>
                        <a:t>J#, Java</a:t>
                      </a:r>
                    </a:p>
                    <a:p>
                      <a:pPr marL="285750" indent="-285750">
                        <a:buFont typeface="Arial" pitchFamily="34" charset="0"/>
                        <a:buChar char="•"/>
                      </a:pPr>
                      <a:r>
                        <a:rPr lang="en-US" sz="1200" dirty="0" smtClean="0">
                          <a:latin typeface="Lucida Sans" pitchFamily="34" charset="0"/>
                        </a:rPr>
                        <a:t>Python, PERL</a:t>
                      </a:r>
                    </a:p>
                    <a:p>
                      <a:pPr marL="285750" indent="-285750">
                        <a:buFont typeface="Arial" pitchFamily="34" charset="0"/>
                        <a:buChar char="•"/>
                      </a:pPr>
                      <a:r>
                        <a:rPr lang="en-US" sz="1200" dirty="0" smtClean="0">
                          <a:latin typeface="Lucida Sans" pitchFamily="34" charset="0"/>
                        </a:rPr>
                        <a:t>PowerShell</a:t>
                      </a:r>
                    </a:p>
                    <a:p>
                      <a:pPr marL="285750" indent="-285750">
                        <a:buFont typeface="Arial" pitchFamily="34" charset="0"/>
                        <a:buChar char="•"/>
                      </a:pPr>
                      <a:r>
                        <a:rPr lang="en-US" sz="1200" dirty="0" smtClean="0">
                          <a:latin typeface="Lucida Sans" pitchFamily="34" charset="0"/>
                        </a:rPr>
                        <a:t>VB, VB.NET</a:t>
                      </a:r>
                    </a:p>
                    <a:p>
                      <a:pPr marL="285750" indent="-285750">
                        <a:spcAft>
                          <a:spcPts val="600"/>
                        </a:spcAft>
                        <a:buFont typeface="Arial" pitchFamily="34" charset="0"/>
                        <a:buChar char="•"/>
                      </a:pPr>
                      <a:r>
                        <a:rPr lang="en-US" sz="1200" dirty="0" smtClean="0">
                          <a:latin typeface="Lucida Sans" pitchFamily="34" charset="0"/>
                        </a:rPr>
                        <a:t>More</a:t>
                      </a:r>
                    </a:p>
                    <a:p>
                      <a:r>
                        <a:rPr lang="en-US" sz="1200" dirty="0" smtClean="0">
                          <a:latin typeface="Lucida Sans" pitchFamily="34" charset="0"/>
                        </a:rPr>
                        <a:t>Examples</a:t>
                      </a:r>
                    </a:p>
                    <a:p>
                      <a:pPr marL="285750" indent="-285750">
                        <a:buFont typeface="Arial" pitchFamily="34" charset="0"/>
                        <a:buChar char="•"/>
                      </a:pPr>
                      <a:r>
                        <a:rPr lang="en-US" sz="1200" dirty="0" smtClean="0">
                          <a:latin typeface="Lucida Sans" pitchFamily="34" charset="0"/>
                        </a:rPr>
                        <a:t>Create Container</a:t>
                      </a:r>
                    </a:p>
                    <a:p>
                      <a:pPr marL="285750" indent="-285750">
                        <a:buFont typeface="Arial" pitchFamily="34" charset="0"/>
                        <a:buChar char="•"/>
                      </a:pPr>
                      <a:r>
                        <a:rPr lang="en-US" sz="1200" dirty="0" smtClean="0">
                          <a:latin typeface="Lucida Sans" pitchFamily="34" charset="0"/>
                        </a:rPr>
                        <a:t>Load ISO</a:t>
                      </a:r>
                    </a:p>
                  </a:txBody>
                  <a:tcPr marL="121888" marR="12188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Lucida Sans" pitchFamily="34" charset="0"/>
                        </a:rPr>
                        <a:t>Granular, user-centric security is assigned to workflows, activities and data access</a:t>
                      </a:r>
                    </a:p>
                    <a:p>
                      <a:pPr lvl="0"/>
                      <a:endParaRPr lang="en-US" sz="1200" dirty="0" smtClean="0">
                        <a:latin typeface="Lucida Sans" pitchFamily="34" charset="0"/>
                      </a:endParaRPr>
                    </a:p>
                  </a:txBody>
                  <a:tcPr marL="121888" marR="121888"/>
                </a:tc>
              </a:tr>
            </a:tbl>
          </a:graphicData>
        </a:graphic>
      </p:graphicFrame>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5" t="38156" r="32208" b="12487"/>
          <a:stretch/>
        </p:blipFill>
        <p:spPr bwMode="auto">
          <a:xfrm>
            <a:off x="6476165" y="3007483"/>
            <a:ext cx="1245358" cy="101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8518828" y="3227449"/>
            <a:ext cx="1221484" cy="575722"/>
          </a:xfrm>
          <a:prstGeom prst="rect">
            <a:avLst/>
          </a:prstGeom>
          <a:gradFill>
            <a:gsLst>
              <a:gs pos="0">
                <a:schemeClr val="bg1">
                  <a:alpha val="0"/>
                </a:schemeClr>
              </a:gs>
              <a:gs pos="57000">
                <a:srgbClr val="FFC000"/>
              </a:gs>
            </a:gsLst>
            <a:lin ang="5400000" scaled="1"/>
          </a:gra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orthographicFront"/>
            <a:lightRig rig="threePt" dir="t"/>
          </a:scene3d>
          <a:sp3d contourW="19050">
            <a:bevelT w="25400"/>
            <a:bevelB w="25400"/>
            <a:contourClr>
              <a:schemeClr val="bg1"/>
            </a:contourClr>
          </a:sp3d>
        </p:spPr>
        <p:txBody>
          <a:bodyPr vert="horz" wrap="square" lIns="82124" tIns="41061" rIns="82124" bIns="41061" numCol="1" rtlCol="0" anchor="t" anchorCtr="0" compatLnSpc="1">
            <a:prstTxWarp prst="textNoShape">
              <a:avLst/>
            </a:prstTxWarp>
          </a:bodyPr>
          <a:lstStyle/>
          <a:p>
            <a:pPr marR="0" indent="0" defTabSz="814388" eaLnBrk="0" fontAlgn="base" hangingPunct="0">
              <a:lnSpc>
                <a:spcPct val="90000"/>
              </a:lnSpc>
              <a:spcBef>
                <a:spcPct val="0"/>
              </a:spcBef>
              <a:spcAft>
                <a:spcPct val="0"/>
              </a:spcAft>
              <a:buClrTx/>
              <a:buSzTx/>
              <a:buFontTx/>
              <a:buNone/>
              <a:tabLst/>
            </a:pPr>
            <a:endParaRPr lang="en-US" sz="3000" b="1" dirty="0" smtClean="0">
              <a:latin typeface="Arial" charset="0"/>
              <a:cs typeface="Arial" charset="0"/>
            </a:endParaRPr>
          </a:p>
        </p:txBody>
      </p:sp>
      <p:grpSp>
        <p:nvGrpSpPr>
          <p:cNvPr id="9" name="Group 54"/>
          <p:cNvGrpSpPr>
            <a:grpSpLocks noChangeAspect="1"/>
          </p:cNvGrpSpPr>
          <p:nvPr/>
        </p:nvGrpSpPr>
        <p:grpSpPr>
          <a:xfrm>
            <a:off x="10614744" y="3005678"/>
            <a:ext cx="1224346" cy="967509"/>
            <a:chOff x="3009900" y="5029200"/>
            <a:chExt cx="910144" cy="877943"/>
          </a:xfrm>
        </p:grpSpPr>
        <p:sp>
          <p:nvSpPr>
            <p:cNvPr id="10" name="Rounded Rectangle 9"/>
            <p:cNvSpPr/>
            <p:nvPr/>
          </p:nvSpPr>
          <p:spPr>
            <a:xfrm>
              <a:off x="3009900" y="5029200"/>
              <a:ext cx="910144" cy="877943"/>
            </a:xfrm>
            <a:prstGeom prst="roundRect">
              <a:avLst>
                <a:gd name="adj" fmla="val 11020"/>
              </a:avLst>
            </a:prstGeom>
            <a:solidFill>
              <a:srgbClr val="1F497D">
                <a:lumMod val="20000"/>
                <a:lumOff val="80000"/>
              </a:srgbClr>
            </a:solidFill>
            <a:ln w="127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1" name="Picture 10" descr="Shield.gif"/>
            <p:cNvPicPr>
              <a:picLocks noChangeAspect="1"/>
            </p:cNvPicPr>
            <p:nvPr/>
          </p:nvPicPr>
          <p:blipFill>
            <a:blip r:embed="rId3"/>
            <a:stretch>
              <a:fillRect/>
            </a:stretch>
          </p:blipFill>
          <p:spPr>
            <a:xfrm>
              <a:off x="3124200" y="5165742"/>
              <a:ext cx="685800" cy="701657"/>
            </a:xfrm>
            <a:prstGeom prst="rect">
              <a:avLst/>
            </a:prstGeom>
            <a:effectLst>
              <a:outerShdw blurRad="50800" dist="38100" dir="8100000" algn="tr" rotWithShape="0">
                <a:prstClr val="black">
                  <a:alpha val="40000"/>
                </a:prstClr>
              </a:outerShdw>
            </a:effectLst>
          </p:spPr>
        </p:pic>
        <p:pic>
          <p:nvPicPr>
            <p:cNvPr id="12" name="Picture 10" descr="http://www.clker.com/cliparts/5/6/3/a/1194984675331456830utente_singolo_architett_01.svg.hi.png"/>
            <p:cNvPicPr>
              <a:picLocks noChangeAspect="1" noChangeArrowheads="1"/>
            </p:cNvPicPr>
            <p:nvPr/>
          </p:nvPicPr>
          <p:blipFill>
            <a:blip r:embed="rId4" cstate="print"/>
            <a:srcRect/>
            <a:stretch>
              <a:fillRect/>
            </a:stretch>
          </p:blipFill>
          <p:spPr bwMode="auto">
            <a:xfrm>
              <a:off x="3307708" y="5326129"/>
              <a:ext cx="205221" cy="315313"/>
            </a:xfrm>
            <a:prstGeom prst="rect">
              <a:avLst/>
            </a:prstGeom>
            <a:noFill/>
          </p:spPr>
        </p:pic>
        <p:pic>
          <p:nvPicPr>
            <p:cNvPr id="13" name="Picture 10" descr="http://www.clker.com/cliparts/5/6/3/a/1194984675331456830utente_singolo_architett_01.svg.hi.png"/>
            <p:cNvPicPr>
              <a:picLocks noChangeAspect="1" noChangeArrowheads="1"/>
            </p:cNvPicPr>
            <p:nvPr/>
          </p:nvPicPr>
          <p:blipFill>
            <a:blip r:embed="rId4" cstate="print"/>
            <a:srcRect/>
            <a:stretch>
              <a:fillRect/>
            </a:stretch>
          </p:blipFill>
          <p:spPr bwMode="auto">
            <a:xfrm>
              <a:off x="3434561" y="5260882"/>
              <a:ext cx="205221" cy="315313"/>
            </a:xfrm>
            <a:prstGeom prst="rect">
              <a:avLst/>
            </a:prstGeom>
            <a:noFill/>
          </p:spPr>
        </p:pic>
        <p:pic>
          <p:nvPicPr>
            <p:cNvPr id="14" name="Picture 3" descr="C:\Users\Franco.Potepan\AppData\Local\Microsoft\Windows\Temporary Internet Files\Content.IE5\XNZ62KKJ\MC900431599[1].png"/>
            <p:cNvPicPr>
              <a:picLocks noChangeAspect="1" noChangeArrowheads="1"/>
            </p:cNvPicPr>
            <p:nvPr/>
          </p:nvPicPr>
          <p:blipFill>
            <a:blip r:embed="rId5" cstate="print"/>
            <a:srcRect/>
            <a:stretch>
              <a:fillRect/>
            </a:stretch>
          </p:blipFill>
          <p:spPr bwMode="auto">
            <a:xfrm>
              <a:off x="3393763" y="5451211"/>
              <a:ext cx="215221" cy="253657"/>
            </a:xfrm>
            <a:prstGeom prst="rect">
              <a:avLst/>
            </a:prstGeom>
            <a:noFill/>
          </p:spPr>
        </p:pic>
      </p:grpSp>
      <p:sp>
        <p:nvSpPr>
          <p:cNvPr id="15" name="Down Arrow 14"/>
          <p:cNvSpPr/>
          <p:nvPr/>
        </p:nvSpPr>
        <p:spPr>
          <a:xfrm rot="16200000">
            <a:off x="5625221" y="3185042"/>
            <a:ext cx="927705" cy="65221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333333"/>
              </a:solidFill>
            </a:endParaRPr>
          </a:p>
        </p:txBody>
      </p:sp>
      <p:grpSp>
        <p:nvGrpSpPr>
          <p:cNvPr id="17" name="Group 67"/>
          <p:cNvGrpSpPr/>
          <p:nvPr/>
        </p:nvGrpSpPr>
        <p:grpSpPr>
          <a:xfrm>
            <a:off x="2349908" y="2978966"/>
            <a:ext cx="1378638" cy="994303"/>
            <a:chOff x="1905000" y="5019477"/>
            <a:chExt cx="914400" cy="877943"/>
          </a:xfrm>
        </p:grpSpPr>
        <p:sp>
          <p:nvSpPr>
            <p:cNvPr id="18" name="Rounded Rectangle 17"/>
            <p:cNvSpPr/>
            <p:nvPr/>
          </p:nvSpPr>
          <p:spPr>
            <a:xfrm>
              <a:off x="1905000" y="5019477"/>
              <a:ext cx="914400" cy="877943"/>
            </a:xfrm>
            <a:prstGeom prst="roundRect">
              <a:avLst>
                <a:gd name="adj" fmla="val 11020"/>
              </a:avLst>
            </a:prstGeom>
            <a:solidFill>
              <a:srgbClr val="1F497D">
                <a:lumMod val="20000"/>
                <a:lumOff val="80000"/>
              </a:srgbClr>
            </a:solidFill>
            <a:ln w="127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9" name="Picture 2" descr="http://icons3.iconfinder.netdna-cdn.com/data/icons/function_icon_set/table_48.png"/>
            <p:cNvPicPr>
              <a:picLocks noChangeAspect="1" noChangeArrowheads="1"/>
            </p:cNvPicPr>
            <p:nvPr/>
          </p:nvPicPr>
          <p:blipFill>
            <a:blip r:embed="rId6"/>
            <a:srcRect/>
            <a:stretch>
              <a:fillRect/>
            </a:stretch>
          </p:blipFill>
          <p:spPr bwMode="auto">
            <a:xfrm>
              <a:off x="2048164" y="5143500"/>
              <a:ext cx="647700" cy="647700"/>
            </a:xfrm>
            <a:prstGeom prst="rect">
              <a:avLst/>
            </a:prstGeom>
            <a:noFill/>
            <a:effectLst>
              <a:outerShdw blurRad="50800" dist="38100" dir="2700000" algn="tl" rotWithShape="0">
                <a:prstClr val="black">
                  <a:alpha val="40000"/>
                </a:prstClr>
              </a:outerShdw>
            </a:effectLst>
          </p:spPr>
        </p:pic>
      </p:grpSp>
      <p:sp>
        <p:nvSpPr>
          <p:cNvPr id="20" name="Down Arrow 19"/>
          <p:cNvSpPr/>
          <p:nvPr/>
        </p:nvSpPr>
        <p:spPr>
          <a:xfrm rot="16200000">
            <a:off x="7658809" y="3140156"/>
            <a:ext cx="927705" cy="74198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333333"/>
              </a:solidFill>
            </a:endParaRPr>
          </a:p>
        </p:txBody>
      </p:sp>
      <p:sp>
        <p:nvSpPr>
          <p:cNvPr id="25" name="Down Arrow 24"/>
          <p:cNvSpPr/>
          <p:nvPr/>
        </p:nvSpPr>
        <p:spPr>
          <a:xfrm rot="16200000">
            <a:off x="3652215" y="3190729"/>
            <a:ext cx="927705" cy="64084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333333"/>
              </a:solidFill>
            </a:endParaRPr>
          </a:p>
        </p:txBody>
      </p:sp>
      <p:sp>
        <p:nvSpPr>
          <p:cNvPr id="4" name="Rectangle 3"/>
          <p:cNvSpPr/>
          <p:nvPr/>
        </p:nvSpPr>
        <p:spPr>
          <a:xfrm>
            <a:off x="0" y="2205801"/>
            <a:ext cx="12188825" cy="723737"/>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2010089" y="2205800"/>
            <a:ext cx="10178737" cy="4609071"/>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Down Arrow 22"/>
          <p:cNvSpPr/>
          <p:nvPr/>
        </p:nvSpPr>
        <p:spPr>
          <a:xfrm rot="16200000">
            <a:off x="9720405" y="3098354"/>
            <a:ext cx="927705" cy="82559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333333"/>
              </a:solidFill>
            </a:endParaRPr>
          </a:p>
        </p:txBody>
      </p:sp>
      <p:pic>
        <p:nvPicPr>
          <p:cNvPr id="27" name="Picture 3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3693" y="3054823"/>
            <a:ext cx="1196170" cy="8973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9477" y="993612"/>
            <a:ext cx="4079596" cy="121218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Down Arrow 42"/>
          <p:cNvSpPr/>
          <p:nvPr/>
        </p:nvSpPr>
        <p:spPr>
          <a:xfrm rot="16200000">
            <a:off x="6372588" y="945734"/>
            <a:ext cx="927705" cy="143919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333333"/>
              </a:solidFill>
            </a:endParaRPr>
          </a:p>
        </p:txBody>
      </p:sp>
      <p:grpSp>
        <p:nvGrpSpPr>
          <p:cNvPr id="3" name="Group 2"/>
          <p:cNvGrpSpPr/>
          <p:nvPr/>
        </p:nvGrpSpPr>
        <p:grpSpPr>
          <a:xfrm>
            <a:off x="7585949" y="993613"/>
            <a:ext cx="4602877" cy="1207210"/>
            <a:chOff x="5690943" y="1036742"/>
            <a:chExt cx="3453057" cy="1207210"/>
          </a:xfrm>
        </p:grpSpPr>
        <p:grpSp>
          <p:nvGrpSpPr>
            <p:cNvPr id="16" name="Group 15"/>
            <p:cNvGrpSpPr/>
            <p:nvPr/>
          </p:nvGrpSpPr>
          <p:grpSpPr>
            <a:xfrm>
              <a:off x="5798855" y="1120662"/>
              <a:ext cx="1151775" cy="1051652"/>
              <a:chOff x="5497443" y="1100197"/>
              <a:chExt cx="1151775" cy="1051652"/>
            </a:xfrm>
          </p:grpSpPr>
          <p:grpSp>
            <p:nvGrpSpPr>
              <p:cNvPr id="31" name="Group 30"/>
              <p:cNvGrpSpPr/>
              <p:nvPr/>
            </p:nvGrpSpPr>
            <p:grpSpPr>
              <a:xfrm>
                <a:off x="5497443" y="1100197"/>
                <a:ext cx="1151775" cy="1051652"/>
                <a:chOff x="3369519" y="2847279"/>
                <a:chExt cx="1188722" cy="1085387"/>
              </a:xfrm>
            </p:grpSpPr>
            <p:sp>
              <p:nvSpPr>
                <p:cNvPr id="41" name="Round Same Side Corner Rectangle 40"/>
                <p:cNvSpPr/>
                <p:nvPr/>
              </p:nvSpPr>
              <p:spPr bwMode="auto">
                <a:xfrm>
                  <a:off x="3369519" y="2847279"/>
                  <a:ext cx="1188720" cy="457200"/>
                </a:xfrm>
                <a:prstGeom prst="round2SameRect">
                  <a:avLst>
                    <a:gd name="adj1" fmla="val 37879"/>
                    <a:gd name="adj2" fmla="val 0"/>
                  </a:avLst>
                </a:prstGeom>
                <a:gradFill>
                  <a:gsLst>
                    <a:gs pos="0">
                      <a:srgbClr val="0054A4"/>
                    </a:gs>
                    <a:gs pos="5000">
                      <a:srgbClr val="0054A4">
                        <a:lumMod val="20000"/>
                        <a:lumOff val="80000"/>
                      </a:srgbClr>
                    </a:gs>
                    <a:gs pos="18000">
                      <a:srgbClr val="0054A4"/>
                    </a:gs>
                  </a:gsLst>
                  <a:lin ang="5400000" scaled="1"/>
                </a:gradFill>
                <a:ln w="9525" cap="flat" cmpd="sng" algn="ctr">
                  <a:noFill/>
                  <a:prstDash val="solid"/>
                  <a:round/>
                  <a:headEnd type="none" w="med" len="med"/>
                  <a:tailEnd type="none" w="med" len="med"/>
                </a:ln>
                <a:effectLst/>
                <a:scene3d>
                  <a:camera prst="orthographicFront"/>
                  <a:lightRig rig="threePt" dir="t"/>
                </a:scene3d>
                <a:sp3d>
                  <a:bevelT w="19050"/>
                </a:sp3d>
              </p:spPr>
              <p:txBody>
                <a:bodyPr vert="horz" wrap="square" lIns="0" tIns="0" rIns="0" bIns="91440" numCol="1" rtlCol="0" anchor="ctr" anchorCtr="0" compatLnSpc="1">
                  <a:prstTxWarp prst="textNoShape">
                    <a:avLst/>
                  </a:prstTxWarp>
                </a:bodyPr>
                <a:lstStyle/>
                <a:p>
                  <a:pPr marL="0" marR="0" lvl="0" indent="0" algn="ctr" defTabSz="814388" rtl="0" eaLnBrk="0" fontAlgn="base" latinLnBrk="0" hangingPunct="0">
                    <a:lnSpc>
                      <a:spcPct val="9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Lucida Sans" pitchFamily="34" charset="0"/>
                      <a:cs typeface="Lucida Sans" pitchFamily="34" charset="0"/>
                    </a:rPr>
                    <a:t>Module</a:t>
                  </a:r>
                </a:p>
              </p:txBody>
            </p:sp>
            <p:sp>
              <p:nvSpPr>
                <p:cNvPr id="42" name="Round Same Side Corner Rectangle 41"/>
                <p:cNvSpPr/>
                <p:nvPr/>
              </p:nvSpPr>
              <p:spPr bwMode="auto">
                <a:xfrm flipV="1">
                  <a:off x="3369521" y="3230139"/>
                  <a:ext cx="1188720" cy="702527"/>
                </a:xfrm>
                <a:prstGeom prst="round2SameRect">
                  <a:avLst/>
                </a:prstGeom>
                <a:gradFill>
                  <a:gsLst>
                    <a:gs pos="0">
                      <a:srgbClr val="BCCAD6">
                        <a:lumMod val="75000"/>
                      </a:srgbClr>
                    </a:gs>
                    <a:gs pos="15000">
                      <a:srgbClr val="BCCAD6">
                        <a:lumMod val="20000"/>
                        <a:lumOff val="80000"/>
                      </a:srgbClr>
                    </a:gs>
                    <a:gs pos="26000">
                      <a:srgbClr val="BCCAD6"/>
                    </a:gs>
                  </a:gsLst>
                  <a:lin ang="5400000" scaled="1"/>
                </a:gradFill>
                <a:ln w="9525" cap="flat" cmpd="sng" algn="ctr">
                  <a:noFill/>
                  <a:prstDash val="solid"/>
                  <a:round/>
                  <a:headEnd type="none" w="med" len="med"/>
                  <a:tailEnd type="none" w="med" len="med"/>
                </a:ln>
                <a:effectLst/>
                <a:scene3d>
                  <a:camera prst="orthographicFront"/>
                  <a:lightRig rig="threePt" dir="t"/>
                </a:scene3d>
                <a:sp3d>
                  <a:bevelT w="19050"/>
                </a:sp3d>
              </p:spPr>
              <p:txBody>
                <a:bodyPr vert="horz" wrap="square" lIns="82124" tIns="41061" rIns="82124" bIns="41061" numCol="1" rtlCol="0" anchor="t" anchorCtr="0" compatLnSpc="1">
                  <a:prstTxWarp prst="textNoShape">
                    <a:avLst/>
                  </a:prstTxWarp>
                </a:bodyPr>
                <a:lstStyle/>
                <a:p>
                  <a:pPr marL="0" marR="0" lvl="0" indent="0" algn="l" defTabSz="814388" rtl="0" eaLnBrk="0" fontAlgn="base" latinLnBrk="0" hangingPunct="0">
                    <a:lnSpc>
                      <a:spcPct val="90000"/>
                    </a:lnSpc>
                    <a:spcBef>
                      <a:spcPct val="0"/>
                    </a:spcBef>
                    <a:spcAft>
                      <a:spcPct val="0"/>
                    </a:spcAft>
                    <a:buClrTx/>
                    <a:buSzTx/>
                    <a:buFontTx/>
                    <a:buNone/>
                    <a:tabLst/>
                    <a:defRPr/>
                  </a:pPr>
                  <a:endParaRPr kumimoji="0" lang="en-US" sz="3000" b="1" i="0" u="none" strike="noStrike" kern="0" cap="none" spc="0" normalizeH="0" baseline="0" noProof="0" dirty="0" smtClean="0">
                    <a:ln>
                      <a:noFill/>
                    </a:ln>
                    <a:solidFill>
                      <a:srgbClr val="292929"/>
                    </a:solidFill>
                    <a:effectLst/>
                    <a:uLnTx/>
                    <a:uFillTx/>
                    <a:latin typeface="Lucida Sans" pitchFamily="34" charset="0"/>
                    <a:cs typeface="Lucida Sans" pitchFamily="34" charset="0"/>
                  </a:endParaRPr>
                </a:p>
              </p:txBody>
            </p:sp>
          </p:grpSp>
          <p:pic>
            <p:nvPicPr>
              <p:cNvPr id="32" name="Picture 31" descr="workflow.png"/>
              <p:cNvPicPr>
                <a:picLocks noChangeAspect="1"/>
              </p:cNvPicPr>
              <p:nvPr/>
            </p:nvPicPr>
            <p:blipFill>
              <a:blip r:embed="rId9" cstate="email"/>
              <a:stretch>
                <a:fillRect/>
              </a:stretch>
            </p:blipFill>
            <p:spPr>
              <a:xfrm>
                <a:off x="5792018" y="1510773"/>
                <a:ext cx="496414" cy="541542"/>
              </a:xfrm>
              <a:prstGeom prst="rect">
                <a:avLst/>
              </a:prstGeom>
              <a:effectLst>
                <a:outerShdw dir="2700000" algn="tl" rotWithShape="0">
                  <a:prstClr val="black"/>
                </a:outerShdw>
              </a:effectLst>
            </p:spPr>
          </p:pic>
        </p:grpSp>
        <p:sp>
          <p:nvSpPr>
            <p:cNvPr id="21" name="TextBox 20"/>
            <p:cNvSpPr txBox="1"/>
            <p:nvPr/>
          </p:nvSpPr>
          <p:spPr>
            <a:xfrm>
              <a:off x="7010602" y="1036742"/>
              <a:ext cx="2133398" cy="1031051"/>
            </a:xfrm>
            <a:prstGeom prst="rect">
              <a:avLst/>
            </a:prstGeom>
            <a:noFill/>
          </p:spPr>
          <p:txBody>
            <a:bodyPr wrap="square" rtlCol="0">
              <a:spAutoFit/>
            </a:bodyPr>
            <a:lstStyle/>
            <a:p>
              <a:r>
                <a:rPr lang="en-US" sz="1400" b="1" u="sng" dirty="0" smtClean="0">
                  <a:latin typeface="Lucida Sans" pitchFamily="34" charset="0"/>
                  <a:cs typeface="Lucida Sans" pitchFamily="34" charset="0"/>
                </a:rPr>
                <a:t>Modules</a:t>
              </a:r>
            </a:p>
            <a:p>
              <a:pPr>
                <a:spcAft>
                  <a:spcPts val="600"/>
                </a:spcAft>
              </a:pPr>
              <a:r>
                <a:rPr lang="en-US" sz="1400" dirty="0" smtClean="0">
                  <a:latin typeface="Lucida Sans" pitchFamily="34" charset="0"/>
                  <a:cs typeface="Lucida Sans" pitchFamily="34" charset="0"/>
                </a:rPr>
                <a:t>Collection of models</a:t>
              </a:r>
            </a:p>
            <a:p>
              <a:r>
                <a:rPr lang="en-US" sz="1400" dirty="0" smtClean="0">
                  <a:latin typeface="Lucida Sans" pitchFamily="34" charset="0"/>
                  <a:cs typeface="Lucida Sans" pitchFamily="34" charset="0"/>
                </a:rPr>
                <a:t>Example: </a:t>
              </a:r>
            </a:p>
            <a:p>
              <a:r>
                <a:rPr lang="en-US" sz="1400" dirty="0" smtClean="0">
                  <a:latin typeface="Lucida Sans" pitchFamily="34" charset="0"/>
                  <a:cs typeface="Lucida Sans" pitchFamily="34" charset="0"/>
                </a:rPr>
                <a:t>Virtual Resource Manager</a:t>
              </a:r>
              <a:endParaRPr lang="en-US" sz="1400" dirty="0">
                <a:latin typeface="Lucida Sans" pitchFamily="34" charset="0"/>
                <a:cs typeface="Lucida Sans" pitchFamily="34" charset="0"/>
              </a:endParaRPr>
            </a:p>
          </p:txBody>
        </p:sp>
        <p:sp>
          <p:nvSpPr>
            <p:cNvPr id="44" name="Rectangle 43"/>
            <p:cNvSpPr/>
            <p:nvPr/>
          </p:nvSpPr>
          <p:spPr>
            <a:xfrm>
              <a:off x="5690943" y="1036742"/>
              <a:ext cx="3453057" cy="120721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61" name="Picture 2" descr="C:\Users\cjones\Desktop\microsoft-visual-studio-2010-and-the-net-framework-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7994" y="2996841"/>
            <a:ext cx="1442655" cy="101332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2009477" y="993612"/>
            <a:ext cx="10179347" cy="5821258"/>
            <a:chOff x="1507500" y="993612"/>
            <a:chExt cx="7636499" cy="5821258"/>
          </a:xfrm>
        </p:grpSpPr>
        <p:sp>
          <p:nvSpPr>
            <p:cNvPr id="22" name="Rectangle 21"/>
            <p:cNvSpPr/>
            <p:nvPr/>
          </p:nvSpPr>
          <p:spPr>
            <a:xfrm>
              <a:off x="1507500" y="993612"/>
              <a:ext cx="3081328" cy="1207210"/>
            </a:xfrm>
            <a:prstGeom prst="rect">
              <a:avLst/>
            </a:prstGeom>
            <a:noFill/>
            <a:ln w="57150"/>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1507958" y="2234850"/>
              <a:ext cx="7636041" cy="4580020"/>
            </a:xfrm>
            <a:prstGeom prst="rect">
              <a:avLst/>
            </a:prstGeom>
            <a:noFill/>
            <a:ln w="57150"/>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308862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0" grpId="0" animBg="1"/>
      <p:bldP spid="25" grpId="0" animBg="1"/>
      <p:bldP spid="4" grpId="0" animBg="1"/>
      <p:bldP spid="26" grpId="0" animBg="1"/>
      <p:bldP spid="23" grpId="0" animBg="1"/>
      <p:bldP spid="28"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079" y="3011995"/>
            <a:ext cx="11218860" cy="1523494"/>
          </a:xfrm>
        </p:spPr>
        <p:txBody>
          <a:bodyPr/>
          <a:lstStyle/>
          <a:p>
            <a:r>
              <a:rPr lang="en-US" dirty="0" smtClean="0"/>
              <a:t>Using Resource Meters for Right-Sizing VMs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144913210"/>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1522413" y="1600201"/>
            <a:ext cx="4525433"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785142" y="2055174"/>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lumMod val="65000"/>
                  </a:schemeClr>
                </a:solidFill>
                <a:latin typeface="Segoe UI" pitchFamily="34" charset="0"/>
                <a:ea typeface="Segoe UI" pitchFamily="34" charset="0"/>
                <a:cs typeface="Segoe UI" pitchFamily="34" charset="0"/>
              </a:rPr>
              <a:t>Enable Multi Tenant Clouds</a:t>
            </a:r>
            <a:endParaRPr lang="en-US" sz="3200" kern="1200" dirty="0">
              <a:solidFill>
                <a:schemeClr val="accent6">
                  <a:lumMod val="65000"/>
                </a:schemeClr>
              </a:solidFill>
              <a:latin typeface="Segoe UI" pitchFamily="34" charset="0"/>
              <a:ea typeface="Segoe UI" pitchFamily="34" charset="0"/>
              <a:cs typeface="Segoe UI" pitchFamily="34" charset="0"/>
            </a:endParaRPr>
          </a:p>
        </p:txBody>
      </p:sp>
      <p:sp>
        <p:nvSpPr>
          <p:cNvPr id="7" name="Freeform 6"/>
          <p:cNvSpPr/>
          <p:nvPr/>
        </p:nvSpPr>
        <p:spPr>
          <a:xfrm>
            <a:off x="3785142" y="3260336"/>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latin typeface="Segoe UI" pitchFamily="34" charset="0"/>
                <a:ea typeface="Segoe UI" pitchFamily="34" charset="0"/>
                <a:cs typeface="Segoe UI" pitchFamily="34" charset="0"/>
              </a:rPr>
              <a:t>High Scale &amp; Low Cost Datacenters</a:t>
            </a:r>
            <a:endParaRPr lang="en-US" sz="3200" kern="1200" dirty="0">
              <a:latin typeface="Segoe UI" pitchFamily="34" charset="0"/>
              <a:ea typeface="Segoe UI" pitchFamily="34" charset="0"/>
              <a:cs typeface="Segoe UI" pitchFamily="34" charset="0"/>
            </a:endParaRPr>
          </a:p>
        </p:txBody>
      </p:sp>
      <p:sp>
        <p:nvSpPr>
          <p:cNvPr id="8" name="Freeform 7"/>
          <p:cNvSpPr/>
          <p:nvPr/>
        </p:nvSpPr>
        <p:spPr>
          <a:xfrm>
            <a:off x="3785142" y="4465498"/>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lumMod val="65000"/>
                  </a:schemeClr>
                </a:solidFill>
                <a:latin typeface="Segoe UI" pitchFamily="34" charset="0"/>
                <a:ea typeface="Segoe UI" pitchFamily="34" charset="0"/>
                <a:cs typeface="Segoe UI" pitchFamily="34" charset="0"/>
              </a:rPr>
              <a:t>Manageable &amp; Extensible</a:t>
            </a:r>
            <a:endParaRPr lang="en-US" sz="3200" kern="1200" dirty="0">
              <a:solidFill>
                <a:schemeClr val="accent6">
                  <a:lumMod val="65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5386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Hyper-V performance and scale</a:t>
            </a:r>
            <a:endParaRPr lang="en-US" dirty="0"/>
          </a:p>
        </p:txBody>
      </p:sp>
      <p:sp>
        <p:nvSpPr>
          <p:cNvPr id="2" name="Title 1"/>
          <p:cNvSpPr>
            <a:spLocks noGrp="1"/>
          </p:cNvSpPr>
          <p:nvPr>
            <p:ph type="title"/>
          </p:nvPr>
        </p:nvSpPr>
        <p:spPr/>
        <p:txBody>
          <a:bodyPr/>
          <a:lstStyle/>
          <a:p>
            <a:r>
              <a:rPr lang="en-US" dirty="0" smtClean="0"/>
              <a:t>Leveraging Modern Hardware</a:t>
            </a:r>
            <a:endParaRPr lang="en-US" dirty="0"/>
          </a:p>
        </p:txBody>
      </p:sp>
      <p:sp>
        <p:nvSpPr>
          <p:cNvPr id="3" name="Text Placeholder 2"/>
          <p:cNvSpPr>
            <a:spLocks noGrp="1"/>
          </p:cNvSpPr>
          <p:nvPr>
            <p:ph type="body" sz="half" idx="2"/>
          </p:nvPr>
        </p:nvSpPr>
        <p:spPr/>
        <p:txBody>
          <a:bodyPr/>
          <a:lstStyle/>
          <a:p>
            <a:endParaRPr lang="en-US"/>
          </a:p>
        </p:txBody>
      </p:sp>
      <p:grpSp>
        <p:nvGrpSpPr>
          <p:cNvPr id="14" name="Group 13"/>
          <p:cNvGrpSpPr/>
          <p:nvPr/>
        </p:nvGrpSpPr>
        <p:grpSpPr>
          <a:xfrm>
            <a:off x="617099" y="2076809"/>
            <a:ext cx="3341114" cy="3595500"/>
            <a:chOff x="462945" y="1557606"/>
            <a:chExt cx="2506488" cy="2696625"/>
          </a:xfrm>
        </p:grpSpPr>
        <p:sp>
          <p:nvSpPr>
            <p:cNvPr id="8" name="Freeform 7"/>
            <p:cNvSpPr/>
            <p:nvPr/>
          </p:nvSpPr>
          <p:spPr>
            <a:xfrm>
              <a:off x="462945" y="1557606"/>
              <a:ext cx="2506488" cy="432000"/>
            </a:xfrm>
            <a:custGeom>
              <a:avLst/>
              <a:gdLst>
                <a:gd name="connsiteX0" fmla="*/ 0 w 2506488"/>
                <a:gd name="connsiteY0" fmla="*/ 0 h 432000"/>
                <a:gd name="connsiteX1" fmla="*/ 2506488 w 2506488"/>
                <a:gd name="connsiteY1" fmla="*/ 0 h 432000"/>
                <a:gd name="connsiteX2" fmla="*/ 2506488 w 2506488"/>
                <a:gd name="connsiteY2" fmla="*/ 432000 h 432000"/>
                <a:gd name="connsiteX3" fmla="*/ 0 w 2506488"/>
                <a:gd name="connsiteY3" fmla="*/ 432000 h 432000"/>
                <a:gd name="connsiteX4" fmla="*/ 0 w 250648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488" h="432000">
                  <a:moveTo>
                    <a:pt x="0" y="0"/>
                  </a:moveTo>
                  <a:lnTo>
                    <a:pt x="2506488" y="0"/>
                  </a:lnTo>
                  <a:lnTo>
                    <a:pt x="250648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888844">
                <a:lnSpc>
                  <a:spcPct val="90000"/>
                </a:lnSpc>
                <a:spcBef>
                  <a:spcPct val="0"/>
                </a:spcBef>
                <a:spcAft>
                  <a:spcPct val="35000"/>
                </a:spcAft>
              </a:pPr>
              <a:r>
                <a:rPr lang="en-US" sz="2000" dirty="0"/>
                <a:t>CPU &amp; Memory</a:t>
              </a:r>
            </a:p>
          </p:txBody>
        </p:sp>
        <p:sp>
          <p:nvSpPr>
            <p:cNvPr id="9" name="Freeform 8"/>
            <p:cNvSpPr/>
            <p:nvPr/>
          </p:nvSpPr>
          <p:spPr>
            <a:xfrm>
              <a:off x="462945" y="1989606"/>
              <a:ext cx="2506488" cy="2264625"/>
            </a:xfrm>
            <a:custGeom>
              <a:avLst/>
              <a:gdLst>
                <a:gd name="connsiteX0" fmla="*/ 0 w 2506488"/>
                <a:gd name="connsiteY0" fmla="*/ 0 h 2264625"/>
                <a:gd name="connsiteX1" fmla="*/ 2506488 w 2506488"/>
                <a:gd name="connsiteY1" fmla="*/ 0 h 2264625"/>
                <a:gd name="connsiteX2" fmla="*/ 2506488 w 2506488"/>
                <a:gd name="connsiteY2" fmla="*/ 2264625 h 2264625"/>
                <a:gd name="connsiteX3" fmla="*/ 0 w 2506488"/>
                <a:gd name="connsiteY3" fmla="*/ 2264625 h 2264625"/>
                <a:gd name="connsiteX4" fmla="*/ 0 w 2506488"/>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488" h="2264625">
                  <a:moveTo>
                    <a:pt x="0" y="0"/>
                  </a:moveTo>
                  <a:lnTo>
                    <a:pt x="2506488" y="0"/>
                  </a:lnTo>
                  <a:lnTo>
                    <a:pt x="2506488" y="2264625"/>
                  </a:lnTo>
                  <a:lnTo>
                    <a:pt x="0" y="226462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52373" lvl="1" indent="-152373" defTabSz="888844">
                <a:lnSpc>
                  <a:spcPct val="90000"/>
                </a:lnSpc>
                <a:spcBef>
                  <a:spcPct val="0"/>
                </a:spcBef>
                <a:spcAft>
                  <a:spcPct val="15000"/>
                </a:spcAft>
                <a:buChar char="••"/>
              </a:pPr>
              <a:r>
                <a:rPr lang="en-US" sz="2000" dirty="0"/>
                <a:t>PHY: 160 Logical Processors</a:t>
              </a:r>
            </a:p>
            <a:p>
              <a:pPr marL="152373" lvl="1" indent="-152373" defTabSz="888844">
                <a:lnSpc>
                  <a:spcPct val="90000"/>
                </a:lnSpc>
                <a:spcBef>
                  <a:spcPct val="0"/>
                </a:spcBef>
                <a:spcAft>
                  <a:spcPct val="15000"/>
                </a:spcAft>
                <a:buChar char="••"/>
              </a:pPr>
              <a:r>
                <a:rPr lang="en-US" sz="2000" dirty="0"/>
                <a:t>PHY: Up to 2 TB of RAM</a:t>
              </a:r>
            </a:p>
            <a:p>
              <a:pPr marL="152373" lvl="1" indent="-152373" defTabSz="888844">
                <a:lnSpc>
                  <a:spcPct val="90000"/>
                </a:lnSpc>
                <a:spcBef>
                  <a:spcPct val="0"/>
                </a:spcBef>
                <a:spcAft>
                  <a:spcPct val="15000"/>
                </a:spcAft>
                <a:buChar char="••"/>
              </a:pPr>
              <a:r>
                <a:rPr lang="en-US" sz="2000" dirty="0"/>
                <a:t>VM: 32 VPs</a:t>
              </a:r>
            </a:p>
            <a:p>
              <a:pPr marL="152373" lvl="1" indent="-152373" defTabSz="888844">
                <a:lnSpc>
                  <a:spcPct val="90000"/>
                </a:lnSpc>
                <a:spcBef>
                  <a:spcPct val="0"/>
                </a:spcBef>
                <a:spcAft>
                  <a:spcPct val="15000"/>
                </a:spcAft>
                <a:buChar char="••"/>
              </a:pPr>
              <a:r>
                <a:rPr lang="en-US" sz="2000" dirty="0"/>
                <a:t>VM: 512 GB Memory</a:t>
              </a:r>
            </a:p>
            <a:p>
              <a:pPr marL="152373" lvl="1" indent="-152373" defTabSz="888844">
                <a:lnSpc>
                  <a:spcPct val="90000"/>
                </a:lnSpc>
                <a:spcBef>
                  <a:spcPct val="0"/>
                </a:spcBef>
                <a:spcAft>
                  <a:spcPct val="15000"/>
                </a:spcAft>
                <a:buChar char="••"/>
              </a:pPr>
              <a:r>
                <a:rPr lang="en-US" sz="2000" dirty="0"/>
                <a:t>WHEA/RAS</a:t>
              </a:r>
            </a:p>
            <a:p>
              <a:pPr marL="152373" lvl="1" indent="-152373" defTabSz="888844">
                <a:lnSpc>
                  <a:spcPct val="90000"/>
                </a:lnSpc>
                <a:spcBef>
                  <a:spcPct val="0"/>
                </a:spcBef>
                <a:spcAft>
                  <a:spcPct val="15000"/>
                </a:spcAft>
                <a:buChar char="••"/>
              </a:pPr>
              <a:r>
                <a:rPr lang="en-US" sz="2000" dirty="0"/>
                <a:t>Guest NUMA</a:t>
              </a:r>
            </a:p>
            <a:p>
              <a:pPr marL="152373" lvl="1" indent="-152373" defTabSz="888844">
                <a:lnSpc>
                  <a:spcPct val="90000"/>
                </a:lnSpc>
                <a:spcBef>
                  <a:spcPct val="0"/>
                </a:spcBef>
                <a:spcAft>
                  <a:spcPct val="15000"/>
                </a:spcAft>
                <a:buChar char="••"/>
              </a:pPr>
              <a:r>
                <a:rPr lang="en-US" sz="2000" dirty="0"/>
                <a:t>Removal of VP: LP Ratios</a:t>
              </a:r>
            </a:p>
          </p:txBody>
        </p:sp>
      </p:grpSp>
      <p:grpSp>
        <p:nvGrpSpPr>
          <p:cNvPr id="16" name="Group 15"/>
          <p:cNvGrpSpPr/>
          <p:nvPr/>
        </p:nvGrpSpPr>
        <p:grpSpPr>
          <a:xfrm>
            <a:off x="4425971" y="2076809"/>
            <a:ext cx="3341114" cy="3595500"/>
            <a:chOff x="3320343" y="1557606"/>
            <a:chExt cx="2506488" cy="2696625"/>
          </a:xfrm>
        </p:grpSpPr>
        <p:sp>
          <p:nvSpPr>
            <p:cNvPr id="10" name="Freeform 9"/>
            <p:cNvSpPr/>
            <p:nvPr/>
          </p:nvSpPr>
          <p:spPr>
            <a:xfrm>
              <a:off x="3320343" y="1557606"/>
              <a:ext cx="2506488" cy="432000"/>
            </a:xfrm>
            <a:custGeom>
              <a:avLst/>
              <a:gdLst>
                <a:gd name="connsiteX0" fmla="*/ 0 w 2506488"/>
                <a:gd name="connsiteY0" fmla="*/ 0 h 432000"/>
                <a:gd name="connsiteX1" fmla="*/ 2506488 w 2506488"/>
                <a:gd name="connsiteY1" fmla="*/ 0 h 432000"/>
                <a:gd name="connsiteX2" fmla="*/ 2506488 w 2506488"/>
                <a:gd name="connsiteY2" fmla="*/ 432000 h 432000"/>
                <a:gd name="connsiteX3" fmla="*/ 0 w 2506488"/>
                <a:gd name="connsiteY3" fmla="*/ 432000 h 432000"/>
                <a:gd name="connsiteX4" fmla="*/ 0 w 250648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488" h="432000">
                  <a:moveTo>
                    <a:pt x="0" y="0"/>
                  </a:moveTo>
                  <a:lnTo>
                    <a:pt x="2506488" y="0"/>
                  </a:lnTo>
                  <a:lnTo>
                    <a:pt x="250648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888844">
                <a:lnSpc>
                  <a:spcPct val="90000"/>
                </a:lnSpc>
                <a:spcBef>
                  <a:spcPct val="0"/>
                </a:spcBef>
                <a:spcAft>
                  <a:spcPct val="35000"/>
                </a:spcAft>
              </a:pPr>
              <a:r>
                <a:rPr lang="en-US" sz="2000" dirty="0"/>
                <a:t>Networking</a:t>
              </a:r>
            </a:p>
          </p:txBody>
        </p:sp>
        <p:sp>
          <p:nvSpPr>
            <p:cNvPr id="11" name="Freeform 10"/>
            <p:cNvSpPr/>
            <p:nvPr/>
          </p:nvSpPr>
          <p:spPr>
            <a:xfrm>
              <a:off x="3320343" y="1989606"/>
              <a:ext cx="2506488" cy="2264625"/>
            </a:xfrm>
            <a:custGeom>
              <a:avLst/>
              <a:gdLst>
                <a:gd name="connsiteX0" fmla="*/ 0 w 2506488"/>
                <a:gd name="connsiteY0" fmla="*/ 0 h 2264625"/>
                <a:gd name="connsiteX1" fmla="*/ 2506488 w 2506488"/>
                <a:gd name="connsiteY1" fmla="*/ 0 h 2264625"/>
                <a:gd name="connsiteX2" fmla="*/ 2506488 w 2506488"/>
                <a:gd name="connsiteY2" fmla="*/ 2264625 h 2264625"/>
                <a:gd name="connsiteX3" fmla="*/ 0 w 2506488"/>
                <a:gd name="connsiteY3" fmla="*/ 2264625 h 2264625"/>
                <a:gd name="connsiteX4" fmla="*/ 0 w 2506488"/>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488" h="2264625">
                  <a:moveTo>
                    <a:pt x="0" y="0"/>
                  </a:moveTo>
                  <a:lnTo>
                    <a:pt x="2506488" y="0"/>
                  </a:lnTo>
                  <a:lnTo>
                    <a:pt x="2506488" y="2264625"/>
                  </a:lnTo>
                  <a:lnTo>
                    <a:pt x="0" y="226462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52373" lvl="1" indent="-152373" defTabSz="888844">
                <a:lnSpc>
                  <a:spcPct val="90000"/>
                </a:lnSpc>
                <a:spcBef>
                  <a:spcPct val="0"/>
                </a:spcBef>
                <a:spcAft>
                  <a:spcPct val="15000"/>
                </a:spcAft>
                <a:buChar char="••"/>
              </a:pPr>
              <a:r>
                <a:rPr lang="en-US" sz="2000" dirty="0"/>
                <a:t>Dynamic Virtual Machine Queue (DVMQ)</a:t>
              </a:r>
            </a:p>
            <a:p>
              <a:pPr marL="152373" lvl="1" indent="-152373" defTabSz="888844">
                <a:lnSpc>
                  <a:spcPct val="90000"/>
                </a:lnSpc>
                <a:spcBef>
                  <a:spcPct val="0"/>
                </a:spcBef>
                <a:spcAft>
                  <a:spcPct val="15000"/>
                </a:spcAft>
                <a:buChar char="••"/>
              </a:pPr>
              <a:r>
                <a:rPr lang="en-US" sz="2000" dirty="0"/>
                <a:t>Single Root I/O Virtualization (SR-IOV)</a:t>
              </a:r>
            </a:p>
            <a:p>
              <a:pPr marL="152373" lvl="1" indent="-152373" defTabSz="888844">
                <a:lnSpc>
                  <a:spcPct val="90000"/>
                </a:lnSpc>
                <a:spcBef>
                  <a:spcPct val="0"/>
                </a:spcBef>
                <a:spcAft>
                  <a:spcPct val="15000"/>
                </a:spcAft>
                <a:buChar char="••"/>
              </a:pPr>
              <a:r>
                <a:rPr lang="en-US" sz="2000"/>
                <a:t>Receive </a:t>
              </a:r>
              <a:r>
                <a:rPr lang="en-US" sz="2000" dirty="0"/>
                <a:t>Side Scaling (RSS)</a:t>
              </a:r>
              <a:endParaRPr lang="en-US" sz="2000"/>
            </a:p>
            <a:p>
              <a:pPr marL="152373" lvl="1" indent="-152373" defTabSz="888844">
                <a:lnSpc>
                  <a:spcPct val="90000"/>
                </a:lnSpc>
                <a:spcBef>
                  <a:spcPct val="0"/>
                </a:spcBef>
                <a:spcAft>
                  <a:spcPct val="15000"/>
                </a:spcAft>
                <a:buChar char="••"/>
              </a:pPr>
              <a:r>
                <a:rPr lang="en-US" sz="2000" dirty="0"/>
                <a:t>Receive Side Coalescing (RSC)</a:t>
              </a:r>
            </a:p>
            <a:p>
              <a:pPr marL="152373" lvl="1" indent="-152373" defTabSz="888844">
                <a:lnSpc>
                  <a:spcPct val="90000"/>
                </a:lnSpc>
                <a:spcBef>
                  <a:spcPct val="0"/>
                </a:spcBef>
                <a:spcAft>
                  <a:spcPct val="15000"/>
                </a:spcAft>
                <a:buChar char="••"/>
              </a:pPr>
              <a:r>
                <a:rPr lang="en-US" sz="2000" dirty="0" err="1"/>
                <a:t>IPSec</a:t>
              </a:r>
              <a:r>
                <a:rPr lang="en-US" sz="2000" dirty="0"/>
                <a:t> Task Offload</a:t>
              </a:r>
            </a:p>
          </p:txBody>
        </p:sp>
      </p:grpSp>
      <p:grpSp>
        <p:nvGrpSpPr>
          <p:cNvPr id="15" name="Group 14"/>
          <p:cNvGrpSpPr/>
          <p:nvPr/>
        </p:nvGrpSpPr>
        <p:grpSpPr>
          <a:xfrm>
            <a:off x="8234841" y="2076809"/>
            <a:ext cx="3341114" cy="3595500"/>
            <a:chOff x="6177740" y="1557606"/>
            <a:chExt cx="2506488" cy="2696625"/>
          </a:xfrm>
        </p:grpSpPr>
        <p:sp>
          <p:nvSpPr>
            <p:cNvPr id="12" name="Freeform 11"/>
            <p:cNvSpPr/>
            <p:nvPr/>
          </p:nvSpPr>
          <p:spPr>
            <a:xfrm>
              <a:off x="6177740" y="1557606"/>
              <a:ext cx="2506488" cy="432000"/>
            </a:xfrm>
            <a:custGeom>
              <a:avLst/>
              <a:gdLst>
                <a:gd name="connsiteX0" fmla="*/ 0 w 2506488"/>
                <a:gd name="connsiteY0" fmla="*/ 0 h 432000"/>
                <a:gd name="connsiteX1" fmla="*/ 2506488 w 2506488"/>
                <a:gd name="connsiteY1" fmla="*/ 0 h 432000"/>
                <a:gd name="connsiteX2" fmla="*/ 2506488 w 2506488"/>
                <a:gd name="connsiteY2" fmla="*/ 432000 h 432000"/>
                <a:gd name="connsiteX3" fmla="*/ 0 w 2506488"/>
                <a:gd name="connsiteY3" fmla="*/ 432000 h 432000"/>
                <a:gd name="connsiteX4" fmla="*/ 0 w 250648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488" h="432000">
                  <a:moveTo>
                    <a:pt x="0" y="0"/>
                  </a:moveTo>
                  <a:lnTo>
                    <a:pt x="2506488" y="0"/>
                  </a:lnTo>
                  <a:lnTo>
                    <a:pt x="2506488"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888844">
                <a:lnSpc>
                  <a:spcPct val="90000"/>
                </a:lnSpc>
                <a:spcBef>
                  <a:spcPct val="0"/>
                </a:spcBef>
                <a:spcAft>
                  <a:spcPct val="35000"/>
                </a:spcAft>
              </a:pPr>
              <a:r>
                <a:rPr lang="en-US" sz="2000" dirty="0"/>
                <a:t>Storage</a:t>
              </a:r>
            </a:p>
          </p:txBody>
        </p:sp>
        <p:sp>
          <p:nvSpPr>
            <p:cNvPr id="13" name="Freeform 12"/>
            <p:cNvSpPr/>
            <p:nvPr/>
          </p:nvSpPr>
          <p:spPr>
            <a:xfrm>
              <a:off x="6177740" y="1989606"/>
              <a:ext cx="2506488" cy="2264625"/>
            </a:xfrm>
            <a:custGeom>
              <a:avLst/>
              <a:gdLst>
                <a:gd name="connsiteX0" fmla="*/ 0 w 2506488"/>
                <a:gd name="connsiteY0" fmla="*/ 0 h 2264625"/>
                <a:gd name="connsiteX1" fmla="*/ 2506488 w 2506488"/>
                <a:gd name="connsiteY1" fmla="*/ 0 h 2264625"/>
                <a:gd name="connsiteX2" fmla="*/ 2506488 w 2506488"/>
                <a:gd name="connsiteY2" fmla="*/ 2264625 h 2264625"/>
                <a:gd name="connsiteX3" fmla="*/ 0 w 2506488"/>
                <a:gd name="connsiteY3" fmla="*/ 2264625 h 2264625"/>
                <a:gd name="connsiteX4" fmla="*/ 0 w 2506488"/>
                <a:gd name="connsiteY4" fmla="*/ 0 h 226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488" h="2264625">
                  <a:moveTo>
                    <a:pt x="0" y="0"/>
                  </a:moveTo>
                  <a:lnTo>
                    <a:pt x="2506488" y="0"/>
                  </a:lnTo>
                  <a:lnTo>
                    <a:pt x="2506488" y="2264625"/>
                  </a:lnTo>
                  <a:lnTo>
                    <a:pt x="0" y="226462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52373" lvl="1" indent="-152373" defTabSz="888844">
                <a:lnSpc>
                  <a:spcPct val="90000"/>
                </a:lnSpc>
                <a:spcBef>
                  <a:spcPct val="0"/>
                </a:spcBef>
                <a:spcAft>
                  <a:spcPct val="15000"/>
                </a:spcAft>
                <a:buChar char="••"/>
              </a:pPr>
              <a:r>
                <a:rPr lang="en-US" sz="2000" dirty="0"/>
                <a:t>Storage Offload (ODX)</a:t>
              </a:r>
            </a:p>
            <a:p>
              <a:pPr marL="152373" lvl="1" indent="-152373" defTabSz="888844">
                <a:lnSpc>
                  <a:spcPct val="90000"/>
                </a:lnSpc>
                <a:spcBef>
                  <a:spcPct val="0"/>
                </a:spcBef>
                <a:spcAft>
                  <a:spcPct val="15000"/>
                </a:spcAft>
                <a:buChar char="••"/>
              </a:pPr>
              <a:r>
                <a:rPr lang="en-US" sz="2000" dirty="0"/>
                <a:t>SMB2 Direct (RDMA)</a:t>
              </a:r>
            </a:p>
            <a:p>
              <a:pPr marL="152373" lvl="1" indent="-152373" defTabSz="888844">
                <a:lnSpc>
                  <a:spcPct val="90000"/>
                </a:lnSpc>
                <a:spcBef>
                  <a:spcPct val="0"/>
                </a:spcBef>
                <a:spcAft>
                  <a:spcPct val="15000"/>
                </a:spcAft>
                <a:buChar char="••"/>
              </a:pPr>
              <a:r>
                <a:rPr lang="en-US" sz="2000" dirty="0"/>
                <a:t>Guest Fiber Channel (MPIO)</a:t>
              </a:r>
            </a:p>
            <a:p>
              <a:pPr marL="152373" lvl="1" indent="-152373" defTabSz="888844">
                <a:lnSpc>
                  <a:spcPct val="90000"/>
                </a:lnSpc>
                <a:spcBef>
                  <a:spcPct val="0"/>
                </a:spcBef>
                <a:spcAft>
                  <a:spcPct val="15000"/>
                </a:spcAft>
                <a:buChar char="••"/>
              </a:pPr>
              <a:r>
                <a:rPr lang="en-US" sz="2000" dirty="0"/>
                <a:t>4k Native Disk Support</a:t>
              </a:r>
            </a:p>
          </p:txBody>
        </p:sp>
      </p:grpSp>
      <p:pic>
        <p:nvPicPr>
          <p:cNvPr id="17" name="Picture 3" descr="C:\Users\jeffwoo\Pictures\Work\Windows 8\Large Scale Up VMS\Got Cores with 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76" y="216367"/>
            <a:ext cx="7638274" cy="642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Availability &amp; Data Protection</a:t>
            </a:r>
            <a:endParaRPr lang="en-US" dirty="0"/>
          </a:p>
        </p:txBody>
      </p:sp>
      <p:sp>
        <p:nvSpPr>
          <p:cNvPr id="3" name="Content Placeholder 2"/>
          <p:cNvSpPr>
            <a:spLocks noGrp="1"/>
          </p:cNvSpPr>
          <p:nvPr>
            <p:ph idx="1"/>
          </p:nvPr>
        </p:nvSpPr>
        <p:spPr>
          <a:xfrm>
            <a:off x="519112" y="1447799"/>
            <a:ext cx="11149013" cy="4899991"/>
          </a:xfrm>
        </p:spPr>
        <p:txBody>
          <a:bodyPr>
            <a:normAutofit/>
          </a:bodyPr>
          <a:lstStyle/>
          <a:p>
            <a:pPr>
              <a:lnSpc>
                <a:spcPct val="210000"/>
              </a:lnSpc>
            </a:pPr>
            <a:r>
              <a:rPr lang="en-US" dirty="0" smtClean="0"/>
              <a:t>Windows NIC Teaming</a:t>
            </a:r>
          </a:p>
          <a:p>
            <a:pPr>
              <a:lnSpc>
                <a:spcPct val="210000"/>
              </a:lnSpc>
            </a:pPr>
            <a:r>
              <a:rPr lang="en-US" dirty="0" smtClean="0"/>
              <a:t>Virtual Machine Fiber Channel</a:t>
            </a:r>
          </a:p>
          <a:p>
            <a:pPr>
              <a:lnSpc>
                <a:spcPct val="210000"/>
              </a:lnSpc>
            </a:pPr>
            <a:r>
              <a:rPr lang="en-US" dirty="0" smtClean="0"/>
              <a:t>Hyper-V Replica: Failover Replication</a:t>
            </a:r>
          </a:p>
          <a:p>
            <a:pPr>
              <a:lnSpc>
                <a:spcPct val="210000"/>
              </a:lnSpc>
            </a:pPr>
            <a:r>
              <a:rPr lang="en-US" dirty="0" smtClean="0"/>
              <a:t>BitLocker and High Availability</a:t>
            </a:r>
            <a:endParaRPr lang="en-US" dirty="0"/>
          </a:p>
        </p:txBody>
      </p:sp>
    </p:spTree>
    <p:extLst>
      <p:ext uri="{BB962C8B-B14F-4D97-AF65-F5344CB8AC3E}">
        <p14:creationId xmlns:p14="http://schemas.microsoft.com/office/powerpoint/2010/main" val="419061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Hyper-V Replica</a:t>
            </a:r>
            <a:endParaRPr lang="en-US" dirty="0"/>
          </a:p>
        </p:txBody>
      </p:sp>
      <p:sp>
        <p:nvSpPr>
          <p:cNvPr id="2" name="Content Placeholder 1"/>
          <p:cNvSpPr>
            <a:spLocks noGrp="1"/>
          </p:cNvSpPr>
          <p:nvPr>
            <p:ph idx="1"/>
          </p:nvPr>
        </p:nvSpPr>
        <p:spPr>
          <a:xfrm>
            <a:off x="519112" y="1447800"/>
            <a:ext cx="6764189" cy="5318379"/>
          </a:xfrm>
        </p:spPr>
        <p:txBody>
          <a:bodyPr/>
          <a:lstStyle/>
          <a:p>
            <a:r>
              <a:rPr lang="en-US" sz="2400" dirty="0" smtClean="0"/>
              <a:t>Disaster Recovery Scenarios</a:t>
            </a:r>
            <a:r>
              <a:rPr lang="en-US" sz="2400" dirty="0"/>
              <a:t>: </a:t>
            </a:r>
          </a:p>
          <a:p>
            <a:pPr lvl="1"/>
            <a:r>
              <a:rPr lang="en-US" sz="2400" dirty="0"/>
              <a:t>Planned, Unplanned and Test Failover</a:t>
            </a:r>
          </a:p>
          <a:p>
            <a:pPr lvl="1"/>
            <a:r>
              <a:rPr lang="en-US" sz="2400" dirty="0"/>
              <a:t>Pre-configuration for IP settings  for primary/remote location</a:t>
            </a:r>
          </a:p>
          <a:p>
            <a:r>
              <a:rPr lang="en-US" sz="2400" dirty="0"/>
              <a:t>Key Features:</a:t>
            </a:r>
          </a:p>
          <a:p>
            <a:pPr lvl="1"/>
            <a:r>
              <a:rPr lang="en-US" sz="2400" dirty="0" smtClean="0"/>
              <a:t>RPO/RTO </a:t>
            </a:r>
            <a:r>
              <a:rPr lang="en-US" sz="2400" dirty="0"/>
              <a:t>in minutes</a:t>
            </a:r>
          </a:p>
          <a:p>
            <a:pPr lvl="1"/>
            <a:r>
              <a:rPr lang="en-US" sz="2400" dirty="0"/>
              <a:t>Seamless integration with Hyper-V and Clustering</a:t>
            </a:r>
            <a:endParaRPr lang="en-IN" sz="2400" dirty="0"/>
          </a:p>
          <a:p>
            <a:pPr lvl="1"/>
            <a:r>
              <a:rPr lang="en-US" sz="2400" dirty="0"/>
              <a:t>Automatically handles all VM mobility scenarios (e.g. Live migration)</a:t>
            </a:r>
          </a:p>
          <a:p>
            <a:pPr lvl="1"/>
            <a:r>
              <a:rPr lang="en-US" sz="2400" dirty="0"/>
              <a:t>Supports heterogonous storage between primary and recovery</a:t>
            </a:r>
          </a:p>
          <a:p>
            <a:pPr marL="460375" lvl="1" indent="0">
              <a:buNone/>
            </a:pPr>
            <a:endParaRPr lang="en-US" sz="4800" dirty="0" smtClean="0"/>
          </a:p>
        </p:txBody>
      </p:sp>
      <p:pic>
        <p:nvPicPr>
          <p:cNvPr id="12" name="Rectangle 24598" descr="Server"/>
          <p:cNvPicPr>
            <a:picLocks noChangeAspect="1" noChangeArrowheads="1"/>
          </p:cNvPicPr>
          <p:nvPr/>
        </p:nvPicPr>
        <p:blipFill>
          <a:blip r:embed="rId3" cstate="print"/>
          <a:srcRect/>
          <a:stretch>
            <a:fillRect/>
          </a:stretch>
        </p:blipFill>
        <p:spPr bwMode="auto">
          <a:xfrm>
            <a:off x="7790480" y="2162781"/>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9932719" y="1393792"/>
            <a:ext cx="2161305" cy="3277499"/>
          </a:xfrm>
          <a:prstGeom prst="rect">
            <a:avLst/>
          </a:prstGeom>
          <a:noFill/>
        </p:spPr>
      </p:pic>
      <p:pic>
        <p:nvPicPr>
          <p:cNvPr id="13" name="Rectangle 24598" descr="Server"/>
          <p:cNvPicPr>
            <a:picLocks noChangeAspect="1" noChangeArrowheads="1"/>
          </p:cNvPicPr>
          <p:nvPr/>
        </p:nvPicPr>
        <p:blipFill>
          <a:blip r:embed="rId3" cstate="print"/>
          <a:srcRect/>
          <a:stretch>
            <a:fillRect/>
          </a:stretch>
        </p:blipFill>
        <p:spPr bwMode="auto">
          <a:xfrm>
            <a:off x="10571737" y="2460164"/>
            <a:ext cx="1033257" cy="140886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urved Down Arrow 2"/>
          <p:cNvSpPr/>
          <p:nvPr/>
        </p:nvSpPr>
        <p:spPr>
          <a:xfrm>
            <a:off x="8519862" y="1393792"/>
            <a:ext cx="2568503" cy="859964"/>
          </a:xfrm>
          <a:prstGeom prst="curvedDownArrow">
            <a:avLst/>
          </a:pr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10576079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 </a:t>
            </a:r>
            <a:r>
              <a:rPr lang="en-US" dirty="0" smtClean="0"/>
              <a:t>You’re a Cloud Provider</a:t>
            </a:r>
            <a:r>
              <a:rPr lang="en-US" dirty="0"/>
              <a:t>…</a:t>
            </a:r>
          </a:p>
        </p:txBody>
      </p:sp>
      <p:sp>
        <p:nvSpPr>
          <p:cNvPr id="8" name="Content Placeholder 7"/>
          <p:cNvSpPr>
            <a:spLocks noGrp="1"/>
          </p:cNvSpPr>
          <p:nvPr>
            <p:ph sz="quarter" idx="18"/>
          </p:nvPr>
        </p:nvSpPr>
        <p:spPr/>
        <p:txBody>
          <a:bodyPr>
            <a:noAutofit/>
          </a:bodyPr>
          <a:lstStyle/>
          <a:p>
            <a:pPr marL="0" indent="0" algn="ctr">
              <a:lnSpc>
                <a:spcPct val="120000"/>
              </a:lnSpc>
              <a:buNone/>
            </a:pPr>
            <a:endParaRPr lang="en-US" sz="1100" i="1" dirty="0"/>
          </a:p>
          <a:p>
            <a:pPr marL="0" indent="0" algn="ctr">
              <a:lnSpc>
                <a:spcPct val="120000"/>
              </a:lnSpc>
              <a:buNone/>
            </a:pPr>
            <a:r>
              <a:rPr lang="en-US" sz="5400" i="1" dirty="0" smtClean="0"/>
              <a:t>I have </a:t>
            </a:r>
            <a:r>
              <a:rPr lang="en-US" sz="5400" i="1" dirty="0"/>
              <a:t>good processes in place, but </a:t>
            </a:r>
            <a:r>
              <a:rPr lang="en-US" sz="5400" i="1" dirty="0" smtClean="0"/>
              <a:t>other safeguards can I use to protect my customer’s Data?</a:t>
            </a:r>
            <a:endParaRPr lang="en-US" sz="5400" i="1" dirty="0"/>
          </a:p>
          <a:p>
            <a:pPr lvl="0">
              <a:lnSpc>
                <a:spcPct val="120000"/>
              </a:lnSpc>
            </a:pPr>
            <a:endParaRPr lang="en-US" sz="3600" dirty="0" smtClean="0"/>
          </a:p>
        </p:txBody>
      </p:sp>
    </p:spTree>
    <p:extLst>
      <p:ext uri="{BB962C8B-B14F-4D97-AF65-F5344CB8AC3E}">
        <p14:creationId xmlns:p14="http://schemas.microsoft.com/office/powerpoint/2010/main" val="66526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Building your own private and public clouds just got a lot easier with Windows Server 8.</a:t>
            </a:r>
            <a:endParaRPr lang="en-US" dirty="0">
              <a:latin typeface="+mn-lt"/>
            </a:endParaRPr>
          </a:p>
        </p:txBody>
      </p:sp>
    </p:spTree>
    <p:extLst>
      <p:ext uri="{BB962C8B-B14F-4D97-AF65-F5344CB8AC3E}">
        <p14:creationId xmlns:p14="http://schemas.microsoft.com/office/powerpoint/2010/main" val="12432494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Real Case : A LARGE Power Company</a:t>
            </a:r>
            <a:endParaRPr lang="en-US" dirty="0"/>
          </a:p>
        </p:txBody>
      </p:sp>
      <p:sp>
        <p:nvSpPr>
          <p:cNvPr id="3" name="Title 2"/>
          <p:cNvSpPr>
            <a:spLocks noGrp="1"/>
          </p:cNvSpPr>
          <p:nvPr>
            <p:ph type="title"/>
          </p:nvPr>
        </p:nvSpPr>
        <p:spPr/>
        <p:txBody>
          <a:bodyPr>
            <a:normAutofit fontScale="90000"/>
          </a:bodyPr>
          <a:lstStyle/>
          <a:p>
            <a:r>
              <a:rPr lang="en-US" dirty="0"/>
              <a:t>Server </a:t>
            </a:r>
            <a:r>
              <a:rPr lang="en-US" dirty="0" smtClean="0"/>
              <a:t>Hard Disks Appear </a:t>
            </a:r>
            <a:r>
              <a:rPr lang="en-US" dirty="0"/>
              <a:t>on </a:t>
            </a:r>
            <a:r>
              <a:rPr lang="en-US" dirty="0" smtClean="0"/>
              <a:t>eBay</a:t>
            </a:r>
            <a:endParaRPr lang="en-US" dirty="0"/>
          </a:p>
        </p:txBody>
      </p:sp>
      <p:sp>
        <p:nvSpPr>
          <p:cNvPr id="13" name="Text Placeholder 12"/>
          <p:cNvSpPr>
            <a:spLocks noGrp="1"/>
          </p:cNvSpPr>
          <p:nvPr>
            <p:ph type="body" sz="half" idx="2"/>
          </p:nvPr>
        </p:nvSpPr>
        <p:spPr/>
        <p:txBody>
          <a:bodyPr/>
          <a:lstStyle/>
          <a:p>
            <a:endParaRPr lang="en-US"/>
          </a:p>
        </p:txBody>
      </p:sp>
      <p:sp>
        <p:nvSpPr>
          <p:cNvPr id="5" name="Content Placeholder 4"/>
          <p:cNvSpPr>
            <a:spLocks noGrp="1"/>
          </p:cNvSpPr>
          <p:nvPr>
            <p:ph sz="quarter" idx="18"/>
          </p:nvPr>
        </p:nvSpPr>
        <p:spPr>
          <a:xfrm>
            <a:off x="614137" y="1804989"/>
            <a:ext cx="10965249" cy="3644075"/>
          </a:xfrm>
        </p:spPr>
        <p:txBody>
          <a:bodyPr/>
          <a:lstStyle/>
          <a:p>
            <a:pPr>
              <a:lnSpc>
                <a:spcPct val="100000"/>
              </a:lnSpc>
            </a:pPr>
            <a:r>
              <a:rPr lang="en-US" dirty="0" smtClean="0"/>
              <a:t>Data on drives used in servers, contained:</a:t>
            </a:r>
          </a:p>
          <a:p>
            <a:pPr lvl="1">
              <a:lnSpc>
                <a:spcPct val="100000"/>
              </a:lnSpc>
            </a:pPr>
            <a:r>
              <a:rPr lang="en-US" dirty="0" smtClean="0"/>
              <a:t>Proprietary company information such as memos, correspondence</a:t>
            </a:r>
          </a:p>
          <a:p>
            <a:pPr lvl="1">
              <a:lnSpc>
                <a:spcPct val="100000"/>
              </a:lnSpc>
            </a:pPr>
            <a:r>
              <a:rPr lang="en-US" dirty="0" smtClean="0"/>
              <a:t>Customers data (460,000+) &amp; Confidential employee information</a:t>
            </a:r>
          </a:p>
          <a:p>
            <a:pPr>
              <a:lnSpc>
                <a:spcPct val="100000"/>
              </a:lnSpc>
            </a:pPr>
            <a:r>
              <a:rPr lang="en-US" dirty="0" smtClean="0"/>
              <a:t>The Company </a:t>
            </a:r>
            <a:r>
              <a:rPr lang="en-US" b="1" i="1" dirty="0" smtClean="0"/>
              <a:t>had processes in place </a:t>
            </a:r>
            <a:r>
              <a:rPr lang="en-US" dirty="0" smtClean="0"/>
              <a:t>to either physically destroy drives or scrub them to U.S. DOD standards</a:t>
            </a:r>
          </a:p>
          <a:p>
            <a:pPr lvl="1">
              <a:lnSpc>
                <a:spcPct val="100000"/>
              </a:lnSpc>
            </a:pPr>
            <a:r>
              <a:rPr lang="en-US" dirty="0" smtClean="0"/>
              <a:t>Degaussing</a:t>
            </a:r>
          </a:p>
          <a:p>
            <a:pPr lvl="1">
              <a:lnSpc>
                <a:spcPct val="100000"/>
              </a:lnSpc>
            </a:pPr>
            <a:r>
              <a:rPr lang="en-US" dirty="0" smtClean="0"/>
              <a:t>Overwriting the data with a minimum of three specified patterns</a:t>
            </a:r>
          </a:p>
        </p:txBody>
      </p:sp>
      <p:sp>
        <p:nvSpPr>
          <p:cNvPr id="14" name="Rounded Rectangle 13"/>
          <p:cNvSpPr/>
          <p:nvPr/>
        </p:nvSpPr>
        <p:spPr>
          <a:xfrm>
            <a:off x="914162" y="5867400"/>
            <a:ext cx="10360501"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120000"/>
              </a:lnSpc>
            </a:pPr>
            <a:r>
              <a:rPr lang="en-US" dirty="0"/>
              <a:t>According to Gartner about 1/3 companies use outside companies to dispose of PCs &amp; Servers</a:t>
            </a:r>
          </a:p>
        </p:txBody>
      </p:sp>
    </p:spTree>
    <p:extLst>
      <p:ext uri="{BB962C8B-B14F-4D97-AF65-F5344CB8AC3E}">
        <p14:creationId xmlns:p14="http://schemas.microsoft.com/office/powerpoint/2010/main" val="36810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Safeguard for the Cloud</a:t>
            </a:r>
            <a:r>
              <a:rPr lang="en-US" dirty="0"/>
              <a:t/>
            </a:r>
            <a:br>
              <a:rPr lang="en-US" dirty="0"/>
            </a:br>
            <a:r>
              <a:rPr lang="en-US" sz="4000" dirty="0">
                <a:latin typeface="+mn-lt"/>
              </a:rPr>
              <a:t>Encrypted </a:t>
            </a:r>
            <a:r>
              <a:rPr lang="en-US" sz="4000" dirty="0" smtClean="0">
                <a:latin typeface="+mn-lt"/>
              </a:rPr>
              <a:t>cluster </a:t>
            </a:r>
            <a:r>
              <a:rPr lang="en-US" sz="4000" dirty="0">
                <a:latin typeface="+mn-lt"/>
              </a:rPr>
              <a:t>v</a:t>
            </a:r>
            <a:r>
              <a:rPr lang="en-US" sz="4000" dirty="0" smtClean="0">
                <a:latin typeface="+mn-lt"/>
              </a:rPr>
              <a:t>olumes</a:t>
            </a:r>
            <a:endParaRPr lang="en-US" sz="4000" dirty="0">
              <a:latin typeface="+mn-lt"/>
            </a:endParaRPr>
          </a:p>
        </p:txBody>
      </p:sp>
      <p:sp>
        <p:nvSpPr>
          <p:cNvPr id="3" name="Content Placeholder 2"/>
          <p:cNvSpPr>
            <a:spLocks noGrp="1"/>
          </p:cNvSpPr>
          <p:nvPr>
            <p:ph type="body" sz="quarter" idx="10"/>
          </p:nvPr>
        </p:nvSpPr>
        <p:spPr>
          <a:xfrm>
            <a:off x="519114" y="1447800"/>
            <a:ext cx="6823518" cy="5053691"/>
          </a:xfrm>
        </p:spPr>
        <p:txBody>
          <a:bodyPr/>
          <a:lstStyle/>
          <a:p>
            <a:r>
              <a:rPr lang="en-US" sz="2800" dirty="0" smtClean="0"/>
              <a:t>TPMs </a:t>
            </a:r>
            <a:r>
              <a:rPr lang="en-US" sz="2800" dirty="0"/>
              <a:t>can be leveraged for the first time in server scenarios</a:t>
            </a:r>
          </a:p>
          <a:p>
            <a:r>
              <a:rPr lang="en-US" sz="2800" dirty="0" err="1" smtClean="0"/>
              <a:t>BitLocker</a:t>
            </a:r>
            <a:r>
              <a:rPr lang="en-US" sz="2800" dirty="0" smtClean="0"/>
              <a:t> encrypted cluster disks</a:t>
            </a:r>
          </a:p>
          <a:p>
            <a:pPr lvl="1"/>
            <a:r>
              <a:rPr lang="en-US" sz="2400" dirty="0" smtClean="0"/>
              <a:t>Support for traditional failover disks</a:t>
            </a:r>
          </a:p>
          <a:p>
            <a:pPr lvl="1"/>
            <a:r>
              <a:rPr lang="en-US" sz="2400" dirty="0" smtClean="0"/>
              <a:t>Support for Cluster Shared Volumes</a:t>
            </a:r>
          </a:p>
          <a:p>
            <a:r>
              <a:rPr lang="en-US" sz="2800" dirty="0" smtClean="0"/>
              <a:t>Cluster </a:t>
            </a:r>
            <a:r>
              <a:rPr lang="en-US" sz="2800" dirty="0"/>
              <a:t>Name Object (CNO) identity used to lock and unlock Clustered volumes</a:t>
            </a:r>
            <a:endParaRPr lang="en-US" sz="2800" dirty="0" smtClean="0"/>
          </a:p>
          <a:p>
            <a:r>
              <a:rPr lang="en-US" sz="2800" dirty="0" smtClean="0"/>
              <a:t>Enables physical security for deployments outside of secure datacenters</a:t>
            </a:r>
          </a:p>
          <a:p>
            <a:pPr lvl="1"/>
            <a:r>
              <a:rPr lang="en-US" sz="2400" dirty="0" smtClean="0"/>
              <a:t>Branch office deployments</a:t>
            </a:r>
          </a:p>
          <a:p>
            <a:r>
              <a:rPr lang="en-US" sz="2800" dirty="0" smtClean="0"/>
              <a:t>Volume level encryption for compliance requirements</a:t>
            </a:r>
          </a:p>
        </p:txBody>
      </p:sp>
      <p:sp>
        <p:nvSpPr>
          <p:cNvPr id="25" name="Rounded Rectangle 24"/>
          <p:cNvSpPr/>
          <p:nvPr/>
        </p:nvSpPr>
        <p:spPr bwMode="auto">
          <a:xfrm>
            <a:off x="7503697" y="2061734"/>
            <a:ext cx="4466750" cy="2079449"/>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6" name="Line 5"/>
          <p:cNvSpPr>
            <a:spLocks noChangeShapeType="1"/>
          </p:cNvSpPr>
          <p:nvPr/>
        </p:nvSpPr>
        <p:spPr bwMode="auto">
          <a:xfrm>
            <a:off x="8522404" y="3333134"/>
            <a:ext cx="800192" cy="911425"/>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ln>
                <a:solidFill>
                  <a:sysClr val="windowText" lastClr="000000"/>
                </a:solidFill>
              </a:ln>
            </a:endParaRPr>
          </a:p>
        </p:txBody>
      </p:sp>
      <p:sp>
        <p:nvSpPr>
          <p:cNvPr id="27" name="Line 6"/>
          <p:cNvSpPr>
            <a:spLocks noChangeShapeType="1"/>
          </p:cNvSpPr>
          <p:nvPr/>
        </p:nvSpPr>
        <p:spPr bwMode="auto">
          <a:xfrm flipH="1">
            <a:off x="9997484" y="3551248"/>
            <a:ext cx="979941" cy="693311"/>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8" name="Line 7"/>
          <p:cNvSpPr>
            <a:spLocks noChangeShapeType="1"/>
          </p:cNvSpPr>
          <p:nvPr/>
        </p:nvSpPr>
        <p:spPr bwMode="auto">
          <a:xfrm>
            <a:off x="9705775" y="4595093"/>
            <a:ext cx="0" cy="304800"/>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9" name="Picture 18" descr="Database blue"/>
          <p:cNvPicPr>
            <a:picLocks noChangeAspect="1" noChangeArrowheads="1"/>
          </p:cNvPicPr>
          <p:nvPr/>
        </p:nvPicPr>
        <p:blipFill>
          <a:blip r:embed="rId2" cstate="print"/>
          <a:srcRect/>
          <a:stretch>
            <a:fillRect/>
          </a:stretch>
        </p:blipFill>
        <p:spPr bwMode="auto">
          <a:xfrm>
            <a:off x="9257368" y="4804457"/>
            <a:ext cx="896736" cy="1146301"/>
          </a:xfrm>
          <a:prstGeom prst="rect">
            <a:avLst/>
          </a:prstGeom>
          <a:noFill/>
        </p:spPr>
      </p:pic>
      <p:pic>
        <p:nvPicPr>
          <p:cNvPr id="35" name="Rectangle 24598" descr="Server"/>
          <p:cNvPicPr>
            <a:picLocks noChangeAspect="1" noChangeArrowheads="1"/>
          </p:cNvPicPr>
          <p:nvPr/>
        </p:nvPicPr>
        <p:blipFill>
          <a:blip r:embed="rId3" cstate="print"/>
          <a:srcRect/>
          <a:stretch>
            <a:fillRect/>
          </a:stretch>
        </p:blipFill>
        <p:spPr bwMode="auto">
          <a:xfrm>
            <a:off x="7790480" y="2162781"/>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6" name="Rectangle 24598" descr="Server"/>
          <p:cNvPicPr>
            <a:picLocks noChangeAspect="1" noChangeArrowheads="1"/>
          </p:cNvPicPr>
          <p:nvPr/>
        </p:nvPicPr>
        <p:blipFill>
          <a:blip r:embed="rId3" cstate="print"/>
          <a:srcRect/>
          <a:stretch>
            <a:fillRect/>
          </a:stretch>
        </p:blipFill>
        <p:spPr bwMode="auto">
          <a:xfrm>
            <a:off x="10571737" y="2194678"/>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8616104" y="4163761"/>
            <a:ext cx="2214704" cy="490753"/>
          </a:xfrm>
          <a:prstGeom prst="rect">
            <a:avLst/>
          </a:prstGeom>
          <a:noFill/>
        </p:spPr>
      </p:pic>
      <p:pic>
        <p:nvPicPr>
          <p:cNvPr id="6" name="Picture 4" descr="SafeSecure"/>
          <p:cNvPicPr>
            <a:picLocks noChangeAspect="1" noChangeArrowheads="1"/>
          </p:cNvPicPr>
          <p:nvPr/>
        </p:nvPicPr>
        <p:blipFill>
          <a:blip r:embed="rId5"/>
          <a:srcRect/>
          <a:stretch>
            <a:fillRect/>
          </a:stretch>
        </p:blipFill>
        <p:spPr bwMode="auto">
          <a:xfrm>
            <a:off x="9189483" y="5178102"/>
            <a:ext cx="928298" cy="694682"/>
          </a:xfrm>
          <a:prstGeom prst="rect">
            <a:avLst/>
          </a:prstGeom>
          <a:noFill/>
          <a:ln w="9525">
            <a:noFill/>
            <a:miter lim="800000"/>
            <a:headEnd/>
            <a:tailEnd/>
          </a:ln>
        </p:spPr>
      </p:pic>
      <p:pic>
        <p:nvPicPr>
          <p:cNvPr id="2050" name="Picture 2" descr="\\eventsql\dvd\Online_ART\DVD_Art_Sept-2-2010\Artwork_Imagery\Icons - Illustrations\_ WINDOWS SERVER ICONS\Security\Keys Key secure lock secur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0860" y="2880619"/>
            <a:ext cx="574269" cy="6273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ventsql\dvd\Online_ART\DVD_Art_Sept-2-2010\Artwork_Imagery\Icons - Illustrations\_ WINDOWS SERVER ICONS\Security\Keys Key secure lock secur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03177" y="2923913"/>
            <a:ext cx="574269" cy="62733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7953058" y="6357108"/>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HW-462T – Hardware-based </a:t>
            </a:r>
            <a:r>
              <a:rPr lang="en-US" sz="1600" b="1" dirty="0">
                <a:gradFill>
                  <a:gsLst>
                    <a:gs pos="0">
                      <a:schemeClr val="tx1"/>
                    </a:gs>
                    <a:gs pos="100000">
                      <a:schemeClr val="tx1"/>
                    </a:gs>
                  </a:gsLst>
                  <a:lin ang="5400000" scaled="0"/>
                </a:gradFill>
                <a:latin typeface="+mj-lt"/>
              </a:rPr>
              <a:t>security is here:  TPMs Unleashed</a:t>
            </a:r>
          </a:p>
        </p:txBody>
      </p:sp>
      <p:sp>
        <p:nvSpPr>
          <p:cNvPr id="17" name="Rectangle 16"/>
          <p:cNvSpPr/>
          <p:nvPr/>
        </p:nvSpPr>
        <p:spPr bwMode="auto">
          <a:xfrm>
            <a:off x="7038658" y="635172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67174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Predictable Network &amp; Lower Storage Cost</a:t>
            </a:r>
            <a:endParaRPr lang="en-US" dirty="0"/>
          </a:p>
        </p:txBody>
      </p:sp>
      <p:sp>
        <p:nvSpPr>
          <p:cNvPr id="5" name="Freeform 4"/>
          <p:cNvSpPr/>
          <p:nvPr/>
        </p:nvSpPr>
        <p:spPr>
          <a:xfrm rot="16200000">
            <a:off x="-713495" y="3982388"/>
            <a:ext cx="3529837" cy="746696"/>
          </a:xfrm>
          <a:custGeom>
            <a:avLst/>
            <a:gdLst>
              <a:gd name="connsiteX0" fmla="*/ 0 w 3529837"/>
              <a:gd name="connsiteY0" fmla="*/ 0 h 746696"/>
              <a:gd name="connsiteX1" fmla="*/ 3529837 w 3529837"/>
              <a:gd name="connsiteY1" fmla="*/ 0 h 746696"/>
              <a:gd name="connsiteX2" fmla="*/ 3529837 w 3529837"/>
              <a:gd name="connsiteY2" fmla="*/ 746696 h 746696"/>
              <a:gd name="connsiteX3" fmla="*/ 0 w 3529837"/>
              <a:gd name="connsiteY3" fmla="*/ 746696 h 746696"/>
              <a:gd name="connsiteX4" fmla="*/ 0 w 3529837"/>
              <a:gd name="connsiteY4" fmla="*/ 0 h 74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837" h="746696">
                <a:moveTo>
                  <a:pt x="0" y="0"/>
                </a:moveTo>
                <a:lnTo>
                  <a:pt x="3529837" y="0"/>
                </a:lnTo>
                <a:lnTo>
                  <a:pt x="3529837" y="746696"/>
                </a:lnTo>
                <a:lnTo>
                  <a:pt x="0" y="746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658545" bIns="-1" numCol="1" spcCol="1270" anchor="t" anchorCtr="0">
            <a:noAutofit/>
          </a:bodyPr>
          <a:lstStyle/>
          <a:p>
            <a:pPr lvl="0" algn="r" defTabSz="2178050">
              <a:lnSpc>
                <a:spcPct val="90000"/>
              </a:lnSpc>
              <a:spcBef>
                <a:spcPct val="0"/>
              </a:spcBef>
              <a:spcAft>
                <a:spcPct val="35000"/>
              </a:spcAft>
            </a:pPr>
            <a:r>
              <a:rPr lang="en-US" sz="4900" kern="1200" dirty="0" smtClean="0"/>
              <a:t>Network</a:t>
            </a:r>
            <a:endParaRPr lang="en-US" sz="4900" kern="1200" dirty="0"/>
          </a:p>
        </p:txBody>
      </p:sp>
      <p:sp>
        <p:nvSpPr>
          <p:cNvPr id="6" name="Freeform 5"/>
          <p:cNvSpPr/>
          <p:nvPr/>
        </p:nvSpPr>
        <p:spPr>
          <a:xfrm>
            <a:off x="1424771" y="2590818"/>
            <a:ext cx="4131320" cy="3529837"/>
          </a:xfrm>
          <a:custGeom>
            <a:avLst/>
            <a:gdLst>
              <a:gd name="connsiteX0" fmla="*/ 0 w 4131320"/>
              <a:gd name="connsiteY0" fmla="*/ 0 h 3529837"/>
              <a:gd name="connsiteX1" fmla="*/ 4131320 w 4131320"/>
              <a:gd name="connsiteY1" fmla="*/ 0 h 3529837"/>
              <a:gd name="connsiteX2" fmla="*/ 4131320 w 4131320"/>
              <a:gd name="connsiteY2" fmla="*/ 3529837 h 3529837"/>
              <a:gd name="connsiteX3" fmla="*/ 0 w 4131320"/>
              <a:gd name="connsiteY3" fmla="*/ 3529837 h 3529837"/>
              <a:gd name="connsiteX4" fmla="*/ 0 w 4131320"/>
              <a:gd name="connsiteY4" fmla="*/ 0 h 352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1320" h="3529837">
                <a:moveTo>
                  <a:pt x="0" y="0"/>
                </a:moveTo>
                <a:lnTo>
                  <a:pt x="4131320" y="0"/>
                </a:lnTo>
                <a:lnTo>
                  <a:pt x="4131320" y="3529837"/>
                </a:lnTo>
                <a:lnTo>
                  <a:pt x="0" y="352983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658545" rIns="277368" bIns="277368"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Datacenter </a:t>
            </a:r>
            <a:r>
              <a:rPr lang="en-US" sz="3000" kern="1200" dirty="0" err="1" smtClean="0"/>
              <a:t>QoS</a:t>
            </a:r>
            <a:r>
              <a:rPr lang="en-US" sz="3000" kern="1200" dirty="0" smtClean="0"/>
              <a:t> via</a:t>
            </a:r>
            <a:endParaRPr lang="en-US" sz="3000" kern="1200" dirty="0"/>
          </a:p>
          <a:p>
            <a:pPr marL="571500" lvl="2" indent="-285750" algn="l" defTabSz="1333500">
              <a:lnSpc>
                <a:spcPct val="90000"/>
              </a:lnSpc>
              <a:spcBef>
                <a:spcPct val="0"/>
              </a:spcBef>
              <a:spcAft>
                <a:spcPct val="15000"/>
              </a:spcAft>
              <a:buChar char="••"/>
            </a:pPr>
            <a:r>
              <a:rPr lang="en-US" sz="3000" kern="1200" dirty="0" smtClean="0"/>
              <a:t>DCB (HW </a:t>
            </a:r>
            <a:r>
              <a:rPr lang="en-US" sz="3000" kern="1200" dirty="0" err="1" smtClean="0"/>
              <a:t>QoS</a:t>
            </a:r>
            <a:r>
              <a:rPr lang="en-US" sz="3000" kern="1200" dirty="0" smtClean="0"/>
              <a:t>)</a:t>
            </a:r>
            <a:endParaRPr lang="en-US" sz="3000" kern="1200" dirty="0"/>
          </a:p>
          <a:p>
            <a:pPr marL="571500" lvl="2" indent="-285750" algn="l" defTabSz="1333500">
              <a:lnSpc>
                <a:spcPct val="90000"/>
              </a:lnSpc>
              <a:spcBef>
                <a:spcPct val="0"/>
              </a:spcBef>
              <a:spcAft>
                <a:spcPct val="15000"/>
              </a:spcAft>
              <a:buChar char="••"/>
            </a:pPr>
            <a:r>
              <a:rPr lang="en-US" sz="3000" kern="1200" dirty="0" smtClean="0"/>
              <a:t>OS Level </a:t>
            </a:r>
            <a:r>
              <a:rPr lang="en-US" sz="3000" kern="1200" dirty="0" err="1" smtClean="0"/>
              <a:t>QoS</a:t>
            </a:r>
            <a:endParaRPr lang="en-US" sz="3000" kern="1200" dirty="0"/>
          </a:p>
        </p:txBody>
      </p:sp>
      <p:sp>
        <p:nvSpPr>
          <p:cNvPr id="7" name="Rectangle 6"/>
          <p:cNvSpPr/>
          <p:nvPr/>
        </p:nvSpPr>
        <p:spPr>
          <a:xfrm>
            <a:off x="678075" y="1605178"/>
            <a:ext cx="1493392" cy="149339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rot="16200000">
            <a:off x="5241161" y="3982388"/>
            <a:ext cx="3529837" cy="746696"/>
          </a:xfrm>
          <a:custGeom>
            <a:avLst/>
            <a:gdLst>
              <a:gd name="connsiteX0" fmla="*/ 0 w 3529837"/>
              <a:gd name="connsiteY0" fmla="*/ 0 h 746696"/>
              <a:gd name="connsiteX1" fmla="*/ 3529837 w 3529837"/>
              <a:gd name="connsiteY1" fmla="*/ 0 h 746696"/>
              <a:gd name="connsiteX2" fmla="*/ 3529837 w 3529837"/>
              <a:gd name="connsiteY2" fmla="*/ 746696 h 746696"/>
              <a:gd name="connsiteX3" fmla="*/ 0 w 3529837"/>
              <a:gd name="connsiteY3" fmla="*/ 746696 h 746696"/>
              <a:gd name="connsiteX4" fmla="*/ 0 w 3529837"/>
              <a:gd name="connsiteY4" fmla="*/ 0 h 74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837" h="746696">
                <a:moveTo>
                  <a:pt x="0" y="0"/>
                </a:moveTo>
                <a:lnTo>
                  <a:pt x="3529837" y="0"/>
                </a:lnTo>
                <a:lnTo>
                  <a:pt x="3529837" y="746696"/>
                </a:lnTo>
                <a:lnTo>
                  <a:pt x="0" y="746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658545" bIns="-1" numCol="1" spcCol="1270" anchor="t" anchorCtr="0">
            <a:noAutofit/>
          </a:bodyPr>
          <a:lstStyle/>
          <a:p>
            <a:pPr lvl="0" algn="r" defTabSz="2178050">
              <a:lnSpc>
                <a:spcPct val="90000"/>
              </a:lnSpc>
              <a:spcBef>
                <a:spcPct val="0"/>
              </a:spcBef>
              <a:spcAft>
                <a:spcPct val="35000"/>
              </a:spcAft>
            </a:pPr>
            <a:r>
              <a:rPr lang="en-US" sz="4900" kern="1200" dirty="0" smtClean="0"/>
              <a:t>Storage</a:t>
            </a:r>
            <a:endParaRPr lang="en-US" sz="4900" kern="1200" dirty="0"/>
          </a:p>
        </p:txBody>
      </p:sp>
      <p:sp>
        <p:nvSpPr>
          <p:cNvPr id="9" name="Freeform 8"/>
          <p:cNvSpPr/>
          <p:nvPr/>
        </p:nvSpPr>
        <p:spPr>
          <a:xfrm>
            <a:off x="7379428" y="2590818"/>
            <a:ext cx="4131320" cy="3529837"/>
          </a:xfrm>
          <a:custGeom>
            <a:avLst/>
            <a:gdLst>
              <a:gd name="connsiteX0" fmla="*/ 0 w 4131320"/>
              <a:gd name="connsiteY0" fmla="*/ 0 h 3529837"/>
              <a:gd name="connsiteX1" fmla="*/ 4131320 w 4131320"/>
              <a:gd name="connsiteY1" fmla="*/ 0 h 3529837"/>
              <a:gd name="connsiteX2" fmla="*/ 4131320 w 4131320"/>
              <a:gd name="connsiteY2" fmla="*/ 3529837 h 3529837"/>
              <a:gd name="connsiteX3" fmla="*/ 0 w 4131320"/>
              <a:gd name="connsiteY3" fmla="*/ 3529837 h 3529837"/>
              <a:gd name="connsiteX4" fmla="*/ 0 w 4131320"/>
              <a:gd name="connsiteY4" fmla="*/ 0 h 352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1320" h="3529837">
                <a:moveTo>
                  <a:pt x="0" y="0"/>
                </a:moveTo>
                <a:lnTo>
                  <a:pt x="4131320" y="0"/>
                </a:lnTo>
                <a:lnTo>
                  <a:pt x="4131320" y="3529837"/>
                </a:lnTo>
                <a:lnTo>
                  <a:pt x="0" y="352983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658545" rIns="277368" bIns="277368"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Hyper-V over SMB2</a:t>
            </a:r>
            <a:endParaRPr lang="en-US" sz="3000" kern="1200" dirty="0"/>
          </a:p>
          <a:p>
            <a:pPr marL="285750" lvl="1" indent="-285750" algn="l" defTabSz="1333500">
              <a:lnSpc>
                <a:spcPct val="90000"/>
              </a:lnSpc>
              <a:spcBef>
                <a:spcPct val="0"/>
              </a:spcBef>
              <a:spcAft>
                <a:spcPct val="15000"/>
              </a:spcAft>
              <a:buChar char="••"/>
            </a:pPr>
            <a:r>
              <a:rPr lang="en-US" sz="3000" kern="1200" dirty="0" smtClean="0"/>
              <a:t>RDMA</a:t>
            </a:r>
            <a:endParaRPr lang="en-US" sz="3000" kern="1200" dirty="0"/>
          </a:p>
          <a:p>
            <a:pPr marL="285750" lvl="1" indent="-285750" defTabSz="1333500">
              <a:lnSpc>
                <a:spcPct val="90000"/>
              </a:lnSpc>
              <a:spcBef>
                <a:spcPct val="0"/>
              </a:spcBef>
              <a:spcAft>
                <a:spcPct val="15000"/>
              </a:spcAft>
              <a:buFontTx/>
              <a:buChar char="••"/>
            </a:pPr>
            <a:r>
              <a:rPr lang="en-US" sz="3000" dirty="0"/>
              <a:t>Spaces</a:t>
            </a:r>
          </a:p>
          <a:p>
            <a:pPr marL="285750" lvl="1" indent="-285750" algn="l" defTabSz="1333500">
              <a:lnSpc>
                <a:spcPct val="90000"/>
              </a:lnSpc>
              <a:spcBef>
                <a:spcPct val="0"/>
              </a:spcBef>
              <a:spcAft>
                <a:spcPct val="15000"/>
              </a:spcAft>
              <a:buChar char="••"/>
            </a:pPr>
            <a:r>
              <a:rPr lang="en-US" sz="3000" kern="1200" dirty="0" smtClean="0"/>
              <a:t>Thin Provisioning</a:t>
            </a:r>
            <a:endParaRPr lang="en-US" sz="3000" kern="1200" dirty="0"/>
          </a:p>
          <a:p>
            <a:pPr marL="285750" lvl="1" indent="-285750" algn="l" defTabSz="1333500">
              <a:lnSpc>
                <a:spcPct val="90000"/>
              </a:lnSpc>
              <a:spcBef>
                <a:spcPct val="0"/>
              </a:spcBef>
              <a:spcAft>
                <a:spcPct val="15000"/>
              </a:spcAft>
              <a:buChar char="••"/>
            </a:pPr>
            <a:r>
              <a:rPr lang="en-US" sz="3000" kern="1200" dirty="0" smtClean="0"/>
              <a:t>Storage De-dup</a:t>
            </a:r>
            <a:endParaRPr lang="en-US" sz="3000" kern="1200" dirty="0"/>
          </a:p>
        </p:txBody>
      </p:sp>
      <p:sp>
        <p:nvSpPr>
          <p:cNvPr id="10" name="Rectangle 9"/>
          <p:cNvSpPr/>
          <p:nvPr/>
        </p:nvSpPr>
        <p:spPr>
          <a:xfrm>
            <a:off x="6632732" y="1605178"/>
            <a:ext cx="1493392" cy="1493392"/>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bwMode="auto">
          <a:xfrm>
            <a:off x="2649875" y="6305230"/>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[439] </a:t>
            </a:r>
            <a:r>
              <a:rPr lang="en-US" sz="1600" b="1" dirty="0"/>
              <a:t>QoS and Converged Fabric in the data center (DCB &amp; VM QoS)</a:t>
            </a:r>
            <a:endParaRPr lang="en-US" sz="1600" b="1" dirty="0">
              <a:gradFill>
                <a:gsLst>
                  <a:gs pos="0">
                    <a:schemeClr val="tx1"/>
                  </a:gs>
                  <a:gs pos="100000">
                    <a:schemeClr val="tx1"/>
                  </a:gs>
                </a:gsLst>
                <a:lin ang="5400000" scaled="0"/>
              </a:gradFill>
              <a:latin typeface="+mj-lt"/>
            </a:endParaRPr>
          </a:p>
        </p:txBody>
      </p:sp>
      <p:sp>
        <p:nvSpPr>
          <p:cNvPr id="14" name="Rectangle 13"/>
          <p:cNvSpPr/>
          <p:nvPr/>
        </p:nvSpPr>
        <p:spPr bwMode="auto">
          <a:xfrm>
            <a:off x="1735475" y="6299847"/>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15" name="Rectangle 14"/>
          <p:cNvSpPr/>
          <p:nvPr/>
        </p:nvSpPr>
        <p:spPr bwMode="auto">
          <a:xfrm>
            <a:off x="7920479" y="6301469"/>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[444, 446] Designing Systems for Continuous Availability</a:t>
            </a:r>
            <a:endParaRPr lang="en-US" sz="1600" b="1" dirty="0">
              <a:gradFill>
                <a:gsLst>
                  <a:gs pos="0">
                    <a:schemeClr val="tx1"/>
                  </a:gs>
                  <a:gs pos="100000">
                    <a:schemeClr val="tx1"/>
                  </a:gs>
                </a:gsLst>
                <a:lin ang="5400000" scaled="0"/>
              </a:gradFill>
              <a:latin typeface="+mj-lt"/>
            </a:endParaRPr>
          </a:p>
        </p:txBody>
      </p:sp>
      <p:sp>
        <p:nvSpPr>
          <p:cNvPr id="16" name="Rectangle 15"/>
          <p:cNvSpPr/>
          <p:nvPr/>
        </p:nvSpPr>
        <p:spPr bwMode="auto">
          <a:xfrm>
            <a:off x="7006079" y="6296086"/>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2881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1522413" y="1600201"/>
            <a:ext cx="4525433"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785142" y="2055174"/>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lumMod val="65000"/>
                  </a:schemeClr>
                </a:solidFill>
                <a:latin typeface="Segoe UI" pitchFamily="34" charset="0"/>
                <a:ea typeface="Segoe UI" pitchFamily="34" charset="0"/>
                <a:cs typeface="Segoe UI" pitchFamily="34" charset="0"/>
              </a:rPr>
              <a:t>Enable Multi Tenant Clouds</a:t>
            </a:r>
            <a:endParaRPr lang="en-US" sz="3200" kern="1200" dirty="0">
              <a:solidFill>
                <a:schemeClr val="accent6">
                  <a:lumMod val="65000"/>
                </a:schemeClr>
              </a:solidFill>
              <a:latin typeface="Segoe UI" pitchFamily="34" charset="0"/>
              <a:ea typeface="Segoe UI" pitchFamily="34" charset="0"/>
              <a:cs typeface="Segoe UI" pitchFamily="34" charset="0"/>
            </a:endParaRPr>
          </a:p>
        </p:txBody>
      </p:sp>
      <p:sp>
        <p:nvSpPr>
          <p:cNvPr id="7" name="Freeform 6"/>
          <p:cNvSpPr/>
          <p:nvPr/>
        </p:nvSpPr>
        <p:spPr>
          <a:xfrm>
            <a:off x="3785142" y="3260336"/>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lumMod val="65000"/>
                  </a:schemeClr>
                </a:solidFill>
                <a:latin typeface="Segoe UI" pitchFamily="34" charset="0"/>
                <a:ea typeface="Segoe UI" pitchFamily="34" charset="0"/>
                <a:cs typeface="Segoe UI" pitchFamily="34" charset="0"/>
              </a:rPr>
              <a:t>High Scale &amp; Low Cost Datacenters</a:t>
            </a:r>
            <a:endParaRPr lang="en-US" sz="3200" kern="1200" dirty="0">
              <a:solidFill>
                <a:schemeClr val="accent6">
                  <a:lumMod val="65000"/>
                </a:schemeClr>
              </a:solidFill>
              <a:latin typeface="Segoe UI" pitchFamily="34" charset="0"/>
              <a:ea typeface="Segoe UI" pitchFamily="34" charset="0"/>
              <a:cs typeface="Segoe UI" pitchFamily="34" charset="0"/>
            </a:endParaRPr>
          </a:p>
        </p:txBody>
      </p:sp>
      <p:sp>
        <p:nvSpPr>
          <p:cNvPr id="8" name="Freeform 7"/>
          <p:cNvSpPr/>
          <p:nvPr/>
        </p:nvSpPr>
        <p:spPr>
          <a:xfrm>
            <a:off x="3785142" y="4465498"/>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latin typeface="Segoe UI" pitchFamily="34" charset="0"/>
                <a:ea typeface="Segoe UI" pitchFamily="34" charset="0"/>
                <a:cs typeface="Segoe UI" pitchFamily="34" charset="0"/>
              </a:rPr>
              <a:t>Manageable &amp; Extensible</a:t>
            </a:r>
            <a:endParaRPr lang="en-US" sz="3200" kern="12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 Extensible &amp; Standards Based</a:t>
            </a:r>
          </a:p>
        </p:txBody>
      </p:sp>
      <p:sp>
        <p:nvSpPr>
          <p:cNvPr id="5" name="Freeform 4"/>
          <p:cNvSpPr/>
          <p:nvPr/>
        </p:nvSpPr>
        <p:spPr>
          <a:xfrm>
            <a:off x="609441" y="1956095"/>
            <a:ext cx="2742485" cy="612562"/>
          </a:xfrm>
          <a:custGeom>
            <a:avLst/>
            <a:gdLst>
              <a:gd name="connsiteX0" fmla="*/ 0 w 2742485"/>
              <a:gd name="connsiteY0" fmla="*/ 0 h 612562"/>
              <a:gd name="connsiteX1" fmla="*/ 2742485 w 2742485"/>
              <a:gd name="connsiteY1" fmla="*/ 0 h 612562"/>
              <a:gd name="connsiteX2" fmla="*/ 2742485 w 2742485"/>
              <a:gd name="connsiteY2" fmla="*/ 612562 h 612562"/>
              <a:gd name="connsiteX3" fmla="*/ 0 w 2742485"/>
              <a:gd name="connsiteY3" fmla="*/ 612562 h 612562"/>
              <a:gd name="connsiteX4" fmla="*/ 0 w 2742485"/>
              <a:gd name="connsiteY4" fmla="*/ 0 h 612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85" h="612562">
                <a:moveTo>
                  <a:pt x="0" y="0"/>
                </a:moveTo>
                <a:lnTo>
                  <a:pt x="2742485" y="0"/>
                </a:lnTo>
                <a:lnTo>
                  <a:pt x="2742485" y="612562"/>
                </a:lnTo>
                <a:lnTo>
                  <a:pt x="0" y="612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en-US" sz="3000" kern="1200" dirty="0" smtClean="0"/>
              <a:t>Manageable</a:t>
            </a:r>
            <a:endParaRPr lang="en-US" sz="3000" kern="1200" dirty="0"/>
          </a:p>
        </p:txBody>
      </p:sp>
      <p:sp>
        <p:nvSpPr>
          <p:cNvPr id="6" name="Left Brace 5"/>
          <p:cNvSpPr/>
          <p:nvPr/>
        </p:nvSpPr>
        <p:spPr>
          <a:xfrm>
            <a:off x="3351926" y="1649813"/>
            <a:ext cx="548497" cy="122512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4119822" y="1649813"/>
            <a:ext cx="7459561" cy="1225125"/>
          </a:xfrm>
          <a:custGeom>
            <a:avLst/>
            <a:gdLst>
              <a:gd name="connsiteX0" fmla="*/ 0 w 7459561"/>
              <a:gd name="connsiteY0" fmla="*/ 0 h 1225125"/>
              <a:gd name="connsiteX1" fmla="*/ 7459561 w 7459561"/>
              <a:gd name="connsiteY1" fmla="*/ 0 h 1225125"/>
              <a:gd name="connsiteX2" fmla="*/ 7459561 w 7459561"/>
              <a:gd name="connsiteY2" fmla="*/ 1225125 h 1225125"/>
              <a:gd name="connsiteX3" fmla="*/ 0 w 7459561"/>
              <a:gd name="connsiteY3" fmla="*/ 1225125 h 1225125"/>
              <a:gd name="connsiteX4" fmla="*/ 0 w 7459561"/>
              <a:gd name="connsiteY4" fmla="*/ 0 h 122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9561" h="1225125">
                <a:moveTo>
                  <a:pt x="0" y="0"/>
                </a:moveTo>
                <a:lnTo>
                  <a:pt x="7459561" y="0"/>
                </a:lnTo>
                <a:lnTo>
                  <a:pt x="7459561" y="1225125"/>
                </a:lnTo>
                <a:lnTo>
                  <a:pt x="0" y="12251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PowerShell / WMI</a:t>
            </a:r>
            <a:endParaRPr lang="en-US" sz="3000" kern="1200" dirty="0"/>
          </a:p>
          <a:p>
            <a:pPr marL="285750" lvl="1" indent="-285750" algn="l" defTabSz="1333500">
              <a:lnSpc>
                <a:spcPct val="90000"/>
              </a:lnSpc>
              <a:spcBef>
                <a:spcPct val="0"/>
              </a:spcBef>
              <a:spcAft>
                <a:spcPct val="15000"/>
              </a:spcAft>
              <a:buChar char="••"/>
            </a:pPr>
            <a:r>
              <a:rPr lang="en-US" sz="3000" kern="1200" dirty="0" smtClean="0"/>
              <a:t>Workflows</a:t>
            </a:r>
            <a:endParaRPr lang="en-US" sz="3000" kern="1200" dirty="0"/>
          </a:p>
        </p:txBody>
      </p:sp>
      <p:sp>
        <p:nvSpPr>
          <p:cNvPr id="8" name="Freeform 7"/>
          <p:cNvSpPr/>
          <p:nvPr/>
        </p:nvSpPr>
        <p:spPr>
          <a:xfrm>
            <a:off x="609441" y="3289220"/>
            <a:ext cx="2739807" cy="612562"/>
          </a:xfrm>
          <a:custGeom>
            <a:avLst/>
            <a:gdLst>
              <a:gd name="connsiteX0" fmla="*/ 0 w 2739807"/>
              <a:gd name="connsiteY0" fmla="*/ 0 h 612562"/>
              <a:gd name="connsiteX1" fmla="*/ 2739807 w 2739807"/>
              <a:gd name="connsiteY1" fmla="*/ 0 h 612562"/>
              <a:gd name="connsiteX2" fmla="*/ 2739807 w 2739807"/>
              <a:gd name="connsiteY2" fmla="*/ 612562 h 612562"/>
              <a:gd name="connsiteX3" fmla="*/ 0 w 2739807"/>
              <a:gd name="connsiteY3" fmla="*/ 612562 h 612562"/>
              <a:gd name="connsiteX4" fmla="*/ 0 w 2739807"/>
              <a:gd name="connsiteY4" fmla="*/ 0 h 612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807" h="612562">
                <a:moveTo>
                  <a:pt x="0" y="0"/>
                </a:moveTo>
                <a:lnTo>
                  <a:pt x="2739807" y="0"/>
                </a:lnTo>
                <a:lnTo>
                  <a:pt x="2739807" y="612562"/>
                </a:lnTo>
                <a:lnTo>
                  <a:pt x="0" y="612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en-US" sz="3000" kern="1200" dirty="0" smtClean="0"/>
              <a:t>Extensible</a:t>
            </a:r>
            <a:endParaRPr lang="en-US" sz="3000" kern="1200" dirty="0"/>
          </a:p>
        </p:txBody>
      </p:sp>
      <p:sp>
        <p:nvSpPr>
          <p:cNvPr id="9" name="Left Brace 8"/>
          <p:cNvSpPr/>
          <p:nvPr/>
        </p:nvSpPr>
        <p:spPr>
          <a:xfrm>
            <a:off x="3349248" y="2982938"/>
            <a:ext cx="547961" cy="122512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4116394" y="2982938"/>
            <a:ext cx="7452276" cy="1225125"/>
          </a:xfrm>
          <a:custGeom>
            <a:avLst/>
            <a:gdLst>
              <a:gd name="connsiteX0" fmla="*/ 0 w 7452276"/>
              <a:gd name="connsiteY0" fmla="*/ 0 h 1225125"/>
              <a:gd name="connsiteX1" fmla="*/ 7452276 w 7452276"/>
              <a:gd name="connsiteY1" fmla="*/ 0 h 1225125"/>
              <a:gd name="connsiteX2" fmla="*/ 7452276 w 7452276"/>
              <a:gd name="connsiteY2" fmla="*/ 1225125 h 1225125"/>
              <a:gd name="connsiteX3" fmla="*/ 0 w 7452276"/>
              <a:gd name="connsiteY3" fmla="*/ 1225125 h 1225125"/>
              <a:gd name="connsiteX4" fmla="*/ 0 w 7452276"/>
              <a:gd name="connsiteY4" fmla="*/ 0 h 122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276" h="1225125">
                <a:moveTo>
                  <a:pt x="0" y="0"/>
                </a:moveTo>
                <a:lnTo>
                  <a:pt x="7452276" y="0"/>
                </a:lnTo>
                <a:lnTo>
                  <a:pt x="7452276" y="1225125"/>
                </a:lnTo>
                <a:lnTo>
                  <a:pt x="0" y="12251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Hyper-V Extensible Switch</a:t>
            </a:r>
            <a:endParaRPr lang="en-US" sz="3000" kern="1200" dirty="0"/>
          </a:p>
          <a:p>
            <a:pPr marL="285750" lvl="1" indent="-285750" algn="l" defTabSz="1333500">
              <a:lnSpc>
                <a:spcPct val="90000"/>
              </a:lnSpc>
              <a:spcBef>
                <a:spcPct val="0"/>
              </a:spcBef>
              <a:spcAft>
                <a:spcPct val="15000"/>
              </a:spcAft>
              <a:buChar char="••"/>
            </a:pPr>
            <a:r>
              <a:rPr lang="en-US" sz="3000" kern="1200" dirty="0" smtClean="0"/>
              <a:t>Management through PowerShell</a:t>
            </a:r>
            <a:endParaRPr lang="en-US" sz="3000" kern="1200" dirty="0"/>
          </a:p>
        </p:txBody>
      </p:sp>
      <p:sp>
        <p:nvSpPr>
          <p:cNvPr id="11" name="Freeform 10"/>
          <p:cNvSpPr/>
          <p:nvPr/>
        </p:nvSpPr>
        <p:spPr>
          <a:xfrm>
            <a:off x="609441" y="4434979"/>
            <a:ext cx="2739807" cy="1522125"/>
          </a:xfrm>
          <a:custGeom>
            <a:avLst/>
            <a:gdLst>
              <a:gd name="connsiteX0" fmla="*/ 0 w 2739807"/>
              <a:gd name="connsiteY0" fmla="*/ 0 h 1522125"/>
              <a:gd name="connsiteX1" fmla="*/ 2739807 w 2739807"/>
              <a:gd name="connsiteY1" fmla="*/ 0 h 1522125"/>
              <a:gd name="connsiteX2" fmla="*/ 2739807 w 2739807"/>
              <a:gd name="connsiteY2" fmla="*/ 1522125 h 1522125"/>
              <a:gd name="connsiteX3" fmla="*/ 0 w 2739807"/>
              <a:gd name="connsiteY3" fmla="*/ 1522125 h 1522125"/>
              <a:gd name="connsiteX4" fmla="*/ 0 w 2739807"/>
              <a:gd name="connsiteY4" fmla="*/ 0 h 152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807" h="1522125">
                <a:moveTo>
                  <a:pt x="0" y="0"/>
                </a:moveTo>
                <a:lnTo>
                  <a:pt x="2739807" y="0"/>
                </a:lnTo>
                <a:lnTo>
                  <a:pt x="2739807" y="1522125"/>
                </a:lnTo>
                <a:lnTo>
                  <a:pt x="0" y="1522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en-US" sz="3000" kern="1200" dirty="0" smtClean="0"/>
              <a:t>Open / Standards Based</a:t>
            </a:r>
            <a:endParaRPr lang="en-US" sz="3000" kern="1200" dirty="0"/>
          </a:p>
        </p:txBody>
      </p:sp>
      <p:sp>
        <p:nvSpPr>
          <p:cNvPr id="12" name="Left Brace 11"/>
          <p:cNvSpPr/>
          <p:nvPr/>
        </p:nvSpPr>
        <p:spPr>
          <a:xfrm>
            <a:off x="3349248" y="4316063"/>
            <a:ext cx="547961" cy="175995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116394" y="4316063"/>
            <a:ext cx="7452276" cy="1759957"/>
          </a:xfrm>
          <a:custGeom>
            <a:avLst/>
            <a:gdLst>
              <a:gd name="connsiteX0" fmla="*/ 0 w 7452276"/>
              <a:gd name="connsiteY0" fmla="*/ 0 h 1759957"/>
              <a:gd name="connsiteX1" fmla="*/ 7452276 w 7452276"/>
              <a:gd name="connsiteY1" fmla="*/ 0 h 1759957"/>
              <a:gd name="connsiteX2" fmla="*/ 7452276 w 7452276"/>
              <a:gd name="connsiteY2" fmla="*/ 1759957 h 1759957"/>
              <a:gd name="connsiteX3" fmla="*/ 0 w 7452276"/>
              <a:gd name="connsiteY3" fmla="*/ 1759957 h 1759957"/>
              <a:gd name="connsiteX4" fmla="*/ 0 w 7452276"/>
              <a:gd name="connsiteY4" fmla="*/ 0 h 175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276" h="1759957">
                <a:moveTo>
                  <a:pt x="0" y="0"/>
                </a:moveTo>
                <a:lnTo>
                  <a:pt x="7452276" y="0"/>
                </a:lnTo>
                <a:lnTo>
                  <a:pt x="7452276" y="1759957"/>
                </a:lnTo>
                <a:lnTo>
                  <a:pt x="0" y="175995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WMIv2 / CIM</a:t>
            </a:r>
            <a:endParaRPr lang="en-US" sz="3000" kern="1200" dirty="0"/>
          </a:p>
          <a:p>
            <a:pPr marL="285750" lvl="1" indent="-285750" algn="l" defTabSz="1333500">
              <a:lnSpc>
                <a:spcPct val="90000"/>
              </a:lnSpc>
              <a:spcBef>
                <a:spcPct val="0"/>
              </a:spcBef>
              <a:spcAft>
                <a:spcPct val="15000"/>
              </a:spcAft>
              <a:buChar char="••"/>
            </a:pPr>
            <a:r>
              <a:rPr lang="en-US" sz="3000" kern="1200" dirty="0" err="1" smtClean="0"/>
              <a:t>OData</a:t>
            </a:r>
            <a:endParaRPr lang="en-US" sz="3000" kern="1200" dirty="0" smtClean="0"/>
          </a:p>
          <a:p>
            <a:pPr marL="285750" lvl="1" indent="-285750" defTabSz="1333500">
              <a:lnSpc>
                <a:spcPct val="90000"/>
              </a:lnSpc>
              <a:spcBef>
                <a:spcPct val="0"/>
              </a:spcBef>
              <a:spcAft>
                <a:spcPct val="15000"/>
              </a:spcAft>
              <a:buFontTx/>
              <a:buChar char="••"/>
            </a:pPr>
            <a:r>
              <a:rPr lang="en-US" sz="3000" dirty="0"/>
              <a:t>Data Center </a:t>
            </a:r>
            <a:r>
              <a:rPr lang="en-US" sz="3000" dirty="0" smtClean="0"/>
              <a:t>TCP</a:t>
            </a:r>
            <a:endParaRPr lang="en-US" sz="3000" dirty="0"/>
          </a:p>
        </p:txBody>
      </p:sp>
    </p:spTree>
    <p:extLst>
      <p:ext uri="{BB962C8B-B14F-4D97-AF65-F5344CB8AC3E}">
        <p14:creationId xmlns:p14="http://schemas.microsoft.com/office/powerpoint/2010/main" val="325054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1"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Managing with PowerShell</a:t>
            </a:r>
            <a:endParaRPr lang="en-US" sz="2400" dirty="0"/>
          </a:p>
        </p:txBody>
      </p:sp>
      <p:sp>
        <p:nvSpPr>
          <p:cNvPr id="17" name="Rectangle 16"/>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[565] PowerShell: Better Way to Manage the Cloud &amp; Datacenter Networking</a:t>
            </a:r>
            <a:endParaRPr lang="en-US" sz="1600" b="1" dirty="0">
              <a:gradFill>
                <a:gsLst>
                  <a:gs pos="0">
                    <a:schemeClr val="tx1"/>
                  </a:gs>
                  <a:gs pos="100000">
                    <a:schemeClr val="tx1"/>
                  </a:gs>
                </a:gsLst>
                <a:lin ang="5400000" scaled="0"/>
              </a:gradFill>
              <a:latin typeface="+mj-lt"/>
            </a:endParaRPr>
          </a:p>
        </p:txBody>
      </p:sp>
      <p:sp>
        <p:nvSpPr>
          <p:cNvPr id="18" name="Rectangle 17"/>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5" name="Content Placeholder 2"/>
          <p:cNvSpPr txBox="1">
            <a:spLocks/>
          </p:cNvSpPr>
          <p:nvPr/>
        </p:nvSpPr>
        <p:spPr>
          <a:xfrm>
            <a:off x="1801894" y="1621975"/>
            <a:ext cx="6835545" cy="4644391"/>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Use </a:t>
            </a:r>
            <a:r>
              <a:rPr lang="en-US" dirty="0" smtClean="0"/>
              <a:t>PowerShell to </a:t>
            </a:r>
            <a:r>
              <a:rPr lang="en-US" dirty="0"/>
              <a:t>manage and </a:t>
            </a:r>
            <a:r>
              <a:rPr lang="en-US" dirty="0" smtClean="0"/>
              <a:t>monitor Windows Server 8 Clouds</a:t>
            </a:r>
            <a:endParaRPr lang="en-US" dirty="0"/>
          </a:p>
          <a:p>
            <a:pPr lvl="1"/>
            <a:r>
              <a:rPr lang="en-US" dirty="0" smtClean="0"/>
              <a:t>Leverage the PowerShell community and skills and build your own tools</a:t>
            </a:r>
          </a:p>
          <a:p>
            <a:pPr lvl="1"/>
            <a:r>
              <a:rPr lang="en-US" dirty="0" smtClean="0"/>
              <a:t>Simple and consistent APIs to manage and monitor</a:t>
            </a:r>
          </a:p>
          <a:p>
            <a:pPr lvl="1"/>
            <a:r>
              <a:rPr lang="en-US" dirty="0" smtClean="0"/>
              <a:t>Write WMIv2 providers, get PowerShell for free!</a:t>
            </a:r>
          </a:p>
        </p:txBody>
      </p:sp>
      <p:sp>
        <p:nvSpPr>
          <p:cNvPr id="6" name="Rounded Rectangle 5"/>
          <p:cNvSpPr/>
          <p:nvPr/>
        </p:nvSpPr>
        <p:spPr>
          <a:xfrm>
            <a:off x="8773886" y="1066789"/>
            <a:ext cx="3414939" cy="4354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marL="286119" indent="-286119">
              <a:buFont typeface="Arial" pitchFamily="34" charset="0"/>
              <a:buChar char="•"/>
            </a:pPr>
            <a:r>
              <a:rPr lang="en-US" sz="2000" dirty="0" smtClean="0"/>
              <a:t>File Servers &amp; Shares</a:t>
            </a:r>
            <a:endParaRPr lang="en-US" sz="2000" dirty="0"/>
          </a:p>
          <a:p>
            <a:pPr marL="286119" indent="-286119">
              <a:buFont typeface="Arial" pitchFamily="34" charset="0"/>
              <a:buChar char="•"/>
            </a:pPr>
            <a:r>
              <a:rPr lang="en-US" sz="2000" dirty="0" smtClean="0"/>
              <a:t>Hyper-V configurations</a:t>
            </a:r>
          </a:p>
          <a:p>
            <a:pPr marL="286119" indent="-286119">
              <a:buFont typeface="Arial" pitchFamily="34" charset="0"/>
              <a:buChar char="•"/>
            </a:pPr>
            <a:r>
              <a:rPr lang="en-US" sz="2000" dirty="0" smtClean="0"/>
              <a:t>Virtual </a:t>
            </a:r>
            <a:r>
              <a:rPr lang="en-US" sz="2000" dirty="0"/>
              <a:t>Machines</a:t>
            </a:r>
          </a:p>
          <a:p>
            <a:pPr marL="286119" indent="-286119">
              <a:buFont typeface="Arial" pitchFamily="34" charset="0"/>
              <a:buChar char="•"/>
            </a:pPr>
            <a:r>
              <a:rPr lang="en-US" sz="2000" dirty="0" smtClean="0"/>
              <a:t>Failover Clusters</a:t>
            </a:r>
            <a:endParaRPr lang="en-US" sz="2000" dirty="0"/>
          </a:p>
          <a:p>
            <a:pPr marL="286119" indent="-286119">
              <a:buFont typeface="Arial" pitchFamily="34" charset="0"/>
              <a:buChar char="•"/>
            </a:pPr>
            <a:r>
              <a:rPr lang="en-US" sz="2000" dirty="0" smtClean="0"/>
              <a:t>Network Configuration</a:t>
            </a:r>
            <a:endParaRPr lang="en-US" sz="2000" dirty="0"/>
          </a:p>
          <a:p>
            <a:pPr marL="286119" indent="-286119">
              <a:buFont typeface="Arial" pitchFamily="34" charset="0"/>
              <a:buChar char="•"/>
            </a:pPr>
            <a:r>
              <a:rPr lang="en-US" sz="2000" dirty="0" smtClean="0"/>
              <a:t>Hyper-V </a:t>
            </a:r>
            <a:r>
              <a:rPr lang="en-US" sz="2000" dirty="0"/>
              <a:t>Extensible Switch</a:t>
            </a:r>
          </a:p>
          <a:p>
            <a:pPr marL="286119" indent="-286119">
              <a:buFont typeface="Arial" pitchFamily="34" charset="0"/>
              <a:buChar char="•"/>
            </a:pPr>
            <a:r>
              <a:rPr lang="en-US" sz="2000" dirty="0" smtClean="0"/>
              <a:t>Hyper-V Replica</a:t>
            </a:r>
            <a:endParaRPr lang="en-US" sz="2000" dirty="0"/>
          </a:p>
        </p:txBody>
      </p:sp>
      <p:pic>
        <p:nvPicPr>
          <p:cNvPr id="8" name="Picture 20" descr="http://upload.wikimedia.org/wikipedia/en/archive/7/7f/20090126182845!Windows_PowerShell_icon.png"/>
          <p:cNvPicPr>
            <a:picLocks noChangeAspect="1" noChangeArrowheads="1"/>
          </p:cNvPicPr>
          <p:nvPr/>
        </p:nvPicPr>
        <p:blipFill>
          <a:blip r:embed="rId2" cstate="print"/>
          <a:srcRect/>
          <a:stretch>
            <a:fillRect/>
          </a:stretch>
        </p:blipFill>
        <p:spPr bwMode="auto">
          <a:xfrm>
            <a:off x="204474" y="1002579"/>
            <a:ext cx="2196150" cy="2196723"/>
          </a:xfrm>
          <a:prstGeom prst="rect">
            <a:avLst/>
          </a:prstGeom>
          <a:noFill/>
        </p:spPr>
      </p:pic>
      <p:sp>
        <p:nvSpPr>
          <p:cNvPr id="9" name="Rectangle 8"/>
          <p:cNvSpPr/>
          <p:nvPr/>
        </p:nvSpPr>
        <p:spPr bwMode="auto">
          <a:xfrm>
            <a:off x="7899288" y="574650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[644] Make Your Product Manageable</a:t>
            </a:r>
            <a:endParaRPr lang="en-US" sz="1600" b="1" dirty="0">
              <a:gradFill>
                <a:gsLst>
                  <a:gs pos="0">
                    <a:schemeClr val="tx1"/>
                  </a:gs>
                  <a:gs pos="100000">
                    <a:schemeClr val="tx1"/>
                  </a:gs>
                </a:gsLst>
                <a:lin ang="5400000" scaled="0"/>
              </a:gradFill>
              <a:latin typeface="+mj-lt"/>
            </a:endParaRPr>
          </a:p>
        </p:txBody>
      </p:sp>
      <p:sp>
        <p:nvSpPr>
          <p:cNvPr id="10" name="Rectangle 9"/>
          <p:cNvSpPr/>
          <p:nvPr/>
        </p:nvSpPr>
        <p:spPr bwMode="auto">
          <a:xfrm>
            <a:off x="6984888" y="574111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17075327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7670835" y="1272257"/>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8" name="Rectangle 67"/>
          <p:cNvSpPr/>
          <p:nvPr/>
        </p:nvSpPr>
        <p:spPr bwMode="auto">
          <a:xfrm>
            <a:off x="7791619" y="2502064"/>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2" name="TextBox 71"/>
          <p:cNvSpPr txBox="1"/>
          <p:nvPr/>
        </p:nvSpPr>
        <p:spPr>
          <a:xfrm>
            <a:off x="8685875" y="2502064"/>
            <a:ext cx="1473417" cy="276999"/>
          </a:xfrm>
          <a:prstGeom prst="rect">
            <a:avLst/>
          </a:prstGeom>
          <a:noFill/>
        </p:spPr>
        <p:txBody>
          <a:bodyPr wrap="none" lIns="0" tIns="0" rIns="0" bIns="0" rtlCol="0">
            <a:spAutoFit/>
          </a:bodyPr>
          <a:lstStyle/>
          <a:p>
            <a:r>
              <a:rPr lang="en-US" b="1" dirty="0" smtClean="0">
                <a:solidFill>
                  <a:schemeClr val="bg1"/>
                </a:solidFill>
              </a:rPr>
              <a:t>Hyper-V Switch</a:t>
            </a:r>
          </a:p>
        </p:txBody>
      </p:sp>
      <p:grpSp>
        <p:nvGrpSpPr>
          <p:cNvPr id="73" name="Group 72"/>
          <p:cNvGrpSpPr/>
          <p:nvPr/>
        </p:nvGrpSpPr>
        <p:grpSpPr>
          <a:xfrm>
            <a:off x="8788079" y="5633063"/>
            <a:ext cx="1145500" cy="470177"/>
            <a:chOff x="1270392" y="1678688"/>
            <a:chExt cx="1145500" cy="470177"/>
          </a:xfrm>
        </p:grpSpPr>
        <p:sp>
          <p:nvSpPr>
            <p:cNvPr id="74" name="Rectangle 73"/>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 name="Rectangle 75"/>
          <p:cNvSpPr/>
          <p:nvPr/>
        </p:nvSpPr>
        <p:spPr bwMode="auto">
          <a:xfrm>
            <a:off x="10477537" y="935927"/>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77" name="Group 76"/>
          <p:cNvGrpSpPr/>
          <p:nvPr/>
        </p:nvGrpSpPr>
        <p:grpSpPr>
          <a:xfrm>
            <a:off x="8942851" y="1775739"/>
            <a:ext cx="1140756" cy="467915"/>
            <a:chOff x="1270392" y="1680950"/>
            <a:chExt cx="1140756" cy="467915"/>
          </a:xfrm>
        </p:grpSpPr>
        <p:sp>
          <p:nvSpPr>
            <p:cNvPr id="78" name="Rectangle 77"/>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0" name="Group 79"/>
          <p:cNvGrpSpPr/>
          <p:nvPr/>
        </p:nvGrpSpPr>
        <p:grpSpPr>
          <a:xfrm>
            <a:off x="10674551" y="1865627"/>
            <a:ext cx="1140756" cy="467915"/>
            <a:chOff x="1270392" y="1680950"/>
            <a:chExt cx="1140756" cy="467915"/>
          </a:xfrm>
        </p:grpSpPr>
        <p:sp>
          <p:nvSpPr>
            <p:cNvPr id="81" name="Rectangle 80"/>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3" name="Straight Arrow Connector 82"/>
          <p:cNvCxnSpPr/>
          <p:nvPr/>
        </p:nvCxnSpPr>
        <p:spPr>
          <a:xfrm>
            <a:off x="9337245" y="2243654"/>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866904" y="5353376"/>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0701729" y="2335253"/>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bwMode="auto">
          <a:xfrm>
            <a:off x="7024227" y="925463"/>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87" name="Group 86"/>
          <p:cNvGrpSpPr/>
          <p:nvPr/>
        </p:nvGrpSpPr>
        <p:grpSpPr>
          <a:xfrm>
            <a:off x="7221241" y="1855163"/>
            <a:ext cx="1140756" cy="467915"/>
            <a:chOff x="1270392" y="1680950"/>
            <a:chExt cx="1140756" cy="467915"/>
          </a:xfrm>
        </p:grpSpPr>
        <p:sp>
          <p:nvSpPr>
            <p:cNvPr id="88" name="Rectangle 87"/>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0" name="Straight Arrow Connector 89"/>
          <p:cNvCxnSpPr/>
          <p:nvPr/>
        </p:nvCxnSpPr>
        <p:spPr>
          <a:xfrm>
            <a:off x="7670835" y="2323078"/>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886939" y="4088293"/>
            <a:ext cx="2936619" cy="269542"/>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Filtering Extensions</a:t>
            </a:r>
            <a:endParaRPr lang="en-US" sz="1600" dirty="0"/>
          </a:p>
        </p:txBody>
      </p:sp>
      <p:sp>
        <p:nvSpPr>
          <p:cNvPr id="92" name="Rectangle 91"/>
          <p:cNvSpPr/>
          <p:nvPr/>
        </p:nvSpPr>
        <p:spPr>
          <a:xfrm>
            <a:off x="7883492" y="4521246"/>
            <a:ext cx="2936619"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chemeClr val="dk1"/>
                </a:solidFill>
              </a:rPr>
              <a:t>Forwarding Extension</a:t>
            </a:r>
          </a:p>
        </p:txBody>
      </p:sp>
      <p:sp>
        <p:nvSpPr>
          <p:cNvPr id="93" name="Rectangle 92"/>
          <p:cNvSpPr/>
          <p:nvPr/>
        </p:nvSpPr>
        <p:spPr>
          <a:xfrm>
            <a:off x="7882448" y="3663021"/>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WFP Extensions</a:t>
            </a:r>
            <a:endParaRPr lang="en-US" sz="1600" dirty="0"/>
          </a:p>
        </p:txBody>
      </p:sp>
      <p:sp>
        <p:nvSpPr>
          <p:cNvPr id="94" name="Rectangle 93"/>
          <p:cNvSpPr/>
          <p:nvPr/>
        </p:nvSpPr>
        <p:spPr>
          <a:xfrm>
            <a:off x="7883492" y="3232322"/>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Capture Extensions</a:t>
            </a:r>
            <a:endParaRPr lang="en-US" sz="1600" dirty="0"/>
          </a:p>
        </p:txBody>
      </p:sp>
      <p:sp>
        <p:nvSpPr>
          <p:cNvPr id="17" name="Rectangle 16"/>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[559</a:t>
            </a:r>
            <a:r>
              <a:rPr lang="en-US" sz="1600" b="1" dirty="0">
                <a:gradFill>
                  <a:gsLst>
                    <a:gs pos="0">
                      <a:schemeClr val="tx1"/>
                    </a:gs>
                    <a:gs pos="100000">
                      <a:schemeClr val="tx1"/>
                    </a:gs>
                  </a:gsLst>
                  <a:lin ang="5400000" scaled="0"/>
                </a:gradFill>
                <a:latin typeface="+mj-lt"/>
              </a:rPr>
              <a:t>]</a:t>
            </a:r>
            <a:r>
              <a:rPr lang="en-US" sz="1600" b="1" dirty="0" smtClean="0">
                <a:gradFill>
                  <a:gsLst>
                    <a:gs pos="0">
                      <a:schemeClr val="tx1"/>
                    </a:gs>
                    <a:gs pos="100000">
                      <a:schemeClr val="tx1"/>
                    </a:gs>
                  </a:gsLst>
                  <a:lin ang="5400000" scaled="0"/>
                </a:gradFill>
                <a:latin typeface="+mj-lt"/>
              </a:rPr>
              <a:t> Extending the Hyper-V Switch </a:t>
            </a:r>
            <a:endParaRPr lang="en-US" sz="1600" b="1" dirty="0">
              <a:gradFill>
                <a:gsLst>
                  <a:gs pos="0">
                    <a:schemeClr val="tx1"/>
                  </a:gs>
                  <a:gs pos="100000">
                    <a:schemeClr val="tx1"/>
                  </a:gs>
                </a:gsLst>
                <a:lin ang="5400000" scaled="0"/>
              </a:gradFill>
              <a:latin typeface="+mj-lt"/>
            </a:endParaRPr>
          </a:p>
        </p:txBody>
      </p:sp>
      <p:sp>
        <p:nvSpPr>
          <p:cNvPr id="18" name="Rectangle 17"/>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5" name="Title 3"/>
          <p:cNvSpPr txBox="1">
            <a:spLocks/>
          </p:cNvSpPr>
          <p:nvPr/>
        </p:nvSpPr>
        <p:spPr>
          <a:xfrm>
            <a:off x="5191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 Hyper-V Extensible Switch</a:t>
            </a:r>
            <a:endParaRPr lang="en-US" dirty="0"/>
          </a:p>
        </p:txBody>
      </p:sp>
      <p:sp>
        <p:nvSpPr>
          <p:cNvPr id="6" name="Content Placeholder 1"/>
          <p:cNvSpPr txBox="1">
            <a:spLocks/>
          </p:cNvSpPr>
          <p:nvPr/>
        </p:nvSpPr>
        <p:spPr>
          <a:xfrm>
            <a:off x="519113" y="1447801"/>
            <a:ext cx="5486400" cy="3107454"/>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mtClean="0"/>
              <a:t>Augment Hyper-V Virtual Switch capabilities</a:t>
            </a:r>
          </a:p>
          <a:p>
            <a:pPr lvl="1">
              <a:lnSpc>
                <a:spcPct val="150000"/>
              </a:lnSpc>
            </a:pPr>
            <a:r>
              <a:rPr lang="en-US" smtClean="0"/>
              <a:t>Monitoring</a:t>
            </a:r>
          </a:p>
          <a:p>
            <a:pPr lvl="1">
              <a:lnSpc>
                <a:spcPct val="150000"/>
              </a:lnSpc>
            </a:pPr>
            <a:r>
              <a:rPr lang="en-US" smtClean="0"/>
              <a:t>Traffic filtering / shaping</a:t>
            </a:r>
          </a:p>
          <a:p>
            <a:pPr lvl="1">
              <a:lnSpc>
                <a:spcPct val="150000"/>
              </a:lnSpc>
            </a:pPr>
            <a:r>
              <a:rPr lang="en-US" smtClean="0"/>
              <a:t>Forwarding algorithms</a:t>
            </a:r>
            <a:endParaRPr lang="en-US" dirty="0" smtClean="0"/>
          </a:p>
        </p:txBody>
      </p:sp>
      <p:sp>
        <p:nvSpPr>
          <p:cNvPr id="7" name="Slide Number Placeholder 13"/>
          <p:cNvSpPr txBox="1">
            <a:spLocks/>
          </p:cNvSpPr>
          <p:nvPr/>
        </p:nvSpPr>
        <p:spPr>
          <a:xfrm>
            <a:off x="11600146" y="6457953"/>
            <a:ext cx="588679" cy="400049"/>
          </a:xfrm>
          <a:prstGeom prst="rect">
            <a:avLst/>
          </a:prstGeom>
        </p:spPr>
        <p:txBody>
          <a:bodyPr lIns="91559" tIns="45779" rIns="91559" bIns="45779"/>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5581">
              <a:defRPr/>
            </a:pPr>
            <a:r>
              <a:rPr lang="en-US" sz="800" dirty="0">
                <a:solidFill>
                  <a:schemeClr val="tx1">
                    <a:lumMod val="50000"/>
                    <a:lumOff val="50000"/>
                  </a:schemeClr>
                </a:solidFill>
              </a:rPr>
              <a:t>PAGE </a:t>
            </a:r>
            <a:fld id="{711B4CA8-52BE-46B1-A536-58CE1A3FAF74}" type="slidenum">
              <a:rPr lang="en-US" sz="800">
                <a:solidFill>
                  <a:schemeClr val="tx1">
                    <a:lumMod val="50000"/>
                    <a:lumOff val="50000"/>
                  </a:schemeClr>
                </a:solidFill>
              </a:rPr>
              <a:pPr defTabSz="915581">
                <a:defRPr/>
              </a:pPr>
              <a:t>36</a:t>
            </a:fld>
            <a:endParaRPr lang="en-US" sz="800" dirty="0">
              <a:solidFill>
                <a:schemeClr val="tx1">
                  <a:lumMod val="50000"/>
                  <a:lumOff val="50000"/>
                </a:schemeClr>
              </a:solidFill>
            </a:endParaRPr>
          </a:p>
        </p:txBody>
      </p:sp>
      <p:grpSp>
        <p:nvGrpSpPr>
          <p:cNvPr id="65" name="Group 64"/>
          <p:cNvGrpSpPr/>
          <p:nvPr/>
        </p:nvGrpSpPr>
        <p:grpSpPr>
          <a:xfrm>
            <a:off x="3068786" y="917013"/>
            <a:ext cx="5746472" cy="5482320"/>
            <a:chOff x="85981" y="904803"/>
            <a:chExt cx="5746472" cy="5482320"/>
          </a:xfrm>
        </p:grpSpPr>
        <p:sp>
          <p:nvSpPr>
            <p:cNvPr id="2" name="Oval 1"/>
            <p:cNvSpPr/>
            <p:nvPr/>
          </p:nvSpPr>
          <p:spPr>
            <a:xfrm>
              <a:off x="85981" y="904803"/>
              <a:ext cx="5746472" cy="5482320"/>
            </a:xfrm>
            <a:prstGeom prst="ellipse">
              <a:avLst/>
            </a:pr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4" name="Group 3"/>
            <p:cNvGrpSpPr/>
            <p:nvPr/>
          </p:nvGrpSpPr>
          <p:grpSpPr>
            <a:xfrm>
              <a:off x="519112" y="1723747"/>
              <a:ext cx="4823827" cy="4223427"/>
              <a:chOff x="519112" y="1723747"/>
              <a:chExt cx="4823827" cy="4223427"/>
            </a:xfrm>
          </p:grpSpPr>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12" y="2345813"/>
                <a:ext cx="1853617" cy="513810"/>
              </a:xfrm>
              <a:prstGeom prst="rect">
                <a:avLst/>
              </a:prstGeom>
            </p:spPr>
          </p:pic>
          <p:pic>
            <p:nvPicPr>
              <p:cNvPr id="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79" y="3826723"/>
                <a:ext cx="1952171" cy="93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729" y="5213055"/>
                <a:ext cx="2035855" cy="734119"/>
              </a:xfrm>
              <a:prstGeom prst="rect">
                <a:avLst/>
              </a:prstGeom>
            </p:spPr>
          </p:pic>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7812" y="3577078"/>
                <a:ext cx="2165127" cy="136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 45"/>
              <p:cNvGrpSpPr/>
              <p:nvPr/>
            </p:nvGrpSpPr>
            <p:grpSpPr>
              <a:xfrm>
                <a:off x="2550149" y="1723747"/>
                <a:ext cx="2369637" cy="1456326"/>
                <a:chOff x="8402867" y="3544388"/>
                <a:chExt cx="1950720" cy="1114697"/>
              </a:xfrm>
            </p:grpSpPr>
            <p:sp>
              <p:nvSpPr>
                <p:cNvPr id="47" name="Rectangle 46"/>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8" name="Group 62"/>
                <p:cNvGrpSpPr>
                  <a:grpSpLocks/>
                </p:cNvGrpSpPr>
                <p:nvPr/>
              </p:nvGrpSpPr>
              <p:grpSpPr bwMode="auto">
                <a:xfrm>
                  <a:off x="8433664" y="3599292"/>
                  <a:ext cx="1889125" cy="1004887"/>
                  <a:chOff x="3272" y="1316"/>
                  <a:chExt cx="1889" cy="1002"/>
                </a:xfrm>
              </p:grpSpPr>
              <p:sp>
                <p:nvSpPr>
                  <p:cNvPr id="49"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50"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51"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52"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53"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54"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55"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56"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57"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58"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59"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60"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61"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62"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63"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grpSp>
      </p:grpSp>
    </p:spTree>
    <p:extLst>
      <p:ext uri="{BB962C8B-B14F-4D97-AF65-F5344CB8AC3E}">
        <p14:creationId xmlns:p14="http://schemas.microsoft.com/office/powerpoint/2010/main" val="1505183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Recap</a:t>
            </a:r>
            <a:endParaRPr lang="en-US" sz="5400" dirty="0"/>
          </a:p>
        </p:txBody>
      </p:sp>
    </p:spTree>
    <p:extLst>
      <p:ext uri="{BB962C8B-B14F-4D97-AF65-F5344CB8AC3E}">
        <p14:creationId xmlns:p14="http://schemas.microsoft.com/office/powerpoint/2010/main" val="3681307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812588" y="1600202"/>
            <a:ext cx="4727390"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2844059" y="2055174"/>
            <a:ext cx="8836898" cy="1071255"/>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07" tIns="174207" rIns="174207" bIns="174207" numCol="1" spcCol="1270" anchor="ctr" anchorCtr="0">
            <a:noAutofit/>
          </a:bodyPr>
          <a:lstStyle/>
          <a:p>
            <a:pPr algn="ctr" defTabSz="1422340">
              <a:lnSpc>
                <a:spcPct val="90000"/>
              </a:lnSpc>
              <a:spcBef>
                <a:spcPct val="0"/>
              </a:spcBef>
              <a:spcAft>
                <a:spcPct val="35000"/>
              </a:spcAft>
            </a:pPr>
            <a:r>
              <a:rPr lang="en-US" sz="3200" dirty="0">
                <a:latin typeface="Segoe UI" pitchFamily="34" charset="0"/>
                <a:ea typeface="Segoe UI" pitchFamily="34" charset="0"/>
                <a:cs typeface="Segoe UI" pitchFamily="34" charset="0"/>
              </a:rPr>
              <a:t>Enable Multi Tenant Clouds</a:t>
            </a:r>
          </a:p>
          <a:p>
            <a:pPr algn="ctr" defTabSz="1422340">
              <a:lnSpc>
                <a:spcPct val="90000"/>
              </a:lnSpc>
              <a:spcBef>
                <a:spcPct val="0"/>
              </a:spcBef>
              <a:spcAft>
                <a:spcPct val="35000"/>
              </a:spcAft>
            </a:pPr>
            <a:r>
              <a:rPr lang="en-US" sz="2100" dirty="0">
                <a:solidFill>
                  <a:schemeClr val="bg2">
                    <a:lumMod val="75000"/>
                  </a:schemeClr>
                </a:solidFill>
                <a:latin typeface="Segoe UI" pitchFamily="34" charset="0"/>
                <a:ea typeface="Segoe UI" pitchFamily="34" charset="0"/>
                <a:cs typeface="Segoe UI" pitchFamily="34" charset="0"/>
              </a:rPr>
              <a:t>Network Virtualization. Dynamic VM Placement. Secure Isolation. … </a:t>
            </a:r>
          </a:p>
        </p:txBody>
      </p:sp>
      <p:sp>
        <p:nvSpPr>
          <p:cNvPr id="7" name="Freeform 6"/>
          <p:cNvSpPr/>
          <p:nvPr/>
        </p:nvSpPr>
        <p:spPr>
          <a:xfrm>
            <a:off x="2844059" y="3260337"/>
            <a:ext cx="8836898" cy="1071255"/>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07" tIns="174207" rIns="174207" bIns="174207" numCol="1" spcCol="1270" anchor="ctr" anchorCtr="0">
            <a:noAutofit/>
          </a:bodyPr>
          <a:lstStyle/>
          <a:p>
            <a:pPr algn="ctr" defTabSz="1422340">
              <a:lnSpc>
                <a:spcPct val="90000"/>
              </a:lnSpc>
              <a:spcBef>
                <a:spcPct val="0"/>
              </a:spcBef>
              <a:spcAft>
                <a:spcPct val="35000"/>
              </a:spcAft>
            </a:pPr>
            <a:r>
              <a:rPr lang="en-US" sz="3200" dirty="0">
                <a:latin typeface="Segoe UI" pitchFamily="34" charset="0"/>
                <a:ea typeface="Segoe UI" pitchFamily="34" charset="0"/>
                <a:cs typeface="Segoe UI" pitchFamily="34" charset="0"/>
              </a:rPr>
              <a:t>High Scale &amp; Low Cost Datacenters</a:t>
            </a:r>
          </a:p>
          <a:p>
            <a:pPr algn="ctr" defTabSz="1422340">
              <a:lnSpc>
                <a:spcPct val="90000"/>
              </a:lnSpc>
              <a:spcBef>
                <a:spcPct val="0"/>
              </a:spcBef>
              <a:spcAft>
                <a:spcPct val="35000"/>
              </a:spcAft>
            </a:pPr>
            <a:r>
              <a:rPr lang="en-US" sz="2100" dirty="0">
                <a:solidFill>
                  <a:schemeClr val="bg2">
                    <a:lumMod val="75000"/>
                  </a:schemeClr>
                </a:solidFill>
                <a:latin typeface="Segoe UI" pitchFamily="34" charset="0"/>
                <a:ea typeface="Segoe UI" pitchFamily="34" charset="0"/>
                <a:cs typeface="Segoe UI" pitchFamily="34" charset="0"/>
              </a:rPr>
              <a:t>Leverage Hardware. High Availability. SMB2. Low Cost Storage. …</a:t>
            </a:r>
          </a:p>
        </p:txBody>
      </p:sp>
      <p:sp>
        <p:nvSpPr>
          <p:cNvPr id="8" name="Freeform 7"/>
          <p:cNvSpPr/>
          <p:nvPr/>
        </p:nvSpPr>
        <p:spPr>
          <a:xfrm>
            <a:off x="2844059" y="4465498"/>
            <a:ext cx="8836898" cy="1071255"/>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07" tIns="174207" rIns="174207" bIns="174207" numCol="1" spcCol="1270" anchor="ctr" anchorCtr="0">
            <a:noAutofit/>
          </a:bodyPr>
          <a:lstStyle/>
          <a:p>
            <a:pPr algn="ctr" defTabSz="1422340">
              <a:lnSpc>
                <a:spcPct val="90000"/>
              </a:lnSpc>
              <a:spcBef>
                <a:spcPct val="0"/>
              </a:spcBef>
              <a:spcAft>
                <a:spcPct val="35000"/>
              </a:spcAft>
            </a:pPr>
            <a:r>
              <a:rPr lang="en-US" sz="3200" dirty="0">
                <a:latin typeface="Segoe UI" pitchFamily="34" charset="0"/>
                <a:ea typeface="Segoe UI" pitchFamily="34" charset="0"/>
                <a:cs typeface="Segoe UI" pitchFamily="34" charset="0"/>
              </a:rPr>
              <a:t>Manageable &amp; Extensible</a:t>
            </a:r>
          </a:p>
          <a:p>
            <a:pPr algn="ctr" defTabSz="1422340">
              <a:lnSpc>
                <a:spcPct val="90000"/>
              </a:lnSpc>
              <a:spcBef>
                <a:spcPct val="0"/>
              </a:spcBef>
              <a:spcAft>
                <a:spcPct val="35000"/>
              </a:spcAft>
            </a:pPr>
            <a:r>
              <a:rPr lang="en-US" sz="2100" dirty="0">
                <a:solidFill>
                  <a:schemeClr val="bg2">
                    <a:lumMod val="75000"/>
                  </a:schemeClr>
                </a:solidFill>
                <a:latin typeface="Segoe UI" pitchFamily="34" charset="0"/>
                <a:ea typeface="Segoe UI" pitchFamily="34" charset="0"/>
                <a:cs typeface="Segoe UI" pitchFamily="34" charset="0"/>
              </a:rPr>
              <a:t>WMIv2. PowerShell. Extensible Switch. …</a:t>
            </a:r>
          </a:p>
        </p:txBody>
      </p:sp>
    </p:spTree>
    <p:extLst>
      <p:ext uri="{BB962C8B-B14F-4D97-AF65-F5344CB8AC3E}">
        <p14:creationId xmlns:p14="http://schemas.microsoft.com/office/powerpoint/2010/main" val="104841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519112" y="1305300"/>
            <a:ext cx="11474414" cy="4924425"/>
          </a:xfrm>
        </p:spPr>
        <p:txBody>
          <a:bodyPr/>
          <a:lstStyle/>
          <a:p>
            <a:r>
              <a:rPr lang="en-US" sz="2800" dirty="0" smtClean="0"/>
              <a:t>Windows Server 8 offers a broad range of extensibility points</a:t>
            </a:r>
          </a:p>
          <a:p>
            <a:pPr lvl="1"/>
            <a:r>
              <a:rPr lang="en-US" sz="2400" dirty="0" smtClean="0"/>
              <a:t>Plenty of opportunities for you to build</a:t>
            </a:r>
          </a:p>
          <a:p>
            <a:endParaRPr lang="en-US" sz="2800" dirty="0"/>
          </a:p>
          <a:p>
            <a:r>
              <a:rPr lang="en-US" sz="2800" dirty="0" smtClean="0"/>
              <a:t>Windows Server 8 leverages the latest hardware advancements</a:t>
            </a:r>
          </a:p>
          <a:p>
            <a:pPr lvl="1"/>
            <a:r>
              <a:rPr lang="en-US" sz="2400" dirty="0" smtClean="0"/>
              <a:t>Design Systems that takes advantage of these innovations</a:t>
            </a:r>
          </a:p>
          <a:p>
            <a:endParaRPr lang="en-US" sz="2800" dirty="0"/>
          </a:p>
          <a:p>
            <a:r>
              <a:rPr lang="en-US" sz="2800" dirty="0" smtClean="0"/>
              <a:t>Read the </a:t>
            </a:r>
            <a:r>
              <a:rPr lang="en-US" sz="2800" smtClean="0"/>
              <a:t>White Paper:</a:t>
            </a:r>
            <a:endParaRPr lang="en-US" sz="2800" dirty="0" smtClean="0"/>
          </a:p>
          <a:p>
            <a:pPr lvl="1"/>
            <a:r>
              <a:rPr lang="en-US" sz="2400" dirty="0" smtClean="0"/>
              <a:t>“Building </a:t>
            </a:r>
            <a:r>
              <a:rPr lang="en-US" sz="2400" dirty="0" err="1" smtClean="0"/>
              <a:t>IaaS</a:t>
            </a:r>
            <a:r>
              <a:rPr lang="en-US" sz="2400" dirty="0" smtClean="0"/>
              <a:t> Clouds Using Windows Server 8”</a:t>
            </a:r>
          </a:p>
          <a:p>
            <a:pPr lvl="1"/>
            <a:r>
              <a:rPr lang="en-US" sz="2400" u="sng" dirty="0">
                <a:hlinkClick r:id="rId2"/>
              </a:rPr>
              <a:t>http://go.microsoft.com/fwlink/p/?LinkId=228511</a:t>
            </a:r>
            <a:r>
              <a:rPr lang="en-US" sz="2400" dirty="0"/>
              <a:t> </a:t>
            </a:r>
          </a:p>
          <a:p>
            <a:endParaRPr lang="en-US" sz="2800" dirty="0" smtClean="0"/>
          </a:p>
          <a:p>
            <a:r>
              <a:rPr lang="en-US" sz="2800" dirty="0" smtClean="0"/>
              <a:t>Go to the relevant sessions and explore your opportunities!</a:t>
            </a:r>
          </a:p>
        </p:txBody>
      </p:sp>
    </p:spTree>
    <p:extLst>
      <p:ext uri="{BB962C8B-B14F-4D97-AF65-F5344CB8AC3E}">
        <p14:creationId xmlns:p14="http://schemas.microsoft.com/office/powerpoint/2010/main" val="330429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Taxonomy and Uses</a:t>
            </a:r>
            <a:endParaRPr lang="en-US" dirty="0"/>
          </a:p>
        </p:txBody>
      </p:sp>
      <p:sp>
        <p:nvSpPr>
          <p:cNvPr id="10" name="Rounded Rectangle 9"/>
          <p:cNvSpPr/>
          <p:nvPr>
            <p:custDataLst>
              <p:tags r:id="rId1"/>
            </p:custDataLst>
          </p:nvPr>
        </p:nvSpPr>
        <p:spPr bwMode="auto">
          <a:xfrm>
            <a:off x="50434" y="3136555"/>
            <a:ext cx="11942249" cy="1600200"/>
          </a:xfrm>
          <a:prstGeom prst="roundRect">
            <a:avLst>
              <a:gd name="adj" fmla="val 4697"/>
            </a:avLst>
          </a:prstGeom>
          <a:solidFill>
            <a:schemeClr val="bg1">
              <a:lumMod val="95000"/>
              <a:alpha val="93000"/>
            </a:schemeClr>
          </a:solidFill>
          <a:ln w="3175" cap="flat" cmpd="sng" algn="ctr">
            <a:solidFill>
              <a:schemeClr val="bg1">
                <a:lumMod val="75000"/>
              </a:schemeClr>
            </a:solidFill>
            <a:prstDash val="solid"/>
            <a:round/>
            <a:headEnd type="none" w="med" len="med"/>
            <a:tailEnd type="none" w="med" len="med"/>
          </a:ln>
          <a:effectLst/>
        </p:spPr>
        <p:txBody>
          <a:bodyPr vert="vert270" wrap="square" lIns="45779" tIns="45779" rIns="45779" bIns="45779" numCol="1" rtlCol="0" anchor="t" anchorCtr="0" compatLnSpc="1">
            <a:prstTxWarp prst="textNoShape">
              <a:avLst/>
            </a:prstTxWarp>
            <a:noAutofit/>
          </a:bodyPr>
          <a:lstStyle/>
          <a:p>
            <a:pPr marL="0" lvl="1" algn="ctr" fontAlgn="base">
              <a:buClr>
                <a:srgbClr val="FFFF99"/>
              </a:buClr>
              <a:buSzPct val="90000"/>
            </a:pPr>
            <a:r>
              <a:rPr lang="en-US" altLang="zh-CN" sz="1600" b="1" kern="0" dirty="0">
                <a:latin typeface="Segoe UI" pitchFamily="34" charset="0"/>
              </a:rPr>
              <a:t>Platform</a:t>
            </a:r>
          </a:p>
        </p:txBody>
      </p:sp>
      <p:sp>
        <p:nvSpPr>
          <p:cNvPr id="11" name="Rounded Rectangle 10"/>
          <p:cNvSpPr/>
          <p:nvPr>
            <p:custDataLst>
              <p:tags r:id="rId2"/>
            </p:custDataLst>
          </p:nvPr>
        </p:nvSpPr>
        <p:spPr bwMode="auto">
          <a:xfrm>
            <a:off x="50434" y="4798923"/>
            <a:ext cx="11942249" cy="1600200"/>
          </a:xfrm>
          <a:prstGeom prst="roundRect">
            <a:avLst>
              <a:gd name="adj" fmla="val 4697"/>
            </a:avLst>
          </a:prstGeom>
          <a:solidFill>
            <a:schemeClr val="bg1">
              <a:lumMod val="95000"/>
              <a:alpha val="93000"/>
            </a:schemeClr>
          </a:solidFill>
          <a:ln w="3175" cap="flat" cmpd="sng" algn="ctr">
            <a:solidFill>
              <a:schemeClr val="bg1">
                <a:lumMod val="75000"/>
              </a:schemeClr>
            </a:solidFill>
            <a:prstDash val="solid"/>
            <a:round/>
            <a:headEnd type="none" w="med" len="med"/>
            <a:tailEnd type="none" w="med" len="med"/>
          </a:ln>
          <a:effectLst/>
        </p:spPr>
        <p:txBody>
          <a:bodyPr vert="vert270" wrap="square" lIns="45779" tIns="45779" rIns="45779" bIns="45779" numCol="1" rtlCol="0" anchor="t" anchorCtr="0" compatLnSpc="1">
            <a:prstTxWarp prst="textNoShape">
              <a:avLst/>
            </a:prstTxWarp>
            <a:noAutofit/>
          </a:bodyPr>
          <a:lstStyle/>
          <a:p>
            <a:pPr marL="0" lvl="1" algn="ctr" fontAlgn="base">
              <a:buClr>
                <a:srgbClr val="FFFF99"/>
              </a:buClr>
              <a:buSzPct val="90000"/>
            </a:pPr>
            <a:r>
              <a:rPr lang="en-US" altLang="zh-CN" sz="1600" b="1" kern="0" dirty="0">
                <a:latin typeface="Segoe UI" pitchFamily="34" charset="0"/>
              </a:rPr>
              <a:t>Infrastructure</a:t>
            </a:r>
          </a:p>
        </p:txBody>
      </p:sp>
      <p:sp>
        <p:nvSpPr>
          <p:cNvPr id="12" name="Rounded Rectangle 11"/>
          <p:cNvSpPr/>
          <p:nvPr>
            <p:custDataLst>
              <p:tags r:id="rId3"/>
            </p:custDataLst>
          </p:nvPr>
        </p:nvSpPr>
        <p:spPr bwMode="auto">
          <a:xfrm>
            <a:off x="65416" y="1474187"/>
            <a:ext cx="11942248" cy="1600200"/>
          </a:xfrm>
          <a:prstGeom prst="roundRect">
            <a:avLst>
              <a:gd name="adj" fmla="val 4697"/>
            </a:avLst>
          </a:prstGeom>
          <a:solidFill>
            <a:schemeClr val="bg1">
              <a:lumMod val="95000"/>
              <a:alpha val="93000"/>
            </a:schemeClr>
          </a:solidFill>
          <a:ln w="3175" cap="flat" cmpd="sng" algn="ctr">
            <a:solidFill>
              <a:schemeClr val="bg1">
                <a:lumMod val="75000"/>
              </a:schemeClr>
            </a:solidFill>
            <a:prstDash val="solid"/>
            <a:round/>
            <a:headEnd type="none" w="med" len="med"/>
            <a:tailEnd type="none" w="med" len="med"/>
          </a:ln>
          <a:effectLst/>
        </p:spPr>
        <p:txBody>
          <a:bodyPr vert="vert270" wrap="square" lIns="45779" tIns="45779" rIns="45779" bIns="45779" numCol="1" rtlCol="0" anchor="t" anchorCtr="0" compatLnSpc="1">
            <a:prstTxWarp prst="textNoShape">
              <a:avLst/>
            </a:prstTxWarp>
            <a:noAutofit/>
          </a:bodyPr>
          <a:lstStyle/>
          <a:p>
            <a:pPr marL="0" lvl="1" algn="ctr" defTabSz="915544" fontAlgn="base">
              <a:buClr>
                <a:srgbClr val="FFFF99"/>
              </a:buClr>
              <a:buSzPct val="90000"/>
            </a:pPr>
            <a:r>
              <a:rPr lang="en-US" altLang="zh-CN" sz="1600" b="1" kern="0" dirty="0">
                <a:latin typeface="Segoe UI" pitchFamily="34" charset="0"/>
              </a:rPr>
              <a:t>Software</a:t>
            </a:r>
          </a:p>
        </p:txBody>
      </p:sp>
      <p:grpSp>
        <p:nvGrpSpPr>
          <p:cNvPr id="38" name="Group 37"/>
          <p:cNvGrpSpPr/>
          <p:nvPr/>
        </p:nvGrpSpPr>
        <p:grpSpPr>
          <a:xfrm>
            <a:off x="452884" y="3227995"/>
            <a:ext cx="1567518" cy="1417320"/>
            <a:chOff x="10102362" y="2841415"/>
            <a:chExt cx="1465850" cy="1417320"/>
          </a:xfrm>
        </p:grpSpPr>
        <p:sp>
          <p:nvSpPr>
            <p:cNvPr id="39" name="Rounded Rectangle 38"/>
            <p:cNvSpPr/>
            <p:nvPr/>
          </p:nvSpPr>
          <p:spPr bwMode="auto">
            <a:xfrm>
              <a:off x="10102362" y="2841415"/>
              <a:ext cx="1465850" cy="1417320"/>
            </a:xfrm>
            <a:prstGeom prst="roundRect">
              <a:avLst>
                <a:gd name="adj" fmla="val 3615"/>
              </a:avLst>
            </a:prstGeom>
            <a:gradFill>
              <a:gsLst>
                <a:gs pos="20000">
                  <a:srgbClr val="FFFFFF"/>
                </a:gs>
                <a:gs pos="100000">
                  <a:srgbClr val="DDDDDD"/>
                </a:gs>
              </a:gsLst>
              <a:lin ang="5400000" scaled="1"/>
            </a:gradFill>
            <a:ln w="3175"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45720" tIns="45720" rIns="45720" bIns="45720" numCol="1" rtlCol="0" anchor="t" anchorCtr="0" compatLnSpc="1">
              <a:prstTxWarp prst="textNoShape">
                <a:avLst/>
              </a:prstTxWarp>
              <a:noAutofit/>
            </a:bodyPr>
            <a:lstStyle/>
            <a:p>
              <a:pPr algn="ctr">
                <a:spcBef>
                  <a:spcPts val="200"/>
                </a:spcBef>
                <a:buClr>
                  <a:schemeClr val="tx1">
                    <a:lumMod val="75000"/>
                  </a:schemeClr>
                </a:buClr>
                <a:buSzPct val="100000"/>
              </a:pPr>
              <a:r>
                <a:rPr lang="en-US" sz="1500" b="1" i="1" dirty="0">
                  <a:solidFill>
                    <a:schemeClr val="bg2"/>
                  </a:solidFill>
                  <a:latin typeface="Segoe UI" pitchFamily="34" charset="0"/>
                  <a:ea typeface="Segoe UI" pitchFamily="34" charset="0"/>
                  <a:cs typeface="Segoe UI" pitchFamily="34" charset="0"/>
                </a:rPr>
                <a:t>PaaS</a:t>
              </a:r>
            </a:p>
          </p:txBody>
        </p:sp>
        <p:pic>
          <p:nvPicPr>
            <p:cNvPr id="40" name="Picture 3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0395107" y="3220959"/>
              <a:ext cx="880360" cy="883382"/>
            </a:xfrm>
            <a:prstGeom prst="rect">
              <a:avLst/>
            </a:prstGeom>
            <a:noFill/>
            <a:ln>
              <a:noFill/>
            </a:ln>
          </p:spPr>
        </p:pic>
      </p:grpSp>
      <p:grpSp>
        <p:nvGrpSpPr>
          <p:cNvPr id="41" name="Group 40"/>
          <p:cNvGrpSpPr/>
          <p:nvPr/>
        </p:nvGrpSpPr>
        <p:grpSpPr>
          <a:xfrm>
            <a:off x="436854" y="4890363"/>
            <a:ext cx="1567518" cy="1417320"/>
            <a:chOff x="10102362" y="4503783"/>
            <a:chExt cx="1465850" cy="1417320"/>
          </a:xfrm>
        </p:grpSpPr>
        <p:sp>
          <p:nvSpPr>
            <p:cNvPr id="42" name="Rounded Rectangle 41"/>
            <p:cNvSpPr/>
            <p:nvPr/>
          </p:nvSpPr>
          <p:spPr bwMode="auto">
            <a:xfrm>
              <a:off x="10102362" y="4503783"/>
              <a:ext cx="1465850" cy="1417320"/>
            </a:xfrm>
            <a:prstGeom prst="roundRect">
              <a:avLst>
                <a:gd name="adj" fmla="val 3615"/>
              </a:avLst>
            </a:prstGeom>
            <a:gradFill>
              <a:gsLst>
                <a:gs pos="20000">
                  <a:srgbClr val="FFFFFF"/>
                </a:gs>
                <a:gs pos="100000">
                  <a:srgbClr val="DDDDDD"/>
                </a:gs>
              </a:gsLst>
              <a:lin ang="5400000" scaled="1"/>
            </a:gradFill>
            <a:ln w="3175"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45720" tIns="45720" rIns="45720" bIns="45720" numCol="1" rtlCol="0" anchor="t" anchorCtr="0" compatLnSpc="1">
              <a:prstTxWarp prst="textNoShape">
                <a:avLst/>
              </a:prstTxWarp>
              <a:noAutofit/>
            </a:bodyPr>
            <a:lstStyle/>
            <a:p>
              <a:pPr algn="ctr">
                <a:spcBef>
                  <a:spcPts val="200"/>
                </a:spcBef>
                <a:buClr>
                  <a:schemeClr val="tx1">
                    <a:lumMod val="75000"/>
                  </a:schemeClr>
                </a:buClr>
                <a:buSzPct val="100000"/>
              </a:pPr>
              <a:r>
                <a:rPr lang="en-US" sz="1500" b="1" i="1" dirty="0">
                  <a:solidFill>
                    <a:schemeClr val="bg2"/>
                  </a:solidFill>
                  <a:latin typeface="Segoe UI" pitchFamily="34" charset="0"/>
                  <a:ea typeface="Segoe UI" pitchFamily="34" charset="0"/>
                  <a:cs typeface="Segoe UI" pitchFamily="34" charset="0"/>
                </a:rPr>
                <a:t>IaaS</a:t>
              </a:r>
            </a:p>
          </p:txBody>
        </p:sp>
        <p:pic>
          <p:nvPicPr>
            <p:cNvPr id="43" name="Picture 42"/>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0395107" y="4883327"/>
              <a:ext cx="880360" cy="883382"/>
            </a:xfrm>
            <a:prstGeom prst="rect">
              <a:avLst/>
            </a:prstGeom>
            <a:noFill/>
            <a:ln>
              <a:noFill/>
            </a:ln>
          </p:spPr>
        </p:pic>
      </p:grpSp>
      <p:grpSp>
        <p:nvGrpSpPr>
          <p:cNvPr id="44" name="Group 43"/>
          <p:cNvGrpSpPr/>
          <p:nvPr/>
        </p:nvGrpSpPr>
        <p:grpSpPr>
          <a:xfrm>
            <a:off x="468915" y="1565627"/>
            <a:ext cx="1567518" cy="1417320"/>
            <a:chOff x="10102362" y="1179047"/>
            <a:chExt cx="1465850" cy="1417320"/>
          </a:xfrm>
        </p:grpSpPr>
        <p:sp>
          <p:nvSpPr>
            <p:cNvPr id="45" name="Rounded Rectangle 44"/>
            <p:cNvSpPr/>
            <p:nvPr/>
          </p:nvSpPr>
          <p:spPr bwMode="auto">
            <a:xfrm>
              <a:off x="10102362" y="1179047"/>
              <a:ext cx="1465850" cy="1417320"/>
            </a:xfrm>
            <a:prstGeom prst="roundRect">
              <a:avLst>
                <a:gd name="adj" fmla="val 3615"/>
              </a:avLst>
            </a:prstGeom>
            <a:gradFill>
              <a:gsLst>
                <a:gs pos="20000">
                  <a:srgbClr val="FFFFFF"/>
                </a:gs>
                <a:gs pos="100000">
                  <a:srgbClr val="DDDDDD"/>
                </a:gs>
              </a:gsLst>
              <a:lin ang="5400000" scaled="1"/>
            </a:gradFill>
            <a:ln w="3175"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45720" tIns="45720" rIns="45720" bIns="45720" numCol="1" rtlCol="0" anchor="t" anchorCtr="0" compatLnSpc="1">
              <a:prstTxWarp prst="textNoShape">
                <a:avLst/>
              </a:prstTxWarp>
              <a:noAutofit/>
            </a:bodyPr>
            <a:lstStyle/>
            <a:p>
              <a:pPr algn="ctr">
                <a:spcBef>
                  <a:spcPts val="200"/>
                </a:spcBef>
                <a:buClr>
                  <a:schemeClr val="tx1">
                    <a:lumMod val="75000"/>
                  </a:schemeClr>
                </a:buClr>
                <a:buSzPct val="100000"/>
              </a:pPr>
              <a:r>
                <a:rPr lang="en-US" sz="1500" b="1" i="1" dirty="0">
                  <a:solidFill>
                    <a:schemeClr val="bg2"/>
                  </a:solidFill>
                  <a:latin typeface="Segoe UI" pitchFamily="34" charset="0"/>
                  <a:ea typeface="Segoe UI" pitchFamily="34" charset="0"/>
                  <a:cs typeface="Segoe UI" pitchFamily="34" charset="0"/>
                </a:rPr>
                <a:t>SaaS</a:t>
              </a:r>
            </a:p>
          </p:txBody>
        </p:sp>
        <p:pic>
          <p:nvPicPr>
            <p:cNvPr id="46" name="Picture 45"/>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10405519" y="1558591"/>
              <a:ext cx="859536" cy="886968"/>
            </a:xfrm>
            <a:prstGeom prst="rect">
              <a:avLst/>
            </a:prstGeom>
            <a:noFill/>
            <a:ln>
              <a:noFill/>
            </a:ln>
          </p:spPr>
        </p:pic>
      </p:grpSp>
      <p:sp>
        <p:nvSpPr>
          <p:cNvPr id="49" name="Rounded Rectangle 48"/>
          <p:cNvSpPr/>
          <p:nvPr/>
        </p:nvSpPr>
        <p:spPr bwMode="auto">
          <a:xfrm>
            <a:off x="2127258" y="4913223"/>
            <a:ext cx="9750382" cy="1371600"/>
          </a:xfrm>
          <a:prstGeom prst="roundRect">
            <a:avLst>
              <a:gd name="adj" fmla="val 3615"/>
            </a:avLst>
          </a:prstGeom>
          <a:gradFill>
            <a:gsLst>
              <a:gs pos="88000">
                <a:schemeClr val="accent1"/>
              </a:gs>
              <a:gs pos="0">
                <a:schemeClr val="accent1"/>
              </a:gs>
              <a:gs pos="100000">
                <a:schemeClr val="accent2">
                  <a:lumMod val="60000"/>
                  <a:lumOff val="40000"/>
                </a:schemeClr>
              </a:gs>
            </a:gsLst>
            <a:lin ang="16200000" scaled="1"/>
          </a:gradFill>
          <a:ln w="3175" cap="flat" cmpd="sng" algn="ctr">
            <a:solidFill>
              <a:schemeClr val="accent1">
                <a:lumMod val="60000"/>
                <a:lumOff val="40000"/>
              </a:schemeClr>
            </a:solid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45779" tIns="45779" rIns="45779" bIns="45779" numCol="1" rtlCol="0" anchor="t" anchorCtr="0" compatLnSpc="1">
            <a:prstTxWarp prst="textNoShape">
              <a:avLst/>
            </a:prstTxWarp>
            <a:noAutofit/>
          </a:bodyPr>
          <a:lstStyle/>
          <a:p>
            <a:pPr marL="286119" indent="-286119">
              <a:lnSpc>
                <a:spcPct val="95000"/>
              </a:lnSpc>
              <a:spcBef>
                <a:spcPts val="200"/>
              </a:spcBef>
              <a:buClr>
                <a:srgbClr val="FFFFFF"/>
              </a:buClr>
              <a:buSzPct val="100000"/>
              <a:buFont typeface="Arial" pitchFamily="34" charset="0"/>
              <a:buChar char="•"/>
            </a:pPr>
            <a:r>
              <a:rPr lang="en-US" sz="1900" b="1" u="sng"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a:t>
            </a:r>
            <a:r>
              <a:rPr lang="en-US" sz="1900" b="1" u="sng" dirty="0" smtClean="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Virtual Machines </a:t>
            </a:r>
            <a:r>
              <a:rPr lang="en-US" sz="1900" b="1" u="sng"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for rent” service</a:t>
            </a:r>
          </a:p>
          <a:p>
            <a:pPr marL="286119" indent="-286119">
              <a:lnSpc>
                <a:spcPct val="95000"/>
              </a:lnSpc>
              <a:spcBef>
                <a:spcPts val="200"/>
              </a:spcBef>
              <a:buClr>
                <a:srgbClr val="FFFFFF"/>
              </a:buClr>
              <a:buSzPct val="100000"/>
              <a:buFont typeface="Arial" pitchFamily="34" charset="0"/>
              <a:buChar char="•"/>
            </a:pP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Cloud provider runs a datacenter that offers dynamic VM, storage and networks allocation, and charges for allocation and usage metrics of these resources</a:t>
            </a:r>
          </a:p>
          <a:p>
            <a:pPr marL="286119" indent="-286119">
              <a:lnSpc>
                <a:spcPct val="95000"/>
              </a:lnSpc>
              <a:spcBef>
                <a:spcPts val="200"/>
              </a:spcBef>
              <a:buClr>
                <a:srgbClr val="FFFFFF"/>
              </a:buClr>
              <a:buSzPct val="100000"/>
              <a:buFont typeface="Arial" pitchFamily="34" charset="0"/>
              <a:buChar char="•"/>
            </a:pP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Tenant owns the infrastructure and treats it as a ‘server’ in the cloud</a:t>
            </a:r>
          </a:p>
        </p:txBody>
      </p:sp>
      <p:sp>
        <p:nvSpPr>
          <p:cNvPr id="54" name="Rounded Rectangle 53"/>
          <p:cNvSpPr/>
          <p:nvPr/>
        </p:nvSpPr>
        <p:spPr bwMode="auto">
          <a:xfrm>
            <a:off x="2135970" y="3227995"/>
            <a:ext cx="9738611" cy="1371600"/>
          </a:xfrm>
          <a:prstGeom prst="roundRect">
            <a:avLst>
              <a:gd name="adj" fmla="val 3615"/>
            </a:avLst>
          </a:prstGeom>
          <a:gradFill>
            <a:gsLst>
              <a:gs pos="88000">
                <a:schemeClr val="accent1"/>
              </a:gs>
              <a:gs pos="0">
                <a:schemeClr val="accent1"/>
              </a:gs>
              <a:gs pos="100000">
                <a:schemeClr val="accent2">
                  <a:lumMod val="60000"/>
                  <a:lumOff val="40000"/>
                </a:schemeClr>
              </a:gs>
            </a:gsLst>
            <a:lin ang="16200000" scaled="1"/>
          </a:gradFill>
          <a:ln w="3175" cap="flat" cmpd="sng" algn="ctr">
            <a:solidFill>
              <a:schemeClr val="accent1">
                <a:lumMod val="60000"/>
                <a:lumOff val="40000"/>
              </a:schemeClr>
            </a:solid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45779" tIns="45779" rIns="45779" bIns="45779" numCol="1" rtlCol="0" anchor="t" anchorCtr="0" compatLnSpc="1">
            <a:prstTxWarp prst="textNoShape">
              <a:avLst/>
            </a:prstTxWarp>
            <a:noAutofit/>
          </a:bodyPr>
          <a:lstStyle/>
          <a:p>
            <a:pPr marL="286119" indent="-286119">
              <a:lnSpc>
                <a:spcPct val="95000"/>
              </a:lnSpc>
              <a:spcBef>
                <a:spcPts val="200"/>
              </a:spcBef>
              <a:buClr>
                <a:srgbClr val="FFFFFF"/>
              </a:buClr>
              <a:buSzPct val="100000"/>
              <a:buFont typeface="Arial" pitchFamily="34" charset="0"/>
              <a:buChar char="•"/>
            </a:pPr>
            <a:r>
              <a:rPr lang="en-US" sz="1900" b="1" u="sng"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Application Platform for developing cloud-ready apps</a:t>
            </a:r>
          </a:p>
          <a:p>
            <a:pPr marL="286119" indent="-286119">
              <a:lnSpc>
                <a:spcPct val="95000"/>
              </a:lnSpc>
              <a:spcBef>
                <a:spcPts val="200"/>
              </a:spcBef>
              <a:buClr>
                <a:srgbClr val="FFFFFF"/>
              </a:buClr>
              <a:buSzPct val="100000"/>
              <a:buFont typeface="Arial" pitchFamily="34" charset="0"/>
              <a:buChar char="•"/>
            </a:pP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Platform includes native services for scalability &amp; resiliency</a:t>
            </a:r>
          </a:p>
          <a:p>
            <a:pPr marL="286119" indent="-286119">
              <a:lnSpc>
                <a:spcPct val="95000"/>
              </a:lnSpc>
              <a:spcBef>
                <a:spcPts val="200"/>
              </a:spcBef>
              <a:buClr>
                <a:srgbClr val="FFFFFF"/>
              </a:buClr>
              <a:buSzPct val="100000"/>
              <a:buFont typeface="Arial" pitchFamily="34" charset="0"/>
              <a:buChar char="•"/>
            </a:pP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Apps have to be designed to run on the </a:t>
            </a:r>
            <a:r>
              <a:rPr lang="en-US" sz="1900" dirty="0" err="1">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PaaS</a:t>
            </a: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 cloud – unaware of the “server” </a:t>
            </a:r>
            <a:r>
              <a:rPr lang="en-US" sz="1900" dirty="0" smtClean="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on which they run</a:t>
            </a:r>
            <a:endPar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8" name="Rounded Rectangle 57"/>
          <p:cNvSpPr/>
          <p:nvPr/>
        </p:nvSpPr>
        <p:spPr bwMode="auto">
          <a:xfrm>
            <a:off x="2127258" y="1589103"/>
            <a:ext cx="9746511" cy="1371600"/>
          </a:xfrm>
          <a:prstGeom prst="roundRect">
            <a:avLst>
              <a:gd name="adj" fmla="val 3615"/>
            </a:avLst>
          </a:prstGeom>
          <a:gradFill>
            <a:gsLst>
              <a:gs pos="88000">
                <a:schemeClr val="accent1"/>
              </a:gs>
              <a:gs pos="0">
                <a:schemeClr val="accent1"/>
              </a:gs>
              <a:gs pos="100000">
                <a:schemeClr val="accent2">
                  <a:lumMod val="60000"/>
                  <a:lumOff val="40000"/>
                </a:schemeClr>
              </a:gs>
            </a:gsLst>
            <a:lin ang="16200000" scaled="1"/>
          </a:gradFill>
          <a:ln w="3175" cap="flat" cmpd="sng" algn="ctr">
            <a:solidFill>
              <a:schemeClr val="accent1">
                <a:lumMod val="60000"/>
                <a:lumOff val="40000"/>
              </a:schemeClr>
            </a:solid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45779" tIns="45779" rIns="45779" bIns="45779" numCol="1" rtlCol="0" anchor="t" anchorCtr="0" compatLnSpc="1">
            <a:prstTxWarp prst="textNoShape">
              <a:avLst/>
            </a:prstTxWarp>
            <a:noAutofit/>
          </a:bodyPr>
          <a:lstStyle/>
          <a:p>
            <a:pPr marL="286119" indent="-286119">
              <a:lnSpc>
                <a:spcPct val="95000"/>
              </a:lnSpc>
              <a:spcBef>
                <a:spcPts val="200"/>
              </a:spcBef>
              <a:buClr>
                <a:srgbClr val="FFFFFF"/>
              </a:buClr>
              <a:buSzPct val="100000"/>
              <a:buFont typeface="Arial" pitchFamily="34" charset="0"/>
              <a:buChar char="•"/>
            </a:pPr>
            <a:r>
              <a:rPr lang="en-US" sz="1900" b="1" u="sng"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Application is consumed as a service. </a:t>
            </a:r>
          </a:p>
          <a:p>
            <a:pPr marL="286119" indent="-286119">
              <a:lnSpc>
                <a:spcPct val="95000"/>
              </a:lnSpc>
              <a:spcBef>
                <a:spcPts val="200"/>
              </a:spcBef>
              <a:buClr>
                <a:srgbClr val="FFFFFF"/>
              </a:buClr>
              <a:buSzPct val="100000"/>
              <a:buFont typeface="Arial" pitchFamily="34" charset="0"/>
              <a:buChar char="•"/>
            </a:pP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Cloud provider runs the application, consumer doesn’t need to develop anything – charged for “app level” assets</a:t>
            </a:r>
          </a:p>
          <a:p>
            <a:pPr marL="286119" indent="-286119">
              <a:lnSpc>
                <a:spcPct val="95000"/>
              </a:lnSpc>
              <a:spcBef>
                <a:spcPts val="200"/>
              </a:spcBef>
              <a:buClr>
                <a:srgbClr val="FFFFFF"/>
              </a:buClr>
              <a:buSzPct val="100000"/>
              <a:buFont typeface="Arial" pitchFamily="34" charset="0"/>
              <a:buChar char="•"/>
            </a:pPr>
            <a:r>
              <a:rPr lang="en-US" sz="1900" dirty="0">
                <a:ln>
                  <a:solidFill>
                    <a:srgbClr val="FFFFFF">
                      <a:alpha val="0"/>
                    </a:srgbClr>
                  </a:solidFill>
                </a:ln>
                <a:effectLst>
                  <a:outerShdw blurRad="38100" dist="38100" dir="2700000" algn="tl">
                    <a:srgbClr val="000000">
                      <a:alpha val="43137"/>
                    </a:srgbClr>
                  </a:outerShdw>
                </a:effectLst>
                <a:latin typeface="Segoe UI" pitchFamily="34" charset="0"/>
                <a:ea typeface="Segoe UI" pitchFamily="34" charset="0"/>
                <a:cs typeface="Segoe UI" pitchFamily="34" charset="0"/>
              </a:rPr>
              <a:t>Cloud intelligence built into the application</a:t>
            </a:r>
          </a:p>
        </p:txBody>
      </p:sp>
    </p:spTree>
    <p:extLst>
      <p:ext uri="{BB962C8B-B14F-4D97-AF65-F5344CB8AC3E}">
        <p14:creationId xmlns:p14="http://schemas.microsoft.com/office/powerpoint/2010/main" val="7800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49" grpId="0" animBg="1"/>
      <p:bldP spid="54" grpId="0" animBg="1"/>
      <p:bldP spid="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376583"/>
          </a:xfrm>
        </p:spPr>
        <p:txBody>
          <a:bodyPr/>
          <a:lstStyle/>
          <a:p>
            <a:pPr>
              <a:spcBef>
                <a:spcPts val="1800"/>
              </a:spcBef>
            </a:pPr>
            <a:r>
              <a:rPr lang="en-US" sz="2400" dirty="0"/>
              <a:t>SAC-430T: Designing the building blocks for a Windows Server 8 cloud</a:t>
            </a:r>
            <a:endParaRPr lang="en-US" sz="2400" b="1" dirty="0">
              <a:solidFill>
                <a:srgbClr val="000000"/>
              </a:solidFill>
              <a:latin typeface="Calibri"/>
            </a:endParaRPr>
          </a:p>
          <a:p>
            <a:pPr>
              <a:spcBef>
                <a:spcPts val="1800"/>
              </a:spcBef>
            </a:pPr>
            <a:r>
              <a:rPr lang="en-US" sz="2400" dirty="0"/>
              <a:t>SAC-442T: Building secure, scalable multi-tenant clouds using Hyper-V Network Virtualization</a:t>
            </a:r>
          </a:p>
          <a:p>
            <a:pPr>
              <a:spcBef>
                <a:spcPts val="1800"/>
              </a:spcBef>
            </a:pPr>
            <a:r>
              <a:rPr lang="en-US" sz="2400" dirty="0"/>
              <a:t>SAC-559T: Extending the Hyper-V switch</a:t>
            </a:r>
          </a:p>
          <a:p>
            <a:pPr>
              <a:spcBef>
                <a:spcPts val="1800"/>
              </a:spcBef>
            </a:pPr>
            <a:r>
              <a:rPr lang="en-US" sz="2400" dirty="0"/>
              <a:t>SAC-437T: A deep dive into Hyper-V networking</a:t>
            </a:r>
          </a:p>
          <a:p>
            <a:pPr>
              <a:spcBef>
                <a:spcPts val="1800"/>
              </a:spcBef>
            </a:pPr>
            <a:r>
              <a:rPr lang="en-US" sz="2400" dirty="0"/>
              <a:t>SAC-433T: Network acceleration and other NIC technologies for the data center</a:t>
            </a:r>
          </a:p>
          <a:p>
            <a:pPr>
              <a:spcBef>
                <a:spcPts val="1800"/>
              </a:spcBef>
            </a:pPr>
            <a:r>
              <a:rPr lang="en-US" sz="2400" dirty="0"/>
              <a:t>SAC-439T: Enabling multi-tenancy and converged fabric for the cloud using </a:t>
            </a:r>
            <a:r>
              <a:rPr lang="en-US" sz="2400" dirty="0" err="1"/>
              <a:t>QoS</a:t>
            </a:r>
            <a:endParaRPr lang="en-US" sz="2400" dirty="0" smtClean="0"/>
          </a:p>
          <a:p>
            <a:pPr>
              <a:spcBef>
                <a:spcPts val="1800"/>
              </a:spcBef>
            </a:pPr>
            <a:r>
              <a:rPr lang="en-US" sz="2400" dirty="0"/>
              <a:t>SAC-565T: Windows networking with PowerShell: A foundation for data center management</a:t>
            </a:r>
          </a:p>
        </p:txBody>
      </p:sp>
    </p:spTree>
    <p:extLst>
      <p:ext uri="{BB962C8B-B14F-4D97-AF65-F5344CB8AC3E}">
        <p14:creationId xmlns:p14="http://schemas.microsoft.com/office/powerpoint/2010/main" val="280320561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73704194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835376816"/>
      </p:ext>
    </p:extLst>
  </p:cSld>
  <p:clrMapOvr>
    <a:masterClrMapping/>
  </p:clrMapOvr>
  <p:transition>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61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10124" y="1069734"/>
            <a:ext cx="10184362" cy="5535175"/>
          </a:xfrm>
          <a:prstGeom prst="rect">
            <a:avLst/>
          </a:prstGeom>
          <a:solidFill>
            <a:schemeClr val="accent1"/>
          </a:solidFill>
          <a:ln w="3175">
            <a:noFill/>
          </a:ln>
          <a:effectLst>
            <a:glow rad="1397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Rounded Rectangle 10"/>
          <p:cNvSpPr/>
          <p:nvPr/>
        </p:nvSpPr>
        <p:spPr>
          <a:xfrm>
            <a:off x="8508725" y="640080"/>
            <a:ext cx="3157523" cy="715748"/>
          </a:xfrm>
          <a:prstGeom prst="round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304"/>
              </a:lnSpc>
            </a:pPr>
            <a:r>
              <a:rPr lang="en-US" dirty="0" smtClean="0">
                <a:solidFill>
                  <a:schemeClr val="tx1"/>
                </a:solidFill>
              </a:rPr>
              <a:t>Windows Server 8</a:t>
            </a:r>
          </a:p>
          <a:p>
            <a:pPr algn="ctr"/>
            <a:r>
              <a:rPr lang="en-US" sz="1600" dirty="0">
                <a:solidFill>
                  <a:schemeClr val="tx1"/>
                </a:solidFill>
              </a:rPr>
              <a:t>(Infrastructure as a Service)</a:t>
            </a:r>
          </a:p>
        </p:txBody>
      </p:sp>
      <p:sp>
        <p:nvSpPr>
          <p:cNvPr id="4" name="Right Arrow 3"/>
          <p:cNvSpPr/>
          <p:nvPr/>
        </p:nvSpPr>
        <p:spPr>
          <a:xfrm>
            <a:off x="3550922" y="1644953"/>
            <a:ext cx="1837608" cy="813708"/>
          </a:xfrm>
          <a:prstGeom prst="rightArrow">
            <a:avLst/>
          </a:prstGeom>
          <a:solidFill>
            <a:schemeClr val="accent1">
              <a:alpha val="25882"/>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7" name="Title 6"/>
          <p:cNvSpPr>
            <a:spLocks noGrp="1"/>
          </p:cNvSpPr>
          <p:nvPr>
            <p:ph type="title"/>
          </p:nvPr>
        </p:nvSpPr>
        <p:spPr/>
        <p:txBody>
          <a:bodyPr/>
          <a:lstStyle/>
          <a:p>
            <a:r>
              <a:rPr lang="en-US" smtClean="0"/>
              <a:t>The Evolution of the Data Center</a:t>
            </a:r>
            <a:endParaRPr lang="en-US" dirty="0"/>
          </a:p>
        </p:txBody>
      </p:sp>
      <p:sp>
        <p:nvSpPr>
          <p:cNvPr id="12" name="TextBox 11"/>
          <p:cNvSpPr txBox="1"/>
          <p:nvPr/>
        </p:nvSpPr>
        <p:spPr>
          <a:xfrm>
            <a:off x="3510013" y="1893283"/>
            <a:ext cx="1782459" cy="323285"/>
          </a:xfrm>
          <a:prstGeom prst="rect">
            <a:avLst/>
          </a:prstGeom>
          <a:solidFill>
            <a:schemeClr val="accent3"/>
          </a:solidFill>
        </p:spPr>
        <p:txBody>
          <a:bodyPr wrap="none" lIns="91559" tIns="45779" rIns="91559" bIns="45779" rtlCol="0">
            <a:spAutoFit/>
          </a:bodyPr>
          <a:lstStyle/>
          <a:p>
            <a:r>
              <a:rPr lang="en-US" sz="1500" dirty="0"/>
              <a:t>Server virtualization</a:t>
            </a:r>
          </a:p>
        </p:txBody>
      </p:sp>
      <p:sp>
        <p:nvSpPr>
          <p:cNvPr id="13" name="TextBox 12"/>
          <p:cNvSpPr txBox="1"/>
          <p:nvPr/>
        </p:nvSpPr>
        <p:spPr>
          <a:xfrm>
            <a:off x="4971837" y="3246288"/>
            <a:ext cx="2232597" cy="646450"/>
          </a:xfrm>
          <a:prstGeom prst="rect">
            <a:avLst/>
          </a:prstGeom>
          <a:noFill/>
        </p:spPr>
        <p:txBody>
          <a:bodyPr wrap="square" lIns="91559" tIns="45779" rIns="91559" bIns="45779" rtlCol="0">
            <a:spAutoFit/>
          </a:bodyPr>
          <a:lstStyle/>
          <a:p>
            <a:pPr marL="171671" indent="-171671">
              <a:buFont typeface="Arial" pitchFamily="34" charset="0"/>
              <a:buChar char="•"/>
            </a:pPr>
            <a:r>
              <a:rPr lang="en-US" dirty="0"/>
              <a:t>Server virtualization</a:t>
            </a:r>
          </a:p>
        </p:txBody>
      </p:sp>
      <p:sp>
        <p:nvSpPr>
          <p:cNvPr id="14" name="TextBox 13"/>
          <p:cNvSpPr txBox="1"/>
          <p:nvPr/>
        </p:nvSpPr>
        <p:spPr>
          <a:xfrm>
            <a:off x="8438125" y="3246290"/>
            <a:ext cx="3352719" cy="1477447"/>
          </a:xfrm>
          <a:prstGeom prst="rect">
            <a:avLst/>
          </a:prstGeom>
          <a:noFill/>
        </p:spPr>
        <p:txBody>
          <a:bodyPr wrap="square" lIns="91559" tIns="45779" rIns="91559" bIns="45779" rtlCol="0">
            <a:spAutoFit/>
          </a:bodyPr>
          <a:lstStyle/>
          <a:p>
            <a:pPr marL="171671" indent="-171671">
              <a:buFont typeface="Arial" pitchFamily="34" charset="0"/>
              <a:buChar char="•"/>
            </a:pPr>
            <a:r>
              <a:rPr lang="en-US" dirty="0"/>
              <a:t>Shared Compute, Storage, Network</a:t>
            </a:r>
          </a:p>
          <a:p>
            <a:pPr marL="171671" indent="-171671">
              <a:buFont typeface="Arial" pitchFamily="34" charset="0"/>
              <a:buChar char="•"/>
            </a:pPr>
            <a:r>
              <a:rPr lang="en-US" dirty="0" smtClean="0"/>
              <a:t>Multi-tenancy &amp; isolation</a:t>
            </a:r>
          </a:p>
          <a:p>
            <a:pPr marL="171671" indent="-171671">
              <a:buFont typeface="Arial" pitchFamily="34" charset="0"/>
              <a:buChar char="•"/>
            </a:pPr>
            <a:r>
              <a:rPr lang="en-US" dirty="0"/>
              <a:t>Converged </a:t>
            </a:r>
            <a:r>
              <a:rPr lang="en-US" dirty="0" smtClean="0"/>
              <a:t>network fabric</a:t>
            </a:r>
            <a:endParaRPr lang="en-US" dirty="0"/>
          </a:p>
          <a:p>
            <a:pPr marL="171671" indent="-171671">
              <a:buFont typeface="Arial" pitchFamily="34" charset="0"/>
              <a:buChar char="•"/>
            </a:pPr>
            <a:r>
              <a:rPr lang="en-US" dirty="0" smtClean="0"/>
              <a:t>Hybrid clouds</a:t>
            </a:r>
            <a:endParaRPr lang="en-US" dirty="0"/>
          </a:p>
        </p:txBody>
      </p:sp>
      <p:sp>
        <p:nvSpPr>
          <p:cNvPr id="18" name="TextBox 17"/>
          <p:cNvSpPr txBox="1"/>
          <p:nvPr/>
        </p:nvSpPr>
        <p:spPr>
          <a:xfrm>
            <a:off x="61149" y="3225800"/>
            <a:ext cx="1792690" cy="369451"/>
          </a:xfrm>
          <a:prstGeom prst="rect">
            <a:avLst/>
          </a:prstGeom>
          <a:noFill/>
        </p:spPr>
        <p:txBody>
          <a:bodyPr wrap="square" lIns="91559" tIns="45779" rIns="91559" bIns="45779" rtlCol="0">
            <a:spAutoFit/>
          </a:bodyPr>
          <a:lstStyle/>
          <a:p>
            <a:r>
              <a:rPr lang="en-US" b="1" dirty="0"/>
              <a:t>Characteristics</a:t>
            </a:r>
          </a:p>
        </p:txBody>
      </p:sp>
      <p:sp>
        <p:nvSpPr>
          <p:cNvPr id="24" name="TextBox 23"/>
          <p:cNvSpPr txBox="1"/>
          <p:nvPr/>
        </p:nvSpPr>
        <p:spPr>
          <a:xfrm>
            <a:off x="4971837" y="4839884"/>
            <a:ext cx="3070895" cy="1200448"/>
          </a:xfrm>
          <a:prstGeom prst="rect">
            <a:avLst/>
          </a:prstGeom>
          <a:noFill/>
        </p:spPr>
        <p:txBody>
          <a:bodyPr wrap="square" lIns="91559" tIns="45779" rIns="91559" bIns="45779" rtlCol="0">
            <a:spAutoFit/>
          </a:bodyPr>
          <a:lstStyle/>
          <a:p>
            <a:pPr marL="171671" indent="-171671">
              <a:buFont typeface="Arial" pitchFamily="34" charset="0"/>
              <a:buChar char="•"/>
            </a:pPr>
            <a:r>
              <a:rPr lang="en-US" dirty="0"/>
              <a:t>Server consolidation</a:t>
            </a:r>
          </a:p>
          <a:p>
            <a:pPr marL="171671" indent="-171671">
              <a:buFont typeface="Arial" pitchFamily="34" charset="0"/>
              <a:buChar char="•"/>
            </a:pPr>
            <a:r>
              <a:rPr lang="en-US" dirty="0"/>
              <a:t>Some scale-out</a:t>
            </a:r>
          </a:p>
          <a:p>
            <a:pPr marL="171671" indent="-171671">
              <a:buFont typeface="Arial" pitchFamily="34" charset="0"/>
              <a:buChar char="•"/>
            </a:pPr>
            <a:r>
              <a:rPr lang="en-US" dirty="0"/>
              <a:t>Heterogeneous server hardware</a:t>
            </a:r>
          </a:p>
        </p:txBody>
      </p:sp>
      <p:sp>
        <p:nvSpPr>
          <p:cNvPr id="26" name="TextBox 25"/>
          <p:cNvSpPr txBox="1"/>
          <p:nvPr/>
        </p:nvSpPr>
        <p:spPr>
          <a:xfrm>
            <a:off x="8438125" y="4839885"/>
            <a:ext cx="3352717" cy="1754446"/>
          </a:xfrm>
          <a:prstGeom prst="rect">
            <a:avLst/>
          </a:prstGeom>
          <a:noFill/>
        </p:spPr>
        <p:txBody>
          <a:bodyPr wrap="square" lIns="91559" tIns="45779" rIns="91559" bIns="45779" rtlCol="0">
            <a:spAutoFit/>
          </a:bodyPr>
          <a:lstStyle/>
          <a:p>
            <a:pPr marL="171671" indent="-171671">
              <a:buFont typeface="Arial" pitchFamily="34" charset="0"/>
              <a:buChar char="•"/>
            </a:pPr>
            <a:r>
              <a:rPr lang="en-US" dirty="0"/>
              <a:t>Efficient infrastructure utilization</a:t>
            </a:r>
          </a:p>
          <a:p>
            <a:pPr marL="171671" indent="-171671">
              <a:buFont typeface="Arial" pitchFamily="34" charset="0"/>
              <a:buChar char="•"/>
            </a:pPr>
            <a:r>
              <a:rPr lang="en-US" dirty="0"/>
              <a:t>Automatic deployment / migration of </a:t>
            </a:r>
            <a:r>
              <a:rPr lang="en-US" dirty="0" smtClean="0"/>
              <a:t>Apps, VM’s and Services</a:t>
            </a:r>
            <a:endParaRPr lang="en-US" dirty="0"/>
          </a:p>
          <a:p>
            <a:pPr marL="171671" indent="-171671">
              <a:buFont typeface="Arial" pitchFamily="34" charset="0"/>
              <a:buChar char="•"/>
            </a:pPr>
            <a:r>
              <a:rPr lang="en-US" dirty="0"/>
              <a:t>Scaling of network/storage</a:t>
            </a:r>
          </a:p>
        </p:txBody>
      </p:sp>
      <p:sp>
        <p:nvSpPr>
          <p:cNvPr id="35" name="TextBox 34"/>
          <p:cNvSpPr txBox="1"/>
          <p:nvPr/>
        </p:nvSpPr>
        <p:spPr>
          <a:xfrm>
            <a:off x="1769106" y="4839884"/>
            <a:ext cx="1903548" cy="646450"/>
          </a:xfrm>
          <a:prstGeom prst="rect">
            <a:avLst/>
          </a:prstGeom>
          <a:noFill/>
        </p:spPr>
        <p:txBody>
          <a:bodyPr wrap="square" lIns="91559" tIns="45779" rIns="91559" bIns="45779" rtlCol="0">
            <a:spAutoFit/>
          </a:bodyPr>
          <a:lstStyle/>
          <a:p>
            <a:pPr marL="171671" indent="-171671">
              <a:buFont typeface="Arial" pitchFamily="34" charset="0"/>
              <a:buChar char="•"/>
            </a:pPr>
            <a:r>
              <a:rPr lang="en-US" dirty="0"/>
              <a:t>Hardware isolation</a:t>
            </a:r>
          </a:p>
        </p:txBody>
      </p:sp>
      <p:grpSp>
        <p:nvGrpSpPr>
          <p:cNvPr id="2" name="Group 1"/>
          <p:cNvGrpSpPr/>
          <p:nvPr/>
        </p:nvGrpSpPr>
        <p:grpSpPr>
          <a:xfrm>
            <a:off x="7052288" y="1648071"/>
            <a:ext cx="2177463" cy="813708"/>
            <a:chOff x="7052288" y="1644953"/>
            <a:chExt cx="2177463" cy="813708"/>
          </a:xfrm>
        </p:grpSpPr>
        <p:sp>
          <p:nvSpPr>
            <p:cNvPr id="58" name="Right Arrow 57"/>
            <p:cNvSpPr/>
            <p:nvPr/>
          </p:nvSpPr>
          <p:spPr>
            <a:xfrm>
              <a:off x="7052288" y="1644953"/>
              <a:ext cx="2177463" cy="813708"/>
            </a:xfrm>
            <a:prstGeom prst="rightArrow">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53" name="TextBox 52"/>
            <p:cNvSpPr txBox="1"/>
            <p:nvPr/>
          </p:nvSpPr>
          <p:spPr>
            <a:xfrm>
              <a:off x="7600765" y="1897917"/>
              <a:ext cx="778017" cy="323285"/>
            </a:xfrm>
            <a:prstGeom prst="rect">
              <a:avLst/>
            </a:prstGeom>
            <a:noFill/>
          </p:spPr>
          <p:txBody>
            <a:bodyPr wrap="none" lIns="91559" tIns="45779" rIns="91559" bIns="45779" rtlCol="0">
              <a:spAutoFit/>
            </a:bodyPr>
            <a:lstStyle/>
            <a:p>
              <a:pPr marL="114448"/>
              <a:r>
                <a:rPr lang="en-US" sz="1500" dirty="0"/>
                <a:t>Cloud</a:t>
              </a:r>
            </a:p>
          </p:txBody>
        </p:sp>
      </p:grpSp>
      <p:sp>
        <p:nvSpPr>
          <p:cNvPr id="55" name="TextBox 54"/>
          <p:cNvSpPr txBox="1"/>
          <p:nvPr/>
        </p:nvSpPr>
        <p:spPr>
          <a:xfrm>
            <a:off x="1769106" y="3246289"/>
            <a:ext cx="2091197" cy="646450"/>
          </a:xfrm>
          <a:prstGeom prst="rect">
            <a:avLst/>
          </a:prstGeom>
          <a:noFill/>
        </p:spPr>
        <p:txBody>
          <a:bodyPr wrap="none" lIns="91559" tIns="45779" rIns="91559" bIns="45779" rtlCol="0">
            <a:spAutoFit/>
          </a:bodyPr>
          <a:lstStyle/>
          <a:p>
            <a:pPr marL="171671" indent="-171671">
              <a:buFont typeface="Arial" pitchFamily="34" charset="0"/>
              <a:buChar char="•"/>
            </a:pPr>
            <a:r>
              <a:rPr lang="en-US" dirty="0"/>
              <a:t>Dedicated servers</a:t>
            </a:r>
          </a:p>
          <a:p>
            <a:pPr marL="171671" indent="-171671">
              <a:buFont typeface="Arial" pitchFamily="34" charset="0"/>
              <a:buChar char="•"/>
            </a:pPr>
            <a:r>
              <a:rPr lang="en-US" dirty="0"/>
              <a:t>No virtualization</a:t>
            </a:r>
          </a:p>
        </p:txBody>
      </p:sp>
      <p:cxnSp>
        <p:nvCxnSpPr>
          <p:cNvPr id="31" name="Straight Connector 30"/>
          <p:cNvCxnSpPr/>
          <p:nvPr/>
        </p:nvCxnSpPr>
        <p:spPr>
          <a:xfrm>
            <a:off x="252874" y="3225800"/>
            <a:ext cx="11471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2873" y="4831720"/>
            <a:ext cx="1792690" cy="369451"/>
          </a:xfrm>
          <a:prstGeom prst="rect">
            <a:avLst/>
          </a:prstGeom>
          <a:noFill/>
        </p:spPr>
        <p:txBody>
          <a:bodyPr wrap="square" lIns="91559" tIns="45779" rIns="91559" bIns="45779" rtlCol="0">
            <a:spAutoFit/>
          </a:bodyPr>
          <a:lstStyle/>
          <a:p>
            <a:r>
              <a:rPr lang="en-US" b="1" dirty="0"/>
              <a:t>Benefits</a:t>
            </a:r>
          </a:p>
        </p:txBody>
      </p:sp>
      <p:cxnSp>
        <p:nvCxnSpPr>
          <p:cNvPr id="42" name="Straight Connector 41"/>
          <p:cNvCxnSpPr/>
          <p:nvPr/>
        </p:nvCxnSpPr>
        <p:spPr>
          <a:xfrm>
            <a:off x="252874" y="4802224"/>
            <a:ext cx="11471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a:off x="2045564" y="2706653"/>
            <a:ext cx="9458895" cy="519147"/>
          </a:xfrm>
          <a:prstGeom prst="rightArrow">
            <a:avLst>
              <a:gd name="adj1" fmla="val 59436"/>
              <a:gd name="adj2" fmla="val 50000"/>
            </a:avLst>
          </a:prstGeom>
          <a:solidFill>
            <a:schemeClr val="accent2">
              <a:alpha val="25882"/>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r>
              <a:rPr lang="en-US" dirty="0">
                <a:solidFill>
                  <a:schemeClr val="tx1"/>
                </a:solidFill>
              </a:rPr>
              <a:t>Potential to Scale</a:t>
            </a:r>
          </a:p>
        </p:txBody>
      </p:sp>
      <p:sp>
        <p:nvSpPr>
          <p:cNvPr id="48" name="Rounded Rectangle 47"/>
          <p:cNvSpPr/>
          <p:nvPr/>
        </p:nvSpPr>
        <p:spPr>
          <a:xfrm>
            <a:off x="2066116" y="1360462"/>
            <a:ext cx="1388927" cy="1388927"/>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9" name="Rounded Rectangle 48"/>
          <p:cNvSpPr/>
          <p:nvPr/>
        </p:nvSpPr>
        <p:spPr>
          <a:xfrm>
            <a:off x="5511847" y="1359981"/>
            <a:ext cx="1389888" cy="1389888"/>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1" name="Rounded Rectangle 50"/>
          <p:cNvSpPr/>
          <p:nvPr/>
        </p:nvSpPr>
        <p:spPr>
          <a:xfrm>
            <a:off x="9392542" y="1359981"/>
            <a:ext cx="1389888" cy="1389888"/>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1451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24" grpId="0"/>
      <p:bldP spid="26" grpId="0"/>
      <p:bldP spid="35"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1522413" y="1600201"/>
            <a:ext cx="4525433" cy="4525433"/>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785142" y="2055174"/>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latin typeface="Segoe UI" pitchFamily="34" charset="0"/>
                <a:ea typeface="Segoe UI" pitchFamily="34" charset="0"/>
                <a:cs typeface="Segoe UI" pitchFamily="34" charset="0"/>
              </a:rPr>
              <a:t>Enable Multi Tenant Clouds</a:t>
            </a:r>
            <a:endParaRPr lang="en-US" sz="3200" kern="1200" dirty="0">
              <a:latin typeface="Segoe UI" pitchFamily="34" charset="0"/>
              <a:ea typeface="Segoe UI" pitchFamily="34" charset="0"/>
              <a:cs typeface="Segoe UI" pitchFamily="34" charset="0"/>
            </a:endParaRPr>
          </a:p>
        </p:txBody>
      </p:sp>
      <p:sp>
        <p:nvSpPr>
          <p:cNvPr id="7" name="Freeform 6"/>
          <p:cNvSpPr/>
          <p:nvPr/>
        </p:nvSpPr>
        <p:spPr>
          <a:xfrm>
            <a:off x="3785142" y="3260336"/>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lumMod val="65000"/>
                  </a:schemeClr>
                </a:solidFill>
                <a:latin typeface="Segoe UI" pitchFamily="34" charset="0"/>
                <a:ea typeface="Segoe UI" pitchFamily="34" charset="0"/>
                <a:cs typeface="Segoe UI" pitchFamily="34" charset="0"/>
              </a:rPr>
              <a:t>High Scale &amp; Low Cost Datacenters</a:t>
            </a:r>
            <a:endParaRPr lang="en-US" sz="3200" kern="1200" dirty="0">
              <a:solidFill>
                <a:schemeClr val="accent6">
                  <a:lumMod val="65000"/>
                </a:schemeClr>
              </a:solidFill>
              <a:latin typeface="Segoe UI" pitchFamily="34" charset="0"/>
              <a:ea typeface="Segoe UI" pitchFamily="34" charset="0"/>
              <a:cs typeface="Segoe UI" pitchFamily="34" charset="0"/>
            </a:endParaRPr>
          </a:p>
        </p:txBody>
      </p:sp>
      <p:sp>
        <p:nvSpPr>
          <p:cNvPr id="8" name="Freeform 7"/>
          <p:cNvSpPr/>
          <p:nvPr/>
        </p:nvSpPr>
        <p:spPr>
          <a:xfrm>
            <a:off x="3785142" y="4465498"/>
            <a:ext cx="7084472" cy="1071254"/>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4214" tIns="174214" rIns="174214" bIns="17421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lumMod val="65000"/>
                  </a:schemeClr>
                </a:solidFill>
                <a:latin typeface="Segoe UI" pitchFamily="34" charset="0"/>
                <a:ea typeface="Segoe UI" pitchFamily="34" charset="0"/>
                <a:cs typeface="Segoe UI" pitchFamily="34" charset="0"/>
              </a:rPr>
              <a:t>Manageable &amp; Extensible</a:t>
            </a:r>
            <a:endParaRPr lang="en-US" sz="3200" kern="1200" dirty="0">
              <a:solidFill>
                <a:schemeClr val="accent6">
                  <a:lumMod val="65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473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Multi-Tenant Cloud</a:t>
            </a:r>
            <a:endParaRPr lang="en-US" dirty="0"/>
          </a:p>
        </p:txBody>
      </p:sp>
      <p:sp>
        <p:nvSpPr>
          <p:cNvPr id="4" name="Content Placeholder 3"/>
          <p:cNvSpPr>
            <a:spLocks noGrp="1"/>
          </p:cNvSpPr>
          <p:nvPr>
            <p:ph sz="half" idx="1"/>
          </p:nvPr>
        </p:nvSpPr>
        <p:spPr>
          <a:xfrm>
            <a:off x="519113" y="1447800"/>
            <a:ext cx="5486400" cy="3798540"/>
          </a:xfrm>
        </p:spPr>
        <p:txBody>
          <a:bodyPr/>
          <a:lstStyle/>
          <a:p>
            <a:pPr>
              <a:lnSpc>
                <a:spcPct val="150000"/>
              </a:lnSpc>
            </a:pPr>
            <a:r>
              <a:rPr lang="en-US" sz="3200" dirty="0" smtClean="0"/>
              <a:t>Secure Isolation Between Tenants</a:t>
            </a:r>
          </a:p>
          <a:p>
            <a:pPr>
              <a:lnSpc>
                <a:spcPct val="150000"/>
              </a:lnSpc>
            </a:pPr>
            <a:r>
              <a:rPr lang="en-US" sz="3200" dirty="0" smtClean="0"/>
              <a:t>Dynamic Placement of Services</a:t>
            </a:r>
          </a:p>
          <a:p>
            <a:pPr>
              <a:lnSpc>
                <a:spcPct val="150000"/>
              </a:lnSpc>
            </a:pPr>
            <a:r>
              <a:rPr lang="en-US" sz="3200" dirty="0" err="1" smtClean="0"/>
              <a:t>QoS</a:t>
            </a:r>
            <a:r>
              <a:rPr lang="en-US" sz="3200" dirty="0" smtClean="0"/>
              <a:t> and Resource Metering</a:t>
            </a:r>
          </a:p>
        </p:txBody>
      </p:sp>
      <p:pic>
        <p:nvPicPr>
          <p:cNvPr id="6" name="Picture 2" descr="\\eventsql\dvd\Online_ART\DVD_ART36\Artwork_Imagery\Icons - Illustrations\_ VIRTUALIZATION ICONS\7_Serv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574" y="2109389"/>
            <a:ext cx="4164515" cy="253881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343474" y="4953000"/>
            <a:ext cx="2546610" cy="1016000"/>
            <a:chOff x="6667500" y="361950"/>
            <a:chExt cx="2514600" cy="1085850"/>
          </a:xfrm>
          <a:pattFill prst="pct5">
            <a:fgClr>
              <a:schemeClr val="accent1">
                <a:tint val="60000"/>
                <a:hueOff val="0"/>
                <a:satOff val="0"/>
                <a:lumOff val="0"/>
              </a:schemeClr>
            </a:fgClr>
            <a:bgClr>
              <a:schemeClr val="bg1"/>
            </a:bgClr>
          </a:pattFill>
        </p:grpSpPr>
        <p:sp>
          <p:nvSpPr>
            <p:cNvPr id="7" name="Rounded Rectangle 6"/>
            <p:cNvSpPr/>
            <p:nvPr/>
          </p:nvSpPr>
          <p:spPr>
            <a:xfrm>
              <a:off x="6667500" y="361950"/>
              <a:ext cx="2514600" cy="10858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r>
                <a:rPr lang="en-US" dirty="0" err="1" smtClean="0">
                  <a:solidFill>
                    <a:schemeClr val="tx1"/>
                  </a:solidFill>
                </a:rPr>
                <a:t>Contoso</a:t>
              </a:r>
              <a:r>
                <a:rPr lang="en-US" dirty="0" smtClean="0">
                  <a:solidFill>
                    <a:schemeClr val="tx1"/>
                  </a:solidFill>
                </a:rPr>
                <a:t> Bank</a:t>
              </a:r>
            </a:p>
            <a:p>
              <a:pPr algn="ctr"/>
              <a:endParaRPr lang="en-US" dirty="0">
                <a:solidFill>
                  <a:schemeClr val="tx1"/>
                </a:solidFill>
              </a:endParaRPr>
            </a:p>
            <a:p>
              <a:pPr algn="ctr"/>
              <a:endParaRPr lang="en-US" dirty="0" smtClean="0">
                <a:solidFill>
                  <a:schemeClr val="tx1"/>
                </a:solidFill>
              </a:endParaRPr>
            </a:p>
          </p:txBody>
        </p:sp>
        <p:pic>
          <p:nvPicPr>
            <p:cNvPr id="8" name="Picture 6" descr="\\eventsql\dvd\Online_ART\DVD_ART36\Artwork_Imagery\Icons - Illustrations\_ VIRTUALIZATION ICONS\Application Virtual I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773" y="781562"/>
              <a:ext cx="693827" cy="584984"/>
            </a:xfrm>
            <a:prstGeom prst="rect">
              <a:avLst/>
            </a:prstGeom>
            <a:grpFill/>
            <a:extLst/>
          </p:spPr>
        </p:pic>
        <p:pic>
          <p:nvPicPr>
            <p:cNvPr id="9" name="Picture 7" descr="\\eventsql\dvd\Online_ART\DVD_ART36\Artwork_Imagery\Icons - Illustrations\_ VIRTUALIZATION ICONS\Application Virtual Databa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6498" y="781560"/>
              <a:ext cx="765602" cy="645500"/>
            </a:xfrm>
            <a:prstGeom prst="rect">
              <a:avLst/>
            </a:prstGeom>
            <a:grpFill/>
            <a:extLst/>
          </p:spPr>
        </p:pic>
        <p:pic>
          <p:nvPicPr>
            <p:cNvPr id="10" name="Picture 8" descr="\\eventsql\dvd\Online_ART\DVD_ART36\Artwork_Imagery\Icons - Illustrations\_ VIRTUALIZATION ICONS\Application Virtual SQL 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035" y="790327"/>
              <a:ext cx="744807" cy="627967"/>
            </a:xfrm>
            <a:prstGeom prst="rect">
              <a:avLst/>
            </a:prstGeom>
            <a:grpFill/>
            <a:extLst/>
          </p:spPr>
        </p:pic>
      </p:grpSp>
      <p:grpSp>
        <p:nvGrpSpPr>
          <p:cNvPr id="12" name="Group 11"/>
          <p:cNvGrpSpPr/>
          <p:nvPr/>
        </p:nvGrpSpPr>
        <p:grpSpPr>
          <a:xfrm>
            <a:off x="9243192" y="4953000"/>
            <a:ext cx="2539339" cy="1016000"/>
            <a:chOff x="6667500" y="361950"/>
            <a:chExt cx="2514600" cy="1085850"/>
          </a:xfrm>
        </p:grpSpPr>
        <p:sp>
          <p:nvSpPr>
            <p:cNvPr id="13" name="Rounded Rectangle 12"/>
            <p:cNvSpPr/>
            <p:nvPr/>
          </p:nvSpPr>
          <p:spPr>
            <a:xfrm>
              <a:off x="6667500" y="361950"/>
              <a:ext cx="2514600" cy="1085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r>
                <a:rPr lang="en-US" dirty="0" err="1" smtClean="0">
                  <a:solidFill>
                    <a:schemeClr val="tx1"/>
                  </a:solidFill>
                </a:rPr>
                <a:t>Woodgrove</a:t>
              </a:r>
              <a:r>
                <a:rPr lang="en-US" dirty="0" smtClean="0">
                  <a:solidFill>
                    <a:schemeClr val="tx1"/>
                  </a:solidFill>
                </a:rPr>
                <a:t> Bank</a:t>
              </a:r>
            </a:p>
            <a:p>
              <a:pPr algn="ctr"/>
              <a:endParaRPr lang="en-US" dirty="0">
                <a:solidFill>
                  <a:schemeClr val="tx1"/>
                </a:solidFill>
              </a:endParaRPr>
            </a:p>
            <a:p>
              <a:pPr algn="ctr"/>
              <a:endParaRPr lang="en-US" dirty="0">
                <a:solidFill>
                  <a:schemeClr val="tx1"/>
                </a:solidFill>
              </a:endParaRPr>
            </a:p>
          </p:txBody>
        </p:sp>
        <p:pic>
          <p:nvPicPr>
            <p:cNvPr id="14" name="Picture 6" descr="\\eventsql\dvd\Online_ART\DVD_ART36\Artwork_Imagery\Icons - Illustrations\_ VIRTUALIZATION ICONS\Application Virtual II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3773" y="753235"/>
              <a:ext cx="693827" cy="5849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ventsql\dvd\Online_ART\DVD_ART36\Artwork_Imagery\Icons - Illustrations\_ VIRTUALIZATION ICONS\Application Virtual Databa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6498" y="753234"/>
              <a:ext cx="765602" cy="645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ventsql\dvd\Online_ART\DVD_ART36\Artwork_Imagery\Icons - Illustrations\_ VIRTUALIZATION ICONS\Application Virtual SQL 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035" y="762001"/>
              <a:ext cx="744807" cy="62796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6840043" y="1615757"/>
            <a:ext cx="4501575" cy="400087"/>
          </a:xfrm>
          <a:prstGeom prst="rect">
            <a:avLst/>
          </a:prstGeom>
          <a:noFill/>
        </p:spPr>
        <p:txBody>
          <a:bodyPr wrap="none" lIns="121899" tIns="60949" rIns="121899" bIns="60949" rtlCol="0">
            <a:spAutoFit/>
          </a:bodyPr>
          <a:lstStyle/>
          <a:p>
            <a:r>
              <a:rPr lang="en-US" dirty="0" smtClean="0"/>
              <a:t>Multiple Customers on Shared Infrastructure</a:t>
            </a:r>
            <a:endParaRPr lang="en-US" dirty="0"/>
          </a:p>
        </p:txBody>
      </p:sp>
      <p:cxnSp>
        <p:nvCxnSpPr>
          <p:cNvPr id="18" name="Straight Connector 17"/>
          <p:cNvCxnSpPr>
            <a:stCxn id="7" idx="0"/>
          </p:cNvCxnSpPr>
          <p:nvPr/>
        </p:nvCxnSpPr>
        <p:spPr>
          <a:xfrm flipV="1">
            <a:off x="7616779" y="3835400"/>
            <a:ext cx="1474053" cy="1117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13" idx="0"/>
          </p:cNvCxnSpPr>
          <p:nvPr/>
        </p:nvCxnSpPr>
        <p:spPr>
          <a:xfrm flipH="1" flipV="1">
            <a:off x="9168198" y="3835400"/>
            <a:ext cx="1344664" cy="1117600"/>
          </a:xfrm>
          <a:prstGeom prst="line">
            <a:avLst/>
          </a:prstGeom>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7102704" y="2440700"/>
            <a:ext cx="824505" cy="369451"/>
          </a:xfrm>
          <a:prstGeom prst="rect">
            <a:avLst/>
          </a:prstGeom>
          <a:noFill/>
        </p:spPr>
        <p:txBody>
          <a:bodyPr wrap="none" lIns="91559" tIns="45779" rIns="91559" bIns="45779" rtlCol="0">
            <a:spAutoFit/>
          </a:bodyPr>
          <a:lstStyle/>
          <a:p>
            <a:r>
              <a:rPr lang="en-US" b="1" dirty="0" err="1" smtClean="0"/>
              <a:t>Hoster</a:t>
            </a:r>
            <a:endParaRPr lang="en-US" b="1" dirty="0"/>
          </a:p>
        </p:txBody>
      </p:sp>
    </p:spTree>
    <p:extLst>
      <p:ext uri="{BB962C8B-B14F-4D97-AF65-F5344CB8AC3E}">
        <p14:creationId xmlns:p14="http://schemas.microsoft.com/office/powerpoint/2010/main" val="261840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Multi-Tenant Cloud</a:t>
            </a:r>
            <a:endParaRPr lang="en-US" dirty="0"/>
          </a:p>
        </p:txBody>
      </p:sp>
      <p:grpSp>
        <p:nvGrpSpPr>
          <p:cNvPr id="11" name="Group 10"/>
          <p:cNvGrpSpPr/>
          <p:nvPr/>
        </p:nvGrpSpPr>
        <p:grpSpPr>
          <a:xfrm>
            <a:off x="612869" y="1677190"/>
            <a:ext cx="3342404" cy="4106093"/>
            <a:chOff x="612869" y="1677190"/>
            <a:chExt cx="3342404" cy="4371453"/>
          </a:xfrm>
        </p:grpSpPr>
        <p:sp>
          <p:nvSpPr>
            <p:cNvPr id="5" name="Freeform 4"/>
            <p:cNvSpPr/>
            <p:nvPr/>
          </p:nvSpPr>
          <p:spPr>
            <a:xfrm>
              <a:off x="612869" y="1677190"/>
              <a:ext cx="3342404" cy="1006120"/>
            </a:xfrm>
            <a:custGeom>
              <a:avLst/>
              <a:gdLst>
                <a:gd name="connsiteX0" fmla="*/ 0 w 3342404"/>
                <a:gd name="connsiteY0" fmla="*/ 0 h 1006120"/>
                <a:gd name="connsiteX1" fmla="*/ 3342404 w 3342404"/>
                <a:gd name="connsiteY1" fmla="*/ 0 h 1006120"/>
                <a:gd name="connsiteX2" fmla="*/ 3342404 w 3342404"/>
                <a:gd name="connsiteY2" fmla="*/ 1006120 h 1006120"/>
                <a:gd name="connsiteX3" fmla="*/ 0 w 3342404"/>
                <a:gd name="connsiteY3" fmla="*/ 1006120 h 1006120"/>
                <a:gd name="connsiteX4" fmla="*/ 0 w 3342404"/>
                <a:gd name="connsiteY4" fmla="*/ 0 h 10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4" h="1006120">
                  <a:moveTo>
                    <a:pt x="0" y="0"/>
                  </a:moveTo>
                  <a:lnTo>
                    <a:pt x="3342404" y="0"/>
                  </a:lnTo>
                  <a:lnTo>
                    <a:pt x="3342404" y="1006120"/>
                  </a:lnTo>
                  <a:lnTo>
                    <a:pt x="0" y="1006120"/>
                  </a:lnTo>
                  <a:lnTo>
                    <a:pt x="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Secure Isolation Between Tenants</a:t>
              </a:r>
              <a:endParaRPr lang="en-US" sz="2600" kern="1200" dirty="0"/>
            </a:p>
          </p:txBody>
        </p:sp>
        <p:sp>
          <p:nvSpPr>
            <p:cNvPr id="6" name="Freeform 5"/>
            <p:cNvSpPr/>
            <p:nvPr/>
          </p:nvSpPr>
          <p:spPr>
            <a:xfrm>
              <a:off x="612869" y="2683311"/>
              <a:ext cx="3342404" cy="3365332"/>
            </a:xfrm>
            <a:custGeom>
              <a:avLst/>
              <a:gdLst>
                <a:gd name="connsiteX0" fmla="*/ 0 w 3342404"/>
                <a:gd name="connsiteY0" fmla="*/ 0 h 3365332"/>
                <a:gd name="connsiteX1" fmla="*/ 3342404 w 3342404"/>
                <a:gd name="connsiteY1" fmla="*/ 0 h 3365332"/>
                <a:gd name="connsiteX2" fmla="*/ 3342404 w 3342404"/>
                <a:gd name="connsiteY2" fmla="*/ 3365332 h 3365332"/>
                <a:gd name="connsiteX3" fmla="*/ 0 w 3342404"/>
                <a:gd name="connsiteY3" fmla="*/ 3365332 h 3365332"/>
                <a:gd name="connsiteX4" fmla="*/ 0 w 3342404"/>
                <a:gd name="connsiteY4" fmla="*/ 0 h 336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4" h="3365332">
                  <a:moveTo>
                    <a:pt x="0" y="0"/>
                  </a:moveTo>
                  <a:lnTo>
                    <a:pt x="3342404" y="0"/>
                  </a:lnTo>
                  <a:lnTo>
                    <a:pt x="3342404" y="3365332"/>
                  </a:lnTo>
                  <a:lnTo>
                    <a:pt x="0" y="3365332"/>
                  </a:lnTo>
                  <a:lnTo>
                    <a:pt x="0" y="0"/>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Hyper-V Extensible Switch</a:t>
              </a:r>
              <a:endParaRPr lang="en-US" sz="2600" kern="1200" dirty="0"/>
            </a:p>
            <a:p>
              <a:pPr marL="228600" lvl="1" indent="-228600" algn="l" defTabSz="1155700">
                <a:lnSpc>
                  <a:spcPct val="90000"/>
                </a:lnSpc>
                <a:spcBef>
                  <a:spcPct val="0"/>
                </a:spcBef>
                <a:spcAft>
                  <a:spcPct val="15000"/>
                </a:spcAft>
                <a:buChar char="••"/>
              </a:pPr>
              <a:r>
                <a:rPr lang="en-US" sz="2600" kern="1200" dirty="0" smtClean="0"/>
                <a:t>Isolation Policies</a:t>
              </a:r>
              <a:endParaRPr lang="en-US" sz="2600" kern="1200" dirty="0"/>
            </a:p>
            <a:p>
              <a:pPr marL="228600" lvl="1" indent="-228600" algn="l" defTabSz="1155700">
                <a:lnSpc>
                  <a:spcPct val="90000"/>
                </a:lnSpc>
                <a:spcBef>
                  <a:spcPct val="0"/>
                </a:spcBef>
                <a:spcAft>
                  <a:spcPct val="15000"/>
                </a:spcAft>
                <a:buChar char="••"/>
              </a:pPr>
              <a:r>
                <a:rPr lang="en-US" sz="2600" kern="1200" dirty="0" smtClean="0"/>
                <a:t>PVLANs</a:t>
              </a:r>
              <a:endParaRPr lang="en-US" sz="2600" kern="1200" dirty="0"/>
            </a:p>
          </p:txBody>
        </p:sp>
      </p:grpSp>
      <p:grpSp>
        <p:nvGrpSpPr>
          <p:cNvPr id="12" name="Group 11"/>
          <p:cNvGrpSpPr/>
          <p:nvPr/>
        </p:nvGrpSpPr>
        <p:grpSpPr>
          <a:xfrm>
            <a:off x="4423210" y="1677190"/>
            <a:ext cx="3342404" cy="4106093"/>
            <a:chOff x="4423210" y="1677190"/>
            <a:chExt cx="3342404" cy="4371453"/>
          </a:xfrm>
        </p:grpSpPr>
        <p:sp>
          <p:nvSpPr>
            <p:cNvPr id="7" name="Freeform 6"/>
            <p:cNvSpPr/>
            <p:nvPr/>
          </p:nvSpPr>
          <p:spPr>
            <a:xfrm>
              <a:off x="4423210" y="1677190"/>
              <a:ext cx="3342404" cy="1006120"/>
            </a:xfrm>
            <a:custGeom>
              <a:avLst/>
              <a:gdLst>
                <a:gd name="connsiteX0" fmla="*/ 0 w 3342404"/>
                <a:gd name="connsiteY0" fmla="*/ 0 h 1006120"/>
                <a:gd name="connsiteX1" fmla="*/ 3342404 w 3342404"/>
                <a:gd name="connsiteY1" fmla="*/ 0 h 1006120"/>
                <a:gd name="connsiteX2" fmla="*/ 3342404 w 3342404"/>
                <a:gd name="connsiteY2" fmla="*/ 1006120 h 1006120"/>
                <a:gd name="connsiteX3" fmla="*/ 0 w 3342404"/>
                <a:gd name="connsiteY3" fmla="*/ 1006120 h 1006120"/>
                <a:gd name="connsiteX4" fmla="*/ 0 w 3342404"/>
                <a:gd name="connsiteY4" fmla="*/ 0 h 10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4" h="1006120">
                  <a:moveTo>
                    <a:pt x="0" y="0"/>
                  </a:moveTo>
                  <a:lnTo>
                    <a:pt x="3342404" y="0"/>
                  </a:lnTo>
                  <a:lnTo>
                    <a:pt x="3342404" y="1006120"/>
                  </a:lnTo>
                  <a:lnTo>
                    <a:pt x="0" y="1006120"/>
                  </a:lnTo>
                  <a:lnTo>
                    <a:pt x="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Dynamic Placement of Services</a:t>
              </a:r>
              <a:endParaRPr lang="en-US" sz="2600" kern="1200" dirty="0"/>
            </a:p>
          </p:txBody>
        </p:sp>
        <p:sp>
          <p:nvSpPr>
            <p:cNvPr id="8" name="Freeform 7"/>
            <p:cNvSpPr/>
            <p:nvPr/>
          </p:nvSpPr>
          <p:spPr>
            <a:xfrm>
              <a:off x="4423210" y="2683311"/>
              <a:ext cx="3342404" cy="3365332"/>
            </a:xfrm>
            <a:custGeom>
              <a:avLst/>
              <a:gdLst>
                <a:gd name="connsiteX0" fmla="*/ 0 w 3342404"/>
                <a:gd name="connsiteY0" fmla="*/ 0 h 3365332"/>
                <a:gd name="connsiteX1" fmla="*/ 3342404 w 3342404"/>
                <a:gd name="connsiteY1" fmla="*/ 0 h 3365332"/>
                <a:gd name="connsiteX2" fmla="*/ 3342404 w 3342404"/>
                <a:gd name="connsiteY2" fmla="*/ 3365332 h 3365332"/>
                <a:gd name="connsiteX3" fmla="*/ 0 w 3342404"/>
                <a:gd name="connsiteY3" fmla="*/ 3365332 h 3365332"/>
                <a:gd name="connsiteX4" fmla="*/ 0 w 3342404"/>
                <a:gd name="connsiteY4" fmla="*/ 0 h 336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4" h="3365332">
                  <a:moveTo>
                    <a:pt x="0" y="0"/>
                  </a:moveTo>
                  <a:lnTo>
                    <a:pt x="3342404" y="0"/>
                  </a:lnTo>
                  <a:lnTo>
                    <a:pt x="3342404" y="3365332"/>
                  </a:lnTo>
                  <a:lnTo>
                    <a:pt x="0" y="3365332"/>
                  </a:lnTo>
                  <a:lnTo>
                    <a:pt x="0" y="0"/>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Hyper-V Network Virtualization</a:t>
              </a:r>
              <a:endParaRPr lang="en-US" sz="2600" kern="1200" dirty="0"/>
            </a:p>
            <a:p>
              <a:pPr marL="228600" lvl="1" indent="-228600" algn="l" defTabSz="1155700">
                <a:lnSpc>
                  <a:spcPct val="90000"/>
                </a:lnSpc>
                <a:spcBef>
                  <a:spcPct val="0"/>
                </a:spcBef>
                <a:spcAft>
                  <a:spcPct val="15000"/>
                </a:spcAft>
                <a:buChar char="••"/>
              </a:pPr>
              <a:r>
                <a:rPr lang="en-US" sz="2600" kern="1200" dirty="0" smtClean="0"/>
                <a:t>Complete VM Mobility</a:t>
              </a:r>
            </a:p>
            <a:p>
              <a:pPr marL="228600" lvl="1" indent="-228600" algn="l" defTabSz="1155700">
                <a:lnSpc>
                  <a:spcPct val="90000"/>
                </a:lnSpc>
                <a:spcBef>
                  <a:spcPct val="0"/>
                </a:spcBef>
                <a:spcAft>
                  <a:spcPct val="15000"/>
                </a:spcAft>
                <a:buChar char="••"/>
              </a:pPr>
              <a:r>
                <a:rPr lang="en-US" sz="2600" kern="1200" dirty="0" smtClean="0"/>
                <a:t>Cross-Premise Connectivity</a:t>
              </a:r>
              <a:endParaRPr lang="en-US" sz="2600" kern="1200" dirty="0"/>
            </a:p>
          </p:txBody>
        </p:sp>
      </p:grpSp>
      <p:grpSp>
        <p:nvGrpSpPr>
          <p:cNvPr id="13" name="Group 12"/>
          <p:cNvGrpSpPr/>
          <p:nvPr/>
        </p:nvGrpSpPr>
        <p:grpSpPr>
          <a:xfrm>
            <a:off x="8233551" y="1677190"/>
            <a:ext cx="3342404" cy="4106093"/>
            <a:chOff x="8233551" y="1677190"/>
            <a:chExt cx="3342404" cy="4371453"/>
          </a:xfrm>
        </p:grpSpPr>
        <p:sp>
          <p:nvSpPr>
            <p:cNvPr id="9" name="Freeform 8"/>
            <p:cNvSpPr/>
            <p:nvPr/>
          </p:nvSpPr>
          <p:spPr>
            <a:xfrm>
              <a:off x="8233551" y="1677190"/>
              <a:ext cx="3342404" cy="1006120"/>
            </a:xfrm>
            <a:custGeom>
              <a:avLst/>
              <a:gdLst>
                <a:gd name="connsiteX0" fmla="*/ 0 w 3342404"/>
                <a:gd name="connsiteY0" fmla="*/ 0 h 1006120"/>
                <a:gd name="connsiteX1" fmla="*/ 3342404 w 3342404"/>
                <a:gd name="connsiteY1" fmla="*/ 0 h 1006120"/>
                <a:gd name="connsiteX2" fmla="*/ 3342404 w 3342404"/>
                <a:gd name="connsiteY2" fmla="*/ 1006120 h 1006120"/>
                <a:gd name="connsiteX3" fmla="*/ 0 w 3342404"/>
                <a:gd name="connsiteY3" fmla="*/ 1006120 h 1006120"/>
                <a:gd name="connsiteX4" fmla="*/ 0 w 3342404"/>
                <a:gd name="connsiteY4" fmla="*/ 0 h 10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4" h="1006120">
                  <a:moveTo>
                    <a:pt x="0" y="0"/>
                  </a:moveTo>
                  <a:lnTo>
                    <a:pt x="3342404" y="0"/>
                  </a:lnTo>
                  <a:lnTo>
                    <a:pt x="3342404" y="1006120"/>
                  </a:lnTo>
                  <a:lnTo>
                    <a:pt x="0" y="1006120"/>
                  </a:lnTo>
                  <a:lnTo>
                    <a:pt x="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err="1" smtClean="0"/>
                <a:t>QoS</a:t>
              </a:r>
              <a:r>
                <a:rPr lang="en-US" sz="2600" kern="1200" dirty="0" smtClean="0"/>
                <a:t> &amp; Resource Metering</a:t>
              </a:r>
              <a:endParaRPr lang="en-US" sz="2600" kern="1200" dirty="0"/>
            </a:p>
          </p:txBody>
        </p:sp>
        <p:sp>
          <p:nvSpPr>
            <p:cNvPr id="10" name="Freeform 9"/>
            <p:cNvSpPr/>
            <p:nvPr/>
          </p:nvSpPr>
          <p:spPr>
            <a:xfrm>
              <a:off x="8233551" y="2683311"/>
              <a:ext cx="3342404" cy="3365332"/>
            </a:xfrm>
            <a:custGeom>
              <a:avLst/>
              <a:gdLst>
                <a:gd name="connsiteX0" fmla="*/ 0 w 3342404"/>
                <a:gd name="connsiteY0" fmla="*/ 0 h 3365332"/>
                <a:gd name="connsiteX1" fmla="*/ 3342404 w 3342404"/>
                <a:gd name="connsiteY1" fmla="*/ 0 h 3365332"/>
                <a:gd name="connsiteX2" fmla="*/ 3342404 w 3342404"/>
                <a:gd name="connsiteY2" fmla="*/ 3365332 h 3365332"/>
                <a:gd name="connsiteX3" fmla="*/ 0 w 3342404"/>
                <a:gd name="connsiteY3" fmla="*/ 3365332 h 3365332"/>
                <a:gd name="connsiteX4" fmla="*/ 0 w 3342404"/>
                <a:gd name="connsiteY4" fmla="*/ 0 h 336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4" h="3365332">
                  <a:moveTo>
                    <a:pt x="0" y="0"/>
                  </a:moveTo>
                  <a:lnTo>
                    <a:pt x="3342404" y="0"/>
                  </a:lnTo>
                  <a:lnTo>
                    <a:pt x="3342404" y="3365332"/>
                  </a:lnTo>
                  <a:lnTo>
                    <a:pt x="0" y="3365332"/>
                  </a:lnTo>
                  <a:lnTo>
                    <a:pt x="0" y="0"/>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Virtual Machine </a:t>
              </a:r>
              <a:r>
                <a:rPr lang="en-US" sz="2600" kern="1200" dirty="0" err="1" smtClean="0"/>
                <a:t>QoS</a:t>
              </a:r>
              <a:r>
                <a:rPr lang="en-US" sz="2600" kern="1200" dirty="0" smtClean="0"/>
                <a:t> Policies</a:t>
              </a:r>
              <a:endParaRPr lang="en-US" sz="2600" kern="1200" dirty="0"/>
            </a:p>
            <a:p>
              <a:pPr marL="228600" lvl="1" indent="-228600" algn="l" defTabSz="1155700">
                <a:lnSpc>
                  <a:spcPct val="90000"/>
                </a:lnSpc>
                <a:spcBef>
                  <a:spcPct val="0"/>
                </a:spcBef>
                <a:spcAft>
                  <a:spcPct val="15000"/>
                </a:spcAft>
                <a:buChar char="••"/>
              </a:pPr>
              <a:r>
                <a:rPr lang="en-US" sz="2600" kern="1200" dirty="0" smtClean="0"/>
                <a:t>Resource Meters</a:t>
              </a:r>
              <a:endParaRPr lang="en-US" sz="2600" kern="1200" dirty="0"/>
            </a:p>
            <a:p>
              <a:pPr marL="228600" lvl="1" indent="-228600" algn="l" defTabSz="1155700">
                <a:lnSpc>
                  <a:spcPct val="90000"/>
                </a:lnSpc>
                <a:spcBef>
                  <a:spcPct val="0"/>
                </a:spcBef>
                <a:spcAft>
                  <a:spcPct val="15000"/>
                </a:spcAft>
                <a:buChar char="••"/>
              </a:pPr>
              <a:r>
                <a:rPr lang="en-US" sz="2600" kern="1200" dirty="0" smtClean="0"/>
                <a:t>Performance Counters</a:t>
              </a:r>
              <a:endParaRPr lang="en-US" sz="2600" kern="1200" dirty="0"/>
            </a:p>
          </p:txBody>
        </p:sp>
      </p:grpSp>
      <p:sp>
        <p:nvSpPr>
          <p:cNvPr id="14" name="Rectangle 13"/>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[668] Enabling the Hybrid Cloud Using Remote Access Appliances</a:t>
            </a:r>
            <a:endParaRPr lang="en-US" sz="1600" b="1" dirty="0">
              <a:gradFill>
                <a:gsLst>
                  <a:gs pos="0">
                    <a:schemeClr val="tx1"/>
                  </a:gs>
                  <a:gs pos="100000">
                    <a:schemeClr val="tx1"/>
                  </a:gs>
                </a:gsLst>
                <a:lin ang="5400000" scaled="0"/>
              </a:gradFill>
              <a:latin typeface="+mj-lt"/>
            </a:endParaRPr>
          </a:p>
        </p:txBody>
      </p:sp>
      <p:sp>
        <p:nvSpPr>
          <p:cNvPr id="15" name="Rectangle 14"/>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40815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Multi-Tenant Network Requirements</a:t>
            </a:r>
            <a:endParaRPr lang="en-US" dirty="0"/>
          </a:p>
        </p:txBody>
      </p:sp>
      <p:sp>
        <p:nvSpPr>
          <p:cNvPr id="3" name="Content Placeholder 2"/>
          <p:cNvSpPr>
            <a:spLocks noGrp="1"/>
          </p:cNvSpPr>
          <p:nvPr>
            <p:ph idx="1"/>
          </p:nvPr>
        </p:nvSpPr>
        <p:spPr>
          <a:xfrm>
            <a:off x="519112" y="1447800"/>
            <a:ext cx="11149013" cy="2511457"/>
          </a:xfrm>
        </p:spPr>
        <p:txBody>
          <a:bodyPr/>
          <a:lstStyle/>
          <a:p>
            <a:r>
              <a:rPr lang="en-US" dirty="0" smtClean="0"/>
              <a:t>Tenant wants to easily move VMs to/from the cloud</a:t>
            </a:r>
            <a:br>
              <a:rPr lang="en-US" dirty="0" smtClean="0"/>
            </a:br>
            <a:endParaRPr lang="en-US" dirty="0" smtClean="0"/>
          </a:p>
          <a:p>
            <a:r>
              <a:rPr lang="en-US" dirty="0" smtClean="0"/>
              <a:t>Hoster wants to place VMs anywhere in the data center</a:t>
            </a:r>
          </a:p>
          <a:p>
            <a:endParaRPr lang="en-US" dirty="0" smtClean="0"/>
          </a:p>
          <a:p>
            <a:r>
              <a:rPr lang="en-US" dirty="0" smtClean="0"/>
              <a:t>Both want: Easy Onboarding, Flexibility &amp; Isolation</a:t>
            </a:r>
            <a:endParaRPr lang="en-US" dirty="0"/>
          </a:p>
        </p:txBody>
      </p:sp>
      <p:sp>
        <p:nvSpPr>
          <p:cNvPr id="13" name="Cloud 12"/>
          <p:cNvSpPr/>
          <p:nvPr/>
        </p:nvSpPr>
        <p:spPr>
          <a:xfrm>
            <a:off x="3894871" y="4637910"/>
            <a:ext cx="4702023" cy="1289064"/>
          </a:xfrm>
          <a:prstGeom prst="cloud">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b="1" dirty="0" smtClean="0">
                <a:solidFill>
                  <a:schemeClr val="tx1"/>
                </a:solidFill>
                <a:effectLst>
                  <a:outerShdw blurRad="38100" dist="38100" dir="2700000" algn="tl">
                    <a:srgbClr val="000000">
                      <a:alpha val="43137"/>
                    </a:srgbClr>
                  </a:outerShdw>
                </a:effectLst>
              </a:rPr>
              <a:t>Cloud Data Center</a:t>
            </a:r>
          </a:p>
        </p:txBody>
      </p:sp>
      <p:sp>
        <p:nvSpPr>
          <p:cNvPr id="12" name="Cloud 11"/>
          <p:cNvSpPr/>
          <p:nvPr/>
        </p:nvSpPr>
        <p:spPr>
          <a:xfrm>
            <a:off x="390058" y="5257672"/>
            <a:ext cx="2700193" cy="1289064"/>
          </a:xfrm>
          <a:prstGeom prst="cloud">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b="1" dirty="0" smtClean="0">
              <a:solidFill>
                <a:schemeClr val="accent1"/>
              </a:solidFill>
            </a:endParaRPr>
          </a:p>
        </p:txBody>
      </p:sp>
      <p:cxnSp>
        <p:nvCxnSpPr>
          <p:cNvPr id="14" name="Straight Connector 13"/>
          <p:cNvCxnSpPr/>
          <p:nvPr/>
        </p:nvCxnSpPr>
        <p:spPr>
          <a:xfrm>
            <a:off x="811811" y="5877118"/>
            <a:ext cx="19502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52255"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6" name="Straight Connector 15"/>
          <p:cNvCxnSpPr>
            <a:endCxn id="23" idx="0"/>
          </p:cNvCxnSpPr>
          <p:nvPr/>
        </p:nvCxnSpPr>
        <p:spPr>
          <a:xfrm>
            <a:off x="1229522" y="5877120"/>
            <a:ext cx="228" cy="115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2" idx="0"/>
          </p:cNvCxnSpPr>
          <p:nvPr/>
        </p:nvCxnSpPr>
        <p:spPr>
          <a:xfrm>
            <a:off x="1778342" y="5877120"/>
            <a:ext cx="3720" cy="115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4" idx="0"/>
          </p:cNvCxnSpPr>
          <p:nvPr/>
        </p:nvCxnSpPr>
        <p:spPr>
          <a:xfrm>
            <a:off x="2334144" y="5877120"/>
            <a:ext cx="229" cy="115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4"/>
          </p:cNvCxnSpPr>
          <p:nvPr/>
        </p:nvCxnSpPr>
        <p:spPr>
          <a:xfrm rot="16200000" flipH="1">
            <a:off x="1481921" y="5799679"/>
            <a:ext cx="109566"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1" idx="4"/>
          </p:cNvCxnSpPr>
          <p:nvPr/>
        </p:nvCxnSpPr>
        <p:spPr>
          <a:xfrm rot="5400000">
            <a:off x="1972635" y="5799680"/>
            <a:ext cx="109568"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43199"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Oval 21"/>
          <p:cNvSpPr/>
          <p:nvPr/>
        </p:nvSpPr>
        <p:spPr>
          <a:xfrm>
            <a:off x="1597727" y="5992690"/>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Oval 22"/>
          <p:cNvSpPr/>
          <p:nvPr/>
        </p:nvSpPr>
        <p:spPr>
          <a:xfrm>
            <a:off x="1045415" y="5992690"/>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 name="Oval 23"/>
          <p:cNvSpPr/>
          <p:nvPr/>
        </p:nvSpPr>
        <p:spPr>
          <a:xfrm>
            <a:off x="2150039" y="5992690"/>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Oval 24"/>
          <p:cNvSpPr/>
          <p:nvPr/>
        </p:nvSpPr>
        <p:spPr>
          <a:xfrm>
            <a:off x="860851"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6" name="Straight Connector 25"/>
          <p:cNvCxnSpPr>
            <a:stCxn id="25" idx="4"/>
          </p:cNvCxnSpPr>
          <p:nvPr/>
        </p:nvCxnSpPr>
        <p:spPr>
          <a:xfrm rot="16200000" flipH="1">
            <a:off x="990517" y="5799679"/>
            <a:ext cx="109566"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72315"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8" name="Straight Connector 27"/>
          <p:cNvCxnSpPr>
            <a:stCxn id="27" idx="4"/>
          </p:cNvCxnSpPr>
          <p:nvPr/>
        </p:nvCxnSpPr>
        <p:spPr>
          <a:xfrm rot="16200000" flipH="1">
            <a:off x="2401981" y="5799679"/>
            <a:ext cx="109566"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2721" y="4643113"/>
            <a:ext cx="1854867" cy="646331"/>
          </a:xfrm>
          <a:prstGeom prst="rect">
            <a:avLst/>
          </a:prstGeom>
          <a:noFill/>
        </p:spPr>
        <p:txBody>
          <a:bodyPr wrap="none" rtlCol="0">
            <a:spAutoFit/>
          </a:bodyPr>
          <a:lstStyle/>
          <a:p>
            <a:pPr algn="ctr"/>
            <a:r>
              <a:rPr lang="en-US" b="1" dirty="0" err="1" smtClean="0"/>
              <a:t>Woodgrove</a:t>
            </a:r>
            <a:r>
              <a:rPr lang="en-US" b="1" dirty="0" smtClean="0"/>
              <a:t> Bank</a:t>
            </a:r>
          </a:p>
          <a:p>
            <a:pPr algn="ctr"/>
            <a:r>
              <a:rPr lang="en-US" b="1" dirty="0" smtClean="0"/>
              <a:t>Blue 10.1.0.0/16</a:t>
            </a:r>
            <a:endParaRPr lang="en-US" b="1" dirty="0"/>
          </a:p>
        </p:txBody>
      </p:sp>
      <p:sp>
        <p:nvSpPr>
          <p:cNvPr id="11" name="Cloud 10"/>
          <p:cNvSpPr/>
          <p:nvPr/>
        </p:nvSpPr>
        <p:spPr>
          <a:xfrm>
            <a:off x="9198506" y="5257672"/>
            <a:ext cx="2700193" cy="1289064"/>
          </a:xfrm>
          <a:prstGeom prst="cloud">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200" dirty="0">
              <a:solidFill>
                <a:schemeClr val="bg1"/>
              </a:solidFill>
            </a:endParaRPr>
          </a:p>
        </p:txBody>
      </p:sp>
      <p:sp>
        <p:nvSpPr>
          <p:cNvPr id="33" name="TextBox 32"/>
          <p:cNvSpPr txBox="1"/>
          <p:nvPr/>
        </p:nvSpPr>
        <p:spPr>
          <a:xfrm>
            <a:off x="9701697" y="4643113"/>
            <a:ext cx="1693092" cy="646331"/>
          </a:xfrm>
          <a:prstGeom prst="rect">
            <a:avLst/>
          </a:prstGeom>
          <a:noFill/>
        </p:spPr>
        <p:txBody>
          <a:bodyPr wrap="none" rtlCol="0">
            <a:spAutoFit/>
          </a:bodyPr>
          <a:lstStyle/>
          <a:p>
            <a:pPr algn="ctr"/>
            <a:r>
              <a:rPr lang="en-US" b="1" dirty="0" err="1" smtClean="0"/>
              <a:t>Contoso</a:t>
            </a:r>
            <a:r>
              <a:rPr lang="en-US" b="1" dirty="0" smtClean="0"/>
              <a:t> Bank</a:t>
            </a:r>
            <a:endParaRPr lang="en-US" b="1" dirty="0"/>
          </a:p>
          <a:p>
            <a:pPr algn="ctr"/>
            <a:r>
              <a:rPr lang="en-US" b="1" dirty="0" smtClean="0"/>
              <a:t>Red 10.1.0.0/16</a:t>
            </a:r>
            <a:endParaRPr lang="en-US" b="1" dirty="0"/>
          </a:p>
        </p:txBody>
      </p:sp>
      <p:cxnSp>
        <p:nvCxnSpPr>
          <p:cNvPr id="34" name="Straight Connector 33"/>
          <p:cNvCxnSpPr/>
          <p:nvPr/>
        </p:nvCxnSpPr>
        <p:spPr>
          <a:xfrm flipH="1" flipV="1">
            <a:off x="9770484" y="5916013"/>
            <a:ext cx="170643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41" idx="4"/>
          </p:cNvCxnSpPr>
          <p:nvPr/>
        </p:nvCxnSpPr>
        <p:spPr>
          <a:xfrm rot="16200000" flipV="1">
            <a:off x="9970828" y="5842143"/>
            <a:ext cx="147044" cy="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2" idx="4"/>
          </p:cNvCxnSpPr>
          <p:nvPr/>
        </p:nvCxnSpPr>
        <p:spPr>
          <a:xfrm rot="5400000" flipH="1" flipV="1">
            <a:off x="10518856" y="5846656"/>
            <a:ext cx="155604"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3" idx="4"/>
          </p:cNvCxnSpPr>
          <p:nvPr/>
        </p:nvCxnSpPr>
        <p:spPr>
          <a:xfrm rot="5400000" flipH="1" flipV="1">
            <a:off x="11132537" y="5846656"/>
            <a:ext cx="155604"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0" idx="0"/>
          </p:cNvCxnSpPr>
          <p:nvPr/>
        </p:nvCxnSpPr>
        <p:spPr>
          <a:xfrm rot="5400000" flipH="1" flipV="1">
            <a:off x="10150419" y="5878435"/>
            <a:ext cx="155604"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4" idx="0"/>
          </p:cNvCxnSpPr>
          <p:nvPr/>
        </p:nvCxnSpPr>
        <p:spPr>
          <a:xfrm rot="16200000" flipV="1">
            <a:off x="10887066" y="5878434"/>
            <a:ext cx="155604"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043772" y="5956351"/>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p:cNvSpPr/>
          <p:nvPr/>
        </p:nvSpPr>
        <p:spPr>
          <a:xfrm>
            <a:off x="9859668" y="5510230"/>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p:cNvSpPr/>
          <p:nvPr/>
        </p:nvSpPr>
        <p:spPr>
          <a:xfrm>
            <a:off x="10412440" y="5510230"/>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Oval 42"/>
          <p:cNvSpPr/>
          <p:nvPr/>
        </p:nvSpPr>
        <p:spPr>
          <a:xfrm>
            <a:off x="11026121" y="5510230"/>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4" name="Oval 43"/>
          <p:cNvSpPr/>
          <p:nvPr/>
        </p:nvSpPr>
        <p:spPr>
          <a:xfrm>
            <a:off x="10780648" y="5956351"/>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7" name="Striped Right Arrow 46"/>
          <p:cNvSpPr/>
          <p:nvPr/>
        </p:nvSpPr>
        <p:spPr>
          <a:xfrm rot="20066816">
            <a:off x="3116238" y="5287721"/>
            <a:ext cx="812588" cy="527451"/>
          </a:xfrm>
          <a:prstGeom prst="stripedRightArrow">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Striped Right Arrow 48"/>
          <p:cNvSpPr/>
          <p:nvPr/>
        </p:nvSpPr>
        <p:spPr>
          <a:xfrm rot="1533184" flipH="1">
            <a:off x="8328329" y="5493461"/>
            <a:ext cx="812588" cy="527451"/>
          </a:xfrm>
          <a:prstGeom prst="stripedRightArrow">
            <a:avLst/>
          </a:prstGeom>
          <a:solidFill>
            <a:schemeClr val="accent3"/>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4" name="Content Placeholder 2"/>
          <p:cNvSpPr txBox="1">
            <a:spLocks/>
          </p:cNvSpPr>
          <p:nvPr/>
        </p:nvSpPr>
        <p:spPr>
          <a:xfrm>
            <a:off x="659408" y="5370238"/>
            <a:ext cx="10969943" cy="1709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74610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AyyFxQz6EK8eIm4L8BQ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AyyFxQz6EK8eIm4L8BQ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AyyFxQz6EK8eIm4L8BQoA"/>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effectLst>
          <a:outerShdw blurRad="50800" dist="38100" dir="2700000" algn="tl" rotWithShape="0">
            <a:prstClr val="black">
              <a:alpha val="40000"/>
            </a:prstClr>
          </a:outerShdw>
        </a:effectLst>
      </a:spPr>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FFE6C49-B0B6-42D8-9277-8F95EA3393B4}"/>
</file>

<file path=customXml/itemProps2.xml><?xml version="1.0" encoding="utf-8"?>
<ds:datastoreItem xmlns:ds="http://schemas.openxmlformats.org/officeDocument/2006/customXml" ds:itemID="{42594D85-6444-495C-9CC0-48524D6A243A}"/>
</file>

<file path=customXml/itemProps3.xml><?xml version="1.0" encoding="utf-8"?>
<ds:datastoreItem xmlns:ds="http://schemas.openxmlformats.org/officeDocument/2006/customXml" ds:itemID="{AAAFA7C4-1BDE-477F-BBB7-81E1AFFA634E}"/>
</file>

<file path=docProps/app.xml><?xml version="1.0" encoding="utf-8"?>
<Properties xmlns="http://schemas.openxmlformats.org/officeDocument/2006/extended-properties" xmlns:vt="http://schemas.openxmlformats.org/officeDocument/2006/docPropsVTypes">
  <Template>BUILD_Breakout_Template _ SAMPLE for Scott 7.28</Template>
  <TotalTime>3217</TotalTime>
  <Words>2321</Words>
  <Application>Microsoft Office PowerPoint</Application>
  <PresentationFormat>Custom</PresentationFormat>
  <Paragraphs>442</Paragraphs>
  <Slides>43</Slides>
  <Notes>22</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Using Windows Server 8 for building private and public IaaS clouds</vt:lpstr>
      <vt:lpstr>Windows Server 8 is Cloud Optimized</vt:lpstr>
      <vt:lpstr>Building your own private and public clouds just got a lot easier with Windows Server 8.</vt:lpstr>
      <vt:lpstr>Cloud Taxonomy and Uses</vt:lpstr>
      <vt:lpstr>The Evolution of the Data Center</vt:lpstr>
      <vt:lpstr>Windows Server 8 is Cloud Optimized</vt:lpstr>
      <vt:lpstr>The Multi-Tenant Cloud</vt:lpstr>
      <vt:lpstr>The Multi-Tenant Cloud</vt:lpstr>
      <vt:lpstr>Multi-Tenant Network Requirements</vt:lpstr>
      <vt:lpstr>One Solution: PVLAN</vt:lpstr>
      <vt:lpstr>Introducing Hyper-V Network Virtualization</vt:lpstr>
      <vt:lpstr>Your Thoughts on VM Mobility</vt:lpstr>
      <vt:lpstr>Virtual Machine Mobility</vt:lpstr>
      <vt:lpstr>Live Storage Migration</vt:lpstr>
      <vt:lpstr>PowerPoint Presentation</vt:lpstr>
      <vt:lpstr>Virtual Machine Mobility</vt:lpstr>
      <vt:lpstr>QoS &amp; Resource Metering</vt:lpstr>
      <vt:lpstr>Hyper-V Resource Meters</vt:lpstr>
      <vt:lpstr>DynamicOps</vt:lpstr>
      <vt:lpstr>Operational Challenges</vt:lpstr>
      <vt:lpstr>The DynamicOps Cloud</vt:lpstr>
      <vt:lpstr>DynamicOps Cloud Platform™ </vt:lpstr>
      <vt:lpstr>Model based Development</vt:lpstr>
      <vt:lpstr>Using Resource Meters for Right-Sizing VMs</vt:lpstr>
      <vt:lpstr>Windows Server 8 is Cloud Optimized</vt:lpstr>
      <vt:lpstr>Leveraging Modern Hardware</vt:lpstr>
      <vt:lpstr>High Availability &amp; Data Protection</vt:lpstr>
      <vt:lpstr>Hyper-V Replica</vt:lpstr>
      <vt:lpstr>So You’re a Cloud Provider…</vt:lpstr>
      <vt:lpstr>Server Hard Disks Appear on eBay</vt:lpstr>
      <vt:lpstr>Critical Safeguard for the Cloud Encrypted cluster volumes</vt:lpstr>
      <vt:lpstr>Predictable Network &amp; Lower Storage Cost</vt:lpstr>
      <vt:lpstr>Windows Server 8 is Cloud Optimized</vt:lpstr>
      <vt:lpstr>Open, Extensible &amp; Standards Based</vt:lpstr>
      <vt:lpstr>Managing with PowerShell</vt:lpstr>
      <vt:lpstr>PowerPoint Presentation</vt:lpstr>
      <vt:lpstr>PowerPoint Presentation</vt:lpstr>
      <vt:lpstr>Windows Server 8 is Cloud Optimized</vt:lpstr>
      <vt:lpstr>Call to Action</vt:lpstr>
      <vt:lpstr>Related sessions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SAC-429T: UWindows networking with PowerShell: A foundation for data center managementrivate and public Iaas clouds</dc:title>
  <dc:subject>BUILD</dc:subject>
  <dc:creator>Jeff Woolsey, Yigal Edery</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305</cp:revision>
  <cp:lastPrinted>2011-08-26T02:55:30Z</cp:lastPrinted>
  <dcterms:created xsi:type="dcterms:W3CDTF">2011-08-03T21:25:07Z</dcterms:created>
  <dcterms:modified xsi:type="dcterms:W3CDTF">2011-09-15T00:55:18Z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