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59"/>
  </p:notesMasterIdLst>
  <p:handoutMasterIdLst>
    <p:handoutMasterId r:id="rId60"/>
  </p:handoutMasterIdLst>
  <p:sldIdLst>
    <p:sldId id="430" r:id="rId11"/>
    <p:sldId id="445" r:id="rId12"/>
    <p:sldId id="546" r:id="rId13"/>
    <p:sldId id="547" r:id="rId14"/>
    <p:sldId id="459" r:id="rId15"/>
    <p:sldId id="460" r:id="rId16"/>
    <p:sldId id="515" r:id="rId17"/>
    <p:sldId id="514" r:id="rId18"/>
    <p:sldId id="534" r:id="rId19"/>
    <p:sldId id="506" r:id="rId20"/>
    <p:sldId id="535" r:id="rId21"/>
    <p:sldId id="507" r:id="rId22"/>
    <p:sldId id="536" r:id="rId23"/>
    <p:sldId id="516" r:id="rId24"/>
    <p:sldId id="517" r:id="rId25"/>
    <p:sldId id="537" r:id="rId26"/>
    <p:sldId id="458" r:id="rId27"/>
    <p:sldId id="538" r:id="rId28"/>
    <p:sldId id="518" r:id="rId29"/>
    <p:sldId id="542" r:id="rId30"/>
    <p:sldId id="531" r:id="rId31"/>
    <p:sldId id="527" r:id="rId32"/>
    <p:sldId id="543" r:id="rId33"/>
    <p:sldId id="528" r:id="rId34"/>
    <p:sldId id="529" r:id="rId35"/>
    <p:sldId id="539" r:id="rId36"/>
    <p:sldId id="530" r:id="rId37"/>
    <p:sldId id="544" r:id="rId38"/>
    <p:sldId id="483" r:id="rId39"/>
    <p:sldId id="532" r:id="rId40"/>
    <p:sldId id="521" r:id="rId41"/>
    <p:sldId id="540" r:id="rId42"/>
    <p:sldId id="519" r:id="rId43"/>
    <p:sldId id="520" r:id="rId44"/>
    <p:sldId id="533" r:id="rId45"/>
    <p:sldId id="522" r:id="rId46"/>
    <p:sldId id="523" r:id="rId47"/>
    <p:sldId id="524" r:id="rId48"/>
    <p:sldId id="525" r:id="rId49"/>
    <p:sldId id="526" r:id="rId50"/>
    <p:sldId id="504" r:id="rId51"/>
    <p:sldId id="496" r:id="rId52"/>
    <p:sldId id="497" r:id="rId53"/>
    <p:sldId id="541" r:id="rId54"/>
    <p:sldId id="456" r:id="rId55"/>
    <p:sldId id="545" r:id="rId56"/>
    <p:sldId id="501" r:id="rId57"/>
    <p:sldId id="377" r:id="rId5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AE1E"/>
    <a:srgbClr val="65BC46"/>
    <a:srgbClr val="EF4423"/>
    <a:srgbClr val="FFFFFF"/>
    <a:srgbClr val="F8F57B"/>
    <a:srgbClr val="457EC1"/>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94634" autoAdjust="0"/>
  </p:normalViewPr>
  <p:slideViewPr>
    <p:cSldViewPr snapToGrid="0" snapToObjects="1">
      <p:cViewPr varScale="1">
        <p:scale>
          <a:sx n="110" d="100"/>
          <a:sy n="110" d="100"/>
        </p:scale>
        <p:origin x="-738" y="-78"/>
      </p:cViewPr>
      <p:guideLst>
        <p:guide orient="horz" pos="144"/>
        <p:guide orient="horz" pos="1227"/>
        <p:guide orient="horz" pos="2153"/>
        <p:guide orient="horz" pos="3251"/>
        <p:guide orient="horz" pos="1488"/>
        <p:guide orient="horz" pos="454"/>
        <p:guide pos="3840"/>
        <p:guide pos="327"/>
        <p:guide pos="2517"/>
        <p:guide pos="7350"/>
        <p:guide pos="5188"/>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06968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81833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97444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7444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06968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93892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75617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06968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19491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08642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678234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56877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06968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69070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07472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50690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cisig.com/specifications/pciexpress/specifications/ECR_Slot_Naming-10.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8.png"/><Relationship Id="rId7" Type="http://schemas.openxmlformats.org/officeDocument/2006/relationships/image" Target="../media/image2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emf"/><Relationship Id="rId4" Type="http://schemas.openxmlformats.org/officeDocument/2006/relationships/oleObject" Target="../embeddings/oleObject1.bin"/><Relationship Id="rId9"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mailto:ndis6fb@microsoft.com"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SAC-433T</a:t>
            </a:r>
          </a:p>
        </p:txBody>
      </p:sp>
      <p:sp>
        <p:nvSpPr>
          <p:cNvPr id="5" name="Title 1"/>
          <p:cNvSpPr txBox="1">
            <a:spLocks/>
          </p:cNvSpPr>
          <p:nvPr/>
        </p:nvSpPr>
        <p:spPr>
          <a:xfrm>
            <a:off x="1122364" y="1774769"/>
            <a:ext cx="8439507" cy="15234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bg2"/>
                    </a:gs>
                    <a:gs pos="86000">
                      <a:schemeClr val="bg2"/>
                    </a:gs>
                  </a:gsLst>
                  <a:lin ang="5400000" scaled="0"/>
                  <a:tileRect/>
                </a:gradFill>
                <a:effectLst/>
                <a:latin typeface="+mj-lt"/>
                <a:ea typeface="+mn-ea"/>
                <a:cs typeface="Arial" charset="0"/>
              </a:defRPr>
            </a:lvl1pPr>
          </a:lstStyle>
          <a:p>
            <a:r>
              <a:rPr lang="en-US" dirty="0"/>
              <a:t>Network acceleration and other NIC technologies for the data center</a:t>
            </a:r>
          </a:p>
        </p:txBody>
      </p:sp>
      <p:sp>
        <p:nvSpPr>
          <p:cNvPr id="6" name="Subtitle 2"/>
          <p:cNvSpPr txBox="1">
            <a:spLocks/>
          </p:cNvSpPr>
          <p:nvPr/>
        </p:nvSpPr>
        <p:spPr>
          <a:xfrm>
            <a:off x="969964" y="4495802"/>
            <a:ext cx="7848215"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latin typeface="+mj-lt"/>
              </a:rPr>
              <a:t>Don Stanwyck, Senior Program Manager</a:t>
            </a:r>
            <a:endParaRPr lang="en-US" dirty="0"/>
          </a:p>
          <a:p>
            <a:r>
              <a:rPr lang="en-US" b="1" dirty="0" smtClean="0">
                <a:latin typeface="+mj-lt"/>
              </a:rPr>
              <a:t>Michael Nanakul, Senior Test Lead</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8466803" cy="1446550"/>
          </a:xfrm>
          <a:prstGeom prst="rect">
            <a:avLst/>
          </a:prstGeom>
          <a:noFill/>
        </p:spPr>
        <p:txBody>
          <a:bodyPr wrap="square" rtlCol="0">
            <a:spAutoFit/>
          </a:bodyPr>
          <a:lstStyle/>
          <a:p>
            <a:r>
              <a:rPr lang="en-US" sz="4400" dirty="0" smtClean="0">
                <a:solidFill>
                  <a:srgbClr val="FFFFFF"/>
                </a:solidFill>
                <a:latin typeface="+mj-lt"/>
              </a:rPr>
              <a:t>Fabric convergence in the cloud</a:t>
            </a:r>
          </a:p>
          <a:p>
            <a:r>
              <a:rPr lang="en-US" sz="4400" dirty="0">
                <a:solidFill>
                  <a:srgbClr val="FFFFFF"/>
                </a:solidFill>
                <a:latin typeface="+mj-lt"/>
              </a:rPr>
              <a:t>	</a:t>
            </a:r>
            <a:r>
              <a:rPr lang="en-US" sz="2800" dirty="0" smtClean="0">
                <a:solidFill>
                  <a:srgbClr val="FFFFFF"/>
                </a:solidFill>
                <a:latin typeface="+mj-lt"/>
              </a:rPr>
              <a:t>reducing costs of storage and infrastructure</a:t>
            </a:r>
            <a:endParaRPr lang="en-US" sz="2800" dirty="0">
              <a:solidFill>
                <a:srgbClr val="FFFFFF"/>
              </a:solidFill>
              <a:latin typeface="+mj-lt"/>
            </a:endParaRPr>
          </a:p>
        </p:txBody>
      </p:sp>
    </p:spTree>
    <p:extLst>
      <p:ext uri="{BB962C8B-B14F-4D97-AF65-F5344CB8AC3E}">
        <p14:creationId xmlns:p14="http://schemas.microsoft.com/office/powerpoint/2010/main" val="492046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Bottlenecks in the converged fabric cloud</a:t>
            </a:r>
            <a:endParaRPr lang="en-US" dirty="0"/>
          </a:p>
        </p:txBody>
      </p:sp>
      <p:sp>
        <p:nvSpPr>
          <p:cNvPr id="5" name="Cloud 4"/>
          <p:cNvSpPr/>
          <p:nvPr/>
        </p:nvSpPr>
        <p:spPr bwMode="auto">
          <a:xfrm>
            <a:off x="4179505" y="1450429"/>
            <a:ext cx="7488620" cy="4272456"/>
          </a:xfrm>
          <a:prstGeom prst="clou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tower"/>
          <p:cNvSpPr>
            <a:spLocks noEditPoints="1" noChangeArrowheads="1"/>
          </p:cNvSpPr>
          <p:nvPr/>
        </p:nvSpPr>
        <p:spPr bwMode="auto">
          <a:xfrm>
            <a:off x="991147" y="1166648"/>
            <a:ext cx="1436743" cy="2132947"/>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DonSt\AppData\Local\Microsoft\Windows\Temporary Internet Files\Content.IE5\P8A4J31J\MP9003828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20" y="2995230"/>
            <a:ext cx="1324686" cy="94620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505" y="2796792"/>
            <a:ext cx="18288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8"/>
          <p:cNvSpPr/>
          <p:nvPr/>
        </p:nvSpPr>
        <p:spPr bwMode="auto">
          <a:xfrm>
            <a:off x="2885091" y="3820939"/>
            <a:ext cx="1424192" cy="1570868"/>
          </a:xfrm>
          <a:custGeom>
            <a:avLst/>
            <a:gdLst>
              <a:gd name="connsiteX0" fmla="*/ 0 w 1469979"/>
              <a:gd name="connsiteY0" fmla="*/ 120440 h 1192504"/>
              <a:gd name="connsiteX1" fmla="*/ 599089 w 1469979"/>
              <a:gd name="connsiteY1" fmla="*/ 1192495 h 1192504"/>
              <a:gd name="connsiteX2" fmla="*/ 1371600 w 1469979"/>
              <a:gd name="connsiteY2" fmla="*/ 104675 h 1192504"/>
              <a:gd name="connsiteX3" fmla="*/ 1434662 w 1469979"/>
              <a:gd name="connsiteY3" fmla="*/ 104675 h 1192504"/>
            </a:gdLst>
            <a:ahLst/>
            <a:cxnLst>
              <a:cxn ang="0">
                <a:pos x="connsiteX0" y="connsiteY0"/>
              </a:cxn>
              <a:cxn ang="0">
                <a:pos x="connsiteX1" y="connsiteY1"/>
              </a:cxn>
              <a:cxn ang="0">
                <a:pos x="connsiteX2" y="connsiteY2"/>
              </a:cxn>
              <a:cxn ang="0">
                <a:pos x="connsiteX3" y="connsiteY3"/>
              </a:cxn>
            </a:cxnLst>
            <a:rect l="l" t="t" r="r" b="b"/>
            <a:pathLst>
              <a:path w="1469979" h="1192504">
                <a:moveTo>
                  <a:pt x="0" y="120440"/>
                </a:moveTo>
                <a:cubicBezTo>
                  <a:pt x="185244" y="657781"/>
                  <a:pt x="370489" y="1195123"/>
                  <a:pt x="599089" y="1192495"/>
                </a:cubicBezTo>
                <a:cubicBezTo>
                  <a:pt x="827689" y="1189868"/>
                  <a:pt x="1232338" y="285978"/>
                  <a:pt x="1371600" y="104675"/>
                </a:cubicBezTo>
                <a:cubicBezTo>
                  <a:pt x="1510862" y="-76628"/>
                  <a:pt x="1472762" y="14023"/>
                  <a:pt x="1434662" y="104675"/>
                </a:cubicBezTo>
              </a:path>
            </a:pathLst>
          </a:cu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Freeform 9"/>
          <p:cNvSpPr/>
          <p:nvPr/>
        </p:nvSpPr>
        <p:spPr bwMode="auto">
          <a:xfrm>
            <a:off x="2817764" y="3957145"/>
            <a:ext cx="1491518" cy="1001329"/>
          </a:xfrm>
          <a:custGeom>
            <a:avLst/>
            <a:gdLst>
              <a:gd name="connsiteX0" fmla="*/ 83091 w 1491518"/>
              <a:gd name="connsiteY0" fmla="*/ 0 h 1001329"/>
              <a:gd name="connsiteX1" fmla="*/ 130388 w 1491518"/>
              <a:gd name="connsiteY1" fmla="*/ 882869 h 1001329"/>
              <a:gd name="connsiteX2" fmla="*/ 1312802 w 1491518"/>
              <a:gd name="connsiteY2" fmla="*/ 898634 h 1001329"/>
              <a:gd name="connsiteX3" fmla="*/ 1486222 w 1491518"/>
              <a:gd name="connsiteY3" fmla="*/ 15765 h 1001329"/>
              <a:gd name="connsiteX4" fmla="*/ 1486222 w 1491518"/>
              <a:gd name="connsiteY4" fmla="*/ 15765 h 100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518" h="1001329">
                <a:moveTo>
                  <a:pt x="83091" y="0"/>
                </a:moveTo>
                <a:cubicBezTo>
                  <a:pt x="4263" y="366548"/>
                  <a:pt x="-74564" y="733097"/>
                  <a:pt x="130388" y="882869"/>
                </a:cubicBezTo>
                <a:cubicBezTo>
                  <a:pt x="335340" y="1032641"/>
                  <a:pt x="1086830" y="1043151"/>
                  <a:pt x="1312802" y="898634"/>
                </a:cubicBezTo>
                <a:cubicBezTo>
                  <a:pt x="1538774" y="754117"/>
                  <a:pt x="1486222" y="15765"/>
                  <a:pt x="1486222" y="15765"/>
                </a:cubicBezTo>
                <a:lnTo>
                  <a:pt x="1486222" y="15765"/>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2585545" y="1450429"/>
            <a:ext cx="2778005"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In the host stack</a:t>
            </a:r>
          </a:p>
        </p:txBody>
      </p:sp>
      <p:sp>
        <p:nvSpPr>
          <p:cNvPr id="12" name="TextBox 11"/>
          <p:cNvSpPr txBox="1"/>
          <p:nvPr/>
        </p:nvSpPr>
        <p:spPr>
          <a:xfrm>
            <a:off x="296514" y="4113930"/>
            <a:ext cx="256801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In the host NIC</a:t>
            </a:r>
          </a:p>
        </p:txBody>
      </p:sp>
      <p:sp>
        <p:nvSpPr>
          <p:cNvPr id="13" name="TextBox 12"/>
          <p:cNvSpPr txBox="1"/>
          <p:nvPr/>
        </p:nvSpPr>
        <p:spPr>
          <a:xfrm>
            <a:off x="4478465" y="4097294"/>
            <a:ext cx="2460610" cy="492443"/>
          </a:xfrm>
          <a:prstGeom prst="rect">
            <a:avLst/>
          </a:prstGeom>
          <a:noFill/>
        </p:spPr>
        <p:txBody>
          <a:bodyPr wrap="none" lIns="0" tIns="0" rIns="0" bIns="0" rtlCol="0">
            <a:spAutoFit/>
          </a:bodyPr>
          <a:lstStyle/>
          <a:p>
            <a:r>
              <a:rPr lang="en-US" sz="3200" dirty="0" smtClean="0">
                <a:solidFill>
                  <a:srgbClr val="000000"/>
                </a:solidFill>
              </a:rPr>
              <a:t>In the network</a:t>
            </a:r>
          </a:p>
        </p:txBody>
      </p:sp>
    </p:spTree>
    <p:extLst>
      <p:ext uri="{BB962C8B-B14F-4D97-AF65-F5344CB8AC3E}">
        <p14:creationId xmlns:p14="http://schemas.microsoft.com/office/powerpoint/2010/main" val="35176587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54286" y="1298827"/>
            <a:ext cx="2682620" cy="2724668"/>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err="1" smtClean="0">
                  <a:solidFill>
                    <a:schemeClr val="tx1"/>
                  </a:solidFill>
                </a:rPr>
                <a:t>QoS</a:t>
              </a:r>
              <a:r>
                <a:rPr lang="en-US" sz="3200" b="1" dirty="0" smtClean="0">
                  <a:solidFill>
                    <a:schemeClr val="tx1"/>
                  </a:solidFill>
                </a:rPr>
                <a:t>, Bandwidth management</a:t>
              </a:r>
              <a:endParaRPr lang="en-US" sz="3200" dirty="0">
                <a:gradFill>
                  <a:gsLst>
                    <a:gs pos="0">
                      <a:schemeClr val="tx1"/>
                    </a:gs>
                    <a:gs pos="100000">
                      <a:schemeClr val="tx1"/>
                    </a:gs>
                  </a:gsLst>
                  <a:lin ang="5400000" scaled="0"/>
                </a:gradFill>
              </a:endParaRPr>
            </a:p>
            <a:p>
              <a:pPr algn="ct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grpSp>
        <p:nvGrpSpPr>
          <p:cNvPr id="13" name="Group 12"/>
          <p:cNvGrpSpPr/>
          <p:nvPr/>
        </p:nvGrpSpPr>
        <p:grpSpPr>
          <a:xfrm>
            <a:off x="6344047" y="1344269"/>
            <a:ext cx="3665622" cy="2532337"/>
            <a:chOff x="8385757" y="1714204"/>
            <a:chExt cx="3665622" cy="3657600"/>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372184" cy="2395981"/>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r>
                <a:rPr lang="en-US" sz="3200" b="1" dirty="0" smtClean="0">
                  <a:solidFill>
                    <a:schemeClr val="tx1"/>
                  </a:solidFill>
                </a:rPr>
                <a:t>Congestion avoidance leading to full pipes with small buffers</a:t>
              </a: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Convergence in the cloud</a:t>
            </a:r>
            <a:endParaRPr lang="en-US" dirty="0"/>
          </a:p>
        </p:txBody>
      </p:sp>
      <p:sp>
        <p:nvSpPr>
          <p:cNvPr id="15" name="Rectangle 14"/>
          <p:cNvSpPr/>
          <p:nvPr/>
        </p:nvSpPr>
        <p:spPr bwMode="auto">
          <a:xfrm>
            <a:off x="2459548" y="3831164"/>
            <a:ext cx="2677358"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DCB</a:t>
            </a:r>
            <a:endParaRPr lang="en-US" sz="2400" b="1" dirty="0">
              <a:solidFill>
                <a:schemeClr val="bg1"/>
              </a:solidFill>
            </a:endParaRPr>
          </a:p>
        </p:txBody>
      </p:sp>
      <p:sp>
        <p:nvSpPr>
          <p:cNvPr id="17" name="Rectangle 16"/>
          <p:cNvSpPr/>
          <p:nvPr/>
        </p:nvSpPr>
        <p:spPr bwMode="auto">
          <a:xfrm>
            <a:off x="6352069" y="3817137"/>
            <a:ext cx="3657600"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DCTCP</a:t>
            </a:r>
            <a:endParaRPr lang="en-US" sz="2400" b="1" dirty="0">
              <a:solidFill>
                <a:schemeClr val="bg1"/>
              </a:solidFill>
            </a:endParaRPr>
          </a:p>
        </p:txBody>
      </p:sp>
      <p:grpSp>
        <p:nvGrpSpPr>
          <p:cNvPr id="22" name="Group 21"/>
          <p:cNvGrpSpPr/>
          <p:nvPr/>
        </p:nvGrpSpPr>
        <p:grpSpPr>
          <a:xfrm>
            <a:off x="348260" y="4588119"/>
            <a:ext cx="11585308" cy="1024759"/>
            <a:chOff x="471767" y="1714204"/>
            <a:chExt cx="3665622" cy="3793956"/>
          </a:xfrm>
        </p:grpSpPr>
        <p:sp>
          <p:nvSpPr>
            <p:cNvPr id="23" name="Rectangle 22"/>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24" name="Rectangle 2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Fast data transfer for storage and high-performance applications</a:t>
              </a:r>
              <a:endParaRPr lang="en-US" sz="3200" b="1" dirty="0">
                <a:solidFill>
                  <a:schemeClr val="tx1"/>
                </a:solidFill>
              </a:endParaRPr>
            </a:p>
          </p:txBody>
        </p:sp>
      </p:grpSp>
      <p:sp>
        <p:nvSpPr>
          <p:cNvPr id="25" name="Rectangle 24"/>
          <p:cNvSpPr/>
          <p:nvPr/>
        </p:nvSpPr>
        <p:spPr bwMode="auto">
          <a:xfrm>
            <a:off x="373614" y="5576048"/>
            <a:ext cx="11534600"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Network Direct / kernel-mode RDMA / SMB2-Direct</a:t>
            </a:r>
            <a:endParaRPr lang="en-US" sz="2400" b="1" dirty="0">
              <a:solidFill>
                <a:schemeClr val="bg1"/>
              </a:solidFill>
            </a:endParaRPr>
          </a:p>
        </p:txBody>
      </p:sp>
    </p:spTree>
    <p:extLst>
      <p:ext uri="{BB962C8B-B14F-4D97-AF65-F5344CB8AC3E}">
        <p14:creationId xmlns:p14="http://schemas.microsoft.com/office/powerpoint/2010/main" val="26212679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congestion</a:t>
            </a:r>
            <a:endParaRPr lang="en-US" dirty="0"/>
          </a:p>
        </p:txBody>
      </p:sp>
      <p:pic>
        <p:nvPicPr>
          <p:cNvPr id="2050" name="Picture 2" descr="C:\Users\DonSt\AppData\Local\Microsoft\Windows\Temporary Internet Files\Content.IE5\0UB2DXYK\MP9003993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047" y="545039"/>
            <a:ext cx="3957035" cy="5934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76552" y="3263462"/>
            <a:ext cx="2773195" cy="984885"/>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Stop and go</a:t>
            </a:r>
          </a:p>
          <a:p>
            <a:r>
              <a:rPr lang="en-US" sz="3200" dirty="0" smtClean="0">
                <a:gradFill>
                  <a:gsLst>
                    <a:gs pos="0">
                      <a:schemeClr val="tx1"/>
                    </a:gs>
                    <a:gs pos="86000">
                      <a:schemeClr val="tx1"/>
                    </a:gs>
                  </a:gsLst>
                  <a:lin ang="5400000" scaled="0"/>
                </a:gradFill>
              </a:rPr>
              <a:t>or smooth flow?</a:t>
            </a:r>
          </a:p>
        </p:txBody>
      </p:sp>
    </p:spTree>
    <p:extLst>
      <p:ext uri="{BB962C8B-B14F-4D97-AF65-F5344CB8AC3E}">
        <p14:creationId xmlns:p14="http://schemas.microsoft.com/office/powerpoint/2010/main" val="2108100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9112" y="1905000"/>
            <a:ext cx="11149012" cy="3496342"/>
          </a:xfrm>
        </p:spPr>
        <p:txBody>
          <a:bodyPr/>
          <a:lstStyle/>
          <a:p>
            <a:pPr lvl="0"/>
            <a:r>
              <a:rPr lang="en-US" dirty="0" smtClean="0">
                <a:solidFill>
                  <a:srgbClr val="FFFFFF"/>
                </a:solidFill>
                <a:latin typeface="Segoe UI Light" pitchFamily="34" charset="0"/>
              </a:rPr>
              <a:t>Windows 8 addresses congestion in the network by reacting to degree of congestion, not presence of congestion</a:t>
            </a:r>
          </a:p>
          <a:p>
            <a:pPr marL="0" indent="0">
              <a:buNone/>
            </a:pPr>
            <a:endParaRPr lang="en-US" dirty="0" smtClean="0">
              <a:solidFill>
                <a:srgbClr val="FFFFFF"/>
              </a:solidFill>
              <a:latin typeface="Segoe UI Light" pitchFamily="34" charset="0"/>
            </a:endParaRPr>
          </a:p>
          <a:p>
            <a:r>
              <a:rPr lang="en-US" dirty="0" smtClean="0">
                <a:solidFill>
                  <a:srgbClr val="FFFFFF"/>
                </a:solidFill>
                <a:latin typeface="Segoe UI Light" pitchFamily="34" charset="0"/>
              </a:rPr>
              <a:t>Goal: Low </a:t>
            </a:r>
            <a:r>
              <a:rPr lang="en-US" dirty="0">
                <a:solidFill>
                  <a:srgbClr val="FFFFFF"/>
                </a:solidFill>
                <a:latin typeface="Segoe UI Light" pitchFamily="34" charset="0"/>
              </a:rPr>
              <a:t>latency, high burst tolerance, and high throughput, with shallow buffered </a:t>
            </a:r>
            <a:r>
              <a:rPr lang="en-US" dirty="0" smtClean="0">
                <a:solidFill>
                  <a:srgbClr val="FFFFFF"/>
                </a:solidFill>
                <a:latin typeface="Segoe UI Light" pitchFamily="34" charset="0"/>
              </a:rPr>
              <a:t>switches</a:t>
            </a:r>
          </a:p>
          <a:p>
            <a:endParaRPr lang="en-US" dirty="0">
              <a:solidFill>
                <a:srgbClr val="FFFFFF"/>
              </a:solidFill>
              <a:latin typeface="Segoe UI Light" pitchFamily="34" charset="0"/>
            </a:endParaRPr>
          </a:p>
          <a:p>
            <a:r>
              <a:rPr lang="en-US" dirty="0" smtClean="0">
                <a:solidFill>
                  <a:srgbClr val="FFFFFF"/>
                </a:solidFill>
                <a:latin typeface="Segoe UI Light" pitchFamily="34" charset="0"/>
              </a:rPr>
              <a:t>Requires </a:t>
            </a:r>
            <a:r>
              <a:rPr lang="en-US" dirty="0" smtClean="0"/>
              <a:t>ECN </a:t>
            </a:r>
            <a:r>
              <a:rPr lang="en-US" dirty="0"/>
              <a:t>(RFC 3168) capable </a:t>
            </a:r>
            <a:r>
              <a:rPr lang="en-US" dirty="0" smtClean="0"/>
              <a:t>switches</a:t>
            </a:r>
            <a:endParaRPr lang="en-US" dirty="0"/>
          </a:p>
        </p:txBody>
      </p:sp>
      <p:sp>
        <p:nvSpPr>
          <p:cNvPr id="4" name="Title 1"/>
          <p:cNvSpPr txBox="1">
            <a:spLocks/>
          </p:cNvSpPr>
          <p:nvPr/>
        </p:nvSpPr>
        <p:spPr>
          <a:xfrm>
            <a:off x="519112" y="228600"/>
            <a:ext cx="11149013" cy="609398"/>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Datacenter TCP (DCTCP)</a:t>
            </a:r>
            <a:endParaRPr lang="en-US" dirty="0"/>
          </a:p>
        </p:txBody>
      </p:sp>
    </p:spTree>
    <p:extLst>
      <p:ext uri="{BB962C8B-B14F-4D97-AF65-F5344CB8AC3E}">
        <p14:creationId xmlns:p14="http://schemas.microsoft.com/office/powerpoint/2010/main" val="42463280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DCTCP Needs Less Buffer Memory than TCP</a:t>
            </a:r>
            <a:endParaRPr lang="en-US" sz="3200" dirty="0"/>
          </a:p>
        </p:txBody>
      </p:sp>
      <p:sp>
        <p:nvSpPr>
          <p:cNvPr id="3" name="Content Placeholder 2"/>
          <p:cNvSpPr>
            <a:spLocks noGrp="1"/>
          </p:cNvSpPr>
          <p:nvPr>
            <p:ph sz="half" idx="1"/>
          </p:nvPr>
        </p:nvSpPr>
        <p:spPr>
          <a:xfrm>
            <a:off x="507868" y="4618039"/>
            <a:ext cx="5789692" cy="1745943"/>
          </a:xfrm>
        </p:spPr>
        <p:txBody>
          <a:bodyPr>
            <a:noAutofit/>
          </a:bodyPr>
          <a:lstStyle/>
          <a:p>
            <a:pPr marL="0" indent="0">
              <a:buNone/>
            </a:pPr>
            <a:r>
              <a:rPr lang="en-US" sz="2000" b="1" dirty="0" smtClean="0"/>
              <a:t>1 </a:t>
            </a:r>
            <a:r>
              <a:rPr lang="en-US" sz="2000" b="1" dirty="0" err="1" smtClean="0"/>
              <a:t>Gbps</a:t>
            </a:r>
            <a:r>
              <a:rPr lang="en-US" sz="2000" b="1" dirty="0" smtClean="0"/>
              <a:t> flow controlled by TCP</a:t>
            </a:r>
          </a:p>
          <a:p>
            <a:pPr marL="457200" lvl="1" indent="0">
              <a:buNone/>
            </a:pPr>
            <a:r>
              <a:rPr lang="en-US" sz="1600" dirty="0" smtClean="0"/>
              <a:t>Requires 400 to 600 KB of memory</a:t>
            </a:r>
          </a:p>
          <a:p>
            <a:pPr marL="457200" lvl="1" indent="0">
              <a:buNone/>
            </a:pPr>
            <a:r>
              <a:rPr lang="en-US" sz="1600" dirty="0" smtClean="0"/>
              <a:t>TCP </a:t>
            </a:r>
            <a:r>
              <a:rPr lang="en-US" sz="1600" dirty="0" err="1" smtClean="0"/>
              <a:t>sawtooth</a:t>
            </a:r>
            <a:r>
              <a:rPr lang="en-US" sz="1600" dirty="0" smtClean="0"/>
              <a:t> visible</a:t>
            </a:r>
          </a:p>
          <a:p>
            <a:pPr marL="0" indent="0">
              <a:buNone/>
            </a:pPr>
            <a:endParaRPr lang="en-US" sz="1800" dirty="0"/>
          </a:p>
        </p:txBody>
      </p:sp>
      <p:sp>
        <p:nvSpPr>
          <p:cNvPr id="7" name="Content Placeholder 6"/>
          <p:cNvSpPr>
            <a:spLocks noGrp="1"/>
          </p:cNvSpPr>
          <p:nvPr>
            <p:ph sz="half" idx="2"/>
          </p:nvPr>
        </p:nvSpPr>
        <p:spPr>
          <a:xfrm>
            <a:off x="6297559" y="4618038"/>
            <a:ext cx="5586545" cy="1325563"/>
          </a:xfrm>
        </p:spPr>
        <p:txBody>
          <a:bodyPr>
            <a:normAutofit/>
          </a:bodyPr>
          <a:lstStyle/>
          <a:p>
            <a:pPr marL="0" indent="0">
              <a:buNone/>
            </a:pPr>
            <a:r>
              <a:rPr lang="en-US" sz="2400" b="1" dirty="0"/>
              <a:t>1 </a:t>
            </a:r>
            <a:r>
              <a:rPr lang="en-US" sz="2600" b="1" dirty="0" err="1"/>
              <a:t>Gbps</a:t>
            </a:r>
            <a:r>
              <a:rPr lang="en-US" sz="2400" b="1" dirty="0"/>
              <a:t> flow controlled by DCTCP</a:t>
            </a:r>
          </a:p>
          <a:p>
            <a:pPr marL="457200" lvl="1" indent="0">
              <a:buNone/>
            </a:pPr>
            <a:r>
              <a:rPr lang="en-US" sz="1900" dirty="0"/>
              <a:t>Requires 30KB of memory</a:t>
            </a:r>
          </a:p>
          <a:p>
            <a:pPr marL="457200" lvl="1" indent="0">
              <a:buNone/>
            </a:pPr>
            <a:r>
              <a:rPr lang="en-US" sz="1900" dirty="0"/>
              <a:t>Smooth</a:t>
            </a:r>
          </a:p>
          <a:p>
            <a:pPr marL="0" indent="0">
              <a:buNone/>
            </a:pPr>
            <a:endParaRPr lang="en-US" dirty="0"/>
          </a:p>
        </p:txBody>
      </p:sp>
      <p:pic>
        <p:nvPicPr>
          <p:cNvPr id="4" name="Picture 6" descr="C:\netres\projects\DCTCP\papers\sigcomm2010\figs\dctcp-vs-tc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72" t="7077" r="5650" b="50467"/>
          <a:stretch/>
        </p:blipFill>
        <p:spPr bwMode="auto">
          <a:xfrm>
            <a:off x="711015" y="1052688"/>
            <a:ext cx="10360501"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a:off x="7373979" y="1771905"/>
            <a:ext cx="1560716" cy="1876705"/>
          </a:xfrm>
          <a:prstGeom prst="straightConnector1">
            <a:avLst/>
          </a:prstGeom>
          <a:ln>
            <a:headEnd type="none" w="med" len="med"/>
            <a:tailEnd type="arrow" w="lg" len="med"/>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bwMode="auto">
          <a:xfrm flipH="1">
            <a:off x="7819898" y="1354859"/>
            <a:ext cx="1114798" cy="417045"/>
          </a:xfrm>
          <a:prstGeom prst="straightConnector1">
            <a:avLst/>
          </a:prstGeom>
          <a:ln>
            <a:headEnd type="none" w="med" len="med"/>
            <a:tailEnd type="arrow" w="lg"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7972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Assigned lanes to avoid local adapter and switch congestion</a:t>
            </a:r>
            <a:endParaRPr lang="en-US" dirty="0"/>
          </a:p>
        </p:txBody>
      </p:sp>
      <p:pic>
        <p:nvPicPr>
          <p:cNvPr id="3075" name="Picture 3" descr="C:\Users\DonSt\AppData\Local\Microsoft\Windows\Temporary Internet Files\Content.IE5\RA5826PY\MP9001826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305" y="1447395"/>
            <a:ext cx="7746102" cy="51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818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9112" y="1539765"/>
            <a:ext cx="11149012" cy="4579715"/>
          </a:xfrm>
        </p:spPr>
        <p:txBody>
          <a:bodyPr/>
          <a:lstStyle/>
          <a:p>
            <a:pPr lvl="0"/>
            <a:r>
              <a:rPr lang="en-US" dirty="0" smtClean="0">
                <a:solidFill>
                  <a:srgbClr val="FFFFFF"/>
                </a:solidFill>
                <a:latin typeface="Segoe UI Light" pitchFamily="34" charset="0"/>
              </a:rPr>
              <a:t>Addresses congestion in the network adapter and the network by reserving bandwidth for particular traffic types</a:t>
            </a:r>
          </a:p>
          <a:p>
            <a:pPr lvl="0"/>
            <a:r>
              <a:rPr lang="en-US" dirty="0" smtClean="0">
                <a:solidFill>
                  <a:srgbClr val="FFFFFF"/>
                </a:solidFill>
                <a:latin typeface="Segoe UI Light" pitchFamily="34" charset="0"/>
              </a:rPr>
              <a:t>Windows 8 provides support and control for DCB, tags packets by traffic type</a:t>
            </a:r>
          </a:p>
          <a:p>
            <a:pPr lvl="0"/>
            <a:r>
              <a:rPr lang="en-US" dirty="0" smtClean="0">
                <a:solidFill>
                  <a:srgbClr val="FFFFFF"/>
                </a:solidFill>
                <a:latin typeface="Segoe UI Light" pitchFamily="34" charset="0"/>
              </a:rPr>
              <a:t>Provides lossless transport for mission critical workloads</a:t>
            </a:r>
          </a:p>
          <a:p>
            <a:r>
              <a:rPr lang="en-US" dirty="0" smtClean="0">
                <a:solidFill>
                  <a:srgbClr val="FFFFFF"/>
                </a:solidFill>
                <a:latin typeface="Segoe UI Light" pitchFamily="34" charset="0"/>
              </a:rPr>
              <a:t>Requires:</a:t>
            </a:r>
          </a:p>
          <a:p>
            <a:pPr lvl="1"/>
            <a:r>
              <a:rPr lang="en-US" sz="2400" dirty="0"/>
              <a:t>Enhanced Transmission Selection (IEEE 802.1Qaz)</a:t>
            </a:r>
          </a:p>
          <a:p>
            <a:pPr lvl="1"/>
            <a:r>
              <a:rPr lang="en-US" sz="2400" dirty="0"/>
              <a:t>Priority Flow Control (IEEE 802.1Qbb)</a:t>
            </a:r>
          </a:p>
          <a:p>
            <a:pPr lvl="1"/>
            <a:r>
              <a:rPr lang="en-US" sz="2400" dirty="0"/>
              <a:t>(</a:t>
            </a:r>
            <a:r>
              <a:rPr lang="en-US" sz="2400" b="1" dirty="0"/>
              <a:t>Optional</a:t>
            </a:r>
            <a:r>
              <a:rPr lang="en-US" sz="2400" dirty="0"/>
              <a:t>) </a:t>
            </a:r>
            <a:r>
              <a:rPr lang="en-US" sz="2400" dirty="0" smtClean="0"/>
              <a:t>Datacenter </a:t>
            </a:r>
            <a:r>
              <a:rPr lang="en-US" sz="2400" dirty="0"/>
              <a:t>Bridging Exchange protocol</a:t>
            </a:r>
          </a:p>
          <a:p>
            <a:pPr lvl="1"/>
            <a:r>
              <a:rPr lang="en-US" sz="2400" dirty="0"/>
              <a:t>(</a:t>
            </a:r>
            <a:r>
              <a:rPr lang="en-US" sz="2400" b="1" dirty="0"/>
              <a:t>Not required</a:t>
            </a:r>
            <a:r>
              <a:rPr lang="en-US" sz="2400" dirty="0"/>
              <a:t>) Congestion Notification (IEEE </a:t>
            </a:r>
            <a:r>
              <a:rPr lang="en-US" sz="2400" dirty="0" smtClean="0"/>
              <a:t>802.1Qau)</a:t>
            </a:r>
            <a:endParaRPr lang="en-US" sz="2400" dirty="0"/>
          </a:p>
        </p:txBody>
      </p:sp>
      <p:sp>
        <p:nvSpPr>
          <p:cNvPr id="4" name="Title 1"/>
          <p:cNvSpPr txBox="1">
            <a:spLocks/>
          </p:cNvSpPr>
          <p:nvPr/>
        </p:nvSpPr>
        <p:spPr>
          <a:xfrm>
            <a:off x="519112" y="228600"/>
            <a:ext cx="11149013" cy="609398"/>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Datacenter Bridging (DCB)</a:t>
            </a:r>
            <a:endParaRPr lang="en-US" dirty="0"/>
          </a:p>
        </p:txBody>
      </p:sp>
    </p:spTree>
    <p:extLst>
      <p:ext uri="{BB962C8B-B14F-4D97-AF65-F5344CB8AC3E}">
        <p14:creationId xmlns:p14="http://schemas.microsoft.com/office/powerpoint/2010/main" val="15901033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me up, Scotty”</a:t>
            </a:r>
            <a:endParaRPr lang="en-US" dirty="0"/>
          </a:p>
        </p:txBody>
      </p:sp>
      <p:pic>
        <p:nvPicPr>
          <p:cNvPr id="2050" name="Picture 2" descr="C:\Users\DonSt\AppData\Local\Microsoft\Windows\Temporary Internet Files\Content.IE5\0LA3F5F7\MC900438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19" y="987794"/>
            <a:ext cx="8265706" cy="5510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8276" y="5912069"/>
            <a:ext cx="1287212" cy="492443"/>
          </a:xfrm>
          <a:prstGeom prst="rect">
            <a:avLst/>
          </a:prstGeom>
          <a:noFill/>
        </p:spPr>
        <p:txBody>
          <a:bodyPr wrap="none" lIns="0" tIns="0" rIns="0" bIns="0" rtlCol="0">
            <a:spAutoFit/>
          </a:bodyPr>
          <a:lstStyle/>
          <a:p>
            <a:r>
              <a:rPr lang="en-US" sz="3200" dirty="0" err="1" smtClean="0">
                <a:gradFill>
                  <a:gsLst>
                    <a:gs pos="0">
                      <a:schemeClr val="tx1"/>
                    </a:gs>
                    <a:gs pos="86000">
                      <a:schemeClr val="tx1"/>
                    </a:gs>
                  </a:gsLst>
                  <a:lin ang="5400000" scaled="0"/>
                </a:gradFill>
              </a:rPr>
              <a:t>kRDMA</a:t>
            </a:r>
            <a:endParaRPr lang="en-US"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9784463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9113" y="1308538"/>
            <a:ext cx="11149012" cy="4284250"/>
          </a:xfrm>
        </p:spPr>
        <p:txBody>
          <a:bodyPr/>
          <a:lstStyle/>
          <a:p>
            <a:pPr lvl="0"/>
            <a:r>
              <a:rPr lang="en-US" dirty="0" smtClean="0"/>
              <a:t>Addresses congestion in the network stack by offloading the stack to the network adapter</a:t>
            </a:r>
          </a:p>
          <a:p>
            <a:pPr lvl="0"/>
            <a:r>
              <a:rPr lang="en-US" dirty="0" smtClean="0"/>
              <a:t>Storage </a:t>
            </a:r>
            <a:r>
              <a:rPr lang="en-US" dirty="0"/>
              <a:t>traffic seeks higher throughput with lower CPU </a:t>
            </a:r>
            <a:r>
              <a:rPr lang="en-US" dirty="0" smtClean="0"/>
              <a:t>utilization</a:t>
            </a:r>
          </a:p>
          <a:p>
            <a:r>
              <a:rPr lang="en-US" dirty="0" smtClean="0"/>
              <a:t>SMB2-Direct uses </a:t>
            </a:r>
            <a:r>
              <a:rPr lang="en-US" dirty="0"/>
              <a:t>new </a:t>
            </a:r>
            <a:r>
              <a:rPr lang="en-US" dirty="0" smtClean="0"/>
              <a:t>RDMA </a:t>
            </a:r>
            <a:r>
              <a:rPr lang="en-US" dirty="0"/>
              <a:t>capability </a:t>
            </a:r>
            <a:r>
              <a:rPr lang="en-US" dirty="0" smtClean="0"/>
              <a:t>if the NICs present support RDMA</a:t>
            </a:r>
          </a:p>
          <a:p>
            <a:r>
              <a:rPr lang="en-US" dirty="0" smtClean="0">
                <a:solidFill>
                  <a:srgbClr val="FFFFFF"/>
                </a:solidFill>
                <a:latin typeface="Segoe UI Light" pitchFamily="34" charset="0"/>
              </a:rPr>
              <a:t>HPC’s Network Direct feature is now in Windows Server 8 for low latency, high speed application-to-application data transfer</a:t>
            </a:r>
            <a:endParaRPr lang="en-US" dirty="0"/>
          </a:p>
        </p:txBody>
      </p:sp>
      <p:sp>
        <p:nvSpPr>
          <p:cNvPr id="4" name="Title 1"/>
          <p:cNvSpPr txBox="1">
            <a:spLocks/>
          </p:cNvSpPr>
          <p:nvPr/>
        </p:nvSpPr>
        <p:spPr>
          <a:xfrm>
            <a:off x="519112" y="228600"/>
            <a:ext cx="11149013" cy="609398"/>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Remote DMA (Network Direct, SMB2-Direct)</a:t>
            </a:r>
            <a:endParaRPr lang="en-US" dirty="0"/>
          </a:p>
        </p:txBody>
      </p:sp>
      <p:sp>
        <p:nvSpPr>
          <p:cNvPr id="5" name="Rectangle 4"/>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Session 446 – Designing Systems for Continuous Availability &amp; Scalability</a:t>
            </a:r>
          </a:p>
        </p:txBody>
      </p:sp>
      <p:sp>
        <p:nvSpPr>
          <p:cNvPr id="6" name="Rectangle 5"/>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660694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session about?</a:t>
            </a:r>
            <a:endParaRPr lang="en-US" dirty="0"/>
          </a:p>
        </p:txBody>
      </p:sp>
      <p:sp>
        <p:nvSpPr>
          <p:cNvPr id="6" name="Rectangle 5"/>
          <p:cNvSpPr/>
          <p:nvPr/>
        </p:nvSpPr>
        <p:spPr bwMode="auto">
          <a:xfrm>
            <a:off x="315561" y="1570588"/>
            <a:ext cx="10483818"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800" b="1" dirty="0">
                <a:solidFill>
                  <a:schemeClr val="tx1"/>
                </a:solidFill>
              </a:rPr>
              <a:t>WHO WILL BENEFIT FROM THIS </a:t>
            </a:r>
            <a:r>
              <a:rPr lang="en-US" sz="2800" b="1" dirty="0" smtClean="0">
                <a:solidFill>
                  <a:schemeClr val="tx1"/>
                </a:solidFill>
              </a:rPr>
              <a:t>TALK</a:t>
            </a:r>
            <a:endParaRPr lang="en-US" sz="2800" b="1" dirty="0">
              <a:solidFill>
                <a:schemeClr val="tx1"/>
              </a:solidFill>
            </a:endParaRPr>
          </a:p>
        </p:txBody>
      </p:sp>
      <p:sp>
        <p:nvSpPr>
          <p:cNvPr id="9" name="TextBox 8"/>
          <p:cNvSpPr txBox="1"/>
          <p:nvPr/>
        </p:nvSpPr>
        <p:spPr>
          <a:xfrm>
            <a:off x="315561" y="2269661"/>
            <a:ext cx="10483818" cy="3447098"/>
          </a:xfrm>
          <a:prstGeom prst="rect">
            <a:avLst/>
          </a:prstGeom>
          <a:noFill/>
        </p:spPr>
        <p:txBody>
          <a:bodyPr wrap="square" lIns="0" tIns="0" rIns="0" bIns="0" rtlCol="0">
            <a:spAutoFit/>
          </a:bodyPr>
          <a:lstStyle/>
          <a:p>
            <a:pPr marL="342918" indent="-342900">
              <a:buFont typeface="Arial" pitchFamily="34" charset="0"/>
              <a:buChar char="•"/>
            </a:pPr>
            <a:r>
              <a:rPr lang="en-US" sz="2800" b="1" dirty="0" smtClean="0"/>
              <a:t>Hardware vendors planning support for Windows Server 8</a:t>
            </a:r>
            <a:endParaRPr lang="en-US" sz="2800" b="1" dirty="0"/>
          </a:p>
          <a:p>
            <a:pPr marL="171468" indent="-171450">
              <a:buFont typeface="Arial" pitchFamily="34" charset="0"/>
              <a:buChar char="•"/>
            </a:pPr>
            <a:endParaRPr lang="en-US" sz="2800" b="1" dirty="0"/>
          </a:p>
          <a:p>
            <a:pPr marL="342918" indent="-342900">
              <a:buFont typeface="Arial" pitchFamily="34" charset="0"/>
              <a:buChar char="•"/>
            </a:pPr>
            <a:r>
              <a:rPr lang="en-US" sz="2800" b="1" dirty="0" smtClean="0"/>
              <a:t>OEMs planning to source networking equipment for systems running Windows Server 8</a:t>
            </a:r>
          </a:p>
          <a:p>
            <a:pPr marL="18"/>
            <a:r>
              <a:rPr lang="en-US" sz="2800" b="1" dirty="0"/>
              <a:t> </a:t>
            </a:r>
            <a:endParaRPr lang="en-US" sz="2800" b="1" dirty="0" smtClean="0"/>
          </a:p>
          <a:p>
            <a:pPr marL="342918" indent="-342900">
              <a:buFont typeface="Arial" pitchFamily="34" charset="0"/>
              <a:buChar char="•"/>
            </a:pPr>
            <a:r>
              <a:rPr lang="en-US" sz="2800" b="1" dirty="0" smtClean="0"/>
              <a:t>Anyone needing to learn about the latest advances in networking support for Windows Server 8</a:t>
            </a:r>
            <a:endParaRPr lang="en-US" sz="2800" b="1" dirty="0"/>
          </a:p>
          <a:p>
            <a:pPr marL="18"/>
            <a:endParaRPr lang="en-US" sz="2800" b="1" dirty="0"/>
          </a:p>
        </p:txBody>
      </p:sp>
    </p:spTree>
    <p:extLst>
      <p:ext uri="{BB962C8B-B14F-4D97-AF65-F5344CB8AC3E}">
        <p14:creationId xmlns:p14="http://schemas.microsoft.com/office/powerpoint/2010/main" val="36383832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DMA (Network Direct, SMB2-Direct)</a:t>
            </a:r>
          </a:p>
        </p:txBody>
      </p:sp>
      <p:sp>
        <p:nvSpPr>
          <p:cNvPr id="3" name="Text Placeholder 2"/>
          <p:cNvSpPr>
            <a:spLocks noGrp="1"/>
          </p:cNvSpPr>
          <p:nvPr>
            <p:ph type="body" sz="quarter" idx="10"/>
          </p:nvPr>
        </p:nvSpPr>
        <p:spPr>
          <a:xfrm>
            <a:off x="519112" y="1861488"/>
            <a:ext cx="11149012" cy="4302716"/>
          </a:xfrm>
        </p:spPr>
        <p:txBody>
          <a:bodyPr/>
          <a:lstStyle/>
          <a:p>
            <a:r>
              <a:rPr lang="en-US" dirty="0" smtClean="0"/>
              <a:t>Initial testing with SMB2-Direct saw </a:t>
            </a:r>
          </a:p>
          <a:p>
            <a:pPr lvl="1"/>
            <a:r>
              <a:rPr lang="en-US" dirty="0" smtClean="0"/>
              <a:t>CPU utilization drop by almost 2/3rds </a:t>
            </a:r>
          </a:p>
          <a:p>
            <a:pPr lvl="1"/>
            <a:r>
              <a:rPr lang="en-US" dirty="0" smtClean="0"/>
              <a:t>File access latency drop to approximate local storage</a:t>
            </a:r>
          </a:p>
          <a:p>
            <a:pPr lvl="1"/>
            <a:endParaRPr lang="en-US" dirty="0"/>
          </a:p>
          <a:p>
            <a:pPr lvl="1"/>
            <a:endParaRPr lang="en-US" dirty="0" smtClean="0"/>
          </a:p>
          <a:p>
            <a:r>
              <a:rPr lang="en-US" dirty="0" smtClean="0"/>
              <a:t>Demonstrated at the Server Keynote</a:t>
            </a:r>
          </a:p>
          <a:p>
            <a:pPr lvl="1"/>
            <a:r>
              <a:rPr lang="en-US" dirty="0" smtClean="0"/>
              <a:t>2 </a:t>
            </a:r>
            <a:r>
              <a:rPr lang="en-US" dirty="0" err="1" smtClean="0"/>
              <a:t>Gbytes</a:t>
            </a:r>
            <a:r>
              <a:rPr lang="en-US" dirty="0" smtClean="0"/>
              <a:t>/sec throughput</a:t>
            </a:r>
          </a:p>
          <a:p>
            <a:pPr lvl="1"/>
            <a:r>
              <a:rPr lang="en-US" dirty="0" smtClean="0"/>
              <a:t>&lt;1% CPU utilization</a:t>
            </a:r>
          </a:p>
          <a:p>
            <a:pPr lvl="1"/>
            <a:r>
              <a:rPr lang="en-US" dirty="0"/>
              <a:t> </a:t>
            </a:r>
            <a:r>
              <a:rPr lang="en-US" dirty="0" smtClean="0"/>
              <a:t>. . . . And we’re not done!</a:t>
            </a:r>
          </a:p>
        </p:txBody>
      </p:sp>
    </p:spTree>
    <p:extLst>
      <p:ext uri="{BB962C8B-B14F-4D97-AF65-F5344CB8AC3E}">
        <p14:creationId xmlns:p14="http://schemas.microsoft.com/office/powerpoint/2010/main" val="30247408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Reliability is job 1</a:t>
            </a:r>
            <a:endParaRPr lang="en-US" sz="4400" dirty="0">
              <a:solidFill>
                <a:srgbClr val="FFFFFF"/>
              </a:solidFill>
              <a:latin typeface="+mj-lt"/>
            </a:endParaRPr>
          </a:p>
        </p:txBody>
      </p:sp>
    </p:spTree>
    <p:extLst>
      <p:ext uri="{BB962C8B-B14F-4D97-AF65-F5344CB8AC3E}">
        <p14:creationId xmlns:p14="http://schemas.microsoft.com/office/powerpoint/2010/main" val="41104626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Reliability</a:t>
            </a:r>
            <a:endParaRPr lang="en-US" dirty="0"/>
          </a:p>
        </p:txBody>
      </p:sp>
      <p:grpSp>
        <p:nvGrpSpPr>
          <p:cNvPr id="3" name="Group 2"/>
          <p:cNvGrpSpPr/>
          <p:nvPr/>
        </p:nvGrpSpPr>
        <p:grpSpPr>
          <a:xfrm>
            <a:off x="356862" y="1470249"/>
            <a:ext cx="2683230" cy="3035938"/>
            <a:chOff x="356862" y="1470249"/>
            <a:chExt cx="2683230" cy="3035938"/>
          </a:xfrm>
        </p:grpSpPr>
        <p:grpSp>
          <p:nvGrpSpPr>
            <p:cNvPr id="14" name="Group 13"/>
            <p:cNvGrpSpPr/>
            <p:nvPr/>
          </p:nvGrpSpPr>
          <p:grpSpPr>
            <a:xfrm>
              <a:off x="357472" y="1470249"/>
              <a:ext cx="2682620" cy="2724668"/>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Predictable, consistent names for NICs</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15" name="Rectangle 14"/>
            <p:cNvSpPr/>
            <p:nvPr/>
          </p:nvSpPr>
          <p:spPr bwMode="auto">
            <a:xfrm>
              <a:off x="356862" y="4096992"/>
              <a:ext cx="2683229"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CDN</a:t>
              </a:r>
              <a:endParaRPr lang="en-US" sz="2400" b="1" dirty="0">
                <a:solidFill>
                  <a:schemeClr val="bg1"/>
                </a:solidFill>
              </a:endParaRPr>
            </a:p>
          </p:txBody>
        </p:sp>
      </p:grpSp>
      <p:grpSp>
        <p:nvGrpSpPr>
          <p:cNvPr id="16" name="Group 15"/>
          <p:cNvGrpSpPr/>
          <p:nvPr/>
        </p:nvGrpSpPr>
        <p:grpSpPr>
          <a:xfrm>
            <a:off x="3298617" y="1470249"/>
            <a:ext cx="2682620" cy="3035938"/>
            <a:chOff x="357472" y="1470249"/>
            <a:chExt cx="2682620" cy="3035938"/>
          </a:xfrm>
        </p:grpSpPr>
        <p:grpSp>
          <p:nvGrpSpPr>
            <p:cNvPr id="18" name="Group 17"/>
            <p:cNvGrpSpPr/>
            <p:nvPr/>
          </p:nvGrpSpPr>
          <p:grpSpPr>
            <a:xfrm>
              <a:off x="357472" y="1470249"/>
              <a:ext cx="2682620" cy="2724668"/>
              <a:chOff x="471767" y="1714204"/>
              <a:chExt cx="3665622" cy="3793956"/>
            </a:xfrm>
          </p:grpSpPr>
          <p:sp>
            <p:nvSpPr>
              <p:cNvPr id="20" name="Rectangle 1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21" name="Rectangle 20"/>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Bandwidth aggregation and NIC failure protection</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19" name="Rectangle 18"/>
            <p:cNvSpPr/>
            <p:nvPr/>
          </p:nvSpPr>
          <p:spPr bwMode="auto">
            <a:xfrm>
              <a:off x="363343" y="4096992"/>
              <a:ext cx="2676748"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NIC Teaming</a:t>
              </a:r>
              <a:endParaRPr lang="en-US" sz="2400" b="1" dirty="0">
                <a:solidFill>
                  <a:schemeClr val="bg1"/>
                </a:solidFill>
              </a:endParaRPr>
            </a:p>
          </p:txBody>
        </p:sp>
      </p:grpSp>
    </p:spTree>
    <p:extLst>
      <p:ext uri="{BB962C8B-B14F-4D97-AF65-F5344CB8AC3E}">
        <p14:creationId xmlns:p14="http://schemas.microsoft.com/office/powerpoint/2010/main" val="25588398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names for Ethernet ports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412" y="3274827"/>
            <a:ext cx="6552713" cy="284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18" y="1814366"/>
            <a:ext cx="5226637" cy="166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ent-Up Arrow 7"/>
          <p:cNvSpPr/>
          <p:nvPr/>
        </p:nvSpPr>
        <p:spPr bwMode="auto">
          <a:xfrm rot="5400000">
            <a:off x="2871900" y="3571432"/>
            <a:ext cx="2517697" cy="2583712"/>
          </a:xfrm>
          <a:prstGeom prst="bentUpArrow">
            <a:avLst>
              <a:gd name="adj1" fmla="val 20494"/>
              <a:gd name="adj2" fmla="val 24243"/>
              <a:gd name="adj3" fmla="val 33586"/>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8368404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Device Naming (CDN)</a:t>
            </a:r>
            <a:endParaRPr lang="en-US" dirty="0"/>
          </a:p>
        </p:txBody>
      </p:sp>
      <p:sp>
        <p:nvSpPr>
          <p:cNvPr id="3" name="Text Placeholder 2"/>
          <p:cNvSpPr>
            <a:spLocks noGrp="1"/>
          </p:cNvSpPr>
          <p:nvPr>
            <p:ph type="body" sz="quarter" idx="10"/>
          </p:nvPr>
        </p:nvSpPr>
        <p:spPr>
          <a:xfrm>
            <a:off x="519112" y="1211317"/>
            <a:ext cx="11149012" cy="4090351"/>
          </a:xfrm>
        </p:spPr>
        <p:txBody>
          <a:bodyPr/>
          <a:lstStyle/>
          <a:p>
            <a:r>
              <a:rPr lang="en-US" dirty="0"/>
              <a:t>BIOS supplied naming consistently identifies NICs with names, </a:t>
            </a:r>
            <a:r>
              <a:rPr lang="en-US" dirty="0" smtClean="0"/>
              <a:t>numbers  - Names </a:t>
            </a:r>
            <a:r>
              <a:rPr lang="en-US" dirty="0"/>
              <a:t>can be printed on the chassis!</a:t>
            </a:r>
          </a:p>
          <a:p>
            <a:r>
              <a:rPr lang="en-US" dirty="0" smtClean="0"/>
              <a:t>Most </a:t>
            </a:r>
            <a:r>
              <a:rPr lang="en-US" dirty="0"/>
              <a:t>major OEMs have signed up to ship their machines with CDN-compliant </a:t>
            </a:r>
            <a:r>
              <a:rPr lang="en-US" dirty="0" smtClean="0"/>
              <a:t>BIOS</a:t>
            </a:r>
          </a:p>
          <a:p>
            <a:r>
              <a:rPr lang="en-US" sz="2800" dirty="0" smtClean="0"/>
              <a:t>Microsoft’s </a:t>
            </a:r>
            <a:r>
              <a:rPr lang="en-US" sz="2800" dirty="0"/>
              <a:t>implementation of </a:t>
            </a:r>
            <a:r>
              <a:rPr lang="en-US" sz="2800" dirty="0" smtClean="0"/>
              <a:t>PCI-SIG </a:t>
            </a:r>
            <a:r>
              <a:rPr lang="en-US" sz="2800" dirty="0"/>
              <a:t>Engineering Change Notice (</a:t>
            </a:r>
            <a:r>
              <a:rPr lang="en-US" sz="2800" dirty="0" smtClean="0"/>
              <a:t>ECN)</a:t>
            </a:r>
            <a:r>
              <a:rPr lang="en-US" sz="2800" dirty="0"/>
              <a:t> </a:t>
            </a:r>
            <a:endParaRPr lang="en-US" sz="2800" dirty="0" smtClean="0"/>
          </a:p>
          <a:p>
            <a:pPr marL="460375" lvl="1" indent="0">
              <a:buNone/>
            </a:pPr>
            <a:r>
              <a:rPr lang="en-US" sz="2200" u="sng" dirty="0" smtClean="0">
                <a:hlinkClick r:id="rId3"/>
              </a:rPr>
              <a:t>http</a:t>
            </a:r>
            <a:r>
              <a:rPr lang="en-US" sz="2200" u="sng" dirty="0">
                <a:hlinkClick r:id="rId3"/>
              </a:rPr>
              <a:t>://www.pcisig.com/specifications/pciexpress/specifications/ECR_Slot_Naming-10.pdf</a:t>
            </a:r>
            <a:r>
              <a:rPr lang="en-US" sz="2200" dirty="0"/>
              <a:t>.</a:t>
            </a:r>
          </a:p>
          <a:p>
            <a:r>
              <a:rPr lang="en-US" i="1" dirty="0" smtClean="0"/>
              <a:t>NIC Vendors – if your driver uses a virtual bus driver you need to talk to us!</a:t>
            </a:r>
            <a:endParaRPr lang="en-US" i="1" dirty="0"/>
          </a:p>
        </p:txBody>
      </p:sp>
    </p:spTree>
    <p:extLst>
      <p:ext uri="{BB962C8B-B14F-4D97-AF65-F5344CB8AC3E}">
        <p14:creationId xmlns:p14="http://schemas.microsoft.com/office/powerpoint/2010/main" val="32916780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Teaming (LBFO)</a:t>
            </a:r>
            <a:endParaRPr lang="en-US" dirty="0"/>
          </a:p>
        </p:txBody>
      </p:sp>
      <p:sp>
        <p:nvSpPr>
          <p:cNvPr id="3" name="Text Placeholder 2"/>
          <p:cNvSpPr>
            <a:spLocks noGrp="1"/>
          </p:cNvSpPr>
          <p:nvPr>
            <p:ph type="body" sz="quarter" idx="10"/>
          </p:nvPr>
        </p:nvSpPr>
        <p:spPr>
          <a:xfrm>
            <a:off x="519112" y="4332890"/>
            <a:ext cx="11149012" cy="886397"/>
          </a:xfrm>
        </p:spPr>
        <p:txBody>
          <a:bodyPr/>
          <a:lstStyle/>
          <a:p>
            <a:pPr marL="0" indent="0">
              <a:buNone/>
            </a:pPr>
            <a:r>
              <a:rPr lang="en-US" dirty="0" smtClean="0"/>
              <a:t>Customers are tired of administering different teaming solutions that often don’t work well with their Windows Server features.</a:t>
            </a:r>
            <a:endParaRPr lang="en-US" dirty="0"/>
          </a:p>
        </p:txBody>
      </p:sp>
    </p:spTree>
    <p:extLst>
      <p:ext uri="{BB962C8B-B14F-4D97-AF65-F5344CB8AC3E}">
        <p14:creationId xmlns:p14="http://schemas.microsoft.com/office/powerpoint/2010/main" val="42382675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Teaming (LBFO)</a:t>
            </a:r>
            <a:endParaRPr lang="en-US" dirty="0"/>
          </a:p>
        </p:txBody>
      </p:sp>
      <p:sp>
        <p:nvSpPr>
          <p:cNvPr id="3" name="Text Placeholder 2"/>
          <p:cNvSpPr>
            <a:spLocks noGrp="1"/>
          </p:cNvSpPr>
          <p:nvPr>
            <p:ph type="body" sz="quarter" idx="10"/>
          </p:nvPr>
        </p:nvSpPr>
        <p:spPr>
          <a:xfrm>
            <a:off x="519112" y="4332890"/>
            <a:ext cx="11149012" cy="1329595"/>
          </a:xfrm>
        </p:spPr>
        <p:txBody>
          <a:bodyPr/>
          <a:lstStyle/>
          <a:p>
            <a:pPr marL="0" indent="0">
              <a:buNone/>
            </a:pPr>
            <a:r>
              <a:rPr lang="en-US" dirty="0" smtClean="0"/>
              <a:t>Many NIC vendors are tired of spending resources engineering and supporting a teaming solution that doesn’t show an income stream.</a:t>
            </a:r>
            <a:endParaRPr lang="en-US" dirty="0"/>
          </a:p>
        </p:txBody>
      </p:sp>
    </p:spTree>
    <p:extLst>
      <p:ext uri="{BB962C8B-B14F-4D97-AF65-F5344CB8AC3E}">
        <p14:creationId xmlns:p14="http://schemas.microsoft.com/office/powerpoint/2010/main" val="30067232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Teaming (LBFO)</a:t>
            </a:r>
            <a:endParaRPr lang="en-US" dirty="0"/>
          </a:p>
        </p:txBody>
      </p:sp>
      <p:sp>
        <p:nvSpPr>
          <p:cNvPr id="3" name="Text Placeholder 2"/>
          <p:cNvSpPr>
            <a:spLocks noGrp="1"/>
          </p:cNvSpPr>
          <p:nvPr>
            <p:ph type="body" sz="quarter" idx="10"/>
          </p:nvPr>
        </p:nvSpPr>
        <p:spPr>
          <a:xfrm>
            <a:off x="519114" y="2314904"/>
            <a:ext cx="11149012" cy="3625608"/>
          </a:xfrm>
        </p:spPr>
        <p:txBody>
          <a:bodyPr/>
          <a:lstStyle/>
          <a:p>
            <a:r>
              <a:rPr lang="en-US" dirty="0" smtClean="0"/>
              <a:t>The most popular feature in the data center just got better!</a:t>
            </a:r>
          </a:p>
          <a:p>
            <a:pPr lvl="1"/>
            <a:r>
              <a:rPr lang="en-US" dirty="0" smtClean="0"/>
              <a:t>Microsoft supported, inbox, vendor agnostic teaming</a:t>
            </a:r>
          </a:p>
          <a:p>
            <a:endParaRPr lang="en-US" dirty="0" smtClean="0"/>
          </a:p>
          <a:p>
            <a:endParaRPr lang="en-US" dirty="0"/>
          </a:p>
          <a:p>
            <a:r>
              <a:rPr lang="en-US" dirty="0" smtClean="0"/>
              <a:t>Managed through PowerShell or an on-box UI</a:t>
            </a:r>
          </a:p>
          <a:p>
            <a:pPr lvl="1"/>
            <a:r>
              <a:rPr lang="en-US" dirty="0" smtClean="0"/>
              <a:t>Support multiple servers from a single interface</a:t>
            </a:r>
          </a:p>
          <a:p>
            <a:endParaRPr lang="en-US" dirty="0"/>
          </a:p>
        </p:txBody>
      </p:sp>
    </p:spTree>
    <p:extLst>
      <p:ext uri="{BB962C8B-B14F-4D97-AF65-F5344CB8AC3E}">
        <p14:creationId xmlns:p14="http://schemas.microsoft.com/office/powerpoint/2010/main" val="7148028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Teaming configurations</a:t>
            </a:r>
            <a:endParaRPr lang="en-US" dirty="0"/>
          </a:p>
        </p:txBody>
      </p:sp>
      <p:grpSp>
        <p:nvGrpSpPr>
          <p:cNvPr id="4" name="Group 3"/>
          <p:cNvGrpSpPr/>
          <p:nvPr/>
        </p:nvGrpSpPr>
        <p:grpSpPr>
          <a:xfrm>
            <a:off x="519112" y="5314950"/>
            <a:ext cx="381000" cy="228600"/>
            <a:chOff x="5334000" y="5105400"/>
            <a:chExt cx="381000" cy="228600"/>
          </a:xfrm>
        </p:grpSpPr>
        <p:sp>
          <p:nvSpPr>
            <p:cNvPr id="5" name="Rectangle 4"/>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57312" y="5314950"/>
            <a:ext cx="381000" cy="228600"/>
            <a:chOff x="5334000" y="5105400"/>
            <a:chExt cx="381000" cy="228600"/>
          </a:xfrm>
        </p:grpSpPr>
        <p:sp>
          <p:nvSpPr>
            <p:cNvPr id="8" name="Rectangle 7"/>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195512" y="5314950"/>
            <a:ext cx="381000" cy="228600"/>
            <a:chOff x="5334000" y="5105400"/>
            <a:chExt cx="381000" cy="228600"/>
          </a:xfrm>
        </p:grpSpPr>
        <p:sp>
          <p:nvSpPr>
            <p:cNvPr id="11" name="Rectangle 10"/>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57512" y="5314950"/>
            <a:ext cx="381000" cy="228600"/>
            <a:chOff x="5334000" y="5105400"/>
            <a:chExt cx="381000" cy="228600"/>
          </a:xfrm>
        </p:grpSpPr>
        <p:sp>
          <p:nvSpPr>
            <p:cNvPr id="14" name="Rectangle 13"/>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128712" y="40386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 Teaming</a:t>
            </a:r>
            <a:endParaRPr lang="en-US" dirty="0"/>
          </a:p>
        </p:txBody>
      </p:sp>
      <p:cxnSp>
        <p:nvCxnSpPr>
          <p:cNvPr id="17" name="Straight Connector 16"/>
          <p:cNvCxnSpPr>
            <a:stCxn id="16" idx="2"/>
            <a:endCxn id="5" idx="0"/>
          </p:cNvCxnSpPr>
          <p:nvPr/>
        </p:nvCxnSpPr>
        <p:spPr>
          <a:xfrm flipH="1">
            <a:off x="709612" y="4495800"/>
            <a:ext cx="11811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0"/>
            <a:endCxn id="16" idx="2"/>
          </p:cNvCxnSpPr>
          <p:nvPr/>
        </p:nvCxnSpPr>
        <p:spPr>
          <a:xfrm flipV="1">
            <a:off x="1547812" y="4495800"/>
            <a:ext cx="3429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16" idx="2"/>
          </p:cNvCxnSpPr>
          <p:nvPr/>
        </p:nvCxnSpPr>
        <p:spPr>
          <a:xfrm flipH="1" flipV="1">
            <a:off x="1890712" y="4495800"/>
            <a:ext cx="4953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16" idx="2"/>
          </p:cNvCxnSpPr>
          <p:nvPr/>
        </p:nvCxnSpPr>
        <p:spPr>
          <a:xfrm flipH="1" flipV="1">
            <a:off x="1890712" y="4495800"/>
            <a:ext cx="1257300" cy="81915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300162" y="3429000"/>
            <a:ext cx="381000" cy="228600"/>
            <a:chOff x="5334000" y="5105400"/>
            <a:chExt cx="381000" cy="228600"/>
          </a:xfrm>
        </p:grpSpPr>
        <p:sp>
          <p:nvSpPr>
            <p:cNvPr id="22" name="Rectangle 21"/>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184428" y="3429000"/>
            <a:ext cx="381000" cy="228600"/>
            <a:chOff x="5334000" y="5105400"/>
            <a:chExt cx="381000" cy="228600"/>
          </a:xfrm>
        </p:grpSpPr>
        <p:sp>
          <p:nvSpPr>
            <p:cNvPr id="25" name="Rectangle 24"/>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a:stCxn id="23" idx="2"/>
            <a:endCxn id="16" idx="0"/>
          </p:cNvCxnSpPr>
          <p:nvPr/>
        </p:nvCxnSpPr>
        <p:spPr>
          <a:xfrm>
            <a:off x="1395412" y="3657600"/>
            <a:ext cx="4953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a:endCxn id="16" idx="0"/>
          </p:cNvCxnSpPr>
          <p:nvPr/>
        </p:nvCxnSpPr>
        <p:spPr>
          <a:xfrm flipH="1">
            <a:off x="1890712" y="3657600"/>
            <a:ext cx="388966"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3912" y="1981200"/>
            <a:ext cx="914400" cy="1219200"/>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TCP/IP</a:t>
            </a:r>
          </a:p>
          <a:p>
            <a:pPr algn="ctr"/>
            <a:r>
              <a:rPr lang="en-US" dirty="0" smtClean="0"/>
              <a:t>Stack</a:t>
            </a:r>
            <a:endParaRPr lang="en-US" dirty="0"/>
          </a:p>
        </p:txBody>
      </p:sp>
      <p:sp>
        <p:nvSpPr>
          <p:cNvPr id="30" name="Rectangle 29"/>
          <p:cNvSpPr/>
          <p:nvPr/>
        </p:nvSpPr>
        <p:spPr>
          <a:xfrm>
            <a:off x="1917728" y="1981200"/>
            <a:ext cx="914400" cy="1219200"/>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TCP/IP Stack</a:t>
            </a:r>
            <a:endParaRPr lang="en-US" dirty="0"/>
          </a:p>
        </p:txBody>
      </p:sp>
      <p:cxnSp>
        <p:nvCxnSpPr>
          <p:cNvPr id="34" name="Straight Connector 33"/>
          <p:cNvCxnSpPr>
            <a:stCxn id="22" idx="0"/>
            <a:endCxn id="29" idx="2"/>
          </p:cNvCxnSpPr>
          <p:nvPr/>
        </p:nvCxnSpPr>
        <p:spPr>
          <a:xfrm flipH="1" flipV="1">
            <a:off x="1281112" y="3200400"/>
            <a:ext cx="20955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0"/>
            <a:endCxn id="30" idx="2"/>
          </p:cNvCxnSpPr>
          <p:nvPr/>
        </p:nvCxnSpPr>
        <p:spPr>
          <a:xfrm flipV="1">
            <a:off x="2374928" y="3200400"/>
            <a:ext cx="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301507" y="5303480"/>
            <a:ext cx="381000" cy="228600"/>
            <a:chOff x="5334000" y="5105400"/>
            <a:chExt cx="381000" cy="228600"/>
          </a:xfrm>
        </p:grpSpPr>
        <p:sp>
          <p:nvSpPr>
            <p:cNvPr id="40" name="Rectangle 39"/>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9139707" y="5303480"/>
            <a:ext cx="381000" cy="228600"/>
            <a:chOff x="5334000" y="5105400"/>
            <a:chExt cx="381000" cy="228600"/>
          </a:xfrm>
        </p:grpSpPr>
        <p:sp>
          <p:nvSpPr>
            <p:cNvPr id="43" name="Rectangle 42"/>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9977907" y="5303480"/>
            <a:ext cx="381000" cy="228600"/>
            <a:chOff x="5334000" y="5105400"/>
            <a:chExt cx="381000" cy="228600"/>
          </a:xfrm>
        </p:grpSpPr>
        <p:sp>
          <p:nvSpPr>
            <p:cNvPr id="46" name="Rectangle 45"/>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0739907" y="5303480"/>
            <a:ext cx="381000" cy="228600"/>
            <a:chOff x="5334000" y="5105400"/>
            <a:chExt cx="381000" cy="228600"/>
          </a:xfrm>
        </p:grpSpPr>
        <p:sp>
          <p:nvSpPr>
            <p:cNvPr id="49" name="Rectangle 48"/>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8911107" y="402713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NIC Teaming</a:t>
            </a:r>
            <a:endParaRPr lang="en-US" dirty="0"/>
          </a:p>
        </p:txBody>
      </p:sp>
      <p:cxnSp>
        <p:nvCxnSpPr>
          <p:cNvPr id="52" name="Straight Connector 51"/>
          <p:cNvCxnSpPr>
            <a:stCxn id="51" idx="2"/>
            <a:endCxn id="40" idx="0"/>
          </p:cNvCxnSpPr>
          <p:nvPr/>
        </p:nvCxnSpPr>
        <p:spPr>
          <a:xfrm flipH="1">
            <a:off x="8492007" y="4484330"/>
            <a:ext cx="11811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0"/>
            <a:endCxn id="51" idx="2"/>
          </p:cNvCxnSpPr>
          <p:nvPr/>
        </p:nvCxnSpPr>
        <p:spPr>
          <a:xfrm flipV="1">
            <a:off x="9330207" y="4484330"/>
            <a:ext cx="3429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6" idx="0"/>
            <a:endCxn id="51" idx="2"/>
          </p:cNvCxnSpPr>
          <p:nvPr/>
        </p:nvCxnSpPr>
        <p:spPr>
          <a:xfrm flipH="1" flipV="1">
            <a:off x="9673107" y="4484330"/>
            <a:ext cx="495300"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0"/>
            <a:endCxn id="51" idx="2"/>
          </p:cNvCxnSpPr>
          <p:nvPr/>
        </p:nvCxnSpPr>
        <p:spPr>
          <a:xfrm flipH="1" flipV="1">
            <a:off x="9673107" y="4484330"/>
            <a:ext cx="1257300" cy="81915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581318" y="3429000"/>
            <a:ext cx="381000" cy="228600"/>
            <a:chOff x="5334000" y="5105400"/>
            <a:chExt cx="381000" cy="228600"/>
          </a:xfrm>
        </p:grpSpPr>
        <p:sp>
          <p:nvSpPr>
            <p:cNvPr id="60" name="Rectangle 59"/>
            <p:cNvSpPr/>
            <p:nvPr/>
          </p:nvSpPr>
          <p:spPr>
            <a:xfrm>
              <a:off x="5334000" y="510540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334000" y="5257800"/>
              <a:ext cx="1905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p:cNvCxnSpPr>
            <a:stCxn id="61" idx="2"/>
            <a:endCxn id="51" idx="0"/>
          </p:cNvCxnSpPr>
          <p:nvPr/>
        </p:nvCxnSpPr>
        <p:spPr>
          <a:xfrm flipH="1">
            <a:off x="9673107" y="3657600"/>
            <a:ext cx="3461" cy="369530"/>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314618" y="1981200"/>
            <a:ext cx="914400" cy="1219200"/>
          </a:xfrm>
          <a:prstGeom prst="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Hyper-V</a:t>
            </a:r>
          </a:p>
          <a:p>
            <a:pPr algn="ctr"/>
            <a:r>
              <a:rPr lang="en-US" dirty="0" smtClean="0"/>
              <a:t>Switch</a:t>
            </a:r>
            <a:endParaRPr lang="en-US" dirty="0"/>
          </a:p>
        </p:txBody>
      </p:sp>
      <p:sp>
        <p:nvSpPr>
          <p:cNvPr id="66" name="Oval 65"/>
          <p:cNvSpPr/>
          <p:nvPr/>
        </p:nvSpPr>
        <p:spPr>
          <a:xfrm>
            <a:off x="10528796" y="1971502"/>
            <a:ext cx="4191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tabLst>
                <a:tab pos="115888" algn="l"/>
              </a:tabLst>
            </a:pPr>
            <a:r>
              <a:rPr lang="en-US" sz="1400" dirty="0" smtClean="0"/>
              <a:t>VM</a:t>
            </a:r>
            <a:endParaRPr lang="en-US" sz="1400" dirty="0"/>
          </a:p>
        </p:txBody>
      </p:sp>
      <p:sp>
        <p:nvSpPr>
          <p:cNvPr id="67" name="Oval 66"/>
          <p:cNvSpPr/>
          <p:nvPr/>
        </p:nvSpPr>
        <p:spPr>
          <a:xfrm>
            <a:off x="10528796" y="2819400"/>
            <a:ext cx="4191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tabLst>
                <a:tab pos="115888" algn="l"/>
              </a:tabLst>
            </a:pPr>
            <a:r>
              <a:rPr lang="en-US" sz="1400" dirty="0" smtClean="0"/>
              <a:t>VM</a:t>
            </a:r>
            <a:endParaRPr lang="en-US" sz="1400" dirty="0"/>
          </a:p>
        </p:txBody>
      </p:sp>
      <p:sp>
        <p:nvSpPr>
          <p:cNvPr id="68" name="Oval 67"/>
          <p:cNvSpPr/>
          <p:nvPr/>
        </p:nvSpPr>
        <p:spPr>
          <a:xfrm>
            <a:off x="10528796" y="2400300"/>
            <a:ext cx="4191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tabLst>
                <a:tab pos="115888" algn="l"/>
              </a:tabLst>
            </a:pPr>
            <a:r>
              <a:rPr lang="en-US" sz="1400" dirty="0" smtClean="0"/>
              <a:t>VM</a:t>
            </a:r>
            <a:endParaRPr lang="en-US" sz="1400" dirty="0"/>
          </a:p>
        </p:txBody>
      </p:sp>
      <p:cxnSp>
        <p:nvCxnSpPr>
          <p:cNvPr id="70" name="Straight Connector 69"/>
          <p:cNvCxnSpPr>
            <a:stCxn id="60" idx="0"/>
            <a:endCxn id="65" idx="2"/>
          </p:cNvCxnSpPr>
          <p:nvPr/>
        </p:nvCxnSpPr>
        <p:spPr>
          <a:xfrm flipV="1">
            <a:off x="9771818" y="3200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6" idx="2"/>
          </p:cNvCxnSpPr>
          <p:nvPr/>
        </p:nvCxnSpPr>
        <p:spPr>
          <a:xfrm>
            <a:off x="10229018" y="2162002"/>
            <a:ext cx="299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5" idx="3"/>
            <a:endCxn id="68" idx="2"/>
          </p:cNvCxnSpPr>
          <p:nvPr/>
        </p:nvCxnSpPr>
        <p:spPr>
          <a:xfrm>
            <a:off x="10229018" y="2590800"/>
            <a:ext cx="299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7" idx="2"/>
          </p:cNvCxnSpPr>
          <p:nvPr/>
        </p:nvCxnSpPr>
        <p:spPr>
          <a:xfrm flipH="1">
            <a:off x="10229018" y="3009900"/>
            <a:ext cx="299778"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606652" y="1981200"/>
            <a:ext cx="5229004" cy="2462213"/>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Up to 32 NICs</a:t>
            </a:r>
          </a:p>
          <a:p>
            <a:pPr marL="457200" indent="-457200">
              <a:buFont typeface="Arial" pitchFamily="34" charset="0"/>
              <a:buChar char="•"/>
            </a:pPr>
            <a:r>
              <a:rPr lang="en-US" sz="3200" dirty="0" smtClean="0">
                <a:gradFill>
                  <a:gsLst>
                    <a:gs pos="0">
                      <a:schemeClr val="tx1"/>
                    </a:gs>
                    <a:gs pos="86000">
                      <a:schemeClr val="tx1"/>
                    </a:gs>
                  </a:gsLst>
                  <a:lin ang="5400000" scaled="0"/>
                </a:gradFill>
              </a:rPr>
              <a:t>Unlimited virtual interfaces</a:t>
            </a:r>
          </a:p>
          <a:p>
            <a:pPr marL="457200" indent="-457200">
              <a:buFont typeface="Arial" pitchFamily="34" charset="0"/>
              <a:buChar char="•"/>
            </a:pPr>
            <a:r>
              <a:rPr lang="en-US" sz="3200" dirty="0" smtClean="0">
                <a:gradFill>
                  <a:gsLst>
                    <a:gs pos="0">
                      <a:schemeClr val="tx1"/>
                    </a:gs>
                    <a:gs pos="86000">
                      <a:schemeClr val="tx1"/>
                    </a:gs>
                  </a:gsLst>
                  <a:lin ang="5400000" scaled="0"/>
                </a:gradFill>
              </a:rPr>
              <a:t>Multiple teaming modes</a:t>
            </a:r>
          </a:p>
          <a:p>
            <a:pPr marL="457200" indent="-457200">
              <a:buFont typeface="Arial" pitchFamily="34" charset="0"/>
              <a:buChar char="•"/>
            </a:pPr>
            <a:r>
              <a:rPr lang="en-US" sz="3200" dirty="0" smtClean="0">
                <a:gradFill>
                  <a:gsLst>
                    <a:gs pos="0">
                      <a:schemeClr val="tx1"/>
                    </a:gs>
                    <a:gs pos="86000">
                      <a:schemeClr val="tx1"/>
                    </a:gs>
                  </a:gsLst>
                  <a:lin ang="5400000" scaled="0"/>
                </a:gradFill>
              </a:rPr>
              <a:t>Local/Remote management through PowerShell or UI</a:t>
            </a:r>
          </a:p>
        </p:txBody>
      </p:sp>
    </p:spTree>
    <p:extLst>
      <p:ext uri="{BB962C8B-B14F-4D97-AF65-F5344CB8AC3E}">
        <p14:creationId xmlns:p14="http://schemas.microsoft.com/office/powerpoint/2010/main" val="34190349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4084050"/>
            <a:ext cx="7796664" cy="1523494"/>
          </a:xfrm>
        </p:spPr>
        <p:txBody>
          <a:bodyPr/>
          <a:lstStyle/>
          <a:p>
            <a:r>
              <a:rPr lang="en-US" dirty="0" smtClean="0"/>
              <a:t>NIC Teaming</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756342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session about?</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7" name="Rectangle 6"/>
          <p:cNvSpPr/>
          <p:nvPr/>
        </p:nvSpPr>
        <p:spPr bwMode="auto">
          <a:xfrm>
            <a:off x="519111" y="1570588"/>
            <a:ext cx="11149013"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800" b="1" dirty="0" smtClean="0">
                <a:solidFill>
                  <a:schemeClr val="tx1"/>
                </a:solidFill>
              </a:rPr>
              <a:t>TOPICS</a:t>
            </a:r>
            <a:endParaRPr lang="en-US" sz="2800" b="1" dirty="0">
              <a:solidFill>
                <a:schemeClr val="tx1"/>
              </a:solidFill>
            </a:endParaRPr>
          </a:p>
        </p:txBody>
      </p:sp>
      <p:sp>
        <p:nvSpPr>
          <p:cNvPr id="10" name="TextBox 9"/>
          <p:cNvSpPr txBox="1"/>
          <p:nvPr/>
        </p:nvSpPr>
        <p:spPr>
          <a:xfrm>
            <a:off x="519112" y="2253321"/>
            <a:ext cx="11149011" cy="3447098"/>
          </a:xfrm>
          <a:prstGeom prst="rect">
            <a:avLst/>
          </a:prstGeom>
          <a:noFill/>
        </p:spPr>
        <p:txBody>
          <a:bodyPr wrap="square" lIns="0" tIns="0" rIns="0" bIns="0" rtlCol="0">
            <a:spAutoFit/>
          </a:bodyPr>
          <a:lstStyle/>
          <a:p>
            <a:pPr marL="285750" indent="-285750">
              <a:buFont typeface="Arial" pitchFamily="34" charset="0"/>
              <a:buChar char="•"/>
            </a:pPr>
            <a:r>
              <a:rPr lang="en-US" sz="2800" b="1" dirty="0" smtClean="0"/>
              <a:t>What new networking enhancements are in the Windows 8 networking stack?</a:t>
            </a:r>
          </a:p>
          <a:p>
            <a:pPr marL="285750" indent="-285750">
              <a:buFont typeface="Arial" pitchFamily="34" charset="0"/>
              <a:buChar char="•"/>
            </a:pPr>
            <a:endParaRPr lang="en-US" sz="2800" b="1" dirty="0"/>
          </a:p>
          <a:p>
            <a:pPr marL="285750" indent="-285750">
              <a:buFont typeface="Arial" pitchFamily="34" charset="0"/>
              <a:buChar char="•"/>
            </a:pPr>
            <a:r>
              <a:rPr lang="en-US" sz="2800" b="1" dirty="0" smtClean="0"/>
              <a:t>How does Windows Server 8 use the latest hardware acceleration and task offloads to enhance the customer experience?</a:t>
            </a:r>
            <a:endParaRPr lang="en-US" sz="2800" b="1" dirty="0"/>
          </a:p>
          <a:p>
            <a:endParaRPr lang="en-US" sz="2800" b="1" dirty="0"/>
          </a:p>
          <a:p>
            <a:pPr marL="285750" indent="-285750">
              <a:buFont typeface="Arial" pitchFamily="34" charset="0"/>
              <a:buChar char="•"/>
            </a:pPr>
            <a:r>
              <a:rPr lang="en-US" sz="2800" b="1" dirty="0" smtClean="0"/>
              <a:t>What should NICs support to best meet customer needs with Windows Server 8?</a:t>
            </a:r>
            <a:endParaRPr lang="en-US" sz="2800" b="1" dirty="0"/>
          </a:p>
        </p:txBody>
      </p:sp>
    </p:spTree>
    <p:extLst>
      <p:ext uri="{BB962C8B-B14F-4D97-AF65-F5344CB8AC3E}">
        <p14:creationId xmlns:p14="http://schemas.microsoft.com/office/powerpoint/2010/main" val="27969842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446550"/>
          </a:xfrm>
          <a:prstGeom prst="rect">
            <a:avLst/>
          </a:prstGeom>
          <a:noFill/>
        </p:spPr>
        <p:txBody>
          <a:bodyPr wrap="square" rtlCol="0">
            <a:spAutoFit/>
          </a:bodyPr>
          <a:lstStyle/>
          <a:p>
            <a:r>
              <a:rPr lang="en-US" sz="4400" dirty="0" smtClean="0">
                <a:solidFill>
                  <a:srgbClr val="FFFFFF"/>
                </a:solidFill>
                <a:latin typeface="+mj-lt"/>
              </a:rPr>
              <a:t>Clouds must be flexible and secure</a:t>
            </a:r>
            <a:endParaRPr lang="en-US" sz="4400" dirty="0">
              <a:solidFill>
                <a:srgbClr val="FFFFFF"/>
              </a:solidFill>
              <a:latin typeface="+mj-lt"/>
            </a:endParaRPr>
          </a:p>
        </p:txBody>
      </p:sp>
    </p:spTree>
    <p:extLst>
      <p:ext uri="{BB962C8B-B14F-4D97-AF65-F5344CB8AC3E}">
        <p14:creationId xmlns:p14="http://schemas.microsoft.com/office/powerpoint/2010/main" val="22818497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54286" y="1662580"/>
            <a:ext cx="2682620" cy="2724668"/>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Isolation of private networks</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grpSp>
        <p:nvGrpSpPr>
          <p:cNvPr id="13" name="Group 12"/>
          <p:cNvGrpSpPr/>
          <p:nvPr/>
        </p:nvGrpSpPr>
        <p:grpSpPr>
          <a:xfrm>
            <a:off x="6344047" y="1708022"/>
            <a:ext cx="2957608" cy="2532337"/>
            <a:chOff x="8385757" y="1714204"/>
            <a:chExt cx="3665622" cy="3657600"/>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65622" cy="2395981"/>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r>
                <a:rPr lang="en-US" sz="3200" b="1" dirty="0" smtClean="0">
                  <a:solidFill>
                    <a:schemeClr val="tx1"/>
                  </a:solidFill>
                </a:rPr>
                <a:t>Better security with reduced VM CPU use</a:t>
              </a: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Flexible, secure cloud</a:t>
            </a:r>
            <a:endParaRPr lang="en-US" dirty="0"/>
          </a:p>
        </p:txBody>
      </p:sp>
      <p:sp>
        <p:nvSpPr>
          <p:cNvPr id="15" name="Rectangle 14"/>
          <p:cNvSpPr/>
          <p:nvPr/>
        </p:nvSpPr>
        <p:spPr bwMode="auto">
          <a:xfrm>
            <a:off x="2459548" y="4194917"/>
            <a:ext cx="2677358"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GRE</a:t>
            </a:r>
            <a:endParaRPr lang="en-US" sz="2400" b="1" dirty="0">
              <a:solidFill>
                <a:schemeClr val="bg1"/>
              </a:solidFill>
            </a:endParaRPr>
          </a:p>
        </p:txBody>
      </p:sp>
      <p:sp>
        <p:nvSpPr>
          <p:cNvPr id="17" name="Rectangle 16"/>
          <p:cNvSpPr/>
          <p:nvPr/>
        </p:nvSpPr>
        <p:spPr bwMode="auto">
          <a:xfrm>
            <a:off x="6352069" y="4180890"/>
            <a:ext cx="2949586"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IPsecTOv2 for VMs</a:t>
            </a:r>
            <a:endParaRPr lang="en-US" sz="2400" b="1" dirty="0">
              <a:solidFill>
                <a:schemeClr val="bg1"/>
              </a:solidFill>
            </a:endParaRPr>
          </a:p>
        </p:txBody>
      </p:sp>
    </p:spTree>
    <p:extLst>
      <p:ext uri="{BB962C8B-B14F-4D97-AF65-F5344CB8AC3E}">
        <p14:creationId xmlns:p14="http://schemas.microsoft.com/office/powerpoint/2010/main" val="11122381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Separating hosted clients through virtualization</a:t>
            </a:r>
            <a:endParaRPr lang="en-US" dirty="0"/>
          </a:p>
        </p:txBody>
      </p:sp>
      <p:cxnSp>
        <p:nvCxnSpPr>
          <p:cNvPr id="4" name="Straight Connector 3"/>
          <p:cNvCxnSpPr/>
          <p:nvPr/>
        </p:nvCxnSpPr>
        <p:spPr>
          <a:xfrm>
            <a:off x="6868494" y="3709528"/>
            <a:ext cx="3777509"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829433" y="3996617"/>
            <a:ext cx="4816570" cy="914400"/>
            <a:chOff x="4194149" y="3676783"/>
            <a:chExt cx="4816570" cy="91440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967" y="3676783"/>
              <a:ext cx="37307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4149" y="3810817"/>
              <a:ext cx="987450" cy="646331"/>
            </a:xfrm>
            <a:prstGeom prst="rect">
              <a:avLst/>
            </a:prstGeom>
            <a:noFill/>
          </p:spPr>
          <p:txBody>
            <a:bodyPr wrap="none" rtlCol="0">
              <a:spAutoFit/>
            </a:bodyPr>
            <a:lstStyle/>
            <a:p>
              <a:r>
                <a:rPr lang="en-US" b="1" dirty="0"/>
                <a:t>P</a:t>
              </a:r>
              <a:r>
                <a:rPr lang="en-US" b="1" dirty="0" smtClean="0"/>
                <a:t>hysical</a:t>
              </a:r>
            </a:p>
            <a:p>
              <a:pPr algn="ctr"/>
              <a:r>
                <a:rPr lang="en-US" b="1" dirty="0" smtClean="0"/>
                <a:t>network</a:t>
              </a:r>
              <a:endParaRPr lang="en-US" b="1" dirty="0"/>
            </a:p>
          </p:txBody>
        </p:sp>
      </p:grpSp>
      <p:cxnSp>
        <p:nvCxnSpPr>
          <p:cNvPr id="8" name="Straight Connector 7"/>
          <p:cNvCxnSpPr>
            <a:endCxn id="48" idx="1"/>
          </p:cNvCxnSpPr>
          <p:nvPr/>
        </p:nvCxnSpPr>
        <p:spPr>
          <a:xfrm>
            <a:off x="1431571" y="3733923"/>
            <a:ext cx="3343718"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96887" y="4194607"/>
            <a:ext cx="947119" cy="646331"/>
          </a:xfrm>
          <a:prstGeom prst="rect">
            <a:avLst/>
          </a:prstGeom>
          <a:noFill/>
        </p:spPr>
        <p:txBody>
          <a:bodyPr wrap="none" rtlCol="0">
            <a:spAutoFit/>
          </a:bodyPr>
          <a:lstStyle/>
          <a:p>
            <a:pPr algn="ctr"/>
            <a:r>
              <a:rPr lang="en-US" b="1" dirty="0"/>
              <a:t>P</a:t>
            </a:r>
            <a:r>
              <a:rPr lang="en-US" b="1" dirty="0" smtClean="0"/>
              <a:t>hysical</a:t>
            </a:r>
          </a:p>
          <a:p>
            <a:pPr algn="ctr"/>
            <a:r>
              <a:rPr lang="en-US" b="1" dirty="0" smtClean="0"/>
              <a:t>server</a:t>
            </a:r>
            <a:endParaRPr lang="en-US" b="1" dirty="0"/>
          </a:p>
        </p:txBody>
      </p:sp>
      <p:sp>
        <p:nvSpPr>
          <p:cNvPr id="10" name="TextBox 9"/>
          <p:cNvSpPr txBox="1"/>
          <p:nvPr/>
        </p:nvSpPr>
        <p:spPr>
          <a:xfrm>
            <a:off x="1496873" y="3157070"/>
            <a:ext cx="1000595" cy="369332"/>
          </a:xfrm>
          <a:prstGeom prst="rect">
            <a:avLst/>
          </a:prstGeom>
          <a:noFill/>
        </p:spPr>
        <p:txBody>
          <a:bodyPr wrap="none" rtlCol="0">
            <a:spAutoFit/>
          </a:bodyPr>
          <a:lstStyle/>
          <a:p>
            <a:pPr algn="ctr"/>
            <a:r>
              <a:rPr lang="en-US" b="1" dirty="0" smtClean="0"/>
              <a:t>Blue VM</a:t>
            </a:r>
            <a:endParaRPr lang="en-US" b="1" dirty="0"/>
          </a:p>
        </p:txBody>
      </p:sp>
      <p:sp>
        <p:nvSpPr>
          <p:cNvPr id="11" name="TextBox 10"/>
          <p:cNvSpPr txBox="1"/>
          <p:nvPr/>
        </p:nvSpPr>
        <p:spPr>
          <a:xfrm>
            <a:off x="3268949" y="3157070"/>
            <a:ext cx="955711" cy="369332"/>
          </a:xfrm>
          <a:prstGeom prst="rect">
            <a:avLst/>
          </a:prstGeom>
          <a:noFill/>
        </p:spPr>
        <p:txBody>
          <a:bodyPr wrap="none" rtlCol="0">
            <a:spAutoFit/>
          </a:bodyPr>
          <a:lstStyle/>
          <a:p>
            <a:pPr algn="ctr"/>
            <a:r>
              <a:rPr lang="en-US" b="1" dirty="0" smtClean="0"/>
              <a:t>Red VM</a:t>
            </a:r>
            <a:endParaRPr lang="en-US" b="1" dirty="0"/>
          </a:p>
        </p:txBody>
      </p:sp>
      <p:grpSp>
        <p:nvGrpSpPr>
          <p:cNvPr id="12" name="Group 11"/>
          <p:cNvGrpSpPr/>
          <p:nvPr/>
        </p:nvGrpSpPr>
        <p:grpSpPr>
          <a:xfrm>
            <a:off x="6588230" y="1929006"/>
            <a:ext cx="2025672" cy="1289064"/>
            <a:chOff x="6833089" y="1066800"/>
            <a:chExt cx="2025672" cy="1289064"/>
          </a:xfrm>
        </p:grpSpPr>
        <p:sp>
          <p:nvSpPr>
            <p:cNvPr id="13" name="Cloud 12"/>
            <p:cNvSpPr/>
            <p:nvPr/>
          </p:nvSpPr>
          <p:spPr>
            <a:xfrm>
              <a:off x="6833089" y="1066800"/>
              <a:ext cx="2025672" cy="1289064"/>
            </a:xfrm>
            <a:prstGeom prst="cloud">
              <a:avLst/>
            </a:prstGeom>
            <a:ln>
              <a:solidFill>
                <a:srgbClr val="3366CC"/>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b="1" dirty="0" smtClean="0">
                <a:solidFill>
                  <a:schemeClr val="accent1"/>
                </a:solidFill>
              </a:endParaRPr>
            </a:p>
          </p:txBody>
        </p:sp>
        <p:cxnSp>
          <p:nvCxnSpPr>
            <p:cNvPr id="14" name="Straight Connector 13"/>
            <p:cNvCxnSpPr/>
            <p:nvPr/>
          </p:nvCxnSpPr>
          <p:spPr>
            <a:xfrm>
              <a:off x="7149486" y="1686246"/>
              <a:ext cx="146304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15" name="Oval 14"/>
            <p:cNvSpPr/>
            <p:nvPr/>
          </p:nvSpPr>
          <p:spPr>
            <a:xfrm>
              <a:off x="7554924"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6" name="Straight Connector 15"/>
            <p:cNvCxnSpPr>
              <a:endCxn id="23" idx="0"/>
            </p:cNvCxnSpPr>
            <p:nvPr/>
          </p:nvCxnSpPr>
          <p:spPr>
            <a:xfrm>
              <a:off x="7462850" y="1686248"/>
              <a:ext cx="171"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22" idx="0"/>
            </p:cNvCxnSpPr>
            <p:nvPr/>
          </p:nvCxnSpPr>
          <p:spPr>
            <a:xfrm>
              <a:off x="7874572" y="1686248"/>
              <a:ext cx="2791"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a:endCxn id="24" idx="0"/>
            </p:cNvCxnSpPr>
            <p:nvPr/>
          </p:nvCxnSpPr>
          <p:spPr>
            <a:xfrm>
              <a:off x="8291533" y="1686248"/>
              <a:ext cx="172"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15" idx="4"/>
            </p:cNvCxnSpPr>
            <p:nvPr/>
          </p:nvCxnSpPr>
          <p:spPr>
            <a:xfrm rot="16200000" flipH="1">
              <a:off x="7638514"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21" idx="4"/>
            </p:cNvCxnSpPr>
            <p:nvPr/>
          </p:nvCxnSpPr>
          <p:spPr>
            <a:xfrm rot="5400000">
              <a:off x="8006645" y="1608836"/>
              <a:ext cx="109568" cy="173"/>
            </a:xfrm>
            <a:prstGeom prst="line">
              <a:avLst/>
            </a:prstGeom>
            <a:ln/>
          </p:spPr>
          <p:style>
            <a:lnRef idx="2">
              <a:schemeClr val="accent2"/>
            </a:lnRef>
            <a:fillRef idx="0">
              <a:schemeClr val="accent2"/>
            </a:fillRef>
            <a:effectRef idx="1">
              <a:schemeClr val="accent2"/>
            </a:effectRef>
            <a:fontRef idx="minor">
              <a:schemeClr val="tx1"/>
            </a:fontRef>
          </p:style>
        </p:cxnSp>
        <p:sp>
          <p:nvSpPr>
            <p:cNvPr id="21" name="Oval 20"/>
            <p:cNvSpPr/>
            <p:nvPr/>
          </p:nvSpPr>
          <p:spPr>
            <a:xfrm>
              <a:off x="7923228"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Oval 21"/>
            <p:cNvSpPr/>
            <p:nvPr/>
          </p:nvSpPr>
          <p:spPr>
            <a:xfrm>
              <a:off x="7739076"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Oval 22"/>
            <p:cNvSpPr/>
            <p:nvPr/>
          </p:nvSpPr>
          <p:spPr>
            <a:xfrm>
              <a:off x="7324734"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4" name="Oval 23"/>
            <p:cNvSpPr/>
            <p:nvPr/>
          </p:nvSpPr>
          <p:spPr>
            <a:xfrm>
              <a:off x="8153418"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Oval 24"/>
            <p:cNvSpPr/>
            <p:nvPr/>
          </p:nvSpPr>
          <p:spPr>
            <a:xfrm>
              <a:off x="7186275"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6" name="Straight Connector 25"/>
            <p:cNvCxnSpPr>
              <a:stCxn id="25" idx="4"/>
            </p:cNvCxnSpPr>
            <p:nvPr/>
          </p:nvCxnSpPr>
          <p:spPr>
            <a:xfrm rot="16200000" flipH="1">
              <a:off x="7269865"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sp>
          <p:nvSpPr>
            <p:cNvPr id="27" name="Oval 26"/>
            <p:cNvSpPr/>
            <p:nvPr/>
          </p:nvSpPr>
          <p:spPr>
            <a:xfrm>
              <a:off x="8245149"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8" name="Straight Connector 27"/>
            <p:cNvCxnSpPr>
              <a:stCxn id="27" idx="4"/>
            </p:cNvCxnSpPr>
            <p:nvPr/>
          </p:nvCxnSpPr>
          <p:spPr>
            <a:xfrm rot="16200000" flipH="1">
              <a:off x="8328739"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29" name="TextBox 28"/>
          <p:cNvSpPr txBox="1"/>
          <p:nvPr/>
        </p:nvSpPr>
        <p:spPr>
          <a:xfrm>
            <a:off x="6868494" y="3201961"/>
            <a:ext cx="1465145" cy="369332"/>
          </a:xfrm>
          <a:prstGeom prst="rect">
            <a:avLst/>
          </a:prstGeom>
          <a:noFill/>
        </p:spPr>
        <p:txBody>
          <a:bodyPr wrap="none" rtlCol="0">
            <a:spAutoFit/>
          </a:bodyPr>
          <a:lstStyle/>
          <a:p>
            <a:pPr algn="ctr"/>
            <a:r>
              <a:rPr lang="en-US" b="1" dirty="0" smtClean="0"/>
              <a:t>Blue network</a:t>
            </a:r>
            <a:endParaRPr lang="en-US" b="1" dirty="0"/>
          </a:p>
        </p:txBody>
      </p:sp>
      <p:grpSp>
        <p:nvGrpSpPr>
          <p:cNvPr id="30" name="Group 29"/>
          <p:cNvGrpSpPr/>
          <p:nvPr/>
        </p:nvGrpSpPr>
        <p:grpSpPr>
          <a:xfrm>
            <a:off x="8743997" y="1929006"/>
            <a:ext cx="2025672" cy="1289064"/>
            <a:chOff x="8988856" y="1066800"/>
            <a:chExt cx="2025672" cy="1289064"/>
          </a:xfrm>
        </p:grpSpPr>
        <p:sp>
          <p:nvSpPr>
            <p:cNvPr id="31" name="Cloud 30"/>
            <p:cNvSpPr/>
            <p:nvPr/>
          </p:nvSpPr>
          <p:spPr>
            <a:xfrm>
              <a:off x="8988856" y="1066800"/>
              <a:ext cx="2025672" cy="1289064"/>
            </a:xfrm>
            <a:prstGeom prst="cloud">
              <a:avLst/>
            </a:prstGeom>
            <a:ln>
              <a:solidFill>
                <a:srgbClr val="C0000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200" dirty="0">
                <a:solidFill>
                  <a:schemeClr val="bg1"/>
                </a:solidFill>
              </a:endParaRPr>
            </a:p>
          </p:txBody>
        </p:sp>
        <p:cxnSp>
          <p:nvCxnSpPr>
            <p:cNvPr id="32" name="Straight Connector 31"/>
            <p:cNvCxnSpPr/>
            <p:nvPr/>
          </p:nvCxnSpPr>
          <p:spPr>
            <a:xfrm flipH="1" flipV="1">
              <a:off x="9417951" y="1713472"/>
              <a:ext cx="1280160" cy="1"/>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3" name="Straight Connector 32"/>
            <p:cNvCxnSpPr>
              <a:endCxn id="39" idx="4"/>
            </p:cNvCxnSpPr>
            <p:nvPr/>
          </p:nvCxnSpPr>
          <p:spPr>
            <a:xfrm rot="16200000" flipV="1">
              <a:off x="9549882" y="1639689"/>
              <a:ext cx="147044" cy="521"/>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4" name="Straight Connector 33"/>
            <p:cNvCxnSpPr>
              <a:endCxn id="40" idx="4"/>
            </p:cNvCxnSpPr>
            <p:nvPr/>
          </p:nvCxnSpPr>
          <p:spPr>
            <a:xfrm rot="5400000" flipH="1" flipV="1">
              <a:off x="9959941" y="1644144"/>
              <a:ext cx="155604" cy="17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a:endCxn id="41" idx="4"/>
            </p:cNvCxnSpPr>
            <p:nvPr/>
          </p:nvCxnSpPr>
          <p:spPr>
            <a:xfrm rot="5400000" flipH="1" flipV="1">
              <a:off x="10420321" y="1644144"/>
              <a:ext cx="155604" cy="17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6" name="Straight Connector 35"/>
            <p:cNvCxnSpPr>
              <a:stCxn id="38" idx="0"/>
            </p:cNvCxnSpPr>
            <p:nvPr/>
          </p:nvCxnSpPr>
          <p:spPr>
            <a:xfrm rot="5400000" flipH="1" flipV="1">
              <a:off x="9683541" y="1799748"/>
              <a:ext cx="155604" cy="17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7" name="Straight Connector 36"/>
            <p:cNvCxnSpPr>
              <a:stCxn id="42" idx="0"/>
            </p:cNvCxnSpPr>
            <p:nvPr/>
          </p:nvCxnSpPr>
          <p:spPr>
            <a:xfrm rot="16200000" flipV="1">
              <a:off x="10236170" y="1799747"/>
              <a:ext cx="155604" cy="173"/>
            </a:xfrm>
            <a:prstGeom prst="line">
              <a:avLst/>
            </a:prstGeom>
            <a:ln/>
          </p:spPr>
          <p:style>
            <a:lnRef idx="2">
              <a:schemeClr val="accent3"/>
            </a:lnRef>
            <a:fillRef idx="0">
              <a:schemeClr val="accent3"/>
            </a:fillRef>
            <a:effectRef idx="1">
              <a:schemeClr val="accent3"/>
            </a:effectRef>
            <a:fontRef idx="minor">
              <a:schemeClr val="tx1"/>
            </a:fontRef>
          </p:style>
        </p:cxnSp>
        <p:sp>
          <p:nvSpPr>
            <p:cNvPr id="38" name="Oval 37"/>
            <p:cNvSpPr/>
            <p:nvPr/>
          </p:nvSpPr>
          <p:spPr>
            <a:xfrm>
              <a:off x="9622970" y="18776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9484856"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9899543"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1" name="Oval 40"/>
            <p:cNvSpPr/>
            <p:nvPr/>
          </p:nvSpPr>
          <p:spPr>
            <a:xfrm>
              <a:off x="10359923"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2" name="Oval 41"/>
            <p:cNvSpPr/>
            <p:nvPr/>
          </p:nvSpPr>
          <p:spPr>
            <a:xfrm>
              <a:off x="10175771" y="18776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grpSp>
      <p:sp>
        <p:nvSpPr>
          <p:cNvPr id="43" name="TextBox 42"/>
          <p:cNvSpPr txBox="1"/>
          <p:nvPr/>
        </p:nvSpPr>
        <p:spPr>
          <a:xfrm>
            <a:off x="9054013" y="3201961"/>
            <a:ext cx="1405642" cy="369332"/>
          </a:xfrm>
          <a:prstGeom prst="rect">
            <a:avLst/>
          </a:prstGeom>
          <a:noFill/>
        </p:spPr>
        <p:txBody>
          <a:bodyPr wrap="none" rtlCol="0">
            <a:spAutoFit/>
          </a:bodyPr>
          <a:lstStyle/>
          <a:p>
            <a:pPr algn="ctr"/>
            <a:r>
              <a:rPr lang="en-US" b="1" dirty="0" smtClean="0"/>
              <a:t>Red network</a:t>
            </a:r>
            <a:endParaRPr lang="en-US" b="1" dirty="0"/>
          </a:p>
        </p:txBody>
      </p:sp>
      <p:sp>
        <p:nvSpPr>
          <p:cNvPr id="44" name="Striped Right Arrow 43"/>
          <p:cNvSpPr/>
          <p:nvPr/>
        </p:nvSpPr>
        <p:spPr>
          <a:xfrm rot="3222335">
            <a:off x="1998358" y="3611845"/>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Striped Right Arrow 44"/>
          <p:cNvSpPr/>
          <p:nvPr/>
        </p:nvSpPr>
        <p:spPr>
          <a:xfrm rot="18377665" flipH="1">
            <a:off x="3232217" y="3611845"/>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Striped Right Arrow 45"/>
          <p:cNvSpPr/>
          <p:nvPr/>
        </p:nvSpPr>
        <p:spPr>
          <a:xfrm rot="3222335">
            <a:off x="7673619" y="3611844"/>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Striped Right Arrow 46"/>
          <p:cNvSpPr/>
          <p:nvPr/>
        </p:nvSpPr>
        <p:spPr>
          <a:xfrm rot="18377665" flipH="1">
            <a:off x="9259170" y="3611844"/>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p:cNvSpPr txBox="1"/>
          <p:nvPr/>
        </p:nvSpPr>
        <p:spPr>
          <a:xfrm>
            <a:off x="4775289" y="3503090"/>
            <a:ext cx="1868525" cy="461665"/>
          </a:xfrm>
          <a:prstGeom prst="rect">
            <a:avLst/>
          </a:prstGeom>
          <a:noFill/>
        </p:spPr>
        <p:txBody>
          <a:bodyPr wrap="none" rtlCol="0">
            <a:spAutoFit/>
          </a:bodyPr>
          <a:lstStyle/>
          <a:p>
            <a:r>
              <a:rPr lang="en-US" sz="2400" b="1" i="1" dirty="0" smtClean="0"/>
              <a:t>Virtualization</a:t>
            </a:r>
            <a:endParaRPr lang="en-US" sz="2400" b="1" i="1" dirty="0"/>
          </a:p>
        </p:txBody>
      </p:sp>
      <p:graphicFrame>
        <p:nvGraphicFramePr>
          <p:cNvPr id="49" name="Object 48"/>
          <p:cNvGraphicFramePr>
            <a:graphicFrameLocks noChangeAspect="1"/>
          </p:cNvGraphicFramePr>
          <p:nvPr>
            <p:extLst>
              <p:ext uri="{D42A27DB-BD31-4B8C-83A1-F6EECF244321}">
                <p14:modId xmlns:p14="http://schemas.microsoft.com/office/powerpoint/2010/main" val="2610413591"/>
              </p:ext>
            </p:extLst>
          </p:nvPr>
        </p:nvGraphicFramePr>
        <p:xfrm>
          <a:off x="1603161" y="1983436"/>
          <a:ext cx="873884" cy="1412245"/>
        </p:xfrm>
        <a:graphic>
          <a:graphicData uri="http://schemas.openxmlformats.org/presentationml/2006/ole">
            <mc:AlternateContent xmlns:mc="http://schemas.openxmlformats.org/markup-compatibility/2006">
              <mc:Choice xmlns:v="urn:schemas-microsoft-com:vml" Requires="v">
                <p:oleObj spid="_x0000_s1092" name="Visio" r:id="rId4" imgW="1326232" imgH="2140446" progId="Visio.Drawing.11">
                  <p:embed/>
                </p:oleObj>
              </mc:Choice>
              <mc:Fallback>
                <p:oleObj name="Visio" r:id="rId4" imgW="1326232" imgH="2140446" progId="Visio.Drawing.11">
                  <p:embed/>
                  <p:pic>
                    <p:nvPicPr>
                      <p:cNvPr id="0" name=""/>
                      <p:cNvPicPr/>
                      <p:nvPr/>
                    </p:nvPicPr>
                    <p:blipFill>
                      <a:blip r:embed="rId5"/>
                      <a:stretch>
                        <a:fillRect/>
                      </a:stretch>
                    </p:blipFill>
                    <p:spPr>
                      <a:xfrm>
                        <a:off x="1603161" y="1983436"/>
                        <a:ext cx="873884" cy="1412245"/>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33056827"/>
              </p:ext>
            </p:extLst>
          </p:nvPr>
        </p:nvGraphicFramePr>
        <p:xfrm>
          <a:off x="3333861" y="1983436"/>
          <a:ext cx="874713" cy="1411287"/>
        </p:xfrm>
        <a:graphic>
          <a:graphicData uri="http://schemas.openxmlformats.org/presentationml/2006/ole">
            <mc:AlternateContent xmlns:mc="http://schemas.openxmlformats.org/markup-compatibility/2006">
              <mc:Choice xmlns:v="urn:schemas-microsoft-com:vml" Requires="v">
                <p:oleObj spid="_x0000_s1093" name="Visio" r:id="rId6" imgW="1326232" imgH="2140446" progId="Visio.Drawing.11">
                  <p:embed/>
                </p:oleObj>
              </mc:Choice>
              <mc:Fallback>
                <p:oleObj name="Visio" r:id="rId6" imgW="1326232" imgH="2140446" progId="Visio.Drawing.11">
                  <p:embed/>
                  <p:pic>
                    <p:nvPicPr>
                      <p:cNvPr id="0" name=""/>
                      <p:cNvPicPr>
                        <a:picLocks noChangeAspect="1" noChangeArrowheads="1"/>
                      </p:cNvPicPr>
                      <p:nvPr/>
                    </p:nvPicPr>
                    <p:blipFill>
                      <a:blip r:embed="rId7"/>
                      <a:srcRect/>
                      <a:stretch>
                        <a:fillRect/>
                      </a:stretch>
                    </p:blipFill>
                    <p:spPr bwMode="auto">
                      <a:xfrm>
                        <a:off x="3333861" y="1983436"/>
                        <a:ext cx="8747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4279282753"/>
              </p:ext>
            </p:extLst>
          </p:nvPr>
        </p:nvGraphicFramePr>
        <p:xfrm>
          <a:off x="2398469" y="3897162"/>
          <a:ext cx="874713" cy="1411287"/>
        </p:xfrm>
        <a:graphic>
          <a:graphicData uri="http://schemas.openxmlformats.org/presentationml/2006/ole">
            <mc:AlternateContent xmlns:mc="http://schemas.openxmlformats.org/markup-compatibility/2006">
              <mc:Choice xmlns:v="urn:schemas-microsoft-com:vml" Requires="v">
                <p:oleObj spid="_x0000_s1094"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9"/>
                      <a:srcRect/>
                      <a:stretch>
                        <a:fillRect/>
                      </a:stretch>
                    </p:blipFill>
                    <p:spPr bwMode="auto">
                      <a:xfrm>
                        <a:off x="2398469" y="3897162"/>
                        <a:ext cx="8747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92629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9" grpId="0"/>
      <p:bldP spid="43" grpId="0"/>
      <p:bldP spid="44" grpId="0" animBg="1"/>
      <p:bldP spid="45" grpId="0" animBg="1"/>
      <p:bldP spid="46" grpId="0" animBg="1"/>
      <p:bldP spid="47" grpId="0" animBg="1"/>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Routing Encapsulation (GRE)</a:t>
            </a:r>
            <a:endParaRPr lang="en-US" dirty="0"/>
          </a:p>
        </p:txBody>
      </p:sp>
      <p:sp>
        <p:nvSpPr>
          <p:cNvPr id="3" name="Text Placeholder 2"/>
          <p:cNvSpPr>
            <a:spLocks noGrp="1"/>
          </p:cNvSpPr>
          <p:nvPr>
            <p:ph type="body" sz="quarter" idx="10"/>
          </p:nvPr>
        </p:nvSpPr>
        <p:spPr>
          <a:xfrm>
            <a:off x="519112" y="1179786"/>
            <a:ext cx="11149012" cy="5022914"/>
          </a:xfrm>
        </p:spPr>
        <p:txBody>
          <a:bodyPr/>
          <a:lstStyle/>
          <a:p>
            <a:r>
              <a:rPr lang="en-US" dirty="0"/>
              <a:t>Multi-tenant environments need to hide the tenant’s own multi-premise networking from the datacenter’s networking</a:t>
            </a:r>
            <a:r>
              <a:rPr lang="en-US" dirty="0" smtClean="0"/>
              <a:t>.</a:t>
            </a:r>
          </a:p>
          <a:p>
            <a:endParaRPr lang="en-US" dirty="0"/>
          </a:p>
          <a:p>
            <a:r>
              <a:rPr lang="en-US" dirty="0"/>
              <a:t>GRE (RFCs 2784 &amp; 2890) provides the mechanism to tunnel tenant networks over the datacenter network</a:t>
            </a:r>
          </a:p>
          <a:p>
            <a:endParaRPr lang="en-US" dirty="0" smtClean="0"/>
          </a:p>
          <a:p>
            <a:r>
              <a:rPr lang="en-US" dirty="0" smtClean="0"/>
              <a:t>Without NIC participation GRE breaks today’s task offloads</a:t>
            </a:r>
          </a:p>
          <a:p>
            <a:endParaRPr lang="en-US" dirty="0"/>
          </a:p>
          <a:p>
            <a:r>
              <a:rPr lang="en-US" i="1" dirty="0" smtClean="0"/>
              <a:t>NIC vendors should support GRE offload if they want to be used in cloud hosting scenarios</a:t>
            </a:r>
            <a:endParaRPr lang="en-US" i="1" dirty="0"/>
          </a:p>
        </p:txBody>
      </p:sp>
      <p:sp>
        <p:nvSpPr>
          <p:cNvPr id="4" name="Rectangle 3"/>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Session 442 - </a:t>
            </a:r>
            <a:r>
              <a:rPr lang="en-US" sz="1600" dirty="0"/>
              <a:t>Building Secure, Scalable Multi-Tenant Clouds Using Network Virtualization</a:t>
            </a:r>
            <a:endParaRPr lang="en-US" sz="1600" b="1" dirty="0">
              <a:gradFill>
                <a:gsLst>
                  <a:gs pos="0">
                    <a:schemeClr val="tx1"/>
                  </a:gs>
                  <a:gs pos="100000">
                    <a:schemeClr val="tx1"/>
                  </a:gs>
                </a:gsLst>
                <a:lin ang="5400000" scaled="0"/>
              </a:gradFill>
              <a:latin typeface="+mj-lt"/>
            </a:endParaRPr>
          </a:p>
        </p:txBody>
      </p:sp>
      <p:sp>
        <p:nvSpPr>
          <p:cNvPr id="5" name="Rectangle 4"/>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6607032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IPsec Task Offload v2  (IPsecTOv2) for VMs</a:t>
            </a:r>
            <a:endParaRPr lang="en-US" dirty="0"/>
          </a:p>
        </p:txBody>
      </p:sp>
      <p:sp>
        <p:nvSpPr>
          <p:cNvPr id="3" name="Text Placeholder 2"/>
          <p:cNvSpPr>
            <a:spLocks noGrp="1"/>
          </p:cNvSpPr>
          <p:nvPr>
            <p:ph type="body" sz="quarter" idx="10"/>
          </p:nvPr>
        </p:nvSpPr>
        <p:spPr>
          <a:xfrm>
            <a:off x="519113" y="1384738"/>
            <a:ext cx="11149012" cy="5084469"/>
          </a:xfrm>
        </p:spPr>
        <p:txBody>
          <a:bodyPr/>
          <a:lstStyle/>
          <a:p>
            <a:r>
              <a:rPr lang="en-US" dirty="0" smtClean="0"/>
              <a:t>Compliance (SOX, HIPPA, etc.)</a:t>
            </a:r>
          </a:p>
          <a:p>
            <a:endParaRPr lang="en-US" dirty="0"/>
          </a:p>
          <a:p>
            <a:r>
              <a:rPr lang="en-US" dirty="0" smtClean="0"/>
              <a:t>IPsec is a required security protocol in many networks</a:t>
            </a:r>
          </a:p>
          <a:p>
            <a:endParaRPr lang="en-US" dirty="0"/>
          </a:p>
          <a:p>
            <a:r>
              <a:rPr lang="en-US" dirty="0" smtClean="0"/>
              <a:t>IPsec is a CPU intensive workload</a:t>
            </a:r>
          </a:p>
          <a:p>
            <a:endParaRPr lang="en-US" dirty="0"/>
          </a:p>
          <a:p>
            <a:r>
              <a:rPr lang="en-US" dirty="0" smtClean="0"/>
              <a:t>IPsecTOv2 was only available to native and host workloads in Windows Server 2008 R2</a:t>
            </a:r>
          </a:p>
          <a:p>
            <a:pPr lvl="1"/>
            <a:r>
              <a:rPr lang="en-US" sz="2400" dirty="0" smtClean="0">
                <a:sym typeface="Wingdings" pitchFamily="2" charset="2"/>
              </a:rPr>
              <a:t>Now extended to VMs</a:t>
            </a:r>
          </a:p>
          <a:p>
            <a:pPr lvl="1"/>
            <a:r>
              <a:rPr lang="en-US" sz="2400" dirty="0" smtClean="0"/>
              <a:t>Managed by the </a:t>
            </a:r>
            <a:r>
              <a:rPr lang="en-US" sz="2400" dirty="0" err="1" smtClean="0"/>
              <a:t>Hyper-V</a:t>
            </a:r>
            <a:r>
              <a:rPr lang="en-US" sz="2400" dirty="0" smtClean="0"/>
              <a:t> switch</a:t>
            </a:r>
            <a:endParaRPr lang="en-US" sz="2400" dirty="0"/>
          </a:p>
        </p:txBody>
      </p:sp>
    </p:spTree>
    <p:extLst>
      <p:ext uri="{BB962C8B-B14F-4D97-AF65-F5344CB8AC3E}">
        <p14:creationId xmlns:p14="http://schemas.microsoft.com/office/powerpoint/2010/main" val="38002602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2123658"/>
          </a:xfrm>
          <a:prstGeom prst="rect">
            <a:avLst/>
          </a:prstGeom>
          <a:noFill/>
        </p:spPr>
        <p:txBody>
          <a:bodyPr wrap="square" rtlCol="0">
            <a:spAutoFit/>
          </a:bodyPr>
          <a:lstStyle/>
          <a:p>
            <a:r>
              <a:rPr lang="en-US" sz="4400" dirty="0" smtClean="0">
                <a:solidFill>
                  <a:srgbClr val="FFFFFF"/>
                </a:solidFill>
                <a:latin typeface="+mj-lt"/>
              </a:rPr>
              <a:t>High-performance networking hosts create lower OP-EX clouds</a:t>
            </a:r>
            <a:endParaRPr lang="en-US" sz="4400" dirty="0">
              <a:solidFill>
                <a:srgbClr val="FFFFFF"/>
              </a:solidFill>
              <a:latin typeface="+mj-lt"/>
            </a:endParaRPr>
          </a:p>
        </p:txBody>
      </p:sp>
    </p:spTree>
    <p:extLst>
      <p:ext uri="{BB962C8B-B14F-4D97-AF65-F5344CB8AC3E}">
        <p14:creationId xmlns:p14="http://schemas.microsoft.com/office/powerpoint/2010/main" val="7617420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smtClean="0"/>
              <a:t>High-performance hosts</a:t>
            </a:r>
            <a:endParaRPr lang="en-US" dirty="0"/>
          </a:p>
        </p:txBody>
      </p:sp>
      <p:grpSp>
        <p:nvGrpSpPr>
          <p:cNvPr id="3" name="Group 2"/>
          <p:cNvGrpSpPr/>
          <p:nvPr/>
        </p:nvGrpSpPr>
        <p:grpSpPr>
          <a:xfrm>
            <a:off x="356862" y="1470249"/>
            <a:ext cx="2683230" cy="3035938"/>
            <a:chOff x="356862" y="1470249"/>
            <a:chExt cx="2683230" cy="3035938"/>
          </a:xfrm>
        </p:grpSpPr>
        <p:grpSp>
          <p:nvGrpSpPr>
            <p:cNvPr id="14" name="Group 13"/>
            <p:cNvGrpSpPr/>
            <p:nvPr/>
          </p:nvGrpSpPr>
          <p:grpSpPr>
            <a:xfrm>
              <a:off x="357472" y="1470249"/>
              <a:ext cx="2682620" cy="2724668"/>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Direct data placement in VMs</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15" name="Rectangle 14"/>
            <p:cNvSpPr/>
            <p:nvPr/>
          </p:nvSpPr>
          <p:spPr bwMode="auto">
            <a:xfrm>
              <a:off x="356862" y="4096992"/>
              <a:ext cx="2683229"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SR-IOV</a:t>
              </a:r>
              <a:endParaRPr lang="en-US" sz="2400" b="1" dirty="0">
                <a:solidFill>
                  <a:schemeClr val="bg1"/>
                </a:solidFill>
              </a:endParaRPr>
            </a:p>
          </p:txBody>
        </p:sp>
      </p:grpSp>
      <p:grpSp>
        <p:nvGrpSpPr>
          <p:cNvPr id="16" name="Group 15"/>
          <p:cNvGrpSpPr/>
          <p:nvPr/>
        </p:nvGrpSpPr>
        <p:grpSpPr>
          <a:xfrm>
            <a:off x="3298617" y="1470249"/>
            <a:ext cx="2682620" cy="3035938"/>
            <a:chOff x="357472" y="1470249"/>
            <a:chExt cx="2682620" cy="3035938"/>
          </a:xfrm>
        </p:grpSpPr>
        <p:grpSp>
          <p:nvGrpSpPr>
            <p:cNvPr id="18" name="Group 17"/>
            <p:cNvGrpSpPr/>
            <p:nvPr/>
          </p:nvGrpSpPr>
          <p:grpSpPr>
            <a:xfrm>
              <a:off x="357472" y="1470249"/>
              <a:ext cx="2682620" cy="2724668"/>
              <a:chOff x="471767" y="1714204"/>
              <a:chExt cx="3665622" cy="3793956"/>
            </a:xfrm>
          </p:grpSpPr>
          <p:sp>
            <p:nvSpPr>
              <p:cNvPr id="20" name="Rectangle 1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21" name="Rectangle 20"/>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Reduced packet header processing</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19" name="Rectangle 18"/>
            <p:cNvSpPr/>
            <p:nvPr/>
          </p:nvSpPr>
          <p:spPr bwMode="auto">
            <a:xfrm>
              <a:off x="363343" y="4096992"/>
              <a:ext cx="2676748"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RSC</a:t>
              </a:r>
              <a:endParaRPr lang="en-US" sz="2400" b="1" dirty="0">
                <a:solidFill>
                  <a:schemeClr val="bg1"/>
                </a:solidFill>
              </a:endParaRPr>
            </a:p>
          </p:txBody>
        </p:sp>
      </p:grpSp>
      <p:grpSp>
        <p:nvGrpSpPr>
          <p:cNvPr id="22" name="Group 21"/>
          <p:cNvGrpSpPr/>
          <p:nvPr/>
        </p:nvGrpSpPr>
        <p:grpSpPr>
          <a:xfrm>
            <a:off x="6239152" y="1470249"/>
            <a:ext cx="2683230" cy="3035938"/>
            <a:chOff x="356862" y="1470249"/>
            <a:chExt cx="2683230" cy="3035938"/>
          </a:xfrm>
        </p:grpSpPr>
        <p:grpSp>
          <p:nvGrpSpPr>
            <p:cNvPr id="23" name="Group 22"/>
            <p:cNvGrpSpPr/>
            <p:nvPr/>
          </p:nvGrpSpPr>
          <p:grpSpPr>
            <a:xfrm>
              <a:off x="357472" y="1470249"/>
              <a:ext cx="2682620" cy="2724668"/>
              <a:chOff x="471767" y="1714204"/>
              <a:chExt cx="3665622" cy="3793956"/>
            </a:xfrm>
          </p:grpSpPr>
          <p:sp>
            <p:nvSpPr>
              <p:cNvPr id="25" name="Rectangle 24"/>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26" name="Rectangle 25"/>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Interrupt spreading across </a:t>
                </a:r>
              </a:p>
              <a:p>
                <a:pPr algn="ctr"/>
                <a:r>
                  <a:rPr lang="en-US" sz="3200" b="1" dirty="0" smtClean="0">
                    <a:solidFill>
                      <a:schemeClr val="tx1"/>
                    </a:solidFill>
                  </a:rPr>
                  <a:t>k-groups</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24" name="Rectangle 23"/>
            <p:cNvSpPr/>
            <p:nvPr/>
          </p:nvSpPr>
          <p:spPr bwMode="auto">
            <a:xfrm>
              <a:off x="356862" y="4096992"/>
              <a:ext cx="2683229"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RSS</a:t>
              </a:r>
              <a:endParaRPr lang="en-US" sz="2400" b="1" dirty="0">
                <a:solidFill>
                  <a:schemeClr val="bg1"/>
                </a:solidFill>
              </a:endParaRPr>
            </a:p>
          </p:txBody>
        </p:sp>
      </p:grpSp>
      <p:grpSp>
        <p:nvGrpSpPr>
          <p:cNvPr id="27" name="Group 26"/>
          <p:cNvGrpSpPr/>
          <p:nvPr/>
        </p:nvGrpSpPr>
        <p:grpSpPr>
          <a:xfrm>
            <a:off x="9180907" y="1470249"/>
            <a:ext cx="2682620" cy="3035937"/>
            <a:chOff x="357472" y="1470249"/>
            <a:chExt cx="2682620" cy="3035937"/>
          </a:xfrm>
        </p:grpSpPr>
        <p:grpSp>
          <p:nvGrpSpPr>
            <p:cNvPr id="28" name="Group 27"/>
            <p:cNvGrpSpPr/>
            <p:nvPr/>
          </p:nvGrpSpPr>
          <p:grpSpPr>
            <a:xfrm>
              <a:off x="357472" y="1470249"/>
              <a:ext cx="2682620" cy="2724668"/>
              <a:chOff x="471767" y="1714204"/>
              <a:chExt cx="3665622" cy="3793956"/>
            </a:xfrm>
          </p:grpSpPr>
          <p:sp>
            <p:nvSpPr>
              <p:cNvPr id="30" name="Rectangle 2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31" name="Rectangle 30"/>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Dynamic reassignment of queues</a:t>
                </a:r>
                <a:endParaRPr lang="en-US" sz="3200" b="1" dirty="0" smtClean="0">
                  <a:gradFill>
                    <a:gsLst>
                      <a:gs pos="0">
                        <a:schemeClr val="tx1"/>
                      </a:gs>
                      <a:gs pos="100000">
                        <a:schemeClr val="tx1"/>
                      </a:gs>
                    </a:gsLst>
                    <a:lin ang="5400000" scaled="0"/>
                  </a:gradFill>
                </a:endParaRPr>
              </a:p>
              <a:p>
                <a:pPr algn="ctr"/>
                <a:endParaRPr lang="en-US" sz="3200" b="1" dirty="0">
                  <a:solidFill>
                    <a:schemeClr val="tx1"/>
                  </a:solidFill>
                </a:endParaRPr>
              </a:p>
            </p:txBody>
          </p:sp>
        </p:grpSp>
        <p:sp>
          <p:nvSpPr>
            <p:cNvPr id="29" name="Rectangle 28"/>
            <p:cNvSpPr/>
            <p:nvPr/>
          </p:nvSpPr>
          <p:spPr bwMode="auto">
            <a:xfrm>
              <a:off x="363344" y="4096991"/>
              <a:ext cx="2676748" cy="40919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VMQ</a:t>
              </a:r>
              <a:endParaRPr lang="en-US" sz="2400" b="1" dirty="0">
                <a:solidFill>
                  <a:schemeClr val="bg1"/>
                </a:solidFill>
              </a:endParaRPr>
            </a:p>
          </p:txBody>
        </p:sp>
      </p:grpSp>
    </p:spTree>
    <p:extLst>
      <p:ext uri="{BB962C8B-B14F-4D97-AF65-F5344CB8AC3E}">
        <p14:creationId xmlns:p14="http://schemas.microsoft.com/office/powerpoint/2010/main" val="22427535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root I/O Virtualization (SR-IOV)</a:t>
            </a:r>
            <a:endParaRPr lang="en-US" dirty="0"/>
          </a:p>
        </p:txBody>
      </p:sp>
      <p:sp>
        <p:nvSpPr>
          <p:cNvPr id="3" name="Text Placeholder 2"/>
          <p:cNvSpPr>
            <a:spLocks noGrp="1"/>
          </p:cNvSpPr>
          <p:nvPr>
            <p:ph type="body" sz="quarter" idx="10"/>
          </p:nvPr>
        </p:nvSpPr>
        <p:spPr>
          <a:xfrm>
            <a:off x="519112" y="1179786"/>
            <a:ext cx="11149012" cy="5104474"/>
          </a:xfrm>
        </p:spPr>
        <p:txBody>
          <a:bodyPr/>
          <a:lstStyle/>
          <a:p>
            <a:pPr lvl="0"/>
            <a:r>
              <a:rPr lang="en-US" dirty="0"/>
              <a:t>For virtual networking the Holy Grail is near-native-I/O</a:t>
            </a:r>
          </a:p>
          <a:p>
            <a:pPr lvl="1"/>
            <a:r>
              <a:rPr lang="en-US" dirty="0" smtClean="0"/>
              <a:t>reduces CPU, reduces </a:t>
            </a:r>
            <a:r>
              <a:rPr lang="en-US" dirty="0"/>
              <a:t>latency, and </a:t>
            </a:r>
            <a:r>
              <a:rPr lang="en-US" dirty="0" smtClean="0"/>
              <a:t>increases </a:t>
            </a:r>
            <a:r>
              <a:rPr lang="en-US" dirty="0"/>
              <a:t>network throughput</a:t>
            </a:r>
          </a:p>
          <a:p>
            <a:pPr lvl="1"/>
            <a:r>
              <a:rPr lang="en-US" dirty="0"/>
              <a:t>Improved hardware usage = allows more VMs per </a:t>
            </a:r>
            <a:r>
              <a:rPr lang="en-US" dirty="0" smtClean="0"/>
              <a:t>host</a:t>
            </a:r>
            <a:endParaRPr lang="en-US" dirty="0"/>
          </a:p>
          <a:p>
            <a:r>
              <a:rPr lang="en-US" dirty="0" smtClean="0"/>
              <a:t>VM </a:t>
            </a:r>
            <a:r>
              <a:rPr lang="en-US" dirty="0"/>
              <a:t>network I/O bypasses the host, </a:t>
            </a:r>
            <a:r>
              <a:rPr lang="en-US" dirty="0" smtClean="0"/>
              <a:t>moved directly between the VM and NIC</a:t>
            </a:r>
            <a:endParaRPr lang="en-US" dirty="0"/>
          </a:p>
          <a:p>
            <a:r>
              <a:rPr lang="en-US" dirty="0" smtClean="0"/>
              <a:t>Requires:</a:t>
            </a:r>
          </a:p>
          <a:p>
            <a:pPr lvl="1"/>
            <a:r>
              <a:rPr lang="en-US" dirty="0" smtClean="0"/>
              <a:t>Chipset: </a:t>
            </a:r>
          </a:p>
          <a:p>
            <a:pPr lvl="2"/>
            <a:r>
              <a:rPr lang="en-US" sz="2300" dirty="0" smtClean="0"/>
              <a:t>Interrupt </a:t>
            </a:r>
            <a:r>
              <a:rPr lang="en-US" sz="2300" dirty="0"/>
              <a:t>and DMA remapping: VT-d2 or IOMMU</a:t>
            </a:r>
          </a:p>
          <a:p>
            <a:pPr marL="1161657" lvl="3">
              <a:lnSpc>
                <a:spcPct val="120000"/>
              </a:lnSpc>
              <a:spcBef>
                <a:spcPts val="0"/>
              </a:spcBef>
            </a:pPr>
            <a:r>
              <a:rPr lang="en-US" sz="2300" dirty="0"/>
              <a:t>Access Control Services (ACS) on </a:t>
            </a:r>
            <a:r>
              <a:rPr lang="en-US" sz="2300" dirty="0" err="1"/>
              <a:t>PCIe</a:t>
            </a:r>
            <a:r>
              <a:rPr lang="en-US" sz="2300" dirty="0"/>
              <a:t> root ports</a:t>
            </a:r>
          </a:p>
          <a:p>
            <a:pPr marL="1161657" lvl="3">
              <a:lnSpc>
                <a:spcPct val="120000"/>
              </a:lnSpc>
              <a:spcBef>
                <a:spcPts val="0"/>
              </a:spcBef>
            </a:pPr>
            <a:r>
              <a:rPr lang="en-US" sz="2300" dirty="0"/>
              <a:t>Alternative Routing-ID Interpretation (ARI)</a:t>
            </a:r>
          </a:p>
          <a:p>
            <a:pPr lvl="1"/>
            <a:r>
              <a:rPr lang="en-US" dirty="0" smtClean="0"/>
              <a:t>CPU: </a:t>
            </a:r>
            <a:r>
              <a:rPr lang="en-US" dirty="0"/>
              <a:t>Hardware virtualization, EPT or </a:t>
            </a:r>
            <a:r>
              <a:rPr lang="en-US" dirty="0" smtClean="0"/>
              <a:t>NPT</a:t>
            </a:r>
            <a:endParaRPr lang="en-US" dirty="0"/>
          </a:p>
        </p:txBody>
      </p:sp>
      <p:sp>
        <p:nvSpPr>
          <p:cNvPr id="4" name="Rectangle 3"/>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Session 437 - </a:t>
            </a:r>
            <a:r>
              <a:rPr lang="en-US" sz="1600" dirty="0"/>
              <a:t>A Deep Dive into </a:t>
            </a:r>
            <a:r>
              <a:rPr lang="en-US" sz="1600" dirty="0" err="1"/>
              <a:t>Hyper-V</a:t>
            </a:r>
            <a:r>
              <a:rPr lang="en-US" sz="1600" dirty="0"/>
              <a:t> Networking</a:t>
            </a:r>
            <a:endParaRPr lang="en-US" sz="1600" b="1" dirty="0">
              <a:gradFill>
                <a:gsLst>
                  <a:gs pos="0">
                    <a:schemeClr val="tx1"/>
                  </a:gs>
                  <a:gs pos="100000">
                    <a:schemeClr val="tx1"/>
                  </a:gs>
                </a:gsLst>
                <a:lin ang="5400000" scaled="0"/>
              </a:gradFill>
              <a:latin typeface="+mj-lt"/>
            </a:endParaRPr>
          </a:p>
        </p:txBody>
      </p:sp>
      <p:sp>
        <p:nvSpPr>
          <p:cNvPr id="5" name="Rectangle 4"/>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1847322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Segment Coalescing (RSC)</a:t>
            </a:r>
            <a:endParaRPr lang="en-US" dirty="0"/>
          </a:p>
        </p:txBody>
      </p:sp>
      <p:sp>
        <p:nvSpPr>
          <p:cNvPr id="3" name="Text Placeholder 2"/>
          <p:cNvSpPr>
            <a:spLocks noGrp="1"/>
          </p:cNvSpPr>
          <p:nvPr>
            <p:ph type="body" sz="quarter" idx="10"/>
          </p:nvPr>
        </p:nvSpPr>
        <p:spPr>
          <a:xfrm>
            <a:off x="519112" y="1573924"/>
            <a:ext cx="11149012" cy="3939540"/>
          </a:xfrm>
        </p:spPr>
        <p:txBody>
          <a:bodyPr/>
          <a:lstStyle/>
          <a:p>
            <a:r>
              <a:rPr lang="en-US" dirty="0" smtClean="0"/>
              <a:t>Coalesces </a:t>
            </a:r>
            <a:r>
              <a:rPr lang="en-US" dirty="0"/>
              <a:t>packets in the NIC so the stack processes fewer headers</a:t>
            </a:r>
          </a:p>
          <a:p>
            <a:endParaRPr lang="en-US" dirty="0"/>
          </a:p>
          <a:p>
            <a:pPr marL="460375" lvl="1" indent="-460375"/>
            <a:r>
              <a:rPr lang="en-US" sz="3200" dirty="0"/>
              <a:t>Multiple packets belonging to connection that arrive within a single interrupt are coalesced to a larger packet (max of 64 K) by the NIC</a:t>
            </a:r>
          </a:p>
          <a:p>
            <a:endParaRPr lang="en-US" dirty="0" smtClean="0"/>
          </a:p>
          <a:p>
            <a:r>
              <a:rPr lang="en-US" dirty="0"/>
              <a:t>10 – 30% improvement in </a:t>
            </a:r>
            <a:r>
              <a:rPr lang="en-US"/>
              <a:t>I/O </a:t>
            </a:r>
            <a:r>
              <a:rPr lang="en-US" smtClean="0"/>
              <a:t>overhead</a:t>
            </a:r>
            <a:endParaRPr lang="en-US" dirty="0" smtClean="0"/>
          </a:p>
        </p:txBody>
      </p:sp>
    </p:spTree>
    <p:extLst>
      <p:ext uri="{BB962C8B-B14F-4D97-AF65-F5344CB8AC3E}">
        <p14:creationId xmlns:p14="http://schemas.microsoft.com/office/powerpoint/2010/main" val="27817389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Side Scaling (RSS)</a:t>
            </a:r>
            <a:endParaRPr lang="en-US" dirty="0"/>
          </a:p>
        </p:txBody>
      </p:sp>
      <p:sp>
        <p:nvSpPr>
          <p:cNvPr id="3" name="Text Placeholder 2"/>
          <p:cNvSpPr>
            <a:spLocks noGrp="1"/>
          </p:cNvSpPr>
          <p:nvPr>
            <p:ph type="body" sz="quarter" idx="10"/>
          </p:nvPr>
        </p:nvSpPr>
        <p:spPr>
          <a:xfrm>
            <a:off x="519112" y="1522091"/>
            <a:ext cx="11149012" cy="4579715"/>
          </a:xfrm>
        </p:spPr>
        <p:txBody>
          <a:bodyPr/>
          <a:lstStyle/>
          <a:p>
            <a:r>
              <a:rPr lang="en-US" dirty="0" smtClean="0"/>
              <a:t>RSS has been helping servers scale for many years.  Windows 8 takes RSS to the next generation of servers</a:t>
            </a:r>
          </a:p>
          <a:p>
            <a:endParaRPr lang="en-US" dirty="0"/>
          </a:p>
          <a:p>
            <a:r>
              <a:rPr lang="en-US" dirty="0" smtClean="0"/>
              <a:t>Spreads interrupts across all available CPUs – even for those very large scale hosts</a:t>
            </a:r>
            <a:endParaRPr lang="en-US" dirty="0"/>
          </a:p>
          <a:p>
            <a:endParaRPr lang="en-US" dirty="0"/>
          </a:p>
          <a:p>
            <a:pPr marL="460375" lvl="1" indent="-460375"/>
            <a:r>
              <a:rPr lang="en-US" sz="3200" dirty="0" smtClean="0"/>
              <a:t>RSS now works across k-groups</a:t>
            </a:r>
            <a:endParaRPr lang="en-US" sz="3200" dirty="0"/>
          </a:p>
          <a:p>
            <a:endParaRPr lang="en-US" dirty="0" smtClean="0"/>
          </a:p>
          <a:p>
            <a:r>
              <a:rPr lang="en-US" dirty="0" smtClean="0"/>
              <a:t>RSS now load balances UDP traffic across the CPUs</a:t>
            </a:r>
            <a:endParaRPr lang="en-US" dirty="0"/>
          </a:p>
        </p:txBody>
      </p:sp>
    </p:spTree>
    <p:extLst>
      <p:ext uri="{BB962C8B-B14F-4D97-AF65-F5344CB8AC3E}">
        <p14:creationId xmlns:p14="http://schemas.microsoft.com/office/powerpoint/2010/main" val="1929069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session about?</a:t>
            </a:r>
            <a:endParaRPr lang="en-US" dirty="0"/>
          </a:p>
        </p:txBody>
      </p:sp>
      <p:sp>
        <p:nvSpPr>
          <p:cNvPr id="8" name="Rectangle 7"/>
          <p:cNvSpPr/>
          <p:nvPr/>
        </p:nvSpPr>
        <p:spPr bwMode="auto">
          <a:xfrm>
            <a:off x="519112" y="1570588"/>
            <a:ext cx="11382405"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800" b="1" dirty="0">
                <a:solidFill>
                  <a:schemeClr val="tx1"/>
                </a:solidFill>
              </a:rPr>
              <a:t>WHAT YOU’LL LEAVE </a:t>
            </a:r>
            <a:r>
              <a:rPr lang="en-US" sz="2800" b="1" dirty="0" smtClean="0">
                <a:solidFill>
                  <a:schemeClr val="tx1"/>
                </a:solidFill>
              </a:rPr>
              <a:t>WITH</a:t>
            </a:r>
            <a:endParaRPr lang="en-US" sz="2800" b="1" dirty="0">
              <a:solidFill>
                <a:schemeClr val="tx1"/>
              </a:solidFill>
            </a:endParaRPr>
          </a:p>
        </p:txBody>
      </p:sp>
      <p:sp>
        <p:nvSpPr>
          <p:cNvPr id="11" name="TextBox 10"/>
          <p:cNvSpPr txBox="1"/>
          <p:nvPr/>
        </p:nvSpPr>
        <p:spPr>
          <a:xfrm>
            <a:off x="519112" y="2240164"/>
            <a:ext cx="11382405" cy="2585323"/>
          </a:xfrm>
          <a:prstGeom prst="rect">
            <a:avLst/>
          </a:prstGeom>
          <a:noFill/>
        </p:spPr>
        <p:txBody>
          <a:bodyPr wrap="square" lIns="0" tIns="0" rIns="0" bIns="0" rtlCol="0">
            <a:spAutoFit/>
          </a:bodyPr>
          <a:lstStyle/>
          <a:p>
            <a:pPr marL="285750" indent="-285750">
              <a:buFont typeface="Arial" pitchFamily="34" charset="0"/>
              <a:buChar char="•"/>
            </a:pPr>
            <a:r>
              <a:rPr lang="en-US" sz="2800" b="1" dirty="0"/>
              <a:t>A broad overview of the new networking capabilities supported in Windows Server </a:t>
            </a:r>
            <a:r>
              <a:rPr lang="en-US" sz="2800" b="1" dirty="0" smtClean="0"/>
              <a:t>8 – and  how they work for customers</a:t>
            </a:r>
          </a:p>
          <a:p>
            <a:pPr marL="285750" indent="-285750">
              <a:buFont typeface="Arial" pitchFamily="34" charset="0"/>
              <a:buChar char="•"/>
            </a:pPr>
            <a:endParaRPr lang="en-US" sz="2800" b="1" dirty="0"/>
          </a:p>
          <a:p>
            <a:pPr marL="285750" indent="-285750">
              <a:buFont typeface="Arial" pitchFamily="34" charset="0"/>
              <a:buChar char="•"/>
            </a:pPr>
            <a:r>
              <a:rPr lang="en-US" sz="2800" b="1" dirty="0" smtClean="0"/>
              <a:t>Enough acronyms to make you sound like a networking expert at your next  cocktail party discussion </a:t>
            </a:r>
            <a:endParaRPr lang="en-US" sz="2800" b="1" dirty="0"/>
          </a:p>
          <a:p>
            <a:pPr marL="285750" indent="-285750">
              <a:buFont typeface="Arial" pitchFamily="34" charset="0"/>
              <a:buChar char="•"/>
            </a:pPr>
            <a:endParaRPr lang="en-US" sz="2800" b="1" dirty="0"/>
          </a:p>
        </p:txBody>
      </p:sp>
    </p:spTree>
    <p:extLst>
      <p:ext uri="{BB962C8B-B14F-4D97-AF65-F5344CB8AC3E}">
        <p14:creationId xmlns:p14="http://schemas.microsoft.com/office/powerpoint/2010/main" val="184555148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Virtual Machine Queues (VMQ)</a:t>
            </a:r>
            <a:endParaRPr lang="en-US" dirty="0"/>
          </a:p>
        </p:txBody>
      </p:sp>
      <p:sp>
        <p:nvSpPr>
          <p:cNvPr id="3" name="Text Placeholder 2"/>
          <p:cNvSpPr>
            <a:spLocks noGrp="1"/>
          </p:cNvSpPr>
          <p:nvPr>
            <p:ph type="body" sz="quarter" idx="10"/>
          </p:nvPr>
        </p:nvSpPr>
        <p:spPr>
          <a:xfrm>
            <a:off x="519112" y="1573924"/>
            <a:ext cx="11149012" cy="3053144"/>
          </a:xfrm>
        </p:spPr>
        <p:txBody>
          <a:bodyPr/>
          <a:lstStyle/>
          <a:p>
            <a:r>
              <a:rPr lang="en-US" dirty="0" smtClean="0"/>
              <a:t>VMQ is to virtualization what RSS is to native workloads</a:t>
            </a:r>
          </a:p>
          <a:p>
            <a:endParaRPr lang="en-US" dirty="0"/>
          </a:p>
          <a:p>
            <a:r>
              <a:rPr lang="en-US" dirty="0" smtClean="0"/>
              <a:t>Dynamic VMQ reassigns available queues based on changing networking demands of the VMs</a:t>
            </a:r>
            <a:endParaRPr lang="en-US" dirty="0"/>
          </a:p>
          <a:p>
            <a:endParaRPr lang="en-US" dirty="0" smtClean="0"/>
          </a:p>
          <a:p>
            <a:endParaRPr lang="en-US" dirty="0"/>
          </a:p>
        </p:txBody>
      </p:sp>
    </p:spTree>
    <p:extLst>
      <p:ext uri="{BB962C8B-B14F-4D97-AF65-F5344CB8AC3E}">
        <p14:creationId xmlns:p14="http://schemas.microsoft.com/office/powerpoint/2010/main" val="1929069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Review</a:t>
            </a:r>
            <a:endParaRPr lang="en-US" sz="4400" dirty="0">
              <a:solidFill>
                <a:srgbClr val="FFFFFF"/>
              </a:solidFill>
              <a:latin typeface="+mj-lt"/>
            </a:endParaRPr>
          </a:p>
        </p:txBody>
      </p:sp>
    </p:spTree>
    <p:extLst>
      <p:ext uri="{BB962C8B-B14F-4D97-AF65-F5344CB8AC3E}">
        <p14:creationId xmlns:p14="http://schemas.microsoft.com/office/powerpoint/2010/main" val="18991733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0850" y="1487268"/>
            <a:ext cx="8358295" cy="548640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18" rIns="91436" bIns="45718" numCol="1" rtlCol="0" anchor="ctr" anchorCtr="0" compatLnSpc="1">
            <a:prstTxWarp prst="textNoShape">
              <a:avLst/>
            </a:prstTxWarp>
          </a:bodyPr>
          <a:lstStyle/>
          <a:p>
            <a:endParaRPr lang="en-US" sz="5000" dirty="0">
              <a:solidFill>
                <a:schemeClr val="tx1"/>
              </a:solidFill>
              <a:ea typeface="Segoe UI" pitchFamily="34" charset="0"/>
              <a:cs typeface="Segoe UI" pitchFamily="34" charset="0"/>
            </a:endParaRPr>
          </a:p>
          <a:p>
            <a:r>
              <a:rPr lang="en-US" sz="5000" dirty="0" smtClean="0">
                <a:solidFill>
                  <a:schemeClr val="tx1"/>
                </a:solidFill>
                <a:ea typeface="Segoe UI" pitchFamily="34" charset="0"/>
                <a:cs typeface="Segoe UI" pitchFamily="34" charset="0"/>
              </a:rPr>
              <a:t>Performance and reliability reduce costs</a:t>
            </a:r>
            <a:endParaRPr lang="en-US" sz="5000" dirty="0">
              <a:solidFill>
                <a:schemeClr val="tx1"/>
              </a:solidFill>
            </a:endParaRPr>
          </a:p>
        </p:txBody>
      </p:sp>
    </p:spTree>
    <p:extLst>
      <p:ext uri="{BB962C8B-B14F-4D97-AF65-F5344CB8AC3E}">
        <p14:creationId xmlns:p14="http://schemas.microsoft.com/office/powerpoint/2010/main" val="21346678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87625" y="1607633"/>
            <a:ext cx="8677535" cy="5486400"/>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18" rIns="91436" bIns="45718" numCol="1" rtlCol="0" anchor="ctr" anchorCtr="0" compatLnSpc="1">
            <a:prstTxWarp prst="textNoShape">
              <a:avLst/>
            </a:prstTxWarp>
          </a:bodyPr>
          <a:lstStyle/>
          <a:p>
            <a:r>
              <a:rPr lang="en-US" sz="5000" dirty="0" smtClean="0">
                <a:solidFill>
                  <a:schemeClr val="tx1"/>
                </a:solidFill>
                <a:ea typeface="Segoe UI" pitchFamily="34" charset="0"/>
                <a:cs typeface="Segoe UI" pitchFamily="34" charset="0"/>
              </a:rPr>
              <a:t>New and improved hardware offloads and networking stack make Windows Server 8 the best OS for your datacenter or cloud</a:t>
            </a:r>
            <a:endParaRPr lang="en-US" sz="5000" dirty="0">
              <a:solidFill>
                <a:schemeClr val="tx1"/>
              </a:solidFill>
            </a:endParaRPr>
          </a:p>
        </p:txBody>
      </p:sp>
      <p:cxnSp>
        <p:nvCxnSpPr>
          <p:cNvPr id="7" name="Straight Connector 6"/>
          <p:cNvCxnSpPr/>
          <p:nvPr/>
        </p:nvCxnSpPr>
        <p:spPr>
          <a:xfrm flipV="1">
            <a:off x="6181021" y="1351803"/>
            <a:ext cx="239132" cy="3684213"/>
          </a:xfrm>
          <a:prstGeom prst="line">
            <a:avLst/>
          </a:prstGeom>
          <a:ln w="5715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863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next steps</a:t>
            </a:r>
            <a:endParaRPr lang="en-US" dirty="0"/>
          </a:p>
        </p:txBody>
      </p:sp>
      <p:sp>
        <p:nvSpPr>
          <p:cNvPr id="3" name="Text Placeholder 2"/>
          <p:cNvSpPr>
            <a:spLocks noGrp="1"/>
          </p:cNvSpPr>
          <p:nvPr>
            <p:ph type="body" sz="quarter" idx="10"/>
          </p:nvPr>
        </p:nvSpPr>
        <p:spPr>
          <a:xfrm>
            <a:off x="519114" y="1447800"/>
            <a:ext cx="11149012" cy="3496342"/>
          </a:xfrm>
        </p:spPr>
        <p:txBody>
          <a:bodyPr/>
          <a:lstStyle/>
          <a:p>
            <a:r>
              <a:rPr lang="en-US" dirty="0"/>
              <a:t>Customers demand better network performance. </a:t>
            </a:r>
            <a:endParaRPr lang="en-US" dirty="0" smtClean="0"/>
          </a:p>
          <a:p>
            <a:endParaRPr lang="en-US" dirty="0"/>
          </a:p>
          <a:p>
            <a:r>
              <a:rPr lang="en-US" dirty="0" smtClean="0"/>
              <a:t>IHVs:  Join us in making it happen.  Make sure your NICs are delivering the features customers want.</a:t>
            </a:r>
          </a:p>
          <a:p>
            <a:endParaRPr lang="en-US" dirty="0"/>
          </a:p>
          <a:p>
            <a:r>
              <a:rPr lang="en-US" dirty="0" smtClean="0"/>
              <a:t>OEMs:  Set your sourcing requirements to ensure customers get the performance and scale to meet their needs</a:t>
            </a:r>
            <a:endParaRPr lang="en-US" dirty="0"/>
          </a:p>
        </p:txBody>
      </p:sp>
    </p:spTree>
    <p:extLst>
      <p:ext uri="{BB962C8B-B14F-4D97-AF65-F5344CB8AC3E}">
        <p14:creationId xmlns:p14="http://schemas.microsoft.com/office/powerpoint/2010/main" val="18154277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2" name="TextBox 11"/>
          <p:cNvSpPr txBox="1"/>
          <p:nvPr/>
        </p:nvSpPr>
        <p:spPr>
          <a:xfrm>
            <a:off x="799878" y="100068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126631" y="6439244"/>
            <a:ext cx="5820761" cy="36933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rPr>
              <a:t>buildmultimedia@microsoft.com </a:t>
            </a:r>
            <a:endParaRPr lang="en-US" sz="2200" b="1" dirty="0">
              <a:solidFill>
                <a:schemeClr val="tx1"/>
              </a:solidFill>
              <a:latin typeface="+mj-lt"/>
            </a:endParaRPr>
          </a:p>
        </p:txBody>
      </p:sp>
      <p:sp>
        <p:nvSpPr>
          <p:cNvPr id="15" name="TextBox 14"/>
          <p:cNvSpPr txBox="1"/>
          <p:nvPr/>
        </p:nvSpPr>
        <p:spPr>
          <a:xfrm>
            <a:off x="812030" y="1849441"/>
            <a:ext cx="2278011" cy="138499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SAC-429T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SAC-430T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SAC-437T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SAC-439T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SAC-442T</a:t>
            </a:r>
          </a:p>
        </p:txBody>
      </p:sp>
      <p:sp>
        <p:nvSpPr>
          <p:cNvPr id="13" name="TextBox 12"/>
          <p:cNvSpPr txBox="1"/>
          <p:nvPr/>
        </p:nvSpPr>
        <p:spPr>
          <a:xfrm>
            <a:off x="837022" y="4203680"/>
            <a:ext cx="4846320" cy="400110"/>
          </a:xfrm>
          <a:prstGeom prst="rect">
            <a:avLst/>
          </a:prstGeom>
          <a:solidFill>
            <a:srgbClr val="65BC46"/>
          </a:solidFill>
        </p:spPr>
        <p:txBody>
          <a:bodyPr wrap="square" rtlCol="0">
            <a:spAutoFit/>
          </a:bodyPr>
          <a:lstStyle/>
          <a:p>
            <a:r>
              <a:rPr lang="en-US" sz="2000" b="1" dirty="0" smtClean="0"/>
              <a:t>Contacts</a:t>
            </a:r>
            <a:endParaRPr lang="en-US" sz="2000" b="1" dirty="0"/>
          </a:p>
        </p:txBody>
      </p:sp>
      <p:sp>
        <p:nvSpPr>
          <p:cNvPr id="20" name="TextBox 19"/>
          <p:cNvSpPr txBox="1"/>
          <p:nvPr/>
        </p:nvSpPr>
        <p:spPr>
          <a:xfrm>
            <a:off x="789898" y="4917321"/>
            <a:ext cx="11034411" cy="30777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General networking  questions on these topics:  </a:t>
            </a:r>
            <a:r>
              <a:rPr lang="en-US" sz="2000" b="1" dirty="0" smtClean="0">
                <a:solidFill>
                  <a:schemeClr val="tx1"/>
                </a:solidFill>
                <a:hlinkClick r:id="rId2"/>
              </a:rPr>
              <a:t>ndis6fb@microsoft.com</a:t>
            </a:r>
            <a:r>
              <a:rPr lang="en-US" sz="2000" b="1" dirty="0" smtClean="0">
                <a:solidFill>
                  <a:schemeClr val="tx1"/>
                </a:solidFill>
              </a:rPr>
              <a:t> </a:t>
            </a:r>
          </a:p>
        </p:txBody>
      </p:sp>
      <p:sp>
        <p:nvSpPr>
          <p:cNvPr id="21" name="TextBox 20"/>
          <p:cNvSpPr txBox="1"/>
          <p:nvPr/>
        </p:nvSpPr>
        <p:spPr>
          <a:xfrm>
            <a:off x="3368187" y="1851546"/>
            <a:ext cx="2278011" cy="1384995"/>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1800" b="1" dirty="0">
                <a:solidFill>
                  <a:schemeClr val="tx1"/>
                </a:solidFill>
              </a:rPr>
              <a:t>Session  SAC-559T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SAC-565T</a:t>
            </a:r>
            <a:endParaRPr lang="en-US" sz="1800" b="1" dirty="0" smtClean="0">
              <a:solidFill>
                <a:schemeClr val="tx1"/>
              </a:solidFill>
            </a:endParaRPr>
          </a:p>
          <a:p>
            <a:pPr marL="404812" indent="-342900">
              <a:lnSpc>
                <a:spcPct val="100000"/>
              </a:lnSpc>
              <a:spcBef>
                <a:spcPts val="0"/>
              </a:spcBef>
              <a:buClrTx/>
              <a:buSzTx/>
              <a:buFont typeface="Arial" pitchFamily="34" charset="0"/>
              <a:buChar char="•"/>
            </a:pPr>
            <a:r>
              <a:rPr lang="en-US" sz="1800" b="1" dirty="0" smtClean="0">
                <a:solidFill>
                  <a:schemeClr val="tx1"/>
                </a:solidFill>
              </a:rPr>
              <a:t>Session  HW-566T</a:t>
            </a:r>
          </a:p>
          <a:p>
            <a:pPr marL="404812" indent="-342900">
              <a:lnSpc>
                <a:spcPct val="100000"/>
              </a:lnSpc>
              <a:spcBef>
                <a:spcPts val="0"/>
              </a:spcBef>
              <a:buClrTx/>
              <a:buSzTx/>
              <a:buFont typeface="Arial" pitchFamily="34" charset="0"/>
              <a:buChar char="•"/>
            </a:pPr>
            <a:r>
              <a:rPr lang="en-US" sz="1800" b="1" dirty="0" smtClean="0">
                <a:solidFill>
                  <a:schemeClr val="tx1"/>
                </a:solidFill>
              </a:rPr>
              <a:t>Session  SAC-593T</a:t>
            </a:r>
          </a:p>
          <a:p>
            <a:pPr marL="404812" indent="-342900">
              <a:lnSpc>
                <a:spcPct val="100000"/>
              </a:lnSpc>
              <a:spcBef>
                <a:spcPts val="0"/>
              </a:spcBef>
              <a:buClrTx/>
              <a:buSzTx/>
              <a:buFont typeface="Arial" pitchFamily="34" charset="0"/>
              <a:buChar char="•"/>
            </a:pPr>
            <a:r>
              <a:rPr lang="en-US" sz="1800" b="1" dirty="0" smtClean="0">
                <a:solidFill>
                  <a:schemeClr val="tx1"/>
                </a:solidFill>
              </a:rPr>
              <a:t>Session  </a:t>
            </a:r>
            <a:r>
              <a:rPr lang="en-US" sz="1800" b="1" dirty="0">
                <a:solidFill>
                  <a:schemeClr val="tx1"/>
                </a:solidFill>
              </a:rPr>
              <a:t>HW-667P</a:t>
            </a:r>
            <a:endParaRPr lang="en-US" sz="1800" b="1" dirty="0" smtClean="0">
              <a:solidFill>
                <a:schemeClr val="tx1"/>
              </a:solidFill>
            </a:endParaRPr>
          </a:p>
        </p:txBody>
      </p:sp>
    </p:spTree>
    <p:extLst>
      <p:ext uri="{BB962C8B-B14F-4D97-AF65-F5344CB8AC3E}">
        <p14:creationId xmlns:p14="http://schemas.microsoft.com/office/powerpoint/2010/main" val="36961233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3" grpId="0" animBg="1"/>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9447492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3"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204330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bwMode="auto">
          <a:xfrm>
            <a:off x="519113" y="925631"/>
            <a:ext cx="11149012" cy="5522005"/>
          </a:xfrm>
          <a:prstGeom prst="cloud">
            <a:avLst/>
          </a:prstGeom>
          <a:solidFill>
            <a:schemeClr val="accent1">
              <a:lumMod val="20000"/>
              <a:lumOff val="80000"/>
              <a:alpha val="5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 name="Right Arrow 8"/>
          <p:cNvSpPr/>
          <p:nvPr/>
        </p:nvSpPr>
        <p:spPr bwMode="auto">
          <a:xfrm rot="18116966">
            <a:off x="-306459" y="2608429"/>
            <a:ext cx="5188005" cy="215640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0" dirty="0" smtClean="0">
                <a:solidFill>
                  <a:srgbClr val="7030A0"/>
                </a:solidFill>
              </a:rPr>
              <a:t>Performance</a:t>
            </a:r>
          </a:p>
        </p:txBody>
      </p:sp>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What customers want in the cloud</a:t>
            </a:r>
            <a:endParaRPr lang="en-US" dirty="0"/>
          </a:p>
        </p:txBody>
      </p:sp>
      <p:sp>
        <p:nvSpPr>
          <p:cNvPr id="8" name="Right Arrow 7"/>
          <p:cNvSpPr/>
          <p:nvPr/>
        </p:nvSpPr>
        <p:spPr bwMode="auto">
          <a:xfrm rot="18127082">
            <a:off x="7328953" y="2598813"/>
            <a:ext cx="5188005" cy="217564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0" dirty="0">
                <a:solidFill>
                  <a:srgbClr val="7030A0"/>
                </a:solidFill>
              </a:rPr>
              <a:t>Reliability</a:t>
            </a:r>
          </a:p>
        </p:txBody>
      </p:sp>
      <p:sp>
        <p:nvSpPr>
          <p:cNvPr id="10" name="Right Arrow 9"/>
          <p:cNvSpPr/>
          <p:nvPr/>
        </p:nvSpPr>
        <p:spPr bwMode="auto">
          <a:xfrm rot="2828157">
            <a:off x="3341960" y="2598813"/>
            <a:ext cx="5188005" cy="217564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0" dirty="0">
                <a:solidFill>
                  <a:srgbClr val="7030A0"/>
                </a:solidFill>
              </a:rPr>
              <a:t>Cost</a:t>
            </a:r>
          </a:p>
        </p:txBody>
      </p:sp>
    </p:spTree>
    <p:extLst>
      <p:ext uri="{BB962C8B-B14F-4D97-AF65-F5344CB8AC3E}">
        <p14:creationId xmlns:p14="http://schemas.microsoft.com/office/powerpoint/2010/main" val="30912446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68186" y="3803139"/>
            <a:ext cx="6459538" cy="3224212"/>
          </a:xfrm>
        </p:spPr>
        <p:txBody>
          <a:bodyPr>
            <a:noAutofit/>
          </a:bodyPr>
          <a:lstStyle/>
          <a:p>
            <a:r>
              <a:rPr lang="en-US" sz="5000" dirty="0" smtClean="0">
                <a:latin typeface="+mn-lt"/>
              </a:rPr>
              <a:t>Hardware offloads make cloud performance possible</a:t>
            </a:r>
            <a:endParaRPr lang="en-US" sz="5000" dirty="0">
              <a:latin typeface="+mn-lt"/>
            </a:endParaRPr>
          </a:p>
        </p:txBody>
      </p:sp>
    </p:spTree>
    <p:extLst>
      <p:ext uri="{BB962C8B-B14F-4D97-AF65-F5344CB8AC3E}">
        <p14:creationId xmlns:p14="http://schemas.microsoft.com/office/powerpoint/2010/main" val="35428098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68186" y="3803139"/>
            <a:ext cx="6459538" cy="3224212"/>
          </a:xfrm>
        </p:spPr>
        <p:txBody>
          <a:bodyPr>
            <a:noAutofit/>
          </a:bodyPr>
          <a:lstStyle/>
          <a:p>
            <a:r>
              <a:rPr lang="en-US" sz="5000" dirty="0" smtClean="0">
                <a:latin typeface="+mn-lt"/>
              </a:rPr>
              <a:t>The network stack </a:t>
            </a:r>
            <a:r>
              <a:rPr lang="en-US" sz="5000" dirty="0">
                <a:latin typeface="+mn-lt"/>
              </a:rPr>
              <a:t>optimizes specific </a:t>
            </a:r>
            <a:r>
              <a:rPr lang="en-US" sz="5000" dirty="0" smtClean="0">
                <a:latin typeface="+mn-lt"/>
              </a:rPr>
              <a:t>scenarios. </a:t>
            </a:r>
            <a:endParaRPr lang="en-US" sz="5000" dirty="0">
              <a:latin typeface="+mn-lt"/>
            </a:endParaRPr>
          </a:p>
        </p:txBody>
      </p:sp>
    </p:spTree>
    <p:extLst>
      <p:ext uri="{BB962C8B-B14F-4D97-AF65-F5344CB8AC3E}">
        <p14:creationId xmlns:p14="http://schemas.microsoft.com/office/powerpoint/2010/main" val="31165049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368185" y="3074274"/>
            <a:ext cx="11219469" cy="2329227"/>
          </a:xfrm>
        </p:spPr>
        <p:txBody>
          <a:bodyPr>
            <a:noAutofit/>
          </a:bodyPr>
          <a:lstStyle/>
          <a:p>
            <a:r>
              <a:rPr lang="en-US" sz="5000" dirty="0" smtClean="0">
                <a:latin typeface="+mn-lt"/>
              </a:rPr>
              <a:t>Improved network performance and reliability</a:t>
            </a:r>
            <a:r>
              <a:rPr lang="en-US" sz="5000" dirty="0" smtClean="0">
                <a:latin typeface="+mn-lt"/>
                <a:sym typeface="Wingdings" pitchFamily="2" charset="2"/>
              </a:rPr>
              <a:t> </a:t>
            </a:r>
            <a:br>
              <a:rPr lang="en-US" sz="5000" dirty="0" smtClean="0">
                <a:latin typeface="+mn-lt"/>
                <a:sym typeface="Wingdings" pitchFamily="2" charset="2"/>
              </a:rPr>
            </a:br>
            <a:r>
              <a:rPr lang="en-US" sz="5000" dirty="0">
                <a:latin typeface="+mn-lt"/>
                <a:sym typeface="Wingdings" pitchFamily="2" charset="2"/>
              </a:rPr>
              <a:t> </a:t>
            </a:r>
            <a:r>
              <a:rPr lang="en-US" sz="5000" dirty="0" smtClean="0">
                <a:latin typeface="+mn-lt"/>
                <a:sym typeface="Wingdings" pitchFamily="2" charset="2"/>
              </a:rPr>
              <a:t>      	</a:t>
            </a:r>
            <a:r>
              <a:rPr lang="en-US" sz="5000" dirty="0" smtClean="0">
                <a:latin typeface="+mn-lt"/>
              </a:rPr>
              <a:t>greater workload densities </a:t>
            </a:r>
            <a:br>
              <a:rPr lang="en-US" sz="5000" dirty="0" smtClean="0">
                <a:latin typeface="+mn-lt"/>
              </a:rPr>
            </a:br>
            <a:r>
              <a:rPr lang="en-US" sz="5000" dirty="0" smtClean="0">
                <a:latin typeface="+mn-lt"/>
              </a:rPr>
              <a:t>				lower operational costs</a:t>
            </a:r>
            <a:endParaRPr lang="en-US" sz="5000" dirty="0">
              <a:latin typeface="+mn-lt"/>
            </a:endParaRPr>
          </a:p>
        </p:txBody>
      </p:sp>
      <p:sp>
        <p:nvSpPr>
          <p:cNvPr id="2" name="Right Arrow 1"/>
          <p:cNvSpPr/>
          <p:nvPr/>
        </p:nvSpPr>
        <p:spPr bwMode="auto">
          <a:xfrm>
            <a:off x="488731" y="4477407"/>
            <a:ext cx="1671145" cy="61485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 name="Right Arrow 3"/>
          <p:cNvSpPr/>
          <p:nvPr/>
        </p:nvSpPr>
        <p:spPr bwMode="auto">
          <a:xfrm>
            <a:off x="2159876" y="5244662"/>
            <a:ext cx="1671145" cy="61485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78472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for this session</a:t>
            </a:r>
            <a:endParaRPr lang="en-US" dirty="0"/>
          </a:p>
        </p:txBody>
      </p:sp>
      <p:sp>
        <p:nvSpPr>
          <p:cNvPr id="3" name="Text Placeholder 2"/>
          <p:cNvSpPr>
            <a:spLocks noGrp="1"/>
          </p:cNvSpPr>
          <p:nvPr>
            <p:ph sz="half" idx="1"/>
          </p:nvPr>
        </p:nvSpPr>
        <p:spPr>
          <a:xfrm>
            <a:off x="519113" y="1447801"/>
            <a:ext cx="5486400" cy="3631763"/>
          </a:xfrm>
        </p:spPr>
        <p:txBody>
          <a:bodyPr/>
          <a:lstStyle/>
          <a:p>
            <a:r>
              <a:rPr lang="en-US" dirty="0"/>
              <a:t>Fabric convergence in the cloud</a:t>
            </a:r>
          </a:p>
          <a:p>
            <a:pPr lvl="1"/>
            <a:r>
              <a:rPr lang="en-US" dirty="0" smtClean="0"/>
              <a:t>Datacenter bridging (DCB)</a:t>
            </a:r>
          </a:p>
          <a:p>
            <a:pPr lvl="1"/>
            <a:r>
              <a:rPr lang="en-US" dirty="0" smtClean="0"/>
              <a:t>Remote direct memory access (RDMA)</a:t>
            </a:r>
          </a:p>
          <a:p>
            <a:pPr lvl="1"/>
            <a:r>
              <a:rPr lang="en-US" dirty="0" smtClean="0"/>
              <a:t>Datacenter TCP (DCTCP)</a:t>
            </a:r>
          </a:p>
          <a:p>
            <a:pPr marL="0" indent="0">
              <a:buNone/>
            </a:pPr>
            <a:endParaRPr lang="en-US" sz="2400" dirty="0"/>
          </a:p>
          <a:p>
            <a:r>
              <a:rPr lang="en-US" dirty="0" smtClean="0"/>
              <a:t>Operations </a:t>
            </a:r>
            <a:r>
              <a:rPr lang="en-US" dirty="0"/>
              <a:t>Reliability</a:t>
            </a:r>
          </a:p>
          <a:p>
            <a:pPr lvl="1"/>
            <a:r>
              <a:rPr lang="en-US" dirty="0" smtClean="0"/>
              <a:t>Consistent Device Naming (CDN)</a:t>
            </a:r>
          </a:p>
          <a:p>
            <a:pPr lvl="1"/>
            <a:r>
              <a:rPr lang="en-US" dirty="0" smtClean="0"/>
              <a:t>NIC Teaming (LBFO)</a:t>
            </a:r>
          </a:p>
        </p:txBody>
      </p:sp>
      <p:sp>
        <p:nvSpPr>
          <p:cNvPr id="4" name="Content Placeholder 3"/>
          <p:cNvSpPr>
            <a:spLocks noGrp="1"/>
          </p:cNvSpPr>
          <p:nvPr>
            <p:ph sz="half" idx="2"/>
          </p:nvPr>
        </p:nvSpPr>
        <p:spPr>
          <a:xfrm>
            <a:off x="5817476" y="1447801"/>
            <a:ext cx="5850649" cy="5632311"/>
          </a:xfrm>
        </p:spPr>
        <p:txBody>
          <a:bodyPr/>
          <a:lstStyle/>
          <a:p>
            <a:r>
              <a:rPr lang="en-US" dirty="0"/>
              <a:t>Flexible, secure clouds</a:t>
            </a:r>
          </a:p>
          <a:p>
            <a:pPr lvl="1"/>
            <a:r>
              <a:rPr lang="en-US" dirty="0"/>
              <a:t>Generic Routing Encapsulation (GRE)</a:t>
            </a:r>
          </a:p>
          <a:p>
            <a:pPr lvl="1"/>
            <a:r>
              <a:rPr lang="en-US" dirty="0"/>
              <a:t>IPsec Task Offload v2 (IPsecTOv2) for </a:t>
            </a:r>
            <a:r>
              <a:rPr lang="en-US" dirty="0" smtClean="0"/>
              <a:t>VMs</a:t>
            </a:r>
          </a:p>
          <a:p>
            <a:pPr marL="333362" lvl="1" indent="0">
              <a:buNone/>
            </a:pPr>
            <a:endParaRPr lang="en-US" dirty="0"/>
          </a:p>
          <a:p>
            <a:r>
              <a:rPr lang="en-US" dirty="0"/>
              <a:t>High Performance Networking Offloads</a:t>
            </a:r>
          </a:p>
          <a:p>
            <a:pPr lvl="1"/>
            <a:r>
              <a:rPr lang="en-US" dirty="0"/>
              <a:t>Receive Side Scaling (RSS) extensions</a:t>
            </a:r>
          </a:p>
          <a:p>
            <a:pPr lvl="1"/>
            <a:r>
              <a:rPr lang="en-US" dirty="0"/>
              <a:t>Receive Segment Coalescing (RSC)</a:t>
            </a:r>
          </a:p>
          <a:p>
            <a:pPr lvl="1"/>
            <a:r>
              <a:rPr lang="en-US" dirty="0"/>
              <a:t>Dynamic Virtual Memory Queues (VMQ)</a:t>
            </a:r>
          </a:p>
          <a:p>
            <a:pPr lvl="1"/>
            <a:r>
              <a:rPr lang="en-US" dirty="0"/>
              <a:t>Single-Root I/O Virtualization (SR-IOV)</a:t>
            </a:r>
          </a:p>
          <a:p>
            <a:endParaRPr lang="en-US" sz="3200" dirty="0"/>
          </a:p>
        </p:txBody>
      </p:sp>
    </p:spTree>
    <p:extLst>
      <p:ext uri="{BB962C8B-B14F-4D97-AF65-F5344CB8AC3E}">
        <p14:creationId xmlns:p14="http://schemas.microsoft.com/office/powerpoint/2010/main" val="20964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8D357A2-07A9-47BC-90F6-FF382635AE6A}"/>
</file>

<file path=customXml/itemProps2.xml><?xml version="1.0" encoding="utf-8"?>
<ds:datastoreItem xmlns:ds="http://schemas.openxmlformats.org/officeDocument/2006/customXml" ds:itemID="{2F3B8578-05B3-4A01-8F8C-F83626884344}"/>
</file>

<file path=customXml/itemProps3.xml><?xml version="1.0" encoding="utf-8"?>
<ds:datastoreItem xmlns:ds="http://schemas.openxmlformats.org/officeDocument/2006/customXml" ds:itemID="{22E084EF-ED38-4696-A703-47EB055D8946}"/>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1959</Words>
  <Application>Microsoft Office PowerPoint</Application>
  <PresentationFormat>Custom</PresentationFormat>
  <Paragraphs>303</Paragraphs>
  <Slides>48</Slides>
  <Notes>21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48</vt:i4>
      </vt:variant>
    </vt:vector>
  </HeadingPairs>
  <TitlesOfParts>
    <vt:vector size="5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Visio</vt:lpstr>
      <vt:lpstr>PowerPoint Presentation</vt:lpstr>
      <vt:lpstr>What’s this session about?</vt:lpstr>
      <vt:lpstr>What’s this session about?</vt:lpstr>
      <vt:lpstr>What’s this session about?</vt:lpstr>
      <vt:lpstr>PowerPoint Presentation</vt:lpstr>
      <vt:lpstr>Hardware offloads make cloud performance possible</vt:lpstr>
      <vt:lpstr>The network stack optimizes specific scenarios. </vt:lpstr>
      <vt:lpstr>Improved network performance and reliability          greater workload densities      lower operational costs</vt:lpstr>
      <vt:lpstr>Roadmap for this session</vt:lpstr>
      <vt:lpstr>PowerPoint Presentation</vt:lpstr>
      <vt:lpstr>Bottlenecks in the converged fabric cloud</vt:lpstr>
      <vt:lpstr>Convergence in the cloud</vt:lpstr>
      <vt:lpstr>Traffic congestion</vt:lpstr>
      <vt:lpstr>PowerPoint Presentation</vt:lpstr>
      <vt:lpstr>DCTCP Needs Less Buffer Memory than TCP</vt:lpstr>
      <vt:lpstr>Assigned lanes to avoid local adapter and switch congestion</vt:lpstr>
      <vt:lpstr>PowerPoint Presentation</vt:lpstr>
      <vt:lpstr>“Beam me up, Scotty”</vt:lpstr>
      <vt:lpstr>PowerPoint Presentation</vt:lpstr>
      <vt:lpstr>Remote DMA (Network Direct, SMB2-Direct)</vt:lpstr>
      <vt:lpstr>PowerPoint Presentation</vt:lpstr>
      <vt:lpstr>Reliability</vt:lpstr>
      <vt:lpstr>Meaningful names for Ethernet ports</vt:lpstr>
      <vt:lpstr>Consistent Device Naming (CDN)</vt:lpstr>
      <vt:lpstr>NIC Teaming (LBFO)</vt:lpstr>
      <vt:lpstr>NIC Teaming (LBFO)</vt:lpstr>
      <vt:lpstr>NIC Teaming (LBFO)</vt:lpstr>
      <vt:lpstr>NIC Teaming configurations</vt:lpstr>
      <vt:lpstr>NIC Teaming</vt:lpstr>
      <vt:lpstr>PowerPoint Presentation</vt:lpstr>
      <vt:lpstr>Flexible, secure cloud</vt:lpstr>
      <vt:lpstr>Separating hosted clients through virtualization</vt:lpstr>
      <vt:lpstr>Generic Routing Encapsulation (GRE)</vt:lpstr>
      <vt:lpstr>IPsec Task Offload v2  (IPsecTOv2) for VMs</vt:lpstr>
      <vt:lpstr>PowerPoint Presentation</vt:lpstr>
      <vt:lpstr>High-performance hosts</vt:lpstr>
      <vt:lpstr>Single root I/O Virtualization (SR-IOV)</vt:lpstr>
      <vt:lpstr>Receive Segment Coalescing (RSC)</vt:lpstr>
      <vt:lpstr>Receive Side Scaling (RSS)</vt:lpstr>
      <vt:lpstr>Dynamic Virtual Machine Queues (VMQ)</vt:lpstr>
      <vt:lpstr>PowerPoint Presentation</vt:lpstr>
      <vt:lpstr>PowerPoint Presentation</vt:lpstr>
      <vt:lpstr>PowerPoint Presentation</vt:lpstr>
      <vt:lpstr>Your next steps</vt:lpstr>
      <vt:lpstr>For more information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SAC-433T:  Network acceleration and other NIC technologies for the data center</dc:title>
  <dc:subject>BUILD</dc:subject>
  <dc:creator/>
  <dc:description>Template: Sam Moore, Silver Fox Productions, Inc.
Formatting: John Lee, Silver Fox Productions
Event Date: September 13th–16th
Event Location: Anaheim, CA
Audience Type: External Developers, Programmers</dc:description>
  <cp:lastModifiedBy/>
  <cp:revision>1</cp:revision>
  <dcterms:created xsi:type="dcterms:W3CDTF">2011-09-08T17:19:31Z</dcterms:created>
  <dcterms:modified xsi:type="dcterms:W3CDTF">2011-09-15T22:58:01Z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Editing/Review Status">
    <vt:lpwstr>Ready for review</vt:lpwstr>
  </property>
  <property fmtid="{D5CDD505-2E9C-101B-9397-08002B2CF9AE}" pid="4" name="Speaker">
    <vt:lpwstr>201</vt:lpwstr>
  </property>
  <property fmtid="{D5CDD505-2E9C-101B-9397-08002B2CF9AE}" pid="5" name="Session ID">
    <vt:lpwstr>433</vt:lpwstr>
  </property>
</Properties>
</file>