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diagrams/colors4.xml" ContentType="application/vnd.openxmlformats-officedocument.drawingml.diagramColor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Default Extension="wmf" ContentType="image/x-wmf"/>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diagrams/quickStyle9.xml" ContentType="application/vnd.openxmlformats-officedocument.drawingml.diagramStyl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0"/>
  </p:notesMasterIdLst>
  <p:handoutMasterIdLst>
    <p:handoutMasterId r:id="rId51"/>
  </p:handoutMasterIdLst>
  <p:sldIdLst>
    <p:sldId id="458" r:id="rId8"/>
    <p:sldId id="528" r:id="rId9"/>
    <p:sldId id="459" r:id="rId10"/>
    <p:sldId id="460" r:id="rId11"/>
    <p:sldId id="462" r:id="rId12"/>
    <p:sldId id="463" r:id="rId13"/>
    <p:sldId id="461" r:id="rId14"/>
    <p:sldId id="464" r:id="rId15"/>
    <p:sldId id="465" r:id="rId16"/>
    <p:sldId id="467" r:id="rId17"/>
    <p:sldId id="515" r:id="rId18"/>
    <p:sldId id="468" r:id="rId19"/>
    <p:sldId id="479" r:id="rId20"/>
    <p:sldId id="518" r:id="rId21"/>
    <p:sldId id="502" r:id="rId22"/>
    <p:sldId id="511" r:id="rId23"/>
    <p:sldId id="475" r:id="rId24"/>
    <p:sldId id="520" r:id="rId25"/>
    <p:sldId id="477" r:id="rId26"/>
    <p:sldId id="478" r:id="rId27"/>
    <p:sldId id="470" r:id="rId28"/>
    <p:sldId id="519" r:id="rId29"/>
    <p:sldId id="527" r:id="rId30"/>
    <p:sldId id="530" r:id="rId31"/>
    <p:sldId id="526" r:id="rId32"/>
    <p:sldId id="509" r:id="rId33"/>
    <p:sldId id="525" r:id="rId34"/>
    <p:sldId id="481" r:id="rId35"/>
    <p:sldId id="521" r:id="rId36"/>
    <p:sldId id="482" r:id="rId37"/>
    <p:sldId id="524" r:id="rId38"/>
    <p:sldId id="484" r:id="rId39"/>
    <p:sldId id="514" r:id="rId40"/>
    <p:sldId id="522" r:id="rId41"/>
    <p:sldId id="523" r:id="rId42"/>
    <p:sldId id="512" r:id="rId43"/>
    <p:sldId id="507" r:id="rId44"/>
    <p:sldId id="486" r:id="rId45"/>
    <p:sldId id="499" r:id="rId46"/>
    <p:sldId id="529" r:id="rId47"/>
    <p:sldId id="505" r:id="rId48"/>
    <p:sldId id="377" r:id="rId4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e-Mong Tan" initials="ST" lastIdx="4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F0066"/>
    <a:srgbClr val="457EC1"/>
    <a:srgbClr val="EF4423"/>
    <a:srgbClr val="292929"/>
    <a:srgbClr val="65BC46"/>
    <a:srgbClr val="FFFFFF"/>
    <a:srgbClr val="F8F57B"/>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94878" autoAdjust="0"/>
  </p:normalViewPr>
  <p:slideViewPr>
    <p:cSldViewPr snapToGrid="0" snapToObjects="1">
      <p:cViewPr varScale="1">
        <p:scale>
          <a:sx n="100" d="100"/>
          <a:sy n="100" d="100"/>
        </p:scale>
        <p:origin x="-354"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3.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ustomXml" Target="../customXml/item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dgm:t>
        <a:bodyPr/>
        <a:lstStyle/>
        <a:p>
          <a:r>
            <a:rPr lang="en-US" sz="2000" b="1" dirty="0" smtClean="0"/>
            <a:t>Manageability</a:t>
          </a:r>
          <a:endParaRPr lang="en-US" sz="1000" b="1" dirty="0"/>
        </a:p>
      </dgm:t>
    </dgm:pt>
    <dgm:pt modelId="{C1620890-CF54-4B0C-BD09-28AC709E05DD}" type="parTrans" cxnId="{20A45EC4-93FE-41D9-93DD-A10ECE190C09}">
      <dgm:prSet/>
      <dgm:spPr/>
      <dgm:t>
        <a:bodyPr/>
        <a:lstStyle/>
        <a:p>
          <a:endParaRPr lang="en-US" sz="2400"/>
        </a:p>
      </dgm:t>
    </dgm:pt>
    <dgm:pt modelId="{1E1D4B31-4E9A-484B-BA30-B3553FF073CB}" type="sibTrans" cxnId="{20A45EC4-93FE-41D9-93DD-A10ECE190C09}">
      <dgm:prSet/>
      <dgm:spPr/>
      <dgm:t>
        <a:bodyPr/>
        <a:lstStyle/>
        <a:p>
          <a:endParaRPr lang="en-US" sz="2400"/>
        </a:p>
      </dgm:t>
    </dgm:pt>
    <dgm:pt modelId="{5723B5EA-C03A-4CB4-BFF3-78EC42C20CA9}">
      <dgm:prSet phldrT="[Text]" custT="1"/>
      <dgm:spPr/>
      <dgm:t>
        <a:bodyPr/>
        <a:lstStyle/>
        <a:p>
          <a:r>
            <a:rPr lang="en-US" sz="2000" b="1" dirty="0" smtClean="0">
              <a:solidFill>
                <a:schemeClr val="tx1"/>
              </a:solidFill>
            </a:rPr>
            <a:t>Reliability</a:t>
          </a:r>
          <a:endParaRPr lang="en-US" sz="2000" b="1" dirty="0">
            <a:solidFill>
              <a:schemeClr val="tx1"/>
            </a:solidFill>
          </a:endParaRPr>
        </a:p>
      </dgm:t>
    </dgm:pt>
    <dgm:pt modelId="{153DBA8C-6651-416A-BA4D-4488213747C7}" type="parTrans" cxnId="{97B969B5-AAA4-4486-A5B2-A71ACAB8CE08}">
      <dgm:prSet/>
      <dgm:spPr/>
      <dgm:t>
        <a:bodyPr/>
        <a:lstStyle/>
        <a:p>
          <a:endParaRPr lang="en-US" sz="2400"/>
        </a:p>
      </dgm:t>
    </dgm:pt>
    <dgm:pt modelId="{419BFBE2-A567-4DF9-9CC5-A6D1D187AF83}" type="sibTrans" cxnId="{97B969B5-AAA4-4486-A5B2-A71ACAB8CE08}">
      <dgm:prSet/>
      <dgm:spPr/>
      <dgm:t>
        <a:bodyPr/>
        <a:lstStyle/>
        <a:p>
          <a:endParaRPr lang="en-US" sz="2400"/>
        </a:p>
      </dgm:t>
    </dgm:pt>
    <dgm:pt modelId="{D8ECF4A1-91AE-4315-9E07-E51350AD7027}">
      <dgm:prSet phldrT="[Text]" custT="1"/>
      <dgm:spPr/>
      <dgm:t>
        <a:bodyPr/>
        <a:lstStyle/>
        <a:p>
          <a:r>
            <a:rPr lang="en-US" sz="2000" b="1" dirty="0" smtClean="0">
              <a:solidFill>
                <a:schemeClr val="bg1"/>
              </a:solidFill>
            </a:rPr>
            <a:t>Extensibility</a:t>
          </a:r>
          <a:endParaRPr lang="en-US" sz="2000" b="1" dirty="0">
            <a:solidFill>
              <a:schemeClr val="bg1"/>
            </a:solidFill>
          </a:endParaRPr>
        </a:p>
      </dgm:t>
    </dgm:pt>
    <dgm:pt modelId="{FCE5A01C-41C4-4111-8936-625AA8D327BD}" type="parTrans" cxnId="{98C482E6-9039-4AA3-994E-880632B4F03A}">
      <dgm:prSet/>
      <dgm:spPr/>
      <dgm:t>
        <a:bodyPr/>
        <a:lstStyle/>
        <a:p>
          <a:endParaRPr lang="en-US" sz="2400"/>
        </a:p>
      </dgm:t>
    </dgm:pt>
    <dgm:pt modelId="{224BFE69-4129-49AF-A0F4-0BE6344A2AB5}" type="sibTrans" cxnId="{98C482E6-9039-4AA3-994E-880632B4F03A}">
      <dgm:prSet/>
      <dgm:spPr/>
      <dgm:t>
        <a:bodyPr/>
        <a:lstStyle/>
        <a:p>
          <a:endParaRPr lang="en-US" sz="2400"/>
        </a:p>
      </dgm:t>
    </dgm:pt>
    <dgm:pt modelId="{FE84683F-3CA0-42D2-91E2-767EA1EA627F}">
      <dgm:prSet phldrT="[Text]" custT="1"/>
      <dgm:spPr/>
      <dgm:t>
        <a:bodyPr/>
        <a:lstStyle/>
        <a:p>
          <a:r>
            <a:rPr lang="en-US" sz="2000" b="1" dirty="0" smtClean="0">
              <a:solidFill>
                <a:schemeClr val="bg1"/>
              </a:solidFill>
            </a:rPr>
            <a:t>Scalability</a:t>
          </a:r>
          <a:endParaRPr lang="en-US" sz="2000" b="1" dirty="0">
            <a:solidFill>
              <a:schemeClr val="bg1"/>
            </a:solidFill>
          </a:endParaRPr>
        </a:p>
      </dgm:t>
    </dgm:pt>
    <dgm:pt modelId="{AC5CF545-615F-43DF-A900-B9D1587F3433}" type="parTrans" cxnId="{755BFDF2-8466-4D02-B4B0-AD5308118CBC}">
      <dgm:prSet/>
      <dgm:spPr/>
      <dgm:t>
        <a:bodyPr/>
        <a:lstStyle/>
        <a:p>
          <a:endParaRPr lang="en-US" sz="2400"/>
        </a:p>
      </dgm:t>
    </dgm:pt>
    <dgm:pt modelId="{4465FAFD-BC2E-488C-8D00-967DFF50183A}" type="sibTrans" cxnId="{755BFDF2-8466-4D02-B4B0-AD5308118CBC}">
      <dgm:prSet/>
      <dgm:spPr/>
      <dgm:t>
        <a:bodyPr/>
        <a:lstStyle/>
        <a:p>
          <a:endParaRPr lang="en-US" sz="2400"/>
        </a:p>
      </dgm:t>
    </dgm:pt>
    <dgm:pt modelId="{8E333079-7BC2-4B72-BA96-D6EAEF6C3318}">
      <dgm:prSet phldrT="[Text]" custT="1"/>
      <dgm:spPr/>
      <dgm:t>
        <a:bodyPr/>
        <a:lstStyle/>
        <a:p>
          <a:r>
            <a:rPr lang="en-US" sz="2000" b="1" dirty="0" smtClean="0"/>
            <a:t>Security</a:t>
          </a:r>
          <a:endParaRPr lang="en-US" sz="2000" b="1" dirty="0"/>
        </a:p>
      </dgm:t>
    </dgm:pt>
    <dgm:pt modelId="{9E677E37-5EDA-48D5-93F6-B7F53962BF8F}" type="parTrans" cxnId="{8F52FC4B-C866-490F-9C1D-63B0F99C6F33}">
      <dgm:prSet/>
      <dgm:spPr/>
      <dgm:t>
        <a:bodyPr/>
        <a:lstStyle/>
        <a:p>
          <a:endParaRPr lang="en-US"/>
        </a:p>
      </dgm:t>
    </dgm:pt>
    <dgm:pt modelId="{11C1A248-56FD-421A-A94B-5F0988BD7E0C}" type="sibTrans" cxnId="{8F52FC4B-C866-490F-9C1D-63B0F99C6F33}">
      <dgm:prSet/>
      <dgm:spPr/>
      <dgm:t>
        <a:bodyPr/>
        <a:lstStyle/>
        <a:p>
          <a:endParaRPr lang="en-US"/>
        </a:p>
      </dgm:t>
    </dgm:pt>
    <dgm:pt modelId="{98CF477E-120E-4294-9E9F-AE4B93A30B26}">
      <dgm:prSet phldrT="[Text]" custT="1"/>
      <dgm:spPr/>
      <dgm:t>
        <a:bodyPr/>
        <a:lstStyle/>
        <a:p>
          <a:r>
            <a:rPr lang="en-US" sz="2000" b="1" smtClean="0"/>
            <a:t>Predictability</a:t>
          </a:r>
          <a:endParaRPr lang="en-US" sz="2000" b="1" dirty="0"/>
        </a:p>
      </dgm:t>
    </dgm:pt>
    <dgm:pt modelId="{A41CA385-BFC4-4FC8-A4DB-FE70574B5245}" type="parTrans" cxnId="{0B35AC32-ED67-40AB-9F8D-44C3F690EC67}">
      <dgm:prSet/>
      <dgm:spPr/>
      <dgm:t>
        <a:bodyPr/>
        <a:lstStyle/>
        <a:p>
          <a:endParaRPr lang="en-US"/>
        </a:p>
      </dgm:t>
    </dgm:pt>
    <dgm:pt modelId="{EB5A4DC6-9AC0-4004-9E0B-F99C847CFEEA}" type="sibTrans" cxnId="{0B35AC32-ED67-40AB-9F8D-44C3F690EC67}">
      <dgm:prSet/>
      <dgm:spPr/>
      <dgm:t>
        <a:bodyPr/>
        <a:lstStyle/>
        <a:p>
          <a:endParaRPr lang="en-US"/>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49D41701-3321-4D49-B582-6D91AE081F05}" type="presOf" srcId="{8E333079-7BC2-4B72-BA96-D6EAEF6C3318}" destId="{BF525CC9-FB41-419D-A793-41BFCC9839CB}" srcOrd="0" destOrd="0" presId="urn:microsoft.com/office/officeart/2005/8/layout/radial6"/>
    <dgm:cxn modelId="{D037F153-7774-4839-8E64-2E8603900BE8}" type="presOf" srcId="{98CF477E-120E-4294-9E9F-AE4B93A30B26}" destId="{4A78DD41-9510-42C3-B3B6-3C033FF72C14}"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EF33E0C0-A96A-49B0-A029-F49ED6BB5F0A}" type="presOf" srcId="{D8ECF4A1-91AE-4315-9E07-E51350AD7027}" destId="{FF56C260-42DD-4A07-9D37-8314DC49D541}"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02C074BC-691B-4716-B1FF-F0E4AD6F2A1F}" type="presOf" srcId="{11C1A248-56FD-421A-A94B-5F0988BD7E0C}" destId="{0CDBEB30-8CC5-4ED5-881E-20704D75D9E0}"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DCD11C0C-1320-44DA-B0F7-87D782431199}" type="presOf" srcId="{224BFE69-4129-49AF-A0F4-0BE6344A2AB5}" destId="{81D9B790-5DBB-47F3-ADB9-72A8C972F536}" srcOrd="0" destOrd="0" presId="urn:microsoft.com/office/officeart/2005/8/layout/radial6"/>
    <dgm:cxn modelId="{FB69660A-0F53-45E9-9E4A-DACE8F3A9CF3}" type="presOf" srcId="{5EC09BC9-DA11-4B76-A64A-6C30FCDF86BC}" destId="{69D748C6-DA5E-4279-9F84-C64F4B5DAFDC}"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6C7F0F42-B781-4861-91D1-A795FADBBC10}" type="presOf" srcId="{5723B5EA-C03A-4CB4-BFF3-78EC42C20CA9}" destId="{E152D1A6-5523-4089-9B5C-3456D6D22E89}" srcOrd="0" destOrd="0" presId="urn:microsoft.com/office/officeart/2005/8/layout/radial6"/>
    <dgm:cxn modelId="{4E716389-0CD7-4EC5-A78C-770C2964B110}" type="presOf" srcId="{419BFBE2-A567-4DF9-9CC5-A6D1D187AF83}" destId="{CB0203B1-8611-416B-B2CA-2061888355E4}" srcOrd="0" destOrd="0" presId="urn:microsoft.com/office/officeart/2005/8/layout/radial6"/>
    <dgm:cxn modelId="{2ED29AD2-B757-43F2-B92C-AC3F77DD6FCC}" type="presOf" srcId="{4465FAFD-BC2E-488C-8D00-967DFF50183A}" destId="{D882B3AF-F553-4289-B1CA-1C6283C6163D}" srcOrd="0" destOrd="0" presId="urn:microsoft.com/office/officeart/2005/8/layout/radial6"/>
    <dgm:cxn modelId="{EFEF20C0-1254-46A8-9662-904C7B30ACC7}" type="presOf" srcId="{EB5A4DC6-9AC0-4004-9E0B-F99C847CFEEA}" destId="{BD33159E-EF33-4A57-8440-7D5C0CAAB9E6}" srcOrd="0" destOrd="0" presId="urn:microsoft.com/office/officeart/2005/8/layout/radial6"/>
    <dgm:cxn modelId="{81B639C5-DB70-4BF3-BE3B-5D9AC8DA8851}" type="presOf" srcId="{DB156259-FA20-491B-9175-D21BF4B7C22F}" destId="{BA40EE4A-0B88-46B9-941F-1C4743B43201}" srcOrd="0" destOrd="0" presId="urn:microsoft.com/office/officeart/2005/8/layout/radial6"/>
    <dgm:cxn modelId="{A062C9D4-FE73-4763-8673-D7A40ED4C1B3}" type="presOf" srcId="{FE84683F-3CA0-42D2-91E2-767EA1EA627F}" destId="{07A88D95-5CD0-46B2-9F0C-78010263C4CF}" srcOrd="0" destOrd="0" presId="urn:microsoft.com/office/officeart/2005/8/layout/radial6"/>
    <dgm:cxn modelId="{66C61F5D-183B-4CC7-A936-A09D9DCEBB69}" type="presParOf" srcId="{BA40EE4A-0B88-46B9-941F-1C4743B43201}" destId="{69D748C6-DA5E-4279-9F84-C64F4B5DAFDC}" srcOrd="0" destOrd="0" presId="urn:microsoft.com/office/officeart/2005/8/layout/radial6"/>
    <dgm:cxn modelId="{65664E3A-13D5-4CC1-A9E1-EF978D0D8C06}" type="presParOf" srcId="{BA40EE4A-0B88-46B9-941F-1C4743B43201}" destId="{E152D1A6-5523-4089-9B5C-3456D6D22E89}" srcOrd="1" destOrd="0" presId="urn:microsoft.com/office/officeart/2005/8/layout/radial6"/>
    <dgm:cxn modelId="{48E3F27F-1E02-49F0-BBFB-F7E90B7B83E1}" type="presParOf" srcId="{BA40EE4A-0B88-46B9-941F-1C4743B43201}" destId="{E3AA5AB2-48DA-466D-ACE7-CC15038ED8DB}" srcOrd="2" destOrd="0" presId="urn:microsoft.com/office/officeart/2005/8/layout/radial6"/>
    <dgm:cxn modelId="{2C8C4233-DBF6-4918-8A1A-00FF6EDF1DAD}" type="presParOf" srcId="{BA40EE4A-0B88-46B9-941F-1C4743B43201}" destId="{CB0203B1-8611-416B-B2CA-2061888355E4}" srcOrd="3" destOrd="0" presId="urn:microsoft.com/office/officeart/2005/8/layout/radial6"/>
    <dgm:cxn modelId="{740E0AD5-42FA-4A6E-8971-968D7A2D2789}" type="presParOf" srcId="{BA40EE4A-0B88-46B9-941F-1C4743B43201}" destId="{BF525CC9-FB41-419D-A793-41BFCC9839CB}" srcOrd="4" destOrd="0" presId="urn:microsoft.com/office/officeart/2005/8/layout/radial6"/>
    <dgm:cxn modelId="{9A0D1B29-5133-4BA8-9BDF-41A6E962AF66}" type="presParOf" srcId="{BA40EE4A-0B88-46B9-941F-1C4743B43201}" destId="{67A1B5EC-097A-405B-81F2-00908E96B9FB}" srcOrd="5" destOrd="0" presId="urn:microsoft.com/office/officeart/2005/8/layout/radial6"/>
    <dgm:cxn modelId="{05611D96-4730-4F7E-9B5E-E73B04F16755}" type="presParOf" srcId="{BA40EE4A-0B88-46B9-941F-1C4743B43201}" destId="{0CDBEB30-8CC5-4ED5-881E-20704D75D9E0}" srcOrd="6" destOrd="0" presId="urn:microsoft.com/office/officeart/2005/8/layout/radial6"/>
    <dgm:cxn modelId="{57A234E0-5B4F-4CED-86AC-AC167948BCF4}" type="presParOf" srcId="{BA40EE4A-0B88-46B9-941F-1C4743B43201}" destId="{4A78DD41-9510-42C3-B3B6-3C033FF72C14}" srcOrd="7" destOrd="0" presId="urn:microsoft.com/office/officeart/2005/8/layout/radial6"/>
    <dgm:cxn modelId="{F20CA365-66C9-456C-8F8D-A252630CC412}" type="presParOf" srcId="{BA40EE4A-0B88-46B9-941F-1C4743B43201}" destId="{064A504A-BA0B-40E0-B76A-B19DA2478AA3}" srcOrd="8" destOrd="0" presId="urn:microsoft.com/office/officeart/2005/8/layout/radial6"/>
    <dgm:cxn modelId="{C1BC8B6E-C12F-4402-916A-1C69588BE9A9}" type="presParOf" srcId="{BA40EE4A-0B88-46B9-941F-1C4743B43201}" destId="{BD33159E-EF33-4A57-8440-7D5C0CAAB9E6}" srcOrd="9" destOrd="0" presId="urn:microsoft.com/office/officeart/2005/8/layout/radial6"/>
    <dgm:cxn modelId="{635B9A4D-696F-4B6F-ADED-2FE7392CF2F0}" type="presParOf" srcId="{BA40EE4A-0B88-46B9-941F-1C4743B43201}" destId="{07A88D95-5CD0-46B2-9F0C-78010263C4CF}" srcOrd="10" destOrd="0" presId="urn:microsoft.com/office/officeart/2005/8/layout/radial6"/>
    <dgm:cxn modelId="{D80DEA73-7286-4BD9-8706-210DC164D8B3}" type="presParOf" srcId="{BA40EE4A-0B88-46B9-941F-1C4743B43201}" destId="{60325E67-A3DD-4468-B57E-308B6F85C8C5}" srcOrd="11" destOrd="0" presId="urn:microsoft.com/office/officeart/2005/8/layout/radial6"/>
    <dgm:cxn modelId="{6212A3FD-8B75-44E1-BBAD-8432412BBF6A}" type="presParOf" srcId="{BA40EE4A-0B88-46B9-941F-1C4743B43201}" destId="{D882B3AF-F553-4289-B1CA-1C6283C6163D}" srcOrd="12" destOrd="0" presId="urn:microsoft.com/office/officeart/2005/8/layout/radial6"/>
    <dgm:cxn modelId="{4710AE10-5683-4F20-8DBD-C38B7B175E9A}" type="presParOf" srcId="{BA40EE4A-0B88-46B9-941F-1C4743B43201}" destId="{FF56C260-42DD-4A07-9D37-8314DC49D541}" srcOrd="13" destOrd="0" presId="urn:microsoft.com/office/officeart/2005/8/layout/radial6"/>
    <dgm:cxn modelId="{34408218-59CC-48AA-8ED2-D7B6D07C6B94}" type="presParOf" srcId="{BA40EE4A-0B88-46B9-941F-1C4743B43201}" destId="{76AE6121-43D0-4DA2-AB84-D5F3E8948070}" srcOrd="14" destOrd="0" presId="urn:microsoft.com/office/officeart/2005/8/layout/radial6"/>
    <dgm:cxn modelId="{FE739C2C-77C6-42E2-A798-0FF406AE3248}"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tx1">
            <a:lumMod val="65000"/>
          </a:schemeClr>
        </a:solidFill>
      </dgm:spPr>
      <dgm:t>
        <a:bodyPr/>
        <a:lstStyle/>
        <a:p>
          <a:r>
            <a:rPr lang="en-US" sz="1050" b="1" dirty="0" smtClean="0">
              <a:solidFill>
                <a:schemeClr val="tx1">
                  <a:lumMod val="75000"/>
                </a:schemeClr>
              </a:solidFill>
            </a:rPr>
            <a:t>Manageability</a:t>
          </a:r>
          <a:endParaRPr lang="en-US" sz="400" b="1" dirty="0">
            <a:solidFill>
              <a:schemeClr val="tx1">
                <a:lumMod val="75000"/>
              </a:schemeClr>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accent3"/>
        </a:solidFill>
      </dgm:spPr>
      <dgm:t>
        <a:bodyPr/>
        <a:lstStyle/>
        <a:p>
          <a:r>
            <a:rPr lang="en-US" sz="2000" b="1" dirty="0" smtClean="0">
              <a:solidFill>
                <a:schemeClr val="tx1"/>
              </a:solidFill>
            </a:rPr>
            <a:t>Reliability</a:t>
          </a:r>
          <a:endParaRPr lang="en-US" sz="2000" b="1" dirty="0">
            <a:solidFill>
              <a:schemeClr val="tx1"/>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tx1">
            <a:lumMod val="65000"/>
          </a:schemeClr>
        </a:solidFill>
      </dgm:spPr>
      <dgm:t>
        <a:bodyPr/>
        <a:lstStyle/>
        <a:p>
          <a:r>
            <a:rPr lang="en-US" sz="1050" b="1" dirty="0" smtClean="0">
              <a:solidFill>
                <a:schemeClr val="tx1">
                  <a:lumMod val="75000"/>
                </a:schemeClr>
              </a:solidFill>
            </a:rPr>
            <a:t>Extensibility</a:t>
          </a:r>
          <a:endParaRPr lang="en-US" sz="1050" b="1" dirty="0">
            <a:solidFill>
              <a:schemeClr val="tx1">
                <a:lumMod val="75000"/>
              </a:schemeClr>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chemeClr val="tx1">
            <a:lumMod val="65000"/>
          </a:schemeClr>
        </a:solidFill>
      </dgm:spPr>
      <dgm:t>
        <a:bodyPr/>
        <a:lstStyle/>
        <a:p>
          <a:r>
            <a:rPr lang="en-US" sz="1050" b="1" dirty="0" smtClean="0">
              <a:solidFill>
                <a:schemeClr val="tx1">
                  <a:lumMod val="75000"/>
                </a:schemeClr>
              </a:solidFill>
            </a:rPr>
            <a:t>Scalability</a:t>
          </a:r>
          <a:endParaRPr lang="en-US" sz="1050" b="1" dirty="0">
            <a:solidFill>
              <a:schemeClr val="tx1">
                <a:lumMod val="75000"/>
              </a:schemeClr>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chemeClr val="tx1">
            <a:lumMod val="65000"/>
          </a:schemeClr>
        </a:solidFill>
      </dgm:spPr>
      <dgm:t>
        <a:bodyPr/>
        <a:lstStyle/>
        <a:p>
          <a:r>
            <a:rPr lang="en-US" sz="1050" b="1" dirty="0" smtClean="0">
              <a:solidFill>
                <a:schemeClr val="tx1">
                  <a:lumMod val="75000"/>
                </a:schemeClr>
              </a:solidFill>
            </a:rPr>
            <a:t>Security</a:t>
          </a:r>
          <a:endParaRPr lang="en-US" sz="1050" b="1" dirty="0">
            <a:solidFill>
              <a:schemeClr val="tx1">
                <a:lumMod val="75000"/>
              </a:schemeClr>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tx1">
            <a:lumMod val="65000"/>
          </a:schemeClr>
        </a:solidFill>
      </dgm:spPr>
      <dgm:t>
        <a:bodyPr/>
        <a:lstStyle/>
        <a:p>
          <a:r>
            <a:rPr lang="en-US" sz="1050" b="1" dirty="0" smtClean="0">
              <a:solidFill>
                <a:schemeClr val="tx1">
                  <a:lumMod val="75000"/>
                </a:schemeClr>
              </a:solidFill>
            </a:rPr>
            <a:t>Predictability</a:t>
          </a:r>
          <a:endParaRPr lang="en-US" sz="1050" b="1" dirty="0">
            <a:solidFill>
              <a:schemeClr val="tx1">
                <a:lumMod val="75000"/>
              </a:schemeClr>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8F52FC4B-C866-490F-9C1D-63B0F99C6F33}" srcId="{5EC09BC9-DA11-4B76-A64A-6C30FCDF86BC}" destId="{8E333079-7BC2-4B72-BA96-D6EAEF6C3318}" srcOrd="1" destOrd="0" parTransId="{9E677E37-5EDA-48D5-93F6-B7F53962BF8F}" sibTransId="{11C1A248-56FD-421A-A94B-5F0988BD7E0C}"/>
    <dgm:cxn modelId="{180B7AD8-F805-4512-A62D-653315564AA3}" type="presOf" srcId="{5EC09BC9-DA11-4B76-A64A-6C30FCDF86BC}" destId="{69D748C6-DA5E-4279-9F84-C64F4B5DAFDC}" srcOrd="0" destOrd="0" presId="urn:microsoft.com/office/officeart/2005/8/layout/radial6"/>
    <dgm:cxn modelId="{B8AB5E52-B343-48FF-9033-BE03493B9402}" type="presOf" srcId="{11C1A248-56FD-421A-A94B-5F0988BD7E0C}" destId="{0CDBEB30-8CC5-4ED5-881E-20704D75D9E0}"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85DD896A-8D85-4D3E-BFC8-914CFF5AF277}" type="presOf" srcId="{DB156259-FA20-491B-9175-D21BF4B7C22F}" destId="{BA40EE4A-0B88-46B9-941F-1C4743B43201}" srcOrd="0" destOrd="0" presId="urn:microsoft.com/office/officeart/2005/8/layout/radial6"/>
    <dgm:cxn modelId="{C2C6DEC3-951B-4B72-BDE8-C3834B6A0DDC}" type="presOf" srcId="{224BFE69-4129-49AF-A0F4-0BE6344A2AB5}" destId="{81D9B790-5DBB-47F3-ADB9-72A8C972F536}"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329DCAE8-2898-4CD0-935C-9AE946CFF073}" type="presOf" srcId="{419BFBE2-A567-4DF9-9CC5-A6D1D187AF83}" destId="{CB0203B1-8611-416B-B2CA-2061888355E4}"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755BFDF2-8466-4D02-B4B0-AD5308118CBC}" srcId="{5EC09BC9-DA11-4B76-A64A-6C30FCDF86BC}" destId="{FE84683F-3CA0-42D2-91E2-767EA1EA627F}" srcOrd="3" destOrd="0" parTransId="{AC5CF545-615F-43DF-A900-B9D1587F3433}" sibTransId="{4465FAFD-BC2E-488C-8D00-967DFF50183A}"/>
    <dgm:cxn modelId="{50D3E9CF-0E8E-45B6-A8B2-13D53DF24C1E}" type="presOf" srcId="{D8ECF4A1-91AE-4315-9E07-E51350AD7027}" destId="{FF56C260-42DD-4A07-9D37-8314DC49D541}"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F6E35846-D3C0-4CFD-B1AB-8D27F135649E}" type="presOf" srcId="{EB5A4DC6-9AC0-4004-9E0B-F99C847CFEEA}" destId="{BD33159E-EF33-4A57-8440-7D5C0CAAB9E6}" srcOrd="0" destOrd="0" presId="urn:microsoft.com/office/officeart/2005/8/layout/radial6"/>
    <dgm:cxn modelId="{ED7E78E6-2E94-4AB4-85AA-628D42C0F9BF}" type="presOf" srcId="{8E333079-7BC2-4B72-BA96-D6EAEF6C3318}" destId="{BF525CC9-FB41-419D-A793-41BFCC9839CB}" srcOrd="0" destOrd="0" presId="urn:microsoft.com/office/officeart/2005/8/layout/radial6"/>
    <dgm:cxn modelId="{58527A83-8C63-4E42-8502-1C548E455751}" type="presOf" srcId="{98CF477E-120E-4294-9E9F-AE4B93A30B26}" destId="{4A78DD41-9510-42C3-B3B6-3C033FF72C14}" srcOrd="0" destOrd="0" presId="urn:microsoft.com/office/officeart/2005/8/layout/radial6"/>
    <dgm:cxn modelId="{50B1D214-2DAD-4586-9D45-4EB33D00DE4F}" type="presOf" srcId="{5723B5EA-C03A-4CB4-BFF3-78EC42C20CA9}" destId="{E152D1A6-5523-4089-9B5C-3456D6D22E89}" srcOrd="0" destOrd="0" presId="urn:microsoft.com/office/officeart/2005/8/layout/radial6"/>
    <dgm:cxn modelId="{467829E2-1333-417C-A261-547609DC5071}" type="presOf" srcId="{4465FAFD-BC2E-488C-8D00-967DFF50183A}" destId="{D882B3AF-F553-4289-B1CA-1C6283C6163D}" srcOrd="0" destOrd="0" presId="urn:microsoft.com/office/officeart/2005/8/layout/radial6"/>
    <dgm:cxn modelId="{4F5E225A-EDC1-466A-8A48-33AF0152BAEE}" type="presOf" srcId="{FE84683F-3CA0-42D2-91E2-767EA1EA627F}" destId="{07A88D95-5CD0-46B2-9F0C-78010263C4CF}" srcOrd="0" destOrd="0" presId="urn:microsoft.com/office/officeart/2005/8/layout/radial6"/>
    <dgm:cxn modelId="{D3C255A8-7CBE-4343-95DA-5D0D9E66EA90}" type="presParOf" srcId="{BA40EE4A-0B88-46B9-941F-1C4743B43201}" destId="{69D748C6-DA5E-4279-9F84-C64F4B5DAFDC}" srcOrd="0" destOrd="0" presId="urn:microsoft.com/office/officeart/2005/8/layout/radial6"/>
    <dgm:cxn modelId="{064A8FBC-74D0-4C52-91A1-766053D74D82}" type="presParOf" srcId="{BA40EE4A-0B88-46B9-941F-1C4743B43201}" destId="{E152D1A6-5523-4089-9B5C-3456D6D22E89}" srcOrd="1" destOrd="0" presId="urn:microsoft.com/office/officeart/2005/8/layout/radial6"/>
    <dgm:cxn modelId="{256C11C4-2EF4-4808-8968-F88711E678B8}" type="presParOf" srcId="{BA40EE4A-0B88-46B9-941F-1C4743B43201}" destId="{E3AA5AB2-48DA-466D-ACE7-CC15038ED8DB}" srcOrd="2" destOrd="0" presId="urn:microsoft.com/office/officeart/2005/8/layout/radial6"/>
    <dgm:cxn modelId="{7725D2FA-3270-4C81-AF29-2F5460E3D8AA}" type="presParOf" srcId="{BA40EE4A-0B88-46B9-941F-1C4743B43201}" destId="{CB0203B1-8611-416B-B2CA-2061888355E4}" srcOrd="3" destOrd="0" presId="urn:microsoft.com/office/officeart/2005/8/layout/radial6"/>
    <dgm:cxn modelId="{896CFB77-6128-4209-8AA6-26EAAE9868FB}" type="presParOf" srcId="{BA40EE4A-0B88-46B9-941F-1C4743B43201}" destId="{BF525CC9-FB41-419D-A793-41BFCC9839CB}" srcOrd="4" destOrd="0" presId="urn:microsoft.com/office/officeart/2005/8/layout/radial6"/>
    <dgm:cxn modelId="{BB60BB97-C78B-4014-9A8F-719E75ADA2CB}" type="presParOf" srcId="{BA40EE4A-0B88-46B9-941F-1C4743B43201}" destId="{67A1B5EC-097A-405B-81F2-00908E96B9FB}" srcOrd="5" destOrd="0" presId="urn:microsoft.com/office/officeart/2005/8/layout/radial6"/>
    <dgm:cxn modelId="{7BD5892E-232B-4A8B-BC05-8107BD78CF3E}" type="presParOf" srcId="{BA40EE4A-0B88-46B9-941F-1C4743B43201}" destId="{0CDBEB30-8CC5-4ED5-881E-20704D75D9E0}" srcOrd="6" destOrd="0" presId="urn:microsoft.com/office/officeart/2005/8/layout/radial6"/>
    <dgm:cxn modelId="{B99FCA8F-27CA-49BC-BC9D-A2F32917233E}" type="presParOf" srcId="{BA40EE4A-0B88-46B9-941F-1C4743B43201}" destId="{4A78DD41-9510-42C3-B3B6-3C033FF72C14}" srcOrd="7" destOrd="0" presId="urn:microsoft.com/office/officeart/2005/8/layout/radial6"/>
    <dgm:cxn modelId="{F8DB1D2C-6417-49FA-950C-5810C37DBA86}" type="presParOf" srcId="{BA40EE4A-0B88-46B9-941F-1C4743B43201}" destId="{064A504A-BA0B-40E0-B76A-B19DA2478AA3}" srcOrd="8" destOrd="0" presId="urn:microsoft.com/office/officeart/2005/8/layout/radial6"/>
    <dgm:cxn modelId="{3A5F7222-BAD9-4330-847E-132D59F0AD0F}" type="presParOf" srcId="{BA40EE4A-0B88-46B9-941F-1C4743B43201}" destId="{BD33159E-EF33-4A57-8440-7D5C0CAAB9E6}" srcOrd="9" destOrd="0" presId="urn:microsoft.com/office/officeart/2005/8/layout/radial6"/>
    <dgm:cxn modelId="{BD979A5B-C80E-485A-A929-5AA35BE90BEE}" type="presParOf" srcId="{BA40EE4A-0B88-46B9-941F-1C4743B43201}" destId="{07A88D95-5CD0-46B2-9F0C-78010263C4CF}" srcOrd="10" destOrd="0" presId="urn:microsoft.com/office/officeart/2005/8/layout/radial6"/>
    <dgm:cxn modelId="{04AA3B8F-D109-4A08-AA83-529B2F24B0C7}" type="presParOf" srcId="{BA40EE4A-0B88-46B9-941F-1C4743B43201}" destId="{60325E67-A3DD-4468-B57E-308B6F85C8C5}" srcOrd="11" destOrd="0" presId="urn:microsoft.com/office/officeart/2005/8/layout/radial6"/>
    <dgm:cxn modelId="{9AF36968-3EB6-41A8-B4AD-FBB5695D7A33}" type="presParOf" srcId="{BA40EE4A-0B88-46B9-941F-1C4743B43201}" destId="{D882B3AF-F553-4289-B1CA-1C6283C6163D}" srcOrd="12" destOrd="0" presId="urn:microsoft.com/office/officeart/2005/8/layout/radial6"/>
    <dgm:cxn modelId="{232B0E2F-378D-4C2D-AF8F-AA2F246A90A5}" type="presParOf" srcId="{BA40EE4A-0B88-46B9-941F-1C4743B43201}" destId="{FF56C260-42DD-4A07-9D37-8314DC49D541}" srcOrd="13" destOrd="0" presId="urn:microsoft.com/office/officeart/2005/8/layout/radial6"/>
    <dgm:cxn modelId="{F6BF349E-4674-4C2A-A36A-DA19D3691AFE}" type="presParOf" srcId="{BA40EE4A-0B88-46B9-941F-1C4743B43201}" destId="{76AE6121-43D0-4DA2-AB84-D5F3E8948070}" srcOrd="14" destOrd="0" presId="urn:microsoft.com/office/officeart/2005/8/layout/radial6"/>
    <dgm:cxn modelId="{05E40C89-FA14-48A8-BD6B-8843907A6543}"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tx1">
            <a:lumMod val="65000"/>
          </a:schemeClr>
        </a:solidFill>
      </dgm:spPr>
      <dgm:t>
        <a:bodyPr/>
        <a:lstStyle/>
        <a:p>
          <a:r>
            <a:rPr lang="en-US" sz="1050" b="1" dirty="0" smtClean="0">
              <a:solidFill>
                <a:schemeClr val="tx1">
                  <a:lumMod val="75000"/>
                </a:schemeClr>
              </a:solidFill>
            </a:rPr>
            <a:t>Manageability</a:t>
          </a:r>
          <a:endParaRPr lang="en-US" sz="400" b="1" dirty="0">
            <a:solidFill>
              <a:schemeClr val="tx1">
                <a:lumMod val="75000"/>
              </a:schemeClr>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tx1">
            <a:lumMod val="65000"/>
          </a:schemeClr>
        </a:solidFill>
      </dgm:spPr>
      <dgm:t>
        <a:bodyPr/>
        <a:lstStyle/>
        <a:p>
          <a:r>
            <a:rPr lang="en-US" sz="1200" b="1" dirty="0" smtClean="0">
              <a:solidFill>
                <a:schemeClr val="tx1">
                  <a:lumMod val="75000"/>
                </a:schemeClr>
              </a:solidFill>
            </a:rPr>
            <a:t>Reliability</a:t>
          </a:r>
          <a:endParaRPr lang="en-US" sz="2000" b="1" dirty="0">
            <a:solidFill>
              <a:schemeClr val="tx1">
                <a:lumMod val="75000"/>
              </a:schemeClr>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tx1">
            <a:lumMod val="65000"/>
          </a:schemeClr>
        </a:solidFill>
      </dgm:spPr>
      <dgm:t>
        <a:bodyPr/>
        <a:lstStyle/>
        <a:p>
          <a:r>
            <a:rPr lang="en-US" sz="1050" b="1" dirty="0" smtClean="0">
              <a:solidFill>
                <a:schemeClr val="tx1">
                  <a:lumMod val="75000"/>
                </a:schemeClr>
              </a:solidFill>
            </a:rPr>
            <a:t>Extensibility</a:t>
          </a:r>
          <a:endParaRPr lang="en-US" sz="1050" b="1" dirty="0">
            <a:solidFill>
              <a:schemeClr val="tx1">
                <a:lumMod val="75000"/>
              </a:schemeClr>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chemeClr val="tx1">
            <a:lumMod val="65000"/>
          </a:schemeClr>
        </a:solidFill>
      </dgm:spPr>
      <dgm:t>
        <a:bodyPr/>
        <a:lstStyle/>
        <a:p>
          <a:r>
            <a:rPr lang="en-US" sz="1050" b="1" dirty="0" smtClean="0">
              <a:solidFill>
                <a:schemeClr val="tx1">
                  <a:lumMod val="75000"/>
                </a:schemeClr>
              </a:solidFill>
            </a:rPr>
            <a:t>Scalability</a:t>
          </a:r>
          <a:endParaRPr lang="en-US" sz="2000" b="1" dirty="0">
            <a:solidFill>
              <a:schemeClr val="tx1"/>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rgbClr val="EF4423"/>
        </a:solidFill>
      </dgm:spPr>
      <dgm:t>
        <a:bodyPr/>
        <a:lstStyle/>
        <a:p>
          <a:r>
            <a:rPr lang="en-US" sz="2800" b="1" baseline="0" dirty="0" smtClean="0">
              <a:solidFill>
                <a:schemeClr val="tx1"/>
              </a:solidFill>
            </a:rPr>
            <a:t>Security</a:t>
          </a:r>
          <a:endParaRPr lang="en-US" sz="1600" b="1" baseline="0" dirty="0">
            <a:solidFill>
              <a:schemeClr val="tx1"/>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tx1">
            <a:lumMod val="65000"/>
          </a:schemeClr>
        </a:solidFill>
      </dgm:spPr>
      <dgm:t>
        <a:bodyPr/>
        <a:lstStyle/>
        <a:p>
          <a:r>
            <a:rPr lang="en-US" sz="1050" b="1" dirty="0" smtClean="0">
              <a:solidFill>
                <a:schemeClr val="tx1">
                  <a:lumMod val="75000"/>
                </a:schemeClr>
              </a:solidFill>
            </a:rPr>
            <a:t>Predictability</a:t>
          </a:r>
          <a:endParaRPr lang="en-US" sz="1050" b="1" dirty="0">
            <a:solidFill>
              <a:schemeClr val="tx1">
                <a:lumMod val="75000"/>
              </a:schemeClr>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2521E542-0BB9-44CC-8753-365DDE25E722}" type="presOf" srcId="{8E333079-7BC2-4B72-BA96-D6EAEF6C3318}" destId="{BF525CC9-FB41-419D-A793-41BFCC9839CB}" srcOrd="0" destOrd="0" presId="urn:microsoft.com/office/officeart/2005/8/layout/radial6"/>
    <dgm:cxn modelId="{F28AF8FB-ACA8-4062-8EE2-F64574059B30}" type="presOf" srcId="{4465FAFD-BC2E-488C-8D00-967DFF50183A}" destId="{D882B3AF-F553-4289-B1CA-1C6283C6163D}" srcOrd="0" destOrd="0" presId="urn:microsoft.com/office/officeart/2005/8/layout/radial6"/>
    <dgm:cxn modelId="{22366761-41F4-4326-9B0F-465AF34B6E1E}" type="presOf" srcId="{98CF477E-120E-4294-9E9F-AE4B93A30B26}" destId="{4A78DD41-9510-42C3-B3B6-3C033FF72C14}"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28742549-368A-4A33-8945-6DFAEC5970E5}" type="presOf" srcId="{224BFE69-4129-49AF-A0F4-0BE6344A2AB5}" destId="{81D9B790-5DBB-47F3-ADB9-72A8C972F536}" srcOrd="0" destOrd="0" presId="urn:microsoft.com/office/officeart/2005/8/layout/radial6"/>
    <dgm:cxn modelId="{4B1E19F7-53B4-445C-BF7A-1B647E9CB43F}" type="presOf" srcId="{419BFBE2-A567-4DF9-9CC5-A6D1D187AF83}" destId="{CB0203B1-8611-416B-B2CA-2061888355E4}"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A3CBB6BB-AC44-4798-9490-CD243E78ECE6}" type="presOf" srcId="{FE84683F-3CA0-42D2-91E2-767EA1EA627F}" destId="{07A88D95-5CD0-46B2-9F0C-78010263C4CF}" srcOrd="0" destOrd="0" presId="urn:microsoft.com/office/officeart/2005/8/layout/radial6"/>
    <dgm:cxn modelId="{E2AD2760-2B85-41AA-9D74-4093FDA9F789}" type="presOf" srcId="{EB5A4DC6-9AC0-4004-9E0B-F99C847CFEEA}" destId="{BD33159E-EF33-4A57-8440-7D5C0CAAB9E6}"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D13B43D7-02BF-4492-AC96-F1E0AEDA1B10}" type="presOf" srcId="{5EC09BC9-DA11-4B76-A64A-6C30FCDF86BC}" destId="{69D748C6-DA5E-4279-9F84-C64F4B5DAFDC}"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F06A431B-800C-4F97-8976-9DFBEEF7C138}" type="presOf" srcId="{11C1A248-56FD-421A-A94B-5F0988BD7E0C}" destId="{0CDBEB30-8CC5-4ED5-881E-20704D75D9E0}" srcOrd="0" destOrd="0" presId="urn:microsoft.com/office/officeart/2005/8/layout/radial6"/>
    <dgm:cxn modelId="{E223CCD9-FEC7-435F-80F2-7152DCA00B0F}" type="presOf" srcId="{5723B5EA-C03A-4CB4-BFF3-78EC42C20CA9}" destId="{E152D1A6-5523-4089-9B5C-3456D6D22E89}" srcOrd="0" destOrd="0" presId="urn:microsoft.com/office/officeart/2005/8/layout/radial6"/>
    <dgm:cxn modelId="{87637AEB-7DC3-43EC-9270-BEF529F24B10}" type="presOf" srcId="{DB156259-FA20-491B-9175-D21BF4B7C22F}" destId="{BA40EE4A-0B88-46B9-941F-1C4743B43201}" srcOrd="0" destOrd="0" presId="urn:microsoft.com/office/officeart/2005/8/layout/radial6"/>
    <dgm:cxn modelId="{32FDFEC1-9B5B-48DA-9F28-D59A67CBF79B}" type="presOf" srcId="{D8ECF4A1-91AE-4315-9E07-E51350AD7027}" destId="{FF56C260-42DD-4A07-9D37-8314DC49D541}" srcOrd="0" destOrd="0" presId="urn:microsoft.com/office/officeart/2005/8/layout/radial6"/>
    <dgm:cxn modelId="{7DA1B360-E590-4D27-A19C-7D2BF9DDEC23}" type="presParOf" srcId="{BA40EE4A-0B88-46B9-941F-1C4743B43201}" destId="{69D748C6-DA5E-4279-9F84-C64F4B5DAFDC}" srcOrd="0" destOrd="0" presId="urn:microsoft.com/office/officeart/2005/8/layout/radial6"/>
    <dgm:cxn modelId="{04747DC5-1455-4E1F-9CF7-872B7EC0F0CA}" type="presParOf" srcId="{BA40EE4A-0B88-46B9-941F-1C4743B43201}" destId="{E152D1A6-5523-4089-9B5C-3456D6D22E89}" srcOrd="1" destOrd="0" presId="urn:microsoft.com/office/officeart/2005/8/layout/radial6"/>
    <dgm:cxn modelId="{0D78ABC4-41C3-4C2B-B99F-A847FC191E04}" type="presParOf" srcId="{BA40EE4A-0B88-46B9-941F-1C4743B43201}" destId="{E3AA5AB2-48DA-466D-ACE7-CC15038ED8DB}" srcOrd="2" destOrd="0" presId="urn:microsoft.com/office/officeart/2005/8/layout/radial6"/>
    <dgm:cxn modelId="{2C07DC54-9BE4-49A3-8302-00F81B6CD8F8}" type="presParOf" srcId="{BA40EE4A-0B88-46B9-941F-1C4743B43201}" destId="{CB0203B1-8611-416B-B2CA-2061888355E4}" srcOrd="3" destOrd="0" presId="urn:microsoft.com/office/officeart/2005/8/layout/radial6"/>
    <dgm:cxn modelId="{E405558C-2711-4A4B-958A-84177E12AC57}" type="presParOf" srcId="{BA40EE4A-0B88-46B9-941F-1C4743B43201}" destId="{BF525CC9-FB41-419D-A793-41BFCC9839CB}" srcOrd="4" destOrd="0" presId="urn:microsoft.com/office/officeart/2005/8/layout/radial6"/>
    <dgm:cxn modelId="{EC871D4A-D8BE-4A70-8819-1004A59336E1}" type="presParOf" srcId="{BA40EE4A-0B88-46B9-941F-1C4743B43201}" destId="{67A1B5EC-097A-405B-81F2-00908E96B9FB}" srcOrd="5" destOrd="0" presId="urn:microsoft.com/office/officeart/2005/8/layout/radial6"/>
    <dgm:cxn modelId="{7DBE2378-4341-4DD5-B484-4041FC3C600A}" type="presParOf" srcId="{BA40EE4A-0B88-46B9-941F-1C4743B43201}" destId="{0CDBEB30-8CC5-4ED5-881E-20704D75D9E0}" srcOrd="6" destOrd="0" presId="urn:microsoft.com/office/officeart/2005/8/layout/radial6"/>
    <dgm:cxn modelId="{37798CE3-CB42-4286-861D-3F2241F0F20C}" type="presParOf" srcId="{BA40EE4A-0B88-46B9-941F-1C4743B43201}" destId="{4A78DD41-9510-42C3-B3B6-3C033FF72C14}" srcOrd="7" destOrd="0" presId="urn:microsoft.com/office/officeart/2005/8/layout/radial6"/>
    <dgm:cxn modelId="{3E8E0D32-89E3-4E0B-AB7E-0C4987C3C177}" type="presParOf" srcId="{BA40EE4A-0B88-46B9-941F-1C4743B43201}" destId="{064A504A-BA0B-40E0-B76A-B19DA2478AA3}" srcOrd="8" destOrd="0" presId="urn:microsoft.com/office/officeart/2005/8/layout/radial6"/>
    <dgm:cxn modelId="{CAEA14B8-2562-4133-9F6B-705EF0969286}" type="presParOf" srcId="{BA40EE4A-0B88-46B9-941F-1C4743B43201}" destId="{BD33159E-EF33-4A57-8440-7D5C0CAAB9E6}" srcOrd="9" destOrd="0" presId="urn:microsoft.com/office/officeart/2005/8/layout/radial6"/>
    <dgm:cxn modelId="{CA103859-30C4-4EB5-99C4-2C2219E9FEF1}" type="presParOf" srcId="{BA40EE4A-0B88-46B9-941F-1C4743B43201}" destId="{07A88D95-5CD0-46B2-9F0C-78010263C4CF}" srcOrd="10" destOrd="0" presId="urn:microsoft.com/office/officeart/2005/8/layout/radial6"/>
    <dgm:cxn modelId="{8BFCFAE0-E874-4DB9-AEEF-D98C70C36953}" type="presParOf" srcId="{BA40EE4A-0B88-46B9-941F-1C4743B43201}" destId="{60325E67-A3DD-4468-B57E-308B6F85C8C5}" srcOrd="11" destOrd="0" presId="urn:microsoft.com/office/officeart/2005/8/layout/radial6"/>
    <dgm:cxn modelId="{D4C21832-2A45-4109-BAB6-41EFCADBA7CC}" type="presParOf" srcId="{BA40EE4A-0B88-46B9-941F-1C4743B43201}" destId="{D882B3AF-F553-4289-B1CA-1C6283C6163D}" srcOrd="12" destOrd="0" presId="urn:microsoft.com/office/officeart/2005/8/layout/radial6"/>
    <dgm:cxn modelId="{60FFFC39-D6DC-4AA7-BF22-84FC0D5300FC}" type="presParOf" srcId="{BA40EE4A-0B88-46B9-941F-1C4743B43201}" destId="{FF56C260-42DD-4A07-9D37-8314DC49D541}" srcOrd="13" destOrd="0" presId="urn:microsoft.com/office/officeart/2005/8/layout/radial6"/>
    <dgm:cxn modelId="{58FE8502-3577-418C-8084-1EA1C94307AE}" type="presParOf" srcId="{BA40EE4A-0B88-46B9-941F-1C4743B43201}" destId="{76AE6121-43D0-4DA2-AB84-D5F3E8948070}" srcOrd="14" destOrd="0" presId="urn:microsoft.com/office/officeart/2005/8/layout/radial6"/>
    <dgm:cxn modelId="{9D651B31-CBE4-40D7-ACD5-BBC7EE3AD7FE}"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tx1">
            <a:lumMod val="65000"/>
          </a:schemeClr>
        </a:solidFill>
      </dgm:spPr>
      <dgm:t>
        <a:bodyPr/>
        <a:lstStyle/>
        <a:p>
          <a:r>
            <a:rPr lang="en-US" sz="1050" b="1" dirty="0" smtClean="0">
              <a:solidFill>
                <a:schemeClr val="tx1">
                  <a:lumMod val="75000"/>
                </a:schemeClr>
              </a:solidFill>
            </a:rPr>
            <a:t>Manageability</a:t>
          </a:r>
          <a:endParaRPr lang="en-US" sz="400" b="1" dirty="0">
            <a:solidFill>
              <a:schemeClr val="tx1">
                <a:lumMod val="75000"/>
              </a:schemeClr>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tx1">
            <a:lumMod val="65000"/>
          </a:schemeClr>
        </a:solidFill>
      </dgm:spPr>
      <dgm:t>
        <a:bodyPr/>
        <a:lstStyle/>
        <a:p>
          <a:r>
            <a:rPr lang="en-US" sz="1400" b="1" dirty="0" smtClean="0">
              <a:solidFill>
                <a:schemeClr val="tx1">
                  <a:lumMod val="75000"/>
                </a:schemeClr>
              </a:solidFill>
            </a:rPr>
            <a:t>Reliability</a:t>
          </a:r>
          <a:endParaRPr lang="en-US" sz="1400" b="1" dirty="0">
            <a:solidFill>
              <a:schemeClr val="tx1">
                <a:lumMod val="75000"/>
              </a:schemeClr>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tx1">
            <a:lumMod val="65000"/>
          </a:schemeClr>
        </a:solidFill>
      </dgm:spPr>
      <dgm:t>
        <a:bodyPr/>
        <a:lstStyle/>
        <a:p>
          <a:r>
            <a:rPr lang="en-US" sz="1050" b="1" dirty="0" smtClean="0">
              <a:solidFill>
                <a:schemeClr val="tx1">
                  <a:lumMod val="75000"/>
                </a:schemeClr>
              </a:solidFill>
            </a:rPr>
            <a:t>Extensibility</a:t>
          </a:r>
          <a:endParaRPr lang="en-US" sz="1050" b="1" dirty="0">
            <a:solidFill>
              <a:schemeClr val="tx1">
                <a:lumMod val="75000"/>
              </a:schemeClr>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chemeClr val="tx1">
            <a:lumMod val="65000"/>
          </a:schemeClr>
        </a:solidFill>
      </dgm:spPr>
      <dgm:t>
        <a:bodyPr/>
        <a:lstStyle/>
        <a:p>
          <a:r>
            <a:rPr lang="en-US" sz="1050" b="1" dirty="0" smtClean="0">
              <a:solidFill>
                <a:schemeClr val="tx1">
                  <a:lumMod val="75000"/>
                </a:schemeClr>
              </a:solidFill>
            </a:rPr>
            <a:t>Scalability</a:t>
          </a:r>
          <a:endParaRPr lang="en-US" sz="1050" b="1" dirty="0">
            <a:solidFill>
              <a:schemeClr val="tx1">
                <a:lumMod val="75000"/>
              </a:schemeClr>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chemeClr val="tx1">
            <a:lumMod val="65000"/>
          </a:schemeClr>
        </a:solidFill>
      </dgm:spPr>
      <dgm:t>
        <a:bodyPr/>
        <a:lstStyle/>
        <a:p>
          <a:r>
            <a:rPr lang="en-US" sz="1050" b="1" dirty="0" smtClean="0">
              <a:solidFill>
                <a:schemeClr val="tx1">
                  <a:lumMod val="75000"/>
                </a:schemeClr>
              </a:solidFill>
            </a:rPr>
            <a:t>Security</a:t>
          </a:r>
          <a:endParaRPr lang="en-US" sz="1050" b="1" dirty="0">
            <a:solidFill>
              <a:schemeClr val="tx1">
                <a:lumMod val="75000"/>
              </a:schemeClr>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accent3"/>
        </a:solidFill>
      </dgm:spPr>
      <dgm:t>
        <a:bodyPr/>
        <a:lstStyle/>
        <a:p>
          <a:r>
            <a:rPr lang="en-US" sz="2000" b="1" dirty="0" smtClean="0">
              <a:solidFill>
                <a:schemeClr val="tx1"/>
              </a:solidFill>
            </a:rPr>
            <a:t>Predictability</a:t>
          </a:r>
          <a:endParaRPr lang="en-US" sz="2000" b="1" dirty="0">
            <a:solidFill>
              <a:schemeClr val="tx1"/>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B30638EA-D965-4A94-AE8B-6E81F8443298}" type="presOf" srcId="{4465FAFD-BC2E-488C-8D00-967DFF50183A}" destId="{D882B3AF-F553-4289-B1CA-1C6283C6163D}" srcOrd="0" destOrd="0" presId="urn:microsoft.com/office/officeart/2005/8/layout/radial6"/>
    <dgm:cxn modelId="{549593F5-CCDA-47E2-96EF-4EC3DB66391C}" type="presOf" srcId="{D8ECF4A1-91AE-4315-9E07-E51350AD7027}" destId="{FF56C260-42DD-4A07-9D37-8314DC49D541}" srcOrd="0" destOrd="0" presId="urn:microsoft.com/office/officeart/2005/8/layout/radial6"/>
    <dgm:cxn modelId="{529AC231-3951-447D-917F-FA42DF4C31C0}" type="presOf" srcId="{98CF477E-120E-4294-9E9F-AE4B93A30B26}" destId="{4A78DD41-9510-42C3-B3B6-3C033FF72C14}" srcOrd="0" destOrd="0" presId="urn:microsoft.com/office/officeart/2005/8/layout/radial6"/>
    <dgm:cxn modelId="{BE1DEDA6-AA51-4D0E-8035-E54ABE315F57}" type="presOf" srcId="{FE84683F-3CA0-42D2-91E2-767EA1EA627F}" destId="{07A88D95-5CD0-46B2-9F0C-78010263C4CF}"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69852B95-8850-407E-9DA8-9EFDDB9560A9}" type="presOf" srcId="{11C1A248-56FD-421A-A94B-5F0988BD7E0C}" destId="{0CDBEB30-8CC5-4ED5-881E-20704D75D9E0}"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4DB0D05A-45E7-481B-AC09-2531A9B8B013}" type="presOf" srcId="{5723B5EA-C03A-4CB4-BFF3-78EC42C20CA9}" destId="{E152D1A6-5523-4089-9B5C-3456D6D22E89}"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F5FFCBA6-099A-4AD2-B98F-DDD325E3EAB0}" type="presOf" srcId="{8E333079-7BC2-4B72-BA96-D6EAEF6C3318}" destId="{BF525CC9-FB41-419D-A793-41BFCC9839CB}"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EA39FD44-EF17-468B-A758-8991D98B7C24}" type="presOf" srcId="{5EC09BC9-DA11-4B76-A64A-6C30FCDF86BC}" destId="{69D748C6-DA5E-4279-9F84-C64F4B5DAFDC}" srcOrd="0" destOrd="0" presId="urn:microsoft.com/office/officeart/2005/8/layout/radial6"/>
    <dgm:cxn modelId="{8CE2FB6D-B307-47A6-B7D3-18A4228FA10A}" type="presOf" srcId="{DB156259-FA20-491B-9175-D21BF4B7C22F}" destId="{BA40EE4A-0B88-46B9-941F-1C4743B43201}" srcOrd="0" destOrd="0" presId="urn:microsoft.com/office/officeart/2005/8/layout/radial6"/>
    <dgm:cxn modelId="{EE3A55CC-F17F-411D-8E27-3C816BAAA77F}" type="presOf" srcId="{224BFE69-4129-49AF-A0F4-0BE6344A2AB5}" destId="{81D9B790-5DBB-47F3-ADB9-72A8C972F536}" srcOrd="0" destOrd="0" presId="urn:microsoft.com/office/officeart/2005/8/layout/radial6"/>
    <dgm:cxn modelId="{05A52560-B47D-49DC-81AA-44BC44FB1B67}" type="presOf" srcId="{EB5A4DC6-9AC0-4004-9E0B-F99C847CFEEA}" destId="{BD33159E-EF33-4A57-8440-7D5C0CAAB9E6}" srcOrd="0" destOrd="0" presId="urn:microsoft.com/office/officeart/2005/8/layout/radial6"/>
    <dgm:cxn modelId="{E8A55952-6CDC-449E-A15C-B0F9E27DFE90}" type="presOf" srcId="{419BFBE2-A567-4DF9-9CC5-A6D1D187AF83}" destId="{CB0203B1-8611-416B-B2CA-2061888355E4}" srcOrd="0" destOrd="0" presId="urn:microsoft.com/office/officeart/2005/8/layout/radial6"/>
    <dgm:cxn modelId="{96196212-9C74-4C00-BF55-1D520DBF63BF}" type="presParOf" srcId="{BA40EE4A-0B88-46B9-941F-1C4743B43201}" destId="{69D748C6-DA5E-4279-9F84-C64F4B5DAFDC}" srcOrd="0" destOrd="0" presId="urn:microsoft.com/office/officeart/2005/8/layout/radial6"/>
    <dgm:cxn modelId="{86140F8C-7BA0-4695-A66A-E18CFC932BF1}" type="presParOf" srcId="{BA40EE4A-0B88-46B9-941F-1C4743B43201}" destId="{E152D1A6-5523-4089-9B5C-3456D6D22E89}" srcOrd="1" destOrd="0" presId="urn:microsoft.com/office/officeart/2005/8/layout/radial6"/>
    <dgm:cxn modelId="{47225FA5-D497-4BC4-B05C-D43F8FE7B50E}" type="presParOf" srcId="{BA40EE4A-0B88-46B9-941F-1C4743B43201}" destId="{E3AA5AB2-48DA-466D-ACE7-CC15038ED8DB}" srcOrd="2" destOrd="0" presId="urn:microsoft.com/office/officeart/2005/8/layout/radial6"/>
    <dgm:cxn modelId="{75F00C0D-3765-4D23-8972-BC1D82888E5F}" type="presParOf" srcId="{BA40EE4A-0B88-46B9-941F-1C4743B43201}" destId="{CB0203B1-8611-416B-B2CA-2061888355E4}" srcOrd="3" destOrd="0" presId="urn:microsoft.com/office/officeart/2005/8/layout/radial6"/>
    <dgm:cxn modelId="{3E52297E-EA9F-49F5-B9D8-D5CDA235A46B}" type="presParOf" srcId="{BA40EE4A-0B88-46B9-941F-1C4743B43201}" destId="{BF525CC9-FB41-419D-A793-41BFCC9839CB}" srcOrd="4" destOrd="0" presId="urn:microsoft.com/office/officeart/2005/8/layout/radial6"/>
    <dgm:cxn modelId="{C08ED204-B32B-4610-ADE7-A6036AD3914F}" type="presParOf" srcId="{BA40EE4A-0B88-46B9-941F-1C4743B43201}" destId="{67A1B5EC-097A-405B-81F2-00908E96B9FB}" srcOrd="5" destOrd="0" presId="urn:microsoft.com/office/officeart/2005/8/layout/radial6"/>
    <dgm:cxn modelId="{C54B2C0A-8F45-4A2D-A9EB-B8A729A50BE6}" type="presParOf" srcId="{BA40EE4A-0B88-46B9-941F-1C4743B43201}" destId="{0CDBEB30-8CC5-4ED5-881E-20704D75D9E0}" srcOrd="6" destOrd="0" presId="urn:microsoft.com/office/officeart/2005/8/layout/radial6"/>
    <dgm:cxn modelId="{EA3C024A-5FDA-4896-86F4-6FE21F18077F}" type="presParOf" srcId="{BA40EE4A-0B88-46B9-941F-1C4743B43201}" destId="{4A78DD41-9510-42C3-B3B6-3C033FF72C14}" srcOrd="7" destOrd="0" presId="urn:microsoft.com/office/officeart/2005/8/layout/radial6"/>
    <dgm:cxn modelId="{5D941FBE-7A9D-4C61-BC51-576F363D3C8E}" type="presParOf" srcId="{BA40EE4A-0B88-46B9-941F-1C4743B43201}" destId="{064A504A-BA0B-40E0-B76A-B19DA2478AA3}" srcOrd="8" destOrd="0" presId="urn:microsoft.com/office/officeart/2005/8/layout/radial6"/>
    <dgm:cxn modelId="{09F520FA-6FCD-4D66-AB33-0430FAF0282E}" type="presParOf" srcId="{BA40EE4A-0B88-46B9-941F-1C4743B43201}" destId="{BD33159E-EF33-4A57-8440-7D5C0CAAB9E6}" srcOrd="9" destOrd="0" presId="urn:microsoft.com/office/officeart/2005/8/layout/radial6"/>
    <dgm:cxn modelId="{477F0954-AFC9-4488-A978-1F97BFACCE15}" type="presParOf" srcId="{BA40EE4A-0B88-46B9-941F-1C4743B43201}" destId="{07A88D95-5CD0-46B2-9F0C-78010263C4CF}" srcOrd="10" destOrd="0" presId="urn:microsoft.com/office/officeart/2005/8/layout/radial6"/>
    <dgm:cxn modelId="{CAAB339F-856A-4239-A66E-02D9BE4ABB01}" type="presParOf" srcId="{BA40EE4A-0B88-46B9-941F-1C4743B43201}" destId="{60325E67-A3DD-4468-B57E-308B6F85C8C5}" srcOrd="11" destOrd="0" presId="urn:microsoft.com/office/officeart/2005/8/layout/radial6"/>
    <dgm:cxn modelId="{D9524E4A-1479-4CE3-A7D4-551C4BA4550F}" type="presParOf" srcId="{BA40EE4A-0B88-46B9-941F-1C4743B43201}" destId="{D882B3AF-F553-4289-B1CA-1C6283C6163D}" srcOrd="12" destOrd="0" presId="urn:microsoft.com/office/officeart/2005/8/layout/radial6"/>
    <dgm:cxn modelId="{5FCD8024-9935-495E-9E2E-84E0761CD126}" type="presParOf" srcId="{BA40EE4A-0B88-46B9-941F-1C4743B43201}" destId="{FF56C260-42DD-4A07-9D37-8314DC49D541}" srcOrd="13" destOrd="0" presId="urn:microsoft.com/office/officeart/2005/8/layout/radial6"/>
    <dgm:cxn modelId="{16F0F500-60AF-4D62-AE68-B8399335871D}" type="presParOf" srcId="{BA40EE4A-0B88-46B9-941F-1C4743B43201}" destId="{76AE6121-43D0-4DA2-AB84-D5F3E8948070}" srcOrd="14" destOrd="0" presId="urn:microsoft.com/office/officeart/2005/8/layout/radial6"/>
    <dgm:cxn modelId="{0A3CFEB8-601E-43A5-80B8-20D9BC7A8D38}"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tx1">
            <a:lumMod val="65000"/>
          </a:schemeClr>
        </a:solidFill>
      </dgm:spPr>
      <dgm:t>
        <a:bodyPr/>
        <a:lstStyle/>
        <a:p>
          <a:r>
            <a:rPr lang="en-US" sz="1050" b="1" dirty="0" smtClean="0">
              <a:solidFill>
                <a:schemeClr val="tx1">
                  <a:lumMod val="75000"/>
                </a:schemeClr>
              </a:solidFill>
            </a:rPr>
            <a:t>Manageability</a:t>
          </a:r>
          <a:endParaRPr lang="en-US" sz="400" b="1" dirty="0">
            <a:solidFill>
              <a:schemeClr val="tx1">
                <a:lumMod val="75000"/>
              </a:schemeClr>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tx1">
            <a:lumMod val="65000"/>
          </a:schemeClr>
        </a:solidFill>
      </dgm:spPr>
      <dgm:t>
        <a:bodyPr/>
        <a:lstStyle/>
        <a:p>
          <a:r>
            <a:rPr lang="en-US" sz="1100" b="1" dirty="0" smtClean="0">
              <a:solidFill>
                <a:schemeClr val="tx1">
                  <a:lumMod val="75000"/>
                </a:schemeClr>
              </a:solidFill>
            </a:rPr>
            <a:t>Reliability</a:t>
          </a:r>
          <a:endParaRPr lang="en-US" sz="2000" b="1" dirty="0">
            <a:solidFill>
              <a:schemeClr val="tx1">
                <a:lumMod val="75000"/>
              </a:schemeClr>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tx1">
            <a:lumMod val="65000"/>
          </a:schemeClr>
        </a:solidFill>
      </dgm:spPr>
      <dgm:t>
        <a:bodyPr/>
        <a:lstStyle/>
        <a:p>
          <a:r>
            <a:rPr lang="en-US" sz="1050" b="1" dirty="0" smtClean="0">
              <a:solidFill>
                <a:schemeClr val="tx1">
                  <a:lumMod val="75000"/>
                </a:schemeClr>
              </a:solidFill>
            </a:rPr>
            <a:t>Extensibility</a:t>
          </a:r>
          <a:endParaRPr lang="en-US" sz="1050" b="1" dirty="0">
            <a:solidFill>
              <a:schemeClr val="tx1">
                <a:lumMod val="75000"/>
              </a:schemeClr>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rgbClr val="EF4423"/>
        </a:solidFill>
      </dgm:spPr>
      <dgm:t>
        <a:bodyPr/>
        <a:lstStyle/>
        <a:p>
          <a:r>
            <a:rPr lang="en-US" sz="2400" b="1" baseline="0" dirty="0" smtClean="0">
              <a:solidFill>
                <a:schemeClr val="tx1"/>
              </a:solidFill>
            </a:rPr>
            <a:t>Scalability</a:t>
          </a:r>
          <a:endParaRPr lang="en-US" sz="2400" b="1" baseline="0" dirty="0">
            <a:solidFill>
              <a:schemeClr val="tx1"/>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chemeClr val="tx1">
            <a:lumMod val="65000"/>
          </a:schemeClr>
        </a:solidFill>
      </dgm:spPr>
      <dgm:t>
        <a:bodyPr/>
        <a:lstStyle/>
        <a:p>
          <a:r>
            <a:rPr lang="en-US" sz="1050" b="1" dirty="0" smtClean="0">
              <a:solidFill>
                <a:schemeClr val="tx1">
                  <a:lumMod val="75000"/>
                </a:schemeClr>
              </a:solidFill>
            </a:rPr>
            <a:t>Security</a:t>
          </a:r>
          <a:endParaRPr lang="en-US" sz="1200" b="1" dirty="0">
            <a:solidFill>
              <a:schemeClr val="tx1">
                <a:lumMod val="75000"/>
              </a:schemeClr>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tx1">
            <a:lumMod val="65000"/>
          </a:schemeClr>
        </a:solidFill>
      </dgm:spPr>
      <dgm:t>
        <a:bodyPr/>
        <a:lstStyle/>
        <a:p>
          <a:r>
            <a:rPr lang="en-US" sz="1050" b="1" dirty="0" smtClean="0">
              <a:solidFill>
                <a:schemeClr val="tx1">
                  <a:lumMod val="75000"/>
                </a:schemeClr>
              </a:solidFill>
            </a:rPr>
            <a:t>Predictability</a:t>
          </a:r>
          <a:endParaRPr lang="en-US" sz="1050" b="1" dirty="0">
            <a:solidFill>
              <a:schemeClr val="tx1">
                <a:lumMod val="75000"/>
              </a:schemeClr>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B5E9DE93-82C5-4018-B15D-648BC84FBB9B}" type="presOf" srcId="{DB156259-FA20-491B-9175-D21BF4B7C22F}" destId="{BA40EE4A-0B88-46B9-941F-1C4743B43201}" srcOrd="0" destOrd="0" presId="urn:microsoft.com/office/officeart/2005/8/layout/radial6"/>
    <dgm:cxn modelId="{30C221C3-75FB-4900-914C-C1940E02C077}" type="presOf" srcId="{D8ECF4A1-91AE-4315-9E07-E51350AD7027}" destId="{FF56C260-42DD-4A07-9D37-8314DC49D541}"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ED54C3F2-2825-495A-843D-021E55F37DEE}" type="presOf" srcId="{419BFBE2-A567-4DF9-9CC5-A6D1D187AF83}" destId="{CB0203B1-8611-416B-B2CA-2061888355E4}" srcOrd="0" destOrd="0" presId="urn:microsoft.com/office/officeart/2005/8/layout/radial6"/>
    <dgm:cxn modelId="{8390BDE0-AD69-411A-9151-241779010799}" type="presOf" srcId="{5723B5EA-C03A-4CB4-BFF3-78EC42C20CA9}" destId="{E152D1A6-5523-4089-9B5C-3456D6D22E89}"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882C4983-E7FF-40F3-95CB-24D6DE21BEC5}" type="presOf" srcId="{EB5A4DC6-9AC0-4004-9E0B-F99C847CFEEA}" destId="{BD33159E-EF33-4A57-8440-7D5C0CAAB9E6}" srcOrd="0" destOrd="0" presId="urn:microsoft.com/office/officeart/2005/8/layout/radial6"/>
    <dgm:cxn modelId="{E8CBBE6F-E4BE-4180-B01E-70F43BAEAE48}" type="presOf" srcId="{8E333079-7BC2-4B72-BA96-D6EAEF6C3318}" destId="{BF525CC9-FB41-419D-A793-41BFCC9839CB}"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082E50E9-EE41-4B33-B0F9-7ED52FDB064C}" type="presOf" srcId="{5EC09BC9-DA11-4B76-A64A-6C30FCDF86BC}" destId="{69D748C6-DA5E-4279-9F84-C64F4B5DAFDC}"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4E70FB3C-1E2A-4525-85BB-EED84894A678}" type="presOf" srcId="{4465FAFD-BC2E-488C-8D00-967DFF50183A}" destId="{D882B3AF-F553-4289-B1CA-1C6283C6163D}" srcOrd="0" destOrd="0" presId="urn:microsoft.com/office/officeart/2005/8/layout/radial6"/>
    <dgm:cxn modelId="{B469CF80-5794-4602-AD85-175D75142D8B}" type="presOf" srcId="{11C1A248-56FD-421A-A94B-5F0988BD7E0C}" destId="{0CDBEB30-8CC5-4ED5-881E-20704D75D9E0}" srcOrd="0" destOrd="0" presId="urn:microsoft.com/office/officeart/2005/8/layout/radial6"/>
    <dgm:cxn modelId="{8AFFF688-8A00-477E-A991-27DD6D165A14}" type="presOf" srcId="{98CF477E-120E-4294-9E9F-AE4B93A30B26}" destId="{4A78DD41-9510-42C3-B3B6-3C033FF72C14}" srcOrd="0" destOrd="0" presId="urn:microsoft.com/office/officeart/2005/8/layout/radial6"/>
    <dgm:cxn modelId="{2A5A739F-AB73-49C2-9140-656EB823CCCC}" type="presOf" srcId="{FE84683F-3CA0-42D2-91E2-767EA1EA627F}" destId="{07A88D95-5CD0-46B2-9F0C-78010263C4CF}" srcOrd="0" destOrd="0" presId="urn:microsoft.com/office/officeart/2005/8/layout/radial6"/>
    <dgm:cxn modelId="{7296A7D5-34FB-4D6C-B3E2-0C35B13F34E3}" type="presOf" srcId="{224BFE69-4129-49AF-A0F4-0BE6344A2AB5}" destId="{81D9B790-5DBB-47F3-ADB9-72A8C972F536}" srcOrd="0" destOrd="0" presId="urn:microsoft.com/office/officeart/2005/8/layout/radial6"/>
    <dgm:cxn modelId="{88F083F4-33F4-4F81-8553-38DEF6769A07}" type="presParOf" srcId="{BA40EE4A-0B88-46B9-941F-1C4743B43201}" destId="{69D748C6-DA5E-4279-9F84-C64F4B5DAFDC}" srcOrd="0" destOrd="0" presId="urn:microsoft.com/office/officeart/2005/8/layout/radial6"/>
    <dgm:cxn modelId="{16505AA1-2753-4CD3-AAB8-29F1F4C9F153}" type="presParOf" srcId="{BA40EE4A-0B88-46B9-941F-1C4743B43201}" destId="{E152D1A6-5523-4089-9B5C-3456D6D22E89}" srcOrd="1" destOrd="0" presId="urn:microsoft.com/office/officeart/2005/8/layout/radial6"/>
    <dgm:cxn modelId="{406B3A80-DAA0-49B5-B5D5-824A1847E60A}" type="presParOf" srcId="{BA40EE4A-0B88-46B9-941F-1C4743B43201}" destId="{E3AA5AB2-48DA-466D-ACE7-CC15038ED8DB}" srcOrd="2" destOrd="0" presId="urn:microsoft.com/office/officeart/2005/8/layout/radial6"/>
    <dgm:cxn modelId="{306CEB99-F325-4853-8E4F-19D1B4C6DA0D}" type="presParOf" srcId="{BA40EE4A-0B88-46B9-941F-1C4743B43201}" destId="{CB0203B1-8611-416B-B2CA-2061888355E4}" srcOrd="3" destOrd="0" presId="urn:microsoft.com/office/officeart/2005/8/layout/radial6"/>
    <dgm:cxn modelId="{35395F24-1991-4562-A600-3FBE0216FD6D}" type="presParOf" srcId="{BA40EE4A-0B88-46B9-941F-1C4743B43201}" destId="{BF525CC9-FB41-419D-A793-41BFCC9839CB}" srcOrd="4" destOrd="0" presId="urn:microsoft.com/office/officeart/2005/8/layout/radial6"/>
    <dgm:cxn modelId="{44A444E6-D218-41CE-851B-978FFD2E4D78}" type="presParOf" srcId="{BA40EE4A-0B88-46B9-941F-1C4743B43201}" destId="{67A1B5EC-097A-405B-81F2-00908E96B9FB}" srcOrd="5" destOrd="0" presId="urn:microsoft.com/office/officeart/2005/8/layout/radial6"/>
    <dgm:cxn modelId="{F930D5BF-EFAC-4D08-8E2F-E8B842BD1003}" type="presParOf" srcId="{BA40EE4A-0B88-46B9-941F-1C4743B43201}" destId="{0CDBEB30-8CC5-4ED5-881E-20704D75D9E0}" srcOrd="6" destOrd="0" presId="urn:microsoft.com/office/officeart/2005/8/layout/radial6"/>
    <dgm:cxn modelId="{560409E7-91D6-4AEA-8777-6D53156A4069}" type="presParOf" srcId="{BA40EE4A-0B88-46B9-941F-1C4743B43201}" destId="{4A78DD41-9510-42C3-B3B6-3C033FF72C14}" srcOrd="7" destOrd="0" presId="urn:microsoft.com/office/officeart/2005/8/layout/radial6"/>
    <dgm:cxn modelId="{289F045C-49E2-4549-B75C-CDA48E573930}" type="presParOf" srcId="{BA40EE4A-0B88-46B9-941F-1C4743B43201}" destId="{064A504A-BA0B-40E0-B76A-B19DA2478AA3}" srcOrd="8" destOrd="0" presId="urn:microsoft.com/office/officeart/2005/8/layout/radial6"/>
    <dgm:cxn modelId="{5A83975B-E826-4FD5-8614-CA0A5F88303B}" type="presParOf" srcId="{BA40EE4A-0B88-46B9-941F-1C4743B43201}" destId="{BD33159E-EF33-4A57-8440-7D5C0CAAB9E6}" srcOrd="9" destOrd="0" presId="urn:microsoft.com/office/officeart/2005/8/layout/radial6"/>
    <dgm:cxn modelId="{609BF7EB-E356-4638-8802-62AEA5424615}" type="presParOf" srcId="{BA40EE4A-0B88-46B9-941F-1C4743B43201}" destId="{07A88D95-5CD0-46B2-9F0C-78010263C4CF}" srcOrd="10" destOrd="0" presId="urn:microsoft.com/office/officeart/2005/8/layout/radial6"/>
    <dgm:cxn modelId="{B0E061F0-2BEE-4390-8A38-C0CD8147950C}" type="presParOf" srcId="{BA40EE4A-0B88-46B9-941F-1C4743B43201}" destId="{60325E67-A3DD-4468-B57E-308B6F85C8C5}" srcOrd="11" destOrd="0" presId="urn:microsoft.com/office/officeart/2005/8/layout/radial6"/>
    <dgm:cxn modelId="{7895BB42-DEB7-4E8E-AD91-62982AD4147C}" type="presParOf" srcId="{BA40EE4A-0B88-46B9-941F-1C4743B43201}" destId="{D882B3AF-F553-4289-B1CA-1C6283C6163D}" srcOrd="12" destOrd="0" presId="urn:microsoft.com/office/officeart/2005/8/layout/radial6"/>
    <dgm:cxn modelId="{B9AB760E-9610-4A28-95C3-66E4D900ACD9}" type="presParOf" srcId="{BA40EE4A-0B88-46B9-941F-1C4743B43201}" destId="{FF56C260-42DD-4A07-9D37-8314DC49D541}" srcOrd="13" destOrd="0" presId="urn:microsoft.com/office/officeart/2005/8/layout/radial6"/>
    <dgm:cxn modelId="{65BB1FB0-734D-42AF-981A-7134698CD073}" type="presParOf" srcId="{BA40EE4A-0B88-46B9-941F-1C4743B43201}" destId="{76AE6121-43D0-4DA2-AB84-D5F3E8948070}" srcOrd="14" destOrd="0" presId="urn:microsoft.com/office/officeart/2005/8/layout/radial6"/>
    <dgm:cxn modelId="{270FB6BA-FAE5-4BF4-99E7-58CF5F90F410}"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tx1">
            <a:lumMod val="65000"/>
          </a:schemeClr>
        </a:solidFill>
      </dgm:spPr>
      <dgm:t>
        <a:bodyPr/>
        <a:lstStyle/>
        <a:p>
          <a:r>
            <a:rPr lang="en-US" sz="1050" b="1" dirty="0" smtClean="0">
              <a:solidFill>
                <a:schemeClr val="tx1">
                  <a:lumMod val="75000"/>
                </a:schemeClr>
              </a:solidFill>
            </a:rPr>
            <a:t>Manageability</a:t>
          </a:r>
          <a:endParaRPr lang="en-US" sz="400" b="1" dirty="0">
            <a:solidFill>
              <a:schemeClr val="tx1">
                <a:lumMod val="75000"/>
              </a:schemeClr>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tx1">
            <a:lumMod val="65000"/>
          </a:schemeClr>
        </a:solidFill>
      </dgm:spPr>
      <dgm:t>
        <a:bodyPr/>
        <a:lstStyle/>
        <a:p>
          <a:r>
            <a:rPr lang="en-US" sz="1200" b="1" dirty="0" smtClean="0">
              <a:solidFill>
                <a:schemeClr val="tx1">
                  <a:lumMod val="75000"/>
                </a:schemeClr>
              </a:solidFill>
            </a:rPr>
            <a:t>Reliability</a:t>
          </a:r>
          <a:endParaRPr lang="en-US" sz="1200" b="1" dirty="0">
            <a:solidFill>
              <a:schemeClr val="tx1">
                <a:lumMod val="75000"/>
              </a:schemeClr>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accent3"/>
        </a:solidFill>
      </dgm:spPr>
      <dgm:t>
        <a:bodyPr/>
        <a:lstStyle/>
        <a:p>
          <a:r>
            <a:rPr lang="en-US" sz="2000" b="1" dirty="0" smtClean="0">
              <a:solidFill>
                <a:schemeClr val="tx1"/>
              </a:solidFill>
            </a:rPr>
            <a:t>Extensibility</a:t>
          </a:r>
          <a:endParaRPr lang="en-US" sz="2000" b="1" dirty="0">
            <a:solidFill>
              <a:schemeClr val="tx1"/>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chemeClr val="tx1">
            <a:lumMod val="65000"/>
          </a:schemeClr>
        </a:solidFill>
      </dgm:spPr>
      <dgm:t>
        <a:bodyPr/>
        <a:lstStyle/>
        <a:p>
          <a:r>
            <a:rPr lang="en-US" sz="1050" b="1" dirty="0" smtClean="0">
              <a:solidFill>
                <a:schemeClr val="tx1">
                  <a:lumMod val="75000"/>
                </a:schemeClr>
              </a:solidFill>
            </a:rPr>
            <a:t>Scalability</a:t>
          </a:r>
          <a:endParaRPr lang="en-US" sz="1050" b="1" dirty="0">
            <a:solidFill>
              <a:schemeClr val="tx1">
                <a:lumMod val="75000"/>
              </a:schemeClr>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chemeClr val="tx1">
            <a:lumMod val="65000"/>
          </a:schemeClr>
        </a:solidFill>
      </dgm:spPr>
      <dgm:t>
        <a:bodyPr/>
        <a:lstStyle/>
        <a:p>
          <a:r>
            <a:rPr lang="en-US" sz="1050" b="1" dirty="0" smtClean="0">
              <a:solidFill>
                <a:schemeClr val="tx1">
                  <a:lumMod val="75000"/>
                </a:schemeClr>
              </a:solidFill>
            </a:rPr>
            <a:t>Security</a:t>
          </a:r>
          <a:endParaRPr lang="en-US" sz="1050" b="1" dirty="0">
            <a:solidFill>
              <a:schemeClr val="tx1">
                <a:lumMod val="75000"/>
              </a:schemeClr>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tx1">
            <a:lumMod val="65000"/>
          </a:schemeClr>
        </a:solidFill>
      </dgm:spPr>
      <dgm:t>
        <a:bodyPr/>
        <a:lstStyle/>
        <a:p>
          <a:r>
            <a:rPr lang="en-US" sz="1050" b="1" dirty="0" smtClean="0">
              <a:solidFill>
                <a:schemeClr val="tx1">
                  <a:lumMod val="75000"/>
                </a:schemeClr>
              </a:solidFill>
            </a:rPr>
            <a:t>Predictability</a:t>
          </a:r>
          <a:endParaRPr lang="en-US" sz="1050" b="1" dirty="0">
            <a:solidFill>
              <a:schemeClr val="tx1">
                <a:lumMod val="75000"/>
              </a:schemeClr>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4092F19D-CF46-4548-95A2-94063F8A0586}" type="presOf" srcId="{11C1A248-56FD-421A-A94B-5F0988BD7E0C}" destId="{0CDBEB30-8CC5-4ED5-881E-20704D75D9E0}" srcOrd="0" destOrd="0" presId="urn:microsoft.com/office/officeart/2005/8/layout/radial6"/>
    <dgm:cxn modelId="{F30F6098-AF66-4661-BC65-D61DBF2B3EF5}" type="presOf" srcId="{8E333079-7BC2-4B72-BA96-D6EAEF6C3318}" destId="{BF525CC9-FB41-419D-A793-41BFCC9839CB}" srcOrd="0" destOrd="0" presId="urn:microsoft.com/office/officeart/2005/8/layout/radial6"/>
    <dgm:cxn modelId="{D04D8E3C-1732-453A-BB7A-07EAA642EFE5}" type="presOf" srcId="{D8ECF4A1-91AE-4315-9E07-E51350AD7027}" destId="{FF56C260-42DD-4A07-9D37-8314DC49D541}"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86161059-3418-40BD-AE49-DC09C3CCAF9D}" type="presOf" srcId="{5723B5EA-C03A-4CB4-BFF3-78EC42C20CA9}" destId="{E152D1A6-5523-4089-9B5C-3456D6D22E89}"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0A45EC4-93FE-41D9-93DD-A10ECE190C09}" srcId="{DB156259-FA20-491B-9175-D21BF4B7C22F}" destId="{5EC09BC9-DA11-4B76-A64A-6C30FCDF86BC}" srcOrd="0" destOrd="0" parTransId="{C1620890-CF54-4B0C-BD09-28AC709E05DD}" sibTransId="{1E1D4B31-4E9A-484B-BA30-B3553FF073CB}"/>
    <dgm:cxn modelId="{6C333A6E-951A-4BDD-8ACE-C15A8E565D07}" type="presOf" srcId="{224BFE69-4129-49AF-A0F4-0BE6344A2AB5}" destId="{81D9B790-5DBB-47F3-ADB9-72A8C972F536}"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4220DBDB-DCAF-4C77-8BAE-DE42C22CFEFA}" type="presOf" srcId="{FE84683F-3CA0-42D2-91E2-767EA1EA627F}" destId="{07A88D95-5CD0-46B2-9F0C-78010263C4CF}" srcOrd="0" destOrd="0" presId="urn:microsoft.com/office/officeart/2005/8/layout/radial6"/>
    <dgm:cxn modelId="{5005AE89-7D4A-45BB-B170-988B811F5392}" type="presOf" srcId="{EB5A4DC6-9AC0-4004-9E0B-F99C847CFEEA}" destId="{BD33159E-EF33-4A57-8440-7D5C0CAAB9E6}" srcOrd="0" destOrd="0" presId="urn:microsoft.com/office/officeart/2005/8/layout/radial6"/>
    <dgm:cxn modelId="{00A75B12-6251-4EC1-8F35-FB17CBB10E71}" type="presOf" srcId="{4465FAFD-BC2E-488C-8D00-967DFF50183A}" destId="{D882B3AF-F553-4289-B1CA-1C6283C6163D}" srcOrd="0" destOrd="0" presId="urn:microsoft.com/office/officeart/2005/8/layout/radial6"/>
    <dgm:cxn modelId="{A497A9B2-5E5E-48BD-AF0D-A7493418DEFE}" type="presOf" srcId="{419BFBE2-A567-4DF9-9CC5-A6D1D187AF83}" destId="{CB0203B1-8611-416B-B2CA-2061888355E4}" srcOrd="0" destOrd="0" presId="urn:microsoft.com/office/officeart/2005/8/layout/radial6"/>
    <dgm:cxn modelId="{6B19ABE7-0778-44F4-84D9-CCA3594EA353}" type="presOf" srcId="{5EC09BC9-DA11-4B76-A64A-6C30FCDF86BC}" destId="{69D748C6-DA5E-4279-9F84-C64F4B5DAFDC}" srcOrd="0" destOrd="0" presId="urn:microsoft.com/office/officeart/2005/8/layout/radial6"/>
    <dgm:cxn modelId="{9ADCB8F1-0E13-4F1D-B7BA-69763939ABE9}" type="presOf" srcId="{DB156259-FA20-491B-9175-D21BF4B7C22F}" destId="{BA40EE4A-0B88-46B9-941F-1C4743B43201}" srcOrd="0" destOrd="0" presId="urn:microsoft.com/office/officeart/2005/8/layout/radial6"/>
    <dgm:cxn modelId="{7677B73B-408D-4A85-A72C-46B83EA277DB}" type="presOf" srcId="{98CF477E-120E-4294-9E9F-AE4B93A30B26}" destId="{4A78DD41-9510-42C3-B3B6-3C033FF72C14}" srcOrd="0" destOrd="0" presId="urn:microsoft.com/office/officeart/2005/8/layout/radial6"/>
    <dgm:cxn modelId="{54C7B6A4-BBC4-42EE-AA7D-EA2BD3A07794}" type="presParOf" srcId="{BA40EE4A-0B88-46B9-941F-1C4743B43201}" destId="{69D748C6-DA5E-4279-9F84-C64F4B5DAFDC}" srcOrd="0" destOrd="0" presId="urn:microsoft.com/office/officeart/2005/8/layout/radial6"/>
    <dgm:cxn modelId="{DF200487-F04D-401B-9354-C584A3A3F4C9}" type="presParOf" srcId="{BA40EE4A-0B88-46B9-941F-1C4743B43201}" destId="{E152D1A6-5523-4089-9B5C-3456D6D22E89}" srcOrd="1" destOrd="0" presId="urn:microsoft.com/office/officeart/2005/8/layout/radial6"/>
    <dgm:cxn modelId="{C4E2A3EA-5F0B-4DC7-A07A-F6DCDB29C889}" type="presParOf" srcId="{BA40EE4A-0B88-46B9-941F-1C4743B43201}" destId="{E3AA5AB2-48DA-466D-ACE7-CC15038ED8DB}" srcOrd="2" destOrd="0" presId="urn:microsoft.com/office/officeart/2005/8/layout/radial6"/>
    <dgm:cxn modelId="{433CECC7-8CA5-4E84-BFB2-3186262D3DEF}" type="presParOf" srcId="{BA40EE4A-0B88-46B9-941F-1C4743B43201}" destId="{CB0203B1-8611-416B-B2CA-2061888355E4}" srcOrd="3" destOrd="0" presId="urn:microsoft.com/office/officeart/2005/8/layout/radial6"/>
    <dgm:cxn modelId="{7106A6FE-7EA8-4EB1-9D97-62F8E5A03208}" type="presParOf" srcId="{BA40EE4A-0B88-46B9-941F-1C4743B43201}" destId="{BF525CC9-FB41-419D-A793-41BFCC9839CB}" srcOrd="4" destOrd="0" presId="urn:microsoft.com/office/officeart/2005/8/layout/radial6"/>
    <dgm:cxn modelId="{143F4AF3-7A1C-4DD0-BED9-6FC9BA5B1D66}" type="presParOf" srcId="{BA40EE4A-0B88-46B9-941F-1C4743B43201}" destId="{67A1B5EC-097A-405B-81F2-00908E96B9FB}" srcOrd="5" destOrd="0" presId="urn:microsoft.com/office/officeart/2005/8/layout/radial6"/>
    <dgm:cxn modelId="{B2C61E87-28DD-4C8E-9A11-2A38B167FA22}" type="presParOf" srcId="{BA40EE4A-0B88-46B9-941F-1C4743B43201}" destId="{0CDBEB30-8CC5-4ED5-881E-20704D75D9E0}" srcOrd="6" destOrd="0" presId="urn:microsoft.com/office/officeart/2005/8/layout/radial6"/>
    <dgm:cxn modelId="{077BEEA5-0371-4169-A233-11D0044FBA6C}" type="presParOf" srcId="{BA40EE4A-0B88-46B9-941F-1C4743B43201}" destId="{4A78DD41-9510-42C3-B3B6-3C033FF72C14}" srcOrd="7" destOrd="0" presId="urn:microsoft.com/office/officeart/2005/8/layout/radial6"/>
    <dgm:cxn modelId="{DFC6DB30-0218-400E-BB4D-4D3CC5B0F420}" type="presParOf" srcId="{BA40EE4A-0B88-46B9-941F-1C4743B43201}" destId="{064A504A-BA0B-40E0-B76A-B19DA2478AA3}" srcOrd="8" destOrd="0" presId="urn:microsoft.com/office/officeart/2005/8/layout/radial6"/>
    <dgm:cxn modelId="{88603381-C8EE-4933-9A4C-B6097E3FCD17}" type="presParOf" srcId="{BA40EE4A-0B88-46B9-941F-1C4743B43201}" destId="{BD33159E-EF33-4A57-8440-7D5C0CAAB9E6}" srcOrd="9" destOrd="0" presId="urn:microsoft.com/office/officeart/2005/8/layout/radial6"/>
    <dgm:cxn modelId="{05140D9A-10A2-4AA9-9638-C29E249C1E3F}" type="presParOf" srcId="{BA40EE4A-0B88-46B9-941F-1C4743B43201}" destId="{07A88D95-5CD0-46B2-9F0C-78010263C4CF}" srcOrd="10" destOrd="0" presId="urn:microsoft.com/office/officeart/2005/8/layout/radial6"/>
    <dgm:cxn modelId="{A4AC053E-3E8E-4F2A-A748-D9DCDE8F631C}" type="presParOf" srcId="{BA40EE4A-0B88-46B9-941F-1C4743B43201}" destId="{60325E67-A3DD-4468-B57E-308B6F85C8C5}" srcOrd="11" destOrd="0" presId="urn:microsoft.com/office/officeart/2005/8/layout/radial6"/>
    <dgm:cxn modelId="{C42353E1-D53A-45E3-A5A8-6555F77A5276}" type="presParOf" srcId="{BA40EE4A-0B88-46B9-941F-1C4743B43201}" destId="{D882B3AF-F553-4289-B1CA-1C6283C6163D}" srcOrd="12" destOrd="0" presId="urn:microsoft.com/office/officeart/2005/8/layout/radial6"/>
    <dgm:cxn modelId="{E8D4FA6F-8F5D-4CBB-A1D5-1110BB51B950}" type="presParOf" srcId="{BA40EE4A-0B88-46B9-941F-1C4743B43201}" destId="{FF56C260-42DD-4A07-9D37-8314DC49D541}" srcOrd="13" destOrd="0" presId="urn:microsoft.com/office/officeart/2005/8/layout/radial6"/>
    <dgm:cxn modelId="{665BC3ED-AB73-4292-9528-299BEC660046}" type="presParOf" srcId="{BA40EE4A-0B88-46B9-941F-1C4743B43201}" destId="{76AE6121-43D0-4DA2-AB84-D5F3E8948070}" srcOrd="14" destOrd="0" presId="urn:microsoft.com/office/officeart/2005/8/layout/radial6"/>
    <dgm:cxn modelId="{17D6CAFF-4788-4B48-BCF4-67866A5F9908}"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n-US"/>
        </a:p>
      </dgm:t>
    </dgm:pt>
    <dgm:pt modelId="{5EC09BC9-DA11-4B76-A64A-6C30FCDF86BC}">
      <dgm:prSet phldrT="[Text]" custT="1"/>
      <dgm:spPr>
        <a:solidFill>
          <a:schemeClr val="accent3"/>
        </a:solidFill>
      </dgm:spPr>
      <dgm:t>
        <a:bodyPr/>
        <a:lstStyle/>
        <a:p>
          <a:r>
            <a:rPr lang="en-US" sz="2000" b="1" dirty="0" smtClean="0">
              <a:solidFill>
                <a:schemeClr val="tx1"/>
              </a:solidFill>
            </a:rPr>
            <a:t>Manageability</a:t>
          </a:r>
          <a:endParaRPr lang="en-US" sz="1000" b="1" dirty="0">
            <a:solidFill>
              <a:schemeClr val="tx1"/>
            </a:solidFill>
          </a:endParaRPr>
        </a:p>
      </dgm:t>
    </dgm:pt>
    <dgm:pt modelId="{C1620890-CF54-4B0C-BD09-28AC709E05DD}" type="parTrans" cxnId="{20A45EC4-93FE-41D9-93DD-A10ECE190C09}">
      <dgm:prSet/>
      <dgm:spPr/>
      <dgm:t>
        <a:bodyPr/>
        <a:lstStyle/>
        <a:p>
          <a:endParaRPr lang="en-US" sz="1100"/>
        </a:p>
      </dgm:t>
    </dgm:pt>
    <dgm:pt modelId="{1E1D4B31-4E9A-484B-BA30-B3553FF073CB}" type="sibTrans" cxnId="{20A45EC4-93FE-41D9-93DD-A10ECE190C09}">
      <dgm:prSet/>
      <dgm:spPr/>
      <dgm:t>
        <a:bodyPr/>
        <a:lstStyle/>
        <a:p>
          <a:endParaRPr lang="en-US" sz="1100"/>
        </a:p>
      </dgm:t>
    </dgm:pt>
    <dgm:pt modelId="{5723B5EA-C03A-4CB4-BFF3-78EC42C20CA9}">
      <dgm:prSet phldrT="[Text]" custT="1"/>
      <dgm:spPr>
        <a:solidFill>
          <a:schemeClr val="tx1">
            <a:lumMod val="65000"/>
          </a:schemeClr>
        </a:solidFill>
      </dgm:spPr>
      <dgm:t>
        <a:bodyPr/>
        <a:lstStyle/>
        <a:p>
          <a:r>
            <a:rPr lang="en-US" sz="1200" b="1" dirty="0" smtClean="0">
              <a:solidFill>
                <a:schemeClr val="tx1">
                  <a:lumMod val="75000"/>
                </a:schemeClr>
              </a:solidFill>
            </a:rPr>
            <a:t>Reliability</a:t>
          </a:r>
          <a:endParaRPr lang="en-US" sz="1200" b="1" dirty="0">
            <a:solidFill>
              <a:schemeClr val="tx1">
                <a:lumMod val="75000"/>
              </a:schemeClr>
            </a:solidFill>
          </a:endParaRPr>
        </a:p>
      </dgm:t>
    </dgm:pt>
    <dgm:pt modelId="{153DBA8C-6651-416A-BA4D-4488213747C7}" type="parTrans" cxnId="{97B969B5-AAA4-4486-A5B2-A71ACAB8CE08}">
      <dgm:prSet/>
      <dgm:spPr/>
      <dgm:t>
        <a:bodyPr/>
        <a:lstStyle/>
        <a:p>
          <a:endParaRPr lang="en-US" sz="1100"/>
        </a:p>
      </dgm:t>
    </dgm:pt>
    <dgm:pt modelId="{419BFBE2-A567-4DF9-9CC5-A6D1D187AF83}" type="sibTrans" cxnId="{97B969B5-AAA4-4486-A5B2-A71ACAB8CE08}">
      <dgm:prSet/>
      <dgm:spPr/>
      <dgm:t>
        <a:bodyPr/>
        <a:lstStyle/>
        <a:p>
          <a:endParaRPr lang="en-US" sz="1100"/>
        </a:p>
      </dgm:t>
    </dgm:pt>
    <dgm:pt modelId="{D8ECF4A1-91AE-4315-9E07-E51350AD7027}">
      <dgm:prSet phldrT="[Text]" custT="1"/>
      <dgm:spPr>
        <a:solidFill>
          <a:schemeClr val="tx1">
            <a:lumMod val="65000"/>
          </a:schemeClr>
        </a:solidFill>
      </dgm:spPr>
      <dgm:t>
        <a:bodyPr/>
        <a:lstStyle/>
        <a:p>
          <a:r>
            <a:rPr lang="en-US" sz="1050" b="1" dirty="0" smtClean="0">
              <a:solidFill>
                <a:schemeClr val="tx1">
                  <a:lumMod val="75000"/>
                </a:schemeClr>
              </a:solidFill>
            </a:rPr>
            <a:t>Extensibility</a:t>
          </a:r>
          <a:endParaRPr lang="en-US" sz="1050" b="1" dirty="0">
            <a:solidFill>
              <a:schemeClr val="tx1">
                <a:lumMod val="75000"/>
              </a:schemeClr>
            </a:solidFill>
          </a:endParaRPr>
        </a:p>
      </dgm:t>
    </dgm:pt>
    <dgm:pt modelId="{FCE5A01C-41C4-4111-8936-625AA8D327BD}" type="parTrans" cxnId="{98C482E6-9039-4AA3-994E-880632B4F03A}">
      <dgm:prSet/>
      <dgm:spPr/>
      <dgm:t>
        <a:bodyPr/>
        <a:lstStyle/>
        <a:p>
          <a:endParaRPr lang="en-US" sz="1100"/>
        </a:p>
      </dgm:t>
    </dgm:pt>
    <dgm:pt modelId="{224BFE69-4129-49AF-A0F4-0BE6344A2AB5}" type="sibTrans" cxnId="{98C482E6-9039-4AA3-994E-880632B4F03A}">
      <dgm:prSet/>
      <dgm:spPr/>
      <dgm:t>
        <a:bodyPr/>
        <a:lstStyle/>
        <a:p>
          <a:endParaRPr lang="en-US" sz="1100"/>
        </a:p>
      </dgm:t>
    </dgm:pt>
    <dgm:pt modelId="{FE84683F-3CA0-42D2-91E2-767EA1EA627F}">
      <dgm:prSet phldrT="[Text]" custT="1"/>
      <dgm:spPr>
        <a:solidFill>
          <a:schemeClr val="tx1">
            <a:lumMod val="65000"/>
          </a:schemeClr>
        </a:solidFill>
      </dgm:spPr>
      <dgm:t>
        <a:bodyPr/>
        <a:lstStyle/>
        <a:p>
          <a:r>
            <a:rPr lang="en-US" sz="1050" b="1" dirty="0" smtClean="0">
              <a:solidFill>
                <a:schemeClr val="tx1">
                  <a:lumMod val="75000"/>
                </a:schemeClr>
              </a:solidFill>
            </a:rPr>
            <a:t>Scalability</a:t>
          </a:r>
          <a:endParaRPr lang="en-US" sz="1050" b="1" dirty="0">
            <a:solidFill>
              <a:schemeClr val="tx1">
                <a:lumMod val="75000"/>
              </a:schemeClr>
            </a:solidFill>
          </a:endParaRPr>
        </a:p>
      </dgm:t>
    </dgm:pt>
    <dgm:pt modelId="{AC5CF545-615F-43DF-A900-B9D1587F3433}" type="parTrans" cxnId="{755BFDF2-8466-4D02-B4B0-AD5308118CBC}">
      <dgm:prSet/>
      <dgm:spPr/>
      <dgm:t>
        <a:bodyPr/>
        <a:lstStyle/>
        <a:p>
          <a:endParaRPr lang="en-US" sz="1100"/>
        </a:p>
      </dgm:t>
    </dgm:pt>
    <dgm:pt modelId="{4465FAFD-BC2E-488C-8D00-967DFF50183A}" type="sibTrans" cxnId="{755BFDF2-8466-4D02-B4B0-AD5308118CBC}">
      <dgm:prSet/>
      <dgm:spPr/>
      <dgm:t>
        <a:bodyPr/>
        <a:lstStyle/>
        <a:p>
          <a:endParaRPr lang="en-US" sz="1100"/>
        </a:p>
      </dgm:t>
    </dgm:pt>
    <dgm:pt modelId="{8E333079-7BC2-4B72-BA96-D6EAEF6C3318}">
      <dgm:prSet phldrT="[Text]" custT="1"/>
      <dgm:spPr>
        <a:solidFill>
          <a:schemeClr val="tx1">
            <a:lumMod val="65000"/>
          </a:schemeClr>
        </a:solidFill>
      </dgm:spPr>
      <dgm:t>
        <a:bodyPr/>
        <a:lstStyle/>
        <a:p>
          <a:r>
            <a:rPr lang="en-US" sz="1050" b="1" dirty="0" smtClean="0">
              <a:solidFill>
                <a:schemeClr val="tx1">
                  <a:lumMod val="75000"/>
                </a:schemeClr>
              </a:solidFill>
            </a:rPr>
            <a:t>Security</a:t>
          </a:r>
          <a:endParaRPr lang="en-US" sz="1050" b="1" dirty="0">
            <a:solidFill>
              <a:schemeClr val="tx1">
                <a:lumMod val="75000"/>
              </a:schemeClr>
            </a:solidFill>
          </a:endParaRPr>
        </a:p>
      </dgm:t>
    </dgm:pt>
    <dgm:pt modelId="{9E677E37-5EDA-48D5-93F6-B7F53962BF8F}" type="parTrans" cxnId="{8F52FC4B-C866-490F-9C1D-63B0F99C6F33}">
      <dgm:prSet/>
      <dgm:spPr/>
      <dgm:t>
        <a:bodyPr/>
        <a:lstStyle/>
        <a:p>
          <a:endParaRPr lang="en-US" sz="1000"/>
        </a:p>
      </dgm:t>
    </dgm:pt>
    <dgm:pt modelId="{11C1A248-56FD-421A-A94B-5F0988BD7E0C}" type="sibTrans" cxnId="{8F52FC4B-C866-490F-9C1D-63B0F99C6F33}">
      <dgm:prSet/>
      <dgm:spPr/>
      <dgm:t>
        <a:bodyPr/>
        <a:lstStyle/>
        <a:p>
          <a:endParaRPr lang="en-US" sz="1000"/>
        </a:p>
      </dgm:t>
    </dgm:pt>
    <dgm:pt modelId="{98CF477E-120E-4294-9E9F-AE4B93A30B26}">
      <dgm:prSet phldrT="[Text]" custT="1"/>
      <dgm:spPr>
        <a:solidFill>
          <a:schemeClr val="tx1">
            <a:lumMod val="65000"/>
          </a:schemeClr>
        </a:solidFill>
      </dgm:spPr>
      <dgm:t>
        <a:bodyPr/>
        <a:lstStyle/>
        <a:p>
          <a:r>
            <a:rPr lang="en-US" sz="1050" b="1" dirty="0" smtClean="0">
              <a:solidFill>
                <a:schemeClr val="tx1">
                  <a:lumMod val="75000"/>
                </a:schemeClr>
              </a:solidFill>
            </a:rPr>
            <a:t>Predictability</a:t>
          </a:r>
          <a:endParaRPr lang="en-US" sz="1050" b="1" dirty="0">
            <a:solidFill>
              <a:schemeClr val="tx1">
                <a:lumMod val="75000"/>
              </a:schemeClr>
            </a:solidFill>
          </a:endParaRPr>
        </a:p>
      </dgm:t>
    </dgm:pt>
    <dgm:pt modelId="{A41CA385-BFC4-4FC8-A4DB-FE70574B5245}" type="parTrans" cxnId="{0B35AC32-ED67-40AB-9F8D-44C3F690EC67}">
      <dgm:prSet/>
      <dgm:spPr/>
      <dgm:t>
        <a:bodyPr/>
        <a:lstStyle/>
        <a:p>
          <a:endParaRPr lang="en-US" sz="1000"/>
        </a:p>
      </dgm:t>
    </dgm:pt>
    <dgm:pt modelId="{EB5A4DC6-9AC0-4004-9E0B-F99C847CFEEA}" type="sibTrans" cxnId="{0B35AC32-ED67-40AB-9F8D-44C3F690EC67}">
      <dgm:prSet/>
      <dgm:spPr/>
      <dgm:t>
        <a:bodyPr/>
        <a:lstStyle/>
        <a:p>
          <a:endParaRPr lang="en-US" sz="10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5"/>
      <dgm:spPr/>
      <dgm:t>
        <a:bodyPr/>
        <a:lstStyle/>
        <a:p>
          <a:endParaRPr lang="en-US"/>
        </a:p>
      </dgm:t>
    </dgm:pt>
    <dgm:pt modelId="{BF525CC9-FB41-419D-A793-41BFCC9839CB}" type="pres">
      <dgm:prSet presAssocID="{8E333079-7BC2-4B72-BA96-D6EAEF6C3318}" presName="node" presStyleLbl="node1" presStyleIdx="1" presStyleCnt="5"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5"/>
      <dgm:spPr/>
      <dgm:t>
        <a:bodyPr/>
        <a:lstStyle/>
        <a:p>
          <a:endParaRPr lang="en-US"/>
        </a:p>
      </dgm:t>
    </dgm:pt>
    <dgm:pt modelId="{4A78DD41-9510-42C3-B3B6-3C033FF72C14}" type="pres">
      <dgm:prSet presAssocID="{98CF477E-120E-4294-9E9F-AE4B93A30B26}" presName="node" presStyleLbl="node1" presStyleIdx="2" presStyleCnt="5" custScaleX="168838">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5"/>
      <dgm:spPr/>
      <dgm:t>
        <a:bodyPr/>
        <a:lstStyle/>
        <a:p>
          <a:endParaRPr lang="en-US"/>
        </a:p>
      </dgm:t>
    </dgm:pt>
    <dgm:pt modelId="{07A88D95-5CD0-46B2-9F0C-78010263C4CF}" type="pres">
      <dgm:prSet presAssocID="{FE84683F-3CA0-42D2-91E2-767EA1EA627F}" presName="node" presStyleLbl="node1" presStyleIdx="3"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5"/>
      <dgm:spPr/>
      <dgm:t>
        <a:bodyPr/>
        <a:lstStyle/>
        <a:p>
          <a:endParaRPr lang="en-US"/>
        </a:p>
      </dgm:t>
    </dgm:pt>
    <dgm:pt modelId="{FF56C260-42DD-4A07-9D37-8314DC49D541}" type="pres">
      <dgm:prSet presAssocID="{D8ECF4A1-91AE-4315-9E07-E51350AD7027}" presName="node" presStyleLbl="node1" presStyleIdx="4"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5"/>
      <dgm:spPr/>
      <dgm:t>
        <a:bodyPr/>
        <a:lstStyle/>
        <a:p>
          <a:endParaRPr lang="en-US"/>
        </a:p>
      </dgm:t>
    </dgm:pt>
  </dgm:ptLst>
  <dgm:cxnLst>
    <dgm:cxn modelId="{9F0CA90F-2EAB-49E2-BEC7-F40EECEA3D82}" type="presOf" srcId="{FE84683F-3CA0-42D2-91E2-767EA1EA627F}" destId="{07A88D95-5CD0-46B2-9F0C-78010263C4CF}" srcOrd="0" destOrd="0" presId="urn:microsoft.com/office/officeart/2005/8/layout/radial6"/>
    <dgm:cxn modelId="{E05E6573-C1BD-45BE-BDCB-89C07435E289}" type="presOf" srcId="{98CF477E-120E-4294-9E9F-AE4B93A30B26}" destId="{4A78DD41-9510-42C3-B3B6-3C033FF72C14}" srcOrd="0" destOrd="0" presId="urn:microsoft.com/office/officeart/2005/8/layout/radial6"/>
    <dgm:cxn modelId="{8F52FC4B-C866-490F-9C1D-63B0F99C6F33}" srcId="{5EC09BC9-DA11-4B76-A64A-6C30FCDF86BC}" destId="{8E333079-7BC2-4B72-BA96-D6EAEF6C3318}" srcOrd="1" destOrd="0" parTransId="{9E677E37-5EDA-48D5-93F6-B7F53962BF8F}" sibTransId="{11C1A248-56FD-421A-A94B-5F0988BD7E0C}"/>
    <dgm:cxn modelId="{0B35AC32-ED67-40AB-9F8D-44C3F690EC67}" srcId="{5EC09BC9-DA11-4B76-A64A-6C30FCDF86BC}" destId="{98CF477E-120E-4294-9E9F-AE4B93A30B26}" srcOrd="2" destOrd="0" parTransId="{A41CA385-BFC4-4FC8-A4DB-FE70574B5245}" sibTransId="{EB5A4DC6-9AC0-4004-9E0B-F99C847CFEEA}"/>
    <dgm:cxn modelId="{7C387612-F3B0-434D-BC45-8DE291255141}" type="presOf" srcId="{4465FAFD-BC2E-488C-8D00-967DFF50183A}" destId="{D882B3AF-F553-4289-B1CA-1C6283C6163D}" srcOrd="0" destOrd="0" presId="urn:microsoft.com/office/officeart/2005/8/layout/radial6"/>
    <dgm:cxn modelId="{CEE7104A-373C-475B-993E-0999A83EC920}" type="presOf" srcId="{DB156259-FA20-491B-9175-D21BF4B7C22F}" destId="{BA40EE4A-0B88-46B9-941F-1C4743B43201}" srcOrd="0" destOrd="0" presId="urn:microsoft.com/office/officeart/2005/8/layout/radial6"/>
    <dgm:cxn modelId="{E5F0A835-B596-4461-8FB7-6302D16B0593}" type="presOf" srcId="{EB5A4DC6-9AC0-4004-9E0B-F99C847CFEEA}" destId="{BD33159E-EF33-4A57-8440-7D5C0CAAB9E6}" srcOrd="0" destOrd="0" presId="urn:microsoft.com/office/officeart/2005/8/layout/radial6"/>
    <dgm:cxn modelId="{E17617DE-1E25-4A27-81B0-286D0DC52067}" type="presOf" srcId="{D8ECF4A1-91AE-4315-9E07-E51350AD7027}" destId="{FF56C260-42DD-4A07-9D37-8314DC49D541}" srcOrd="0" destOrd="0" presId="urn:microsoft.com/office/officeart/2005/8/layout/radial6"/>
    <dgm:cxn modelId="{064C39D5-5CC2-4A47-BDF5-B69C851ED82C}" type="presOf" srcId="{11C1A248-56FD-421A-A94B-5F0988BD7E0C}" destId="{0CDBEB30-8CC5-4ED5-881E-20704D75D9E0}"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9ABDA3FF-2329-4DC0-8B13-11326BF0E0CA}" type="presOf" srcId="{5723B5EA-C03A-4CB4-BFF3-78EC42C20CA9}" destId="{E152D1A6-5523-4089-9B5C-3456D6D22E89}"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0A45EC4-93FE-41D9-93DD-A10ECE190C09}" srcId="{DB156259-FA20-491B-9175-D21BF4B7C22F}" destId="{5EC09BC9-DA11-4B76-A64A-6C30FCDF86BC}" srcOrd="0" destOrd="0" parTransId="{C1620890-CF54-4B0C-BD09-28AC709E05DD}" sibTransId="{1E1D4B31-4E9A-484B-BA30-B3553FF073CB}"/>
    <dgm:cxn modelId="{755BFDF2-8466-4D02-B4B0-AD5308118CBC}" srcId="{5EC09BC9-DA11-4B76-A64A-6C30FCDF86BC}" destId="{FE84683F-3CA0-42D2-91E2-767EA1EA627F}" srcOrd="3" destOrd="0" parTransId="{AC5CF545-615F-43DF-A900-B9D1587F3433}" sibTransId="{4465FAFD-BC2E-488C-8D00-967DFF50183A}"/>
    <dgm:cxn modelId="{DC311327-4426-4609-AD33-50F8C62D4F06}" type="presOf" srcId="{224BFE69-4129-49AF-A0F4-0BE6344A2AB5}" destId="{81D9B790-5DBB-47F3-ADB9-72A8C972F536}" srcOrd="0" destOrd="0" presId="urn:microsoft.com/office/officeart/2005/8/layout/radial6"/>
    <dgm:cxn modelId="{78EFD9AA-F72B-4EF8-B054-93E262FE8666}" type="presOf" srcId="{5EC09BC9-DA11-4B76-A64A-6C30FCDF86BC}" destId="{69D748C6-DA5E-4279-9F84-C64F4B5DAFDC}" srcOrd="0" destOrd="0" presId="urn:microsoft.com/office/officeart/2005/8/layout/radial6"/>
    <dgm:cxn modelId="{5C284DA6-2A7D-4DA9-BDD1-35C41AB1F427}" type="presOf" srcId="{419BFBE2-A567-4DF9-9CC5-A6D1D187AF83}" destId="{CB0203B1-8611-416B-B2CA-2061888355E4}" srcOrd="0" destOrd="0" presId="urn:microsoft.com/office/officeart/2005/8/layout/radial6"/>
    <dgm:cxn modelId="{BA49D3C6-C59D-4C66-BD6E-7466DD818562}" type="presOf" srcId="{8E333079-7BC2-4B72-BA96-D6EAEF6C3318}" destId="{BF525CC9-FB41-419D-A793-41BFCC9839CB}" srcOrd="0" destOrd="0" presId="urn:microsoft.com/office/officeart/2005/8/layout/radial6"/>
    <dgm:cxn modelId="{E4BF8385-6AC0-48EC-8F06-49B59398985F}" type="presParOf" srcId="{BA40EE4A-0B88-46B9-941F-1C4743B43201}" destId="{69D748C6-DA5E-4279-9F84-C64F4B5DAFDC}" srcOrd="0" destOrd="0" presId="urn:microsoft.com/office/officeart/2005/8/layout/radial6"/>
    <dgm:cxn modelId="{B83A6C82-8D8F-4A62-A7C8-97A2437FD958}" type="presParOf" srcId="{BA40EE4A-0B88-46B9-941F-1C4743B43201}" destId="{E152D1A6-5523-4089-9B5C-3456D6D22E89}" srcOrd="1" destOrd="0" presId="urn:microsoft.com/office/officeart/2005/8/layout/radial6"/>
    <dgm:cxn modelId="{80BC5C7E-4C49-4BF5-A40D-0BBA6A14F884}" type="presParOf" srcId="{BA40EE4A-0B88-46B9-941F-1C4743B43201}" destId="{E3AA5AB2-48DA-466D-ACE7-CC15038ED8DB}" srcOrd="2" destOrd="0" presId="urn:microsoft.com/office/officeart/2005/8/layout/radial6"/>
    <dgm:cxn modelId="{CBCA5D12-8769-44AB-9F5F-8CA07E775FA3}" type="presParOf" srcId="{BA40EE4A-0B88-46B9-941F-1C4743B43201}" destId="{CB0203B1-8611-416B-B2CA-2061888355E4}" srcOrd="3" destOrd="0" presId="urn:microsoft.com/office/officeart/2005/8/layout/radial6"/>
    <dgm:cxn modelId="{1C85942B-466C-4A33-AB17-7ABE803CBDBB}" type="presParOf" srcId="{BA40EE4A-0B88-46B9-941F-1C4743B43201}" destId="{BF525CC9-FB41-419D-A793-41BFCC9839CB}" srcOrd="4" destOrd="0" presId="urn:microsoft.com/office/officeart/2005/8/layout/radial6"/>
    <dgm:cxn modelId="{C63B4E8F-8205-4021-9100-25405D5F96E8}" type="presParOf" srcId="{BA40EE4A-0B88-46B9-941F-1C4743B43201}" destId="{67A1B5EC-097A-405B-81F2-00908E96B9FB}" srcOrd="5" destOrd="0" presId="urn:microsoft.com/office/officeart/2005/8/layout/radial6"/>
    <dgm:cxn modelId="{A4C56B40-3433-4E65-AE44-B7201E92A468}" type="presParOf" srcId="{BA40EE4A-0B88-46B9-941F-1C4743B43201}" destId="{0CDBEB30-8CC5-4ED5-881E-20704D75D9E0}" srcOrd="6" destOrd="0" presId="urn:microsoft.com/office/officeart/2005/8/layout/radial6"/>
    <dgm:cxn modelId="{A6BF9F40-C8C2-4DE7-A306-B5313F46E7E7}" type="presParOf" srcId="{BA40EE4A-0B88-46B9-941F-1C4743B43201}" destId="{4A78DD41-9510-42C3-B3B6-3C033FF72C14}" srcOrd="7" destOrd="0" presId="urn:microsoft.com/office/officeart/2005/8/layout/radial6"/>
    <dgm:cxn modelId="{1EF9EE8E-EF47-4325-A5E7-897C675717AC}" type="presParOf" srcId="{BA40EE4A-0B88-46B9-941F-1C4743B43201}" destId="{064A504A-BA0B-40E0-B76A-B19DA2478AA3}" srcOrd="8" destOrd="0" presId="urn:microsoft.com/office/officeart/2005/8/layout/radial6"/>
    <dgm:cxn modelId="{A4F41413-93B8-4419-8E5F-9586182E5BB5}" type="presParOf" srcId="{BA40EE4A-0B88-46B9-941F-1C4743B43201}" destId="{BD33159E-EF33-4A57-8440-7D5C0CAAB9E6}" srcOrd="9" destOrd="0" presId="urn:microsoft.com/office/officeart/2005/8/layout/radial6"/>
    <dgm:cxn modelId="{2ACDD94A-49B6-406A-A5EA-BADF05E252BD}" type="presParOf" srcId="{BA40EE4A-0B88-46B9-941F-1C4743B43201}" destId="{07A88D95-5CD0-46B2-9F0C-78010263C4CF}" srcOrd="10" destOrd="0" presId="urn:microsoft.com/office/officeart/2005/8/layout/radial6"/>
    <dgm:cxn modelId="{3A0CDCBE-4160-45B4-9827-23288DB9900A}" type="presParOf" srcId="{BA40EE4A-0B88-46B9-941F-1C4743B43201}" destId="{60325E67-A3DD-4468-B57E-308B6F85C8C5}" srcOrd="11" destOrd="0" presId="urn:microsoft.com/office/officeart/2005/8/layout/radial6"/>
    <dgm:cxn modelId="{73493B65-378E-475E-B187-772128F69872}" type="presParOf" srcId="{BA40EE4A-0B88-46B9-941F-1C4743B43201}" destId="{D882B3AF-F553-4289-B1CA-1C6283C6163D}" srcOrd="12" destOrd="0" presId="urn:microsoft.com/office/officeart/2005/8/layout/radial6"/>
    <dgm:cxn modelId="{2F55209A-B80B-4FB4-ABC2-CAAC530756D4}" type="presParOf" srcId="{BA40EE4A-0B88-46B9-941F-1C4743B43201}" destId="{FF56C260-42DD-4A07-9D37-8314DC49D541}" srcOrd="13" destOrd="0" presId="urn:microsoft.com/office/officeart/2005/8/layout/radial6"/>
    <dgm:cxn modelId="{050661AA-E76F-49C1-85D3-4FF8EEB60752}" type="presParOf" srcId="{BA40EE4A-0B88-46B9-941F-1C4743B43201}" destId="{76AE6121-43D0-4DA2-AB84-D5F3E8948070}" srcOrd="14" destOrd="0" presId="urn:microsoft.com/office/officeart/2005/8/layout/radial6"/>
    <dgm:cxn modelId="{5E661DB1-798C-45D8-8462-9FF3CA85B0F2}" type="presParOf" srcId="{BA40EE4A-0B88-46B9-941F-1C4743B43201}" destId="{81D9B790-5DBB-47F3-ADB9-72A8C972F53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5EC09BC9-DA11-4B76-A64A-6C30FCDF86BC}">
      <dgm:prSet phldrT="[Text]" custT="1"/>
      <dgm:spPr/>
      <dgm:t>
        <a:bodyPr/>
        <a:lstStyle/>
        <a:p>
          <a:r>
            <a:rPr lang="en-US" sz="2000" b="1" dirty="0" smtClean="0"/>
            <a:t>Manageability</a:t>
          </a:r>
          <a:endParaRPr lang="en-US" sz="1000" b="1" dirty="0"/>
        </a:p>
      </dgm:t>
    </dgm:pt>
    <dgm:pt modelId="{C1620890-CF54-4B0C-BD09-28AC709E05DD}" type="parTrans" cxnId="{20A45EC4-93FE-41D9-93DD-A10ECE190C09}">
      <dgm:prSet/>
      <dgm:spPr/>
      <dgm:t>
        <a:bodyPr/>
        <a:lstStyle/>
        <a:p>
          <a:endParaRPr lang="en-US" sz="2400"/>
        </a:p>
      </dgm:t>
    </dgm:pt>
    <dgm:pt modelId="{1E1D4B31-4E9A-484B-BA30-B3553FF073CB}" type="sibTrans" cxnId="{20A45EC4-93FE-41D9-93DD-A10ECE190C09}">
      <dgm:prSet/>
      <dgm:spPr/>
      <dgm:t>
        <a:bodyPr/>
        <a:lstStyle/>
        <a:p>
          <a:endParaRPr lang="en-US" sz="2400"/>
        </a:p>
      </dgm:t>
    </dgm:pt>
    <dgm:pt modelId="{5723B5EA-C03A-4CB4-BFF3-78EC42C20CA9}">
      <dgm:prSet phldrT="[Text]" custT="1"/>
      <dgm:spPr/>
      <dgm:t>
        <a:bodyPr/>
        <a:lstStyle/>
        <a:p>
          <a:r>
            <a:rPr lang="en-US" sz="2000" b="1" dirty="0" smtClean="0"/>
            <a:t>Reliability</a:t>
          </a:r>
          <a:endParaRPr lang="en-US" sz="2000" b="1" dirty="0"/>
        </a:p>
      </dgm:t>
    </dgm:pt>
    <dgm:pt modelId="{153DBA8C-6651-416A-BA4D-4488213747C7}" type="parTrans" cxnId="{97B969B5-AAA4-4486-A5B2-A71ACAB8CE08}">
      <dgm:prSet/>
      <dgm:spPr/>
      <dgm:t>
        <a:bodyPr/>
        <a:lstStyle/>
        <a:p>
          <a:endParaRPr lang="en-US" sz="2400"/>
        </a:p>
      </dgm:t>
    </dgm:pt>
    <dgm:pt modelId="{419BFBE2-A567-4DF9-9CC5-A6D1D187AF83}" type="sibTrans" cxnId="{97B969B5-AAA4-4486-A5B2-A71ACAB8CE08}">
      <dgm:prSet/>
      <dgm:spPr/>
      <dgm:t>
        <a:bodyPr/>
        <a:lstStyle/>
        <a:p>
          <a:endParaRPr lang="en-US" sz="2400"/>
        </a:p>
      </dgm:t>
    </dgm:pt>
    <dgm:pt modelId="{D8ECF4A1-91AE-4315-9E07-E51350AD7027}">
      <dgm:prSet phldrT="[Text]" custT="1"/>
      <dgm:spPr/>
      <dgm:t>
        <a:bodyPr/>
        <a:lstStyle/>
        <a:p>
          <a:r>
            <a:rPr lang="en-US" sz="2000" b="1" dirty="0" smtClean="0"/>
            <a:t>Predictability</a:t>
          </a:r>
          <a:endParaRPr lang="en-US" sz="2000" b="1" dirty="0"/>
        </a:p>
      </dgm:t>
    </dgm:pt>
    <dgm:pt modelId="{FCE5A01C-41C4-4111-8936-625AA8D327BD}" type="parTrans" cxnId="{98C482E6-9039-4AA3-994E-880632B4F03A}">
      <dgm:prSet/>
      <dgm:spPr/>
      <dgm:t>
        <a:bodyPr/>
        <a:lstStyle/>
        <a:p>
          <a:endParaRPr lang="en-US" sz="2400"/>
        </a:p>
      </dgm:t>
    </dgm:pt>
    <dgm:pt modelId="{224BFE69-4129-49AF-A0F4-0BE6344A2AB5}" type="sibTrans" cxnId="{98C482E6-9039-4AA3-994E-880632B4F03A}">
      <dgm:prSet/>
      <dgm:spPr/>
      <dgm:t>
        <a:bodyPr/>
        <a:lstStyle/>
        <a:p>
          <a:endParaRPr lang="en-US" sz="2400"/>
        </a:p>
      </dgm:t>
    </dgm:pt>
    <dgm:pt modelId="{11C93274-3A2A-4CFB-AAA8-6A44FAFF30A9}">
      <dgm:prSet phldrT="[Text]" custT="1"/>
      <dgm:spPr/>
      <dgm:t>
        <a:bodyPr/>
        <a:lstStyle/>
        <a:p>
          <a:r>
            <a:rPr lang="en-US" sz="2000" b="1" dirty="0" smtClean="0">
              <a:solidFill>
                <a:schemeClr val="bg1"/>
              </a:solidFill>
            </a:rPr>
            <a:t>Scalability</a:t>
          </a:r>
          <a:endParaRPr lang="en-US" sz="2000" b="1" dirty="0">
            <a:solidFill>
              <a:schemeClr val="bg1"/>
            </a:solidFill>
          </a:endParaRPr>
        </a:p>
      </dgm:t>
    </dgm:pt>
    <dgm:pt modelId="{17145200-DB91-4897-BB5B-2A66E3B3F684}" type="parTrans" cxnId="{13614B6A-029C-49FF-86D0-5F7CCE05CC5A}">
      <dgm:prSet/>
      <dgm:spPr/>
      <dgm:t>
        <a:bodyPr/>
        <a:lstStyle/>
        <a:p>
          <a:endParaRPr lang="en-US" sz="2400"/>
        </a:p>
      </dgm:t>
    </dgm:pt>
    <dgm:pt modelId="{9CFAF745-F66B-404C-919B-3099EE45D086}" type="sibTrans" cxnId="{13614B6A-029C-49FF-86D0-5F7CCE05CC5A}">
      <dgm:prSet/>
      <dgm:spPr/>
      <dgm:t>
        <a:bodyPr/>
        <a:lstStyle/>
        <a:p>
          <a:endParaRPr lang="en-US" sz="2400"/>
        </a:p>
      </dgm:t>
    </dgm:pt>
    <dgm:pt modelId="{00811795-E1AE-4DE2-9FD9-05EF71395255}">
      <dgm:prSet phldrT="[Text]" custT="1"/>
      <dgm:spPr/>
      <dgm:t>
        <a:bodyPr/>
        <a:lstStyle/>
        <a:p>
          <a:r>
            <a:rPr lang="en-US" sz="2000" b="1" dirty="0" smtClean="0">
              <a:solidFill>
                <a:schemeClr val="bg1"/>
              </a:solidFill>
            </a:rPr>
            <a:t>Extensibility</a:t>
          </a:r>
          <a:endParaRPr lang="en-US" sz="2000" b="1" dirty="0">
            <a:solidFill>
              <a:schemeClr val="bg1"/>
            </a:solidFill>
          </a:endParaRPr>
        </a:p>
      </dgm:t>
    </dgm:pt>
    <dgm:pt modelId="{0D15417D-B111-47CE-81BB-238D6A63152A}" type="parTrans" cxnId="{06E07823-E4E1-4716-B2F0-6AA45346C9DF}">
      <dgm:prSet/>
      <dgm:spPr/>
      <dgm:t>
        <a:bodyPr/>
        <a:lstStyle/>
        <a:p>
          <a:endParaRPr lang="en-US" sz="2400"/>
        </a:p>
      </dgm:t>
    </dgm:pt>
    <dgm:pt modelId="{D17B05AB-A18F-4A74-BEA2-5296852A60BE}" type="sibTrans" cxnId="{06E07823-E4E1-4716-B2F0-6AA45346C9DF}">
      <dgm:prSet/>
      <dgm:spPr/>
      <dgm:t>
        <a:bodyPr/>
        <a:lstStyle/>
        <a:p>
          <a:endParaRPr lang="en-US" sz="2400"/>
        </a:p>
      </dgm:t>
    </dgm:pt>
    <dgm:pt modelId="{FE84683F-3CA0-42D2-91E2-767EA1EA627F}">
      <dgm:prSet phldrT="[Text]" custT="1"/>
      <dgm:spPr/>
      <dgm:t>
        <a:bodyPr/>
        <a:lstStyle/>
        <a:p>
          <a:r>
            <a:rPr lang="en-US" sz="2000" b="1" dirty="0" smtClean="0"/>
            <a:t>Security</a:t>
          </a:r>
          <a:endParaRPr lang="en-US" sz="2000" b="1" dirty="0"/>
        </a:p>
      </dgm:t>
    </dgm:pt>
    <dgm:pt modelId="{AC5CF545-615F-43DF-A900-B9D1587F3433}" type="parTrans" cxnId="{755BFDF2-8466-4D02-B4B0-AD5308118CBC}">
      <dgm:prSet/>
      <dgm:spPr/>
      <dgm:t>
        <a:bodyPr/>
        <a:lstStyle/>
        <a:p>
          <a:endParaRPr lang="en-US" sz="2400"/>
        </a:p>
      </dgm:t>
    </dgm:pt>
    <dgm:pt modelId="{4465FAFD-BC2E-488C-8D00-967DFF50183A}" type="sibTrans" cxnId="{755BFDF2-8466-4D02-B4B0-AD5308118CBC}">
      <dgm:prSet/>
      <dgm:spPr/>
      <dgm:t>
        <a:bodyPr/>
        <a:lstStyle/>
        <a:p>
          <a:endParaRPr lang="en-US" sz="24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5"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pt>
    <dgm:pt modelId="{CB0203B1-8611-416B-B2CA-2061888355E4}" type="pres">
      <dgm:prSet presAssocID="{419BFBE2-A567-4DF9-9CC5-A6D1D187AF83}" presName="sibTrans" presStyleLbl="sibTrans2D1" presStyleIdx="0" presStyleCnt="5"/>
      <dgm:spPr/>
      <dgm:t>
        <a:bodyPr/>
        <a:lstStyle/>
        <a:p>
          <a:endParaRPr lang="en-US"/>
        </a:p>
      </dgm:t>
    </dgm:pt>
    <dgm:pt modelId="{07A88D95-5CD0-46B2-9F0C-78010263C4CF}" type="pres">
      <dgm:prSet presAssocID="{FE84683F-3CA0-42D2-91E2-767EA1EA627F}" presName="node" presStyleLbl="node1" presStyleIdx="1" presStyleCnt="5"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pt>
    <dgm:pt modelId="{D882B3AF-F553-4289-B1CA-1C6283C6163D}" type="pres">
      <dgm:prSet presAssocID="{4465FAFD-BC2E-488C-8D00-967DFF50183A}" presName="sibTrans" presStyleLbl="sibTrans2D1" presStyleIdx="1" presStyleCnt="5"/>
      <dgm:spPr/>
      <dgm:t>
        <a:bodyPr/>
        <a:lstStyle/>
        <a:p>
          <a:endParaRPr lang="en-US"/>
        </a:p>
      </dgm:t>
    </dgm:pt>
    <dgm:pt modelId="{FF56C260-42DD-4A07-9D37-8314DC49D541}" type="pres">
      <dgm:prSet presAssocID="{D8ECF4A1-91AE-4315-9E07-E51350AD7027}" presName="node" presStyleLbl="node1" presStyleIdx="2" presStyleCnt="5"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pt>
    <dgm:pt modelId="{81D9B790-5DBB-47F3-ADB9-72A8C972F536}" type="pres">
      <dgm:prSet presAssocID="{224BFE69-4129-49AF-A0F4-0BE6344A2AB5}" presName="sibTrans" presStyleLbl="sibTrans2D1" presStyleIdx="2" presStyleCnt="5"/>
      <dgm:spPr/>
      <dgm:t>
        <a:bodyPr/>
        <a:lstStyle/>
        <a:p>
          <a:endParaRPr lang="en-US"/>
        </a:p>
      </dgm:t>
    </dgm:pt>
    <dgm:pt modelId="{F1851A54-A415-4194-AC76-E1024D5929E7}" type="pres">
      <dgm:prSet presAssocID="{11C93274-3A2A-4CFB-AAA8-6A44FAFF30A9}" presName="node" presStyleLbl="node1" presStyleIdx="3" presStyleCnt="5" custScaleX="173235">
        <dgm:presLayoutVars>
          <dgm:bulletEnabled val="1"/>
        </dgm:presLayoutVars>
      </dgm:prSet>
      <dgm:spPr/>
      <dgm:t>
        <a:bodyPr/>
        <a:lstStyle/>
        <a:p>
          <a:endParaRPr lang="en-US"/>
        </a:p>
      </dgm:t>
    </dgm:pt>
    <dgm:pt modelId="{E2EEC125-D4E1-49D3-B92A-960596AA03F4}" type="pres">
      <dgm:prSet presAssocID="{11C93274-3A2A-4CFB-AAA8-6A44FAFF30A9}" presName="dummy" presStyleCnt="0"/>
      <dgm:spPr/>
    </dgm:pt>
    <dgm:pt modelId="{D31F8512-0074-49FD-B99C-CED45917E7B8}" type="pres">
      <dgm:prSet presAssocID="{9CFAF745-F66B-404C-919B-3099EE45D086}" presName="sibTrans" presStyleLbl="sibTrans2D1" presStyleIdx="3" presStyleCnt="5"/>
      <dgm:spPr/>
      <dgm:t>
        <a:bodyPr/>
        <a:lstStyle/>
        <a:p>
          <a:endParaRPr lang="en-US"/>
        </a:p>
      </dgm:t>
    </dgm:pt>
    <dgm:pt modelId="{1C7457CB-08BA-47A5-9D70-C7D5D07366F8}" type="pres">
      <dgm:prSet presAssocID="{00811795-E1AE-4DE2-9FD9-05EF71395255}" presName="node" presStyleLbl="node1" presStyleIdx="4" presStyleCnt="5" custScaleX="178674" custRadScaleRad="104588" custRadScaleInc="-6090">
        <dgm:presLayoutVars>
          <dgm:bulletEnabled val="1"/>
        </dgm:presLayoutVars>
      </dgm:prSet>
      <dgm:spPr/>
      <dgm:t>
        <a:bodyPr/>
        <a:lstStyle/>
        <a:p>
          <a:endParaRPr lang="en-US"/>
        </a:p>
      </dgm:t>
    </dgm:pt>
    <dgm:pt modelId="{6D43BAF9-04B2-4A61-A57E-2C26EBE6E654}" type="pres">
      <dgm:prSet presAssocID="{00811795-E1AE-4DE2-9FD9-05EF71395255}" presName="dummy" presStyleCnt="0"/>
      <dgm:spPr/>
    </dgm:pt>
    <dgm:pt modelId="{FA6B098A-E771-4903-A813-E3FD97AD013F}" type="pres">
      <dgm:prSet presAssocID="{D17B05AB-A18F-4A74-BEA2-5296852A60BE}" presName="sibTrans" presStyleLbl="sibTrans2D1" presStyleIdx="4" presStyleCnt="5"/>
      <dgm:spPr/>
      <dgm:t>
        <a:bodyPr/>
        <a:lstStyle/>
        <a:p>
          <a:endParaRPr lang="en-US"/>
        </a:p>
      </dgm:t>
    </dgm:pt>
  </dgm:ptLst>
  <dgm:cxnLst>
    <dgm:cxn modelId="{D050B0EE-38DD-46A5-BA0F-E4A0EAEBC4CD}" type="presOf" srcId="{4465FAFD-BC2E-488C-8D00-967DFF50183A}" destId="{D882B3AF-F553-4289-B1CA-1C6283C6163D}" srcOrd="0" destOrd="0" presId="urn:microsoft.com/office/officeart/2005/8/layout/radial6"/>
    <dgm:cxn modelId="{0E7CFFAD-1E09-4B46-ABDA-E18FD4D59101}" type="presOf" srcId="{FE84683F-3CA0-42D2-91E2-767EA1EA627F}" destId="{07A88D95-5CD0-46B2-9F0C-78010263C4CF}" srcOrd="0" destOrd="0" presId="urn:microsoft.com/office/officeart/2005/8/layout/radial6"/>
    <dgm:cxn modelId="{7D8498E2-9748-45F4-BA90-DCE4082A2139}" type="presOf" srcId="{11C93274-3A2A-4CFB-AAA8-6A44FAFF30A9}" destId="{F1851A54-A415-4194-AC76-E1024D5929E7}" srcOrd="0" destOrd="0" presId="urn:microsoft.com/office/officeart/2005/8/layout/radial6"/>
    <dgm:cxn modelId="{98C482E6-9039-4AA3-994E-880632B4F03A}" srcId="{5EC09BC9-DA11-4B76-A64A-6C30FCDF86BC}" destId="{D8ECF4A1-91AE-4315-9E07-E51350AD7027}" srcOrd="2" destOrd="0" parTransId="{FCE5A01C-41C4-4111-8936-625AA8D327BD}" sibTransId="{224BFE69-4129-49AF-A0F4-0BE6344A2AB5}"/>
    <dgm:cxn modelId="{08FB82C0-9C10-4AF0-B5CA-3E1243452BE7}" type="presOf" srcId="{00811795-E1AE-4DE2-9FD9-05EF71395255}" destId="{1C7457CB-08BA-47A5-9D70-C7D5D07366F8}" srcOrd="0" destOrd="0" presId="urn:microsoft.com/office/officeart/2005/8/layout/radial6"/>
    <dgm:cxn modelId="{710B14E0-001C-445B-865F-B166DFC3ECC6}" type="presOf" srcId="{5723B5EA-C03A-4CB4-BFF3-78EC42C20CA9}" destId="{E152D1A6-5523-4089-9B5C-3456D6D22E89}" srcOrd="0" destOrd="0" presId="urn:microsoft.com/office/officeart/2005/8/layout/radial6"/>
    <dgm:cxn modelId="{18260947-7AF5-431B-9758-47EBE74BE3EA}" type="presOf" srcId="{DB156259-FA20-491B-9175-D21BF4B7C22F}" destId="{BA40EE4A-0B88-46B9-941F-1C4743B43201}" srcOrd="0" destOrd="0" presId="urn:microsoft.com/office/officeart/2005/8/layout/radial6"/>
    <dgm:cxn modelId="{FA034BB1-2FDA-4998-8AD9-334E483D7BDF}" type="presOf" srcId="{D8ECF4A1-91AE-4315-9E07-E51350AD7027}" destId="{FF56C260-42DD-4A07-9D37-8314DC49D541}"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13614B6A-029C-49FF-86D0-5F7CCE05CC5A}" srcId="{5EC09BC9-DA11-4B76-A64A-6C30FCDF86BC}" destId="{11C93274-3A2A-4CFB-AAA8-6A44FAFF30A9}" srcOrd="3" destOrd="0" parTransId="{17145200-DB91-4897-BB5B-2A66E3B3F684}" sibTransId="{9CFAF745-F66B-404C-919B-3099EE45D086}"/>
    <dgm:cxn modelId="{20A45EC4-93FE-41D9-93DD-A10ECE190C09}" srcId="{DB156259-FA20-491B-9175-D21BF4B7C22F}" destId="{5EC09BC9-DA11-4B76-A64A-6C30FCDF86BC}" srcOrd="0" destOrd="0" parTransId="{C1620890-CF54-4B0C-BD09-28AC709E05DD}" sibTransId="{1E1D4B31-4E9A-484B-BA30-B3553FF073CB}"/>
    <dgm:cxn modelId="{3DFEF13D-C014-4386-A23C-BA7F340D1748}" type="presOf" srcId="{224BFE69-4129-49AF-A0F4-0BE6344A2AB5}" destId="{81D9B790-5DBB-47F3-ADB9-72A8C972F536}" srcOrd="0" destOrd="0" presId="urn:microsoft.com/office/officeart/2005/8/layout/radial6"/>
    <dgm:cxn modelId="{414DDC73-C179-44A4-B9B9-6F7A48D1D39E}" type="presOf" srcId="{9CFAF745-F66B-404C-919B-3099EE45D086}" destId="{D31F8512-0074-49FD-B99C-CED45917E7B8}" srcOrd="0" destOrd="0" presId="urn:microsoft.com/office/officeart/2005/8/layout/radial6"/>
    <dgm:cxn modelId="{755BFDF2-8466-4D02-B4B0-AD5308118CBC}" srcId="{5EC09BC9-DA11-4B76-A64A-6C30FCDF86BC}" destId="{FE84683F-3CA0-42D2-91E2-767EA1EA627F}" srcOrd="1" destOrd="0" parTransId="{AC5CF545-615F-43DF-A900-B9D1587F3433}" sibTransId="{4465FAFD-BC2E-488C-8D00-967DFF50183A}"/>
    <dgm:cxn modelId="{07FDF87F-B3F0-4323-95D7-BBFC100366F3}" type="presOf" srcId="{D17B05AB-A18F-4A74-BEA2-5296852A60BE}" destId="{FA6B098A-E771-4903-A813-E3FD97AD013F}" srcOrd="0" destOrd="0" presId="urn:microsoft.com/office/officeart/2005/8/layout/radial6"/>
    <dgm:cxn modelId="{8787F26D-53D6-4EE3-A44D-6FB3F525BED0}" type="presOf" srcId="{419BFBE2-A567-4DF9-9CC5-A6D1D187AF83}" destId="{CB0203B1-8611-416B-B2CA-2061888355E4}" srcOrd="0" destOrd="0" presId="urn:microsoft.com/office/officeart/2005/8/layout/radial6"/>
    <dgm:cxn modelId="{D65EBED1-F859-4C91-B8B2-F72678C07F27}" type="presOf" srcId="{5EC09BC9-DA11-4B76-A64A-6C30FCDF86BC}" destId="{69D748C6-DA5E-4279-9F84-C64F4B5DAFDC}" srcOrd="0" destOrd="0" presId="urn:microsoft.com/office/officeart/2005/8/layout/radial6"/>
    <dgm:cxn modelId="{06E07823-E4E1-4716-B2F0-6AA45346C9DF}" srcId="{5EC09BC9-DA11-4B76-A64A-6C30FCDF86BC}" destId="{00811795-E1AE-4DE2-9FD9-05EF71395255}" srcOrd="4" destOrd="0" parTransId="{0D15417D-B111-47CE-81BB-238D6A63152A}" sibTransId="{D17B05AB-A18F-4A74-BEA2-5296852A60BE}"/>
    <dgm:cxn modelId="{A7A97818-DB6D-4653-A352-5116B0F1510D}" type="presParOf" srcId="{BA40EE4A-0B88-46B9-941F-1C4743B43201}" destId="{69D748C6-DA5E-4279-9F84-C64F4B5DAFDC}" srcOrd="0" destOrd="0" presId="urn:microsoft.com/office/officeart/2005/8/layout/radial6"/>
    <dgm:cxn modelId="{E7764EA6-AE6F-4E37-9D9E-A6EC1958CFBB}" type="presParOf" srcId="{BA40EE4A-0B88-46B9-941F-1C4743B43201}" destId="{E152D1A6-5523-4089-9B5C-3456D6D22E89}" srcOrd="1" destOrd="0" presId="urn:microsoft.com/office/officeart/2005/8/layout/radial6"/>
    <dgm:cxn modelId="{14E13F9E-03BA-4188-BA4A-49756F7623B0}" type="presParOf" srcId="{BA40EE4A-0B88-46B9-941F-1C4743B43201}" destId="{E3AA5AB2-48DA-466D-ACE7-CC15038ED8DB}" srcOrd="2" destOrd="0" presId="urn:microsoft.com/office/officeart/2005/8/layout/radial6"/>
    <dgm:cxn modelId="{1768FB79-5013-4BC2-88D0-D627927682A9}" type="presParOf" srcId="{BA40EE4A-0B88-46B9-941F-1C4743B43201}" destId="{CB0203B1-8611-416B-B2CA-2061888355E4}" srcOrd="3" destOrd="0" presId="urn:microsoft.com/office/officeart/2005/8/layout/radial6"/>
    <dgm:cxn modelId="{4C521156-ADB5-4A55-9E6A-CB39781DB498}" type="presParOf" srcId="{BA40EE4A-0B88-46B9-941F-1C4743B43201}" destId="{07A88D95-5CD0-46B2-9F0C-78010263C4CF}" srcOrd="4" destOrd="0" presId="urn:microsoft.com/office/officeart/2005/8/layout/radial6"/>
    <dgm:cxn modelId="{50A7734D-3925-494B-B360-967B0219DFE9}" type="presParOf" srcId="{BA40EE4A-0B88-46B9-941F-1C4743B43201}" destId="{60325E67-A3DD-4468-B57E-308B6F85C8C5}" srcOrd="5" destOrd="0" presId="urn:microsoft.com/office/officeart/2005/8/layout/radial6"/>
    <dgm:cxn modelId="{B309764F-3424-4BFA-941F-4636F984D42C}" type="presParOf" srcId="{BA40EE4A-0B88-46B9-941F-1C4743B43201}" destId="{D882B3AF-F553-4289-B1CA-1C6283C6163D}" srcOrd="6" destOrd="0" presId="urn:microsoft.com/office/officeart/2005/8/layout/radial6"/>
    <dgm:cxn modelId="{6CE92BC4-9522-4A18-BA5F-749D2EA9A8D1}" type="presParOf" srcId="{BA40EE4A-0B88-46B9-941F-1C4743B43201}" destId="{FF56C260-42DD-4A07-9D37-8314DC49D541}" srcOrd="7" destOrd="0" presId="urn:microsoft.com/office/officeart/2005/8/layout/radial6"/>
    <dgm:cxn modelId="{25FF4F4B-4CB6-4E85-B8A8-61C2D03C45CA}" type="presParOf" srcId="{BA40EE4A-0B88-46B9-941F-1C4743B43201}" destId="{76AE6121-43D0-4DA2-AB84-D5F3E8948070}" srcOrd="8" destOrd="0" presId="urn:microsoft.com/office/officeart/2005/8/layout/radial6"/>
    <dgm:cxn modelId="{DE0D6219-0450-4570-BC7E-F51546D603C8}" type="presParOf" srcId="{BA40EE4A-0B88-46B9-941F-1C4743B43201}" destId="{81D9B790-5DBB-47F3-ADB9-72A8C972F536}" srcOrd="9" destOrd="0" presId="urn:microsoft.com/office/officeart/2005/8/layout/radial6"/>
    <dgm:cxn modelId="{4A3545A4-D689-450B-B88D-FB25E9F145E2}" type="presParOf" srcId="{BA40EE4A-0B88-46B9-941F-1C4743B43201}" destId="{F1851A54-A415-4194-AC76-E1024D5929E7}" srcOrd="10" destOrd="0" presId="urn:microsoft.com/office/officeart/2005/8/layout/radial6"/>
    <dgm:cxn modelId="{B79EC003-BC77-4AD1-8CCB-7B850649B574}" type="presParOf" srcId="{BA40EE4A-0B88-46B9-941F-1C4743B43201}" destId="{E2EEC125-D4E1-49D3-B92A-960596AA03F4}" srcOrd="11" destOrd="0" presId="urn:microsoft.com/office/officeart/2005/8/layout/radial6"/>
    <dgm:cxn modelId="{3BDB92A2-B099-4D67-A2F7-50A47AF38AAC}" type="presParOf" srcId="{BA40EE4A-0B88-46B9-941F-1C4743B43201}" destId="{D31F8512-0074-49FD-B99C-CED45917E7B8}" srcOrd="12" destOrd="0" presId="urn:microsoft.com/office/officeart/2005/8/layout/radial6"/>
    <dgm:cxn modelId="{1982E569-95C6-4B8B-B954-D149BFBFE3E6}" type="presParOf" srcId="{BA40EE4A-0B88-46B9-941F-1C4743B43201}" destId="{1C7457CB-08BA-47A5-9D70-C7D5D07366F8}" srcOrd="13" destOrd="0" presId="urn:microsoft.com/office/officeart/2005/8/layout/radial6"/>
    <dgm:cxn modelId="{5969A553-7C88-4B50-B89C-A9806BC9A7FC}" type="presParOf" srcId="{BA40EE4A-0B88-46B9-941F-1C4743B43201}" destId="{6D43BAF9-04B2-4A61-A57E-2C26EBE6E654}" srcOrd="14" destOrd="0" presId="urn:microsoft.com/office/officeart/2005/8/layout/radial6"/>
    <dgm:cxn modelId="{77CDB286-455C-4362-BB17-2B17B6B9C3D6}" type="presParOf" srcId="{BA40EE4A-0B88-46B9-941F-1C4743B43201}" destId="{FA6B098A-E771-4903-A813-E3FD97AD013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FAFB09-DEC1-4AF8-AE8F-07A729FA8E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B838A4-49E3-41FA-AA71-A6F298677246}" type="pres">
      <dgm:prSet presAssocID="{3CFAFB09-DEC1-4AF8-AE8F-07A729FA8E89}" presName="Name0" presStyleCnt="0">
        <dgm:presLayoutVars>
          <dgm:dir/>
          <dgm:animLvl val="lvl"/>
          <dgm:resizeHandles val="exact"/>
        </dgm:presLayoutVars>
      </dgm:prSet>
      <dgm:spPr/>
      <dgm:t>
        <a:bodyPr/>
        <a:lstStyle/>
        <a:p>
          <a:endParaRPr lang="en-US"/>
        </a:p>
      </dgm:t>
    </dgm:pt>
  </dgm:ptLst>
  <dgm:cxnLst>
    <dgm:cxn modelId="{3518FAC4-8F78-4FF3-8629-000FF3DE22A9}" type="presOf" srcId="{3CFAFB09-DEC1-4AF8-AE8F-07A729FA8E89}" destId="{F7B838A4-49E3-41FA-AA71-A6F298677246}"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2922283" y="625689"/>
          <a:ext cx="4168476" cy="4168476"/>
        </a:xfrm>
        <a:prstGeom prst="blockArc">
          <a:avLst>
            <a:gd name="adj1" fmla="val 11880000"/>
            <a:gd name="adj2" fmla="val 16200000"/>
            <a:gd name="adj3" fmla="val 4643"/>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22283" y="625689"/>
          <a:ext cx="4168476" cy="4168476"/>
        </a:xfrm>
        <a:prstGeom prst="blockArc">
          <a:avLst>
            <a:gd name="adj1" fmla="val 7560000"/>
            <a:gd name="adj2" fmla="val 11880000"/>
            <a:gd name="adj3" fmla="val 4643"/>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22283" y="625689"/>
          <a:ext cx="4168476" cy="4168476"/>
        </a:xfrm>
        <a:prstGeom prst="blockArc">
          <a:avLst>
            <a:gd name="adj1" fmla="val 3240000"/>
            <a:gd name="adj2" fmla="val 7560000"/>
            <a:gd name="adj3" fmla="val 4643"/>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22283" y="625689"/>
          <a:ext cx="4168476" cy="4168476"/>
        </a:xfrm>
        <a:prstGeom prst="blockArc">
          <a:avLst>
            <a:gd name="adj1" fmla="val 20520000"/>
            <a:gd name="adj2" fmla="val 3240000"/>
            <a:gd name="adj3" fmla="val 4643"/>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22283" y="625689"/>
          <a:ext cx="4168476" cy="4168476"/>
        </a:xfrm>
        <a:prstGeom prst="blockArc">
          <a:avLst>
            <a:gd name="adj1" fmla="val 16200000"/>
            <a:gd name="adj2" fmla="val 20520000"/>
            <a:gd name="adj3" fmla="val 4643"/>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58457" y="1302197"/>
          <a:ext cx="2963716" cy="2747788"/>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Manageability</a:t>
          </a:r>
          <a:endParaRPr lang="en-US" sz="1000" b="1" kern="1200" dirty="0"/>
        </a:p>
      </dsp:txBody>
      <dsp:txXfrm>
        <a:off x="3892483" y="1704601"/>
        <a:ext cx="2095664" cy="1942980"/>
      </dsp:txXfrm>
    </dsp:sp>
    <dsp:sp modelId="{E152D1A6-5523-4089-9B5C-3456D6D22E89}">
      <dsp:nvSpPr>
        <dsp:cNvPr id="0" name=""/>
        <dsp:cNvSpPr/>
      </dsp:nvSpPr>
      <dsp:spPr>
        <a:xfrm>
          <a:off x="3778519" y="2112"/>
          <a:ext cx="2456004" cy="134391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Reliability</a:t>
          </a:r>
          <a:endParaRPr lang="en-US" sz="2000" b="1" kern="1200" dirty="0">
            <a:solidFill>
              <a:schemeClr val="tx1"/>
            </a:solidFill>
          </a:endParaRPr>
        </a:p>
      </dsp:txBody>
      <dsp:txXfrm>
        <a:off x="4138192" y="198924"/>
        <a:ext cx="1736658" cy="950291"/>
      </dsp:txXfrm>
    </dsp:sp>
    <dsp:sp modelId="{BF525CC9-FB41-419D-A793-41BFCC9839CB}">
      <dsp:nvSpPr>
        <dsp:cNvPr id="0" name=""/>
        <dsp:cNvSpPr/>
      </dsp:nvSpPr>
      <dsp:spPr>
        <a:xfrm>
          <a:off x="5864896" y="1434631"/>
          <a:ext cx="2155680" cy="129236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Security</a:t>
          </a:r>
          <a:endParaRPr lang="en-US" sz="2000" b="1" kern="1200" dirty="0"/>
        </a:p>
      </dsp:txBody>
      <dsp:txXfrm>
        <a:off x="6180588" y="1623893"/>
        <a:ext cx="1524296" cy="913838"/>
      </dsp:txXfrm>
    </dsp:sp>
    <dsp:sp modelId="{4A78DD41-9510-42C3-B3B6-3C033FF72C14}">
      <dsp:nvSpPr>
        <dsp:cNvPr id="0" name=""/>
        <dsp:cNvSpPr/>
      </dsp:nvSpPr>
      <dsp:spPr>
        <a:xfrm>
          <a:off x="5068648" y="3685012"/>
          <a:ext cx="2269039" cy="134391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Predictability</a:t>
          </a:r>
          <a:endParaRPr lang="en-US" sz="2000" b="1" kern="1200" dirty="0"/>
        </a:p>
      </dsp:txBody>
      <dsp:txXfrm>
        <a:off x="5400941" y="3881824"/>
        <a:ext cx="1604453" cy="950291"/>
      </dsp:txXfrm>
    </dsp:sp>
    <dsp:sp modelId="{07A88D95-5CD0-46B2-9F0C-78010263C4CF}">
      <dsp:nvSpPr>
        <dsp:cNvPr id="0" name=""/>
        <dsp:cNvSpPr/>
      </dsp:nvSpPr>
      <dsp:spPr>
        <a:xfrm>
          <a:off x="2658132" y="3685012"/>
          <a:ext cx="2303484" cy="1343915"/>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Scalability</a:t>
          </a:r>
          <a:endParaRPr lang="en-US" sz="2000" b="1" kern="1200" dirty="0">
            <a:solidFill>
              <a:schemeClr val="bg1"/>
            </a:solidFill>
          </a:endParaRPr>
        </a:p>
      </dsp:txBody>
      <dsp:txXfrm>
        <a:off x="2995469" y="3881824"/>
        <a:ext cx="1628810" cy="950291"/>
      </dsp:txXfrm>
    </dsp:sp>
    <dsp:sp modelId="{FF56C260-42DD-4A07-9D37-8314DC49D541}">
      <dsp:nvSpPr>
        <dsp:cNvPr id="0" name=""/>
        <dsp:cNvSpPr/>
      </dsp:nvSpPr>
      <dsp:spPr>
        <a:xfrm>
          <a:off x="1933629" y="1408855"/>
          <a:ext cx="2273353" cy="1343915"/>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Extensibility</a:t>
          </a:r>
          <a:endParaRPr lang="en-US" sz="2000" b="1" kern="1200" dirty="0">
            <a:solidFill>
              <a:schemeClr val="bg1"/>
            </a:solidFill>
          </a:endParaRPr>
        </a:p>
      </dsp:txBody>
      <dsp:txXfrm>
        <a:off x="2266554" y="1605667"/>
        <a:ext cx="1607503" cy="950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tx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Manageability</a:t>
          </a:r>
          <a:endParaRPr lang="en-US" sz="400" b="1" kern="1200" dirty="0">
            <a:solidFill>
              <a:schemeClr val="tx1">
                <a:lumMod val="75000"/>
              </a:schemeClr>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Reliability</a:t>
          </a:r>
          <a:endParaRPr lang="en-US" sz="2000" b="1" kern="1200" dirty="0">
            <a:solidFill>
              <a:schemeClr val="tx1"/>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Security</a:t>
          </a:r>
          <a:endParaRPr lang="en-US" sz="1050" b="1" kern="1200" dirty="0">
            <a:solidFill>
              <a:schemeClr val="tx1">
                <a:lumMod val="75000"/>
              </a:schemeClr>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Predictability</a:t>
          </a:r>
          <a:endParaRPr lang="en-US" sz="1050" b="1" kern="1200" dirty="0">
            <a:solidFill>
              <a:schemeClr val="tx1">
                <a:lumMod val="75000"/>
              </a:schemeClr>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Scalability</a:t>
          </a:r>
          <a:endParaRPr lang="en-US" sz="1050" b="1" kern="1200" dirty="0">
            <a:solidFill>
              <a:schemeClr val="tx1">
                <a:lumMod val="75000"/>
              </a:schemeClr>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Extensibility</a:t>
          </a:r>
          <a:endParaRPr lang="en-US" sz="1050" b="1" kern="1200" dirty="0">
            <a:solidFill>
              <a:schemeClr val="tx1">
                <a:lumMod val="75000"/>
              </a:schemeClr>
            </a:solidFill>
          </a:endParaRPr>
        </a:p>
      </dsp:txBody>
      <dsp:txXfrm>
        <a:off x="340854" y="1449304"/>
        <a:ext cx="1450345" cy="857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tx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Manageability</a:t>
          </a:r>
          <a:endParaRPr lang="en-US" sz="400" b="1" kern="1200" dirty="0">
            <a:solidFill>
              <a:schemeClr val="tx1">
                <a:lumMod val="75000"/>
              </a:schemeClr>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schemeClr>
              </a:solidFill>
            </a:rPr>
            <a:t>Reliability</a:t>
          </a:r>
          <a:endParaRPr lang="en-US" sz="2000" b="1" kern="1200" dirty="0">
            <a:solidFill>
              <a:schemeClr val="tx1">
                <a:lumMod val="75000"/>
              </a:schemeClr>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rgbClr val="EF442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baseline="0" dirty="0" smtClean="0">
              <a:solidFill>
                <a:schemeClr val="tx1"/>
              </a:solidFill>
            </a:rPr>
            <a:t>Security</a:t>
          </a:r>
          <a:endParaRPr lang="en-US" sz="1600" b="1" kern="1200" baseline="0" dirty="0">
            <a:solidFill>
              <a:schemeClr val="tx1"/>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Predictability</a:t>
          </a:r>
          <a:endParaRPr lang="en-US" sz="1050" b="1" kern="1200" dirty="0">
            <a:solidFill>
              <a:schemeClr val="tx1">
                <a:lumMod val="75000"/>
              </a:schemeClr>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Scalability</a:t>
          </a:r>
          <a:endParaRPr lang="en-US" sz="2000" b="1" kern="1200" dirty="0">
            <a:solidFill>
              <a:schemeClr val="tx1"/>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Extensibility</a:t>
          </a:r>
          <a:endParaRPr lang="en-US" sz="1050" b="1" kern="1200" dirty="0">
            <a:solidFill>
              <a:schemeClr val="tx1">
                <a:lumMod val="75000"/>
              </a:schemeClr>
            </a:solidFill>
          </a:endParaRPr>
        </a:p>
      </dsp:txBody>
      <dsp:txXfrm>
        <a:off x="340854" y="1449304"/>
        <a:ext cx="1450345" cy="857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tx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Manageability</a:t>
          </a:r>
          <a:endParaRPr lang="en-US" sz="400" b="1" kern="1200" dirty="0">
            <a:solidFill>
              <a:schemeClr val="tx1">
                <a:lumMod val="75000"/>
              </a:schemeClr>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75000"/>
                </a:schemeClr>
              </a:solidFill>
            </a:rPr>
            <a:t>Reliability</a:t>
          </a:r>
          <a:endParaRPr lang="en-US" sz="1400" b="1" kern="1200" dirty="0">
            <a:solidFill>
              <a:schemeClr val="tx1">
                <a:lumMod val="75000"/>
              </a:schemeClr>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Security</a:t>
          </a:r>
          <a:endParaRPr lang="en-US" sz="1050" b="1" kern="1200" dirty="0">
            <a:solidFill>
              <a:schemeClr val="tx1">
                <a:lumMod val="75000"/>
              </a:schemeClr>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Predictability</a:t>
          </a:r>
          <a:endParaRPr lang="en-US" sz="2000" b="1" kern="1200" dirty="0">
            <a:solidFill>
              <a:schemeClr val="tx1"/>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Scalability</a:t>
          </a:r>
          <a:endParaRPr lang="en-US" sz="1050" b="1" kern="1200" dirty="0">
            <a:solidFill>
              <a:schemeClr val="tx1">
                <a:lumMod val="75000"/>
              </a:schemeClr>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Extensibility</a:t>
          </a:r>
          <a:endParaRPr lang="en-US" sz="1050" b="1" kern="1200" dirty="0">
            <a:solidFill>
              <a:schemeClr val="tx1">
                <a:lumMod val="75000"/>
              </a:schemeClr>
            </a:solidFill>
          </a:endParaRPr>
        </a:p>
      </dsp:txBody>
      <dsp:txXfrm>
        <a:off x="340854" y="1449304"/>
        <a:ext cx="1450345" cy="857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tx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Manageability</a:t>
          </a:r>
          <a:endParaRPr lang="en-US" sz="400" b="1" kern="1200" dirty="0">
            <a:solidFill>
              <a:schemeClr val="tx1">
                <a:lumMod val="75000"/>
              </a:schemeClr>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lumMod val="75000"/>
                </a:schemeClr>
              </a:solidFill>
            </a:rPr>
            <a:t>Reliability</a:t>
          </a:r>
          <a:endParaRPr lang="en-US" sz="2000" b="1" kern="1200" dirty="0">
            <a:solidFill>
              <a:schemeClr val="tx1">
                <a:lumMod val="75000"/>
              </a:schemeClr>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Security</a:t>
          </a:r>
          <a:endParaRPr lang="en-US" sz="1200" b="1" kern="1200" dirty="0">
            <a:solidFill>
              <a:schemeClr val="tx1">
                <a:lumMod val="75000"/>
              </a:schemeClr>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Predictability</a:t>
          </a:r>
          <a:endParaRPr lang="en-US" sz="1050" b="1" kern="1200" dirty="0">
            <a:solidFill>
              <a:schemeClr val="tx1">
                <a:lumMod val="75000"/>
              </a:schemeClr>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rgbClr val="EF442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chemeClr val="tx1"/>
              </a:solidFill>
            </a:rPr>
            <a:t>Scalability</a:t>
          </a:r>
          <a:endParaRPr lang="en-US" sz="2400" b="1" kern="1200" baseline="0" dirty="0">
            <a:solidFill>
              <a:schemeClr val="tx1"/>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Extensibility</a:t>
          </a:r>
          <a:endParaRPr lang="en-US" sz="1050" b="1" kern="1200" dirty="0">
            <a:solidFill>
              <a:schemeClr val="tx1">
                <a:lumMod val="75000"/>
              </a:schemeClr>
            </a:solidFill>
          </a:endParaRPr>
        </a:p>
      </dsp:txBody>
      <dsp:txXfrm>
        <a:off x="340854" y="1449304"/>
        <a:ext cx="1450345" cy="8573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tx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Manageability</a:t>
          </a:r>
          <a:endParaRPr lang="en-US" sz="400" b="1" kern="1200" dirty="0">
            <a:solidFill>
              <a:schemeClr val="tx1">
                <a:lumMod val="75000"/>
              </a:schemeClr>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schemeClr>
              </a:solidFill>
            </a:rPr>
            <a:t>Reliability</a:t>
          </a:r>
          <a:endParaRPr lang="en-US" sz="1200" b="1" kern="1200" dirty="0">
            <a:solidFill>
              <a:schemeClr val="tx1">
                <a:lumMod val="75000"/>
              </a:schemeClr>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Security</a:t>
          </a:r>
          <a:endParaRPr lang="en-US" sz="1050" b="1" kern="1200" dirty="0">
            <a:solidFill>
              <a:schemeClr val="tx1">
                <a:lumMod val="75000"/>
              </a:schemeClr>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Predictability</a:t>
          </a:r>
          <a:endParaRPr lang="en-US" sz="1050" b="1" kern="1200" dirty="0">
            <a:solidFill>
              <a:schemeClr val="tx1">
                <a:lumMod val="75000"/>
              </a:schemeClr>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Scalability</a:t>
          </a:r>
          <a:endParaRPr lang="en-US" sz="1050" b="1" kern="1200" dirty="0">
            <a:solidFill>
              <a:schemeClr val="tx1">
                <a:lumMod val="75000"/>
              </a:schemeClr>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Extensibility</a:t>
          </a:r>
          <a:endParaRPr lang="en-US" sz="2000" b="1" kern="1200" dirty="0">
            <a:solidFill>
              <a:schemeClr val="tx1"/>
            </a:solidFill>
          </a:endParaRPr>
        </a:p>
      </dsp:txBody>
      <dsp:txXfrm>
        <a:off x="340854" y="1449304"/>
        <a:ext cx="1450345" cy="857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9B790-5DBB-47F3-ADB9-72A8C972F536}">
      <dsp:nvSpPr>
        <dsp:cNvPr id="0" name=""/>
        <dsp:cNvSpPr/>
      </dsp:nvSpPr>
      <dsp:spPr>
        <a:xfrm>
          <a:off x="932346" y="563308"/>
          <a:ext cx="3766230" cy="3766230"/>
        </a:xfrm>
        <a:prstGeom prst="blockArc">
          <a:avLst>
            <a:gd name="adj1" fmla="val 11880000"/>
            <a:gd name="adj2" fmla="val 16200000"/>
            <a:gd name="adj3" fmla="val 4636"/>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932346" y="563308"/>
          <a:ext cx="3766230" cy="3766230"/>
        </a:xfrm>
        <a:prstGeom prst="blockArc">
          <a:avLst>
            <a:gd name="adj1" fmla="val 7560000"/>
            <a:gd name="adj2" fmla="val 11880000"/>
            <a:gd name="adj3" fmla="val 4636"/>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932346" y="563308"/>
          <a:ext cx="3766230" cy="3766230"/>
        </a:xfrm>
        <a:prstGeom prst="blockArc">
          <a:avLst>
            <a:gd name="adj1" fmla="val 3240000"/>
            <a:gd name="adj2" fmla="val 7560000"/>
            <a:gd name="adj3" fmla="val 4636"/>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932346" y="563308"/>
          <a:ext cx="3766230" cy="3766230"/>
        </a:xfrm>
        <a:prstGeom prst="blockArc">
          <a:avLst>
            <a:gd name="adj1" fmla="val 20520000"/>
            <a:gd name="adj2" fmla="val 3240000"/>
            <a:gd name="adj3" fmla="val 4636"/>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932346" y="563308"/>
          <a:ext cx="3766230" cy="3766230"/>
        </a:xfrm>
        <a:prstGeom prst="blockArc">
          <a:avLst>
            <a:gd name="adj1" fmla="val 16200000"/>
            <a:gd name="adj2" fmla="val 20520000"/>
            <a:gd name="adj3" fmla="val 4636"/>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1418659" y="1176276"/>
          <a:ext cx="2673967" cy="2479149"/>
        </a:xfrm>
        <a:prstGeom prst="ellipse">
          <a:avLst/>
        </a:prstGeom>
        <a:solidFill>
          <a:schemeClr val="accent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Manageability</a:t>
          </a:r>
          <a:endParaRPr lang="en-US" sz="1000" b="1" kern="1200" dirty="0">
            <a:solidFill>
              <a:schemeClr val="tx1"/>
            </a:solidFill>
          </a:endParaRPr>
        </a:p>
      </dsp:txBody>
      <dsp:txXfrm>
        <a:off x="1810252" y="1539339"/>
        <a:ext cx="1890781" cy="1753023"/>
      </dsp:txXfrm>
    </dsp:sp>
    <dsp:sp modelId="{E152D1A6-5523-4089-9B5C-3456D6D22E89}">
      <dsp:nvSpPr>
        <dsp:cNvPr id="0" name=""/>
        <dsp:cNvSpPr/>
      </dsp:nvSpPr>
      <dsp:spPr>
        <a:xfrm>
          <a:off x="1707516" y="695"/>
          <a:ext cx="221589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75000"/>
                </a:schemeClr>
              </a:solidFill>
            </a:rPr>
            <a:t>Reliability</a:t>
          </a:r>
          <a:endParaRPr lang="en-US" sz="1200" b="1" kern="1200" dirty="0">
            <a:solidFill>
              <a:schemeClr val="tx1">
                <a:lumMod val="75000"/>
              </a:schemeClr>
            </a:solidFill>
          </a:endParaRPr>
        </a:p>
      </dsp:txBody>
      <dsp:txXfrm>
        <a:off x="2032026" y="178265"/>
        <a:ext cx="1566872" cy="857386"/>
      </dsp:txXfrm>
    </dsp:sp>
    <dsp:sp modelId="{BF525CC9-FB41-419D-A793-41BFCC9839CB}">
      <dsp:nvSpPr>
        <dsp:cNvPr id="0" name=""/>
        <dsp:cNvSpPr/>
      </dsp:nvSpPr>
      <dsp:spPr>
        <a:xfrm>
          <a:off x="3592432" y="1294990"/>
          <a:ext cx="1944928" cy="1166014"/>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Security</a:t>
          </a:r>
          <a:endParaRPr lang="en-US" sz="1050" b="1" kern="1200" dirty="0">
            <a:solidFill>
              <a:schemeClr val="tx1">
                <a:lumMod val="75000"/>
              </a:schemeClr>
            </a:solidFill>
          </a:endParaRPr>
        </a:p>
      </dsp:txBody>
      <dsp:txXfrm>
        <a:off x="3877260" y="1465749"/>
        <a:ext cx="1375272" cy="824496"/>
      </dsp:txXfrm>
    </dsp:sp>
    <dsp:sp modelId="{4A78DD41-9510-42C3-B3B6-3C033FF72C14}">
      <dsp:nvSpPr>
        <dsp:cNvPr id="0" name=""/>
        <dsp:cNvSpPr/>
      </dsp:nvSpPr>
      <dsp:spPr>
        <a:xfrm>
          <a:off x="2873069" y="3328318"/>
          <a:ext cx="2047205"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Predictability</a:t>
          </a:r>
          <a:endParaRPr lang="en-US" sz="1050" b="1" kern="1200" dirty="0">
            <a:solidFill>
              <a:schemeClr val="tx1">
                <a:lumMod val="75000"/>
              </a:schemeClr>
            </a:solidFill>
          </a:endParaRPr>
        </a:p>
      </dsp:txBody>
      <dsp:txXfrm>
        <a:off x="3172875" y="3505888"/>
        <a:ext cx="1447593" cy="857386"/>
      </dsp:txXfrm>
    </dsp:sp>
    <dsp:sp modelId="{07A88D95-5CD0-46B2-9F0C-78010263C4CF}">
      <dsp:nvSpPr>
        <dsp:cNvPr id="0" name=""/>
        <dsp:cNvSpPr/>
      </dsp:nvSpPr>
      <dsp:spPr>
        <a:xfrm>
          <a:off x="695110" y="3328318"/>
          <a:ext cx="2078282"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Scalability</a:t>
          </a:r>
          <a:endParaRPr lang="en-US" sz="1050" b="1" kern="1200" dirty="0">
            <a:solidFill>
              <a:schemeClr val="tx1">
                <a:lumMod val="75000"/>
              </a:schemeClr>
            </a:solidFill>
          </a:endParaRPr>
        </a:p>
      </dsp:txBody>
      <dsp:txXfrm>
        <a:off x="999467" y="3505888"/>
        <a:ext cx="1469568" cy="857386"/>
      </dsp:txXfrm>
    </dsp:sp>
    <dsp:sp modelId="{FF56C260-42DD-4A07-9D37-8314DC49D541}">
      <dsp:nvSpPr>
        <dsp:cNvPr id="0" name=""/>
        <dsp:cNvSpPr/>
      </dsp:nvSpPr>
      <dsp:spPr>
        <a:xfrm>
          <a:off x="40478" y="1271734"/>
          <a:ext cx="2051097" cy="1212526"/>
        </a:xfrm>
        <a:prstGeom prst="ellipse">
          <a:avLst/>
        </a:prstGeom>
        <a:solidFill>
          <a:schemeClr val="tx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lumMod val="75000"/>
                </a:schemeClr>
              </a:solidFill>
            </a:rPr>
            <a:t>Extensibility</a:t>
          </a:r>
          <a:endParaRPr lang="en-US" sz="1050" b="1" kern="1200" dirty="0">
            <a:solidFill>
              <a:schemeClr val="tx1">
                <a:lumMod val="75000"/>
              </a:schemeClr>
            </a:solidFill>
          </a:endParaRPr>
        </a:p>
      </dsp:txBody>
      <dsp:txXfrm>
        <a:off x="340854" y="1449304"/>
        <a:ext cx="1450345" cy="8573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098A-E771-4903-A813-E3FD97AD013F}">
      <dsp:nvSpPr>
        <dsp:cNvPr id="0" name=""/>
        <dsp:cNvSpPr/>
      </dsp:nvSpPr>
      <dsp:spPr>
        <a:xfrm>
          <a:off x="2820385" y="623381"/>
          <a:ext cx="4168476" cy="4168476"/>
        </a:xfrm>
        <a:prstGeom prst="blockArc">
          <a:avLst>
            <a:gd name="adj1" fmla="val 11835154"/>
            <a:gd name="adj2" fmla="val 16363714"/>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1F8512-0074-49FD-B99C-CED45917E7B8}">
      <dsp:nvSpPr>
        <dsp:cNvPr id="0" name=""/>
        <dsp:cNvSpPr/>
      </dsp:nvSpPr>
      <dsp:spPr>
        <a:xfrm>
          <a:off x="2836239" y="569739"/>
          <a:ext cx="4168476" cy="4168476"/>
        </a:xfrm>
        <a:prstGeom prst="blockArc">
          <a:avLst>
            <a:gd name="adj1" fmla="val 7393665"/>
            <a:gd name="adj2" fmla="val 11740698"/>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17301" y="625689"/>
          <a:ext cx="4168476" cy="4168476"/>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17301" y="625689"/>
          <a:ext cx="4168476" cy="4168476"/>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17301" y="625689"/>
          <a:ext cx="4168476" cy="4168476"/>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53474" y="1302197"/>
          <a:ext cx="2963716" cy="27477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Manageability</a:t>
          </a:r>
          <a:endParaRPr lang="en-US" sz="1000" b="1" kern="1200" dirty="0"/>
        </a:p>
      </dsp:txBody>
      <dsp:txXfrm>
        <a:off x="3887500" y="1704601"/>
        <a:ext cx="2095664" cy="1942980"/>
      </dsp:txXfrm>
    </dsp:sp>
    <dsp:sp modelId="{E152D1A6-5523-4089-9B5C-3456D6D22E89}">
      <dsp:nvSpPr>
        <dsp:cNvPr id="0" name=""/>
        <dsp:cNvSpPr/>
      </dsp:nvSpPr>
      <dsp:spPr>
        <a:xfrm>
          <a:off x="3773536" y="2112"/>
          <a:ext cx="2456004" cy="13439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Reliability</a:t>
          </a:r>
          <a:endParaRPr lang="en-US" sz="2000" b="1" kern="1200" dirty="0"/>
        </a:p>
      </dsp:txBody>
      <dsp:txXfrm>
        <a:off x="4133209" y="198924"/>
        <a:ext cx="1736658" cy="950291"/>
      </dsp:txXfrm>
    </dsp:sp>
    <dsp:sp modelId="{07A88D95-5CD0-46B2-9F0C-78010263C4CF}">
      <dsp:nvSpPr>
        <dsp:cNvPr id="0" name=""/>
        <dsp:cNvSpPr/>
      </dsp:nvSpPr>
      <dsp:spPr>
        <a:xfrm>
          <a:off x="5786012" y="1408855"/>
          <a:ext cx="2303484" cy="13439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Security</a:t>
          </a:r>
          <a:endParaRPr lang="en-US" sz="2000" b="1" kern="1200" dirty="0"/>
        </a:p>
      </dsp:txBody>
      <dsp:txXfrm>
        <a:off x="6123349" y="1605667"/>
        <a:ext cx="1628810" cy="950291"/>
      </dsp:txXfrm>
    </dsp:sp>
    <dsp:sp modelId="{FF56C260-42DD-4A07-9D37-8314DC49D541}">
      <dsp:nvSpPr>
        <dsp:cNvPr id="0" name=""/>
        <dsp:cNvSpPr/>
      </dsp:nvSpPr>
      <dsp:spPr>
        <a:xfrm>
          <a:off x="5061509" y="3685012"/>
          <a:ext cx="2273353" cy="13439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Predictability</a:t>
          </a:r>
          <a:endParaRPr lang="en-US" sz="2000" b="1" kern="1200" dirty="0"/>
        </a:p>
      </dsp:txBody>
      <dsp:txXfrm>
        <a:off x="5394434" y="3881824"/>
        <a:ext cx="1607503" cy="950291"/>
      </dsp:txXfrm>
    </dsp:sp>
    <dsp:sp modelId="{F1851A54-A415-4194-AC76-E1024D5929E7}">
      <dsp:nvSpPr>
        <dsp:cNvPr id="0" name=""/>
        <dsp:cNvSpPr/>
      </dsp:nvSpPr>
      <dsp:spPr>
        <a:xfrm>
          <a:off x="2640826" y="3685012"/>
          <a:ext cx="2328131" cy="13439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Scalability</a:t>
          </a:r>
          <a:endParaRPr lang="en-US" sz="2000" b="1" kern="1200" dirty="0">
            <a:solidFill>
              <a:schemeClr val="bg1"/>
            </a:solidFill>
          </a:endParaRPr>
        </a:p>
      </dsp:txBody>
      <dsp:txXfrm>
        <a:off x="2981773" y="3881824"/>
        <a:ext cx="1646237" cy="950291"/>
      </dsp:txXfrm>
    </dsp:sp>
    <dsp:sp modelId="{1C7457CB-08BA-47A5-9D70-C7D5D07366F8}">
      <dsp:nvSpPr>
        <dsp:cNvPr id="0" name=""/>
        <dsp:cNvSpPr/>
      </dsp:nvSpPr>
      <dsp:spPr>
        <a:xfrm>
          <a:off x="1759752" y="1431858"/>
          <a:ext cx="2401226" cy="134391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Extensibility</a:t>
          </a:r>
          <a:endParaRPr lang="en-US" sz="2000" b="1" kern="1200" dirty="0">
            <a:solidFill>
              <a:schemeClr val="bg1"/>
            </a:solidFill>
          </a:endParaRPr>
        </a:p>
      </dsp:txBody>
      <dsp:txXfrm>
        <a:off x="2111403" y="1628670"/>
        <a:ext cx="1697924" cy="9502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20694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7940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19</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9504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23</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9504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30</a:t>
            </a:fld>
            <a:endParaRPr lang="en-US"/>
          </a:p>
        </p:txBody>
      </p:sp>
    </p:spTree>
    <p:extLst>
      <p:ext uri="{BB962C8B-B14F-4D97-AF65-F5344CB8AC3E}">
        <p14:creationId xmlns:p14="http://schemas.microsoft.com/office/powerpoint/2010/main" val="5726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32</a:t>
            </a:fld>
            <a:endParaRPr lang="en-US"/>
          </a:p>
        </p:txBody>
      </p:sp>
    </p:spTree>
    <p:extLst>
      <p:ext uri="{BB962C8B-B14F-4D97-AF65-F5344CB8AC3E}">
        <p14:creationId xmlns:p14="http://schemas.microsoft.com/office/powerpoint/2010/main" val="84406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882138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3</a:t>
            </a:fld>
            <a:endParaRPr lang="en-US"/>
          </a:p>
        </p:txBody>
      </p:sp>
    </p:spTree>
    <p:extLst>
      <p:ext uri="{BB962C8B-B14F-4D97-AF65-F5344CB8AC3E}">
        <p14:creationId xmlns:p14="http://schemas.microsoft.com/office/powerpoint/2010/main" val="281952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4</a:t>
            </a:fld>
            <a:endParaRPr lang="en-US"/>
          </a:p>
        </p:txBody>
      </p:sp>
    </p:spTree>
    <p:extLst>
      <p:ext uri="{BB962C8B-B14F-4D97-AF65-F5344CB8AC3E}">
        <p14:creationId xmlns:p14="http://schemas.microsoft.com/office/powerpoint/2010/main" val="90344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5</a:t>
            </a:fld>
            <a:endParaRPr lang="en-US"/>
          </a:p>
        </p:txBody>
      </p:sp>
    </p:spTree>
    <p:extLst>
      <p:ext uri="{BB962C8B-B14F-4D97-AF65-F5344CB8AC3E}">
        <p14:creationId xmlns:p14="http://schemas.microsoft.com/office/powerpoint/2010/main" val="140388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6</a:t>
            </a:fld>
            <a:endParaRPr lang="en-US"/>
          </a:p>
        </p:txBody>
      </p:sp>
    </p:spTree>
    <p:extLst>
      <p:ext uri="{BB962C8B-B14F-4D97-AF65-F5344CB8AC3E}">
        <p14:creationId xmlns:p14="http://schemas.microsoft.com/office/powerpoint/2010/main" val="198671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7</a:t>
            </a:fld>
            <a:endParaRPr lang="en-US"/>
          </a:p>
        </p:txBody>
      </p:sp>
    </p:spTree>
    <p:extLst>
      <p:ext uri="{BB962C8B-B14F-4D97-AF65-F5344CB8AC3E}">
        <p14:creationId xmlns:p14="http://schemas.microsoft.com/office/powerpoint/2010/main" val="47665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8</a:t>
            </a:fld>
            <a:endParaRPr lang="en-US"/>
          </a:p>
        </p:txBody>
      </p:sp>
    </p:spTree>
    <p:extLst>
      <p:ext uri="{BB962C8B-B14F-4D97-AF65-F5344CB8AC3E}">
        <p14:creationId xmlns:p14="http://schemas.microsoft.com/office/powerpoint/2010/main" val="172420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00196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12</a:t>
            </a:fld>
            <a:endParaRPr lang="en-US"/>
          </a:p>
        </p:txBody>
      </p:sp>
    </p:spTree>
    <p:extLst>
      <p:ext uri="{BB962C8B-B14F-4D97-AF65-F5344CB8AC3E}">
        <p14:creationId xmlns:p14="http://schemas.microsoft.com/office/powerpoint/2010/main" val="2707144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443198"/>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F8F37468-A24F-4649-ABAF-BD23D92E1DA6}"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019C3A76-6B5F-4982-B7A0-B0BCA19A327B}" type="slidenum">
              <a:rPr lang="en-US" smtClean="0"/>
              <a:t>‹#›</a:t>
            </a:fld>
            <a:endParaRPr lang="en-US"/>
          </a:p>
        </p:txBody>
      </p:sp>
    </p:spTree>
    <p:extLst>
      <p:ext uri="{BB962C8B-B14F-4D97-AF65-F5344CB8AC3E}">
        <p14:creationId xmlns:p14="http://schemas.microsoft.com/office/powerpoint/2010/main" val="2496264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6228857" cy="1523497"/>
          </a:xfrm>
        </p:spPr>
        <p:txBody>
          <a:bodyPr>
            <a:normAutofit fontScale="90000"/>
          </a:bodyPr>
          <a:lstStyle/>
          <a:p>
            <a:r>
              <a:rPr lang="en-US" dirty="0"/>
              <a:t>A deep dive into Hyper-V networking</a:t>
            </a:r>
          </a:p>
        </p:txBody>
      </p:sp>
      <p:sp>
        <p:nvSpPr>
          <p:cNvPr id="3" name="Subtitle 2"/>
          <p:cNvSpPr>
            <a:spLocks noGrp="1"/>
          </p:cNvSpPr>
          <p:nvPr>
            <p:ph type="body" sz="quarter" idx="10"/>
          </p:nvPr>
        </p:nvSpPr>
        <p:spPr/>
        <p:txBody>
          <a:bodyPr/>
          <a:lstStyle/>
          <a:p>
            <a:r>
              <a:rPr lang="en-US" dirty="0"/>
              <a:t>SAC-437T</a:t>
            </a:r>
          </a:p>
        </p:txBody>
      </p:sp>
      <p:sp>
        <p:nvSpPr>
          <p:cNvPr id="9" name="Subtitle 2"/>
          <p:cNvSpPr txBox="1">
            <a:spLocks/>
          </p:cNvSpPr>
          <p:nvPr/>
        </p:nvSpPr>
        <p:spPr>
          <a:xfrm>
            <a:off x="910092" y="4495802"/>
            <a:ext cx="7686901"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mj-lt"/>
              </a:rPr>
              <a:t>See-Mong Tan / Pankaj Garg</a:t>
            </a:r>
          </a:p>
          <a:p>
            <a:r>
              <a:rPr lang="en-US" sz="2200" b="1" dirty="0" smtClean="0"/>
              <a:t>Program Management Lead / Software Development Lead</a:t>
            </a:r>
          </a:p>
          <a:p>
            <a:r>
              <a:rPr lang="en-US" sz="2200" dirty="0" smtClean="0"/>
              <a:t>Microsoft Corporation</a:t>
            </a:r>
            <a:endParaRPr lang="en-US" sz="2200" dirty="0"/>
          </a:p>
        </p:txBody>
      </p:sp>
    </p:spTree>
    <p:extLst>
      <p:ext uri="{BB962C8B-B14F-4D97-AF65-F5344CB8AC3E}">
        <p14:creationId xmlns:p14="http://schemas.microsoft.com/office/powerpoint/2010/main" val="20234269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04424796"/>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29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525798"/>
            <a:ext cx="9799455" cy="1477305"/>
          </a:xfrm>
          <a:prstGeom prst="rect">
            <a:avLst/>
          </a:prstGeom>
          <a:noFill/>
        </p:spPr>
        <p:txBody>
          <a:bodyPr wrap="square" lIns="121899" tIns="60949" rIns="121899" bIns="60949" rtlCol="0" anchor="ctr">
            <a:spAutoFit/>
          </a:bodyPr>
          <a:lstStyle/>
          <a:p>
            <a:pPr algn="ctr"/>
            <a:r>
              <a:rPr lang="en-US" sz="4400" dirty="0" smtClean="0"/>
              <a:t>Windows Server 8 NIC teaming provides reliability against hardware failures</a:t>
            </a:r>
            <a:endParaRPr lang="en-US" sz="4400" dirty="0"/>
          </a:p>
        </p:txBody>
      </p:sp>
    </p:spTree>
    <p:extLst>
      <p:ext uri="{BB962C8B-B14F-4D97-AF65-F5344CB8AC3E}">
        <p14:creationId xmlns:p14="http://schemas.microsoft.com/office/powerpoint/2010/main" val="256457684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Up-Down Arrow 154"/>
          <p:cNvSpPr/>
          <p:nvPr/>
        </p:nvSpPr>
        <p:spPr>
          <a:xfrm>
            <a:off x="7870565" y="1465932"/>
            <a:ext cx="210152" cy="157989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6" name="Rounded Rectangle 155"/>
          <p:cNvSpPr/>
          <p:nvPr/>
        </p:nvSpPr>
        <p:spPr>
          <a:xfrm>
            <a:off x="6349394" y="999923"/>
            <a:ext cx="3226429" cy="435436"/>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Hyper-V</a:t>
            </a:r>
            <a:r>
              <a:rPr lang="en-US" sz="1400" dirty="0" smtClean="0">
                <a:solidFill>
                  <a:schemeClr val="bg1"/>
                </a:solidFill>
              </a:rPr>
              <a:t> Extensible Switch</a:t>
            </a:r>
            <a:endParaRPr lang="en-US" sz="1400" dirty="0">
              <a:solidFill>
                <a:schemeClr val="bg1"/>
              </a:solidFill>
            </a:endParaRPr>
          </a:p>
        </p:txBody>
      </p:sp>
      <p:grpSp>
        <p:nvGrpSpPr>
          <p:cNvPr id="157" name="Group 156"/>
          <p:cNvGrpSpPr/>
          <p:nvPr/>
        </p:nvGrpSpPr>
        <p:grpSpPr>
          <a:xfrm>
            <a:off x="6654218" y="4485973"/>
            <a:ext cx="688295" cy="430292"/>
            <a:chOff x="1901226" y="4958403"/>
            <a:chExt cx="658146" cy="451799"/>
          </a:xfrm>
          <a:solidFill>
            <a:schemeClr val="accent5">
              <a:lumMod val="20000"/>
              <a:lumOff val="80000"/>
            </a:schemeClr>
          </a:solidFill>
        </p:grpSpPr>
        <p:sp>
          <p:nvSpPr>
            <p:cNvPr id="180" name="L-Shape 179"/>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81" name="TextBox 180"/>
            <p:cNvSpPr txBox="1"/>
            <p:nvPr/>
          </p:nvSpPr>
          <p:spPr>
            <a:xfrm>
              <a:off x="1901226" y="4958403"/>
              <a:ext cx="579701" cy="323160"/>
            </a:xfrm>
            <a:prstGeom prst="rect">
              <a:avLst/>
            </a:prstGeom>
            <a:grpFill/>
          </p:spPr>
          <p:txBody>
            <a:bodyPr wrap="none" rtlCol="0">
              <a:spAutoFit/>
            </a:bodyPr>
            <a:lstStyle/>
            <a:p>
              <a:r>
                <a:rPr lang="en-US" sz="1400" dirty="0">
                  <a:solidFill>
                    <a:schemeClr val="bg1"/>
                  </a:solidFill>
                </a:rPr>
                <a:t>NIC 1</a:t>
              </a:r>
            </a:p>
          </p:txBody>
        </p:sp>
      </p:grpSp>
      <p:grpSp>
        <p:nvGrpSpPr>
          <p:cNvPr id="158" name="Group 157"/>
          <p:cNvGrpSpPr/>
          <p:nvPr/>
        </p:nvGrpSpPr>
        <p:grpSpPr>
          <a:xfrm>
            <a:off x="7672958" y="4485973"/>
            <a:ext cx="688295" cy="430292"/>
            <a:chOff x="1901226" y="4958403"/>
            <a:chExt cx="658146" cy="451799"/>
          </a:xfrm>
          <a:solidFill>
            <a:schemeClr val="accent5">
              <a:lumMod val="20000"/>
              <a:lumOff val="80000"/>
            </a:schemeClr>
          </a:solidFill>
        </p:grpSpPr>
        <p:sp>
          <p:nvSpPr>
            <p:cNvPr id="178" name="L-Shape 177"/>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79" name="TextBox 178"/>
            <p:cNvSpPr txBox="1"/>
            <p:nvPr/>
          </p:nvSpPr>
          <p:spPr>
            <a:xfrm>
              <a:off x="1901226" y="4958403"/>
              <a:ext cx="579701" cy="323160"/>
            </a:xfrm>
            <a:prstGeom prst="rect">
              <a:avLst/>
            </a:prstGeom>
            <a:grpFill/>
          </p:spPr>
          <p:txBody>
            <a:bodyPr wrap="none" rtlCol="0">
              <a:spAutoFit/>
            </a:bodyPr>
            <a:lstStyle/>
            <a:p>
              <a:r>
                <a:rPr lang="en-US" sz="1400" dirty="0">
                  <a:solidFill>
                    <a:schemeClr val="bg1"/>
                  </a:solidFill>
                </a:rPr>
                <a:t>NIC 2</a:t>
              </a:r>
            </a:p>
          </p:txBody>
        </p:sp>
      </p:grpSp>
      <p:sp>
        <p:nvSpPr>
          <p:cNvPr id="159" name="L-Shape 158"/>
          <p:cNvSpPr/>
          <p:nvPr/>
        </p:nvSpPr>
        <p:spPr>
          <a:xfrm rot="5400000">
            <a:off x="8838762" y="4403749"/>
            <a:ext cx="362865" cy="660417"/>
          </a:xfrm>
          <a:prstGeom prst="corner">
            <a:avLst>
              <a:gd name="adj1" fmla="val 81194"/>
              <a:gd name="adj2" fmla="val 721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60" name="TextBox 159"/>
          <p:cNvSpPr txBox="1"/>
          <p:nvPr/>
        </p:nvSpPr>
        <p:spPr>
          <a:xfrm>
            <a:off x="8662106" y="4485534"/>
            <a:ext cx="606256" cy="307777"/>
          </a:xfrm>
          <a:prstGeom prst="rect">
            <a:avLst/>
          </a:prstGeom>
          <a:noFill/>
        </p:spPr>
        <p:txBody>
          <a:bodyPr wrap="none" rtlCol="0">
            <a:spAutoFit/>
          </a:bodyPr>
          <a:lstStyle/>
          <a:p>
            <a:r>
              <a:rPr lang="en-US" sz="1400" dirty="0">
                <a:solidFill>
                  <a:schemeClr val="bg1"/>
                </a:solidFill>
              </a:rPr>
              <a:t>NIC 3</a:t>
            </a:r>
          </a:p>
        </p:txBody>
      </p:sp>
      <p:sp>
        <p:nvSpPr>
          <p:cNvPr id="161" name="Rounded Rectangle 160"/>
          <p:cNvSpPr/>
          <p:nvPr/>
        </p:nvSpPr>
        <p:spPr>
          <a:xfrm>
            <a:off x="6349394" y="5429418"/>
            <a:ext cx="3226429" cy="43543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Network switch</a:t>
            </a:r>
          </a:p>
        </p:txBody>
      </p:sp>
      <p:sp>
        <p:nvSpPr>
          <p:cNvPr id="162" name="Up-Down Arrow 161"/>
          <p:cNvSpPr/>
          <p:nvPr/>
        </p:nvSpPr>
        <p:spPr>
          <a:xfrm>
            <a:off x="6725794" y="4916265"/>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3" name="Up-Down Arrow 162"/>
          <p:cNvSpPr/>
          <p:nvPr/>
        </p:nvSpPr>
        <p:spPr>
          <a:xfrm>
            <a:off x="7738732" y="4916265"/>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4" name="Up-Down Arrow 163"/>
          <p:cNvSpPr/>
          <p:nvPr/>
        </p:nvSpPr>
        <p:spPr>
          <a:xfrm>
            <a:off x="8676640" y="4915389"/>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5" name="Rounded Rectangle 164"/>
          <p:cNvSpPr/>
          <p:nvPr/>
        </p:nvSpPr>
        <p:spPr>
          <a:xfrm>
            <a:off x="6366269" y="3033873"/>
            <a:ext cx="3209553" cy="11401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6" name="Rounded Rectangle 165"/>
          <p:cNvSpPr/>
          <p:nvPr/>
        </p:nvSpPr>
        <p:spPr>
          <a:xfrm>
            <a:off x="6372832" y="1663497"/>
            <a:ext cx="3202991" cy="11329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a:solidFill>
                  <a:schemeClr val="bg1"/>
                </a:solidFill>
              </a:rPr>
              <a:t>LBFO Provider</a:t>
            </a:r>
          </a:p>
        </p:txBody>
      </p:sp>
      <p:sp>
        <p:nvSpPr>
          <p:cNvPr id="167" name="Up-Down Arrow 166"/>
          <p:cNvSpPr/>
          <p:nvPr/>
        </p:nvSpPr>
        <p:spPr>
          <a:xfrm>
            <a:off x="6907227" y="4203693"/>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8" name="Up-Down Arrow 167"/>
          <p:cNvSpPr/>
          <p:nvPr/>
        </p:nvSpPr>
        <p:spPr>
          <a:xfrm>
            <a:off x="7912443" y="4203324"/>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9" name="Up-Down Arrow 168"/>
          <p:cNvSpPr/>
          <p:nvPr/>
        </p:nvSpPr>
        <p:spPr>
          <a:xfrm>
            <a:off x="8859647" y="4203693"/>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0" name="Flowchart: Connector 169"/>
          <p:cNvSpPr/>
          <p:nvPr/>
        </p:nvSpPr>
        <p:spPr>
          <a:xfrm>
            <a:off x="6569018" y="5117534"/>
            <a:ext cx="2549579" cy="108859"/>
          </a:xfrm>
          <a:prstGeom prst="flowChartConnector">
            <a:avLst/>
          </a:prstGeom>
          <a:solidFill>
            <a:schemeClr val="accent1">
              <a:lumMod val="40000"/>
              <a:lumOff val="6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1" name="Rectangle 170"/>
          <p:cNvSpPr/>
          <p:nvPr/>
        </p:nvSpPr>
        <p:spPr>
          <a:xfrm>
            <a:off x="6593407" y="3955718"/>
            <a:ext cx="2756996" cy="228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Protocol edge</a:t>
            </a:r>
          </a:p>
        </p:txBody>
      </p:sp>
      <p:sp>
        <p:nvSpPr>
          <p:cNvPr id="172" name="Rectangle 171"/>
          <p:cNvSpPr/>
          <p:nvPr/>
        </p:nvSpPr>
        <p:spPr>
          <a:xfrm>
            <a:off x="6627988" y="3043474"/>
            <a:ext cx="2722415" cy="5604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bg1"/>
                </a:solidFill>
              </a:rPr>
              <a:t>Virtual miniport 1</a:t>
            </a:r>
          </a:p>
        </p:txBody>
      </p:sp>
      <p:sp>
        <p:nvSpPr>
          <p:cNvPr id="173" name="Rectangle 172"/>
          <p:cNvSpPr/>
          <p:nvPr/>
        </p:nvSpPr>
        <p:spPr>
          <a:xfrm>
            <a:off x="6628473" y="1781770"/>
            <a:ext cx="2694337" cy="5995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Frame distribution/aggregation</a:t>
            </a:r>
          </a:p>
          <a:p>
            <a:pPr algn="ctr"/>
            <a:r>
              <a:rPr lang="en-US" sz="1100" dirty="0">
                <a:solidFill>
                  <a:schemeClr val="bg1"/>
                </a:solidFill>
              </a:rPr>
              <a:t>Failure detection</a:t>
            </a:r>
          </a:p>
          <a:p>
            <a:pPr algn="ctr"/>
            <a:r>
              <a:rPr lang="en-US" sz="1100" dirty="0">
                <a:solidFill>
                  <a:schemeClr val="bg1"/>
                </a:solidFill>
              </a:rPr>
              <a:t>Control protocol implementation</a:t>
            </a:r>
          </a:p>
        </p:txBody>
      </p:sp>
      <p:sp>
        <p:nvSpPr>
          <p:cNvPr id="174" name="TextBox 173"/>
          <p:cNvSpPr txBox="1"/>
          <p:nvPr/>
        </p:nvSpPr>
        <p:spPr>
          <a:xfrm>
            <a:off x="6372834" y="3603968"/>
            <a:ext cx="3202989" cy="307777"/>
          </a:xfrm>
          <a:prstGeom prst="rect">
            <a:avLst/>
          </a:prstGeom>
          <a:noFill/>
        </p:spPr>
        <p:txBody>
          <a:bodyPr wrap="square" rtlCol="0">
            <a:spAutoFit/>
          </a:bodyPr>
          <a:lstStyle/>
          <a:p>
            <a:pPr algn="ctr"/>
            <a:r>
              <a:rPr lang="en-US" sz="1400" dirty="0">
                <a:solidFill>
                  <a:schemeClr val="bg1"/>
                </a:solidFill>
              </a:rPr>
              <a:t>IM Mux</a:t>
            </a:r>
          </a:p>
        </p:txBody>
      </p:sp>
      <p:sp>
        <p:nvSpPr>
          <p:cNvPr id="175" name="Rectangle 174"/>
          <p:cNvSpPr/>
          <p:nvPr/>
        </p:nvSpPr>
        <p:spPr>
          <a:xfrm>
            <a:off x="6800824" y="3044945"/>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1</a:t>
            </a:r>
          </a:p>
        </p:txBody>
      </p:sp>
      <p:sp>
        <p:nvSpPr>
          <p:cNvPr id="176" name="Rectangle 175"/>
          <p:cNvSpPr/>
          <p:nvPr/>
        </p:nvSpPr>
        <p:spPr>
          <a:xfrm>
            <a:off x="7623401" y="3045826"/>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2</a:t>
            </a:r>
          </a:p>
        </p:txBody>
      </p:sp>
      <p:sp>
        <p:nvSpPr>
          <p:cNvPr id="177" name="Rectangle 176"/>
          <p:cNvSpPr/>
          <p:nvPr/>
        </p:nvSpPr>
        <p:spPr>
          <a:xfrm>
            <a:off x="8480683" y="3045826"/>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3</a:t>
            </a:r>
          </a:p>
        </p:txBody>
      </p:sp>
      <p:sp>
        <p:nvSpPr>
          <p:cNvPr id="137" name="Rounded Rectangle 136"/>
          <p:cNvSpPr/>
          <p:nvPr/>
        </p:nvSpPr>
        <p:spPr>
          <a:xfrm>
            <a:off x="2285172" y="2684072"/>
            <a:ext cx="1992266"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dirty="0">
                <a:solidFill>
                  <a:schemeClr val="bg1"/>
                </a:solidFill>
              </a:rPr>
              <a:t>LBFO  Configuration DLL</a:t>
            </a:r>
          </a:p>
        </p:txBody>
      </p:sp>
      <p:sp>
        <p:nvSpPr>
          <p:cNvPr id="140" name="Rounded Rectangle 139"/>
          <p:cNvSpPr/>
          <p:nvPr/>
        </p:nvSpPr>
        <p:spPr>
          <a:xfrm>
            <a:off x="2285172" y="1350768"/>
            <a:ext cx="1992266"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dirty="0">
                <a:solidFill>
                  <a:schemeClr val="bg1"/>
                </a:solidFill>
              </a:rPr>
              <a:t>LBFO </a:t>
            </a:r>
            <a:r>
              <a:rPr lang="en-US" sz="1400" dirty="0" smtClean="0">
                <a:solidFill>
                  <a:schemeClr val="bg1"/>
                </a:solidFill>
              </a:rPr>
              <a:t>Admin GUI</a:t>
            </a:r>
            <a:endParaRPr lang="en-US" sz="1400" dirty="0">
              <a:solidFill>
                <a:schemeClr val="bg1"/>
              </a:solidFill>
            </a:endParaRPr>
          </a:p>
        </p:txBody>
      </p:sp>
      <p:cxnSp>
        <p:nvCxnSpPr>
          <p:cNvPr id="142" name="Straight Connector 141"/>
          <p:cNvCxnSpPr/>
          <p:nvPr/>
        </p:nvCxnSpPr>
        <p:spPr>
          <a:xfrm>
            <a:off x="5871249" y="999924"/>
            <a:ext cx="0" cy="3933023"/>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16200000">
            <a:off x="5463236" y="4193728"/>
            <a:ext cx="1202274" cy="338532"/>
          </a:xfrm>
          <a:prstGeom prst="rect">
            <a:avLst/>
          </a:prstGeom>
          <a:noFill/>
        </p:spPr>
        <p:txBody>
          <a:bodyPr wrap="none" lIns="121899" tIns="60949" rIns="121899" bIns="60949" rtlCol="0">
            <a:spAutoFit/>
          </a:bodyPr>
          <a:lstStyle/>
          <a:p>
            <a:r>
              <a:rPr lang="en-US" sz="1400" dirty="0"/>
              <a:t>Kernel mode</a:t>
            </a:r>
          </a:p>
        </p:txBody>
      </p:sp>
      <p:sp>
        <p:nvSpPr>
          <p:cNvPr id="144" name="TextBox 143"/>
          <p:cNvSpPr txBox="1"/>
          <p:nvPr/>
        </p:nvSpPr>
        <p:spPr>
          <a:xfrm rot="16200000">
            <a:off x="5045344" y="4193728"/>
            <a:ext cx="1073328" cy="338532"/>
          </a:xfrm>
          <a:prstGeom prst="rect">
            <a:avLst/>
          </a:prstGeom>
          <a:noFill/>
        </p:spPr>
        <p:txBody>
          <a:bodyPr wrap="none" lIns="121899" tIns="60949" rIns="121899" bIns="60949" rtlCol="0">
            <a:spAutoFit/>
          </a:bodyPr>
          <a:lstStyle/>
          <a:p>
            <a:r>
              <a:rPr lang="en-US" sz="1400" dirty="0"/>
              <a:t>User mode</a:t>
            </a:r>
          </a:p>
        </p:txBody>
      </p:sp>
      <p:sp>
        <p:nvSpPr>
          <p:cNvPr id="148" name="Down Arrow 147"/>
          <p:cNvSpPr/>
          <p:nvPr/>
        </p:nvSpPr>
        <p:spPr>
          <a:xfrm>
            <a:off x="2499475" y="1937662"/>
            <a:ext cx="398454" cy="773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49" name="Down Arrow 148"/>
          <p:cNvSpPr/>
          <p:nvPr/>
        </p:nvSpPr>
        <p:spPr>
          <a:xfrm rot="15207326">
            <a:off x="5170545" y="1674717"/>
            <a:ext cx="362863" cy="18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50" name="Down Arrow 149"/>
          <p:cNvSpPr/>
          <p:nvPr/>
        </p:nvSpPr>
        <p:spPr>
          <a:xfrm rot="17063018">
            <a:off x="5175100" y="2389396"/>
            <a:ext cx="362863" cy="1851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51" name="TextBox 150"/>
          <p:cNvSpPr txBox="1"/>
          <p:nvPr/>
        </p:nvSpPr>
        <p:spPr>
          <a:xfrm>
            <a:off x="2878223" y="2127139"/>
            <a:ext cx="595633" cy="338532"/>
          </a:xfrm>
          <a:prstGeom prst="rect">
            <a:avLst/>
          </a:prstGeom>
          <a:noFill/>
        </p:spPr>
        <p:txBody>
          <a:bodyPr wrap="none" lIns="121899" tIns="60949" rIns="121899" bIns="60949" rtlCol="0">
            <a:spAutoFit/>
          </a:bodyPr>
          <a:lstStyle/>
          <a:p>
            <a:r>
              <a:rPr lang="en-US" sz="1400" dirty="0"/>
              <a:t>WMI</a:t>
            </a:r>
          </a:p>
        </p:txBody>
      </p:sp>
      <p:sp>
        <p:nvSpPr>
          <p:cNvPr id="152" name="TextBox 151"/>
          <p:cNvSpPr txBox="1"/>
          <p:nvPr/>
        </p:nvSpPr>
        <p:spPr>
          <a:xfrm>
            <a:off x="4895426" y="2804758"/>
            <a:ext cx="707844" cy="338532"/>
          </a:xfrm>
          <a:prstGeom prst="rect">
            <a:avLst/>
          </a:prstGeom>
          <a:noFill/>
        </p:spPr>
        <p:txBody>
          <a:bodyPr wrap="none" lIns="121899" tIns="60949" rIns="121899" bIns="60949" rtlCol="0">
            <a:spAutoFit/>
          </a:bodyPr>
          <a:lstStyle/>
          <a:p>
            <a:r>
              <a:rPr lang="en-US" sz="1400" dirty="0"/>
              <a:t>IOCTL</a:t>
            </a:r>
          </a:p>
        </p:txBody>
      </p:sp>
      <p:sp>
        <p:nvSpPr>
          <p:cNvPr id="41" name="Title 1"/>
          <p:cNvSpPr>
            <a:spLocks noGrp="1"/>
          </p:cNvSpPr>
          <p:nvPr>
            <p:ph type="title"/>
          </p:nvPr>
        </p:nvSpPr>
        <p:spPr>
          <a:xfrm>
            <a:off x="609441" y="279400"/>
            <a:ext cx="10969943" cy="609398"/>
          </a:xfrm>
        </p:spPr>
        <p:txBody>
          <a:bodyPr/>
          <a:lstStyle/>
          <a:p>
            <a:r>
              <a:rPr lang="en-US" dirty="0" smtClean="0"/>
              <a:t>NIC Teaming</a:t>
            </a:r>
            <a:endParaRPr lang="en-US" dirty="0"/>
          </a:p>
        </p:txBody>
      </p:sp>
      <p:sp>
        <p:nvSpPr>
          <p:cNvPr id="40" name="Content Placeholder 2"/>
          <p:cNvSpPr>
            <a:spLocks noGrp="1"/>
          </p:cNvSpPr>
          <p:nvPr>
            <p:ph idx="1"/>
          </p:nvPr>
        </p:nvSpPr>
        <p:spPr>
          <a:xfrm>
            <a:off x="276781" y="4941612"/>
            <a:ext cx="4391788" cy="1298570"/>
          </a:xfrm>
        </p:spPr>
        <p:txBody>
          <a:bodyPr>
            <a:noAutofit/>
          </a:bodyPr>
          <a:lstStyle/>
          <a:p>
            <a:r>
              <a:rPr lang="en-US" sz="1800" dirty="0"/>
              <a:t>Multiple modes:  switch dependent and switch independent</a:t>
            </a:r>
          </a:p>
          <a:p>
            <a:r>
              <a:rPr lang="en-US" sz="1800" dirty="0" smtClean="0"/>
              <a:t>Hashing </a:t>
            </a:r>
            <a:r>
              <a:rPr lang="en-US" sz="1800" dirty="0"/>
              <a:t>modes: port and 4-tuple</a:t>
            </a:r>
          </a:p>
          <a:p>
            <a:r>
              <a:rPr lang="en-US" sz="1800" dirty="0"/>
              <a:t>Active </a:t>
            </a:r>
            <a:r>
              <a:rPr lang="en-US" sz="1800" dirty="0" err="1"/>
              <a:t>active</a:t>
            </a:r>
            <a:r>
              <a:rPr lang="en-US" sz="1800" dirty="0"/>
              <a:t> and active standby</a:t>
            </a:r>
          </a:p>
          <a:p>
            <a:endParaRPr lang="en-US" sz="1800" dirty="0"/>
          </a:p>
        </p:txBody>
      </p:sp>
      <p:sp>
        <p:nvSpPr>
          <p:cNvPr id="42" name="Rectangle 41"/>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b="1" dirty="0" smtClean="0">
                <a:gradFill>
                  <a:gsLst>
                    <a:gs pos="0">
                      <a:schemeClr val="tx1"/>
                    </a:gs>
                    <a:gs pos="100000">
                      <a:schemeClr val="tx1"/>
                    </a:gs>
                  </a:gsLst>
                  <a:lin ang="5400000" scaled="0"/>
                </a:gradFill>
                <a:latin typeface="+mj-lt"/>
              </a:rPr>
              <a:t>Session 433 – </a:t>
            </a:r>
            <a:r>
              <a:rPr lang="en-US" sz="1600" b="1" dirty="0">
                <a:solidFill>
                  <a:schemeClr val="tx1"/>
                </a:solidFill>
              </a:rPr>
              <a:t>Acceleration &amp; Other NIC Technologies for the Data Center </a:t>
            </a:r>
          </a:p>
        </p:txBody>
      </p:sp>
      <p:sp>
        <p:nvSpPr>
          <p:cNvPr id="43" name="Rectangle 42"/>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46045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24610990"/>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49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187244"/>
            <a:ext cx="9799455" cy="2154414"/>
          </a:xfrm>
          <a:prstGeom prst="rect">
            <a:avLst/>
          </a:prstGeom>
          <a:noFill/>
        </p:spPr>
        <p:txBody>
          <a:bodyPr wrap="square" lIns="121899" tIns="60949" rIns="121899" bIns="60949" rtlCol="0" anchor="ctr">
            <a:spAutoFit/>
          </a:bodyPr>
          <a:lstStyle/>
          <a:p>
            <a:pPr algn="ctr"/>
            <a:r>
              <a:rPr lang="en-US" sz="4400" dirty="0" smtClean="0"/>
              <a:t>Windows Server 8 provides security features required to host multi-tenant workloads in a hybrid cloud</a:t>
            </a:r>
            <a:endParaRPr lang="en-US" sz="4400" dirty="0"/>
          </a:p>
        </p:txBody>
      </p:sp>
    </p:spTree>
    <p:extLst>
      <p:ext uri="{BB962C8B-B14F-4D97-AF65-F5344CB8AC3E}">
        <p14:creationId xmlns:p14="http://schemas.microsoft.com/office/powerpoint/2010/main" val="167327218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Virtualization</a:t>
            </a:r>
            <a:endParaRPr lang="en-US" dirty="0"/>
          </a:p>
        </p:txBody>
      </p:sp>
      <p:sp>
        <p:nvSpPr>
          <p:cNvPr id="6" name="Content Placeholder 5"/>
          <p:cNvSpPr>
            <a:spLocks noGrp="1"/>
          </p:cNvSpPr>
          <p:nvPr>
            <p:ph sz="half" idx="4294967295"/>
          </p:nvPr>
        </p:nvSpPr>
        <p:spPr>
          <a:xfrm>
            <a:off x="6178596" y="4983390"/>
            <a:ext cx="4271690" cy="1527175"/>
          </a:xfrm>
        </p:spPr>
        <p:txBody>
          <a:bodyPr>
            <a:normAutofit/>
          </a:bodyPr>
          <a:lstStyle/>
          <a:p>
            <a:pPr marL="0" indent="0">
              <a:buNone/>
            </a:pPr>
            <a:r>
              <a:rPr lang="en-US" sz="1800" b="1" dirty="0" smtClean="0">
                <a:solidFill>
                  <a:schemeClr val="tx1"/>
                </a:solidFill>
              </a:rPr>
              <a:t>Network virtualization</a:t>
            </a:r>
          </a:p>
          <a:p>
            <a:pPr>
              <a:buFont typeface="Wingdings" pitchFamily="2" charset="2"/>
              <a:buChar char="§"/>
            </a:pPr>
            <a:r>
              <a:rPr lang="en-US" sz="1800" dirty="0" smtClean="0"/>
              <a:t>Run multiple virtual networks on a physical network</a:t>
            </a:r>
          </a:p>
          <a:p>
            <a:pPr>
              <a:buFont typeface="Wingdings" pitchFamily="2" charset="2"/>
              <a:buChar char="§"/>
            </a:pPr>
            <a:r>
              <a:rPr lang="en-US" sz="1800" dirty="0" smtClean="0"/>
              <a:t>Each virtual network has illusion it is running as a physical fabric</a:t>
            </a:r>
            <a:endParaRPr lang="en-US" sz="1800" dirty="0"/>
          </a:p>
        </p:txBody>
      </p:sp>
      <p:sp>
        <p:nvSpPr>
          <p:cNvPr id="5" name="Content Placeholder 4"/>
          <p:cNvSpPr>
            <a:spLocks noGrp="1"/>
          </p:cNvSpPr>
          <p:nvPr>
            <p:ph sz="half" idx="4294967295"/>
          </p:nvPr>
        </p:nvSpPr>
        <p:spPr>
          <a:xfrm>
            <a:off x="1020932" y="4983390"/>
            <a:ext cx="4300005" cy="1527175"/>
          </a:xfrm>
        </p:spPr>
        <p:txBody>
          <a:bodyPr>
            <a:normAutofit/>
          </a:bodyPr>
          <a:lstStyle/>
          <a:p>
            <a:pPr marL="0" indent="0">
              <a:buNone/>
            </a:pPr>
            <a:r>
              <a:rPr lang="en-US" sz="1800" b="1" dirty="0" smtClean="0">
                <a:solidFill>
                  <a:schemeClr val="tx1"/>
                </a:solidFill>
              </a:rPr>
              <a:t>Server Virtualization</a:t>
            </a:r>
          </a:p>
          <a:p>
            <a:pPr>
              <a:buFont typeface="Wingdings" pitchFamily="2" charset="2"/>
              <a:buChar char="§"/>
            </a:pPr>
            <a:r>
              <a:rPr lang="en-US" sz="1800" dirty="0" smtClean="0"/>
              <a:t>Run multiple virtual servers on a physical server</a:t>
            </a:r>
          </a:p>
          <a:p>
            <a:pPr>
              <a:buFont typeface="Wingdings" pitchFamily="2" charset="2"/>
              <a:buChar char="§"/>
            </a:pPr>
            <a:r>
              <a:rPr lang="en-US" sz="1800" dirty="0" smtClean="0"/>
              <a:t>Each VM has illusion it is running as a physical server</a:t>
            </a:r>
          </a:p>
        </p:txBody>
      </p:sp>
      <p:pic>
        <p:nvPicPr>
          <p:cNvPr id="7" name="Picture 6"/>
          <p:cNvPicPr>
            <a:picLocks noChangeAspect="1"/>
          </p:cNvPicPr>
          <p:nvPr/>
        </p:nvPicPr>
        <p:blipFill>
          <a:blip r:embed="rId2"/>
          <a:stretch>
            <a:fillRect/>
          </a:stretch>
        </p:blipFill>
        <p:spPr>
          <a:xfrm>
            <a:off x="2037807" y="947565"/>
            <a:ext cx="7701258" cy="3776109"/>
          </a:xfrm>
          <a:prstGeom prst="rect">
            <a:avLst/>
          </a:prstGeom>
        </p:spPr>
      </p:pic>
      <p:sp>
        <p:nvSpPr>
          <p:cNvPr id="8" name="Rounded Rectangle 7"/>
          <p:cNvSpPr/>
          <p:nvPr/>
        </p:nvSpPr>
        <p:spPr>
          <a:xfrm>
            <a:off x="914162" y="4920342"/>
            <a:ext cx="4469236" cy="1556657"/>
          </a:xfrm>
          <a:prstGeom prst="roundRect">
            <a:avLst/>
          </a:prstGeom>
          <a:noFill/>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US"/>
          </a:p>
        </p:txBody>
      </p:sp>
      <p:sp>
        <p:nvSpPr>
          <p:cNvPr id="9" name="Rounded Rectangle 8"/>
          <p:cNvSpPr/>
          <p:nvPr/>
        </p:nvSpPr>
        <p:spPr>
          <a:xfrm>
            <a:off x="6094412" y="4851400"/>
            <a:ext cx="4469236" cy="1625600"/>
          </a:xfrm>
          <a:prstGeom prst="roundRect">
            <a:avLst/>
          </a:prstGeom>
          <a:noFill/>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endParaRPr lang="en-US"/>
          </a:p>
        </p:txBody>
      </p:sp>
      <p:sp>
        <p:nvSpPr>
          <p:cNvPr id="10" name="Right Arrow 9"/>
          <p:cNvSpPr/>
          <p:nvPr/>
        </p:nvSpPr>
        <p:spPr>
          <a:xfrm>
            <a:off x="5383398" y="5257800"/>
            <a:ext cx="711014" cy="812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353348162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a:xfrm>
            <a:off x="519112" y="1447800"/>
            <a:ext cx="11149013" cy="1526572"/>
          </a:xfrm>
        </p:spPr>
        <p:txBody>
          <a:bodyPr/>
          <a:lstStyle/>
          <a:p>
            <a:pPr lvl="0"/>
            <a:r>
              <a:rPr lang="en-US" dirty="0"/>
              <a:t>Port ACLs</a:t>
            </a:r>
          </a:p>
          <a:p>
            <a:pPr lvl="0"/>
            <a:r>
              <a:rPr lang="en-US" dirty="0"/>
              <a:t>PVLAN</a:t>
            </a:r>
          </a:p>
          <a:p>
            <a:pPr lvl="0"/>
            <a:r>
              <a:rPr lang="en-US" dirty="0"/>
              <a:t>DHCP </a:t>
            </a:r>
            <a:r>
              <a:rPr lang="en-US" dirty="0" smtClean="0"/>
              <a:t>Guard</a:t>
            </a:r>
            <a:endParaRPr lang="en-US" dirty="0"/>
          </a:p>
        </p:txBody>
      </p:sp>
      <p:sp>
        <p:nvSpPr>
          <p:cNvPr id="4" name="Rectangle 3"/>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Session 442 – </a:t>
            </a:r>
            <a:r>
              <a:rPr lang="en-US" sz="1600" b="1" dirty="0">
                <a:solidFill>
                  <a:schemeClr val="tx1"/>
                </a:solidFill>
              </a:rPr>
              <a:t>Designing and Extending Multi-Tenant Clouds using Network Virtualization</a:t>
            </a:r>
            <a:endParaRPr lang="en-US" sz="1600" b="1" dirty="0" smtClean="0">
              <a:gradFill>
                <a:gsLst>
                  <a:gs pos="0">
                    <a:schemeClr val="tx1"/>
                  </a:gs>
                  <a:gs pos="100000">
                    <a:schemeClr val="tx1"/>
                  </a:gs>
                </a:gsLst>
                <a:lin ang="5400000" scaled="0"/>
              </a:gradFill>
              <a:latin typeface="+mj-lt"/>
            </a:endParaRPr>
          </a:p>
        </p:txBody>
      </p:sp>
      <p:sp>
        <p:nvSpPr>
          <p:cNvPr id="5" name="Rectangle 4"/>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1314695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3612726"/>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370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861168" y="2187244"/>
            <a:ext cx="8504729" cy="2154414"/>
          </a:xfrm>
          <a:prstGeom prst="rect">
            <a:avLst/>
          </a:prstGeom>
          <a:noFill/>
        </p:spPr>
        <p:txBody>
          <a:bodyPr wrap="square" lIns="121899" tIns="60949" rIns="121899" bIns="60949" rtlCol="0" anchor="ctr">
            <a:spAutoFit/>
          </a:bodyPr>
          <a:lstStyle/>
          <a:p>
            <a:pPr algn="ctr"/>
            <a:r>
              <a:rPr lang="en-US" sz="4400" dirty="0" smtClean="0"/>
              <a:t>Windows Server 8 QoS provides predictable performance in a multi-tenant environment</a:t>
            </a:r>
            <a:endParaRPr lang="en-US" sz="4400" dirty="0"/>
          </a:p>
        </p:txBody>
      </p:sp>
    </p:spTree>
    <p:extLst>
      <p:ext uri="{BB962C8B-B14F-4D97-AF65-F5344CB8AC3E}">
        <p14:creationId xmlns:p14="http://schemas.microsoft.com/office/powerpoint/2010/main" val="33240691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9400"/>
            <a:ext cx="10969943" cy="609398"/>
          </a:xfrm>
        </p:spPr>
        <p:txBody>
          <a:bodyPr/>
          <a:lstStyle/>
          <a:p>
            <a:r>
              <a:rPr lang="en-US" dirty="0" smtClean="0"/>
              <a:t>Hyper-V QoS</a:t>
            </a:r>
            <a:endParaRPr lang="en-US" dirty="0"/>
          </a:p>
        </p:txBody>
      </p:sp>
      <p:sp>
        <p:nvSpPr>
          <p:cNvPr id="45" name="Rectangle 44"/>
          <p:cNvSpPr/>
          <p:nvPr/>
        </p:nvSpPr>
        <p:spPr>
          <a:xfrm>
            <a:off x="2979859" y="1764030"/>
            <a:ext cx="5909041" cy="3228340"/>
          </a:xfrm>
          <a:prstGeom prst="rect">
            <a:avLst/>
          </a:prstGeom>
          <a:solidFill>
            <a:sysClr val="window" lastClr="FFFFFF"/>
          </a:solidFill>
          <a:ln w="25400" cap="flat" cmpd="sng" algn="ctr">
            <a:solidFill>
              <a:sysClr val="window" lastClr="FFFFFF">
                <a:lumMod val="75000"/>
              </a:sysClr>
            </a:solidFill>
            <a:prstDash val="solid"/>
          </a:ln>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defRPr/>
            </a:pPr>
            <a:endParaRPr lang="en-US" sz="2400" kern="0">
              <a:solidFill>
                <a:sysClr val="windowText" lastClr="000000"/>
              </a:solidFill>
              <a:latin typeface="Calibri"/>
            </a:endParaRPr>
          </a:p>
        </p:txBody>
      </p:sp>
      <p:grpSp>
        <p:nvGrpSpPr>
          <p:cNvPr id="46" name="Group 45"/>
          <p:cNvGrpSpPr/>
          <p:nvPr/>
        </p:nvGrpSpPr>
        <p:grpSpPr>
          <a:xfrm>
            <a:off x="6119328" y="4883988"/>
            <a:ext cx="1033511" cy="579119"/>
            <a:chOff x="2933395" y="2574950"/>
            <a:chExt cx="775411" cy="434477"/>
          </a:xfrm>
        </p:grpSpPr>
        <p:sp>
          <p:nvSpPr>
            <p:cNvPr id="85" name="Rectangle 84"/>
            <p:cNvSpPr/>
            <p:nvPr/>
          </p:nvSpPr>
          <p:spPr>
            <a:xfrm>
              <a:off x="2933395" y="257495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dirty="0" err="1">
                  <a:solidFill>
                    <a:sysClr val="window" lastClr="FFFFFF"/>
                  </a:solidFill>
                  <a:latin typeface="Calibri"/>
                  <a:ea typeface="Calibri"/>
                  <a:cs typeface="Times New Roman"/>
                </a:rPr>
                <a:t>Phy</a:t>
              </a:r>
              <a:r>
                <a:rPr lang="en-US" sz="1500" kern="0" dirty="0">
                  <a:solidFill>
                    <a:sysClr val="window" lastClr="FFFFFF"/>
                  </a:solidFill>
                  <a:latin typeface="Calibri"/>
                  <a:ea typeface="Calibri"/>
                  <a:cs typeface="Times New Roman"/>
                </a:rPr>
                <a:t> NIC</a:t>
              </a:r>
            </a:p>
          </p:txBody>
        </p:sp>
        <p:sp>
          <p:nvSpPr>
            <p:cNvPr id="86" name="Rectangle 85"/>
            <p:cNvSpPr/>
            <p:nvPr/>
          </p:nvSpPr>
          <p:spPr>
            <a:xfrm>
              <a:off x="2933396" y="287487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grpSp>
      <p:grpSp>
        <p:nvGrpSpPr>
          <p:cNvPr id="47" name="Group 46"/>
          <p:cNvGrpSpPr/>
          <p:nvPr/>
        </p:nvGrpSpPr>
        <p:grpSpPr>
          <a:xfrm>
            <a:off x="7393229" y="4879763"/>
            <a:ext cx="1033511" cy="578273"/>
            <a:chOff x="0" y="0"/>
            <a:chExt cx="775411" cy="434477"/>
          </a:xfrm>
        </p:grpSpPr>
        <p:sp>
          <p:nvSpPr>
            <p:cNvPr id="83" name="Rectangle 82"/>
            <p:cNvSpPr/>
            <p:nvPr/>
          </p:nvSpPr>
          <p:spPr>
            <a:xfrm>
              <a:off x="0" y="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dirty="0" err="1">
                  <a:solidFill>
                    <a:sysClr val="window" lastClr="FFFFFF"/>
                  </a:solidFill>
                  <a:ea typeface="Calibri"/>
                </a:rPr>
                <a:t>Phy</a:t>
              </a:r>
              <a:r>
                <a:rPr lang="en-US" sz="1500" kern="0" dirty="0">
                  <a:solidFill>
                    <a:sysClr val="window" lastClr="FFFFFF"/>
                  </a:solidFill>
                  <a:ea typeface="Calibri"/>
                </a:rPr>
                <a:t> NIC</a:t>
              </a:r>
              <a:endParaRPr lang="en-US" sz="1600" kern="0" dirty="0">
                <a:solidFill>
                  <a:sysClr val="window" lastClr="FFFFFF"/>
                </a:solidFill>
                <a:ea typeface="SimSun"/>
              </a:endParaRPr>
            </a:p>
          </p:txBody>
        </p:sp>
        <p:sp>
          <p:nvSpPr>
            <p:cNvPr id="84" name="Rectangle 83"/>
            <p:cNvSpPr/>
            <p:nvPr/>
          </p:nvSpPr>
          <p:spPr>
            <a:xfrm>
              <a:off x="1" y="29992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sp>
        <p:nvSpPr>
          <p:cNvPr id="48" name="Rectangle 47"/>
          <p:cNvSpPr/>
          <p:nvPr/>
        </p:nvSpPr>
        <p:spPr>
          <a:xfrm>
            <a:off x="6119328" y="4405629"/>
            <a:ext cx="2306566" cy="3505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Calibri"/>
                <a:cs typeface="Times New Roman"/>
              </a:rPr>
              <a:t>LBFO Team NIC</a:t>
            </a:r>
          </a:p>
        </p:txBody>
      </p:sp>
      <p:sp>
        <p:nvSpPr>
          <p:cNvPr id="49" name="Rectangle 48"/>
          <p:cNvSpPr/>
          <p:nvPr/>
        </p:nvSpPr>
        <p:spPr>
          <a:xfrm>
            <a:off x="6119328" y="3177963"/>
            <a:ext cx="2306566" cy="104309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Calibri"/>
                <a:cs typeface="Times New Roman"/>
              </a:rPr>
              <a:t>Hyper-V virtual switch</a:t>
            </a:r>
          </a:p>
        </p:txBody>
      </p:sp>
      <p:sp>
        <p:nvSpPr>
          <p:cNvPr id="50" name="Rectangle 49"/>
          <p:cNvSpPr/>
          <p:nvPr/>
        </p:nvSpPr>
        <p:spPr>
          <a:xfrm>
            <a:off x="3144916" y="1988396"/>
            <a:ext cx="2641759" cy="235034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defRPr/>
            </a:pPr>
            <a:endParaRPr lang="en-US" sz="2400" kern="0">
              <a:solidFill>
                <a:sysClr val="windowText" lastClr="000000"/>
              </a:solidFill>
              <a:latin typeface="Calibri"/>
            </a:endParaRPr>
          </a:p>
        </p:txBody>
      </p:sp>
      <p:sp>
        <p:nvSpPr>
          <p:cNvPr id="51" name="Rectangle 50"/>
          <p:cNvSpPr/>
          <p:nvPr/>
        </p:nvSpPr>
        <p:spPr>
          <a:xfrm>
            <a:off x="6119327" y="1988396"/>
            <a:ext cx="711015" cy="78909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Calibri"/>
                <a:cs typeface="Times New Roman"/>
              </a:rPr>
              <a:t>VM 1</a:t>
            </a:r>
          </a:p>
        </p:txBody>
      </p:sp>
      <p:sp>
        <p:nvSpPr>
          <p:cNvPr id="52" name="Rectangle 51"/>
          <p:cNvSpPr/>
          <p:nvPr/>
        </p:nvSpPr>
        <p:spPr>
          <a:xfrm>
            <a:off x="7704721" y="1998556"/>
            <a:ext cx="711015" cy="78909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Text" lastClr="000000"/>
                </a:solidFill>
                <a:latin typeface="Calibri"/>
                <a:ea typeface="Times New Roman"/>
                <a:cs typeface="Times New Roman"/>
              </a:rPr>
              <a:t>VM n</a:t>
            </a:r>
            <a:endParaRPr lang="en-US" sz="1500" kern="0">
              <a:solidFill>
                <a:sysClr val="windowText" lastClr="000000"/>
              </a:solidFill>
              <a:latin typeface="Calibri"/>
              <a:ea typeface="Calibri"/>
              <a:cs typeface="Times New Roman"/>
            </a:endParaRPr>
          </a:p>
        </p:txBody>
      </p:sp>
      <p:sp>
        <p:nvSpPr>
          <p:cNvPr id="53" name="Oval 52"/>
          <p:cNvSpPr/>
          <p:nvPr/>
        </p:nvSpPr>
        <p:spPr>
          <a:xfrm>
            <a:off x="6021986" y="3246543"/>
            <a:ext cx="203994"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defRPr/>
            </a:pPr>
            <a:endParaRPr lang="en-US" sz="2400" kern="0">
              <a:solidFill>
                <a:sysClr val="window" lastClr="FFFFFF"/>
              </a:solidFill>
              <a:latin typeface="Calibri"/>
            </a:endParaRPr>
          </a:p>
        </p:txBody>
      </p:sp>
      <p:sp>
        <p:nvSpPr>
          <p:cNvPr id="54" name="Oval 53"/>
          <p:cNvSpPr/>
          <p:nvPr/>
        </p:nvSpPr>
        <p:spPr>
          <a:xfrm>
            <a:off x="6022833" y="3564043"/>
            <a:ext cx="203994"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sp>
        <p:nvSpPr>
          <p:cNvPr id="55" name="Oval 54"/>
          <p:cNvSpPr/>
          <p:nvPr/>
        </p:nvSpPr>
        <p:spPr>
          <a:xfrm>
            <a:off x="6022833" y="3867149"/>
            <a:ext cx="203994"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sp>
        <p:nvSpPr>
          <p:cNvPr id="56" name="Oval 55"/>
          <p:cNvSpPr/>
          <p:nvPr/>
        </p:nvSpPr>
        <p:spPr>
          <a:xfrm>
            <a:off x="6407966" y="3067049"/>
            <a:ext cx="203994"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sp>
        <p:nvSpPr>
          <p:cNvPr id="57" name="Oval 56"/>
          <p:cNvSpPr/>
          <p:nvPr/>
        </p:nvSpPr>
        <p:spPr>
          <a:xfrm>
            <a:off x="7978123" y="3067049"/>
            <a:ext cx="203994"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sp>
        <p:nvSpPr>
          <p:cNvPr id="58" name="Text Box 15"/>
          <p:cNvSpPr txBox="1"/>
          <p:nvPr/>
        </p:nvSpPr>
        <p:spPr>
          <a:xfrm>
            <a:off x="3759436" y="2066289"/>
            <a:ext cx="1588779" cy="389467"/>
          </a:xfrm>
          <a:prstGeom prst="rect">
            <a:avLst/>
          </a:prstGeom>
          <a:noFill/>
          <a:ln w="6350">
            <a:noFill/>
          </a:ln>
          <a:effectLst/>
        </p:spPr>
        <p:txBody>
          <a:bodyPr rot="0" spcFirstLastPara="0" vert="horz" wrap="square" lIns="121899" tIns="60949" rIns="121899" bIns="60949" numCol="1" spcCol="0" rtlCol="0" fromWordArt="0" anchor="t" anchorCtr="0" forceAA="0" compatLnSpc="1">
            <a:prstTxWarp prst="textNoShape">
              <a:avLst/>
            </a:prstTxWarp>
            <a:noAutofit/>
          </a:bodyPr>
          <a:lstStyle/>
          <a:p>
            <a:pPr defTabSz="1218987">
              <a:lnSpc>
                <a:spcPct val="115000"/>
              </a:lnSpc>
              <a:spcAft>
                <a:spcPts val="1333"/>
              </a:spcAft>
              <a:defRPr/>
            </a:pPr>
            <a:r>
              <a:rPr lang="en-US" sz="1500" kern="0">
                <a:solidFill>
                  <a:sysClr val="windowText" lastClr="000000"/>
                </a:solidFill>
                <a:latin typeface="Calibri"/>
                <a:ea typeface="Calibri"/>
                <a:cs typeface="Times New Roman"/>
              </a:rPr>
              <a:t>Management OS</a:t>
            </a:r>
          </a:p>
        </p:txBody>
      </p:sp>
      <p:sp>
        <p:nvSpPr>
          <p:cNvPr id="59" name="Rounded Rectangle 58"/>
          <p:cNvSpPr/>
          <p:nvPr/>
        </p:nvSpPr>
        <p:spPr>
          <a:xfrm>
            <a:off x="3330287" y="2891790"/>
            <a:ext cx="1989149"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Calibri"/>
                <a:cs typeface="Times New Roman"/>
              </a:rPr>
              <a:t>Live Migration</a:t>
            </a:r>
          </a:p>
        </p:txBody>
      </p:sp>
      <p:sp>
        <p:nvSpPr>
          <p:cNvPr id="60" name="Rounded Rectangle 59"/>
          <p:cNvSpPr/>
          <p:nvPr/>
        </p:nvSpPr>
        <p:spPr>
          <a:xfrm>
            <a:off x="3330288" y="3369310"/>
            <a:ext cx="1988302"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Times New Roman"/>
                <a:cs typeface="Times New Roman"/>
              </a:rPr>
              <a:t>Storage</a:t>
            </a:r>
            <a:endParaRPr lang="en-US" sz="1500" kern="0">
              <a:solidFill>
                <a:sysClr val="windowText" lastClr="000000"/>
              </a:solidFill>
              <a:latin typeface="Calibri"/>
              <a:ea typeface="Calibri"/>
              <a:cs typeface="Times New Roman"/>
            </a:endParaRPr>
          </a:p>
        </p:txBody>
      </p:sp>
      <p:sp>
        <p:nvSpPr>
          <p:cNvPr id="61" name="Rounded Rectangle 60"/>
          <p:cNvSpPr/>
          <p:nvPr/>
        </p:nvSpPr>
        <p:spPr>
          <a:xfrm>
            <a:off x="3330288" y="3837516"/>
            <a:ext cx="1988302"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218987">
              <a:lnSpc>
                <a:spcPct val="115000"/>
              </a:lnSpc>
              <a:spcAft>
                <a:spcPts val="1333"/>
              </a:spcAft>
              <a:defRPr/>
            </a:pPr>
            <a:r>
              <a:rPr lang="en-US" sz="1500" kern="0">
                <a:solidFill>
                  <a:sysClr val="windowText" lastClr="000000"/>
                </a:solidFill>
                <a:latin typeface="Calibri"/>
                <a:ea typeface="Times New Roman"/>
                <a:cs typeface="Times New Roman"/>
              </a:rPr>
              <a:t>Management</a:t>
            </a:r>
            <a:endParaRPr lang="en-US" sz="1500" kern="0">
              <a:solidFill>
                <a:sysClr val="windowText" lastClr="000000"/>
              </a:solidFill>
              <a:latin typeface="Calibri"/>
              <a:ea typeface="Calibri"/>
              <a:cs typeface="Times New Roman"/>
            </a:endParaRPr>
          </a:p>
        </p:txBody>
      </p:sp>
      <p:grpSp>
        <p:nvGrpSpPr>
          <p:cNvPr id="62" name="Group 61"/>
          <p:cNvGrpSpPr/>
          <p:nvPr/>
        </p:nvGrpSpPr>
        <p:grpSpPr>
          <a:xfrm>
            <a:off x="5407467" y="2944283"/>
            <a:ext cx="330960" cy="265007"/>
            <a:chOff x="1053389" y="2871895"/>
            <a:chExt cx="248717" cy="198934"/>
          </a:xfrm>
        </p:grpSpPr>
        <p:sp>
          <p:nvSpPr>
            <p:cNvPr id="81" name="Rectangle 80"/>
            <p:cNvSpPr/>
            <p:nvPr/>
          </p:nvSpPr>
          <p:spPr>
            <a:xfrm>
              <a:off x="1053389" y="2871895"/>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Calibri"/>
                  <a:cs typeface="Times New Roman"/>
                </a:rPr>
                <a:t> </a:t>
              </a:r>
            </a:p>
          </p:txBody>
        </p:sp>
        <p:sp>
          <p:nvSpPr>
            <p:cNvPr id="82" name="Rectangle 81"/>
            <p:cNvSpPr/>
            <p:nvPr/>
          </p:nvSpPr>
          <p:spPr>
            <a:xfrm>
              <a:off x="1053389" y="3009427"/>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Calibri"/>
                  <a:ea typeface="Times New Roman"/>
                  <a:cs typeface="Times New Roman"/>
                </a:rPr>
                <a:t> </a:t>
              </a:r>
              <a:endParaRPr lang="en-US" sz="1500" kern="0">
                <a:solidFill>
                  <a:sysClr val="window" lastClr="FFFFFF"/>
                </a:solidFill>
                <a:latin typeface="Calibri"/>
                <a:ea typeface="Calibri"/>
                <a:cs typeface="Times New Roman"/>
              </a:endParaRPr>
            </a:p>
          </p:txBody>
        </p:sp>
      </p:grpSp>
      <p:grpSp>
        <p:nvGrpSpPr>
          <p:cNvPr id="63" name="Group 62"/>
          <p:cNvGrpSpPr/>
          <p:nvPr/>
        </p:nvGrpSpPr>
        <p:grpSpPr>
          <a:xfrm>
            <a:off x="5407467" y="3437890"/>
            <a:ext cx="330960" cy="265007"/>
            <a:chOff x="0" y="0"/>
            <a:chExt cx="248717" cy="198934"/>
          </a:xfrm>
        </p:grpSpPr>
        <p:sp>
          <p:nvSpPr>
            <p:cNvPr id="79" name="Rectangle 78"/>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Calibri"/>
                </a:rPr>
                <a:t> </a:t>
              </a:r>
              <a:endParaRPr lang="en-US" sz="1600" kern="0">
                <a:solidFill>
                  <a:sysClr val="window" lastClr="FFFFFF"/>
                </a:solidFill>
                <a:latin typeface="Times New Roman"/>
                <a:ea typeface="SimSun"/>
              </a:endParaRPr>
            </a:p>
          </p:txBody>
        </p:sp>
        <p:sp>
          <p:nvSpPr>
            <p:cNvPr id="80" name="Rectangle 79"/>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grpSp>
        <p:nvGrpSpPr>
          <p:cNvPr id="64" name="Group 63"/>
          <p:cNvGrpSpPr/>
          <p:nvPr/>
        </p:nvGrpSpPr>
        <p:grpSpPr>
          <a:xfrm>
            <a:off x="5407467" y="3887470"/>
            <a:ext cx="330960" cy="265007"/>
            <a:chOff x="0" y="0"/>
            <a:chExt cx="248717" cy="198934"/>
          </a:xfrm>
        </p:grpSpPr>
        <p:sp>
          <p:nvSpPr>
            <p:cNvPr id="77" name="Rectangle 76"/>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Calibri"/>
                </a:rPr>
                <a:t> </a:t>
              </a:r>
              <a:endParaRPr lang="en-US" sz="1600" kern="0">
                <a:solidFill>
                  <a:sysClr val="window" lastClr="FFFFFF"/>
                </a:solidFill>
                <a:latin typeface="Times New Roman"/>
                <a:ea typeface="SimSun"/>
              </a:endParaRPr>
            </a:p>
          </p:txBody>
        </p:sp>
        <p:sp>
          <p:nvSpPr>
            <p:cNvPr id="78" name="Rectangle 77"/>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grpSp>
        <p:nvGrpSpPr>
          <p:cNvPr id="65" name="Group 64"/>
          <p:cNvGrpSpPr/>
          <p:nvPr/>
        </p:nvGrpSpPr>
        <p:grpSpPr>
          <a:xfrm>
            <a:off x="6349561" y="2679276"/>
            <a:ext cx="330960" cy="265007"/>
            <a:chOff x="0" y="0"/>
            <a:chExt cx="248717" cy="198934"/>
          </a:xfrm>
        </p:grpSpPr>
        <p:sp>
          <p:nvSpPr>
            <p:cNvPr id="75" name="Rectangle 74"/>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Calibri"/>
                </a:rPr>
                <a:t> </a:t>
              </a:r>
              <a:endParaRPr lang="en-US" sz="1600" kern="0">
                <a:solidFill>
                  <a:sysClr val="window" lastClr="FFFFFF"/>
                </a:solidFill>
                <a:latin typeface="Times New Roman"/>
                <a:ea typeface="SimSun"/>
              </a:endParaRPr>
            </a:p>
          </p:txBody>
        </p:sp>
        <p:sp>
          <p:nvSpPr>
            <p:cNvPr id="76" name="Rectangle 75"/>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grpSp>
        <p:nvGrpSpPr>
          <p:cNvPr id="66" name="Group 65"/>
          <p:cNvGrpSpPr/>
          <p:nvPr/>
        </p:nvGrpSpPr>
        <p:grpSpPr>
          <a:xfrm>
            <a:off x="7939187" y="2679276"/>
            <a:ext cx="330960" cy="265007"/>
            <a:chOff x="0" y="0"/>
            <a:chExt cx="248717" cy="198934"/>
          </a:xfrm>
        </p:grpSpPr>
        <p:sp>
          <p:nvSpPr>
            <p:cNvPr id="73" name="Rectangle 72"/>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Calibri"/>
                </a:rPr>
                <a:t> </a:t>
              </a:r>
              <a:endParaRPr lang="en-US" sz="1600" kern="0">
                <a:solidFill>
                  <a:sysClr val="window" lastClr="FFFFFF"/>
                </a:solidFill>
                <a:latin typeface="Times New Roman"/>
                <a:ea typeface="SimSun"/>
              </a:endParaRPr>
            </a:p>
          </p:txBody>
        </p:sp>
        <p:sp>
          <p:nvSpPr>
            <p:cNvPr id="74" name="Rectangle 73"/>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5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cxnSp>
        <p:nvCxnSpPr>
          <p:cNvPr id="67" name="Straight Connector 66"/>
          <p:cNvCxnSpPr/>
          <p:nvPr/>
        </p:nvCxnSpPr>
        <p:spPr>
          <a:xfrm>
            <a:off x="5739273" y="3034029"/>
            <a:ext cx="312339" cy="240453"/>
          </a:xfrm>
          <a:prstGeom prst="line">
            <a:avLst/>
          </a:prstGeom>
          <a:noFill/>
          <a:ln w="9525" cap="flat" cmpd="sng" algn="ctr">
            <a:solidFill>
              <a:sysClr val="windowText" lastClr="000000">
                <a:shade val="95000"/>
                <a:satMod val="105000"/>
              </a:sysClr>
            </a:solidFill>
            <a:prstDash val="solid"/>
          </a:ln>
          <a:effectLst/>
        </p:spPr>
      </p:cxnSp>
      <p:cxnSp>
        <p:nvCxnSpPr>
          <p:cNvPr id="68" name="Straight Connector 67"/>
          <p:cNvCxnSpPr/>
          <p:nvPr/>
        </p:nvCxnSpPr>
        <p:spPr>
          <a:xfrm>
            <a:off x="5738427" y="3527636"/>
            <a:ext cx="283559" cy="133773"/>
          </a:xfrm>
          <a:prstGeom prst="line">
            <a:avLst/>
          </a:prstGeom>
          <a:noFill/>
          <a:ln w="9525" cap="flat" cmpd="sng" algn="ctr">
            <a:solidFill>
              <a:sysClr val="windowText" lastClr="000000">
                <a:shade val="95000"/>
                <a:satMod val="105000"/>
              </a:sysClr>
            </a:solidFill>
            <a:prstDash val="solid"/>
          </a:ln>
          <a:effectLst/>
        </p:spPr>
      </p:cxnSp>
      <p:cxnSp>
        <p:nvCxnSpPr>
          <p:cNvPr id="69" name="Straight Connector 68"/>
          <p:cNvCxnSpPr/>
          <p:nvPr/>
        </p:nvCxnSpPr>
        <p:spPr>
          <a:xfrm flipV="1">
            <a:off x="5738427" y="3964516"/>
            <a:ext cx="283559" cy="11853"/>
          </a:xfrm>
          <a:prstGeom prst="line">
            <a:avLst/>
          </a:prstGeom>
          <a:noFill/>
          <a:ln w="9525" cap="flat" cmpd="sng" algn="ctr">
            <a:solidFill>
              <a:sysClr val="windowText" lastClr="000000">
                <a:shade val="95000"/>
                <a:satMod val="105000"/>
              </a:sysClr>
            </a:solidFill>
            <a:prstDash val="solid"/>
          </a:ln>
          <a:effectLst/>
        </p:spPr>
      </p:cxnSp>
      <p:cxnSp>
        <p:nvCxnSpPr>
          <p:cNvPr id="70" name="Straight Connector 69"/>
          <p:cNvCxnSpPr/>
          <p:nvPr/>
        </p:nvCxnSpPr>
        <p:spPr>
          <a:xfrm>
            <a:off x="6478221" y="2862156"/>
            <a:ext cx="31319" cy="204047"/>
          </a:xfrm>
          <a:prstGeom prst="line">
            <a:avLst/>
          </a:prstGeom>
          <a:noFill/>
          <a:ln w="9525" cap="flat" cmpd="sng" algn="ctr">
            <a:solidFill>
              <a:srgbClr val="9BBB59">
                <a:shade val="95000"/>
                <a:satMod val="105000"/>
              </a:srgbClr>
            </a:solidFill>
            <a:prstDash val="solid"/>
          </a:ln>
          <a:effectLst/>
        </p:spPr>
      </p:cxnSp>
      <p:cxnSp>
        <p:nvCxnSpPr>
          <p:cNvPr id="71" name="Straight Connector 70"/>
          <p:cNvCxnSpPr/>
          <p:nvPr/>
        </p:nvCxnSpPr>
        <p:spPr>
          <a:xfrm>
            <a:off x="8067000" y="2862156"/>
            <a:ext cx="11850" cy="204047"/>
          </a:xfrm>
          <a:prstGeom prst="line">
            <a:avLst/>
          </a:prstGeom>
          <a:noFill/>
          <a:ln w="9525" cap="flat" cmpd="sng" algn="ctr">
            <a:solidFill>
              <a:srgbClr val="9BBB59">
                <a:shade val="95000"/>
                <a:satMod val="105000"/>
              </a:srgbClr>
            </a:solidFill>
            <a:prstDash val="solid"/>
          </a:ln>
          <a:effectLst/>
        </p:spPr>
      </p:cxnSp>
      <p:cxnSp>
        <p:nvCxnSpPr>
          <p:cNvPr id="72" name="Straight Connector 71"/>
          <p:cNvCxnSpPr>
            <a:stCxn id="49" idx="2"/>
            <a:endCxn id="48" idx="0"/>
          </p:cNvCxnSpPr>
          <p:nvPr/>
        </p:nvCxnSpPr>
        <p:spPr>
          <a:xfrm>
            <a:off x="7272611" y="4221056"/>
            <a:ext cx="0" cy="184573"/>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
        <p:nvSpPr>
          <p:cNvPr id="87" name="Rounded Rectangle 86"/>
          <p:cNvSpPr/>
          <p:nvPr/>
        </p:nvSpPr>
        <p:spPr>
          <a:xfrm>
            <a:off x="6225978" y="2632709"/>
            <a:ext cx="2137277" cy="711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8" name="Rounded Rectangle 87"/>
          <p:cNvSpPr/>
          <p:nvPr/>
        </p:nvSpPr>
        <p:spPr>
          <a:xfrm>
            <a:off x="5925491" y="3084829"/>
            <a:ext cx="424070" cy="122851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91" name="Content Placeholder 2"/>
          <p:cNvSpPr txBox="1">
            <a:spLocks/>
          </p:cNvSpPr>
          <p:nvPr/>
        </p:nvSpPr>
        <p:spPr>
          <a:xfrm>
            <a:off x="609441" y="5373433"/>
            <a:ext cx="4432116" cy="1012272"/>
          </a:xfrm>
          <a:prstGeom prst="rect">
            <a:avLst/>
          </a:prstGeom>
        </p:spPr>
        <p:txBody>
          <a:bodyPr>
            <a:normAutofit fontScale="85000" lnSpcReduction="10000"/>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Maximum and Minimum</a:t>
            </a:r>
          </a:p>
          <a:p>
            <a:r>
              <a:rPr lang="en-US" dirty="0" smtClean="0"/>
              <a:t>Absolute </a:t>
            </a:r>
            <a:r>
              <a:rPr lang="en-US" dirty="0" err="1" smtClean="0"/>
              <a:t>vs</a:t>
            </a:r>
            <a:r>
              <a:rPr lang="en-US" dirty="0" smtClean="0"/>
              <a:t> Weight</a:t>
            </a:r>
          </a:p>
          <a:p>
            <a:endParaRPr lang="en-US" dirty="0"/>
          </a:p>
        </p:txBody>
      </p:sp>
      <p:sp>
        <p:nvSpPr>
          <p:cNvPr id="89" name="Rectangle 88"/>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b="1" dirty="0" smtClean="0">
                <a:gradFill>
                  <a:gsLst>
                    <a:gs pos="0">
                      <a:schemeClr val="tx1"/>
                    </a:gs>
                    <a:gs pos="100000">
                      <a:schemeClr val="tx1"/>
                    </a:gs>
                  </a:gsLst>
                  <a:lin ang="5400000" scaled="0"/>
                </a:gradFill>
                <a:latin typeface="+mj-lt"/>
              </a:rPr>
              <a:t>Session 439 – </a:t>
            </a:r>
            <a:r>
              <a:rPr lang="en-US" sz="1600" b="1" dirty="0">
                <a:solidFill>
                  <a:schemeClr val="tx1"/>
                </a:solidFill>
              </a:rPr>
              <a:t>QoS and Converged Fabric in the Data Center</a:t>
            </a:r>
          </a:p>
        </p:txBody>
      </p:sp>
      <p:sp>
        <p:nvSpPr>
          <p:cNvPr id="90" name="Rectangle 89"/>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2702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5245100"/>
          </a:xfrm>
        </p:spPr>
        <p:txBody>
          <a:bodyPr>
            <a:normAutofit/>
          </a:bodyPr>
          <a:lstStyle/>
          <a:p>
            <a:pPr marL="342918" indent="-342900"/>
            <a:r>
              <a:rPr lang="en-US" b="1" dirty="0" smtClean="0"/>
              <a:t>Multi-tenant hybrid clouds</a:t>
            </a:r>
          </a:p>
          <a:p>
            <a:pPr marL="342918" indent="-342900"/>
            <a:r>
              <a:rPr lang="en-US" b="1" dirty="0" smtClean="0"/>
              <a:t>Habits of highly successful cloud networks</a:t>
            </a:r>
          </a:p>
          <a:p>
            <a:endParaRPr lang="en-US" dirty="0" smtClean="0"/>
          </a:p>
          <a:p>
            <a:pPr marL="0" indent="0">
              <a:buNone/>
            </a:pPr>
            <a:r>
              <a:rPr lang="en-US" dirty="0" smtClean="0">
                <a:latin typeface="+mj-lt"/>
              </a:rPr>
              <a:t>You’ll leave with an understanding of</a:t>
            </a:r>
          </a:p>
          <a:p>
            <a:pPr marL="342918" indent="-342900"/>
            <a:r>
              <a:rPr lang="en-US" b="1" dirty="0" smtClean="0"/>
              <a:t>How </a:t>
            </a:r>
            <a:r>
              <a:rPr lang="en-US" b="1" dirty="0" err="1" smtClean="0"/>
              <a:t>Hyper-V</a:t>
            </a:r>
            <a:r>
              <a:rPr lang="en-US" b="1" dirty="0" smtClean="0"/>
              <a:t> </a:t>
            </a:r>
            <a:r>
              <a:rPr lang="en-US" b="1" dirty="0"/>
              <a:t>networking is optimized to build hybrid </a:t>
            </a:r>
            <a:r>
              <a:rPr lang="en-US" b="1" dirty="0" smtClean="0"/>
              <a:t>clouds</a:t>
            </a:r>
          </a:p>
          <a:p>
            <a:pPr marL="342918" indent="-342900"/>
            <a:r>
              <a:rPr lang="en-US" b="1" dirty="0" smtClean="0"/>
              <a:t>The many </a:t>
            </a:r>
            <a:r>
              <a:rPr lang="en-US" b="1" dirty="0"/>
              <a:t>opportunities for partners to innovate</a:t>
            </a:r>
          </a:p>
        </p:txBody>
      </p:sp>
    </p:spTree>
    <p:extLst>
      <p:ext uri="{BB962C8B-B14F-4D97-AF65-F5344CB8AC3E}">
        <p14:creationId xmlns:p14="http://schemas.microsoft.com/office/powerpoint/2010/main" val="27819159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QoS Maximum Bandwidth</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0072987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95554911"/>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413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525798"/>
            <a:ext cx="9799455" cy="1477305"/>
          </a:xfrm>
          <a:prstGeom prst="rect">
            <a:avLst/>
          </a:prstGeom>
          <a:noFill/>
        </p:spPr>
        <p:txBody>
          <a:bodyPr wrap="square" lIns="121899" tIns="60949" rIns="121899" bIns="60949" rtlCol="0" anchor="ctr">
            <a:spAutoFit/>
          </a:bodyPr>
          <a:lstStyle/>
          <a:p>
            <a:pPr algn="ctr"/>
            <a:r>
              <a:rPr lang="en-US" sz="4400" dirty="0" smtClean="0"/>
              <a:t>Windows Server 8 performance features enable efficient hybrid cloud operations</a:t>
            </a:r>
            <a:endParaRPr lang="en-US" sz="4400" dirty="0"/>
          </a:p>
        </p:txBody>
      </p:sp>
    </p:spTree>
    <p:extLst>
      <p:ext uri="{BB962C8B-B14F-4D97-AF65-F5344CB8AC3E}">
        <p14:creationId xmlns:p14="http://schemas.microsoft.com/office/powerpoint/2010/main" val="29909150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1232059" y="840495"/>
            <a:ext cx="4383636" cy="3711439"/>
          </a:xfrm>
          <a:prstGeom prst="rect">
            <a:avLst/>
          </a:prstGeom>
          <a:solidFill>
            <a:schemeClr val="tx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a:t>
            </a:r>
          </a:p>
        </p:txBody>
      </p:sp>
      <p:sp>
        <p:nvSpPr>
          <p:cNvPr id="2" name="Title 1"/>
          <p:cNvSpPr>
            <a:spLocks noGrp="1"/>
          </p:cNvSpPr>
          <p:nvPr>
            <p:ph type="title"/>
          </p:nvPr>
        </p:nvSpPr>
        <p:spPr>
          <a:xfrm>
            <a:off x="609441" y="152400"/>
            <a:ext cx="10969943" cy="609398"/>
          </a:xfrm>
        </p:spPr>
        <p:txBody>
          <a:bodyPr/>
          <a:lstStyle/>
          <a:p>
            <a:r>
              <a:rPr lang="en-US" dirty="0" smtClean="0"/>
              <a:t>SR-IOV</a:t>
            </a:r>
            <a:endParaRPr lang="en-US" dirty="0"/>
          </a:p>
        </p:txBody>
      </p:sp>
      <p:sp>
        <p:nvSpPr>
          <p:cNvPr id="91" name="TextBox 90"/>
          <p:cNvSpPr txBox="1"/>
          <p:nvPr/>
        </p:nvSpPr>
        <p:spPr>
          <a:xfrm>
            <a:off x="1232057" y="5161879"/>
            <a:ext cx="9833105" cy="954085"/>
          </a:xfrm>
          <a:prstGeom prst="rect">
            <a:avLst/>
          </a:prstGeom>
          <a:noFill/>
        </p:spPr>
        <p:txBody>
          <a:bodyPr wrap="square" lIns="121899" tIns="60949" rIns="121899" bIns="60949" rtlCol="0" anchor="ctr">
            <a:spAutoFit/>
          </a:bodyPr>
          <a:lstStyle/>
          <a:p>
            <a:pPr algn="ctr"/>
            <a:r>
              <a:rPr lang="en-US" sz="2700" dirty="0"/>
              <a:t>Windows Server 8 </a:t>
            </a:r>
            <a:r>
              <a:rPr lang="en-US" sz="2700" dirty="0" smtClean="0"/>
              <a:t>supports direct </a:t>
            </a:r>
            <a:r>
              <a:rPr lang="en-US" sz="2700" dirty="0"/>
              <a:t>device assignment to </a:t>
            </a:r>
            <a:r>
              <a:rPr lang="en-US" sz="2700" dirty="0" smtClean="0"/>
              <a:t>virtual machines without </a:t>
            </a:r>
            <a:r>
              <a:rPr lang="en-US" sz="2700" dirty="0"/>
              <a:t>compromising flexibility</a:t>
            </a:r>
          </a:p>
        </p:txBody>
      </p:sp>
      <p:sp>
        <p:nvSpPr>
          <p:cNvPr id="26" name="TextBox 25"/>
          <p:cNvSpPr txBox="1"/>
          <p:nvPr/>
        </p:nvSpPr>
        <p:spPr>
          <a:xfrm>
            <a:off x="1232059" y="4720069"/>
            <a:ext cx="4383635" cy="430887"/>
          </a:xfrm>
          <a:prstGeom prst="rect">
            <a:avLst/>
          </a:prstGeom>
          <a:noFill/>
        </p:spPr>
        <p:txBody>
          <a:bodyPr wrap="square" lIns="121899" tIns="60949" rIns="121899" bIns="60949" rtlCol="0">
            <a:spAutoFit/>
          </a:bodyPr>
          <a:lstStyle/>
          <a:p>
            <a:pPr algn="ctr"/>
            <a:r>
              <a:rPr lang="en-US" sz="2000" dirty="0"/>
              <a:t>Network </a:t>
            </a:r>
            <a:r>
              <a:rPr lang="en-US" sz="2000" dirty="0" smtClean="0"/>
              <a:t>I/O </a:t>
            </a:r>
            <a:r>
              <a:rPr lang="en-US" sz="2000" dirty="0"/>
              <a:t>path without SRIOV</a:t>
            </a:r>
          </a:p>
        </p:txBody>
      </p:sp>
      <p:sp>
        <p:nvSpPr>
          <p:cNvPr id="28" name="TextBox 27"/>
          <p:cNvSpPr txBox="1"/>
          <p:nvPr/>
        </p:nvSpPr>
        <p:spPr>
          <a:xfrm>
            <a:off x="6577737" y="4720069"/>
            <a:ext cx="4383636" cy="430887"/>
          </a:xfrm>
          <a:prstGeom prst="rect">
            <a:avLst/>
          </a:prstGeom>
          <a:noFill/>
        </p:spPr>
        <p:txBody>
          <a:bodyPr wrap="square" lIns="121899" tIns="60949" rIns="121899" bIns="60949" rtlCol="0">
            <a:spAutoFit/>
          </a:bodyPr>
          <a:lstStyle/>
          <a:p>
            <a:pPr algn="ctr"/>
            <a:r>
              <a:rPr lang="en-US" sz="2000" dirty="0"/>
              <a:t>Network </a:t>
            </a:r>
            <a:r>
              <a:rPr lang="en-US" sz="2000" dirty="0" smtClean="0"/>
              <a:t>I/O </a:t>
            </a:r>
            <a:r>
              <a:rPr lang="en-US" sz="2000" dirty="0"/>
              <a:t>path with SRIOV</a:t>
            </a:r>
          </a:p>
        </p:txBody>
      </p:sp>
      <p:sp>
        <p:nvSpPr>
          <p:cNvPr id="9" name="Rectangle 8"/>
          <p:cNvSpPr/>
          <p:nvPr/>
        </p:nvSpPr>
        <p:spPr bwMode="auto">
          <a:xfrm>
            <a:off x="1434746" y="1275558"/>
            <a:ext cx="2196069" cy="264445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10" name="Rectangle 9"/>
          <p:cNvSpPr/>
          <p:nvPr/>
        </p:nvSpPr>
        <p:spPr bwMode="auto">
          <a:xfrm>
            <a:off x="1555530" y="2015858"/>
            <a:ext cx="1889620" cy="1540141"/>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TextBox 13"/>
          <p:cNvSpPr txBox="1"/>
          <p:nvPr/>
        </p:nvSpPr>
        <p:spPr>
          <a:xfrm>
            <a:off x="1685471" y="2097613"/>
            <a:ext cx="1629737" cy="276999"/>
          </a:xfrm>
          <a:prstGeom prst="rect">
            <a:avLst/>
          </a:prstGeom>
          <a:noFill/>
        </p:spPr>
        <p:txBody>
          <a:bodyPr wrap="square" lIns="0" tIns="0" rIns="0" bIns="0" rtlCol="0">
            <a:spAutoFit/>
          </a:bodyPr>
          <a:lstStyle/>
          <a:p>
            <a:pPr algn="ctr"/>
            <a:r>
              <a:rPr lang="en-US" b="1" dirty="0" smtClean="0">
                <a:solidFill>
                  <a:schemeClr val="bg1"/>
                </a:solidFill>
              </a:rPr>
              <a:t>Hyper-V Switch</a:t>
            </a:r>
          </a:p>
        </p:txBody>
      </p:sp>
      <p:grpSp>
        <p:nvGrpSpPr>
          <p:cNvPr id="15" name="Group 14"/>
          <p:cNvGrpSpPr/>
          <p:nvPr/>
        </p:nvGrpSpPr>
        <p:grpSpPr>
          <a:xfrm>
            <a:off x="1981970" y="4215325"/>
            <a:ext cx="1145500" cy="470177"/>
            <a:chOff x="1270392" y="1678688"/>
            <a:chExt cx="1145500" cy="470177"/>
          </a:xfrm>
        </p:grpSpPr>
        <p:sp>
          <p:nvSpPr>
            <p:cNvPr id="16" name="Rectangle 15"/>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17"/>
          <p:cNvSpPr/>
          <p:nvPr/>
        </p:nvSpPr>
        <p:spPr bwMode="auto">
          <a:xfrm>
            <a:off x="3738010" y="1294828"/>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22" name="Group 21"/>
          <p:cNvGrpSpPr/>
          <p:nvPr/>
        </p:nvGrpSpPr>
        <p:grpSpPr>
          <a:xfrm>
            <a:off x="3935024" y="2224528"/>
            <a:ext cx="1140756" cy="467915"/>
            <a:chOff x="1270392" y="1680950"/>
            <a:chExt cx="1140756" cy="467915"/>
          </a:xfrm>
        </p:grpSpPr>
        <p:sp>
          <p:nvSpPr>
            <p:cNvPr id="23" name="Rectangle 2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rgbClr val="FF0066"/>
                  </a:solidFill>
                </a:rPr>
                <a:t>Virtual NIC</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Rectangle 36"/>
          <p:cNvSpPr/>
          <p:nvPr/>
        </p:nvSpPr>
        <p:spPr>
          <a:xfrm>
            <a:off x="1685471" y="2505365"/>
            <a:ext cx="1629737" cy="93106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dk1"/>
                </a:solidFill>
              </a:rPr>
              <a:t>Routing</a:t>
            </a:r>
          </a:p>
          <a:p>
            <a:pPr algn="ctr"/>
            <a:r>
              <a:rPr lang="en-US" sz="1600" dirty="0" smtClean="0"/>
              <a:t>VLAN Filtering</a:t>
            </a:r>
          </a:p>
          <a:p>
            <a:pPr algn="ctr"/>
            <a:r>
              <a:rPr lang="en-US" sz="1600" dirty="0" smtClean="0">
                <a:solidFill>
                  <a:schemeClr val="dk1"/>
                </a:solidFill>
              </a:rPr>
              <a:t>Data Copy</a:t>
            </a:r>
            <a:endParaRPr lang="en-US" sz="1600" dirty="0">
              <a:solidFill>
                <a:schemeClr val="dk1"/>
              </a:solidFill>
            </a:endParaRPr>
          </a:p>
        </p:txBody>
      </p:sp>
      <p:sp>
        <p:nvSpPr>
          <p:cNvPr id="44" name="Right Arrow 43"/>
          <p:cNvSpPr/>
          <p:nvPr/>
        </p:nvSpPr>
        <p:spPr bwMode="auto">
          <a:xfrm rot="16200000">
            <a:off x="2117574" y="3663461"/>
            <a:ext cx="629172"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6" name="Bent-Up Arrow 5"/>
          <p:cNvSpPr/>
          <p:nvPr/>
        </p:nvSpPr>
        <p:spPr bwMode="auto">
          <a:xfrm>
            <a:off x="3315208" y="2686324"/>
            <a:ext cx="1205704" cy="640058"/>
          </a:xfrm>
          <a:prstGeom prst="bentUp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1218585"/>
            <a:r>
              <a:rPr lang="en-US" sz="1200" b="1" dirty="0">
                <a:ln w="50800"/>
                <a:solidFill>
                  <a:schemeClr val="bg1">
                    <a:shade val="50000"/>
                  </a:schemeClr>
                </a:solidFill>
                <a:latin typeface="Calibri" pitchFamily="34" charset="0"/>
              </a:rPr>
              <a:t>VMBUS</a:t>
            </a:r>
            <a:endParaRPr lang="en-US" sz="2700" b="1" dirty="0">
              <a:ln w="50800"/>
              <a:solidFill>
                <a:schemeClr val="bg1">
                  <a:shade val="50000"/>
                </a:schemeClr>
              </a:solidFill>
              <a:latin typeface="Calibri" pitchFamily="34" charset="0"/>
            </a:endParaRPr>
          </a:p>
        </p:txBody>
      </p:sp>
      <p:sp>
        <p:nvSpPr>
          <p:cNvPr id="60" name="Rectangle 59"/>
          <p:cNvSpPr/>
          <p:nvPr/>
        </p:nvSpPr>
        <p:spPr bwMode="auto">
          <a:xfrm>
            <a:off x="6577737" y="840494"/>
            <a:ext cx="4383636" cy="3711439"/>
          </a:xfrm>
          <a:prstGeom prst="rect">
            <a:avLst/>
          </a:prstGeom>
          <a:solidFill>
            <a:schemeClr val="tx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a:t>
            </a:r>
          </a:p>
        </p:txBody>
      </p:sp>
      <p:sp>
        <p:nvSpPr>
          <p:cNvPr id="61" name="Rectangle 60"/>
          <p:cNvSpPr/>
          <p:nvPr/>
        </p:nvSpPr>
        <p:spPr bwMode="auto">
          <a:xfrm>
            <a:off x="6780424" y="1275557"/>
            <a:ext cx="2196069" cy="264445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2" name="Rectangle 61"/>
          <p:cNvSpPr/>
          <p:nvPr/>
        </p:nvSpPr>
        <p:spPr bwMode="auto">
          <a:xfrm>
            <a:off x="6901208" y="2015857"/>
            <a:ext cx="1889620" cy="1540141"/>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3" name="TextBox 62"/>
          <p:cNvSpPr txBox="1"/>
          <p:nvPr/>
        </p:nvSpPr>
        <p:spPr>
          <a:xfrm>
            <a:off x="7031149" y="2097612"/>
            <a:ext cx="1629737" cy="276999"/>
          </a:xfrm>
          <a:prstGeom prst="rect">
            <a:avLst/>
          </a:prstGeom>
          <a:noFill/>
        </p:spPr>
        <p:txBody>
          <a:bodyPr wrap="square" lIns="0" tIns="0" rIns="0" bIns="0" rtlCol="0">
            <a:spAutoFit/>
          </a:bodyPr>
          <a:lstStyle/>
          <a:p>
            <a:pPr algn="ctr"/>
            <a:r>
              <a:rPr lang="en-US" b="1" dirty="0" smtClean="0">
                <a:solidFill>
                  <a:schemeClr val="bg1"/>
                </a:solidFill>
              </a:rPr>
              <a:t>Hyper-V Switch</a:t>
            </a:r>
          </a:p>
        </p:txBody>
      </p:sp>
      <p:sp>
        <p:nvSpPr>
          <p:cNvPr id="65" name="Rectangle 64"/>
          <p:cNvSpPr/>
          <p:nvPr/>
        </p:nvSpPr>
        <p:spPr bwMode="auto">
          <a:xfrm>
            <a:off x="7327647" y="4215324"/>
            <a:ext cx="2970897"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SR-IOV Physical NIC</a:t>
            </a:r>
          </a:p>
        </p:txBody>
      </p:sp>
      <p:sp>
        <p:nvSpPr>
          <p:cNvPr id="67" name="Rectangle 66"/>
          <p:cNvSpPr/>
          <p:nvPr/>
        </p:nvSpPr>
        <p:spPr bwMode="auto">
          <a:xfrm>
            <a:off x="9083688" y="1294827"/>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68" name="Group 67"/>
          <p:cNvGrpSpPr/>
          <p:nvPr/>
        </p:nvGrpSpPr>
        <p:grpSpPr>
          <a:xfrm>
            <a:off x="9280702" y="2224527"/>
            <a:ext cx="1140756" cy="467915"/>
            <a:chOff x="1270392" y="1680950"/>
            <a:chExt cx="1140756" cy="467915"/>
          </a:xfrm>
        </p:grpSpPr>
        <p:sp>
          <p:nvSpPr>
            <p:cNvPr id="69" name="Rectangle 68"/>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smtClean="0">
                  <a:solidFill>
                    <a:srgbClr val="FF0066"/>
                  </a:solidFill>
                </a:rPr>
                <a:t>Virtual Function</a:t>
              </a:r>
            </a:p>
          </p:txBody>
        </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ectangle 70"/>
          <p:cNvSpPr/>
          <p:nvPr/>
        </p:nvSpPr>
        <p:spPr>
          <a:xfrm>
            <a:off x="7031149" y="2505364"/>
            <a:ext cx="1629737" cy="93106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chemeClr val="dk1"/>
                </a:solidFill>
              </a:rPr>
              <a:t>Routing</a:t>
            </a:r>
          </a:p>
          <a:p>
            <a:pPr algn="ctr"/>
            <a:r>
              <a:rPr lang="en-US" sz="1600" dirty="0" smtClean="0"/>
              <a:t>VLAN Filtering</a:t>
            </a:r>
          </a:p>
          <a:p>
            <a:pPr algn="ctr"/>
            <a:r>
              <a:rPr lang="en-US" sz="1600" dirty="0" smtClean="0">
                <a:solidFill>
                  <a:schemeClr val="dk1"/>
                </a:solidFill>
              </a:rPr>
              <a:t>Data Copy</a:t>
            </a:r>
            <a:endParaRPr lang="en-US" sz="1600" dirty="0">
              <a:solidFill>
                <a:schemeClr val="dk1"/>
              </a:solidFill>
            </a:endParaRPr>
          </a:p>
        </p:txBody>
      </p:sp>
      <p:sp>
        <p:nvSpPr>
          <p:cNvPr id="74" name="Right Arrow 73"/>
          <p:cNvSpPr/>
          <p:nvPr/>
        </p:nvSpPr>
        <p:spPr bwMode="auto">
          <a:xfrm>
            <a:off x="5615695" y="2454185"/>
            <a:ext cx="962042" cy="169249"/>
          </a:xfrm>
          <a:prstGeom prst="rightArrow">
            <a:avLst/>
          </a:prstGeom>
          <a:solidFill>
            <a:srgbClr val="FFFF00"/>
          </a:solidFill>
          <a:ln>
            <a:solidFill>
              <a:srgbClr val="F6AE1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226" y="4549044"/>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ight Arrow 75"/>
          <p:cNvSpPr/>
          <p:nvPr/>
        </p:nvSpPr>
        <p:spPr bwMode="auto">
          <a:xfrm rot="16200000">
            <a:off x="9076944" y="3223182"/>
            <a:ext cx="1548271"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2752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13" dur="1500" autoRev="1" fill="remove"/>
                                        <p:tgtEl>
                                          <p:spTgt spid="37"/>
                                        </p:tgtEl>
                                        <p:attrNameLst>
                                          <p:attrName>style.color</p:attrName>
                                        </p:attrNameLst>
                                      </p:cBhvr>
                                      <p:to>
                                        <a:schemeClr val="bg2"/>
                                      </p:to>
                                    </p:animClr>
                                    <p:animClr clrSpc="rgb" dir="cw">
                                      <p:cBhvr>
                                        <p:cTn id="14" dur="1500" autoRev="1" fill="remove"/>
                                        <p:tgtEl>
                                          <p:spTgt spid="37"/>
                                        </p:tgtEl>
                                        <p:attrNameLst>
                                          <p:attrName>fillcolor</p:attrName>
                                        </p:attrNameLst>
                                      </p:cBhvr>
                                      <p:to>
                                        <a:schemeClr val="bg2"/>
                                      </p:to>
                                    </p:animClr>
                                    <p:set>
                                      <p:cBhvr>
                                        <p:cTn id="15" dur="1500" autoRev="1" fill="remove"/>
                                        <p:tgtEl>
                                          <p:spTgt spid="37"/>
                                        </p:tgtEl>
                                        <p:attrNameLst>
                                          <p:attrName>fill.type</p:attrName>
                                        </p:attrNameLst>
                                      </p:cBhvr>
                                      <p:to>
                                        <p:strVal val="solid"/>
                                      </p:to>
                                    </p:set>
                                    <p:set>
                                      <p:cBhvr>
                                        <p:cTn id="16" dur="1500" autoRev="1" fill="remove"/>
                                        <p:tgtEl>
                                          <p:spTgt spid="3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0-#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0-#ppt_w/2"/>
                                          </p:val>
                                        </p:tav>
                                        <p:tav tm="100000">
                                          <p:val>
                                            <p:strVal val="#ppt_x"/>
                                          </p:val>
                                        </p:tav>
                                      </p:tavLst>
                                    </p:anim>
                                    <p:anim calcmode="lin" valueType="num">
                                      <p:cBhvr additive="base">
                                        <p:cTn id="32" dur="500" fill="hold"/>
                                        <p:tgtEl>
                                          <p:spTgt spid="7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0-#ppt_w/2"/>
                                          </p:val>
                                        </p:tav>
                                        <p:tav tm="100000">
                                          <p:val>
                                            <p:strVal val="#ppt_x"/>
                                          </p:val>
                                        </p:tav>
                                      </p:tavLst>
                                    </p:anim>
                                    <p:anim calcmode="lin" valueType="num">
                                      <p:cBhvr additive="base">
                                        <p:cTn id="40" dur="500" fill="hold"/>
                                        <p:tgtEl>
                                          <p:spTgt spid="6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0-#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0-#ppt_w/2"/>
                                          </p:val>
                                        </p:tav>
                                        <p:tav tm="100000">
                                          <p:val>
                                            <p:strVal val="#ppt_x"/>
                                          </p:val>
                                        </p:tav>
                                      </p:tavLst>
                                    </p:anim>
                                    <p:anim calcmode="lin" valueType="num">
                                      <p:cBhvr additive="base">
                                        <p:cTn id="52" dur="500" fill="hold"/>
                                        <p:tgtEl>
                                          <p:spTgt spid="6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0-#ppt_w/2"/>
                                          </p:val>
                                        </p:tav>
                                        <p:tav tm="100000">
                                          <p:val>
                                            <p:strVal val="#ppt_x"/>
                                          </p:val>
                                        </p:tav>
                                      </p:tavLst>
                                    </p:anim>
                                    <p:anim calcmode="lin" valueType="num">
                                      <p:cBhvr additive="base">
                                        <p:cTn id="56" dur="500" fill="hold"/>
                                        <p:tgtEl>
                                          <p:spTgt spid="6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0-#ppt_w/2"/>
                                          </p:val>
                                        </p:tav>
                                        <p:tav tm="100000">
                                          <p:val>
                                            <p:strVal val="#ppt_x"/>
                                          </p:val>
                                        </p:tav>
                                      </p:tavLst>
                                    </p:anim>
                                    <p:anim calcmode="lin" valueType="num">
                                      <p:cBhvr additive="base">
                                        <p:cTn id="60" dur="500" fill="hold"/>
                                        <p:tgtEl>
                                          <p:spTgt spid="6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0-#ppt_w/2"/>
                                          </p:val>
                                        </p:tav>
                                        <p:tav tm="100000">
                                          <p:val>
                                            <p:strVal val="#ppt_x"/>
                                          </p:val>
                                        </p:tav>
                                      </p:tavLst>
                                    </p:anim>
                                    <p:anim calcmode="lin" valueType="num">
                                      <p:cBhvr additive="base">
                                        <p:cTn id="64" dur="500" fill="hold"/>
                                        <p:tgtEl>
                                          <p:spTgt spid="6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0-#ppt_w/2"/>
                                          </p:val>
                                        </p:tav>
                                        <p:tav tm="100000">
                                          <p:val>
                                            <p:strVal val="#ppt_x"/>
                                          </p:val>
                                        </p:tav>
                                      </p:tavLst>
                                    </p:anim>
                                    <p:anim calcmode="lin" valueType="num">
                                      <p:cBhvr additive="base">
                                        <p:cTn id="72" dur="500" fill="hold"/>
                                        <p:tgtEl>
                                          <p:spTgt spid="7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additive="base">
                                        <p:cTn id="75" dur="500" fill="hold"/>
                                        <p:tgtEl>
                                          <p:spTgt spid="91"/>
                                        </p:tgtEl>
                                        <p:attrNameLst>
                                          <p:attrName>ppt_x</p:attrName>
                                        </p:attrNameLst>
                                      </p:cBhvr>
                                      <p:tavLst>
                                        <p:tav tm="0">
                                          <p:val>
                                            <p:strVal val="0-#ppt_w/2"/>
                                          </p:val>
                                        </p:tav>
                                        <p:tav tm="100000">
                                          <p:val>
                                            <p:strVal val="#ppt_x"/>
                                          </p:val>
                                        </p:tav>
                                      </p:tavLst>
                                    </p:anim>
                                    <p:anim calcmode="lin" valueType="num">
                                      <p:cBhvr additive="base">
                                        <p:cTn id="76"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4000" fill="hold" grpId="1" nodeType="clickEffect">
                                  <p:stCondLst>
                                    <p:cond delay="0"/>
                                  </p:stCondLst>
                                  <p:childTnLst>
                                    <p:animEffect transition="out" filter="fade">
                                      <p:cBhvr>
                                        <p:cTn id="80" dur="2000" tmFilter="0, 0; .2, .5; .8, .5; 1, 0"/>
                                        <p:tgtEl>
                                          <p:spTgt spid="65"/>
                                        </p:tgtEl>
                                      </p:cBhvr>
                                    </p:animEffect>
                                    <p:animScale>
                                      <p:cBhvr>
                                        <p:cTn id="81" dur="1000" autoRev="1" fill="hold"/>
                                        <p:tgtEl>
                                          <p:spTgt spid="6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6" presetClass="emph" presetSubtype="0" repeatCount="4000" fill="hold" nodeType="clickEffect">
                                  <p:stCondLst>
                                    <p:cond delay="0"/>
                                  </p:stCondLst>
                                  <p:childTnLst>
                                    <p:animEffect transition="out" filter="fade">
                                      <p:cBhvr>
                                        <p:cTn id="85" dur="2000" tmFilter="0, 0; .2, .5; .8, .5; 1, 0"/>
                                        <p:tgtEl>
                                          <p:spTgt spid="68"/>
                                        </p:tgtEl>
                                      </p:cBhvr>
                                    </p:animEffect>
                                    <p:animScale>
                                      <p:cBhvr>
                                        <p:cTn id="86" dur="1000" autoRev="1" fill="hold"/>
                                        <p:tgtEl>
                                          <p:spTgt spid="68"/>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1"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28" grpId="0"/>
      <p:bldP spid="37" grpId="0" animBg="1"/>
      <p:bldP spid="44" grpId="0" animBg="1"/>
      <p:bldP spid="6" grpId="0" animBg="1"/>
      <p:bldP spid="60" grpId="0" animBg="1"/>
      <p:bldP spid="61" grpId="0" animBg="1"/>
      <p:bldP spid="62" grpId="0" animBg="1"/>
      <p:bldP spid="63" grpId="0"/>
      <p:bldP spid="65" grpId="0" animBg="1"/>
      <p:bldP spid="65" grpId="1" animBg="1"/>
      <p:bldP spid="67" grpId="0" animBg="1"/>
      <p:bldP spid="71" grpId="0" animBg="1"/>
      <p:bldP spid="74" grpId="0" animBg="1"/>
      <p:bldP spid="76" grpId="0" animBg="1"/>
      <p:bldP spid="7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 </a:t>
            </a:r>
            <a:r>
              <a:rPr lang="en-US" smtClean="0"/>
              <a:t>Migration with SR-IOV</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297295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9400"/>
            <a:ext cx="10969943" cy="609398"/>
          </a:xfrm>
        </p:spPr>
        <p:txBody>
          <a:bodyPr/>
          <a:lstStyle/>
          <a:p>
            <a:r>
              <a:rPr lang="en-US" dirty="0" smtClean="0"/>
              <a:t>Dynamic Virtual Machine Queue (D-VMQ)</a:t>
            </a:r>
            <a:endParaRPr lang="en-US" dirty="0"/>
          </a:p>
        </p:txBody>
      </p:sp>
      <p:sp>
        <p:nvSpPr>
          <p:cNvPr id="6" name="TextBox 5"/>
          <p:cNvSpPr txBox="1"/>
          <p:nvPr/>
        </p:nvSpPr>
        <p:spPr>
          <a:xfrm>
            <a:off x="609441" y="4547513"/>
            <a:ext cx="2568211" cy="400087"/>
          </a:xfrm>
          <a:prstGeom prst="rect">
            <a:avLst/>
          </a:prstGeom>
          <a:noFill/>
        </p:spPr>
        <p:txBody>
          <a:bodyPr wrap="square" lIns="121899" tIns="60949" rIns="121899" bIns="60949" rtlCol="0">
            <a:spAutoFit/>
          </a:bodyPr>
          <a:lstStyle/>
          <a:p>
            <a:pPr algn="ctr"/>
            <a:r>
              <a:rPr lang="en-US" dirty="0" smtClean="0"/>
              <a:t>No VMQ</a:t>
            </a:r>
            <a:endParaRPr lang="en-US" dirty="0"/>
          </a:p>
        </p:txBody>
      </p:sp>
      <p:sp>
        <p:nvSpPr>
          <p:cNvPr id="8" name="TextBox 7"/>
          <p:cNvSpPr txBox="1"/>
          <p:nvPr/>
        </p:nvSpPr>
        <p:spPr>
          <a:xfrm>
            <a:off x="1051965" y="5195579"/>
            <a:ext cx="9645706" cy="984863"/>
          </a:xfrm>
          <a:prstGeom prst="rect">
            <a:avLst/>
          </a:prstGeom>
          <a:noFill/>
        </p:spPr>
        <p:txBody>
          <a:bodyPr wrap="square" lIns="121899" tIns="60949" rIns="121899" bIns="60949" rtlCol="0" anchor="ctr">
            <a:spAutoFit/>
          </a:bodyPr>
          <a:lstStyle/>
          <a:p>
            <a:pPr algn="ctr"/>
            <a:r>
              <a:rPr lang="en-US" sz="2800" dirty="0" smtClean="0"/>
              <a:t>Adaptive network processing across CPU to provide </a:t>
            </a:r>
            <a:r>
              <a:rPr lang="en-US" sz="2800" dirty="0"/>
              <a:t>optimal </a:t>
            </a:r>
            <a:r>
              <a:rPr lang="en-US" sz="2800" dirty="0" smtClean="0"/>
              <a:t>power and performance across changing workloads</a:t>
            </a:r>
            <a:endParaRPr lang="en-US" sz="2800" dirty="0"/>
          </a:p>
        </p:txBody>
      </p:sp>
      <p:sp>
        <p:nvSpPr>
          <p:cNvPr id="9" name="Right Arrow 8"/>
          <p:cNvSpPr/>
          <p:nvPr/>
        </p:nvSpPr>
        <p:spPr bwMode="auto">
          <a:xfrm>
            <a:off x="3177652" y="2315152"/>
            <a:ext cx="1218883" cy="264987"/>
          </a:xfrm>
          <a:prstGeom prst="rightArrow">
            <a:avLst/>
          </a:prstGeom>
          <a:solidFill>
            <a:srgbClr val="FFFF00"/>
          </a:solidFill>
          <a:ln>
            <a:solidFill>
              <a:srgbClr val="F6AE1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3" name="Rectangle 12"/>
          <p:cNvSpPr/>
          <p:nvPr/>
        </p:nvSpPr>
        <p:spPr bwMode="auto">
          <a:xfrm>
            <a:off x="609442" y="954596"/>
            <a:ext cx="2568210" cy="319651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grpSp>
        <p:nvGrpSpPr>
          <p:cNvPr id="10" name="Group 9"/>
          <p:cNvGrpSpPr/>
          <p:nvPr/>
        </p:nvGrpSpPr>
        <p:grpSpPr>
          <a:xfrm>
            <a:off x="849745" y="3961757"/>
            <a:ext cx="2019880" cy="470177"/>
            <a:chOff x="836580" y="1678688"/>
            <a:chExt cx="1579312" cy="470177"/>
          </a:xfrm>
        </p:grpSpPr>
        <p:sp>
          <p:nvSpPr>
            <p:cNvPr id="11" name="Rectangle 10"/>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a:xfrm>
            <a:off x="609442" y="183438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0</a:t>
            </a:r>
          </a:p>
        </p:txBody>
      </p:sp>
      <p:sp>
        <p:nvSpPr>
          <p:cNvPr id="15" name="Rectangle 14"/>
          <p:cNvSpPr/>
          <p:nvPr/>
        </p:nvSpPr>
        <p:spPr>
          <a:xfrm>
            <a:off x="1260892" y="1834386"/>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smtClean="0"/>
              <a:t>1</a:t>
            </a:r>
            <a:endParaRPr lang="en-US" sz="1600" dirty="0"/>
          </a:p>
        </p:txBody>
      </p:sp>
      <p:sp>
        <p:nvSpPr>
          <p:cNvPr id="16" name="Rectangle 15"/>
          <p:cNvSpPr/>
          <p:nvPr/>
        </p:nvSpPr>
        <p:spPr>
          <a:xfrm>
            <a:off x="1908602" y="1844590"/>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smtClean="0"/>
              <a:t>2</a:t>
            </a:r>
            <a:endParaRPr lang="en-US" sz="1600" dirty="0"/>
          </a:p>
        </p:txBody>
      </p:sp>
      <p:sp>
        <p:nvSpPr>
          <p:cNvPr id="17" name="Rectangle 16"/>
          <p:cNvSpPr/>
          <p:nvPr/>
        </p:nvSpPr>
        <p:spPr>
          <a:xfrm>
            <a:off x="2561599" y="1834386"/>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3</a:t>
            </a:r>
          </a:p>
        </p:txBody>
      </p:sp>
      <p:sp>
        <p:nvSpPr>
          <p:cNvPr id="18" name="Right Arrow 17"/>
          <p:cNvSpPr/>
          <p:nvPr/>
        </p:nvSpPr>
        <p:spPr bwMode="auto">
          <a:xfrm rot="16200000">
            <a:off x="643000" y="3379262"/>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19" name="TextBox 18"/>
          <p:cNvSpPr txBox="1"/>
          <p:nvPr/>
        </p:nvSpPr>
        <p:spPr>
          <a:xfrm>
            <a:off x="4396535" y="4547512"/>
            <a:ext cx="2568211" cy="400087"/>
          </a:xfrm>
          <a:prstGeom prst="rect">
            <a:avLst/>
          </a:prstGeom>
          <a:noFill/>
        </p:spPr>
        <p:txBody>
          <a:bodyPr wrap="square" lIns="121899" tIns="60949" rIns="121899" bIns="60949" rtlCol="0">
            <a:spAutoFit/>
          </a:bodyPr>
          <a:lstStyle/>
          <a:p>
            <a:pPr algn="ctr"/>
            <a:r>
              <a:rPr lang="en-US" dirty="0" smtClean="0"/>
              <a:t>Static VMQ</a:t>
            </a:r>
            <a:endParaRPr lang="en-US" dirty="0"/>
          </a:p>
        </p:txBody>
      </p:sp>
      <p:sp>
        <p:nvSpPr>
          <p:cNvPr id="20" name="Right Arrow 19"/>
          <p:cNvSpPr/>
          <p:nvPr/>
        </p:nvSpPr>
        <p:spPr bwMode="auto">
          <a:xfrm>
            <a:off x="6953392" y="2375807"/>
            <a:ext cx="1218883" cy="266427"/>
          </a:xfrm>
          <a:prstGeom prst="rightArrow">
            <a:avLst/>
          </a:prstGeom>
          <a:solidFill>
            <a:srgbClr val="FFFF00"/>
          </a:solidFill>
          <a:ln>
            <a:solidFill>
              <a:srgbClr val="F6AE1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1" name="Rectangle 20"/>
          <p:cNvSpPr/>
          <p:nvPr/>
        </p:nvSpPr>
        <p:spPr bwMode="auto">
          <a:xfrm>
            <a:off x="4396536" y="954595"/>
            <a:ext cx="2568210" cy="319651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grpSp>
        <p:nvGrpSpPr>
          <p:cNvPr id="22" name="Group 21"/>
          <p:cNvGrpSpPr/>
          <p:nvPr/>
        </p:nvGrpSpPr>
        <p:grpSpPr>
          <a:xfrm>
            <a:off x="4636839" y="3961756"/>
            <a:ext cx="2019880" cy="470177"/>
            <a:chOff x="836580" y="1678688"/>
            <a:chExt cx="1579312" cy="470177"/>
          </a:xfrm>
        </p:grpSpPr>
        <p:sp>
          <p:nvSpPr>
            <p:cNvPr id="23" name="Rectangle 22"/>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a:xfrm>
            <a:off x="4396536" y="1834385"/>
            <a:ext cx="616053" cy="1436938"/>
          </a:xfrm>
          <a:prstGeom prst="rect">
            <a:avLst/>
          </a:prstGeom>
          <a:gradFill>
            <a:gsLst>
              <a:gs pos="98000">
                <a:srgbClr val="FFF200"/>
              </a:gs>
              <a:gs pos="73000">
                <a:srgbClr val="FF7A00"/>
              </a:gs>
              <a:gs pos="68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0</a:t>
            </a:r>
          </a:p>
        </p:txBody>
      </p:sp>
      <p:sp>
        <p:nvSpPr>
          <p:cNvPr id="26" name="Rectangle 25"/>
          <p:cNvSpPr/>
          <p:nvPr/>
        </p:nvSpPr>
        <p:spPr>
          <a:xfrm>
            <a:off x="5047986" y="1834385"/>
            <a:ext cx="616053" cy="1436938"/>
          </a:xfrm>
          <a:prstGeom prst="rect">
            <a:avLst/>
          </a:prstGeom>
          <a:gradFill>
            <a:gsLst>
              <a:gs pos="98000">
                <a:srgbClr val="FFF200"/>
              </a:gs>
              <a:gs pos="81000">
                <a:srgbClr val="FF7A00"/>
              </a:gs>
              <a:gs pos="73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1</a:t>
            </a:r>
          </a:p>
        </p:txBody>
      </p:sp>
      <p:sp>
        <p:nvSpPr>
          <p:cNvPr id="27" name="Rectangle 26"/>
          <p:cNvSpPr/>
          <p:nvPr/>
        </p:nvSpPr>
        <p:spPr>
          <a:xfrm>
            <a:off x="5695696" y="1844589"/>
            <a:ext cx="616053" cy="1436938"/>
          </a:xfrm>
          <a:prstGeom prst="rect">
            <a:avLst/>
          </a:prstGeom>
          <a:gradFill>
            <a:gsLst>
              <a:gs pos="98000">
                <a:srgbClr val="FFF200"/>
              </a:gs>
              <a:gs pos="67000">
                <a:srgbClr val="FF7A00"/>
              </a:gs>
              <a:gs pos="60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2</a:t>
            </a:r>
          </a:p>
        </p:txBody>
      </p:sp>
      <p:sp>
        <p:nvSpPr>
          <p:cNvPr id="28" name="Rectangle 27"/>
          <p:cNvSpPr/>
          <p:nvPr/>
        </p:nvSpPr>
        <p:spPr>
          <a:xfrm>
            <a:off x="6348693" y="1834385"/>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3</a:t>
            </a:r>
          </a:p>
        </p:txBody>
      </p:sp>
      <p:sp>
        <p:nvSpPr>
          <p:cNvPr id="29" name="Right Arrow 28"/>
          <p:cNvSpPr/>
          <p:nvPr/>
        </p:nvSpPr>
        <p:spPr bwMode="auto">
          <a:xfrm rot="16200000">
            <a:off x="4430094" y="3379261"/>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30" name="Right Arrow 29"/>
          <p:cNvSpPr/>
          <p:nvPr/>
        </p:nvSpPr>
        <p:spPr bwMode="auto">
          <a:xfrm rot="16200000">
            <a:off x="4991160" y="3389466"/>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31" name="Right Arrow 30"/>
          <p:cNvSpPr/>
          <p:nvPr/>
        </p:nvSpPr>
        <p:spPr bwMode="auto">
          <a:xfrm rot="16200000">
            <a:off x="5658506" y="3389969"/>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32" name="TextBox 31"/>
          <p:cNvSpPr txBox="1"/>
          <p:nvPr/>
        </p:nvSpPr>
        <p:spPr>
          <a:xfrm>
            <a:off x="8183628" y="4547513"/>
            <a:ext cx="2568211" cy="677086"/>
          </a:xfrm>
          <a:prstGeom prst="rect">
            <a:avLst/>
          </a:prstGeom>
          <a:noFill/>
        </p:spPr>
        <p:txBody>
          <a:bodyPr wrap="square" lIns="121899" tIns="60949" rIns="121899" bIns="60949" rtlCol="0">
            <a:spAutoFit/>
          </a:bodyPr>
          <a:lstStyle/>
          <a:p>
            <a:pPr algn="ctr"/>
            <a:r>
              <a:rPr lang="en-US" dirty="0" smtClean="0"/>
              <a:t>Windows Server 8 Dynamic VMQ</a:t>
            </a:r>
            <a:endParaRPr lang="en-US" dirty="0"/>
          </a:p>
        </p:txBody>
      </p:sp>
      <p:sp>
        <p:nvSpPr>
          <p:cNvPr id="33" name="Rectangle 32"/>
          <p:cNvSpPr/>
          <p:nvPr/>
        </p:nvSpPr>
        <p:spPr bwMode="auto">
          <a:xfrm>
            <a:off x="8183629" y="954596"/>
            <a:ext cx="2568210" cy="319651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grpSp>
        <p:nvGrpSpPr>
          <p:cNvPr id="34" name="Group 33"/>
          <p:cNvGrpSpPr/>
          <p:nvPr/>
        </p:nvGrpSpPr>
        <p:grpSpPr>
          <a:xfrm>
            <a:off x="8423932" y="3961757"/>
            <a:ext cx="2019880" cy="470177"/>
            <a:chOff x="836580" y="1678688"/>
            <a:chExt cx="1579312" cy="470177"/>
          </a:xfrm>
        </p:grpSpPr>
        <p:sp>
          <p:nvSpPr>
            <p:cNvPr id="35" name="Rectangle 34"/>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Rectangle 36"/>
          <p:cNvSpPr/>
          <p:nvPr/>
        </p:nvSpPr>
        <p:spPr>
          <a:xfrm>
            <a:off x="8183629" y="183438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0</a:t>
            </a:r>
          </a:p>
        </p:txBody>
      </p:sp>
      <p:sp>
        <p:nvSpPr>
          <p:cNvPr id="38" name="Rectangle 37"/>
          <p:cNvSpPr/>
          <p:nvPr/>
        </p:nvSpPr>
        <p:spPr>
          <a:xfrm>
            <a:off x="8835079" y="183438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1</a:t>
            </a:r>
          </a:p>
        </p:txBody>
      </p:sp>
      <p:sp>
        <p:nvSpPr>
          <p:cNvPr id="39" name="Rectangle 38"/>
          <p:cNvSpPr/>
          <p:nvPr/>
        </p:nvSpPr>
        <p:spPr>
          <a:xfrm>
            <a:off x="9482789" y="1844590"/>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2</a:t>
            </a:r>
          </a:p>
        </p:txBody>
      </p:sp>
      <p:sp>
        <p:nvSpPr>
          <p:cNvPr id="40" name="Rectangle 39"/>
          <p:cNvSpPr/>
          <p:nvPr/>
        </p:nvSpPr>
        <p:spPr>
          <a:xfrm>
            <a:off x="10135786" y="183438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3</a:t>
            </a:r>
          </a:p>
        </p:txBody>
      </p:sp>
      <p:sp>
        <p:nvSpPr>
          <p:cNvPr id="41" name="Right Arrow 40"/>
          <p:cNvSpPr/>
          <p:nvPr/>
        </p:nvSpPr>
        <p:spPr bwMode="auto">
          <a:xfrm rot="16200000">
            <a:off x="8217187" y="3379262"/>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42" name="Right Arrow 41"/>
          <p:cNvSpPr/>
          <p:nvPr/>
        </p:nvSpPr>
        <p:spPr bwMode="auto">
          <a:xfrm rot="16200000">
            <a:off x="8778253" y="3389467"/>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43" name="Right Arrow 42"/>
          <p:cNvSpPr/>
          <p:nvPr/>
        </p:nvSpPr>
        <p:spPr bwMode="auto">
          <a:xfrm rot="16200000">
            <a:off x="9445599" y="3389970"/>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44" name="Right Arrow 43"/>
          <p:cNvSpPr/>
          <p:nvPr/>
        </p:nvSpPr>
        <p:spPr bwMode="auto">
          <a:xfrm rot="16200000">
            <a:off x="9990904" y="3379260"/>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51" name="Rectangle 50"/>
          <p:cNvSpPr/>
          <p:nvPr/>
        </p:nvSpPr>
        <p:spPr bwMode="auto">
          <a:xfrm>
            <a:off x="8196767" y="949346"/>
            <a:ext cx="2568210" cy="319651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grpSp>
        <p:nvGrpSpPr>
          <p:cNvPr id="52" name="Group 51"/>
          <p:cNvGrpSpPr/>
          <p:nvPr/>
        </p:nvGrpSpPr>
        <p:grpSpPr>
          <a:xfrm>
            <a:off x="8437070" y="3956507"/>
            <a:ext cx="2019880" cy="470177"/>
            <a:chOff x="836580" y="1678688"/>
            <a:chExt cx="1579312" cy="470177"/>
          </a:xfrm>
        </p:grpSpPr>
        <p:sp>
          <p:nvSpPr>
            <p:cNvPr id="53" name="Rectangle 52"/>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 name="Rectangle 54"/>
          <p:cNvSpPr/>
          <p:nvPr/>
        </p:nvSpPr>
        <p:spPr>
          <a:xfrm>
            <a:off x="8196767" y="182913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0</a:t>
            </a:r>
          </a:p>
        </p:txBody>
      </p:sp>
      <p:sp>
        <p:nvSpPr>
          <p:cNvPr id="56" name="Rectangle 55"/>
          <p:cNvSpPr/>
          <p:nvPr/>
        </p:nvSpPr>
        <p:spPr>
          <a:xfrm>
            <a:off x="8848217" y="1829136"/>
            <a:ext cx="616053" cy="1436938"/>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t>CPU</a:t>
            </a:r>
          </a:p>
          <a:p>
            <a:pPr algn="ctr"/>
            <a:r>
              <a:rPr lang="en-US" sz="1600" dirty="0"/>
              <a:t>1</a:t>
            </a:r>
          </a:p>
        </p:txBody>
      </p:sp>
      <p:sp>
        <p:nvSpPr>
          <p:cNvPr id="57" name="Rectangle 56"/>
          <p:cNvSpPr/>
          <p:nvPr/>
        </p:nvSpPr>
        <p:spPr>
          <a:xfrm>
            <a:off x="9495927" y="1839340"/>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smtClean="0"/>
              <a:t>2</a:t>
            </a:r>
            <a:endParaRPr lang="en-US" sz="1600" dirty="0"/>
          </a:p>
        </p:txBody>
      </p:sp>
      <p:sp>
        <p:nvSpPr>
          <p:cNvPr id="58" name="Rectangle 57"/>
          <p:cNvSpPr/>
          <p:nvPr/>
        </p:nvSpPr>
        <p:spPr>
          <a:xfrm>
            <a:off x="10148924" y="1829136"/>
            <a:ext cx="616053" cy="1436938"/>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CPU</a:t>
            </a:r>
          </a:p>
          <a:p>
            <a:pPr algn="ctr"/>
            <a:r>
              <a:rPr lang="en-US" sz="1600" dirty="0"/>
              <a:t>3</a:t>
            </a:r>
          </a:p>
        </p:txBody>
      </p:sp>
      <p:sp>
        <p:nvSpPr>
          <p:cNvPr id="59" name="Right Arrow 58"/>
          <p:cNvSpPr/>
          <p:nvPr/>
        </p:nvSpPr>
        <p:spPr bwMode="auto">
          <a:xfrm rot="16200000">
            <a:off x="8230325" y="3374012"/>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
        <p:nvSpPr>
          <p:cNvPr id="60" name="Right Arrow 59"/>
          <p:cNvSpPr/>
          <p:nvPr/>
        </p:nvSpPr>
        <p:spPr bwMode="auto">
          <a:xfrm rot="16200000">
            <a:off x="8826698" y="3391209"/>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07667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38" dur="1000" autoRev="1" fill="remove"/>
                                        <p:tgtEl>
                                          <p:spTgt spid="18"/>
                                        </p:tgtEl>
                                        <p:attrNameLst>
                                          <p:attrName>style.color</p:attrName>
                                        </p:attrNameLst>
                                      </p:cBhvr>
                                      <p:to>
                                        <a:schemeClr val="bg1"/>
                                      </p:to>
                                    </p:animClr>
                                    <p:animClr clrSpc="rgb" dir="cw">
                                      <p:cBhvr>
                                        <p:cTn id="39" dur="1000" autoRev="1" fill="remove"/>
                                        <p:tgtEl>
                                          <p:spTgt spid="18"/>
                                        </p:tgtEl>
                                        <p:attrNameLst>
                                          <p:attrName>fillcolor</p:attrName>
                                        </p:attrNameLst>
                                      </p:cBhvr>
                                      <p:to>
                                        <a:schemeClr val="bg1"/>
                                      </p:to>
                                    </p:animClr>
                                    <p:set>
                                      <p:cBhvr>
                                        <p:cTn id="40" dur="1000" autoRev="1" fill="remove"/>
                                        <p:tgtEl>
                                          <p:spTgt spid="18"/>
                                        </p:tgtEl>
                                        <p:attrNameLst>
                                          <p:attrName>fill.type</p:attrName>
                                        </p:attrNameLst>
                                      </p:cBhvr>
                                      <p:to>
                                        <p:strVal val="solid"/>
                                      </p:to>
                                    </p:set>
                                    <p:set>
                                      <p:cBhvr>
                                        <p:cTn id="41" dur="1000" autoRev="1" fill="remove"/>
                                        <p:tgtEl>
                                          <p:spTgt spid="18"/>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0-#ppt_w/2"/>
                                          </p:val>
                                        </p:tav>
                                        <p:tav tm="100000">
                                          <p:val>
                                            <p:strVal val="#ppt_x"/>
                                          </p:val>
                                        </p:tav>
                                      </p:tavLst>
                                    </p:anim>
                                    <p:anim calcmode="lin" valueType="num">
                                      <p:cBhvr additive="base">
                                        <p:cTn id="67" dur="500" fill="hold"/>
                                        <p:tgtEl>
                                          <p:spTgt spid="2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0-#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0-#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0-#ppt_w/2"/>
                                          </p:val>
                                        </p:tav>
                                        <p:tav tm="100000">
                                          <p:val>
                                            <p:strVal val="#ppt_x"/>
                                          </p:val>
                                        </p:tav>
                                      </p:tavLst>
                                    </p:anim>
                                    <p:anim calcmode="lin" valueType="num">
                                      <p:cBhvr additive="base">
                                        <p:cTn id="79" dur="500" fill="hold"/>
                                        <p:tgtEl>
                                          <p:spTgt spid="2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0-#ppt_w/2"/>
                                          </p:val>
                                        </p:tav>
                                        <p:tav tm="100000">
                                          <p:val>
                                            <p:strVal val="#ppt_x"/>
                                          </p:val>
                                        </p:tav>
                                      </p:tavLst>
                                    </p:anim>
                                    <p:anim calcmode="lin" valueType="num">
                                      <p:cBhvr additive="base">
                                        <p:cTn id="83" dur="500" fill="hold"/>
                                        <p:tgtEl>
                                          <p:spTgt spid="30"/>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fill="hold"/>
                                        <p:tgtEl>
                                          <p:spTgt spid="31"/>
                                        </p:tgtEl>
                                        <p:attrNameLst>
                                          <p:attrName>ppt_x</p:attrName>
                                        </p:attrNameLst>
                                      </p:cBhvr>
                                      <p:tavLst>
                                        <p:tav tm="0">
                                          <p:val>
                                            <p:strVal val="0-#ppt_w/2"/>
                                          </p:val>
                                        </p:tav>
                                        <p:tav tm="100000">
                                          <p:val>
                                            <p:strVal val="#ppt_x"/>
                                          </p:val>
                                        </p:tav>
                                      </p:tavLst>
                                    </p:anim>
                                    <p:anim calcmode="lin" valueType="num">
                                      <p:cBhvr additive="base">
                                        <p:cTn id="87" dur="500" fill="hold"/>
                                        <p:tgtEl>
                                          <p:spTgt spid="31"/>
                                        </p:tgtEl>
                                        <p:attrNameLst>
                                          <p:attrName>ppt_y</p:attrName>
                                        </p:attrNameLst>
                                      </p:cBhvr>
                                      <p:tavLst>
                                        <p:tav tm="0">
                                          <p:val>
                                            <p:strVal val="#ppt_y"/>
                                          </p:val>
                                        </p:tav>
                                        <p:tav tm="100000">
                                          <p:val>
                                            <p:strVal val="#ppt_y"/>
                                          </p:val>
                                        </p:tav>
                                      </p:tavLst>
                                    </p:anim>
                                  </p:childTnLst>
                                </p:cTn>
                              </p:par>
                              <p:par>
                                <p:cTn id="8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9" dur="1000" autoRev="1" fill="remove"/>
                                        <p:tgtEl>
                                          <p:spTgt spid="29"/>
                                        </p:tgtEl>
                                        <p:attrNameLst>
                                          <p:attrName>style.color</p:attrName>
                                        </p:attrNameLst>
                                      </p:cBhvr>
                                      <p:to>
                                        <a:schemeClr val="bg1"/>
                                      </p:to>
                                    </p:animClr>
                                    <p:animClr clrSpc="rgb" dir="cw">
                                      <p:cBhvr>
                                        <p:cTn id="90" dur="1000" autoRev="1" fill="remove"/>
                                        <p:tgtEl>
                                          <p:spTgt spid="29"/>
                                        </p:tgtEl>
                                        <p:attrNameLst>
                                          <p:attrName>fillcolor</p:attrName>
                                        </p:attrNameLst>
                                      </p:cBhvr>
                                      <p:to>
                                        <a:schemeClr val="bg1"/>
                                      </p:to>
                                    </p:animClr>
                                    <p:set>
                                      <p:cBhvr>
                                        <p:cTn id="91" dur="1000" autoRev="1" fill="remove"/>
                                        <p:tgtEl>
                                          <p:spTgt spid="29"/>
                                        </p:tgtEl>
                                        <p:attrNameLst>
                                          <p:attrName>fill.type</p:attrName>
                                        </p:attrNameLst>
                                      </p:cBhvr>
                                      <p:to>
                                        <p:strVal val="solid"/>
                                      </p:to>
                                    </p:set>
                                    <p:set>
                                      <p:cBhvr>
                                        <p:cTn id="92" dur="1000" autoRev="1" fill="remove"/>
                                        <p:tgtEl>
                                          <p:spTgt spid="29"/>
                                        </p:tgtEl>
                                        <p:attrNameLst>
                                          <p:attrName>fill.on</p:attrName>
                                        </p:attrNameLst>
                                      </p:cBhvr>
                                      <p:to>
                                        <p:strVal val="true"/>
                                      </p:to>
                                    </p:set>
                                  </p:childTnLst>
                                </p:cTn>
                              </p:par>
                              <p:par>
                                <p:cTn id="9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4" dur="1000" autoRev="1" fill="remove"/>
                                        <p:tgtEl>
                                          <p:spTgt spid="30"/>
                                        </p:tgtEl>
                                        <p:attrNameLst>
                                          <p:attrName>style.color</p:attrName>
                                        </p:attrNameLst>
                                      </p:cBhvr>
                                      <p:to>
                                        <a:schemeClr val="bg1"/>
                                      </p:to>
                                    </p:animClr>
                                    <p:animClr clrSpc="rgb" dir="cw">
                                      <p:cBhvr>
                                        <p:cTn id="95" dur="1000" autoRev="1" fill="remove"/>
                                        <p:tgtEl>
                                          <p:spTgt spid="30"/>
                                        </p:tgtEl>
                                        <p:attrNameLst>
                                          <p:attrName>fillcolor</p:attrName>
                                        </p:attrNameLst>
                                      </p:cBhvr>
                                      <p:to>
                                        <a:schemeClr val="bg1"/>
                                      </p:to>
                                    </p:animClr>
                                    <p:set>
                                      <p:cBhvr>
                                        <p:cTn id="96" dur="1000" autoRev="1" fill="remove"/>
                                        <p:tgtEl>
                                          <p:spTgt spid="30"/>
                                        </p:tgtEl>
                                        <p:attrNameLst>
                                          <p:attrName>fill.type</p:attrName>
                                        </p:attrNameLst>
                                      </p:cBhvr>
                                      <p:to>
                                        <p:strVal val="solid"/>
                                      </p:to>
                                    </p:set>
                                    <p:set>
                                      <p:cBhvr>
                                        <p:cTn id="97" dur="1000" autoRev="1" fill="remove"/>
                                        <p:tgtEl>
                                          <p:spTgt spid="30"/>
                                        </p:tgtEl>
                                        <p:attrNameLst>
                                          <p:attrName>fill.on</p:attrName>
                                        </p:attrNameLst>
                                      </p:cBhvr>
                                      <p:to>
                                        <p:strVal val="true"/>
                                      </p:to>
                                    </p:set>
                                  </p:childTnLst>
                                </p:cTn>
                              </p:par>
                              <p:par>
                                <p:cTn id="9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9" dur="1000" autoRev="1" fill="remove"/>
                                        <p:tgtEl>
                                          <p:spTgt spid="31"/>
                                        </p:tgtEl>
                                        <p:attrNameLst>
                                          <p:attrName>style.color</p:attrName>
                                        </p:attrNameLst>
                                      </p:cBhvr>
                                      <p:to>
                                        <a:schemeClr val="bg1"/>
                                      </p:to>
                                    </p:animClr>
                                    <p:animClr clrSpc="rgb" dir="cw">
                                      <p:cBhvr>
                                        <p:cTn id="100" dur="1000" autoRev="1" fill="remove"/>
                                        <p:tgtEl>
                                          <p:spTgt spid="31"/>
                                        </p:tgtEl>
                                        <p:attrNameLst>
                                          <p:attrName>fillcolor</p:attrName>
                                        </p:attrNameLst>
                                      </p:cBhvr>
                                      <p:to>
                                        <a:schemeClr val="bg1"/>
                                      </p:to>
                                    </p:animClr>
                                    <p:set>
                                      <p:cBhvr>
                                        <p:cTn id="101" dur="1000" autoRev="1" fill="remove"/>
                                        <p:tgtEl>
                                          <p:spTgt spid="31"/>
                                        </p:tgtEl>
                                        <p:attrNameLst>
                                          <p:attrName>fill.type</p:attrName>
                                        </p:attrNameLst>
                                      </p:cBhvr>
                                      <p:to>
                                        <p:strVal val="solid"/>
                                      </p:to>
                                    </p:set>
                                    <p:set>
                                      <p:cBhvr>
                                        <p:cTn id="102" dur="1000" autoRev="1" fill="remove"/>
                                        <p:tgtEl>
                                          <p:spTgt spid="31"/>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500" fill="hold"/>
                                        <p:tgtEl>
                                          <p:spTgt spid="8"/>
                                        </p:tgtEl>
                                        <p:attrNameLst>
                                          <p:attrName>ppt_x</p:attrName>
                                        </p:attrNameLst>
                                      </p:cBhvr>
                                      <p:tavLst>
                                        <p:tav tm="0">
                                          <p:val>
                                            <p:strVal val="0-#ppt_w/2"/>
                                          </p:val>
                                        </p:tav>
                                        <p:tav tm="100000">
                                          <p:val>
                                            <p:strVal val="#ppt_x"/>
                                          </p:val>
                                        </p:tav>
                                      </p:tavLst>
                                    </p:anim>
                                    <p:anim calcmode="lin" valueType="num">
                                      <p:cBhvr additive="base">
                                        <p:cTn id="108" dur="500" fill="hold"/>
                                        <p:tgtEl>
                                          <p:spTgt spid="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0-#ppt_w/2"/>
                                          </p:val>
                                        </p:tav>
                                        <p:tav tm="100000">
                                          <p:val>
                                            <p:strVal val="#ppt_x"/>
                                          </p:val>
                                        </p:tav>
                                      </p:tavLst>
                                    </p:anim>
                                    <p:anim calcmode="lin" valueType="num">
                                      <p:cBhvr additive="base">
                                        <p:cTn id="112" dur="500" fill="hold"/>
                                        <p:tgtEl>
                                          <p:spTgt spid="20"/>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0-#ppt_w/2"/>
                                          </p:val>
                                        </p:tav>
                                        <p:tav tm="100000">
                                          <p:val>
                                            <p:strVal val="#ppt_x"/>
                                          </p:val>
                                        </p:tav>
                                      </p:tavLst>
                                    </p:anim>
                                    <p:anim calcmode="lin" valueType="num">
                                      <p:cBhvr additive="base">
                                        <p:cTn id="116" dur="500" fill="hold"/>
                                        <p:tgtEl>
                                          <p:spTgt spid="3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0-#ppt_w/2"/>
                                          </p:val>
                                        </p:tav>
                                        <p:tav tm="100000">
                                          <p:val>
                                            <p:strVal val="#ppt_x"/>
                                          </p:val>
                                        </p:tav>
                                      </p:tavLst>
                                    </p:anim>
                                    <p:anim calcmode="lin" valueType="num">
                                      <p:cBhvr additive="base">
                                        <p:cTn id="120" dur="500" fill="hold"/>
                                        <p:tgtEl>
                                          <p:spTgt spid="33"/>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0-#ppt_w/2"/>
                                          </p:val>
                                        </p:tav>
                                        <p:tav tm="100000">
                                          <p:val>
                                            <p:strVal val="#ppt_x"/>
                                          </p:val>
                                        </p:tav>
                                      </p:tavLst>
                                    </p:anim>
                                    <p:anim calcmode="lin" valueType="num">
                                      <p:cBhvr additive="base">
                                        <p:cTn id="124" dur="500" fill="hold"/>
                                        <p:tgtEl>
                                          <p:spTgt spid="34"/>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0-#ppt_w/2"/>
                                          </p:val>
                                        </p:tav>
                                        <p:tav tm="100000">
                                          <p:val>
                                            <p:strVal val="#ppt_x"/>
                                          </p:val>
                                        </p:tav>
                                      </p:tavLst>
                                    </p:anim>
                                    <p:anim calcmode="lin" valueType="num">
                                      <p:cBhvr additive="base">
                                        <p:cTn id="128" dur="500" fill="hold"/>
                                        <p:tgtEl>
                                          <p:spTgt spid="37"/>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500" fill="hold"/>
                                        <p:tgtEl>
                                          <p:spTgt spid="38"/>
                                        </p:tgtEl>
                                        <p:attrNameLst>
                                          <p:attrName>ppt_x</p:attrName>
                                        </p:attrNameLst>
                                      </p:cBhvr>
                                      <p:tavLst>
                                        <p:tav tm="0">
                                          <p:val>
                                            <p:strVal val="0-#ppt_w/2"/>
                                          </p:val>
                                        </p:tav>
                                        <p:tav tm="100000">
                                          <p:val>
                                            <p:strVal val="#ppt_x"/>
                                          </p:val>
                                        </p:tav>
                                      </p:tavLst>
                                    </p:anim>
                                    <p:anim calcmode="lin" valueType="num">
                                      <p:cBhvr additive="base">
                                        <p:cTn id="132" dur="500" fill="hold"/>
                                        <p:tgtEl>
                                          <p:spTgt spid="38"/>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500" fill="hold"/>
                                        <p:tgtEl>
                                          <p:spTgt spid="39"/>
                                        </p:tgtEl>
                                        <p:attrNameLst>
                                          <p:attrName>ppt_x</p:attrName>
                                        </p:attrNameLst>
                                      </p:cBhvr>
                                      <p:tavLst>
                                        <p:tav tm="0">
                                          <p:val>
                                            <p:strVal val="0-#ppt_w/2"/>
                                          </p:val>
                                        </p:tav>
                                        <p:tav tm="100000">
                                          <p:val>
                                            <p:strVal val="#ppt_x"/>
                                          </p:val>
                                        </p:tav>
                                      </p:tavLst>
                                    </p:anim>
                                    <p:anim calcmode="lin" valueType="num">
                                      <p:cBhvr additive="base">
                                        <p:cTn id="136" dur="500" fill="hold"/>
                                        <p:tgtEl>
                                          <p:spTgt spid="39"/>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anim calcmode="lin" valueType="num">
                                      <p:cBhvr additive="base">
                                        <p:cTn id="143" dur="500" fill="hold"/>
                                        <p:tgtEl>
                                          <p:spTgt spid="41"/>
                                        </p:tgtEl>
                                        <p:attrNameLst>
                                          <p:attrName>ppt_x</p:attrName>
                                        </p:attrNameLst>
                                      </p:cBhvr>
                                      <p:tavLst>
                                        <p:tav tm="0">
                                          <p:val>
                                            <p:strVal val="0-#ppt_w/2"/>
                                          </p:val>
                                        </p:tav>
                                        <p:tav tm="100000">
                                          <p:val>
                                            <p:strVal val="#ppt_x"/>
                                          </p:val>
                                        </p:tav>
                                      </p:tavLst>
                                    </p:anim>
                                    <p:anim calcmode="lin" valueType="num">
                                      <p:cBhvr additive="base">
                                        <p:cTn id="144" dur="500" fill="hold"/>
                                        <p:tgtEl>
                                          <p:spTgt spid="41"/>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500" fill="hold"/>
                                        <p:tgtEl>
                                          <p:spTgt spid="42"/>
                                        </p:tgtEl>
                                        <p:attrNameLst>
                                          <p:attrName>ppt_x</p:attrName>
                                        </p:attrNameLst>
                                      </p:cBhvr>
                                      <p:tavLst>
                                        <p:tav tm="0">
                                          <p:val>
                                            <p:strVal val="0-#ppt_w/2"/>
                                          </p:val>
                                        </p:tav>
                                        <p:tav tm="100000">
                                          <p:val>
                                            <p:strVal val="#ppt_x"/>
                                          </p:val>
                                        </p:tav>
                                      </p:tavLst>
                                    </p:anim>
                                    <p:anim calcmode="lin" valueType="num">
                                      <p:cBhvr additive="base">
                                        <p:cTn id="148" dur="500" fill="hold"/>
                                        <p:tgtEl>
                                          <p:spTgt spid="42"/>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additive="base">
                                        <p:cTn id="151" dur="500" fill="hold"/>
                                        <p:tgtEl>
                                          <p:spTgt spid="43"/>
                                        </p:tgtEl>
                                        <p:attrNameLst>
                                          <p:attrName>ppt_x</p:attrName>
                                        </p:attrNameLst>
                                      </p:cBhvr>
                                      <p:tavLst>
                                        <p:tav tm="0">
                                          <p:val>
                                            <p:strVal val="0-#ppt_w/2"/>
                                          </p:val>
                                        </p:tav>
                                        <p:tav tm="100000">
                                          <p:val>
                                            <p:strVal val="#ppt_x"/>
                                          </p:val>
                                        </p:tav>
                                      </p:tavLst>
                                    </p:anim>
                                    <p:anim calcmode="lin" valueType="num">
                                      <p:cBhvr additive="base">
                                        <p:cTn id="152" dur="500" fill="hold"/>
                                        <p:tgtEl>
                                          <p:spTgt spid="43"/>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additive="base">
                                        <p:cTn id="155" dur="500" fill="hold"/>
                                        <p:tgtEl>
                                          <p:spTgt spid="44"/>
                                        </p:tgtEl>
                                        <p:attrNameLst>
                                          <p:attrName>ppt_x</p:attrName>
                                        </p:attrNameLst>
                                      </p:cBhvr>
                                      <p:tavLst>
                                        <p:tav tm="0">
                                          <p:val>
                                            <p:strVal val="0-#ppt_w/2"/>
                                          </p:val>
                                        </p:tav>
                                        <p:tav tm="100000">
                                          <p:val>
                                            <p:strVal val="#ppt_x"/>
                                          </p:val>
                                        </p:tav>
                                      </p:tavLst>
                                    </p:anim>
                                    <p:anim calcmode="lin" valueType="num">
                                      <p:cBhvr additive="base">
                                        <p:cTn id="156" dur="500" fill="hold"/>
                                        <p:tgtEl>
                                          <p:spTgt spid="44"/>
                                        </p:tgtEl>
                                        <p:attrNameLst>
                                          <p:attrName>ppt_y</p:attrName>
                                        </p:attrNameLst>
                                      </p:cBhvr>
                                      <p:tavLst>
                                        <p:tav tm="0">
                                          <p:val>
                                            <p:strVal val="#ppt_y"/>
                                          </p:val>
                                        </p:tav>
                                        <p:tav tm="100000">
                                          <p:val>
                                            <p:strVal val="#ppt_y"/>
                                          </p:val>
                                        </p:tav>
                                      </p:tavLst>
                                    </p:anim>
                                  </p:childTnLst>
                                </p:cTn>
                              </p:par>
                              <p:par>
                                <p:cTn id="15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58" dur="1000" autoRev="1" fill="remove"/>
                                        <p:tgtEl>
                                          <p:spTgt spid="41"/>
                                        </p:tgtEl>
                                        <p:attrNameLst>
                                          <p:attrName>style.color</p:attrName>
                                        </p:attrNameLst>
                                      </p:cBhvr>
                                      <p:to>
                                        <a:schemeClr val="bg1"/>
                                      </p:to>
                                    </p:animClr>
                                    <p:animClr clrSpc="rgb" dir="cw">
                                      <p:cBhvr>
                                        <p:cTn id="159" dur="1000" autoRev="1" fill="remove"/>
                                        <p:tgtEl>
                                          <p:spTgt spid="41"/>
                                        </p:tgtEl>
                                        <p:attrNameLst>
                                          <p:attrName>fillcolor</p:attrName>
                                        </p:attrNameLst>
                                      </p:cBhvr>
                                      <p:to>
                                        <a:schemeClr val="bg1"/>
                                      </p:to>
                                    </p:animClr>
                                    <p:set>
                                      <p:cBhvr>
                                        <p:cTn id="160" dur="1000" autoRev="1" fill="remove"/>
                                        <p:tgtEl>
                                          <p:spTgt spid="41"/>
                                        </p:tgtEl>
                                        <p:attrNameLst>
                                          <p:attrName>fill.type</p:attrName>
                                        </p:attrNameLst>
                                      </p:cBhvr>
                                      <p:to>
                                        <p:strVal val="solid"/>
                                      </p:to>
                                    </p:set>
                                    <p:set>
                                      <p:cBhvr>
                                        <p:cTn id="161" dur="1000" autoRev="1" fill="remove"/>
                                        <p:tgtEl>
                                          <p:spTgt spid="41"/>
                                        </p:tgtEl>
                                        <p:attrNameLst>
                                          <p:attrName>fill.on</p:attrName>
                                        </p:attrNameLst>
                                      </p:cBhvr>
                                      <p:to>
                                        <p:strVal val="true"/>
                                      </p:to>
                                    </p:set>
                                  </p:childTnLst>
                                </p:cTn>
                              </p:par>
                              <p:par>
                                <p:cTn id="16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3" dur="1000" autoRev="1" fill="remove"/>
                                        <p:tgtEl>
                                          <p:spTgt spid="42"/>
                                        </p:tgtEl>
                                        <p:attrNameLst>
                                          <p:attrName>style.color</p:attrName>
                                        </p:attrNameLst>
                                      </p:cBhvr>
                                      <p:to>
                                        <a:schemeClr val="bg1"/>
                                      </p:to>
                                    </p:animClr>
                                    <p:animClr clrSpc="rgb" dir="cw">
                                      <p:cBhvr>
                                        <p:cTn id="164" dur="1000" autoRev="1" fill="remove"/>
                                        <p:tgtEl>
                                          <p:spTgt spid="42"/>
                                        </p:tgtEl>
                                        <p:attrNameLst>
                                          <p:attrName>fillcolor</p:attrName>
                                        </p:attrNameLst>
                                      </p:cBhvr>
                                      <p:to>
                                        <a:schemeClr val="bg1"/>
                                      </p:to>
                                    </p:animClr>
                                    <p:set>
                                      <p:cBhvr>
                                        <p:cTn id="165" dur="1000" autoRev="1" fill="remove"/>
                                        <p:tgtEl>
                                          <p:spTgt spid="42"/>
                                        </p:tgtEl>
                                        <p:attrNameLst>
                                          <p:attrName>fill.type</p:attrName>
                                        </p:attrNameLst>
                                      </p:cBhvr>
                                      <p:to>
                                        <p:strVal val="solid"/>
                                      </p:to>
                                    </p:set>
                                    <p:set>
                                      <p:cBhvr>
                                        <p:cTn id="166" dur="1000" autoRev="1" fill="remove"/>
                                        <p:tgtEl>
                                          <p:spTgt spid="42"/>
                                        </p:tgtEl>
                                        <p:attrNameLst>
                                          <p:attrName>fill.on</p:attrName>
                                        </p:attrNameLst>
                                      </p:cBhvr>
                                      <p:to>
                                        <p:strVal val="true"/>
                                      </p:to>
                                    </p:set>
                                  </p:childTnLst>
                                </p:cTn>
                              </p:par>
                              <p:par>
                                <p:cTn id="16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8" dur="1000" autoRev="1" fill="remove"/>
                                        <p:tgtEl>
                                          <p:spTgt spid="43"/>
                                        </p:tgtEl>
                                        <p:attrNameLst>
                                          <p:attrName>style.color</p:attrName>
                                        </p:attrNameLst>
                                      </p:cBhvr>
                                      <p:to>
                                        <a:schemeClr val="bg1"/>
                                      </p:to>
                                    </p:animClr>
                                    <p:animClr clrSpc="rgb" dir="cw">
                                      <p:cBhvr>
                                        <p:cTn id="169" dur="1000" autoRev="1" fill="remove"/>
                                        <p:tgtEl>
                                          <p:spTgt spid="43"/>
                                        </p:tgtEl>
                                        <p:attrNameLst>
                                          <p:attrName>fillcolor</p:attrName>
                                        </p:attrNameLst>
                                      </p:cBhvr>
                                      <p:to>
                                        <a:schemeClr val="bg1"/>
                                      </p:to>
                                    </p:animClr>
                                    <p:set>
                                      <p:cBhvr>
                                        <p:cTn id="170" dur="1000" autoRev="1" fill="remove"/>
                                        <p:tgtEl>
                                          <p:spTgt spid="43"/>
                                        </p:tgtEl>
                                        <p:attrNameLst>
                                          <p:attrName>fill.type</p:attrName>
                                        </p:attrNameLst>
                                      </p:cBhvr>
                                      <p:to>
                                        <p:strVal val="solid"/>
                                      </p:to>
                                    </p:set>
                                    <p:set>
                                      <p:cBhvr>
                                        <p:cTn id="171" dur="1000" autoRev="1" fill="remove"/>
                                        <p:tgtEl>
                                          <p:spTgt spid="43"/>
                                        </p:tgtEl>
                                        <p:attrNameLst>
                                          <p:attrName>fill.on</p:attrName>
                                        </p:attrNameLst>
                                      </p:cBhvr>
                                      <p:to>
                                        <p:strVal val="true"/>
                                      </p:to>
                                    </p:set>
                                  </p:childTnLst>
                                </p:cTn>
                              </p:par>
                              <p:par>
                                <p:cTn id="17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3" dur="1000" autoRev="1" fill="remove"/>
                                        <p:tgtEl>
                                          <p:spTgt spid="44"/>
                                        </p:tgtEl>
                                        <p:attrNameLst>
                                          <p:attrName>style.color</p:attrName>
                                        </p:attrNameLst>
                                      </p:cBhvr>
                                      <p:to>
                                        <a:schemeClr val="bg1"/>
                                      </p:to>
                                    </p:animClr>
                                    <p:animClr clrSpc="rgb" dir="cw">
                                      <p:cBhvr>
                                        <p:cTn id="174" dur="1000" autoRev="1" fill="remove"/>
                                        <p:tgtEl>
                                          <p:spTgt spid="44"/>
                                        </p:tgtEl>
                                        <p:attrNameLst>
                                          <p:attrName>fillcolor</p:attrName>
                                        </p:attrNameLst>
                                      </p:cBhvr>
                                      <p:to>
                                        <a:schemeClr val="bg1"/>
                                      </p:to>
                                    </p:animClr>
                                    <p:set>
                                      <p:cBhvr>
                                        <p:cTn id="175" dur="1000" autoRev="1" fill="remove"/>
                                        <p:tgtEl>
                                          <p:spTgt spid="44"/>
                                        </p:tgtEl>
                                        <p:attrNameLst>
                                          <p:attrName>fill.type</p:attrName>
                                        </p:attrNameLst>
                                      </p:cBhvr>
                                      <p:to>
                                        <p:strVal val="solid"/>
                                      </p:to>
                                    </p:set>
                                    <p:set>
                                      <p:cBhvr>
                                        <p:cTn id="176" dur="1000" autoRev="1" fill="remove"/>
                                        <p:tgtEl>
                                          <p:spTgt spid="44"/>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32"/>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33"/>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34"/>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37"/>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38"/>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39"/>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40"/>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41"/>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42"/>
                                        </p:tgtEl>
                                        <p:attrNameLst>
                                          <p:attrName>style.visibility</p:attrName>
                                        </p:attrNameLst>
                                      </p:cBhvr>
                                      <p:to>
                                        <p:strVal val="hidden"/>
                                      </p:to>
                                    </p:set>
                                  </p:childTnLst>
                                </p:cTn>
                              </p:par>
                              <p:par>
                                <p:cTn id="197" presetID="1" presetClass="exit" presetSubtype="0" fill="hold" grpId="2" nodeType="withEffect">
                                  <p:stCondLst>
                                    <p:cond delay="0"/>
                                  </p:stCondLst>
                                  <p:childTnLst>
                                    <p:set>
                                      <p:cBhvr>
                                        <p:cTn id="198" dur="1" fill="hold">
                                          <p:stCondLst>
                                            <p:cond delay="0"/>
                                          </p:stCondLst>
                                        </p:cTn>
                                        <p:tgtEl>
                                          <p:spTgt spid="43"/>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44"/>
                                        </p:tgtEl>
                                        <p:attrNameLst>
                                          <p:attrName>style.visibility</p:attrName>
                                        </p:attrNameLst>
                                      </p:cBhvr>
                                      <p:to>
                                        <p:strVal val="hidden"/>
                                      </p:to>
                                    </p:set>
                                  </p:childTnLst>
                                </p:cTn>
                              </p:par>
                              <p:par>
                                <p:cTn id="201" presetID="1" presetClass="entr" presetSubtype="0" fill="hold" grpId="0" nodeType="withEffect">
                                  <p:stCondLst>
                                    <p:cond delay="0"/>
                                  </p:stCondLst>
                                  <p:childTnLst>
                                    <p:set>
                                      <p:cBhvr>
                                        <p:cTn id="202" dur="1" fill="hold">
                                          <p:stCondLst>
                                            <p:cond delay="0"/>
                                          </p:stCondLst>
                                        </p:cTn>
                                        <p:tgtEl>
                                          <p:spTgt spid="5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51"/>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5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5"/>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6"/>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7"/>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childTnLst>
                                </p:cTn>
                              </p:par>
                              <p:par>
                                <p:cTn id="217"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18" dur="1000" autoRev="1" fill="remove"/>
                                        <p:tgtEl>
                                          <p:spTgt spid="59"/>
                                        </p:tgtEl>
                                        <p:attrNameLst>
                                          <p:attrName>style.color</p:attrName>
                                        </p:attrNameLst>
                                      </p:cBhvr>
                                      <p:to>
                                        <a:schemeClr val="bg1"/>
                                      </p:to>
                                    </p:animClr>
                                    <p:animClr clrSpc="rgb" dir="cw">
                                      <p:cBhvr>
                                        <p:cTn id="219" dur="1000" autoRev="1" fill="remove"/>
                                        <p:tgtEl>
                                          <p:spTgt spid="59"/>
                                        </p:tgtEl>
                                        <p:attrNameLst>
                                          <p:attrName>fillcolor</p:attrName>
                                        </p:attrNameLst>
                                      </p:cBhvr>
                                      <p:to>
                                        <a:schemeClr val="bg1"/>
                                      </p:to>
                                    </p:animClr>
                                    <p:set>
                                      <p:cBhvr>
                                        <p:cTn id="220" dur="1000" autoRev="1" fill="remove"/>
                                        <p:tgtEl>
                                          <p:spTgt spid="59"/>
                                        </p:tgtEl>
                                        <p:attrNameLst>
                                          <p:attrName>fill.type</p:attrName>
                                        </p:attrNameLst>
                                      </p:cBhvr>
                                      <p:to>
                                        <p:strVal val="solid"/>
                                      </p:to>
                                    </p:set>
                                    <p:set>
                                      <p:cBhvr>
                                        <p:cTn id="221" dur="1000" autoRev="1" fill="remove"/>
                                        <p:tgtEl>
                                          <p:spTgt spid="59"/>
                                        </p:tgtEl>
                                        <p:attrNameLst>
                                          <p:attrName>fill.on</p:attrName>
                                        </p:attrNameLst>
                                      </p:cBhvr>
                                      <p:to>
                                        <p:strVal val="true"/>
                                      </p:to>
                                    </p:set>
                                  </p:childTnLst>
                                </p:cTn>
                              </p:par>
                              <p:par>
                                <p:cTn id="222"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23" dur="1000" autoRev="1" fill="remove"/>
                                        <p:tgtEl>
                                          <p:spTgt spid="60"/>
                                        </p:tgtEl>
                                        <p:attrNameLst>
                                          <p:attrName>style.color</p:attrName>
                                        </p:attrNameLst>
                                      </p:cBhvr>
                                      <p:to>
                                        <a:schemeClr val="bg1"/>
                                      </p:to>
                                    </p:animClr>
                                    <p:animClr clrSpc="rgb" dir="cw">
                                      <p:cBhvr>
                                        <p:cTn id="224" dur="1000" autoRev="1" fill="remove"/>
                                        <p:tgtEl>
                                          <p:spTgt spid="60"/>
                                        </p:tgtEl>
                                        <p:attrNameLst>
                                          <p:attrName>fillcolor</p:attrName>
                                        </p:attrNameLst>
                                      </p:cBhvr>
                                      <p:to>
                                        <a:schemeClr val="bg1"/>
                                      </p:to>
                                    </p:animClr>
                                    <p:set>
                                      <p:cBhvr>
                                        <p:cTn id="225" dur="1000" autoRev="1" fill="remove"/>
                                        <p:tgtEl>
                                          <p:spTgt spid="60"/>
                                        </p:tgtEl>
                                        <p:attrNameLst>
                                          <p:attrName>fill.type</p:attrName>
                                        </p:attrNameLst>
                                      </p:cBhvr>
                                      <p:to>
                                        <p:strVal val="solid"/>
                                      </p:to>
                                    </p:set>
                                    <p:set>
                                      <p:cBhvr>
                                        <p:cTn id="226" dur="1000" autoRev="1" fill="remove"/>
                                        <p:tgtEl>
                                          <p:spTgt spid="6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3" grpId="0" animBg="1"/>
      <p:bldP spid="14" grpId="0" animBg="1"/>
      <p:bldP spid="15" grpId="0" animBg="1"/>
      <p:bldP spid="16" grpId="0" animBg="1"/>
      <p:bldP spid="17" grpId="0" animBg="1"/>
      <p:bldP spid="18" grpId="0" animBg="1"/>
      <p:bldP spid="18" grpId="1" animBg="1"/>
      <p:bldP spid="19" grpId="0"/>
      <p:bldP spid="20" grpId="0" animBg="1"/>
      <p:bldP spid="21"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p:bldP spid="32" grpId="1"/>
      <p:bldP spid="33" grpId="0" animBg="1"/>
      <p:bldP spid="33"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51" grpId="0" animBg="1"/>
      <p:bldP spid="55" grpId="0" animBg="1"/>
      <p:bldP spid="56" grpId="0" animBg="1"/>
      <p:bldP spid="57" grpId="0" animBg="1"/>
      <p:bldP spid="58" grpId="0" animBg="1"/>
      <p:bldP spid="59" grpId="0" animBg="1"/>
      <p:bldP spid="59" grpId="1" animBg="1"/>
      <p:bldP spid="60" grpId="0" animBg="1"/>
      <p:bldP spid="6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Offloads</a:t>
            </a:r>
            <a:endParaRPr lang="en-US" dirty="0"/>
          </a:p>
        </p:txBody>
      </p:sp>
      <p:sp>
        <p:nvSpPr>
          <p:cNvPr id="3" name="Text Placeholder 2"/>
          <p:cNvSpPr>
            <a:spLocks noGrp="1"/>
          </p:cNvSpPr>
          <p:nvPr>
            <p:ph type="body" sz="quarter" idx="10"/>
          </p:nvPr>
        </p:nvSpPr>
        <p:spPr>
          <a:xfrm>
            <a:off x="519114" y="1447800"/>
            <a:ext cx="11149012" cy="984885"/>
          </a:xfrm>
        </p:spPr>
        <p:txBody>
          <a:bodyPr/>
          <a:lstStyle/>
          <a:p>
            <a:r>
              <a:rPr lang="en-US" dirty="0" smtClean="0"/>
              <a:t>Receive Side Coalescing (RSC)</a:t>
            </a:r>
          </a:p>
          <a:p>
            <a:r>
              <a:rPr lang="en-US" dirty="0" smtClean="0"/>
              <a:t>IPsec Task Offload</a:t>
            </a:r>
            <a:endParaRPr lang="en-US" dirty="0"/>
          </a:p>
        </p:txBody>
      </p:sp>
      <p:sp>
        <p:nvSpPr>
          <p:cNvPr id="4" name="Rectangle 3"/>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b="1" dirty="0" smtClean="0">
                <a:gradFill>
                  <a:gsLst>
                    <a:gs pos="0">
                      <a:schemeClr val="tx1"/>
                    </a:gs>
                    <a:gs pos="100000">
                      <a:schemeClr val="tx1"/>
                    </a:gs>
                  </a:gsLst>
                  <a:lin ang="5400000" scaled="0"/>
                </a:gradFill>
                <a:latin typeface="+mj-lt"/>
              </a:rPr>
              <a:t>Session 433 – </a:t>
            </a:r>
            <a:r>
              <a:rPr lang="en-US" sz="1600" b="1" dirty="0">
                <a:solidFill>
                  <a:schemeClr val="tx1"/>
                </a:solidFill>
              </a:rPr>
              <a:t>Acceleration &amp; Other NIC Technologies for the Data Center </a:t>
            </a:r>
          </a:p>
        </p:txBody>
      </p:sp>
      <p:sp>
        <p:nvSpPr>
          <p:cNvPr id="5" name="Rectangle 4"/>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947067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Call to Action</a:t>
            </a:r>
            <a:endParaRPr lang="en-US" dirty="0"/>
          </a:p>
        </p:txBody>
      </p:sp>
      <p:sp>
        <p:nvSpPr>
          <p:cNvPr id="3" name="Text Placeholder 2"/>
          <p:cNvSpPr>
            <a:spLocks noGrp="1"/>
          </p:cNvSpPr>
          <p:nvPr>
            <p:ph type="body" sz="quarter" idx="10"/>
          </p:nvPr>
        </p:nvSpPr>
        <p:spPr>
          <a:xfrm>
            <a:off x="120760" y="1474206"/>
            <a:ext cx="11149012" cy="3231654"/>
          </a:xfrm>
        </p:spPr>
        <p:txBody>
          <a:bodyPr/>
          <a:lstStyle/>
          <a:p>
            <a:pPr marL="460375" lvl="1" indent="0">
              <a:buNone/>
            </a:pPr>
            <a:r>
              <a:rPr lang="en-US" dirty="0" smtClean="0"/>
              <a:t>NIC vendors</a:t>
            </a:r>
          </a:p>
          <a:p>
            <a:pPr marL="460375" lvl="1" indent="0">
              <a:buNone/>
            </a:pPr>
            <a:r>
              <a:rPr lang="en-US" dirty="0"/>
              <a:t>	</a:t>
            </a:r>
            <a:r>
              <a:rPr lang="en-US" dirty="0" smtClean="0"/>
              <a:t>Implement offloads in your hardware to deliver high performance</a:t>
            </a:r>
          </a:p>
          <a:p>
            <a:pPr marL="460375" lvl="1" indent="0">
              <a:buNone/>
            </a:pPr>
            <a:endParaRPr lang="en-US" dirty="0" smtClean="0"/>
          </a:p>
          <a:p>
            <a:pPr marL="460375" lvl="1" indent="0">
              <a:buNone/>
            </a:pPr>
            <a:r>
              <a:rPr lang="en-US" dirty="0" smtClean="0"/>
              <a:t>Server vendors</a:t>
            </a:r>
          </a:p>
          <a:p>
            <a:pPr marL="460375" lvl="1" indent="0">
              <a:buNone/>
            </a:pPr>
            <a:r>
              <a:rPr lang="en-US" dirty="0"/>
              <a:t>	</a:t>
            </a:r>
            <a:r>
              <a:rPr lang="en-US" dirty="0" smtClean="0"/>
              <a:t>Support SR-IOV on your servers to deliver high performance</a:t>
            </a:r>
          </a:p>
          <a:p>
            <a:pPr marL="460375" lvl="1" indent="0">
              <a:buNone/>
            </a:pPr>
            <a:endParaRPr lang="en-US" dirty="0"/>
          </a:p>
          <a:p>
            <a:pPr marL="460375" lvl="1" indent="0">
              <a:buNone/>
            </a:pPr>
            <a:endParaRPr lang="en-US" dirty="0" smtClean="0"/>
          </a:p>
        </p:txBody>
      </p:sp>
    </p:spTree>
    <p:extLst>
      <p:ext uri="{BB962C8B-B14F-4D97-AF65-F5344CB8AC3E}">
        <p14:creationId xmlns:p14="http://schemas.microsoft.com/office/powerpoint/2010/main" val="16829828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7545016"/>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301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525798"/>
            <a:ext cx="9799455" cy="1477305"/>
          </a:xfrm>
          <a:prstGeom prst="rect">
            <a:avLst/>
          </a:prstGeom>
          <a:noFill/>
        </p:spPr>
        <p:txBody>
          <a:bodyPr wrap="square" lIns="121899" tIns="60949" rIns="121899" bIns="60949" rtlCol="0" anchor="ctr">
            <a:spAutoFit/>
          </a:bodyPr>
          <a:lstStyle/>
          <a:p>
            <a:pPr algn="ctr"/>
            <a:r>
              <a:rPr lang="en-US" sz="4400" dirty="0"/>
              <a:t>Windows Server 8 </a:t>
            </a:r>
            <a:r>
              <a:rPr lang="en-US" sz="4400" dirty="0" smtClean="0"/>
              <a:t>allows </a:t>
            </a:r>
            <a:r>
              <a:rPr lang="en-US" sz="4400" dirty="0"/>
              <a:t>partners to extend Hyper-V Switch</a:t>
            </a:r>
          </a:p>
        </p:txBody>
      </p:sp>
    </p:spTree>
    <p:extLst>
      <p:ext uri="{BB962C8B-B14F-4D97-AF65-F5344CB8AC3E}">
        <p14:creationId xmlns:p14="http://schemas.microsoft.com/office/powerpoint/2010/main" val="16300951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Clouds</a:t>
            </a:r>
            <a:endParaRPr lang="en-US" dirty="0"/>
          </a:p>
        </p:txBody>
      </p:sp>
      <p:sp>
        <p:nvSpPr>
          <p:cNvPr id="3" name="Content Placeholder 2"/>
          <p:cNvSpPr>
            <a:spLocks noGrp="1"/>
          </p:cNvSpPr>
          <p:nvPr>
            <p:ph idx="1"/>
          </p:nvPr>
        </p:nvSpPr>
        <p:spPr>
          <a:xfrm>
            <a:off x="2079652" y="4749801"/>
            <a:ext cx="6773703" cy="1681164"/>
          </a:xfrm>
        </p:spPr>
        <p:txBody>
          <a:bodyPr>
            <a:normAutofit/>
          </a:bodyPr>
          <a:lstStyle/>
          <a:p>
            <a:pPr marL="0" indent="0" algn="ctr">
              <a:buNone/>
            </a:pPr>
            <a:r>
              <a:rPr lang="en-US" b="1" dirty="0" smtClean="0"/>
              <a:t>Windows Server 8 is optimized for Hybrid Clouds to host multi-tenant workloads</a:t>
            </a:r>
            <a:endParaRPr lang="en-US" b="1" dirty="0"/>
          </a:p>
        </p:txBody>
      </p:sp>
      <p:grpSp>
        <p:nvGrpSpPr>
          <p:cNvPr id="4" name="Group 3"/>
          <p:cNvGrpSpPr/>
          <p:nvPr/>
        </p:nvGrpSpPr>
        <p:grpSpPr>
          <a:xfrm>
            <a:off x="585169" y="1592821"/>
            <a:ext cx="8288105" cy="2750580"/>
            <a:chOff x="438991" y="1042033"/>
            <a:chExt cx="8360703" cy="2367917"/>
          </a:xfrm>
        </p:grpSpPr>
        <p:sp>
          <p:nvSpPr>
            <p:cNvPr id="41" name="Rounded Rectangle 40"/>
            <p:cNvSpPr/>
            <p:nvPr/>
          </p:nvSpPr>
          <p:spPr>
            <a:xfrm>
              <a:off x="5945609" y="2309868"/>
              <a:ext cx="2817391" cy="110008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5945610" y="2372254"/>
              <a:ext cx="2854084" cy="278206"/>
            </a:xfrm>
            <a:prstGeom prst="rect">
              <a:avLst/>
            </a:prstGeom>
            <a:noFill/>
          </p:spPr>
          <p:txBody>
            <a:bodyPr wrap="none" rtlCol="0">
              <a:spAutoFit/>
            </a:bodyPr>
            <a:lstStyle/>
            <a:p>
              <a:r>
                <a:rPr lang="en-US" sz="1500" b="1" dirty="0">
                  <a:solidFill>
                    <a:schemeClr val="bg1"/>
                  </a:solidFill>
                </a:rPr>
                <a:t>Tenant 2: Multiple VM Workloads</a:t>
              </a:r>
            </a:p>
          </p:txBody>
        </p:sp>
        <p:sp>
          <p:nvSpPr>
            <p:cNvPr id="31" name="Rounded Rectangle 30"/>
            <p:cNvSpPr/>
            <p:nvPr/>
          </p:nvSpPr>
          <p:spPr>
            <a:xfrm>
              <a:off x="5943600" y="1167909"/>
              <a:ext cx="2817391" cy="11000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91" y="1375538"/>
              <a:ext cx="3500396" cy="1729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3816" y="1523298"/>
              <a:ext cx="777373" cy="5926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200" y="1523298"/>
              <a:ext cx="857790" cy="653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497" y="1531259"/>
              <a:ext cx="834492" cy="6361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143000" y="1042033"/>
              <a:ext cx="1360257" cy="317950"/>
            </a:xfrm>
            <a:prstGeom prst="rect">
              <a:avLst/>
            </a:prstGeom>
            <a:noFill/>
          </p:spPr>
          <p:txBody>
            <a:bodyPr wrap="none" rtlCol="0">
              <a:spAutoFit/>
            </a:bodyPr>
            <a:lstStyle/>
            <a:p>
              <a:r>
                <a:rPr lang="en-US" b="1" dirty="0" smtClean="0"/>
                <a:t>Data Center</a:t>
              </a:r>
              <a:endParaRPr lang="en-US" b="1" dirty="0"/>
            </a:p>
          </p:txBody>
        </p:sp>
        <p:cxnSp>
          <p:nvCxnSpPr>
            <p:cNvPr id="37" name="Straight Connector 36"/>
            <p:cNvCxnSpPr/>
            <p:nvPr/>
          </p:nvCxnSpPr>
          <p:spPr>
            <a:xfrm flipV="1">
              <a:off x="3911075" y="1661028"/>
              <a:ext cx="2032525" cy="579225"/>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3937378" y="2240252"/>
              <a:ext cx="2006222" cy="562734"/>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5925518" y="1226698"/>
              <a:ext cx="2854084" cy="278206"/>
            </a:xfrm>
            <a:prstGeom prst="rect">
              <a:avLst/>
            </a:prstGeom>
            <a:noFill/>
          </p:spPr>
          <p:txBody>
            <a:bodyPr wrap="none" rtlCol="0">
              <a:spAutoFit/>
            </a:bodyPr>
            <a:lstStyle/>
            <a:p>
              <a:r>
                <a:rPr lang="en-US" sz="15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826" y="2665257"/>
              <a:ext cx="777373" cy="59265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210" y="2665257"/>
              <a:ext cx="857790" cy="6539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5506" y="2673218"/>
              <a:ext cx="834492" cy="6361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57213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a:t>
            </a:r>
            <a:endParaRPr lang="en-US" dirty="0"/>
          </a:p>
        </p:txBody>
      </p:sp>
      <p:sp>
        <p:nvSpPr>
          <p:cNvPr id="11" name="Right Brace 10"/>
          <p:cNvSpPr/>
          <p:nvPr/>
        </p:nvSpPr>
        <p:spPr>
          <a:xfrm flipH="1">
            <a:off x="3076139" y="3409927"/>
            <a:ext cx="700831" cy="1563244"/>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12" name="TextBox 11"/>
          <p:cNvSpPr txBox="1"/>
          <p:nvPr/>
        </p:nvSpPr>
        <p:spPr>
          <a:xfrm>
            <a:off x="2104574" y="3649095"/>
            <a:ext cx="1475804" cy="677086"/>
          </a:xfrm>
          <a:prstGeom prst="rect">
            <a:avLst/>
          </a:prstGeom>
          <a:noFill/>
        </p:spPr>
        <p:txBody>
          <a:bodyPr wrap="square" lIns="121899" tIns="60949" rIns="121899" bIns="60949" rtlCol="0">
            <a:spAutoFit/>
          </a:bodyPr>
          <a:lstStyle/>
          <a:p>
            <a:r>
              <a:rPr lang="en-US" dirty="0" smtClean="0"/>
              <a:t>Certified</a:t>
            </a:r>
          </a:p>
          <a:p>
            <a:r>
              <a:rPr lang="en-US" dirty="0" smtClean="0"/>
              <a:t>Extensions</a:t>
            </a:r>
            <a:endParaRPr lang="en-US" dirty="0"/>
          </a:p>
        </p:txBody>
      </p:sp>
      <p:sp>
        <p:nvSpPr>
          <p:cNvPr id="21" name="Rectangle 20"/>
          <p:cNvSpPr/>
          <p:nvPr/>
        </p:nvSpPr>
        <p:spPr bwMode="auto">
          <a:xfrm>
            <a:off x="4002794" y="1449862"/>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23" name="Rectangle 22"/>
          <p:cNvSpPr/>
          <p:nvPr/>
        </p:nvSpPr>
        <p:spPr bwMode="auto">
          <a:xfrm>
            <a:off x="4123578" y="2679669"/>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36" name="Group 35"/>
          <p:cNvGrpSpPr/>
          <p:nvPr/>
        </p:nvGrpSpPr>
        <p:grpSpPr>
          <a:xfrm>
            <a:off x="4202197" y="3034623"/>
            <a:ext cx="2948478" cy="2312934"/>
            <a:chOff x="1666370" y="2395799"/>
            <a:chExt cx="4564501" cy="3938743"/>
          </a:xfrm>
        </p:grpSpPr>
        <p:sp>
          <p:nvSpPr>
            <p:cNvPr id="37" name="Rectangle 36"/>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38" name="Rectangle 37"/>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39" name="TextBox 38"/>
          <p:cNvSpPr txBox="1"/>
          <p:nvPr/>
        </p:nvSpPr>
        <p:spPr>
          <a:xfrm>
            <a:off x="5017834" y="2679669"/>
            <a:ext cx="1473417" cy="276999"/>
          </a:xfrm>
          <a:prstGeom prst="rect">
            <a:avLst/>
          </a:prstGeom>
          <a:noFill/>
        </p:spPr>
        <p:txBody>
          <a:bodyPr wrap="none" lIns="0" tIns="0" rIns="0" bIns="0" rtlCol="0">
            <a:spAutoFit/>
          </a:bodyPr>
          <a:lstStyle/>
          <a:p>
            <a:r>
              <a:rPr lang="en-US" b="1" dirty="0" smtClean="0">
                <a:solidFill>
                  <a:schemeClr val="bg1"/>
                </a:solidFill>
              </a:rPr>
              <a:t>Hyper-V Switch</a:t>
            </a:r>
          </a:p>
        </p:txBody>
      </p:sp>
      <p:grpSp>
        <p:nvGrpSpPr>
          <p:cNvPr id="40" name="Group 39"/>
          <p:cNvGrpSpPr/>
          <p:nvPr/>
        </p:nvGrpSpPr>
        <p:grpSpPr>
          <a:xfrm>
            <a:off x="5120038" y="5810668"/>
            <a:ext cx="1145500" cy="470177"/>
            <a:chOff x="1270392" y="1678688"/>
            <a:chExt cx="1145500" cy="470177"/>
          </a:xfrm>
        </p:grpSpPr>
        <p:sp>
          <p:nvSpPr>
            <p:cNvPr id="41" name="Rectangle 40"/>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Rectangle 42"/>
          <p:cNvSpPr/>
          <p:nvPr/>
        </p:nvSpPr>
        <p:spPr bwMode="auto">
          <a:xfrm>
            <a:off x="6809496" y="1113532"/>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44" name="Group 43"/>
          <p:cNvGrpSpPr/>
          <p:nvPr/>
        </p:nvGrpSpPr>
        <p:grpSpPr>
          <a:xfrm>
            <a:off x="5274810" y="1953344"/>
            <a:ext cx="1140756" cy="467915"/>
            <a:chOff x="1270392" y="1680950"/>
            <a:chExt cx="1140756" cy="467915"/>
          </a:xfrm>
        </p:grpSpPr>
        <p:sp>
          <p:nvSpPr>
            <p:cNvPr id="45" name="Rectangle 44"/>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p:cNvGrpSpPr/>
          <p:nvPr/>
        </p:nvGrpSpPr>
        <p:grpSpPr>
          <a:xfrm>
            <a:off x="7006510" y="2043232"/>
            <a:ext cx="1140756" cy="467915"/>
            <a:chOff x="1270392" y="1680950"/>
            <a:chExt cx="1140756" cy="467915"/>
          </a:xfrm>
        </p:grpSpPr>
        <p:sp>
          <p:nvSpPr>
            <p:cNvPr id="48" name="Rectangle 47"/>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0" name="Straight Arrow Connector 49"/>
          <p:cNvCxnSpPr/>
          <p:nvPr/>
        </p:nvCxnSpPr>
        <p:spPr>
          <a:xfrm>
            <a:off x="5669204" y="2421259"/>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198863" y="5530981"/>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33688" y="2512858"/>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3356186" y="1103068"/>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54" name="Group 53"/>
          <p:cNvGrpSpPr/>
          <p:nvPr/>
        </p:nvGrpSpPr>
        <p:grpSpPr>
          <a:xfrm>
            <a:off x="3553200" y="2032768"/>
            <a:ext cx="1140756" cy="467915"/>
            <a:chOff x="1270392" y="1680950"/>
            <a:chExt cx="1140756" cy="467915"/>
          </a:xfrm>
        </p:grpSpPr>
        <p:sp>
          <p:nvSpPr>
            <p:cNvPr id="55" name="Rectangle 54"/>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Arrow Connector 56"/>
          <p:cNvCxnSpPr/>
          <p:nvPr/>
        </p:nvCxnSpPr>
        <p:spPr>
          <a:xfrm>
            <a:off x="4002794" y="2500683"/>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18898" y="4265898"/>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Filtering Extensions</a:t>
            </a:r>
            <a:endParaRPr lang="en-US" sz="1600" dirty="0"/>
          </a:p>
        </p:txBody>
      </p:sp>
      <p:sp>
        <p:nvSpPr>
          <p:cNvPr id="59" name="Rectangle 58"/>
          <p:cNvSpPr/>
          <p:nvPr/>
        </p:nvSpPr>
        <p:spPr>
          <a:xfrm>
            <a:off x="4215451" y="4698851"/>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chemeClr val="dk1"/>
                </a:solidFill>
              </a:rPr>
              <a:t>Forwarding Extension</a:t>
            </a:r>
          </a:p>
        </p:txBody>
      </p:sp>
      <p:sp>
        <p:nvSpPr>
          <p:cNvPr id="60" name="Rectangle 59"/>
          <p:cNvSpPr/>
          <p:nvPr/>
        </p:nvSpPr>
        <p:spPr>
          <a:xfrm>
            <a:off x="4214407" y="3840626"/>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WFP Extensions</a:t>
            </a:r>
            <a:endParaRPr lang="en-US" sz="1600" dirty="0"/>
          </a:p>
        </p:txBody>
      </p:sp>
      <p:sp>
        <p:nvSpPr>
          <p:cNvPr id="61" name="Rectangle 60"/>
          <p:cNvSpPr/>
          <p:nvPr/>
        </p:nvSpPr>
        <p:spPr>
          <a:xfrm>
            <a:off x="4215451" y="3409927"/>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Capture Extensions</a:t>
            </a:r>
            <a:endParaRPr lang="en-US" sz="1600" dirty="0"/>
          </a:p>
        </p:txBody>
      </p:sp>
      <p:sp>
        <p:nvSpPr>
          <p:cNvPr id="33" name="Rectangle 32"/>
          <p:cNvSpPr/>
          <p:nvPr/>
        </p:nvSpPr>
        <p:spPr bwMode="auto">
          <a:xfrm>
            <a:off x="8136057" y="6304602"/>
            <a:ext cx="4036894"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600" b="1" dirty="0" smtClean="0">
                <a:gradFill>
                  <a:gsLst>
                    <a:gs pos="0">
                      <a:schemeClr val="tx1"/>
                    </a:gs>
                    <a:gs pos="100000">
                      <a:schemeClr val="tx1"/>
                    </a:gs>
                  </a:gsLst>
                  <a:lin ang="5400000" scaled="0"/>
                </a:gradFill>
                <a:latin typeface="+mj-lt"/>
              </a:rPr>
              <a:t>Session 559 - </a:t>
            </a:r>
            <a:r>
              <a:rPr lang="en-US" sz="1600" b="1" dirty="0" smtClean="0">
                <a:solidFill>
                  <a:schemeClr val="tx1"/>
                </a:solidFill>
              </a:rPr>
              <a:t>Extending </a:t>
            </a:r>
            <a:r>
              <a:rPr lang="en-US" sz="1600" b="1" dirty="0">
                <a:solidFill>
                  <a:schemeClr val="tx1"/>
                </a:solidFill>
              </a:rPr>
              <a:t>the Hyper-V Switch</a:t>
            </a:r>
          </a:p>
          <a:p>
            <a:endParaRPr lang="en-US" sz="1600" b="1" dirty="0">
              <a:solidFill>
                <a:schemeClr val="tx1"/>
              </a:solidFill>
            </a:endParaRPr>
          </a:p>
        </p:txBody>
      </p:sp>
      <p:sp>
        <p:nvSpPr>
          <p:cNvPr id="34" name="Rectangle 33"/>
          <p:cNvSpPr/>
          <p:nvPr/>
        </p:nvSpPr>
        <p:spPr bwMode="auto">
          <a:xfrm>
            <a:off x="7221656" y="6304602"/>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nvGrpSpPr>
          <p:cNvPr id="35" name="Group 34"/>
          <p:cNvGrpSpPr/>
          <p:nvPr/>
        </p:nvGrpSpPr>
        <p:grpSpPr>
          <a:xfrm>
            <a:off x="3006951" y="904803"/>
            <a:ext cx="5746472" cy="5482320"/>
            <a:chOff x="85981" y="904803"/>
            <a:chExt cx="5746472" cy="5482320"/>
          </a:xfrm>
        </p:grpSpPr>
        <p:sp>
          <p:nvSpPr>
            <p:cNvPr id="62" name="Oval 61"/>
            <p:cNvSpPr/>
            <p:nvPr/>
          </p:nvSpPr>
          <p:spPr>
            <a:xfrm>
              <a:off x="85981" y="904803"/>
              <a:ext cx="5746472" cy="5482320"/>
            </a:xfrm>
            <a:prstGeom prst="ellipse">
              <a:avLst/>
            </a:pr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59" tIns="45779" rIns="91559" bIns="45779" numCol="1" spcCol="0" rtlCol="0" fromWordArt="0" anchor="ctr" anchorCtr="0" forceAA="0" compatLnSpc="1">
              <a:prstTxWarp prst="textNoShape">
                <a:avLst/>
              </a:prstTxWarp>
              <a:noAutofit/>
            </a:bodyPr>
            <a:lstStyle/>
            <a:p>
              <a:pPr algn="ctr"/>
              <a:endParaRPr lang="en-US" dirty="0">
                <a:solidFill>
                  <a:schemeClr val="tx1"/>
                </a:solidFill>
              </a:endParaRPr>
            </a:p>
          </p:txBody>
        </p:sp>
        <p:grpSp>
          <p:nvGrpSpPr>
            <p:cNvPr id="63" name="Group 62"/>
            <p:cNvGrpSpPr/>
            <p:nvPr/>
          </p:nvGrpSpPr>
          <p:grpSpPr>
            <a:xfrm>
              <a:off x="519112" y="1723747"/>
              <a:ext cx="4823827" cy="4223427"/>
              <a:chOff x="519112" y="1723747"/>
              <a:chExt cx="4823827" cy="4223427"/>
            </a:xfrm>
          </p:grpSpPr>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2345813"/>
                <a:ext cx="1853617" cy="513810"/>
              </a:xfrm>
              <a:prstGeom prst="rect">
                <a:avLst/>
              </a:prstGeom>
            </p:spPr>
          </p:pic>
          <p:pic>
            <p:nvPicPr>
              <p:cNvPr id="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79" y="3826723"/>
                <a:ext cx="1952171" cy="93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729" y="5213055"/>
                <a:ext cx="2035855" cy="734119"/>
              </a:xfrm>
              <a:prstGeom prst="rect">
                <a:avLst/>
              </a:prstGeom>
            </p:spPr>
          </p:pic>
          <p:pic>
            <p:nvPicPr>
              <p:cNvPr id="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7812" y="3577078"/>
                <a:ext cx="2165127" cy="136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7"/>
              <p:cNvGrpSpPr/>
              <p:nvPr/>
            </p:nvGrpSpPr>
            <p:grpSpPr>
              <a:xfrm>
                <a:off x="2550149" y="1723747"/>
                <a:ext cx="2369637" cy="1456326"/>
                <a:chOff x="8402867" y="3544388"/>
                <a:chExt cx="1950720" cy="1114697"/>
              </a:xfrm>
            </p:grpSpPr>
            <p:sp>
              <p:nvSpPr>
                <p:cNvPr id="69" name="Rectangle 68"/>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70" name="Group 62"/>
                <p:cNvGrpSpPr>
                  <a:grpSpLocks/>
                </p:cNvGrpSpPr>
                <p:nvPr/>
              </p:nvGrpSpPr>
              <p:grpSpPr bwMode="auto">
                <a:xfrm>
                  <a:off x="8433664" y="3599292"/>
                  <a:ext cx="1889125" cy="1004887"/>
                  <a:chOff x="3272" y="1316"/>
                  <a:chExt cx="1889" cy="1002"/>
                </a:xfrm>
              </p:grpSpPr>
              <p:sp>
                <p:nvSpPr>
                  <p:cNvPr id="71"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72"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73"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74"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75"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76"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77"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78"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79"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80"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81"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82"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83"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84"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85"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grpSp>
      </p:grpSp>
    </p:spTree>
    <p:extLst>
      <p:ext uri="{BB962C8B-B14F-4D97-AF65-F5344CB8AC3E}">
        <p14:creationId xmlns:p14="http://schemas.microsoft.com/office/powerpoint/2010/main" val="3201841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0-#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0-#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Call to Action</a:t>
            </a:r>
            <a:endParaRPr lang="en-US" dirty="0"/>
          </a:p>
        </p:txBody>
      </p:sp>
      <p:sp>
        <p:nvSpPr>
          <p:cNvPr id="3" name="Text Placeholder 2"/>
          <p:cNvSpPr>
            <a:spLocks noGrp="1"/>
          </p:cNvSpPr>
          <p:nvPr>
            <p:ph type="body" sz="quarter" idx="10"/>
          </p:nvPr>
        </p:nvSpPr>
        <p:spPr>
          <a:xfrm>
            <a:off x="120760" y="1474206"/>
            <a:ext cx="11149012" cy="4481227"/>
          </a:xfrm>
        </p:spPr>
        <p:txBody>
          <a:bodyPr/>
          <a:lstStyle/>
          <a:p>
            <a:pPr marL="460375" lvl="1" indent="0">
              <a:buNone/>
            </a:pPr>
            <a:r>
              <a:rPr lang="en-US" dirty="0" smtClean="0"/>
              <a:t>Security vendors</a:t>
            </a:r>
          </a:p>
          <a:p>
            <a:pPr marL="460375" lvl="1" indent="0">
              <a:buNone/>
            </a:pPr>
            <a:r>
              <a:rPr lang="en-US" dirty="0"/>
              <a:t>	</a:t>
            </a:r>
            <a:r>
              <a:rPr lang="en-US" dirty="0" smtClean="0"/>
              <a:t>Implement firewall and security appliances as switch extension</a:t>
            </a:r>
          </a:p>
          <a:p>
            <a:pPr marL="460375" lvl="1" indent="0">
              <a:buNone/>
            </a:pPr>
            <a:endParaRPr lang="en-US" dirty="0" smtClean="0"/>
          </a:p>
          <a:p>
            <a:pPr marL="460375" lvl="1" indent="0">
              <a:buNone/>
            </a:pPr>
            <a:r>
              <a:rPr lang="en-US" dirty="0" smtClean="0"/>
              <a:t>Switch vendors</a:t>
            </a:r>
          </a:p>
          <a:p>
            <a:pPr marL="460375" lvl="1" indent="0">
              <a:buNone/>
            </a:pPr>
            <a:r>
              <a:rPr lang="en-US" dirty="0"/>
              <a:t>	</a:t>
            </a:r>
            <a:r>
              <a:rPr lang="en-US" dirty="0" smtClean="0"/>
              <a:t>Implement switch extension to provide unified management of 	physical and virtual switches</a:t>
            </a:r>
          </a:p>
          <a:p>
            <a:pPr marL="460375" lvl="1" indent="0">
              <a:buNone/>
            </a:pPr>
            <a:endParaRPr lang="en-US" dirty="0"/>
          </a:p>
          <a:p>
            <a:pPr marL="460375" lvl="1" indent="0">
              <a:buNone/>
            </a:pPr>
            <a:r>
              <a:rPr lang="en-US" dirty="0" smtClean="0"/>
              <a:t>Network monitoring software</a:t>
            </a:r>
          </a:p>
          <a:p>
            <a:pPr marL="460375" lvl="1" indent="0">
              <a:buNone/>
            </a:pPr>
            <a:r>
              <a:rPr lang="en-US" dirty="0" smtClean="0"/>
              <a:t>	Implement switch extension to provide monitoring inside Hyper-V 	virtual switch</a:t>
            </a:r>
          </a:p>
        </p:txBody>
      </p:sp>
    </p:spTree>
    <p:extLst>
      <p:ext uri="{BB962C8B-B14F-4D97-AF65-F5344CB8AC3E}">
        <p14:creationId xmlns:p14="http://schemas.microsoft.com/office/powerpoint/2010/main" val="19894125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34598717"/>
              </p:ext>
            </p:extLst>
          </p:nvPr>
        </p:nvGraphicFramePr>
        <p:xfrm>
          <a:off x="2743200" y="1097280"/>
          <a:ext cx="557784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484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187244"/>
            <a:ext cx="9799455" cy="2154414"/>
          </a:xfrm>
          <a:prstGeom prst="rect">
            <a:avLst/>
          </a:prstGeom>
          <a:noFill/>
        </p:spPr>
        <p:txBody>
          <a:bodyPr wrap="square" lIns="121899" tIns="60949" rIns="121899" bIns="60949" rtlCol="0" anchor="ctr">
            <a:spAutoFit/>
          </a:bodyPr>
          <a:lstStyle/>
          <a:p>
            <a:pPr algn="ctr"/>
            <a:r>
              <a:rPr lang="en-US" sz="4400" dirty="0" smtClean="0"/>
              <a:t>The management capabilities in Windows Server 8 allows cloud admins to manage large scale hybrid clouds</a:t>
            </a:r>
            <a:endParaRPr lang="en-US" sz="4400" dirty="0"/>
          </a:p>
        </p:txBody>
      </p:sp>
    </p:spTree>
    <p:extLst>
      <p:ext uri="{BB962C8B-B14F-4D97-AF65-F5344CB8AC3E}">
        <p14:creationId xmlns:p14="http://schemas.microsoft.com/office/powerpoint/2010/main" val="61353052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2187244"/>
            <a:ext cx="9799455" cy="2154414"/>
          </a:xfrm>
          <a:prstGeom prst="rect">
            <a:avLst/>
          </a:prstGeom>
          <a:noFill/>
        </p:spPr>
        <p:txBody>
          <a:bodyPr wrap="square" lIns="121899" tIns="60949" rIns="121899" bIns="60949" rtlCol="0" anchor="ctr">
            <a:spAutoFit/>
          </a:bodyPr>
          <a:lstStyle/>
          <a:p>
            <a:pPr algn="ctr"/>
            <a:r>
              <a:rPr lang="en-US" sz="4400" dirty="0" smtClean="0"/>
              <a:t>Built-in metering capabilities allows cloud admins to build chargeback models based on network usage</a:t>
            </a:r>
            <a:endParaRPr lang="en-US" sz="4400" dirty="0"/>
          </a:p>
        </p:txBody>
      </p:sp>
      <p:sp>
        <p:nvSpPr>
          <p:cNvPr id="7" name="Title 1"/>
          <p:cNvSpPr txBox="1">
            <a:spLocks/>
          </p:cNvSpPr>
          <p:nvPr/>
        </p:nvSpPr>
        <p:spPr>
          <a:xfrm>
            <a:off x="521208" y="164592"/>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Hyper-V Metering</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US" dirty="0"/>
          </a:p>
        </p:txBody>
      </p:sp>
    </p:spTree>
    <p:extLst>
      <p:ext uri="{BB962C8B-B14F-4D97-AF65-F5344CB8AC3E}">
        <p14:creationId xmlns:p14="http://schemas.microsoft.com/office/powerpoint/2010/main" val="174816389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789" y="5459112"/>
            <a:ext cx="9598522" cy="978920"/>
          </a:xfrm>
        </p:spPr>
        <p:txBody>
          <a:bodyPr>
            <a:normAutofit/>
          </a:bodyPr>
          <a:lstStyle/>
          <a:p>
            <a:pPr marL="0" indent="0" algn="ctr">
              <a:spcAft>
                <a:spcPts val="1800"/>
              </a:spcAft>
              <a:buNone/>
            </a:pPr>
            <a:r>
              <a:rPr lang="en-US" dirty="0" smtClean="0">
                <a:effectLst>
                  <a:outerShdw blurRad="38100" dist="38100" dir="2700000" algn="tl">
                    <a:srgbClr val="000000">
                      <a:alpha val="43137"/>
                    </a:srgbClr>
                  </a:outerShdw>
                </a:effectLst>
              </a:rPr>
              <a:t>Metering configuration and usage data is preserved across live migration</a:t>
            </a:r>
            <a:endParaRPr lang="en-US" dirty="0">
              <a:effectLst>
                <a:outerShdw blurRad="38100" dist="38100" dir="2700000" algn="tl">
                  <a:srgbClr val="000000">
                    <a:alpha val="43137"/>
                  </a:srgbClr>
                </a:outerShdw>
              </a:effectLst>
            </a:endParaRPr>
          </a:p>
        </p:txBody>
      </p:sp>
      <p:grpSp>
        <p:nvGrpSpPr>
          <p:cNvPr id="36" name="Group 35"/>
          <p:cNvGrpSpPr/>
          <p:nvPr/>
        </p:nvGrpSpPr>
        <p:grpSpPr>
          <a:xfrm>
            <a:off x="7792379" y="2770966"/>
            <a:ext cx="2815570" cy="2081515"/>
            <a:chOff x="7395230" y="3967666"/>
            <a:chExt cx="3528203" cy="2353339"/>
          </a:xfrm>
        </p:grpSpPr>
        <p:sp>
          <p:nvSpPr>
            <p:cNvPr id="37" name="Rectangle 36"/>
            <p:cNvSpPr/>
            <p:nvPr/>
          </p:nvSpPr>
          <p:spPr bwMode="auto">
            <a:xfrm>
              <a:off x="7395230" y="3967666"/>
              <a:ext cx="3528203" cy="235333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 2</a:t>
              </a:r>
            </a:p>
          </p:txBody>
        </p:sp>
        <p:grpSp>
          <p:nvGrpSpPr>
            <p:cNvPr id="38" name="Group 37"/>
            <p:cNvGrpSpPr/>
            <p:nvPr/>
          </p:nvGrpSpPr>
          <p:grpSpPr>
            <a:xfrm>
              <a:off x="7564328" y="4522870"/>
              <a:ext cx="3190008" cy="1669538"/>
              <a:chOff x="674698" y="4538223"/>
              <a:chExt cx="3190008" cy="1669538"/>
            </a:xfrm>
          </p:grpSpPr>
          <p:sp>
            <p:nvSpPr>
              <p:cNvPr id="39" name="Rectangle 38"/>
              <p:cNvSpPr/>
              <p:nvPr/>
            </p:nvSpPr>
            <p:spPr bwMode="auto">
              <a:xfrm>
                <a:off x="674698" y="4538223"/>
                <a:ext cx="3190008" cy="166953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0" name="Group 39"/>
              <p:cNvGrpSpPr/>
              <p:nvPr/>
            </p:nvGrpSpPr>
            <p:grpSpPr>
              <a:xfrm>
                <a:off x="753317" y="4893213"/>
                <a:ext cx="2948478" cy="1178459"/>
                <a:chOff x="1666370" y="4327719"/>
                <a:chExt cx="4564501" cy="2006823"/>
              </a:xfrm>
            </p:grpSpPr>
            <p:sp>
              <p:nvSpPr>
                <p:cNvPr id="42" name="Rectangle 41"/>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43" name="Rectangle 42"/>
                <p:cNvSpPr/>
                <p:nvPr/>
              </p:nvSpPr>
              <p:spPr>
                <a:xfrm>
                  <a:off x="1666370" y="4327719"/>
                  <a:ext cx="4543983" cy="4671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41" name="TextBox 40"/>
              <p:cNvSpPr txBox="1"/>
              <p:nvPr/>
            </p:nvSpPr>
            <p:spPr>
              <a:xfrm>
                <a:off x="1245249" y="4538224"/>
                <a:ext cx="2048906" cy="313172"/>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grpSp>
        <p:nvGrpSpPr>
          <p:cNvPr id="2" name="Group 1"/>
          <p:cNvGrpSpPr/>
          <p:nvPr/>
        </p:nvGrpSpPr>
        <p:grpSpPr>
          <a:xfrm>
            <a:off x="1048338" y="1320045"/>
            <a:ext cx="2746522" cy="1069453"/>
            <a:chOff x="651190" y="2132813"/>
            <a:chExt cx="2746522" cy="1069453"/>
          </a:xfrm>
        </p:grpSpPr>
        <p:sp>
          <p:nvSpPr>
            <p:cNvPr id="26" name="Rectangle 25"/>
            <p:cNvSpPr/>
            <p:nvPr/>
          </p:nvSpPr>
          <p:spPr bwMode="auto">
            <a:xfrm>
              <a:off x="1461046" y="2132813"/>
              <a:ext cx="1346316" cy="8671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sp>
          <p:nvSpPr>
            <p:cNvPr id="47" name="Rectangle 46"/>
            <p:cNvSpPr/>
            <p:nvPr/>
          </p:nvSpPr>
          <p:spPr bwMode="auto">
            <a:xfrm>
              <a:off x="651190" y="2826118"/>
              <a:ext cx="1379749" cy="37614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Configuration</a:t>
              </a:r>
            </a:p>
          </p:txBody>
        </p:sp>
        <p:sp>
          <p:nvSpPr>
            <p:cNvPr id="48" name="Rectangle 47"/>
            <p:cNvSpPr/>
            <p:nvPr/>
          </p:nvSpPr>
          <p:spPr bwMode="auto">
            <a:xfrm>
              <a:off x="2040150" y="2826119"/>
              <a:ext cx="1357562" cy="376146"/>
            </a:xfrm>
            <a:prstGeom prst="rect">
              <a:avLst/>
            </a:prstGeom>
            <a:solidFill>
              <a:srgbClr val="457EC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Usage Data</a:t>
              </a:r>
            </a:p>
          </p:txBody>
        </p:sp>
      </p:grpSp>
      <p:cxnSp>
        <p:nvCxnSpPr>
          <p:cNvPr id="50" name="Straight Arrow Connector 49"/>
          <p:cNvCxnSpPr/>
          <p:nvPr/>
        </p:nvCxnSpPr>
        <p:spPr>
          <a:xfrm>
            <a:off x="9727265" y="2410749"/>
            <a:ext cx="0" cy="851292"/>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5"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Hyper-V Metering and Live Migration</a:t>
            </a:r>
            <a:endParaRPr lang="en-US" dirty="0"/>
          </a:p>
        </p:txBody>
      </p:sp>
      <p:sp>
        <p:nvSpPr>
          <p:cNvPr id="44" name="Rectangle 43"/>
          <p:cNvSpPr/>
          <p:nvPr/>
        </p:nvSpPr>
        <p:spPr>
          <a:xfrm>
            <a:off x="8003143" y="3946090"/>
            <a:ext cx="2342362" cy="2426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Extension</a:t>
            </a:r>
            <a:endParaRPr lang="en-US" sz="1600" dirty="0"/>
          </a:p>
        </p:txBody>
      </p:sp>
      <p:grpSp>
        <p:nvGrpSpPr>
          <p:cNvPr id="51" name="Group 50"/>
          <p:cNvGrpSpPr/>
          <p:nvPr/>
        </p:nvGrpSpPr>
        <p:grpSpPr>
          <a:xfrm>
            <a:off x="1009427" y="2770967"/>
            <a:ext cx="2815570" cy="2081514"/>
            <a:chOff x="7395230" y="3967668"/>
            <a:chExt cx="3528203" cy="2353338"/>
          </a:xfrm>
        </p:grpSpPr>
        <p:sp>
          <p:nvSpPr>
            <p:cNvPr id="52" name="Rectangle 51"/>
            <p:cNvSpPr/>
            <p:nvPr/>
          </p:nvSpPr>
          <p:spPr bwMode="auto">
            <a:xfrm>
              <a:off x="7395230" y="3967668"/>
              <a:ext cx="3528203" cy="235333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 1</a:t>
              </a:r>
            </a:p>
          </p:txBody>
        </p:sp>
        <p:grpSp>
          <p:nvGrpSpPr>
            <p:cNvPr id="53" name="Group 52"/>
            <p:cNvGrpSpPr/>
            <p:nvPr/>
          </p:nvGrpSpPr>
          <p:grpSpPr>
            <a:xfrm>
              <a:off x="7564328" y="4522870"/>
              <a:ext cx="3190008" cy="1669538"/>
              <a:chOff x="674698" y="4538223"/>
              <a:chExt cx="3190008" cy="1669538"/>
            </a:xfrm>
          </p:grpSpPr>
          <p:sp>
            <p:nvSpPr>
              <p:cNvPr id="54" name="Rectangle 53"/>
              <p:cNvSpPr/>
              <p:nvPr/>
            </p:nvSpPr>
            <p:spPr bwMode="auto">
              <a:xfrm>
                <a:off x="674698" y="4538223"/>
                <a:ext cx="3190008" cy="166953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55" name="Group 54"/>
              <p:cNvGrpSpPr/>
              <p:nvPr/>
            </p:nvGrpSpPr>
            <p:grpSpPr>
              <a:xfrm>
                <a:off x="753317" y="4893213"/>
                <a:ext cx="2948478" cy="1178459"/>
                <a:chOff x="1666370" y="4327719"/>
                <a:chExt cx="4564501" cy="2006823"/>
              </a:xfrm>
            </p:grpSpPr>
            <p:sp>
              <p:nvSpPr>
                <p:cNvPr id="57" name="Rectangle 56"/>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58" name="Rectangle 57"/>
                <p:cNvSpPr/>
                <p:nvPr/>
              </p:nvSpPr>
              <p:spPr>
                <a:xfrm>
                  <a:off x="1666370" y="4327719"/>
                  <a:ext cx="4543983" cy="4671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56" name="TextBox 55"/>
              <p:cNvSpPr txBox="1"/>
              <p:nvPr/>
            </p:nvSpPr>
            <p:spPr>
              <a:xfrm>
                <a:off x="1245249" y="4538224"/>
                <a:ext cx="2048906" cy="313172"/>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sp>
        <p:nvSpPr>
          <p:cNvPr id="59" name="Rectangle 58"/>
          <p:cNvSpPr/>
          <p:nvPr/>
        </p:nvSpPr>
        <p:spPr>
          <a:xfrm>
            <a:off x="1220191" y="3946090"/>
            <a:ext cx="2342362" cy="2426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Extension</a:t>
            </a:r>
            <a:endParaRPr lang="en-US" sz="1600" dirty="0"/>
          </a:p>
        </p:txBody>
      </p:sp>
      <p:cxnSp>
        <p:nvCxnSpPr>
          <p:cNvPr id="60" name="Straight Arrow Connector 59"/>
          <p:cNvCxnSpPr/>
          <p:nvPr/>
        </p:nvCxnSpPr>
        <p:spPr>
          <a:xfrm>
            <a:off x="2973312" y="2410749"/>
            <a:ext cx="0" cy="851292"/>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2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50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5.00195E-7 9.85427E-7 L 0.54709 9.85427E-7 " pathEditMode="relative" rAng="0" ptsTypes="AA">
                                      <p:cBhvr>
                                        <p:cTn id="11" dur="2000" fill="hold"/>
                                        <p:tgtEl>
                                          <p:spTgt spid="2"/>
                                        </p:tgtEl>
                                        <p:attrNameLst>
                                          <p:attrName>ppt_x</p:attrName>
                                          <p:attrName>ppt_y</p:attrName>
                                        </p:attrNameLst>
                                      </p:cBhvr>
                                      <p:rCtr x="27354" y="0"/>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pPr lvl="0"/>
            <a:r>
              <a:rPr lang="en-US" dirty="0" smtClean="0"/>
              <a:t>PowerShell</a:t>
            </a:r>
          </a:p>
          <a:p>
            <a:pPr lvl="0"/>
            <a:r>
              <a:rPr lang="en-US" dirty="0" smtClean="0"/>
              <a:t>Unified </a:t>
            </a:r>
            <a:r>
              <a:rPr lang="en-US" dirty="0"/>
              <a:t>Tracing</a:t>
            </a:r>
          </a:p>
          <a:p>
            <a:pPr lvl="0"/>
            <a:r>
              <a:rPr lang="en-US" dirty="0"/>
              <a:t>Port </a:t>
            </a:r>
            <a:r>
              <a:rPr lang="en-US" dirty="0" smtClean="0"/>
              <a:t>Mirroring</a:t>
            </a:r>
            <a:endParaRPr lang="en-US" dirty="0" smtClean="0">
              <a:solidFill>
                <a:schemeClr val="tx1"/>
              </a:solidFill>
            </a:endParaRPr>
          </a:p>
        </p:txBody>
      </p:sp>
      <p:sp>
        <p:nvSpPr>
          <p:cNvPr id="4" name="Rectangle 3"/>
          <p:cNvSpPr/>
          <p:nvPr/>
        </p:nvSpPr>
        <p:spPr bwMode="auto">
          <a:xfrm>
            <a:off x="7888406" y="6295077"/>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b="1" dirty="0" smtClean="0">
                <a:gradFill>
                  <a:gsLst>
                    <a:gs pos="0">
                      <a:schemeClr val="tx1"/>
                    </a:gs>
                    <a:gs pos="100000">
                      <a:schemeClr val="tx1"/>
                    </a:gs>
                  </a:gsLst>
                  <a:lin ang="5400000" scaled="0"/>
                </a:gradFill>
                <a:latin typeface="+mj-lt"/>
              </a:rPr>
              <a:t>Session 565 – </a:t>
            </a:r>
            <a:r>
              <a:rPr lang="en-US" sz="1400" b="1" dirty="0">
                <a:solidFill>
                  <a:schemeClr val="tx1"/>
                </a:solidFill>
              </a:rPr>
              <a:t>Windows Networking with PowerShell: A Foundation for Datacenter Management </a:t>
            </a:r>
          </a:p>
        </p:txBody>
      </p:sp>
      <p:sp>
        <p:nvSpPr>
          <p:cNvPr id="5" name="Rectangle 4"/>
          <p:cNvSpPr/>
          <p:nvPr/>
        </p:nvSpPr>
        <p:spPr bwMode="auto">
          <a:xfrm>
            <a:off x="6974006" y="6295077"/>
            <a:ext cx="914400" cy="502921"/>
          </a:xfrm>
          <a:prstGeom prst="rect">
            <a:avLst/>
          </a:prstGeom>
          <a:solidFill>
            <a:schemeClr val="tx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034356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066528113"/>
              </p:ext>
            </p:extLst>
          </p:nvPr>
        </p:nvGraphicFramePr>
        <p:xfrm>
          <a:off x="1015735" y="1206835"/>
          <a:ext cx="9954207" cy="506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77699" y="177800"/>
            <a:ext cx="10969943" cy="914400"/>
          </a:xfrm>
        </p:spPr>
        <p:txBody>
          <a:bodyPr>
            <a:normAutofit fontScale="90000"/>
          </a:bodyPr>
          <a:lstStyle/>
          <a:p>
            <a:r>
              <a:rPr lang="en-US" sz="4800" dirty="0"/>
              <a:t>Windows Server 8 Is Designed for the Cloud</a:t>
            </a:r>
          </a:p>
        </p:txBody>
      </p:sp>
    </p:spTree>
    <p:extLst>
      <p:ext uri="{BB962C8B-B14F-4D97-AF65-F5344CB8AC3E}">
        <p14:creationId xmlns:p14="http://schemas.microsoft.com/office/powerpoint/2010/main" val="121048940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0059456"/>
              </p:ext>
            </p:extLst>
          </p:nvPr>
        </p:nvGraphicFramePr>
        <p:xfrm>
          <a:off x="609441" y="1600201"/>
          <a:ext cx="10969943" cy="452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609441" y="1600202"/>
            <a:ext cx="10969943" cy="4571999"/>
          </a:xfrm>
          <a:prstGeom prst="rect">
            <a:avLst/>
          </a:prstGeom>
        </p:spPr>
        <p:txBody>
          <a:bodyPr vert="horz" lIns="121899" tIns="60949" rIns="121899" bIns="6094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smtClean="0"/>
              <a:t>OEMs should make </a:t>
            </a:r>
            <a:r>
              <a:rPr lang="en-US" b="1" dirty="0"/>
              <a:t>sure that </a:t>
            </a:r>
            <a:r>
              <a:rPr lang="en-US" b="1" dirty="0" smtClean="0"/>
              <a:t>server </a:t>
            </a:r>
            <a:r>
              <a:rPr lang="en-US" b="1" dirty="0"/>
              <a:t>SKUs and networking gear are enhanced to take full advantage of </a:t>
            </a:r>
            <a:r>
              <a:rPr lang="en-US" b="1" dirty="0" smtClean="0"/>
              <a:t>Hyper-V Networking capabilities f</a:t>
            </a:r>
            <a:r>
              <a:rPr lang="en-US" sz="3200" b="1" dirty="0" smtClean="0"/>
              <a:t>or </a:t>
            </a:r>
            <a:r>
              <a:rPr lang="en-US" sz="3200" b="1" dirty="0"/>
              <a:t>high performance, cost-effective </a:t>
            </a:r>
            <a:r>
              <a:rPr lang="en-US" sz="3200" b="1" dirty="0" smtClean="0"/>
              <a:t>Hybrid Clouds</a:t>
            </a:r>
            <a:endParaRPr lang="en-US" sz="3200" b="1" dirty="0"/>
          </a:p>
          <a:p>
            <a:endParaRPr lang="en-US" b="1" dirty="0" smtClean="0"/>
          </a:p>
        </p:txBody>
      </p:sp>
    </p:spTree>
    <p:extLst>
      <p:ext uri="{BB962C8B-B14F-4D97-AF65-F5344CB8AC3E}">
        <p14:creationId xmlns:p14="http://schemas.microsoft.com/office/powerpoint/2010/main" val="233828026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smtClean="0"/>
              <a:t>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323165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a:buFont typeface="Arial" pitchFamily="34" charset="0"/>
              <a:buChar char="•"/>
            </a:pPr>
            <a:r>
              <a:rPr lang="en-US" sz="2000" b="1" dirty="0">
                <a:solidFill>
                  <a:schemeClr val="tx1"/>
                </a:solidFill>
              </a:rPr>
              <a:t>[SAC-429T] Using Windows Server 8 for building private and public </a:t>
            </a:r>
            <a:r>
              <a:rPr lang="en-US" sz="2000" b="1" dirty="0" err="1">
                <a:solidFill>
                  <a:schemeClr val="tx1"/>
                </a:solidFill>
              </a:rPr>
              <a:t>IaaS</a:t>
            </a:r>
            <a:r>
              <a:rPr lang="en-US" sz="2000" b="1" dirty="0">
                <a:solidFill>
                  <a:schemeClr val="tx1"/>
                </a:solidFill>
              </a:rPr>
              <a:t> clouds</a:t>
            </a:r>
          </a:p>
          <a:p>
            <a:pPr>
              <a:buFont typeface="Arial" pitchFamily="34" charset="0"/>
              <a:buChar char="•"/>
            </a:pPr>
            <a:r>
              <a:rPr lang="en-US" sz="2000" b="1" dirty="0">
                <a:solidFill>
                  <a:schemeClr val="tx1"/>
                </a:solidFill>
              </a:rPr>
              <a:t>[SAC-559T] Extending the Hyper-V switch</a:t>
            </a:r>
          </a:p>
          <a:p>
            <a:pPr>
              <a:buFont typeface="Arial" pitchFamily="34" charset="0"/>
              <a:buChar char="•"/>
            </a:pPr>
            <a:r>
              <a:rPr lang="en-US" sz="2000" b="1" dirty="0">
                <a:solidFill>
                  <a:schemeClr val="tx1"/>
                </a:solidFill>
              </a:rPr>
              <a:t>[SAC-433T] Network acceleration and other NIC technologies for the data center</a:t>
            </a:r>
          </a:p>
          <a:p>
            <a:pPr>
              <a:buFont typeface="Arial" pitchFamily="34" charset="0"/>
              <a:buChar char="•"/>
            </a:pPr>
            <a:r>
              <a:rPr lang="en-US" sz="2000" b="1" dirty="0">
                <a:solidFill>
                  <a:schemeClr val="tx1"/>
                </a:solidFill>
              </a:rPr>
              <a:t>[SAC-439T] Enabling multi-tenancy and converged fabric for the cloud using QoS</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2" name="TextBox 21"/>
          <p:cNvSpPr txBox="1"/>
          <p:nvPr/>
        </p:nvSpPr>
        <p:spPr>
          <a:xfrm>
            <a:off x="6557478" y="1818350"/>
            <a:ext cx="4846320" cy="2339102"/>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a:buFont typeface="Arial" pitchFamily="34" charset="0"/>
              <a:buChar char="•"/>
            </a:pPr>
            <a:r>
              <a:rPr lang="en-US" sz="2000" b="1" dirty="0">
                <a:solidFill>
                  <a:schemeClr val="tx1"/>
                </a:solidFill>
              </a:rPr>
              <a:t>[SAC-442T] Building secure, scalable multi-tenant clouds using Hyper-V Network Virtualization</a:t>
            </a:r>
            <a:endParaRPr lang="en-US" sz="2000" b="1" dirty="0" smtClean="0">
              <a:solidFill>
                <a:schemeClr val="tx1"/>
              </a:solidFill>
            </a:endParaRPr>
          </a:p>
          <a:p>
            <a:pPr>
              <a:buFont typeface="Arial" pitchFamily="34" charset="0"/>
              <a:buChar char="•"/>
            </a:pPr>
            <a:r>
              <a:rPr lang="en-US" sz="2000" b="1" dirty="0">
                <a:solidFill>
                  <a:schemeClr val="tx1"/>
                </a:solidFill>
              </a:rPr>
              <a:t>[SAC-565T] Windows networking with PowerShell: A foundation for data center management</a:t>
            </a:r>
          </a:p>
          <a:p>
            <a:pPr>
              <a:buFont typeface="Arial" pitchFamily="34" charset="0"/>
              <a:buChar char="•"/>
            </a:pPr>
            <a:r>
              <a:rPr lang="en-US" sz="2000" b="1" dirty="0">
                <a:solidFill>
                  <a:schemeClr val="tx1"/>
                </a:solidFill>
              </a:rPr>
              <a:t>[SAC-430T] Designing the building blocks for a Windows Server 8 cloud</a:t>
            </a:r>
          </a:p>
        </p:txBody>
      </p:sp>
    </p:spTree>
    <p:extLst>
      <p:ext uri="{BB962C8B-B14F-4D97-AF65-F5344CB8AC3E}">
        <p14:creationId xmlns:p14="http://schemas.microsoft.com/office/powerpoint/2010/main" val="147703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Content Placeholder 2"/>
          <p:cNvSpPr>
            <a:spLocks noGrp="1"/>
          </p:cNvSpPr>
          <p:nvPr>
            <p:ph idx="1"/>
          </p:nvPr>
        </p:nvSpPr>
        <p:spPr>
          <a:xfrm>
            <a:off x="585169" y="4648201"/>
            <a:ext cx="10969943" cy="1782764"/>
          </a:xfrm>
        </p:spPr>
        <p:txBody>
          <a:bodyPr>
            <a:normAutofit/>
          </a:bodyPr>
          <a:lstStyle/>
          <a:p>
            <a:pPr marL="0" indent="0" algn="ctr">
              <a:buNone/>
            </a:pPr>
            <a:r>
              <a:rPr lang="en-US" b="1" dirty="0" smtClean="0"/>
              <a:t>Even when hardware fails…</a:t>
            </a:r>
          </a:p>
          <a:p>
            <a:pPr marL="0" indent="0" algn="ctr">
              <a:buNone/>
            </a:pPr>
            <a:endParaRPr lang="en-US" b="1" dirty="0"/>
          </a:p>
          <a:p>
            <a:pPr marL="0" indent="0" algn="ctr">
              <a:buNone/>
            </a:pPr>
            <a:r>
              <a:rPr lang="en-US" b="1" dirty="0" smtClean="0"/>
              <a:t>… customers want continuous availability.</a:t>
            </a:r>
          </a:p>
        </p:txBody>
      </p:sp>
      <p:sp>
        <p:nvSpPr>
          <p:cNvPr id="41" name="Rounded Rectangle 40"/>
          <p:cNvSpPr/>
          <p:nvPr/>
        </p:nvSpPr>
        <p:spPr>
          <a:xfrm>
            <a:off x="6043972" y="3065541"/>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5" name="TextBox 44"/>
          <p:cNvSpPr txBox="1"/>
          <p:nvPr/>
        </p:nvSpPr>
        <p:spPr>
          <a:xfrm>
            <a:off x="6043973" y="3138010"/>
            <a:ext cx="2890814" cy="353921"/>
          </a:xfrm>
          <a:prstGeom prst="rect">
            <a:avLst/>
          </a:prstGeom>
          <a:noFill/>
        </p:spPr>
        <p:txBody>
          <a:bodyPr wrap="none" lIns="121899" tIns="60949" rIns="121899" bIns="60949" rtlCol="0">
            <a:spAutoFit/>
          </a:bodyPr>
          <a:lstStyle/>
          <a:p>
            <a:r>
              <a:rPr lang="en-US" sz="1500" b="1" dirty="0">
                <a:solidFill>
                  <a:schemeClr val="bg1"/>
                </a:solidFill>
              </a:rPr>
              <a:t>Tenant 2: Multiple VM Workloads</a:t>
            </a:r>
          </a:p>
        </p:txBody>
      </p:sp>
      <p:sp>
        <p:nvSpPr>
          <p:cNvPr id="31" name="Rounded Rectangle 30"/>
          <p:cNvSpPr/>
          <p:nvPr/>
        </p:nvSpPr>
        <p:spPr>
          <a:xfrm>
            <a:off x="6041980" y="1739037"/>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0"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0"/>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59"/>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5" y="1592821"/>
            <a:ext cx="1409959" cy="400087"/>
          </a:xfrm>
          <a:prstGeom prst="rect">
            <a:avLst/>
          </a:prstGeom>
          <a:noFill/>
        </p:spPr>
        <p:txBody>
          <a:bodyPr wrap="none" lIns="121899" tIns="60949" rIns="121899" bIns="60949" rtlCol="0">
            <a:spAutoFit/>
          </a:bodyPr>
          <a:lstStyle/>
          <a:p>
            <a:r>
              <a:rPr lang="en-US" b="1" dirty="0" smtClean="0"/>
              <a:t>Data Center</a:t>
            </a:r>
            <a:endParaRPr lang="en-US" b="1" dirty="0"/>
          </a:p>
        </p:txBody>
      </p:sp>
      <p:cxnSp>
        <p:nvCxnSpPr>
          <p:cNvPr id="37" name="Straight Connector 36"/>
          <p:cNvCxnSpPr/>
          <p:nvPr/>
        </p:nvCxnSpPr>
        <p:spPr>
          <a:xfrm flipV="1">
            <a:off x="4027105" y="2311847"/>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76"/>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56" y="1807328"/>
            <a:ext cx="2890814" cy="353921"/>
          </a:xfrm>
          <a:prstGeom prst="rect">
            <a:avLst/>
          </a:prstGeom>
          <a:noFill/>
        </p:spPr>
        <p:txBody>
          <a:bodyPr wrap="none" lIns="121899" tIns="60949" rIns="121899" bIns="60949" rtlCol="0">
            <a:spAutoFit/>
          </a:bodyPr>
          <a:lstStyle/>
          <a:p>
            <a:r>
              <a:rPr lang="en-US" sz="15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3" y="34783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3"/>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03420" y="2690989"/>
            <a:ext cx="660228" cy="290009"/>
            <a:chOff x="7162800" y="1516378"/>
            <a:chExt cx="990600" cy="667248"/>
          </a:xfrm>
        </p:grpSpPr>
        <p:sp>
          <p:nvSpPr>
            <p:cNvPr id="6" name="Snip Single Corner Rectangle 5"/>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9928814" y="3201336"/>
            <a:ext cx="660228" cy="290009"/>
            <a:chOff x="7162800" y="1516378"/>
            <a:chExt cx="990600" cy="667248"/>
          </a:xfrm>
        </p:grpSpPr>
        <p:sp>
          <p:nvSpPr>
            <p:cNvPr id="30" name="Snip Single Corner Rectangle 29"/>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903420" y="2122992"/>
            <a:ext cx="660228" cy="290009"/>
            <a:chOff x="7162800" y="1516378"/>
            <a:chExt cx="990600" cy="667248"/>
          </a:xfrm>
        </p:grpSpPr>
        <p:sp>
          <p:nvSpPr>
            <p:cNvPr id="47" name="Snip Single Corner Rectangle 46"/>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Same Side Corner Rectangle 47"/>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9954207" y="3835401"/>
            <a:ext cx="660228" cy="290009"/>
            <a:chOff x="7162800" y="1516378"/>
            <a:chExt cx="990600" cy="667248"/>
          </a:xfrm>
        </p:grpSpPr>
        <p:sp>
          <p:nvSpPr>
            <p:cNvPr id="50" name="Snip Single Corner Rectangle 49"/>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Same Side Corner Rectangle 50"/>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2" descr="C:\Users\seemongt\AppData\Local\Microsoft\Windows\Temporary Internet Files\Content.IE5\355HFNF9\MC90041126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10899" y="3711233"/>
            <a:ext cx="546844" cy="515384"/>
          </a:xfrm>
          <a:prstGeom prst="rect">
            <a:avLst/>
          </a:prstGeom>
          <a:noFill/>
        </p:spPr>
      </p:pic>
      <p:cxnSp>
        <p:nvCxnSpPr>
          <p:cNvPr id="12" name="Elbow Connector 11"/>
          <p:cNvCxnSpPr/>
          <p:nvPr/>
        </p:nvCxnSpPr>
        <p:spPr>
          <a:xfrm>
            <a:off x="8869225" y="2108201"/>
            <a:ext cx="881836" cy="823569"/>
          </a:xfrm>
          <a:prstGeom prst="bentConnector3">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8853061" y="3215031"/>
            <a:ext cx="881836" cy="823569"/>
          </a:xfrm>
          <a:prstGeom prst="bentConnector3">
            <a:avLst>
              <a:gd name="adj1" fmla="val 53049"/>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7" idx="0"/>
          </p:cNvCxnSpPr>
          <p:nvPr/>
        </p:nvCxnSpPr>
        <p:spPr>
          <a:xfrm>
            <a:off x="10563648" y="2236424"/>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0563648" y="2819400"/>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0563648" y="3327400"/>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68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down)">
                                      <p:cBhvr>
                                        <p:cTn id="34" dur="500"/>
                                        <p:tgtEl>
                                          <p:spTgt spid="53"/>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down)">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18224783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528780467"/>
      </p:ext>
    </p:extLst>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585169" y="4648201"/>
            <a:ext cx="10969943" cy="1782764"/>
          </a:xfrm>
        </p:spPr>
        <p:txBody>
          <a:bodyPr>
            <a:normAutofit/>
          </a:bodyPr>
          <a:lstStyle/>
          <a:p>
            <a:pPr marL="0" indent="0" algn="ctr">
              <a:buNone/>
            </a:pPr>
            <a:r>
              <a:rPr lang="en-US" b="1" dirty="0" smtClean="0"/>
              <a:t>In a multi-tenant environment…</a:t>
            </a:r>
          </a:p>
          <a:p>
            <a:pPr marL="0" indent="0" algn="ctr">
              <a:buNone/>
            </a:pPr>
            <a:endParaRPr lang="en-US" b="1" dirty="0"/>
          </a:p>
          <a:p>
            <a:pPr marL="0" indent="0" algn="ctr">
              <a:buNone/>
            </a:pPr>
            <a:r>
              <a:rPr lang="en-US" b="1" dirty="0" smtClean="0"/>
              <a:t>… customers want security and isolation</a:t>
            </a:r>
          </a:p>
        </p:txBody>
      </p:sp>
      <p:sp>
        <p:nvSpPr>
          <p:cNvPr id="41" name="Rounded Rectangle 40"/>
          <p:cNvSpPr/>
          <p:nvPr/>
        </p:nvSpPr>
        <p:spPr>
          <a:xfrm>
            <a:off x="6043972" y="3065541"/>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5" name="TextBox 44"/>
          <p:cNvSpPr txBox="1"/>
          <p:nvPr/>
        </p:nvSpPr>
        <p:spPr>
          <a:xfrm>
            <a:off x="6043973" y="3138010"/>
            <a:ext cx="2890814" cy="353921"/>
          </a:xfrm>
          <a:prstGeom prst="rect">
            <a:avLst/>
          </a:prstGeom>
          <a:noFill/>
        </p:spPr>
        <p:txBody>
          <a:bodyPr wrap="none" lIns="121899" tIns="60949" rIns="121899" bIns="60949" rtlCol="0">
            <a:spAutoFit/>
          </a:bodyPr>
          <a:lstStyle/>
          <a:p>
            <a:r>
              <a:rPr lang="en-US" sz="1500" dirty="0">
                <a:solidFill>
                  <a:schemeClr val="bg1"/>
                </a:solidFill>
              </a:rPr>
              <a:t>Tenant 2: Multiple VM Workloads</a:t>
            </a:r>
          </a:p>
        </p:txBody>
      </p:sp>
      <p:sp>
        <p:nvSpPr>
          <p:cNvPr id="31" name="Rounded Rectangle 30"/>
          <p:cNvSpPr/>
          <p:nvPr/>
        </p:nvSpPr>
        <p:spPr>
          <a:xfrm>
            <a:off x="6041980" y="1739037"/>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0"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0"/>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59"/>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5" y="1592821"/>
            <a:ext cx="1409959" cy="400087"/>
          </a:xfrm>
          <a:prstGeom prst="rect">
            <a:avLst/>
          </a:prstGeom>
          <a:noFill/>
        </p:spPr>
        <p:txBody>
          <a:bodyPr wrap="none" lIns="121899" tIns="60949" rIns="121899" bIns="60949" rtlCol="0">
            <a:spAutoFit/>
          </a:bodyPr>
          <a:lstStyle/>
          <a:p>
            <a:r>
              <a:rPr lang="en-US" b="1" dirty="0" smtClean="0"/>
              <a:t>Data Center</a:t>
            </a:r>
            <a:endParaRPr lang="en-US" b="1" dirty="0"/>
          </a:p>
        </p:txBody>
      </p:sp>
      <p:cxnSp>
        <p:nvCxnSpPr>
          <p:cNvPr id="37" name="Straight Connector 36"/>
          <p:cNvCxnSpPr/>
          <p:nvPr/>
        </p:nvCxnSpPr>
        <p:spPr>
          <a:xfrm flipV="1">
            <a:off x="4027105" y="2311847"/>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76"/>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56" y="1807328"/>
            <a:ext cx="2890814" cy="353921"/>
          </a:xfrm>
          <a:prstGeom prst="rect">
            <a:avLst/>
          </a:prstGeom>
          <a:noFill/>
        </p:spPr>
        <p:txBody>
          <a:bodyPr wrap="none" lIns="121899" tIns="60949" rIns="121899" bIns="60949" rtlCol="0">
            <a:spAutoFit/>
          </a:bodyPr>
          <a:lstStyle/>
          <a:p>
            <a:r>
              <a:rPr lang="en-US" sz="1500"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3" y="34783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3"/>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8842245" y="2235200"/>
            <a:ext cx="1165426" cy="1561432"/>
          </a:xfrm>
          <a:custGeom>
            <a:avLst/>
            <a:gdLst>
              <a:gd name="connsiteX0" fmla="*/ 0 w 874297"/>
              <a:gd name="connsiteY0" fmla="*/ 0 h 1171074"/>
              <a:gd name="connsiteX1" fmla="*/ 874294 w 874297"/>
              <a:gd name="connsiteY1" fmla="*/ 593558 h 1171074"/>
              <a:gd name="connsiteX2" fmla="*/ 8021 w 874297"/>
              <a:gd name="connsiteY2" fmla="*/ 1171074 h 1171074"/>
            </a:gdLst>
            <a:ahLst/>
            <a:cxnLst>
              <a:cxn ang="0">
                <a:pos x="connsiteX0" y="connsiteY0"/>
              </a:cxn>
              <a:cxn ang="0">
                <a:pos x="connsiteX1" y="connsiteY1"/>
              </a:cxn>
              <a:cxn ang="0">
                <a:pos x="connsiteX2" y="connsiteY2"/>
              </a:cxn>
            </a:cxnLst>
            <a:rect l="l" t="t" r="r" b="b"/>
            <a:pathLst>
              <a:path w="874297" h="1171074">
                <a:moveTo>
                  <a:pt x="0" y="0"/>
                </a:moveTo>
                <a:cubicBezTo>
                  <a:pt x="436478" y="199189"/>
                  <a:pt x="872957" y="398379"/>
                  <a:pt x="874294" y="593558"/>
                </a:cubicBezTo>
                <a:cubicBezTo>
                  <a:pt x="875631" y="788737"/>
                  <a:pt x="441826" y="979905"/>
                  <a:pt x="8021" y="1171074"/>
                </a:cubicBezTo>
              </a:path>
            </a:pathLst>
          </a:custGeom>
          <a:noFill/>
          <a:ln w="57150">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028" name="Picture 4" descr="C:\Users\pankajg\AppData\Local\Microsoft\Windows\Temporary Internet Files\Content.IE5\LBWYLGB1\MC9004325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8799" y="2433053"/>
            <a:ext cx="1260383" cy="126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24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Predictability</a:t>
            </a:r>
            <a:endParaRPr lang="en-US" dirty="0"/>
          </a:p>
        </p:txBody>
      </p:sp>
      <p:sp>
        <p:nvSpPr>
          <p:cNvPr id="3" name="Content Placeholder 2"/>
          <p:cNvSpPr>
            <a:spLocks noGrp="1"/>
          </p:cNvSpPr>
          <p:nvPr>
            <p:ph idx="1"/>
          </p:nvPr>
        </p:nvSpPr>
        <p:spPr>
          <a:xfrm>
            <a:off x="585169" y="4648201"/>
            <a:ext cx="10969943" cy="1782764"/>
          </a:xfrm>
        </p:spPr>
        <p:txBody>
          <a:bodyPr>
            <a:normAutofit/>
          </a:bodyPr>
          <a:lstStyle/>
          <a:p>
            <a:pPr marL="0" indent="0" algn="ctr">
              <a:buNone/>
            </a:pPr>
            <a:r>
              <a:rPr lang="en-US" sz="3100" b="1" dirty="0" smtClean="0"/>
              <a:t>Even </a:t>
            </a:r>
            <a:r>
              <a:rPr lang="en-US" sz="3100" b="1" dirty="0"/>
              <a:t>when multiple VMs are competing for </a:t>
            </a:r>
            <a:r>
              <a:rPr lang="en-US" sz="3100" b="1" dirty="0" smtClean="0"/>
              <a:t>bandwidth…</a:t>
            </a:r>
          </a:p>
          <a:p>
            <a:pPr marL="0" indent="0" algn="ctr">
              <a:buNone/>
            </a:pPr>
            <a:endParaRPr lang="en-US" sz="3100" b="1" dirty="0"/>
          </a:p>
          <a:p>
            <a:pPr marL="0" indent="0" algn="ctr">
              <a:buNone/>
            </a:pPr>
            <a:r>
              <a:rPr lang="en-US" sz="3100" b="1" dirty="0" smtClean="0"/>
              <a:t>… customers want predictability</a:t>
            </a:r>
            <a:endParaRPr lang="en-US" sz="3100" b="1" dirty="0"/>
          </a:p>
        </p:txBody>
      </p:sp>
      <p:sp>
        <p:nvSpPr>
          <p:cNvPr id="41" name="Rounded Rectangle 40"/>
          <p:cNvSpPr/>
          <p:nvPr/>
        </p:nvSpPr>
        <p:spPr>
          <a:xfrm>
            <a:off x="6043972" y="3065541"/>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5" name="TextBox 44"/>
          <p:cNvSpPr txBox="1"/>
          <p:nvPr/>
        </p:nvSpPr>
        <p:spPr>
          <a:xfrm>
            <a:off x="6043973" y="3138010"/>
            <a:ext cx="2890814" cy="353921"/>
          </a:xfrm>
          <a:prstGeom prst="rect">
            <a:avLst/>
          </a:prstGeom>
          <a:noFill/>
        </p:spPr>
        <p:txBody>
          <a:bodyPr wrap="none" lIns="121899" tIns="60949" rIns="121899" bIns="60949" rtlCol="0">
            <a:spAutoFit/>
          </a:bodyPr>
          <a:lstStyle/>
          <a:p>
            <a:r>
              <a:rPr lang="en-US" sz="1500" b="1" dirty="0">
                <a:solidFill>
                  <a:schemeClr val="bg1"/>
                </a:solidFill>
              </a:rPr>
              <a:t>Tenant 2: Multiple VM Workloads</a:t>
            </a:r>
          </a:p>
        </p:txBody>
      </p:sp>
      <p:sp>
        <p:nvSpPr>
          <p:cNvPr id="31" name="Rounded Rectangle 30"/>
          <p:cNvSpPr/>
          <p:nvPr/>
        </p:nvSpPr>
        <p:spPr>
          <a:xfrm>
            <a:off x="6041980" y="1739037"/>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0"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0"/>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59"/>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5" y="1592821"/>
            <a:ext cx="1409959" cy="400087"/>
          </a:xfrm>
          <a:prstGeom prst="rect">
            <a:avLst/>
          </a:prstGeom>
          <a:noFill/>
        </p:spPr>
        <p:txBody>
          <a:bodyPr wrap="none" lIns="121899" tIns="60949" rIns="121899" bIns="60949" rtlCol="0">
            <a:spAutoFit/>
          </a:bodyPr>
          <a:lstStyle/>
          <a:p>
            <a:r>
              <a:rPr lang="en-US" b="1" dirty="0" smtClean="0"/>
              <a:t>Data Center</a:t>
            </a:r>
            <a:endParaRPr lang="en-US" b="1" dirty="0"/>
          </a:p>
        </p:txBody>
      </p:sp>
      <p:cxnSp>
        <p:nvCxnSpPr>
          <p:cNvPr id="37" name="Straight Connector 36"/>
          <p:cNvCxnSpPr/>
          <p:nvPr/>
        </p:nvCxnSpPr>
        <p:spPr>
          <a:xfrm flipV="1">
            <a:off x="4027105" y="2311847"/>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76"/>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56" y="1807328"/>
            <a:ext cx="2890814" cy="353921"/>
          </a:xfrm>
          <a:prstGeom prst="rect">
            <a:avLst/>
          </a:prstGeom>
          <a:noFill/>
        </p:spPr>
        <p:txBody>
          <a:bodyPr wrap="none" lIns="121899" tIns="60949" rIns="121899" bIns="60949" rtlCol="0">
            <a:spAutoFit/>
          </a:bodyPr>
          <a:lstStyle/>
          <a:p>
            <a:r>
              <a:rPr lang="en-US" sz="15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3" y="34783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3"/>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emongt\AppData\Local\Microsoft\Windows\Temporary Internet Files\Content.IE5\16S07FVH\MP90040229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0045" y="1717712"/>
            <a:ext cx="1193478" cy="11937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eemongt\AppData\Local\Microsoft\Windows\Temporary Internet Files\Content.IE5\16S07FVH\MP90040229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1429" y="3107576"/>
            <a:ext cx="1193478" cy="119378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31" idx="3"/>
          </p:cNvCxnSpPr>
          <p:nvPr/>
        </p:nvCxnSpPr>
        <p:spPr>
          <a:xfrm>
            <a:off x="8834906" y="2377967"/>
            <a:ext cx="1728742"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836898" y="3733800"/>
            <a:ext cx="1728742"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7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down)">
                                      <p:cBhvr>
                                        <p:cTn id="19" dur="500"/>
                                        <p:tgtEl>
                                          <p:spTgt spid="2051"/>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a:xfrm>
            <a:off x="585169" y="4648201"/>
            <a:ext cx="10969943" cy="1782764"/>
          </a:xfrm>
        </p:spPr>
        <p:txBody>
          <a:bodyPr>
            <a:normAutofit/>
          </a:bodyPr>
          <a:lstStyle/>
          <a:p>
            <a:pPr marL="0" indent="0" algn="ctr">
              <a:buNone/>
            </a:pPr>
            <a:r>
              <a:rPr lang="en-US" sz="3100" b="1" dirty="0" smtClean="0"/>
              <a:t>Cloud </a:t>
            </a:r>
            <a:r>
              <a:rPr lang="en-US" sz="3100" b="1" dirty="0"/>
              <a:t>admins want </a:t>
            </a:r>
            <a:r>
              <a:rPr lang="en-US" sz="3100" b="1" dirty="0" smtClean="0"/>
              <a:t>scalability</a:t>
            </a:r>
          </a:p>
          <a:p>
            <a:pPr marL="0" indent="0" algn="ctr">
              <a:buNone/>
            </a:pPr>
            <a:endParaRPr lang="en-US" sz="3100" b="1" dirty="0"/>
          </a:p>
          <a:p>
            <a:pPr marL="0" indent="0" algn="ctr">
              <a:buNone/>
            </a:pPr>
            <a:r>
              <a:rPr lang="en-US" sz="3100" b="1" dirty="0" smtClean="0"/>
              <a:t>…and c</a:t>
            </a:r>
            <a:r>
              <a:rPr lang="en-US" sz="2800" b="1" dirty="0" smtClean="0"/>
              <a:t>ustomers </a:t>
            </a:r>
            <a:r>
              <a:rPr lang="en-US" sz="2800" b="1" dirty="0"/>
              <a:t>want </a:t>
            </a:r>
            <a:r>
              <a:rPr lang="en-US" sz="2800" b="1" dirty="0" smtClean="0"/>
              <a:t>performance</a:t>
            </a:r>
            <a:endParaRPr lang="en-US" sz="2800" b="1" dirty="0"/>
          </a:p>
          <a:p>
            <a:pPr marL="0" indent="0" algn="ctr">
              <a:buNone/>
            </a:pPr>
            <a:endParaRPr lang="en-US" sz="3100" b="1" dirty="0"/>
          </a:p>
          <a:p>
            <a:endParaRPr lang="en-US" b="1" dirty="0"/>
          </a:p>
        </p:txBody>
      </p:sp>
      <p:sp>
        <p:nvSpPr>
          <p:cNvPr id="41" name="Rounded Rectangle 40"/>
          <p:cNvSpPr/>
          <p:nvPr/>
        </p:nvSpPr>
        <p:spPr>
          <a:xfrm>
            <a:off x="6043972" y="3065541"/>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5" name="TextBox 44"/>
          <p:cNvSpPr txBox="1"/>
          <p:nvPr/>
        </p:nvSpPr>
        <p:spPr>
          <a:xfrm>
            <a:off x="6043973" y="3138010"/>
            <a:ext cx="2890814" cy="353921"/>
          </a:xfrm>
          <a:prstGeom prst="rect">
            <a:avLst/>
          </a:prstGeom>
          <a:noFill/>
        </p:spPr>
        <p:txBody>
          <a:bodyPr wrap="none" lIns="121899" tIns="60949" rIns="121899" bIns="60949" rtlCol="0">
            <a:spAutoFit/>
          </a:bodyPr>
          <a:lstStyle/>
          <a:p>
            <a:r>
              <a:rPr lang="en-US" sz="1500" b="1" dirty="0">
                <a:solidFill>
                  <a:schemeClr val="bg1"/>
                </a:solidFill>
              </a:rPr>
              <a:t>Tenant 2: Multiple VM Workloads</a:t>
            </a:r>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0"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5" y="1592821"/>
            <a:ext cx="1409959" cy="400087"/>
          </a:xfrm>
          <a:prstGeom prst="rect">
            <a:avLst/>
          </a:prstGeom>
          <a:noFill/>
        </p:spPr>
        <p:txBody>
          <a:bodyPr wrap="none" lIns="121899" tIns="60949" rIns="121899" bIns="60949" rtlCol="0">
            <a:spAutoFit/>
          </a:bodyPr>
          <a:lstStyle/>
          <a:p>
            <a:r>
              <a:rPr lang="en-US" b="1" dirty="0" smtClean="0"/>
              <a:t>Data Center</a:t>
            </a:r>
            <a:endParaRPr lang="en-US" b="1" dirty="0"/>
          </a:p>
        </p:txBody>
      </p:sp>
      <p:cxnSp>
        <p:nvCxnSpPr>
          <p:cNvPr id="37" name="Straight Connector 36"/>
          <p:cNvCxnSpPr/>
          <p:nvPr/>
        </p:nvCxnSpPr>
        <p:spPr>
          <a:xfrm flipV="1">
            <a:off x="4027105" y="2311847"/>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76"/>
            <a:ext cx="1988802" cy="653673"/>
          </a:xfrm>
          <a:prstGeom prst="line">
            <a:avLst/>
          </a:prstGeom>
        </p:spPr>
        <p:style>
          <a:lnRef idx="2">
            <a:schemeClr val="accent6"/>
          </a:lnRef>
          <a:fillRef idx="0">
            <a:schemeClr val="accent6"/>
          </a:fillRef>
          <a:effectRef idx="1">
            <a:schemeClr val="accent6"/>
          </a:effectRef>
          <a:fontRef idx="minor">
            <a:schemeClr val="tx1"/>
          </a:fontRef>
        </p:style>
      </p:cxnSp>
      <p:grpSp>
        <p:nvGrpSpPr>
          <p:cNvPr id="8" name="Group 7"/>
          <p:cNvGrpSpPr/>
          <p:nvPr/>
        </p:nvGrpSpPr>
        <p:grpSpPr>
          <a:xfrm>
            <a:off x="6024057" y="1739037"/>
            <a:ext cx="2829302" cy="1277859"/>
            <a:chOff x="4519218" y="1304278"/>
            <a:chExt cx="2122529" cy="958394"/>
          </a:xfrm>
        </p:grpSpPr>
        <p:sp>
          <p:nvSpPr>
            <p:cNvPr id="31" name="Rounded Rectangle 30"/>
            <p:cNvSpPr/>
            <p:nvPr/>
          </p:nvSpPr>
          <p:spPr>
            <a:xfrm>
              <a:off x="4532665" y="1304278"/>
              <a:ext cx="2095241" cy="9583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1128" y="1613894"/>
              <a:ext cx="578118" cy="5163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983" y="1613894"/>
              <a:ext cx="637922" cy="5697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773" y="1620830"/>
              <a:ext cx="620596" cy="5542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519218" y="1355496"/>
              <a:ext cx="2122529" cy="242374"/>
            </a:xfrm>
            <a:prstGeom prst="rect">
              <a:avLst/>
            </a:prstGeom>
            <a:noFill/>
          </p:spPr>
          <p:txBody>
            <a:bodyPr wrap="none" rtlCol="0">
              <a:spAutoFit/>
            </a:bodyPr>
            <a:lstStyle/>
            <a:p>
              <a:r>
                <a:rPr lang="en-US" sz="1500" b="1" dirty="0">
                  <a:solidFill>
                    <a:schemeClr val="bg1"/>
                  </a:solidFill>
                </a:rPr>
                <a:t>Tenant 1: Multiple VM Workloads</a:t>
              </a:r>
            </a:p>
          </p:txBody>
        </p:sp>
      </p:gr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3" y="34783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3"/>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183870" y="1512450"/>
            <a:ext cx="1712350" cy="685332"/>
            <a:chOff x="7467599" y="1901072"/>
            <a:chExt cx="1284597" cy="513999"/>
          </a:xfrm>
        </p:grpSpPr>
        <p:sp>
          <p:nvSpPr>
            <p:cNvPr id="46" name="Rounded Rectangle 45"/>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467599" y="1901072"/>
              <a:ext cx="138584" cy="242374"/>
            </a:xfrm>
            <a:prstGeom prst="rect">
              <a:avLst/>
            </a:prstGeom>
            <a:noFill/>
          </p:spPr>
          <p:txBody>
            <a:bodyPr wrap="none" rtlCol="0">
              <a:spAutoFit/>
            </a:bodyPr>
            <a:lstStyle/>
            <a:p>
              <a:endParaRPr lang="en-US" sz="1500" dirty="0"/>
            </a:p>
          </p:txBody>
        </p:sp>
      </p:grpSp>
      <p:grpSp>
        <p:nvGrpSpPr>
          <p:cNvPr id="51" name="Group 50"/>
          <p:cNvGrpSpPr/>
          <p:nvPr/>
        </p:nvGrpSpPr>
        <p:grpSpPr>
          <a:xfrm>
            <a:off x="8387017" y="1715650"/>
            <a:ext cx="1712350" cy="685332"/>
            <a:chOff x="7467599" y="1901072"/>
            <a:chExt cx="1284597" cy="513999"/>
          </a:xfrm>
        </p:grpSpPr>
        <p:sp>
          <p:nvSpPr>
            <p:cNvPr id="52" name="Rounded Rectangle 51"/>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7467599" y="1901072"/>
              <a:ext cx="138584" cy="242374"/>
            </a:xfrm>
            <a:prstGeom prst="rect">
              <a:avLst/>
            </a:prstGeom>
            <a:noFill/>
          </p:spPr>
          <p:txBody>
            <a:bodyPr wrap="none" rtlCol="0">
              <a:spAutoFit/>
            </a:bodyPr>
            <a:lstStyle/>
            <a:p>
              <a:endParaRPr lang="en-US" sz="1500" dirty="0"/>
            </a:p>
          </p:txBody>
        </p:sp>
      </p:grpSp>
      <p:grpSp>
        <p:nvGrpSpPr>
          <p:cNvPr id="57" name="Group 56"/>
          <p:cNvGrpSpPr/>
          <p:nvPr/>
        </p:nvGrpSpPr>
        <p:grpSpPr>
          <a:xfrm>
            <a:off x="8590164" y="1918850"/>
            <a:ext cx="1712350" cy="685332"/>
            <a:chOff x="7467599" y="1901072"/>
            <a:chExt cx="1284597" cy="513999"/>
          </a:xfrm>
        </p:grpSpPr>
        <p:sp>
          <p:nvSpPr>
            <p:cNvPr id="58" name="Rounded Rectangle 57"/>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467599" y="1901072"/>
              <a:ext cx="138584" cy="242374"/>
            </a:xfrm>
            <a:prstGeom prst="rect">
              <a:avLst/>
            </a:prstGeom>
            <a:noFill/>
          </p:spPr>
          <p:txBody>
            <a:bodyPr wrap="none" rtlCol="0">
              <a:spAutoFit/>
            </a:bodyPr>
            <a:lstStyle/>
            <a:p>
              <a:endParaRPr lang="en-US" sz="1500" dirty="0"/>
            </a:p>
          </p:txBody>
        </p:sp>
      </p:grpSp>
      <p:grpSp>
        <p:nvGrpSpPr>
          <p:cNvPr id="63" name="Group 62"/>
          <p:cNvGrpSpPr/>
          <p:nvPr/>
        </p:nvGrpSpPr>
        <p:grpSpPr>
          <a:xfrm>
            <a:off x="8793311" y="2122050"/>
            <a:ext cx="1712350" cy="685332"/>
            <a:chOff x="7467599" y="1901072"/>
            <a:chExt cx="1284597" cy="513999"/>
          </a:xfrm>
        </p:grpSpPr>
        <p:sp>
          <p:nvSpPr>
            <p:cNvPr id="64" name="Rounded Rectangle 63"/>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7467599" y="1901072"/>
              <a:ext cx="138584" cy="242374"/>
            </a:xfrm>
            <a:prstGeom prst="rect">
              <a:avLst/>
            </a:prstGeom>
            <a:noFill/>
          </p:spPr>
          <p:txBody>
            <a:bodyPr wrap="none" rtlCol="0">
              <a:spAutoFit/>
            </a:bodyPr>
            <a:lstStyle/>
            <a:p>
              <a:endParaRPr lang="en-US" sz="1500" dirty="0"/>
            </a:p>
          </p:txBody>
        </p:sp>
      </p:grpSp>
      <p:grpSp>
        <p:nvGrpSpPr>
          <p:cNvPr id="69" name="Group 68"/>
          <p:cNvGrpSpPr/>
          <p:nvPr/>
        </p:nvGrpSpPr>
        <p:grpSpPr>
          <a:xfrm>
            <a:off x="8996459" y="2325250"/>
            <a:ext cx="1712350" cy="685332"/>
            <a:chOff x="7467599" y="1901072"/>
            <a:chExt cx="1284597" cy="513999"/>
          </a:xfrm>
        </p:grpSpPr>
        <p:sp>
          <p:nvSpPr>
            <p:cNvPr id="70" name="Rounded Rectangle 69"/>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7467599" y="1901072"/>
              <a:ext cx="138584" cy="242374"/>
            </a:xfrm>
            <a:prstGeom prst="rect">
              <a:avLst/>
            </a:prstGeom>
            <a:noFill/>
          </p:spPr>
          <p:txBody>
            <a:bodyPr wrap="none" rtlCol="0">
              <a:spAutoFit/>
            </a:bodyPr>
            <a:lstStyle/>
            <a:p>
              <a:endParaRPr lang="en-US" sz="1500" dirty="0"/>
            </a:p>
          </p:txBody>
        </p:sp>
      </p:grpSp>
      <p:grpSp>
        <p:nvGrpSpPr>
          <p:cNvPr id="75" name="Group 74"/>
          <p:cNvGrpSpPr/>
          <p:nvPr/>
        </p:nvGrpSpPr>
        <p:grpSpPr>
          <a:xfrm>
            <a:off x="9199606" y="2528450"/>
            <a:ext cx="1712350" cy="685332"/>
            <a:chOff x="7467599" y="1901072"/>
            <a:chExt cx="1284597" cy="513999"/>
          </a:xfrm>
        </p:grpSpPr>
        <p:sp>
          <p:nvSpPr>
            <p:cNvPr id="76" name="Rounded Rectangle 75"/>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7467599" y="1901072"/>
              <a:ext cx="138584" cy="242374"/>
            </a:xfrm>
            <a:prstGeom prst="rect">
              <a:avLst/>
            </a:prstGeom>
            <a:noFill/>
          </p:spPr>
          <p:txBody>
            <a:bodyPr wrap="none" rtlCol="0">
              <a:spAutoFit/>
            </a:bodyPr>
            <a:lstStyle/>
            <a:p>
              <a:endParaRPr lang="en-US" sz="1500" dirty="0"/>
            </a:p>
          </p:txBody>
        </p:sp>
      </p:grpSp>
    </p:spTree>
    <p:extLst>
      <p:ext uri="{BB962C8B-B14F-4D97-AF65-F5344CB8AC3E}">
        <p14:creationId xmlns:p14="http://schemas.microsoft.com/office/powerpoint/2010/main" val="2091908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par>
                                <p:cTn id="29" presetID="22" presetClass="entr" presetSubtype="4"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par>
                                <p:cTn id="32" presetID="22" presetClass="entr" presetSubtype="4"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en-US" dirty="0"/>
          </a:p>
        </p:txBody>
      </p:sp>
      <p:sp>
        <p:nvSpPr>
          <p:cNvPr id="3" name="Content Placeholder 2"/>
          <p:cNvSpPr>
            <a:spLocks noGrp="1"/>
          </p:cNvSpPr>
          <p:nvPr>
            <p:ph idx="1"/>
          </p:nvPr>
        </p:nvSpPr>
        <p:spPr>
          <a:xfrm>
            <a:off x="585169" y="4749801"/>
            <a:ext cx="10969943" cy="1681164"/>
          </a:xfrm>
        </p:spPr>
        <p:txBody>
          <a:bodyPr>
            <a:normAutofit/>
          </a:bodyPr>
          <a:lstStyle/>
          <a:p>
            <a:pPr marL="0" indent="0" algn="ctr">
              <a:buNone/>
            </a:pPr>
            <a:r>
              <a:rPr lang="en-US" b="1" dirty="0" smtClean="0"/>
              <a:t>Customers want specialized functionality with lots of choice…</a:t>
            </a:r>
          </a:p>
          <a:p>
            <a:pPr marL="0" indent="0" algn="ctr">
              <a:buNone/>
            </a:pPr>
            <a:endParaRPr lang="en-US" b="1" dirty="0"/>
          </a:p>
          <a:p>
            <a:pPr marL="0" indent="0" algn="ctr">
              <a:buNone/>
            </a:pPr>
            <a:r>
              <a:rPr lang="en-US" b="1" dirty="0"/>
              <a:t>… for firewalls, monitoring and </a:t>
            </a:r>
            <a:r>
              <a:rPr lang="en-US" b="1" dirty="0" smtClean="0"/>
              <a:t>physical fabric integration</a:t>
            </a:r>
            <a:endParaRPr lang="en-US" b="1" dirty="0"/>
          </a:p>
        </p:txBody>
      </p:sp>
      <p:sp>
        <p:nvSpPr>
          <p:cNvPr id="41" name="Rounded Rectangle 40"/>
          <p:cNvSpPr/>
          <p:nvPr/>
        </p:nvSpPr>
        <p:spPr>
          <a:xfrm>
            <a:off x="6043972" y="3065541"/>
            <a:ext cx="279292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45" name="TextBox 44"/>
          <p:cNvSpPr txBox="1"/>
          <p:nvPr/>
        </p:nvSpPr>
        <p:spPr>
          <a:xfrm>
            <a:off x="6043973" y="3138010"/>
            <a:ext cx="2890814" cy="353921"/>
          </a:xfrm>
          <a:prstGeom prst="rect">
            <a:avLst/>
          </a:prstGeom>
          <a:noFill/>
        </p:spPr>
        <p:txBody>
          <a:bodyPr wrap="none" lIns="121899" tIns="60949" rIns="121899" bIns="60949" rtlCol="0">
            <a:spAutoFit/>
          </a:bodyPr>
          <a:lstStyle/>
          <a:p>
            <a:r>
              <a:rPr lang="en-US" sz="1500" b="1" dirty="0">
                <a:solidFill>
                  <a:schemeClr val="bg1"/>
                </a:solidFill>
              </a:rPr>
              <a:t>Tenant 2: Multiple VM Workloads</a:t>
            </a:r>
          </a:p>
        </p:txBody>
      </p:sp>
      <p:sp>
        <p:nvSpPr>
          <p:cNvPr id="31" name="Rounded Rectangle 30"/>
          <p:cNvSpPr/>
          <p:nvPr/>
        </p:nvSpPr>
        <p:spPr>
          <a:xfrm>
            <a:off x="6041980" y="1739037"/>
            <a:ext cx="2792927"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0"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0"/>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59"/>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5" y="1592821"/>
            <a:ext cx="1409959" cy="400087"/>
          </a:xfrm>
          <a:prstGeom prst="rect">
            <a:avLst/>
          </a:prstGeom>
          <a:noFill/>
        </p:spPr>
        <p:txBody>
          <a:bodyPr wrap="none" lIns="121899" tIns="60949" rIns="121899" bIns="60949" rtlCol="0">
            <a:spAutoFit/>
          </a:bodyPr>
          <a:lstStyle/>
          <a:p>
            <a:r>
              <a:rPr lang="en-US" b="1" dirty="0" smtClean="0"/>
              <a:t>Data Center</a:t>
            </a:r>
            <a:endParaRPr lang="en-US" b="1" dirty="0"/>
          </a:p>
        </p:txBody>
      </p:sp>
      <p:cxnSp>
        <p:nvCxnSpPr>
          <p:cNvPr id="37" name="Straight Connector 36"/>
          <p:cNvCxnSpPr/>
          <p:nvPr/>
        </p:nvCxnSpPr>
        <p:spPr>
          <a:xfrm flipV="1">
            <a:off x="4027105" y="2311847"/>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76"/>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56" y="1807328"/>
            <a:ext cx="2890814" cy="353921"/>
          </a:xfrm>
          <a:prstGeom prst="rect">
            <a:avLst/>
          </a:prstGeom>
          <a:noFill/>
        </p:spPr>
        <p:txBody>
          <a:bodyPr wrap="none" lIns="121899" tIns="60949" rIns="121899" bIns="60949" rtlCol="0">
            <a:spAutoFit/>
          </a:bodyPr>
          <a:lstStyle/>
          <a:p>
            <a:r>
              <a:rPr lang="en-US" sz="15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3" y="34783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3"/>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Elbow Connector 11"/>
          <p:cNvCxnSpPr/>
          <p:nvPr/>
        </p:nvCxnSpPr>
        <p:spPr>
          <a:xfrm>
            <a:off x="8869225" y="2108201"/>
            <a:ext cx="881836" cy="823569"/>
          </a:xfrm>
          <a:prstGeom prst="bentConnector3">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8853061" y="3215031"/>
            <a:ext cx="881836" cy="823569"/>
          </a:xfrm>
          <a:prstGeom prst="bentConnector3">
            <a:avLst>
              <a:gd name="adj1" fmla="val 53049"/>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pankajg\AppData\Local\Microsoft\Windows\Temporary Internet Files\Content.IE5\LKR565NR\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4312" y="204286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058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115128369"/>
              </p:ext>
            </p:extLst>
          </p:nvPr>
        </p:nvGraphicFramePr>
        <p:xfrm>
          <a:off x="1015735" y="1206835"/>
          <a:ext cx="9954207" cy="506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7699" y="177800"/>
            <a:ext cx="10969943" cy="914400"/>
          </a:xfrm>
        </p:spPr>
        <p:txBody>
          <a:bodyPr>
            <a:normAutofit fontScale="90000"/>
          </a:bodyPr>
          <a:lstStyle/>
          <a:p>
            <a:r>
              <a:rPr lang="en-US" sz="4800" dirty="0"/>
              <a:t>Windows Server 8 Is Designed for the Cloud</a:t>
            </a:r>
          </a:p>
        </p:txBody>
      </p:sp>
    </p:spTree>
    <p:extLst>
      <p:ext uri="{BB962C8B-B14F-4D97-AF65-F5344CB8AC3E}">
        <p14:creationId xmlns:p14="http://schemas.microsoft.com/office/powerpoint/2010/main" val="58474400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781B52A-4690-481B-9F89-4D4135DD214C}"/>
</file>

<file path=customXml/itemProps2.xml><?xml version="1.0" encoding="utf-8"?>
<ds:datastoreItem xmlns:ds="http://schemas.openxmlformats.org/officeDocument/2006/customXml" ds:itemID="{A39BF44B-54E7-4B91-BF8B-E760F833B770}"/>
</file>

<file path=customXml/itemProps3.xml><?xml version="1.0" encoding="utf-8"?>
<ds:datastoreItem xmlns:ds="http://schemas.openxmlformats.org/officeDocument/2006/customXml" ds:itemID="{635BD761-43AC-4CE6-B0D8-8792F8867441}"/>
</file>

<file path=docProps/app.xml><?xml version="1.0" encoding="utf-8"?>
<Properties xmlns="http://schemas.openxmlformats.org/officeDocument/2006/extended-properties" xmlns:vt="http://schemas.openxmlformats.org/officeDocument/2006/docPropsVTypes">
  <Template>BUILD_Breakout_Template _ SAMPLE for Scott 7.28</Template>
  <TotalTime>4704</TotalTime>
  <Words>1206</Words>
  <Application>Microsoft Office PowerPoint</Application>
  <PresentationFormat>Custom</PresentationFormat>
  <Paragraphs>357</Paragraphs>
  <Slides>42</Slides>
  <Notes>19</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A deep dive into Hyper-V networking</vt:lpstr>
      <vt:lpstr>Agenda</vt:lpstr>
      <vt:lpstr>Hybrid Clouds</vt:lpstr>
      <vt:lpstr>Reliability</vt:lpstr>
      <vt:lpstr>Security</vt:lpstr>
      <vt:lpstr>Predictability</vt:lpstr>
      <vt:lpstr>Scalability</vt:lpstr>
      <vt:lpstr>Extensibility</vt:lpstr>
      <vt:lpstr>Windows Server 8 Is Designed for the Cloud</vt:lpstr>
      <vt:lpstr>PowerPoint Presentation</vt:lpstr>
      <vt:lpstr>PowerPoint Presentation</vt:lpstr>
      <vt:lpstr>NIC Teaming</vt:lpstr>
      <vt:lpstr>PowerPoint Presentation</vt:lpstr>
      <vt:lpstr>PowerPoint Presentation</vt:lpstr>
      <vt:lpstr>Network Virtualization</vt:lpstr>
      <vt:lpstr>Other Features</vt:lpstr>
      <vt:lpstr>PowerPoint Presentation</vt:lpstr>
      <vt:lpstr>PowerPoint Presentation</vt:lpstr>
      <vt:lpstr>Hyper-V QoS</vt:lpstr>
      <vt:lpstr>QoS Maximum Bandwidth</vt:lpstr>
      <vt:lpstr>PowerPoint Presentation</vt:lpstr>
      <vt:lpstr>PowerPoint Presentation</vt:lpstr>
      <vt:lpstr>SR-IOV</vt:lpstr>
      <vt:lpstr>Live Migration with SR-IOV</vt:lpstr>
      <vt:lpstr>Dynamic Virtual Machine Queue (D-VMQ)</vt:lpstr>
      <vt:lpstr>Other Offloads</vt:lpstr>
      <vt:lpstr>Call to Action</vt:lpstr>
      <vt:lpstr>PowerPoint Presentation</vt:lpstr>
      <vt:lpstr>PowerPoint Presentation</vt:lpstr>
      <vt:lpstr>Hyper-V Extensible Switch</vt:lpstr>
      <vt:lpstr>Call to Action</vt:lpstr>
      <vt:lpstr>PowerPoint Presentation</vt:lpstr>
      <vt:lpstr>PowerPoint Presentation</vt:lpstr>
      <vt:lpstr>PowerPoint Presentation</vt:lpstr>
      <vt:lpstr>PowerPoint Presentation</vt:lpstr>
      <vt:lpstr>Other Features</vt:lpstr>
      <vt:lpstr>Windows Server 8 Is Designed for the Cloud</vt:lpstr>
      <vt:lpstr>Call To Action</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SAC-437T: A deep dive into Hyper-V networking</dc:title>
  <dc:subject>BUILD</dc:subject>
  <dc:creator>See-Mong Tan, Pankaj Garg</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167</cp:revision>
  <cp:lastPrinted>2010-05-11T05:02:34Z</cp:lastPrinted>
  <dcterms:created xsi:type="dcterms:W3CDTF">2011-08-03T21:25:07Z</dcterms:created>
  <dcterms:modified xsi:type="dcterms:W3CDTF">2011-09-15T16:23:55Z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ProductTaxHTField0">
    <vt:lpwstr>Windowsd15bdf11-7aa9-4bf1-b584-c45e6bd87557</vt:lpwstr>
  </property>
  <property fmtid="{D5CDD505-2E9C-101B-9397-08002B2CF9AE}" pid="10" name="Event LocationTaxHTField0">
    <vt:lpwstr>Anaheim, CA67ffa72a-1f39-45c3-9bb1-f96b5f9c92e3</vt:lpwstr>
  </property>
  <property fmtid="{D5CDD505-2E9C-101B-9397-08002B2CF9AE}" pid="11" name="Event1TaxHTField0">
    <vt:lpwstr>BUILDdaffb02e-8105-4a1d-9c8d-6ffd36a19d83</vt:lpwstr>
  </property>
  <property fmtid="{D5CDD505-2E9C-101B-9397-08002B2CF9AE}" pid="12" name="CampaignTaxHTField0">
    <vt:lpwstr/>
  </property>
  <property fmtid="{D5CDD505-2E9C-101B-9397-08002B2CF9AE}" pid="13" name="Event Start Date">
    <vt:lpwstr>2011-09-13T07:00:00+00:00</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y fmtid="{D5CDD505-2E9C-101B-9397-08002B2CF9AE}" pid="20" name="Test Impact: Security">
    <vt:lpwstr>Not Evaluated</vt:lpwstr>
  </property>
  <property fmtid="{D5CDD505-2E9C-101B-9397-08002B2CF9AE}" pid="21" name="Test Impact: Compatibility">
    <vt:lpwstr>Not Evaluated</vt:lpwstr>
  </property>
  <property fmtid="{D5CDD505-2E9C-101B-9397-08002B2CF9AE}" pid="22" name="Test Impact: Deployment">
    <vt:lpwstr>Not Evaluated</vt:lpwstr>
  </property>
  <property fmtid="{D5CDD505-2E9C-101B-9397-08002B2CF9AE}" pid="23" name="Test Impact: Manageability">
    <vt:lpwstr>Not Evaluated</vt:lpwstr>
  </property>
  <property fmtid="{D5CDD505-2E9C-101B-9397-08002B2CF9AE}" pid="24" name="Test Impact: Serviceability">
    <vt:lpwstr>Not Evaluated</vt:lpwstr>
  </property>
  <property fmtid="{D5CDD505-2E9C-101B-9397-08002B2CF9AE}" pid="25" name="Test Impact: Dev Experience">
    <vt:lpwstr>Not Evaluated</vt:lpwstr>
  </property>
  <property fmtid="{D5CDD505-2E9C-101B-9397-08002B2CF9AE}" pid="26" name="Test Impact: World Readiness">
    <vt:lpwstr>Not Evaluated</vt:lpwstr>
  </property>
  <property fmtid="{D5CDD505-2E9C-101B-9397-08002B2CF9AE}" pid="27" name="Test Impact: Hardware Requirements">
    <vt:lpwstr>Not Evaluated</vt:lpwstr>
  </property>
  <property fmtid="{D5CDD505-2E9C-101B-9397-08002B2CF9AE}" pid="28" name="Test Impact: Perf">
    <vt:lpwstr>Not Evaluated</vt:lpwstr>
  </property>
  <property fmtid="{D5CDD505-2E9C-101B-9397-08002B2CF9AE}" pid="29" name="Test Impact: Reliability">
    <vt:lpwstr>Not Evaluated</vt:lpwstr>
  </property>
  <property fmtid="{D5CDD505-2E9C-101B-9397-08002B2CF9AE}" pid="30" name="Test Impact: Accessibility">
    <vt:lpwstr>Not Evaluated</vt:lpwstr>
  </property>
  <property fmtid="{D5CDD505-2E9C-101B-9397-08002B2CF9AE}" pid="31" name="Doc Type">
    <vt:lpwstr>Other</vt:lpwstr>
  </property>
  <property fmtid="{D5CDD505-2E9C-101B-9397-08002B2CF9AE}" pid="32" name="Doc Status">
    <vt:lpwstr>Placeholder</vt:lpwstr>
  </property>
  <property fmtid="{D5CDD505-2E9C-101B-9397-08002B2CF9AE}" pid="33" name="Doc Owner">
    <vt:lpwstr/>
  </property>
</Properties>
</file>