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33" r:id="rId6"/>
    <p:sldMasterId id="2147483754" r:id="rId7"/>
    <p:sldMasterId id="2147483774" r:id="rId8"/>
    <p:sldMasterId id="2147483776" r:id="rId9"/>
    <p:sldMasterId id="2147483788" r:id="rId10"/>
  </p:sldMasterIdLst>
  <p:notesMasterIdLst>
    <p:notesMasterId r:id="rId49"/>
  </p:notesMasterIdLst>
  <p:handoutMasterIdLst>
    <p:handoutMasterId r:id="rId50"/>
  </p:handoutMasterIdLst>
  <p:sldIdLst>
    <p:sldId id="430" r:id="rId11"/>
    <p:sldId id="557" r:id="rId12"/>
    <p:sldId id="468" r:id="rId13"/>
    <p:sldId id="561" r:id="rId14"/>
    <p:sldId id="535" r:id="rId15"/>
    <p:sldId id="536" r:id="rId16"/>
    <p:sldId id="471" r:id="rId17"/>
    <p:sldId id="470" r:id="rId18"/>
    <p:sldId id="472" r:id="rId19"/>
    <p:sldId id="473" r:id="rId20"/>
    <p:sldId id="503" r:id="rId21"/>
    <p:sldId id="562" r:id="rId22"/>
    <p:sldId id="538" r:id="rId23"/>
    <p:sldId id="539" r:id="rId24"/>
    <p:sldId id="563" r:id="rId25"/>
    <p:sldId id="501" r:id="rId26"/>
    <p:sldId id="541" r:id="rId27"/>
    <p:sldId id="542" r:id="rId28"/>
    <p:sldId id="556" r:id="rId29"/>
    <p:sldId id="549" r:id="rId30"/>
    <p:sldId id="553" r:id="rId31"/>
    <p:sldId id="474" r:id="rId32"/>
    <p:sldId id="504" r:id="rId33"/>
    <p:sldId id="486" r:id="rId34"/>
    <p:sldId id="551" r:id="rId35"/>
    <p:sldId id="543" r:id="rId36"/>
    <p:sldId id="544" r:id="rId37"/>
    <p:sldId id="488" r:id="rId38"/>
    <p:sldId id="489" r:id="rId39"/>
    <p:sldId id="564" r:id="rId40"/>
    <p:sldId id="565" r:id="rId41"/>
    <p:sldId id="566" r:id="rId42"/>
    <p:sldId id="492" r:id="rId43"/>
    <p:sldId id="515" r:id="rId44"/>
    <p:sldId id="554" r:id="rId45"/>
    <p:sldId id="559" r:id="rId46"/>
    <p:sldId id="560" r:id="rId47"/>
    <p:sldId id="377" r:id="rId48"/>
  </p:sldIdLst>
  <p:sldSz cx="12188825" cy="6858000"/>
  <p:notesSz cx="7023100" cy="93091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ard Wurdack" initials="RW"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C00"/>
    <a:srgbClr val="EF4423"/>
    <a:srgbClr val="65BC46"/>
    <a:srgbClr val="457EC1"/>
    <a:srgbClr val="59CC0E"/>
    <a:srgbClr val="0087FF"/>
    <a:srgbClr val="FFFFFF"/>
    <a:srgbClr val="F8F57B"/>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710" autoAdjust="0"/>
    <p:restoredTop sz="92195" autoAdjust="0"/>
  </p:normalViewPr>
  <p:slideViewPr>
    <p:cSldViewPr snapToGrid="0" snapToObjects="1">
      <p:cViewPr varScale="1">
        <p:scale>
          <a:sx n="110" d="100"/>
          <a:sy n="110" d="100"/>
        </p:scale>
        <p:origin x="-738" y="-78"/>
      </p:cViewPr>
      <p:guideLst>
        <p:guide orient="horz" pos="144"/>
        <p:guide orient="horz" pos="1200"/>
        <p:guide orient="horz" pos="2173"/>
        <p:guide orient="horz" pos="4168"/>
        <p:guide orient="horz" pos="1488"/>
        <p:guide orient="horz" pos="454"/>
        <p:guide orient="horz" pos="3886"/>
        <p:guide orient="horz" pos="1010"/>
        <p:guide pos="3840"/>
        <p:guide pos="327"/>
        <p:guide pos="1190"/>
        <p:guide pos="7350"/>
        <p:guide pos="7063"/>
        <p:guide pos="611"/>
      </p:guideLst>
    </p:cSldViewPr>
  </p:slideViewPr>
  <p:notesTextViewPr>
    <p:cViewPr>
      <p:scale>
        <a:sx n="75" d="100"/>
        <a:sy n="75" d="100"/>
      </p:scale>
      <p:origin x="0" y="0"/>
    </p:cViewPr>
  </p:notesTextViewPr>
  <p:sorterViewPr>
    <p:cViewPr>
      <p:scale>
        <a:sx n="25" d="100"/>
        <a:sy n="25" d="100"/>
      </p:scale>
      <p:origin x="0" y="0"/>
    </p:cViewPr>
  </p:sorterViewPr>
  <p:notesViewPr>
    <p:cSldViewPr snapToGrid="0" snapToObjects="1" showGuides="1">
      <p:cViewPr varScale="1">
        <p:scale>
          <a:sx n="80" d="100"/>
          <a:sy n="80" d="100"/>
        </p:scale>
        <p:origin x="-2922"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5.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3" tIns="46657" rIns="93313" bIns="46657"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978133" y="0"/>
            <a:ext cx="3043343" cy="465455"/>
          </a:xfrm>
          <a:prstGeom prst="rect">
            <a:avLst/>
          </a:prstGeom>
        </p:spPr>
        <p:txBody>
          <a:bodyPr vert="horz" lIns="93313" tIns="46657" rIns="93313" bIns="46657"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842029"/>
            <a:ext cx="6398824" cy="465455"/>
          </a:xfrm>
          <a:prstGeom prst="rect">
            <a:avLst/>
          </a:prstGeom>
        </p:spPr>
        <p:txBody>
          <a:bodyPr vert="horz" lIns="93313" tIns="46657" rIns="93313" bIns="46657"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98824" y="8842029"/>
            <a:ext cx="622650" cy="465455"/>
          </a:xfrm>
          <a:prstGeom prst="rect">
            <a:avLst/>
          </a:prstGeom>
        </p:spPr>
        <p:txBody>
          <a:bodyPr vert="horz" lIns="93313" tIns="46657" rIns="93313" bIns="46657"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3" tIns="46657" rIns="93313" bIns="46657"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978133" y="0"/>
            <a:ext cx="3043343" cy="465455"/>
          </a:xfrm>
          <a:prstGeom prst="rect">
            <a:avLst/>
          </a:prstGeom>
        </p:spPr>
        <p:txBody>
          <a:bodyPr vert="horz" lIns="93313" tIns="46657" rIns="93313" bIns="46657"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13" tIns="46657" rIns="93313" bIns="46657"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13" tIns="46657" rIns="93313" bIns="4665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29"/>
            <a:ext cx="6320790" cy="465455"/>
          </a:xfrm>
          <a:prstGeom prst="rect">
            <a:avLst/>
          </a:prstGeom>
        </p:spPr>
        <p:txBody>
          <a:bodyPr vert="horz" lIns="93313" tIns="46657" rIns="93313" bIns="46657"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20790" y="8842029"/>
            <a:ext cx="700685" cy="465455"/>
          </a:xfrm>
          <a:prstGeom prst="rect">
            <a:avLst/>
          </a:prstGeom>
        </p:spPr>
        <p:txBody>
          <a:bodyPr vert="horz" lIns="93313" tIns="46657" rIns="93313" bIns="46657"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2:28 PM</a:t>
            </a:fld>
            <a:endParaRPr lang="en-US" dirty="0"/>
          </a:p>
        </p:txBody>
      </p:sp>
      <p:sp>
        <p:nvSpPr>
          <p:cNvPr id="7" name="Slide Number Placeholder 6"/>
          <p:cNvSpPr>
            <a:spLocks noGrp="1"/>
          </p:cNvSpPr>
          <p:nvPr>
            <p:ph type="sldNum" sz="quarter" idx="13"/>
          </p:nvPr>
        </p:nvSpPr>
        <p:spPr>
          <a:xfrm>
            <a:off x="6320790" y="8842029"/>
            <a:ext cx="700685" cy="465455"/>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842029"/>
            <a:ext cx="6398824" cy="465455"/>
          </a:xfrm>
          <a:prstGeom prst="rect">
            <a:avLst/>
          </a:prstGeom>
        </p:spPr>
        <p:txBody>
          <a:bodyPr vert="horz" lIns="93313" tIns="46657" rIns="93313" bIns="46657"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216075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965109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170425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1170425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7152" lvl="1" inden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1170425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216075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7152" lvl="1" indent="0">
              <a:buNone/>
            </a:pPr>
            <a:endParaRPr lang="en-US" sz="24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1170425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7152" lvl="1" inden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1170425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321559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21559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89">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328684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defTabSz="933089">
              <a:defRPr/>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21</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4219537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216075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3438005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defTabSz="933089">
              <a:defRPr/>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25</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1170425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1170425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28</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28982195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321559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170425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1460987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1460987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33</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34</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9" y="698182"/>
            <a:ext cx="6239504" cy="3490913"/>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2:28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370070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170425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1170425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876112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8</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093175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795696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9/15/2011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7.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Enabling multi-tenancy and converged fabric for the cloud using </a:t>
            </a:r>
            <a:r>
              <a:rPr lang="en-US" dirty="0" err="1"/>
              <a:t>QoS</a:t>
            </a:r>
            <a:endParaRPr lang="en-US" dirty="0"/>
          </a:p>
        </p:txBody>
      </p:sp>
      <p:sp>
        <p:nvSpPr>
          <p:cNvPr id="3" name="Subtitle 2"/>
          <p:cNvSpPr>
            <a:spLocks noGrp="1"/>
          </p:cNvSpPr>
          <p:nvPr>
            <p:ph type="subTitle" idx="1"/>
          </p:nvPr>
        </p:nvSpPr>
        <p:spPr/>
        <p:txBody>
          <a:bodyPr/>
          <a:lstStyle/>
          <a:p>
            <a:r>
              <a:rPr lang="en-US" dirty="0" smtClean="0">
                <a:latin typeface="+mj-lt"/>
              </a:rPr>
              <a:t>Charley Wen</a:t>
            </a:r>
          </a:p>
          <a:p>
            <a:r>
              <a:rPr lang="en-US" dirty="0" smtClean="0">
                <a:latin typeface="+mj-lt"/>
              </a:rPr>
              <a:t>Richard Wurdack</a:t>
            </a:r>
            <a:endParaRPr lang="en-US" dirty="0" smtClean="0"/>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SAC-439T</a:t>
            </a:r>
          </a:p>
        </p:txBody>
      </p:sp>
    </p:spTree>
    <p:extLst>
      <p:ext uri="{BB962C8B-B14F-4D97-AF65-F5344CB8AC3E}">
        <p14:creationId xmlns:p14="http://schemas.microsoft.com/office/powerpoint/2010/main" val="108281134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81840" y="3011744"/>
            <a:ext cx="7869236" cy="1523497"/>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latin typeface="+mn-lt"/>
              </a:rPr>
              <a:t>Multi-tenancy</a:t>
            </a:r>
            <a:endParaRPr lang="en-US" dirty="0">
              <a:latin typeface="+mn-lt"/>
            </a:endParaRPr>
          </a:p>
        </p:txBody>
      </p:sp>
    </p:spTree>
    <p:extLst>
      <p:ext uri="{BB962C8B-B14F-4D97-AF65-F5344CB8AC3E}">
        <p14:creationId xmlns:p14="http://schemas.microsoft.com/office/powerpoint/2010/main" val="13049218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09277" y="1778754"/>
            <a:ext cx="5486400" cy="2897716"/>
          </a:xfrm>
        </p:spPr>
        <p:txBody>
          <a:bodyPr/>
          <a:lstStyle/>
          <a:p>
            <a:r>
              <a:rPr lang="en-US" sz="3200" dirty="0" smtClean="0">
                <a:solidFill>
                  <a:schemeClr val="tx1"/>
                </a:solidFill>
              </a:rPr>
              <a:t>Minimum Bandwidth</a:t>
            </a:r>
          </a:p>
          <a:p>
            <a:pPr lvl="1"/>
            <a:r>
              <a:rPr lang="en-US" sz="2800" dirty="0" smtClean="0">
                <a:solidFill>
                  <a:schemeClr val="tx1"/>
                </a:solidFill>
              </a:rPr>
              <a:t>Overview</a:t>
            </a:r>
            <a:endParaRPr lang="en-US" sz="2800" dirty="0">
              <a:solidFill>
                <a:schemeClr val="tx1"/>
              </a:solidFill>
            </a:endParaRPr>
          </a:p>
          <a:p>
            <a:pPr lvl="1"/>
            <a:r>
              <a:rPr lang="en-US" sz="2800" dirty="0">
                <a:solidFill>
                  <a:schemeClr val="tx1"/>
                </a:solidFill>
              </a:rPr>
              <a:t>Design</a:t>
            </a:r>
          </a:p>
          <a:p>
            <a:pPr lvl="1"/>
            <a:r>
              <a:rPr lang="en-US" sz="2800" dirty="0">
                <a:solidFill>
                  <a:schemeClr val="tx1"/>
                </a:solidFill>
              </a:rPr>
              <a:t>Configuration</a:t>
            </a:r>
          </a:p>
          <a:p>
            <a:pPr lvl="1"/>
            <a:endParaRPr lang="en-US" sz="2900" dirty="0" smtClean="0"/>
          </a:p>
          <a:p>
            <a:r>
              <a:rPr lang="en-US" sz="3200" dirty="0">
                <a:solidFill>
                  <a:schemeClr val="bg1">
                    <a:lumMod val="50000"/>
                    <a:lumOff val="50000"/>
                  </a:schemeClr>
                </a:solidFill>
              </a:rPr>
              <a:t>Maximum</a:t>
            </a:r>
            <a:r>
              <a:rPr lang="en-US" sz="3200" dirty="0" smtClean="0"/>
              <a:t> </a:t>
            </a:r>
            <a:r>
              <a:rPr lang="en-US" sz="3200" dirty="0">
                <a:solidFill>
                  <a:schemeClr val="bg1">
                    <a:lumMod val="50000"/>
                    <a:lumOff val="50000"/>
                  </a:schemeClr>
                </a:solidFill>
              </a:rPr>
              <a:t>Bandwidth</a:t>
            </a:r>
          </a:p>
        </p:txBody>
      </p:sp>
      <p:sp>
        <p:nvSpPr>
          <p:cNvPr id="7" name="Rounded Rectangle 6"/>
          <p:cNvSpPr/>
          <p:nvPr/>
        </p:nvSpPr>
        <p:spPr>
          <a:xfrm>
            <a:off x="3288972" y="3220864"/>
            <a:ext cx="2792927" cy="127785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p>
        </p:txBody>
      </p:sp>
      <p:sp>
        <p:nvSpPr>
          <p:cNvPr id="8" name="TextBox 7"/>
          <p:cNvSpPr txBox="1"/>
          <p:nvPr/>
        </p:nvSpPr>
        <p:spPr>
          <a:xfrm>
            <a:off x="3288973" y="3293333"/>
            <a:ext cx="2890814" cy="353921"/>
          </a:xfrm>
          <a:prstGeom prst="rect">
            <a:avLst/>
          </a:prstGeom>
          <a:noFill/>
        </p:spPr>
        <p:txBody>
          <a:bodyPr wrap="none" lIns="121899" tIns="60949" rIns="121899" bIns="60949" rtlCol="0">
            <a:spAutoFit/>
          </a:bodyPr>
          <a:lstStyle/>
          <a:p>
            <a:r>
              <a:rPr lang="en-US" sz="1500" dirty="0">
                <a:solidFill>
                  <a:schemeClr val="bg1"/>
                </a:solidFill>
              </a:rPr>
              <a:t>Tenant 2: Multiple VM Workloads</a:t>
            </a:r>
          </a:p>
        </p:txBody>
      </p:sp>
      <p:sp>
        <p:nvSpPr>
          <p:cNvPr id="9" name="Rounded Rectangle 8"/>
          <p:cNvSpPr/>
          <p:nvPr/>
        </p:nvSpPr>
        <p:spPr>
          <a:xfrm>
            <a:off x="3286980" y="1894360"/>
            <a:ext cx="2792927" cy="127785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p>
        </p:txBody>
      </p:sp>
      <p:pic>
        <p:nvPicPr>
          <p:cNvPr id="10" name="Picture 2" descr="\\eventsql\dvd\Online_ART\DVD_ART36\Artwork_Imagery\Icons - Illustrations\_ VIRTUALIZATION ICONS\7_Serv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9" y="2456168"/>
            <a:ext cx="2611184" cy="15117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eventsql\dvd\Online_ART\DVD_ART36\Artwork_Imagery\Icons - Illustrations\_ VIRTUALIZATION ICONS\Application Virtual I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7990" y="2307183"/>
            <a:ext cx="770623" cy="6884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eventsql\dvd\Online_ART\DVD_ART36\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9564" y="2307182"/>
            <a:ext cx="850341" cy="7596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eventsql\dvd\Online_ART\DVD_ART36\Artwork_Imagery\Icons - Illustrations\_ VIRTUALIZATION ICONS\Application Virtual SQ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6444" y="2316430"/>
            <a:ext cx="827246" cy="73900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a:endCxn id="9" idx="1"/>
          </p:cNvCxnSpPr>
          <p:nvPr/>
        </p:nvCxnSpPr>
        <p:spPr>
          <a:xfrm flipV="1">
            <a:off x="2471980" y="2533290"/>
            <a:ext cx="815000" cy="678734"/>
          </a:xfrm>
          <a:prstGeom prst="line">
            <a:avLst/>
          </a:prstGeom>
        </p:spPr>
        <p:style>
          <a:lnRef idx="2">
            <a:schemeClr val="accent6"/>
          </a:lnRef>
          <a:fillRef idx="0">
            <a:schemeClr val="accent6"/>
          </a:fillRef>
          <a:effectRef idx="1">
            <a:schemeClr val="accent6"/>
          </a:effectRef>
          <a:fontRef idx="minor">
            <a:schemeClr val="tx1"/>
          </a:fontRef>
        </p:style>
      </p:cxnSp>
      <p:cxnSp>
        <p:nvCxnSpPr>
          <p:cNvPr id="15" name="Straight Connector 14"/>
          <p:cNvCxnSpPr>
            <a:endCxn id="7" idx="1"/>
          </p:cNvCxnSpPr>
          <p:nvPr/>
        </p:nvCxnSpPr>
        <p:spPr>
          <a:xfrm>
            <a:off x="2471980" y="3212024"/>
            <a:ext cx="816992" cy="647770"/>
          </a:xfrm>
          <a:prstGeom prst="line">
            <a:avLst/>
          </a:prstGeom>
        </p:spPr>
        <p:style>
          <a:lnRef idx="2">
            <a:schemeClr val="accent6"/>
          </a:lnRef>
          <a:fillRef idx="0">
            <a:schemeClr val="accent6"/>
          </a:fillRef>
          <a:effectRef idx="1">
            <a:schemeClr val="accent6"/>
          </a:effectRef>
          <a:fontRef idx="minor">
            <a:schemeClr val="tx1"/>
          </a:fontRef>
        </p:style>
      </p:cxnSp>
      <p:sp>
        <p:nvSpPr>
          <p:cNvPr id="16" name="TextBox 15"/>
          <p:cNvSpPr txBox="1"/>
          <p:nvPr/>
        </p:nvSpPr>
        <p:spPr>
          <a:xfrm>
            <a:off x="3269056" y="1962651"/>
            <a:ext cx="2890814" cy="353921"/>
          </a:xfrm>
          <a:prstGeom prst="rect">
            <a:avLst/>
          </a:prstGeom>
          <a:noFill/>
        </p:spPr>
        <p:txBody>
          <a:bodyPr wrap="none" lIns="121899" tIns="60949" rIns="121899" bIns="60949" rtlCol="0">
            <a:spAutoFit/>
          </a:bodyPr>
          <a:lstStyle/>
          <a:p>
            <a:r>
              <a:rPr lang="en-US" sz="1500" dirty="0">
                <a:solidFill>
                  <a:schemeClr val="bg1"/>
                </a:solidFill>
              </a:rPr>
              <a:t>Tenant 1: Multiple VM Workloads</a:t>
            </a:r>
          </a:p>
        </p:txBody>
      </p:sp>
      <p:pic>
        <p:nvPicPr>
          <p:cNvPr id="17" name="Picture 6" descr="\\eventsql\dvd\Online_ART\DVD_ART36\Artwork_Imagery\Icons - Illustrations\_ VIRTUALIZATION ICONS\Application Virtual I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9983" y="3633687"/>
            <a:ext cx="770623" cy="6884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eventsql\dvd\Online_ART\DVD_ART36\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1557" y="3633686"/>
            <a:ext cx="850341" cy="7596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eventsql\dvd\Online_ART\DVD_ART36\Artwork_Imagery\Icons - Illustrations\_ VIRTUALIZATION ICONS\Application Virtual SQ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8435" y="3642932"/>
            <a:ext cx="827246" cy="739008"/>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p:cNvSpPr>
            <a:spLocks noGrp="1"/>
          </p:cNvSpPr>
          <p:nvPr>
            <p:ph type="title"/>
          </p:nvPr>
        </p:nvSpPr>
        <p:spPr>
          <a:xfrm>
            <a:off x="519112" y="228600"/>
            <a:ext cx="11149013" cy="609398"/>
          </a:xfrm>
        </p:spPr>
        <p:txBody>
          <a:bodyPr/>
          <a:lstStyle/>
          <a:p>
            <a:r>
              <a:rPr lang="en-US" dirty="0" smtClean="0"/>
              <a:t>Multi-tenancy</a:t>
            </a:r>
            <a:endParaRPr lang="en-US" dirty="0"/>
          </a:p>
        </p:txBody>
      </p:sp>
    </p:spTree>
    <p:extLst>
      <p:ext uri="{BB962C8B-B14F-4D97-AF65-F5344CB8AC3E}">
        <p14:creationId xmlns:p14="http://schemas.microsoft.com/office/powerpoint/2010/main" val="273490447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Bandwidth Overview</a:t>
            </a:r>
            <a:endParaRPr lang="en-US" dirty="0"/>
          </a:p>
        </p:txBody>
      </p:sp>
      <p:sp>
        <p:nvSpPr>
          <p:cNvPr id="10" name="TextBox 9"/>
          <p:cNvSpPr txBox="1"/>
          <p:nvPr/>
        </p:nvSpPr>
        <p:spPr>
          <a:xfrm>
            <a:off x="519112" y="1044043"/>
            <a:ext cx="10246471" cy="861774"/>
          </a:xfrm>
          <a:prstGeom prst="rect">
            <a:avLst/>
          </a:prstGeom>
          <a:noFill/>
        </p:spPr>
        <p:txBody>
          <a:bodyPr wrap="square" lIns="0" tIns="0" rIns="0" bIns="0" rtlCol="0">
            <a:spAutoFit/>
          </a:bodyPr>
          <a:lstStyle/>
          <a:p>
            <a:pPr marL="457200" indent="-457200">
              <a:buFont typeface="Arial" pitchFamily="34" charset="0"/>
              <a:buChar char="•"/>
            </a:pPr>
            <a:r>
              <a:rPr lang="en-US" sz="2800" dirty="0">
                <a:gradFill>
                  <a:gsLst>
                    <a:gs pos="0">
                      <a:schemeClr val="tx1"/>
                    </a:gs>
                    <a:gs pos="86000">
                      <a:schemeClr val="tx1"/>
                    </a:gs>
                  </a:gsLst>
                  <a:lin ang="5400000" scaled="0"/>
                </a:gradFill>
              </a:rPr>
              <a:t>Enforce bandwidth allocation </a:t>
            </a:r>
            <a:r>
              <a:rPr lang="en-US" sz="2800" dirty="0">
                <a:gradFill>
                  <a:gsLst>
                    <a:gs pos="0">
                      <a:schemeClr val="tx1"/>
                    </a:gs>
                    <a:gs pos="86000">
                      <a:schemeClr val="tx1"/>
                    </a:gs>
                  </a:gsLst>
                  <a:lin ang="5400000" scaled="0"/>
                </a:gradFill>
                <a:sym typeface="Wingdings" pitchFamily="2" charset="2"/>
              </a:rPr>
              <a:t> performance predictability</a:t>
            </a:r>
            <a:endParaRPr lang="en-US" sz="2800" dirty="0">
              <a:gradFill>
                <a:gsLst>
                  <a:gs pos="0">
                    <a:schemeClr val="tx1"/>
                  </a:gs>
                  <a:gs pos="86000">
                    <a:schemeClr val="tx1"/>
                  </a:gs>
                </a:gsLst>
                <a:lin ang="5400000" scaled="0"/>
              </a:gradFill>
            </a:endParaRPr>
          </a:p>
          <a:p>
            <a:pPr marL="457200" indent="-457200">
              <a:buFont typeface="Arial" pitchFamily="34" charset="0"/>
              <a:buChar char="•"/>
            </a:pPr>
            <a:r>
              <a:rPr lang="en-US" sz="2800" dirty="0" smtClean="0">
                <a:gradFill>
                  <a:gsLst>
                    <a:gs pos="0">
                      <a:schemeClr val="tx1"/>
                    </a:gs>
                    <a:gs pos="86000">
                      <a:schemeClr val="tx1"/>
                    </a:gs>
                  </a:gsLst>
                  <a:lin ang="5400000" scaled="0"/>
                </a:gradFill>
              </a:rPr>
              <a:t>Redistribute unused bandwidth </a:t>
            </a:r>
            <a:r>
              <a:rPr lang="en-US" sz="2800" dirty="0" smtClean="0">
                <a:gradFill>
                  <a:gsLst>
                    <a:gs pos="0">
                      <a:schemeClr val="tx1"/>
                    </a:gs>
                    <a:gs pos="86000">
                      <a:schemeClr val="tx1"/>
                    </a:gs>
                  </a:gsLst>
                  <a:lin ang="5400000" scaled="0"/>
                </a:gradFill>
                <a:sym typeface="Wingdings" pitchFamily="2" charset="2"/>
              </a:rPr>
              <a:t> high link utilization</a:t>
            </a:r>
            <a:endParaRPr lang="en-US" sz="2800" dirty="0" smtClean="0">
              <a:gradFill>
                <a:gsLst>
                  <a:gs pos="0">
                    <a:schemeClr val="tx1"/>
                  </a:gs>
                  <a:gs pos="86000">
                    <a:schemeClr val="tx1"/>
                  </a:gs>
                </a:gsLst>
                <a:lin ang="5400000" scaled="0"/>
              </a:gradFill>
            </a:endParaRPr>
          </a:p>
        </p:txBody>
      </p:sp>
      <p:sp>
        <p:nvSpPr>
          <p:cNvPr id="6" name="Rectangle 5"/>
          <p:cNvSpPr/>
          <p:nvPr/>
        </p:nvSpPr>
        <p:spPr bwMode="auto">
          <a:xfrm>
            <a:off x="1002945" y="2460456"/>
            <a:ext cx="1371600" cy="1016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bg1"/>
                </a:solidFill>
              </a:rPr>
              <a:t>Service</a:t>
            </a:r>
          </a:p>
        </p:txBody>
      </p:sp>
      <p:sp>
        <p:nvSpPr>
          <p:cNvPr id="11" name="Rectangle 10"/>
          <p:cNvSpPr/>
          <p:nvPr/>
        </p:nvSpPr>
        <p:spPr bwMode="auto">
          <a:xfrm>
            <a:off x="2374544" y="2460456"/>
            <a:ext cx="1553220" cy="1016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a:solidFill>
                  <a:schemeClr val="bg1"/>
                </a:solidFill>
              </a:rPr>
              <a:t>Minimum</a:t>
            </a:r>
            <a:r>
              <a:rPr lang="en-US" sz="2000" dirty="0" smtClean="0">
                <a:gradFill>
                  <a:gsLst>
                    <a:gs pos="0">
                      <a:schemeClr val="tx1"/>
                    </a:gs>
                    <a:gs pos="100000">
                      <a:schemeClr val="tx1"/>
                    </a:gs>
                  </a:gsLst>
                  <a:lin ang="5400000" scaled="0"/>
                </a:gradFill>
              </a:rPr>
              <a:t> </a:t>
            </a:r>
            <a:r>
              <a:rPr lang="en-US" sz="2400" b="1" dirty="0">
                <a:solidFill>
                  <a:schemeClr val="bg1"/>
                </a:solidFill>
              </a:rPr>
              <a:t>Bandwidth</a:t>
            </a:r>
          </a:p>
        </p:txBody>
      </p:sp>
      <p:sp>
        <p:nvSpPr>
          <p:cNvPr id="15" name="Rectangle 14"/>
          <p:cNvSpPr/>
          <p:nvPr/>
        </p:nvSpPr>
        <p:spPr bwMode="auto">
          <a:xfrm>
            <a:off x="1002945" y="3476456"/>
            <a:ext cx="1371600" cy="685800"/>
          </a:xfrm>
          <a:prstGeom prst="rect">
            <a:avLst/>
          </a:prstGeom>
          <a:solidFill>
            <a:srgbClr val="B0D685"/>
          </a:solidFill>
          <a:ln>
            <a:solidFill>
              <a:schemeClr val="accent5">
                <a:lumMod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a:solidFill>
                  <a:schemeClr val="bg1"/>
                </a:solidFill>
              </a:rPr>
              <a:t>VM</a:t>
            </a:r>
            <a:r>
              <a:rPr lang="en-US" sz="2200" dirty="0" smtClean="0">
                <a:gradFill>
                  <a:gsLst>
                    <a:gs pos="0">
                      <a:schemeClr val="tx1"/>
                    </a:gs>
                    <a:gs pos="100000">
                      <a:schemeClr val="tx1"/>
                    </a:gs>
                  </a:gsLst>
                  <a:lin ang="5400000" scaled="0"/>
                </a:gradFill>
              </a:rPr>
              <a:t> </a:t>
            </a:r>
            <a:r>
              <a:rPr lang="en-US" sz="2400" b="1" dirty="0">
                <a:solidFill>
                  <a:schemeClr val="bg1"/>
                </a:solidFill>
              </a:rPr>
              <a:t>1</a:t>
            </a:r>
          </a:p>
        </p:txBody>
      </p:sp>
      <p:sp>
        <p:nvSpPr>
          <p:cNvPr id="16" name="Rectangle 15"/>
          <p:cNvSpPr/>
          <p:nvPr/>
        </p:nvSpPr>
        <p:spPr bwMode="auto">
          <a:xfrm>
            <a:off x="1002945" y="4162256"/>
            <a:ext cx="1371600" cy="685800"/>
          </a:xfrm>
          <a:prstGeom prst="rect">
            <a:avLst/>
          </a:prstGeom>
          <a:solidFill>
            <a:schemeClr val="accent3"/>
          </a:solidFill>
          <a:ln>
            <a:solidFill>
              <a:schemeClr val="accent3">
                <a:lumMod val="50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a:solidFill>
                  <a:schemeClr val="bg1"/>
                </a:solidFill>
              </a:rPr>
              <a:t>VM 2</a:t>
            </a:r>
          </a:p>
        </p:txBody>
      </p:sp>
      <p:sp>
        <p:nvSpPr>
          <p:cNvPr id="17" name="Rectangle 16"/>
          <p:cNvSpPr/>
          <p:nvPr/>
        </p:nvSpPr>
        <p:spPr bwMode="auto">
          <a:xfrm>
            <a:off x="1002945" y="4848056"/>
            <a:ext cx="1371600" cy="685800"/>
          </a:xfrm>
          <a:prstGeom prst="rect">
            <a:avLst/>
          </a:prstGeom>
          <a:solidFill>
            <a:schemeClr val="accent2"/>
          </a:solidFill>
          <a:ln>
            <a:solidFill>
              <a:schemeClr val="accent2">
                <a:lumMod val="50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a:solidFill>
                  <a:schemeClr val="bg1"/>
                </a:solidFill>
              </a:rPr>
              <a:t>VM 3</a:t>
            </a:r>
          </a:p>
        </p:txBody>
      </p:sp>
      <p:sp>
        <p:nvSpPr>
          <p:cNvPr id="21" name="Rectangle 20"/>
          <p:cNvSpPr/>
          <p:nvPr/>
        </p:nvSpPr>
        <p:spPr bwMode="auto">
          <a:xfrm>
            <a:off x="2374544" y="3476456"/>
            <a:ext cx="1553219" cy="685800"/>
          </a:xfrm>
          <a:prstGeom prst="rect">
            <a:avLst/>
          </a:prstGeom>
          <a:solidFill>
            <a:srgbClr val="B0D685"/>
          </a:solidFill>
          <a:ln>
            <a:solidFill>
              <a:schemeClr val="accent5">
                <a:lumMod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a:solidFill>
                  <a:schemeClr val="bg1"/>
                </a:solidFill>
              </a:rPr>
              <a:t>3 </a:t>
            </a:r>
            <a:r>
              <a:rPr lang="en-US" sz="2400" b="1" dirty="0" err="1">
                <a:solidFill>
                  <a:schemeClr val="bg1"/>
                </a:solidFill>
              </a:rPr>
              <a:t>Gbps</a:t>
            </a:r>
            <a:endParaRPr lang="en-US" sz="2400" b="1" dirty="0">
              <a:solidFill>
                <a:schemeClr val="bg1"/>
              </a:solidFill>
            </a:endParaRPr>
          </a:p>
        </p:txBody>
      </p:sp>
      <p:sp>
        <p:nvSpPr>
          <p:cNvPr id="22" name="Rectangle 21"/>
          <p:cNvSpPr/>
          <p:nvPr/>
        </p:nvSpPr>
        <p:spPr bwMode="auto">
          <a:xfrm>
            <a:off x="2374545" y="4162256"/>
            <a:ext cx="1553218" cy="685800"/>
          </a:xfrm>
          <a:prstGeom prst="rect">
            <a:avLst/>
          </a:prstGeom>
          <a:solidFill>
            <a:schemeClr val="accent3"/>
          </a:solidFill>
          <a:ln>
            <a:solidFill>
              <a:schemeClr val="accent3">
                <a:lumMod val="50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a:solidFill>
                  <a:schemeClr val="bg1"/>
                </a:solidFill>
              </a:rPr>
              <a:t>4 </a:t>
            </a:r>
            <a:r>
              <a:rPr lang="en-US" sz="2400" b="1" dirty="0" err="1">
                <a:solidFill>
                  <a:schemeClr val="bg1"/>
                </a:solidFill>
              </a:rPr>
              <a:t>Gbps</a:t>
            </a:r>
            <a:endParaRPr lang="en-US" sz="2400" b="1" dirty="0">
              <a:solidFill>
                <a:schemeClr val="bg1"/>
              </a:solidFill>
            </a:endParaRPr>
          </a:p>
        </p:txBody>
      </p:sp>
      <p:sp>
        <p:nvSpPr>
          <p:cNvPr id="23" name="Rectangle 22"/>
          <p:cNvSpPr/>
          <p:nvPr/>
        </p:nvSpPr>
        <p:spPr bwMode="auto">
          <a:xfrm>
            <a:off x="2374545" y="4848056"/>
            <a:ext cx="1553218" cy="685800"/>
          </a:xfrm>
          <a:prstGeom prst="rect">
            <a:avLst/>
          </a:prstGeom>
          <a:solidFill>
            <a:schemeClr val="accent2"/>
          </a:solidFill>
          <a:ln>
            <a:solidFill>
              <a:schemeClr val="accent2">
                <a:lumMod val="50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a:solidFill>
                  <a:schemeClr val="bg1"/>
                </a:solidFill>
              </a:rPr>
              <a:t>3 </a:t>
            </a:r>
            <a:r>
              <a:rPr lang="en-US" sz="2400" b="1" dirty="0" err="1">
                <a:solidFill>
                  <a:schemeClr val="bg1"/>
                </a:solidFill>
              </a:rPr>
              <a:t>Gbps</a:t>
            </a:r>
            <a:endParaRPr lang="en-US" sz="2400" b="1" dirty="0">
              <a:solidFill>
                <a:schemeClr val="bg1"/>
              </a:solidFill>
            </a:endParaRPr>
          </a:p>
        </p:txBody>
      </p:sp>
      <p:grpSp>
        <p:nvGrpSpPr>
          <p:cNvPr id="75" name="Group 74"/>
          <p:cNvGrpSpPr/>
          <p:nvPr/>
        </p:nvGrpSpPr>
        <p:grpSpPr>
          <a:xfrm>
            <a:off x="6335209" y="3191273"/>
            <a:ext cx="457200" cy="2469308"/>
            <a:chOff x="6335209" y="3191273"/>
            <a:chExt cx="457200" cy="2469308"/>
          </a:xfrm>
        </p:grpSpPr>
        <p:sp>
          <p:nvSpPr>
            <p:cNvPr id="18" name="Rectangle 17"/>
            <p:cNvSpPr/>
            <p:nvPr/>
          </p:nvSpPr>
          <p:spPr bwMode="auto">
            <a:xfrm>
              <a:off x="6335209" y="3191273"/>
              <a:ext cx="457200" cy="1097280"/>
            </a:xfrm>
            <a:prstGeom prst="rect">
              <a:avLst/>
            </a:prstGeom>
            <a:solidFill>
              <a:srgbClr val="B0D685">
                <a:alpha val="50000"/>
              </a:srgbClr>
            </a:solidFill>
            <a:ln>
              <a:solidFill>
                <a:schemeClr val="accent5">
                  <a:lumMod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a:solidFill>
                    <a:schemeClr val="bg1"/>
                  </a:solidFill>
                </a:rPr>
                <a:t>4</a:t>
              </a:r>
            </a:p>
          </p:txBody>
        </p:sp>
        <p:sp>
          <p:nvSpPr>
            <p:cNvPr id="19" name="Rectangle 18"/>
            <p:cNvSpPr/>
            <p:nvPr/>
          </p:nvSpPr>
          <p:spPr bwMode="auto">
            <a:xfrm>
              <a:off x="6335209" y="4288981"/>
              <a:ext cx="457200" cy="1371600"/>
            </a:xfrm>
            <a:prstGeom prst="rect">
              <a:avLst/>
            </a:prstGeom>
            <a:solidFill>
              <a:schemeClr val="accent3">
                <a:alpha val="50000"/>
              </a:schemeClr>
            </a:solidFill>
            <a:ln>
              <a:solidFill>
                <a:schemeClr val="accent3">
                  <a:lumMod val="50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a:solidFill>
                    <a:schemeClr val="bg1"/>
                  </a:solidFill>
                </a:rPr>
                <a:t>5</a:t>
              </a:r>
            </a:p>
          </p:txBody>
        </p:sp>
      </p:grpSp>
      <p:grpSp>
        <p:nvGrpSpPr>
          <p:cNvPr id="74" name="Group 73"/>
          <p:cNvGrpSpPr/>
          <p:nvPr/>
        </p:nvGrpSpPr>
        <p:grpSpPr>
          <a:xfrm>
            <a:off x="6792409" y="3191273"/>
            <a:ext cx="457200" cy="2468880"/>
            <a:chOff x="6792409" y="3191273"/>
            <a:chExt cx="457200" cy="2468880"/>
          </a:xfrm>
        </p:grpSpPr>
        <p:sp>
          <p:nvSpPr>
            <p:cNvPr id="31" name="Rectangle 30"/>
            <p:cNvSpPr/>
            <p:nvPr/>
          </p:nvSpPr>
          <p:spPr bwMode="auto">
            <a:xfrm>
              <a:off x="6792409" y="3191273"/>
              <a:ext cx="457200" cy="1097280"/>
            </a:xfrm>
            <a:prstGeom prst="rect">
              <a:avLst/>
            </a:prstGeom>
            <a:solidFill>
              <a:srgbClr val="B0D685"/>
            </a:solidFill>
            <a:ln>
              <a:solidFill>
                <a:schemeClr val="accent5">
                  <a:lumMod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a:solidFill>
                    <a:schemeClr val="bg1"/>
                  </a:solidFill>
                </a:rPr>
                <a:t>4</a:t>
              </a:r>
            </a:p>
          </p:txBody>
        </p:sp>
        <p:sp>
          <p:nvSpPr>
            <p:cNvPr id="32" name="Rectangle 31"/>
            <p:cNvSpPr/>
            <p:nvPr/>
          </p:nvSpPr>
          <p:spPr bwMode="auto">
            <a:xfrm>
              <a:off x="6792409" y="4288553"/>
              <a:ext cx="457200" cy="1371600"/>
            </a:xfrm>
            <a:prstGeom prst="rect">
              <a:avLst/>
            </a:prstGeom>
            <a:solidFill>
              <a:schemeClr val="accent3"/>
            </a:solidFill>
            <a:ln>
              <a:solidFill>
                <a:schemeClr val="accent3">
                  <a:lumMod val="50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a:solidFill>
                    <a:schemeClr val="bg1"/>
                  </a:solidFill>
                </a:rPr>
                <a:t>5</a:t>
              </a:r>
            </a:p>
          </p:txBody>
        </p:sp>
      </p:grpSp>
      <p:grpSp>
        <p:nvGrpSpPr>
          <p:cNvPr id="76" name="Group 75"/>
          <p:cNvGrpSpPr/>
          <p:nvPr/>
        </p:nvGrpSpPr>
        <p:grpSpPr>
          <a:xfrm>
            <a:off x="7933822" y="2379177"/>
            <a:ext cx="460376" cy="3280976"/>
            <a:chOff x="7933822" y="2379177"/>
            <a:chExt cx="460376" cy="3280976"/>
          </a:xfrm>
        </p:grpSpPr>
        <p:sp>
          <p:nvSpPr>
            <p:cNvPr id="25" name="Rectangle 24"/>
            <p:cNvSpPr/>
            <p:nvPr/>
          </p:nvSpPr>
          <p:spPr bwMode="auto">
            <a:xfrm>
              <a:off x="7933822" y="2379177"/>
              <a:ext cx="457200" cy="1097280"/>
            </a:xfrm>
            <a:prstGeom prst="rect">
              <a:avLst/>
            </a:prstGeom>
            <a:solidFill>
              <a:srgbClr val="B0D685">
                <a:alpha val="50000"/>
              </a:srgbClr>
            </a:solidFill>
            <a:ln>
              <a:solidFill>
                <a:schemeClr val="accent5">
                  <a:lumMod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a:solidFill>
                    <a:schemeClr val="bg1"/>
                  </a:solidFill>
                </a:rPr>
                <a:t>4</a:t>
              </a:r>
            </a:p>
          </p:txBody>
        </p:sp>
        <p:sp>
          <p:nvSpPr>
            <p:cNvPr id="26" name="Rectangle 25"/>
            <p:cNvSpPr/>
            <p:nvPr/>
          </p:nvSpPr>
          <p:spPr bwMode="auto">
            <a:xfrm>
              <a:off x="7936998" y="3476457"/>
              <a:ext cx="457200" cy="1371600"/>
            </a:xfrm>
            <a:prstGeom prst="rect">
              <a:avLst/>
            </a:prstGeom>
            <a:solidFill>
              <a:schemeClr val="accent3">
                <a:alpha val="50000"/>
              </a:schemeClr>
            </a:solidFill>
            <a:ln>
              <a:solidFill>
                <a:schemeClr val="accent3">
                  <a:lumMod val="50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a:solidFill>
                    <a:schemeClr val="bg1"/>
                  </a:solidFill>
                </a:rPr>
                <a:t>5</a:t>
              </a:r>
            </a:p>
          </p:txBody>
        </p:sp>
        <p:sp>
          <p:nvSpPr>
            <p:cNvPr id="27" name="Rectangle 26"/>
            <p:cNvSpPr/>
            <p:nvPr/>
          </p:nvSpPr>
          <p:spPr bwMode="auto">
            <a:xfrm>
              <a:off x="7933822" y="4837193"/>
              <a:ext cx="457200" cy="822960"/>
            </a:xfrm>
            <a:prstGeom prst="rect">
              <a:avLst/>
            </a:prstGeom>
            <a:solidFill>
              <a:schemeClr val="accent2">
                <a:alpha val="50000"/>
              </a:schemeClr>
            </a:solidFill>
            <a:ln>
              <a:solidFill>
                <a:schemeClr val="accent2">
                  <a:lumMod val="50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a:solidFill>
                    <a:schemeClr val="bg1"/>
                  </a:solidFill>
                </a:rPr>
                <a:t>3</a:t>
              </a:r>
            </a:p>
          </p:txBody>
        </p:sp>
      </p:grpSp>
      <p:grpSp>
        <p:nvGrpSpPr>
          <p:cNvPr id="77" name="Group 76"/>
          <p:cNvGrpSpPr/>
          <p:nvPr/>
        </p:nvGrpSpPr>
        <p:grpSpPr>
          <a:xfrm>
            <a:off x="8391022" y="2917381"/>
            <a:ext cx="460376" cy="2742772"/>
            <a:chOff x="8391022" y="2917381"/>
            <a:chExt cx="460376" cy="2742772"/>
          </a:xfrm>
        </p:grpSpPr>
        <p:sp>
          <p:nvSpPr>
            <p:cNvPr id="34" name="Rectangle 33"/>
            <p:cNvSpPr/>
            <p:nvPr/>
          </p:nvSpPr>
          <p:spPr bwMode="auto">
            <a:xfrm>
              <a:off x="8394198" y="2917381"/>
              <a:ext cx="457200" cy="822960"/>
            </a:xfrm>
            <a:prstGeom prst="rect">
              <a:avLst/>
            </a:prstGeom>
            <a:solidFill>
              <a:srgbClr val="B0D685"/>
            </a:solidFill>
            <a:ln>
              <a:solidFill>
                <a:schemeClr val="accent5">
                  <a:lumMod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a:solidFill>
                    <a:schemeClr val="bg1"/>
                  </a:solidFill>
                </a:rPr>
                <a:t>3</a:t>
              </a:r>
            </a:p>
          </p:txBody>
        </p:sp>
        <p:sp>
          <p:nvSpPr>
            <p:cNvPr id="35" name="Rectangle 34"/>
            <p:cNvSpPr/>
            <p:nvPr/>
          </p:nvSpPr>
          <p:spPr bwMode="auto">
            <a:xfrm>
              <a:off x="8391022" y="3739913"/>
              <a:ext cx="457200" cy="1097280"/>
            </a:xfrm>
            <a:prstGeom prst="rect">
              <a:avLst/>
            </a:prstGeom>
            <a:solidFill>
              <a:schemeClr val="accent3"/>
            </a:solidFill>
            <a:ln>
              <a:solidFill>
                <a:schemeClr val="accent3">
                  <a:lumMod val="50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a:solidFill>
                    <a:schemeClr val="bg1"/>
                  </a:solidFill>
                </a:rPr>
                <a:t>4</a:t>
              </a:r>
            </a:p>
          </p:txBody>
        </p:sp>
        <p:sp>
          <p:nvSpPr>
            <p:cNvPr id="36" name="Rectangle 35"/>
            <p:cNvSpPr/>
            <p:nvPr/>
          </p:nvSpPr>
          <p:spPr bwMode="auto">
            <a:xfrm>
              <a:off x="8391022" y="4837193"/>
              <a:ext cx="457200" cy="822960"/>
            </a:xfrm>
            <a:prstGeom prst="rect">
              <a:avLst/>
            </a:prstGeom>
            <a:solidFill>
              <a:schemeClr val="accent2"/>
            </a:solidFill>
            <a:ln>
              <a:solidFill>
                <a:schemeClr val="accent2">
                  <a:lumMod val="50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a:solidFill>
                    <a:schemeClr val="bg1"/>
                  </a:solidFill>
                </a:rPr>
                <a:t>3</a:t>
              </a:r>
            </a:p>
          </p:txBody>
        </p:sp>
      </p:grpSp>
      <p:grpSp>
        <p:nvGrpSpPr>
          <p:cNvPr id="4" name="Group 3"/>
          <p:cNvGrpSpPr/>
          <p:nvPr/>
        </p:nvGrpSpPr>
        <p:grpSpPr>
          <a:xfrm>
            <a:off x="9992810" y="2903227"/>
            <a:ext cx="457200" cy="2743200"/>
            <a:chOff x="10644187" y="2643886"/>
            <a:chExt cx="457200" cy="2743200"/>
          </a:xfrm>
        </p:grpSpPr>
        <p:sp>
          <p:nvSpPr>
            <p:cNvPr id="37" name="Rectangle 36"/>
            <p:cNvSpPr/>
            <p:nvPr/>
          </p:nvSpPr>
          <p:spPr bwMode="auto">
            <a:xfrm>
              <a:off x="10644187" y="2643886"/>
              <a:ext cx="457200" cy="548640"/>
            </a:xfrm>
            <a:prstGeom prst="rect">
              <a:avLst/>
            </a:prstGeom>
            <a:solidFill>
              <a:srgbClr val="B0D685"/>
            </a:solidFill>
            <a:ln>
              <a:solidFill>
                <a:schemeClr val="accent5">
                  <a:lumMod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a:solidFill>
                    <a:schemeClr val="bg1"/>
                  </a:solidFill>
                </a:rPr>
                <a:t>2</a:t>
              </a:r>
            </a:p>
          </p:txBody>
        </p:sp>
        <p:sp>
          <p:nvSpPr>
            <p:cNvPr id="38" name="Rectangle 37"/>
            <p:cNvSpPr/>
            <p:nvPr/>
          </p:nvSpPr>
          <p:spPr bwMode="auto">
            <a:xfrm>
              <a:off x="10644187" y="3192526"/>
              <a:ext cx="457200" cy="1645920"/>
            </a:xfrm>
            <a:prstGeom prst="rect">
              <a:avLst/>
            </a:prstGeom>
            <a:solidFill>
              <a:schemeClr val="accent3"/>
            </a:solidFill>
            <a:ln>
              <a:solidFill>
                <a:schemeClr val="accent3">
                  <a:lumMod val="50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a:solidFill>
                    <a:schemeClr val="bg1"/>
                  </a:solidFill>
                </a:rPr>
                <a:t>6</a:t>
              </a:r>
            </a:p>
          </p:txBody>
        </p:sp>
        <p:sp>
          <p:nvSpPr>
            <p:cNvPr id="39" name="Rectangle 38"/>
            <p:cNvSpPr/>
            <p:nvPr/>
          </p:nvSpPr>
          <p:spPr bwMode="auto">
            <a:xfrm>
              <a:off x="10644187" y="4838446"/>
              <a:ext cx="457200" cy="548640"/>
            </a:xfrm>
            <a:prstGeom prst="rect">
              <a:avLst/>
            </a:prstGeom>
            <a:solidFill>
              <a:schemeClr val="accent2"/>
            </a:solidFill>
            <a:ln>
              <a:solidFill>
                <a:schemeClr val="accent2">
                  <a:lumMod val="50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a:solidFill>
                    <a:schemeClr val="bg1"/>
                  </a:solidFill>
                </a:rPr>
                <a:t>2</a:t>
              </a:r>
            </a:p>
          </p:txBody>
        </p:sp>
      </p:grpSp>
      <p:grpSp>
        <p:nvGrpSpPr>
          <p:cNvPr id="78" name="Group 77"/>
          <p:cNvGrpSpPr/>
          <p:nvPr/>
        </p:nvGrpSpPr>
        <p:grpSpPr>
          <a:xfrm>
            <a:off x="9535610" y="2903227"/>
            <a:ext cx="457200" cy="2743200"/>
            <a:chOff x="9535610" y="2903227"/>
            <a:chExt cx="457200" cy="2743200"/>
          </a:xfrm>
        </p:grpSpPr>
        <p:sp>
          <p:nvSpPr>
            <p:cNvPr id="43" name="Rectangle 42"/>
            <p:cNvSpPr/>
            <p:nvPr/>
          </p:nvSpPr>
          <p:spPr bwMode="auto">
            <a:xfrm>
              <a:off x="9535610" y="2903227"/>
              <a:ext cx="457200" cy="548640"/>
            </a:xfrm>
            <a:prstGeom prst="rect">
              <a:avLst/>
            </a:prstGeom>
            <a:solidFill>
              <a:srgbClr val="B0D685">
                <a:alpha val="50000"/>
              </a:srgbClr>
            </a:solidFill>
            <a:ln>
              <a:solidFill>
                <a:schemeClr val="accent5">
                  <a:lumMod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a:solidFill>
                    <a:schemeClr val="bg1"/>
                  </a:solidFill>
                </a:rPr>
                <a:t>2</a:t>
              </a:r>
            </a:p>
          </p:txBody>
        </p:sp>
        <p:sp>
          <p:nvSpPr>
            <p:cNvPr id="44" name="Rectangle 43"/>
            <p:cNvSpPr/>
            <p:nvPr/>
          </p:nvSpPr>
          <p:spPr bwMode="auto">
            <a:xfrm>
              <a:off x="9535610" y="3451867"/>
              <a:ext cx="457200" cy="1645920"/>
            </a:xfrm>
            <a:prstGeom prst="rect">
              <a:avLst/>
            </a:prstGeom>
            <a:solidFill>
              <a:schemeClr val="accent3">
                <a:alpha val="50000"/>
              </a:schemeClr>
            </a:solidFill>
            <a:ln>
              <a:solidFill>
                <a:schemeClr val="accent3">
                  <a:lumMod val="50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a:solidFill>
                    <a:schemeClr val="bg1"/>
                  </a:solidFill>
                </a:rPr>
                <a:t>6</a:t>
              </a:r>
            </a:p>
          </p:txBody>
        </p:sp>
        <p:sp>
          <p:nvSpPr>
            <p:cNvPr id="45" name="Rectangle 44"/>
            <p:cNvSpPr/>
            <p:nvPr/>
          </p:nvSpPr>
          <p:spPr bwMode="auto">
            <a:xfrm>
              <a:off x="9535610" y="5097787"/>
              <a:ext cx="457200" cy="548640"/>
            </a:xfrm>
            <a:prstGeom prst="rect">
              <a:avLst/>
            </a:prstGeom>
            <a:solidFill>
              <a:schemeClr val="accent2">
                <a:alpha val="50000"/>
              </a:schemeClr>
            </a:solidFill>
            <a:ln>
              <a:solidFill>
                <a:schemeClr val="accent2">
                  <a:lumMod val="50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a:solidFill>
                    <a:schemeClr val="bg1"/>
                  </a:solidFill>
                </a:rPr>
                <a:t>2</a:t>
              </a:r>
            </a:p>
          </p:txBody>
        </p:sp>
      </p:grpSp>
      <p:grpSp>
        <p:nvGrpSpPr>
          <p:cNvPr id="52" name="Group 51"/>
          <p:cNvGrpSpPr/>
          <p:nvPr/>
        </p:nvGrpSpPr>
        <p:grpSpPr>
          <a:xfrm>
            <a:off x="4284652" y="2184076"/>
            <a:ext cx="6851158" cy="4104601"/>
            <a:chOff x="4729655" y="-47505"/>
            <a:chExt cx="6851158" cy="4104601"/>
          </a:xfrm>
        </p:grpSpPr>
        <p:cxnSp>
          <p:nvCxnSpPr>
            <p:cNvPr id="53" name="Straight Connector 52"/>
            <p:cNvCxnSpPr/>
            <p:nvPr/>
          </p:nvCxnSpPr>
          <p:spPr>
            <a:xfrm flipV="1">
              <a:off x="5865812" y="3429000"/>
              <a:ext cx="571500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094413" y="137159"/>
              <a:ext cx="0" cy="3520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5865813" y="2880360"/>
              <a:ext cx="22860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7237413" y="3429001"/>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8837613" y="3429001"/>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10437813" y="3429001"/>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762122" y="3687764"/>
              <a:ext cx="950581" cy="369332"/>
            </a:xfrm>
            <a:prstGeom prst="rect">
              <a:avLst/>
            </a:prstGeom>
            <a:noFill/>
          </p:spPr>
          <p:txBody>
            <a:bodyPr wrap="none" lIns="0" tIns="0" rIns="0" bIns="0" rtlCol="0">
              <a:spAutoFit/>
            </a:bodyPr>
            <a:lstStyle/>
            <a:p>
              <a:pPr algn="ctr"/>
              <a: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8:00am</a:t>
              </a:r>
            </a:p>
          </p:txBody>
        </p:sp>
        <p:sp>
          <p:nvSpPr>
            <p:cNvPr id="60" name="TextBox 59"/>
            <p:cNvSpPr txBox="1"/>
            <p:nvPr/>
          </p:nvSpPr>
          <p:spPr>
            <a:xfrm>
              <a:off x="8351903" y="3687764"/>
              <a:ext cx="971421" cy="369332"/>
            </a:xfrm>
            <a:prstGeom prst="rect">
              <a:avLst/>
            </a:prstGeom>
            <a:noFill/>
          </p:spPr>
          <p:txBody>
            <a:bodyPr wrap="none" lIns="0" tIns="0" rIns="0" bIns="0" rtlCol="0">
              <a:spAutoFit/>
            </a:bodyPr>
            <a:lstStyle/>
            <a:p>
              <a:pPr algn="ctr"/>
              <a: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2:00pm</a:t>
              </a:r>
            </a:p>
          </p:txBody>
        </p:sp>
        <p:sp>
          <p:nvSpPr>
            <p:cNvPr id="61" name="TextBox 60"/>
            <p:cNvSpPr txBox="1"/>
            <p:nvPr/>
          </p:nvSpPr>
          <p:spPr>
            <a:xfrm>
              <a:off x="9872755" y="3687764"/>
              <a:ext cx="1130118" cy="369332"/>
            </a:xfrm>
            <a:prstGeom prst="rect">
              <a:avLst/>
            </a:prstGeom>
            <a:noFill/>
          </p:spPr>
          <p:txBody>
            <a:bodyPr wrap="none" lIns="0" tIns="0" rIns="0" bIns="0" rtlCol="0">
              <a:spAutoFit/>
            </a:bodyPr>
            <a:lstStyle/>
            <a:p>
              <a:pPr algn="ctr"/>
              <a: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10:00pm</a:t>
              </a:r>
            </a:p>
          </p:txBody>
        </p:sp>
        <p:cxnSp>
          <p:nvCxnSpPr>
            <p:cNvPr id="62" name="Straight Connector 61"/>
            <p:cNvCxnSpPr/>
            <p:nvPr/>
          </p:nvCxnSpPr>
          <p:spPr>
            <a:xfrm flipV="1">
              <a:off x="5865813" y="2331720"/>
              <a:ext cx="22860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5865813" y="1783080"/>
              <a:ext cx="22860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5865813" y="1234440"/>
              <a:ext cx="22860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5865813" y="685800"/>
              <a:ext cx="22860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5865813" y="137160"/>
              <a:ext cx="22860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888352" y="2695694"/>
              <a:ext cx="915315" cy="369332"/>
            </a:xfrm>
            <a:prstGeom prst="rect">
              <a:avLst/>
            </a:prstGeom>
            <a:noFill/>
          </p:spPr>
          <p:txBody>
            <a:bodyPr wrap="none" lIns="0" tIns="0" rIns="0" bIns="0" rtlCol="0" anchor="ctr">
              <a:spAutoFit/>
            </a:bodyPr>
            <a:lstStyle/>
            <a:p>
              <a:pPr algn="r"/>
              <a: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2 </a:t>
              </a:r>
              <a:r>
                <a:rPr lang="en-US" sz="2400" b="1" dirty="0" err="1" smtClean="0">
                  <a:gradFill>
                    <a:gsLst>
                      <a:gs pos="0">
                        <a:schemeClr val="tx1"/>
                      </a:gs>
                      <a:gs pos="86000">
                        <a:schemeClr val="tx1"/>
                      </a:gs>
                    </a:gsLst>
                    <a:lin ang="5400000" scaled="0"/>
                  </a:gradFill>
                  <a:effectLst>
                    <a:outerShdw blurRad="38100" dist="38100" dir="2700000" algn="tl">
                      <a:srgbClr val="000000">
                        <a:alpha val="43137"/>
                      </a:srgbClr>
                    </a:outerShdw>
                  </a:effectLst>
                </a:rPr>
                <a:t>Gbps</a:t>
              </a:r>
              <a:endPar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68" name="TextBox 67"/>
            <p:cNvSpPr txBox="1"/>
            <p:nvPr/>
          </p:nvSpPr>
          <p:spPr>
            <a:xfrm>
              <a:off x="4733986" y="-47505"/>
              <a:ext cx="1074012" cy="369332"/>
            </a:xfrm>
            <a:prstGeom prst="rect">
              <a:avLst/>
            </a:prstGeom>
            <a:noFill/>
          </p:spPr>
          <p:txBody>
            <a:bodyPr wrap="none" lIns="0" tIns="0" rIns="0" bIns="0" rtlCol="0" anchor="ctr">
              <a:spAutoFit/>
            </a:bodyPr>
            <a:lstStyle/>
            <a:p>
              <a:pPr algn="r"/>
              <a: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12 </a:t>
              </a:r>
              <a:r>
                <a:rPr lang="en-US" sz="2400" b="1" dirty="0" err="1" smtClean="0">
                  <a:gradFill>
                    <a:gsLst>
                      <a:gs pos="0">
                        <a:schemeClr val="tx1"/>
                      </a:gs>
                      <a:gs pos="86000">
                        <a:schemeClr val="tx1"/>
                      </a:gs>
                    </a:gsLst>
                    <a:lin ang="5400000" scaled="0"/>
                  </a:gradFill>
                  <a:effectLst>
                    <a:outerShdw blurRad="38100" dist="38100" dir="2700000" algn="tl">
                      <a:srgbClr val="000000">
                        <a:alpha val="43137"/>
                      </a:srgbClr>
                    </a:outerShdw>
                  </a:effectLst>
                </a:rPr>
                <a:t>Gbps</a:t>
              </a:r>
              <a:endPar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69" name="TextBox 68"/>
            <p:cNvSpPr txBox="1"/>
            <p:nvPr/>
          </p:nvSpPr>
          <p:spPr>
            <a:xfrm>
              <a:off x="4729655" y="501135"/>
              <a:ext cx="1074012" cy="369332"/>
            </a:xfrm>
            <a:prstGeom prst="rect">
              <a:avLst/>
            </a:prstGeom>
            <a:noFill/>
          </p:spPr>
          <p:txBody>
            <a:bodyPr wrap="none" lIns="0" tIns="0" rIns="0" bIns="0" rtlCol="0" anchor="ctr">
              <a:spAutoFit/>
            </a:bodyPr>
            <a:lstStyle/>
            <a:p>
              <a:pPr algn="r"/>
              <a: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10 </a:t>
              </a:r>
              <a:r>
                <a:rPr lang="en-US" sz="2400" b="1" dirty="0" err="1" smtClean="0">
                  <a:gradFill>
                    <a:gsLst>
                      <a:gs pos="0">
                        <a:schemeClr val="tx1"/>
                      </a:gs>
                      <a:gs pos="86000">
                        <a:schemeClr val="tx1"/>
                      </a:gs>
                    </a:gsLst>
                    <a:lin ang="5400000" scaled="0"/>
                  </a:gradFill>
                  <a:effectLst>
                    <a:outerShdw blurRad="38100" dist="38100" dir="2700000" algn="tl">
                      <a:srgbClr val="000000">
                        <a:alpha val="43137"/>
                      </a:srgbClr>
                    </a:outerShdw>
                  </a:effectLst>
                </a:rPr>
                <a:t>Gbps</a:t>
              </a:r>
              <a:endPar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70" name="TextBox 69"/>
            <p:cNvSpPr txBox="1"/>
            <p:nvPr/>
          </p:nvSpPr>
          <p:spPr>
            <a:xfrm>
              <a:off x="4892683" y="1049775"/>
              <a:ext cx="915315" cy="369332"/>
            </a:xfrm>
            <a:prstGeom prst="rect">
              <a:avLst/>
            </a:prstGeom>
            <a:noFill/>
          </p:spPr>
          <p:txBody>
            <a:bodyPr wrap="none" lIns="0" tIns="0" rIns="0" bIns="0" rtlCol="0" anchor="ctr">
              <a:spAutoFit/>
            </a:bodyPr>
            <a:lstStyle/>
            <a:p>
              <a:pPr algn="r"/>
              <a: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8 </a:t>
              </a:r>
              <a:r>
                <a:rPr lang="en-US" sz="2400" b="1" dirty="0" err="1" smtClean="0">
                  <a:gradFill>
                    <a:gsLst>
                      <a:gs pos="0">
                        <a:schemeClr val="tx1"/>
                      </a:gs>
                      <a:gs pos="86000">
                        <a:schemeClr val="tx1"/>
                      </a:gs>
                    </a:gsLst>
                    <a:lin ang="5400000" scaled="0"/>
                  </a:gradFill>
                  <a:effectLst>
                    <a:outerShdw blurRad="38100" dist="38100" dir="2700000" algn="tl">
                      <a:srgbClr val="000000">
                        <a:alpha val="43137"/>
                      </a:srgbClr>
                    </a:outerShdw>
                  </a:effectLst>
                </a:rPr>
                <a:t>Gbps</a:t>
              </a:r>
              <a:endPar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71" name="TextBox 70"/>
            <p:cNvSpPr txBox="1"/>
            <p:nvPr/>
          </p:nvSpPr>
          <p:spPr>
            <a:xfrm>
              <a:off x="4888352" y="1598415"/>
              <a:ext cx="915315" cy="369332"/>
            </a:xfrm>
            <a:prstGeom prst="rect">
              <a:avLst/>
            </a:prstGeom>
            <a:noFill/>
          </p:spPr>
          <p:txBody>
            <a:bodyPr wrap="none" lIns="0" tIns="0" rIns="0" bIns="0" rtlCol="0" anchor="ctr">
              <a:spAutoFit/>
            </a:bodyPr>
            <a:lstStyle/>
            <a:p>
              <a:pPr algn="r"/>
              <a: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6 </a:t>
              </a:r>
              <a:r>
                <a:rPr lang="en-US" sz="2400" b="1" dirty="0" err="1" smtClean="0">
                  <a:gradFill>
                    <a:gsLst>
                      <a:gs pos="0">
                        <a:schemeClr val="tx1"/>
                      </a:gs>
                      <a:gs pos="86000">
                        <a:schemeClr val="tx1"/>
                      </a:gs>
                    </a:gsLst>
                    <a:lin ang="5400000" scaled="0"/>
                  </a:gradFill>
                  <a:effectLst>
                    <a:outerShdw blurRad="38100" dist="38100" dir="2700000" algn="tl">
                      <a:srgbClr val="000000">
                        <a:alpha val="43137"/>
                      </a:srgbClr>
                    </a:outerShdw>
                  </a:effectLst>
                </a:rPr>
                <a:t>Gbps</a:t>
              </a:r>
              <a:endPar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72" name="TextBox 71"/>
            <p:cNvSpPr txBox="1"/>
            <p:nvPr/>
          </p:nvSpPr>
          <p:spPr>
            <a:xfrm>
              <a:off x="4888352" y="2147055"/>
              <a:ext cx="915315" cy="369332"/>
            </a:xfrm>
            <a:prstGeom prst="rect">
              <a:avLst/>
            </a:prstGeom>
            <a:noFill/>
          </p:spPr>
          <p:txBody>
            <a:bodyPr wrap="none" lIns="0" tIns="0" rIns="0" bIns="0" rtlCol="0" anchor="ctr">
              <a:spAutoFit/>
            </a:bodyPr>
            <a:lstStyle/>
            <a:p>
              <a:pPr algn="r"/>
              <a: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4 </a:t>
              </a:r>
              <a:r>
                <a:rPr lang="en-US" sz="2400" b="1" dirty="0" err="1" smtClean="0">
                  <a:gradFill>
                    <a:gsLst>
                      <a:gs pos="0">
                        <a:schemeClr val="tx1"/>
                      </a:gs>
                      <a:gs pos="86000">
                        <a:schemeClr val="tx1"/>
                      </a:gs>
                    </a:gsLst>
                    <a:lin ang="5400000" scaled="0"/>
                  </a:gradFill>
                  <a:effectLst>
                    <a:outerShdw blurRad="38100" dist="38100" dir="2700000" algn="tl">
                      <a:srgbClr val="000000">
                        <a:alpha val="43137"/>
                      </a:srgbClr>
                    </a:outerShdw>
                  </a:effectLst>
                </a:rPr>
                <a:t>Gbps</a:t>
              </a:r>
              <a:endPar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cxnSp>
          <p:nvCxnSpPr>
            <p:cNvPr id="73" name="Straight Connector 72"/>
            <p:cNvCxnSpPr/>
            <p:nvPr/>
          </p:nvCxnSpPr>
          <p:spPr>
            <a:xfrm flipV="1">
              <a:off x="6094413" y="685800"/>
              <a:ext cx="5486400"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202799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par>
                                <p:cTn id="11" presetID="10" presetClass="entr" presetSubtype="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fade">
                                      <p:cBhvr>
                                        <p:cTn id="13" dur="500"/>
                                        <p:tgtEl>
                                          <p:spTgt spid="76"/>
                                        </p:tgtEl>
                                      </p:cBhvr>
                                    </p:animEffect>
                                  </p:childTnLst>
                                </p:cTn>
                              </p:par>
                              <p:par>
                                <p:cTn id="14" presetID="10" presetClass="entr" presetSubtype="0" fill="hold"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fade">
                                      <p:cBhvr>
                                        <p:cTn id="16" dur="500"/>
                                        <p:tgtEl>
                                          <p:spTgt spid="7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500"/>
                                        <p:tgtEl>
                                          <p:spTgt spid="7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7"/>
                                        </p:tgtEl>
                                        <p:attrNameLst>
                                          <p:attrName>style.visibility</p:attrName>
                                        </p:attrNameLst>
                                      </p:cBhvr>
                                      <p:to>
                                        <p:strVal val="visible"/>
                                      </p:to>
                                    </p:set>
                                    <p:animEffect transition="in" filter="fade">
                                      <p:cBhvr>
                                        <p:cTn id="36" dur="500"/>
                                        <p:tgtEl>
                                          <p:spTgt spid="7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257492" y="1595919"/>
            <a:ext cx="1263233" cy="2257313"/>
            <a:chOff x="8000249" y="1613886"/>
            <a:chExt cx="1263233" cy="2257313"/>
          </a:xfrm>
        </p:grpSpPr>
        <p:cxnSp>
          <p:nvCxnSpPr>
            <p:cNvPr id="61" name="Straight Connector 60"/>
            <p:cNvCxnSpPr>
              <a:stCxn id="63" idx="0"/>
            </p:cNvCxnSpPr>
            <p:nvPr/>
          </p:nvCxnSpPr>
          <p:spPr>
            <a:xfrm>
              <a:off x="8520725" y="2828466"/>
              <a:ext cx="0" cy="10427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bwMode="auto">
            <a:xfrm>
              <a:off x="8000249" y="1613886"/>
              <a:ext cx="1263233" cy="1076268"/>
            </a:xfrm>
            <a:prstGeom prst="rect">
              <a:avLst/>
            </a:prstGeom>
            <a:solidFill>
              <a:schemeClr val="accent1"/>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High Priority</a:t>
              </a:r>
            </a:p>
          </p:txBody>
        </p:sp>
        <p:sp>
          <p:nvSpPr>
            <p:cNvPr id="63" name="L-Shape 62"/>
            <p:cNvSpPr/>
            <p:nvPr/>
          </p:nvSpPr>
          <p:spPr>
            <a:xfrm rot="5400000">
              <a:off x="8493553" y="2467730"/>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grpSp>
      <p:sp>
        <p:nvSpPr>
          <p:cNvPr id="2" name="Title 1"/>
          <p:cNvSpPr>
            <a:spLocks noGrp="1"/>
          </p:cNvSpPr>
          <p:nvPr>
            <p:ph type="title"/>
          </p:nvPr>
        </p:nvSpPr>
        <p:spPr/>
        <p:txBody>
          <a:bodyPr/>
          <a:lstStyle/>
          <a:p>
            <a:r>
              <a:rPr lang="en-US" dirty="0" smtClean="0"/>
              <a:t>Relative Minimum Bandwidth</a:t>
            </a:r>
            <a:endParaRPr lang="en-US" dirty="0"/>
          </a:p>
        </p:txBody>
      </p:sp>
      <p:sp>
        <p:nvSpPr>
          <p:cNvPr id="49" name="Rectangle 48"/>
          <p:cNvSpPr/>
          <p:nvPr/>
        </p:nvSpPr>
        <p:spPr bwMode="auto">
          <a:xfrm>
            <a:off x="1065212" y="1142999"/>
            <a:ext cx="10058400" cy="4568781"/>
          </a:xfrm>
          <a:prstGeom prst="rect">
            <a:avLst/>
          </a:prstGeom>
          <a:noFill/>
          <a:ln w="38100">
            <a:solidFill>
              <a:schemeClr val="bg1">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6" name="Straight Connector 5"/>
          <p:cNvCxnSpPr/>
          <p:nvPr/>
        </p:nvCxnSpPr>
        <p:spPr>
          <a:xfrm>
            <a:off x="8707731" y="2134053"/>
            <a:ext cx="571500" cy="0"/>
          </a:xfrm>
          <a:prstGeom prst="line">
            <a:avLst/>
          </a:prstGeom>
          <a:ln w="127000" cap="rnd">
            <a:solidFill>
              <a:schemeClr val="tx1"/>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53" idx="2"/>
            <a:endCxn id="26" idx="2"/>
          </p:cNvCxnSpPr>
          <p:nvPr/>
        </p:nvCxnSpPr>
        <p:spPr>
          <a:xfrm rot="5400000">
            <a:off x="7540862" y="4748523"/>
            <a:ext cx="1425598" cy="1"/>
          </a:xfrm>
          <a:prstGeom prst="bentConnector3">
            <a:avLst>
              <a:gd name="adj1" fmla="val 50000"/>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5792784" y="1595919"/>
            <a:ext cx="1263233" cy="2275280"/>
            <a:chOff x="5792784" y="1595919"/>
            <a:chExt cx="1263233" cy="2275280"/>
          </a:xfrm>
        </p:grpSpPr>
        <p:cxnSp>
          <p:nvCxnSpPr>
            <p:cNvPr id="9" name="Straight Connector 8"/>
            <p:cNvCxnSpPr>
              <a:stCxn id="44" idx="0"/>
            </p:cNvCxnSpPr>
            <p:nvPr/>
          </p:nvCxnSpPr>
          <p:spPr>
            <a:xfrm>
              <a:off x="6310088" y="2828466"/>
              <a:ext cx="0" cy="10427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auto">
            <a:xfrm>
              <a:off x="5792784" y="1595919"/>
              <a:ext cx="1263233" cy="1076268"/>
            </a:xfrm>
            <a:prstGeom prst="rect">
              <a:avLst/>
            </a:prstGeom>
            <a:solidFill>
              <a:schemeClr val="accent1"/>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Normal</a:t>
              </a:r>
            </a:p>
            <a:p>
              <a:pPr algn="ctr" defTabSz="914099" fontAlgn="base">
                <a:spcBef>
                  <a:spcPct val="0"/>
                </a:spcBef>
                <a:spcAft>
                  <a:spcPct val="0"/>
                </a:spcAft>
              </a:pPr>
              <a:r>
                <a:rPr lang="en-US" sz="2400" dirty="0" smtClean="0">
                  <a:solidFill>
                    <a:schemeClr val="bg1"/>
                  </a:solidFill>
                </a:rPr>
                <a:t>Priority</a:t>
              </a:r>
            </a:p>
          </p:txBody>
        </p:sp>
        <p:sp>
          <p:nvSpPr>
            <p:cNvPr id="44" name="L-Shape 43"/>
            <p:cNvSpPr/>
            <p:nvPr/>
          </p:nvSpPr>
          <p:spPr>
            <a:xfrm rot="5400000">
              <a:off x="6282916" y="2467730"/>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grpSp>
      <p:sp>
        <p:nvSpPr>
          <p:cNvPr id="26" name="L-Shape 25"/>
          <p:cNvSpPr>
            <a:spLocks noChangeAspect="1"/>
          </p:cNvSpPr>
          <p:nvPr/>
        </p:nvSpPr>
        <p:spPr>
          <a:xfrm rot="5400000">
            <a:off x="8069705" y="5349453"/>
            <a:ext cx="367910" cy="591648"/>
          </a:xfrm>
          <a:prstGeom prst="corner">
            <a:avLst>
              <a:gd name="adj1" fmla="val 80459"/>
              <a:gd name="adj2" fmla="val 77767"/>
            </a:avLst>
          </a:prstGeom>
          <a:solidFill>
            <a:schemeClr val="accent1">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grpSp>
        <p:nvGrpSpPr>
          <p:cNvPr id="4" name="Group 3"/>
          <p:cNvGrpSpPr/>
          <p:nvPr/>
        </p:nvGrpSpPr>
        <p:grpSpPr>
          <a:xfrm>
            <a:off x="9448131" y="1595919"/>
            <a:ext cx="1263233" cy="2257313"/>
            <a:chOff x="9448131" y="1613886"/>
            <a:chExt cx="1263233" cy="2257313"/>
          </a:xfrm>
        </p:grpSpPr>
        <p:cxnSp>
          <p:nvCxnSpPr>
            <p:cNvPr id="65" name="Straight Connector 64"/>
            <p:cNvCxnSpPr>
              <a:stCxn id="67" idx="0"/>
            </p:cNvCxnSpPr>
            <p:nvPr/>
          </p:nvCxnSpPr>
          <p:spPr>
            <a:xfrm>
              <a:off x="9968607" y="2828466"/>
              <a:ext cx="0" cy="10427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bwMode="auto">
            <a:xfrm>
              <a:off x="9448131" y="1613886"/>
              <a:ext cx="1263233" cy="1076268"/>
            </a:xfrm>
            <a:prstGeom prst="rect">
              <a:avLst/>
            </a:prstGeom>
            <a:solidFill>
              <a:schemeClr val="accent1"/>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Critical</a:t>
              </a:r>
            </a:p>
          </p:txBody>
        </p:sp>
        <p:sp>
          <p:nvSpPr>
            <p:cNvPr id="67" name="L-Shape 66"/>
            <p:cNvSpPr/>
            <p:nvPr/>
          </p:nvSpPr>
          <p:spPr>
            <a:xfrm rot="5400000">
              <a:off x="9941435" y="2467730"/>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grpSp>
      <mc:AlternateContent xmlns:mc="http://schemas.openxmlformats.org/markup-compatibility/2006" xmlns:a14="http://schemas.microsoft.com/office/drawing/2010/main">
        <mc:Choice Requires="a14">
          <p:sp>
            <p:nvSpPr>
              <p:cNvPr id="39" name="TextBox 38"/>
              <p:cNvSpPr txBox="1"/>
              <p:nvPr/>
            </p:nvSpPr>
            <p:spPr>
              <a:xfrm>
                <a:off x="1264265" y="1409410"/>
                <a:ext cx="4333009" cy="2802177"/>
              </a:xfrm>
              <a:prstGeom prst="rect">
                <a:avLst/>
              </a:prstGeom>
              <a:noFill/>
            </p:spPr>
            <p:txBody>
              <a:bodyPr wrap="square" lIns="0" tIns="0" rIns="0" bIns="0" rtlCol="0">
                <a:spAutoFit/>
              </a:bodyPr>
              <a:lstStyle/>
              <a:p>
                <a:r>
                  <a:rPr lang="en-US" sz="2400" dirty="0"/>
                  <a:t>Assign weights if the importance of workloads in VMs is relative</a:t>
                </a:r>
              </a:p>
              <a:p>
                <a:endParaRPr lang="en-US" sz="2400" dirty="0" smtClean="0">
                  <a:gradFill>
                    <a:gsLst>
                      <a:gs pos="0">
                        <a:schemeClr val="tx1"/>
                      </a:gs>
                      <a:gs pos="86000">
                        <a:schemeClr val="tx1"/>
                      </a:gs>
                    </a:gsLst>
                    <a:lin ang="5400000" scaled="0"/>
                  </a:gradFill>
                </a:endParaRPr>
              </a:p>
              <a:p>
                <a:r>
                  <a:rPr lang="en-US" sz="2400" dirty="0" smtClean="0">
                    <a:gradFill>
                      <a:gsLst>
                        <a:gs pos="0">
                          <a:schemeClr val="tx1"/>
                        </a:gs>
                        <a:gs pos="86000">
                          <a:schemeClr val="tx1"/>
                        </a:gs>
                      </a:gsLst>
                      <a:lin ang="5400000" scaled="0"/>
                    </a:gradFill>
                  </a:rPr>
                  <a:t>Min </a:t>
                </a:r>
                <a:r>
                  <a:rPr lang="en-US" sz="2400" dirty="0">
                    <a:gradFill>
                      <a:gsLst>
                        <a:gs pos="0">
                          <a:schemeClr val="tx1"/>
                        </a:gs>
                        <a:gs pos="86000">
                          <a:schemeClr val="tx1"/>
                        </a:gs>
                      </a:gsLst>
                      <a:lin ang="5400000" scaled="0"/>
                    </a:gradFill>
                  </a:rPr>
                  <a:t>BW % </a:t>
                </a:r>
                <a14:m>
                  <m:oMath xmlns:m="http://schemas.openxmlformats.org/officeDocument/2006/math">
                    <m:r>
                      <a:rPr lang="en-US" sz="2400" i="1">
                        <a:gradFill>
                          <a:gsLst>
                            <a:gs pos="0">
                              <a:schemeClr val="tx1"/>
                            </a:gs>
                            <a:gs pos="86000">
                              <a:schemeClr val="tx1"/>
                            </a:gs>
                          </a:gsLst>
                          <a:lin ang="5400000" scaled="0"/>
                        </a:gradFill>
                        <a:latin typeface="Cambria Math"/>
                      </a:rPr>
                      <m:t>=</m:t>
                    </m:r>
                    <m:f>
                      <m:fPr>
                        <m:ctrlPr>
                          <a:rPr lang="en-US" sz="2400" i="1">
                            <a:gradFill>
                              <a:gsLst>
                                <a:gs pos="0">
                                  <a:schemeClr val="tx1"/>
                                </a:gs>
                                <a:gs pos="86000">
                                  <a:schemeClr val="tx1"/>
                                </a:gs>
                              </a:gsLst>
                              <a:lin ang="5400000" scaled="0"/>
                            </a:gradFill>
                            <a:latin typeface="Cambria Math"/>
                          </a:rPr>
                        </m:ctrlPr>
                      </m:fPr>
                      <m:num>
                        <m:r>
                          <a:rPr lang="en-US" sz="2400" i="1">
                            <a:gradFill>
                              <a:gsLst>
                                <a:gs pos="0">
                                  <a:schemeClr val="tx1"/>
                                </a:gs>
                                <a:gs pos="86000">
                                  <a:schemeClr val="tx1"/>
                                </a:gs>
                              </a:gsLst>
                              <a:lin ang="5400000" scaled="0"/>
                            </a:gradFill>
                            <a:latin typeface="Cambria Math"/>
                          </a:rPr>
                          <m:t>𝑊𝑒𝑖𝑔h𝑡</m:t>
                        </m:r>
                        <m:r>
                          <a:rPr lang="en-US" sz="2400" i="1">
                            <a:gradFill>
                              <a:gsLst>
                                <a:gs pos="0">
                                  <a:schemeClr val="tx1"/>
                                </a:gs>
                                <a:gs pos="86000">
                                  <a:schemeClr val="tx1"/>
                                </a:gs>
                              </a:gsLst>
                              <a:lin ang="5400000" scaled="0"/>
                            </a:gradFill>
                            <a:latin typeface="Cambria Math"/>
                          </a:rPr>
                          <m:t> </m:t>
                        </m:r>
                      </m:num>
                      <m:den>
                        <m:r>
                          <a:rPr lang="en-US" sz="2400" i="1">
                            <a:gradFill>
                              <a:gsLst>
                                <a:gs pos="0">
                                  <a:schemeClr val="tx1"/>
                                </a:gs>
                                <a:gs pos="86000">
                                  <a:schemeClr val="tx1"/>
                                </a:gs>
                              </a:gsLst>
                              <a:lin ang="5400000" scaled="0"/>
                            </a:gradFill>
                            <a:latin typeface="Cambria Math"/>
                          </a:rPr>
                          <m:t>𝑆𝑢𝑚</m:t>
                        </m:r>
                        <m:r>
                          <a:rPr lang="en-US" sz="2400" i="1">
                            <a:gradFill>
                              <a:gsLst>
                                <a:gs pos="0">
                                  <a:schemeClr val="tx1"/>
                                </a:gs>
                                <a:gs pos="86000">
                                  <a:schemeClr val="tx1"/>
                                </a:gs>
                              </a:gsLst>
                              <a:lin ang="5400000" scaled="0"/>
                            </a:gradFill>
                            <a:latin typeface="Cambria Math"/>
                          </a:rPr>
                          <m:t> </m:t>
                        </m:r>
                        <m:r>
                          <a:rPr lang="en-US" sz="2400" i="1">
                            <a:gradFill>
                              <a:gsLst>
                                <a:gs pos="0">
                                  <a:schemeClr val="tx1"/>
                                </a:gs>
                                <a:gs pos="86000">
                                  <a:schemeClr val="tx1"/>
                                </a:gs>
                              </a:gsLst>
                              <a:lin ang="5400000" scaled="0"/>
                            </a:gradFill>
                            <a:latin typeface="Cambria Math"/>
                          </a:rPr>
                          <m:t>𝑜𝑓</m:t>
                        </m:r>
                        <m:r>
                          <a:rPr lang="en-US" sz="2400" i="1">
                            <a:gradFill>
                              <a:gsLst>
                                <a:gs pos="0">
                                  <a:schemeClr val="tx1"/>
                                </a:gs>
                                <a:gs pos="86000">
                                  <a:schemeClr val="tx1"/>
                                </a:gs>
                              </a:gsLst>
                              <a:lin ang="5400000" scaled="0"/>
                            </a:gradFill>
                            <a:latin typeface="Cambria Math"/>
                          </a:rPr>
                          <m:t> </m:t>
                        </m:r>
                        <m:r>
                          <a:rPr lang="en-US" sz="2400" i="1">
                            <a:gradFill>
                              <a:gsLst>
                                <a:gs pos="0">
                                  <a:schemeClr val="tx1"/>
                                </a:gs>
                                <a:gs pos="86000">
                                  <a:schemeClr val="tx1"/>
                                </a:gs>
                              </a:gsLst>
                              <a:lin ang="5400000" scaled="0"/>
                            </a:gradFill>
                            <a:latin typeface="Cambria Math"/>
                          </a:rPr>
                          <m:t>𝑊𝑒𝑖𝑔h𝑡𝑠</m:t>
                        </m:r>
                        <m:r>
                          <a:rPr lang="en-US" sz="2400" i="1">
                            <a:gradFill>
                              <a:gsLst>
                                <a:gs pos="0">
                                  <a:schemeClr val="tx1"/>
                                </a:gs>
                                <a:gs pos="86000">
                                  <a:schemeClr val="tx1"/>
                                </a:gs>
                              </a:gsLst>
                              <a:lin ang="5400000" scaled="0"/>
                            </a:gradFill>
                            <a:latin typeface="Cambria Math"/>
                          </a:rPr>
                          <m:t> </m:t>
                        </m:r>
                      </m:den>
                    </m:f>
                  </m:oMath>
                </a14:m>
                <a:endParaRPr lang="en-US" sz="2400" dirty="0" smtClean="0">
                  <a:gradFill>
                    <a:gsLst>
                      <a:gs pos="0">
                        <a:schemeClr val="tx1"/>
                      </a:gs>
                      <a:gs pos="86000">
                        <a:schemeClr val="tx1"/>
                      </a:gs>
                    </a:gsLst>
                    <a:lin ang="5400000" scaled="0"/>
                  </a:gradFill>
                </a:endParaRPr>
              </a:p>
              <a:p>
                <a:endParaRPr lang="en-US" sz="2400" dirty="0" smtClean="0"/>
              </a:p>
              <a:p>
                <a:r>
                  <a:rPr lang="en-US" sz="2400" dirty="0" smtClean="0"/>
                  <a:t>Allows </a:t>
                </a:r>
                <a:r>
                  <a:rPr lang="en-US" sz="2400" dirty="0"/>
                  <a:t>oversubscription </a:t>
                </a:r>
              </a:p>
              <a:p>
                <a:endParaRPr lang="en-US" sz="2400" dirty="0" err="1" smtClean="0">
                  <a:gradFill>
                    <a:gsLst>
                      <a:gs pos="0">
                        <a:schemeClr val="tx1"/>
                      </a:gs>
                      <a:gs pos="86000">
                        <a:schemeClr val="tx1"/>
                      </a:gs>
                    </a:gsLst>
                    <a:lin ang="5400000" scaled="0"/>
                  </a:gra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1264265" y="1409410"/>
                <a:ext cx="4333009" cy="2802177"/>
              </a:xfrm>
              <a:prstGeom prst="rect">
                <a:avLst/>
              </a:prstGeom>
              <a:blipFill rotWithShape="1">
                <a:blip r:embed="rId3"/>
                <a:stretch>
                  <a:fillRect l="-4219" t="-3043" r="-1969"/>
                </a:stretch>
              </a:blipFill>
            </p:spPr>
            <p:txBody>
              <a:bodyPr/>
              <a:lstStyle/>
              <a:p>
                <a:r>
                  <a:rPr lang="en-US">
                    <a:noFill/>
                  </a:rPr>
                  <a:t> </a:t>
                </a:r>
              </a:p>
            </p:txBody>
          </p:sp>
        </mc:Fallback>
      </mc:AlternateContent>
      <p:sp>
        <p:nvSpPr>
          <p:cNvPr id="40" name="TextBox 39"/>
          <p:cNvSpPr txBox="1"/>
          <p:nvPr/>
        </p:nvSpPr>
        <p:spPr>
          <a:xfrm>
            <a:off x="6421228" y="3007167"/>
            <a:ext cx="567463" cy="369332"/>
          </a:xfrm>
          <a:prstGeom prst="rect">
            <a:avLst/>
          </a:prstGeom>
          <a:noFill/>
        </p:spPr>
        <p:txBody>
          <a:bodyPr wrap="none" lIns="0" tIns="0" rIns="0" bIns="0" rtlCol="0">
            <a:spAutoFit/>
          </a:bodyPr>
          <a:lstStyle/>
          <a:p>
            <a:pPr algn="r"/>
            <a:r>
              <a:rPr lang="en-US" sz="2400" b="1" i="1" dirty="0">
                <a:gradFill>
                  <a:gsLst>
                    <a:gs pos="0">
                      <a:schemeClr val="tx1"/>
                    </a:gs>
                    <a:gs pos="86000">
                      <a:schemeClr val="tx1"/>
                    </a:gs>
                  </a:gsLst>
                  <a:lin ang="5400000" scaled="0"/>
                </a:gradFill>
                <a:effectLst>
                  <a:outerShdw blurRad="38100" dist="38100" dir="2700000" algn="tl">
                    <a:srgbClr val="000000">
                      <a:alpha val="43137"/>
                    </a:srgbClr>
                  </a:outerShdw>
                </a:effectLst>
              </a:rPr>
              <a:t>w</a:t>
            </a:r>
            <a:r>
              <a:rPr lang="en-US" sz="2400" b="1" i="1" dirty="0" smtClean="0">
                <a:gradFill>
                  <a:gsLst>
                    <a:gs pos="0">
                      <a:schemeClr val="tx1"/>
                    </a:gs>
                    <a:gs pos="86000">
                      <a:schemeClr val="tx1"/>
                    </a:gs>
                  </a:gsLst>
                  <a:lin ang="5400000" scaled="0"/>
                </a:gradFill>
                <a:effectLst>
                  <a:outerShdw blurRad="38100" dist="38100" dir="2700000" algn="tl">
                    <a:srgbClr val="000000">
                      <a:alpha val="43137"/>
                    </a:srgbClr>
                  </a:outerShdw>
                </a:effectLst>
              </a:rPr>
              <a:t>=1</a:t>
            </a:r>
          </a:p>
        </p:txBody>
      </p:sp>
      <p:sp>
        <p:nvSpPr>
          <p:cNvPr id="41" name="TextBox 40"/>
          <p:cNvSpPr txBox="1"/>
          <p:nvPr/>
        </p:nvSpPr>
        <p:spPr>
          <a:xfrm>
            <a:off x="7897056" y="2993258"/>
            <a:ext cx="567463" cy="369332"/>
          </a:xfrm>
          <a:prstGeom prst="rect">
            <a:avLst/>
          </a:prstGeom>
          <a:noFill/>
        </p:spPr>
        <p:txBody>
          <a:bodyPr wrap="none" lIns="0" tIns="0" rIns="0" bIns="0" rtlCol="0">
            <a:spAutoFit/>
          </a:bodyPr>
          <a:lstStyle/>
          <a:p>
            <a:pPr algn="r"/>
            <a:r>
              <a:rPr lang="en-US" sz="2400" b="1" i="1" dirty="0" smtClean="0">
                <a:gradFill>
                  <a:gsLst>
                    <a:gs pos="0">
                      <a:schemeClr val="tx1"/>
                    </a:gs>
                    <a:gs pos="86000">
                      <a:schemeClr val="tx1"/>
                    </a:gs>
                  </a:gsLst>
                  <a:lin ang="5400000" scaled="0"/>
                </a:gradFill>
                <a:effectLst>
                  <a:outerShdw blurRad="38100" dist="38100" dir="2700000" algn="tl">
                    <a:srgbClr val="000000">
                      <a:alpha val="43137"/>
                    </a:srgbClr>
                  </a:outerShdw>
                </a:effectLst>
              </a:rPr>
              <a:t>w=2</a:t>
            </a:r>
          </a:p>
        </p:txBody>
      </p:sp>
      <p:sp>
        <p:nvSpPr>
          <p:cNvPr id="45" name="TextBox 44"/>
          <p:cNvSpPr txBox="1"/>
          <p:nvPr/>
        </p:nvSpPr>
        <p:spPr>
          <a:xfrm>
            <a:off x="10079746" y="2980500"/>
            <a:ext cx="567463" cy="369332"/>
          </a:xfrm>
          <a:prstGeom prst="rect">
            <a:avLst/>
          </a:prstGeom>
          <a:noFill/>
        </p:spPr>
        <p:txBody>
          <a:bodyPr wrap="none" lIns="0" tIns="0" rIns="0" bIns="0" rtlCol="0">
            <a:spAutoFit/>
          </a:bodyPr>
          <a:lstStyle/>
          <a:p>
            <a:pPr algn="r"/>
            <a:r>
              <a:rPr lang="en-US" sz="2400" b="1" i="1" dirty="0" smtClean="0">
                <a:gradFill>
                  <a:gsLst>
                    <a:gs pos="0">
                      <a:schemeClr val="tx1"/>
                    </a:gs>
                    <a:gs pos="86000">
                      <a:schemeClr val="tx1"/>
                    </a:gs>
                  </a:gsLst>
                  <a:lin ang="5400000" scaled="0"/>
                </a:gradFill>
                <a:effectLst>
                  <a:outerShdw blurRad="38100" dist="38100" dir="2700000" algn="tl">
                    <a:srgbClr val="000000">
                      <a:alpha val="43137"/>
                    </a:srgbClr>
                  </a:outerShdw>
                </a:effectLst>
              </a:rPr>
              <a:t>w=5</a:t>
            </a:r>
          </a:p>
        </p:txBody>
      </p:sp>
      <p:sp>
        <p:nvSpPr>
          <p:cNvPr id="53" name="Rectangle 52"/>
          <p:cNvSpPr/>
          <p:nvPr/>
        </p:nvSpPr>
        <p:spPr bwMode="auto">
          <a:xfrm>
            <a:off x="5792784" y="3428633"/>
            <a:ext cx="4921753" cy="607091"/>
          </a:xfrm>
          <a:prstGeom prst="rect">
            <a:avLst/>
          </a:prstGeom>
          <a:solidFill>
            <a:schemeClr val="accent3">
              <a:lumMod val="60000"/>
              <a:lumOff val="40000"/>
            </a:schemeClr>
          </a:solidFill>
          <a:ln w="1905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Hyper-V Extensible Switch</a:t>
            </a:r>
          </a:p>
        </p:txBody>
      </p:sp>
    </p:spTree>
    <p:extLst>
      <p:ext uri="{BB962C8B-B14F-4D97-AF65-F5344CB8AC3E}">
        <p14:creationId xmlns:p14="http://schemas.microsoft.com/office/powerpoint/2010/main" val="142762721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257492" y="1595919"/>
            <a:ext cx="1263233" cy="2257313"/>
            <a:chOff x="8000249" y="1613886"/>
            <a:chExt cx="1263233" cy="2257313"/>
          </a:xfrm>
        </p:grpSpPr>
        <p:cxnSp>
          <p:nvCxnSpPr>
            <p:cNvPr id="61" name="Straight Connector 60"/>
            <p:cNvCxnSpPr>
              <a:stCxn id="63" idx="0"/>
            </p:cNvCxnSpPr>
            <p:nvPr/>
          </p:nvCxnSpPr>
          <p:spPr>
            <a:xfrm>
              <a:off x="8520725" y="2828466"/>
              <a:ext cx="0" cy="10427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bwMode="auto">
            <a:xfrm>
              <a:off x="8000249" y="1613886"/>
              <a:ext cx="1263233" cy="1076268"/>
            </a:xfrm>
            <a:prstGeom prst="rect">
              <a:avLst/>
            </a:prstGeom>
            <a:solidFill>
              <a:schemeClr val="accent1"/>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Silver Tenant</a:t>
              </a:r>
            </a:p>
          </p:txBody>
        </p:sp>
        <p:sp>
          <p:nvSpPr>
            <p:cNvPr id="63" name="L-Shape 62"/>
            <p:cNvSpPr/>
            <p:nvPr/>
          </p:nvSpPr>
          <p:spPr>
            <a:xfrm rot="5400000">
              <a:off x="8493553" y="2467730"/>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grpSp>
      <p:cxnSp>
        <p:nvCxnSpPr>
          <p:cNvPr id="9" name="Straight Connector 8"/>
          <p:cNvCxnSpPr>
            <a:stCxn id="44" idx="0"/>
          </p:cNvCxnSpPr>
          <p:nvPr/>
        </p:nvCxnSpPr>
        <p:spPr>
          <a:xfrm>
            <a:off x="6310088" y="2828466"/>
            <a:ext cx="0" cy="10427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7" idx="0"/>
          </p:cNvCxnSpPr>
          <p:nvPr/>
        </p:nvCxnSpPr>
        <p:spPr>
          <a:xfrm>
            <a:off x="9968607" y="2828466"/>
            <a:ext cx="0" cy="10427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Strict Minimum Bandwidth</a:t>
            </a:r>
            <a:endParaRPr lang="en-US" dirty="0"/>
          </a:p>
        </p:txBody>
      </p:sp>
      <p:sp>
        <p:nvSpPr>
          <p:cNvPr id="49" name="Rectangle 48"/>
          <p:cNvSpPr/>
          <p:nvPr/>
        </p:nvSpPr>
        <p:spPr bwMode="auto">
          <a:xfrm>
            <a:off x="1065212" y="1142999"/>
            <a:ext cx="10058400" cy="4568781"/>
          </a:xfrm>
          <a:prstGeom prst="rect">
            <a:avLst/>
          </a:prstGeom>
          <a:noFill/>
          <a:ln w="38100">
            <a:solidFill>
              <a:schemeClr val="bg1">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3" name="Rectangle 52"/>
          <p:cNvSpPr/>
          <p:nvPr/>
        </p:nvSpPr>
        <p:spPr bwMode="auto">
          <a:xfrm>
            <a:off x="5792784" y="3428633"/>
            <a:ext cx="4921753" cy="607091"/>
          </a:xfrm>
          <a:prstGeom prst="rect">
            <a:avLst/>
          </a:prstGeom>
          <a:solidFill>
            <a:schemeClr val="accent3">
              <a:lumMod val="60000"/>
              <a:lumOff val="40000"/>
            </a:schemeClr>
          </a:solidFill>
          <a:ln w="1905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Hyper-V Extensible Switch</a:t>
            </a:r>
          </a:p>
        </p:txBody>
      </p:sp>
      <p:cxnSp>
        <p:nvCxnSpPr>
          <p:cNvPr id="6" name="Straight Connector 5"/>
          <p:cNvCxnSpPr/>
          <p:nvPr/>
        </p:nvCxnSpPr>
        <p:spPr>
          <a:xfrm>
            <a:off x="8707731" y="2134053"/>
            <a:ext cx="571500" cy="0"/>
          </a:xfrm>
          <a:prstGeom prst="line">
            <a:avLst/>
          </a:prstGeom>
          <a:ln w="127000" cap="rnd">
            <a:solidFill>
              <a:schemeClr val="tx1"/>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53" idx="2"/>
            <a:endCxn id="26" idx="2"/>
          </p:cNvCxnSpPr>
          <p:nvPr/>
        </p:nvCxnSpPr>
        <p:spPr>
          <a:xfrm rot="5400000">
            <a:off x="7540862" y="4748523"/>
            <a:ext cx="1425598" cy="1"/>
          </a:xfrm>
          <a:prstGeom prst="bentConnector3">
            <a:avLst>
              <a:gd name="adj1" fmla="val 50000"/>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auto">
          <a:xfrm>
            <a:off x="5789612" y="1613886"/>
            <a:ext cx="1263233" cy="1076268"/>
          </a:xfrm>
          <a:prstGeom prst="rect">
            <a:avLst/>
          </a:prstGeom>
          <a:solidFill>
            <a:schemeClr val="accent1"/>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Bronze Tenant</a:t>
            </a:r>
          </a:p>
        </p:txBody>
      </p:sp>
      <p:sp>
        <p:nvSpPr>
          <p:cNvPr id="44" name="L-Shape 43"/>
          <p:cNvSpPr/>
          <p:nvPr/>
        </p:nvSpPr>
        <p:spPr>
          <a:xfrm rot="5400000">
            <a:off x="6282916" y="2467730"/>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26" name="L-Shape 25"/>
          <p:cNvSpPr>
            <a:spLocks noChangeAspect="1"/>
          </p:cNvSpPr>
          <p:nvPr/>
        </p:nvSpPr>
        <p:spPr>
          <a:xfrm rot="5400000">
            <a:off x="8069705" y="5349453"/>
            <a:ext cx="367910" cy="591648"/>
          </a:xfrm>
          <a:prstGeom prst="corner">
            <a:avLst>
              <a:gd name="adj1" fmla="val 80459"/>
              <a:gd name="adj2" fmla="val 77767"/>
            </a:avLst>
          </a:prstGeom>
          <a:solidFill>
            <a:schemeClr val="accent1">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66" name="Rectangle 65"/>
          <p:cNvSpPr/>
          <p:nvPr/>
        </p:nvSpPr>
        <p:spPr bwMode="auto">
          <a:xfrm>
            <a:off x="9448131" y="1613886"/>
            <a:ext cx="1263233" cy="1076268"/>
          </a:xfrm>
          <a:prstGeom prst="rect">
            <a:avLst/>
          </a:prstGeom>
          <a:solidFill>
            <a:schemeClr val="accent1"/>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Gold Tenant</a:t>
            </a:r>
          </a:p>
        </p:txBody>
      </p:sp>
      <p:sp>
        <p:nvSpPr>
          <p:cNvPr id="67" name="L-Shape 66"/>
          <p:cNvSpPr/>
          <p:nvPr/>
        </p:nvSpPr>
        <p:spPr>
          <a:xfrm rot="5400000">
            <a:off x="9941435" y="2467730"/>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22" name="TextBox 21"/>
          <p:cNvSpPr txBox="1"/>
          <p:nvPr/>
        </p:nvSpPr>
        <p:spPr>
          <a:xfrm>
            <a:off x="1264265" y="1351775"/>
            <a:ext cx="4333009" cy="1846659"/>
          </a:xfrm>
          <a:prstGeom prst="rect">
            <a:avLst/>
          </a:prstGeom>
          <a:noFill/>
        </p:spPr>
        <p:txBody>
          <a:bodyPr wrap="square" lIns="0" tIns="0" rIns="0" bIns="0" rtlCol="0">
            <a:spAutoFit/>
          </a:bodyPr>
          <a:lstStyle/>
          <a:p>
            <a:r>
              <a:rPr lang="en-US" sz="2400" dirty="0"/>
              <a:t>Provision with absolute values if bandwidth guarantee is desired or it is easy to convey to tenants</a:t>
            </a:r>
          </a:p>
          <a:p>
            <a:endParaRPr lang="en-US" sz="2400" dirty="0"/>
          </a:p>
          <a:p>
            <a:r>
              <a:rPr lang="en-US" sz="2400" dirty="0" smtClean="0"/>
              <a:t>However, no oversubscription</a:t>
            </a:r>
            <a:endParaRPr lang="en-US" sz="2400" dirty="0" smtClean="0">
              <a:gradFill>
                <a:gsLst>
                  <a:gs pos="0">
                    <a:schemeClr val="tx1"/>
                  </a:gs>
                  <a:gs pos="86000">
                    <a:schemeClr val="tx1"/>
                  </a:gs>
                </a:gsLst>
                <a:lin ang="5400000" scaled="0"/>
              </a:gradFill>
            </a:endParaRPr>
          </a:p>
        </p:txBody>
      </p:sp>
      <p:sp>
        <p:nvSpPr>
          <p:cNvPr id="23" name="TextBox 22"/>
          <p:cNvSpPr txBox="1"/>
          <p:nvPr/>
        </p:nvSpPr>
        <p:spPr>
          <a:xfrm>
            <a:off x="6371891" y="3027198"/>
            <a:ext cx="905697" cy="369332"/>
          </a:xfrm>
          <a:prstGeom prst="rect">
            <a:avLst/>
          </a:prstGeom>
          <a:noFill/>
        </p:spPr>
        <p:txBody>
          <a:bodyPr wrap="none" lIns="0" tIns="0" rIns="0" bIns="0" rtlCol="0">
            <a:spAutoFit/>
          </a:bodyPr>
          <a:lstStyle/>
          <a:p>
            <a:pPr algn="r"/>
            <a:r>
              <a:rPr lang="en-US" sz="2400" b="1" i="1" dirty="0" smtClean="0">
                <a:gradFill>
                  <a:gsLst>
                    <a:gs pos="0">
                      <a:schemeClr val="tx1"/>
                    </a:gs>
                    <a:gs pos="86000">
                      <a:schemeClr val="tx1"/>
                    </a:gs>
                  </a:gsLst>
                  <a:lin ang="5400000" scaled="0"/>
                </a:gradFill>
                <a:effectLst>
                  <a:outerShdw blurRad="38100" dist="38100" dir="2700000" algn="tl">
                    <a:srgbClr val="000000">
                      <a:alpha val="43137"/>
                    </a:srgbClr>
                  </a:outerShdw>
                </a:effectLst>
              </a:rPr>
              <a:t>100Mb</a:t>
            </a:r>
          </a:p>
        </p:txBody>
      </p:sp>
      <p:sp>
        <p:nvSpPr>
          <p:cNvPr id="24" name="TextBox 23"/>
          <p:cNvSpPr txBox="1"/>
          <p:nvPr/>
        </p:nvSpPr>
        <p:spPr>
          <a:xfrm>
            <a:off x="7861099" y="3027198"/>
            <a:ext cx="905697" cy="369332"/>
          </a:xfrm>
          <a:prstGeom prst="rect">
            <a:avLst/>
          </a:prstGeom>
          <a:noFill/>
        </p:spPr>
        <p:txBody>
          <a:bodyPr wrap="none" lIns="0" tIns="0" rIns="0" bIns="0" rtlCol="0">
            <a:spAutoFit/>
          </a:bodyPr>
          <a:lstStyle/>
          <a:p>
            <a:pPr algn="r"/>
            <a:r>
              <a:rPr lang="en-US" sz="2400" b="1" i="1" dirty="0" smtClean="0">
                <a:gradFill>
                  <a:gsLst>
                    <a:gs pos="0">
                      <a:schemeClr val="tx1"/>
                    </a:gs>
                    <a:gs pos="86000">
                      <a:schemeClr val="tx1"/>
                    </a:gs>
                  </a:gsLst>
                  <a:lin ang="5400000" scaled="0"/>
                </a:gradFill>
                <a:effectLst>
                  <a:outerShdw blurRad="38100" dist="38100" dir="2700000" algn="tl">
                    <a:srgbClr val="000000">
                      <a:alpha val="43137"/>
                    </a:srgbClr>
                  </a:outerShdw>
                </a:effectLst>
              </a:rPr>
              <a:t>200Mb</a:t>
            </a:r>
          </a:p>
        </p:txBody>
      </p:sp>
      <p:sp>
        <p:nvSpPr>
          <p:cNvPr id="25" name="TextBox 24"/>
          <p:cNvSpPr txBox="1"/>
          <p:nvPr/>
        </p:nvSpPr>
        <p:spPr>
          <a:xfrm>
            <a:off x="10059650" y="3027198"/>
            <a:ext cx="905697" cy="369332"/>
          </a:xfrm>
          <a:prstGeom prst="rect">
            <a:avLst/>
          </a:prstGeom>
          <a:noFill/>
        </p:spPr>
        <p:txBody>
          <a:bodyPr wrap="none" lIns="0" tIns="0" rIns="0" bIns="0" rtlCol="0">
            <a:spAutoFit/>
          </a:bodyPr>
          <a:lstStyle/>
          <a:p>
            <a:pPr algn="r"/>
            <a:r>
              <a:rPr lang="en-US" sz="2400" b="1" i="1" dirty="0" smtClean="0">
                <a:gradFill>
                  <a:gsLst>
                    <a:gs pos="0">
                      <a:schemeClr val="tx1"/>
                    </a:gs>
                    <a:gs pos="86000">
                      <a:schemeClr val="tx1"/>
                    </a:gs>
                  </a:gsLst>
                  <a:lin ang="5400000" scaled="0"/>
                </a:gradFill>
                <a:effectLst>
                  <a:outerShdw blurRad="38100" dist="38100" dir="2700000" algn="tl">
                    <a:srgbClr val="000000">
                      <a:alpha val="43137"/>
                    </a:srgbClr>
                  </a:outerShdw>
                </a:effectLst>
              </a:rPr>
              <a:t>500Mb</a:t>
            </a:r>
          </a:p>
        </p:txBody>
      </p:sp>
      <p:sp>
        <p:nvSpPr>
          <p:cNvPr id="27" name="TextBox 26"/>
          <p:cNvSpPr txBox="1"/>
          <p:nvPr/>
        </p:nvSpPr>
        <p:spPr>
          <a:xfrm>
            <a:off x="6973794" y="5793182"/>
            <a:ext cx="915314" cy="369332"/>
          </a:xfrm>
          <a:prstGeom prst="rect">
            <a:avLst/>
          </a:prstGeom>
          <a:noFill/>
        </p:spPr>
        <p:txBody>
          <a:bodyPr wrap="none" lIns="0" tIns="0" rIns="0" bIns="0" rtlCol="0">
            <a:spAutoFit/>
          </a:bodyPr>
          <a:lstStyle/>
          <a:p>
            <a:pPr algn="r"/>
            <a: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1 </a:t>
            </a:r>
            <a:r>
              <a:rPr lang="en-US" sz="2400" b="1" dirty="0" err="1" smtClean="0">
                <a:gradFill>
                  <a:gsLst>
                    <a:gs pos="0">
                      <a:schemeClr val="tx1"/>
                    </a:gs>
                    <a:gs pos="86000">
                      <a:schemeClr val="tx1"/>
                    </a:gs>
                  </a:gsLst>
                  <a:lin ang="5400000" scaled="0"/>
                </a:gradFill>
                <a:effectLst>
                  <a:outerShdw blurRad="38100" dist="38100" dir="2700000" algn="tl">
                    <a:srgbClr val="000000">
                      <a:alpha val="43137"/>
                    </a:srgbClr>
                  </a:outerShdw>
                </a:effectLst>
              </a:rPr>
              <a:t>Gbps</a:t>
            </a:r>
            <a:endPar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772333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257492" y="1595919"/>
            <a:ext cx="1263233" cy="2257313"/>
            <a:chOff x="8000249" y="1613886"/>
            <a:chExt cx="1263233" cy="2257313"/>
          </a:xfrm>
        </p:grpSpPr>
        <p:cxnSp>
          <p:nvCxnSpPr>
            <p:cNvPr id="61" name="Straight Connector 60"/>
            <p:cNvCxnSpPr>
              <a:stCxn id="63" idx="0"/>
            </p:cNvCxnSpPr>
            <p:nvPr/>
          </p:nvCxnSpPr>
          <p:spPr>
            <a:xfrm>
              <a:off x="8520725" y="2828466"/>
              <a:ext cx="0" cy="10427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bwMode="auto">
            <a:xfrm>
              <a:off x="8000249" y="1613886"/>
              <a:ext cx="1263233" cy="1076268"/>
            </a:xfrm>
            <a:prstGeom prst="rect">
              <a:avLst/>
            </a:prstGeom>
            <a:solidFill>
              <a:schemeClr val="accent1"/>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Gold</a:t>
              </a:r>
            </a:p>
            <a:p>
              <a:pPr algn="ctr" defTabSz="914099" fontAlgn="base">
                <a:spcBef>
                  <a:spcPct val="0"/>
                </a:spcBef>
                <a:spcAft>
                  <a:spcPct val="0"/>
                </a:spcAft>
              </a:pPr>
              <a:r>
                <a:rPr lang="en-US" sz="2400" dirty="0" smtClean="0">
                  <a:solidFill>
                    <a:schemeClr val="bg1"/>
                  </a:solidFill>
                </a:rPr>
                <a:t>Tenant</a:t>
              </a:r>
            </a:p>
          </p:txBody>
        </p:sp>
        <p:sp>
          <p:nvSpPr>
            <p:cNvPr id="63" name="L-Shape 62"/>
            <p:cNvSpPr/>
            <p:nvPr/>
          </p:nvSpPr>
          <p:spPr>
            <a:xfrm rot="5400000">
              <a:off x="8493553" y="2467730"/>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grpSp>
      <p:cxnSp>
        <p:nvCxnSpPr>
          <p:cNvPr id="9" name="Straight Connector 8"/>
          <p:cNvCxnSpPr>
            <a:stCxn id="44" idx="0"/>
          </p:cNvCxnSpPr>
          <p:nvPr/>
        </p:nvCxnSpPr>
        <p:spPr>
          <a:xfrm>
            <a:off x="6310088" y="2828466"/>
            <a:ext cx="0" cy="10427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7" idx="0"/>
          </p:cNvCxnSpPr>
          <p:nvPr/>
        </p:nvCxnSpPr>
        <p:spPr>
          <a:xfrm>
            <a:off x="9968607" y="2828466"/>
            <a:ext cx="0" cy="10427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Oversubscription with NIC Teams</a:t>
            </a:r>
            <a:endParaRPr lang="en-US" dirty="0"/>
          </a:p>
        </p:txBody>
      </p:sp>
      <p:sp>
        <p:nvSpPr>
          <p:cNvPr id="49" name="Rectangle 48"/>
          <p:cNvSpPr/>
          <p:nvPr/>
        </p:nvSpPr>
        <p:spPr bwMode="auto">
          <a:xfrm>
            <a:off x="1065212" y="1142999"/>
            <a:ext cx="10058400" cy="4568781"/>
          </a:xfrm>
          <a:prstGeom prst="rect">
            <a:avLst/>
          </a:prstGeom>
          <a:noFill/>
          <a:ln w="38100">
            <a:solidFill>
              <a:schemeClr val="bg1">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3" name="Rectangle 52"/>
          <p:cNvSpPr/>
          <p:nvPr/>
        </p:nvSpPr>
        <p:spPr bwMode="auto">
          <a:xfrm>
            <a:off x="5792784" y="3428633"/>
            <a:ext cx="4921753" cy="607091"/>
          </a:xfrm>
          <a:prstGeom prst="rect">
            <a:avLst/>
          </a:prstGeom>
          <a:solidFill>
            <a:schemeClr val="accent3">
              <a:lumMod val="60000"/>
              <a:lumOff val="40000"/>
            </a:schemeClr>
          </a:solidFill>
          <a:ln w="1905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Hyper-V Extensible Switch</a:t>
            </a:r>
          </a:p>
        </p:txBody>
      </p:sp>
      <p:cxnSp>
        <p:nvCxnSpPr>
          <p:cNvPr id="6" name="Straight Connector 5"/>
          <p:cNvCxnSpPr/>
          <p:nvPr/>
        </p:nvCxnSpPr>
        <p:spPr>
          <a:xfrm>
            <a:off x="8707731" y="2134053"/>
            <a:ext cx="571500" cy="0"/>
          </a:xfrm>
          <a:prstGeom prst="line">
            <a:avLst/>
          </a:prstGeom>
          <a:ln w="127000" cap="rnd">
            <a:solidFill>
              <a:schemeClr val="tx1"/>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53" idx="2"/>
            <a:endCxn id="28" idx="0"/>
          </p:cNvCxnSpPr>
          <p:nvPr/>
        </p:nvCxnSpPr>
        <p:spPr>
          <a:xfrm rot="5400000">
            <a:off x="8193625" y="4095760"/>
            <a:ext cx="120072" cy="1"/>
          </a:xfrm>
          <a:prstGeom prst="bentConnector3">
            <a:avLst>
              <a:gd name="adj1" fmla="val 50000"/>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auto">
          <a:xfrm>
            <a:off x="5789612" y="1613886"/>
            <a:ext cx="1263233" cy="1076268"/>
          </a:xfrm>
          <a:prstGeom prst="rect">
            <a:avLst/>
          </a:prstGeom>
          <a:solidFill>
            <a:schemeClr val="accent1"/>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Gold</a:t>
            </a:r>
          </a:p>
          <a:p>
            <a:pPr algn="ctr" defTabSz="914099" fontAlgn="base">
              <a:spcBef>
                <a:spcPct val="0"/>
              </a:spcBef>
              <a:spcAft>
                <a:spcPct val="0"/>
              </a:spcAft>
            </a:pPr>
            <a:r>
              <a:rPr lang="en-US" sz="2400" dirty="0" smtClean="0">
                <a:solidFill>
                  <a:schemeClr val="bg1"/>
                </a:solidFill>
              </a:rPr>
              <a:t>Tenant</a:t>
            </a:r>
          </a:p>
        </p:txBody>
      </p:sp>
      <p:sp>
        <p:nvSpPr>
          <p:cNvPr id="44" name="L-Shape 43"/>
          <p:cNvSpPr/>
          <p:nvPr/>
        </p:nvSpPr>
        <p:spPr>
          <a:xfrm rot="5400000">
            <a:off x="6282916" y="2467730"/>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26" name="L-Shape 25"/>
          <p:cNvSpPr>
            <a:spLocks noChangeAspect="1"/>
          </p:cNvSpPr>
          <p:nvPr/>
        </p:nvSpPr>
        <p:spPr>
          <a:xfrm rot="5400000">
            <a:off x="7443437" y="5349453"/>
            <a:ext cx="367910" cy="591648"/>
          </a:xfrm>
          <a:prstGeom prst="corner">
            <a:avLst>
              <a:gd name="adj1" fmla="val 80459"/>
              <a:gd name="adj2" fmla="val 77767"/>
            </a:avLst>
          </a:prstGeom>
          <a:solidFill>
            <a:schemeClr val="accent1">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66" name="Rectangle 65"/>
          <p:cNvSpPr/>
          <p:nvPr/>
        </p:nvSpPr>
        <p:spPr bwMode="auto">
          <a:xfrm>
            <a:off x="9448131" y="1613886"/>
            <a:ext cx="1263233" cy="1076268"/>
          </a:xfrm>
          <a:prstGeom prst="rect">
            <a:avLst/>
          </a:prstGeom>
          <a:solidFill>
            <a:schemeClr val="accent1"/>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Gold</a:t>
            </a:r>
          </a:p>
          <a:p>
            <a:pPr algn="ctr" defTabSz="914099" fontAlgn="base">
              <a:spcBef>
                <a:spcPct val="0"/>
              </a:spcBef>
              <a:spcAft>
                <a:spcPct val="0"/>
              </a:spcAft>
            </a:pPr>
            <a:r>
              <a:rPr lang="en-US" sz="2400" dirty="0" smtClean="0">
                <a:solidFill>
                  <a:schemeClr val="bg1"/>
                </a:solidFill>
              </a:rPr>
              <a:t>Tenant</a:t>
            </a:r>
          </a:p>
        </p:txBody>
      </p:sp>
      <p:sp>
        <p:nvSpPr>
          <p:cNvPr id="67" name="L-Shape 66"/>
          <p:cNvSpPr/>
          <p:nvPr/>
        </p:nvSpPr>
        <p:spPr>
          <a:xfrm rot="5400000">
            <a:off x="9941435" y="2467730"/>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23" name="TextBox 22"/>
          <p:cNvSpPr txBox="1"/>
          <p:nvPr/>
        </p:nvSpPr>
        <p:spPr>
          <a:xfrm>
            <a:off x="6371891" y="3027198"/>
            <a:ext cx="905697" cy="369332"/>
          </a:xfrm>
          <a:prstGeom prst="rect">
            <a:avLst/>
          </a:prstGeom>
          <a:noFill/>
        </p:spPr>
        <p:txBody>
          <a:bodyPr wrap="none" lIns="0" tIns="0" rIns="0" bIns="0" rtlCol="0">
            <a:spAutoFit/>
          </a:bodyPr>
          <a:lstStyle/>
          <a:p>
            <a:pPr algn="r"/>
            <a:r>
              <a:rPr lang="en-US" sz="2400" b="1" i="1" dirty="0" smtClean="0">
                <a:gradFill>
                  <a:gsLst>
                    <a:gs pos="0">
                      <a:schemeClr val="tx1"/>
                    </a:gs>
                    <a:gs pos="86000">
                      <a:schemeClr val="tx1"/>
                    </a:gs>
                  </a:gsLst>
                  <a:lin ang="5400000" scaled="0"/>
                </a:gradFill>
                <a:effectLst>
                  <a:outerShdw blurRad="38100" dist="38100" dir="2700000" algn="tl">
                    <a:srgbClr val="000000">
                      <a:alpha val="43137"/>
                    </a:srgbClr>
                  </a:outerShdw>
                </a:effectLst>
              </a:rPr>
              <a:t>500Mb</a:t>
            </a:r>
          </a:p>
        </p:txBody>
      </p:sp>
      <p:sp>
        <p:nvSpPr>
          <p:cNvPr id="24" name="TextBox 23"/>
          <p:cNvSpPr txBox="1"/>
          <p:nvPr/>
        </p:nvSpPr>
        <p:spPr>
          <a:xfrm>
            <a:off x="7861099" y="3027198"/>
            <a:ext cx="905697" cy="369332"/>
          </a:xfrm>
          <a:prstGeom prst="rect">
            <a:avLst/>
          </a:prstGeom>
          <a:noFill/>
        </p:spPr>
        <p:txBody>
          <a:bodyPr wrap="none" lIns="0" tIns="0" rIns="0" bIns="0" rtlCol="0">
            <a:spAutoFit/>
          </a:bodyPr>
          <a:lstStyle/>
          <a:p>
            <a:pPr algn="r"/>
            <a:r>
              <a:rPr lang="en-US" sz="2400" b="1" i="1" dirty="0">
                <a:gradFill>
                  <a:gsLst>
                    <a:gs pos="0">
                      <a:schemeClr val="tx1"/>
                    </a:gs>
                    <a:gs pos="86000">
                      <a:schemeClr val="tx1"/>
                    </a:gs>
                  </a:gsLst>
                  <a:lin ang="5400000" scaled="0"/>
                </a:gradFill>
                <a:effectLst>
                  <a:outerShdw blurRad="38100" dist="38100" dir="2700000" algn="tl">
                    <a:srgbClr val="000000">
                      <a:alpha val="43137"/>
                    </a:srgbClr>
                  </a:outerShdw>
                </a:effectLst>
              </a:rPr>
              <a:t>5</a:t>
            </a:r>
            <a:r>
              <a:rPr lang="en-US" sz="2400" b="1" i="1" dirty="0" smtClean="0">
                <a:gradFill>
                  <a:gsLst>
                    <a:gs pos="0">
                      <a:schemeClr val="tx1"/>
                    </a:gs>
                    <a:gs pos="86000">
                      <a:schemeClr val="tx1"/>
                    </a:gs>
                  </a:gsLst>
                  <a:lin ang="5400000" scaled="0"/>
                </a:gradFill>
                <a:effectLst>
                  <a:outerShdw blurRad="38100" dist="38100" dir="2700000" algn="tl">
                    <a:srgbClr val="000000">
                      <a:alpha val="43137"/>
                    </a:srgbClr>
                  </a:outerShdw>
                </a:effectLst>
              </a:rPr>
              <a:t>00Mb</a:t>
            </a:r>
          </a:p>
        </p:txBody>
      </p:sp>
      <p:sp>
        <p:nvSpPr>
          <p:cNvPr id="25" name="TextBox 24"/>
          <p:cNvSpPr txBox="1"/>
          <p:nvPr/>
        </p:nvSpPr>
        <p:spPr>
          <a:xfrm>
            <a:off x="10059650" y="3027198"/>
            <a:ext cx="905697" cy="369332"/>
          </a:xfrm>
          <a:prstGeom prst="rect">
            <a:avLst/>
          </a:prstGeom>
          <a:noFill/>
        </p:spPr>
        <p:txBody>
          <a:bodyPr wrap="none" lIns="0" tIns="0" rIns="0" bIns="0" rtlCol="0">
            <a:spAutoFit/>
          </a:bodyPr>
          <a:lstStyle/>
          <a:p>
            <a:pPr algn="r"/>
            <a:r>
              <a:rPr lang="en-US" sz="2400" b="1" i="1" dirty="0" smtClean="0">
                <a:gradFill>
                  <a:gsLst>
                    <a:gs pos="0">
                      <a:schemeClr val="tx1"/>
                    </a:gs>
                    <a:gs pos="86000">
                      <a:schemeClr val="tx1"/>
                    </a:gs>
                  </a:gsLst>
                  <a:lin ang="5400000" scaled="0"/>
                </a:gradFill>
                <a:effectLst>
                  <a:outerShdw blurRad="38100" dist="38100" dir="2700000" algn="tl">
                    <a:srgbClr val="000000">
                      <a:alpha val="43137"/>
                    </a:srgbClr>
                  </a:outerShdw>
                </a:effectLst>
              </a:rPr>
              <a:t>500Mb</a:t>
            </a:r>
          </a:p>
        </p:txBody>
      </p:sp>
      <p:sp>
        <p:nvSpPr>
          <p:cNvPr id="27" name="TextBox 26"/>
          <p:cNvSpPr txBox="1"/>
          <p:nvPr/>
        </p:nvSpPr>
        <p:spPr>
          <a:xfrm>
            <a:off x="1314506" y="1393076"/>
            <a:ext cx="3771901" cy="3447098"/>
          </a:xfrm>
          <a:prstGeom prst="rect">
            <a:avLst/>
          </a:prstGeom>
          <a:noFill/>
        </p:spPr>
        <p:txBody>
          <a:bodyPr wrap="square" lIns="0" tIns="0" rIns="0" bIns="0" rtlCol="0">
            <a:spAutoFit/>
          </a:bodyPr>
          <a:lstStyle/>
          <a:p>
            <a:r>
              <a:rPr lang="en-US" sz="2400" dirty="0"/>
              <a:t>The maximum amount of bandwidth that can be guaranteed to VMs is the bandwidth of a member NIC in the NIC team</a:t>
            </a:r>
            <a:r>
              <a:rPr lang="en-US" sz="2400" dirty="0" smtClean="0"/>
              <a:t>.</a:t>
            </a:r>
          </a:p>
          <a:p>
            <a:endParaRPr lang="en-US" sz="2400" dirty="0"/>
          </a:p>
          <a:p>
            <a:r>
              <a:rPr lang="en-US" sz="2400" dirty="0" smtClean="0"/>
              <a:t>Note: This is an invalid configuration!</a:t>
            </a:r>
            <a:endParaRPr lang="en-US" sz="2400" dirty="0"/>
          </a:p>
          <a:p>
            <a:endParaRPr lang="en-US" sz="3200" dirty="0" smtClean="0">
              <a:gradFill>
                <a:gsLst>
                  <a:gs pos="0">
                    <a:schemeClr val="tx1"/>
                  </a:gs>
                  <a:gs pos="86000">
                    <a:schemeClr val="tx1"/>
                  </a:gs>
                </a:gsLst>
                <a:lin ang="5400000" scaled="0"/>
              </a:gradFill>
            </a:endParaRPr>
          </a:p>
        </p:txBody>
      </p:sp>
      <p:sp>
        <p:nvSpPr>
          <p:cNvPr id="28" name="Rectangle 27"/>
          <p:cNvSpPr/>
          <p:nvPr/>
        </p:nvSpPr>
        <p:spPr bwMode="auto">
          <a:xfrm>
            <a:off x="5792784" y="4155796"/>
            <a:ext cx="4921752" cy="603504"/>
          </a:xfrm>
          <a:prstGeom prst="rect">
            <a:avLst/>
          </a:prstGeom>
          <a:solidFill>
            <a:schemeClr val="accent2">
              <a:lumMod val="60000"/>
              <a:lumOff val="40000"/>
            </a:schemeClr>
          </a:solidFill>
          <a:ln w="1905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NIC Teaming</a:t>
            </a:r>
          </a:p>
        </p:txBody>
      </p:sp>
      <p:sp>
        <p:nvSpPr>
          <p:cNvPr id="29" name="L-Shape 28"/>
          <p:cNvSpPr>
            <a:spLocks noChangeAspect="1"/>
          </p:cNvSpPr>
          <p:nvPr/>
        </p:nvSpPr>
        <p:spPr>
          <a:xfrm rot="5400000">
            <a:off x="8763943" y="5347556"/>
            <a:ext cx="367910" cy="591648"/>
          </a:xfrm>
          <a:prstGeom prst="corner">
            <a:avLst>
              <a:gd name="adj1" fmla="val 80459"/>
              <a:gd name="adj2" fmla="val 77767"/>
            </a:avLst>
          </a:prstGeom>
          <a:solidFill>
            <a:schemeClr val="accent1">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cxnSp>
        <p:nvCxnSpPr>
          <p:cNvPr id="30" name="Elbow Connector 29"/>
          <p:cNvCxnSpPr>
            <a:stCxn id="28" idx="2"/>
            <a:endCxn id="26" idx="2"/>
          </p:cNvCxnSpPr>
          <p:nvPr/>
        </p:nvCxnSpPr>
        <p:spPr>
          <a:xfrm rot="5400000">
            <a:off x="7589515" y="4797177"/>
            <a:ext cx="702022" cy="626268"/>
          </a:xfrm>
          <a:prstGeom prst="bentConnector3">
            <a:avLst>
              <a:gd name="adj1" fmla="val 50000"/>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8" idx="2"/>
            <a:endCxn id="29" idx="2"/>
          </p:cNvCxnSpPr>
          <p:nvPr/>
        </p:nvCxnSpPr>
        <p:spPr>
          <a:xfrm rot="16200000" flipH="1">
            <a:off x="8250717" y="4762243"/>
            <a:ext cx="700125" cy="694238"/>
          </a:xfrm>
          <a:prstGeom prst="bentConnector3">
            <a:avLst>
              <a:gd name="adj1" fmla="val 50000"/>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Multiply 33"/>
          <p:cNvSpPr/>
          <p:nvPr/>
        </p:nvSpPr>
        <p:spPr bwMode="auto">
          <a:xfrm>
            <a:off x="8598359" y="5308911"/>
            <a:ext cx="699077" cy="668937"/>
          </a:xfrm>
          <a:prstGeom prst="mathMultiply">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accent3"/>
              </a:solidFill>
            </a:endParaRPr>
          </a:p>
        </p:txBody>
      </p:sp>
      <p:sp>
        <p:nvSpPr>
          <p:cNvPr id="32" name="TextBox 31"/>
          <p:cNvSpPr txBox="1"/>
          <p:nvPr/>
        </p:nvSpPr>
        <p:spPr>
          <a:xfrm>
            <a:off x="6310088" y="5793182"/>
            <a:ext cx="915314" cy="369332"/>
          </a:xfrm>
          <a:prstGeom prst="rect">
            <a:avLst/>
          </a:prstGeom>
          <a:noFill/>
        </p:spPr>
        <p:txBody>
          <a:bodyPr wrap="none" lIns="0" tIns="0" rIns="0" bIns="0" rtlCol="0">
            <a:spAutoFit/>
          </a:bodyPr>
          <a:lstStyle/>
          <a:p>
            <a:pPr algn="r"/>
            <a: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1 </a:t>
            </a:r>
            <a:r>
              <a:rPr lang="en-US" sz="2400" b="1" dirty="0" err="1" smtClean="0">
                <a:gradFill>
                  <a:gsLst>
                    <a:gs pos="0">
                      <a:schemeClr val="tx1"/>
                    </a:gs>
                    <a:gs pos="86000">
                      <a:schemeClr val="tx1"/>
                    </a:gs>
                  </a:gsLst>
                  <a:lin ang="5400000" scaled="0"/>
                </a:gradFill>
                <a:effectLst>
                  <a:outerShdw blurRad="38100" dist="38100" dir="2700000" algn="tl">
                    <a:srgbClr val="000000">
                      <a:alpha val="43137"/>
                    </a:srgbClr>
                  </a:outerShdw>
                </a:effectLst>
              </a:rPr>
              <a:t>Gbps</a:t>
            </a:r>
            <a:endPar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33" name="TextBox 32"/>
          <p:cNvSpPr txBox="1"/>
          <p:nvPr/>
        </p:nvSpPr>
        <p:spPr>
          <a:xfrm>
            <a:off x="9382686" y="5793182"/>
            <a:ext cx="915314" cy="369332"/>
          </a:xfrm>
          <a:prstGeom prst="rect">
            <a:avLst/>
          </a:prstGeom>
          <a:noFill/>
        </p:spPr>
        <p:txBody>
          <a:bodyPr wrap="none" lIns="0" tIns="0" rIns="0" bIns="0" rtlCol="0">
            <a:spAutoFit/>
          </a:bodyPr>
          <a:lstStyle/>
          <a:p>
            <a:pPr algn="r"/>
            <a: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1 </a:t>
            </a:r>
            <a:r>
              <a:rPr lang="en-US" sz="2400" b="1" dirty="0" err="1" smtClean="0">
                <a:gradFill>
                  <a:gsLst>
                    <a:gs pos="0">
                      <a:schemeClr val="tx1"/>
                    </a:gs>
                    <a:gs pos="86000">
                      <a:schemeClr val="tx1"/>
                    </a:gs>
                  </a:gsLst>
                  <a:lin ang="5400000" scaled="0"/>
                </a:gradFill>
                <a:effectLst>
                  <a:outerShdw blurRad="38100" dist="38100" dir="2700000" algn="tl">
                    <a:srgbClr val="000000">
                      <a:alpha val="43137"/>
                    </a:srgbClr>
                  </a:outerShdw>
                </a:effectLst>
              </a:rPr>
              <a:t>Gbps</a:t>
            </a:r>
            <a:endPar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3" name="&quot;No&quot; Symbol 2"/>
          <p:cNvSpPr/>
          <p:nvPr/>
        </p:nvSpPr>
        <p:spPr bwMode="auto">
          <a:xfrm>
            <a:off x="6198803" y="1308085"/>
            <a:ext cx="4047559" cy="4047559"/>
          </a:xfrm>
          <a:prstGeom prst="noSmoking">
            <a:avLst>
              <a:gd name="adj" fmla="val 10463"/>
            </a:avLst>
          </a:prstGeom>
          <a:solidFill>
            <a:schemeClr val="accent3">
              <a:alpha val="6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58395816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7">
                                            <p:txEl>
                                              <p:pRg st="2" end="2"/>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100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09277" y="1778754"/>
            <a:ext cx="5486400" cy="2897716"/>
          </a:xfrm>
        </p:spPr>
        <p:txBody>
          <a:bodyPr/>
          <a:lstStyle/>
          <a:p>
            <a:r>
              <a:rPr lang="en-US" sz="3200" dirty="0" smtClean="0">
                <a:solidFill>
                  <a:schemeClr val="bg1">
                    <a:lumMod val="50000"/>
                    <a:lumOff val="50000"/>
                  </a:schemeClr>
                </a:solidFill>
              </a:rPr>
              <a:t>Minimum Bandwidth</a:t>
            </a:r>
          </a:p>
          <a:p>
            <a:pPr lvl="1"/>
            <a:r>
              <a:rPr lang="en-US" sz="2800" dirty="0" smtClean="0">
                <a:solidFill>
                  <a:schemeClr val="bg1">
                    <a:lumMod val="50000"/>
                    <a:lumOff val="50000"/>
                  </a:schemeClr>
                </a:solidFill>
              </a:rPr>
              <a:t>Overview</a:t>
            </a:r>
            <a:endParaRPr lang="en-US" sz="2800" dirty="0">
              <a:solidFill>
                <a:schemeClr val="bg1">
                  <a:lumMod val="50000"/>
                  <a:lumOff val="50000"/>
                </a:schemeClr>
              </a:solidFill>
            </a:endParaRPr>
          </a:p>
          <a:p>
            <a:pPr lvl="1"/>
            <a:r>
              <a:rPr lang="en-US" sz="2800" dirty="0">
                <a:solidFill>
                  <a:schemeClr val="bg1">
                    <a:lumMod val="50000"/>
                    <a:lumOff val="50000"/>
                  </a:schemeClr>
                </a:solidFill>
              </a:rPr>
              <a:t>Design</a:t>
            </a:r>
          </a:p>
          <a:p>
            <a:pPr lvl="1"/>
            <a:r>
              <a:rPr lang="en-US" sz="2800" dirty="0">
                <a:solidFill>
                  <a:schemeClr val="bg1">
                    <a:lumMod val="50000"/>
                    <a:lumOff val="50000"/>
                  </a:schemeClr>
                </a:solidFill>
              </a:rPr>
              <a:t>Configuration</a:t>
            </a:r>
          </a:p>
          <a:p>
            <a:pPr lvl="1"/>
            <a:endParaRPr lang="en-US" sz="2900" dirty="0" smtClean="0"/>
          </a:p>
          <a:p>
            <a:r>
              <a:rPr lang="en-US" sz="3200" dirty="0" smtClean="0"/>
              <a:t>Maximum Bandwidth</a:t>
            </a:r>
            <a:endParaRPr lang="en-US" sz="3200" dirty="0"/>
          </a:p>
        </p:txBody>
      </p:sp>
      <p:sp>
        <p:nvSpPr>
          <p:cNvPr id="7" name="Rounded Rectangle 6"/>
          <p:cNvSpPr/>
          <p:nvPr/>
        </p:nvSpPr>
        <p:spPr>
          <a:xfrm>
            <a:off x="3288972" y="3220864"/>
            <a:ext cx="2792927" cy="127785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p>
        </p:txBody>
      </p:sp>
      <p:sp>
        <p:nvSpPr>
          <p:cNvPr id="8" name="TextBox 7"/>
          <p:cNvSpPr txBox="1"/>
          <p:nvPr/>
        </p:nvSpPr>
        <p:spPr>
          <a:xfrm>
            <a:off x="3288973" y="3293333"/>
            <a:ext cx="2890814" cy="353921"/>
          </a:xfrm>
          <a:prstGeom prst="rect">
            <a:avLst/>
          </a:prstGeom>
          <a:noFill/>
        </p:spPr>
        <p:txBody>
          <a:bodyPr wrap="none" lIns="121899" tIns="60949" rIns="121899" bIns="60949" rtlCol="0">
            <a:spAutoFit/>
          </a:bodyPr>
          <a:lstStyle/>
          <a:p>
            <a:r>
              <a:rPr lang="en-US" sz="1500" dirty="0">
                <a:solidFill>
                  <a:schemeClr val="bg1"/>
                </a:solidFill>
              </a:rPr>
              <a:t>Tenant 2: Multiple VM Workloads</a:t>
            </a:r>
          </a:p>
        </p:txBody>
      </p:sp>
      <p:sp>
        <p:nvSpPr>
          <p:cNvPr id="9" name="Rounded Rectangle 8"/>
          <p:cNvSpPr/>
          <p:nvPr/>
        </p:nvSpPr>
        <p:spPr>
          <a:xfrm>
            <a:off x="3286980" y="1894360"/>
            <a:ext cx="2792927" cy="127785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p>
        </p:txBody>
      </p:sp>
      <p:pic>
        <p:nvPicPr>
          <p:cNvPr id="10" name="Picture 2" descr="\\eventsql\dvd\Online_ART\DVD_ART36\Artwork_Imagery\Icons - Illustrations\_ VIRTUALIZATION ICONS\7_Serv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9" y="2456168"/>
            <a:ext cx="2611184" cy="15117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eventsql\dvd\Online_ART\DVD_ART36\Artwork_Imagery\Icons - Illustrations\_ VIRTUALIZATION ICONS\Application Virtual I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7990" y="2307183"/>
            <a:ext cx="770623" cy="6884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eventsql\dvd\Online_ART\DVD_ART36\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9564" y="2307182"/>
            <a:ext cx="850341" cy="7596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eventsql\dvd\Online_ART\DVD_ART36\Artwork_Imagery\Icons - Illustrations\_ VIRTUALIZATION ICONS\Application Virtual SQ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6444" y="2316430"/>
            <a:ext cx="827246" cy="73900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a:endCxn id="9" idx="1"/>
          </p:cNvCxnSpPr>
          <p:nvPr/>
        </p:nvCxnSpPr>
        <p:spPr>
          <a:xfrm flipV="1">
            <a:off x="2471980" y="2533290"/>
            <a:ext cx="815000" cy="678734"/>
          </a:xfrm>
          <a:prstGeom prst="line">
            <a:avLst/>
          </a:prstGeom>
        </p:spPr>
        <p:style>
          <a:lnRef idx="2">
            <a:schemeClr val="accent6"/>
          </a:lnRef>
          <a:fillRef idx="0">
            <a:schemeClr val="accent6"/>
          </a:fillRef>
          <a:effectRef idx="1">
            <a:schemeClr val="accent6"/>
          </a:effectRef>
          <a:fontRef idx="minor">
            <a:schemeClr val="tx1"/>
          </a:fontRef>
        </p:style>
      </p:cxnSp>
      <p:cxnSp>
        <p:nvCxnSpPr>
          <p:cNvPr id="15" name="Straight Connector 14"/>
          <p:cNvCxnSpPr>
            <a:endCxn id="7" idx="1"/>
          </p:cNvCxnSpPr>
          <p:nvPr/>
        </p:nvCxnSpPr>
        <p:spPr>
          <a:xfrm>
            <a:off x="2471980" y="3212024"/>
            <a:ext cx="816992" cy="647770"/>
          </a:xfrm>
          <a:prstGeom prst="line">
            <a:avLst/>
          </a:prstGeom>
        </p:spPr>
        <p:style>
          <a:lnRef idx="2">
            <a:schemeClr val="accent6"/>
          </a:lnRef>
          <a:fillRef idx="0">
            <a:schemeClr val="accent6"/>
          </a:fillRef>
          <a:effectRef idx="1">
            <a:schemeClr val="accent6"/>
          </a:effectRef>
          <a:fontRef idx="minor">
            <a:schemeClr val="tx1"/>
          </a:fontRef>
        </p:style>
      </p:cxnSp>
      <p:sp>
        <p:nvSpPr>
          <p:cNvPr id="16" name="TextBox 15"/>
          <p:cNvSpPr txBox="1"/>
          <p:nvPr/>
        </p:nvSpPr>
        <p:spPr>
          <a:xfrm>
            <a:off x="3269056" y="1962651"/>
            <a:ext cx="2890814" cy="353921"/>
          </a:xfrm>
          <a:prstGeom prst="rect">
            <a:avLst/>
          </a:prstGeom>
          <a:noFill/>
        </p:spPr>
        <p:txBody>
          <a:bodyPr wrap="none" lIns="121899" tIns="60949" rIns="121899" bIns="60949" rtlCol="0">
            <a:spAutoFit/>
          </a:bodyPr>
          <a:lstStyle/>
          <a:p>
            <a:r>
              <a:rPr lang="en-US" sz="1500" dirty="0">
                <a:solidFill>
                  <a:schemeClr val="bg1"/>
                </a:solidFill>
              </a:rPr>
              <a:t>Tenant 1: Multiple VM Workloads</a:t>
            </a:r>
          </a:p>
        </p:txBody>
      </p:sp>
      <p:pic>
        <p:nvPicPr>
          <p:cNvPr id="17" name="Picture 6" descr="\\eventsql\dvd\Online_ART\DVD_ART36\Artwork_Imagery\Icons - Illustrations\_ VIRTUALIZATION ICONS\Application Virtual I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9983" y="3633687"/>
            <a:ext cx="770623" cy="6884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eventsql\dvd\Online_ART\DVD_ART36\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1557" y="3633686"/>
            <a:ext cx="850341" cy="7596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eventsql\dvd\Online_ART\DVD_ART36\Artwork_Imagery\Icons - Illustrations\_ VIRTUALIZATION ICONS\Application Virtual SQ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8435" y="3642932"/>
            <a:ext cx="827246" cy="739008"/>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p:cNvSpPr>
            <a:spLocks noGrp="1"/>
          </p:cNvSpPr>
          <p:nvPr>
            <p:ph type="title"/>
          </p:nvPr>
        </p:nvSpPr>
        <p:spPr>
          <a:xfrm>
            <a:off x="519112" y="228600"/>
            <a:ext cx="11149013" cy="609398"/>
          </a:xfrm>
        </p:spPr>
        <p:txBody>
          <a:bodyPr/>
          <a:lstStyle/>
          <a:p>
            <a:r>
              <a:rPr lang="en-US" dirty="0" smtClean="0"/>
              <a:t>Multi-tenancy</a:t>
            </a:r>
            <a:endParaRPr lang="en-US" dirty="0"/>
          </a:p>
        </p:txBody>
      </p:sp>
    </p:spTree>
    <p:extLst>
      <p:ext uri="{BB962C8B-B14F-4D97-AF65-F5344CB8AC3E}">
        <p14:creationId xmlns:p14="http://schemas.microsoft.com/office/powerpoint/2010/main" val="33517222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257492" y="1595919"/>
            <a:ext cx="1263233" cy="2257313"/>
            <a:chOff x="8000249" y="1613886"/>
            <a:chExt cx="1263233" cy="2257313"/>
          </a:xfrm>
        </p:grpSpPr>
        <p:cxnSp>
          <p:nvCxnSpPr>
            <p:cNvPr id="61" name="Straight Connector 60"/>
            <p:cNvCxnSpPr>
              <a:stCxn id="63" idx="0"/>
            </p:cNvCxnSpPr>
            <p:nvPr/>
          </p:nvCxnSpPr>
          <p:spPr>
            <a:xfrm>
              <a:off x="8520725" y="2828466"/>
              <a:ext cx="0" cy="10427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bwMode="auto">
            <a:xfrm>
              <a:off x="8000249" y="1613886"/>
              <a:ext cx="1263233" cy="1076268"/>
            </a:xfrm>
            <a:prstGeom prst="rect">
              <a:avLst/>
            </a:prstGeom>
            <a:solidFill>
              <a:schemeClr val="accent1"/>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Hosted VM</a:t>
              </a:r>
            </a:p>
          </p:txBody>
        </p:sp>
        <p:sp>
          <p:nvSpPr>
            <p:cNvPr id="63" name="L-Shape 62"/>
            <p:cNvSpPr/>
            <p:nvPr/>
          </p:nvSpPr>
          <p:spPr>
            <a:xfrm rot="5400000">
              <a:off x="8493553" y="2467730"/>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grpSp>
      <p:cxnSp>
        <p:nvCxnSpPr>
          <p:cNvPr id="9" name="Straight Connector 8"/>
          <p:cNvCxnSpPr>
            <a:stCxn id="44" idx="0"/>
          </p:cNvCxnSpPr>
          <p:nvPr/>
        </p:nvCxnSpPr>
        <p:spPr>
          <a:xfrm>
            <a:off x="6310088" y="2828466"/>
            <a:ext cx="0" cy="10427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7" idx="0"/>
          </p:cNvCxnSpPr>
          <p:nvPr/>
        </p:nvCxnSpPr>
        <p:spPr>
          <a:xfrm>
            <a:off x="9968607" y="2828466"/>
            <a:ext cx="0" cy="10427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Maximum Bandwidth for Hosted VMs</a:t>
            </a:r>
            <a:endParaRPr lang="en-US" dirty="0"/>
          </a:p>
        </p:txBody>
      </p:sp>
      <p:sp>
        <p:nvSpPr>
          <p:cNvPr id="49" name="Rectangle 48"/>
          <p:cNvSpPr/>
          <p:nvPr/>
        </p:nvSpPr>
        <p:spPr bwMode="auto">
          <a:xfrm>
            <a:off x="1065212" y="1142999"/>
            <a:ext cx="10058400" cy="4568781"/>
          </a:xfrm>
          <a:prstGeom prst="rect">
            <a:avLst/>
          </a:prstGeom>
          <a:noFill/>
          <a:ln w="38100">
            <a:solidFill>
              <a:schemeClr val="bg1">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3" name="Rectangle 52"/>
          <p:cNvSpPr/>
          <p:nvPr/>
        </p:nvSpPr>
        <p:spPr bwMode="auto">
          <a:xfrm>
            <a:off x="5792784" y="3428633"/>
            <a:ext cx="4921753" cy="607091"/>
          </a:xfrm>
          <a:prstGeom prst="rect">
            <a:avLst/>
          </a:prstGeom>
          <a:solidFill>
            <a:schemeClr val="accent3">
              <a:lumMod val="60000"/>
              <a:lumOff val="40000"/>
            </a:schemeClr>
          </a:solidFill>
          <a:ln w="1905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Hyper-V Extensible Switch</a:t>
            </a:r>
          </a:p>
        </p:txBody>
      </p:sp>
      <p:cxnSp>
        <p:nvCxnSpPr>
          <p:cNvPr id="6" name="Straight Connector 5"/>
          <p:cNvCxnSpPr/>
          <p:nvPr/>
        </p:nvCxnSpPr>
        <p:spPr>
          <a:xfrm>
            <a:off x="8707731" y="2134053"/>
            <a:ext cx="571500" cy="0"/>
          </a:xfrm>
          <a:prstGeom prst="line">
            <a:avLst/>
          </a:prstGeom>
          <a:ln w="127000" cap="rnd">
            <a:solidFill>
              <a:schemeClr val="tx1"/>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auto">
          <a:xfrm>
            <a:off x="5789612" y="1613886"/>
            <a:ext cx="1263233" cy="1076268"/>
          </a:xfrm>
          <a:prstGeom prst="rect">
            <a:avLst/>
          </a:prstGeom>
          <a:solidFill>
            <a:schemeClr val="accent1"/>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Hosted VM</a:t>
            </a:r>
          </a:p>
        </p:txBody>
      </p:sp>
      <p:sp>
        <p:nvSpPr>
          <p:cNvPr id="44" name="L-Shape 43"/>
          <p:cNvSpPr/>
          <p:nvPr/>
        </p:nvSpPr>
        <p:spPr>
          <a:xfrm rot="5400000">
            <a:off x="6282916" y="2467730"/>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26" name="L-Shape 25"/>
          <p:cNvSpPr>
            <a:spLocks noChangeAspect="1"/>
          </p:cNvSpPr>
          <p:nvPr/>
        </p:nvSpPr>
        <p:spPr>
          <a:xfrm rot="5400000">
            <a:off x="8069707" y="5349453"/>
            <a:ext cx="367910" cy="591648"/>
          </a:xfrm>
          <a:prstGeom prst="corner">
            <a:avLst>
              <a:gd name="adj1" fmla="val 80459"/>
              <a:gd name="adj2" fmla="val 77767"/>
            </a:avLst>
          </a:prstGeom>
          <a:solidFill>
            <a:schemeClr val="accent1">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66" name="Rectangle 65"/>
          <p:cNvSpPr/>
          <p:nvPr/>
        </p:nvSpPr>
        <p:spPr bwMode="auto">
          <a:xfrm>
            <a:off x="9448131" y="1613886"/>
            <a:ext cx="1263233" cy="1076268"/>
          </a:xfrm>
          <a:prstGeom prst="rect">
            <a:avLst/>
          </a:prstGeom>
          <a:solidFill>
            <a:schemeClr val="accent1"/>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Hosted VM</a:t>
            </a:r>
          </a:p>
        </p:txBody>
      </p:sp>
      <p:sp>
        <p:nvSpPr>
          <p:cNvPr id="67" name="L-Shape 66"/>
          <p:cNvSpPr/>
          <p:nvPr/>
        </p:nvSpPr>
        <p:spPr>
          <a:xfrm rot="5400000">
            <a:off x="9941435" y="2467730"/>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23" name="TextBox 22"/>
          <p:cNvSpPr txBox="1"/>
          <p:nvPr/>
        </p:nvSpPr>
        <p:spPr>
          <a:xfrm>
            <a:off x="5109475" y="3019794"/>
            <a:ext cx="1106072" cy="369332"/>
          </a:xfrm>
          <a:prstGeom prst="rect">
            <a:avLst/>
          </a:prstGeom>
          <a:noFill/>
        </p:spPr>
        <p:txBody>
          <a:bodyPr wrap="none" lIns="0" tIns="0" rIns="0" bIns="0" rtlCol="0">
            <a:spAutoFit/>
          </a:bodyPr>
          <a:lstStyle/>
          <a:p>
            <a:pPr algn="r"/>
            <a:r>
              <a:rPr lang="en-US" sz="2400" b="1" i="1" dirty="0" smtClean="0">
                <a:gradFill>
                  <a:gsLst>
                    <a:gs pos="0">
                      <a:schemeClr val="tx1"/>
                    </a:gs>
                    <a:gs pos="86000">
                      <a:schemeClr val="tx1"/>
                    </a:gs>
                  </a:gsLst>
                  <a:lin ang="5400000" scaled="0"/>
                </a:gradFill>
                <a:effectLst>
                  <a:outerShdw blurRad="38100" dist="38100" dir="2700000" algn="tl">
                    <a:srgbClr val="000000">
                      <a:alpha val="43137"/>
                    </a:srgbClr>
                  </a:outerShdw>
                </a:effectLst>
              </a:rPr>
              <a:t>&lt;100Mb</a:t>
            </a:r>
          </a:p>
        </p:txBody>
      </p:sp>
      <p:sp>
        <p:nvSpPr>
          <p:cNvPr id="27" name="TextBox 26"/>
          <p:cNvSpPr txBox="1"/>
          <p:nvPr/>
        </p:nvSpPr>
        <p:spPr>
          <a:xfrm>
            <a:off x="1314506" y="1393076"/>
            <a:ext cx="3771901" cy="1477328"/>
          </a:xfrm>
          <a:prstGeom prst="rect">
            <a:avLst/>
          </a:prstGeom>
          <a:noFill/>
        </p:spPr>
        <p:txBody>
          <a:bodyPr wrap="square" lIns="0" tIns="0" rIns="0" bIns="0" rtlCol="0">
            <a:spAutoFit/>
          </a:bodyPr>
          <a:lstStyle/>
          <a:p>
            <a:r>
              <a:rPr lang="en-US" sz="2400" dirty="0"/>
              <a:t>WAN links are expensive</a:t>
            </a:r>
          </a:p>
          <a:p>
            <a:endParaRPr lang="en-US" sz="2400" dirty="0"/>
          </a:p>
          <a:p>
            <a:r>
              <a:rPr lang="en-US" sz="2400" dirty="0"/>
              <a:t>Cap VM throughput to the Internet to avoid bill </a:t>
            </a:r>
            <a:r>
              <a:rPr lang="en-US" sz="2400" dirty="0" smtClean="0"/>
              <a:t>shock</a:t>
            </a:r>
            <a:endParaRPr lang="en-US" sz="2400" dirty="0"/>
          </a:p>
        </p:txBody>
      </p:sp>
      <p:cxnSp>
        <p:nvCxnSpPr>
          <p:cNvPr id="30" name="Elbow Connector 29"/>
          <p:cNvCxnSpPr>
            <a:stCxn id="53" idx="2"/>
            <a:endCxn id="26" idx="2"/>
          </p:cNvCxnSpPr>
          <p:nvPr/>
        </p:nvCxnSpPr>
        <p:spPr>
          <a:xfrm rot="16200000" flipH="1">
            <a:off x="7540862" y="4748522"/>
            <a:ext cx="1425598" cy="1"/>
          </a:xfrm>
          <a:prstGeom prst="bentConnector3">
            <a:avLst>
              <a:gd name="adj1" fmla="val 50000"/>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Cloud 31"/>
          <p:cNvSpPr/>
          <p:nvPr/>
        </p:nvSpPr>
        <p:spPr bwMode="auto">
          <a:xfrm>
            <a:off x="5983830" y="5829232"/>
            <a:ext cx="1932709" cy="694707"/>
          </a:xfrm>
          <a:prstGeom prst="cloud">
            <a:avLst/>
          </a:prstGeom>
          <a:solidFill>
            <a:schemeClr val="accent1">
              <a:lumMod val="40000"/>
              <a:lumOff val="60000"/>
            </a:schemeClr>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bg1"/>
                </a:solidFill>
              </a:rPr>
              <a:t>Internet</a:t>
            </a:r>
            <a:endParaRPr lang="en-US" sz="2200" b="1" dirty="0" smtClean="0">
              <a:solidFill>
                <a:schemeClr val="bg1"/>
              </a:solidFill>
            </a:endParaRPr>
          </a:p>
        </p:txBody>
      </p:sp>
      <p:cxnSp>
        <p:nvCxnSpPr>
          <p:cNvPr id="21" name="Elbow Connector 20"/>
          <p:cNvCxnSpPr>
            <a:stCxn id="26" idx="0"/>
            <a:endCxn id="32" idx="0"/>
          </p:cNvCxnSpPr>
          <p:nvPr/>
        </p:nvCxnSpPr>
        <p:spPr>
          <a:xfrm rot="5400000">
            <a:off x="7836710" y="5907450"/>
            <a:ext cx="347354" cy="190918"/>
          </a:xfrm>
          <a:prstGeom prst="bentConnector2">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82245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a:stCxn id="33" idx="0"/>
          </p:cNvCxnSpPr>
          <p:nvPr/>
        </p:nvCxnSpPr>
        <p:spPr>
          <a:xfrm>
            <a:off x="7571561" y="2828466"/>
            <a:ext cx="0" cy="10427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4" idx="0"/>
          </p:cNvCxnSpPr>
          <p:nvPr/>
        </p:nvCxnSpPr>
        <p:spPr>
          <a:xfrm>
            <a:off x="6310088" y="2828466"/>
            <a:ext cx="0" cy="10427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Maximum Bandwidth for Tenants</a:t>
            </a:r>
            <a:endParaRPr lang="en-US" dirty="0"/>
          </a:p>
        </p:txBody>
      </p:sp>
      <p:sp>
        <p:nvSpPr>
          <p:cNvPr id="49" name="Rectangle 48"/>
          <p:cNvSpPr/>
          <p:nvPr/>
        </p:nvSpPr>
        <p:spPr bwMode="auto">
          <a:xfrm>
            <a:off x="1065212" y="1142999"/>
            <a:ext cx="10058400" cy="4568781"/>
          </a:xfrm>
          <a:prstGeom prst="rect">
            <a:avLst/>
          </a:prstGeom>
          <a:noFill/>
          <a:ln w="38100">
            <a:solidFill>
              <a:schemeClr val="bg1">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3" name="Rectangle 52"/>
          <p:cNvSpPr/>
          <p:nvPr/>
        </p:nvSpPr>
        <p:spPr bwMode="auto">
          <a:xfrm>
            <a:off x="5792784" y="3428633"/>
            <a:ext cx="4921753" cy="607091"/>
          </a:xfrm>
          <a:prstGeom prst="rect">
            <a:avLst/>
          </a:prstGeom>
          <a:solidFill>
            <a:schemeClr val="accent3">
              <a:lumMod val="60000"/>
              <a:lumOff val="40000"/>
            </a:schemeClr>
          </a:solidFill>
          <a:ln w="1905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Hyper-V Extensible Switch</a:t>
            </a:r>
          </a:p>
        </p:txBody>
      </p:sp>
      <p:sp>
        <p:nvSpPr>
          <p:cNvPr id="54" name="Rectangle 53"/>
          <p:cNvSpPr/>
          <p:nvPr/>
        </p:nvSpPr>
        <p:spPr bwMode="auto">
          <a:xfrm>
            <a:off x="5789612" y="1613886"/>
            <a:ext cx="2464050" cy="1076268"/>
          </a:xfrm>
          <a:prstGeom prst="rect">
            <a:avLst/>
          </a:prstGeom>
          <a:solidFill>
            <a:schemeClr val="accent1"/>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Unified Remote Access Gateway</a:t>
            </a:r>
          </a:p>
        </p:txBody>
      </p:sp>
      <p:sp>
        <p:nvSpPr>
          <p:cNvPr id="44" name="L-Shape 43"/>
          <p:cNvSpPr/>
          <p:nvPr/>
        </p:nvSpPr>
        <p:spPr>
          <a:xfrm rot="5400000">
            <a:off x="6282916" y="2467730"/>
            <a:ext cx="276623" cy="444848"/>
          </a:xfrm>
          <a:prstGeom prst="corner">
            <a:avLst>
              <a:gd name="adj1" fmla="val 80459"/>
              <a:gd name="adj2" fmla="val 77767"/>
            </a:avLst>
          </a:prstGeom>
          <a:solidFill>
            <a:schemeClr val="accent1">
              <a:lumMod val="40000"/>
              <a:lumOff val="6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26" name="L-Shape 25"/>
          <p:cNvSpPr>
            <a:spLocks noChangeAspect="1"/>
          </p:cNvSpPr>
          <p:nvPr/>
        </p:nvSpPr>
        <p:spPr>
          <a:xfrm rot="5400000">
            <a:off x="8069705" y="5349453"/>
            <a:ext cx="367910" cy="591648"/>
          </a:xfrm>
          <a:prstGeom prst="corner">
            <a:avLst>
              <a:gd name="adj1" fmla="val 80459"/>
              <a:gd name="adj2" fmla="val 77767"/>
            </a:avLst>
          </a:prstGeom>
          <a:solidFill>
            <a:schemeClr val="accent1">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23" name="TextBox 22"/>
          <p:cNvSpPr txBox="1"/>
          <p:nvPr/>
        </p:nvSpPr>
        <p:spPr>
          <a:xfrm>
            <a:off x="5092731" y="2993193"/>
            <a:ext cx="1106072" cy="369332"/>
          </a:xfrm>
          <a:prstGeom prst="rect">
            <a:avLst/>
          </a:prstGeom>
          <a:noFill/>
        </p:spPr>
        <p:txBody>
          <a:bodyPr wrap="none" lIns="0" tIns="0" rIns="0" bIns="0" rtlCol="0">
            <a:spAutoFit/>
          </a:bodyPr>
          <a:lstStyle/>
          <a:p>
            <a:pPr algn="r"/>
            <a:r>
              <a:rPr lang="en-US" sz="2400" b="1" i="1" dirty="0" smtClean="0">
                <a:gradFill>
                  <a:gsLst>
                    <a:gs pos="0">
                      <a:schemeClr val="tx1"/>
                    </a:gs>
                    <a:gs pos="86000">
                      <a:schemeClr val="tx1"/>
                    </a:gs>
                  </a:gsLst>
                  <a:lin ang="5400000" scaled="0"/>
                </a:gradFill>
                <a:effectLst>
                  <a:outerShdw blurRad="38100" dist="38100" dir="2700000" algn="tl">
                    <a:srgbClr val="000000">
                      <a:alpha val="43137"/>
                    </a:srgbClr>
                  </a:outerShdw>
                </a:effectLst>
              </a:rPr>
              <a:t>&lt;100Mb</a:t>
            </a:r>
          </a:p>
        </p:txBody>
      </p:sp>
      <p:sp>
        <p:nvSpPr>
          <p:cNvPr id="27" name="TextBox 26"/>
          <p:cNvSpPr txBox="1"/>
          <p:nvPr/>
        </p:nvSpPr>
        <p:spPr>
          <a:xfrm>
            <a:off x="1314506" y="1393076"/>
            <a:ext cx="3771901" cy="1477328"/>
          </a:xfrm>
          <a:prstGeom prst="rect">
            <a:avLst/>
          </a:prstGeom>
          <a:noFill/>
        </p:spPr>
        <p:txBody>
          <a:bodyPr wrap="square" lIns="0" tIns="0" rIns="0" bIns="0" rtlCol="0">
            <a:spAutoFit/>
          </a:bodyPr>
          <a:lstStyle/>
          <a:p>
            <a:r>
              <a:rPr lang="en-US" sz="2400" dirty="0"/>
              <a:t>WAN links are expensive</a:t>
            </a:r>
          </a:p>
          <a:p>
            <a:endParaRPr lang="en-US" sz="2400" dirty="0"/>
          </a:p>
          <a:p>
            <a:r>
              <a:rPr lang="en-US" sz="2400" dirty="0"/>
              <a:t>Cap VM throughput to the Internet to avoid bill </a:t>
            </a:r>
            <a:r>
              <a:rPr lang="en-US" sz="2400" dirty="0" smtClean="0"/>
              <a:t>shock</a:t>
            </a:r>
            <a:endParaRPr lang="en-US" sz="2400" dirty="0"/>
          </a:p>
        </p:txBody>
      </p:sp>
      <p:cxnSp>
        <p:nvCxnSpPr>
          <p:cNvPr id="30" name="Elbow Connector 29"/>
          <p:cNvCxnSpPr>
            <a:stCxn id="53" idx="2"/>
            <a:endCxn id="26" idx="2"/>
          </p:cNvCxnSpPr>
          <p:nvPr/>
        </p:nvCxnSpPr>
        <p:spPr>
          <a:xfrm rot="5400000">
            <a:off x="7540862" y="4748523"/>
            <a:ext cx="1425598" cy="1"/>
          </a:xfrm>
          <a:prstGeom prst="bentConnector3">
            <a:avLst>
              <a:gd name="adj1" fmla="val 50000"/>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L-Shape 32"/>
          <p:cNvSpPr/>
          <p:nvPr/>
        </p:nvSpPr>
        <p:spPr>
          <a:xfrm rot="5400000">
            <a:off x="7544389" y="2467730"/>
            <a:ext cx="276623" cy="444848"/>
          </a:xfrm>
          <a:prstGeom prst="corner">
            <a:avLst>
              <a:gd name="adj1" fmla="val 80459"/>
              <a:gd name="adj2" fmla="val 77767"/>
            </a:avLst>
          </a:prstGeom>
          <a:solidFill>
            <a:schemeClr val="accent2">
              <a:lumMod val="40000"/>
              <a:lumOff val="6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35" name="TextBox 34"/>
          <p:cNvSpPr txBox="1"/>
          <p:nvPr/>
        </p:nvSpPr>
        <p:spPr>
          <a:xfrm>
            <a:off x="7647370" y="2999042"/>
            <a:ext cx="251672" cy="369332"/>
          </a:xfrm>
          <a:prstGeom prst="rect">
            <a:avLst/>
          </a:prstGeom>
          <a:noFill/>
        </p:spPr>
        <p:txBody>
          <a:bodyPr wrap="none" lIns="0" tIns="0" rIns="0" bIns="0" rtlCol="0">
            <a:spAutoFit/>
          </a:bodyPr>
          <a:lstStyle/>
          <a:p>
            <a:pPr algn="r"/>
            <a:r>
              <a:rPr lang="en-US" sz="2400" dirty="0" smtClean="0">
                <a:latin typeface="Segoe UI Light" pitchFamily="34" charset="0"/>
                <a:cs typeface="Segoe UI Light" pitchFamily="34" charset="0"/>
              </a:rPr>
              <a:t>∞</a:t>
            </a:r>
            <a:endParaRPr lang="en-US" sz="2400" dirty="0">
              <a:latin typeface="Segoe UI Light" pitchFamily="34" charset="0"/>
              <a:cs typeface="Segoe UI Light" pitchFamily="34" charset="0"/>
            </a:endParaRPr>
          </a:p>
        </p:txBody>
      </p:sp>
      <p:sp>
        <p:nvSpPr>
          <p:cNvPr id="36" name="Cloud 35"/>
          <p:cNvSpPr/>
          <p:nvPr/>
        </p:nvSpPr>
        <p:spPr bwMode="auto">
          <a:xfrm>
            <a:off x="6000400" y="5829230"/>
            <a:ext cx="1932709" cy="694707"/>
          </a:xfrm>
          <a:prstGeom prst="cloud">
            <a:avLst/>
          </a:prstGeom>
          <a:solidFill>
            <a:schemeClr val="accent1">
              <a:lumMod val="40000"/>
              <a:lumOff val="60000"/>
            </a:schemeClr>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bg1"/>
                </a:solidFill>
              </a:rPr>
              <a:t>Internet</a:t>
            </a:r>
            <a:endParaRPr lang="en-US" sz="2200" b="1" dirty="0" smtClean="0">
              <a:solidFill>
                <a:schemeClr val="bg1"/>
              </a:solidFill>
            </a:endParaRPr>
          </a:p>
        </p:txBody>
      </p:sp>
      <p:sp>
        <p:nvSpPr>
          <p:cNvPr id="37" name="Cloud 36"/>
          <p:cNvSpPr/>
          <p:nvPr/>
        </p:nvSpPr>
        <p:spPr bwMode="auto">
          <a:xfrm>
            <a:off x="8549484" y="5829232"/>
            <a:ext cx="1932709" cy="694707"/>
          </a:xfrm>
          <a:prstGeom prst="cloud">
            <a:avLst/>
          </a:prstGeom>
          <a:solidFill>
            <a:schemeClr val="accent2">
              <a:lumMod val="40000"/>
              <a:lumOff val="60000"/>
            </a:schemeClr>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bg1"/>
                </a:solidFill>
              </a:rPr>
              <a:t>Intranet</a:t>
            </a:r>
            <a:endParaRPr lang="en-US" sz="2200" b="1" dirty="0" smtClean="0">
              <a:solidFill>
                <a:schemeClr val="bg1"/>
              </a:solidFill>
            </a:endParaRPr>
          </a:p>
        </p:txBody>
      </p:sp>
      <p:cxnSp>
        <p:nvCxnSpPr>
          <p:cNvPr id="17" name="Elbow Connector 16"/>
          <p:cNvCxnSpPr>
            <a:stCxn id="26" idx="0"/>
            <a:endCxn id="37" idx="2"/>
          </p:cNvCxnSpPr>
          <p:nvPr/>
        </p:nvCxnSpPr>
        <p:spPr>
          <a:xfrm rot="16200000" flipH="1">
            <a:off x="8156984" y="5778091"/>
            <a:ext cx="347354" cy="449635"/>
          </a:xfrm>
          <a:prstGeom prst="bentConnector2">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26" idx="0"/>
            <a:endCxn id="36" idx="0"/>
          </p:cNvCxnSpPr>
          <p:nvPr/>
        </p:nvCxnSpPr>
        <p:spPr>
          <a:xfrm rot="5400000">
            <a:off x="7844995" y="5915735"/>
            <a:ext cx="347352" cy="174346"/>
          </a:xfrm>
          <a:prstGeom prst="bentConnector2">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82245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t>
            </a:r>
            <a:r>
              <a:rPr lang="en-US" dirty="0"/>
              <a:t>Server </a:t>
            </a:r>
            <a:r>
              <a:rPr lang="en-US" dirty="0" smtClean="0"/>
              <a:t>8 Bandwidth Management</a:t>
            </a:r>
            <a:endParaRPr lang="en-US" dirty="0"/>
          </a:p>
        </p:txBody>
      </p:sp>
      <p:cxnSp>
        <p:nvCxnSpPr>
          <p:cNvPr id="5" name="Straight Connector 4"/>
          <p:cNvCxnSpPr>
            <a:stCxn id="47" idx="2"/>
            <a:endCxn id="9" idx="3"/>
          </p:cNvCxnSpPr>
          <p:nvPr/>
        </p:nvCxnSpPr>
        <p:spPr>
          <a:xfrm flipH="1" flipV="1">
            <a:off x="4856045" y="3689129"/>
            <a:ext cx="2469646" cy="1"/>
          </a:xfrm>
          <a:prstGeom prst="line">
            <a:avLst/>
          </a:prstGeom>
          <a:ln w="34925">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L-Shape 7"/>
          <p:cNvSpPr>
            <a:spLocks noChangeAspect="1"/>
          </p:cNvSpPr>
          <p:nvPr/>
        </p:nvSpPr>
        <p:spPr>
          <a:xfrm rot="5400000">
            <a:off x="7447064" y="3393306"/>
            <a:ext cx="367910" cy="591648"/>
          </a:xfrm>
          <a:prstGeom prst="corner">
            <a:avLst>
              <a:gd name="adj1" fmla="val 80459"/>
              <a:gd name="adj2" fmla="val 77767"/>
            </a:avLst>
          </a:prstGeom>
          <a:solidFill>
            <a:schemeClr val="accent1">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9" name="Rectangle 8"/>
          <p:cNvSpPr/>
          <p:nvPr/>
        </p:nvSpPr>
        <p:spPr bwMode="auto">
          <a:xfrm>
            <a:off x="2935805" y="3414809"/>
            <a:ext cx="1920240" cy="548640"/>
          </a:xfrm>
          <a:prstGeom prst="rect">
            <a:avLst/>
          </a:prstGeom>
          <a:solidFill>
            <a:schemeClr val="accent1"/>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VM</a:t>
            </a:r>
          </a:p>
        </p:txBody>
      </p:sp>
      <p:sp>
        <p:nvSpPr>
          <p:cNvPr id="12" name="Rectangle 11"/>
          <p:cNvSpPr/>
          <p:nvPr/>
        </p:nvSpPr>
        <p:spPr bwMode="auto">
          <a:xfrm>
            <a:off x="2935805" y="4102068"/>
            <a:ext cx="1920240" cy="548640"/>
          </a:xfrm>
          <a:prstGeom prst="rect">
            <a:avLst/>
          </a:prstGeom>
          <a:solidFill>
            <a:schemeClr val="accent1">
              <a:alpha val="70000"/>
            </a:schemeClr>
          </a:solidFill>
          <a:ln w="19050">
            <a:solidFill>
              <a:schemeClr val="accent6">
                <a:alpha val="7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VM</a:t>
            </a:r>
          </a:p>
        </p:txBody>
      </p:sp>
      <p:sp>
        <p:nvSpPr>
          <p:cNvPr id="13" name="Rectangle 12"/>
          <p:cNvSpPr/>
          <p:nvPr/>
        </p:nvSpPr>
        <p:spPr bwMode="auto">
          <a:xfrm>
            <a:off x="2935805" y="4789327"/>
            <a:ext cx="1920240" cy="548640"/>
          </a:xfrm>
          <a:prstGeom prst="rect">
            <a:avLst/>
          </a:prstGeom>
          <a:solidFill>
            <a:schemeClr val="accent1">
              <a:alpha val="40000"/>
            </a:schemeClr>
          </a:solidFill>
          <a:ln w="19050">
            <a:solidFill>
              <a:schemeClr val="accent6">
                <a:alpha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VM</a:t>
            </a:r>
          </a:p>
        </p:txBody>
      </p:sp>
      <p:sp>
        <p:nvSpPr>
          <p:cNvPr id="15" name="Rectangle 14"/>
          <p:cNvSpPr/>
          <p:nvPr/>
        </p:nvSpPr>
        <p:spPr bwMode="auto">
          <a:xfrm>
            <a:off x="2935804" y="2040291"/>
            <a:ext cx="1920240" cy="548640"/>
          </a:xfrm>
          <a:prstGeom prst="rect">
            <a:avLst/>
          </a:prstGeom>
          <a:solidFill>
            <a:schemeClr val="accent1">
              <a:alpha val="40000"/>
            </a:schemeClr>
          </a:solidFill>
          <a:ln w="19050">
            <a:solidFill>
              <a:schemeClr val="accent6">
                <a:alpha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VM</a:t>
            </a:r>
          </a:p>
        </p:txBody>
      </p:sp>
      <p:sp>
        <p:nvSpPr>
          <p:cNvPr id="16" name="Rectangle 15"/>
          <p:cNvSpPr/>
          <p:nvPr/>
        </p:nvSpPr>
        <p:spPr bwMode="auto">
          <a:xfrm>
            <a:off x="2935805" y="2727550"/>
            <a:ext cx="1920240" cy="548640"/>
          </a:xfrm>
          <a:prstGeom prst="rect">
            <a:avLst/>
          </a:prstGeom>
          <a:solidFill>
            <a:schemeClr val="accent1">
              <a:alpha val="70000"/>
            </a:schemeClr>
          </a:solidFill>
          <a:ln w="19050">
            <a:solidFill>
              <a:schemeClr val="accent6">
                <a:alpha val="7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VM</a:t>
            </a:r>
          </a:p>
        </p:txBody>
      </p:sp>
      <p:cxnSp>
        <p:nvCxnSpPr>
          <p:cNvPr id="24" name="Elbow Connector 23"/>
          <p:cNvCxnSpPr>
            <a:stCxn id="15" idx="3"/>
            <a:endCxn id="46" idx="2"/>
          </p:cNvCxnSpPr>
          <p:nvPr/>
        </p:nvCxnSpPr>
        <p:spPr>
          <a:xfrm>
            <a:off x="4856044" y="2314611"/>
            <a:ext cx="2469647" cy="1222119"/>
          </a:xfrm>
          <a:prstGeom prst="bentConnector3">
            <a:avLst>
              <a:gd name="adj1" fmla="val 8619"/>
            </a:avLst>
          </a:prstGeom>
          <a:ln w="349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6" idx="3"/>
            <a:endCxn id="49" idx="2"/>
          </p:cNvCxnSpPr>
          <p:nvPr/>
        </p:nvCxnSpPr>
        <p:spPr>
          <a:xfrm>
            <a:off x="4856045" y="3001870"/>
            <a:ext cx="2469646" cy="611060"/>
          </a:xfrm>
          <a:prstGeom prst="bentConnector3">
            <a:avLst>
              <a:gd name="adj1" fmla="val 4352"/>
            </a:avLst>
          </a:prstGeom>
          <a:ln w="349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2" idx="3"/>
            <a:endCxn id="50" idx="2"/>
          </p:cNvCxnSpPr>
          <p:nvPr/>
        </p:nvCxnSpPr>
        <p:spPr>
          <a:xfrm flipV="1">
            <a:off x="4856045" y="3765330"/>
            <a:ext cx="2469646" cy="611058"/>
          </a:xfrm>
          <a:prstGeom prst="bentConnector3">
            <a:avLst>
              <a:gd name="adj1" fmla="val 4263"/>
            </a:avLst>
          </a:prstGeom>
          <a:ln w="349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3" idx="3"/>
            <a:endCxn id="48" idx="2"/>
          </p:cNvCxnSpPr>
          <p:nvPr/>
        </p:nvCxnSpPr>
        <p:spPr>
          <a:xfrm flipV="1">
            <a:off x="4856045" y="3841530"/>
            <a:ext cx="2469646" cy="1222117"/>
          </a:xfrm>
          <a:prstGeom prst="bentConnector3">
            <a:avLst>
              <a:gd name="adj1" fmla="val 9054"/>
            </a:avLst>
          </a:prstGeom>
          <a:ln w="349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7325691" y="3491010"/>
            <a:ext cx="91440" cy="396240"/>
            <a:chOff x="10652100" y="3862576"/>
            <a:chExt cx="91440" cy="396240"/>
          </a:xfrm>
          <a:solidFill>
            <a:schemeClr val="accent1">
              <a:lumMod val="20000"/>
              <a:lumOff val="80000"/>
              <a:alpha val="5000"/>
            </a:schemeClr>
          </a:solidFill>
        </p:grpSpPr>
        <p:sp>
          <p:nvSpPr>
            <p:cNvPr id="46" name="Oval 45"/>
            <p:cNvSpPr/>
            <p:nvPr/>
          </p:nvSpPr>
          <p:spPr bwMode="auto">
            <a:xfrm>
              <a:off x="10652100" y="3862576"/>
              <a:ext cx="91440" cy="9144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7" name="Oval 46"/>
            <p:cNvSpPr/>
            <p:nvPr/>
          </p:nvSpPr>
          <p:spPr bwMode="auto">
            <a:xfrm>
              <a:off x="10652100" y="4014976"/>
              <a:ext cx="91440" cy="9144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8" name="Oval 47"/>
            <p:cNvSpPr/>
            <p:nvPr/>
          </p:nvSpPr>
          <p:spPr bwMode="auto">
            <a:xfrm>
              <a:off x="10652100" y="4167376"/>
              <a:ext cx="91440" cy="9144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9" name="Oval 48"/>
            <p:cNvSpPr/>
            <p:nvPr/>
          </p:nvSpPr>
          <p:spPr bwMode="auto">
            <a:xfrm>
              <a:off x="10652100" y="3938776"/>
              <a:ext cx="91440" cy="9144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0" name="Oval 49"/>
            <p:cNvSpPr/>
            <p:nvPr/>
          </p:nvSpPr>
          <p:spPr bwMode="auto">
            <a:xfrm>
              <a:off x="10652100" y="4091176"/>
              <a:ext cx="91440" cy="9144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cxnSp>
        <p:nvCxnSpPr>
          <p:cNvPr id="70" name="Straight Connector 69"/>
          <p:cNvCxnSpPr/>
          <p:nvPr/>
        </p:nvCxnSpPr>
        <p:spPr>
          <a:xfrm>
            <a:off x="3915632" y="5519514"/>
            <a:ext cx="0" cy="696233"/>
          </a:xfrm>
          <a:prstGeom prst="line">
            <a:avLst/>
          </a:prstGeom>
          <a:ln w="127000" cap="rnd">
            <a:solidFill>
              <a:schemeClr val="tx1"/>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915632" y="1344058"/>
            <a:ext cx="0" cy="696233"/>
          </a:xfrm>
          <a:prstGeom prst="line">
            <a:avLst/>
          </a:prstGeom>
          <a:ln w="127000" cap="rnd">
            <a:solidFill>
              <a:schemeClr val="tx1"/>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5" name="Explosion 2 74"/>
          <p:cNvSpPr/>
          <p:nvPr/>
        </p:nvSpPr>
        <p:spPr bwMode="auto">
          <a:xfrm>
            <a:off x="6838546" y="3328963"/>
            <a:ext cx="974290" cy="749301"/>
          </a:xfrm>
          <a:prstGeom prst="irregularSeal2">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bg1"/>
                </a:solidFill>
              </a:rPr>
              <a:t>!</a:t>
            </a:r>
          </a:p>
        </p:txBody>
      </p:sp>
    </p:spTree>
    <p:extLst>
      <p:ext uri="{BB962C8B-B14F-4D97-AF65-F5344CB8AC3E}">
        <p14:creationId xmlns:p14="http://schemas.microsoft.com/office/powerpoint/2010/main" val="183637425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Server 8 is Cloud Optimized</a:t>
            </a:r>
            <a:endParaRPr lang="en-US" dirty="0"/>
          </a:p>
        </p:txBody>
      </p:sp>
      <p:sp>
        <p:nvSpPr>
          <p:cNvPr id="5" name="Rectangle 4"/>
          <p:cNvSpPr/>
          <p:nvPr/>
        </p:nvSpPr>
        <p:spPr>
          <a:xfrm>
            <a:off x="812588" y="1600202"/>
            <a:ext cx="4727390" cy="4525433"/>
          </a:xfrm>
          <a:prstGeom prst="rect">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2844059" y="2055174"/>
            <a:ext cx="8836898" cy="1071255"/>
          </a:xfrm>
          <a:custGeom>
            <a:avLst/>
            <a:gdLst>
              <a:gd name="connsiteX0" fmla="*/ 0 w 7084472"/>
              <a:gd name="connsiteY0" fmla="*/ 178546 h 1071254"/>
              <a:gd name="connsiteX1" fmla="*/ 178546 w 7084472"/>
              <a:gd name="connsiteY1" fmla="*/ 0 h 1071254"/>
              <a:gd name="connsiteX2" fmla="*/ 6905926 w 7084472"/>
              <a:gd name="connsiteY2" fmla="*/ 0 h 1071254"/>
              <a:gd name="connsiteX3" fmla="*/ 7084472 w 7084472"/>
              <a:gd name="connsiteY3" fmla="*/ 178546 h 1071254"/>
              <a:gd name="connsiteX4" fmla="*/ 7084472 w 7084472"/>
              <a:gd name="connsiteY4" fmla="*/ 892708 h 1071254"/>
              <a:gd name="connsiteX5" fmla="*/ 6905926 w 7084472"/>
              <a:gd name="connsiteY5" fmla="*/ 1071254 h 1071254"/>
              <a:gd name="connsiteX6" fmla="*/ 178546 w 7084472"/>
              <a:gd name="connsiteY6" fmla="*/ 1071254 h 1071254"/>
              <a:gd name="connsiteX7" fmla="*/ 0 w 7084472"/>
              <a:gd name="connsiteY7" fmla="*/ 892708 h 1071254"/>
              <a:gd name="connsiteX8" fmla="*/ 0 w 7084472"/>
              <a:gd name="connsiteY8" fmla="*/ 178546 h 10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4472" h="1071254">
                <a:moveTo>
                  <a:pt x="0" y="178546"/>
                </a:moveTo>
                <a:cubicBezTo>
                  <a:pt x="0" y="79938"/>
                  <a:pt x="79938" y="0"/>
                  <a:pt x="178546" y="0"/>
                </a:cubicBezTo>
                <a:lnTo>
                  <a:pt x="6905926" y="0"/>
                </a:lnTo>
                <a:cubicBezTo>
                  <a:pt x="7004534" y="0"/>
                  <a:pt x="7084472" y="79938"/>
                  <a:pt x="7084472" y="178546"/>
                </a:cubicBezTo>
                <a:lnTo>
                  <a:pt x="7084472" y="892708"/>
                </a:lnTo>
                <a:cubicBezTo>
                  <a:pt x="7084472" y="991316"/>
                  <a:pt x="7004534" y="1071254"/>
                  <a:pt x="6905926" y="1071254"/>
                </a:cubicBezTo>
                <a:lnTo>
                  <a:pt x="178546" y="1071254"/>
                </a:lnTo>
                <a:cubicBezTo>
                  <a:pt x="79938" y="1071254"/>
                  <a:pt x="0" y="991316"/>
                  <a:pt x="0" y="892708"/>
                </a:cubicBezTo>
                <a:lnTo>
                  <a:pt x="0" y="1785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4207" tIns="174207" rIns="174207" bIns="174207" numCol="1" spcCol="1270" anchor="ctr" anchorCtr="0">
            <a:noAutofit/>
          </a:bodyPr>
          <a:lstStyle/>
          <a:p>
            <a:pPr algn="ctr" defTabSz="1422340">
              <a:lnSpc>
                <a:spcPct val="90000"/>
              </a:lnSpc>
              <a:spcBef>
                <a:spcPct val="0"/>
              </a:spcBef>
              <a:spcAft>
                <a:spcPct val="35000"/>
              </a:spcAft>
            </a:pPr>
            <a:r>
              <a:rPr lang="en-US" sz="3200" dirty="0">
                <a:latin typeface="Segoe UI" pitchFamily="34" charset="0"/>
                <a:ea typeface="Segoe UI" pitchFamily="34" charset="0"/>
                <a:cs typeface="Segoe UI" pitchFamily="34" charset="0"/>
              </a:rPr>
              <a:t>Enable Multi Tenant Clouds</a:t>
            </a:r>
          </a:p>
          <a:p>
            <a:pPr algn="ctr" defTabSz="1422340">
              <a:lnSpc>
                <a:spcPct val="90000"/>
              </a:lnSpc>
              <a:spcBef>
                <a:spcPct val="0"/>
              </a:spcBef>
              <a:spcAft>
                <a:spcPct val="35000"/>
              </a:spcAft>
            </a:pPr>
            <a:r>
              <a:rPr lang="en-US" sz="2100" dirty="0">
                <a:solidFill>
                  <a:schemeClr val="bg2">
                    <a:lumMod val="75000"/>
                  </a:schemeClr>
                </a:solidFill>
                <a:latin typeface="Segoe UI" pitchFamily="34" charset="0"/>
                <a:ea typeface="Segoe UI" pitchFamily="34" charset="0"/>
                <a:cs typeface="Segoe UI" pitchFamily="34" charset="0"/>
              </a:rPr>
              <a:t>Network Virtualization. Dynamic VM Placement. Secure Isolation. … </a:t>
            </a:r>
          </a:p>
        </p:txBody>
      </p:sp>
      <p:sp>
        <p:nvSpPr>
          <p:cNvPr id="7" name="Freeform 6"/>
          <p:cNvSpPr/>
          <p:nvPr/>
        </p:nvSpPr>
        <p:spPr>
          <a:xfrm>
            <a:off x="2844059" y="3260337"/>
            <a:ext cx="8836898" cy="1071255"/>
          </a:xfrm>
          <a:custGeom>
            <a:avLst/>
            <a:gdLst>
              <a:gd name="connsiteX0" fmla="*/ 0 w 7084472"/>
              <a:gd name="connsiteY0" fmla="*/ 178546 h 1071254"/>
              <a:gd name="connsiteX1" fmla="*/ 178546 w 7084472"/>
              <a:gd name="connsiteY1" fmla="*/ 0 h 1071254"/>
              <a:gd name="connsiteX2" fmla="*/ 6905926 w 7084472"/>
              <a:gd name="connsiteY2" fmla="*/ 0 h 1071254"/>
              <a:gd name="connsiteX3" fmla="*/ 7084472 w 7084472"/>
              <a:gd name="connsiteY3" fmla="*/ 178546 h 1071254"/>
              <a:gd name="connsiteX4" fmla="*/ 7084472 w 7084472"/>
              <a:gd name="connsiteY4" fmla="*/ 892708 h 1071254"/>
              <a:gd name="connsiteX5" fmla="*/ 6905926 w 7084472"/>
              <a:gd name="connsiteY5" fmla="*/ 1071254 h 1071254"/>
              <a:gd name="connsiteX6" fmla="*/ 178546 w 7084472"/>
              <a:gd name="connsiteY6" fmla="*/ 1071254 h 1071254"/>
              <a:gd name="connsiteX7" fmla="*/ 0 w 7084472"/>
              <a:gd name="connsiteY7" fmla="*/ 892708 h 1071254"/>
              <a:gd name="connsiteX8" fmla="*/ 0 w 7084472"/>
              <a:gd name="connsiteY8" fmla="*/ 178546 h 10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4472" h="1071254">
                <a:moveTo>
                  <a:pt x="0" y="178546"/>
                </a:moveTo>
                <a:cubicBezTo>
                  <a:pt x="0" y="79938"/>
                  <a:pt x="79938" y="0"/>
                  <a:pt x="178546" y="0"/>
                </a:cubicBezTo>
                <a:lnTo>
                  <a:pt x="6905926" y="0"/>
                </a:lnTo>
                <a:cubicBezTo>
                  <a:pt x="7004534" y="0"/>
                  <a:pt x="7084472" y="79938"/>
                  <a:pt x="7084472" y="178546"/>
                </a:cubicBezTo>
                <a:lnTo>
                  <a:pt x="7084472" y="892708"/>
                </a:lnTo>
                <a:cubicBezTo>
                  <a:pt x="7084472" y="991316"/>
                  <a:pt x="7004534" y="1071254"/>
                  <a:pt x="6905926" y="1071254"/>
                </a:cubicBezTo>
                <a:lnTo>
                  <a:pt x="178546" y="1071254"/>
                </a:lnTo>
                <a:cubicBezTo>
                  <a:pt x="79938" y="1071254"/>
                  <a:pt x="0" y="991316"/>
                  <a:pt x="0" y="892708"/>
                </a:cubicBezTo>
                <a:lnTo>
                  <a:pt x="0" y="1785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4207" tIns="174207" rIns="174207" bIns="174207" numCol="1" spcCol="1270" anchor="ctr" anchorCtr="0">
            <a:noAutofit/>
          </a:bodyPr>
          <a:lstStyle/>
          <a:p>
            <a:pPr algn="ctr" defTabSz="1422340">
              <a:lnSpc>
                <a:spcPct val="90000"/>
              </a:lnSpc>
              <a:spcBef>
                <a:spcPct val="0"/>
              </a:spcBef>
              <a:spcAft>
                <a:spcPct val="35000"/>
              </a:spcAft>
            </a:pPr>
            <a:r>
              <a:rPr lang="en-US" sz="3200" dirty="0">
                <a:latin typeface="Segoe UI" pitchFamily="34" charset="0"/>
                <a:ea typeface="Segoe UI" pitchFamily="34" charset="0"/>
                <a:cs typeface="Segoe UI" pitchFamily="34" charset="0"/>
              </a:rPr>
              <a:t>High Scale &amp; Low Cost Datacenters</a:t>
            </a:r>
          </a:p>
          <a:p>
            <a:pPr algn="ctr" defTabSz="1422340">
              <a:lnSpc>
                <a:spcPct val="90000"/>
              </a:lnSpc>
              <a:spcBef>
                <a:spcPct val="0"/>
              </a:spcBef>
              <a:spcAft>
                <a:spcPct val="35000"/>
              </a:spcAft>
            </a:pPr>
            <a:r>
              <a:rPr lang="en-US" sz="2100" dirty="0">
                <a:solidFill>
                  <a:schemeClr val="bg2">
                    <a:lumMod val="75000"/>
                  </a:schemeClr>
                </a:solidFill>
                <a:latin typeface="Segoe UI" pitchFamily="34" charset="0"/>
                <a:ea typeface="Segoe UI" pitchFamily="34" charset="0"/>
                <a:cs typeface="Segoe UI" pitchFamily="34" charset="0"/>
              </a:rPr>
              <a:t>Leverage Hardware. High Availability. SMB2. Low Cost Storage. …</a:t>
            </a:r>
          </a:p>
        </p:txBody>
      </p:sp>
      <p:sp>
        <p:nvSpPr>
          <p:cNvPr id="8" name="Freeform 7"/>
          <p:cNvSpPr/>
          <p:nvPr/>
        </p:nvSpPr>
        <p:spPr>
          <a:xfrm>
            <a:off x="2844059" y="4465498"/>
            <a:ext cx="8836898" cy="1071255"/>
          </a:xfrm>
          <a:custGeom>
            <a:avLst/>
            <a:gdLst>
              <a:gd name="connsiteX0" fmla="*/ 0 w 7084472"/>
              <a:gd name="connsiteY0" fmla="*/ 178546 h 1071254"/>
              <a:gd name="connsiteX1" fmla="*/ 178546 w 7084472"/>
              <a:gd name="connsiteY1" fmla="*/ 0 h 1071254"/>
              <a:gd name="connsiteX2" fmla="*/ 6905926 w 7084472"/>
              <a:gd name="connsiteY2" fmla="*/ 0 h 1071254"/>
              <a:gd name="connsiteX3" fmla="*/ 7084472 w 7084472"/>
              <a:gd name="connsiteY3" fmla="*/ 178546 h 1071254"/>
              <a:gd name="connsiteX4" fmla="*/ 7084472 w 7084472"/>
              <a:gd name="connsiteY4" fmla="*/ 892708 h 1071254"/>
              <a:gd name="connsiteX5" fmla="*/ 6905926 w 7084472"/>
              <a:gd name="connsiteY5" fmla="*/ 1071254 h 1071254"/>
              <a:gd name="connsiteX6" fmla="*/ 178546 w 7084472"/>
              <a:gd name="connsiteY6" fmla="*/ 1071254 h 1071254"/>
              <a:gd name="connsiteX7" fmla="*/ 0 w 7084472"/>
              <a:gd name="connsiteY7" fmla="*/ 892708 h 1071254"/>
              <a:gd name="connsiteX8" fmla="*/ 0 w 7084472"/>
              <a:gd name="connsiteY8" fmla="*/ 178546 h 10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4472" h="1071254">
                <a:moveTo>
                  <a:pt x="0" y="178546"/>
                </a:moveTo>
                <a:cubicBezTo>
                  <a:pt x="0" y="79938"/>
                  <a:pt x="79938" y="0"/>
                  <a:pt x="178546" y="0"/>
                </a:cubicBezTo>
                <a:lnTo>
                  <a:pt x="6905926" y="0"/>
                </a:lnTo>
                <a:cubicBezTo>
                  <a:pt x="7004534" y="0"/>
                  <a:pt x="7084472" y="79938"/>
                  <a:pt x="7084472" y="178546"/>
                </a:cubicBezTo>
                <a:lnTo>
                  <a:pt x="7084472" y="892708"/>
                </a:lnTo>
                <a:cubicBezTo>
                  <a:pt x="7084472" y="991316"/>
                  <a:pt x="7004534" y="1071254"/>
                  <a:pt x="6905926" y="1071254"/>
                </a:cubicBezTo>
                <a:lnTo>
                  <a:pt x="178546" y="1071254"/>
                </a:lnTo>
                <a:cubicBezTo>
                  <a:pt x="79938" y="1071254"/>
                  <a:pt x="0" y="991316"/>
                  <a:pt x="0" y="892708"/>
                </a:cubicBezTo>
                <a:lnTo>
                  <a:pt x="0" y="1785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4207" tIns="174207" rIns="174207" bIns="174207" numCol="1" spcCol="1270" anchor="ctr" anchorCtr="0">
            <a:noAutofit/>
          </a:bodyPr>
          <a:lstStyle/>
          <a:p>
            <a:pPr algn="ctr" defTabSz="1422340">
              <a:lnSpc>
                <a:spcPct val="90000"/>
              </a:lnSpc>
              <a:spcBef>
                <a:spcPct val="0"/>
              </a:spcBef>
              <a:spcAft>
                <a:spcPct val="35000"/>
              </a:spcAft>
            </a:pPr>
            <a:r>
              <a:rPr lang="en-US" sz="3200" dirty="0">
                <a:latin typeface="Segoe UI" pitchFamily="34" charset="0"/>
                <a:ea typeface="Segoe UI" pitchFamily="34" charset="0"/>
                <a:cs typeface="Segoe UI" pitchFamily="34" charset="0"/>
              </a:rPr>
              <a:t>Manageable &amp; Extensible</a:t>
            </a:r>
          </a:p>
          <a:p>
            <a:pPr algn="ctr" defTabSz="1422340">
              <a:lnSpc>
                <a:spcPct val="90000"/>
              </a:lnSpc>
              <a:spcBef>
                <a:spcPct val="0"/>
              </a:spcBef>
              <a:spcAft>
                <a:spcPct val="35000"/>
              </a:spcAft>
            </a:pPr>
            <a:r>
              <a:rPr lang="en-US" sz="2100" dirty="0">
                <a:solidFill>
                  <a:schemeClr val="bg2">
                    <a:lumMod val="75000"/>
                  </a:schemeClr>
                </a:solidFill>
                <a:latin typeface="Segoe UI" pitchFamily="34" charset="0"/>
                <a:ea typeface="Segoe UI" pitchFamily="34" charset="0"/>
                <a:cs typeface="Segoe UI" pitchFamily="34" charset="0"/>
              </a:rPr>
              <a:t>WMIv2. PowerShell. Extensible Switch. …</a:t>
            </a:r>
          </a:p>
        </p:txBody>
      </p:sp>
    </p:spTree>
    <p:extLst>
      <p:ext uri="{BB962C8B-B14F-4D97-AF65-F5344CB8AC3E}">
        <p14:creationId xmlns:p14="http://schemas.microsoft.com/office/powerpoint/2010/main" val="367116809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Elbow Connector 52"/>
          <p:cNvCxnSpPr>
            <a:endCxn id="52" idx="0"/>
          </p:cNvCxnSpPr>
          <p:nvPr/>
        </p:nvCxnSpPr>
        <p:spPr>
          <a:xfrm rot="10800000">
            <a:off x="5450409" y="3115196"/>
            <a:ext cx="3502807" cy="91439"/>
          </a:xfrm>
          <a:prstGeom prst="bentConnector4">
            <a:avLst>
              <a:gd name="adj1" fmla="val -32"/>
              <a:gd name="adj2" fmla="val 1045828"/>
            </a:avLst>
          </a:prstGeom>
          <a:ln>
            <a:prstDash val="lgDash"/>
            <a:tailEnd type="arrow"/>
          </a:ln>
        </p:spPr>
        <p:style>
          <a:lnRef idx="2">
            <a:schemeClr val="accent6"/>
          </a:lnRef>
          <a:fillRef idx="0">
            <a:schemeClr val="accent6"/>
          </a:fillRef>
          <a:effectRef idx="1">
            <a:schemeClr val="accent6"/>
          </a:effectRef>
          <a:fontRef idx="minor">
            <a:schemeClr val="tx1"/>
          </a:fontRef>
        </p:style>
      </p:cxnSp>
      <p:cxnSp>
        <p:nvCxnSpPr>
          <p:cNvPr id="57" name="Elbow Connector 56"/>
          <p:cNvCxnSpPr>
            <a:stCxn id="56" idx="2"/>
            <a:endCxn id="48" idx="2"/>
          </p:cNvCxnSpPr>
          <p:nvPr/>
        </p:nvCxnSpPr>
        <p:spPr>
          <a:xfrm rot="5400000" flipH="1" flipV="1">
            <a:off x="7062110" y="413121"/>
            <a:ext cx="416666" cy="7273483"/>
          </a:xfrm>
          <a:prstGeom prst="bentConnector4">
            <a:avLst>
              <a:gd name="adj1" fmla="val -325958"/>
              <a:gd name="adj2" fmla="val 60677"/>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55" idx="3"/>
          </p:cNvCxnSpPr>
          <p:nvPr/>
        </p:nvCxnSpPr>
        <p:spPr>
          <a:xfrm flipV="1">
            <a:off x="7737972" y="3841530"/>
            <a:ext cx="308748" cy="949572"/>
          </a:xfrm>
          <a:prstGeom prst="bentConnector2">
            <a:avLst/>
          </a:prstGeom>
          <a:ln w="34925">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5" name="Elbow Connector 64"/>
          <p:cNvCxnSpPr>
            <a:endCxn id="55" idx="1"/>
          </p:cNvCxnSpPr>
          <p:nvPr/>
        </p:nvCxnSpPr>
        <p:spPr>
          <a:xfrm rot="16200000" flipH="1">
            <a:off x="5937267" y="4164279"/>
            <a:ext cx="720244" cy="533401"/>
          </a:xfrm>
          <a:prstGeom prst="bentConnector2">
            <a:avLst/>
          </a:prstGeom>
          <a:ln w="34925">
            <a:solidFill>
              <a:schemeClr val="accent3"/>
            </a:solidFill>
            <a:tailEnd type="stealth"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Windows Server 8 Bandwidth Management</a:t>
            </a:r>
          </a:p>
        </p:txBody>
      </p:sp>
      <p:cxnSp>
        <p:nvCxnSpPr>
          <p:cNvPr id="5" name="Straight Connector 4"/>
          <p:cNvCxnSpPr>
            <a:stCxn id="47" idx="2"/>
            <a:endCxn id="9" idx="3"/>
          </p:cNvCxnSpPr>
          <p:nvPr/>
        </p:nvCxnSpPr>
        <p:spPr>
          <a:xfrm flipH="1" flipV="1">
            <a:off x="2439353" y="3689129"/>
            <a:ext cx="8467832" cy="1"/>
          </a:xfrm>
          <a:prstGeom prst="line">
            <a:avLst/>
          </a:prstGeom>
          <a:ln w="34925">
            <a:solidFill>
              <a:schemeClr val="tx1"/>
            </a:solidFill>
            <a:headEnd type="triangle" w="sm" len="sm"/>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L-Shape 7"/>
          <p:cNvSpPr>
            <a:spLocks noChangeAspect="1"/>
          </p:cNvSpPr>
          <p:nvPr/>
        </p:nvSpPr>
        <p:spPr>
          <a:xfrm rot="5400000">
            <a:off x="11028558" y="3393306"/>
            <a:ext cx="367910" cy="591648"/>
          </a:xfrm>
          <a:prstGeom prst="corner">
            <a:avLst>
              <a:gd name="adj1" fmla="val 80459"/>
              <a:gd name="adj2" fmla="val 77767"/>
            </a:avLst>
          </a:prstGeom>
          <a:solidFill>
            <a:schemeClr val="accent1">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9" name="Rectangle 8"/>
          <p:cNvSpPr/>
          <p:nvPr/>
        </p:nvSpPr>
        <p:spPr bwMode="auto">
          <a:xfrm>
            <a:off x="519113" y="3414809"/>
            <a:ext cx="1920240" cy="548640"/>
          </a:xfrm>
          <a:prstGeom prst="rect">
            <a:avLst/>
          </a:prstGeom>
          <a:solidFill>
            <a:schemeClr val="accent1"/>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VM</a:t>
            </a:r>
            <a:endParaRPr lang="en-US" sz="2200" dirty="0">
              <a:solidFill>
                <a:schemeClr val="bg1"/>
              </a:solidFill>
            </a:endParaRPr>
          </a:p>
        </p:txBody>
      </p:sp>
      <p:sp>
        <p:nvSpPr>
          <p:cNvPr id="12" name="Rectangle 11"/>
          <p:cNvSpPr/>
          <p:nvPr/>
        </p:nvSpPr>
        <p:spPr bwMode="auto">
          <a:xfrm>
            <a:off x="519113" y="4102068"/>
            <a:ext cx="1920240" cy="548640"/>
          </a:xfrm>
          <a:prstGeom prst="rect">
            <a:avLst/>
          </a:prstGeom>
          <a:solidFill>
            <a:schemeClr val="accent1">
              <a:alpha val="70000"/>
            </a:schemeClr>
          </a:solidFill>
          <a:ln w="19050">
            <a:solidFill>
              <a:schemeClr val="accent6">
                <a:alpha val="7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VM</a:t>
            </a:r>
            <a:endParaRPr lang="en-US" sz="2200" dirty="0">
              <a:solidFill>
                <a:schemeClr val="bg1"/>
              </a:solidFill>
            </a:endParaRPr>
          </a:p>
        </p:txBody>
      </p:sp>
      <p:sp>
        <p:nvSpPr>
          <p:cNvPr id="13" name="Rectangle 12"/>
          <p:cNvSpPr/>
          <p:nvPr/>
        </p:nvSpPr>
        <p:spPr bwMode="auto">
          <a:xfrm>
            <a:off x="519113" y="4789327"/>
            <a:ext cx="1920240" cy="548640"/>
          </a:xfrm>
          <a:prstGeom prst="rect">
            <a:avLst/>
          </a:prstGeom>
          <a:noFill/>
          <a:ln w="19050">
            <a:solidFill>
              <a:schemeClr val="accent6">
                <a:alpha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VM</a:t>
            </a:r>
            <a:endParaRPr lang="en-US" sz="2200" dirty="0">
              <a:solidFill>
                <a:schemeClr val="bg1"/>
              </a:solidFill>
            </a:endParaRPr>
          </a:p>
        </p:txBody>
      </p:sp>
      <p:sp>
        <p:nvSpPr>
          <p:cNvPr id="15" name="Rectangle 14"/>
          <p:cNvSpPr/>
          <p:nvPr/>
        </p:nvSpPr>
        <p:spPr bwMode="auto">
          <a:xfrm>
            <a:off x="519112" y="2040291"/>
            <a:ext cx="1920240" cy="548640"/>
          </a:xfrm>
          <a:prstGeom prst="rect">
            <a:avLst/>
          </a:prstGeom>
          <a:solidFill>
            <a:schemeClr val="accent1">
              <a:alpha val="40000"/>
            </a:schemeClr>
          </a:solidFill>
          <a:ln w="19050">
            <a:solidFill>
              <a:schemeClr val="accent6">
                <a:alpha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VM</a:t>
            </a:r>
            <a:endParaRPr lang="en-US" sz="2200" dirty="0">
              <a:solidFill>
                <a:schemeClr val="bg1"/>
              </a:solidFill>
            </a:endParaRPr>
          </a:p>
        </p:txBody>
      </p:sp>
      <p:sp>
        <p:nvSpPr>
          <p:cNvPr id="16" name="Rectangle 15"/>
          <p:cNvSpPr/>
          <p:nvPr/>
        </p:nvSpPr>
        <p:spPr bwMode="auto">
          <a:xfrm>
            <a:off x="519113" y="2727550"/>
            <a:ext cx="1920240" cy="548640"/>
          </a:xfrm>
          <a:prstGeom prst="rect">
            <a:avLst/>
          </a:prstGeom>
          <a:solidFill>
            <a:schemeClr val="accent1">
              <a:alpha val="70000"/>
            </a:schemeClr>
          </a:solidFill>
          <a:ln w="19050">
            <a:solidFill>
              <a:schemeClr val="accent6">
                <a:alpha val="7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VM</a:t>
            </a:r>
            <a:endParaRPr lang="en-US" sz="2200" dirty="0">
              <a:solidFill>
                <a:schemeClr val="bg1"/>
              </a:solidFill>
            </a:endParaRPr>
          </a:p>
        </p:txBody>
      </p:sp>
      <p:cxnSp>
        <p:nvCxnSpPr>
          <p:cNvPr id="24" name="Elbow Connector 23"/>
          <p:cNvCxnSpPr>
            <a:stCxn id="15" idx="3"/>
            <a:endCxn id="46" idx="2"/>
          </p:cNvCxnSpPr>
          <p:nvPr/>
        </p:nvCxnSpPr>
        <p:spPr>
          <a:xfrm>
            <a:off x="2439352" y="2314611"/>
            <a:ext cx="8467833" cy="1222119"/>
          </a:xfrm>
          <a:prstGeom prst="bentConnector3">
            <a:avLst>
              <a:gd name="adj1" fmla="val 1921"/>
            </a:avLst>
          </a:prstGeom>
          <a:ln w="349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6" idx="3"/>
            <a:endCxn id="49" idx="2"/>
          </p:cNvCxnSpPr>
          <p:nvPr/>
        </p:nvCxnSpPr>
        <p:spPr>
          <a:xfrm>
            <a:off x="2439353" y="3001870"/>
            <a:ext cx="8467832" cy="611060"/>
          </a:xfrm>
          <a:prstGeom prst="bentConnector3">
            <a:avLst>
              <a:gd name="adj1" fmla="val 635"/>
            </a:avLst>
          </a:prstGeom>
          <a:ln w="349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2" idx="3"/>
            <a:endCxn id="50" idx="2"/>
          </p:cNvCxnSpPr>
          <p:nvPr/>
        </p:nvCxnSpPr>
        <p:spPr>
          <a:xfrm flipV="1">
            <a:off x="2439353" y="3765330"/>
            <a:ext cx="8467832" cy="611058"/>
          </a:xfrm>
          <a:prstGeom prst="bentConnector3">
            <a:avLst>
              <a:gd name="adj1" fmla="val 764"/>
            </a:avLst>
          </a:prstGeom>
          <a:ln w="349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3" idx="3"/>
            <a:endCxn id="48" idx="2"/>
          </p:cNvCxnSpPr>
          <p:nvPr/>
        </p:nvCxnSpPr>
        <p:spPr>
          <a:xfrm flipV="1">
            <a:off x="2439353" y="3841530"/>
            <a:ext cx="8467832" cy="1222117"/>
          </a:xfrm>
          <a:prstGeom prst="bentConnector3">
            <a:avLst>
              <a:gd name="adj1" fmla="val 1792"/>
            </a:avLst>
          </a:prstGeom>
          <a:ln w="349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10907185" y="3491010"/>
            <a:ext cx="91440" cy="396240"/>
            <a:chOff x="10652100" y="3862576"/>
            <a:chExt cx="91440" cy="396240"/>
          </a:xfrm>
          <a:solidFill>
            <a:schemeClr val="accent1">
              <a:lumMod val="20000"/>
              <a:lumOff val="80000"/>
              <a:alpha val="5000"/>
            </a:schemeClr>
          </a:solidFill>
        </p:grpSpPr>
        <p:sp>
          <p:nvSpPr>
            <p:cNvPr id="46" name="Oval 45"/>
            <p:cNvSpPr/>
            <p:nvPr/>
          </p:nvSpPr>
          <p:spPr bwMode="auto">
            <a:xfrm>
              <a:off x="10652100" y="3862576"/>
              <a:ext cx="91440" cy="9144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7" name="Oval 46"/>
            <p:cNvSpPr/>
            <p:nvPr/>
          </p:nvSpPr>
          <p:spPr bwMode="auto">
            <a:xfrm>
              <a:off x="10652100" y="4014976"/>
              <a:ext cx="91440" cy="9144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8" name="Oval 47"/>
            <p:cNvSpPr/>
            <p:nvPr/>
          </p:nvSpPr>
          <p:spPr bwMode="auto">
            <a:xfrm>
              <a:off x="10652100" y="4167376"/>
              <a:ext cx="91440" cy="9144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9" name="Oval 48"/>
            <p:cNvSpPr/>
            <p:nvPr/>
          </p:nvSpPr>
          <p:spPr bwMode="auto">
            <a:xfrm>
              <a:off x="10652100" y="3938776"/>
              <a:ext cx="91440" cy="9144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0" name="Oval 49"/>
            <p:cNvSpPr/>
            <p:nvPr/>
          </p:nvSpPr>
          <p:spPr bwMode="auto">
            <a:xfrm>
              <a:off x="10652100" y="4091176"/>
              <a:ext cx="91440" cy="9144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cxnSp>
        <p:nvCxnSpPr>
          <p:cNvPr id="70" name="Straight Connector 69"/>
          <p:cNvCxnSpPr/>
          <p:nvPr/>
        </p:nvCxnSpPr>
        <p:spPr>
          <a:xfrm>
            <a:off x="1498940" y="5519514"/>
            <a:ext cx="0" cy="696233"/>
          </a:xfrm>
          <a:prstGeom prst="line">
            <a:avLst/>
          </a:prstGeom>
          <a:ln w="127000" cap="rnd">
            <a:solidFill>
              <a:schemeClr val="tx1"/>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498940" y="1344058"/>
            <a:ext cx="0" cy="696233"/>
          </a:xfrm>
          <a:prstGeom prst="line">
            <a:avLst/>
          </a:prstGeom>
          <a:ln w="127000" cap="rnd">
            <a:solidFill>
              <a:schemeClr val="tx1"/>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Rectangle 22"/>
          <p:cNvSpPr/>
          <p:nvPr/>
        </p:nvSpPr>
        <p:spPr bwMode="auto">
          <a:xfrm>
            <a:off x="9621198" y="1729216"/>
            <a:ext cx="1285987" cy="1043516"/>
          </a:xfrm>
          <a:prstGeom prst="rect">
            <a:avLst/>
          </a:prstGeom>
          <a:solidFill>
            <a:schemeClr val="accent1">
              <a:lumMod val="40000"/>
              <a:lumOff val="60000"/>
            </a:schemeClr>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Capacity Meter</a:t>
            </a:r>
          </a:p>
        </p:txBody>
      </p:sp>
      <p:cxnSp>
        <p:nvCxnSpPr>
          <p:cNvPr id="25" name="Elbow Connector 24"/>
          <p:cNvCxnSpPr>
            <a:stCxn id="8" idx="2"/>
            <a:endCxn id="23" idx="3"/>
          </p:cNvCxnSpPr>
          <p:nvPr/>
        </p:nvCxnSpPr>
        <p:spPr>
          <a:xfrm rot="16200000" flipV="1">
            <a:off x="10432749" y="2725411"/>
            <a:ext cx="1254201" cy="305328"/>
          </a:xfrm>
          <a:prstGeom prst="bentConnector2">
            <a:avLst/>
          </a:prstGeom>
          <a:ln>
            <a:prstDash val="lgDash"/>
            <a:tailEnd type="arrow"/>
          </a:ln>
        </p:spPr>
        <p:style>
          <a:lnRef idx="2">
            <a:schemeClr val="accent6"/>
          </a:lnRef>
          <a:fillRef idx="0">
            <a:schemeClr val="accent6"/>
          </a:fillRef>
          <a:effectRef idx="1">
            <a:schemeClr val="accent6"/>
          </a:effectRef>
          <a:fontRef idx="minor">
            <a:schemeClr val="tx1"/>
          </a:fontRef>
        </p:style>
      </p:cxnSp>
      <p:sp>
        <p:nvSpPr>
          <p:cNvPr id="33" name="Rectangle 32"/>
          <p:cNvSpPr/>
          <p:nvPr/>
        </p:nvSpPr>
        <p:spPr bwMode="auto">
          <a:xfrm>
            <a:off x="8229315" y="3124228"/>
            <a:ext cx="1600200" cy="1143000"/>
          </a:xfrm>
          <a:prstGeom prst="rect">
            <a:avLst/>
          </a:prstGeom>
          <a:solidFill>
            <a:schemeClr val="accent1">
              <a:lumMod val="40000"/>
              <a:lumOff val="60000"/>
            </a:schemeClr>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Traffic Meter</a:t>
            </a:r>
          </a:p>
        </p:txBody>
      </p:sp>
      <p:cxnSp>
        <p:nvCxnSpPr>
          <p:cNvPr id="34" name="Elbow Connector 33"/>
          <p:cNvCxnSpPr>
            <a:stCxn id="23" idx="1"/>
            <a:endCxn id="38" idx="6"/>
          </p:cNvCxnSpPr>
          <p:nvPr/>
        </p:nvCxnSpPr>
        <p:spPr>
          <a:xfrm rot="10800000" flipV="1">
            <a:off x="9181816" y="2250974"/>
            <a:ext cx="439383" cy="864220"/>
          </a:xfrm>
          <a:prstGeom prst="bentConnector2">
            <a:avLst/>
          </a:prstGeom>
          <a:ln>
            <a:prstDash val="lgDash"/>
            <a:tailEnd type="arrow"/>
          </a:ln>
        </p:spPr>
        <p:style>
          <a:lnRef idx="2">
            <a:schemeClr val="accent6"/>
          </a:lnRef>
          <a:fillRef idx="0">
            <a:schemeClr val="accent6"/>
          </a:fillRef>
          <a:effectRef idx="1">
            <a:schemeClr val="accent6"/>
          </a:effectRef>
          <a:fontRef idx="minor">
            <a:schemeClr val="tx1"/>
          </a:fontRef>
        </p:style>
      </p:cxnSp>
      <p:sp>
        <p:nvSpPr>
          <p:cNvPr id="52" name="Rectangle 51"/>
          <p:cNvSpPr/>
          <p:nvPr/>
        </p:nvSpPr>
        <p:spPr bwMode="auto">
          <a:xfrm>
            <a:off x="4650308" y="3115195"/>
            <a:ext cx="1600200" cy="1143000"/>
          </a:xfrm>
          <a:prstGeom prst="rect">
            <a:avLst/>
          </a:prstGeom>
          <a:solidFill>
            <a:schemeClr val="accent1">
              <a:lumMod val="40000"/>
              <a:lumOff val="60000"/>
            </a:schemeClr>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Peak</a:t>
            </a:r>
          </a:p>
          <a:p>
            <a:pPr algn="ctr" defTabSz="914099" fontAlgn="base">
              <a:spcBef>
                <a:spcPct val="0"/>
              </a:spcBef>
              <a:spcAft>
                <a:spcPct val="0"/>
              </a:spcAft>
            </a:pPr>
            <a:r>
              <a:rPr lang="en-US" sz="2400" dirty="0" smtClean="0">
                <a:solidFill>
                  <a:schemeClr val="bg1"/>
                </a:solidFill>
              </a:rPr>
              <a:t>Bandwidth Meter</a:t>
            </a:r>
          </a:p>
        </p:txBody>
      </p:sp>
      <p:sp>
        <p:nvSpPr>
          <p:cNvPr id="55" name="Rectangle 54"/>
          <p:cNvSpPr/>
          <p:nvPr/>
        </p:nvSpPr>
        <p:spPr bwMode="auto">
          <a:xfrm>
            <a:off x="6564090" y="4244237"/>
            <a:ext cx="1173882" cy="1093730"/>
          </a:xfrm>
          <a:prstGeom prst="rect">
            <a:avLst/>
          </a:prstGeom>
          <a:solidFill>
            <a:schemeClr val="accent1">
              <a:lumMod val="40000"/>
              <a:lumOff val="60000"/>
            </a:schemeClr>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Buffer</a:t>
            </a:r>
          </a:p>
        </p:txBody>
      </p:sp>
      <p:sp>
        <p:nvSpPr>
          <p:cNvPr id="56" name="Rectangle 55"/>
          <p:cNvSpPr/>
          <p:nvPr/>
        </p:nvSpPr>
        <p:spPr bwMode="auto">
          <a:xfrm>
            <a:off x="2833602" y="3115196"/>
            <a:ext cx="1600200" cy="1143000"/>
          </a:xfrm>
          <a:prstGeom prst="rect">
            <a:avLst/>
          </a:prstGeom>
          <a:solidFill>
            <a:schemeClr val="accent1">
              <a:lumMod val="40000"/>
              <a:lumOff val="60000"/>
            </a:schemeClr>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Reserved Bandwidth Meter</a:t>
            </a:r>
          </a:p>
        </p:txBody>
      </p:sp>
      <p:grpSp>
        <p:nvGrpSpPr>
          <p:cNvPr id="35" name="Group 34"/>
          <p:cNvGrpSpPr/>
          <p:nvPr/>
        </p:nvGrpSpPr>
        <p:grpSpPr>
          <a:xfrm rot="16200000">
            <a:off x="8983695" y="2962794"/>
            <a:ext cx="91440" cy="396240"/>
            <a:chOff x="10652100" y="3862576"/>
            <a:chExt cx="91440" cy="396240"/>
          </a:xfrm>
          <a:solidFill>
            <a:schemeClr val="accent1">
              <a:lumMod val="20000"/>
              <a:lumOff val="80000"/>
              <a:alpha val="0"/>
            </a:schemeClr>
          </a:solidFill>
        </p:grpSpPr>
        <p:sp>
          <p:nvSpPr>
            <p:cNvPr id="36" name="Oval 35"/>
            <p:cNvSpPr/>
            <p:nvPr/>
          </p:nvSpPr>
          <p:spPr bwMode="auto">
            <a:xfrm>
              <a:off x="10652100" y="3862576"/>
              <a:ext cx="91440" cy="9144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7" name="Oval 36"/>
            <p:cNvSpPr/>
            <p:nvPr/>
          </p:nvSpPr>
          <p:spPr bwMode="auto">
            <a:xfrm>
              <a:off x="10652100" y="4014976"/>
              <a:ext cx="91440" cy="9144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8" name="Oval 37"/>
            <p:cNvSpPr/>
            <p:nvPr/>
          </p:nvSpPr>
          <p:spPr bwMode="auto">
            <a:xfrm>
              <a:off x="10652100" y="4167376"/>
              <a:ext cx="91440" cy="9144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9" name="Oval 38"/>
            <p:cNvSpPr/>
            <p:nvPr/>
          </p:nvSpPr>
          <p:spPr bwMode="auto">
            <a:xfrm>
              <a:off x="10652100" y="3938776"/>
              <a:ext cx="91440" cy="9144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0" name="Oval 39"/>
            <p:cNvSpPr/>
            <p:nvPr/>
          </p:nvSpPr>
          <p:spPr bwMode="auto">
            <a:xfrm>
              <a:off x="10652100" y="4091176"/>
              <a:ext cx="91440" cy="9144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sp>
        <p:nvSpPr>
          <p:cNvPr id="41" name="Rectangle 40"/>
          <p:cNvSpPr/>
          <p:nvPr/>
        </p:nvSpPr>
        <p:spPr bwMode="auto">
          <a:xfrm>
            <a:off x="519112" y="4789327"/>
            <a:ext cx="1920240" cy="548640"/>
          </a:xfrm>
          <a:prstGeom prst="rect">
            <a:avLst/>
          </a:prstGeom>
          <a:solidFill>
            <a:schemeClr val="accent1">
              <a:alpha val="40000"/>
            </a:schemeClr>
          </a:solidFill>
          <a:ln w="19050">
            <a:solidFill>
              <a:schemeClr val="accent6">
                <a:alpha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VM</a:t>
            </a:r>
            <a:endParaRPr lang="en-US" sz="2200" dirty="0">
              <a:solidFill>
                <a:schemeClr val="bg1"/>
              </a:solidFill>
            </a:endParaRPr>
          </a:p>
        </p:txBody>
      </p:sp>
      <p:sp>
        <p:nvSpPr>
          <p:cNvPr id="42" name="Rectangle 41"/>
          <p:cNvSpPr/>
          <p:nvPr/>
        </p:nvSpPr>
        <p:spPr bwMode="auto">
          <a:xfrm>
            <a:off x="519111" y="2040291"/>
            <a:ext cx="1920240" cy="548640"/>
          </a:xfrm>
          <a:prstGeom prst="rect">
            <a:avLst/>
          </a:prstGeom>
          <a:no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VM</a:t>
            </a:r>
            <a:endParaRPr lang="en-US" sz="2200" dirty="0">
              <a:solidFill>
                <a:schemeClr val="bg1"/>
              </a:solidFill>
            </a:endParaRPr>
          </a:p>
        </p:txBody>
      </p:sp>
      <p:sp>
        <p:nvSpPr>
          <p:cNvPr id="43" name="TextBox 42"/>
          <p:cNvSpPr txBox="1"/>
          <p:nvPr/>
        </p:nvSpPr>
        <p:spPr>
          <a:xfrm>
            <a:off x="9016029" y="5259985"/>
            <a:ext cx="1248162" cy="369332"/>
          </a:xfrm>
          <a:prstGeom prst="rect">
            <a:avLst/>
          </a:prstGeom>
          <a:noFill/>
        </p:spPr>
        <p:txBody>
          <a:bodyPr wrap="none" lIns="0" tIns="0" rIns="0" bIns="0" rtlCol="0">
            <a:spAutoFit/>
          </a:bodyPr>
          <a:lstStyle/>
          <a:p>
            <a:pPr algn="r"/>
            <a:r>
              <a:rPr lang="en-US" sz="2400" b="1" dirty="0" smtClean="0">
                <a:latin typeface="Segoe UI Light" pitchFamily="34" charset="0"/>
                <a:cs typeface="Segoe UI Light" pitchFamily="34" charset="0"/>
              </a:rPr>
              <a:t>Data Path</a:t>
            </a:r>
            <a:endParaRPr lang="en-US" sz="2400" b="1" dirty="0">
              <a:latin typeface="Segoe UI Light" pitchFamily="34" charset="0"/>
              <a:cs typeface="Segoe UI Light" pitchFamily="34" charset="0"/>
            </a:endParaRPr>
          </a:p>
        </p:txBody>
      </p:sp>
      <p:sp>
        <p:nvSpPr>
          <p:cNvPr id="44" name="TextBox 43"/>
          <p:cNvSpPr txBox="1"/>
          <p:nvPr/>
        </p:nvSpPr>
        <p:spPr>
          <a:xfrm>
            <a:off x="8666318" y="4878981"/>
            <a:ext cx="1597873" cy="369332"/>
          </a:xfrm>
          <a:prstGeom prst="rect">
            <a:avLst/>
          </a:prstGeom>
          <a:noFill/>
        </p:spPr>
        <p:txBody>
          <a:bodyPr wrap="none" lIns="0" tIns="0" rIns="0" bIns="0" rtlCol="0">
            <a:spAutoFit/>
          </a:bodyPr>
          <a:lstStyle/>
          <a:p>
            <a:pPr algn="r"/>
            <a:r>
              <a:rPr lang="en-US" sz="2400" b="1" dirty="0" smtClean="0">
                <a:latin typeface="Segoe UI Light" pitchFamily="34" charset="0"/>
                <a:cs typeface="Segoe UI Light" pitchFamily="34" charset="0"/>
              </a:rPr>
              <a:t>Control Path</a:t>
            </a:r>
            <a:endParaRPr lang="en-US" sz="2400" b="1" dirty="0">
              <a:latin typeface="Segoe UI Light" pitchFamily="34" charset="0"/>
              <a:cs typeface="Segoe UI Light" pitchFamily="34" charset="0"/>
            </a:endParaRPr>
          </a:p>
        </p:txBody>
      </p:sp>
      <p:grpSp>
        <p:nvGrpSpPr>
          <p:cNvPr id="6" name="Group 5"/>
          <p:cNvGrpSpPr/>
          <p:nvPr/>
        </p:nvGrpSpPr>
        <p:grpSpPr>
          <a:xfrm>
            <a:off x="10645962" y="5356887"/>
            <a:ext cx="622464" cy="175528"/>
            <a:chOff x="2435062" y="6228227"/>
            <a:chExt cx="622464" cy="175528"/>
          </a:xfrm>
        </p:grpSpPr>
        <p:cxnSp>
          <p:nvCxnSpPr>
            <p:cNvPr id="45" name="Straight Connector 44"/>
            <p:cNvCxnSpPr/>
            <p:nvPr/>
          </p:nvCxnSpPr>
          <p:spPr>
            <a:xfrm flipH="1">
              <a:off x="2439351" y="6403755"/>
              <a:ext cx="618175" cy="0"/>
            </a:xfrm>
            <a:prstGeom prst="line">
              <a:avLst/>
            </a:prstGeom>
            <a:ln w="34925">
              <a:solidFill>
                <a:schemeClr val="accent1"/>
              </a:solidFill>
              <a:headEnd type="triangle" w="sm" len="sm"/>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a:off x="2435063" y="6315991"/>
              <a:ext cx="618175" cy="0"/>
            </a:xfrm>
            <a:prstGeom prst="line">
              <a:avLst/>
            </a:prstGeom>
            <a:ln w="34925">
              <a:solidFill>
                <a:schemeClr val="accent3"/>
              </a:solidFill>
              <a:headEnd type="triangle" w="sm" len="sm"/>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H="1">
              <a:off x="2435062" y="6228227"/>
              <a:ext cx="618175" cy="0"/>
            </a:xfrm>
            <a:prstGeom prst="line">
              <a:avLst/>
            </a:prstGeom>
            <a:ln w="34925">
              <a:solidFill>
                <a:schemeClr val="tx1"/>
              </a:solidFill>
              <a:headEnd type="triangle" w="sm" len="sm"/>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59" name="Elbow Connector 58"/>
          <p:cNvCxnSpPr/>
          <p:nvPr/>
        </p:nvCxnSpPr>
        <p:spPr>
          <a:xfrm rot="10800000" flipV="1">
            <a:off x="10650252" y="5063645"/>
            <a:ext cx="562263" cy="1"/>
          </a:xfrm>
          <a:prstGeom prst="bentConnector3">
            <a:avLst>
              <a:gd name="adj1" fmla="val 50000"/>
            </a:avLst>
          </a:prstGeom>
          <a:ln>
            <a:prstDash val="lgDash"/>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76315938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500"/>
                                        <p:tgtEl>
                                          <p:spTgt spid="5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500"/>
                                        <p:tgtEl>
                                          <p:spTgt spid="6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par>
                                <p:cTn id="35" presetID="10" presetClass="entr" presetSubtype="0" fill="hold" nodeType="with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500"/>
                                        <p:tgtEl>
                                          <p:spTgt spid="7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par>
                                <p:cTn id="43" presetID="10" presetClass="entr" presetSubtype="0"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3" grpId="0" animBg="1"/>
      <p:bldP spid="52" grpId="0" animBg="1"/>
      <p:bldP spid="55" grpId="0" animBg="1"/>
      <p:bldP spid="5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750993"/>
            <a:ext cx="10969943" cy="1356015"/>
          </a:xfrm>
        </p:spPr>
        <p:txBody>
          <a:bodyPr anchor="ctr">
            <a:noAutofit/>
          </a:bodyPr>
          <a:lstStyle/>
          <a:p>
            <a:pPr algn="ctr"/>
            <a:r>
              <a:rPr lang="en-US" dirty="0" smtClean="0">
                <a:latin typeface="+mn-lt"/>
              </a:rPr>
              <a:t>Use Windows </a:t>
            </a:r>
            <a:r>
              <a:rPr lang="en-US" dirty="0">
                <a:latin typeface="+mn-lt"/>
              </a:rPr>
              <a:t>Server </a:t>
            </a:r>
            <a:r>
              <a:rPr lang="en-US" dirty="0" smtClean="0">
                <a:latin typeface="+mn-lt"/>
              </a:rPr>
              <a:t>8 </a:t>
            </a:r>
            <a:r>
              <a:rPr lang="en-US" dirty="0" err="1" smtClean="0">
                <a:latin typeface="+mn-lt"/>
              </a:rPr>
              <a:t>QoS</a:t>
            </a:r>
            <a:r>
              <a:rPr lang="en-US" dirty="0" smtClean="0">
                <a:latin typeface="+mn-lt"/>
              </a:rPr>
              <a:t> to enable</a:t>
            </a:r>
            <a:br>
              <a:rPr lang="en-US" dirty="0" smtClean="0">
                <a:latin typeface="+mn-lt"/>
              </a:rPr>
            </a:br>
            <a:r>
              <a:rPr lang="en-US" dirty="0" smtClean="0">
                <a:latin typeface="+mn-lt"/>
              </a:rPr>
              <a:t>multi-tenancy and avoid </a:t>
            </a:r>
            <a:br>
              <a:rPr lang="en-US" dirty="0" smtClean="0">
                <a:latin typeface="+mn-lt"/>
              </a:rPr>
            </a:br>
            <a:r>
              <a:rPr lang="en-US" dirty="0" smtClean="0">
                <a:latin typeface="+mn-lt"/>
              </a:rPr>
              <a:t>overprovisioning in your datacenter</a:t>
            </a:r>
            <a:endParaRPr lang="en-US" dirty="0">
              <a:latin typeface="+mn-lt"/>
            </a:endParaRPr>
          </a:p>
        </p:txBody>
      </p:sp>
    </p:spTree>
    <p:extLst>
      <p:ext uri="{BB962C8B-B14F-4D97-AF65-F5344CB8AC3E}">
        <p14:creationId xmlns:p14="http://schemas.microsoft.com/office/powerpoint/2010/main" val="90895074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885" y="3011744"/>
            <a:ext cx="8969252" cy="1523497"/>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latin typeface="+mn-lt"/>
              </a:rPr>
              <a:t>Converged Fabric</a:t>
            </a:r>
            <a:endParaRPr lang="en-US" dirty="0">
              <a:latin typeface="+mn-lt"/>
            </a:endParaRPr>
          </a:p>
        </p:txBody>
      </p:sp>
    </p:spTree>
    <p:extLst>
      <p:ext uri="{BB962C8B-B14F-4D97-AF65-F5344CB8AC3E}">
        <p14:creationId xmlns:p14="http://schemas.microsoft.com/office/powerpoint/2010/main" val="87417642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09277" y="1778754"/>
            <a:ext cx="5486400" cy="2559162"/>
          </a:xfrm>
        </p:spPr>
        <p:txBody>
          <a:bodyPr/>
          <a:lstStyle/>
          <a:p>
            <a:r>
              <a:rPr lang="en-US" sz="3200" dirty="0" smtClean="0"/>
              <a:t>Overview</a:t>
            </a:r>
            <a:endParaRPr lang="en-US" sz="2800" dirty="0" smtClean="0"/>
          </a:p>
          <a:p>
            <a:pPr lvl="1"/>
            <a:endParaRPr lang="en-US" sz="2900" dirty="0" smtClean="0"/>
          </a:p>
          <a:p>
            <a:r>
              <a:rPr lang="en-US" sz="3200" dirty="0" smtClean="0"/>
              <a:t>Configurations</a:t>
            </a:r>
          </a:p>
          <a:p>
            <a:endParaRPr lang="en-US" sz="3200" dirty="0"/>
          </a:p>
          <a:p>
            <a:r>
              <a:rPr lang="en-US" sz="3200" dirty="0" smtClean="0"/>
              <a:t>Design</a:t>
            </a:r>
            <a:endParaRPr lang="en-US" sz="3200" dirty="0"/>
          </a:p>
        </p:txBody>
      </p:sp>
      <p:sp>
        <p:nvSpPr>
          <p:cNvPr id="21" name="Title 1"/>
          <p:cNvSpPr>
            <a:spLocks noGrp="1"/>
          </p:cNvSpPr>
          <p:nvPr>
            <p:ph type="title"/>
          </p:nvPr>
        </p:nvSpPr>
        <p:spPr>
          <a:xfrm>
            <a:off x="519112" y="228600"/>
            <a:ext cx="11149013" cy="609398"/>
          </a:xfrm>
        </p:spPr>
        <p:txBody>
          <a:bodyPr/>
          <a:lstStyle/>
          <a:p>
            <a:r>
              <a:rPr lang="en-US" dirty="0" smtClean="0"/>
              <a:t>Converged Fabric</a:t>
            </a:r>
            <a:endParaRPr lang="en-US" dirty="0"/>
          </a:p>
        </p:txBody>
      </p:sp>
      <p:grpSp>
        <p:nvGrpSpPr>
          <p:cNvPr id="22" name="Group 21"/>
          <p:cNvGrpSpPr/>
          <p:nvPr/>
        </p:nvGrpSpPr>
        <p:grpSpPr>
          <a:xfrm>
            <a:off x="494833" y="1537287"/>
            <a:ext cx="5318057" cy="3221816"/>
            <a:chOff x="6412682" y="175819"/>
            <a:chExt cx="5318057" cy="3221816"/>
          </a:xfrm>
        </p:grpSpPr>
        <p:sp>
          <p:nvSpPr>
            <p:cNvPr id="23" name="Rounded Rectangle 22"/>
            <p:cNvSpPr/>
            <p:nvPr/>
          </p:nvSpPr>
          <p:spPr bwMode="auto">
            <a:xfrm>
              <a:off x="6412682" y="1272947"/>
              <a:ext cx="973776" cy="1559635"/>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24" name="Group 23"/>
            <p:cNvGrpSpPr/>
            <p:nvPr/>
          </p:nvGrpSpPr>
          <p:grpSpPr>
            <a:xfrm>
              <a:off x="7474586" y="766436"/>
              <a:ext cx="3259780" cy="2194256"/>
              <a:chOff x="7557711" y="2096436"/>
              <a:chExt cx="3259780" cy="2194256"/>
            </a:xfrm>
          </p:grpSpPr>
          <p:pic>
            <p:nvPicPr>
              <p:cNvPr id="37" name="Picture 2" descr="C:\Users\charwen\AppData\Local\Microsoft\Windows\Temporary Internet Files\Content.IE5\NBEGAKSL\MC900441376[1].png"/>
              <p:cNvPicPr>
                <a:picLocks noChangeAspect="1" noChangeArrowheads="1"/>
              </p:cNvPicPr>
              <p:nvPr/>
            </p:nvPicPr>
            <p:blipFill rotWithShape="1">
              <a:blip r:embed="rId3">
                <a:extLst>
                  <a:ext uri="{28A0092B-C50C-407E-A947-70E740481C1C}">
                    <a14:useLocalDpi xmlns:a14="http://schemas.microsoft.com/office/drawing/2010/main" val="0"/>
                  </a:ext>
                </a:extLst>
              </a:blip>
              <a:srcRect b="26732"/>
              <a:stretch/>
            </p:blipFill>
            <p:spPr bwMode="auto">
              <a:xfrm>
                <a:off x="7557711" y="2096436"/>
                <a:ext cx="3199251" cy="2194256"/>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7919912" y="3286100"/>
                <a:ext cx="2897579" cy="307777"/>
              </a:xfrm>
              <a:prstGeom prst="rect">
                <a:avLst/>
              </a:prstGeom>
              <a:noFill/>
            </p:spPr>
            <p:txBody>
              <a:bodyPr wrap="square" lIns="0" tIns="0" rIns="0" bIns="0" rtlCol="0">
                <a:spAutoFit/>
              </a:bodyPr>
              <a:lstStyle/>
              <a:p>
                <a:pPr algn="ctr"/>
                <a:r>
                  <a:rPr lang="en-US" sz="2000" dirty="0" smtClean="0">
                    <a:solidFill>
                      <a:schemeClr val="bg1"/>
                    </a:solidFill>
                  </a:rPr>
                  <a:t>Data &amp; storage network</a:t>
                </a:r>
              </a:p>
            </p:txBody>
          </p:sp>
        </p:grpSp>
        <p:pic>
          <p:nvPicPr>
            <p:cNvPr id="26" name="Picture 4" descr="C:\Users\charwen\AppData\Local\Microsoft\Windows\Temporary Internet Files\Content.IE5\5OO6TIQS\MC90043524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1979" y="1369719"/>
              <a:ext cx="686355" cy="135800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6495803" y="2418972"/>
              <a:ext cx="843156" cy="430887"/>
            </a:xfrm>
            <a:prstGeom prst="rect">
              <a:avLst/>
            </a:prstGeom>
            <a:noFill/>
          </p:spPr>
          <p:txBody>
            <a:bodyPr wrap="square" lIns="0" tIns="0" rIns="0" bIns="0" rtlCol="0">
              <a:spAutoFit/>
            </a:bodyPr>
            <a:lstStyle/>
            <a:p>
              <a:pPr algn="ctr"/>
              <a:r>
                <a:rPr lang="en-US" sz="1400" dirty="0" err="1" smtClean="0">
                  <a:solidFill>
                    <a:schemeClr val="bg1"/>
                  </a:solidFill>
                </a:rPr>
                <a:t>Hyper-V</a:t>
              </a:r>
              <a:r>
                <a:rPr lang="en-US" sz="1400" dirty="0" smtClean="0">
                  <a:solidFill>
                    <a:schemeClr val="bg1"/>
                  </a:solidFill>
                </a:rPr>
                <a:t> servers</a:t>
              </a:r>
            </a:p>
          </p:txBody>
        </p:sp>
        <p:sp>
          <p:nvSpPr>
            <p:cNvPr id="28" name="Rounded Rectangle 27"/>
            <p:cNvSpPr/>
            <p:nvPr/>
          </p:nvSpPr>
          <p:spPr bwMode="auto">
            <a:xfrm>
              <a:off x="10756963" y="175819"/>
              <a:ext cx="973776" cy="1559635"/>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pic>
          <p:nvPicPr>
            <p:cNvPr id="29" name="Picture 4" descr="C:\Users\charwen\AppData\Local\Microsoft\Windows\Temporary Internet Files\Content.IE5\5OO6TIQS\MC90043524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6260" y="272591"/>
              <a:ext cx="686355" cy="1358003"/>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10840084" y="1321844"/>
              <a:ext cx="843156" cy="430887"/>
            </a:xfrm>
            <a:prstGeom prst="rect">
              <a:avLst/>
            </a:prstGeom>
            <a:noFill/>
          </p:spPr>
          <p:txBody>
            <a:bodyPr wrap="square" lIns="0" tIns="0" rIns="0" bIns="0" rtlCol="0">
              <a:spAutoFit/>
            </a:bodyPr>
            <a:lstStyle/>
            <a:p>
              <a:pPr algn="ctr"/>
              <a:r>
                <a:rPr lang="en-US" sz="1400" dirty="0" smtClean="0">
                  <a:solidFill>
                    <a:schemeClr val="bg1"/>
                  </a:solidFill>
                </a:rPr>
                <a:t>Application Servers</a:t>
              </a:r>
            </a:p>
          </p:txBody>
        </p:sp>
        <p:sp>
          <p:nvSpPr>
            <p:cNvPr id="31" name="Rounded Rectangle 30"/>
            <p:cNvSpPr/>
            <p:nvPr/>
          </p:nvSpPr>
          <p:spPr bwMode="auto">
            <a:xfrm>
              <a:off x="10756963" y="1820723"/>
              <a:ext cx="973776" cy="1559635"/>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pic>
          <p:nvPicPr>
            <p:cNvPr id="32" name="Picture 4" descr="C:\Users\charwen\AppData\Local\Microsoft\Windows\Temporary Internet Files\Content.IE5\5OO6TIQS\MC90043524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6260" y="1917495"/>
              <a:ext cx="686355" cy="135800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0840084" y="2966748"/>
              <a:ext cx="843156" cy="430887"/>
            </a:xfrm>
            <a:prstGeom prst="rect">
              <a:avLst/>
            </a:prstGeom>
            <a:noFill/>
          </p:spPr>
          <p:txBody>
            <a:bodyPr wrap="square" lIns="0" tIns="0" rIns="0" bIns="0" rtlCol="0">
              <a:spAutoFit/>
            </a:bodyPr>
            <a:lstStyle/>
            <a:p>
              <a:pPr algn="ctr"/>
              <a:r>
                <a:rPr lang="en-US" sz="1400" dirty="0" smtClean="0">
                  <a:solidFill>
                    <a:schemeClr val="bg1"/>
                  </a:solidFill>
                </a:rPr>
                <a:t>File Servers</a:t>
              </a:r>
            </a:p>
          </p:txBody>
        </p:sp>
        <p:sp>
          <p:nvSpPr>
            <p:cNvPr id="34" name="Flowchart: Direct Access Storage 33"/>
            <p:cNvSpPr/>
            <p:nvPr/>
          </p:nvSpPr>
          <p:spPr bwMode="auto">
            <a:xfrm rot="1095832">
              <a:off x="9982835" y="2440075"/>
              <a:ext cx="862111" cy="439394"/>
            </a:xfrm>
            <a:prstGeom prst="flowChartMagneticDrum">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rPr>
                <a:t>10GbE</a:t>
              </a:r>
            </a:p>
          </p:txBody>
        </p:sp>
        <p:sp>
          <p:nvSpPr>
            <p:cNvPr id="35" name="Flowchart: Direct Access Storage 34"/>
            <p:cNvSpPr/>
            <p:nvPr/>
          </p:nvSpPr>
          <p:spPr bwMode="auto">
            <a:xfrm rot="20228641">
              <a:off x="9967386" y="1325847"/>
              <a:ext cx="862111" cy="439394"/>
            </a:xfrm>
            <a:prstGeom prst="flowChartMagneticDrum">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rPr>
                <a:t>10GbE</a:t>
              </a:r>
            </a:p>
          </p:txBody>
        </p:sp>
        <p:sp>
          <p:nvSpPr>
            <p:cNvPr id="36" name="Flowchart: Direct Access Storage 35"/>
            <p:cNvSpPr/>
            <p:nvPr/>
          </p:nvSpPr>
          <p:spPr bwMode="auto">
            <a:xfrm>
              <a:off x="7138752" y="1851350"/>
              <a:ext cx="862111" cy="439394"/>
            </a:xfrm>
            <a:prstGeom prst="flowChartMagneticDrum">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rPr>
                <a:t>10GbE</a:t>
              </a:r>
            </a:p>
          </p:txBody>
        </p:sp>
      </p:grpSp>
    </p:spTree>
    <p:extLst>
      <p:ext uri="{BB962C8B-B14F-4D97-AF65-F5344CB8AC3E}">
        <p14:creationId xmlns:p14="http://schemas.microsoft.com/office/powerpoint/2010/main" val="242476963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Converged Fabric Overview</a:t>
            </a:r>
            <a:endParaRPr lang="en-US" dirty="0"/>
          </a:p>
        </p:txBody>
      </p:sp>
      <p:grpSp>
        <p:nvGrpSpPr>
          <p:cNvPr id="4" name="Group 3"/>
          <p:cNvGrpSpPr/>
          <p:nvPr/>
        </p:nvGrpSpPr>
        <p:grpSpPr>
          <a:xfrm>
            <a:off x="1988100" y="4972250"/>
            <a:ext cx="775335" cy="434339"/>
            <a:chOff x="2933395" y="2574950"/>
            <a:chExt cx="775411" cy="434477"/>
          </a:xfrm>
        </p:grpSpPr>
        <p:sp>
          <p:nvSpPr>
            <p:cNvPr id="5" name="Rectangle 4"/>
            <p:cNvSpPr/>
            <p:nvPr/>
          </p:nvSpPr>
          <p:spPr>
            <a:xfrm>
              <a:off x="2933395" y="2574950"/>
              <a:ext cx="775411" cy="299923"/>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lang="en-US" sz="1100" kern="0" dirty="0" smtClean="0">
                  <a:solidFill>
                    <a:sysClr val="window" lastClr="FFFFFF"/>
                  </a:solidFill>
                  <a:ea typeface="Calibri"/>
                  <a:cs typeface="Times New Roman"/>
                </a:rPr>
                <a:t>Data</a:t>
              </a:r>
              <a:endParaRPr kumimoji="0" lang="en-US" sz="1100" b="0" i="0" u="none" strike="noStrike" kern="0" cap="none" spc="0" normalizeH="0" baseline="0" noProof="0" dirty="0">
                <a:ln>
                  <a:noFill/>
                </a:ln>
                <a:solidFill>
                  <a:sysClr val="window" lastClr="FFFFFF"/>
                </a:solidFill>
                <a:effectLst/>
                <a:uLnTx/>
                <a:uFillTx/>
                <a:ea typeface="Calibri"/>
                <a:cs typeface="Times New Roman"/>
              </a:endParaRPr>
            </a:p>
          </p:txBody>
        </p:sp>
        <p:sp>
          <p:nvSpPr>
            <p:cNvPr id="6" name="Rectangle 5"/>
            <p:cNvSpPr/>
            <p:nvPr/>
          </p:nvSpPr>
          <p:spPr>
            <a:xfrm>
              <a:off x="2933396" y="2874873"/>
              <a:ext cx="460858" cy="134554"/>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grpSp>
        <p:nvGrpSpPr>
          <p:cNvPr id="7" name="Group 6"/>
          <p:cNvGrpSpPr/>
          <p:nvPr/>
        </p:nvGrpSpPr>
        <p:grpSpPr>
          <a:xfrm>
            <a:off x="3131100" y="4972250"/>
            <a:ext cx="775335" cy="434339"/>
            <a:chOff x="2933395" y="2574950"/>
            <a:chExt cx="775411" cy="434477"/>
          </a:xfrm>
        </p:grpSpPr>
        <p:sp>
          <p:nvSpPr>
            <p:cNvPr id="8" name="Rectangle 7"/>
            <p:cNvSpPr/>
            <p:nvPr/>
          </p:nvSpPr>
          <p:spPr>
            <a:xfrm>
              <a:off x="2933395" y="2574950"/>
              <a:ext cx="775411" cy="299923"/>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lang="en-US" sz="1100" kern="0" noProof="0" dirty="0" smtClean="0">
                  <a:solidFill>
                    <a:sysClr val="window" lastClr="FFFFFF"/>
                  </a:solidFill>
                  <a:ea typeface="Calibri"/>
                  <a:cs typeface="Times New Roman"/>
                </a:rPr>
                <a:t>Storage</a:t>
              </a:r>
              <a:endParaRPr kumimoji="0" lang="en-US" sz="1100" b="0" i="0" u="none" strike="noStrike" kern="0" cap="none" spc="0" normalizeH="0" baseline="0" noProof="0" dirty="0">
                <a:ln>
                  <a:noFill/>
                </a:ln>
                <a:solidFill>
                  <a:sysClr val="window" lastClr="FFFFFF"/>
                </a:solidFill>
                <a:effectLst/>
                <a:uLnTx/>
                <a:uFillTx/>
                <a:ea typeface="Calibri"/>
                <a:cs typeface="Times New Roman"/>
              </a:endParaRPr>
            </a:p>
          </p:txBody>
        </p:sp>
        <p:sp>
          <p:nvSpPr>
            <p:cNvPr id="9" name="Rectangle 8"/>
            <p:cNvSpPr/>
            <p:nvPr/>
          </p:nvSpPr>
          <p:spPr>
            <a:xfrm>
              <a:off x="2933396" y="2874873"/>
              <a:ext cx="460858" cy="134554"/>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pic>
        <p:nvPicPr>
          <p:cNvPr id="10" name="Picture 4" descr="C:\Users\charwen\AppData\Local\Microsoft\Windows\Temporary Internet Files\Content.IE5\LWJ7FN3O\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0985" y="5200850"/>
            <a:ext cx="1390650" cy="1390650"/>
          </a:xfrm>
          <a:prstGeom prst="rect">
            <a:avLst/>
          </a:prstGeom>
          <a:noFill/>
          <a:extLst>
            <a:ext uri="{909E8E84-426E-40DD-AFC4-6F175D3DCCD1}">
              <a14:hiddenFill xmlns:a14="http://schemas.microsoft.com/office/drawing/2010/main">
                <a:solidFill>
                  <a:srgbClr val="FFFFFF"/>
                </a:solidFill>
              </a14:hiddenFill>
            </a:ext>
          </a:extLst>
        </p:spPr>
      </p:pic>
      <p:sp>
        <p:nvSpPr>
          <p:cNvPr id="11" name="Cloud 10"/>
          <p:cNvSpPr/>
          <p:nvPr/>
        </p:nvSpPr>
        <p:spPr>
          <a:xfrm>
            <a:off x="1271624" y="1184299"/>
            <a:ext cx="1768447" cy="309103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latin typeface="+mj-lt"/>
              </a:rPr>
              <a:t>Data Fabric</a:t>
            </a:r>
            <a:endParaRPr lang="en-US" sz="2000" dirty="0">
              <a:latin typeface="+mj-lt"/>
            </a:endParaRPr>
          </a:p>
        </p:txBody>
      </p:sp>
      <p:sp>
        <p:nvSpPr>
          <p:cNvPr id="12" name="Cloud 11"/>
          <p:cNvSpPr/>
          <p:nvPr/>
        </p:nvSpPr>
        <p:spPr>
          <a:xfrm>
            <a:off x="2719424" y="1184299"/>
            <a:ext cx="1769438" cy="3091037"/>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latin typeface="+mj-lt"/>
              </a:rPr>
              <a:t>Storage Fabric</a:t>
            </a:r>
            <a:endParaRPr lang="en-US" sz="2000" dirty="0">
              <a:latin typeface="+mj-lt"/>
            </a:endParaRPr>
          </a:p>
        </p:txBody>
      </p:sp>
      <p:pic>
        <p:nvPicPr>
          <p:cNvPr id="13" name="Picture 3"/>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988100" y="4275337"/>
            <a:ext cx="77533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131100" y="4275337"/>
            <a:ext cx="77533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302299" y="4381700"/>
            <a:ext cx="685801" cy="381000"/>
          </a:xfrm>
          <a:prstGeom prst="rect">
            <a:avLst/>
          </a:prstGeom>
          <a:noFill/>
        </p:spPr>
        <p:txBody>
          <a:bodyPr wrap="square" rtlCol="0">
            <a:spAutoFit/>
          </a:bodyPr>
          <a:lstStyle/>
          <a:p>
            <a:r>
              <a:rPr lang="en-US" b="1" dirty="0" smtClean="0"/>
              <a:t>TOR</a:t>
            </a:r>
            <a:endParaRPr lang="en-US" b="1" dirty="0"/>
          </a:p>
        </p:txBody>
      </p:sp>
      <p:grpSp>
        <p:nvGrpSpPr>
          <p:cNvPr id="3" name="Group 2"/>
          <p:cNvGrpSpPr/>
          <p:nvPr/>
        </p:nvGrpSpPr>
        <p:grpSpPr>
          <a:xfrm>
            <a:off x="6982680" y="1279299"/>
            <a:ext cx="2921330" cy="5314469"/>
            <a:chOff x="6982680" y="1279299"/>
            <a:chExt cx="2921330" cy="5314469"/>
          </a:xfrm>
        </p:grpSpPr>
        <p:grpSp>
          <p:nvGrpSpPr>
            <p:cNvPr id="16" name="Group 15"/>
            <p:cNvGrpSpPr/>
            <p:nvPr/>
          </p:nvGrpSpPr>
          <p:grpSpPr>
            <a:xfrm>
              <a:off x="8010014" y="4974518"/>
              <a:ext cx="775335" cy="434339"/>
              <a:chOff x="2933395" y="2574950"/>
              <a:chExt cx="775411" cy="434477"/>
            </a:xfrm>
          </p:grpSpPr>
          <p:sp>
            <p:nvSpPr>
              <p:cNvPr id="17" name="Rectangle 16"/>
              <p:cNvSpPr/>
              <p:nvPr/>
            </p:nvSpPr>
            <p:spPr>
              <a:xfrm>
                <a:off x="2933395" y="2574950"/>
                <a:ext cx="775411" cy="299923"/>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lang="en-US" sz="1100" kern="0" noProof="0" dirty="0" smtClean="0">
                    <a:solidFill>
                      <a:sysClr val="window" lastClr="FFFFFF"/>
                    </a:solidFill>
                    <a:latin typeface="Calibri"/>
                    <a:ea typeface="Calibri"/>
                    <a:cs typeface="Times New Roman"/>
                  </a:rPr>
                  <a:t>10GbE</a:t>
                </a:r>
                <a:endParaRPr kumimoji="0" lang="en-US" sz="1100" b="0" i="0" u="none" strike="noStrike" kern="0" cap="none" spc="0" normalizeH="0" baseline="0" noProof="0" dirty="0">
                  <a:ln>
                    <a:noFill/>
                  </a:ln>
                  <a:solidFill>
                    <a:sysClr val="window" lastClr="FFFFFF"/>
                  </a:solidFill>
                  <a:effectLst/>
                  <a:uLnTx/>
                  <a:uFillTx/>
                  <a:latin typeface="Calibri"/>
                  <a:ea typeface="Calibri"/>
                  <a:cs typeface="Times New Roman"/>
                </a:endParaRPr>
              </a:p>
            </p:txBody>
          </p:sp>
          <p:sp>
            <p:nvSpPr>
              <p:cNvPr id="18" name="Rectangle 17"/>
              <p:cNvSpPr/>
              <p:nvPr/>
            </p:nvSpPr>
            <p:spPr>
              <a:xfrm>
                <a:off x="2933396" y="2874873"/>
                <a:ext cx="460858" cy="134554"/>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pic>
          <p:nvPicPr>
            <p:cNvPr id="19" name="Picture 4" descr="C:\Users\charwen\AppData\Local\Microsoft\Windows\Temporary Internet Files\Content.IE5\LWJ7FN3O\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364" y="5203118"/>
              <a:ext cx="1390650" cy="1390650"/>
            </a:xfrm>
            <a:prstGeom prst="rect">
              <a:avLst/>
            </a:prstGeom>
            <a:noFill/>
            <a:extLst>
              <a:ext uri="{909E8E84-426E-40DD-AFC4-6F175D3DCCD1}">
                <a14:hiddenFill xmlns:a14="http://schemas.microsoft.com/office/drawing/2010/main">
                  <a:solidFill>
                    <a:srgbClr val="FFFFFF"/>
                  </a:solidFill>
                </a14:hiddenFill>
              </a:ext>
            </a:extLst>
          </p:spPr>
        </p:pic>
        <p:sp>
          <p:nvSpPr>
            <p:cNvPr id="20" name="Cloud 19"/>
            <p:cNvSpPr/>
            <p:nvPr/>
          </p:nvSpPr>
          <p:spPr>
            <a:xfrm>
              <a:off x="6982680" y="1279299"/>
              <a:ext cx="2921330" cy="3104669"/>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latin typeface="+mj-lt"/>
                </a:rPr>
                <a:t>Converged Fabric</a:t>
              </a:r>
              <a:endParaRPr lang="en-US" sz="2000" dirty="0">
                <a:latin typeface="+mj-lt"/>
              </a:endParaRPr>
            </a:p>
          </p:txBody>
        </p:sp>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0015" y="4277605"/>
              <a:ext cx="77533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7324214" y="4383968"/>
              <a:ext cx="685801" cy="381000"/>
            </a:xfrm>
            <a:prstGeom prst="rect">
              <a:avLst/>
            </a:prstGeom>
            <a:noFill/>
          </p:spPr>
          <p:txBody>
            <a:bodyPr wrap="square" rtlCol="0">
              <a:spAutoFit/>
            </a:bodyPr>
            <a:lstStyle/>
            <a:p>
              <a:r>
                <a:rPr lang="en-US" b="1" dirty="0" smtClean="0"/>
                <a:t>TOR</a:t>
              </a:r>
              <a:endParaRPr lang="en-US" b="1" dirty="0"/>
            </a:p>
          </p:txBody>
        </p:sp>
      </p:grpSp>
      <p:sp>
        <p:nvSpPr>
          <p:cNvPr id="23" name="Right Arrow 22"/>
          <p:cNvSpPr/>
          <p:nvPr/>
        </p:nvSpPr>
        <p:spPr>
          <a:xfrm>
            <a:off x="5585325" y="3133825"/>
            <a:ext cx="838200" cy="5715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24" name="Group 23"/>
          <p:cNvGrpSpPr/>
          <p:nvPr/>
        </p:nvGrpSpPr>
        <p:grpSpPr>
          <a:xfrm>
            <a:off x="4095412" y="4256686"/>
            <a:ext cx="2496456" cy="1895053"/>
            <a:chOff x="4095413" y="4256686"/>
            <a:chExt cx="2095358" cy="1895053"/>
          </a:xfrm>
        </p:grpSpPr>
        <p:sp>
          <p:nvSpPr>
            <p:cNvPr id="25" name="Left Brace 24"/>
            <p:cNvSpPr/>
            <p:nvPr/>
          </p:nvSpPr>
          <p:spPr>
            <a:xfrm>
              <a:off x="4095413" y="4422392"/>
              <a:ext cx="393450" cy="1562773"/>
            </a:xfrm>
            <a:prstGeom prst="leftBrace">
              <a:avLst>
                <a:gd name="adj1" fmla="val 42067"/>
                <a:gd name="adj2" fmla="val 50000"/>
              </a:avLst>
            </a:prstGeom>
            <a:ln>
              <a:solidFill>
                <a:srgbClr val="FFFF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6" name="TextBox 25"/>
            <p:cNvSpPr txBox="1"/>
            <p:nvPr/>
          </p:nvSpPr>
          <p:spPr>
            <a:xfrm>
              <a:off x="4566025" y="4256686"/>
              <a:ext cx="838200" cy="400110"/>
            </a:xfrm>
            <a:prstGeom prst="rect">
              <a:avLst/>
            </a:prstGeom>
            <a:noFill/>
          </p:spPr>
          <p:txBody>
            <a:bodyPr wrap="square" rtlCol="0">
              <a:spAutoFit/>
            </a:bodyPr>
            <a:lstStyle/>
            <a:p>
              <a:r>
                <a:rPr lang="en-US" sz="2000" dirty="0" smtClean="0">
                  <a:solidFill>
                    <a:srgbClr val="FFFF00"/>
                  </a:solidFill>
                </a:rPr>
                <a:t>iSCSI</a:t>
              </a:r>
            </a:p>
          </p:txBody>
        </p:sp>
        <p:sp>
          <p:nvSpPr>
            <p:cNvPr id="27" name="TextBox 26"/>
            <p:cNvSpPr txBox="1"/>
            <p:nvPr/>
          </p:nvSpPr>
          <p:spPr>
            <a:xfrm>
              <a:off x="4564050" y="4777747"/>
              <a:ext cx="838200" cy="400110"/>
            </a:xfrm>
            <a:prstGeom prst="rect">
              <a:avLst/>
            </a:prstGeom>
            <a:noFill/>
          </p:spPr>
          <p:txBody>
            <a:bodyPr wrap="square" rtlCol="0">
              <a:spAutoFit/>
            </a:bodyPr>
            <a:lstStyle/>
            <a:p>
              <a:r>
                <a:rPr lang="en-US" sz="2000" dirty="0" smtClean="0">
                  <a:solidFill>
                    <a:srgbClr val="FFFF00"/>
                  </a:solidFill>
                </a:rPr>
                <a:t>SMB</a:t>
              </a:r>
            </a:p>
          </p:txBody>
        </p:sp>
        <p:sp>
          <p:nvSpPr>
            <p:cNvPr id="28" name="TextBox 27"/>
            <p:cNvSpPr txBox="1"/>
            <p:nvPr/>
          </p:nvSpPr>
          <p:spPr>
            <a:xfrm>
              <a:off x="4562075" y="5298808"/>
              <a:ext cx="838200" cy="400110"/>
            </a:xfrm>
            <a:prstGeom prst="rect">
              <a:avLst/>
            </a:prstGeom>
            <a:noFill/>
          </p:spPr>
          <p:txBody>
            <a:bodyPr wrap="square" rtlCol="0">
              <a:spAutoFit/>
            </a:bodyPr>
            <a:lstStyle/>
            <a:p>
              <a:r>
                <a:rPr lang="en-US" sz="2000" dirty="0" smtClean="0">
                  <a:solidFill>
                    <a:srgbClr val="FFFF00"/>
                  </a:solidFill>
                </a:rPr>
                <a:t>NFS</a:t>
              </a:r>
            </a:p>
          </p:txBody>
        </p:sp>
        <p:sp>
          <p:nvSpPr>
            <p:cNvPr id="29" name="TextBox 28"/>
            <p:cNvSpPr txBox="1"/>
            <p:nvPr/>
          </p:nvSpPr>
          <p:spPr>
            <a:xfrm>
              <a:off x="4560099" y="5751629"/>
              <a:ext cx="1630672" cy="400110"/>
            </a:xfrm>
            <a:prstGeom prst="rect">
              <a:avLst/>
            </a:prstGeom>
            <a:noFill/>
          </p:spPr>
          <p:txBody>
            <a:bodyPr wrap="square" rtlCol="0">
              <a:spAutoFit/>
            </a:bodyPr>
            <a:lstStyle/>
            <a:p>
              <a:r>
                <a:rPr lang="en-US" sz="2000" dirty="0" smtClean="0">
                  <a:solidFill>
                    <a:srgbClr val="FFFF00"/>
                  </a:solidFill>
                </a:rPr>
                <a:t>Fiber Channel</a:t>
              </a:r>
            </a:p>
          </p:txBody>
        </p:sp>
      </p:grpSp>
      <p:pic>
        <p:nvPicPr>
          <p:cNvPr id="1028" name="Picture 4" descr="C:\Users\charwen\AppData\Local\Microsoft\Windows\Temporary Internet Files\Content.IE5\040PV4JS\MC90043155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5916" y="3873695"/>
            <a:ext cx="783101" cy="78310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Users\charwen\AppData\Local\Microsoft\Windows\Temporary Internet Files\Content.IE5\040PV4JS\MC90043155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076" y="3494504"/>
            <a:ext cx="783101" cy="78310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Users\charwen\AppData\Local\Microsoft\Windows\Temporary Internet Files\Content.IE5\040PV4JS\MC90043155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9349" y="5107312"/>
            <a:ext cx="783101" cy="78310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charwen\AppData\Local\Microsoft\Windows\Temporary Internet Files\Content.IE5\040PV4JS\MC90043155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412" y="5161786"/>
            <a:ext cx="783101" cy="78310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Users\charwen\AppData\Local\Microsoft\Windows\Temporary Internet Files\Content.IE5\040PV4JS\MC90043155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6783" y="5168583"/>
            <a:ext cx="783101" cy="78310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Users\charwen\AppData\Local\Microsoft\Windows\Temporary Internet Files\Content.IE5\040PV4JS\MC90043155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739" y="3883785"/>
            <a:ext cx="783101" cy="78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95702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par>
                                <p:cTn id="13" presetID="10"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750993"/>
            <a:ext cx="10969943" cy="1356015"/>
          </a:xfrm>
        </p:spPr>
        <p:txBody>
          <a:bodyPr anchor="ctr">
            <a:noAutofit/>
          </a:bodyPr>
          <a:lstStyle/>
          <a:p>
            <a:pPr algn="ctr"/>
            <a:r>
              <a:rPr lang="en-US" dirty="0" smtClean="0">
                <a:latin typeface="+mn-lt"/>
              </a:rPr>
              <a:t>Minimum and Maximum Bandwidth </a:t>
            </a:r>
            <a:br>
              <a:rPr lang="en-US" dirty="0" smtClean="0">
                <a:latin typeface="+mn-lt"/>
              </a:rPr>
            </a:br>
            <a:r>
              <a:rPr lang="en-US" dirty="0" smtClean="0">
                <a:latin typeface="+mn-lt"/>
              </a:rPr>
              <a:t>are not just for multi-tenancy. </a:t>
            </a:r>
            <a:br>
              <a:rPr lang="en-US" dirty="0" smtClean="0">
                <a:latin typeface="+mn-lt"/>
              </a:rPr>
            </a:br>
            <a:r>
              <a:rPr lang="en-US" dirty="0" smtClean="0">
                <a:latin typeface="+mn-lt"/>
              </a:rPr>
              <a:t/>
            </a:r>
            <a:br>
              <a:rPr lang="en-US" dirty="0" smtClean="0">
                <a:latin typeface="+mn-lt"/>
              </a:rPr>
            </a:br>
            <a:r>
              <a:rPr lang="en-US" dirty="0" smtClean="0">
                <a:latin typeface="+mn-lt"/>
              </a:rPr>
              <a:t>They can apply to any network adapter.</a:t>
            </a:r>
            <a:endParaRPr lang="en-US" dirty="0">
              <a:latin typeface="+mn-lt"/>
            </a:endParaRPr>
          </a:p>
        </p:txBody>
      </p:sp>
    </p:spTree>
    <p:extLst>
      <p:ext uri="{BB962C8B-B14F-4D97-AF65-F5344CB8AC3E}">
        <p14:creationId xmlns:p14="http://schemas.microsoft.com/office/powerpoint/2010/main" val="300133617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Elbow Connector 28"/>
          <p:cNvCxnSpPr>
            <a:stCxn id="24" idx="3"/>
          </p:cNvCxnSpPr>
          <p:nvPr/>
        </p:nvCxnSpPr>
        <p:spPr>
          <a:xfrm>
            <a:off x="4175189" y="3702522"/>
            <a:ext cx="359856" cy="1127783"/>
          </a:xfrm>
          <a:prstGeom prst="bentConnector2">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Elbow Connector 91"/>
          <p:cNvCxnSpPr>
            <a:stCxn id="60" idx="3"/>
          </p:cNvCxnSpPr>
          <p:nvPr/>
        </p:nvCxnSpPr>
        <p:spPr>
          <a:xfrm>
            <a:off x="4175190" y="2021574"/>
            <a:ext cx="634451" cy="2932992"/>
          </a:xfrm>
          <a:prstGeom prst="bentConnector2">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59" idx="3"/>
          </p:cNvCxnSpPr>
          <p:nvPr/>
        </p:nvCxnSpPr>
        <p:spPr>
          <a:xfrm>
            <a:off x="4176234" y="2703413"/>
            <a:ext cx="493922" cy="2126892"/>
          </a:xfrm>
          <a:prstGeom prst="bentConnector2">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Converging on 10GbE (1)</a:t>
            </a:r>
            <a:endParaRPr lang="en-US" dirty="0"/>
          </a:p>
        </p:txBody>
      </p:sp>
      <p:sp>
        <p:nvSpPr>
          <p:cNvPr id="49" name="Rectangle 48"/>
          <p:cNvSpPr/>
          <p:nvPr/>
        </p:nvSpPr>
        <p:spPr bwMode="auto">
          <a:xfrm>
            <a:off x="1065212" y="1142999"/>
            <a:ext cx="10058400" cy="4568781"/>
          </a:xfrm>
          <a:prstGeom prst="rect">
            <a:avLst/>
          </a:prstGeom>
          <a:noFill/>
          <a:ln w="38100">
            <a:solidFill>
              <a:schemeClr val="bg1">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73" name="Rectangle 72"/>
          <p:cNvSpPr/>
          <p:nvPr/>
        </p:nvSpPr>
        <p:spPr>
          <a:xfrm>
            <a:off x="1217612" y="1284439"/>
            <a:ext cx="2667000" cy="3200966"/>
          </a:xfrm>
          <a:prstGeom prst="rect">
            <a:avLst/>
          </a:prstGeom>
          <a:solidFill>
            <a:schemeClr val="accent2">
              <a:lumMod val="50000"/>
            </a:schemeClr>
          </a:solidFill>
          <a:ln w="19050" cap="flat" cmpd="sng" algn="ctr">
            <a:solidFill>
              <a:schemeClr val="accent6"/>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accent6"/>
                </a:solidFill>
                <a:effectLst>
                  <a:outerShdw blurRad="38100" dist="38100" dir="2700000" algn="tl">
                    <a:srgbClr val="000000">
                      <a:alpha val="43137"/>
                    </a:srgbClr>
                  </a:outerShdw>
                </a:effectLst>
                <a:uLnTx/>
                <a:uFillTx/>
                <a:ea typeface="+mn-ea"/>
                <a:cs typeface="+mn-cs"/>
              </a:rPr>
              <a:t>Management OS</a:t>
            </a:r>
            <a:endParaRPr kumimoji="0" lang="en-US" sz="2400" b="1" i="0" u="none" strike="noStrike" kern="0" cap="none" spc="0" normalizeH="0" baseline="0" noProof="0" dirty="0">
              <a:ln>
                <a:noFill/>
              </a:ln>
              <a:solidFill>
                <a:schemeClr val="accent6"/>
              </a:solidFill>
              <a:effectLst>
                <a:outerShdw blurRad="38100" dist="38100" dir="2700000" algn="tl">
                  <a:srgbClr val="000000">
                    <a:alpha val="43137"/>
                  </a:srgbClr>
                </a:outerShdw>
              </a:effectLst>
              <a:uLnTx/>
              <a:uFillTx/>
              <a:ea typeface="+mn-ea"/>
              <a:cs typeface="+mn-cs"/>
            </a:endParaRPr>
          </a:p>
        </p:txBody>
      </p:sp>
      <p:sp>
        <p:nvSpPr>
          <p:cNvPr id="42" name="Rectangle 41"/>
          <p:cNvSpPr/>
          <p:nvPr/>
        </p:nvSpPr>
        <p:spPr bwMode="auto">
          <a:xfrm>
            <a:off x="1217612" y="4652814"/>
            <a:ext cx="4876800" cy="603504"/>
          </a:xfrm>
          <a:prstGeom prst="rect">
            <a:avLst/>
          </a:prstGeom>
          <a:solidFill>
            <a:schemeClr val="accent2">
              <a:lumMod val="60000"/>
              <a:lumOff val="40000"/>
            </a:schemeClr>
          </a:solidFill>
          <a:ln w="1905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NIC Teaming</a:t>
            </a:r>
          </a:p>
        </p:txBody>
      </p:sp>
      <p:sp>
        <p:nvSpPr>
          <p:cNvPr id="26" name="L-Shape 25"/>
          <p:cNvSpPr>
            <a:spLocks noChangeAspect="1"/>
          </p:cNvSpPr>
          <p:nvPr/>
        </p:nvSpPr>
        <p:spPr>
          <a:xfrm rot="5400000">
            <a:off x="3478321" y="5416668"/>
            <a:ext cx="367910" cy="591648"/>
          </a:xfrm>
          <a:prstGeom prst="corner">
            <a:avLst>
              <a:gd name="adj1" fmla="val 80459"/>
              <a:gd name="adj2" fmla="val 77767"/>
            </a:avLst>
          </a:prstGeom>
          <a:solidFill>
            <a:schemeClr val="accent1">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25" name="Rectangle 24"/>
          <p:cNvSpPr/>
          <p:nvPr/>
        </p:nvSpPr>
        <p:spPr bwMode="auto">
          <a:xfrm>
            <a:off x="1446212" y="3122508"/>
            <a:ext cx="1920240" cy="548640"/>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Storage</a:t>
            </a:r>
          </a:p>
        </p:txBody>
      </p:sp>
      <p:sp>
        <p:nvSpPr>
          <p:cNvPr id="28" name="Rectangle 27"/>
          <p:cNvSpPr/>
          <p:nvPr/>
        </p:nvSpPr>
        <p:spPr bwMode="auto">
          <a:xfrm>
            <a:off x="1446212" y="3794760"/>
            <a:ext cx="1920240" cy="548640"/>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Clustering</a:t>
            </a:r>
          </a:p>
        </p:txBody>
      </p:sp>
      <p:sp>
        <p:nvSpPr>
          <p:cNvPr id="68" name="TextBox 67"/>
          <p:cNvSpPr txBox="1"/>
          <p:nvPr/>
        </p:nvSpPr>
        <p:spPr>
          <a:xfrm>
            <a:off x="2217834" y="5792168"/>
            <a:ext cx="1074012" cy="369332"/>
          </a:xfrm>
          <a:prstGeom prst="rect">
            <a:avLst/>
          </a:prstGeom>
          <a:noFill/>
        </p:spPr>
        <p:txBody>
          <a:bodyPr wrap="none" lIns="0" tIns="0" rIns="0" bIns="0" rtlCol="0">
            <a:spAutoFit/>
          </a:bodyPr>
          <a:lstStyle/>
          <a:p>
            <a:pPr algn="r"/>
            <a: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10 </a:t>
            </a:r>
            <a:r>
              <a:rPr lang="en-US" sz="2400" b="1" dirty="0" err="1" smtClean="0">
                <a:gradFill>
                  <a:gsLst>
                    <a:gs pos="0">
                      <a:schemeClr val="tx1"/>
                    </a:gs>
                    <a:gs pos="86000">
                      <a:schemeClr val="tx1"/>
                    </a:gs>
                  </a:gsLst>
                  <a:lin ang="5400000" scaled="0"/>
                </a:gradFill>
                <a:effectLst>
                  <a:outerShdw blurRad="38100" dist="38100" dir="2700000" algn="tl">
                    <a:srgbClr val="000000">
                      <a:alpha val="43137"/>
                    </a:srgbClr>
                  </a:outerShdw>
                </a:effectLst>
              </a:rPr>
              <a:t>Gbps</a:t>
            </a:r>
            <a:endPar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cxnSp>
        <p:nvCxnSpPr>
          <p:cNvPr id="69" name="Elbow Connector 68"/>
          <p:cNvCxnSpPr>
            <a:stCxn id="42" idx="2"/>
            <a:endCxn id="26" idx="2"/>
          </p:cNvCxnSpPr>
          <p:nvPr/>
        </p:nvCxnSpPr>
        <p:spPr>
          <a:xfrm rot="16200000" flipH="1">
            <a:off x="3523035" y="5389295"/>
            <a:ext cx="272219" cy="6264"/>
          </a:xfrm>
          <a:prstGeom prst="bentConnector3">
            <a:avLst>
              <a:gd name="adj1" fmla="val 50000"/>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3113401" y="2052324"/>
            <a:ext cx="815314"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Elbow Connector 90"/>
          <p:cNvCxnSpPr>
            <a:stCxn id="25" idx="3"/>
            <a:endCxn id="24" idx="1"/>
          </p:cNvCxnSpPr>
          <p:nvPr/>
        </p:nvCxnSpPr>
        <p:spPr>
          <a:xfrm>
            <a:off x="3366452" y="3396828"/>
            <a:ext cx="363889" cy="336445"/>
          </a:xfrm>
          <a:prstGeom prst="bentConnector3">
            <a:avLst>
              <a:gd name="adj1" fmla="val 50000"/>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Elbow Connector 83"/>
          <p:cNvCxnSpPr>
            <a:stCxn id="28" idx="3"/>
            <a:endCxn id="24" idx="1"/>
          </p:cNvCxnSpPr>
          <p:nvPr/>
        </p:nvCxnSpPr>
        <p:spPr>
          <a:xfrm flipV="1">
            <a:off x="3366452" y="3733273"/>
            <a:ext cx="363889" cy="335807"/>
          </a:xfrm>
          <a:prstGeom prst="bentConnector3">
            <a:avLst>
              <a:gd name="adj1" fmla="val 50000"/>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1446212" y="1778004"/>
            <a:ext cx="1920240" cy="548640"/>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Management</a:t>
            </a:r>
          </a:p>
        </p:txBody>
      </p:sp>
      <p:sp>
        <p:nvSpPr>
          <p:cNvPr id="60" name="L-Shape 59"/>
          <p:cNvSpPr/>
          <p:nvPr/>
        </p:nvSpPr>
        <p:spPr>
          <a:xfrm rot="5400000">
            <a:off x="3814454" y="1829900"/>
            <a:ext cx="276623" cy="444848"/>
          </a:xfrm>
          <a:prstGeom prst="corner">
            <a:avLst>
              <a:gd name="adj1" fmla="val 80459"/>
              <a:gd name="adj2" fmla="val 77767"/>
            </a:avLst>
          </a:prstGeom>
          <a:solidFill>
            <a:schemeClr val="accent2">
              <a:lumMod val="40000"/>
              <a:lumOff val="6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cxnSp>
        <p:nvCxnSpPr>
          <p:cNvPr id="95" name="Straight Connector 94"/>
          <p:cNvCxnSpPr/>
          <p:nvPr/>
        </p:nvCxnSpPr>
        <p:spPr>
          <a:xfrm flipH="1">
            <a:off x="3141262" y="2707548"/>
            <a:ext cx="815314"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L-Shape 58"/>
          <p:cNvSpPr/>
          <p:nvPr/>
        </p:nvSpPr>
        <p:spPr>
          <a:xfrm rot="5400000">
            <a:off x="3815498" y="2511739"/>
            <a:ext cx="276623" cy="444848"/>
          </a:xfrm>
          <a:prstGeom prst="corner">
            <a:avLst>
              <a:gd name="adj1" fmla="val 80459"/>
              <a:gd name="adj2" fmla="val 77767"/>
            </a:avLst>
          </a:prstGeom>
          <a:solidFill>
            <a:schemeClr val="accent2">
              <a:lumMod val="40000"/>
              <a:lumOff val="6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27" name="Rectangle 26"/>
          <p:cNvSpPr/>
          <p:nvPr/>
        </p:nvSpPr>
        <p:spPr bwMode="auto">
          <a:xfrm>
            <a:off x="1446212" y="2450256"/>
            <a:ext cx="1920240" cy="548640"/>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Live Migration</a:t>
            </a:r>
          </a:p>
        </p:txBody>
      </p:sp>
      <p:sp>
        <p:nvSpPr>
          <p:cNvPr id="4" name="TextBox 3"/>
          <p:cNvSpPr txBox="1"/>
          <p:nvPr/>
        </p:nvSpPr>
        <p:spPr>
          <a:xfrm>
            <a:off x="6380704" y="1647930"/>
            <a:ext cx="4571314" cy="2585323"/>
          </a:xfrm>
          <a:prstGeom prst="rect">
            <a:avLst/>
          </a:prstGeom>
          <a:noFill/>
        </p:spPr>
        <p:txBody>
          <a:bodyPr wrap="square" lIns="0" tIns="0" rIns="0" bIns="0" rtlCol="0">
            <a:spAutoFit/>
          </a:bodyPr>
          <a:lstStyle/>
          <a:p>
            <a:r>
              <a:rPr lang="en-US" sz="2400" dirty="0"/>
              <a:t>A 10GbE port replaces multiple 1GbE </a:t>
            </a:r>
            <a:r>
              <a:rPr lang="en-US" sz="2400" dirty="0" smtClean="0"/>
              <a:t>ports</a:t>
            </a:r>
            <a:endParaRPr lang="en-US" sz="2400" dirty="0"/>
          </a:p>
          <a:p>
            <a:endParaRPr lang="en-US" sz="2400" dirty="0" smtClean="0"/>
          </a:p>
          <a:p>
            <a:r>
              <a:rPr lang="en-US" sz="2400" dirty="0" err="1" smtClean="0"/>
              <a:t>QoS</a:t>
            </a:r>
            <a:r>
              <a:rPr lang="en-US" sz="2400" dirty="0" smtClean="0"/>
              <a:t> policies apply outside VMs</a:t>
            </a:r>
          </a:p>
          <a:p>
            <a:endParaRPr lang="en-US" sz="2400" dirty="0" smtClean="0"/>
          </a:p>
          <a:p>
            <a:r>
              <a:rPr lang="en-US" sz="2400" dirty="0" smtClean="0"/>
              <a:t>Create multiple </a:t>
            </a:r>
            <a:r>
              <a:rPr lang="en-US" sz="2400" dirty="0" err="1" smtClean="0"/>
              <a:t>tNICs</a:t>
            </a:r>
            <a:r>
              <a:rPr lang="en-US" sz="2400" dirty="0" smtClean="0"/>
              <a:t>, each with its own minimum bandwidth policy</a:t>
            </a:r>
            <a:endParaRPr lang="en-US" sz="4000" dirty="0" smtClean="0">
              <a:gradFill>
                <a:gsLst>
                  <a:gs pos="0">
                    <a:schemeClr val="tx1"/>
                  </a:gs>
                  <a:gs pos="86000">
                    <a:schemeClr val="tx1"/>
                  </a:gs>
                </a:gsLst>
                <a:lin ang="5400000" scaled="0"/>
              </a:gradFill>
            </a:endParaRPr>
          </a:p>
        </p:txBody>
      </p:sp>
      <p:sp>
        <p:nvSpPr>
          <p:cNvPr id="24" name="L-Shape 23"/>
          <p:cNvSpPr/>
          <p:nvPr/>
        </p:nvSpPr>
        <p:spPr>
          <a:xfrm rot="5400000">
            <a:off x="3814453" y="3510848"/>
            <a:ext cx="276623" cy="444848"/>
          </a:xfrm>
          <a:prstGeom prst="corner">
            <a:avLst>
              <a:gd name="adj1" fmla="val 80459"/>
              <a:gd name="adj2" fmla="val 77767"/>
            </a:avLst>
          </a:prstGeom>
          <a:solidFill>
            <a:schemeClr val="accent2">
              <a:lumMod val="40000"/>
              <a:lumOff val="6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Tree>
    <p:extLst>
      <p:ext uri="{BB962C8B-B14F-4D97-AF65-F5344CB8AC3E}">
        <p14:creationId xmlns:p14="http://schemas.microsoft.com/office/powerpoint/2010/main" val="69025841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p:cNvCxnSpPr/>
          <p:nvPr/>
        </p:nvCxnSpPr>
        <p:spPr>
          <a:xfrm>
            <a:off x="4874849" y="4069080"/>
            <a:ext cx="0" cy="10427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Elbow Connector 91"/>
          <p:cNvCxnSpPr>
            <a:stCxn id="60" idx="3"/>
          </p:cNvCxnSpPr>
          <p:nvPr/>
        </p:nvCxnSpPr>
        <p:spPr>
          <a:xfrm>
            <a:off x="4175190" y="2021574"/>
            <a:ext cx="540205" cy="2327939"/>
          </a:xfrm>
          <a:prstGeom prst="bentConnector2">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4" idx="0"/>
          </p:cNvCxnSpPr>
          <p:nvPr/>
        </p:nvCxnSpPr>
        <p:spPr>
          <a:xfrm flipH="1">
            <a:off x="5696677" y="2979186"/>
            <a:ext cx="506" cy="10427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59" idx="3"/>
          </p:cNvCxnSpPr>
          <p:nvPr/>
        </p:nvCxnSpPr>
        <p:spPr>
          <a:xfrm>
            <a:off x="4176234" y="2703413"/>
            <a:ext cx="386761" cy="1646100"/>
          </a:xfrm>
          <a:prstGeom prst="bentConnector2">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58" idx="3"/>
          </p:cNvCxnSpPr>
          <p:nvPr/>
        </p:nvCxnSpPr>
        <p:spPr>
          <a:xfrm>
            <a:off x="4176234" y="3700916"/>
            <a:ext cx="224306" cy="605053"/>
          </a:xfrm>
          <a:prstGeom prst="bentConnector2">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Converging on 10GbE (2)</a:t>
            </a:r>
            <a:endParaRPr lang="en-US" dirty="0"/>
          </a:p>
        </p:txBody>
      </p:sp>
      <p:sp>
        <p:nvSpPr>
          <p:cNvPr id="49" name="Rectangle 48"/>
          <p:cNvSpPr/>
          <p:nvPr/>
        </p:nvSpPr>
        <p:spPr bwMode="auto">
          <a:xfrm>
            <a:off x="1065212" y="1142999"/>
            <a:ext cx="10058400" cy="4568781"/>
          </a:xfrm>
          <a:prstGeom prst="rect">
            <a:avLst/>
          </a:prstGeom>
          <a:noFill/>
          <a:ln w="38100">
            <a:solidFill>
              <a:schemeClr val="bg1">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3" name="Rectangle 52"/>
          <p:cNvSpPr/>
          <p:nvPr/>
        </p:nvSpPr>
        <p:spPr bwMode="auto">
          <a:xfrm>
            <a:off x="4309168" y="3982433"/>
            <a:ext cx="4195092" cy="607091"/>
          </a:xfrm>
          <a:prstGeom prst="rect">
            <a:avLst/>
          </a:prstGeom>
          <a:solidFill>
            <a:schemeClr val="accent3">
              <a:lumMod val="60000"/>
              <a:lumOff val="40000"/>
            </a:schemeClr>
          </a:solidFill>
          <a:ln w="1905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Hyper-V Extensible Switch</a:t>
            </a:r>
          </a:p>
        </p:txBody>
      </p:sp>
      <p:sp>
        <p:nvSpPr>
          <p:cNvPr id="73" name="Rectangle 72"/>
          <p:cNvSpPr/>
          <p:nvPr/>
        </p:nvSpPr>
        <p:spPr>
          <a:xfrm>
            <a:off x="1217612" y="1284439"/>
            <a:ext cx="2667000" cy="3200966"/>
          </a:xfrm>
          <a:prstGeom prst="rect">
            <a:avLst/>
          </a:prstGeom>
          <a:solidFill>
            <a:schemeClr val="accent2">
              <a:lumMod val="50000"/>
            </a:schemeClr>
          </a:solidFill>
          <a:ln w="19050" cap="flat" cmpd="sng" algn="ctr">
            <a:solidFill>
              <a:schemeClr val="accent6"/>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accent6"/>
                </a:solidFill>
                <a:effectLst>
                  <a:outerShdw blurRad="38100" dist="38100" dir="2700000" algn="tl">
                    <a:srgbClr val="000000">
                      <a:alpha val="43137"/>
                    </a:srgbClr>
                  </a:outerShdw>
                </a:effectLst>
                <a:uLnTx/>
                <a:uFillTx/>
                <a:ea typeface="+mn-ea"/>
                <a:cs typeface="+mn-cs"/>
              </a:rPr>
              <a:t>Management OS</a:t>
            </a:r>
            <a:endParaRPr kumimoji="0" lang="en-US" sz="2400" b="1" i="0" u="none" strike="noStrike" kern="0" cap="none" spc="0" normalizeH="0" baseline="0" noProof="0" dirty="0">
              <a:ln>
                <a:noFill/>
              </a:ln>
              <a:solidFill>
                <a:schemeClr val="accent6"/>
              </a:solidFill>
              <a:effectLst>
                <a:outerShdw blurRad="38100" dist="38100" dir="2700000" algn="tl">
                  <a:srgbClr val="000000">
                    <a:alpha val="43137"/>
                  </a:srgbClr>
                </a:outerShdw>
              </a:effectLst>
              <a:uLnTx/>
              <a:uFillTx/>
              <a:ea typeface="+mn-ea"/>
              <a:cs typeface="+mn-cs"/>
            </a:endParaRPr>
          </a:p>
        </p:txBody>
      </p:sp>
      <p:sp>
        <p:nvSpPr>
          <p:cNvPr id="42" name="Rectangle 41"/>
          <p:cNvSpPr/>
          <p:nvPr/>
        </p:nvSpPr>
        <p:spPr bwMode="auto">
          <a:xfrm>
            <a:off x="1217612" y="4753294"/>
            <a:ext cx="4876800" cy="603504"/>
          </a:xfrm>
          <a:prstGeom prst="rect">
            <a:avLst/>
          </a:prstGeom>
          <a:solidFill>
            <a:schemeClr val="accent2">
              <a:lumMod val="60000"/>
              <a:lumOff val="40000"/>
            </a:schemeClr>
          </a:solidFill>
          <a:ln w="1905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NIC Teaming</a:t>
            </a:r>
          </a:p>
        </p:txBody>
      </p:sp>
      <p:sp>
        <p:nvSpPr>
          <p:cNvPr id="54" name="Rectangle 53"/>
          <p:cNvSpPr/>
          <p:nvPr/>
        </p:nvSpPr>
        <p:spPr bwMode="auto">
          <a:xfrm>
            <a:off x="5176684" y="1764606"/>
            <a:ext cx="1263233" cy="1076268"/>
          </a:xfrm>
          <a:prstGeom prst="rect">
            <a:avLst/>
          </a:prstGeom>
          <a:solidFill>
            <a:schemeClr val="accent1"/>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Hosted VM</a:t>
            </a:r>
          </a:p>
        </p:txBody>
      </p:sp>
      <p:sp>
        <p:nvSpPr>
          <p:cNvPr id="44" name="L-Shape 43"/>
          <p:cNvSpPr/>
          <p:nvPr/>
        </p:nvSpPr>
        <p:spPr>
          <a:xfrm rot="5400000">
            <a:off x="5669988" y="2618450"/>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58" name="L-Shape 57"/>
          <p:cNvSpPr/>
          <p:nvPr/>
        </p:nvSpPr>
        <p:spPr>
          <a:xfrm rot="5400000">
            <a:off x="3815498" y="3509242"/>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algn="ctr" defTabSz="914400"/>
            <a:endParaRPr lang="en-US" sz="1100" kern="0" dirty="0">
              <a:solidFill>
                <a:srgbClr val="1A1A1A"/>
              </a:solidFill>
              <a:latin typeface="Segoe UI"/>
            </a:endParaRPr>
          </a:p>
        </p:txBody>
      </p:sp>
      <p:sp>
        <p:nvSpPr>
          <p:cNvPr id="26" name="L-Shape 25"/>
          <p:cNvSpPr>
            <a:spLocks noChangeAspect="1"/>
          </p:cNvSpPr>
          <p:nvPr/>
        </p:nvSpPr>
        <p:spPr>
          <a:xfrm rot="5400000">
            <a:off x="3069140" y="5429095"/>
            <a:ext cx="367910" cy="591648"/>
          </a:xfrm>
          <a:prstGeom prst="corner">
            <a:avLst>
              <a:gd name="adj1" fmla="val 80459"/>
              <a:gd name="adj2" fmla="val 77767"/>
            </a:avLst>
          </a:prstGeom>
          <a:solidFill>
            <a:schemeClr val="accent1">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25" name="Rectangle 24"/>
          <p:cNvSpPr/>
          <p:nvPr/>
        </p:nvSpPr>
        <p:spPr bwMode="auto">
          <a:xfrm>
            <a:off x="1446212" y="3122508"/>
            <a:ext cx="1920240" cy="548640"/>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Storage</a:t>
            </a:r>
          </a:p>
        </p:txBody>
      </p:sp>
      <p:sp>
        <p:nvSpPr>
          <p:cNvPr id="28" name="Rectangle 27"/>
          <p:cNvSpPr/>
          <p:nvPr/>
        </p:nvSpPr>
        <p:spPr bwMode="auto">
          <a:xfrm>
            <a:off x="1446212" y="3794760"/>
            <a:ext cx="1920240" cy="548640"/>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Clustering</a:t>
            </a:r>
          </a:p>
        </p:txBody>
      </p:sp>
      <p:sp>
        <p:nvSpPr>
          <p:cNvPr id="68" name="TextBox 67"/>
          <p:cNvSpPr txBox="1"/>
          <p:nvPr/>
        </p:nvSpPr>
        <p:spPr>
          <a:xfrm>
            <a:off x="1593923" y="5794908"/>
            <a:ext cx="1074012" cy="369332"/>
          </a:xfrm>
          <a:prstGeom prst="rect">
            <a:avLst/>
          </a:prstGeom>
          <a:noFill/>
        </p:spPr>
        <p:txBody>
          <a:bodyPr wrap="none" lIns="0" tIns="0" rIns="0" bIns="0" rtlCol="0">
            <a:spAutoFit/>
          </a:bodyPr>
          <a:lstStyle/>
          <a:p>
            <a:pPr algn="r"/>
            <a: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10 </a:t>
            </a:r>
            <a:r>
              <a:rPr lang="en-US" sz="2400" b="1" dirty="0" err="1" smtClean="0">
                <a:gradFill>
                  <a:gsLst>
                    <a:gs pos="0">
                      <a:schemeClr val="tx1"/>
                    </a:gs>
                    <a:gs pos="86000">
                      <a:schemeClr val="tx1"/>
                    </a:gs>
                  </a:gsLst>
                  <a:lin ang="5400000" scaled="0"/>
                </a:gradFill>
                <a:effectLst>
                  <a:outerShdw blurRad="38100" dist="38100" dir="2700000" algn="tl">
                    <a:srgbClr val="000000">
                      <a:alpha val="43137"/>
                    </a:srgbClr>
                  </a:outerShdw>
                </a:effectLst>
              </a:rPr>
              <a:t>Gbps</a:t>
            </a:r>
            <a:endPar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cxnSp>
        <p:nvCxnSpPr>
          <p:cNvPr id="69" name="Elbow Connector 68"/>
          <p:cNvCxnSpPr>
            <a:endCxn id="26" idx="2"/>
          </p:cNvCxnSpPr>
          <p:nvPr/>
        </p:nvCxnSpPr>
        <p:spPr>
          <a:xfrm rot="5400000">
            <a:off x="3164803" y="5451879"/>
            <a:ext cx="177378" cy="793"/>
          </a:xfrm>
          <a:prstGeom prst="bentConnector3">
            <a:avLst>
              <a:gd name="adj1" fmla="val 50000"/>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3113401" y="2052324"/>
            <a:ext cx="815314"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Elbow Connector 90"/>
          <p:cNvCxnSpPr>
            <a:stCxn id="25" idx="3"/>
            <a:endCxn id="58" idx="1"/>
          </p:cNvCxnSpPr>
          <p:nvPr/>
        </p:nvCxnSpPr>
        <p:spPr>
          <a:xfrm>
            <a:off x="3366452" y="3396828"/>
            <a:ext cx="364934" cy="334839"/>
          </a:xfrm>
          <a:prstGeom prst="bentConnector3">
            <a:avLst>
              <a:gd name="adj1" fmla="val 50000"/>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Elbow Connector 83"/>
          <p:cNvCxnSpPr>
            <a:stCxn id="28" idx="3"/>
            <a:endCxn id="58" idx="1"/>
          </p:cNvCxnSpPr>
          <p:nvPr/>
        </p:nvCxnSpPr>
        <p:spPr>
          <a:xfrm flipV="1">
            <a:off x="3366452" y="3731667"/>
            <a:ext cx="364934" cy="337413"/>
          </a:xfrm>
          <a:prstGeom prst="bentConnector3">
            <a:avLst>
              <a:gd name="adj1" fmla="val 50000"/>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1446212" y="1778004"/>
            <a:ext cx="1920240" cy="548640"/>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Management</a:t>
            </a:r>
          </a:p>
        </p:txBody>
      </p:sp>
      <p:sp>
        <p:nvSpPr>
          <p:cNvPr id="60" name="L-Shape 59"/>
          <p:cNvSpPr/>
          <p:nvPr/>
        </p:nvSpPr>
        <p:spPr>
          <a:xfrm rot="5400000">
            <a:off x="3814454" y="1829900"/>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algn="ctr" defTabSz="914400"/>
            <a:endParaRPr lang="en-US" sz="1100" kern="0" dirty="0">
              <a:solidFill>
                <a:srgbClr val="1A1A1A"/>
              </a:solidFill>
              <a:latin typeface="Segoe UI"/>
            </a:endParaRPr>
          </a:p>
        </p:txBody>
      </p:sp>
      <p:cxnSp>
        <p:nvCxnSpPr>
          <p:cNvPr id="95" name="Straight Connector 94"/>
          <p:cNvCxnSpPr/>
          <p:nvPr/>
        </p:nvCxnSpPr>
        <p:spPr>
          <a:xfrm flipH="1">
            <a:off x="3141262" y="2707548"/>
            <a:ext cx="815314"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L-Shape 58"/>
          <p:cNvSpPr/>
          <p:nvPr/>
        </p:nvSpPr>
        <p:spPr>
          <a:xfrm rot="5400000">
            <a:off x="3815498" y="2511739"/>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algn="ctr" defTabSz="914400"/>
            <a:endParaRPr lang="en-US" sz="1100" kern="0" dirty="0">
              <a:solidFill>
                <a:srgbClr val="1A1A1A"/>
              </a:solidFill>
              <a:latin typeface="Segoe UI"/>
            </a:endParaRPr>
          </a:p>
        </p:txBody>
      </p:sp>
      <p:sp>
        <p:nvSpPr>
          <p:cNvPr id="27" name="Rectangle 26"/>
          <p:cNvSpPr/>
          <p:nvPr/>
        </p:nvSpPr>
        <p:spPr bwMode="auto">
          <a:xfrm>
            <a:off x="1446212" y="2450256"/>
            <a:ext cx="1920240" cy="548640"/>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Live Migration</a:t>
            </a:r>
          </a:p>
        </p:txBody>
      </p:sp>
      <p:sp>
        <p:nvSpPr>
          <p:cNvPr id="13" name="Rectangle 12"/>
          <p:cNvSpPr/>
          <p:nvPr/>
        </p:nvSpPr>
        <p:spPr>
          <a:xfrm>
            <a:off x="6665407" y="1313847"/>
            <a:ext cx="4307393" cy="2308324"/>
          </a:xfrm>
          <a:prstGeom prst="rect">
            <a:avLst/>
          </a:prstGeom>
        </p:spPr>
        <p:txBody>
          <a:bodyPr wrap="square">
            <a:spAutoFit/>
          </a:bodyPr>
          <a:lstStyle/>
          <a:p>
            <a:r>
              <a:rPr lang="en-US" sz="2400" dirty="0" smtClean="0"/>
              <a:t>Alternatively, team multiple 10G NICs</a:t>
            </a:r>
          </a:p>
          <a:p>
            <a:endParaRPr lang="en-US" sz="2400" dirty="0"/>
          </a:p>
          <a:p>
            <a:r>
              <a:rPr lang="en-US" sz="2400" dirty="0" smtClean="0"/>
              <a:t>Provide multiple </a:t>
            </a:r>
            <a:r>
              <a:rPr lang="en-US" sz="2400" dirty="0" err="1" smtClean="0"/>
              <a:t>vNICs</a:t>
            </a:r>
            <a:r>
              <a:rPr lang="en-US" sz="2400" dirty="0" smtClean="0"/>
              <a:t>, each with its own workload and </a:t>
            </a:r>
            <a:r>
              <a:rPr lang="en-US" sz="2400" dirty="0" err="1" smtClean="0"/>
              <a:t>QoS</a:t>
            </a:r>
            <a:r>
              <a:rPr lang="en-US" sz="2400" dirty="0" smtClean="0"/>
              <a:t> policy</a:t>
            </a:r>
            <a:endParaRPr lang="en-US" sz="2400" dirty="0"/>
          </a:p>
        </p:txBody>
      </p:sp>
      <p:sp>
        <p:nvSpPr>
          <p:cNvPr id="46" name="L-Shape 45"/>
          <p:cNvSpPr>
            <a:spLocks noChangeAspect="1"/>
          </p:cNvSpPr>
          <p:nvPr/>
        </p:nvSpPr>
        <p:spPr>
          <a:xfrm rot="5400000">
            <a:off x="3843255" y="5429095"/>
            <a:ext cx="367910" cy="591648"/>
          </a:xfrm>
          <a:prstGeom prst="corner">
            <a:avLst>
              <a:gd name="adj1" fmla="val 80459"/>
              <a:gd name="adj2" fmla="val 77767"/>
            </a:avLst>
          </a:prstGeom>
          <a:solidFill>
            <a:schemeClr val="accent1">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cxnSp>
        <p:nvCxnSpPr>
          <p:cNvPr id="47" name="Elbow Connector 46"/>
          <p:cNvCxnSpPr>
            <a:endCxn id="46" idx="2"/>
          </p:cNvCxnSpPr>
          <p:nvPr/>
        </p:nvCxnSpPr>
        <p:spPr>
          <a:xfrm rot="5400000">
            <a:off x="3938918" y="5451879"/>
            <a:ext cx="177378" cy="793"/>
          </a:xfrm>
          <a:prstGeom prst="bentConnector3">
            <a:avLst>
              <a:gd name="adj1" fmla="val 50000"/>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57144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Windows Server 8 even takes advantage of hardware to complement software QoS.</a:t>
            </a:r>
            <a:endParaRPr lang="en-US" dirty="0">
              <a:latin typeface="+mn-lt"/>
            </a:endParaRPr>
          </a:p>
        </p:txBody>
      </p:sp>
    </p:spTree>
    <p:extLst>
      <p:ext uri="{BB962C8B-B14F-4D97-AF65-F5344CB8AC3E}">
        <p14:creationId xmlns:p14="http://schemas.microsoft.com/office/powerpoint/2010/main" val="355691675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4946740" cy="1523494"/>
          </a:xfrm>
        </p:spPr>
        <p:txBody>
          <a:bodyPr/>
          <a:lstStyle/>
          <a:p>
            <a:r>
              <a:rPr lang="en-US" dirty="0" err="1" smtClean="0"/>
              <a:t>QoS</a:t>
            </a:r>
            <a:r>
              <a:rPr lang="en-US" dirty="0" smtClean="0"/>
              <a:t> for Networking and Storage Convergence</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grpSp>
        <p:nvGrpSpPr>
          <p:cNvPr id="23" name="Group 22"/>
          <p:cNvGrpSpPr/>
          <p:nvPr/>
        </p:nvGrpSpPr>
        <p:grpSpPr>
          <a:xfrm>
            <a:off x="6099630" y="1589711"/>
            <a:ext cx="5397202" cy="3859116"/>
            <a:chOff x="6099630" y="1589711"/>
            <a:chExt cx="5397202" cy="3859116"/>
          </a:xfrm>
        </p:grpSpPr>
        <p:sp>
          <p:nvSpPr>
            <p:cNvPr id="5" name="Rectangle 4"/>
            <p:cNvSpPr/>
            <p:nvPr/>
          </p:nvSpPr>
          <p:spPr>
            <a:xfrm>
              <a:off x="6099630" y="1589711"/>
              <a:ext cx="2667000" cy="3200966"/>
            </a:xfrm>
            <a:prstGeom prst="rect">
              <a:avLst/>
            </a:prstGeom>
            <a:solidFill>
              <a:schemeClr val="accent2">
                <a:lumMod val="50000"/>
              </a:schemeClr>
            </a:solidFill>
            <a:ln w="19050" cap="flat" cmpd="sng" algn="ctr">
              <a:solidFill>
                <a:schemeClr val="accent6"/>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accent6"/>
                  </a:solidFill>
                  <a:effectLst>
                    <a:outerShdw blurRad="38100" dist="38100" dir="2700000" algn="tl">
                      <a:srgbClr val="000000">
                        <a:alpha val="43137"/>
                      </a:srgbClr>
                    </a:outerShdw>
                  </a:effectLst>
                  <a:uLnTx/>
                  <a:uFillTx/>
                  <a:ea typeface="+mn-ea"/>
                  <a:cs typeface="+mn-cs"/>
                </a:rPr>
                <a:t>Management OS</a:t>
              </a:r>
              <a:endParaRPr kumimoji="0" lang="en-US" sz="2400" b="1" i="0" u="none" strike="noStrike" kern="0" cap="none" spc="0" normalizeH="0" baseline="0" noProof="0" dirty="0">
                <a:ln>
                  <a:noFill/>
                </a:ln>
                <a:solidFill>
                  <a:schemeClr val="accent6"/>
                </a:solidFill>
                <a:effectLst>
                  <a:outerShdw blurRad="38100" dist="38100" dir="2700000" algn="tl">
                    <a:srgbClr val="000000">
                      <a:alpha val="43137"/>
                    </a:srgbClr>
                  </a:outerShdw>
                </a:effectLst>
                <a:uLnTx/>
                <a:uFillTx/>
                <a:ea typeface="+mn-ea"/>
                <a:cs typeface="+mn-cs"/>
              </a:endParaRPr>
            </a:p>
          </p:txBody>
        </p:sp>
        <p:cxnSp>
          <p:nvCxnSpPr>
            <p:cNvPr id="6" name="Straight Connector 5"/>
            <p:cNvCxnSpPr/>
            <p:nvPr/>
          </p:nvCxnSpPr>
          <p:spPr>
            <a:xfrm>
              <a:off x="10290103" y="3574253"/>
              <a:ext cx="0" cy="58739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auto">
            <a:xfrm>
              <a:off x="9948312" y="4073662"/>
              <a:ext cx="1548520" cy="303545"/>
            </a:xfrm>
            <a:prstGeom prst="rect">
              <a:avLst/>
            </a:prstGeom>
            <a:solidFill>
              <a:schemeClr val="accent3">
                <a:lumMod val="60000"/>
                <a:lumOff val="40000"/>
              </a:schemeClr>
            </a:solidFill>
            <a:ln w="1905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solidFill>
                  <a:schemeClr val="bg1"/>
                </a:solidFill>
              </a:endParaRPr>
            </a:p>
          </p:txBody>
        </p:sp>
        <p:sp>
          <p:nvSpPr>
            <p:cNvPr id="8" name="TextBox 7"/>
            <p:cNvSpPr txBox="1"/>
            <p:nvPr/>
          </p:nvSpPr>
          <p:spPr>
            <a:xfrm>
              <a:off x="8053226" y="5079495"/>
              <a:ext cx="1074012" cy="369332"/>
            </a:xfrm>
            <a:prstGeom prst="rect">
              <a:avLst/>
            </a:prstGeom>
            <a:noFill/>
          </p:spPr>
          <p:txBody>
            <a:bodyPr wrap="none" lIns="0" tIns="0" rIns="0" bIns="0" rtlCol="0">
              <a:spAutoFit/>
            </a:bodyPr>
            <a:lstStyle/>
            <a:p>
              <a:pPr algn="r"/>
              <a:r>
                <a:rPr lang="en-US" sz="2400" b="1" i="1" dirty="0" smtClean="0">
                  <a:gradFill>
                    <a:gsLst>
                      <a:gs pos="0">
                        <a:schemeClr val="tx1"/>
                      </a:gs>
                      <a:gs pos="86000">
                        <a:schemeClr val="tx1"/>
                      </a:gs>
                    </a:gsLst>
                    <a:lin ang="5400000" scaled="0"/>
                  </a:gradFill>
                  <a:effectLst>
                    <a:outerShdw blurRad="38100" dist="38100" dir="2700000" algn="tl">
                      <a:srgbClr val="000000">
                        <a:alpha val="43137"/>
                      </a:srgbClr>
                    </a:outerShdw>
                  </a:effectLst>
                </a:rPr>
                <a:t>10 </a:t>
              </a:r>
              <a:r>
                <a:rPr lang="en-US" sz="2400" b="1" i="1" dirty="0" err="1" smtClean="0">
                  <a:gradFill>
                    <a:gsLst>
                      <a:gs pos="0">
                        <a:schemeClr val="tx1"/>
                      </a:gs>
                      <a:gs pos="86000">
                        <a:schemeClr val="tx1"/>
                      </a:gs>
                    </a:gsLst>
                    <a:lin ang="5400000" scaled="0"/>
                  </a:gradFill>
                  <a:effectLst>
                    <a:outerShdw blurRad="38100" dist="38100" dir="2700000" algn="tl">
                      <a:srgbClr val="000000">
                        <a:alpha val="43137"/>
                      </a:srgbClr>
                    </a:outerShdw>
                  </a:effectLst>
                </a:rPr>
                <a:t>Gbps</a:t>
              </a:r>
              <a:endParaRPr lang="en-US" sz="2400" b="1" i="1"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9" name="TextBox 8"/>
            <p:cNvSpPr txBox="1"/>
            <p:nvPr/>
          </p:nvSpPr>
          <p:spPr>
            <a:xfrm>
              <a:off x="8936488" y="3328858"/>
              <a:ext cx="251672" cy="369332"/>
            </a:xfrm>
            <a:prstGeom prst="rect">
              <a:avLst/>
            </a:prstGeom>
            <a:noFill/>
          </p:spPr>
          <p:txBody>
            <a:bodyPr wrap="none" lIns="0" tIns="0" rIns="0" bIns="0" rtlCol="0">
              <a:spAutoFit/>
            </a:bodyPr>
            <a:lstStyle/>
            <a:p>
              <a:pPr algn="r"/>
              <a:r>
                <a:rPr lang="en-US" sz="2400" b="1" dirty="0" smtClean="0">
                  <a:effectLst>
                    <a:outerShdw blurRad="38100" dist="38100" dir="2700000" algn="tl">
                      <a:srgbClr val="000000">
                        <a:alpha val="43137"/>
                      </a:srgbClr>
                    </a:outerShdw>
                  </a:effectLst>
                  <a:latin typeface="Segoe UI Light" pitchFamily="34" charset="0"/>
                  <a:cs typeface="Segoe UI Light" pitchFamily="34" charset="0"/>
                </a:rPr>
                <a:t>∞</a:t>
              </a:r>
              <a:endParaRPr lang="en-US" sz="2400" b="1" dirty="0">
                <a:effectLst>
                  <a:outerShdw blurRad="38100" dist="38100" dir="2700000" algn="tl">
                    <a:srgbClr val="000000">
                      <a:alpha val="43137"/>
                    </a:srgbClr>
                  </a:outerShdw>
                </a:effectLst>
                <a:latin typeface="Segoe UI Light" pitchFamily="34" charset="0"/>
                <a:cs typeface="Segoe UI Light" pitchFamily="34" charset="0"/>
              </a:endParaRPr>
            </a:p>
          </p:txBody>
        </p:sp>
        <p:sp>
          <p:nvSpPr>
            <p:cNvPr id="10" name="Rectangle 9"/>
            <p:cNvSpPr/>
            <p:nvPr/>
          </p:nvSpPr>
          <p:spPr bwMode="auto">
            <a:xfrm>
              <a:off x="9948312" y="2563946"/>
              <a:ext cx="939231" cy="889478"/>
            </a:xfrm>
            <a:prstGeom prst="rect">
              <a:avLst/>
            </a:prstGeom>
            <a:solidFill>
              <a:schemeClr val="accent1"/>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VM 3</a:t>
              </a:r>
            </a:p>
          </p:txBody>
        </p:sp>
        <p:sp>
          <p:nvSpPr>
            <p:cNvPr id="11" name="L-Shape 10"/>
            <p:cNvSpPr/>
            <p:nvPr/>
          </p:nvSpPr>
          <p:spPr>
            <a:xfrm rot="5400000">
              <a:off x="10279615" y="3296721"/>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12" name="TextBox 11"/>
            <p:cNvSpPr txBox="1"/>
            <p:nvPr/>
          </p:nvSpPr>
          <p:spPr>
            <a:xfrm>
              <a:off x="8885731" y="2629012"/>
              <a:ext cx="399148" cy="369332"/>
            </a:xfrm>
            <a:prstGeom prst="rect">
              <a:avLst/>
            </a:prstGeom>
            <a:noFill/>
          </p:spPr>
          <p:txBody>
            <a:bodyPr wrap="none" lIns="0" tIns="0" rIns="0" bIns="0" rtlCol="0">
              <a:spAutoFit/>
            </a:bodyPr>
            <a:lstStyle/>
            <a:p>
              <a:pPr algn="r"/>
              <a:r>
                <a:rPr lang="en-US" sz="2400" b="1" dirty="0" smtClean="0">
                  <a:effectLst>
                    <a:outerShdw blurRad="38100" dist="38100" dir="2700000" algn="tl">
                      <a:srgbClr val="000000">
                        <a:alpha val="43137"/>
                      </a:srgbClr>
                    </a:outerShdw>
                  </a:effectLst>
                  <a:latin typeface="Segoe UI Light" pitchFamily="34" charset="0"/>
                  <a:cs typeface="Segoe UI Light" pitchFamily="34" charset="0"/>
                </a:rPr>
                <a:t>???</a:t>
              </a:r>
              <a:endParaRPr lang="en-US" sz="2400" b="1" dirty="0">
                <a:effectLst>
                  <a:outerShdw blurRad="38100" dist="38100" dir="2700000" algn="tl">
                    <a:srgbClr val="000000">
                      <a:alpha val="43137"/>
                    </a:srgbClr>
                  </a:outerShdw>
                </a:effectLst>
                <a:latin typeface="Segoe UI Light" pitchFamily="34" charset="0"/>
                <a:cs typeface="Segoe UI Light" pitchFamily="34" charset="0"/>
              </a:endParaRPr>
            </a:p>
          </p:txBody>
        </p:sp>
        <p:cxnSp>
          <p:nvCxnSpPr>
            <p:cNvPr id="13" name="Elbow Connector 12"/>
            <p:cNvCxnSpPr>
              <a:stCxn id="7" idx="2"/>
              <a:endCxn id="17" idx="2"/>
            </p:cNvCxnSpPr>
            <p:nvPr/>
          </p:nvCxnSpPr>
          <p:spPr>
            <a:xfrm rot="5400000">
              <a:off x="9783870" y="4140793"/>
              <a:ext cx="702288" cy="1175116"/>
            </a:xfrm>
            <a:prstGeom prst="bentConnector3">
              <a:avLst>
                <a:gd name="adj1" fmla="val 50000"/>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21" idx="3"/>
              <a:endCxn id="17" idx="2"/>
            </p:cNvCxnSpPr>
            <p:nvPr/>
          </p:nvCxnSpPr>
          <p:spPr>
            <a:xfrm>
              <a:off x="8248470" y="2357596"/>
              <a:ext cx="1298986" cy="2721899"/>
            </a:xfrm>
            <a:prstGeom prst="bentConnector2">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22" idx="3"/>
              <a:endCxn id="17" idx="2"/>
            </p:cNvCxnSpPr>
            <p:nvPr/>
          </p:nvCxnSpPr>
          <p:spPr>
            <a:xfrm>
              <a:off x="8248470" y="3029848"/>
              <a:ext cx="1298986" cy="2049647"/>
            </a:xfrm>
            <a:prstGeom prst="bentConnector2">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18" idx="3"/>
              <a:endCxn id="17" idx="2"/>
            </p:cNvCxnSpPr>
            <p:nvPr/>
          </p:nvCxnSpPr>
          <p:spPr>
            <a:xfrm>
              <a:off x="8248470" y="3702100"/>
              <a:ext cx="1298986" cy="1377395"/>
            </a:xfrm>
            <a:prstGeom prst="bentConnector2">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L-Shape 16"/>
            <p:cNvSpPr>
              <a:spLocks noChangeAspect="1"/>
            </p:cNvSpPr>
            <p:nvPr/>
          </p:nvSpPr>
          <p:spPr>
            <a:xfrm rot="5400000">
              <a:off x="9363501" y="4967626"/>
              <a:ext cx="367910" cy="591648"/>
            </a:xfrm>
            <a:prstGeom prst="corner">
              <a:avLst>
                <a:gd name="adj1" fmla="val 80459"/>
                <a:gd name="adj2" fmla="val 77767"/>
              </a:avLst>
            </a:prstGeom>
            <a:solidFill>
              <a:schemeClr val="accent1">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18" name="Rectangle 17"/>
            <p:cNvSpPr/>
            <p:nvPr/>
          </p:nvSpPr>
          <p:spPr bwMode="auto">
            <a:xfrm>
              <a:off x="6328230" y="3427780"/>
              <a:ext cx="1920240" cy="548640"/>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Storage</a:t>
              </a:r>
            </a:p>
          </p:txBody>
        </p:sp>
        <p:sp>
          <p:nvSpPr>
            <p:cNvPr id="19" name="Rectangle 18"/>
            <p:cNvSpPr/>
            <p:nvPr/>
          </p:nvSpPr>
          <p:spPr bwMode="auto">
            <a:xfrm>
              <a:off x="6328230" y="4100032"/>
              <a:ext cx="1920240" cy="548640"/>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Clustering</a:t>
              </a:r>
            </a:p>
          </p:txBody>
        </p:sp>
        <p:cxnSp>
          <p:nvCxnSpPr>
            <p:cNvPr id="20" name="Elbow Connector 19"/>
            <p:cNvCxnSpPr>
              <a:stCxn id="19" idx="3"/>
              <a:endCxn id="17" idx="2"/>
            </p:cNvCxnSpPr>
            <p:nvPr/>
          </p:nvCxnSpPr>
          <p:spPr>
            <a:xfrm>
              <a:off x="8248470" y="4374352"/>
              <a:ext cx="1298986" cy="705143"/>
            </a:xfrm>
            <a:prstGeom prst="bentConnector2">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auto">
            <a:xfrm>
              <a:off x="6328230" y="2083276"/>
              <a:ext cx="1920240" cy="548640"/>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Management</a:t>
              </a:r>
            </a:p>
          </p:txBody>
        </p:sp>
        <p:sp>
          <p:nvSpPr>
            <p:cNvPr id="22" name="Rectangle 21"/>
            <p:cNvSpPr/>
            <p:nvPr/>
          </p:nvSpPr>
          <p:spPr bwMode="auto">
            <a:xfrm>
              <a:off x="6328230" y="2755528"/>
              <a:ext cx="1920240" cy="548640"/>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Live Migration</a:t>
              </a:r>
            </a:p>
          </p:txBody>
        </p:sp>
      </p:grpSp>
    </p:spTree>
    <p:extLst>
      <p:ext uri="{BB962C8B-B14F-4D97-AF65-F5344CB8AC3E}">
        <p14:creationId xmlns:p14="http://schemas.microsoft.com/office/powerpoint/2010/main" val="390284770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wurdack\AppData\Local\Microsoft\Windows\Temporary Internet Files\Content.IE5\8JC1UWAO\MP90044239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839"/>
            <a:ext cx="12188824" cy="684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15068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Elbow Connector 52"/>
          <p:cNvCxnSpPr>
            <a:endCxn id="52" idx="0"/>
          </p:cNvCxnSpPr>
          <p:nvPr/>
        </p:nvCxnSpPr>
        <p:spPr>
          <a:xfrm rot="10800000">
            <a:off x="5450409" y="3115196"/>
            <a:ext cx="3502807" cy="91439"/>
          </a:xfrm>
          <a:prstGeom prst="bentConnector4">
            <a:avLst>
              <a:gd name="adj1" fmla="val -32"/>
              <a:gd name="adj2" fmla="val 1045828"/>
            </a:avLst>
          </a:prstGeom>
          <a:ln>
            <a:prstDash val="lgDash"/>
            <a:tailEnd type="arrow"/>
          </a:ln>
        </p:spPr>
        <p:style>
          <a:lnRef idx="2">
            <a:schemeClr val="accent6"/>
          </a:lnRef>
          <a:fillRef idx="0">
            <a:schemeClr val="accent6"/>
          </a:fillRef>
          <a:effectRef idx="1">
            <a:schemeClr val="accent6"/>
          </a:effectRef>
          <a:fontRef idx="minor">
            <a:schemeClr val="tx1"/>
          </a:fontRef>
        </p:style>
      </p:cxnSp>
      <p:cxnSp>
        <p:nvCxnSpPr>
          <p:cNvPr id="57" name="Elbow Connector 56"/>
          <p:cNvCxnSpPr>
            <a:stCxn id="56" idx="2"/>
            <a:endCxn id="48" idx="2"/>
          </p:cNvCxnSpPr>
          <p:nvPr/>
        </p:nvCxnSpPr>
        <p:spPr>
          <a:xfrm rot="5400000" flipH="1" flipV="1">
            <a:off x="7062110" y="413121"/>
            <a:ext cx="416666" cy="7273483"/>
          </a:xfrm>
          <a:prstGeom prst="bentConnector4">
            <a:avLst>
              <a:gd name="adj1" fmla="val -325958"/>
              <a:gd name="adj2" fmla="val 60677"/>
            </a:avLst>
          </a:prstGeom>
          <a:ln w="349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55" idx="3"/>
          </p:cNvCxnSpPr>
          <p:nvPr/>
        </p:nvCxnSpPr>
        <p:spPr>
          <a:xfrm flipV="1">
            <a:off x="7737972" y="3841530"/>
            <a:ext cx="308748" cy="949572"/>
          </a:xfrm>
          <a:prstGeom prst="bentConnector2">
            <a:avLst/>
          </a:prstGeom>
          <a:ln w="34925">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5" name="Elbow Connector 64"/>
          <p:cNvCxnSpPr>
            <a:endCxn id="55" idx="1"/>
          </p:cNvCxnSpPr>
          <p:nvPr/>
        </p:nvCxnSpPr>
        <p:spPr>
          <a:xfrm rot="16200000" flipH="1">
            <a:off x="5937267" y="4164279"/>
            <a:ext cx="720244" cy="533401"/>
          </a:xfrm>
          <a:prstGeom prst="bentConnector2">
            <a:avLst/>
          </a:prstGeom>
          <a:ln w="34925">
            <a:solidFill>
              <a:schemeClr val="accent3"/>
            </a:solidFill>
            <a:tailEnd type="stealth"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Windows Server 8 Bandwidth Management</a:t>
            </a:r>
          </a:p>
        </p:txBody>
      </p:sp>
      <p:cxnSp>
        <p:nvCxnSpPr>
          <p:cNvPr id="5" name="Straight Connector 4"/>
          <p:cNvCxnSpPr>
            <a:stCxn id="47" idx="2"/>
            <a:endCxn id="9" idx="3"/>
          </p:cNvCxnSpPr>
          <p:nvPr/>
        </p:nvCxnSpPr>
        <p:spPr>
          <a:xfrm flipH="1" flipV="1">
            <a:off x="2439353" y="3689129"/>
            <a:ext cx="8467832" cy="1"/>
          </a:xfrm>
          <a:prstGeom prst="line">
            <a:avLst/>
          </a:prstGeom>
          <a:ln w="34925">
            <a:solidFill>
              <a:schemeClr val="tx1"/>
            </a:solidFill>
            <a:headEnd type="triangle" w="sm" len="sm"/>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L-Shape 7"/>
          <p:cNvSpPr>
            <a:spLocks noChangeAspect="1"/>
          </p:cNvSpPr>
          <p:nvPr/>
        </p:nvSpPr>
        <p:spPr>
          <a:xfrm rot="5400000">
            <a:off x="11028558" y="3393306"/>
            <a:ext cx="367910" cy="591648"/>
          </a:xfrm>
          <a:prstGeom prst="corner">
            <a:avLst>
              <a:gd name="adj1" fmla="val 80459"/>
              <a:gd name="adj2" fmla="val 77767"/>
            </a:avLst>
          </a:prstGeom>
          <a:solidFill>
            <a:schemeClr val="accent1">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9" name="Rectangle 8"/>
          <p:cNvSpPr/>
          <p:nvPr/>
        </p:nvSpPr>
        <p:spPr bwMode="auto">
          <a:xfrm>
            <a:off x="519113" y="3414809"/>
            <a:ext cx="1920240" cy="548640"/>
          </a:xfrm>
          <a:prstGeom prst="rect">
            <a:avLst/>
          </a:prstGeom>
          <a:solidFill>
            <a:schemeClr val="accent1"/>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VM</a:t>
            </a:r>
            <a:endParaRPr lang="en-US" sz="2200" dirty="0">
              <a:solidFill>
                <a:schemeClr val="bg1"/>
              </a:solidFill>
            </a:endParaRPr>
          </a:p>
        </p:txBody>
      </p:sp>
      <p:sp>
        <p:nvSpPr>
          <p:cNvPr id="12" name="Rectangle 11"/>
          <p:cNvSpPr/>
          <p:nvPr/>
        </p:nvSpPr>
        <p:spPr bwMode="auto">
          <a:xfrm>
            <a:off x="519113" y="4102068"/>
            <a:ext cx="1920240" cy="548640"/>
          </a:xfrm>
          <a:prstGeom prst="rect">
            <a:avLst/>
          </a:prstGeom>
          <a:solidFill>
            <a:schemeClr val="accent1">
              <a:alpha val="70000"/>
            </a:schemeClr>
          </a:solidFill>
          <a:ln w="19050">
            <a:solidFill>
              <a:schemeClr val="accent6">
                <a:alpha val="7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VM</a:t>
            </a:r>
            <a:endParaRPr lang="en-US" sz="2200" dirty="0">
              <a:solidFill>
                <a:schemeClr val="bg1"/>
              </a:solidFill>
            </a:endParaRPr>
          </a:p>
        </p:txBody>
      </p:sp>
      <p:sp>
        <p:nvSpPr>
          <p:cNvPr id="13" name="Rectangle 12"/>
          <p:cNvSpPr/>
          <p:nvPr/>
        </p:nvSpPr>
        <p:spPr bwMode="auto">
          <a:xfrm>
            <a:off x="519113" y="4789327"/>
            <a:ext cx="1920240" cy="548640"/>
          </a:xfrm>
          <a:prstGeom prst="rect">
            <a:avLst/>
          </a:prstGeom>
          <a:noFill/>
          <a:ln w="19050">
            <a:solidFill>
              <a:schemeClr val="accent6">
                <a:alpha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VM</a:t>
            </a:r>
            <a:endParaRPr lang="en-US" sz="2200" dirty="0">
              <a:solidFill>
                <a:schemeClr val="bg1"/>
              </a:solidFill>
            </a:endParaRPr>
          </a:p>
        </p:txBody>
      </p:sp>
      <p:sp>
        <p:nvSpPr>
          <p:cNvPr id="15" name="Rectangle 14"/>
          <p:cNvSpPr/>
          <p:nvPr/>
        </p:nvSpPr>
        <p:spPr bwMode="auto">
          <a:xfrm>
            <a:off x="519112" y="2040291"/>
            <a:ext cx="1920240" cy="548640"/>
          </a:xfrm>
          <a:prstGeom prst="rect">
            <a:avLst/>
          </a:prstGeom>
          <a:solidFill>
            <a:schemeClr val="accent1">
              <a:alpha val="40000"/>
            </a:schemeClr>
          </a:solidFill>
          <a:ln w="19050">
            <a:solidFill>
              <a:schemeClr val="accent6">
                <a:alpha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VM</a:t>
            </a:r>
            <a:endParaRPr lang="en-US" sz="2200" dirty="0">
              <a:solidFill>
                <a:schemeClr val="bg1"/>
              </a:solidFill>
            </a:endParaRPr>
          </a:p>
        </p:txBody>
      </p:sp>
      <p:sp>
        <p:nvSpPr>
          <p:cNvPr id="16" name="Rectangle 15"/>
          <p:cNvSpPr/>
          <p:nvPr/>
        </p:nvSpPr>
        <p:spPr bwMode="auto">
          <a:xfrm>
            <a:off x="519113" y="2727550"/>
            <a:ext cx="1920240" cy="548640"/>
          </a:xfrm>
          <a:prstGeom prst="rect">
            <a:avLst/>
          </a:prstGeom>
          <a:solidFill>
            <a:schemeClr val="accent1">
              <a:alpha val="70000"/>
            </a:schemeClr>
          </a:solidFill>
          <a:ln w="19050">
            <a:solidFill>
              <a:schemeClr val="accent6">
                <a:alpha val="7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VM</a:t>
            </a:r>
            <a:endParaRPr lang="en-US" sz="2200" dirty="0">
              <a:solidFill>
                <a:schemeClr val="bg1"/>
              </a:solidFill>
            </a:endParaRPr>
          </a:p>
        </p:txBody>
      </p:sp>
      <p:cxnSp>
        <p:nvCxnSpPr>
          <p:cNvPr id="24" name="Elbow Connector 23"/>
          <p:cNvCxnSpPr>
            <a:stCxn id="15" idx="3"/>
            <a:endCxn id="46" idx="2"/>
          </p:cNvCxnSpPr>
          <p:nvPr/>
        </p:nvCxnSpPr>
        <p:spPr>
          <a:xfrm>
            <a:off x="2439352" y="2314611"/>
            <a:ext cx="8467833" cy="1222119"/>
          </a:xfrm>
          <a:prstGeom prst="bentConnector3">
            <a:avLst>
              <a:gd name="adj1" fmla="val 1921"/>
            </a:avLst>
          </a:prstGeom>
          <a:ln w="349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6" idx="3"/>
            <a:endCxn id="49" idx="2"/>
          </p:cNvCxnSpPr>
          <p:nvPr/>
        </p:nvCxnSpPr>
        <p:spPr>
          <a:xfrm>
            <a:off x="2439353" y="3001870"/>
            <a:ext cx="8467832" cy="611060"/>
          </a:xfrm>
          <a:prstGeom prst="bentConnector3">
            <a:avLst>
              <a:gd name="adj1" fmla="val 635"/>
            </a:avLst>
          </a:prstGeom>
          <a:ln w="349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2" idx="3"/>
            <a:endCxn id="50" idx="2"/>
          </p:cNvCxnSpPr>
          <p:nvPr/>
        </p:nvCxnSpPr>
        <p:spPr>
          <a:xfrm flipV="1">
            <a:off x="2439353" y="3765330"/>
            <a:ext cx="8467832" cy="611058"/>
          </a:xfrm>
          <a:prstGeom prst="bentConnector3">
            <a:avLst>
              <a:gd name="adj1" fmla="val 764"/>
            </a:avLst>
          </a:prstGeom>
          <a:ln w="349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3" idx="3"/>
            <a:endCxn id="48" idx="2"/>
          </p:cNvCxnSpPr>
          <p:nvPr/>
        </p:nvCxnSpPr>
        <p:spPr>
          <a:xfrm flipV="1">
            <a:off x="2439353" y="3841530"/>
            <a:ext cx="8467832" cy="1222117"/>
          </a:xfrm>
          <a:prstGeom prst="bentConnector3">
            <a:avLst>
              <a:gd name="adj1" fmla="val 1792"/>
            </a:avLst>
          </a:prstGeom>
          <a:ln w="349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10907185" y="3491010"/>
            <a:ext cx="91440" cy="396240"/>
            <a:chOff x="10652100" y="3862576"/>
            <a:chExt cx="91440" cy="396240"/>
          </a:xfrm>
          <a:solidFill>
            <a:schemeClr val="accent1">
              <a:lumMod val="20000"/>
              <a:lumOff val="80000"/>
              <a:alpha val="5000"/>
            </a:schemeClr>
          </a:solidFill>
        </p:grpSpPr>
        <p:sp>
          <p:nvSpPr>
            <p:cNvPr id="46" name="Oval 45"/>
            <p:cNvSpPr/>
            <p:nvPr/>
          </p:nvSpPr>
          <p:spPr bwMode="auto">
            <a:xfrm>
              <a:off x="10652100" y="3862576"/>
              <a:ext cx="91440" cy="9144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7" name="Oval 46"/>
            <p:cNvSpPr/>
            <p:nvPr/>
          </p:nvSpPr>
          <p:spPr bwMode="auto">
            <a:xfrm>
              <a:off x="10652100" y="4014976"/>
              <a:ext cx="91440" cy="9144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8" name="Oval 47"/>
            <p:cNvSpPr/>
            <p:nvPr/>
          </p:nvSpPr>
          <p:spPr bwMode="auto">
            <a:xfrm>
              <a:off x="10652100" y="4167376"/>
              <a:ext cx="91440" cy="9144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9" name="Oval 48"/>
            <p:cNvSpPr/>
            <p:nvPr/>
          </p:nvSpPr>
          <p:spPr bwMode="auto">
            <a:xfrm>
              <a:off x="10652100" y="3938776"/>
              <a:ext cx="91440" cy="9144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0" name="Oval 49"/>
            <p:cNvSpPr/>
            <p:nvPr/>
          </p:nvSpPr>
          <p:spPr bwMode="auto">
            <a:xfrm>
              <a:off x="10652100" y="4091176"/>
              <a:ext cx="91440" cy="9144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cxnSp>
        <p:nvCxnSpPr>
          <p:cNvPr id="70" name="Straight Connector 69"/>
          <p:cNvCxnSpPr/>
          <p:nvPr/>
        </p:nvCxnSpPr>
        <p:spPr>
          <a:xfrm>
            <a:off x="1498940" y="5519514"/>
            <a:ext cx="0" cy="696233"/>
          </a:xfrm>
          <a:prstGeom prst="line">
            <a:avLst/>
          </a:prstGeom>
          <a:ln w="127000" cap="rnd">
            <a:solidFill>
              <a:schemeClr val="tx1"/>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498940" y="1344058"/>
            <a:ext cx="0" cy="696233"/>
          </a:xfrm>
          <a:prstGeom prst="line">
            <a:avLst/>
          </a:prstGeom>
          <a:ln w="127000" cap="rnd">
            <a:solidFill>
              <a:schemeClr val="tx1"/>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Rectangle 22"/>
          <p:cNvSpPr/>
          <p:nvPr/>
        </p:nvSpPr>
        <p:spPr bwMode="auto">
          <a:xfrm>
            <a:off x="9621198" y="1729216"/>
            <a:ext cx="1285987" cy="1043516"/>
          </a:xfrm>
          <a:prstGeom prst="rect">
            <a:avLst/>
          </a:prstGeom>
          <a:solidFill>
            <a:schemeClr val="accent1">
              <a:lumMod val="40000"/>
              <a:lumOff val="60000"/>
            </a:schemeClr>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Capacity Meter</a:t>
            </a:r>
          </a:p>
        </p:txBody>
      </p:sp>
      <p:cxnSp>
        <p:nvCxnSpPr>
          <p:cNvPr id="25" name="Elbow Connector 24"/>
          <p:cNvCxnSpPr>
            <a:stCxn id="8" idx="2"/>
            <a:endCxn id="23" idx="3"/>
          </p:cNvCxnSpPr>
          <p:nvPr/>
        </p:nvCxnSpPr>
        <p:spPr>
          <a:xfrm rot="16200000" flipV="1">
            <a:off x="10432749" y="2725411"/>
            <a:ext cx="1254201" cy="305328"/>
          </a:xfrm>
          <a:prstGeom prst="bentConnector2">
            <a:avLst/>
          </a:prstGeom>
          <a:ln>
            <a:prstDash val="lgDash"/>
            <a:tailEnd type="arrow"/>
          </a:ln>
        </p:spPr>
        <p:style>
          <a:lnRef idx="2">
            <a:schemeClr val="accent6"/>
          </a:lnRef>
          <a:fillRef idx="0">
            <a:schemeClr val="accent6"/>
          </a:fillRef>
          <a:effectRef idx="1">
            <a:schemeClr val="accent6"/>
          </a:effectRef>
          <a:fontRef idx="minor">
            <a:schemeClr val="tx1"/>
          </a:fontRef>
        </p:style>
      </p:cxnSp>
      <p:sp>
        <p:nvSpPr>
          <p:cNvPr id="33" name="Rectangle 32"/>
          <p:cNvSpPr/>
          <p:nvPr/>
        </p:nvSpPr>
        <p:spPr bwMode="auto">
          <a:xfrm>
            <a:off x="8229315" y="3124228"/>
            <a:ext cx="1600200" cy="1143000"/>
          </a:xfrm>
          <a:prstGeom prst="rect">
            <a:avLst/>
          </a:prstGeom>
          <a:solidFill>
            <a:schemeClr val="accent1">
              <a:lumMod val="40000"/>
              <a:lumOff val="60000"/>
            </a:schemeClr>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Traffic Meter</a:t>
            </a:r>
          </a:p>
        </p:txBody>
      </p:sp>
      <p:cxnSp>
        <p:nvCxnSpPr>
          <p:cNvPr id="34" name="Elbow Connector 33"/>
          <p:cNvCxnSpPr>
            <a:stCxn id="23" idx="1"/>
            <a:endCxn id="38" idx="6"/>
          </p:cNvCxnSpPr>
          <p:nvPr/>
        </p:nvCxnSpPr>
        <p:spPr>
          <a:xfrm rot="10800000" flipV="1">
            <a:off x="9181816" y="2250974"/>
            <a:ext cx="439383" cy="864220"/>
          </a:xfrm>
          <a:prstGeom prst="bentConnector2">
            <a:avLst/>
          </a:prstGeom>
          <a:ln>
            <a:prstDash val="lgDash"/>
            <a:tailEnd type="arrow"/>
          </a:ln>
        </p:spPr>
        <p:style>
          <a:lnRef idx="2">
            <a:schemeClr val="accent6"/>
          </a:lnRef>
          <a:fillRef idx="0">
            <a:schemeClr val="accent6"/>
          </a:fillRef>
          <a:effectRef idx="1">
            <a:schemeClr val="accent6"/>
          </a:effectRef>
          <a:fontRef idx="minor">
            <a:schemeClr val="tx1"/>
          </a:fontRef>
        </p:style>
      </p:cxnSp>
      <p:sp>
        <p:nvSpPr>
          <p:cNvPr id="52" name="Rectangle 51"/>
          <p:cNvSpPr/>
          <p:nvPr/>
        </p:nvSpPr>
        <p:spPr bwMode="auto">
          <a:xfrm>
            <a:off x="4650308" y="3115195"/>
            <a:ext cx="1600200" cy="1143000"/>
          </a:xfrm>
          <a:prstGeom prst="rect">
            <a:avLst/>
          </a:prstGeom>
          <a:solidFill>
            <a:schemeClr val="accent1">
              <a:lumMod val="40000"/>
              <a:lumOff val="60000"/>
            </a:schemeClr>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Peak</a:t>
            </a:r>
          </a:p>
          <a:p>
            <a:pPr algn="ctr" defTabSz="914099" fontAlgn="base">
              <a:spcBef>
                <a:spcPct val="0"/>
              </a:spcBef>
              <a:spcAft>
                <a:spcPct val="0"/>
              </a:spcAft>
            </a:pPr>
            <a:r>
              <a:rPr lang="en-US" sz="2400" dirty="0" smtClean="0">
                <a:solidFill>
                  <a:schemeClr val="bg1"/>
                </a:solidFill>
              </a:rPr>
              <a:t>Bandwidth Meter</a:t>
            </a:r>
          </a:p>
        </p:txBody>
      </p:sp>
      <p:sp>
        <p:nvSpPr>
          <p:cNvPr id="55" name="Rectangle 54"/>
          <p:cNvSpPr/>
          <p:nvPr/>
        </p:nvSpPr>
        <p:spPr bwMode="auto">
          <a:xfrm>
            <a:off x="6564090" y="4244237"/>
            <a:ext cx="1173882" cy="1093730"/>
          </a:xfrm>
          <a:prstGeom prst="rect">
            <a:avLst/>
          </a:prstGeom>
          <a:solidFill>
            <a:schemeClr val="accent1">
              <a:lumMod val="40000"/>
              <a:lumOff val="60000"/>
            </a:schemeClr>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Buffer</a:t>
            </a:r>
          </a:p>
        </p:txBody>
      </p:sp>
      <p:sp>
        <p:nvSpPr>
          <p:cNvPr id="56" name="Rectangle 55"/>
          <p:cNvSpPr/>
          <p:nvPr/>
        </p:nvSpPr>
        <p:spPr bwMode="auto">
          <a:xfrm>
            <a:off x="2833602" y="3115196"/>
            <a:ext cx="1600200" cy="1143000"/>
          </a:xfrm>
          <a:prstGeom prst="rect">
            <a:avLst/>
          </a:prstGeom>
          <a:solidFill>
            <a:schemeClr val="accent1">
              <a:lumMod val="40000"/>
              <a:lumOff val="60000"/>
            </a:schemeClr>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Reserved Bandwidth Meter</a:t>
            </a:r>
          </a:p>
        </p:txBody>
      </p:sp>
      <p:grpSp>
        <p:nvGrpSpPr>
          <p:cNvPr id="35" name="Group 34"/>
          <p:cNvGrpSpPr/>
          <p:nvPr/>
        </p:nvGrpSpPr>
        <p:grpSpPr>
          <a:xfrm rot="16200000">
            <a:off x="8983695" y="2962794"/>
            <a:ext cx="91440" cy="396240"/>
            <a:chOff x="10652100" y="3862576"/>
            <a:chExt cx="91440" cy="396240"/>
          </a:xfrm>
          <a:solidFill>
            <a:schemeClr val="accent1">
              <a:lumMod val="20000"/>
              <a:lumOff val="80000"/>
              <a:alpha val="0"/>
            </a:schemeClr>
          </a:solidFill>
        </p:grpSpPr>
        <p:sp>
          <p:nvSpPr>
            <p:cNvPr id="36" name="Oval 35"/>
            <p:cNvSpPr/>
            <p:nvPr/>
          </p:nvSpPr>
          <p:spPr bwMode="auto">
            <a:xfrm>
              <a:off x="10652100" y="3862576"/>
              <a:ext cx="91440" cy="9144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7" name="Oval 36"/>
            <p:cNvSpPr/>
            <p:nvPr/>
          </p:nvSpPr>
          <p:spPr bwMode="auto">
            <a:xfrm>
              <a:off x="10652100" y="4014976"/>
              <a:ext cx="91440" cy="9144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8" name="Oval 37"/>
            <p:cNvSpPr/>
            <p:nvPr/>
          </p:nvSpPr>
          <p:spPr bwMode="auto">
            <a:xfrm>
              <a:off x="10652100" y="4167376"/>
              <a:ext cx="91440" cy="9144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9" name="Oval 38"/>
            <p:cNvSpPr/>
            <p:nvPr/>
          </p:nvSpPr>
          <p:spPr bwMode="auto">
            <a:xfrm>
              <a:off x="10652100" y="3938776"/>
              <a:ext cx="91440" cy="9144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0" name="Oval 39"/>
            <p:cNvSpPr/>
            <p:nvPr/>
          </p:nvSpPr>
          <p:spPr bwMode="auto">
            <a:xfrm>
              <a:off x="10652100" y="4091176"/>
              <a:ext cx="91440" cy="9144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sp>
        <p:nvSpPr>
          <p:cNvPr id="41" name="Rectangle 40"/>
          <p:cNvSpPr/>
          <p:nvPr/>
        </p:nvSpPr>
        <p:spPr bwMode="auto">
          <a:xfrm>
            <a:off x="519112" y="4789327"/>
            <a:ext cx="1920240" cy="548640"/>
          </a:xfrm>
          <a:prstGeom prst="rect">
            <a:avLst/>
          </a:prstGeom>
          <a:solidFill>
            <a:schemeClr val="accent1">
              <a:alpha val="40000"/>
            </a:schemeClr>
          </a:solidFill>
          <a:ln w="19050">
            <a:solidFill>
              <a:schemeClr val="accent6">
                <a:alpha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VM</a:t>
            </a:r>
            <a:endParaRPr lang="en-US" sz="2200" dirty="0">
              <a:solidFill>
                <a:schemeClr val="bg1"/>
              </a:solidFill>
            </a:endParaRPr>
          </a:p>
        </p:txBody>
      </p:sp>
      <p:sp>
        <p:nvSpPr>
          <p:cNvPr id="42" name="Rectangle 41"/>
          <p:cNvSpPr/>
          <p:nvPr/>
        </p:nvSpPr>
        <p:spPr bwMode="auto">
          <a:xfrm>
            <a:off x="519111" y="2040291"/>
            <a:ext cx="1920240" cy="548640"/>
          </a:xfrm>
          <a:prstGeom prst="rect">
            <a:avLst/>
          </a:prstGeom>
          <a:no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VM</a:t>
            </a:r>
            <a:endParaRPr lang="en-US" sz="2200" dirty="0">
              <a:solidFill>
                <a:schemeClr val="bg1"/>
              </a:solidFill>
            </a:endParaRPr>
          </a:p>
        </p:txBody>
      </p:sp>
      <p:sp>
        <p:nvSpPr>
          <p:cNvPr id="43" name="TextBox 42"/>
          <p:cNvSpPr txBox="1"/>
          <p:nvPr/>
        </p:nvSpPr>
        <p:spPr>
          <a:xfrm>
            <a:off x="9016029" y="5259985"/>
            <a:ext cx="1248162" cy="369332"/>
          </a:xfrm>
          <a:prstGeom prst="rect">
            <a:avLst/>
          </a:prstGeom>
          <a:noFill/>
        </p:spPr>
        <p:txBody>
          <a:bodyPr wrap="none" lIns="0" tIns="0" rIns="0" bIns="0" rtlCol="0">
            <a:spAutoFit/>
          </a:bodyPr>
          <a:lstStyle/>
          <a:p>
            <a:pPr algn="r"/>
            <a:r>
              <a:rPr lang="en-US" sz="2400" b="1" dirty="0" smtClean="0">
                <a:latin typeface="Segoe UI Light" pitchFamily="34" charset="0"/>
                <a:cs typeface="Segoe UI Light" pitchFamily="34" charset="0"/>
              </a:rPr>
              <a:t>Data Path</a:t>
            </a:r>
            <a:endParaRPr lang="en-US" sz="2400" b="1" dirty="0">
              <a:latin typeface="Segoe UI Light" pitchFamily="34" charset="0"/>
              <a:cs typeface="Segoe UI Light" pitchFamily="34" charset="0"/>
            </a:endParaRPr>
          </a:p>
        </p:txBody>
      </p:sp>
      <p:sp>
        <p:nvSpPr>
          <p:cNvPr id="44" name="TextBox 43"/>
          <p:cNvSpPr txBox="1"/>
          <p:nvPr/>
        </p:nvSpPr>
        <p:spPr>
          <a:xfrm>
            <a:off x="8666318" y="4878981"/>
            <a:ext cx="1597873" cy="369332"/>
          </a:xfrm>
          <a:prstGeom prst="rect">
            <a:avLst/>
          </a:prstGeom>
          <a:noFill/>
        </p:spPr>
        <p:txBody>
          <a:bodyPr wrap="none" lIns="0" tIns="0" rIns="0" bIns="0" rtlCol="0">
            <a:spAutoFit/>
          </a:bodyPr>
          <a:lstStyle/>
          <a:p>
            <a:pPr algn="r"/>
            <a:r>
              <a:rPr lang="en-US" sz="2400" b="1" dirty="0" smtClean="0">
                <a:latin typeface="Segoe UI Light" pitchFamily="34" charset="0"/>
                <a:cs typeface="Segoe UI Light" pitchFamily="34" charset="0"/>
              </a:rPr>
              <a:t>Control Path</a:t>
            </a:r>
            <a:endParaRPr lang="en-US" sz="2400" b="1" dirty="0">
              <a:latin typeface="Segoe UI Light" pitchFamily="34" charset="0"/>
              <a:cs typeface="Segoe UI Light" pitchFamily="34" charset="0"/>
            </a:endParaRPr>
          </a:p>
        </p:txBody>
      </p:sp>
      <p:grpSp>
        <p:nvGrpSpPr>
          <p:cNvPr id="6" name="Group 5"/>
          <p:cNvGrpSpPr/>
          <p:nvPr/>
        </p:nvGrpSpPr>
        <p:grpSpPr>
          <a:xfrm>
            <a:off x="10645962" y="5356887"/>
            <a:ext cx="622464" cy="175528"/>
            <a:chOff x="2435062" y="6228227"/>
            <a:chExt cx="622464" cy="175528"/>
          </a:xfrm>
        </p:grpSpPr>
        <p:cxnSp>
          <p:nvCxnSpPr>
            <p:cNvPr id="45" name="Straight Connector 44"/>
            <p:cNvCxnSpPr/>
            <p:nvPr/>
          </p:nvCxnSpPr>
          <p:spPr>
            <a:xfrm flipH="1">
              <a:off x="2439351" y="6403755"/>
              <a:ext cx="618175" cy="0"/>
            </a:xfrm>
            <a:prstGeom prst="line">
              <a:avLst/>
            </a:prstGeom>
            <a:ln w="34925">
              <a:solidFill>
                <a:schemeClr val="accent1"/>
              </a:solidFill>
              <a:headEnd type="triangle" w="sm" len="sm"/>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a:off x="2435063" y="6315991"/>
              <a:ext cx="618175" cy="0"/>
            </a:xfrm>
            <a:prstGeom prst="line">
              <a:avLst/>
            </a:prstGeom>
            <a:ln w="34925">
              <a:solidFill>
                <a:schemeClr val="accent3"/>
              </a:solidFill>
              <a:headEnd type="triangle" w="sm" len="sm"/>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H="1">
              <a:off x="2435062" y="6228227"/>
              <a:ext cx="618175" cy="0"/>
            </a:xfrm>
            <a:prstGeom prst="line">
              <a:avLst/>
            </a:prstGeom>
            <a:ln w="34925">
              <a:solidFill>
                <a:schemeClr val="tx1"/>
              </a:solidFill>
              <a:headEnd type="triangle" w="sm" len="sm"/>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59" name="Elbow Connector 58"/>
          <p:cNvCxnSpPr/>
          <p:nvPr/>
        </p:nvCxnSpPr>
        <p:spPr>
          <a:xfrm rot="10800000" flipV="1">
            <a:off x="10650252" y="5063645"/>
            <a:ext cx="562263" cy="1"/>
          </a:xfrm>
          <a:prstGeom prst="bentConnector3">
            <a:avLst>
              <a:gd name="adj1" fmla="val 50000"/>
            </a:avLst>
          </a:prstGeom>
          <a:ln>
            <a:prstDash val="lgDash"/>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96610854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p:cNvCxnSpPr/>
          <p:nvPr/>
        </p:nvCxnSpPr>
        <p:spPr>
          <a:xfrm>
            <a:off x="5936684" y="3772182"/>
            <a:ext cx="0" cy="170835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121235" y="3772182"/>
            <a:ext cx="0" cy="170835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305784" y="3772182"/>
            <a:ext cx="0" cy="170835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198481" y="3772182"/>
            <a:ext cx="0" cy="170835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383031" y="3772182"/>
            <a:ext cx="0" cy="170835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567582" y="3772182"/>
            <a:ext cx="0" cy="170835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752133" y="3772182"/>
            <a:ext cx="0" cy="170835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256980" y="3821613"/>
            <a:ext cx="0" cy="170835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54467" y="1943494"/>
            <a:ext cx="0" cy="170835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585319" y="1918093"/>
            <a:ext cx="0" cy="170835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Data Center Bridging on Windows Server 8</a:t>
            </a:r>
            <a:endParaRPr lang="en-US" dirty="0"/>
          </a:p>
        </p:txBody>
      </p:sp>
      <p:sp>
        <p:nvSpPr>
          <p:cNvPr id="7" name="L-Shape 6"/>
          <p:cNvSpPr>
            <a:spLocks noChangeAspect="1"/>
          </p:cNvSpPr>
          <p:nvPr/>
        </p:nvSpPr>
        <p:spPr>
          <a:xfrm rot="5400000">
            <a:off x="6810734" y="5910509"/>
            <a:ext cx="367910" cy="591648"/>
          </a:xfrm>
          <a:prstGeom prst="corner">
            <a:avLst>
              <a:gd name="adj1" fmla="val 80459"/>
              <a:gd name="adj2" fmla="val 77767"/>
            </a:avLst>
          </a:prstGeom>
          <a:solidFill>
            <a:schemeClr val="accent1">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9" name="Rectangle 8"/>
          <p:cNvSpPr/>
          <p:nvPr/>
        </p:nvSpPr>
        <p:spPr bwMode="auto">
          <a:xfrm>
            <a:off x="4536625" y="5228211"/>
            <a:ext cx="2438400" cy="603504"/>
          </a:xfrm>
          <a:prstGeom prst="rect">
            <a:avLst/>
          </a:prstGeom>
          <a:solidFill>
            <a:schemeClr val="accent2">
              <a:lumMod val="60000"/>
              <a:lumOff val="40000"/>
            </a:schemeClr>
          </a:solidFill>
          <a:ln w="1905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LAN Miniport</a:t>
            </a:r>
          </a:p>
        </p:txBody>
      </p:sp>
      <p:sp>
        <p:nvSpPr>
          <p:cNvPr id="10" name="Rectangle 9"/>
          <p:cNvSpPr/>
          <p:nvPr/>
        </p:nvSpPr>
        <p:spPr bwMode="auto">
          <a:xfrm>
            <a:off x="7031736" y="5228211"/>
            <a:ext cx="2438400" cy="603504"/>
          </a:xfrm>
          <a:prstGeom prst="rect">
            <a:avLst/>
          </a:prstGeom>
          <a:solidFill>
            <a:schemeClr val="accent2">
              <a:lumMod val="60000"/>
              <a:lumOff val="40000"/>
            </a:schemeClr>
          </a:solidFill>
          <a:ln w="1905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err="1" smtClean="0">
                <a:solidFill>
                  <a:schemeClr val="bg1"/>
                </a:solidFill>
              </a:rPr>
              <a:t>iSCSI</a:t>
            </a:r>
            <a:r>
              <a:rPr lang="en-US" sz="2800" dirty="0" smtClean="0">
                <a:solidFill>
                  <a:schemeClr val="bg1"/>
                </a:solidFill>
              </a:rPr>
              <a:t> Miniport</a:t>
            </a:r>
          </a:p>
        </p:txBody>
      </p:sp>
      <p:sp>
        <p:nvSpPr>
          <p:cNvPr id="11" name="Rectangle 10"/>
          <p:cNvSpPr/>
          <p:nvPr/>
        </p:nvSpPr>
        <p:spPr bwMode="auto">
          <a:xfrm>
            <a:off x="4536625" y="3263832"/>
            <a:ext cx="2438400" cy="939934"/>
          </a:xfrm>
          <a:prstGeom prst="rect">
            <a:avLst/>
          </a:prstGeom>
          <a:solidFill>
            <a:schemeClr val="accent1">
              <a:lumMod val="60000"/>
              <a:lumOff val="40000"/>
            </a:schemeClr>
          </a:solidFill>
          <a:ln w="1905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Windows Network Stack</a:t>
            </a:r>
          </a:p>
        </p:txBody>
      </p:sp>
      <p:sp>
        <p:nvSpPr>
          <p:cNvPr id="12" name="Rectangle 11"/>
          <p:cNvSpPr/>
          <p:nvPr/>
        </p:nvSpPr>
        <p:spPr bwMode="auto">
          <a:xfrm>
            <a:off x="7031736" y="3263832"/>
            <a:ext cx="2438400" cy="939934"/>
          </a:xfrm>
          <a:prstGeom prst="rect">
            <a:avLst/>
          </a:prstGeom>
          <a:solidFill>
            <a:schemeClr val="accent1">
              <a:lumMod val="60000"/>
              <a:lumOff val="40000"/>
            </a:schemeClr>
          </a:solidFill>
          <a:ln w="1905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Windows Storage Stack</a:t>
            </a:r>
          </a:p>
        </p:txBody>
      </p:sp>
      <p:sp>
        <p:nvSpPr>
          <p:cNvPr id="16" name="Rectangle 15"/>
          <p:cNvSpPr/>
          <p:nvPr/>
        </p:nvSpPr>
        <p:spPr bwMode="auto">
          <a:xfrm>
            <a:off x="5560204" y="1258400"/>
            <a:ext cx="2032596" cy="596898"/>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chemeClr val="tx1"/>
                    </a:gs>
                    <a:gs pos="100000">
                      <a:schemeClr val="tx1"/>
                    </a:gs>
                  </a:gsLst>
                  <a:lin ang="5400000" scaled="0"/>
                </a:gradFill>
              </a:rPr>
              <a:t>Application</a:t>
            </a:r>
          </a:p>
        </p:txBody>
      </p:sp>
      <p:sp>
        <p:nvSpPr>
          <p:cNvPr id="19" name="TextBox 18"/>
          <p:cNvSpPr txBox="1"/>
          <p:nvPr/>
        </p:nvSpPr>
        <p:spPr>
          <a:xfrm>
            <a:off x="5215634" y="2772761"/>
            <a:ext cx="1069203" cy="369332"/>
          </a:xfrm>
          <a:prstGeom prst="rect">
            <a:avLst/>
          </a:prstGeom>
          <a:noFill/>
        </p:spPr>
        <p:txBody>
          <a:bodyPr wrap="none" lIns="0" tIns="0" rIns="0" bIns="0" rtlCol="0">
            <a:spAutoFit/>
          </a:bodyPr>
          <a:lstStyle/>
          <a:p>
            <a:pPr algn="r"/>
            <a:r>
              <a:rPr lang="en-US" sz="2400" b="1" i="1" dirty="0" smtClean="0">
                <a:gradFill>
                  <a:gsLst>
                    <a:gs pos="0">
                      <a:schemeClr val="tx1"/>
                    </a:gs>
                    <a:gs pos="86000">
                      <a:schemeClr val="tx1"/>
                    </a:gs>
                  </a:gsLst>
                  <a:lin ang="5400000" scaled="0"/>
                </a:gradFill>
                <a:effectLst>
                  <a:outerShdw blurRad="38100" dist="38100" dir="2700000" algn="tl">
                    <a:srgbClr val="000000">
                      <a:alpha val="43137"/>
                    </a:srgbClr>
                  </a:outerShdw>
                </a:effectLst>
              </a:rPr>
              <a:t>Winsock</a:t>
            </a:r>
          </a:p>
        </p:txBody>
      </p:sp>
      <p:sp>
        <p:nvSpPr>
          <p:cNvPr id="20" name="TextBox 19"/>
          <p:cNvSpPr txBox="1"/>
          <p:nvPr/>
        </p:nvSpPr>
        <p:spPr>
          <a:xfrm>
            <a:off x="7745200" y="2772761"/>
            <a:ext cx="1884817" cy="369332"/>
          </a:xfrm>
          <a:prstGeom prst="rect">
            <a:avLst/>
          </a:prstGeom>
          <a:noFill/>
        </p:spPr>
        <p:txBody>
          <a:bodyPr wrap="square" lIns="0" tIns="0" rIns="0" bIns="0" rtlCol="0">
            <a:spAutoFit/>
          </a:bodyPr>
          <a:lstStyle/>
          <a:p>
            <a:r>
              <a:rPr lang="en-US" sz="2400" b="1" i="1" dirty="0">
                <a:gradFill>
                  <a:gsLst>
                    <a:gs pos="0">
                      <a:schemeClr val="tx1"/>
                    </a:gs>
                    <a:gs pos="86000">
                      <a:schemeClr val="tx1"/>
                    </a:gs>
                  </a:gsLst>
                  <a:lin ang="5400000" scaled="0"/>
                </a:gradFill>
                <a:effectLst>
                  <a:outerShdw blurRad="38100" dist="38100" dir="2700000" algn="tl">
                    <a:srgbClr val="000000">
                      <a:alpha val="43137"/>
                    </a:srgbClr>
                  </a:outerShdw>
                </a:effectLst>
              </a:rPr>
              <a:t>File I/O </a:t>
            </a:r>
            <a:r>
              <a:rPr lang="en-US" sz="2400" b="1" i="1" dirty="0" smtClean="0">
                <a:gradFill>
                  <a:gsLst>
                    <a:gs pos="0">
                      <a:schemeClr val="tx1"/>
                    </a:gs>
                    <a:gs pos="86000">
                      <a:schemeClr val="tx1"/>
                    </a:gs>
                  </a:gsLst>
                  <a:lin ang="5400000" scaled="0"/>
                </a:gradFill>
                <a:effectLst>
                  <a:outerShdw blurRad="38100" dist="38100" dir="2700000" algn="tl">
                    <a:srgbClr val="000000">
                      <a:alpha val="43137"/>
                    </a:srgbClr>
                  </a:outerShdw>
                </a:effectLst>
              </a:rPr>
              <a:t>API</a:t>
            </a:r>
            <a:endParaRPr lang="en-US" sz="2400" b="1" i="1" dirty="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23" name="TextBox 22"/>
          <p:cNvSpPr txBox="1"/>
          <p:nvPr/>
        </p:nvSpPr>
        <p:spPr>
          <a:xfrm>
            <a:off x="1138292" y="1091416"/>
            <a:ext cx="2331920" cy="738664"/>
          </a:xfrm>
          <a:prstGeom prst="rect">
            <a:avLst/>
          </a:prstGeom>
          <a:noFill/>
        </p:spPr>
        <p:txBody>
          <a:bodyPr wrap="none" lIns="0" tIns="0" rIns="0" bIns="0" rtlCol="0">
            <a:spAutoFit/>
          </a:bodyPr>
          <a:lstStyle/>
          <a:p>
            <a:pPr algn="r"/>
            <a: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Windows Server 8</a:t>
            </a:r>
          </a:p>
          <a:p>
            <a:pPr algn="ctr"/>
            <a:r>
              <a:rPr lang="en-US" sz="2400" b="1" dirty="0" err="1" smtClean="0">
                <a:gradFill>
                  <a:gsLst>
                    <a:gs pos="0">
                      <a:schemeClr val="tx1"/>
                    </a:gs>
                    <a:gs pos="86000">
                      <a:schemeClr val="tx1"/>
                    </a:gs>
                  </a:gsLst>
                  <a:lin ang="5400000" scaled="0"/>
                </a:gradFill>
                <a:effectLst>
                  <a:outerShdw blurRad="38100" dist="38100" dir="2700000" algn="tl">
                    <a:srgbClr val="000000">
                      <a:alpha val="43137"/>
                    </a:srgbClr>
                  </a:outerShdw>
                </a:effectLst>
              </a:rPr>
              <a:t>QoS</a:t>
            </a:r>
            <a:endPar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25" name="Rectangle 24"/>
          <p:cNvSpPr/>
          <p:nvPr/>
        </p:nvSpPr>
        <p:spPr bwMode="auto">
          <a:xfrm>
            <a:off x="1527278" y="5048948"/>
            <a:ext cx="2186620" cy="939934"/>
          </a:xfrm>
          <a:prstGeom prst="rect">
            <a:avLst/>
          </a:prstGeom>
          <a:solidFill>
            <a:schemeClr val="accent1">
              <a:lumMod val="60000"/>
              <a:lumOff val="40000"/>
            </a:schemeClr>
          </a:solidFill>
          <a:ln w="1905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DCB</a:t>
            </a:r>
          </a:p>
        </p:txBody>
      </p:sp>
      <p:cxnSp>
        <p:nvCxnSpPr>
          <p:cNvPr id="33" name="Elbow Connector 32"/>
          <p:cNvCxnSpPr>
            <a:stCxn id="9" idx="2"/>
            <a:endCxn id="7" idx="1"/>
          </p:cNvCxnSpPr>
          <p:nvPr/>
        </p:nvCxnSpPr>
        <p:spPr>
          <a:xfrm rot="16200000" flipH="1">
            <a:off x="6040036" y="5547504"/>
            <a:ext cx="374618" cy="943040"/>
          </a:xfrm>
          <a:prstGeom prst="bentConnector2">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10" idx="2"/>
            <a:endCxn id="7" idx="3"/>
          </p:cNvCxnSpPr>
          <p:nvPr/>
        </p:nvCxnSpPr>
        <p:spPr>
          <a:xfrm rot="5400000">
            <a:off x="7603866" y="5518363"/>
            <a:ext cx="333719" cy="960423"/>
          </a:xfrm>
          <a:prstGeom prst="bentConnector2">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bwMode="auto">
          <a:xfrm>
            <a:off x="1527278" y="3263832"/>
            <a:ext cx="2190621" cy="939934"/>
          </a:xfrm>
          <a:prstGeom prst="rect">
            <a:avLst/>
          </a:prstGeom>
          <a:solidFill>
            <a:schemeClr val="accent1">
              <a:lumMod val="60000"/>
              <a:lumOff val="40000"/>
            </a:schemeClr>
          </a:solidFill>
          <a:ln w="1905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Traffic Classification</a:t>
            </a:r>
          </a:p>
        </p:txBody>
      </p:sp>
      <p:sp>
        <p:nvSpPr>
          <p:cNvPr id="5" name="Rounded Rectangle 4"/>
          <p:cNvSpPr/>
          <p:nvPr/>
        </p:nvSpPr>
        <p:spPr bwMode="auto">
          <a:xfrm>
            <a:off x="4329113" y="5048948"/>
            <a:ext cx="5300904" cy="939934"/>
          </a:xfrm>
          <a:prstGeom prst="roundRect">
            <a:avLst/>
          </a:prstGeom>
          <a:noFill/>
          <a:ln w="34925">
            <a:solidFill>
              <a:schemeClr val="accent6">
                <a:lumMod val="95000"/>
              </a:schemeClr>
            </a:solidFill>
            <a:prstDash val="lg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24" name="Straight Connector 23"/>
          <p:cNvCxnSpPr>
            <a:stCxn id="43" idx="3"/>
          </p:cNvCxnSpPr>
          <p:nvPr/>
        </p:nvCxnSpPr>
        <p:spPr>
          <a:xfrm>
            <a:off x="3717899" y="3733799"/>
            <a:ext cx="818726" cy="0"/>
          </a:xfrm>
          <a:prstGeom prst="line">
            <a:avLst/>
          </a:prstGeom>
          <a:ln w="349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5" idx="3"/>
            <a:endCxn id="5" idx="1"/>
          </p:cNvCxnSpPr>
          <p:nvPr/>
        </p:nvCxnSpPr>
        <p:spPr>
          <a:xfrm>
            <a:off x="3713898" y="5518915"/>
            <a:ext cx="615215" cy="0"/>
          </a:xfrm>
          <a:prstGeom prst="line">
            <a:avLst/>
          </a:prstGeom>
          <a:ln w="349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9" name="Elbow Connector 38"/>
          <p:cNvCxnSpPr>
            <a:endCxn id="43" idx="1"/>
          </p:cNvCxnSpPr>
          <p:nvPr/>
        </p:nvCxnSpPr>
        <p:spPr>
          <a:xfrm rot="16200000" flipH="1">
            <a:off x="983722" y="3190242"/>
            <a:ext cx="921047" cy="166066"/>
          </a:xfrm>
          <a:prstGeom prst="bentConnector2">
            <a:avLst/>
          </a:prstGeom>
          <a:ln w="349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0" name="Elbow Connector 39"/>
          <p:cNvCxnSpPr>
            <a:endCxn id="25" idx="1"/>
          </p:cNvCxnSpPr>
          <p:nvPr/>
        </p:nvCxnSpPr>
        <p:spPr>
          <a:xfrm rot="16200000" flipH="1">
            <a:off x="551687" y="4543324"/>
            <a:ext cx="1785116" cy="166066"/>
          </a:xfrm>
          <a:prstGeom prst="bentConnector2">
            <a:avLst/>
          </a:prstGeom>
          <a:ln w="349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auto">
          <a:xfrm>
            <a:off x="5712604" y="1410800"/>
            <a:ext cx="2032596" cy="596898"/>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chemeClr val="tx1"/>
                    </a:gs>
                    <a:gs pos="100000">
                      <a:schemeClr val="tx1"/>
                    </a:gs>
                  </a:gsLst>
                  <a:lin ang="5400000" scaled="0"/>
                </a:gradFill>
              </a:rPr>
              <a:t>Application</a:t>
            </a:r>
          </a:p>
        </p:txBody>
      </p:sp>
      <p:sp>
        <p:nvSpPr>
          <p:cNvPr id="55" name="Rectangle 54"/>
          <p:cNvSpPr/>
          <p:nvPr/>
        </p:nvSpPr>
        <p:spPr bwMode="auto">
          <a:xfrm>
            <a:off x="5865004" y="1563200"/>
            <a:ext cx="2032596" cy="596898"/>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chemeClr val="tx1"/>
                    </a:gs>
                    <a:gs pos="100000">
                      <a:schemeClr val="tx1"/>
                    </a:gs>
                  </a:gsLst>
                  <a:lin ang="5400000" scaled="0"/>
                </a:gradFill>
              </a:rPr>
              <a:t>Application</a:t>
            </a:r>
          </a:p>
        </p:txBody>
      </p:sp>
      <p:sp>
        <p:nvSpPr>
          <p:cNvPr id="56" name="Rectangle 55"/>
          <p:cNvSpPr/>
          <p:nvPr/>
        </p:nvSpPr>
        <p:spPr bwMode="auto">
          <a:xfrm>
            <a:off x="6017404" y="1715600"/>
            <a:ext cx="2032596" cy="596898"/>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chemeClr val="tx1"/>
                    </a:gs>
                    <a:gs pos="100000">
                      <a:schemeClr val="tx1"/>
                    </a:gs>
                  </a:gsLst>
                  <a:lin ang="5400000" scaled="0"/>
                </a:gradFill>
              </a:rPr>
              <a:t>Application</a:t>
            </a:r>
          </a:p>
        </p:txBody>
      </p:sp>
      <p:sp>
        <p:nvSpPr>
          <p:cNvPr id="42" name="Rectangle 41"/>
          <p:cNvSpPr/>
          <p:nvPr/>
        </p:nvSpPr>
        <p:spPr bwMode="auto">
          <a:xfrm>
            <a:off x="1208942" y="2016303"/>
            <a:ext cx="2190620" cy="939934"/>
          </a:xfrm>
          <a:prstGeom prst="rect">
            <a:avLst/>
          </a:prstGeom>
          <a:solidFill>
            <a:schemeClr val="accent1">
              <a:lumMod val="60000"/>
              <a:lumOff val="40000"/>
            </a:schemeClr>
          </a:solidFill>
          <a:ln w="1905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PowerShell</a:t>
            </a:r>
          </a:p>
          <a:p>
            <a:pPr algn="ctr" defTabSz="914099" fontAlgn="base">
              <a:spcBef>
                <a:spcPct val="0"/>
              </a:spcBef>
              <a:spcAft>
                <a:spcPct val="0"/>
              </a:spcAft>
            </a:pPr>
            <a:r>
              <a:rPr lang="en-US" sz="2800" dirty="0" smtClean="0">
                <a:solidFill>
                  <a:schemeClr val="bg1"/>
                </a:solidFill>
              </a:rPr>
              <a:t>WMI</a:t>
            </a:r>
          </a:p>
        </p:txBody>
      </p:sp>
      <p:sp>
        <p:nvSpPr>
          <p:cNvPr id="64" name="TextBox 63"/>
          <p:cNvSpPr txBox="1"/>
          <p:nvPr/>
        </p:nvSpPr>
        <p:spPr>
          <a:xfrm>
            <a:off x="2677346" y="4491122"/>
            <a:ext cx="2297546" cy="369332"/>
          </a:xfrm>
          <a:prstGeom prst="rect">
            <a:avLst/>
          </a:prstGeom>
          <a:noFill/>
        </p:spPr>
        <p:txBody>
          <a:bodyPr wrap="square" lIns="0" tIns="0" rIns="0" bIns="0" rtlCol="0">
            <a:spAutoFit/>
          </a:bodyPr>
          <a:lstStyle/>
          <a:p>
            <a:pPr algn="r"/>
            <a:r>
              <a:rPr lang="en-US" sz="2400" b="1" i="1" dirty="0" smtClean="0">
                <a:gradFill>
                  <a:gsLst>
                    <a:gs pos="0">
                      <a:schemeClr val="tx1"/>
                    </a:gs>
                    <a:gs pos="86000">
                      <a:schemeClr val="tx1"/>
                    </a:gs>
                  </a:gsLst>
                  <a:lin ang="5400000" scaled="0"/>
                </a:gradFill>
                <a:effectLst>
                  <a:outerShdw blurRad="38100" dist="38100" dir="2700000" algn="tl">
                    <a:srgbClr val="000000">
                      <a:alpha val="43137"/>
                    </a:srgbClr>
                  </a:outerShdw>
                </a:effectLst>
              </a:rPr>
              <a:t>Up to 8 classes</a:t>
            </a:r>
          </a:p>
        </p:txBody>
      </p:sp>
    </p:spTree>
    <p:extLst>
      <p:ext uri="{BB962C8B-B14F-4D97-AF65-F5344CB8AC3E}">
        <p14:creationId xmlns:p14="http://schemas.microsoft.com/office/powerpoint/2010/main" val="340625532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500"/>
                                  </p:stCondLst>
                                  <p:childTnLst>
                                    <p:set>
                                      <p:cBhvr>
                                        <p:cTn id="39" dur="1" fill="hold">
                                          <p:stCondLst>
                                            <p:cond delay="0"/>
                                          </p:stCondLst>
                                        </p:cTn>
                                        <p:tgtEl>
                                          <p:spTgt spid="51"/>
                                        </p:tgtEl>
                                        <p:attrNameLst>
                                          <p:attrName>style.visibility</p:attrName>
                                        </p:attrNameLst>
                                      </p:cBhvr>
                                      <p:to>
                                        <p:strVal val="visible"/>
                                      </p:to>
                                    </p:se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par>
                          <p:cTn id="43" fill="hold">
                            <p:stCondLst>
                              <p:cond delay="500"/>
                            </p:stCondLst>
                            <p:childTnLst>
                              <p:par>
                                <p:cTn id="44" presetID="1" presetClass="entr" presetSubtype="0" fill="hold" nodeType="afterEffect">
                                  <p:stCondLst>
                                    <p:cond delay="500"/>
                                  </p:stCondLst>
                                  <p:childTnLst>
                                    <p:set>
                                      <p:cBhvr>
                                        <p:cTn id="45" dur="1" fill="hold">
                                          <p:stCondLst>
                                            <p:cond delay="0"/>
                                          </p:stCondLst>
                                        </p:cTn>
                                        <p:tgtEl>
                                          <p:spTgt spid="48"/>
                                        </p:tgtEl>
                                        <p:attrNameLst>
                                          <p:attrName>style.visibility</p:attrName>
                                        </p:attrNameLst>
                                      </p:cBhvr>
                                      <p:to>
                                        <p:strVal val="visible"/>
                                      </p:to>
                                    </p:set>
                                  </p:childTnLst>
                                </p:cTn>
                              </p:par>
                            </p:childTnLst>
                          </p:cTn>
                        </p:par>
                        <p:par>
                          <p:cTn id="46" fill="hold">
                            <p:stCondLst>
                              <p:cond delay="1000"/>
                            </p:stCondLst>
                            <p:childTnLst>
                              <p:par>
                                <p:cTn id="47" presetID="1" presetClass="entr" presetSubtype="0"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P spid="43" grpId="0" animBg="1"/>
      <p:bldP spid="5" grpId="0" animBg="1"/>
      <p:bldP spid="42" grpId="0" animBg="1"/>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p:cNvCxnSpPr/>
          <p:nvPr/>
        </p:nvCxnSpPr>
        <p:spPr>
          <a:xfrm>
            <a:off x="5936684" y="3772182"/>
            <a:ext cx="0" cy="170835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121235" y="3772182"/>
            <a:ext cx="0" cy="170835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305784" y="3772182"/>
            <a:ext cx="0" cy="170835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198481" y="3772182"/>
            <a:ext cx="0" cy="170835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383031" y="3772182"/>
            <a:ext cx="0" cy="170835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567582" y="3772182"/>
            <a:ext cx="0" cy="170835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752133" y="3772182"/>
            <a:ext cx="0" cy="170835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256980" y="3821613"/>
            <a:ext cx="0" cy="170835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54467" y="1943494"/>
            <a:ext cx="0" cy="170835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585319" y="1918093"/>
            <a:ext cx="0" cy="170835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Data Center Bridging on Windows Server 8</a:t>
            </a:r>
            <a:endParaRPr lang="en-US" dirty="0"/>
          </a:p>
        </p:txBody>
      </p:sp>
      <p:sp>
        <p:nvSpPr>
          <p:cNvPr id="7" name="L-Shape 6"/>
          <p:cNvSpPr>
            <a:spLocks noChangeAspect="1"/>
          </p:cNvSpPr>
          <p:nvPr/>
        </p:nvSpPr>
        <p:spPr>
          <a:xfrm rot="5400000">
            <a:off x="6810734" y="5910509"/>
            <a:ext cx="367910" cy="591648"/>
          </a:xfrm>
          <a:prstGeom prst="corner">
            <a:avLst>
              <a:gd name="adj1" fmla="val 80459"/>
              <a:gd name="adj2" fmla="val 77767"/>
            </a:avLst>
          </a:prstGeom>
          <a:solidFill>
            <a:schemeClr val="accent1">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9" name="Rectangle 8"/>
          <p:cNvSpPr/>
          <p:nvPr/>
        </p:nvSpPr>
        <p:spPr bwMode="auto">
          <a:xfrm>
            <a:off x="4536624" y="5228211"/>
            <a:ext cx="4933511" cy="603504"/>
          </a:xfrm>
          <a:prstGeom prst="rect">
            <a:avLst/>
          </a:prstGeom>
          <a:solidFill>
            <a:schemeClr val="accent2">
              <a:lumMod val="60000"/>
              <a:lumOff val="40000"/>
            </a:schemeClr>
          </a:solidFill>
          <a:ln w="1905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LAN Miniport</a:t>
            </a:r>
          </a:p>
        </p:txBody>
      </p:sp>
      <p:sp>
        <p:nvSpPr>
          <p:cNvPr id="11" name="Rectangle 10"/>
          <p:cNvSpPr/>
          <p:nvPr/>
        </p:nvSpPr>
        <p:spPr bwMode="auto">
          <a:xfrm>
            <a:off x="4536625" y="3263832"/>
            <a:ext cx="2438400" cy="939934"/>
          </a:xfrm>
          <a:prstGeom prst="rect">
            <a:avLst/>
          </a:prstGeom>
          <a:solidFill>
            <a:schemeClr val="accent1">
              <a:lumMod val="60000"/>
              <a:lumOff val="40000"/>
            </a:schemeClr>
          </a:solidFill>
          <a:ln w="1905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Windows Network Stack</a:t>
            </a:r>
          </a:p>
        </p:txBody>
      </p:sp>
      <p:sp>
        <p:nvSpPr>
          <p:cNvPr id="12" name="Rectangle 11"/>
          <p:cNvSpPr/>
          <p:nvPr/>
        </p:nvSpPr>
        <p:spPr bwMode="auto">
          <a:xfrm>
            <a:off x="7031736" y="3263832"/>
            <a:ext cx="2438400" cy="939934"/>
          </a:xfrm>
          <a:prstGeom prst="rect">
            <a:avLst/>
          </a:prstGeom>
          <a:solidFill>
            <a:schemeClr val="accent1">
              <a:lumMod val="60000"/>
              <a:lumOff val="40000"/>
            </a:schemeClr>
          </a:solidFill>
          <a:ln w="1905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Windows Storage Stack</a:t>
            </a:r>
          </a:p>
        </p:txBody>
      </p:sp>
      <p:sp>
        <p:nvSpPr>
          <p:cNvPr id="16" name="Rectangle 15"/>
          <p:cNvSpPr/>
          <p:nvPr/>
        </p:nvSpPr>
        <p:spPr bwMode="auto">
          <a:xfrm>
            <a:off x="5560204" y="1258400"/>
            <a:ext cx="2032596" cy="596898"/>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chemeClr val="tx1"/>
                    </a:gs>
                    <a:gs pos="100000">
                      <a:schemeClr val="tx1"/>
                    </a:gs>
                  </a:gsLst>
                  <a:lin ang="5400000" scaled="0"/>
                </a:gradFill>
              </a:rPr>
              <a:t>Application</a:t>
            </a:r>
          </a:p>
        </p:txBody>
      </p:sp>
      <p:sp>
        <p:nvSpPr>
          <p:cNvPr id="19" name="TextBox 18"/>
          <p:cNvSpPr txBox="1"/>
          <p:nvPr/>
        </p:nvSpPr>
        <p:spPr>
          <a:xfrm>
            <a:off x="5215634" y="2772761"/>
            <a:ext cx="1069203" cy="369332"/>
          </a:xfrm>
          <a:prstGeom prst="rect">
            <a:avLst/>
          </a:prstGeom>
          <a:noFill/>
        </p:spPr>
        <p:txBody>
          <a:bodyPr wrap="none" lIns="0" tIns="0" rIns="0" bIns="0" rtlCol="0">
            <a:spAutoFit/>
          </a:bodyPr>
          <a:lstStyle/>
          <a:p>
            <a:pPr algn="r"/>
            <a:r>
              <a:rPr lang="en-US" sz="2400" b="1" i="1" dirty="0" smtClean="0">
                <a:gradFill>
                  <a:gsLst>
                    <a:gs pos="0">
                      <a:schemeClr val="tx1"/>
                    </a:gs>
                    <a:gs pos="86000">
                      <a:schemeClr val="tx1"/>
                    </a:gs>
                  </a:gsLst>
                  <a:lin ang="5400000" scaled="0"/>
                </a:gradFill>
                <a:effectLst>
                  <a:outerShdw blurRad="38100" dist="38100" dir="2700000" algn="tl">
                    <a:srgbClr val="000000">
                      <a:alpha val="43137"/>
                    </a:srgbClr>
                  </a:outerShdw>
                </a:effectLst>
              </a:rPr>
              <a:t>Winsock</a:t>
            </a:r>
          </a:p>
        </p:txBody>
      </p:sp>
      <p:sp>
        <p:nvSpPr>
          <p:cNvPr id="20" name="TextBox 19"/>
          <p:cNvSpPr txBox="1"/>
          <p:nvPr/>
        </p:nvSpPr>
        <p:spPr>
          <a:xfrm>
            <a:off x="7745200" y="2772761"/>
            <a:ext cx="1884817" cy="369332"/>
          </a:xfrm>
          <a:prstGeom prst="rect">
            <a:avLst/>
          </a:prstGeom>
          <a:noFill/>
        </p:spPr>
        <p:txBody>
          <a:bodyPr wrap="square" lIns="0" tIns="0" rIns="0" bIns="0" rtlCol="0">
            <a:spAutoFit/>
          </a:bodyPr>
          <a:lstStyle/>
          <a:p>
            <a:r>
              <a:rPr lang="en-US" sz="2400" b="1" i="1" dirty="0">
                <a:gradFill>
                  <a:gsLst>
                    <a:gs pos="0">
                      <a:schemeClr val="tx1"/>
                    </a:gs>
                    <a:gs pos="86000">
                      <a:schemeClr val="tx1"/>
                    </a:gs>
                  </a:gsLst>
                  <a:lin ang="5400000" scaled="0"/>
                </a:gradFill>
                <a:effectLst>
                  <a:outerShdw blurRad="38100" dist="38100" dir="2700000" algn="tl">
                    <a:srgbClr val="000000">
                      <a:alpha val="43137"/>
                    </a:srgbClr>
                  </a:outerShdw>
                </a:effectLst>
              </a:rPr>
              <a:t>File I/O </a:t>
            </a:r>
            <a:r>
              <a:rPr lang="en-US" sz="2400" b="1" i="1" dirty="0" smtClean="0">
                <a:gradFill>
                  <a:gsLst>
                    <a:gs pos="0">
                      <a:schemeClr val="tx1"/>
                    </a:gs>
                    <a:gs pos="86000">
                      <a:schemeClr val="tx1"/>
                    </a:gs>
                  </a:gsLst>
                  <a:lin ang="5400000" scaled="0"/>
                </a:gradFill>
                <a:effectLst>
                  <a:outerShdw blurRad="38100" dist="38100" dir="2700000" algn="tl">
                    <a:srgbClr val="000000">
                      <a:alpha val="43137"/>
                    </a:srgbClr>
                  </a:outerShdw>
                </a:effectLst>
              </a:rPr>
              <a:t>API</a:t>
            </a:r>
            <a:endParaRPr lang="en-US" sz="2400" b="1" i="1" dirty="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23" name="TextBox 22"/>
          <p:cNvSpPr txBox="1"/>
          <p:nvPr/>
        </p:nvSpPr>
        <p:spPr>
          <a:xfrm>
            <a:off x="1138292" y="1091416"/>
            <a:ext cx="2331920" cy="738664"/>
          </a:xfrm>
          <a:prstGeom prst="rect">
            <a:avLst/>
          </a:prstGeom>
          <a:noFill/>
        </p:spPr>
        <p:txBody>
          <a:bodyPr wrap="none" lIns="0" tIns="0" rIns="0" bIns="0" rtlCol="0">
            <a:spAutoFit/>
          </a:bodyPr>
          <a:lstStyle/>
          <a:p>
            <a:pPr algn="r"/>
            <a: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Windows Server 8</a:t>
            </a:r>
          </a:p>
          <a:p>
            <a:pPr algn="ctr"/>
            <a:r>
              <a:rPr lang="en-US" sz="2400" b="1" dirty="0" err="1" smtClean="0">
                <a:gradFill>
                  <a:gsLst>
                    <a:gs pos="0">
                      <a:schemeClr val="tx1"/>
                    </a:gs>
                    <a:gs pos="86000">
                      <a:schemeClr val="tx1"/>
                    </a:gs>
                  </a:gsLst>
                  <a:lin ang="5400000" scaled="0"/>
                </a:gradFill>
                <a:effectLst>
                  <a:outerShdw blurRad="38100" dist="38100" dir="2700000" algn="tl">
                    <a:srgbClr val="000000">
                      <a:alpha val="43137"/>
                    </a:srgbClr>
                  </a:outerShdw>
                </a:effectLst>
              </a:rPr>
              <a:t>QoS</a:t>
            </a:r>
            <a:endPar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25" name="Rectangle 24"/>
          <p:cNvSpPr/>
          <p:nvPr/>
        </p:nvSpPr>
        <p:spPr bwMode="auto">
          <a:xfrm>
            <a:off x="1527278" y="5048948"/>
            <a:ext cx="2186620" cy="939934"/>
          </a:xfrm>
          <a:prstGeom prst="rect">
            <a:avLst/>
          </a:prstGeom>
          <a:solidFill>
            <a:schemeClr val="accent1">
              <a:lumMod val="60000"/>
              <a:lumOff val="40000"/>
            </a:schemeClr>
          </a:solidFill>
          <a:ln w="1905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DCB</a:t>
            </a:r>
          </a:p>
        </p:txBody>
      </p:sp>
      <p:cxnSp>
        <p:nvCxnSpPr>
          <p:cNvPr id="38" name="Elbow Connector 37"/>
          <p:cNvCxnSpPr>
            <a:stCxn id="9" idx="2"/>
            <a:endCxn id="7" idx="2"/>
          </p:cNvCxnSpPr>
          <p:nvPr/>
        </p:nvCxnSpPr>
        <p:spPr>
          <a:xfrm rot="5400000">
            <a:off x="6903704" y="5922701"/>
            <a:ext cx="190663" cy="8691"/>
          </a:xfrm>
          <a:prstGeom prst="bentConnector3">
            <a:avLst>
              <a:gd name="adj1" fmla="val 50000"/>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bwMode="auto">
          <a:xfrm>
            <a:off x="1527278" y="3263832"/>
            <a:ext cx="2190621" cy="939934"/>
          </a:xfrm>
          <a:prstGeom prst="rect">
            <a:avLst/>
          </a:prstGeom>
          <a:solidFill>
            <a:schemeClr val="accent1">
              <a:lumMod val="60000"/>
              <a:lumOff val="40000"/>
            </a:schemeClr>
          </a:solidFill>
          <a:ln w="1905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Traffic Classification</a:t>
            </a:r>
          </a:p>
        </p:txBody>
      </p:sp>
      <p:sp>
        <p:nvSpPr>
          <p:cNvPr id="5" name="Rounded Rectangle 4"/>
          <p:cNvSpPr/>
          <p:nvPr/>
        </p:nvSpPr>
        <p:spPr bwMode="auto">
          <a:xfrm>
            <a:off x="4329113" y="5048948"/>
            <a:ext cx="5300904" cy="939934"/>
          </a:xfrm>
          <a:prstGeom prst="roundRect">
            <a:avLst/>
          </a:prstGeom>
          <a:noFill/>
          <a:ln w="34925">
            <a:solidFill>
              <a:schemeClr val="accent6">
                <a:lumMod val="95000"/>
              </a:schemeClr>
            </a:solidFill>
            <a:prstDash val="lg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24" name="Straight Connector 23"/>
          <p:cNvCxnSpPr>
            <a:stCxn id="43" idx="3"/>
          </p:cNvCxnSpPr>
          <p:nvPr/>
        </p:nvCxnSpPr>
        <p:spPr>
          <a:xfrm>
            <a:off x="3717899" y="3733799"/>
            <a:ext cx="818726" cy="0"/>
          </a:xfrm>
          <a:prstGeom prst="line">
            <a:avLst/>
          </a:prstGeom>
          <a:ln w="349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5" idx="3"/>
            <a:endCxn id="5" idx="1"/>
          </p:cNvCxnSpPr>
          <p:nvPr/>
        </p:nvCxnSpPr>
        <p:spPr>
          <a:xfrm>
            <a:off x="3713898" y="5518915"/>
            <a:ext cx="615215" cy="0"/>
          </a:xfrm>
          <a:prstGeom prst="line">
            <a:avLst/>
          </a:prstGeom>
          <a:ln w="349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9" name="Elbow Connector 38"/>
          <p:cNvCxnSpPr>
            <a:endCxn id="43" idx="1"/>
          </p:cNvCxnSpPr>
          <p:nvPr/>
        </p:nvCxnSpPr>
        <p:spPr>
          <a:xfrm rot="16200000" flipH="1">
            <a:off x="983722" y="3190242"/>
            <a:ext cx="921047" cy="166066"/>
          </a:xfrm>
          <a:prstGeom prst="bentConnector2">
            <a:avLst/>
          </a:prstGeom>
          <a:ln w="349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0" name="Elbow Connector 39"/>
          <p:cNvCxnSpPr>
            <a:endCxn id="25" idx="1"/>
          </p:cNvCxnSpPr>
          <p:nvPr/>
        </p:nvCxnSpPr>
        <p:spPr>
          <a:xfrm rot="16200000" flipH="1">
            <a:off x="551687" y="4543324"/>
            <a:ext cx="1785116" cy="166066"/>
          </a:xfrm>
          <a:prstGeom prst="bentConnector2">
            <a:avLst/>
          </a:prstGeom>
          <a:ln w="349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auto">
          <a:xfrm>
            <a:off x="5712604" y="1410800"/>
            <a:ext cx="2032596" cy="596898"/>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chemeClr val="tx1"/>
                    </a:gs>
                    <a:gs pos="100000">
                      <a:schemeClr val="tx1"/>
                    </a:gs>
                  </a:gsLst>
                  <a:lin ang="5400000" scaled="0"/>
                </a:gradFill>
              </a:rPr>
              <a:t>Application</a:t>
            </a:r>
          </a:p>
        </p:txBody>
      </p:sp>
      <p:sp>
        <p:nvSpPr>
          <p:cNvPr id="55" name="Rectangle 54"/>
          <p:cNvSpPr/>
          <p:nvPr/>
        </p:nvSpPr>
        <p:spPr bwMode="auto">
          <a:xfrm>
            <a:off x="5865004" y="1563200"/>
            <a:ext cx="2032596" cy="596898"/>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chemeClr val="tx1"/>
                    </a:gs>
                    <a:gs pos="100000">
                      <a:schemeClr val="tx1"/>
                    </a:gs>
                  </a:gsLst>
                  <a:lin ang="5400000" scaled="0"/>
                </a:gradFill>
              </a:rPr>
              <a:t>Application</a:t>
            </a:r>
          </a:p>
        </p:txBody>
      </p:sp>
      <p:sp>
        <p:nvSpPr>
          <p:cNvPr id="56" name="Rectangle 55"/>
          <p:cNvSpPr/>
          <p:nvPr/>
        </p:nvSpPr>
        <p:spPr bwMode="auto">
          <a:xfrm>
            <a:off x="6017404" y="1715600"/>
            <a:ext cx="2032596" cy="596898"/>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chemeClr val="tx1"/>
                    </a:gs>
                    <a:gs pos="100000">
                      <a:schemeClr val="tx1"/>
                    </a:gs>
                  </a:gsLst>
                  <a:lin ang="5400000" scaled="0"/>
                </a:gradFill>
              </a:rPr>
              <a:t>Application</a:t>
            </a:r>
          </a:p>
        </p:txBody>
      </p:sp>
      <p:sp>
        <p:nvSpPr>
          <p:cNvPr id="42" name="Rectangle 41"/>
          <p:cNvSpPr/>
          <p:nvPr/>
        </p:nvSpPr>
        <p:spPr bwMode="auto">
          <a:xfrm>
            <a:off x="1208942" y="2016303"/>
            <a:ext cx="2190620" cy="939934"/>
          </a:xfrm>
          <a:prstGeom prst="rect">
            <a:avLst/>
          </a:prstGeom>
          <a:solidFill>
            <a:schemeClr val="accent1">
              <a:lumMod val="60000"/>
              <a:lumOff val="40000"/>
            </a:schemeClr>
          </a:solidFill>
          <a:ln w="1905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PowerShell</a:t>
            </a:r>
          </a:p>
          <a:p>
            <a:pPr algn="ctr" defTabSz="914099" fontAlgn="base">
              <a:spcBef>
                <a:spcPct val="0"/>
              </a:spcBef>
              <a:spcAft>
                <a:spcPct val="0"/>
              </a:spcAft>
            </a:pPr>
            <a:r>
              <a:rPr lang="en-US" sz="2800" dirty="0" smtClean="0">
                <a:solidFill>
                  <a:schemeClr val="bg1"/>
                </a:solidFill>
              </a:rPr>
              <a:t>WMI</a:t>
            </a:r>
          </a:p>
        </p:txBody>
      </p:sp>
      <p:sp>
        <p:nvSpPr>
          <p:cNvPr id="64" name="TextBox 63"/>
          <p:cNvSpPr txBox="1"/>
          <p:nvPr/>
        </p:nvSpPr>
        <p:spPr>
          <a:xfrm>
            <a:off x="2677346" y="4491122"/>
            <a:ext cx="2297546" cy="369332"/>
          </a:xfrm>
          <a:prstGeom prst="rect">
            <a:avLst/>
          </a:prstGeom>
          <a:noFill/>
        </p:spPr>
        <p:txBody>
          <a:bodyPr wrap="square" lIns="0" tIns="0" rIns="0" bIns="0" rtlCol="0">
            <a:spAutoFit/>
          </a:bodyPr>
          <a:lstStyle/>
          <a:p>
            <a:pPr algn="r"/>
            <a:r>
              <a:rPr lang="en-US" sz="2400" b="1" i="1" dirty="0" smtClean="0">
                <a:gradFill>
                  <a:gsLst>
                    <a:gs pos="0">
                      <a:schemeClr val="tx1"/>
                    </a:gs>
                    <a:gs pos="86000">
                      <a:schemeClr val="tx1"/>
                    </a:gs>
                  </a:gsLst>
                  <a:lin ang="5400000" scaled="0"/>
                </a:gradFill>
                <a:effectLst>
                  <a:outerShdw blurRad="38100" dist="38100" dir="2700000" algn="tl">
                    <a:srgbClr val="000000">
                      <a:alpha val="43137"/>
                    </a:srgbClr>
                  </a:outerShdw>
                </a:effectLst>
              </a:rPr>
              <a:t>Up to 8 classes</a:t>
            </a:r>
          </a:p>
        </p:txBody>
      </p:sp>
      <p:sp>
        <p:nvSpPr>
          <p:cNvPr id="41" name="TextBox 40"/>
          <p:cNvSpPr txBox="1"/>
          <p:nvPr/>
        </p:nvSpPr>
        <p:spPr>
          <a:xfrm>
            <a:off x="8481244" y="4491122"/>
            <a:ext cx="2297546" cy="369332"/>
          </a:xfrm>
          <a:prstGeom prst="rect">
            <a:avLst/>
          </a:prstGeom>
          <a:noFill/>
        </p:spPr>
        <p:txBody>
          <a:bodyPr wrap="square" lIns="0" tIns="0" rIns="0" bIns="0" rtlCol="0">
            <a:spAutoFit/>
          </a:bodyPr>
          <a:lstStyle/>
          <a:p>
            <a:r>
              <a:rPr lang="en-US" sz="2400" b="1" i="1" dirty="0" err="1" smtClean="0">
                <a:gradFill>
                  <a:gsLst>
                    <a:gs pos="0">
                      <a:schemeClr val="tx1"/>
                    </a:gs>
                    <a:gs pos="86000">
                      <a:schemeClr val="tx1"/>
                    </a:gs>
                  </a:gsLst>
                  <a:lin ang="5400000" scaled="0"/>
                </a:gradFill>
                <a:effectLst>
                  <a:outerShdw blurRad="38100" dist="38100" dir="2700000" algn="tl">
                    <a:srgbClr val="000000">
                      <a:alpha val="43137"/>
                    </a:srgbClr>
                  </a:outerShdw>
                </a:effectLst>
              </a:rPr>
              <a:t>kRDMA</a:t>
            </a:r>
            <a:endParaRPr lang="en-US" sz="2400" b="1" i="1"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984332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chor="ctr">
            <a:noAutofit/>
          </a:bodyPr>
          <a:lstStyle/>
          <a:p>
            <a:pPr algn="ctr"/>
            <a:r>
              <a:rPr lang="en-US" dirty="0" smtClean="0">
                <a:latin typeface="+mn-lt"/>
              </a:rPr>
              <a:t>Use </a:t>
            </a:r>
            <a:r>
              <a:rPr lang="en-US" dirty="0" err="1" smtClean="0">
                <a:latin typeface="+mn-lt"/>
              </a:rPr>
              <a:t>QoS</a:t>
            </a:r>
            <a:r>
              <a:rPr lang="en-US" dirty="0" smtClean="0">
                <a:latin typeface="+mn-lt"/>
              </a:rPr>
              <a:t> in Windows Server 8 to enable converged fabric in your datacenter.</a:t>
            </a:r>
            <a:endParaRPr lang="en-US" dirty="0">
              <a:latin typeface="+mn-lt"/>
            </a:endParaRPr>
          </a:p>
        </p:txBody>
      </p:sp>
    </p:spTree>
    <p:extLst>
      <p:ext uri="{BB962C8B-B14F-4D97-AF65-F5344CB8AC3E}">
        <p14:creationId xmlns:p14="http://schemas.microsoft.com/office/powerpoint/2010/main" val="101228689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1277374"/>
            <a:ext cx="10969943" cy="1280160"/>
          </a:xfrm>
        </p:spPr>
        <p:txBody>
          <a:bodyPr anchor="ctr">
            <a:noAutofit/>
          </a:bodyPr>
          <a:lstStyle/>
          <a:p>
            <a:pPr algn="ctr"/>
            <a:r>
              <a:rPr lang="en-US" dirty="0" smtClean="0">
                <a:latin typeface="+mn-lt"/>
              </a:rPr>
              <a:t>Windows Server 8 enables multi-tenancy and converged fabric</a:t>
            </a:r>
            <a:r>
              <a:rPr lang="en-US" dirty="0">
                <a:latin typeface="+mn-lt"/>
              </a:rPr>
              <a:t> </a:t>
            </a:r>
            <a:r>
              <a:rPr lang="en-US" dirty="0" smtClean="0">
                <a:latin typeface="+mn-lt"/>
              </a:rPr>
              <a:t>without costly overprovisioning.</a:t>
            </a:r>
            <a:endParaRPr lang="en-US" dirty="0">
              <a:latin typeface="+mn-lt"/>
            </a:endParaRPr>
          </a:p>
        </p:txBody>
      </p:sp>
      <p:sp>
        <p:nvSpPr>
          <p:cNvPr id="3" name="Title 1"/>
          <p:cNvSpPr txBox="1">
            <a:spLocks/>
          </p:cNvSpPr>
          <p:nvPr/>
        </p:nvSpPr>
        <p:spPr>
          <a:xfrm>
            <a:off x="619341" y="2933088"/>
            <a:ext cx="10969943" cy="1280160"/>
          </a:xfrm>
          <a:prstGeom prst="rect">
            <a:avLst/>
          </a:prstGeom>
        </p:spPr>
        <p:txBody>
          <a:bodyPr vert="horz" wrap="square" lIns="0" tIns="0" rIns="0" bIns="0" rtlCol="0" anchor="ctr">
            <a:no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dirty="0" smtClean="0">
                <a:latin typeface="+mn-lt"/>
              </a:rPr>
              <a:t>Windows Server 8 has great management of </a:t>
            </a:r>
            <a:r>
              <a:rPr lang="en-US" dirty="0" err="1" smtClean="0">
                <a:latin typeface="+mn-lt"/>
              </a:rPr>
              <a:t>QoS</a:t>
            </a:r>
            <a:r>
              <a:rPr lang="en-US" dirty="0" smtClean="0">
                <a:latin typeface="+mn-lt"/>
              </a:rPr>
              <a:t> using PowerShell.</a:t>
            </a:r>
            <a:endParaRPr lang="en-US" dirty="0">
              <a:latin typeface="+mn-lt"/>
            </a:endParaRPr>
          </a:p>
        </p:txBody>
      </p:sp>
      <p:sp>
        <p:nvSpPr>
          <p:cNvPr id="4" name="Title 1"/>
          <p:cNvSpPr txBox="1">
            <a:spLocks/>
          </p:cNvSpPr>
          <p:nvPr/>
        </p:nvSpPr>
        <p:spPr>
          <a:xfrm>
            <a:off x="609441" y="4588802"/>
            <a:ext cx="10969943" cy="1280160"/>
          </a:xfrm>
          <a:prstGeom prst="rect">
            <a:avLst/>
          </a:prstGeom>
        </p:spPr>
        <p:txBody>
          <a:bodyPr vert="horz" wrap="square" lIns="0" tIns="0" rIns="0" bIns="0" rtlCol="0" anchor="ctr">
            <a:no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dirty="0" smtClean="0">
                <a:latin typeface="+mn-lt"/>
              </a:rPr>
              <a:t>Great hardware support enables Windows Server 8 </a:t>
            </a:r>
            <a:r>
              <a:rPr lang="en-US" dirty="0" err="1" smtClean="0">
                <a:latin typeface="+mn-lt"/>
              </a:rPr>
              <a:t>QoS</a:t>
            </a:r>
            <a:r>
              <a:rPr lang="en-US" dirty="0" smtClean="0">
                <a:latin typeface="+mn-lt"/>
              </a:rPr>
              <a:t>.</a:t>
            </a:r>
            <a:endParaRPr lang="en-US" dirty="0">
              <a:latin typeface="+mn-lt"/>
            </a:endParaRPr>
          </a:p>
        </p:txBody>
      </p:sp>
    </p:spTree>
    <p:extLst>
      <p:ext uri="{BB962C8B-B14F-4D97-AF65-F5344CB8AC3E}">
        <p14:creationId xmlns:p14="http://schemas.microsoft.com/office/powerpoint/2010/main" val="256638463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itle 5"/>
          <p:cNvSpPr>
            <a:spLocks noGrp="1"/>
          </p:cNvSpPr>
          <p:nvPr>
            <p:ph type="title"/>
          </p:nvPr>
        </p:nvSpPr>
        <p:spPr>
          <a:xfrm>
            <a:off x="519112" y="228600"/>
            <a:ext cx="11149013" cy="609398"/>
          </a:xfrm>
        </p:spPr>
        <p:txBody>
          <a:bodyPr/>
          <a:lstStyle/>
          <a:p>
            <a:r>
              <a:rPr lang="en-US" dirty="0" smtClean="0"/>
              <a:t>Related sessions</a:t>
            </a:r>
            <a:endParaRPr lang="en-US" dirty="0"/>
          </a:p>
        </p:txBody>
      </p:sp>
      <p:sp>
        <p:nvSpPr>
          <p:cNvPr id="7" name="Text Placeholder 6"/>
          <p:cNvSpPr>
            <a:spLocks noGrp="1"/>
          </p:cNvSpPr>
          <p:nvPr>
            <p:ph type="body" sz="quarter" idx="10"/>
          </p:nvPr>
        </p:nvSpPr>
        <p:spPr>
          <a:xfrm>
            <a:off x="519114" y="1447800"/>
            <a:ext cx="11149012" cy="3813352"/>
          </a:xfrm>
        </p:spPr>
        <p:txBody>
          <a:bodyPr/>
          <a:lstStyle/>
          <a:p>
            <a:pPr>
              <a:spcBef>
                <a:spcPts val="1800"/>
              </a:spcBef>
            </a:pPr>
            <a:r>
              <a:rPr lang="en-US" dirty="0"/>
              <a:t>[SAC-430T] Designing the building blocks for a Windows Server 8 cloud</a:t>
            </a:r>
          </a:p>
          <a:p>
            <a:pPr>
              <a:spcBef>
                <a:spcPts val="1800"/>
              </a:spcBef>
            </a:pPr>
            <a:r>
              <a:rPr lang="en-US" dirty="0"/>
              <a:t>[SAC-433T] Network acceleration and other NIC technologies for the data center</a:t>
            </a:r>
          </a:p>
          <a:p>
            <a:pPr>
              <a:spcBef>
                <a:spcPts val="1800"/>
              </a:spcBef>
            </a:pPr>
            <a:r>
              <a:rPr lang="en-US" dirty="0"/>
              <a:t>[SAC-437T] A deep dive into Hyper-V networking</a:t>
            </a:r>
          </a:p>
          <a:p>
            <a:pPr>
              <a:spcBef>
                <a:spcPts val="1800"/>
              </a:spcBef>
            </a:pPr>
            <a:r>
              <a:rPr lang="en-US" dirty="0"/>
              <a:t>[SAC-565T] Windows networking with PowerShell: A foundation for data center management</a:t>
            </a:r>
          </a:p>
        </p:txBody>
      </p:sp>
    </p:spTree>
    <p:extLst>
      <p:ext uri="{BB962C8B-B14F-4D97-AF65-F5344CB8AC3E}">
        <p14:creationId xmlns:p14="http://schemas.microsoft.com/office/powerpoint/2010/main" val="170373307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12859844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9671984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1217612" y="1284439"/>
            <a:ext cx="2667000" cy="3200966"/>
          </a:xfrm>
          <a:prstGeom prst="rect">
            <a:avLst/>
          </a:prstGeom>
          <a:solidFill>
            <a:schemeClr val="accent2">
              <a:lumMod val="50000"/>
            </a:schemeClr>
          </a:solidFill>
          <a:ln w="19050" cap="flat" cmpd="sng" algn="ctr">
            <a:solidFill>
              <a:schemeClr val="accent6"/>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accent6"/>
                </a:solidFill>
                <a:effectLst>
                  <a:outerShdw blurRad="38100" dist="38100" dir="2700000" algn="tl">
                    <a:srgbClr val="000000">
                      <a:alpha val="43137"/>
                    </a:srgbClr>
                  </a:outerShdw>
                </a:effectLst>
                <a:uLnTx/>
                <a:uFillTx/>
                <a:ea typeface="+mn-ea"/>
                <a:cs typeface="+mn-cs"/>
              </a:rPr>
              <a:t>Management OS</a:t>
            </a:r>
            <a:endParaRPr kumimoji="0" lang="en-US" sz="2400" b="1" i="0" u="none" strike="noStrike" kern="0" cap="none" spc="0" normalizeH="0" baseline="0" noProof="0" dirty="0">
              <a:ln>
                <a:noFill/>
              </a:ln>
              <a:solidFill>
                <a:schemeClr val="accent6"/>
              </a:solidFill>
              <a:effectLst>
                <a:outerShdw blurRad="38100" dist="38100" dir="2700000" algn="tl">
                  <a:srgbClr val="000000">
                    <a:alpha val="43137"/>
                  </a:srgbClr>
                </a:outerShdw>
              </a:effectLst>
              <a:uLnTx/>
              <a:uFillTx/>
              <a:ea typeface="+mn-ea"/>
              <a:cs typeface="+mn-cs"/>
            </a:endParaRPr>
          </a:p>
        </p:txBody>
      </p:sp>
      <p:cxnSp>
        <p:nvCxnSpPr>
          <p:cNvPr id="92" name="Elbow Connector 91"/>
          <p:cNvCxnSpPr>
            <a:stCxn id="11" idx="3"/>
          </p:cNvCxnSpPr>
          <p:nvPr/>
        </p:nvCxnSpPr>
        <p:spPr>
          <a:xfrm>
            <a:off x="3366452" y="2052324"/>
            <a:ext cx="1362393" cy="689458"/>
          </a:xfrm>
          <a:prstGeom prst="bentConnector3">
            <a:avLst>
              <a:gd name="adj1" fmla="val 100033"/>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4" idx="0"/>
          </p:cNvCxnSpPr>
          <p:nvPr/>
        </p:nvCxnSpPr>
        <p:spPr>
          <a:xfrm>
            <a:off x="6310088" y="2828466"/>
            <a:ext cx="0" cy="10427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63" idx="0"/>
          </p:cNvCxnSpPr>
          <p:nvPr/>
        </p:nvCxnSpPr>
        <p:spPr>
          <a:xfrm>
            <a:off x="7767029" y="2828466"/>
            <a:ext cx="0" cy="10427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7" idx="0"/>
          </p:cNvCxnSpPr>
          <p:nvPr/>
        </p:nvCxnSpPr>
        <p:spPr>
          <a:xfrm>
            <a:off x="9968607" y="2828466"/>
            <a:ext cx="0" cy="10427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a:off x="3366452" y="2741782"/>
            <a:ext cx="2724787" cy="2054091"/>
          </a:xfrm>
          <a:prstGeom prst="bentConnector3">
            <a:avLst>
              <a:gd name="adj1" fmla="val 50000"/>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a:off x="3366452" y="3416492"/>
            <a:ext cx="2724787" cy="1381839"/>
          </a:xfrm>
          <a:prstGeom prst="bentConnector3">
            <a:avLst>
              <a:gd name="adj1" fmla="val 50000"/>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Traditional contention challenges</a:t>
            </a:r>
            <a:endParaRPr lang="en-US" dirty="0"/>
          </a:p>
        </p:txBody>
      </p:sp>
      <p:sp>
        <p:nvSpPr>
          <p:cNvPr id="49" name="Rectangle 48"/>
          <p:cNvSpPr/>
          <p:nvPr/>
        </p:nvSpPr>
        <p:spPr bwMode="auto">
          <a:xfrm>
            <a:off x="1065212" y="1142999"/>
            <a:ext cx="10058400" cy="4568781"/>
          </a:xfrm>
          <a:prstGeom prst="rect">
            <a:avLst/>
          </a:prstGeom>
          <a:noFill/>
          <a:ln w="38100">
            <a:solidFill>
              <a:schemeClr val="bg1">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6" name="Straight Connector 5"/>
          <p:cNvCxnSpPr/>
          <p:nvPr/>
        </p:nvCxnSpPr>
        <p:spPr>
          <a:xfrm>
            <a:off x="8691980" y="2154144"/>
            <a:ext cx="571500" cy="0"/>
          </a:xfrm>
          <a:prstGeom prst="line">
            <a:avLst/>
          </a:prstGeom>
          <a:ln w="127000" cap="rnd">
            <a:solidFill>
              <a:schemeClr val="tx1"/>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53" idx="2"/>
            <a:endCxn id="26" idx="2"/>
          </p:cNvCxnSpPr>
          <p:nvPr/>
        </p:nvCxnSpPr>
        <p:spPr>
          <a:xfrm rot="5400000">
            <a:off x="6429507" y="3697456"/>
            <a:ext cx="1485887" cy="2162422"/>
          </a:xfrm>
          <a:prstGeom prst="bentConnector3">
            <a:avLst>
              <a:gd name="adj1" fmla="val 50993"/>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auto">
          <a:xfrm>
            <a:off x="5789612" y="1613886"/>
            <a:ext cx="1263233" cy="1076268"/>
          </a:xfrm>
          <a:prstGeom prst="rect">
            <a:avLst/>
          </a:prstGeom>
          <a:solidFill>
            <a:schemeClr val="accent1"/>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Tenant A</a:t>
            </a:r>
          </a:p>
        </p:txBody>
      </p:sp>
      <p:sp>
        <p:nvSpPr>
          <p:cNvPr id="44" name="L-Shape 43"/>
          <p:cNvSpPr/>
          <p:nvPr/>
        </p:nvSpPr>
        <p:spPr>
          <a:xfrm rot="5400000">
            <a:off x="6282916" y="2467730"/>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26" name="L-Shape 25"/>
          <p:cNvSpPr>
            <a:spLocks noChangeAspect="1"/>
          </p:cNvSpPr>
          <p:nvPr/>
        </p:nvSpPr>
        <p:spPr>
          <a:xfrm rot="5400000">
            <a:off x="5907284" y="5409742"/>
            <a:ext cx="367910" cy="591648"/>
          </a:xfrm>
          <a:prstGeom prst="corner">
            <a:avLst>
              <a:gd name="adj1" fmla="val 80459"/>
              <a:gd name="adj2" fmla="val 77767"/>
            </a:avLst>
          </a:prstGeom>
          <a:solidFill>
            <a:schemeClr val="accent1">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25" name="Rectangle 24"/>
          <p:cNvSpPr/>
          <p:nvPr/>
        </p:nvSpPr>
        <p:spPr bwMode="auto">
          <a:xfrm>
            <a:off x="1446212" y="3122508"/>
            <a:ext cx="1920240" cy="548640"/>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Storage</a:t>
            </a:r>
          </a:p>
        </p:txBody>
      </p:sp>
      <p:sp>
        <p:nvSpPr>
          <p:cNvPr id="28" name="Rectangle 27"/>
          <p:cNvSpPr/>
          <p:nvPr/>
        </p:nvSpPr>
        <p:spPr bwMode="auto">
          <a:xfrm>
            <a:off x="1446212" y="3794760"/>
            <a:ext cx="1920240" cy="548640"/>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Clustering</a:t>
            </a:r>
          </a:p>
        </p:txBody>
      </p:sp>
      <p:sp>
        <p:nvSpPr>
          <p:cNvPr id="62" name="Rectangle 61"/>
          <p:cNvSpPr/>
          <p:nvPr/>
        </p:nvSpPr>
        <p:spPr bwMode="auto">
          <a:xfrm>
            <a:off x="7246553" y="1613886"/>
            <a:ext cx="1263233" cy="1076268"/>
          </a:xfrm>
          <a:prstGeom prst="rect">
            <a:avLst/>
          </a:prstGeom>
          <a:solidFill>
            <a:schemeClr val="accent1"/>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Tenant</a:t>
            </a:r>
          </a:p>
          <a:p>
            <a:pPr algn="ctr" defTabSz="914099" fontAlgn="base">
              <a:spcBef>
                <a:spcPct val="0"/>
              </a:spcBef>
              <a:spcAft>
                <a:spcPct val="0"/>
              </a:spcAft>
            </a:pPr>
            <a:r>
              <a:rPr lang="en-US" sz="2400" dirty="0" smtClean="0">
                <a:solidFill>
                  <a:schemeClr val="bg1"/>
                </a:solidFill>
              </a:rPr>
              <a:t>B</a:t>
            </a:r>
          </a:p>
        </p:txBody>
      </p:sp>
      <p:sp>
        <p:nvSpPr>
          <p:cNvPr id="63" name="L-Shape 62"/>
          <p:cNvSpPr/>
          <p:nvPr/>
        </p:nvSpPr>
        <p:spPr>
          <a:xfrm rot="5400000">
            <a:off x="7739857" y="2467730"/>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66" name="Rectangle 65"/>
          <p:cNvSpPr/>
          <p:nvPr/>
        </p:nvSpPr>
        <p:spPr bwMode="auto">
          <a:xfrm>
            <a:off x="9448131" y="1613886"/>
            <a:ext cx="1263233" cy="1076268"/>
          </a:xfrm>
          <a:prstGeom prst="rect">
            <a:avLst/>
          </a:prstGeom>
          <a:solidFill>
            <a:schemeClr val="accent1"/>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Tenant C</a:t>
            </a:r>
          </a:p>
        </p:txBody>
      </p:sp>
      <p:sp>
        <p:nvSpPr>
          <p:cNvPr id="67" name="L-Shape 66"/>
          <p:cNvSpPr/>
          <p:nvPr/>
        </p:nvSpPr>
        <p:spPr>
          <a:xfrm rot="5400000">
            <a:off x="9941435" y="2467730"/>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68" name="TextBox 67"/>
          <p:cNvSpPr txBox="1"/>
          <p:nvPr/>
        </p:nvSpPr>
        <p:spPr>
          <a:xfrm>
            <a:off x="6657130" y="5711781"/>
            <a:ext cx="915314" cy="369332"/>
          </a:xfrm>
          <a:prstGeom prst="rect">
            <a:avLst/>
          </a:prstGeom>
          <a:noFill/>
        </p:spPr>
        <p:txBody>
          <a:bodyPr wrap="none" lIns="0" tIns="0" rIns="0" bIns="0" rtlCol="0">
            <a:spAutoFit/>
          </a:bodyPr>
          <a:lstStyle/>
          <a:p>
            <a:pPr algn="r"/>
            <a: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1 </a:t>
            </a:r>
            <a:r>
              <a:rPr lang="en-US" sz="2400" b="1" dirty="0" err="1" smtClean="0">
                <a:gradFill>
                  <a:gsLst>
                    <a:gs pos="0">
                      <a:schemeClr val="tx1"/>
                    </a:gs>
                    <a:gs pos="86000">
                      <a:schemeClr val="tx1"/>
                    </a:gs>
                  </a:gsLst>
                  <a:lin ang="5400000" scaled="0"/>
                </a:gradFill>
                <a:effectLst>
                  <a:outerShdw blurRad="38100" dist="38100" dir="2700000" algn="tl">
                    <a:srgbClr val="000000">
                      <a:alpha val="43137"/>
                    </a:srgbClr>
                  </a:outerShdw>
                </a:effectLst>
              </a:rPr>
              <a:t>Gbps</a:t>
            </a:r>
            <a:endPar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cxnSp>
        <p:nvCxnSpPr>
          <p:cNvPr id="84" name="Elbow Connector 83"/>
          <p:cNvCxnSpPr>
            <a:stCxn id="28" idx="3"/>
          </p:cNvCxnSpPr>
          <p:nvPr/>
        </p:nvCxnSpPr>
        <p:spPr>
          <a:xfrm>
            <a:off x="3366452" y="4069080"/>
            <a:ext cx="2724787" cy="726793"/>
          </a:xfrm>
          <a:prstGeom prst="bentConnector3">
            <a:avLst>
              <a:gd name="adj1" fmla="val 50000"/>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1446212" y="1778004"/>
            <a:ext cx="1920240" cy="548640"/>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Management</a:t>
            </a:r>
          </a:p>
        </p:txBody>
      </p:sp>
      <p:sp>
        <p:nvSpPr>
          <p:cNvPr id="27" name="Rectangle 26"/>
          <p:cNvSpPr/>
          <p:nvPr/>
        </p:nvSpPr>
        <p:spPr bwMode="auto">
          <a:xfrm>
            <a:off x="1446212" y="2450256"/>
            <a:ext cx="1920240" cy="548640"/>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Live Migration</a:t>
            </a:r>
          </a:p>
        </p:txBody>
      </p:sp>
      <p:sp>
        <p:nvSpPr>
          <p:cNvPr id="53" name="Rectangle 52"/>
          <p:cNvSpPr/>
          <p:nvPr/>
        </p:nvSpPr>
        <p:spPr bwMode="auto">
          <a:xfrm>
            <a:off x="5792784" y="3428633"/>
            <a:ext cx="4921753" cy="607091"/>
          </a:xfrm>
          <a:prstGeom prst="rect">
            <a:avLst/>
          </a:prstGeom>
          <a:solidFill>
            <a:schemeClr val="accent3">
              <a:lumMod val="60000"/>
              <a:lumOff val="40000"/>
            </a:schemeClr>
          </a:solidFill>
          <a:ln w="1905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Hyper-V Extensible Switch</a:t>
            </a:r>
          </a:p>
        </p:txBody>
      </p:sp>
      <p:sp>
        <p:nvSpPr>
          <p:cNvPr id="74" name="Explosion 2 73"/>
          <p:cNvSpPr/>
          <p:nvPr/>
        </p:nvSpPr>
        <p:spPr bwMode="auto">
          <a:xfrm>
            <a:off x="5689953" y="5347755"/>
            <a:ext cx="974290" cy="749301"/>
          </a:xfrm>
          <a:prstGeom prst="irregularSeal2">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bg1"/>
                </a:solidFill>
              </a:rPr>
              <a:t>!</a:t>
            </a:r>
          </a:p>
        </p:txBody>
      </p:sp>
    </p:spTree>
    <p:extLst>
      <p:ext uri="{BB962C8B-B14F-4D97-AF65-F5344CB8AC3E}">
        <p14:creationId xmlns:p14="http://schemas.microsoft.com/office/powerpoint/2010/main" val="202963609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1217612" y="1284439"/>
            <a:ext cx="2667000" cy="3200966"/>
          </a:xfrm>
          <a:prstGeom prst="rect">
            <a:avLst/>
          </a:prstGeom>
          <a:solidFill>
            <a:schemeClr val="accent2">
              <a:lumMod val="50000"/>
            </a:schemeClr>
          </a:solidFill>
          <a:ln w="19050" cap="flat" cmpd="sng" algn="ctr">
            <a:solidFill>
              <a:schemeClr val="accent6"/>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accent6"/>
                </a:solidFill>
                <a:effectLst>
                  <a:outerShdw blurRad="38100" dist="38100" dir="2700000" algn="tl">
                    <a:srgbClr val="000000">
                      <a:alpha val="43137"/>
                    </a:srgbClr>
                  </a:outerShdw>
                </a:effectLst>
                <a:uLnTx/>
                <a:uFillTx/>
                <a:ea typeface="+mn-ea"/>
                <a:cs typeface="+mn-cs"/>
              </a:rPr>
              <a:t>Management OS</a:t>
            </a:r>
            <a:endParaRPr kumimoji="0" lang="en-US" sz="2400" b="1" i="0" u="none" strike="noStrike" kern="0" cap="none" spc="0" normalizeH="0" baseline="0" noProof="0" dirty="0">
              <a:ln>
                <a:noFill/>
              </a:ln>
              <a:solidFill>
                <a:schemeClr val="accent6"/>
              </a:solidFill>
              <a:effectLst>
                <a:outerShdw blurRad="38100" dist="38100" dir="2700000" algn="tl">
                  <a:srgbClr val="000000">
                    <a:alpha val="43137"/>
                  </a:srgbClr>
                </a:outerShdw>
              </a:effectLst>
              <a:uLnTx/>
              <a:uFillTx/>
              <a:ea typeface="+mn-ea"/>
              <a:cs typeface="+mn-cs"/>
            </a:endParaRPr>
          </a:p>
        </p:txBody>
      </p:sp>
      <p:cxnSp>
        <p:nvCxnSpPr>
          <p:cNvPr id="92" name="Elbow Connector 91"/>
          <p:cNvCxnSpPr>
            <a:stCxn id="11" idx="3"/>
            <a:endCxn id="26" idx="2"/>
          </p:cNvCxnSpPr>
          <p:nvPr/>
        </p:nvCxnSpPr>
        <p:spPr>
          <a:xfrm>
            <a:off x="3366452" y="2052324"/>
            <a:ext cx="2222387" cy="3467389"/>
          </a:xfrm>
          <a:prstGeom prst="bentConnector2">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4" idx="0"/>
          </p:cNvCxnSpPr>
          <p:nvPr/>
        </p:nvCxnSpPr>
        <p:spPr>
          <a:xfrm>
            <a:off x="6310088" y="2828466"/>
            <a:ext cx="0" cy="10427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63" idx="0"/>
          </p:cNvCxnSpPr>
          <p:nvPr/>
        </p:nvCxnSpPr>
        <p:spPr>
          <a:xfrm>
            <a:off x="7767029" y="2828466"/>
            <a:ext cx="0" cy="10427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7" idx="0"/>
          </p:cNvCxnSpPr>
          <p:nvPr/>
        </p:nvCxnSpPr>
        <p:spPr>
          <a:xfrm>
            <a:off x="9968607" y="2828466"/>
            <a:ext cx="0" cy="10427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7" idx="3"/>
            <a:endCxn id="33" idx="2"/>
          </p:cNvCxnSpPr>
          <p:nvPr/>
        </p:nvCxnSpPr>
        <p:spPr>
          <a:xfrm>
            <a:off x="3366452" y="2724576"/>
            <a:ext cx="1564094" cy="2795137"/>
          </a:xfrm>
          <a:prstGeom prst="bentConnector2">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5" idx="3"/>
            <a:endCxn id="32" idx="2"/>
          </p:cNvCxnSpPr>
          <p:nvPr/>
        </p:nvCxnSpPr>
        <p:spPr>
          <a:xfrm>
            <a:off x="3366452" y="3396828"/>
            <a:ext cx="905801" cy="2122885"/>
          </a:xfrm>
          <a:prstGeom prst="bentConnector2">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19112" y="228600"/>
            <a:ext cx="11149013" cy="609398"/>
          </a:xfrm>
        </p:spPr>
        <p:txBody>
          <a:bodyPr/>
          <a:lstStyle/>
          <a:p>
            <a:r>
              <a:rPr lang="en-US" dirty="0" smtClean="0"/>
              <a:t>Overprovisioning does not help multi-tenancy</a:t>
            </a:r>
            <a:endParaRPr lang="en-US" dirty="0"/>
          </a:p>
        </p:txBody>
      </p:sp>
      <p:sp>
        <p:nvSpPr>
          <p:cNvPr id="49" name="Rectangle 48"/>
          <p:cNvSpPr/>
          <p:nvPr/>
        </p:nvSpPr>
        <p:spPr bwMode="auto">
          <a:xfrm>
            <a:off x="1065212" y="1142999"/>
            <a:ext cx="10058400" cy="4568781"/>
          </a:xfrm>
          <a:prstGeom prst="rect">
            <a:avLst/>
          </a:prstGeom>
          <a:noFill/>
          <a:ln w="38100">
            <a:solidFill>
              <a:schemeClr val="bg1">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6" name="Straight Connector 5"/>
          <p:cNvCxnSpPr/>
          <p:nvPr/>
        </p:nvCxnSpPr>
        <p:spPr>
          <a:xfrm>
            <a:off x="8691980" y="2154144"/>
            <a:ext cx="571500" cy="0"/>
          </a:xfrm>
          <a:prstGeom prst="line">
            <a:avLst/>
          </a:prstGeom>
          <a:ln w="127000" cap="rnd">
            <a:solidFill>
              <a:schemeClr val="tx1"/>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53" idx="2"/>
            <a:endCxn id="29" idx="2"/>
          </p:cNvCxnSpPr>
          <p:nvPr/>
        </p:nvCxnSpPr>
        <p:spPr>
          <a:xfrm rot="16200000" flipH="1">
            <a:off x="7521937" y="4767448"/>
            <a:ext cx="1463451" cy="2"/>
          </a:xfrm>
          <a:prstGeom prst="bentConnector3">
            <a:avLst>
              <a:gd name="adj1" fmla="val 50000"/>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auto">
          <a:xfrm>
            <a:off x="5789612" y="1613886"/>
            <a:ext cx="1263233" cy="1076268"/>
          </a:xfrm>
          <a:prstGeom prst="rect">
            <a:avLst/>
          </a:prstGeom>
          <a:solidFill>
            <a:schemeClr val="accent1"/>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Tenant A</a:t>
            </a:r>
          </a:p>
        </p:txBody>
      </p:sp>
      <p:sp>
        <p:nvSpPr>
          <p:cNvPr id="44" name="L-Shape 43"/>
          <p:cNvSpPr/>
          <p:nvPr/>
        </p:nvSpPr>
        <p:spPr>
          <a:xfrm rot="5400000">
            <a:off x="6282916" y="2467730"/>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26" name="L-Shape 25"/>
          <p:cNvSpPr>
            <a:spLocks noChangeAspect="1"/>
          </p:cNvSpPr>
          <p:nvPr/>
        </p:nvSpPr>
        <p:spPr>
          <a:xfrm rot="5400000">
            <a:off x="5404884" y="5407844"/>
            <a:ext cx="367910" cy="591648"/>
          </a:xfrm>
          <a:prstGeom prst="corner">
            <a:avLst>
              <a:gd name="adj1" fmla="val 80459"/>
              <a:gd name="adj2" fmla="val 77767"/>
            </a:avLst>
          </a:prstGeom>
          <a:solidFill>
            <a:schemeClr val="accent1">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25" name="Rectangle 24"/>
          <p:cNvSpPr/>
          <p:nvPr/>
        </p:nvSpPr>
        <p:spPr bwMode="auto">
          <a:xfrm>
            <a:off x="1446212" y="3122508"/>
            <a:ext cx="1920240" cy="548640"/>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Storage</a:t>
            </a:r>
          </a:p>
        </p:txBody>
      </p:sp>
      <p:sp>
        <p:nvSpPr>
          <p:cNvPr id="28" name="Rectangle 27"/>
          <p:cNvSpPr/>
          <p:nvPr/>
        </p:nvSpPr>
        <p:spPr bwMode="auto">
          <a:xfrm>
            <a:off x="1446212" y="3794760"/>
            <a:ext cx="1920240" cy="548640"/>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Clustering</a:t>
            </a:r>
          </a:p>
        </p:txBody>
      </p:sp>
      <p:sp>
        <p:nvSpPr>
          <p:cNvPr id="62" name="Rectangle 61"/>
          <p:cNvSpPr/>
          <p:nvPr/>
        </p:nvSpPr>
        <p:spPr bwMode="auto">
          <a:xfrm>
            <a:off x="7246553" y="1613886"/>
            <a:ext cx="1263233" cy="1076268"/>
          </a:xfrm>
          <a:prstGeom prst="rect">
            <a:avLst/>
          </a:prstGeom>
          <a:solidFill>
            <a:schemeClr val="accent1"/>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Tenant</a:t>
            </a:r>
          </a:p>
          <a:p>
            <a:pPr algn="ctr" defTabSz="914099" fontAlgn="base">
              <a:spcBef>
                <a:spcPct val="0"/>
              </a:spcBef>
              <a:spcAft>
                <a:spcPct val="0"/>
              </a:spcAft>
            </a:pPr>
            <a:r>
              <a:rPr lang="en-US" sz="2400" dirty="0" smtClean="0">
                <a:solidFill>
                  <a:schemeClr val="bg1"/>
                </a:solidFill>
              </a:rPr>
              <a:t>B</a:t>
            </a:r>
          </a:p>
        </p:txBody>
      </p:sp>
      <p:sp>
        <p:nvSpPr>
          <p:cNvPr id="63" name="L-Shape 62"/>
          <p:cNvSpPr/>
          <p:nvPr/>
        </p:nvSpPr>
        <p:spPr>
          <a:xfrm rot="5400000">
            <a:off x="7739857" y="2467730"/>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66" name="Rectangle 65"/>
          <p:cNvSpPr/>
          <p:nvPr/>
        </p:nvSpPr>
        <p:spPr bwMode="auto">
          <a:xfrm>
            <a:off x="9448131" y="1613886"/>
            <a:ext cx="1263233" cy="1076268"/>
          </a:xfrm>
          <a:prstGeom prst="rect">
            <a:avLst/>
          </a:prstGeom>
          <a:solidFill>
            <a:schemeClr val="accent1"/>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Tenant C</a:t>
            </a:r>
          </a:p>
        </p:txBody>
      </p:sp>
      <p:sp>
        <p:nvSpPr>
          <p:cNvPr id="67" name="L-Shape 66"/>
          <p:cNvSpPr/>
          <p:nvPr/>
        </p:nvSpPr>
        <p:spPr>
          <a:xfrm rot="5400000">
            <a:off x="9941435" y="2467730"/>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68" name="TextBox 67"/>
          <p:cNvSpPr txBox="1"/>
          <p:nvPr/>
        </p:nvSpPr>
        <p:spPr>
          <a:xfrm>
            <a:off x="2969298" y="5800542"/>
            <a:ext cx="915314" cy="369332"/>
          </a:xfrm>
          <a:prstGeom prst="rect">
            <a:avLst/>
          </a:prstGeom>
          <a:noFill/>
        </p:spPr>
        <p:txBody>
          <a:bodyPr wrap="none" lIns="0" tIns="0" rIns="0" bIns="0" rtlCol="0">
            <a:spAutoFit/>
          </a:bodyPr>
          <a:lstStyle/>
          <a:p>
            <a:pPr algn="r"/>
            <a: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1 </a:t>
            </a:r>
            <a:r>
              <a:rPr lang="en-US" sz="2400" b="1" dirty="0" err="1" smtClean="0">
                <a:gradFill>
                  <a:gsLst>
                    <a:gs pos="0">
                      <a:schemeClr val="tx1"/>
                    </a:gs>
                    <a:gs pos="86000">
                      <a:schemeClr val="tx1"/>
                    </a:gs>
                  </a:gsLst>
                  <a:lin ang="5400000" scaled="0"/>
                </a:gradFill>
                <a:effectLst>
                  <a:outerShdw blurRad="38100" dist="38100" dir="2700000" algn="tl">
                    <a:srgbClr val="000000">
                      <a:alpha val="43137"/>
                    </a:srgbClr>
                  </a:outerShdw>
                </a:effectLst>
              </a:rPr>
              <a:t>Gbps</a:t>
            </a:r>
            <a:endPar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cxnSp>
        <p:nvCxnSpPr>
          <p:cNvPr id="84" name="Elbow Connector 83"/>
          <p:cNvCxnSpPr>
            <a:stCxn id="28" idx="3"/>
            <a:endCxn id="32" idx="2"/>
          </p:cNvCxnSpPr>
          <p:nvPr/>
        </p:nvCxnSpPr>
        <p:spPr>
          <a:xfrm>
            <a:off x="3366452" y="4069080"/>
            <a:ext cx="905801" cy="1450633"/>
          </a:xfrm>
          <a:prstGeom prst="bentConnector2">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1446212" y="1778004"/>
            <a:ext cx="1920240" cy="548640"/>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Management</a:t>
            </a:r>
          </a:p>
        </p:txBody>
      </p:sp>
      <p:sp>
        <p:nvSpPr>
          <p:cNvPr id="27" name="Rectangle 26"/>
          <p:cNvSpPr/>
          <p:nvPr/>
        </p:nvSpPr>
        <p:spPr bwMode="auto">
          <a:xfrm>
            <a:off x="1446212" y="2450256"/>
            <a:ext cx="1920240" cy="548640"/>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Live Migration</a:t>
            </a:r>
          </a:p>
        </p:txBody>
      </p:sp>
      <p:sp>
        <p:nvSpPr>
          <p:cNvPr id="53" name="Rectangle 52"/>
          <p:cNvSpPr/>
          <p:nvPr/>
        </p:nvSpPr>
        <p:spPr bwMode="auto">
          <a:xfrm>
            <a:off x="5792784" y="3428633"/>
            <a:ext cx="4921753" cy="607091"/>
          </a:xfrm>
          <a:prstGeom prst="rect">
            <a:avLst/>
          </a:prstGeom>
          <a:solidFill>
            <a:schemeClr val="accent3">
              <a:lumMod val="60000"/>
              <a:lumOff val="40000"/>
            </a:schemeClr>
          </a:solidFill>
          <a:ln w="1905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Hyper-V Extensible Switch</a:t>
            </a:r>
          </a:p>
        </p:txBody>
      </p:sp>
      <p:sp>
        <p:nvSpPr>
          <p:cNvPr id="74" name="Explosion 2 73"/>
          <p:cNvSpPr/>
          <p:nvPr/>
        </p:nvSpPr>
        <p:spPr bwMode="auto">
          <a:xfrm>
            <a:off x="7767029" y="3694429"/>
            <a:ext cx="974290" cy="749301"/>
          </a:xfrm>
          <a:prstGeom prst="irregularSeal2">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bg1"/>
                </a:solidFill>
              </a:rPr>
              <a:t>!</a:t>
            </a:r>
          </a:p>
        </p:txBody>
      </p:sp>
      <p:sp>
        <p:nvSpPr>
          <p:cNvPr id="29" name="L-Shape 28"/>
          <p:cNvSpPr>
            <a:spLocks noChangeAspect="1"/>
          </p:cNvSpPr>
          <p:nvPr/>
        </p:nvSpPr>
        <p:spPr>
          <a:xfrm rot="5400000">
            <a:off x="8069708" y="5387306"/>
            <a:ext cx="367910" cy="591648"/>
          </a:xfrm>
          <a:prstGeom prst="corner">
            <a:avLst>
              <a:gd name="adj1" fmla="val 80459"/>
              <a:gd name="adj2" fmla="val 77767"/>
            </a:avLst>
          </a:prstGeom>
          <a:solidFill>
            <a:schemeClr val="accent1">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32" name="L-Shape 31"/>
          <p:cNvSpPr>
            <a:spLocks noChangeAspect="1"/>
          </p:cNvSpPr>
          <p:nvPr/>
        </p:nvSpPr>
        <p:spPr>
          <a:xfrm rot="5400000">
            <a:off x="4088298" y="5407844"/>
            <a:ext cx="367910" cy="591648"/>
          </a:xfrm>
          <a:prstGeom prst="corner">
            <a:avLst>
              <a:gd name="adj1" fmla="val 80459"/>
              <a:gd name="adj2" fmla="val 77767"/>
            </a:avLst>
          </a:prstGeom>
          <a:solidFill>
            <a:schemeClr val="accent1">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33" name="L-Shape 32"/>
          <p:cNvSpPr>
            <a:spLocks noChangeAspect="1"/>
          </p:cNvSpPr>
          <p:nvPr/>
        </p:nvSpPr>
        <p:spPr>
          <a:xfrm rot="5400000">
            <a:off x="4746591" y="5407844"/>
            <a:ext cx="367910" cy="591648"/>
          </a:xfrm>
          <a:prstGeom prst="corner">
            <a:avLst>
              <a:gd name="adj1" fmla="val 80459"/>
              <a:gd name="adj2" fmla="val 77767"/>
            </a:avLst>
          </a:prstGeom>
          <a:solidFill>
            <a:schemeClr val="accent1">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45" name="TextBox 44"/>
          <p:cNvSpPr txBox="1"/>
          <p:nvPr/>
        </p:nvSpPr>
        <p:spPr>
          <a:xfrm>
            <a:off x="8691980" y="5800542"/>
            <a:ext cx="915314" cy="369332"/>
          </a:xfrm>
          <a:prstGeom prst="rect">
            <a:avLst/>
          </a:prstGeom>
          <a:noFill/>
        </p:spPr>
        <p:txBody>
          <a:bodyPr wrap="none" lIns="0" tIns="0" rIns="0" bIns="0" rtlCol="0">
            <a:spAutoFit/>
          </a:bodyPr>
          <a:lstStyle/>
          <a:p>
            <a:pPr algn="r"/>
            <a: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1 </a:t>
            </a:r>
            <a:r>
              <a:rPr lang="en-US" sz="2400" b="1" dirty="0" err="1" smtClean="0">
                <a:gradFill>
                  <a:gsLst>
                    <a:gs pos="0">
                      <a:schemeClr val="tx1"/>
                    </a:gs>
                    <a:gs pos="86000">
                      <a:schemeClr val="tx1"/>
                    </a:gs>
                  </a:gsLst>
                  <a:lin ang="5400000" scaled="0"/>
                </a:gradFill>
                <a:effectLst>
                  <a:outerShdw blurRad="38100" dist="38100" dir="2700000" algn="tl">
                    <a:srgbClr val="000000">
                      <a:alpha val="43137"/>
                    </a:srgbClr>
                  </a:outerShdw>
                </a:effectLst>
              </a:rPr>
              <a:t>Gbps</a:t>
            </a:r>
            <a:endPar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46" name="Cloud 45"/>
          <p:cNvSpPr/>
          <p:nvPr/>
        </p:nvSpPr>
        <p:spPr bwMode="auto">
          <a:xfrm>
            <a:off x="5544877" y="5142521"/>
            <a:ext cx="679571" cy="396372"/>
          </a:xfrm>
          <a:prstGeom prst="cloud">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a:t>
            </a:r>
          </a:p>
        </p:txBody>
      </p:sp>
    </p:spTree>
    <p:extLst>
      <p:ext uri="{BB962C8B-B14F-4D97-AF65-F5344CB8AC3E}">
        <p14:creationId xmlns:p14="http://schemas.microsoft.com/office/powerpoint/2010/main" val="191346917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1217612" y="1284439"/>
            <a:ext cx="2667000" cy="3200966"/>
          </a:xfrm>
          <a:prstGeom prst="rect">
            <a:avLst/>
          </a:prstGeom>
          <a:solidFill>
            <a:schemeClr val="accent2">
              <a:lumMod val="50000"/>
            </a:schemeClr>
          </a:solidFill>
          <a:ln w="19050" cap="flat" cmpd="sng" algn="ctr">
            <a:solidFill>
              <a:schemeClr val="accent6"/>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accent6"/>
                </a:solidFill>
                <a:effectLst>
                  <a:outerShdw blurRad="38100" dist="38100" dir="2700000" algn="tl">
                    <a:srgbClr val="000000">
                      <a:alpha val="43137"/>
                    </a:srgbClr>
                  </a:outerShdw>
                </a:effectLst>
                <a:uLnTx/>
                <a:uFillTx/>
                <a:ea typeface="+mn-ea"/>
                <a:cs typeface="+mn-cs"/>
              </a:rPr>
              <a:t>Management OS</a:t>
            </a:r>
            <a:endParaRPr kumimoji="0" lang="en-US" sz="2400" b="1" i="0" u="none" strike="noStrike" kern="0" cap="none" spc="0" normalizeH="0" baseline="0" noProof="0" dirty="0">
              <a:ln>
                <a:noFill/>
              </a:ln>
              <a:solidFill>
                <a:schemeClr val="accent6"/>
              </a:solidFill>
              <a:effectLst>
                <a:outerShdw blurRad="38100" dist="38100" dir="2700000" algn="tl">
                  <a:srgbClr val="000000">
                    <a:alpha val="43137"/>
                  </a:srgbClr>
                </a:outerShdw>
              </a:effectLst>
              <a:uLnTx/>
              <a:uFillTx/>
              <a:ea typeface="+mn-ea"/>
              <a:cs typeface="+mn-cs"/>
            </a:endParaRPr>
          </a:p>
        </p:txBody>
      </p:sp>
      <p:cxnSp>
        <p:nvCxnSpPr>
          <p:cNvPr id="92" name="Elbow Connector 91"/>
          <p:cNvCxnSpPr>
            <a:stCxn id="11" idx="3"/>
          </p:cNvCxnSpPr>
          <p:nvPr/>
        </p:nvCxnSpPr>
        <p:spPr>
          <a:xfrm>
            <a:off x="3366452" y="2052324"/>
            <a:ext cx="1362393" cy="689458"/>
          </a:xfrm>
          <a:prstGeom prst="bentConnector3">
            <a:avLst>
              <a:gd name="adj1" fmla="val 100033"/>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4" idx="0"/>
          </p:cNvCxnSpPr>
          <p:nvPr/>
        </p:nvCxnSpPr>
        <p:spPr>
          <a:xfrm>
            <a:off x="6310088" y="2828466"/>
            <a:ext cx="0" cy="10427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63" idx="0"/>
          </p:cNvCxnSpPr>
          <p:nvPr/>
        </p:nvCxnSpPr>
        <p:spPr>
          <a:xfrm>
            <a:off x="7767029" y="2828466"/>
            <a:ext cx="0" cy="10427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7" idx="0"/>
          </p:cNvCxnSpPr>
          <p:nvPr/>
        </p:nvCxnSpPr>
        <p:spPr>
          <a:xfrm>
            <a:off x="9968607" y="2828466"/>
            <a:ext cx="0" cy="10427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a:off x="3366452" y="2741782"/>
            <a:ext cx="2724787" cy="2054091"/>
          </a:xfrm>
          <a:prstGeom prst="bentConnector3">
            <a:avLst>
              <a:gd name="adj1" fmla="val 50000"/>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a:off x="3366452" y="3416492"/>
            <a:ext cx="2724787" cy="1381839"/>
          </a:xfrm>
          <a:prstGeom prst="bentConnector3">
            <a:avLst>
              <a:gd name="adj1" fmla="val 50000"/>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Converging your fabric still doesn’t help</a:t>
            </a:r>
            <a:endParaRPr lang="en-US" dirty="0"/>
          </a:p>
        </p:txBody>
      </p:sp>
      <p:sp>
        <p:nvSpPr>
          <p:cNvPr id="49" name="Rectangle 48"/>
          <p:cNvSpPr/>
          <p:nvPr/>
        </p:nvSpPr>
        <p:spPr bwMode="auto">
          <a:xfrm>
            <a:off x="1065212" y="1142999"/>
            <a:ext cx="10058400" cy="4568781"/>
          </a:xfrm>
          <a:prstGeom prst="rect">
            <a:avLst/>
          </a:prstGeom>
          <a:noFill/>
          <a:ln w="38100">
            <a:solidFill>
              <a:schemeClr val="bg1">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6" name="Straight Connector 5"/>
          <p:cNvCxnSpPr/>
          <p:nvPr/>
        </p:nvCxnSpPr>
        <p:spPr>
          <a:xfrm>
            <a:off x="8691980" y="2154144"/>
            <a:ext cx="571500" cy="0"/>
          </a:xfrm>
          <a:prstGeom prst="line">
            <a:avLst/>
          </a:prstGeom>
          <a:ln w="127000" cap="rnd">
            <a:solidFill>
              <a:schemeClr val="tx1"/>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53" idx="2"/>
            <a:endCxn id="26" idx="2"/>
          </p:cNvCxnSpPr>
          <p:nvPr/>
        </p:nvCxnSpPr>
        <p:spPr>
          <a:xfrm rot="5400000">
            <a:off x="6429005" y="3696956"/>
            <a:ext cx="1485888" cy="2163424"/>
          </a:xfrm>
          <a:prstGeom prst="bentConnector3">
            <a:avLst>
              <a:gd name="adj1" fmla="val 51170"/>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auto">
          <a:xfrm>
            <a:off x="5789612" y="1613886"/>
            <a:ext cx="1263233" cy="1076268"/>
          </a:xfrm>
          <a:prstGeom prst="rect">
            <a:avLst/>
          </a:prstGeom>
          <a:solidFill>
            <a:schemeClr val="accent1"/>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Tenant A</a:t>
            </a:r>
          </a:p>
        </p:txBody>
      </p:sp>
      <p:sp>
        <p:nvSpPr>
          <p:cNvPr id="44" name="L-Shape 43"/>
          <p:cNvSpPr/>
          <p:nvPr/>
        </p:nvSpPr>
        <p:spPr>
          <a:xfrm rot="5400000">
            <a:off x="6282916" y="2467730"/>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26" name="L-Shape 25"/>
          <p:cNvSpPr>
            <a:spLocks noChangeAspect="1"/>
          </p:cNvSpPr>
          <p:nvPr/>
        </p:nvSpPr>
        <p:spPr>
          <a:xfrm rot="5400000">
            <a:off x="5746102" y="5312332"/>
            <a:ext cx="688270" cy="1106829"/>
          </a:xfrm>
          <a:prstGeom prst="corner">
            <a:avLst>
              <a:gd name="adj1" fmla="val 80459"/>
              <a:gd name="adj2" fmla="val 77767"/>
            </a:avLst>
          </a:prstGeom>
          <a:solidFill>
            <a:schemeClr val="accent1">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25" name="Rectangle 24"/>
          <p:cNvSpPr/>
          <p:nvPr/>
        </p:nvSpPr>
        <p:spPr bwMode="auto">
          <a:xfrm>
            <a:off x="1446212" y="3122508"/>
            <a:ext cx="1920240" cy="548640"/>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Storage</a:t>
            </a:r>
          </a:p>
        </p:txBody>
      </p:sp>
      <p:sp>
        <p:nvSpPr>
          <p:cNvPr id="28" name="Rectangle 27"/>
          <p:cNvSpPr/>
          <p:nvPr/>
        </p:nvSpPr>
        <p:spPr bwMode="auto">
          <a:xfrm>
            <a:off x="1446212" y="3794760"/>
            <a:ext cx="1920240" cy="548640"/>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Clustering</a:t>
            </a:r>
          </a:p>
        </p:txBody>
      </p:sp>
      <p:sp>
        <p:nvSpPr>
          <p:cNvPr id="62" name="Rectangle 61"/>
          <p:cNvSpPr/>
          <p:nvPr/>
        </p:nvSpPr>
        <p:spPr bwMode="auto">
          <a:xfrm>
            <a:off x="7246553" y="1613886"/>
            <a:ext cx="1263233" cy="1076268"/>
          </a:xfrm>
          <a:prstGeom prst="rect">
            <a:avLst/>
          </a:prstGeom>
          <a:solidFill>
            <a:schemeClr val="accent1"/>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Tenant</a:t>
            </a:r>
          </a:p>
          <a:p>
            <a:pPr algn="ctr" defTabSz="914099" fontAlgn="base">
              <a:spcBef>
                <a:spcPct val="0"/>
              </a:spcBef>
              <a:spcAft>
                <a:spcPct val="0"/>
              </a:spcAft>
            </a:pPr>
            <a:r>
              <a:rPr lang="en-US" sz="2400" dirty="0" smtClean="0">
                <a:solidFill>
                  <a:schemeClr val="bg1"/>
                </a:solidFill>
              </a:rPr>
              <a:t>B</a:t>
            </a:r>
          </a:p>
        </p:txBody>
      </p:sp>
      <p:sp>
        <p:nvSpPr>
          <p:cNvPr id="63" name="L-Shape 62"/>
          <p:cNvSpPr/>
          <p:nvPr/>
        </p:nvSpPr>
        <p:spPr>
          <a:xfrm rot="5400000">
            <a:off x="7739857" y="2467730"/>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66" name="Rectangle 65"/>
          <p:cNvSpPr/>
          <p:nvPr/>
        </p:nvSpPr>
        <p:spPr bwMode="auto">
          <a:xfrm>
            <a:off x="9448131" y="1613886"/>
            <a:ext cx="1263233" cy="1076268"/>
          </a:xfrm>
          <a:prstGeom prst="rect">
            <a:avLst/>
          </a:prstGeom>
          <a:solidFill>
            <a:schemeClr val="accent1"/>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Tenant C</a:t>
            </a:r>
          </a:p>
        </p:txBody>
      </p:sp>
      <p:sp>
        <p:nvSpPr>
          <p:cNvPr id="67" name="L-Shape 66"/>
          <p:cNvSpPr/>
          <p:nvPr/>
        </p:nvSpPr>
        <p:spPr>
          <a:xfrm rot="5400000">
            <a:off x="9941435" y="2467730"/>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68" name="TextBox 67"/>
          <p:cNvSpPr txBox="1"/>
          <p:nvPr/>
        </p:nvSpPr>
        <p:spPr>
          <a:xfrm>
            <a:off x="6998127" y="5716097"/>
            <a:ext cx="1074012" cy="369332"/>
          </a:xfrm>
          <a:prstGeom prst="rect">
            <a:avLst/>
          </a:prstGeom>
          <a:noFill/>
        </p:spPr>
        <p:txBody>
          <a:bodyPr wrap="none" lIns="0" tIns="0" rIns="0" bIns="0" rtlCol="0">
            <a:spAutoFit/>
          </a:bodyPr>
          <a:lstStyle/>
          <a:p>
            <a:pPr algn="r"/>
            <a: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10 </a:t>
            </a:r>
            <a:r>
              <a:rPr lang="en-US" sz="2400" b="1" dirty="0" err="1" smtClean="0">
                <a:gradFill>
                  <a:gsLst>
                    <a:gs pos="0">
                      <a:schemeClr val="tx1"/>
                    </a:gs>
                    <a:gs pos="86000">
                      <a:schemeClr val="tx1"/>
                    </a:gs>
                  </a:gsLst>
                  <a:lin ang="5400000" scaled="0"/>
                </a:gradFill>
                <a:effectLst>
                  <a:outerShdw blurRad="38100" dist="38100" dir="2700000" algn="tl">
                    <a:srgbClr val="000000">
                      <a:alpha val="43137"/>
                    </a:srgbClr>
                  </a:outerShdw>
                </a:effectLst>
              </a:rPr>
              <a:t>Gbps</a:t>
            </a:r>
            <a:endPar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cxnSp>
        <p:nvCxnSpPr>
          <p:cNvPr id="84" name="Elbow Connector 83"/>
          <p:cNvCxnSpPr>
            <a:stCxn id="28" idx="3"/>
          </p:cNvCxnSpPr>
          <p:nvPr/>
        </p:nvCxnSpPr>
        <p:spPr>
          <a:xfrm>
            <a:off x="3366452" y="4069080"/>
            <a:ext cx="2724787" cy="726793"/>
          </a:xfrm>
          <a:prstGeom prst="bentConnector3">
            <a:avLst>
              <a:gd name="adj1" fmla="val 50000"/>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1446212" y="1778004"/>
            <a:ext cx="1920240" cy="548640"/>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Management</a:t>
            </a:r>
          </a:p>
        </p:txBody>
      </p:sp>
      <p:sp>
        <p:nvSpPr>
          <p:cNvPr id="27" name="Rectangle 26"/>
          <p:cNvSpPr/>
          <p:nvPr/>
        </p:nvSpPr>
        <p:spPr bwMode="auto">
          <a:xfrm>
            <a:off x="1446212" y="2450256"/>
            <a:ext cx="1920240" cy="548640"/>
          </a:xfrm>
          <a:prstGeom prst="rect">
            <a:avLst/>
          </a:prstGeom>
          <a:solidFill>
            <a:schemeClr val="accent2"/>
          </a:solid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Live Migration</a:t>
            </a:r>
          </a:p>
        </p:txBody>
      </p:sp>
      <p:sp>
        <p:nvSpPr>
          <p:cNvPr id="53" name="Rectangle 52"/>
          <p:cNvSpPr/>
          <p:nvPr/>
        </p:nvSpPr>
        <p:spPr bwMode="auto">
          <a:xfrm>
            <a:off x="5792784" y="3428633"/>
            <a:ext cx="4921753" cy="607091"/>
          </a:xfrm>
          <a:prstGeom prst="rect">
            <a:avLst/>
          </a:prstGeom>
          <a:solidFill>
            <a:schemeClr val="accent3">
              <a:lumMod val="60000"/>
              <a:lumOff val="40000"/>
            </a:schemeClr>
          </a:solidFill>
          <a:ln w="1905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Hyper-V Extensible Switch</a:t>
            </a:r>
          </a:p>
        </p:txBody>
      </p:sp>
      <p:cxnSp>
        <p:nvCxnSpPr>
          <p:cNvPr id="32" name="Elbow Connector 31"/>
          <p:cNvCxnSpPr/>
          <p:nvPr/>
        </p:nvCxnSpPr>
        <p:spPr>
          <a:xfrm rot="5400000">
            <a:off x="6426830" y="3696956"/>
            <a:ext cx="1485888" cy="2163424"/>
          </a:xfrm>
          <a:prstGeom prst="bentConnector3">
            <a:avLst>
              <a:gd name="adj1" fmla="val 51170"/>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sp>
        <p:nvSpPr>
          <p:cNvPr id="74" name="Explosion 2 73"/>
          <p:cNvSpPr/>
          <p:nvPr/>
        </p:nvSpPr>
        <p:spPr bwMode="auto">
          <a:xfrm>
            <a:off x="5586885" y="5206379"/>
            <a:ext cx="974290" cy="749301"/>
          </a:xfrm>
          <a:prstGeom prst="irregularSeal2">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bg1"/>
                </a:solidFill>
              </a:rPr>
              <a:t>!</a:t>
            </a:r>
          </a:p>
        </p:txBody>
      </p:sp>
    </p:spTree>
    <p:extLst>
      <p:ext uri="{BB962C8B-B14F-4D97-AF65-F5344CB8AC3E}">
        <p14:creationId xmlns:p14="http://schemas.microsoft.com/office/powerpoint/2010/main" val="264307001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987" y="2819789"/>
            <a:ext cx="4587287" cy="609398"/>
          </a:xfrm>
        </p:spPr>
        <p:txBody>
          <a:bodyPr/>
          <a:lstStyle/>
          <a:p>
            <a:pPr algn="ctr"/>
            <a:r>
              <a:rPr lang="en-US" dirty="0" smtClean="0">
                <a:latin typeface="+mn-lt"/>
              </a:rPr>
              <a:t>Overprovisioning</a:t>
            </a:r>
            <a:endParaRPr lang="en-US" dirty="0">
              <a:latin typeface="+mn-lt"/>
            </a:endParaRPr>
          </a:p>
        </p:txBody>
      </p:sp>
      <p:sp>
        <p:nvSpPr>
          <p:cNvPr id="3" name="Title 1"/>
          <p:cNvSpPr txBox="1">
            <a:spLocks/>
          </p:cNvSpPr>
          <p:nvPr/>
        </p:nvSpPr>
        <p:spPr>
          <a:xfrm>
            <a:off x="5511582" y="2816968"/>
            <a:ext cx="5248874"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dirty="0" smtClean="0">
                <a:solidFill>
                  <a:srgbClr val="FFFF00"/>
                </a:solidFill>
                <a:latin typeface="+mn-lt"/>
              </a:rPr>
              <a:t>is a </a:t>
            </a:r>
            <a:r>
              <a:rPr lang="en-US" dirty="0">
                <a:solidFill>
                  <a:srgbClr val="FFFF00"/>
                </a:solidFill>
                <a:latin typeface="+mn-lt"/>
              </a:rPr>
              <a:t>s</a:t>
            </a:r>
            <a:r>
              <a:rPr lang="en-US" dirty="0" smtClean="0">
                <a:solidFill>
                  <a:srgbClr val="FFFF00"/>
                </a:solidFill>
                <a:latin typeface="+mn-lt"/>
              </a:rPr>
              <a:t>olution of the past.</a:t>
            </a:r>
            <a:endParaRPr lang="en-US" dirty="0">
              <a:solidFill>
                <a:srgbClr val="FFFF00"/>
              </a:solidFill>
              <a:latin typeface="+mn-lt"/>
            </a:endParaRPr>
          </a:p>
        </p:txBody>
      </p:sp>
    </p:spTree>
    <p:extLst>
      <p:ext uri="{BB962C8B-B14F-4D97-AF65-F5344CB8AC3E}">
        <p14:creationId xmlns:p14="http://schemas.microsoft.com/office/powerpoint/2010/main" val="88317254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3100386"/>
            <a:ext cx="10969943" cy="676418"/>
          </a:xfrm>
        </p:spPr>
        <p:txBody>
          <a:bodyPr anchor="ctr">
            <a:noAutofit/>
          </a:bodyPr>
          <a:lstStyle/>
          <a:p>
            <a:pPr algn="ctr"/>
            <a:r>
              <a:rPr lang="en-US" dirty="0" smtClean="0">
                <a:latin typeface="+mn-lt"/>
              </a:rPr>
              <a:t>Use </a:t>
            </a:r>
            <a:r>
              <a:rPr lang="en-US" dirty="0" err="1" smtClean="0">
                <a:latin typeface="+mn-lt"/>
              </a:rPr>
              <a:t>QoS</a:t>
            </a:r>
            <a:r>
              <a:rPr lang="en-US" dirty="0" smtClean="0">
                <a:latin typeface="+mn-lt"/>
              </a:rPr>
              <a:t> in Windows Server 8</a:t>
            </a:r>
            <a:br>
              <a:rPr lang="en-US" dirty="0" smtClean="0">
                <a:latin typeface="+mn-lt"/>
              </a:rPr>
            </a:br>
            <a:r>
              <a:rPr lang="en-US" dirty="0">
                <a:latin typeface="+mn-lt"/>
              </a:rPr>
              <a:t>to enable multi-tenancy and converged fabric</a:t>
            </a:r>
            <a:r>
              <a:rPr lang="en-US" dirty="0" smtClean="0">
                <a:latin typeface="+mn-lt"/>
              </a:rPr>
              <a:t>.</a:t>
            </a:r>
            <a:endParaRPr lang="en-US" dirty="0">
              <a:latin typeface="+mn-lt"/>
            </a:endParaRPr>
          </a:p>
        </p:txBody>
      </p:sp>
    </p:spTree>
    <p:extLst>
      <p:ext uri="{BB962C8B-B14F-4D97-AF65-F5344CB8AC3E}">
        <p14:creationId xmlns:p14="http://schemas.microsoft.com/office/powerpoint/2010/main" val="62470204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QoS on Hyper-V</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grpSp>
        <p:nvGrpSpPr>
          <p:cNvPr id="5" name="Group 4"/>
          <p:cNvGrpSpPr/>
          <p:nvPr/>
        </p:nvGrpSpPr>
        <p:grpSpPr>
          <a:xfrm>
            <a:off x="6615875" y="1883338"/>
            <a:ext cx="1263233" cy="2257313"/>
            <a:chOff x="5789612" y="1613886"/>
            <a:chExt cx="1263233" cy="2257313"/>
          </a:xfrm>
        </p:grpSpPr>
        <p:cxnSp>
          <p:nvCxnSpPr>
            <p:cNvPr id="6" name="Straight Connector 5"/>
            <p:cNvCxnSpPr>
              <a:stCxn id="8" idx="0"/>
            </p:cNvCxnSpPr>
            <p:nvPr/>
          </p:nvCxnSpPr>
          <p:spPr>
            <a:xfrm>
              <a:off x="6310088" y="2828466"/>
              <a:ext cx="0" cy="10427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auto">
            <a:xfrm>
              <a:off x="5789612" y="1613886"/>
              <a:ext cx="1263233" cy="1076268"/>
            </a:xfrm>
            <a:prstGeom prst="rect">
              <a:avLst/>
            </a:prstGeom>
            <a:solidFill>
              <a:schemeClr val="accent1"/>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VM 1</a:t>
              </a:r>
            </a:p>
          </p:txBody>
        </p:sp>
        <p:sp>
          <p:nvSpPr>
            <p:cNvPr id="8" name="L-Shape 7"/>
            <p:cNvSpPr/>
            <p:nvPr/>
          </p:nvSpPr>
          <p:spPr>
            <a:xfrm rot="5400000">
              <a:off x="6282916" y="2467730"/>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grpSp>
      <p:grpSp>
        <p:nvGrpSpPr>
          <p:cNvPr id="9" name="Group 8"/>
          <p:cNvGrpSpPr/>
          <p:nvPr/>
        </p:nvGrpSpPr>
        <p:grpSpPr>
          <a:xfrm>
            <a:off x="8073756" y="1883338"/>
            <a:ext cx="1263233" cy="2257313"/>
            <a:chOff x="8000249" y="1613886"/>
            <a:chExt cx="1263233" cy="2257313"/>
          </a:xfrm>
        </p:grpSpPr>
        <p:cxnSp>
          <p:nvCxnSpPr>
            <p:cNvPr id="10" name="Straight Connector 9"/>
            <p:cNvCxnSpPr>
              <a:stCxn id="12" idx="0"/>
            </p:cNvCxnSpPr>
            <p:nvPr/>
          </p:nvCxnSpPr>
          <p:spPr>
            <a:xfrm>
              <a:off x="8520725" y="2828466"/>
              <a:ext cx="0" cy="10427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8000249" y="1613886"/>
              <a:ext cx="1263233" cy="1076268"/>
            </a:xfrm>
            <a:prstGeom prst="rect">
              <a:avLst/>
            </a:prstGeom>
            <a:solidFill>
              <a:schemeClr val="accent1"/>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VM 2</a:t>
              </a:r>
            </a:p>
          </p:txBody>
        </p:sp>
        <p:sp>
          <p:nvSpPr>
            <p:cNvPr id="12" name="L-Shape 11"/>
            <p:cNvSpPr/>
            <p:nvPr/>
          </p:nvSpPr>
          <p:spPr>
            <a:xfrm rot="5400000">
              <a:off x="8493553" y="2467730"/>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grpSp>
      <p:grpSp>
        <p:nvGrpSpPr>
          <p:cNvPr id="13" name="Group 12"/>
          <p:cNvGrpSpPr/>
          <p:nvPr/>
        </p:nvGrpSpPr>
        <p:grpSpPr>
          <a:xfrm>
            <a:off x="9531637" y="1883338"/>
            <a:ext cx="1263233" cy="2257313"/>
            <a:chOff x="9451304" y="1613886"/>
            <a:chExt cx="1263233" cy="2257313"/>
          </a:xfrm>
        </p:grpSpPr>
        <p:cxnSp>
          <p:nvCxnSpPr>
            <p:cNvPr id="14" name="Straight Connector 13"/>
            <p:cNvCxnSpPr>
              <a:stCxn id="16" idx="0"/>
            </p:cNvCxnSpPr>
            <p:nvPr/>
          </p:nvCxnSpPr>
          <p:spPr>
            <a:xfrm>
              <a:off x="9968607" y="2828466"/>
              <a:ext cx="0" cy="10427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bwMode="auto">
            <a:xfrm>
              <a:off x="9451304" y="1613886"/>
              <a:ext cx="1263233" cy="1076268"/>
            </a:xfrm>
            <a:prstGeom prst="rect">
              <a:avLst/>
            </a:prstGeom>
            <a:solidFill>
              <a:schemeClr val="accent1"/>
            </a:solidFill>
            <a:ln w="19050">
              <a:solidFill>
                <a:schemeClr val="accent6"/>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VM 3</a:t>
              </a:r>
            </a:p>
          </p:txBody>
        </p:sp>
        <p:sp>
          <p:nvSpPr>
            <p:cNvPr id="16" name="L-Shape 15"/>
            <p:cNvSpPr/>
            <p:nvPr/>
          </p:nvSpPr>
          <p:spPr>
            <a:xfrm rot="5400000">
              <a:off x="9941435" y="2467730"/>
              <a:ext cx="276623" cy="444848"/>
            </a:xfrm>
            <a:prstGeom prst="corner">
              <a:avLst>
                <a:gd name="adj1" fmla="val 80459"/>
                <a:gd name="adj2" fmla="val 77767"/>
              </a:avLst>
            </a:prstGeom>
            <a:solidFill>
              <a:schemeClr val="accent3">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grpSp>
      <p:sp>
        <p:nvSpPr>
          <p:cNvPr id="17" name="Rectangle 16"/>
          <p:cNvSpPr/>
          <p:nvPr/>
        </p:nvSpPr>
        <p:spPr bwMode="auto">
          <a:xfrm>
            <a:off x="6619047" y="3698085"/>
            <a:ext cx="4175823" cy="607091"/>
          </a:xfrm>
          <a:prstGeom prst="rect">
            <a:avLst/>
          </a:prstGeom>
          <a:solidFill>
            <a:schemeClr val="accent3">
              <a:lumMod val="60000"/>
              <a:lumOff val="40000"/>
            </a:schemeClr>
          </a:solidFill>
          <a:ln w="1905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Hyper-V Extensible Switch</a:t>
            </a:r>
          </a:p>
        </p:txBody>
      </p:sp>
      <p:cxnSp>
        <p:nvCxnSpPr>
          <p:cNvPr id="18" name="Elbow Connector 17"/>
          <p:cNvCxnSpPr>
            <a:stCxn id="17" idx="2"/>
            <a:endCxn id="19" idx="2"/>
          </p:cNvCxnSpPr>
          <p:nvPr/>
        </p:nvCxnSpPr>
        <p:spPr>
          <a:xfrm rot="5400000">
            <a:off x="8522074" y="4490061"/>
            <a:ext cx="369770" cy="1"/>
          </a:xfrm>
          <a:prstGeom prst="bentConnector3">
            <a:avLst>
              <a:gd name="adj1" fmla="val 50000"/>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L-Shape 18"/>
          <p:cNvSpPr>
            <a:spLocks noChangeAspect="1"/>
          </p:cNvSpPr>
          <p:nvPr/>
        </p:nvSpPr>
        <p:spPr>
          <a:xfrm rot="5400000">
            <a:off x="8480636" y="4537312"/>
            <a:ext cx="452645" cy="727913"/>
          </a:xfrm>
          <a:prstGeom prst="corner">
            <a:avLst>
              <a:gd name="adj1" fmla="val 80459"/>
              <a:gd name="adj2" fmla="val 77767"/>
            </a:avLst>
          </a:prstGeom>
          <a:solidFill>
            <a:schemeClr val="accent1">
              <a:lumMod val="20000"/>
              <a:lumOff val="80000"/>
            </a:schemeClr>
          </a:solidFill>
          <a:ln w="19050">
            <a:solidFill>
              <a:schemeClr val="accent6"/>
            </a:solidFill>
          </a:ln>
          <a:effectLst/>
        </p:spPr>
        <p:style>
          <a:lnRef idx="1">
            <a:schemeClr val="accent4"/>
          </a:lnRef>
          <a:fillRef idx="2">
            <a:schemeClr val="accent4"/>
          </a:fillRef>
          <a:effectRef idx="1">
            <a:schemeClr val="accent4"/>
          </a:effectRef>
          <a:fontRef idx="minor">
            <a:schemeClr val="dk1"/>
          </a:fontRef>
        </p:style>
        <p:txBody>
          <a:bodyPr vert="vert270" lIns="68681" tIns="34340" rIns="68681" bIns="343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1A1A1A"/>
              </a:solidFill>
              <a:effectLst/>
              <a:uLnTx/>
              <a:uFillTx/>
              <a:latin typeface="Segoe UI"/>
              <a:ea typeface="+mn-ea"/>
              <a:cs typeface="+mn-cs"/>
            </a:endParaRPr>
          </a:p>
        </p:txBody>
      </p:sp>
      <p:sp>
        <p:nvSpPr>
          <p:cNvPr id="20" name="TextBox 19"/>
          <p:cNvSpPr txBox="1"/>
          <p:nvPr/>
        </p:nvSpPr>
        <p:spPr>
          <a:xfrm>
            <a:off x="8706268" y="3247324"/>
            <a:ext cx="251672" cy="369332"/>
          </a:xfrm>
          <a:prstGeom prst="rect">
            <a:avLst/>
          </a:prstGeom>
          <a:noFill/>
        </p:spPr>
        <p:txBody>
          <a:bodyPr wrap="none" lIns="0" tIns="0" rIns="0" bIns="0" rtlCol="0">
            <a:spAutoFit/>
          </a:bodyPr>
          <a:lstStyle/>
          <a:p>
            <a:pPr algn="r"/>
            <a:r>
              <a:rPr lang="en-US" sz="2400" b="1" dirty="0" smtClean="0">
                <a:effectLst>
                  <a:outerShdw blurRad="38100" dist="38100" dir="2700000" algn="tl">
                    <a:srgbClr val="000000">
                      <a:alpha val="43137"/>
                    </a:srgbClr>
                  </a:outerShdw>
                </a:effectLst>
                <a:latin typeface="Segoe UI Light" pitchFamily="34" charset="0"/>
                <a:cs typeface="Segoe UI Light" pitchFamily="34" charset="0"/>
              </a:rPr>
              <a:t>∞</a:t>
            </a:r>
            <a:endParaRPr lang="en-US" sz="2400" b="1" dirty="0">
              <a:effectLst>
                <a:outerShdw blurRad="38100" dist="38100" dir="2700000" algn="tl">
                  <a:srgbClr val="000000">
                    <a:alpha val="43137"/>
                  </a:srgbClr>
                </a:outerShdw>
              </a:effectLst>
              <a:latin typeface="Segoe UI Light" pitchFamily="34" charset="0"/>
              <a:cs typeface="Segoe UI Light" pitchFamily="34" charset="0"/>
            </a:endParaRPr>
          </a:p>
        </p:txBody>
      </p:sp>
      <p:sp>
        <p:nvSpPr>
          <p:cNvPr id="21" name="TextBox 20"/>
          <p:cNvSpPr txBox="1"/>
          <p:nvPr/>
        </p:nvSpPr>
        <p:spPr>
          <a:xfrm>
            <a:off x="10155235" y="3244696"/>
            <a:ext cx="251672" cy="369332"/>
          </a:xfrm>
          <a:prstGeom prst="rect">
            <a:avLst/>
          </a:prstGeom>
          <a:noFill/>
        </p:spPr>
        <p:txBody>
          <a:bodyPr wrap="none" lIns="0" tIns="0" rIns="0" bIns="0" rtlCol="0">
            <a:spAutoFit/>
          </a:bodyPr>
          <a:lstStyle/>
          <a:p>
            <a:pPr algn="r"/>
            <a:r>
              <a:rPr lang="en-US" sz="2400" b="1" dirty="0" smtClean="0">
                <a:effectLst>
                  <a:outerShdw blurRad="38100" dist="38100" dir="2700000" algn="tl">
                    <a:srgbClr val="000000">
                      <a:alpha val="43137"/>
                    </a:srgbClr>
                  </a:outerShdw>
                </a:effectLst>
                <a:latin typeface="Segoe UI Light" pitchFamily="34" charset="0"/>
                <a:cs typeface="Segoe UI Light" pitchFamily="34" charset="0"/>
              </a:rPr>
              <a:t>∞</a:t>
            </a:r>
            <a:endParaRPr lang="en-US" sz="2400" b="1" dirty="0">
              <a:effectLst>
                <a:outerShdw blurRad="38100" dist="38100" dir="2700000" algn="tl">
                  <a:srgbClr val="000000">
                    <a:alpha val="43137"/>
                  </a:srgbClr>
                </a:outerShdw>
              </a:effectLst>
              <a:latin typeface="Segoe UI Light" pitchFamily="34" charset="0"/>
              <a:cs typeface="Segoe UI Light" pitchFamily="34" charset="0"/>
            </a:endParaRPr>
          </a:p>
        </p:txBody>
      </p:sp>
      <p:sp>
        <p:nvSpPr>
          <p:cNvPr id="22" name="TextBox 21"/>
          <p:cNvSpPr txBox="1"/>
          <p:nvPr/>
        </p:nvSpPr>
        <p:spPr>
          <a:xfrm>
            <a:off x="7247490" y="3243774"/>
            <a:ext cx="399148" cy="369332"/>
          </a:xfrm>
          <a:prstGeom prst="rect">
            <a:avLst/>
          </a:prstGeom>
          <a:noFill/>
        </p:spPr>
        <p:txBody>
          <a:bodyPr wrap="none" lIns="0" tIns="0" rIns="0" bIns="0" rtlCol="0">
            <a:spAutoFit/>
          </a:bodyPr>
          <a:lstStyle/>
          <a:p>
            <a:pPr algn="r"/>
            <a:r>
              <a:rPr lang="en-US" sz="2400" b="1" dirty="0" smtClean="0">
                <a:effectLst>
                  <a:outerShdw blurRad="38100" dist="38100" dir="2700000" algn="tl">
                    <a:srgbClr val="000000">
                      <a:alpha val="43137"/>
                    </a:srgbClr>
                  </a:outerShdw>
                </a:effectLst>
                <a:latin typeface="Segoe UI Light" pitchFamily="34" charset="0"/>
                <a:cs typeface="Segoe UI Light" pitchFamily="34" charset="0"/>
              </a:rPr>
              <a:t>???</a:t>
            </a:r>
            <a:endParaRPr lang="en-US" sz="2400" b="1" dirty="0">
              <a:effectLst>
                <a:outerShdw blurRad="38100" dist="38100" dir="2700000" algn="tl">
                  <a:srgbClr val="000000">
                    <a:alpha val="43137"/>
                  </a:srgbClr>
                </a:outerShdw>
              </a:effectLst>
              <a:latin typeface="Segoe UI Light" pitchFamily="34" charset="0"/>
              <a:cs typeface="Segoe UI Light" pitchFamily="34" charset="0"/>
            </a:endParaRPr>
          </a:p>
        </p:txBody>
      </p:sp>
    </p:spTree>
    <p:extLst>
      <p:ext uri="{BB962C8B-B14F-4D97-AF65-F5344CB8AC3E}">
        <p14:creationId xmlns:p14="http://schemas.microsoft.com/office/powerpoint/2010/main" val="303207577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A99496-484E-442B-9571-216AA19D9858}"/>
</file>

<file path=customXml/itemProps2.xml><?xml version="1.0" encoding="utf-8"?>
<ds:datastoreItem xmlns:ds="http://schemas.openxmlformats.org/officeDocument/2006/customXml" ds:itemID="{2C78DC18-E11C-48FF-BE94-9EC696D82DA9}"/>
</file>

<file path=customXml/itemProps3.xml><?xml version="1.0" encoding="utf-8"?>
<ds:datastoreItem xmlns:ds="http://schemas.openxmlformats.org/officeDocument/2006/customXml" ds:itemID="{D33C621B-8E37-4DFE-A7CC-AE76A08EC3A3}"/>
</file>

<file path=docProps/app.xml><?xml version="1.0" encoding="utf-8"?>
<Properties xmlns="http://schemas.openxmlformats.org/officeDocument/2006/extended-properties" xmlns:vt="http://schemas.openxmlformats.org/officeDocument/2006/docPropsVTypes">
  <Template>BUILD_Breakout_Template _ SAMPLE for Scott 7.28</Template>
  <TotalTime>12531</TotalTime>
  <Words>1232</Words>
  <Application>Microsoft Office PowerPoint</Application>
  <PresentationFormat>Custom</PresentationFormat>
  <Paragraphs>383</Paragraphs>
  <Slides>38</Slides>
  <Notes>35</Notes>
  <HiddenSlides>0</HiddenSlides>
  <MMClips>0</MMClips>
  <ScaleCrop>false</ScaleCrop>
  <HeadingPairs>
    <vt:vector size="4" baseType="variant">
      <vt:variant>
        <vt:lpstr>Theme</vt:lpstr>
      </vt:variant>
      <vt:variant>
        <vt:i4>7</vt:i4>
      </vt:variant>
      <vt:variant>
        <vt:lpstr>Slide Titles</vt:lpstr>
      </vt:variant>
      <vt:variant>
        <vt:i4>38</vt:i4>
      </vt:variant>
    </vt:vector>
  </HeadingPairs>
  <TitlesOfParts>
    <vt:vector size="45"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Enabling multi-tenancy and converged fabric for the cloud using QoS</vt:lpstr>
      <vt:lpstr>Windows Server 8 is Cloud Optimized</vt:lpstr>
      <vt:lpstr>PowerPoint Presentation</vt:lpstr>
      <vt:lpstr>Traditional contention challenges</vt:lpstr>
      <vt:lpstr>Overprovisioning does not help multi-tenancy</vt:lpstr>
      <vt:lpstr>Converging your fabric still doesn’t help</vt:lpstr>
      <vt:lpstr>Overprovisioning</vt:lpstr>
      <vt:lpstr>Use QoS in Windows Server 8 to enable multi-tenancy and converged fabric.</vt:lpstr>
      <vt:lpstr>QoS on Hyper-V</vt:lpstr>
      <vt:lpstr>PowerPoint Presentation</vt:lpstr>
      <vt:lpstr>Multi-tenancy</vt:lpstr>
      <vt:lpstr>Minimum Bandwidth Overview</vt:lpstr>
      <vt:lpstr>Relative Minimum Bandwidth</vt:lpstr>
      <vt:lpstr>Strict Minimum Bandwidth</vt:lpstr>
      <vt:lpstr>Oversubscription with NIC Teams</vt:lpstr>
      <vt:lpstr>Multi-tenancy</vt:lpstr>
      <vt:lpstr>Maximum Bandwidth for Hosted VMs</vt:lpstr>
      <vt:lpstr>Maximum Bandwidth for Tenants</vt:lpstr>
      <vt:lpstr>Windows Server 8 Bandwidth Management</vt:lpstr>
      <vt:lpstr>Windows Server 8 Bandwidth Management</vt:lpstr>
      <vt:lpstr>Use Windows Server 8 QoS to enable multi-tenancy and avoid  overprovisioning in your datacenter</vt:lpstr>
      <vt:lpstr>PowerPoint Presentation</vt:lpstr>
      <vt:lpstr>Converged Fabric</vt:lpstr>
      <vt:lpstr>Converged Fabric Overview</vt:lpstr>
      <vt:lpstr>Minimum and Maximum Bandwidth  are not just for multi-tenancy.   They can apply to any network adapter.</vt:lpstr>
      <vt:lpstr>Converging on 10GbE (1)</vt:lpstr>
      <vt:lpstr>Converging on 10GbE (2)</vt:lpstr>
      <vt:lpstr>Windows Server 8 even takes advantage of hardware to complement software QoS.</vt:lpstr>
      <vt:lpstr>QoS for Networking and Storage Convergence</vt:lpstr>
      <vt:lpstr>Windows Server 8 Bandwidth Management</vt:lpstr>
      <vt:lpstr>Data Center Bridging on Windows Server 8</vt:lpstr>
      <vt:lpstr>Data Center Bridging on Windows Server 8</vt:lpstr>
      <vt:lpstr>Use QoS in Windows Server 8 to enable converged fabric in your datacenter.</vt:lpstr>
      <vt:lpstr>Windows Server 8 enables multi-tenancy and converged fabric without costly overprovisioning.</vt:lpstr>
      <vt:lpstr>Related sessions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SAC-439T: Enabling multi-tenancy and converged fabric for the cloud using QoS</dc:title>
  <dc:subject>BUILD</dc:subject>
  <dc:creator>Charley Wen; Richard Wurdack;</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313</cp:revision>
  <cp:lastPrinted>2011-08-25T23:57:23Z</cp:lastPrinted>
  <dcterms:created xsi:type="dcterms:W3CDTF">2011-08-03T21:25:07Z</dcterms:created>
  <dcterms:modified xsi:type="dcterms:W3CDTF">2011-09-15T21:29:11Z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y fmtid="{D5CDD505-2E9C-101B-9397-08002B2CF9AE}" pid="20" name="Test Impact: Security">
    <vt:lpwstr>Not Evaluated</vt:lpwstr>
  </property>
  <property fmtid="{D5CDD505-2E9C-101B-9397-08002B2CF9AE}" pid="21" name="Test Impact: Compatibility">
    <vt:lpwstr>Not Evaluated</vt:lpwstr>
  </property>
  <property fmtid="{D5CDD505-2E9C-101B-9397-08002B2CF9AE}" pid="22" name="Test Impact: Deployment">
    <vt:lpwstr>Not Evaluated</vt:lpwstr>
  </property>
  <property fmtid="{D5CDD505-2E9C-101B-9397-08002B2CF9AE}" pid="23" name="Test Impact: Manageability">
    <vt:lpwstr>Not Evaluated</vt:lpwstr>
  </property>
  <property fmtid="{D5CDD505-2E9C-101B-9397-08002B2CF9AE}" pid="24" name="Test Impact: Serviceability">
    <vt:lpwstr>Not Evaluated</vt:lpwstr>
  </property>
  <property fmtid="{D5CDD505-2E9C-101B-9397-08002B2CF9AE}" pid="25" name="Test Impact: Dev Experience">
    <vt:lpwstr>Not Evaluated</vt:lpwstr>
  </property>
  <property fmtid="{D5CDD505-2E9C-101B-9397-08002B2CF9AE}" pid="26" name="Test Impact: World Readiness">
    <vt:lpwstr>Not Evaluated</vt:lpwstr>
  </property>
  <property fmtid="{D5CDD505-2E9C-101B-9397-08002B2CF9AE}" pid="27" name="Test Impact: Hardware Requirements">
    <vt:lpwstr>Not Evaluated</vt:lpwstr>
  </property>
  <property fmtid="{D5CDD505-2E9C-101B-9397-08002B2CF9AE}" pid="28" name="Test Impact: Perf">
    <vt:lpwstr>Not Evaluated</vt:lpwstr>
  </property>
  <property fmtid="{D5CDD505-2E9C-101B-9397-08002B2CF9AE}" pid="29" name="Test Impact: Reliability">
    <vt:lpwstr>Not Evaluated</vt:lpwstr>
  </property>
  <property fmtid="{D5CDD505-2E9C-101B-9397-08002B2CF9AE}" pid="30" name="Test Impact: Accessibility">
    <vt:lpwstr>Not Evaluated</vt:lpwstr>
  </property>
  <property fmtid="{D5CDD505-2E9C-101B-9397-08002B2CF9AE}" pid="31" name="Doc Status">
    <vt:lpwstr>Placeholder</vt:lpwstr>
  </property>
  <property fmtid="{D5CDD505-2E9C-101B-9397-08002B2CF9AE}" pid="32" name="Doc Owner">
    <vt:lpwstr>Charley Wen89838</vt:lpwstr>
  </property>
  <property fmtid="{D5CDD505-2E9C-101B-9397-08002B2CF9AE}" pid="33" name="Doc Type">
    <vt:lpwstr>Other</vt:lpwstr>
  </property>
  <property fmtid="{D5CDD505-2E9C-101B-9397-08002B2CF9AE}" pid="34" name="Session ID">
    <vt:lpwstr>439</vt:lpwstr>
  </property>
  <property fmtid="{D5CDD505-2E9C-101B-9397-08002B2CF9AE}" pid="35" name="Track">
    <vt:lpwstr>12</vt:lpwstr>
  </property>
  <property fmtid="{D5CDD505-2E9C-101B-9397-08002B2CF9AE}" pid="36" name="Editing/Review Status">
    <vt:lpwstr>Ready for review</vt:lpwstr>
  </property>
  <property fmtid="{D5CDD505-2E9C-101B-9397-08002B2CF9AE}" pid="37" name="Speaker">
    <vt:lpwstr>86</vt:lpwstr>
  </property>
</Properties>
</file>