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2"/>
  </p:notesMasterIdLst>
  <p:handoutMasterIdLst>
    <p:handoutMasterId r:id="rId33"/>
  </p:handoutMasterIdLst>
  <p:sldIdLst>
    <p:sldId id="545" r:id="rId8"/>
    <p:sldId id="568" r:id="rId9"/>
    <p:sldId id="581" r:id="rId10"/>
    <p:sldId id="569" r:id="rId11"/>
    <p:sldId id="584" r:id="rId12"/>
    <p:sldId id="550" r:id="rId13"/>
    <p:sldId id="551" r:id="rId14"/>
    <p:sldId id="582" r:id="rId15"/>
    <p:sldId id="580" r:id="rId16"/>
    <p:sldId id="583" r:id="rId17"/>
    <p:sldId id="575" r:id="rId18"/>
    <p:sldId id="556" r:id="rId19"/>
    <p:sldId id="557" r:id="rId20"/>
    <p:sldId id="558" r:id="rId21"/>
    <p:sldId id="572" r:id="rId22"/>
    <p:sldId id="573" r:id="rId23"/>
    <p:sldId id="574" r:id="rId24"/>
    <p:sldId id="559" r:id="rId25"/>
    <p:sldId id="577" r:id="rId26"/>
    <p:sldId id="567" r:id="rId27"/>
    <p:sldId id="585" r:id="rId28"/>
    <p:sldId id="586" r:id="rId29"/>
    <p:sldId id="562" r:id="rId30"/>
    <p:sldId id="544"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E1E"/>
    <a:srgbClr val="EF4423"/>
    <a:srgbClr val="F8F57B"/>
    <a:srgbClr val="65BC46"/>
    <a:srgbClr val="457EC1"/>
    <a:srgbClr val="000000"/>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4" autoAdjust="0"/>
    <p:restoredTop sz="88000" autoAdjust="0"/>
  </p:normalViewPr>
  <p:slideViewPr>
    <p:cSldViewPr snapToGrid="0" snapToObjects="1">
      <p:cViewPr>
        <p:scale>
          <a:sx n="75" d="100"/>
          <a:sy n="75" d="100"/>
        </p:scale>
        <p:origin x="-1404" y="-84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10:28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12</a:t>
            </a:fld>
            <a:endParaRPr lang="en-US"/>
          </a:p>
        </p:txBody>
      </p:sp>
    </p:spTree>
    <p:extLst>
      <p:ext uri="{BB962C8B-B14F-4D97-AF65-F5344CB8AC3E}">
        <p14:creationId xmlns:p14="http://schemas.microsoft.com/office/powerpoint/2010/main" val="256603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13</a:t>
            </a:fld>
            <a:endParaRPr lang="en-US"/>
          </a:p>
        </p:txBody>
      </p:sp>
    </p:spTree>
    <p:extLst>
      <p:ext uri="{BB962C8B-B14F-4D97-AF65-F5344CB8AC3E}">
        <p14:creationId xmlns:p14="http://schemas.microsoft.com/office/powerpoint/2010/main" val="256603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14</a:t>
            </a:fld>
            <a:endParaRPr lang="en-US"/>
          </a:p>
        </p:txBody>
      </p:sp>
    </p:spTree>
    <p:extLst>
      <p:ext uri="{BB962C8B-B14F-4D97-AF65-F5344CB8AC3E}">
        <p14:creationId xmlns:p14="http://schemas.microsoft.com/office/powerpoint/2010/main" val="256603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15</a:t>
            </a:fld>
            <a:endParaRPr lang="en-US"/>
          </a:p>
        </p:txBody>
      </p:sp>
    </p:spTree>
    <p:extLst>
      <p:ext uri="{BB962C8B-B14F-4D97-AF65-F5344CB8AC3E}">
        <p14:creationId xmlns:p14="http://schemas.microsoft.com/office/powerpoint/2010/main" val="256603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23199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10:28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6372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9514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23379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514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10:28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14464864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14464864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8" name="Date Placeholder 7"/>
          <p:cNvSpPr>
            <a:spLocks noGrp="1"/>
          </p:cNvSpPr>
          <p:nvPr>
            <p:ph type="dt" sz="half" idx="14"/>
          </p:nvPr>
        </p:nvSpPr>
        <p:spPr>
          <a:xfrm>
            <a:off x="1206791" y="6324600"/>
            <a:ext cx="1221110" cy="152400"/>
          </a:xfrm>
          <a:prstGeom prst="rect">
            <a:avLst/>
          </a:prstGeom>
        </p:spPr>
        <p:txBody>
          <a:bodyPr/>
          <a:lstStyle/>
          <a:p>
            <a:r>
              <a:rPr lang="en-US" smtClean="0"/>
              <a:t>5/4-5/2010</a:t>
            </a:r>
            <a:endParaRPr lang="en-US" dirty="0"/>
          </a:p>
        </p:txBody>
      </p:sp>
      <p:sp>
        <p:nvSpPr>
          <p:cNvPr id="9" name="Slide Number Placeholder 8"/>
          <p:cNvSpPr>
            <a:spLocks noGrp="1"/>
          </p:cNvSpPr>
          <p:nvPr>
            <p:ph type="sldNum" sz="quarter" idx="15"/>
          </p:nvPr>
        </p:nvSpPr>
        <p:spPr>
          <a:xfrm>
            <a:off x="614135" y="6324600"/>
            <a:ext cx="516287" cy="152400"/>
          </a:xfrm>
          <a:prstGeom prst="rect">
            <a:avLst/>
          </a:prstGeom>
        </p:spPr>
        <p:txBody>
          <a:bodyPr/>
          <a:lstStyle/>
          <a:p>
            <a:pPr algn="l"/>
            <a:r>
              <a:rPr lang="en-US" dirty="0" smtClean="0"/>
              <a:t>PAGE </a:t>
            </a:r>
            <a:fld id="{711B4CA8-52BE-46B1-A536-58CE1A3FAF74}" type="slidenum">
              <a:rPr lang="en-US" smtClean="0"/>
              <a:pPr algn="l"/>
              <a:t>‹#›</a:t>
            </a:fld>
            <a:endParaRPr lang="en-US" dirty="0"/>
          </a:p>
        </p:txBody>
      </p:sp>
      <p:sp>
        <p:nvSpPr>
          <p:cNvPr id="7" name="Footer Placeholder 14"/>
          <p:cNvSpPr>
            <a:spLocks noGrp="1"/>
          </p:cNvSpPr>
          <p:nvPr>
            <p:ph type="ftr" sz="quarter" idx="3"/>
          </p:nvPr>
        </p:nvSpPr>
        <p:spPr>
          <a:xfrm>
            <a:off x="614133" y="6461650"/>
            <a:ext cx="5185359" cy="396350"/>
          </a:xfrm>
          <a:prstGeom prst="rect">
            <a:avLst/>
          </a:prstGeom>
        </p:spPr>
        <p:txBody>
          <a:bodyPr vert="horz" lIns="0" tIns="45720" rIns="91440" bIns="45720" rtlCol="0" anchor="ctr" anchorCtr="0"/>
          <a:lstStyle>
            <a:lvl1pPr algn="ctr">
              <a:defRPr sz="800" baseline="0">
                <a:solidFill>
                  <a:srgbClr val="808285"/>
                </a:solidFill>
                <a:latin typeface="Segoe UI" pitchFamily="34" charset="0"/>
                <a:ea typeface="Segoe UI" pitchFamily="34" charset="0"/>
                <a:cs typeface="Segoe UI" pitchFamily="34" charset="0"/>
              </a:defRPr>
            </a:lvl1pPr>
          </a:lstStyle>
          <a:p>
            <a:pPr algn="l"/>
            <a:r>
              <a:rPr lang="en-US" dirty="0" smtClean="0"/>
              <a:t>MICROSOFT CONFIDENTIAL – NDA CONVERSATION FOR WINDOWS SERVER FUTURES COUNCIL ONLY</a:t>
            </a:r>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13717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4128132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9053178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9053178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9053178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905317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9"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09442" y="94851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5" y="249238"/>
            <a:ext cx="11031626" cy="609398"/>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06791" y="6324600"/>
            <a:ext cx="1221110" cy="152400"/>
          </a:xfrm>
          <a:prstGeom prst="rect">
            <a:avLst/>
          </a:prstGeom>
        </p:spPr>
        <p:txBody>
          <a:bodyPr/>
          <a:lstStyle/>
          <a:p>
            <a:r>
              <a:rPr lang="en-US" smtClean="0"/>
              <a:t>5/4-5/2010</a:t>
            </a:r>
            <a:endParaRPr lang="en-US" dirty="0"/>
          </a:p>
        </p:txBody>
      </p:sp>
      <p:sp>
        <p:nvSpPr>
          <p:cNvPr id="13" name="Slide Number Placeholder 12"/>
          <p:cNvSpPr>
            <a:spLocks noGrp="1"/>
          </p:cNvSpPr>
          <p:nvPr>
            <p:ph type="sldNum" sz="quarter" idx="20"/>
          </p:nvPr>
        </p:nvSpPr>
        <p:spPr>
          <a:xfrm>
            <a:off x="614135" y="6324600"/>
            <a:ext cx="516287"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14133" y="6461650"/>
            <a:ext cx="4966510" cy="396350"/>
          </a:xfrm>
          <a:prstGeom prst="rect">
            <a:avLst/>
          </a:prstGeom>
        </p:spPr>
        <p:txBody>
          <a:bodyPr/>
          <a:lstStyle/>
          <a:p>
            <a:pPr algn="l"/>
            <a:r>
              <a:rPr lang="en-US" dirty="0" smtClean="0"/>
              <a:t>MICROSOFT CONFIDENTIAL – NDA </a:t>
            </a:r>
            <a:r>
              <a:rPr lang="en-US" smtClean="0"/>
              <a:t>CONVERSATION </a:t>
            </a:r>
            <a:endParaRPr lang="en-US" dirty="0" smtClean="0"/>
          </a:p>
          <a:p>
            <a:pPr algn="l"/>
            <a:r>
              <a:rPr lang="en-US" dirty="0" smtClean="0"/>
              <a:t>DISCLAIMER –DISCUSSION ONLY, THIS IS </a:t>
            </a:r>
            <a:r>
              <a:rPr lang="en-US" u="sng" dirty="0" smtClean="0"/>
              <a:t>NOT</a:t>
            </a:r>
            <a:r>
              <a:rPr lang="en-US" dirty="0" smtClean="0"/>
              <a:t> A PLAN OF RECORD</a:t>
            </a:r>
            <a:endParaRPr lang="en-US" dirty="0"/>
          </a:p>
        </p:txBody>
      </p:sp>
    </p:spTree>
    <p:extLst>
      <p:ext uri="{BB962C8B-B14F-4D97-AF65-F5344CB8AC3E}">
        <p14:creationId xmlns:p14="http://schemas.microsoft.com/office/powerpoint/2010/main" val="29053178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1.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theme" Target="../theme/theme7.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32" r:id="rId15"/>
    <p:sldLayoutId id="2147483814" r:id="rId16"/>
    <p:sldLayoutId id="2147483815" r:id="rId17"/>
    <p:sldLayoutId id="2147483816" r:id="rId18"/>
    <p:sldLayoutId id="2147483817" r:id="rId19"/>
    <p:sldLayoutId id="2147483819" r:id="rId20"/>
    <p:sldLayoutId id="2147483820" r:id="rId21"/>
    <p:sldLayoutId id="2147483821" r:id="rId22"/>
    <p:sldLayoutId id="2147483822" r:id="rId23"/>
    <p:sldLayoutId id="2147483823" r:id="rId2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continuously available systems with Hyper-V</a:t>
            </a:r>
          </a:p>
        </p:txBody>
      </p:sp>
      <p:sp>
        <p:nvSpPr>
          <p:cNvPr id="3" name="Subtitle 2"/>
          <p:cNvSpPr>
            <a:spLocks noGrp="1"/>
          </p:cNvSpPr>
          <p:nvPr>
            <p:ph type="subTitle" idx="1"/>
          </p:nvPr>
        </p:nvSpPr>
        <p:spPr>
          <a:xfrm>
            <a:off x="969964" y="4144504"/>
            <a:ext cx="6840536" cy="463255"/>
          </a:xfrm>
        </p:spPr>
        <p:txBody>
          <a:bodyPr/>
          <a:lstStyle/>
          <a:p>
            <a:r>
              <a:rPr lang="en-US" dirty="0" smtClean="0">
                <a:latin typeface="+mj-lt"/>
              </a:rPr>
              <a:t>Brian Dewey</a:t>
            </a:r>
          </a:p>
          <a:p>
            <a:r>
              <a:rPr lang="en-US" dirty="0" smtClean="0"/>
              <a:t>Group Program Manager</a:t>
            </a:r>
          </a:p>
          <a:p>
            <a:r>
              <a:rPr lang="en-US" dirty="0" smtClean="0"/>
              <a:t>Hyper-V, Microsoft Corporation</a:t>
            </a:r>
            <a:endParaRPr lang="en-US" dirty="0"/>
          </a:p>
        </p:txBody>
      </p:sp>
      <p:sp>
        <p:nvSpPr>
          <p:cNvPr id="9" name="Text Placeholder 8"/>
          <p:cNvSpPr>
            <a:spLocks noGrp="1"/>
          </p:cNvSpPr>
          <p:nvPr>
            <p:ph type="body" sz="quarter" idx="10"/>
          </p:nvPr>
        </p:nvSpPr>
        <p:spPr/>
        <p:txBody>
          <a:bodyPr/>
          <a:lstStyle/>
          <a:p>
            <a:r>
              <a:rPr lang="en-US" dirty="0"/>
              <a:t>SAC-451T</a:t>
            </a:r>
          </a:p>
        </p:txBody>
      </p:sp>
    </p:spTree>
    <p:extLst>
      <p:ext uri="{BB962C8B-B14F-4D97-AF65-F5344CB8AC3E}">
        <p14:creationId xmlns:p14="http://schemas.microsoft.com/office/powerpoint/2010/main" val="83603484"/>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384774" y="1364776"/>
            <a:ext cx="5180251" cy="2080570"/>
          </a:xfrm>
        </p:spPr>
        <p:txBody>
          <a:bodyPr/>
          <a:lstStyle/>
          <a:p>
            <a:r>
              <a:rPr lang="en-US" dirty="0" smtClean="0">
                <a:solidFill>
                  <a:schemeClr val="tx1"/>
                </a:solidFill>
              </a:rPr>
              <a:t>New in Windows 8: </a:t>
            </a:r>
            <a:r>
              <a:rPr lang="en-US" dirty="0" err="1" smtClean="0">
                <a:solidFill>
                  <a:schemeClr val="tx1"/>
                </a:solidFill>
              </a:rPr>
              <a:t>FibreChannel</a:t>
            </a:r>
            <a:r>
              <a:rPr lang="en-US" dirty="0" smtClean="0">
                <a:solidFill>
                  <a:schemeClr val="tx1"/>
                </a:solidFill>
              </a:rPr>
              <a:t> into the guest. This gives customers another option for guest clustering.</a:t>
            </a:r>
          </a:p>
          <a:p>
            <a:r>
              <a:rPr lang="en-US" dirty="0" smtClean="0">
                <a:solidFill>
                  <a:schemeClr val="tx1"/>
                </a:solidFill>
              </a:rPr>
              <a:t>Hyper-V will use hardware offloads:</a:t>
            </a:r>
          </a:p>
          <a:p>
            <a:pPr lvl="1"/>
            <a:r>
              <a:rPr lang="en-US" dirty="0" smtClean="0">
                <a:solidFill>
                  <a:schemeClr val="tx1"/>
                </a:solidFill>
              </a:rPr>
              <a:t>ODX</a:t>
            </a:r>
          </a:p>
          <a:p>
            <a:pPr lvl="1"/>
            <a:r>
              <a:rPr lang="en-US" dirty="0" smtClean="0">
                <a:solidFill>
                  <a:schemeClr val="tx1"/>
                </a:solidFill>
              </a:rPr>
              <a:t>Trim</a:t>
            </a:r>
            <a:endParaRPr lang="en-US" dirty="0">
              <a:solidFill>
                <a:schemeClr val="tx1"/>
              </a:solidFill>
            </a:endParaRPr>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smtClean="0"/>
              <a:t>Hyper-V and external storage arrays</a:t>
            </a:r>
            <a:endParaRPr lang="en-US" dirty="0"/>
          </a:p>
        </p:txBody>
      </p:sp>
      <p:sp>
        <p:nvSpPr>
          <p:cNvPr id="7" name="Rectangle 6"/>
          <p:cNvSpPr>
            <a:spLocks/>
          </p:cNvSpPr>
          <p:nvPr/>
        </p:nvSpPr>
        <p:spPr>
          <a:xfrm>
            <a:off x="797483"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8" name="Rectangle 7"/>
          <p:cNvSpPr>
            <a:spLocks/>
          </p:cNvSpPr>
          <p:nvPr/>
        </p:nvSpPr>
        <p:spPr>
          <a:xfrm>
            <a:off x="3204352"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6" name="Rectangle 5"/>
          <p:cNvSpPr/>
          <p:nvPr/>
        </p:nvSpPr>
        <p:spPr>
          <a:xfrm>
            <a:off x="907849" y="2950784"/>
            <a:ext cx="4256925" cy="517549"/>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latin typeface="+mj-lt"/>
              </a:rPr>
              <a:t>CSV</a:t>
            </a:r>
            <a:endParaRPr lang="en-US" sz="2000" dirty="0">
              <a:latin typeface="+mj-lt"/>
            </a:endParaRPr>
          </a:p>
        </p:txBody>
      </p:sp>
      <p:sp>
        <p:nvSpPr>
          <p:cNvPr id="9" name="Rectangle 8"/>
          <p:cNvSpPr/>
          <p:nvPr/>
        </p:nvSpPr>
        <p:spPr>
          <a:xfrm>
            <a:off x="907849" y="4117102"/>
            <a:ext cx="4256926" cy="1448125"/>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dirty="0" smtClean="0">
                <a:solidFill>
                  <a:schemeClr val="bg1"/>
                </a:solidFill>
                <a:latin typeface="+mj-lt"/>
              </a:rPr>
              <a:t>External Storage Array</a:t>
            </a:r>
            <a:endParaRPr lang="en-US" sz="2000" dirty="0">
              <a:solidFill>
                <a:schemeClr val="bg1"/>
              </a:solidFill>
              <a:latin typeface="+mj-lt"/>
            </a:endParaRPr>
          </a:p>
        </p:txBody>
      </p:sp>
      <p:grpSp>
        <p:nvGrpSpPr>
          <p:cNvPr id="18" name="Group 17"/>
          <p:cNvGrpSpPr/>
          <p:nvPr/>
        </p:nvGrpSpPr>
        <p:grpSpPr>
          <a:xfrm>
            <a:off x="1361100" y="4658706"/>
            <a:ext cx="930165" cy="759373"/>
            <a:chOff x="6638733" y="5185540"/>
            <a:chExt cx="930165" cy="759373"/>
          </a:xfrm>
        </p:grpSpPr>
        <p:grpSp>
          <p:nvGrpSpPr>
            <p:cNvPr id="13" name="Group 12"/>
            <p:cNvGrpSpPr/>
            <p:nvPr/>
          </p:nvGrpSpPr>
          <p:grpSpPr>
            <a:xfrm>
              <a:off x="6638733" y="5185540"/>
              <a:ext cx="930165" cy="759373"/>
              <a:chOff x="1245476" y="5502166"/>
              <a:chExt cx="930165" cy="759373"/>
            </a:xfrm>
          </p:grpSpPr>
          <p:sp>
            <p:nvSpPr>
              <p:cNvPr id="11" name="Oval 10"/>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ectangle 11"/>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Oval 9"/>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15" name="Straight Connector 14"/>
            <p:cNvCxnSpPr>
              <a:stCxn id="10" idx="2"/>
              <a:endCxn id="11"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571228" y="4658706"/>
            <a:ext cx="930165" cy="759373"/>
            <a:chOff x="6638733" y="5185540"/>
            <a:chExt cx="930165" cy="759373"/>
          </a:xfrm>
        </p:grpSpPr>
        <p:grpSp>
          <p:nvGrpSpPr>
            <p:cNvPr id="20" name="Group 19"/>
            <p:cNvGrpSpPr/>
            <p:nvPr/>
          </p:nvGrpSpPr>
          <p:grpSpPr>
            <a:xfrm>
              <a:off x="6638733" y="5185540"/>
              <a:ext cx="930165" cy="759373"/>
              <a:chOff x="1245476" y="5502166"/>
              <a:chExt cx="930165" cy="759373"/>
            </a:xfrm>
          </p:grpSpPr>
          <p:sp>
            <p:nvSpPr>
              <p:cNvPr id="23" name="Oval 22"/>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4" name="Rectangle 23"/>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5" name="Oval 24"/>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21" name="Straight Connector 20"/>
            <p:cNvCxnSpPr>
              <a:stCxn id="25" idx="2"/>
              <a:endCxn id="23"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81356" y="4658706"/>
            <a:ext cx="930165" cy="759373"/>
            <a:chOff x="6638733" y="5185540"/>
            <a:chExt cx="930165" cy="759373"/>
          </a:xfrm>
        </p:grpSpPr>
        <p:grpSp>
          <p:nvGrpSpPr>
            <p:cNvPr id="27" name="Group 26"/>
            <p:cNvGrpSpPr/>
            <p:nvPr/>
          </p:nvGrpSpPr>
          <p:grpSpPr>
            <a:xfrm>
              <a:off x="6638733" y="5185540"/>
              <a:ext cx="930165" cy="759373"/>
              <a:chOff x="1245476" y="5502166"/>
              <a:chExt cx="930165" cy="759373"/>
            </a:xfrm>
          </p:grpSpPr>
          <p:sp>
            <p:nvSpPr>
              <p:cNvPr id="30" name="Oval 29"/>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1" name="Rectangle 30"/>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2" name="Oval 31"/>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28" name="Straight Connector 27"/>
            <p:cNvCxnSpPr>
              <a:stCxn id="32" idx="2"/>
              <a:endCxn id="30"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H="1">
            <a:off x="1826182"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flipH="1">
            <a:off x="4246438"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33631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782117" cy="1523494"/>
          </a:xfrm>
        </p:spPr>
        <p:txBody>
          <a:bodyPr/>
          <a:lstStyle/>
          <a:p>
            <a:r>
              <a:rPr lang="en-US" dirty="0" smtClean="0"/>
              <a:t>Hyper-V and Offloaded Data Transfer</a:t>
            </a:r>
            <a:endParaRPr lang="en-US" dirty="0"/>
          </a:p>
        </p:txBody>
      </p:sp>
      <p:sp>
        <p:nvSpPr>
          <p:cNvPr id="3" name="Subtitle 2"/>
          <p:cNvSpPr>
            <a:spLocks noGrp="1"/>
          </p:cNvSpPr>
          <p:nvPr>
            <p:ph type="subTitle" idx="1"/>
          </p:nvPr>
        </p:nvSpPr>
        <p:spPr/>
        <p:txBody>
          <a:bodyPr/>
          <a:lstStyle/>
          <a:p>
            <a:r>
              <a:rPr lang="en-US" b="1" dirty="0" err="1" smtClean="0"/>
              <a:t>Senthil</a:t>
            </a:r>
            <a:r>
              <a:rPr lang="en-US" b="1" dirty="0" smtClean="0"/>
              <a:t> </a:t>
            </a:r>
            <a:r>
              <a:rPr lang="en-US" b="1" dirty="0" err="1" smtClean="0"/>
              <a:t>Rajaram</a:t>
            </a:r>
            <a:endParaRPr lang="en-US" b="1" dirty="0" smtClean="0"/>
          </a:p>
          <a:p>
            <a:r>
              <a:rPr lang="en-US" dirty="0" smtClean="0"/>
              <a:t>Senior Program Manager, Hyper-V</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78211932"/>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0565" y="100557"/>
            <a:ext cx="11031626" cy="678811"/>
          </a:xfrm>
        </p:spPr>
        <p:txBody>
          <a:bodyPr>
            <a:normAutofit/>
          </a:bodyPr>
          <a:lstStyle/>
          <a:p>
            <a:r>
              <a:rPr lang="en-US" dirty="0" smtClean="0"/>
              <a:t>Hyper-V </a:t>
            </a:r>
            <a:r>
              <a:rPr lang="en-US" dirty="0"/>
              <a:t>support </a:t>
            </a:r>
            <a:r>
              <a:rPr lang="en-US" dirty="0" smtClean="0"/>
              <a:t>for remote file servers</a:t>
            </a:r>
            <a:endParaRPr lang="en-US" dirty="0"/>
          </a:p>
        </p:txBody>
      </p:sp>
      <p:sp>
        <p:nvSpPr>
          <p:cNvPr id="3" name="Content Placeholder 2"/>
          <p:cNvSpPr>
            <a:spLocks noGrp="1"/>
          </p:cNvSpPr>
          <p:nvPr>
            <p:ph sz="half" idx="1"/>
          </p:nvPr>
        </p:nvSpPr>
        <p:spPr>
          <a:xfrm>
            <a:off x="5754414" y="930166"/>
            <a:ext cx="5418912" cy="5392245"/>
          </a:xfrm>
        </p:spPr>
        <p:txBody>
          <a:bodyPr/>
          <a:lstStyle/>
          <a:p>
            <a:pPr marL="169863" indent="0">
              <a:buNone/>
            </a:pPr>
            <a:endParaRPr lang="en-US" sz="1600" dirty="0" smtClean="0">
              <a:solidFill>
                <a:srgbClr val="F6AE1E"/>
              </a:solidFill>
            </a:endParaRPr>
          </a:p>
          <a:p>
            <a:pPr marL="169863" indent="0">
              <a:buNone/>
            </a:pPr>
            <a:r>
              <a:rPr lang="en-US" dirty="0" smtClean="0">
                <a:solidFill>
                  <a:srgbClr val="FFFFFF"/>
                </a:solidFill>
              </a:rPr>
              <a:t>Hyper-V supports file storage through the SMB protocol. This works in all scenarios, including planned/unplanned failover and live migration. You can cluster the file server for availability and scalability.</a:t>
            </a:r>
          </a:p>
          <a:p>
            <a:pPr marL="169863" indent="0">
              <a:buNone/>
            </a:pPr>
            <a:endParaRPr lang="en-US" dirty="0">
              <a:solidFill>
                <a:srgbClr val="FFFFFF"/>
              </a:solidFill>
            </a:endParaRPr>
          </a:p>
          <a:p>
            <a:pPr marL="169863" indent="0">
              <a:buNone/>
            </a:pPr>
            <a:r>
              <a:rPr lang="en-US" dirty="0" smtClean="0">
                <a:solidFill>
                  <a:srgbClr val="FFFFFF"/>
                </a:solidFill>
              </a:rPr>
              <a:t>Cross-cluster live migration requires remote file servers.</a:t>
            </a:r>
          </a:p>
          <a:p>
            <a:pPr marL="169863" indent="0">
              <a:buNone/>
            </a:pPr>
            <a:endParaRPr lang="en-US" dirty="0">
              <a:solidFill>
                <a:srgbClr val="FFFFFF"/>
              </a:solidFill>
            </a:endParaRPr>
          </a:p>
          <a:p>
            <a:pPr marL="169863" indent="0">
              <a:buNone/>
            </a:pPr>
            <a:r>
              <a:rPr lang="en-US" dirty="0" smtClean="0">
                <a:solidFill>
                  <a:srgbClr val="FFFFFF"/>
                </a:solidFill>
              </a:rPr>
              <a:t>Requirements:</a:t>
            </a:r>
          </a:p>
          <a:p>
            <a:pPr marL="512763" indent="-342900"/>
            <a:r>
              <a:rPr lang="en-US" dirty="0" smtClean="0">
                <a:solidFill>
                  <a:srgbClr val="FFFFFF"/>
                </a:solidFill>
              </a:rPr>
              <a:t>Requires updated protocol, SMB 2.2</a:t>
            </a:r>
          </a:p>
          <a:p>
            <a:pPr marL="512763" indent="-342900"/>
            <a:r>
              <a:rPr lang="en-US" dirty="0" smtClean="0">
                <a:solidFill>
                  <a:srgbClr val="FFFFFF"/>
                </a:solidFill>
              </a:rPr>
              <a:t>Requires remote VSS for host based backup</a:t>
            </a:r>
          </a:p>
        </p:txBody>
      </p:sp>
      <p:sp>
        <p:nvSpPr>
          <p:cNvPr id="44" name="Rectangle 43"/>
          <p:cNvSpPr>
            <a:spLocks/>
          </p:cNvSpPr>
          <p:nvPr/>
        </p:nvSpPr>
        <p:spPr>
          <a:xfrm>
            <a:off x="797483"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45" name="Rectangle 44"/>
          <p:cNvSpPr>
            <a:spLocks/>
          </p:cNvSpPr>
          <p:nvPr/>
        </p:nvSpPr>
        <p:spPr>
          <a:xfrm>
            <a:off x="3204352"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cxnSp>
        <p:nvCxnSpPr>
          <p:cNvPr id="72" name="Straight Arrow Connector 71"/>
          <p:cNvCxnSpPr/>
          <p:nvPr/>
        </p:nvCxnSpPr>
        <p:spPr>
          <a:xfrm flipH="1">
            <a:off x="2362226"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p:nvPr/>
        </p:nvCxnSpPr>
        <p:spPr>
          <a:xfrm flipH="1">
            <a:off x="3631564"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1" name="Rectangle 30"/>
          <p:cNvSpPr>
            <a:spLocks/>
          </p:cNvSpPr>
          <p:nvPr/>
        </p:nvSpPr>
        <p:spPr>
          <a:xfrm>
            <a:off x="1986466" y="4117102"/>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File Server</a:t>
            </a:r>
            <a:endParaRPr lang="en-US" sz="2000" dirty="0">
              <a:solidFill>
                <a:schemeClr val="bg1"/>
              </a:solidFill>
              <a:latin typeface="+mj-lt"/>
            </a:endParaRPr>
          </a:p>
        </p:txBody>
      </p:sp>
    </p:spTree>
    <p:extLst>
      <p:ext uri="{BB962C8B-B14F-4D97-AF65-F5344CB8AC3E}">
        <p14:creationId xmlns:p14="http://schemas.microsoft.com/office/powerpoint/2010/main" val="10396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504" y="271038"/>
            <a:ext cx="11031626" cy="678811"/>
          </a:xfrm>
        </p:spPr>
        <p:txBody>
          <a:bodyPr>
            <a:normAutofit/>
          </a:bodyPr>
          <a:lstStyle/>
          <a:p>
            <a:r>
              <a:rPr lang="en-US" dirty="0" smtClean="0"/>
              <a:t>Hyper-V and Storage Spaces</a:t>
            </a:r>
            <a:endParaRPr lang="en-US" dirty="0"/>
          </a:p>
        </p:txBody>
      </p:sp>
      <p:sp>
        <p:nvSpPr>
          <p:cNvPr id="223" name="Content Placeholder 11"/>
          <p:cNvSpPr>
            <a:spLocks noGrp="1"/>
          </p:cNvSpPr>
          <p:nvPr>
            <p:ph sz="half" idx="1"/>
          </p:nvPr>
        </p:nvSpPr>
        <p:spPr>
          <a:xfrm>
            <a:off x="5802313" y="1231900"/>
            <a:ext cx="5187950" cy="3841052"/>
          </a:xfrm>
        </p:spPr>
        <p:txBody>
          <a:bodyPr/>
          <a:lstStyle/>
          <a:p>
            <a:pPr marL="231775" indent="0">
              <a:buNone/>
            </a:pPr>
            <a:r>
              <a:rPr lang="en-US" dirty="0" smtClean="0">
                <a:solidFill>
                  <a:schemeClr val="tx1"/>
                </a:solidFill>
              </a:rPr>
              <a:t>Inbox solution that provides</a:t>
            </a:r>
          </a:p>
          <a:p>
            <a:pPr marL="574675" indent="-342900"/>
            <a:r>
              <a:rPr lang="en-US" dirty="0" smtClean="0">
                <a:solidFill>
                  <a:schemeClr val="tx1"/>
                </a:solidFill>
              </a:rPr>
              <a:t>Pooling</a:t>
            </a:r>
          </a:p>
          <a:p>
            <a:pPr marL="574675" indent="-342900"/>
            <a:r>
              <a:rPr lang="en-US" dirty="0" smtClean="0">
                <a:solidFill>
                  <a:schemeClr val="tx1"/>
                </a:solidFill>
              </a:rPr>
              <a:t>Thin provisioning</a:t>
            </a:r>
          </a:p>
          <a:p>
            <a:pPr marL="574675" indent="-342900"/>
            <a:r>
              <a:rPr lang="en-US" dirty="0" smtClean="0">
                <a:solidFill>
                  <a:schemeClr val="tx1"/>
                </a:solidFill>
              </a:rPr>
              <a:t>Resiliency </a:t>
            </a:r>
            <a:r>
              <a:rPr lang="en-US" dirty="0">
                <a:solidFill>
                  <a:schemeClr val="tx1"/>
                </a:solidFill>
              </a:rPr>
              <a:t>to node </a:t>
            </a:r>
            <a:r>
              <a:rPr lang="en-US" dirty="0" smtClean="0">
                <a:solidFill>
                  <a:schemeClr val="tx1"/>
                </a:solidFill>
              </a:rPr>
              <a:t>failure as space is switched over to the failover node</a:t>
            </a:r>
            <a:endParaRPr lang="en-US" dirty="0">
              <a:solidFill>
                <a:schemeClr val="tx1"/>
              </a:solidFill>
            </a:endParaRPr>
          </a:p>
          <a:p>
            <a:pPr marL="574675" indent="-342900"/>
            <a:r>
              <a:rPr lang="en-US" dirty="0">
                <a:solidFill>
                  <a:schemeClr val="tx1"/>
                </a:solidFill>
              </a:rPr>
              <a:t>Mirror and Parity Spaces deliver resiliency to physical storage failures</a:t>
            </a:r>
            <a:endParaRPr lang="en-US" dirty="0"/>
          </a:p>
          <a:p>
            <a:pPr marL="0" indent="0">
              <a:buNone/>
            </a:pPr>
            <a:endParaRPr lang="en-US" dirty="0" smtClean="0"/>
          </a:p>
          <a:p>
            <a:pPr marL="0" indent="0">
              <a:buNone/>
            </a:pPr>
            <a:endParaRPr lang="en-US" dirty="0"/>
          </a:p>
          <a:p>
            <a:pPr marL="0" indent="0">
              <a:buNone/>
            </a:pPr>
            <a:endParaRPr lang="en-US" dirty="0"/>
          </a:p>
        </p:txBody>
      </p:sp>
      <p:sp>
        <p:nvSpPr>
          <p:cNvPr id="48" name="Rectangle 47"/>
          <p:cNvSpPr>
            <a:spLocks/>
          </p:cNvSpPr>
          <p:nvPr/>
        </p:nvSpPr>
        <p:spPr>
          <a:xfrm>
            <a:off x="797483"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49" name="Rectangle 48"/>
          <p:cNvSpPr>
            <a:spLocks/>
          </p:cNvSpPr>
          <p:nvPr/>
        </p:nvSpPr>
        <p:spPr>
          <a:xfrm>
            <a:off x="3204352"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50" name="Rectangle 49"/>
          <p:cNvSpPr/>
          <p:nvPr/>
        </p:nvSpPr>
        <p:spPr>
          <a:xfrm>
            <a:off x="907849" y="1799866"/>
            <a:ext cx="4256925" cy="517549"/>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latin typeface="+mj-lt"/>
              </a:rPr>
              <a:t>CSV</a:t>
            </a:r>
            <a:endParaRPr lang="en-US" sz="2000" dirty="0">
              <a:latin typeface="+mj-lt"/>
            </a:endParaRPr>
          </a:p>
        </p:txBody>
      </p:sp>
      <p:sp>
        <p:nvSpPr>
          <p:cNvPr id="51" name="Rectangle 50"/>
          <p:cNvSpPr/>
          <p:nvPr/>
        </p:nvSpPr>
        <p:spPr>
          <a:xfrm>
            <a:off x="907849" y="4117102"/>
            <a:ext cx="4256926" cy="1448125"/>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dirty="0" smtClean="0">
                <a:solidFill>
                  <a:schemeClr val="bg1"/>
                </a:solidFill>
                <a:latin typeface="+mj-lt"/>
              </a:rPr>
              <a:t>Shared JBOD SAS</a:t>
            </a:r>
            <a:endParaRPr lang="en-US" sz="2000" dirty="0">
              <a:solidFill>
                <a:schemeClr val="bg1"/>
              </a:solidFill>
              <a:latin typeface="+mj-lt"/>
            </a:endParaRPr>
          </a:p>
        </p:txBody>
      </p:sp>
      <p:grpSp>
        <p:nvGrpSpPr>
          <p:cNvPr id="52" name="Group 51"/>
          <p:cNvGrpSpPr/>
          <p:nvPr/>
        </p:nvGrpSpPr>
        <p:grpSpPr>
          <a:xfrm>
            <a:off x="1361100" y="4658706"/>
            <a:ext cx="930165" cy="759373"/>
            <a:chOff x="6638733" y="5185540"/>
            <a:chExt cx="930165" cy="759373"/>
          </a:xfrm>
        </p:grpSpPr>
        <p:grpSp>
          <p:nvGrpSpPr>
            <p:cNvPr id="53" name="Group 52"/>
            <p:cNvGrpSpPr/>
            <p:nvPr/>
          </p:nvGrpSpPr>
          <p:grpSpPr>
            <a:xfrm>
              <a:off x="6638733" y="5185540"/>
              <a:ext cx="930165" cy="759373"/>
              <a:chOff x="1245476" y="5502166"/>
              <a:chExt cx="930165" cy="759373"/>
            </a:xfrm>
          </p:grpSpPr>
          <p:sp>
            <p:nvSpPr>
              <p:cNvPr id="56" name="Oval 55"/>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Rectangle 56"/>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Oval 57"/>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54" name="Straight Connector 53"/>
            <p:cNvCxnSpPr>
              <a:stCxn id="58" idx="2"/>
              <a:endCxn id="56"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571228" y="4658706"/>
            <a:ext cx="930165" cy="759373"/>
            <a:chOff x="6638733" y="5185540"/>
            <a:chExt cx="930165" cy="759373"/>
          </a:xfrm>
        </p:grpSpPr>
        <p:grpSp>
          <p:nvGrpSpPr>
            <p:cNvPr id="60" name="Group 59"/>
            <p:cNvGrpSpPr/>
            <p:nvPr/>
          </p:nvGrpSpPr>
          <p:grpSpPr>
            <a:xfrm>
              <a:off x="6638733" y="5185540"/>
              <a:ext cx="930165" cy="759373"/>
              <a:chOff x="1245476" y="5502166"/>
              <a:chExt cx="930165" cy="759373"/>
            </a:xfrm>
          </p:grpSpPr>
          <p:sp>
            <p:nvSpPr>
              <p:cNvPr id="63" name="Oval 62"/>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4" name="Rectangle 63"/>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5" name="Oval 64"/>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61" name="Straight Connector 60"/>
            <p:cNvCxnSpPr>
              <a:stCxn id="65" idx="2"/>
              <a:endCxn id="63"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781356" y="4658706"/>
            <a:ext cx="930165" cy="759373"/>
            <a:chOff x="6638733" y="5185540"/>
            <a:chExt cx="930165" cy="759373"/>
          </a:xfrm>
        </p:grpSpPr>
        <p:grpSp>
          <p:nvGrpSpPr>
            <p:cNvPr id="67" name="Group 66"/>
            <p:cNvGrpSpPr/>
            <p:nvPr/>
          </p:nvGrpSpPr>
          <p:grpSpPr>
            <a:xfrm>
              <a:off x="6638733" y="5185540"/>
              <a:ext cx="930165" cy="759373"/>
              <a:chOff x="1245476" y="5502166"/>
              <a:chExt cx="930165" cy="759373"/>
            </a:xfrm>
          </p:grpSpPr>
          <p:sp>
            <p:nvSpPr>
              <p:cNvPr id="70" name="Oval 69"/>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1" name="Rectangle 70"/>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2" name="Oval 71"/>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68" name="Straight Connector 67"/>
            <p:cNvCxnSpPr>
              <a:stCxn id="72" idx="2"/>
              <a:endCxn id="70"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flipH="1">
            <a:off x="1826182"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p:nvPr/>
        </p:nvCxnSpPr>
        <p:spPr>
          <a:xfrm flipH="1">
            <a:off x="4246438"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75" name="Group 74"/>
          <p:cNvGrpSpPr/>
          <p:nvPr/>
        </p:nvGrpSpPr>
        <p:grpSpPr>
          <a:xfrm>
            <a:off x="1361100" y="2688594"/>
            <a:ext cx="930165" cy="759373"/>
            <a:chOff x="6638733" y="5185540"/>
            <a:chExt cx="930165" cy="759373"/>
          </a:xfrm>
          <a:solidFill>
            <a:schemeClr val="accent1"/>
          </a:solidFill>
        </p:grpSpPr>
        <p:grpSp>
          <p:nvGrpSpPr>
            <p:cNvPr id="76" name="Group 75"/>
            <p:cNvGrpSpPr/>
            <p:nvPr/>
          </p:nvGrpSpPr>
          <p:grpSpPr>
            <a:xfrm>
              <a:off x="6638733" y="5185540"/>
              <a:ext cx="930165" cy="759373"/>
              <a:chOff x="1245476" y="5502166"/>
              <a:chExt cx="930165" cy="759373"/>
            </a:xfrm>
            <a:grpFill/>
          </p:grpSpPr>
          <p:sp>
            <p:nvSpPr>
              <p:cNvPr id="79" name="Oval 78"/>
              <p:cNvSpPr/>
              <p:nvPr/>
            </p:nvSpPr>
            <p:spPr bwMode="auto">
              <a:xfrm>
                <a:off x="1245476" y="5804339"/>
                <a:ext cx="930165" cy="457200"/>
              </a:xfrm>
              <a:prstGeom prst="ellipse">
                <a:avLst/>
              </a:prstGeom>
              <a:grp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0" name="Rectangle 79"/>
              <p:cNvSpPr/>
              <p:nvPr/>
            </p:nvSpPr>
            <p:spPr bwMode="auto">
              <a:xfrm>
                <a:off x="1245476" y="5767552"/>
                <a:ext cx="930165" cy="26538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1" name="Oval 80"/>
              <p:cNvSpPr/>
              <p:nvPr/>
            </p:nvSpPr>
            <p:spPr bwMode="auto">
              <a:xfrm>
                <a:off x="1245476" y="5502166"/>
                <a:ext cx="930165" cy="457200"/>
              </a:xfrm>
              <a:prstGeom prst="ellipse">
                <a:avLst/>
              </a:prstGeom>
              <a:grp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77" name="Straight Connector 76"/>
            <p:cNvCxnSpPr>
              <a:stCxn id="81" idx="2"/>
              <a:endCxn id="79" idx="2"/>
            </p:cNvCxnSpPr>
            <p:nvPr/>
          </p:nvCxnSpPr>
          <p:spPr>
            <a:xfrm>
              <a:off x="6638733" y="5414140"/>
              <a:ext cx="0" cy="3021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63943" y="5432532"/>
              <a:ext cx="0" cy="3021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767969" y="2715445"/>
            <a:ext cx="930165" cy="759373"/>
            <a:chOff x="6638733" y="5185540"/>
            <a:chExt cx="930165" cy="759373"/>
          </a:xfrm>
          <a:solidFill>
            <a:schemeClr val="accent1"/>
          </a:solidFill>
        </p:grpSpPr>
        <p:grpSp>
          <p:nvGrpSpPr>
            <p:cNvPr id="83" name="Group 82"/>
            <p:cNvGrpSpPr/>
            <p:nvPr/>
          </p:nvGrpSpPr>
          <p:grpSpPr>
            <a:xfrm>
              <a:off x="6638733" y="5185540"/>
              <a:ext cx="930165" cy="759373"/>
              <a:chOff x="1245476" y="5502166"/>
              <a:chExt cx="930165" cy="759373"/>
            </a:xfrm>
            <a:grpFill/>
          </p:grpSpPr>
          <p:sp>
            <p:nvSpPr>
              <p:cNvPr id="86" name="Oval 85"/>
              <p:cNvSpPr/>
              <p:nvPr/>
            </p:nvSpPr>
            <p:spPr bwMode="auto">
              <a:xfrm>
                <a:off x="1245476" y="5804339"/>
                <a:ext cx="930165" cy="457200"/>
              </a:xfrm>
              <a:prstGeom prst="ellipse">
                <a:avLst/>
              </a:prstGeom>
              <a:grp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7" name="Rectangle 86"/>
              <p:cNvSpPr/>
              <p:nvPr/>
            </p:nvSpPr>
            <p:spPr bwMode="auto">
              <a:xfrm>
                <a:off x="1245476" y="5767552"/>
                <a:ext cx="930165" cy="26538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8" name="Oval 87"/>
              <p:cNvSpPr/>
              <p:nvPr/>
            </p:nvSpPr>
            <p:spPr bwMode="auto">
              <a:xfrm>
                <a:off x="1245476" y="5502166"/>
                <a:ext cx="930165" cy="457200"/>
              </a:xfrm>
              <a:prstGeom prst="ellipse">
                <a:avLst/>
              </a:prstGeom>
              <a:grp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84" name="Straight Connector 83"/>
            <p:cNvCxnSpPr>
              <a:stCxn id="88" idx="2"/>
              <a:endCxn id="86" idx="2"/>
            </p:cNvCxnSpPr>
            <p:nvPr/>
          </p:nvCxnSpPr>
          <p:spPr>
            <a:xfrm>
              <a:off x="6638733" y="5414140"/>
              <a:ext cx="0" cy="3021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63943" y="5432532"/>
              <a:ext cx="0" cy="3021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82728" y="2376136"/>
            <a:ext cx="1686910" cy="307777"/>
          </a:xfrm>
          <a:prstGeom prst="rect">
            <a:avLst/>
          </a:prstGeom>
          <a:noFill/>
        </p:spPr>
        <p:txBody>
          <a:bodyPr wrap="square" lIns="0" tIns="0" rIns="0" bIns="0" rtlCol="0">
            <a:spAutoFit/>
          </a:bodyPr>
          <a:lstStyle/>
          <a:p>
            <a:pPr algn="ctr"/>
            <a:r>
              <a:rPr lang="en-US" sz="2000" dirty="0" smtClean="0">
                <a:solidFill>
                  <a:schemeClr val="bg1"/>
                </a:solidFill>
                <a:latin typeface="+mj-lt"/>
              </a:rPr>
              <a:t>Space</a:t>
            </a:r>
          </a:p>
        </p:txBody>
      </p:sp>
      <p:sp>
        <p:nvSpPr>
          <p:cNvPr id="90" name="TextBox 89"/>
          <p:cNvSpPr txBox="1"/>
          <p:nvPr/>
        </p:nvSpPr>
        <p:spPr>
          <a:xfrm>
            <a:off x="3402984" y="2402408"/>
            <a:ext cx="1686910" cy="307777"/>
          </a:xfrm>
          <a:prstGeom prst="rect">
            <a:avLst/>
          </a:prstGeom>
          <a:noFill/>
        </p:spPr>
        <p:txBody>
          <a:bodyPr wrap="square" lIns="0" tIns="0" rIns="0" bIns="0" rtlCol="0">
            <a:spAutoFit/>
          </a:bodyPr>
          <a:lstStyle/>
          <a:p>
            <a:pPr algn="ctr"/>
            <a:r>
              <a:rPr lang="en-US" sz="2000" dirty="0" smtClean="0">
                <a:solidFill>
                  <a:schemeClr val="bg1"/>
                </a:solidFill>
                <a:latin typeface="+mj-lt"/>
              </a:rPr>
              <a:t>Space</a:t>
            </a:r>
          </a:p>
        </p:txBody>
      </p:sp>
      <p:sp>
        <p:nvSpPr>
          <p:cNvPr id="91" name="Rectangle 90"/>
          <p:cNvSpPr/>
          <p:nvPr/>
        </p:nvSpPr>
        <p:spPr>
          <a:xfrm>
            <a:off x="982729" y="2376137"/>
            <a:ext cx="4107166" cy="1405088"/>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2000" b="1" dirty="0" smtClean="0">
                <a:solidFill>
                  <a:schemeClr val="tx1"/>
                </a:solidFill>
                <a:latin typeface="+mj-lt"/>
              </a:rPr>
              <a:t>Clustered Space</a:t>
            </a:r>
            <a:endParaRPr lang="en-US" sz="2000" b="1" dirty="0">
              <a:solidFill>
                <a:schemeClr val="tx1"/>
              </a:solidFill>
              <a:latin typeface="+mj-lt"/>
            </a:endParaRPr>
          </a:p>
        </p:txBody>
      </p:sp>
    </p:spTree>
    <p:extLst>
      <p:ext uri="{BB962C8B-B14F-4D97-AF65-F5344CB8AC3E}">
        <p14:creationId xmlns:p14="http://schemas.microsoft.com/office/powerpoint/2010/main" val="135034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504" y="271038"/>
            <a:ext cx="11031626" cy="678811"/>
          </a:xfrm>
        </p:spPr>
        <p:txBody>
          <a:bodyPr>
            <a:normAutofit/>
          </a:bodyPr>
          <a:lstStyle/>
          <a:p>
            <a:r>
              <a:rPr lang="en-US" dirty="0" smtClean="0"/>
              <a:t>Hyper-V and Clustered PCI RAID</a:t>
            </a:r>
            <a:endParaRPr lang="en-US" dirty="0"/>
          </a:p>
        </p:txBody>
      </p:sp>
      <p:sp>
        <p:nvSpPr>
          <p:cNvPr id="12" name="Content Placeholder 11"/>
          <p:cNvSpPr>
            <a:spLocks noGrp="1"/>
          </p:cNvSpPr>
          <p:nvPr>
            <p:ph sz="half" idx="1"/>
          </p:nvPr>
        </p:nvSpPr>
        <p:spPr>
          <a:xfrm>
            <a:off x="5802462" y="1232499"/>
            <a:ext cx="5188326" cy="2954655"/>
          </a:xfrm>
        </p:spPr>
        <p:txBody>
          <a:bodyPr/>
          <a:lstStyle/>
          <a:p>
            <a:pPr marL="231775" indent="0">
              <a:buNone/>
            </a:pPr>
            <a:r>
              <a:rPr lang="en-US" dirty="0" smtClean="0">
                <a:solidFill>
                  <a:schemeClr val="tx1"/>
                </a:solidFill>
              </a:rPr>
              <a:t>Extends hardware RAID to be continuously available in a cluster</a:t>
            </a:r>
            <a:endParaRPr lang="en-US" dirty="0">
              <a:solidFill>
                <a:schemeClr val="tx1"/>
              </a:solidFill>
            </a:endParaRPr>
          </a:p>
          <a:p>
            <a:pPr marL="231775" indent="0">
              <a:buNone/>
            </a:pPr>
            <a:r>
              <a:rPr lang="en-US" dirty="0">
                <a:solidFill>
                  <a:schemeClr val="tx1"/>
                </a:solidFill>
              </a:rPr>
              <a:t>	</a:t>
            </a:r>
          </a:p>
          <a:p>
            <a:pPr marL="231775" indent="0">
              <a:buNone/>
            </a:pPr>
            <a:r>
              <a:rPr lang="en-US" dirty="0">
                <a:solidFill>
                  <a:schemeClr val="tx1"/>
                </a:solidFill>
              </a:rPr>
              <a:t>	</a:t>
            </a:r>
          </a:p>
          <a:p>
            <a:pPr marL="574675" indent="-342900"/>
            <a:r>
              <a:rPr lang="en-US" dirty="0">
                <a:solidFill>
                  <a:schemeClr val="tx1"/>
                </a:solidFill>
              </a:rPr>
              <a:t>Resiliency to node failure as </a:t>
            </a:r>
            <a:r>
              <a:rPr lang="en-US" dirty="0" smtClean="0">
                <a:solidFill>
                  <a:schemeClr val="tx1"/>
                </a:solidFill>
              </a:rPr>
              <a:t>LUN is </a:t>
            </a:r>
            <a:r>
              <a:rPr lang="en-US" dirty="0">
                <a:solidFill>
                  <a:schemeClr val="tx1"/>
                </a:solidFill>
              </a:rPr>
              <a:t>switched over to the failover node</a:t>
            </a:r>
          </a:p>
          <a:p>
            <a:pPr marL="574675" indent="-342900"/>
            <a:r>
              <a:rPr lang="en-US" dirty="0">
                <a:solidFill>
                  <a:schemeClr val="tx1"/>
                </a:solidFill>
              </a:rPr>
              <a:t>Resiliency to disk failure through RAID</a:t>
            </a:r>
            <a:endParaRPr lang="en-US" dirty="0"/>
          </a:p>
        </p:txBody>
      </p:sp>
      <p:sp>
        <p:nvSpPr>
          <p:cNvPr id="49" name="Rectangle 48"/>
          <p:cNvSpPr>
            <a:spLocks/>
          </p:cNvSpPr>
          <p:nvPr/>
        </p:nvSpPr>
        <p:spPr>
          <a:xfrm>
            <a:off x="797483"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50" name="Rectangle 49"/>
          <p:cNvSpPr>
            <a:spLocks/>
          </p:cNvSpPr>
          <p:nvPr/>
        </p:nvSpPr>
        <p:spPr>
          <a:xfrm>
            <a:off x="3204352" y="1364776"/>
            <a:ext cx="2057400" cy="22860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b="1" dirty="0" smtClean="0">
                <a:solidFill>
                  <a:schemeClr val="bg1"/>
                </a:solidFill>
                <a:latin typeface="+mj-lt"/>
              </a:rPr>
              <a:t>Hyper-V Host</a:t>
            </a:r>
            <a:endParaRPr lang="en-US" sz="2000" dirty="0">
              <a:solidFill>
                <a:schemeClr val="bg1"/>
              </a:solidFill>
              <a:latin typeface="+mj-lt"/>
            </a:endParaRPr>
          </a:p>
        </p:txBody>
      </p:sp>
      <p:sp>
        <p:nvSpPr>
          <p:cNvPr id="51" name="Rectangle 50"/>
          <p:cNvSpPr/>
          <p:nvPr/>
        </p:nvSpPr>
        <p:spPr>
          <a:xfrm>
            <a:off x="907849" y="1847164"/>
            <a:ext cx="4256925" cy="517549"/>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latin typeface="+mj-lt"/>
              </a:rPr>
              <a:t>CSV</a:t>
            </a:r>
            <a:endParaRPr lang="en-US" sz="2000" dirty="0">
              <a:latin typeface="+mj-lt"/>
            </a:endParaRPr>
          </a:p>
        </p:txBody>
      </p:sp>
      <p:sp>
        <p:nvSpPr>
          <p:cNvPr id="52" name="Rectangle 51"/>
          <p:cNvSpPr/>
          <p:nvPr/>
        </p:nvSpPr>
        <p:spPr>
          <a:xfrm>
            <a:off x="907849" y="4117102"/>
            <a:ext cx="4256926" cy="1448125"/>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0"/>
          <a:lstStyle/>
          <a:p>
            <a:pPr algn="ctr"/>
            <a:r>
              <a:rPr lang="en-US" sz="2000" dirty="0" smtClean="0">
                <a:solidFill>
                  <a:schemeClr val="bg1"/>
                </a:solidFill>
                <a:latin typeface="+mj-lt"/>
              </a:rPr>
              <a:t>Shared JBOD SAS</a:t>
            </a:r>
            <a:endParaRPr lang="en-US" sz="2000" dirty="0">
              <a:solidFill>
                <a:schemeClr val="bg1"/>
              </a:solidFill>
              <a:latin typeface="+mj-lt"/>
            </a:endParaRPr>
          </a:p>
        </p:txBody>
      </p:sp>
      <p:grpSp>
        <p:nvGrpSpPr>
          <p:cNvPr id="53" name="Group 52"/>
          <p:cNvGrpSpPr/>
          <p:nvPr/>
        </p:nvGrpSpPr>
        <p:grpSpPr>
          <a:xfrm>
            <a:off x="1361100" y="4658706"/>
            <a:ext cx="930165" cy="759373"/>
            <a:chOff x="6638733" y="5185540"/>
            <a:chExt cx="930165" cy="759373"/>
          </a:xfrm>
        </p:grpSpPr>
        <p:grpSp>
          <p:nvGrpSpPr>
            <p:cNvPr id="54" name="Group 53"/>
            <p:cNvGrpSpPr/>
            <p:nvPr/>
          </p:nvGrpSpPr>
          <p:grpSpPr>
            <a:xfrm>
              <a:off x="6638733" y="5185540"/>
              <a:ext cx="930165" cy="759373"/>
              <a:chOff x="1245476" y="5502166"/>
              <a:chExt cx="930165" cy="759373"/>
            </a:xfrm>
          </p:grpSpPr>
          <p:sp>
            <p:nvSpPr>
              <p:cNvPr id="57" name="Oval 56"/>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Rectangle 57"/>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9" name="Oval 58"/>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55" name="Straight Connector 54"/>
            <p:cNvCxnSpPr>
              <a:stCxn id="59" idx="2"/>
              <a:endCxn id="57"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2571228" y="4658706"/>
            <a:ext cx="930165" cy="759373"/>
            <a:chOff x="6638733" y="5185540"/>
            <a:chExt cx="930165" cy="759373"/>
          </a:xfrm>
        </p:grpSpPr>
        <p:grpSp>
          <p:nvGrpSpPr>
            <p:cNvPr id="61" name="Group 60"/>
            <p:cNvGrpSpPr/>
            <p:nvPr/>
          </p:nvGrpSpPr>
          <p:grpSpPr>
            <a:xfrm>
              <a:off x="6638733" y="5185540"/>
              <a:ext cx="930165" cy="759373"/>
              <a:chOff x="1245476" y="5502166"/>
              <a:chExt cx="930165" cy="759373"/>
            </a:xfrm>
          </p:grpSpPr>
          <p:sp>
            <p:nvSpPr>
              <p:cNvPr id="64" name="Oval 63"/>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5" name="Rectangle 64"/>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6" name="Oval 65"/>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62" name="Straight Connector 61"/>
            <p:cNvCxnSpPr>
              <a:stCxn id="66" idx="2"/>
              <a:endCxn id="64"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1356" y="4658706"/>
            <a:ext cx="930165" cy="759373"/>
            <a:chOff x="6638733" y="5185540"/>
            <a:chExt cx="930165" cy="759373"/>
          </a:xfrm>
        </p:grpSpPr>
        <p:grpSp>
          <p:nvGrpSpPr>
            <p:cNvPr id="68" name="Group 67"/>
            <p:cNvGrpSpPr/>
            <p:nvPr/>
          </p:nvGrpSpPr>
          <p:grpSpPr>
            <a:xfrm>
              <a:off x="6638733" y="5185540"/>
              <a:ext cx="930165" cy="759373"/>
              <a:chOff x="1245476" y="5502166"/>
              <a:chExt cx="930165" cy="759373"/>
            </a:xfrm>
          </p:grpSpPr>
          <p:sp>
            <p:nvSpPr>
              <p:cNvPr id="71" name="Oval 70"/>
              <p:cNvSpPr/>
              <p:nvPr/>
            </p:nvSpPr>
            <p:spPr bwMode="auto">
              <a:xfrm>
                <a:off x="1245476" y="5804339"/>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2" name="Rectangle 71"/>
              <p:cNvSpPr/>
              <p:nvPr/>
            </p:nvSpPr>
            <p:spPr bwMode="auto">
              <a:xfrm>
                <a:off x="1245476" y="5767552"/>
                <a:ext cx="930165" cy="26538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3" name="Oval 72"/>
              <p:cNvSpPr/>
              <p:nvPr/>
            </p:nvSpPr>
            <p:spPr bwMode="auto">
              <a:xfrm>
                <a:off x="1245476" y="5502166"/>
                <a:ext cx="930165" cy="45720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cxnSp>
          <p:nvCxnSpPr>
            <p:cNvPr id="69" name="Straight Connector 68"/>
            <p:cNvCxnSpPr>
              <a:stCxn id="73" idx="2"/>
              <a:endCxn id="71" idx="2"/>
            </p:cNvCxnSpPr>
            <p:nvPr/>
          </p:nvCxnSpPr>
          <p:spPr>
            <a:xfrm>
              <a:off x="6638733" y="5414140"/>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563943" y="5432532"/>
              <a:ext cx="0" cy="302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4" name="Straight Arrow Connector 73"/>
          <p:cNvCxnSpPr/>
          <p:nvPr/>
        </p:nvCxnSpPr>
        <p:spPr>
          <a:xfrm flipH="1">
            <a:off x="1826182"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flipH="1">
            <a:off x="4246438" y="3445346"/>
            <a:ext cx="1" cy="6717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0" name="TextBox 89"/>
          <p:cNvSpPr txBox="1"/>
          <p:nvPr/>
        </p:nvSpPr>
        <p:spPr>
          <a:xfrm>
            <a:off x="982728" y="2644158"/>
            <a:ext cx="1686910" cy="615553"/>
          </a:xfrm>
          <a:prstGeom prst="rect">
            <a:avLst/>
          </a:prstGeom>
          <a:noFill/>
        </p:spPr>
        <p:txBody>
          <a:bodyPr wrap="square" lIns="0" tIns="0" rIns="0" bIns="0" rtlCol="0">
            <a:spAutoFit/>
          </a:bodyPr>
          <a:lstStyle/>
          <a:p>
            <a:pPr algn="ctr"/>
            <a:r>
              <a:rPr lang="en-US" sz="2000" dirty="0" smtClean="0">
                <a:solidFill>
                  <a:schemeClr val="bg1"/>
                </a:solidFill>
                <a:latin typeface="+mj-lt"/>
              </a:rPr>
              <a:t>Clustered PCI RAID</a:t>
            </a:r>
          </a:p>
        </p:txBody>
      </p:sp>
      <p:sp>
        <p:nvSpPr>
          <p:cNvPr id="91" name="TextBox 90"/>
          <p:cNvSpPr txBox="1"/>
          <p:nvPr/>
        </p:nvSpPr>
        <p:spPr>
          <a:xfrm>
            <a:off x="3402984" y="2670430"/>
            <a:ext cx="1686910" cy="615553"/>
          </a:xfrm>
          <a:prstGeom prst="rect">
            <a:avLst/>
          </a:prstGeom>
          <a:noFill/>
        </p:spPr>
        <p:txBody>
          <a:bodyPr wrap="square" lIns="0" tIns="0" rIns="0" bIns="0" rtlCol="0">
            <a:spAutoFit/>
          </a:bodyPr>
          <a:lstStyle/>
          <a:p>
            <a:pPr algn="ctr"/>
            <a:r>
              <a:rPr lang="en-US" sz="2000" dirty="0" smtClean="0">
                <a:solidFill>
                  <a:schemeClr val="bg1"/>
                </a:solidFill>
                <a:latin typeface="+mj-lt"/>
              </a:rPr>
              <a:t>Clustered PCI RAID</a:t>
            </a:r>
          </a:p>
        </p:txBody>
      </p:sp>
    </p:spTree>
    <p:extLst>
      <p:ext uri="{BB962C8B-B14F-4D97-AF65-F5344CB8AC3E}">
        <p14:creationId xmlns:p14="http://schemas.microsoft.com/office/powerpoint/2010/main" val="2353091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3200" dirty="0" smtClean="0">
                <a:solidFill>
                  <a:schemeClr val="tx1"/>
                </a:solidFill>
              </a:rPr>
              <a:t>NIC teaming works </a:t>
            </a:r>
            <a:r>
              <a:rPr lang="en-US" sz="3200" dirty="0">
                <a:solidFill>
                  <a:schemeClr val="tx1"/>
                </a:solidFill>
              </a:rPr>
              <a:t>out of the box. Build systems with multiple NICs.</a:t>
            </a:r>
          </a:p>
          <a:p>
            <a:pPr lvl="1"/>
            <a:r>
              <a:rPr lang="en-US" sz="3200" dirty="0" smtClean="0">
                <a:solidFill>
                  <a:schemeClr val="tx1"/>
                </a:solidFill>
              </a:rPr>
              <a:t>NIC teaming works either </a:t>
            </a:r>
            <a:r>
              <a:rPr lang="en-US" sz="3200" dirty="0">
                <a:solidFill>
                  <a:schemeClr val="tx1"/>
                </a:solidFill>
              </a:rPr>
              <a:t>in the root </a:t>
            </a:r>
            <a:r>
              <a:rPr lang="en-US" sz="3200" dirty="0" smtClean="0">
                <a:solidFill>
                  <a:schemeClr val="tx1"/>
                </a:solidFill>
              </a:rPr>
              <a:t>or the </a:t>
            </a:r>
            <a:r>
              <a:rPr lang="en-US" sz="3200" dirty="0">
                <a:solidFill>
                  <a:schemeClr val="tx1"/>
                </a:solidFill>
              </a:rPr>
              <a:t>guest.</a:t>
            </a:r>
          </a:p>
          <a:p>
            <a:pPr lvl="1"/>
            <a:endParaRPr lang="en-US" sz="3200" dirty="0">
              <a:solidFill>
                <a:schemeClr val="tx1"/>
              </a:solidFill>
            </a:endParaRPr>
          </a:p>
          <a:p>
            <a:endParaRPr lang="en-US" dirty="0"/>
          </a:p>
        </p:txBody>
      </p:sp>
      <p:sp>
        <p:nvSpPr>
          <p:cNvPr id="7" name="Title 6"/>
          <p:cNvSpPr>
            <a:spLocks noGrp="1"/>
          </p:cNvSpPr>
          <p:nvPr>
            <p:ph type="title"/>
          </p:nvPr>
        </p:nvSpPr>
        <p:spPr/>
        <p:txBody>
          <a:bodyPr>
            <a:normAutofit fontScale="90000"/>
          </a:bodyPr>
          <a:lstStyle/>
          <a:p>
            <a:r>
              <a:rPr lang="en-US" dirty="0" smtClean="0"/>
              <a:t>Hyper-V and continuously available networking</a:t>
            </a:r>
            <a:endParaRPr lang="en-US" dirty="0"/>
          </a:p>
        </p:txBody>
      </p:sp>
      <p:sp>
        <p:nvSpPr>
          <p:cNvPr id="27" name="Rectangle 26"/>
          <p:cNvSpPr/>
          <p:nvPr/>
        </p:nvSpPr>
        <p:spPr bwMode="auto">
          <a:xfrm>
            <a:off x="609908" y="5012526"/>
            <a:ext cx="4962684" cy="160972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Parent</a:t>
            </a:r>
          </a:p>
        </p:txBody>
      </p:sp>
      <p:sp>
        <p:nvSpPr>
          <p:cNvPr id="28" name="Rectangle 27"/>
          <p:cNvSpPr/>
          <p:nvPr/>
        </p:nvSpPr>
        <p:spPr bwMode="auto">
          <a:xfrm>
            <a:off x="819148" y="5131587"/>
            <a:ext cx="2234002" cy="49648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Virtual Switch</a:t>
            </a:r>
          </a:p>
        </p:txBody>
      </p:sp>
      <p:sp>
        <p:nvSpPr>
          <p:cNvPr id="29" name="Rectangle 28"/>
          <p:cNvSpPr/>
          <p:nvPr/>
        </p:nvSpPr>
        <p:spPr bwMode="auto">
          <a:xfrm>
            <a:off x="3164015" y="5131587"/>
            <a:ext cx="2227134" cy="49648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Virtual Switch</a:t>
            </a:r>
          </a:p>
        </p:txBody>
      </p:sp>
      <p:sp>
        <p:nvSpPr>
          <p:cNvPr id="30" name="Rectangle 29"/>
          <p:cNvSpPr/>
          <p:nvPr/>
        </p:nvSpPr>
        <p:spPr bwMode="auto">
          <a:xfrm>
            <a:off x="819148" y="5869776"/>
            <a:ext cx="2234001" cy="390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Physical NIC</a:t>
            </a:r>
          </a:p>
        </p:txBody>
      </p:sp>
      <p:sp>
        <p:nvSpPr>
          <p:cNvPr id="31" name="Rectangle 30"/>
          <p:cNvSpPr/>
          <p:nvPr/>
        </p:nvSpPr>
        <p:spPr bwMode="auto">
          <a:xfrm>
            <a:off x="3164016" y="5869776"/>
            <a:ext cx="2227133" cy="390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Physical NIC</a:t>
            </a:r>
          </a:p>
        </p:txBody>
      </p:sp>
      <p:sp>
        <p:nvSpPr>
          <p:cNvPr id="32" name="Rectangle 31"/>
          <p:cNvSpPr/>
          <p:nvPr/>
        </p:nvSpPr>
        <p:spPr bwMode="auto">
          <a:xfrm>
            <a:off x="609908" y="2981326"/>
            <a:ext cx="4962684" cy="188832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Guest</a:t>
            </a:r>
          </a:p>
        </p:txBody>
      </p:sp>
      <p:sp>
        <p:nvSpPr>
          <p:cNvPr id="33" name="Rectangle 32"/>
          <p:cNvSpPr/>
          <p:nvPr/>
        </p:nvSpPr>
        <p:spPr bwMode="auto">
          <a:xfrm>
            <a:off x="819148" y="3971921"/>
            <a:ext cx="2234001" cy="48339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Virtual NIC</a:t>
            </a:r>
          </a:p>
        </p:txBody>
      </p:sp>
      <p:sp>
        <p:nvSpPr>
          <p:cNvPr id="34" name="Rectangle 33"/>
          <p:cNvSpPr/>
          <p:nvPr/>
        </p:nvSpPr>
        <p:spPr bwMode="auto">
          <a:xfrm>
            <a:off x="3164014" y="3971921"/>
            <a:ext cx="2227135" cy="483391"/>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Virtual NIC</a:t>
            </a:r>
          </a:p>
        </p:txBody>
      </p:sp>
      <p:sp>
        <p:nvSpPr>
          <p:cNvPr id="35" name="Rectangle 34"/>
          <p:cNvSpPr/>
          <p:nvPr/>
        </p:nvSpPr>
        <p:spPr bwMode="auto">
          <a:xfrm>
            <a:off x="819148" y="3140863"/>
            <a:ext cx="4572002" cy="6191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Network Team</a:t>
            </a:r>
          </a:p>
        </p:txBody>
      </p:sp>
      <p:sp>
        <p:nvSpPr>
          <p:cNvPr id="36" name="Down Arrow 35"/>
          <p:cNvSpPr/>
          <p:nvPr/>
        </p:nvSpPr>
        <p:spPr bwMode="auto">
          <a:xfrm rot="10800000">
            <a:off x="1846521" y="4500548"/>
            <a:ext cx="323850" cy="62864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Down Arrow 36"/>
          <p:cNvSpPr/>
          <p:nvPr/>
        </p:nvSpPr>
        <p:spPr bwMode="auto">
          <a:xfrm rot="10800000">
            <a:off x="4115657" y="4510082"/>
            <a:ext cx="323850" cy="62864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Rectangle 37"/>
          <p:cNvSpPr/>
          <p:nvPr/>
        </p:nvSpPr>
        <p:spPr bwMode="auto">
          <a:xfrm>
            <a:off x="6629507" y="4167170"/>
            <a:ext cx="4962684" cy="245508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Parent</a:t>
            </a:r>
          </a:p>
        </p:txBody>
      </p:sp>
      <p:sp>
        <p:nvSpPr>
          <p:cNvPr id="39" name="Rectangle 38"/>
          <p:cNvSpPr/>
          <p:nvPr/>
        </p:nvSpPr>
        <p:spPr bwMode="auto">
          <a:xfrm>
            <a:off x="6838747" y="4271956"/>
            <a:ext cx="4543628" cy="56197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Virtual Switch</a:t>
            </a:r>
          </a:p>
        </p:txBody>
      </p:sp>
      <p:sp>
        <p:nvSpPr>
          <p:cNvPr id="40" name="Rectangle 39"/>
          <p:cNvSpPr/>
          <p:nvPr/>
        </p:nvSpPr>
        <p:spPr bwMode="auto">
          <a:xfrm>
            <a:off x="6838747" y="5831676"/>
            <a:ext cx="2234001" cy="390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Physical NIC</a:t>
            </a:r>
          </a:p>
        </p:txBody>
      </p:sp>
      <p:sp>
        <p:nvSpPr>
          <p:cNvPr id="41" name="Rectangle 40"/>
          <p:cNvSpPr/>
          <p:nvPr/>
        </p:nvSpPr>
        <p:spPr bwMode="auto">
          <a:xfrm>
            <a:off x="9183615" y="5831676"/>
            <a:ext cx="2198760" cy="390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Physical NIC</a:t>
            </a:r>
          </a:p>
        </p:txBody>
      </p:sp>
      <p:sp>
        <p:nvSpPr>
          <p:cNvPr id="42" name="Rectangle 41"/>
          <p:cNvSpPr/>
          <p:nvPr/>
        </p:nvSpPr>
        <p:spPr bwMode="auto">
          <a:xfrm>
            <a:off x="6629507" y="2981326"/>
            <a:ext cx="4962684" cy="10382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chemeClr val="tx1"/>
                    </a:gs>
                    <a:gs pos="100000">
                      <a:schemeClr val="tx1"/>
                    </a:gs>
                  </a:gsLst>
                  <a:lin ang="5400000" scaled="0"/>
                </a:gradFill>
              </a:rPr>
              <a:t>Guest</a:t>
            </a:r>
          </a:p>
        </p:txBody>
      </p:sp>
      <p:sp>
        <p:nvSpPr>
          <p:cNvPr id="43" name="Rectangle 42"/>
          <p:cNvSpPr/>
          <p:nvPr/>
        </p:nvSpPr>
        <p:spPr bwMode="auto">
          <a:xfrm>
            <a:off x="8117204" y="3214683"/>
            <a:ext cx="1987290" cy="3905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Virtual NIC</a:t>
            </a:r>
          </a:p>
        </p:txBody>
      </p:sp>
      <p:sp>
        <p:nvSpPr>
          <p:cNvPr id="44" name="Rectangle 43"/>
          <p:cNvSpPr/>
          <p:nvPr/>
        </p:nvSpPr>
        <p:spPr bwMode="auto">
          <a:xfrm>
            <a:off x="6838747" y="5008947"/>
            <a:ext cx="4543628" cy="6191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Network Team</a:t>
            </a:r>
          </a:p>
        </p:txBody>
      </p:sp>
      <p:sp>
        <p:nvSpPr>
          <p:cNvPr id="45" name="Down Arrow 44"/>
          <p:cNvSpPr/>
          <p:nvPr/>
        </p:nvSpPr>
        <p:spPr bwMode="auto">
          <a:xfrm rot="10800000">
            <a:off x="8993114" y="3601640"/>
            <a:ext cx="323850" cy="66674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536965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Hyper-V and scalable networking</a:t>
            </a:r>
            <a:br>
              <a:rPr lang="en-US" dirty="0" smtClean="0"/>
            </a:br>
            <a:endParaRPr lang="en-US" sz="2400" dirty="0"/>
          </a:p>
        </p:txBody>
      </p:sp>
      <p:sp>
        <p:nvSpPr>
          <p:cNvPr id="17" name="Rectangle 16"/>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430 – Designing the building blocks for Windows Server 8 Clouds</a:t>
            </a:r>
            <a:endParaRPr lang="en-US" sz="1600" b="1" dirty="0">
              <a:gradFill>
                <a:gsLst>
                  <a:gs pos="0">
                    <a:schemeClr val="tx1"/>
                  </a:gs>
                  <a:gs pos="100000">
                    <a:schemeClr val="tx1"/>
                  </a:gs>
                </a:gsLst>
                <a:lin ang="5400000" scaled="0"/>
              </a:gradFill>
              <a:latin typeface="+mj-lt"/>
            </a:endParaRPr>
          </a:p>
        </p:txBody>
      </p:sp>
      <p:sp>
        <p:nvSpPr>
          <p:cNvPr id="18" name="Rectangle 1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5" name="Content Placeholder 2"/>
          <p:cNvSpPr txBox="1">
            <a:spLocks/>
          </p:cNvSpPr>
          <p:nvPr/>
        </p:nvSpPr>
        <p:spPr>
          <a:xfrm>
            <a:off x="560565" y="930166"/>
            <a:ext cx="10612761" cy="251145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solidFill>
                  <a:schemeClr val="tx1"/>
                </a:solidFill>
              </a:rPr>
              <a:t>Multiple concurrent live migration benefits from 10GB networking</a:t>
            </a:r>
          </a:p>
          <a:p>
            <a:pPr lvl="1"/>
            <a:r>
              <a:rPr lang="en-US" sz="3200" dirty="0" smtClean="0">
                <a:solidFill>
                  <a:schemeClr val="tx1"/>
                </a:solidFill>
              </a:rPr>
              <a:t>Hyper-V can use RDMA in the root partition for efficient file access</a:t>
            </a:r>
          </a:p>
          <a:p>
            <a:pPr lvl="1"/>
            <a:r>
              <a:rPr lang="en-US" sz="3200" dirty="0" smtClean="0">
                <a:solidFill>
                  <a:schemeClr val="tx1"/>
                </a:solidFill>
              </a:rPr>
              <a:t>Hyper-V hosts can utilize network offloads</a:t>
            </a:r>
          </a:p>
          <a:p>
            <a:pPr lvl="1"/>
            <a:r>
              <a:rPr lang="en-US" sz="3200" dirty="0" smtClean="0">
                <a:solidFill>
                  <a:schemeClr val="tx1"/>
                </a:solidFill>
              </a:rPr>
              <a:t>Hyper-V can utilize SR-IOV capable NICs </a:t>
            </a:r>
          </a:p>
          <a:p>
            <a:pPr lvl="1"/>
            <a:endParaRPr lang="en-US" sz="3200" dirty="0">
              <a:solidFill>
                <a:schemeClr val="tx1"/>
              </a:solidFill>
            </a:endParaRPr>
          </a:p>
        </p:txBody>
      </p:sp>
    </p:spTree>
    <p:extLst>
      <p:ext uri="{BB962C8B-B14F-4D97-AF65-F5344CB8AC3E}">
        <p14:creationId xmlns:p14="http://schemas.microsoft.com/office/powerpoint/2010/main" val="12923702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Hyper-V uses modern server hardware</a:t>
            </a:r>
            <a:endParaRPr lang="en-US" dirty="0"/>
          </a:p>
        </p:txBody>
      </p:sp>
      <p:sp>
        <p:nvSpPr>
          <p:cNvPr id="18" name="Rectangle 17"/>
          <p:cNvSpPr/>
          <p:nvPr/>
        </p:nvSpPr>
        <p:spPr bwMode="auto">
          <a:xfrm>
            <a:off x="327388" y="2138505"/>
            <a:ext cx="3657600" cy="3657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effectLst>
                  <a:outerShdw blurRad="38100" dist="38100" dir="2700000" algn="tl">
                    <a:srgbClr val="000000">
                      <a:alpha val="43137"/>
                    </a:srgbClr>
                  </a:outerShdw>
                </a:effectLst>
              </a:rPr>
              <a:t>Use up to 160 logical processors</a:t>
            </a:r>
            <a:endParaRPr lang="en-US" sz="3200" u="sng" dirty="0" smtClean="0">
              <a:solidFill>
                <a:schemeClr val="tx1"/>
              </a:solidFill>
              <a:effectLst>
                <a:outerShdw blurRad="38100" dist="38100" dir="2700000" algn="tl">
                  <a:srgbClr val="000000">
                    <a:alpha val="43137"/>
                  </a:srgbClr>
                </a:outerShdw>
              </a:effectLst>
            </a:endParaRPr>
          </a:p>
        </p:txBody>
      </p:sp>
      <p:sp>
        <p:nvSpPr>
          <p:cNvPr id="19" name="Rectangle 18"/>
          <p:cNvSpPr/>
          <p:nvPr/>
        </p:nvSpPr>
        <p:spPr bwMode="auto">
          <a:xfrm>
            <a:off x="4261601" y="2133254"/>
            <a:ext cx="3657600" cy="3657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effectLst>
                  <a:outerShdw blurRad="38100" dist="38100" dir="2700000" algn="tl">
                    <a:srgbClr val="000000">
                      <a:alpha val="43137"/>
                    </a:srgbClr>
                  </a:outerShdw>
                </a:effectLst>
              </a:rPr>
              <a:t>Physical NUMA topology projected into the guest</a:t>
            </a:r>
            <a:endParaRPr lang="en-US" sz="3200" b="1" dirty="0">
              <a:solidFill>
                <a:schemeClr val="tx1"/>
              </a:solidFill>
              <a:effectLst>
                <a:outerShdw blurRad="38100" dist="38100" dir="2700000" algn="tl">
                  <a:srgbClr val="000000">
                    <a:alpha val="43137"/>
                  </a:srgbClr>
                </a:outerShdw>
              </a:effectLst>
            </a:endParaRPr>
          </a:p>
        </p:txBody>
      </p:sp>
      <p:sp>
        <p:nvSpPr>
          <p:cNvPr id="20" name="Rectangle 19"/>
          <p:cNvSpPr/>
          <p:nvPr/>
        </p:nvSpPr>
        <p:spPr bwMode="auto">
          <a:xfrm>
            <a:off x="8236895" y="2139525"/>
            <a:ext cx="3657600" cy="3657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effectLst>
                  <a:outerShdw blurRad="38100" dist="38100" dir="2700000" algn="tl">
                    <a:srgbClr val="000000">
                      <a:alpha val="43137"/>
                    </a:srgbClr>
                  </a:outerShdw>
                </a:effectLst>
              </a:rPr>
              <a:t>Hardware memory errors confined to affected virtual machine</a:t>
            </a:r>
            <a:endParaRPr lang="en-US" sz="3200" b="1" dirty="0">
              <a:solidFill>
                <a:schemeClr val="tx1"/>
              </a:solidFill>
              <a:effectLst>
                <a:outerShdw blurRad="38100" dist="38100" dir="2700000" algn="tl">
                  <a:srgbClr val="000000">
                    <a:alpha val="43137"/>
                  </a:srgbClr>
                </a:outerShdw>
              </a:effectLst>
            </a:endParaRPr>
          </a:p>
        </p:txBody>
      </p:sp>
      <p:sp>
        <p:nvSpPr>
          <p:cNvPr id="21" name="Rectangle 20"/>
          <p:cNvSpPr/>
          <p:nvPr/>
        </p:nvSpPr>
        <p:spPr bwMode="auto">
          <a:xfrm>
            <a:off x="327388" y="2138505"/>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latin typeface="+mj-lt"/>
              </a:rPr>
              <a:t>Host </a:t>
            </a:r>
            <a:r>
              <a:rPr lang="en-US" sz="2400" b="1" dirty="0" smtClean="0">
                <a:solidFill>
                  <a:schemeClr val="bg1"/>
                </a:solidFill>
                <a:latin typeface="+mj-lt"/>
              </a:rPr>
              <a:t>scalability</a:t>
            </a:r>
            <a:endParaRPr lang="en-US" sz="2400" b="1" dirty="0">
              <a:solidFill>
                <a:schemeClr val="bg1"/>
              </a:solidFill>
              <a:latin typeface="+mj-lt"/>
            </a:endParaRPr>
          </a:p>
        </p:txBody>
      </p:sp>
      <p:sp>
        <p:nvSpPr>
          <p:cNvPr id="22" name="Rectangle 21"/>
          <p:cNvSpPr/>
          <p:nvPr/>
        </p:nvSpPr>
        <p:spPr bwMode="auto">
          <a:xfrm>
            <a:off x="4266798" y="213325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latin typeface="+mj-lt"/>
              </a:rPr>
              <a:t>Memory scalability</a:t>
            </a:r>
          </a:p>
        </p:txBody>
      </p:sp>
      <p:sp>
        <p:nvSpPr>
          <p:cNvPr id="23" name="Rectangle 22"/>
          <p:cNvSpPr/>
          <p:nvPr/>
        </p:nvSpPr>
        <p:spPr bwMode="auto">
          <a:xfrm>
            <a:off x="8241378" y="2139525"/>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solidFill>
                  <a:schemeClr val="bg1"/>
                </a:solidFill>
                <a:latin typeface="+mj-lt"/>
              </a:rPr>
              <a:t>Fault containment</a:t>
            </a:r>
          </a:p>
        </p:txBody>
      </p:sp>
    </p:spTree>
    <p:extLst>
      <p:ext uri="{BB962C8B-B14F-4D97-AF65-F5344CB8AC3E}">
        <p14:creationId xmlns:p14="http://schemas.microsoft.com/office/powerpoint/2010/main" val="1689722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782117" cy="1523494"/>
          </a:xfrm>
        </p:spPr>
        <p:txBody>
          <a:bodyPr/>
          <a:lstStyle/>
          <a:p>
            <a:r>
              <a:rPr lang="en-US" dirty="0" smtClean="0"/>
              <a:t>Hyper-V over SMB2 with </a:t>
            </a:r>
            <a:br>
              <a:rPr lang="en-US" dirty="0" smtClean="0"/>
            </a:br>
            <a:r>
              <a:rPr lang="en-US" dirty="0" smtClean="0"/>
              <a:t>RDMA and Transparent Failover</a:t>
            </a:r>
            <a:endParaRPr lang="en-US" dirty="0"/>
          </a:p>
        </p:txBody>
      </p:sp>
      <p:sp>
        <p:nvSpPr>
          <p:cNvPr id="3" name="Subtitle 2"/>
          <p:cNvSpPr>
            <a:spLocks noGrp="1"/>
          </p:cNvSpPr>
          <p:nvPr>
            <p:ph type="subTitle" idx="1"/>
          </p:nvPr>
        </p:nvSpPr>
        <p:spPr/>
        <p:txBody>
          <a:bodyPr/>
          <a:lstStyle/>
          <a:p>
            <a:r>
              <a:rPr lang="en-US" b="1" dirty="0" smtClean="0"/>
              <a:t>Jose Barreto</a:t>
            </a:r>
            <a:r>
              <a:rPr lang="en-US" dirty="0" smtClean="0"/>
              <a:t/>
            </a:r>
            <a:br>
              <a:rPr lang="en-US" dirty="0" smtClean="0"/>
            </a:br>
            <a:r>
              <a:rPr lang="en-US" dirty="0" smtClean="0"/>
              <a:t>Principal Program Manager, File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692458446"/>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Demo Configuration</a:t>
            </a:r>
            <a:endParaRPr lang="en-US" dirty="0"/>
          </a:p>
        </p:txBody>
      </p:sp>
      <p:sp>
        <p:nvSpPr>
          <p:cNvPr id="35" name="Rectangle 34"/>
          <p:cNvSpPr/>
          <p:nvPr/>
        </p:nvSpPr>
        <p:spPr>
          <a:xfrm>
            <a:off x="6787506" y="3612445"/>
            <a:ext cx="3657600" cy="685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File Server 2</a:t>
            </a:r>
            <a:endParaRPr lang="en-US" sz="1400" dirty="0">
              <a:solidFill>
                <a:schemeClr val="bg1"/>
              </a:solidFill>
              <a:latin typeface="+mj-lt"/>
            </a:endParaRPr>
          </a:p>
        </p:txBody>
      </p:sp>
      <p:sp>
        <p:nvSpPr>
          <p:cNvPr id="80" name="Rectangle 79"/>
          <p:cNvSpPr/>
          <p:nvPr/>
        </p:nvSpPr>
        <p:spPr>
          <a:xfrm>
            <a:off x="2917249" y="3612445"/>
            <a:ext cx="3657600" cy="685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File Server 1</a:t>
            </a:r>
            <a:endParaRPr lang="en-US" sz="1400" dirty="0">
              <a:solidFill>
                <a:schemeClr val="bg1"/>
              </a:solidFill>
              <a:latin typeface="+mj-lt"/>
            </a:endParaRPr>
          </a:p>
        </p:txBody>
      </p:sp>
      <p:sp>
        <p:nvSpPr>
          <p:cNvPr id="85" name="Rectangle 84"/>
          <p:cNvSpPr/>
          <p:nvPr/>
        </p:nvSpPr>
        <p:spPr>
          <a:xfrm rot="16200000">
            <a:off x="601204" y="2572406"/>
            <a:ext cx="2743200" cy="68580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DC/DNS</a:t>
            </a:r>
            <a:endParaRPr lang="en-US" sz="1400" dirty="0">
              <a:solidFill>
                <a:schemeClr val="bg1"/>
              </a:solidFill>
              <a:latin typeface="+mj-lt"/>
            </a:endParaRPr>
          </a:p>
        </p:txBody>
      </p:sp>
      <p:sp>
        <p:nvSpPr>
          <p:cNvPr id="86" name="Rectangle 85"/>
          <p:cNvSpPr/>
          <p:nvPr/>
        </p:nvSpPr>
        <p:spPr>
          <a:xfrm>
            <a:off x="2917251" y="2686706"/>
            <a:ext cx="2215925" cy="4572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Ethernet Switch</a:t>
            </a:r>
            <a:endParaRPr lang="en-US" sz="1400" dirty="0">
              <a:solidFill>
                <a:schemeClr val="bg1"/>
              </a:solidFill>
              <a:latin typeface="+mj-lt"/>
            </a:endParaRPr>
          </a:p>
        </p:txBody>
      </p:sp>
      <p:sp>
        <p:nvSpPr>
          <p:cNvPr id="82" name="Rectangle 81"/>
          <p:cNvSpPr/>
          <p:nvPr/>
        </p:nvSpPr>
        <p:spPr>
          <a:xfrm>
            <a:off x="1742318" y="4919209"/>
            <a:ext cx="4572000" cy="6858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solidFill>
                  <a:schemeClr val="bg1"/>
                </a:solidFill>
                <a:latin typeface="+mj-lt"/>
              </a:rPr>
              <a:t>JBOD 1</a:t>
            </a:r>
            <a:endParaRPr lang="en-US" sz="1400" dirty="0">
              <a:solidFill>
                <a:schemeClr val="bg1"/>
              </a:solidFill>
              <a:latin typeface="+mj-lt"/>
            </a:endParaRPr>
          </a:p>
        </p:txBody>
      </p:sp>
      <p:sp>
        <p:nvSpPr>
          <p:cNvPr id="53" name="Flowchart: Magnetic Disk 52"/>
          <p:cNvSpPr/>
          <p:nvPr/>
        </p:nvSpPr>
        <p:spPr>
          <a:xfrm>
            <a:off x="2933923"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1</a:t>
            </a:r>
            <a:endParaRPr lang="en-US" sz="800" dirty="0">
              <a:solidFill>
                <a:schemeClr val="bg1"/>
              </a:solidFill>
              <a:latin typeface="+mj-lt"/>
            </a:endParaRPr>
          </a:p>
        </p:txBody>
      </p:sp>
      <p:sp>
        <p:nvSpPr>
          <p:cNvPr id="87" name="Flowchart: Magnetic Disk 86"/>
          <p:cNvSpPr/>
          <p:nvPr/>
        </p:nvSpPr>
        <p:spPr>
          <a:xfrm>
            <a:off x="3418302"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2</a:t>
            </a:r>
            <a:endParaRPr lang="en-US" sz="800" dirty="0">
              <a:solidFill>
                <a:schemeClr val="bg1"/>
              </a:solidFill>
              <a:latin typeface="+mj-lt"/>
            </a:endParaRPr>
          </a:p>
        </p:txBody>
      </p:sp>
      <p:sp>
        <p:nvSpPr>
          <p:cNvPr id="88" name="Flowchart: Magnetic Disk 87"/>
          <p:cNvSpPr/>
          <p:nvPr/>
        </p:nvSpPr>
        <p:spPr>
          <a:xfrm>
            <a:off x="3902681"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3</a:t>
            </a:r>
            <a:endParaRPr lang="en-US" sz="800" dirty="0">
              <a:solidFill>
                <a:schemeClr val="bg1"/>
              </a:solidFill>
              <a:latin typeface="+mj-lt"/>
            </a:endParaRPr>
          </a:p>
        </p:txBody>
      </p:sp>
      <p:sp>
        <p:nvSpPr>
          <p:cNvPr id="89" name="Flowchart: Magnetic Disk 88"/>
          <p:cNvSpPr/>
          <p:nvPr/>
        </p:nvSpPr>
        <p:spPr>
          <a:xfrm>
            <a:off x="4387060"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4</a:t>
            </a:r>
            <a:endParaRPr lang="en-US" sz="800" dirty="0">
              <a:solidFill>
                <a:schemeClr val="bg1"/>
              </a:solidFill>
              <a:latin typeface="+mj-lt"/>
            </a:endParaRPr>
          </a:p>
        </p:txBody>
      </p:sp>
      <p:sp>
        <p:nvSpPr>
          <p:cNvPr id="90" name="Flowchart: Magnetic Disk 89"/>
          <p:cNvSpPr/>
          <p:nvPr/>
        </p:nvSpPr>
        <p:spPr>
          <a:xfrm>
            <a:off x="4871439"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5</a:t>
            </a:r>
            <a:endParaRPr lang="en-US" sz="800" dirty="0">
              <a:solidFill>
                <a:schemeClr val="bg1"/>
              </a:solidFill>
              <a:latin typeface="+mj-lt"/>
            </a:endParaRPr>
          </a:p>
        </p:txBody>
      </p:sp>
      <p:sp>
        <p:nvSpPr>
          <p:cNvPr id="92" name="Flowchart: Magnetic Disk 91"/>
          <p:cNvSpPr/>
          <p:nvPr/>
        </p:nvSpPr>
        <p:spPr>
          <a:xfrm>
            <a:off x="5840194"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9</a:t>
            </a:r>
            <a:endParaRPr lang="en-US" sz="800" dirty="0">
              <a:solidFill>
                <a:schemeClr val="bg1"/>
              </a:solidFill>
              <a:latin typeface="+mj-lt"/>
            </a:endParaRPr>
          </a:p>
        </p:txBody>
      </p:sp>
      <p:sp>
        <p:nvSpPr>
          <p:cNvPr id="100" name="TextBox 99"/>
          <p:cNvSpPr txBox="1"/>
          <p:nvPr/>
        </p:nvSpPr>
        <p:spPr>
          <a:xfrm>
            <a:off x="5360443" y="4875737"/>
            <a:ext cx="667461" cy="553998"/>
          </a:xfrm>
          <a:prstGeom prst="rect">
            <a:avLst/>
          </a:prstGeom>
          <a:noFill/>
        </p:spPr>
        <p:txBody>
          <a:bodyPr wrap="square" lIns="0" tIns="0" rIns="0" bIns="0" rtlCol="0">
            <a:spAutoFit/>
          </a:bodyPr>
          <a:lstStyle/>
          <a:p>
            <a:r>
              <a:rPr lang="en-US" sz="3600" dirty="0" smtClean="0">
                <a:solidFill>
                  <a:schemeClr val="bg1"/>
                </a:solidFill>
              </a:rPr>
              <a:t>…</a:t>
            </a:r>
          </a:p>
        </p:txBody>
      </p:sp>
      <p:sp>
        <p:nvSpPr>
          <p:cNvPr id="103" name="Rectangle 102"/>
          <p:cNvSpPr/>
          <p:nvPr/>
        </p:nvSpPr>
        <p:spPr>
          <a:xfrm>
            <a:off x="6789613" y="4919209"/>
            <a:ext cx="4572000" cy="6858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1400" dirty="0" smtClean="0">
                <a:solidFill>
                  <a:schemeClr val="bg1"/>
                </a:solidFill>
                <a:latin typeface="+mj-lt"/>
              </a:rPr>
              <a:t>JBOD 2</a:t>
            </a:r>
            <a:endParaRPr lang="en-US" sz="1400" dirty="0">
              <a:solidFill>
                <a:schemeClr val="bg1"/>
              </a:solidFill>
              <a:latin typeface="+mj-lt"/>
            </a:endParaRPr>
          </a:p>
        </p:txBody>
      </p:sp>
      <p:sp>
        <p:nvSpPr>
          <p:cNvPr id="104" name="Flowchart: Magnetic Disk 103"/>
          <p:cNvSpPr/>
          <p:nvPr/>
        </p:nvSpPr>
        <p:spPr>
          <a:xfrm>
            <a:off x="7004844"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1</a:t>
            </a:r>
            <a:endParaRPr lang="en-US" sz="800" dirty="0">
              <a:solidFill>
                <a:schemeClr val="bg1"/>
              </a:solidFill>
              <a:latin typeface="+mj-lt"/>
            </a:endParaRPr>
          </a:p>
        </p:txBody>
      </p:sp>
      <p:sp>
        <p:nvSpPr>
          <p:cNvPr id="105" name="Flowchart: Magnetic Disk 104"/>
          <p:cNvSpPr/>
          <p:nvPr/>
        </p:nvSpPr>
        <p:spPr>
          <a:xfrm>
            <a:off x="7489223"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2</a:t>
            </a:r>
            <a:endParaRPr lang="en-US" sz="800" dirty="0">
              <a:solidFill>
                <a:schemeClr val="bg1"/>
              </a:solidFill>
              <a:latin typeface="+mj-lt"/>
            </a:endParaRPr>
          </a:p>
        </p:txBody>
      </p:sp>
      <p:sp>
        <p:nvSpPr>
          <p:cNvPr id="106" name="Flowchart: Magnetic Disk 105"/>
          <p:cNvSpPr/>
          <p:nvPr/>
        </p:nvSpPr>
        <p:spPr>
          <a:xfrm>
            <a:off x="7973602"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3</a:t>
            </a:r>
            <a:endParaRPr lang="en-US" sz="800" dirty="0">
              <a:solidFill>
                <a:schemeClr val="bg1"/>
              </a:solidFill>
              <a:latin typeface="+mj-lt"/>
            </a:endParaRPr>
          </a:p>
        </p:txBody>
      </p:sp>
      <p:sp>
        <p:nvSpPr>
          <p:cNvPr id="107" name="Flowchart: Magnetic Disk 106"/>
          <p:cNvSpPr/>
          <p:nvPr/>
        </p:nvSpPr>
        <p:spPr>
          <a:xfrm>
            <a:off x="8457981"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4</a:t>
            </a:r>
            <a:endParaRPr lang="en-US" sz="800" dirty="0">
              <a:solidFill>
                <a:schemeClr val="bg1"/>
              </a:solidFill>
              <a:latin typeface="+mj-lt"/>
            </a:endParaRPr>
          </a:p>
        </p:txBody>
      </p:sp>
      <p:sp>
        <p:nvSpPr>
          <p:cNvPr id="108" name="Flowchart: Magnetic Disk 107"/>
          <p:cNvSpPr/>
          <p:nvPr/>
        </p:nvSpPr>
        <p:spPr>
          <a:xfrm>
            <a:off x="8942360"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mj-lt"/>
              </a:rPr>
              <a:t>5</a:t>
            </a:r>
            <a:endParaRPr lang="en-US" sz="800" dirty="0">
              <a:solidFill>
                <a:schemeClr val="bg1"/>
              </a:solidFill>
              <a:latin typeface="+mj-lt"/>
            </a:endParaRPr>
          </a:p>
        </p:txBody>
      </p:sp>
      <p:sp>
        <p:nvSpPr>
          <p:cNvPr id="109" name="Flowchart: Magnetic Disk 108"/>
          <p:cNvSpPr/>
          <p:nvPr/>
        </p:nvSpPr>
        <p:spPr>
          <a:xfrm>
            <a:off x="9911115" y="5152736"/>
            <a:ext cx="301294" cy="2962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rPr>
              <a:t>9</a:t>
            </a:r>
          </a:p>
        </p:txBody>
      </p:sp>
      <p:sp>
        <p:nvSpPr>
          <p:cNvPr id="110" name="TextBox 109"/>
          <p:cNvSpPr txBox="1"/>
          <p:nvPr/>
        </p:nvSpPr>
        <p:spPr>
          <a:xfrm>
            <a:off x="9397926" y="4875737"/>
            <a:ext cx="667461" cy="553998"/>
          </a:xfrm>
          <a:prstGeom prst="rect">
            <a:avLst/>
          </a:prstGeom>
          <a:noFill/>
        </p:spPr>
        <p:txBody>
          <a:bodyPr wrap="square" lIns="0" tIns="0" rIns="0" bIns="0" rtlCol="0">
            <a:spAutoFit/>
          </a:bodyPr>
          <a:lstStyle/>
          <a:p>
            <a:r>
              <a:rPr lang="en-US" sz="3600" dirty="0" smtClean="0">
                <a:solidFill>
                  <a:schemeClr val="bg1"/>
                </a:solidFill>
              </a:rPr>
              <a:t>…</a:t>
            </a:r>
          </a:p>
        </p:txBody>
      </p:sp>
      <p:cxnSp>
        <p:nvCxnSpPr>
          <p:cNvPr id="160" name="Straight Connector 159"/>
          <p:cNvCxnSpPr>
            <a:stCxn id="413" idx="2"/>
            <a:endCxn id="86" idx="1"/>
          </p:cNvCxnSpPr>
          <p:nvPr/>
        </p:nvCxnSpPr>
        <p:spPr>
          <a:xfrm>
            <a:off x="2430004" y="2915305"/>
            <a:ext cx="487247"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406" idx="2"/>
            <a:endCxn id="86" idx="0"/>
          </p:cNvCxnSpPr>
          <p:nvPr/>
        </p:nvCxnSpPr>
        <p:spPr>
          <a:xfrm>
            <a:off x="3485152" y="2189294"/>
            <a:ext cx="540062" cy="4974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405" idx="2"/>
            <a:endCxn id="86" idx="0"/>
          </p:cNvCxnSpPr>
          <p:nvPr/>
        </p:nvCxnSpPr>
        <p:spPr>
          <a:xfrm flipH="1">
            <a:off x="4025214" y="2189294"/>
            <a:ext cx="3399190" cy="4974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415" idx="2"/>
            <a:endCxn id="448" idx="0"/>
          </p:cNvCxnSpPr>
          <p:nvPr/>
        </p:nvCxnSpPr>
        <p:spPr>
          <a:xfrm>
            <a:off x="3719596" y="4401206"/>
            <a:ext cx="767337" cy="403703"/>
          </a:xfrm>
          <a:prstGeom prst="line">
            <a:avLst/>
          </a:prstGeom>
          <a:ln w="38100">
            <a:solidFill>
              <a:srgbClr val="F6AE1E"/>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417" idx="2"/>
            <a:endCxn id="448" idx="0"/>
          </p:cNvCxnSpPr>
          <p:nvPr/>
        </p:nvCxnSpPr>
        <p:spPr>
          <a:xfrm flipH="1">
            <a:off x="4486933" y="4377625"/>
            <a:ext cx="3121002" cy="427284"/>
          </a:xfrm>
          <a:prstGeom prst="line">
            <a:avLst/>
          </a:prstGeom>
          <a:ln w="38100">
            <a:solidFill>
              <a:srgbClr val="F6AE1E"/>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917250" y="1396521"/>
            <a:ext cx="3657600" cy="685800"/>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Hyper-V 1</a:t>
            </a:r>
            <a:endParaRPr lang="en-US" sz="1400" dirty="0">
              <a:solidFill>
                <a:schemeClr val="bg1"/>
              </a:solidFill>
              <a:latin typeface="+mj-lt"/>
            </a:endParaRPr>
          </a:p>
        </p:txBody>
      </p:sp>
      <p:cxnSp>
        <p:nvCxnSpPr>
          <p:cNvPr id="176" name="Straight Connector 175"/>
          <p:cNvCxnSpPr>
            <a:stCxn id="407" idx="0"/>
            <a:endCxn id="86" idx="2"/>
          </p:cNvCxnSpPr>
          <p:nvPr/>
        </p:nvCxnSpPr>
        <p:spPr>
          <a:xfrm flipV="1">
            <a:off x="3501058" y="3143906"/>
            <a:ext cx="524156" cy="3435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408" idx="0"/>
            <a:endCxn id="86" idx="2"/>
          </p:cNvCxnSpPr>
          <p:nvPr/>
        </p:nvCxnSpPr>
        <p:spPr>
          <a:xfrm flipH="1" flipV="1">
            <a:off x="4025214" y="3143906"/>
            <a:ext cx="3498804" cy="3435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389" idx="2"/>
            <a:endCxn id="112" idx="0"/>
          </p:cNvCxnSpPr>
          <p:nvPr/>
        </p:nvCxnSpPr>
        <p:spPr>
          <a:xfrm>
            <a:off x="5990841" y="2155913"/>
            <a:ext cx="3317453" cy="5147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391" idx="2"/>
            <a:endCxn id="112" idx="0"/>
          </p:cNvCxnSpPr>
          <p:nvPr/>
        </p:nvCxnSpPr>
        <p:spPr>
          <a:xfrm flipH="1">
            <a:off x="9308294" y="2196953"/>
            <a:ext cx="583261" cy="47372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395" idx="0"/>
            <a:endCxn id="112" idx="2"/>
          </p:cNvCxnSpPr>
          <p:nvPr/>
        </p:nvCxnSpPr>
        <p:spPr>
          <a:xfrm flipV="1">
            <a:off x="5990841" y="3127882"/>
            <a:ext cx="3317453" cy="3702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12" idx="2"/>
            <a:endCxn id="393" idx="0"/>
          </p:cNvCxnSpPr>
          <p:nvPr/>
        </p:nvCxnSpPr>
        <p:spPr>
          <a:xfrm>
            <a:off x="9308294" y="3127882"/>
            <a:ext cx="583261" cy="35954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789910" y="1396521"/>
            <a:ext cx="3657600" cy="685800"/>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Hyper-V 2</a:t>
            </a:r>
            <a:endParaRPr lang="en-US" sz="1400" dirty="0">
              <a:solidFill>
                <a:schemeClr val="bg1"/>
              </a:solidFill>
              <a:latin typeface="+mj-lt"/>
            </a:endParaRPr>
          </a:p>
        </p:txBody>
      </p:sp>
      <p:sp>
        <p:nvSpPr>
          <p:cNvPr id="112" name="Rectangle 111"/>
          <p:cNvSpPr/>
          <p:nvPr/>
        </p:nvSpPr>
        <p:spPr>
          <a:xfrm>
            <a:off x="8188154" y="2670682"/>
            <a:ext cx="2240280" cy="4572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IB Switch</a:t>
            </a:r>
            <a:endParaRPr lang="en-US" sz="1400" dirty="0">
              <a:solidFill>
                <a:schemeClr val="bg1"/>
              </a:solidFill>
              <a:latin typeface="+mj-lt"/>
            </a:endParaRPr>
          </a:p>
        </p:txBody>
      </p:sp>
      <p:sp>
        <p:nvSpPr>
          <p:cNvPr id="389" name="Rectangle 388"/>
          <p:cNvSpPr/>
          <p:nvPr/>
        </p:nvSpPr>
        <p:spPr>
          <a:xfrm>
            <a:off x="5533641" y="1927313"/>
            <a:ext cx="914400" cy="228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IB NIC</a:t>
            </a:r>
            <a:endParaRPr lang="en-US" sz="1400" dirty="0">
              <a:solidFill>
                <a:schemeClr val="bg1"/>
              </a:solidFill>
              <a:latin typeface="+mj-lt"/>
            </a:endParaRPr>
          </a:p>
        </p:txBody>
      </p:sp>
      <p:sp>
        <p:nvSpPr>
          <p:cNvPr id="391" name="Rectangle 390"/>
          <p:cNvSpPr/>
          <p:nvPr/>
        </p:nvSpPr>
        <p:spPr>
          <a:xfrm>
            <a:off x="9434355" y="1968353"/>
            <a:ext cx="914400" cy="228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IB NIC</a:t>
            </a:r>
            <a:endParaRPr lang="en-US" sz="1400" dirty="0">
              <a:solidFill>
                <a:schemeClr val="bg1"/>
              </a:solidFill>
              <a:latin typeface="+mj-lt"/>
            </a:endParaRPr>
          </a:p>
        </p:txBody>
      </p:sp>
      <p:sp>
        <p:nvSpPr>
          <p:cNvPr id="393" name="Rectangle 392"/>
          <p:cNvSpPr/>
          <p:nvPr/>
        </p:nvSpPr>
        <p:spPr>
          <a:xfrm>
            <a:off x="9434355" y="3487431"/>
            <a:ext cx="914400" cy="228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IB NIC</a:t>
            </a:r>
            <a:endParaRPr lang="en-US" sz="1400" dirty="0">
              <a:solidFill>
                <a:schemeClr val="bg1"/>
              </a:solidFill>
              <a:latin typeface="+mj-lt"/>
            </a:endParaRPr>
          </a:p>
        </p:txBody>
      </p:sp>
      <p:sp>
        <p:nvSpPr>
          <p:cNvPr id="395" name="Rectangle 394"/>
          <p:cNvSpPr/>
          <p:nvPr/>
        </p:nvSpPr>
        <p:spPr>
          <a:xfrm>
            <a:off x="5533641" y="3498145"/>
            <a:ext cx="914400" cy="228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IB NIC</a:t>
            </a:r>
            <a:endParaRPr lang="en-US" sz="1400" dirty="0">
              <a:solidFill>
                <a:schemeClr val="bg1"/>
              </a:solidFill>
              <a:latin typeface="+mj-lt"/>
            </a:endParaRPr>
          </a:p>
        </p:txBody>
      </p:sp>
      <p:sp>
        <p:nvSpPr>
          <p:cNvPr id="405" name="Rectangle 404"/>
          <p:cNvSpPr/>
          <p:nvPr/>
        </p:nvSpPr>
        <p:spPr>
          <a:xfrm>
            <a:off x="6967204" y="1960694"/>
            <a:ext cx="914400" cy="2286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 NIC</a:t>
            </a:r>
            <a:endParaRPr lang="en-US" sz="1400" dirty="0">
              <a:solidFill>
                <a:schemeClr val="bg1"/>
              </a:solidFill>
              <a:latin typeface="+mj-lt"/>
            </a:endParaRPr>
          </a:p>
        </p:txBody>
      </p:sp>
      <p:sp>
        <p:nvSpPr>
          <p:cNvPr id="406" name="Rectangle 405"/>
          <p:cNvSpPr/>
          <p:nvPr/>
        </p:nvSpPr>
        <p:spPr>
          <a:xfrm>
            <a:off x="3027952" y="1960694"/>
            <a:ext cx="914400" cy="2286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 NIC</a:t>
            </a:r>
            <a:endParaRPr lang="en-US" sz="1400" dirty="0">
              <a:solidFill>
                <a:schemeClr val="bg1"/>
              </a:solidFill>
              <a:latin typeface="+mj-lt"/>
            </a:endParaRPr>
          </a:p>
        </p:txBody>
      </p:sp>
      <p:sp>
        <p:nvSpPr>
          <p:cNvPr id="407" name="Rectangle 406"/>
          <p:cNvSpPr/>
          <p:nvPr/>
        </p:nvSpPr>
        <p:spPr>
          <a:xfrm>
            <a:off x="3043858" y="3487431"/>
            <a:ext cx="914400" cy="2286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 NIC</a:t>
            </a:r>
            <a:endParaRPr lang="en-US" sz="1400" dirty="0">
              <a:solidFill>
                <a:schemeClr val="bg1"/>
              </a:solidFill>
              <a:latin typeface="+mj-lt"/>
            </a:endParaRPr>
          </a:p>
        </p:txBody>
      </p:sp>
      <p:sp>
        <p:nvSpPr>
          <p:cNvPr id="408" name="Rectangle 407"/>
          <p:cNvSpPr/>
          <p:nvPr/>
        </p:nvSpPr>
        <p:spPr>
          <a:xfrm>
            <a:off x="7066818" y="3487431"/>
            <a:ext cx="914400" cy="2286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 NIC</a:t>
            </a:r>
            <a:endParaRPr lang="en-US" sz="1400" dirty="0">
              <a:solidFill>
                <a:schemeClr val="bg1"/>
              </a:solidFill>
              <a:latin typeface="+mj-lt"/>
            </a:endParaRPr>
          </a:p>
        </p:txBody>
      </p:sp>
      <p:sp>
        <p:nvSpPr>
          <p:cNvPr id="413" name="Rectangle 412"/>
          <p:cNvSpPr/>
          <p:nvPr/>
        </p:nvSpPr>
        <p:spPr>
          <a:xfrm rot="16200000">
            <a:off x="1858504" y="2801005"/>
            <a:ext cx="914400" cy="228600"/>
          </a:xfrm>
          <a:prstGeom prst="rect">
            <a:avLst/>
          </a:prstGeom>
          <a:solidFill>
            <a:srgbClr val="00B0F0"/>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Eth NIC</a:t>
            </a:r>
            <a:endParaRPr lang="en-US" sz="1400" dirty="0">
              <a:solidFill>
                <a:schemeClr val="bg1"/>
              </a:solidFill>
              <a:latin typeface="+mj-lt"/>
            </a:endParaRPr>
          </a:p>
        </p:txBody>
      </p:sp>
      <p:sp>
        <p:nvSpPr>
          <p:cNvPr id="415" name="Rectangle 414"/>
          <p:cNvSpPr/>
          <p:nvPr/>
        </p:nvSpPr>
        <p:spPr>
          <a:xfrm>
            <a:off x="3033796" y="4172606"/>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SAS HBA 1</a:t>
            </a:r>
            <a:endParaRPr lang="en-US" sz="1400" dirty="0">
              <a:solidFill>
                <a:schemeClr val="bg1"/>
              </a:solidFill>
              <a:latin typeface="+mj-lt"/>
            </a:endParaRPr>
          </a:p>
        </p:txBody>
      </p:sp>
      <p:sp>
        <p:nvSpPr>
          <p:cNvPr id="416" name="Rectangle 415"/>
          <p:cNvSpPr/>
          <p:nvPr/>
        </p:nvSpPr>
        <p:spPr>
          <a:xfrm>
            <a:off x="4769888" y="4149025"/>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SAS HBA 2</a:t>
            </a:r>
            <a:endParaRPr lang="en-US" sz="1400" dirty="0">
              <a:solidFill>
                <a:schemeClr val="bg1"/>
              </a:solidFill>
              <a:latin typeface="+mj-lt"/>
            </a:endParaRPr>
          </a:p>
        </p:txBody>
      </p:sp>
      <p:sp>
        <p:nvSpPr>
          <p:cNvPr id="417" name="Rectangle 416"/>
          <p:cNvSpPr/>
          <p:nvPr/>
        </p:nvSpPr>
        <p:spPr>
          <a:xfrm>
            <a:off x="6922135" y="4149025"/>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SAS HBA 1</a:t>
            </a:r>
            <a:endParaRPr lang="en-US" sz="1400" dirty="0">
              <a:solidFill>
                <a:schemeClr val="bg1"/>
              </a:solidFill>
              <a:latin typeface="+mj-lt"/>
            </a:endParaRPr>
          </a:p>
        </p:txBody>
      </p:sp>
      <p:sp>
        <p:nvSpPr>
          <p:cNvPr id="418" name="Rectangle 417"/>
          <p:cNvSpPr/>
          <p:nvPr/>
        </p:nvSpPr>
        <p:spPr>
          <a:xfrm>
            <a:off x="8697781" y="4172606"/>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SAS HBA 2</a:t>
            </a:r>
            <a:endParaRPr lang="en-US" sz="1400" dirty="0">
              <a:solidFill>
                <a:schemeClr val="bg1"/>
              </a:solidFill>
              <a:latin typeface="+mj-lt"/>
            </a:endParaRPr>
          </a:p>
        </p:txBody>
      </p:sp>
      <p:sp>
        <p:nvSpPr>
          <p:cNvPr id="448" name="Rectangle 447"/>
          <p:cNvSpPr/>
          <p:nvPr/>
        </p:nvSpPr>
        <p:spPr>
          <a:xfrm>
            <a:off x="3801133" y="4804909"/>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IO Module</a:t>
            </a:r>
            <a:endParaRPr lang="en-US" sz="1400" dirty="0">
              <a:solidFill>
                <a:schemeClr val="bg1"/>
              </a:solidFill>
              <a:latin typeface="+mj-lt"/>
            </a:endParaRPr>
          </a:p>
        </p:txBody>
      </p:sp>
      <p:sp>
        <p:nvSpPr>
          <p:cNvPr id="450" name="Rectangle 449"/>
          <p:cNvSpPr/>
          <p:nvPr/>
        </p:nvSpPr>
        <p:spPr>
          <a:xfrm>
            <a:off x="8164813" y="4804909"/>
            <a:ext cx="1371600" cy="228600"/>
          </a:xfrm>
          <a:prstGeom prst="rect">
            <a:avLst/>
          </a:prstGeom>
          <a:solidFill>
            <a:srgbClr val="F6AE1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mj-lt"/>
              </a:rPr>
              <a:t>IO Module</a:t>
            </a:r>
            <a:endParaRPr lang="en-US" sz="1400" dirty="0">
              <a:solidFill>
                <a:schemeClr val="bg1"/>
              </a:solidFill>
              <a:latin typeface="+mj-lt"/>
            </a:endParaRPr>
          </a:p>
        </p:txBody>
      </p:sp>
      <p:cxnSp>
        <p:nvCxnSpPr>
          <p:cNvPr id="458" name="Straight Connector 457"/>
          <p:cNvCxnSpPr>
            <a:stCxn id="418" idx="2"/>
            <a:endCxn id="450" idx="0"/>
          </p:cNvCxnSpPr>
          <p:nvPr/>
        </p:nvCxnSpPr>
        <p:spPr>
          <a:xfrm flipH="1">
            <a:off x="8850613" y="4401206"/>
            <a:ext cx="532968" cy="403703"/>
          </a:xfrm>
          <a:prstGeom prst="line">
            <a:avLst/>
          </a:prstGeom>
          <a:ln w="38100">
            <a:solidFill>
              <a:srgbClr val="F6AE1E"/>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416" idx="2"/>
            <a:endCxn id="450" idx="0"/>
          </p:cNvCxnSpPr>
          <p:nvPr/>
        </p:nvCxnSpPr>
        <p:spPr>
          <a:xfrm>
            <a:off x="5455688" y="4377625"/>
            <a:ext cx="3394925" cy="427284"/>
          </a:xfrm>
          <a:prstGeom prst="line">
            <a:avLst/>
          </a:prstGeom>
          <a:ln w="38100">
            <a:solidFill>
              <a:srgbClr val="F6AE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7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Covered So Far …</a:t>
            </a:r>
          </a:p>
        </p:txBody>
      </p:sp>
      <p:sp>
        <p:nvSpPr>
          <p:cNvPr id="16" name="Rectangle 15"/>
          <p:cNvSpPr/>
          <p:nvPr/>
        </p:nvSpPr>
        <p:spPr>
          <a:xfrm>
            <a:off x="334902" y="1018174"/>
            <a:ext cx="11561352"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Business and Partnering Opportunities:    </a:t>
            </a:r>
            <a:br>
              <a:rPr lang="en-US" sz="2800" b="1" dirty="0">
                <a:solidFill>
                  <a:schemeClr val="tx1"/>
                </a:solidFill>
                <a:latin typeface="Segoe UI Light" pitchFamily="34" charset="0"/>
              </a:rPr>
            </a:br>
            <a:r>
              <a:rPr lang="en-US" sz="2800" b="1" dirty="0">
                <a:solidFill>
                  <a:schemeClr val="tx1"/>
                </a:solidFill>
                <a:latin typeface="Segoe UI Light" pitchFamily="34" charset="0"/>
              </a:rPr>
              <a:t>“Windows Server 8” Continuous </a:t>
            </a:r>
            <a:r>
              <a:rPr lang="en-US" sz="2800" b="1" dirty="0" smtClean="0">
                <a:solidFill>
                  <a:schemeClr val="tx1"/>
                </a:solidFill>
                <a:latin typeface="Segoe UI Light" pitchFamily="34" charset="0"/>
              </a:rPr>
              <a:t>Availability</a:t>
            </a:r>
            <a:r>
              <a:rPr lang="en-US" sz="2800" b="1" dirty="0">
                <a:solidFill>
                  <a:schemeClr val="bg1"/>
                </a:solidFill>
                <a:sym typeface="Wingdings"/>
              </a:rPr>
              <a:t> </a:t>
            </a:r>
            <a:endParaRPr lang="en-US" sz="2800" b="1" dirty="0">
              <a:gradFill>
                <a:gsLst>
                  <a:gs pos="0">
                    <a:schemeClr val="tx1"/>
                  </a:gs>
                  <a:gs pos="100000">
                    <a:schemeClr val="tx1"/>
                  </a:gs>
                </a:gsLst>
                <a:lin ang="5400000" scaled="0"/>
              </a:gradFill>
              <a:latin typeface="Segoe UI Light" pitchFamily="34" charset="0"/>
            </a:endParaRPr>
          </a:p>
        </p:txBody>
      </p:sp>
      <p:grpSp>
        <p:nvGrpSpPr>
          <p:cNvPr id="4" name="Group 3"/>
          <p:cNvGrpSpPr/>
          <p:nvPr/>
        </p:nvGrpSpPr>
        <p:grpSpPr>
          <a:xfrm>
            <a:off x="334902" y="4343400"/>
            <a:ext cx="3657600" cy="2057400"/>
            <a:chOff x="334902" y="4343400"/>
            <a:chExt cx="3657600" cy="2057400"/>
          </a:xfrm>
        </p:grpSpPr>
        <p:sp>
          <p:nvSpPr>
            <p:cNvPr id="13" name="Rectangle 12"/>
            <p:cNvSpPr/>
            <p:nvPr/>
          </p:nvSpPr>
          <p:spPr>
            <a:xfrm>
              <a:off x="334902"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800" b="1" dirty="0" smtClean="0">
                  <a:solidFill>
                    <a:srgbClr val="FFFFFF"/>
                  </a:solidFill>
                  <a:latin typeface="Segoe UI Light" pitchFamily="34" charset="0"/>
                </a:rPr>
                <a:t>Designing </a:t>
              </a:r>
              <a:r>
                <a:rPr lang="en-US" sz="2800" b="1" dirty="0">
                  <a:solidFill>
                    <a:srgbClr val="FFFFFF"/>
                  </a:solidFill>
                  <a:latin typeface="Segoe UI Light" pitchFamily="34" charset="0"/>
                </a:rPr>
                <a:t>Systems for Continuous Availability and </a:t>
              </a:r>
              <a:r>
                <a:rPr lang="en-US" sz="2800" b="1" dirty="0" smtClean="0">
                  <a:solidFill>
                    <a:srgbClr val="FFFFFF"/>
                  </a:solidFill>
                  <a:latin typeface="Segoe UI Light" pitchFamily="34" charset="0"/>
                </a:rPr>
                <a:t>Scalability</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18" name="Rectangle 17"/>
            <p:cNvSpPr/>
            <p:nvPr/>
          </p:nvSpPr>
          <p:spPr bwMode="auto">
            <a:xfrm>
              <a:off x="334902"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446</a:t>
              </a:r>
              <a:endParaRPr lang="en-US" sz="2000" b="1" dirty="0">
                <a:solidFill>
                  <a:schemeClr val="bg1"/>
                </a:solidFill>
              </a:endParaRPr>
            </a:p>
          </p:txBody>
        </p:sp>
      </p:grpSp>
      <p:grpSp>
        <p:nvGrpSpPr>
          <p:cNvPr id="9" name="Group 8"/>
          <p:cNvGrpSpPr/>
          <p:nvPr/>
        </p:nvGrpSpPr>
        <p:grpSpPr>
          <a:xfrm>
            <a:off x="4288747" y="4343400"/>
            <a:ext cx="3657600" cy="2057400"/>
            <a:chOff x="4288747" y="4343400"/>
            <a:chExt cx="3657600" cy="2057400"/>
          </a:xfrm>
        </p:grpSpPr>
        <p:sp>
          <p:nvSpPr>
            <p:cNvPr id="14" name="Rectangle 13"/>
            <p:cNvSpPr/>
            <p:nvPr/>
          </p:nvSpPr>
          <p:spPr>
            <a:xfrm>
              <a:off x="4288747" y="434340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 </a:t>
              </a:r>
              <a:r>
                <a:rPr lang="en-US" sz="2800" b="1" dirty="0">
                  <a:solidFill>
                    <a:srgbClr val="FFFFFF"/>
                  </a:solidFill>
                  <a:latin typeface="Segoe UI Light" pitchFamily="34" charset="0"/>
                </a:rPr>
                <a:t>Multi-node with Remote File </a:t>
              </a:r>
              <a:r>
                <a:rPr lang="en-US" sz="2800" b="1" dirty="0" smtClean="0">
                  <a:solidFill>
                    <a:srgbClr val="FFFFFF"/>
                  </a:solidFill>
                  <a:latin typeface="Segoe UI Light" pitchFamily="34" charset="0"/>
                </a:rPr>
                <a:t>Storage</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0" name="Rectangle 19"/>
            <p:cNvSpPr/>
            <p:nvPr/>
          </p:nvSpPr>
          <p:spPr bwMode="auto">
            <a:xfrm>
              <a:off x="4288747"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444</a:t>
              </a:r>
              <a:endParaRPr lang="en-US" sz="2000" b="1" dirty="0">
                <a:solidFill>
                  <a:schemeClr val="bg1"/>
                </a:solidFill>
              </a:endParaRPr>
            </a:p>
          </p:txBody>
        </p:sp>
      </p:grpSp>
      <p:grpSp>
        <p:nvGrpSpPr>
          <p:cNvPr id="8" name="Group 7"/>
          <p:cNvGrpSpPr/>
          <p:nvPr/>
        </p:nvGrpSpPr>
        <p:grpSpPr>
          <a:xfrm>
            <a:off x="8244750" y="4343401"/>
            <a:ext cx="3657600" cy="2057399"/>
            <a:chOff x="8244750" y="4343401"/>
            <a:chExt cx="3657600" cy="2057399"/>
          </a:xfrm>
        </p:grpSpPr>
        <p:sp>
          <p:nvSpPr>
            <p:cNvPr id="15" name="Rectangle 14"/>
            <p:cNvSpPr/>
            <p:nvPr/>
          </p:nvSpPr>
          <p:spPr>
            <a:xfrm>
              <a:off x="8244750" y="4343401"/>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Building </a:t>
              </a:r>
              <a:r>
                <a:rPr lang="en-US" sz="2800" b="1" dirty="0">
                  <a:solidFill>
                    <a:schemeClr val="tx1"/>
                  </a:solidFill>
                  <a:latin typeface="Segoe UI Light" pitchFamily="34" charset="0"/>
                </a:rPr>
                <a:t>Continuously Available </a:t>
              </a:r>
              <a:r>
                <a:rPr lang="en-US" sz="2800" b="1" dirty="0" smtClean="0">
                  <a:solidFill>
                    <a:srgbClr val="FFFFFF"/>
                  </a:solidFill>
                  <a:latin typeface="Segoe UI Light" pitchFamily="34" charset="0"/>
                </a:rPr>
                <a:t>File </a:t>
              </a:r>
              <a:r>
                <a:rPr lang="en-US" sz="2800" b="1" dirty="0">
                  <a:solidFill>
                    <a:srgbClr val="FFFFFF"/>
                  </a:solidFill>
                  <a:latin typeface="Segoe UI Light" pitchFamily="34" charset="0"/>
                </a:rPr>
                <a:t>Server NAS Appliances</a:t>
              </a:r>
            </a:p>
          </p:txBody>
        </p:sp>
        <p:sp>
          <p:nvSpPr>
            <p:cNvPr id="22" name="Rectangle 21"/>
            <p:cNvSpPr/>
            <p:nvPr/>
          </p:nvSpPr>
          <p:spPr bwMode="auto">
            <a:xfrm>
              <a:off x="8244750"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449</a:t>
              </a:r>
              <a:endParaRPr lang="en-US" sz="2000" b="1" dirty="0">
                <a:solidFill>
                  <a:schemeClr val="bg1"/>
                </a:solidFill>
              </a:endParaRPr>
            </a:p>
          </p:txBody>
        </p:sp>
      </p:grpSp>
      <p:grpSp>
        <p:nvGrpSpPr>
          <p:cNvPr id="5" name="Group 4"/>
          <p:cNvGrpSpPr/>
          <p:nvPr/>
        </p:nvGrpSpPr>
        <p:grpSpPr>
          <a:xfrm>
            <a:off x="328806" y="2103120"/>
            <a:ext cx="3657600" cy="2057711"/>
            <a:chOff x="328806" y="2103120"/>
            <a:chExt cx="3657600" cy="2057711"/>
          </a:xfrm>
        </p:grpSpPr>
        <p:sp>
          <p:nvSpPr>
            <p:cNvPr id="21" name="Rectangle 20"/>
            <p:cNvSpPr/>
            <p:nvPr/>
          </p:nvSpPr>
          <p:spPr>
            <a:xfrm>
              <a:off x="328806"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Platform Storage </a:t>
              </a:r>
              <a:r>
                <a:rPr lang="en-US" sz="2800" b="1" dirty="0" smtClean="0">
                  <a:solidFill>
                    <a:srgbClr val="FFFFFF"/>
                  </a:solidFill>
                  <a:latin typeface="Segoe UI Light" pitchFamily="34" charset="0"/>
                </a:rPr>
                <a:t>Evolved</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3" name="Rectangle 22"/>
            <p:cNvSpPr/>
            <p:nvPr/>
          </p:nvSpPr>
          <p:spPr bwMode="auto">
            <a:xfrm>
              <a:off x="328806"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474</a:t>
              </a:r>
              <a:endParaRPr lang="en-US" sz="2000" b="1" dirty="0">
                <a:solidFill>
                  <a:schemeClr val="bg1"/>
                </a:solidFill>
              </a:endParaRPr>
            </a:p>
          </p:txBody>
        </p:sp>
      </p:grpSp>
      <p:grpSp>
        <p:nvGrpSpPr>
          <p:cNvPr id="6" name="Group 5"/>
          <p:cNvGrpSpPr/>
          <p:nvPr/>
        </p:nvGrpSpPr>
        <p:grpSpPr>
          <a:xfrm>
            <a:off x="4282651" y="2103120"/>
            <a:ext cx="3657600" cy="2057711"/>
            <a:chOff x="4282651" y="2103120"/>
            <a:chExt cx="3657600" cy="2057711"/>
          </a:xfrm>
        </p:grpSpPr>
        <p:sp>
          <p:nvSpPr>
            <p:cNvPr id="32" name="Rectangle 31"/>
            <p:cNvSpPr/>
            <p:nvPr/>
          </p:nvSpPr>
          <p:spPr>
            <a:xfrm>
              <a:off x="4282651"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a:t>
              </a:r>
              <a:r>
                <a:rPr lang="en-US" sz="2800" b="1" dirty="0" smtClean="0">
                  <a:solidFill>
                    <a:schemeClr val="tx1"/>
                  </a:solidFill>
                  <a:latin typeface="Segoe UI Light" pitchFamily="34" charset="0"/>
                </a:rPr>
                <a:t>– </a:t>
              </a:r>
              <a:r>
                <a:rPr lang="en-US" sz="2800" b="1" dirty="0">
                  <a:solidFill>
                    <a:schemeClr val="tx1"/>
                  </a:solidFill>
                  <a:latin typeface="Segoe UI Light" pitchFamily="34" charset="0"/>
                </a:rPr>
                <a:t>Multi-node with Block </a:t>
              </a:r>
              <a:r>
                <a:rPr lang="en-US" sz="2800" b="1" dirty="0" smtClean="0">
                  <a:solidFill>
                    <a:schemeClr val="tx1"/>
                  </a:solidFill>
                  <a:latin typeface="Segoe UI Light" pitchFamily="34" charset="0"/>
                </a:rPr>
                <a:t>Storage</a:t>
              </a:r>
              <a:r>
                <a:rPr lang="en-US" sz="2800" b="1" dirty="0">
                  <a:solidFill>
                    <a:schemeClr val="bg1"/>
                  </a:solidFill>
                  <a:sym typeface="Wingdings"/>
                </a:rPr>
                <a:t> </a:t>
              </a:r>
              <a:endParaRPr lang="en-US" sz="2800" b="1" dirty="0">
                <a:solidFill>
                  <a:schemeClr val="tx1"/>
                </a:solidFill>
                <a:latin typeface="Segoe UI Light" pitchFamily="34" charset="0"/>
              </a:endParaRPr>
            </a:p>
          </p:txBody>
        </p:sp>
        <p:sp>
          <p:nvSpPr>
            <p:cNvPr id="24" name="Rectangle 23"/>
            <p:cNvSpPr/>
            <p:nvPr/>
          </p:nvSpPr>
          <p:spPr bwMode="auto">
            <a:xfrm>
              <a:off x="4282651"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450</a:t>
              </a:r>
              <a:endParaRPr lang="en-US" sz="2000" b="1" dirty="0">
                <a:solidFill>
                  <a:schemeClr val="bg1"/>
                </a:solidFill>
              </a:endParaRPr>
            </a:p>
          </p:txBody>
        </p:sp>
      </p:grpSp>
      <p:grpSp>
        <p:nvGrpSpPr>
          <p:cNvPr id="7" name="Group 6"/>
          <p:cNvGrpSpPr/>
          <p:nvPr/>
        </p:nvGrpSpPr>
        <p:grpSpPr>
          <a:xfrm>
            <a:off x="8238654" y="2103120"/>
            <a:ext cx="3657600" cy="2057400"/>
            <a:chOff x="8238654" y="2103120"/>
            <a:chExt cx="3657600" cy="2057400"/>
          </a:xfrm>
        </p:grpSpPr>
        <p:sp>
          <p:nvSpPr>
            <p:cNvPr id="34" name="Rectangle 33"/>
            <p:cNvSpPr/>
            <p:nvPr/>
          </p:nvSpPr>
          <p:spPr>
            <a:xfrm>
              <a:off x="8238654" y="2103120"/>
              <a:ext cx="3657600" cy="173736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Building Continuously Available </a:t>
              </a:r>
              <a:r>
                <a:rPr lang="en-US" sz="2800" b="1" dirty="0" smtClean="0">
                  <a:solidFill>
                    <a:schemeClr val="tx1"/>
                  </a:solidFill>
                  <a:latin typeface="Segoe UI Light" pitchFamily="34" charset="0"/>
                </a:rPr>
                <a:t>Systems </a:t>
              </a:r>
              <a:br>
                <a:rPr lang="en-US" sz="2800" b="1" dirty="0" smtClean="0">
                  <a:solidFill>
                    <a:schemeClr val="tx1"/>
                  </a:solidFill>
                  <a:latin typeface="Segoe UI Light" pitchFamily="34" charset="0"/>
                </a:rPr>
              </a:br>
              <a:r>
                <a:rPr lang="en-US" sz="2800" b="1" dirty="0" smtClean="0">
                  <a:solidFill>
                    <a:schemeClr val="tx1"/>
                  </a:solidFill>
                  <a:latin typeface="Segoe UI Light" pitchFamily="34" charset="0"/>
                </a:rPr>
                <a:t>with </a:t>
              </a:r>
              <a:r>
                <a:rPr lang="en-US" sz="2800" b="1" dirty="0">
                  <a:solidFill>
                    <a:schemeClr val="tx1"/>
                  </a:solidFill>
                  <a:latin typeface="Segoe UI Light" pitchFamily="34" charset="0"/>
                </a:rPr>
                <a:t>Hyper-V </a:t>
              </a:r>
            </a:p>
          </p:txBody>
        </p:sp>
        <p:sp>
          <p:nvSpPr>
            <p:cNvPr id="26" name="Rectangle 25"/>
            <p:cNvSpPr/>
            <p:nvPr/>
          </p:nvSpPr>
          <p:spPr bwMode="auto">
            <a:xfrm>
              <a:off x="8238654" y="384048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451</a:t>
              </a:r>
              <a:endParaRPr lang="en-US" sz="2000" b="1" dirty="0">
                <a:solidFill>
                  <a:schemeClr val="bg1"/>
                </a:solidFill>
              </a:endParaRPr>
            </a:p>
          </p:txBody>
        </p:sp>
      </p:grpSp>
      <p:sp>
        <p:nvSpPr>
          <p:cNvPr id="30" name="Rectangle 29"/>
          <p:cNvSpPr/>
          <p:nvPr/>
        </p:nvSpPr>
        <p:spPr bwMode="auto">
          <a:xfrm>
            <a:off x="10073550" y="1612534"/>
            <a:ext cx="18288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443</a:t>
            </a:r>
            <a:endParaRPr lang="en-US" sz="2000" b="1" dirty="0">
              <a:solidFill>
                <a:schemeClr val="bg1"/>
              </a:solidFill>
            </a:endParaRPr>
          </a:p>
        </p:txBody>
      </p:sp>
    </p:spTree>
    <p:extLst>
      <p:ext uri="{BB962C8B-B14F-4D97-AF65-F5344CB8AC3E}">
        <p14:creationId xmlns:p14="http://schemas.microsoft.com/office/powerpoint/2010/main" val="18629144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You can build great continuously available platforms that shine with Hyper-V across a wide range of deployment options.</a:t>
            </a:r>
            <a:endParaRPr lang="en-US" sz="5000" dirty="0">
              <a:latin typeface="+mn-lt"/>
            </a:endParaRPr>
          </a:p>
        </p:txBody>
      </p:sp>
      <p:grpSp>
        <p:nvGrpSpPr>
          <p:cNvPr id="22" name="Group 21"/>
          <p:cNvGrpSpPr/>
          <p:nvPr/>
        </p:nvGrpSpPr>
        <p:grpSpPr>
          <a:xfrm>
            <a:off x="8592205" y="2875128"/>
            <a:ext cx="3168870" cy="3614178"/>
            <a:chOff x="8781392" y="1002906"/>
            <a:chExt cx="3168870" cy="3614178"/>
          </a:xfrm>
        </p:grpSpPr>
        <p:sp>
          <p:nvSpPr>
            <p:cNvPr id="2" name="Rectangle 1"/>
            <p:cNvSpPr/>
            <p:nvPr/>
          </p:nvSpPr>
          <p:spPr bwMode="auto">
            <a:xfrm>
              <a:off x="8781393" y="1002906"/>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Storage</a:t>
              </a:r>
            </a:p>
          </p:txBody>
        </p:sp>
        <p:sp>
          <p:nvSpPr>
            <p:cNvPr id="20" name="Rectangle 19"/>
            <p:cNvSpPr/>
            <p:nvPr/>
          </p:nvSpPr>
          <p:spPr bwMode="auto">
            <a:xfrm>
              <a:off x="8781393" y="2302455"/>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Network</a:t>
              </a:r>
            </a:p>
          </p:txBody>
        </p:sp>
        <p:sp>
          <p:nvSpPr>
            <p:cNvPr id="21" name="Rectangle 20"/>
            <p:cNvSpPr/>
            <p:nvPr/>
          </p:nvSpPr>
          <p:spPr bwMode="auto">
            <a:xfrm>
              <a:off x="8781392" y="3602004"/>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Server</a:t>
              </a:r>
            </a:p>
          </p:txBody>
        </p:sp>
      </p:grpSp>
    </p:spTree>
    <p:extLst>
      <p:ext uri="{BB962C8B-B14F-4D97-AF65-F5344CB8AC3E}">
        <p14:creationId xmlns:p14="http://schemas.microsoft.com/office/powerpoint/2010/main" val="24668122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More on continuous availability</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972451"/>
            <a:ext cx="5568266" cy="452431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1147763" indent="-1147763">
              <a:lnSpc>
                <a:spcPct val="100000"/>
              </a:lnSpc>
              <a:spcBef>
                <a:spcPts val="1200"/>
              </a:spcBef>
              <a:buClrTx/>
              <a:buSzTx/>
            </a:pPr>
            <a:r>
              <a:rPr lang="en-US" sz="1800" b="1" dirty="0">
                <a:solidFill>
                  <a:schemeClr val="tx1"/>
                </a:solidFill>
              </a:rPr>
              <a:t>SAC-443T</a:t>
            </a:r>
            <a:r>
              <a:rPr lang="en-US" sz="1800" b="1" dirty="0" smtClean="0">
                <a:solidFill>
                  <a:schemeClr val="tx1"/>
                </a:solidFill>
              </a:rPr>
              <a:t>	</a:t>
            </a:r>
            <a:r>
              <a:rPr lang="en-US" sz="1800" b="1" dirty="0">
                <a:solidFill>
                  <a:schemeClr val="tx1"/>
                </a:solidFill>
              </a:rPr>
              <a:t>Business and partnering opportunities: Windows Server 8 continuous availability</a:t>
            </a:r>
          </a:p>
          <a:p>
            <a:pPr marL="1147763" indent="-1147763">
              <a:lnSpc>
                <a:spcPct val="100000"/>
              </a:lnSpc>
              <a:spcBef>
                <a:spcPts val="1200"/>
              </a:spcBef>
              <a:buClrTx/>
              <a:buSzTx/>
            </a:pPr>
            <a:r>
              <a:rPr lang="en-US" sz="1800" b="1" dirty="0">
                <a:solidFill>
                  <a:schemeClr val="tx1"/>
                </a:solidFill>
              </a:rPr>
              <a:t>SAC-474T</a:t>
            </a:r>
            <a:r>
              <a:rPr lang="en-US" sz="1800" b="1" dirty="0" smtClean="0">
                <a:solidFill>
                  <a:schemeClr val="tx1"/>
                </a:solidFill>
              </a:rPr>
              <a:t>	</a:t>
            </a:r>
            <a:r>
              <a:rPr lang="en-US" sz="1800" b="1" dirty="0">
                <a:solidFill>
                  <a:schemeClr val="tx1"/>
                </a:solidFill>
              </a:rPr>
              <a:t>Platform storage evolved</a:t>
            </a:r>
          </a:p>
          <a:p>
            <a:pPr marL="1147763" indent="-1147763">
              <a:lnSpc>
                <a:spcPct val="100000"/>
              </a:lnSpc>
              <a:spcBef>
                <a:spcPts val="1200"/>
              </a:spcBef>
              <a:buClrTx/>
              <a:buSzTx/>
            </a:pPr>
            <a:r>
              <a:rPr lang="en-US" sz="1800" b="1" dirty="0">
                <a:solidFill>
                  <a:schemeClr val="tx1"/>
                </a:solidFill>
              </a:rPr>
              <a:t>SAC-446T </a:t>
            </a:r>
            <a:r>
              <a:rPr lang="en-US" sz="1800" b="1" dirty="0" smtClean="0">
                <a:solidFill>
                  <a:schemeClr val="tx1"/>
                </a:solidFill>
              </a:rPr>
              <a:t>	</a:t>
            </a:r>
            <a:r>
              <a:rPr lang="en-US" sz="1800" b="1" dirty="0">
                <a:solidFill>
                  <a:schemeClr val="tx1"/>
                </a:solidFill>
              </a:rPr>
              <a:t>Designing systems for continuous availability and scalability</a:t>
            </a:r>
          </a:p>
          <a:p>
            <a:pPr marL="1147763" indent="-1147763">
              <a:lnSpc>
                <a:spcPct val="100000"/>
              </a:lnSpc>
              <a:spcBef>
                <a:spcPts val="1200"/>
              </a:spcBef>
              <a:buClrTx/>
              <a:buSzTx/>
            </a:pPr>
            <a:r>
              <a:rPr lang="en-US" sz="1800" b="1" dirty="0">
                <a:solidFill>
                  <a:schemeClr val="tx1"/>
                </a:solidFill>
              </a:rPr>
              <a:t>SAC-450T</a:t>
            </a:r>
            <a:r>
              <a:rPr lang="en-US" sz="1800" b="1" dirty="0" smtClean="0">
                <a:solidFill>
                  <a:schemeClr val="tx1"/>
                </a:solidFill>
              </a:rPr>
              <a:t>	</a:t>
            </a:r>
            <a:r>
              <a:rPr lang="en-US" sz="1800" b="1" dirty="0">
                <a:solidFill>
                  <a:schemeClr val="tx1"/>
                </a:solidFill>
              </a:rPr>
              <a:t>Designing systems for continuous availability - multi-node with block storage</a:t>
            </a:r>
          </a:p>
          <a:p>
            <a:pPr marL="1147763" indent="-1147763">
              <a:lnSpc>
                <a:spcPct val="100000"/>
              </a:lnSpc>
              <a:spcBef>
                <a:spcPts val="1200"/>
              </a:spcBef>
              <a:buClrTx/>
              <a:buSzTx/>
            </a:pPr>
            <a:r>
              <a:rPr lang="en-US" sz="1800" b="1" dirty="0">
                <a:solidFill>
                  <a:schemeClr val="tx1"/>
                </a:solidFill>
              </a:rPr>
              <a:t>SAC-444T</a:t>
            </a:r>
            <a:r>
              <a:rPr lang="en-US" sz="1800" b="1" dirty="0" smtClean="0">
                <a:solidFill>
                  <a:schemeClr val="tx1"/>
                </a:solidFill>
              </a:rPr>
              <a:t>	</a:t>
            </a:r>
            <a:r>
              <a:rPr lang="en-US" sz="1800" b="1" dirty="0">
                <a:solidFill>
                  <a:schemeClr val="tx1"/>
                </a:solidFill>
              </a:rPr>
              <a:t>Designing systems for continuous availability - multi-node with remote file storage</a:t>
            </a:r>
          </a:p>
          <a:p>
            <a:pPr marL="1147763" indent="-1147763">
              <a:lnSpc>
                <a:spcPct val="100000"/>
              </a:lnSpc>
              <a:spcBef>
                <a:spcPts val="1200"/>
              </a:spcBef>
              <a:buClrTx/>
              <a:buSzTx/>
            </a:pPr>
            <a:r>
              <a:rPr lang="en-US" sz="1800" b="1" dirty="0">
                <a:solidFill>
                  <a:schemeClr val="tx1"/>
                </a:solidFill>
              </a:rPr>
              <a:t>SAC-451T</a:t>
            </a:r>
            <a:r>
              <a:rPr lang="en-US" sz="1800" b="1" dirty="0" smtClean="0">
                <a:solidFill>
                  <a:schemeClr val="tx1"/>
                </a:solidFill>
              </a:rPr>
              <a:t>	</a:t>
            </a:r>
            <a:r>
              <a:rPr lang="en-US" sz="1800" b="1" dirty="0">
                <a:solidFill>
                  <a:schemeClr val="tx1"/>
                </a:solidFill>
              </a:rPr>
              <a:t>Building continuously available systems with Hyper-V</a:t>
            </a:r>
          </a:p>
          <a:p>
            <a:pPr marL="1147763" indent="-1147763">
              <a:lnSpc>
                <a:spcPct val="100000"/>
              </a:lnSpc>
              <a:spcBef>
                <a:spcPts val="1200"/>
              </a:spcBef>
              <a:buClrTx/>
              <a:buSzTx/>
            </a:pPr>
            <a:r>
              <a:rPr lang="en-US" sz="1800" b="1" dirty="0">
                <a:solidFill>
                  <a:schemeClr val="tx1"/>
                </a:solidFill>
              </a:rPr>
              <a:t>SAC-449T</a:t>
            </a:r>
            <a:r>
              <a:rPr lang="en-US" sz="1800" b="1" dirty="0" smtClean="0">
                <a:solidFill>
                  <a:schemeClr val="tx1"/>
                </a:solidFill>
              </a:rPr>
              <a:t>	</a:t>
            </a:r>
            <a:r>
              <a:rPr lang="en-US" sz="1800" b="1" dirty="0">
                <a:solidFill>
                  <a:schemeClr val="tx1"/>
                </a:solidFill>
              </a:rPr>
              <a:t>Building continuously available file server NAS appliances</a:t>
            </a:r>
          </a:p>
        </p:txBody>
      </p:sp>
      <p:sp>
        <p:nvSpPr>
          <p:cNvPr id="12" name="TextBox 11"/>
          <p:cNvSpPr txBox="1"/>
          <p:nvPr/>
        </p:nvSpPr>
        <p:spPr>
          <a:xfrm>
            <a:off x="799878" y="1161105"/>
            <a:ext cx="5568265"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7391400" y="1163030"/>
            <a:ext cx="4012398" cy="640080"/>
          </a:xfrm>
          <a:prstGeom prst="rect">
            <a:avLst/>
          </a:prstGeom>
          <a:solidFill>
            <a:srgbClr val="65BC46"/>
          </a:solidFill>
        </p:spPr>
        <p:txBody>
          <a:bodyPr wrap="square" rtlCol="0">
            <a:spAutoFit/>
          </a:bodyPr>
          <a:lstStyle>
            <a:defPPr>
              <a:defRPr lang="en-US"/>
            </a:defPPr>
            <a:lvl1pPr>
              <a:defRPr sz="2000" b="1"/>
            </a:lvl1pPr>
          </a:lstStyle>
          <a:p>
            <a:r>
              <a:rPr lang="en-US" dirty="0" smtClean="0"/>
              <a:t>RELATED HANDS-ON </a:t>
            </a:r>
            <a:r>
              <a:rPr lang="en-US" dirty="0"/>
              <a:t>LABS</a:t>
            </a:r>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2" name="TextBox 21"/>
          <p:cNvSpPr txBox="1"/>
          <p:nvPr/>
        </p:nvSpPr>
        <p:spPr>
          <a:xfrm>
            <a:off x="7391399" y="1972451"/>
            <a:ext cx="4515051" cy="2616101"/>
          </a:xfrm>
          <a:prstGeom prst="rect">
            <a:avLst/>
          </a:prstGeom>
        </p:spPr>
        <p:txBody>
          <a:bodyPr vert="horz" wrap="square" lIns="0" tIns="0" rIns="0" bIns="0" rtlCol="0">
            <a:spAutoFit/>
          </a:bodyPr>
          <a:lstStyle>
            <a:defPPr>
              <a:defRPr lang="en-US"/>
            </a:defPPr>
            <a:lvl1pPr marL="631825" lvl="0" indent="-631825">
              <a:lnSpc>
                <a:spcPct val="100000"/>
              </a:lnSpc>
              <a:spcBef>
                <a:spcPts val="1200"/>
              </a:spcBef>
              <a:buClrTx/>
              <a:buSzTx/>
              <a:buFont typeface="Arial" pitchFamily="34" charset="0"/>
              <a:buNone/>
              <a:defRPr sz="2000" b="1"/>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1319213" indent="-1319213"/>
            <a:r>
              <a:rPr lang="en-US" dirty="0"/>
              <a:t>SAC-963H</a:t>
            </a:r>
            <a:r>
              <a:rPr lang="en-US" dirty="0" smtClean="0"/>
              <a:t>	</a:t>
            </a:r>
            <a:r>
              <a:rPr lang="en-US" dirty="0"/>
              <a:t>SMB2 in a continuously available file server</a:t>
            </a:r>
          </a:p>
          <a:p>
            <a:pPr marL="1319213" indent="-1319213"/>
            <a:r>
              <a:rPr lang="en-US" dirty="0"/>
              <a:t>SAC-964H</a:t>
            </a:r>
            <a:r>
              <a:rPr lang="en-US" dirty="0" smtClean="0"/>
              <a:t>	</a:t>
            </a:r>
            <a:r>
              <a:rPr lang="en-US" dirty="0"/>
              <a:t>SMB2 support in Hyper-V</a:t>
            </a:r>
          </a:p>
          <a:p>
            <a:pPr marL="1319213" indent="-1319213"/>
            <a:r>
              <a:rPr lang="en-US" dirty="0"/>
              <a:t>SAC-966H</a:t>
            </a:r>
            <a:r>
              <a:rPr lang="en-US" dirty="0" smtClean="0"/>
              <a:t>	</a:t>
            </a:r>
            <a:r>
              <a:rPr lang="en-US" dirty="0"/>
              <a:t>Turning Windows Server into a block storage device</a:t>
            </a:r>
          </a:p>
          <a:p>
            <a:pPr marL="1319213" indent="-1319213"/>
            <a:r>
              <a:rPr lang="en-US" dirty="0"/>
              <a:t>SAC-967H</a:t>
            </a:r>
            <a:r>
              <a:rPr lang="en-US" dirty="0" smtClean="0"/>
              <a:t>	</a:t>
            </a:r>
            <a:r>
              <a:rPr lang="en-US" dirty="0"/>
              <a:t>NIC Teaming on Windows Server 8</a:t>
            </a:r>
          </a:p>
        </p:txBody>
      </p:sp>
    </p:spTree>
    <p:extLst>
      <p:ext uri="{BB962C8B-B14F-4D97-AF65-F5344CB8AC3E}">
        <p14:creationId xmlns:p14="http://schemas.microsoft.com/office/powerpoint/2010/main" val="387009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5862495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199004844"/>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07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918269"/>
          </a:xfrm>
        </p:spPr>
        <p:txBody>
          <a:bodyPr/>
          <a:lstStyle/>
          <a:p>
            <a:pPr marL="342918" indent="-342900"/>
            <a:r>
              <a:rPr lang="en-US" dirty="0" smtClean="0"/>
              <a:t>Learn how Hyper-V </a:t>
            </a:r>
            <a:r>
              <a:rPr lang="en-US" dirty="0"/>
              <a:t>completes the </a:t>
            </a:r>
            <a:r>
              <a:rPr lang="en-US" dirty="0" smtClean="0"/>
              <a:t>continuous availability platform</a:t>
            </a:r>
          </a:p>
          <a:p>
            <a:pPr marL="342918" indent="-342900"/>
            <a:r>
              <a:rPr lang="en-US" dirty="0" smtClean="0"/>
              <a:t>Learn how Hyper-V uses new hardware features in:</a:t>
            </a:r>
          </a:p>
          <a:p>
            <a:pPr marL="738206" lvl="1" indent="-342900"/>
            <a:r>
              <a:rPr lang="en-US" dirty="0" smtClean="0"/>
              <a:t>Storage</a:t>
            </a:r>
          </a:p>
          <a:p>
            <a:pPr marL="738206" lvl="1" indent="-342900"/>
            <a:r>
              <a:rPr lang="en-US" dirty="0" smtClean="0"/>
              <a:t>Networking</a:t>
            </a:r>
          </a:p>
          <a:p>
            <a:pPr marL="738206" lvl="1" indent="-342900"/>
            <a:r>
              <a:rPr lang="en-US" dirty="0" smtClean="0"/>
              <a:t>Server</a:t>
            </a:r>
            <a:endParaRPr lang="en-US" dirty="0"/>
          </a:p>
          <a:p>
            <a:endParaRPr lang="en-US" dirty="0" smtClean="0"/>
          </a:p>
          <a:p>
            <a:pPr marL="0" indent="0">
              <a:buNone/>
            </a:pPr>
            <a:r>
              <a:rPr lang="en-US" dirty="0" smtClean="0">
                <a:latin typeface="+mj-lt"/>
              </a:rPr>
              <a:t>You’ll leave with examples of how to</a:t>
            </a:r>
          </a:p>
          <a:p>
            <a:r>
              <a:rPr lang="en-US" dirty="0" smtClean="0"/>
              <a:t>How to design hardware and solutions for continuously available Hyper-V deployments</a:t>
            </a:r>
            <a:endParaRPr lang="en-US" dirty="0"/>
          </a:p>
        </p:txBody>
      </p:sp>
    </p:spTree>
    <p:extLst>
      <p:ext uri="{BB962C8B-B14F-4D97-AF65-F5344CB8AC3E}">
        <p14:creationId xmlns:p14="http://schemas.microsoft.com/office/powerpoint/2010/main" val="9376636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b="1" dirty="0" smtClean="0">
                <a:solidFill>
                  <a:schemeClr val="accent3"/>
                </a:solidFill>
                <a:latin typeface="+mn-lt"/>
              </a:rPr>
              <a:t>Continuously available </a:t>
            </a:r>
            <a:r>
              <a:rPr lang="en-US" sz="5000" dirty="0" smtClean="0">
                <a:latin typeface="+mn-lt"/>
              </a:rPr>
              <a:t>software and hardware platforms are designed to support </a:t>
            </a:r>
            <a:r>
              <a:rPr lang="en-US" sz="5000" dirty="0">
                <a:solidFill>
                  <a:schemeClr val="accent1">
                    <a:lumMod val="40000"/>
                    <a:lumOff val="60000"/>
                  </a:schemeClr>
                </a:solidFill>
                <a:latin typeface="+mn-lt"/>
              </a:rPr>
              <a:t>transparent failover </a:t>
            </a:r>
            <a:r>
              <a:rPr lang="en-US" sz="5000" dirty="0" smtClean="0">
                <a:latin typeface="+mn-lt"/>
              </a:rPr>
              <a:t>without data loss</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8361589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1218795"/>
          </a:xfrm>
        </p:spPr>
        <p:txBody>
          <a:bodyPr/>
          <a:lstStyle/>
          <a:p>
            <a:r>
              <a:rPr lang="en-US" dirty="0" smtClean="0"/>
              <a:t>Customers use Hyper-V to improve continuous availability</a:t>
            </a:r>
            <a:endParaRPr lang="en-US" dirty="0"/>
          </a:p>
        </p:txBody>
      </p:sp>
      <p:grpSp>
        <p:nvGrpSpPr>
          <p:cNvPr id="5" name="Group 4"/>
          <p:cNvGrpSpPr/>
          <p:nvPr/>
        </p:nvGrpSpPr>
        <p:grpSpPr>
          <a:xfrm>
            <a:off x="2235029" y="1507879"/>
            <a:ext cx="3657600" cy="2514600"/>
            <a:chOff x="327388" y="2138505"/>
            <a:chExt cx="3657600" cy="2514600"/>
          </a:xfrm>
        </p:grpSpPr>
        <p:sp>
          <p:nvSpPr>
            <p:cNvPr id="18" name="Rectangle 17"/>
            <p:cNvSpPr/>
            <p:nvPr/>
          </p:nvSpPr>
          <p:spPr bwMode="auto">
            <a:xfrm>
              <a:off x="327388" y="2138505"/>
              <a:ext cx="3657600" cy="2514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a:r>
                <a:rPr lang="en-US" sz="3200" b="1" dirty="0">
                  <a:solidFill>
                    <a:schemeClr val="tx1"/>
                  </a:solidFill>
                </a:rPr>
                <a:t>Move running VMs within </a:t>
              </a:r>
              <a:r>
                <a:rPr lang="en-US" sz="3200" b="1" dirty="0">
                  <a:solidFill>
                    <a:schemeClr val="bg1"/>
                  </a:solidFill>
                </a:rPr>
                <a:t>and across </a:t>
              </a:r>
              <a:r>
                <a:rPr lang="en-US" sz="3200" b="1" dirty="0" smtClean="0">
                  <a:solidFill>
                    <a:schemeClr val="bg1"/>
                  </a:solidFill>
                </a:rPr>
                <a:t>clusters</a:t>
              </a:r>
              <a:endParaRPr lang="en-US" sz="3200" dirty="0">
                <a:gradFill>
                  <a:gsLst>
                    <a:gs pos="0">
                      <a:schemeClr val="tx1"/>
                    </a:gs>
                    <a:gs pos="100000">
                      <a:schemeClr val="tx1"/>
                    </a:gs>
                  </a:gsLst>
                  <a:lin ang="5400000" scaled="0"/>
                </a:gradFill>
              </a:endParaRPr>
            </a:p>
          </p:txBody>
        </p:sp>
        <p:sp>
          <p:nvSpPr>
            <p:cNvPr id="21" name="Rectangle 20"/>
            <p:cNvSpPr/>
            <p:nvPr/>
          </p:nvSpPr>
          <p:spPr bwMode="auto">
            <a:xfrm>
              <a:off x="327388" y="2138505"/>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latin typeface="+mj-lt"/>
                </a:rPr>
                <a:t>Live migration</a:t>
              </a:r>
              <a:endParaRPr lang="en-US" sz="2400" b="1" dirty="0">
                <a:solidFill>
                  <a:schemeClr val="bg1"/>
                </a:solidFill>
                <a:latin typeface="+mj-lt"/>
              </a:endParaRPr>
            </a:p>
          </p:txBody>
        </p:sp>
      </p:grpSp>
      <p:grpSp>
        <p:nvGrpSpPr>
          <p:cNvPr id="4" name="Group 3"/>
          <p:cNvGrpSpPr/>
          <p:nvPr/>
        </p:nvGrpSpPr>
        <p:grpSpPr>
          <a:xfrm>
            <a:off x="6169242" y="1502628"/>
            <a:ext cx="3662797" cy="2514600"/>
            <a:chOff x="4261601" y="2133254"/>
            <a:chExt cx="3662797" cy="2514600"/>
          </a:xfrm>
        </p:grpSpPr>
        <p:sp>
          <p:nvSpPr>
            <p:cNvPr id="19" name="Rectangle 18"/>
            <p:cNvSpPr/>
            <p:nvPr/>
          </p:nvSpPr>
          <p:spPr bwMode="auto">
            <a:xfrm>
              <a:off x="4261601" y="2133254"/>
              <a:ext cx="3657600" cy="2514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a:r>
                <a:rPr lang="en-US" sz="3200" b="1" dirty="0">
                  <a:solidFill>
                    <a:schemeClr val="bg1"/>
                  </a:solidFill>
                </a:rPr>
                <a:t>Move virtual machine storage with no downtime</a:t>
              </a:r>
            </a:p>
          </p:txBody>
        </p:sp>
        <p:sp>
          <p:nvSpPr>
            <p:cNvPr id="22" name="Rectangle 21"/>
            <p:cNvSpPr/>
            <p:nvPr/>
          </p:nvSpPr>
          <p:spPr bwMode="auto">
            <a:xfrm>
              <a:off x="4266798" y="213325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latin typeface="+mj-lt"/>
                </a:rPr>
                <a:t>Storage migration</a:t>
              </a:r>
              <a:endParaRPr lang="en-US" sz="2400" b="1" dirty="0">
                <a:solidFill>
                  <a:schemeClr val="bg1"/>
                </a:solidFill>
                <a:latin typeface="+mj-lt"/>
              </a:endParaRPr>
            </a:p>
          </p:txBody>
        </p:sp>
      </p:grpSp>
      <p:grpSp>
        <p:nvGrpSpPr>
          <p:cNvPr id="3" name="Group 2"/>
          <p:cNvGrpSpPr/>
          <p:nvPr/>
        </p:nvGrpSpPr>
        <p:grpSpPr>
          <a:xfrm>
            <a:off x="2230546" y="4120024"/>
            <a:ext cx="3662083" cy="2514600"/>
            <a:chOff x="8236895" y="2139525"/>
            <a:chExt cx="3662083" cy="2514600"/>
          </a:xfrm>
        </p:grpSpPr>
        <p:sp>
          <p:nvSpPr>
            <p:cNvPr id="20" name="Rectangle 19"/>
            <p:cNvSpPr/>
            <p:nvPr/>
          </p:nvSpPr>
          <p:spPr bwMode="auto">
            <a:xfrm>
              <a:off x="8236895" y="2139525"/>
              <a:ext cx="3657600" cy="2514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a:r>
                <a:rPr lang="en-US" sz="3200" b="1" dirty="0">
                  <a:solidFill>
                    <a:schemeClr val="tx1"/>
                  </a:solidFill>
                </a:rPr>
                <a:t>Use guest clustering with </a:t>
              </a:r>
              <a:r>
                <a:rPr lang="en-US" sz="3200" b="1" dirty="0" err="1">
                  <a:solidFill>
                    <a:schemeClr val="tx1"/>
                  </a:solidFill>
                </a:rPr>
                <a:t>iSCSI</a:t>
              </a:r>
              <a:r>
                <a:rPr lang="en-US" sz="3200" b="1" dirty="0">
                  <a:solidFill>
                    <a:schemeClr val="tx1"/>
                  </a:solidFill>
                </a:rPr>
                <a:t> </a:t>
              </a:r>
              <a:r>
                <a:rPr lang="en-US" sz="3200" b="1" dirty="0">
                  <a:solidFill>
                    <a:schemeClr val="bg1"/>
                  </a:solidFill>
                </a:rPr>
                <a:t>or </a:t>
              </a:r>
              <a:r>
                <a:rPr lang="en-US" sz="3200" b="1" dirty="0" err="1">
                  <a:solidFill>
                    <a:schemeClr val="bg1"/>
                  </a:solidFill>
                </a:rPr>
                <a:t>FibreChannel</a:t>
              </a:r>
              <a:endParaRPr lang="en-US" sz="3200" b="1" dirty="0">
                <a:solidFill>
                  <a:schemeClr val="bg1"/>
                </a:solidFill>
                <a:latin typeface="Segoe UI Light" pitchFamily="34" charset="0"/>
              </a:endParaRPr>
            </a:p>
          </p:txBody>
        </p:sp>
        <p:sp>
          <p:nvSpPr>
            <p:cNvPr id="23" name="Rectangle 22"/>
            <p:cNvSpPr/>
            <p:nvPr/>
          </p:nvSpPr>
          <p:spPr bwMode="auto">
            <a:xfrm>
              <a:off x="8241378" y="2139525"/>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latin typeface="+mj-lt"/>
                </a:rPr>
                <a:t>Guest clustering</a:t>
              </a:r>
              <a:endParaRPr lang="en-US" sz="2400" b="1" dirty="0">
                <a:solidFill>
                  <a:schemeClr val="bg1"/>
                </a:solidFill>
                <a:latin typeface="+mj-lt"/>
              </a:endParaRPr>
            </a:p>
          </p:txBody>
        </p:sp>
      </p:grpSp>
      <p:grpSp>
        <p:nvGrpSpPr>
          <p:cNvPr id="6" name="Group 5"/>
          <p:cNvGrpSpPr/>
          <p:nvPr/>
        </p:nvGrpSpPr>
        <p:grpSpPr>
          <a:xfrm>
            <a:off x="6164759" y="4120024"/>
            <a:ext cx="3662083" cy="2514600"/>
            <a:chOff x="7317240" y="4057662"/>
            <a:chExt cx="3662083" cy="2514600"/>
          </a:xfrm>
        </p:grpSpPr>
        <p:sp>
          <p:nvSpPr>
            <p:cNvPr id="10" name="Rectangle 9"/>
            <p:cNvSpPr/>
            <p:nvPr/>
          </p:nvSpPr>
          <p:spPr bwMode="auto">
            <a:xfrm>
              <a:off x="7317240" y="4057662"/>
              <a:ext cx="3657600" cy="2514600"/>
            </a:xfrm>
            <a:prstGeom prst="rect">
              <a:avLst/>
            </a:prstGeom>
            <a:solidFill>
              <a:schemeClr val="accent1">
                <a:shade val="51000"/>
                <a:satMod val="13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a:r>
                <a:rPr lang="en-US" sz="3200" b="1" dirty="0" smtClean="0">
                  <a:solidFill>
                    <a:schemeClr val="bg1"/>
                  </a:solidFill>
                </a:rPr>
                <a:t>Maintain a warm standby system for disaster recovery</a:t>
              </a:r>
              <a:endParaRPr lang="en-US" sz="3200" b="1" dirty="0">
                <a:solidFill>
                  <a:schemeClr val="bg1"/>
                </a:solidFill>
                <a:latin typeface="Segoe UI Light" pitchFamily="34" charset="0"/>
              </a:endParaRPr>
            </a:p>
          </p:txBody>
        </p:sp>
        <p:sp>
          <p:nvSpPr>
            <p:cNvPr id="11" name="Rectangle 10"/>
            <p:cNvSpPr/>
            <p:nvPr/>
          </p:nvSpPr>
          <p:spPr bwMode="auto">
            <a:xfrm>
              <a:off x="7321723" y="405766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bg1"/>
                  </a:solidFill>
                  <a:latin typeface="+mj-lt"/>
                </a:rPr>
                <a:t>Hyper-V Replica</a:t>
              </a:r>
              <a:endParaRPr lang="en-US" sz="2400" b="1" dirty="0">
                <a:solidFill>
                  <a:schemeClr val="bg1"/>
                </a:solidFill>
                <a:latin typeface="+mj-lt"/>
              </a:endParaRPr>
            </a:p>
          </p:txBody>
        </p:sp>
      </p:grpSp>
    </p:spTree>
    <p:extLst>
      <p:ext uri="{BB962C8B-B14F-4D97-AF65-F5344CB8AC3E}">
        <p14:creationId xmlns:p14="http://schemas.microsoft.com/office/powerpoint/2010/main" val="4177330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8072060" cy="5486400"/>
          </a:xfrm>
        </p:spPr>
        <p:txBody>
          <a:bodyPr anchor="b">
            <a:noAutofit/>
          </a:bodyPr>
          <a:lstStyle/>
          <a:p>
            <a:r>
              <a:rPr lang="en-US" sz="5000" dirty="0" smtClean="0">
                <a:latin typeface="+mn-lt"/>
              </a:rPr>
              <a:t>Virtualization customers demand </a:t>
            </a:r>
            <a:r>
              <a:rPr lang="en-US" sz="5000" dirty="0" smtClean="0">
                <a:solidFill>
                  <a:srgbClr val="FF0000"/>
                </a:solidFill>
              </a:rPr>
              <a:t>Continuous </a:t>
            </a:r>
            <a:r>
              <a:rPr lang="en-US" sz="5000" dirty="0">
                <a:solidFill>
                  <a:srgbClr val="FF0000"/>
                </a:solidFill>
              </a:rPr>
              <a:t>Availability </a:t>
            </a:r>
            <a:r>
              <a:rPr lang="en-US" sz="5000" dirty="0">
                <a:latin typeface="+mn-lt"/>
              </a:rPr>
              <a:t>from hardware </a:t>
            </a:r>
            <a:r>
              <a:rPr lang="en-US" sz="5000" dirty="0" smtClean="0">
                <a:latin typeface="+mn-lt"/>
              </a:rPr>
              <a:t>— the impact of failure is magnified due to consolidation </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1066476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How do you build the right continuously available platforms for Hyper-V?</a:t>
            </a:r>
            <a:endParaRPr lang="en-US" sz="5000" dirty="0">
              <a:latin typeface="+mn-lt"/>
            </a:endParaRPr>
          </a:p>
        </p:txBody>
      </p:sp>
      <p:grpSp>
        <p:nvGrpSpPr>
          <p:cNvPr id="22" name="Group 21"/>
          <p:cNvGrpSpPr/>
          <p:nvPr/>
        </p:nvGrpSpPr>
        <p:grpSpPr>
          <a:xfrm>
            <a:off x="8592205" y="2875128"/>
            <a:ext cx="3168870" cy="3614178"/>
            <a:chOff x="8781392" y="1002906"/>
            <a:chExt cx="3168870" cy="3614178"/>
          </a:xfrm>
        </p:grpSpPr>
        <p:sp>
          <p:nvSpPr>
            <p:cNvPr id="2" name="Rectangle 1"/>
            <p:cNvSpPr/>
            <p:nvPr/>
          </p:nvSpPr>
          <p:spPr bwMode="auto">
            <a:xfrm>
              <a:off x="8781393" y="1002906"/>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Storage</a:t>
              </a:r>
            </a:p>
          </p:txBody>
        </p:sp>
        <p:sp>
          <p:nvSpPr>
            <p:cNvPr id="20" name="Rectangle 19"/>
            <p:cNvSpPr/>
            <p:nvPr/>
          </p:nvSpPr>
          <p:spPr bwMode="auto">
            <a:xfrm>
              <a:off x="8781393" y="2302455"/>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Network</a:t>
              </a:r>
            </a:p>
          </p:txBody>
        </p:sp>
        <p:sp>
          <p:nvSpPr>
            <p:cNvPr id="21" name="Rectangle 20"/>
            <p:cNvSpPr/>
            <p:nvPr/>
          </p:nvSpPr>
          <p:spPr bwMode="auto">
            <a:xfrm>
              <a:off x="8781392" y="3602004"/>
              <a:ext cx="3168869" cy="1015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chemeClr val="tx1"/>
                      </a:gs>
                      <a:gs pos="100000">
                        <a:schemeClr val="tx1"/>
                      </a:gs>
                    </a:gsLst>
                    <a:lin ang="5400000" scaled="0"/>
                  </a:gradFill>
                </a:rPr>
                <a:t>Server</a:t>
              </a:r>
            </a:p>
          </p:txBody>
        </p:sp>
      </p:grpSp>
    </p:spTree>
    <p:extLst>
      <p:ext uri="{BB962C8B-B14F-4D97-AF65-F5344CB8AC3E}">
        <p14:creationId xmlns:p14="http://schemas.microsoft.com/office/powerpoint/2010/main" val="5409018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48607" y="2904367"/>
            <a:ext cx="6148552" cy="3732916"/>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2000" b="1" dirty="0" smtClean="0">
                <a:solidFill>
                  <a:schemeClr val="tx1"/>
                </a:solidFill>
                <a:latin typeface="+mj-lt"/>
              </a:rPr>
              <a:t>New for Windows 8</a:t>
            </a:r>
            <a:endParaRPr lang="en-US" sz="2000" b="1" dirty="0">
              <a:solidFill>
                <a:schemeClr val="tx1"/>
              </a:solidFill>
              <a:latin typeface="+mj-lt"/>
            </a:endParaRPr>
          </a:p>
        </p:txBody>
      </p:sp>
      <p:sp>
        <p:nvSpPr>
          <p:cNvPr id="2" name="Text Placeholder 1"/>
          <p:cNvSpPr>
            <a:spLocks noGrp="1"/>
          </p:cNvSpPr>
          <p:nvPr>
            <p:ph type="body" sz="quarter" idx="13"/>
          </p:nvPr>
        </p:nvSpPr>
        <p:spPr/>
        <p:txBody>
          <a:bodyPr/>
          <a:lstStyle/>
          <a:p>
            <a:r>
              <a:rPr lang="en-US" dirty="0" smtClean="0"/>
              <a:t>More Deployment Options for Windows 8</a:t>
            </a:r>
            <a:endParaRPr lang="en-US" dirty="0"/>
          </a:p>
        </p:txBody>
      </p:sp>
      <p:sp>
        <p:nvSpPr>
          <p:cNvPr id="3" name="Title 2"/>
          <p:cNvSpPr>
            <a:spLocks noGrp="1"/>
          </p:cNvSpPr>
          <p:nvPr>
            <p:ph type="title"/>
          </p:nvPr>
        </p:nvSpPr>
        <p:spPr/>
        <p:txBody>
          <a:bodyPr/>
          <a:lstStyle/>
          <a:p>
            <a:r>
              <a:rPr lang="en-US" dirty="0" smtClean="0"/>
              <a:t>Hyper-V and shared storage</a:t>
            </a:r>
            <a:endParaRPr lang="en-US" dirty="0"/>
          </a:p>
        </p:txBody>
      </p:sp>
      <p:sp>
        <p:nvSpPr>
          <p:cNvPr id="4" name="Rounded Rectangle 3"/>
          <p:cNvSpPr/>
          <p:nvPr/>
        </p:nvSpPr>
        <p:spPr bwMode="auto">
          <a:xfrm>
            <a:off x="3217783" y="1954161"/>
            <a:ext cx="4915605" cy="830826"/>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External Storage Arrays</a:t>
            </a:r>
          </a:p>
        </p:txBody>
      </p:sp>
      <p:sp>
        <p:nvSpPr>
          <p:cNvPr id="5" name="Rounded Rectangle 4"/>
          <p:cNvSpPr/>
          <p:nvPr/>
        </p:nvSpPr>
        <p:spPr bwMode="auto">
          <a:xfrm>
            <a:off x="3217782" y="3050908"/>
            <a:ext cx="4915605" cy="830826"/>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Remote File Servers</a:t>
            </a:r>
          </a:p>
        </p:txBody>
      </p:sp>
      <p:sp>
        <p:nvSpPr>
          <p:cNvPr id="6" name="Rounded Rectangle 5"/>
          <p:cNvSpPr/>
          <p:nvPr/>
        </p:nvSpPr>
        <p:spPr bwMode="auto">
          <a:xfrm>
            <a:off x="3217783" y="4147655"/>
            <a:ext cx="4915605" cy="830826"/>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Storage Spaces</a:t>
            </a:r>
          </a:p>
        </p:txBody>
      </p:sp>
      <p:sp>
        <p:nvSpPr>
          <p:cNvPr id="7" name="Rounded Rectangle 6"/>
          <p:cNvSpPr/>
          <p:nvPr/>
        </p:nvSpPr>
        <p:spPr bwMode="auto">
          <a:xfrm>
            <a:off x="3217781" y="5244402"/>
            <a:ext cx="4915605" cy="830826"/>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Clustered PCI RAID</a:t>
            </a:r>
          </a:p>
        </p:txBody>
      </p:sp>
    </p:spTree>
    <p:extLst>
      <p:ext uri="{BB962C8B-B14F-4D97-AF65-F5344CB8AC3E}">
        <p14:creationId xmlns:p14="http://schemas.microsoft.com/office/powerpoint/2010/main" val="164719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1532022"/>
            <a:ext cx="3665622" cy="3793956"/>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Supports up to 16 terabytes</a:t>
              </a: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1532022"/>
            <a:ext cx="3665622" cy="3793956"/>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Aligns to megabyte boundaries</a:t>
              </a:r>
            </a:p>
          </p:txBody>
        </p:sp>
      </p:grpSp>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Customers can embed custom metadata</a:t>
              </a:r>
              <a:endParaRPr lang="en-US" sz="3200" b="1" dirty="0">
                <a:solidFill>
                  <a:schemeClr val="accent3"/>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8" name="Text Placeholder 7"/>
          <p:cNvSpPr>
            <a:spLocks noGrp="1"/>
          </p:cNvSpPr>
          <p:nvPr>
            <p:ph type="body" sz="quarter" idx="13"/>
          </p:nvPr>
        </p:nvSpPr>
        <p:spPr/>
        <p:txBody>
          <a:bodyPr/>
          <a:lstStyle/>
          <a:p>
            <a:r>
              <a:rPr lang="en-US" dirty="0" smtClean="0"/>
              <a:t>The new default format for Hyper-V in Windows 8</a:t>
            </a:r>
            <a:endParaRPr lang="en-US" dirty="0"/>
          </a:p>
        </p:txBody>
      </p:sp>
      <p:sp>
        <p:nvSpPr>
          <p:cNvPr id="2" name="Title 1"/>
          <p:cNvSpPr>
            <a:spLocks noGrp="1"/>
          </p:cNvSpPr>
          <p:nvPr>
            <p:ph type="title"/>
          </p:nvPr>
        </p:nvSpPr>
        <p:spPr>
          <a:xfrm>
            <a:off x="560565" y="249238"/>
            <a:ext cx="11031626" cy="609398"/>
          </a:xfrm>
        </p:spPr>
        <p:txBody>
          <a:bodyPr/>
          <a:lstStyle/>
          <a:p>
            <a:r>
              <a:rPr lang="en-US" dirty="0" smtClean="0"/>
              <a:t>Introducing VHDX</a:t>
            </a:r>
            <a:endParaRPr lang="en-US" dirty="0"/>
          </a:p>
        </p:txBody>
      </p:sp>
      <p:sp>
        <p:nvSpPr>
          <p:cNvPr id="15" name="Rectangle 14"/>
          <p:cNvSpPr/>
          <p:nvPr/>
        </p:nvSpPr>
        <p:spPr bwMode="auto">
          <a:xfrm>
            <a:off x="327388" y="454044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Larger virtual disks</a:t>
            </a:r>
            <a:endParaRPr lang="en-US" sz="2400" b="1" dirty="0">
              <a:solidFill>
                <a:schemeClr val="bg1"/>
              </a:solidFill>
            </a:endParaRPr>
          </a:p>
        </p:txBody>
      </p:sp>
      <p:sp>
        <p:nvSpPr>
          <p:cNvPr id="16" name="Rectangle 15"/>
          <p:cNvSpPr/>
          <p:nvPr/>
        </p:nvSpPr>
        <p:spPr bwMode="auto">
          <a:xfrm>
            <a:off x="4266798" y="453519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Large sector support</a:t>
            </a:r>
            <a:endParaRPr lang="en-US" sz="2400" b="1" dirty="0">
              <a:solidFill>
                <a:schemeClr val="bg1"/>
              </a:solidFill>
            </a:endParaRPr>
          </a:p>
        </p:txBody>
      </p:sp>
      <p:sp>
        <p:nvSpPr>
          <p:cNvPr id="17" name="Rectangle 16"/>
          <p:cNvSpPr/>
          <p:nvPr/>
        </p:nvSpPr>
        <p:spPr bwMode="auto">
          <a:xfrm>
            <a:off x="8241378" y="454146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User defined metadata</a:t>
            </a:r>
            <a:endParaRPr lang="en-US" sz="2400" b="1" dirty="0">
              <a:solidFill>
                <a:schemeClr val="bg1"/>
              </a:solidFill>
            </a:endParaRPr>
          </a:p>
        </p:txBody>
      </p:sp>
    </p:spTree>
    <p:extLst>
      <p:ext uri="{BB962C8B-B14F-4D97-AF65-F5344CB8AC3E}">
        <p14:creationId xmlns:p14="http://schemas.microsoft.com/office/powerpoint/2010/main" val="1197073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E1166A-0F57-49EF-9891-BA7F526D18FF}"/>
</file>

<file path=customXml/itemProps2.xml><?xml version="1.0" encoding="utf-8"?>
<ds:datastoreItem xmlns:ds="http://schemas.openxmlformats.org/officeDocument/2006/customXml" ds:itemID="{F2443E36-4693-4556-9F12-CA679324F420}"/>
</file>

<file path=customXml/itemProps3.xml><?xml version="1.0" encoding="utf-8"?>
<ds:datastoreItem xmlns:ds="http://schemas.openxmlformats.org/officeDocument/2006/customXml" ds:itemID="{2C6C79DA-A10D-4749-9998-6E5C06CF4FF9}"/>
</file>

<file path=docProps/app.xml><?xml version="1.0" encoding="utf-8"?>
<Properties xmlns="http://schemas.openxmlformats.org/officeDocument/2006/extended-properties" xmlns:vt="http://schemas.openxmlformats.org/officeDocument/2006/docPropsVTypes">
  <Template>BUILD_Breakout_Template _ SAMPLE for Scott 7.28</Template>
  <TotalTime>4446</TotalTime>
  <Words>1268</Words>
  <Application>Microsoft Office PowerPoint</Application>
  <PresentationFormat>Custom</PresentationFormat>
  <Paragraphs>238</Paragraphs>
  <Slides>24</Slides>
  <Notes>17</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continuously available systems with Hyper-V</vt:lpstr>
      <vt:lpstr>What We’ve Covered So Far …</vt:lpstr>
      <vt:lpstr>Agenda</vt:lpstr>
      <vt:lpstr>Continuously available software and hardware platforms are designed to support transparent failover without data loss</vt:lpstr>
      <vt:lpstr>Customers use Hyper-V to improve continuous availability</vt:lpstr>
      <vt:lpstr>Virtualization customers demand Continuous Availability from hardware — the impact of failure is magnified due to consolidation </vt:lpstr>
      <vt:lpstr>How do you build the right continuously available platforms for Hyper-V?</vt:lpstr>
      <vt:lpstr>Hyper-V and shared storage</vt:lpstr>
      <vt:lpstr>Introducing VHDX</vt:lpstr>
      <vt:lpstr>Hyper-V and external storage arrays</vt:lpstr>
      <vt:lpstr>Hyper-V and Offloaded Data Transfer</vt:lpstr>
      <vt:lpstr>Hyper-V support for remote file servers</vt:lpstr>
      <vt:lpstr>Hyper-V and Storage Spaces</vt:lpstr>
      <vt:lpstr>Hyper-V and Clustered PCI RAID</vt:lpstr>
      <vt:lpstr>Hyper-V and continuously available networking</vt:lpstr>
      <vt:lpstr>Hyper-V and scalable networking </vt:lpstr>
      <vt:lpstr>Hyper-V uses modern server hardware</vt:lpstr>
      <vt:lpstr>Hyper-V over SMB2 with  RDMA and Transparent Failover</vt:lpstr>
      <vt:lpstr>Demo Configuration</vt:lpstr>
      <vt:lpstr>You can build great continuously available platforms that shine with Hyper-V across a wide range of deployment options.</vt:lpstr>
      <vt:lpstr>More on continuous availability</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SAC-451T: Building continuously available systems with Hyper-V</dc:title>
  <dc:subject>BUILD</dc:subject>
  <dc:creator>Brian Dewey</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226</cp:revision>
  <cp:lastPrinted>2010-05-11T05:02:34Z</cp:lastPrinted>
  <dcterms:created xsi:type="dcterms:W3CDTF">2011-08-03T21:25:07Z</dcterms:created>
  <dcterms:modified xsi:type="dcterms:W3CDTF">2011-09-16T17:29:12Z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