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2"/>
  </p:notesMasterIdLst>
  <p:handoutMasterIdLst>
    <p:handoutMasterId r:id="rId33"/>
  </p:handoutMasterIdLst>
  <p:sldIdLst>
    <p:sldId id="430" r:id="rId8"/>
    <p:sldId id="445" r:id="rId9"/>
    <p:sldId id="484" r:id="rId10"/>
    <p:sldId id="485" r:id="rId11"/>
    <p:sldId id="458" r:id="rId12"/>
    <p:sldId id="490" r:id="rId13"/>
    <p:sldId id="496" r:id="rId14"/>
    <p:sldId id="497" r:id="rId15"/>
    <p:sldId id="475" r:id="rId16"/>
    <p:sldId id="492" r:id="rId17"/>
    <p:sldId id="463" r:id="rId18"/>
    <p:sldId id="464" r:id="rId19"/>
    <p:sldId id="483" r:id="rId20"/>
    <p:sldId id="480" r:id="rId21"/>
    <p:sldId id="481" r:id="rId22"/>
    <p:sldId id="477" r:id="rId23"/>
    <p:sldId id="494" r:id="rId24"/>
    <p:sldId id="465" r:id="rId25"/>
    <p:sldId id="468" r:id="rId26"/>
    <p:sldId id="482" r:id="rId27"/>
    <p:sldId id="478" r:id="rId28"/>
    <p:sldId id="498" r:id="rId29"/>
    <p:sldId id="271" r:id="rId30"/>
    <p:sldId id="377"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0488" autoAdjust="0"/>
  </p:normalViewPr>
  <p:slideViewPr>
    <p:cSldViewPr snapToGrid="0" snapToObjects="1">
      <p:cViewPr varScale="1">
        <p:scale>
          <a:sx n="99" d="100"/>
          <a:sy n="99" d="100"/>
        </p:scale>
        <p:origin x="-438"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2.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8DA5E-3078-4FA1-80E2-5C21BE0F830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22EEC6-7E10-4C05-A59B-61B871C3D7E8}">
      <dgm:prSet/>
      <dgm:spPr/>
      <dgm:t>
        <a:bodyPr/>
        <a:lstStyle/>
        <a:p>
          <a:pPr rtl="0"/>
          <a:r>
            <a:rPr lang="en-US" b="0" dirty="0" smtClean="0">
              <a:latin typeface="+mj-lt"/>
            </a:rPr>
            <a:t>HPC Scheduler</a:t>
          </a:r>
          <a:endParaRPr lang="en-US" b="0" dirty="0">
            <a:latin typeface="+mj-lt"/>
          </a:endParaRPr>
        </a:p>
      </dgm:t>
    </dgm:pt>
    <dgm:pt modelId="{903CD3D8-DEA0-44DE-9779-F0EACE870BEB}" type="parTrans" cxnId="{A775A027-A903-4240-B296-0CC777B68760}">
      <dgm:prSet/>
      <dgm:spPr/>
      <dgm:t>
        <a:bodyPr/>
        <a:lstStyle/>
        <a:p>
          <a:endParaRPr lang="en-US"/>
        </a:p>
      </dgm:t>
    </dgm:pt>
    <dgm:pt modelId="{5FA7B1E1-CCFB-4816-8BCB-86FAE75E3837}" type="sibTrans" cxnId="{A775A027-A903-4240-B296-0CC777B68760}">
      <dgm:prSet/>
      <dgm:spPr/>
      <dgm:t>
        <a:bodyPr/>
        <a:lstStyle/>
        <a:p>
          <a:endParaRPr lang="en-US"/>
        </a:p>
      </dgm:t>
    </dgm:pt>
    <dgm:pt modelId="{ABCB883F-E8D2-466E-B717-3A6B2A881D68}">
      <dgm:prSet phldrT="[Text]"/>
      <dgm:spPr/>
      <dgm:t>
        <a:bodyPr/>
        <a:lstStyle/>
        <a:p>
          <a:pPr rtl="0"/>
          <a:r>
            <a:rPr lang="en-US" dirty="0" smtClean="0"/>
            <a:t>Job submission API and portal</a:t>
          </a:r>
          <a:endParaRPr lang="en-US" dirty="0"/>
        </a:p>
      </dgm:t>
    </dgm:pt>
    <dgm:pt modelId="{A069C831-52DD-4F52-885D-E64A66F53725}" type="parTrans" cxnId="{3E4E4F54-B641-4E60-B747-32370583913E}">
      <dgm:prSet/>
      <dgm:spPr/>
      <dgm:t>
        <a:bodyPr/>
        <a:lstStyle/>
        <a:p>
          <a:endParaRPr lang="en-US"/>
        </a:p>
      </dgm:t>
    </dgm:pt>
    <dgm:pt modelId="{EFE572EC-7780-4BD8-A048-5C50888C028E}" type="sibTrans" cxnId="{3E4E4F54-B641-4E60-B747-32370583913E}">
      <dgm:prSet/>
      <dgm:spPr/>
      <dgm:t>
        <a:bodyPr/>
        <a:lstStyle/>
        <a:p>
          <a:endParaRPr lang="en-US"/>
        </a:p>
      </dgm:t>
    </dgm:pt>
    <dgm:pt modelId="{44BD7607-55A7-4DCE-AFF7-DBB9FA404085}">
      <dgm:prSet/>
      <dgm:spPr/>
      <dgm:t>
        <a:bodyPr/>
        <a:lstStyle/>
        <a:p>
          <a:pPr rtl="0"/>
          <a:r>
            <a:rPr lang="en-US" dirty="0" smtClean="0">
              <a:latin typeface="+mj-lt"/>
            </a:rPr>
            <a:t>Distributed Runtimes</a:t>
          </a:r>
          <a:endParaRPr lang="en-US" dirty="0">
            <a:latin typeface="+mj-lt"/>
          </a:endParaRPr>
        </a:p>
      </dgm:t>
    </dgm:pt>
    <dgm:pt modelId="{54EA79D2-68D6-4005-8168-00FD2F391C7F}" type="parTrans" cxnId="{2047A622-7BF5-41B0-8574-5E7230B3F281}">
      <dgm:prSet/>
      <dgm:spPr/>
      <dgm:t>
        <a:bodyPr/>
        <a:lstStyle/>
        <a:p>
          <a:endParaRPr lang="en-US"/>
        </a:p>
      </dgm:t>
    </dgm:pt>
    <dgm:pt modelId="{5DD8A672-C3F2-484F-9B48-D0FEF5CD23C1}" type="sibTrans" cxnId="{2047A622-7BF5-41B0-8574-5E7230B3F281}">
      <dgm:prSet/>
      <dgm:spPr/>
      <dgm:t>
        <a:bodyPr/>
        <a:lstStyle/>
        <a:p>
          <a:endParaRPr lang="en-US"/>
        </a:p>
      </dgm:t>
    </dgm:pt>
    <dgm:pt modelId="{B9018E8B-6D7F-4F99-96FA-AE51626734DE}">
      <dgm:prSet/>
      <dgm:spPr/>
      <dgm:t>
        <a:bodyPr/>
        <a:lstStyle/>
        <a:p>
          <a:pPr rtl="0"/>
          <a:r>
            <a:rPr lang="en-US" dirty="0" smtClean="0"/>
            <a:t>Parametric Sweeps</a:t>
          </a:r>
          <a:endParaRPr lang="en-US" dirty="0"/>
        </a:p>
      </dgm:t>
    </dgm:pt>
    <dgm:pt modelId="{EB20449E-248C-4881-8AFF-98893AD1EE20}" type="parTrans" cxnId="{089592BA-59BC-4E91-BC9F-3E3B525BFE7C}">
      <dgm:prSet/>
      <dgm:spPr/>
      <dgm:t>
        <a:bodyPr/>
        <a:lstStyle/>
        <a:p>
          <a:endParaRPr lang="en-US"/>
        </a:p>
      </dgm:t>
    </dgm:pt>
    <dgm:pt modelId="{0AAE0F81-FBC5-4215-ABA5-9BBE9F3EF818}" type="sibTrans" cxnId="{089592BA-59BC-4E91-BC9F-3E3B525BFE7C}">
      <dgm:prSet/>
      <dgm:spPr/>
      <dgm:t>
        <a:bodyPr/>
        <a:lstStyle/>
        <a:p>
          <a:endParaRPr lang="en-US"/>
        </a:p>
      </dgm:t>
    </dgm:pt>
    <dgm:pt modelId="{C42CC2B8-DE16-4732-8359-ECEF4D9F023D}">
      <dgm:prSet phldrT="[Text]"/>
      <dgm:spPr/>
      <dgm:t>
        <a:bodyPr/>
        <a:lstStyle/>
        <a:p>
          <a:r>
            <a:rPr lang="en-US" dirty="0" smtClean="0"/>
            <a:t>Job queue and priorities</a:t>
          </a:r>
          <a:endParaRPr lang="en-US" dirty="0"/>
        </a:p>
      </dgm:t>
    </dgm:pt>
    <dgm:pt modelId="{5BD9A3F2-125F-4394-B38A-7A8C9E782DCE}" type="parTrans" cxnId="{AE3E46C7-A7A3-4C9F-92DB-0EA8643D5571}">
      <dgm:prSet/>
      <dgm:spPr/>
      <dgm:t>
        <a:bodyPr/>
        <a:lstStyle/>
        <a:p>
          <a:endParaRPr lang="en-US"/>
        </a:p>
      </dgm:t>
    </dgm:pt>
    <dgm:pt modelId="{CD31DD65-1BDA-40CB-A58A-4B4922AAE780}" type="sibTrans" cxnId="{AE3E46C7-A7A3-4C9F-92DB-0EA8643D5571}">
      <dgm:prSet/>
      <dgm:spPr/>
      <dgm:t>
        <a:bodyPr/>
        <a:lstStyle/>
        <a:p>
          <a:endParaRPr lang="en-US"/>
        </a:p>
      </dgm:t>
    </dgm:pt>
    <dgm:pt modelId="{BB30D25E-FF9A-45ED-8057-1BA780E7135F}">
      <dgm:prSet phldrT="[Text]"/>
      <dgm:spPr/>
      <dgm:t>
        <a:bodyPr/>
        <a:lstStyle/>
        <a:p>
          <a:r>
            <a:rPr lang="en-US" dirty="0" smtClean="0"/>
            <a:t>Task activation and monitoring</a:t>
          </a:r>
          <a:endParaRPr lang="en-US" dirty="0"/>
        </a:p>
      </dgm:t>
    </dgm:pt>
    <dgm:pt modelId="{07E2E49E-67BB-432D-95E4-C4D23BFE70F1}" type="parTrans" cxnId="{83242307-50A5-4D4C-AB8F-1158C42621A9}">
      <dgm:prSet/>
      <dgm:spPr/>
      <dgm:t>
        <a:bodyPr/>
        <a:lstStyle/>
        <a:p>
          <a:endParaRPr lang="en-US"/>
        </a:p>
      </dgm:t>
    </dgm:pt>
    <dgm:pt modelId="{C5516FF3-2AD6-4F6C-979F-C7E8D9210718}" type="sibTrans" cxnId="{83242307-50A5-4D4C-AB8F-1158C42621A9}">
      <dgm:prSet/>
      <dgm:spPr/>
      <dgm:t>
        <a:bodyPr/>
        <a:lstStyle/>
        <a:p>
          <a:endParaRPr lang="en-US"/>
        </a:p>
      </dgm:t>
    </dgm:pt>
    <dgm:pt modelId="{10EBE813-57D2-47DA-A1EF-2B6298D2CF61}">
      <dgm:prSet phldrT="[Text]"/>
      <dgm:spPr/>
      <dgm:t>
        <a:bodyPr/>
        <a:lstStyle/>
        <a:p>
          <a:r>
            <a:rPr lang="en-US" dirty="0" smtClean="0"/>
            <a:t>Resource sharing policies</a:t>
          </a:r>
          <a:endParaRPr lang="en-US" dirty="0"/>
        </a:p>
      </dgm:t>
    </dgm:pt>
    <dgm:pt modelId="{1A62AE64-661B-45CB-AA8F-51103573DE84}" type="parTrans" cxnId="{A9DDE694-F50A-4866-8CAA-9827CB249C50}">
      <dgm:prSet/>
      <dgm:spPr/>
      <dgm:t>
        <a:bodyPr/>
        <a:lstStyle/>
        <a:p>
          <a:endParaRPr lang="en-US"/>
        </a:p>
      </dgm:t>
    </dgm:pt>
    <dgm:pt modelId="{C1ED05BC-35B1-4DB7-9CD2-B49E88E0730C}" type="sibTrans" cxnId="{A9DDE694-F50A-4866-8CAA-9827CB249C50}">
      <dgm:prSet/>
      <dgm:spPr/>
      <dgm:t>
        <a:bodyPr/>
        <a:lstStyle/>
        <a:p>
          <a:endParaRPr lang="en-US"/>
        </a:p>
      </dgm:t>
    </dgm:pt>
    <dgm:pt modelId="{89D36F0D-018A-4B8E-B302-AA09D91E6057}">
      <dgm:prSet/>
      <dgm:spPr/>
      <dgm:t>
        <a:bodyPr/>
        <a:lstStyle/>
        <a:p>
          <a:r>
            <a:rPr lang="en-US" dirty="0" smtClean="0"/>
            <a:t>Cluster SOA</a:t>
          </a:r>
          <a:endParaRPr lang="en-US" dirty="0"/>
        </a:p>
      </dgm:t>
    </dgm:pt>
    <dgm:pt modelId="{7FBB4804-BA05-4F0F-973A-99DE12F74E13}" type="parTrans" cxnId="{4173075A-6B44-4219-B3D0-C6E0B36AE7CF}">
      <dgm:prSet/>
      <dgm:spPr/>
      <dgm:t>
        <a:bodyPr/>
        <a:lstStyle/>
        <a:p>
          <a:endParaRPr lang="en-US"/>
        </a:p>
      </dgm:t>
    </dgm:pt>
    <dgm:pt modelId="{0C190932-6073-4EDD-B353-7A875B876905}" type="sibTrans" cxnId="{4173075A-6B44-4219-B3D0-C6E0B36AE7CF}">
      <dgm:prSet/>
      <dgm:spPr/>
      <dgm:t>
        <a:bodyPr/>
        <a:lstStyle/>
        <a:p>
          <a:endParaRPr lang="en-US"/>
        </a:p>
      </dgm:t>
    </dgm:pt>
    <dgm:pt modelId="{CD1404E1-2541-42DE-B839-736584430DA8}">
      <dgm:prSet/>
      <dgm:spPr/>
      <dgm:t>
        <a:bodyPr/>
        <a:lstStyle/>
        <a:p>
          <a:r>
            <a:rPr lang="en-US" dirty="0" smtClean="0"/>
            <a:t>MPI</a:t>
          </a:r>
          <a:endParaRPr lang="en-US" dirty="0"/>
        </a:p>
      </dgm:t>
    </dgm:pt>
    <dgm:pt modelId="{A12F6D62-B777-4713-8D2B-CFD142656C96}" type="parTrans" cxnId="{B1F178E8-EE05-477C-8747-B27C2485A569}">
      <dgm:prSet/>
      <dgm:spPr/>
      <dgm:t>
        <a:bodyPr/>
        <a:lstStyle/>
        <a:p>
          <a:endParaRPr lang="en-US"/>
        </a:p>
      </dgm:t>
    </dgm:pt>
    <dgm:pt modelId="{69D9E0DC-AB32-4B6A-8F98-E4124E9D6647}" type="sibTrans" cxnId="{B1F178E8-EE05-477C-8747-B27C2485A569}">
      <dgm:prSet/>
      <dgm:spPr/>
      <dgm:t>
        <a:bodyPr/>
        <a:lstStyle/>
        <a:p>
          <a:endParaRPr lang="en-US"/>
        </a:p>
      </dgm:t>
    </dgm:pt>
    <dgm:pt modelId="{38C905F4-ADF3-4791-80DE-5BE31C3DB5BD}">
      <dgm:prSet/>
      <dgm:spPr/>
      <dgm:t>
        <a:bodyPr/>
        <a:lstStyle/>
        <a:p>
          <a:r>
            <a:rPr lang="en-US" dirty="0" smtClean="0"/>
            <a:t>LINQ to HPC</a:t>
          </a:r>
          <a:endParaRPr lang="en-US" dirty="0"/>
        </a:p>
      </dgm:t>
    </dgm:pt>
    <dgm:pt modelId="{4CEE10D3-5678-41CA-BCF2-457D65CC0897}" type="parTrans" cxnId="{CE46F4FB-0109-4324-9DF3-B5301DA3D93B}">
      <dgm:prSet/>
      <dgm:spPr/>
      <dgm:t>
        <a:bodyPr/>
        <a:lstStyle/>
        <a:p>
          <a:endParaRPr lang="en-US"/>
        </a:p>
      </dgm:t>
    </dgm:pt>
    <dgm:pt modelId="{A80BE94E-2C75-43E7-B89F-5780480F1615}" type="sibTrans" cxnId="{CE46F4FB-0109-4324-9DF3-B5301DA3D93B}">
      <dgm:prSet/>
      <dgm:spPr/>
      <dgm:t>
        <a:bodyPr/>
        <a:lstStyle/>
        <a:p>
          <a:endParaRPr lang="en-US"/>
        </a:p>
      </dgm:t>
    </dgm:pt>
    <dgm:pt modelId="{197AFA31-4682-4486-B567-7A0D7A09A26A}">
      <dgm:prSet/>
      <dgm:spPr/>
      <dgm:t>
        <a:bodyPr/>
        <a:lstStyle/>
        <a:p>
          <a:r>
            <a:rPr lang="en-US" dirty="0" smtClean="0">
              <a:latin typeface="+mj-lt"/>
            </a:rPr>
            <a:t>System Administration</a:t>
          </a:r>
        </a:p>
      </dgm:t>
    </dgm:pt>
    <dgm:pt modelId="{E4374AEE-F401-478A-A1EF-5A09DD214F44}" type="parTrans" cxnId="{DBD3E214-E0FF-4E5F-8269-E07D0CB14B31}">
      <dgm:prSet/>
      <dgm:spPr/>
      <dgm:t>
        <a:bodyPr/>
        <a:lstStyle/>
        <a:p>
          <a:endParaRPr lang="en-US"/>
        </a:p>
      </dgm:t>
    </dgm:pt>
    <dgm:pt modelId="{11193998-E383-400C-8F2F-EA6E8CDFDB3A}" type="sibTrans" cxnId="{DBD3E214-E0FF-4E5F-8269-E07D0CB14B31}">
      <dgm:prSet/>
      <dgm:spPr/>
      <dgm:t>
        <a:bodyPr/>
        <a:lstStyle/>
        <a:p>
          <a:endParaRPr lang="en-US"/>
        </a:p>
      </dgm:t>
    </dgm:pt>
    <dgm:pt modelId="{8F25A64E-229A-48CC-B625-E136CF2A8F06}">
      <dgm:prSet/>
      <dgm:spPr/>
      <dgm:t>
        <a:bodyPr/>
        <a:lstStyle/>
        <a:p>
          <a:r>
            <a:rPr lang="en-US" dirty="0" smtClean="0"/>
            <a:t>Cluster Deployment</a:t>
          </a:r>
        </a:p>
      </dgm:t>
    </dgm:pt>
    <dgm:pt modelId="{A96AF399-DA09-41C7-9760-53EE1CCD22F5}" type="parTrans" cxnId="{77357A4A-7BC7-4530-835F-C24892745891}">
      <dgm:prSet/>
      <dgm:spPr/>
      <dgm:t>
        <a:bodyPr/>
        <a:lstStyle/>
        <a:p>
          <a:endParaRPr lang="en-US"/>
        </a:p>
      </dgm:t>
    </dgm:pt>
    <dgm:pt modelId="{00BAD38F-199C-4984-9199-EDDDCD7D12CA}" type="sibTrans" cxnId="{77357A4A-7BC7-4530-835F-C24892745891}">
      <dgm:prSet/>
      <dgm:spPr/>
      <dgm:t>
        <a:bodyPr/>
        <a:lstStyle/>
        <a:p>
          <a:endParaRPr lang="en-US"/>
        </a:p>
      </dgm:t>
    </dgm:pt>
    <dgm:pt modelId="{05EE9A2C-DE9E-47EC-90F3-E9F229D0B862}">
      <dgm:prSet/>
      <dgm:spPr/>
      <dgm:t>
        <a:bodyPr/>
        <a:lstStyle/>
        <a:p>
          <a:r>
            <a:rPr lang="en-US" dirty="0" smtClean="0"/>
            <a:t>Monitoring</a:t>
          </a:r>
        </a:p>
      </dgm:t>
    </dgm:pt>
    <dgm:pt modelId="{8C6682E9-A9C8-434A-8D7D-EE20FC57D8E0}" type="parTrans" cxnId="{1593EEEA-CD8D-4906-8D1F-A7B1F1E2BC65}">
      <dgm:prSet/>
      <dgm:spPr/>
      <dgm:t>
        <a:bodyPr/>
        <a:lstStyle/>
        <a:p>
          <a:endParaRPr lang="en-US"/>
        </a:p>
      </dgm:t>
    </dgm:pt>
    <dgm:pt modelId="{4F3C4516-85BC-47DF-9AFA-09E7386E67EB}" type="sibTrans" cxnId="{1593EEEA-CD8D-4906-8D1F-A7B1F1E2BC65}">
      <dgm:prSet/>
      <dgm:spPr/>
      <dgm:t>
        <a:bodyPr/>
        <a:lstStyle/>
        <a:p>
          <a:endParaRPr lang="en-US"/>
        </a:p>
      </dgm:t>
    </dgm:pt>
    <dgm:pt modelId="{1496CEB7-3286-41A1-A50A-190EBFF84E45}">
      <dgm:prSet/>
      <dgm:spPr/>
      <dgm:t>
        <a:bodyPr/>
        <a:lstStyle/>
        <a:p>
          <a:r>
            <a:rPr lang="en-US" dirty="0" smtClean="0"/>
            <a:t>Diagnostics</a:t>
          </a:r>
        </a:p>
      </dgm:t>
    </dgm:pt>
    <dgm:pt modelId="{7C383B8C-520F-4121-91E6-02CABB83B0EA}" type="parTrans" cxnId="{BCBEBB14-64EA-41B4-8C53-9AE9D1E81454}">
      <dgm:prSet/>
      <dgm:spPr/>
      <dgm:t>
        <a:bodyPr/>
        <a:lstStyle/>
        <a:p>
          <a:endParaRPr lang="en-US"/>
        </a:p>
      </dgm:t>
    </dgm:pt>
    <dgm:pt modelId="{F41B5874-11DC-4845-9004-6ECA02A726EB}" type="sibTrans" cxnId="{BCBEBB14-64EA-41B4-8C53-9AE9D1E81454}">
      <dgm:prSet/>
      <dgm:spPr/>
      <dgm:t>
        <a:bodyPr/>
        <a:lstStyle/>
        <a:p>
          <a:endParaRPr lang="en-US"/>
        </a:p>
      </dgm:t>
    </dgm:pt>
    <dgm:pt modelId="{27992771-ED9D-44ED-9915-1835361B559D}">
      <dgm:prSet/>
      <dgm:spPr/>
      <dgm:t>
        <a:bodyPr/>
        <a:lstStyle/>
        <a:p>
          <a:r>
            <a:rPr lang="en-US" dirty="0" smtClean="0"/>
            <a:t>Reporting</a:t>
          </a:r>
        </a:p>
      </dgm:t>
    </dgm:pt>
    <dgm:pt modelId="{EF1A0E18-6255-43BC-8745-7819107FAF23}" type="parTrans" cxnId="{70DF7CCD-1588-4E64-91CF-30C951849598}">
      <dgm:prSet/>
      <dgm:spPr/>
      <dgm:t>
        <a:bodyPr/>
        <a:lstStyle/>
        <a:p>
          <a:endParaRPr lang="en-US"/>
        </a:p>
      </dgm:t>
    </dgm:pt>
    <dgm:pt modelId="{AB881849-BA93-4C6F-8BE7-C3AB82402C4C}" type="sibTrans" cxnId="{70DF7CCD-1588-4E64-91CF-30C951849598}">
      <dgm:prSet/>
      <dgm:spPr/>
      <dgm:t>
        <a:bodyPr/>
        <a:lstStyle/>
        <a:p>
          <a:endParaRPr lang="en-US"/>
        </a:p>
      </dgm:t>
    </dgm:pt>
    <dgm:pt modelId="{593973EF-1BB6-4E34-9C8E-E1CBB7E375DB}">
      <dgm:prSet/>
      <dgm:spPr/>
      <dgm:t>
        <a:bodyPr/>
        <a:lstStyle/>
        <a:p>
          <a:r>
            <a:rPr lang="en-US" dirty="0" smtClean="0"/>
            <a:t>Excel</a:t>
          </a:r>
          <a:endParaRPr lang="en-US" dirty="0"/>
        </a:p>
      </dgm:t>
    </dgm:pt>
    <dgm:pt modelId="{95E982D9-5E4B-4165-97DC-B83579B03FA4}" type="parTrans" cxnId="{5F69B85F-CF2E-4EF5-AE28-32716B131C2A}">
      <dgm:prSet/>
      <dgm:spPr/>
      <dgm:t>
        <a:bodyPr/>
        <a:lstStyle/>
        <a:p>
          <a:endParaRPr lang="en-US"/>
        </a:p>
      </dgm:t>
    </dgm:pt>
    <dgm:pt modelId="{7B02B4B4-642D-4C27-926E-2ED1D531155C}" type="sibTrans" cxnId="{5F69B85F-CF2E-4EF5-AE28-32716B131C2A}">
      <dgm:prSet/>
      <dgm:spPr/>
      <dgm:t>
        <a:bodyPr/>
        <a:lstStyle/>
        <a:p>
          <a:endParaRPr lang="en-US"/>
        </a:p>
      </dgm:t>
    </dgm:pt>
    <dgm:pt modelId="{ED6CE67A-5A49-4C52-8CC1-2BD7BF514C21}" type="pres">
      <dgm:prSet presAssocID="{5FA8DA5E-3078-4FA1-80E2-5C21BE0F8301}" presName="Name0" presStyleCnt="0">
        <dgm:presLayoutVars>
          <dgm:dir/>
          <dgm:animLvl val="lvl"/>
          <dgm:resizeHandles val="exact"/>
        </dgm:presLayoutVars>
      </dgm:prSet>
      <dgm:spPr/>
      <dgm:t>
        <a:bodyPr/>
        <a:lstStyle/>
        <a:p>
          <a:endParaRPr lang="en-US"/>
        </a:p>
      </dgm:t>
    </dgm:pt>
    <dgm:pt modelId="{7E461213-D747-435C-82BC-DA9B2FB14043}" type="pres">
      <dgm:prSet presAssocID="{6822EEC6-7E10-4C05-A59B-61B871C3D7E8}" presName="composite" presStyleCnt="0"/>
      <dgm:spPr/>
    </dgm:pt>
    <dgm:pt modelId="{B469F131-37FE-456A-90CF-79594A7311AF}" type="pres">
      <dgm:prSet presAssocID="{6822EEC6-7E10-4C05-A59B-61B871C3D7E8}" presName="parTx" presStyleLbl="alignNode1" presStyleIdx="0" presStyleCnt="3">
        <dgm:presLayoutVars>
          <dgm:chMax val="0"/>
          <dgm:chPref val="0"/>
          <dgm:bulletEnabled val="1"/>
        </dgm:presLayoutVars>
      </dgm:prSet>
      <dgm:spPr/>
      <dgm:t>
        <a:bodyPr/>
        <a:lstStyle/>
        <a:p>
          <a:endParaRPr lang="en-US"/>
        </a:p>
      </dgm:t>
    </dgm:pt>
    <dgm:pt modelId="{283E342D-3C5E-498F-82EB-C9C76651FEAB}" type="pres">
      <dgm:prSet presAssocID="{6822EEC6-7E10-4C05-A59B-61B871C3D7E8}" presName="desTx" presStyleLbl="alignAccFollowNode1" presStyleIdx="0" presStyleCnt="3">
        <dgm:presLayoutVars>
          <dgm:bulletEnabled val="1"/>
        </dgm:presLayoutVars>
      </dgm:prSet>
      <dgm:spPr/>
      <dgm:t>
        <a:bodyPr/>
        <a:lstStyle/>
        <a:p>
          <a:endParaRPr lang="en-US"/>
        </a:p>
      </dgm:t>
    </dgm:pt>
    <dgm:pt modelId="{890AF0F3-4BF4-4C77-A40B-9F897FE55DF2}" type="pres">
      <dgm:prSet presAssocID="{5FA7B1E1-CCFB-4816-8BCB-86FAE75E3837}" presName="space" presStyleCnt="0"/>
      <dgm:spPr/>
    </dgm:pt>
    <dgm:pt modelId="{FE1FF8E1-FBF4-46BF-914F-788595E32DE9}" type="pres">
      <dgm:prSet presAssocID="{44BD7607-55A7-4DCE-AFF7-DBB9FA404085}" presName="composite" presStyleCnt="0"/>
      <dgm:spPr/>
    </dgm:pt>
    <dgm:pt modelId="{66CD4E8A-474A-4057-82E5-9A372B647591}" type="pres">
      <dgm:prSet presAssocID="{44BD7607-55A7-4DCE-AFF7-DBB9FA404085}" presName="parTx" presStyleLbl="alignNode1" presStyleIdx="1" presStyleCnt="3">
        <dgm:presLayoutVars>
          <dgm:chMax val="0"/>
          <dgm:chPref val="0"/>
          <dgm:bulletEnabled val="1"/>
        </dgm:presLayoutVars>
      </dgm:prSet>
      <dgm:spPr/>
      <dgm:t>
        <a:bodyPr/>
        <a:lstStyle/>
        <a:p>
          <a:endParaRPr lang="en-US"/>
        </a:p>
      </dgm:t>
    </dgm:pt>
    <dgm:pt modelId="{4CE274C4-E9C4-4B87-A742-611AF7B1FFA4}" type="pres">
      <dgm:prSet presAssocID="{44BD7607-55A7-4DCE-AFF7-DBB9FA404085}" presName="desTx" presStyleLbl="alignAccFollowNode1" presStyleIdx="1" presStyleCnt="3">
        <dgm:presLayoutVars>
          <dgm:bulletEnabled val="1"/>
        </dgm:presLayoutVars>
      </dgm:prSet>
      <dgm:spPr/>
      <dgm:t>
        <a:bodyPr/>
        <a:lstStyle/>
        <a:p>
          <a:endParaRPr lang="en-US"/>
        </a:p>
      </dgm:t>
    </dgm:pt>
    <dgm:pt modelId="{C2D3B690-6627-4B91-AAE0-738819C4D300}" type="pres">
      <dgm:prSet presAssocID="{5DD8A672-C3F2-484F-9B48-D0FEF5CD23C1}" presName="space" presStyleCnt="0"/>
      <dgm:spPr/>
    </dgm:pt>
    <dgm:pt modelId="{22162B05-87D3-436E-BCB7-198DF03A5652}" type="pres">
      <dgm:prSet presAssocID="{197AFA31-4682-4486-B567-7A0D7A09A26A}" presName="composite" presStyleCnt="0"/>
      <dgm:spPr/>
    </dgm:pt>
    <dgm:pt modelId="{A5B35FF8-2438-41CD-A5E8-73FEADB3DB20}" type="pres">
      <dgm:prSet presAssocID="{197AFA31-4682-4486-B567-7A0D7A09A26A}" presName="parTx" presStyleLbl="alignNode1" presStyleIdx="2" presStyleCnt="3">
        <dgm:presLayoutVars>
          <dgm:chMax val="0"/>
          <dgm:chPref val="0"/>
          <dgm:bulletEnabled val="1"/>
        </dgm:presLayoutVars>
      </dgm:prSet>
      <dgm:spPr/>
      <dgm:t>
        <a:bodyPr/>
        <a:lstStyle/>
        <a:p>
          <a:endParaRPr lang="en-US"/>
        </a:p>
      </dgm:t>
    </dgm:pt>
    <dgm:pt modelId="{6F12D1C5-21A0-4231-B505-0AB6E3FC40F3}" type="pres">
      <dgm:prSet presAssocID="{197AFA31-4682-4486-B567-7A0D7A09A26A}" presName="desTx" presStyleLbl="alignAccFollowNode1" presStyleIdx="2" presStyleCnt="3">
        <dgm:presLayoutVars>
          <dgm:bulletEnabled val="1"/>
        </dgm:presLayoutVars>
      </dgm:prSet>
      <dgm:spPr/>
      <dgm:t>
        <a:bodyPr/>
        <a:lstStyle/>
        <a:p>
          <a:endParaRPr lang="en-US"/>
        </a:p>
      </dgm:t>
    </dgm:pt>
  </dgm:ptLst>
  <dgm:cxnLst>
    <dgm:cxn modelId="{3E4E4F54-B641-4E60-B747-32370583913E}" srcId="{6822EEC6-7E10-4C05-A59B-61B871C3D7E8}" destId="{ABCB883F-E8D2-466E-B717-3A6B2A881D68}" srcOrd="0" destOrd="0" parTransId="{A069C831-52DD-4F52-885D-E64A66F53725}" sibTransId="{EFE572EC-7780-4BD8-A048-5C50888C028E}"/>
    <dgm:cxn modelId="{81AFA43A-19CD-491D-928D-D11E14E466DD}" type="presOf" srcId="{B9018E8B-6D7F-4F99-96FA-AE51626734DE}" destId="{4CE274C4-E9C4-4B87-A742-611AF7B1FFA4}" srcOrd="0" destOrd="0" presId="urn:microsoft.com/office/officeart/2005/8/layout/hList1"/>
    <dgm:cxn modelId="{1593EEEA-CD8D-4906-8D1F-A7B1F1E2BC65}" srcId="{197AFA31-4682-4486-B567-7A0D7A09A26A}" destId="{05EE9A2C-DE9E-47EC-90F3-E9F229D0B862}" srcOrd="1" destOrd="0" parTransId="{8C6682E9-A9C8-434A-8D7D-EE20FC57D8E0}" sibTransId="{4F3C4516-85BC-47DF-9AFA-09E7386E67EB}"/>
    <dgm:cxn modelId="{23DBFB54-0268-4E6F-8525-3A6037AC4DFA}" type="presOf" srcId="{8F25A64E-229A-48CC-B625-E136CF2A8F06}" destId="{6F12D1C5-21A0-4231-B505-0AB6E3FC40F3}" srcOrd="0" destOrd="0" presId="urn:microsoft.com/office/officeart/2005/8/layout/hList1"/>
    <dgm:cxn modelId="{D94A53EE-3FDF-4A15-AE7A-93E1470EFFD7}" type="presOf" srcId="{10EBE813-57D2-47DA-A1EF-2B6298D2CF61}" destId="{283E342D-3C5E-498F-82EB-C9C76651FEAB}" srcOrd="0" destOrd="3" presId="urn:microsoft.com/office/officeart/2005/8/layout/hList1"/>
    <dgm:cxn modelId="{468D590B-781C-4807-9713-B0D4F9099D7D}" type="presOf" srcId="{593973EF-1BB6-4E34-9C8E-E1CBB7E375DB}" destId="{4CE274C4-E9C4-4B87-A742-611AF7B1FFA4}" srcOrd="0" destOrd="4" presId="urn:microsoft.com/office/officeart/2005/8/layout/hList1"/>
    <dgm:cxn modelId="{4DDF74B7-06F4-49E8-AA63-23998AF39F09}" type="presOf" srcId="{05EE9A2C-DE9E-47EC-90F3-E9F229D0B862}" destId="{6F12D1C5-21A0-4231-B505-0AB6E3FC40F3}" srcOrd="0" destOrd="1" presId="urn:microsoft.com/office/officeart/2005/8/layout/hList1"/>
    <dgm:cxn modelId="{A775A027-A903-4240-B296-0CC777B68760}" srcId="{5FA8DA5E-3078-4FA1-80E2-5C21BE0F8301}" destId="{6822EEC6-7E10-4C05-A59B-61B871C3D7E8}" srcOrd="0" destOrd="0" parTransId="{903CD3D8-DEA0-44DE-9779-F0EACE870BEB}" sibTransId="{5FA7B1E1-CCFB-4816-8BCB-86FAE75E3837}"/>
    <dgm:cxn modelId="{B1F178E8-EE05-477C-8747-B27C2485A569}" srcId="{44BD7607-55A7-4DCE-AFF7-DBB9FA404085}" destId="{CD1404E1-2541-42DE-B839-736584430DA8}" srcOrd="2" destOrd="0" parTransId="{A12F6D62-B777-4713-8D2B-CFD142656C96}" sibTransId="{69D9E0DC-AB32-4B6A-8F98-E4124E9D6647}"/>
    <dgm:cxn modelId="{4173075A-6B44-4219-B3D0-C6E0B36AE7CF}" srcId="{44BD7607-55A7-4DCE-AFF7-DBB9FA404085}" destId="{89D36F0D-018A-4B8E-B302-AA09D91E6057}" srcOrd="1" destOrd="0" parTransId="{7FBB4804-BA05-4F0F-973A-99DE12F74E13}" sibTransId="{0C190932-6073-4EDD-B353-7A875B876905}"/>
    <dgm:cxn modelId="{AE76BFF4-F38C-45A9-8092-CDC01BFC290C}" type="presOf" srcId="{27992771-ED9D-44ED-9915-1835361B559D}" destId="{6F12D1C5-21A0-4231-B505-0AB6E3FC40F3}" srcOrd="0" destOrd="3" presId="urn:microsoft.com/office/officeart/2005/8/layout/hList1"/>
    <dgm:cxn modelId="{70A4C8E4-5D76-47FF-B79F-F45DAF4D71ED}" type="presOf" srcId="{6822EEC6-7E10-4C05-A59B-61B871C3D7E8}" destId="{B469F131-37FE-456A-90CF-79594A7311AF}" srcOrd="0" destOrd="0" presId="urn:microsoft.com/office/officeart/2005/8/layout/hList1"/>
    <dgm:cxn modelId="{7E8D34B3-7C87-4EEA-96C6-D8E208B3DBA4}" type="presOf" srcId="{38C905F4-ADF3-4791-80DE-5BE31C3DB5BD}" destId="{4CE274C4-E9C4-4B87-A742-611AF7B1FFA4}" srcOrd="0" destOrd="3" presId="urn:microsoft.com/office/officeart/2005/8/layout/hList1"/>
    <dgm:cxn modelId="{F5928DD7-6B20-42FB-9F86-ECDB63696142}" type="presOf" srcId="{BB30D25E-FF9A-45ED-8057-1BA780E7135F}" destId="{283E342D-3C5E-498F-82EB-C9C76651FEAB}" srcOrd="0" destOrd="2" presId="urn:microsoft.com/office/officeart/2005/8/layout/hList1"/>
    <dgm:cxn modelId="{BCBEBB14-64EA-41B4-8C53-9AE9D1E81454}" srcId="{197AFA31-4682-4486-B567-7A0D7A09A26A}" destId="{1496CEB7-3286-41A1-A50A-190EBFF84E45}" srcOrd="2" destOrd="0" parTransId="{7C383B8C-520F-4121-91E6-02CABB83B0EA}" sibTransId="{F41B5874-11DC-4845-9004-6ECA02A726EB}"/>
    <dgm:cxn modelId="{83242307-50A5-4D4C-AB8F-1158C42621A9}" srcId="{6822EEC6-7E10-4C05-A59B-61B871C3D7E8}" destId="{BB30D25E-FF9A-45ED-8057-1BA780E7135F}" srcOrd="2" destOrd="0" parTransId="{07E2E49E-67BB-432D-95E4-C4D23BFE70F1}" sibTransId="{C5516FF3-2AD6-4F6C-979F-C7E8D9210718}"/>
    <dgm:cxn modelId="{747F7FB5-7475-4F98-938D-393A3B7C0972}" type="presOf" srcId="{ABCB883F-E8D2-466E-B717-3A6B2A881D68}" destId="{283E342D-3C5E-498F-82EB-C9C76651FEAB}" srcOrd="0" destOrd="0" presId="urn:microsoft.com/office/officeart/2005/8/layout/hList1"/>
    <dgm:cxn modelId="{8C3371DC-0E6A-4DEC-B3AB-3EB2296D9B08}" type="presOf" srcId="{197AFA31-4682-4486-B567-7A0D7A09A26A}" destId="{A5B35FF8-2438-41CD-A5E8-73FEADB3DB20}" srcOrd="0" destOrd="0" presId="urn:microsoft.com/office/officeart/2005/8/layout/hList1"/>
    <dgm:cxn modelId="{EE34E040-0CE5-42E9-8C97-3EECC4297739}" type="presOf" srcId="{5FA8DA5E-3078-4FA1-80E2-5C21BE0F8301}" destId="{ED6CE67A-5A49-4C52-8CC1-2BD7BF514C21}" srcOrd="0" destOrd="0" presId="urn:microsoft.com/office/officeart/2005/8/layout/hList1"/>
    <dgm:cxn modelId="{AABED596-6B11-4A0F-981E-8AC7693D1E0D}" type="presOf" srcId="{89D36F0D-018A-4B8E-B302-AA09D91E6057}" destId="{4CE274C4-E9C4-4B87-A742-611AF7B1FFA4}" srcOrd="0" destOrd="1" presId="urn:microsoft.com/office/officeart/2005/8/layout/hList1"/>
    <dgm:cxn modelId="{CE46F4FB-0109-4324-9DF3-B5301DA3D93B}" srcId="{44BD7607-55A7-4DCE-AFF7-DBB9FA404085}" destId="{38C905F4-ADF3-4791-80DE-5BE31C3DB5BD}" srcOrd="3" destOrd="0" parTransId="{4CEE10D3-5678-41CA-BCF2-457D65CC0897}" sibTransId="{A80BE94E-2C75-43E7-B89F-5780480F1615}"/>
    <dgm:cxn modelId="{2047A622-7BF5-41B0-8574-5E7230B3F281}" srcId="{5FA8DA5E-3078-4FA1-80E2-5C21BE0F8301}" destId="{44BD7607-55A7-4DCE-AFF7-DBB9FA404085}" srcOrd="1" destOrd="0" parTransId="{54EA79D2-68D6-4005-8168-00FD2F391C7F}" sibTransId="{5DD8A672-C3F2-484F-9B48-D0FEF5CD23C1}"/>
    <dgm:cxn modelId="{5F69B85F-CF2E-4EF5-AE28-32716B131C2A}" srcId="{44BD7607-55A7-4DCE-AFF7-DBB9FA404085}" destId="{593973EF-1BB6-4E34-9C8E-E1CBB7E375DB}" srcOrd="4" destOrd="0" parTransId="{95E982D9-5E4B-4165-97DC-B83579B03FA4}" sibTransId="{7B02B4B4-642D-4C27-926E-2ED1D531155C}"/>
    <dgm:cxn modelId="{AE3E46C7-A7A3-4C9F-92DB-0EA8643D5571}" srcId="{6822EEC6-7E10-4C05-A59B-61B871C3D7E8}" destId="{C42CC2B8-DE16-4732-8359-ECEF4D9F023D}" srcOrd="1" destOrd="0" parTransId="{5BD9A3F2-125F-4394-B38A-7A8C9E782DCE}" sibTransId="{CD31DD65-1BDA-40CB-A58A-4B4922AAE780}"/>
    <dgm:cxn modelId="{4D35234E-D811-49A5-8744-DF8423A870EF}" type="presOf" srcId="{44BD7607-55A7-4DCE-AFF7-DBB9FA404085}" destId="{66CD4E8A-474A-4057-82E5-9A372B647591}" srcOrd="0" destOrd="0" presId="urn:microsoft.com/office/officeart/2005/8/layout/hList1"/>
    <dgm:cxn modelId="{506C9747-0B40-46FD-BF2A-98B822830453}" type="presOf" srcId="{C42CC2B8-DE16-4732-8359-ECEF4D9F023D}" destId="{283E342D-3C5E-498F-82EB-C9C76651FEAB}" srcOrd="0" destOrd="1" presId="urn:microsoft.com/office/officeart/2005/8/layout/hList1"/>
    <dgm:cxn modelId="{DBD3E214-E0FF-4E5F-8269-E07D0CB14B31}" srcId="{5FA8DA5E-3078-4FA1-80E2-5C21BE0F8301}" destId="{197AFA31-4682-4486-B567-7A0D7A09A26A}" srcOrd="2" destOrd="0" parTransId="{E4374AEE-F401-478A-A1EF-5A09DD214F44}" sibTransId="{11193998-E383-400C-8F2F-EA6E8CDFDB3A}"/>
    <dgm:cxn modelId="{77357A4A-7BC7-4530-835F-C24892745891}" srcId="{197AFA31-4682-4486-B567-7A0D7A09A26A}" destId="{8F25A64E-229A-48CC-B625-E136CF2A8F06}" srcOrd="0" destOrd="0" parTransId="{A96AF399-DA09-41C7-9760-53EE1CCD22F5}" sibTransId="{00BAD38F-199C-4984-9199-EDDDCD7D12CA}"/>
    <dgm:cxn modelId="{A9DDE694-F50A-4866-8CAA-9827CB249C50}" srcId="{6822EEC6-7E10-4C05-A59B-61B871C3D7E8}" destId="{10EBE813-57D2-47DA-A1EF-2B6298D2CF61}" srcOrd="3" destOrd="0" parTransId="{1A62AE64-661B-45CB-AA8F-51103573DE84}" sibTransId="{C1ED05BC-35B1-4DB7-9CD2-B49E88E0730C}"/>
    <dgm:cxn modelId="{089592BA-59BC-4E91-BC9F-3E3B525BFE7C}" srcId="{44BD7607-55A7-4DCE-AFF7-DBB9FA404085}" destId="{B9018E8B-6D7F-4F99-96FA-AE51626734DE}" srcOrd="0" destOrd="0" parTransId="{EB20449E-248C-4881-8AFF-98893AD1EE20}" sibTransId="{0AAE0F81-FBC5-4215-ABA5-9BBE9F3EF818}"/>
    <dgm:cxn modelId="{70DF7CCD-1588-4E64-91CF-30C951849598}" srcId="{197AFA31-4682-4486-B567-7A0D7A09A26A}" destId="{27992771-ED9D-44ED-9915-1835361B559D}" srcOrd="3" destOrd="0" parTransId="{EF1A0E18-6255-43BC-8745-7819107FAF23}" sibTransId="{AB881849-BA93-4C6F-8BE7-C3AB82402C4C}"/>
    <dgm:cxn modelId="{34403129-EF4C-4004-A2A7-5D021F9102FB}" type="presOf" srcId="{1496CEB7-3286-41A1-A50A-190EBFF84E45}" destId="{6F12D1C5-21A0-4231-B505-0AB6E3FC40F3}" srcOrd="0" destOrd="2" presId="urn:microsoft.com/office/officeart/2005/8/layout/hList1"/>
    <dgm:cxn modelId="{A3D132DF-B929-42DF-8E1B-7B99C9824DB3}" type="presOf" srcId="{CD1404E1-2541-42DE-B839-736584430DA8}" destId="{4CE274C4-E9C4-4B87-A742-611AF7B1FFA4}" srcOrd="0" destOrd="2" presId="urn:microsoft.com/office/officeart/2005/8/layout/hList1"/>
    <dgm:cxn modelId="{913B9ECD-6155-4527-A817-BF755D0EC757}" type="presParOf" srcId="{ED6CE67A-5A49-4C52-8CC1-2BD7BF514C21}" destId="{7E461213-D747-435C-82BC-DA9B2FB14043}" srcOrd="0" destOrd="0" presId="urn:microsoft.com/office/officeart/2005/8/layout/hList1"/>
    <dgm:cxn modelId="{8FA0336B-F000-4E4D-B342-5FD5F574986E}" type="presParOf" srcId="{7E461213-D747-435C-82BC-DA9B2FB14043}" destId="{B469F131-37FE-456A-90CF-79594A7311AF}" srcOrd="0" destOrd="0" presId="urn:microsoft.com/office/officeart/2005/8/layout/hList1"/>
    <dgm:cxn modelId="{67ABD2F2-8FD6-41B7-8E30-3ACF2EB383B4}" type="presParOf" srcId="{7E461213-D747-435C-82BC-DA9B2FB14043}" destId="{283E342D-3C5E-498F-82EB-C9C76651FEAB}" srcOrd="1" destOrd="0" presId="urn:microsoft.com/office/officeart/2005/8/layout/hList1"/>
    <dgm:cxn modelId="{565412AF-7403-4442-9D0E-8CB09E4359AF}" type="presParOf" srcId="{ED6CE67A-5A49-4C52-8CC1-2BD7BF514C21}" destId="{890AF0F3-4BF4-4C77-A40B-9F897FE55DF2}" srcOrd="1" destOrd="0" presId="urn:microsoft.com/office/officeart/2005/8/layout/hList1"/>
    <dgm:cxn modelId="{7F059084-4ED5-42EC-AEE7-3E7E11DA7CCF}" type="presParOf" srcId="{ED6CE67A-5A49-4C52-8CC1-2BD7BF514C21}" destId="{FE1FF8E1-FBF4-46BF-914F-788595E32DE9}" srcOrd="2" destOrd="0" presId="urn:microsoft.com/office/officeart/2005/8/layout/hList1"/>
    <dgm:cxn modelId="{A589B490-6378-4DFA-9779-A4784B1B7B69}" type="presParOf" srcId="{FE1FF8E1-FBF4-46BF-914F-788595E32DE9}" destId="{66CD4E8A-474A-4057-82E5-9A372B647591}" srcOrd="0" destOrd="0" presId="urn:microsoft.com/office/officeart/2005/8/layout/hList1"/>
    <dgm:cxn modelId="{5D70D52C-ADF4-4534-8A3B-5B3ADE0D7447}" type="presParOf" srcId="{FE1FF8E1-FBF4-46BF-914F-788595E32DE9}" destId="{4CE274C4-E9C4-4B87-A742-611AF7B1FFA4}" srcOrd="1" destOrd="0" presId="urn:microsoft.com/office/officeart/2005/8/layout/hList1"/>
    <dgm:cxn modelId="{CEAA8F09-81B4-469C-8101-0010D4895EBC}" type="presParOf" srcId="{ED6CE67A-5A49-4C52-8CC1-2BD7BF514C21}" destId="{C2D3B690-6627-4B91-AAE0-738819C4D300}" srcOrd="3" destOrd="0" presId="urn:microsoft.com/office/officeart/2005/8/layout/hList1"/>
    <dgm:cxn modelId="{F4217DE6-63BB-4290-BF56-434DC1349958}" type="presParOf" srcId="{ED6CE67A-5A49-4C52-8CC1-2BD7BF514C21}" destId="{22162B05-87D3-436E-BCB7-198DF03A5652}" srcOrd="4" destOrd="0" presId="urn:microsoft.com/office/officeart/2005/8/layout/hList1"/>
    <dgm:cxn modelId="{B2248DB0-1418-463E-802C-69550BC2D60D}" type="presParOf" srcId="{22162B05-87D3-436E-BCB7-198DF03A5652}" destId="{A5B35FF8-2438-41CD-A5E8-73FEADB3DB20}" srcOrd="0" destOrd="0" presId="urn:microsoft.com/office/officeart/2005/8/layout/hList1"/>
    <dgm:cxn modelId="{2CF760E3-DD05-4BE4-A6AD-B7FF2B0E50E3}" type="presParOf" srcId="{22162B05-87D3-436E-BCB7-198DF03A5652}" destId="{6F12D1C5-21A0-4231-B505-0AB6E3FC40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8DA5E-3078-4FA1-80E2-5C21BE0F830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22EEC6-7E10-4C05-A59B-61B871C3D7E8}">
      <dgm:prSet/>
      <dgm:spPr/>
      <dgm:t>
        <a:bodyPr/>
        <a:lstStyle/>
        <a:p>
          <a:pPr rtl="0"/>
          <a:r>
            <a:rPr lang="en-US" dirty="0" smtClean="0"/>
            <a:t>Azure Scheduler</a:t>
          </a:r>
          <a:endParaRPr lang="en-US" dirty="0"/>
        </a:p>
      </dgm:t>
    </dgm:pt>
    <dgm:pt modelId="{903CD3D8-DEA0-44DE-9779-F0EACE870BEB}" type="parTrans" cxnId="{A775A027-A903-4240-B296-0CC777B68760}">
      <dgm:prSet/>
      <dgm:spPr/>
      <dgm:t>
        <a:bodyPr/>
        <a:lstStyle/>
        <a:p>
          <a:endParaRPr lang="en-US"/>
        </a:p>
      </dgm:t>
    </dgm:pt>
    <dgm:pt modelId="{5FA7B1E1-CCFB-4816-8BCB-86FAE75E3837}" type="sibTrans" cxnId="{A775A027-A903-4240-B296-0CC777B68760}">
      <dgm:prSet/>
      <dgm:spPr/>
      <dgm:t>
        <a:bodyPr/>
        <a:lstStyle/>
        <a:p>
          <a:endParaRPr lang="en-US"/>
        </a:p>
      </dgm:t>
    </dgm:pt>
    <dgm:pt modelId="{ABCB883F-E8D2-466E-B717-3A6B2A881D68}">
      <dgm:prSet phldrT="[Text]"/>
      <dgm:spPr/>
      <dgm:t>
        <a:bodyPr/>
        <a:lstStyle/>
        <a:p>
          <a:pPr rtl="0"/>
          <a:r>
            <a:rPr lang="en-US" dirty="0" smtClean="0"/>
            <a:t>Job submission API and portal</a:t>
          </a:r>
          <a:endParaRPr lang="en-US" dirty="0"/>
        </a:p>
      </dgm:t>
    </dgm:pt>
    <dgm:pt modelId="{A069C831-52DD-4F52-885D-E64A66F53725}" type="parTrans" cxnId="{3E4E4F54-B641-4E60-B747-32370583913E}">
      <dgm:prSet/>
      <dgm:spPr/>
      <dgm:t>
        <a:bodyPr/>
        <a:lstStyle/>
        <a:p>
          <a:endParaRPr lang="en-US"/>
        </a:p>
      </dgm:t>
    </dgm:pt>
    <dgm:pt modelId="{EFE572EC-7780-4BD8-A048-5C50888C028E}" type="sibTrans" cxnId="{3E4E4F54-B641-4E60-B747-32370583913E}">
      <dgm:prSet/>
      <dgm:spPr/>
      <dgm:t>
        <a:bodyPr/>
        <a:lstStyle/>
        <a:p>
          <a:endParaRPr lang="en-US"/>
        </a:p>
      </dgm:t>
    </dgm:pt>
    <dgm:pt modelId="{44BD7607-55A7-4DCE-AFF7-DBB9FA404085}">
      <dgm:prSet/>
      <dgm:spPr/>
      <dgm:t>
        <a:bodyPr/>
        <a:lstStyle/>
        <a:p>
          <a:pPr rtl="0"/>
          <a:r>
            <a:rPr lang="en-US" dirty="0" smtClean="0"/>
            <a:t>Distributed Runtimes</a:t>
          </a:r>
          <a:endParaRPr lang="en-US" dirty="0"/>
        </a:p>
      </dgm:t>
    </dgm:pt>
    <dgm:pt modelId="{54EA79D2-68D6-4005-8168-00FD2F391C7F}" type="parTrans" cxnId="{2047A622-7BF5-41B0-8574-5E7230B3F281}">
      <dgm:prSet/>
      <dgm:spPr/>
      <dgm:t>
        <a:bodyPr/>
        <a:lstStyle/>
        <a:p>
          <a:endParaRPr lang="en-US"/>
        </a:p>
      </dgm:t>
    </dgm:pt>
    <dgm:pt modelId="{5DD8A672-C3F2-484F-9B48-D0FEF5CD23C1}" type="sibTrans" cxnId="{2047A622-7BF5-41B0-8574-5E7230B3F281}">
      <dgm:prSet/>
      <dgm:spPr/>
      <dgm:t>
        <a:bodyPr/>
        <a:lstStyle/>
        <a:p>
          <a:endParaRPr lang="en-US"/>
        </a:p>
      </dgm:t>
    </dgm:pt>
    <dgm:pt modelId="{B9018E8B-6D7F-4F99-96FA-AE51626734DE}">
      <dgm:prSet/>
      <dgm:spPr/>
      <dgm:t>
        <a:bodyPr/>
        <a:lstStyle/>
        <a:p>
          <a:pPr rtl="0"/>
          <a:r>
            <a:rPr lang="en-US" dirty="0" smtClean="0"/>
            <a:t>Parametric Sweeps</a:t>
          </a:r>
          <a:endParaRPr lang="en-US" dirty="0"/>
        </a:p>
      </dgm:t>
    </dgm:pt>
    <dgm:pt modelId="{EB20449E-248C-4881-8AFF-98893AD1EE20}" type="parTrans" cxnId="{089592BA-59BC-4E91-BC9F-3E3B525BFE7C}">
      <dgm:prSet/>
      <dgm:spPr/>
      <dgm:t>
        <a:bodyPr/>
        <a:lstStyle/>
        <a:p>
          <a:endParaRPr lang="en-US"/>
        </a:p>
      </dgm:t>
    </dgm:pt>
    <dgm:pt modelId="{0AAE0F81-FBC5-4215-ABA5-9BBE9F3EF818}" type="sibTrans" cxnId="{089592BA-59BC-4E91-BC9F-3E3B525BFE7C}">
      <dgm:prSet/>
      <dgm:spPr/>
      <dgm:t>
        <a:bodyPr/>
        <a:lstStyle/>
        <a:p>
          <a:endParaRPr lang="en-US"/>
        </a:p>
      </dgm:t>
    </dgm:pt>
    <dgm:pt modelId="{C42CC2B8-DE16-4732-8359-ECEF4D9F023D}">
      <dgm:prSet phldrT="[Text]"/>
      <dgm:spPr/>
      <dgm:t>
        <a:bodyPr/>
        <a:lstStyle/>
        <a:p>
          <a:r>
            <a:rPr lang="en-US" dirty="0" smtClean="0"/>
            <a:t>Job queue and priorities</a:t>
          </a:r>
          <a:endParaRPr lang="en-US" dirty="0"/>
        </a:p>
      </dgm:t>
    </dgm:pt>
    <dgm:pt modelId="{5BD9A3F2-125F-4394-B38A-7A8C9E782DCE}" type="parTrans" cxnId="{AE3E46C7-A7A3-4C9F-92DB-0EA8643D5571}">
      <dgm:prSet/>
      <dgm:spPr/>
      <dgm:t>
        <a:bodyPr/>
        <a:lstStyle/>
        <a:p>
          <a:endParaRPr lang="en-US"/>
        </a:p>
      </dgm:t>
    </dgm:pt>
    <dgm:pt modelId="{CD31DD65-1BDA-40CB-A58A-4B4922AAE780}" type="sibTrans" cxnId="{AE3E46C7-A7A3-4C9F-92DB-0EA8643D5571}">
      <dgm:prSet/>
      <dgm:spPr/>
      <dgm:t>
        <a:bodyPr/>
        <a:lstStyle/>
        <a:p>
          <a:endParaRPr lang="en-US"/>
        </a:p>
      </dgm:t>
    </dgm:pt>
    <dgm:pt modelId="{BB30D25E-FF9A-45ED-8057-1BA780E7135F}">
      <dgm:prSet phldrT="[Text]"/>
      <dgm:spPr/>
      <dgm:t>
        <a:bodyPr/>
        <a:lstStyle/>
        <a:p>
          <a:r>
            <a:rPr lang="en-US" dirty="0" smtClean="0"/>
            <a:t>Task activation and monitoring</a:t>
          </a:r>
          <a:endParaRPr lang="en-US" dirty="0"/>
        </a:p>
      </dgm:t>
    </dgm:pt>
    <dgm:pt modelId="{07E2E49E-67BB-432D-95E4-C4D23BFE70F1}" type="parTrans" cxnId="{83242307-50A5-4D4C-AB8F-1158C42621A9}">
      <dgm:prSet/>
      <dgm:spPr/>
      <dgm:t>
        <a:bodyPr/>
        <a:lstStyle/>
        <a:p>
          <a:endParaRPr lang="en-US"/>
        </a:p>
      </dgm:t>
    </dgm:pt>
    <dgm:pt modelId="{C5516FF3-2AD6-4F6C-979F-C7E8D9210718}" type="sibTrans" cxnId="{83242307-50A5-4D4C-AB8F-1158C42621A9}">
      <dgm:prSet/>
      <dgm:spPr/>
      <dgm:t>
        <a:bodyPr/>
        <a:lstStyle/>
        <a:p>
          <a:endParaRPr lang="en-US"/>
        </a:p>
      </dgm:t>
    </dgm:pt>
    <dgm:pt modelId="{10EBE813-57D2-47DA-A1EF-2B6298D2CF61}">
      <dgm:prSet phldrT="[Text]"/>
      <dgm:spPr/>
      <dgm:t>
        <a:bodyPr/>
        <a:lstStyle/>
        <a:p>
          <a:r>
            <a:rPr lang="en-US" dirty="0" smtClean="0"/>
            <a:t>Resource sharing policies</a:t>
          </a:r>
          <a:endParaRPr lang="en-US" dirty="0"/>
        </a:p>
      </dgm:t>
    </dgm:pt>
    <dgm:pt modelId="{1A62AE64-661B-45CB-AA8F-51103573DE84}" type="parTrans" cxnId="{A9DDE694-F50A-4866-8CAA-9827CB249C50}">
      <dgm:prSet/>
      <dgm:spPr/>
      <dgm:t>
        <a:bodyPr/>
        <a:lstStyle/>
        <a:p>
          <a:endParaRPr lang="en-US"/>
        </a:p>
      </dgm:t>
    </dgm:pt>
    <dgm:pt modelId="{C1ED05BC-35B1-4DB7-9CD2-B49E88E0730C}" type="sibTrans" cxnId="{A9DDE694-F50A-4866-8CAA-9827CB249C50}">
      <dgm:prSet/>
      <dgm:spPr/>
      <dgm:t>
        <a:bodyPr/>
        <a:lstStyle/>
        <a:p>
          <a:endParaRPr lang="en-US"/>
        </a:p>
      </dgm:t>
    </dgm:pt>
    <dgm:pt modelId="{89D36F0D-018A-4B8E-B302-AA09D91E6057}">
      <dgm:prSet/>
      <dgm:spPr/>
      <dgm:t>
        <a:bodyPr/>
        <a:lstStyle/>
        <a:p>
          <a:r>
            <a:rPr lang="en-US" dirty="0" smtClean="0"/>
            <a:t>Cluster SOA</a:t>
          </a:r>
          <a:endParaRPr lang="en-US" dirty="0"/>
        </a:p>
      </dgm:t>
    </dgm:pt>
    <dgm:pt modelId="{7FBB4804-BA05-4F0F-973A-99DE12F74E13}" type="parTrans" cxnId="{4173075A-6B44-4219-B3D0-C6E0B36AE7CF}">
      <dgm:prSet/>
      <dgm:spPr/>
      <dgm:t>
        <a:bodyPr/>
        <a:lstStyle/>
        <a:p>
          <a:endParaRPr lang="en-US"/>
        </a:p>
      </dgm:t>
    </dgm:pt>
    <dgm:pt modelId="{0C190932-6073-4EDD-B353-7A875B876905}" type="sibTrans" cxnId="{4173075A-6B44-4219-B3D0-C6E0B36AE7CF}">
      <dgm:prSet/>
      <dgm:spPr/>
      <dgm:t>
        <a:bodyPr/>
        <a:lstStyle/>
        <a:p>
          <a:endParaRPr lang="en-US"/>
        </a:p>
      </dgm:t>
    </dgm:pt>
    <dgm:pt modelId="{CD1404E1-2541-42DE-B839-736584430DA8}">
      <dgm:prSet/>
      <dgm:spPr/>
      <dgm:t>
        <a:bodyPr/>
        <a:lstStyle/>
        <a:p>
          <a:r>
            <a:rPr lang="en-US" dirty="0" smtClean="0"/>
            <a:t>MPI</a:t>
          </a:r>
          <a:endParaRPr lang="en-US" dirty="0"/>
        </a:p>
      </dgm:t>
    </dgm:pt>
    <dgm:pt modelId="{A12F6D62-B777-4713-8D2B-CFD142656C96}" type="parTrans" cxnId="{B1F178E8-EE05-477C-8747-B27C2485A569}">
      <dgm:prSet/>
      <dgm:spPr/>
      <dgm:t>
        <a:bodyPr/>
        <a:lstStyle/>
        <a:p>
          <a:endParaRPr lang="en-US"/>
        </a:p>
      </dgm:t>
    </dgm:pt>
    <dgm:pt modelId="{69D9E0DC-AB32-4B6A-8F98-E4124E9D6647}" type="sibTrans" cxnId="{B1F178E8-EE05-477C-8747-B27C2485A569}">
      <dgm:prSet/>
      <dgm:spPr/>
      <dgm:t>
        <a:bodyPr/>
        <a:lstStyle/>
        <a:p>
          <a:endParaRPr lang="en-US"/>
        </a:p>
      </dgm:t>
    </dgm:pt>
    <dgm:pt modelId="{38C905F4-ADF3-4791-80DE-5BE31C3DB5BD}">
      <dgm:prSet/>
      <dgm:spPr/>
      <dgm:t>
        <a:bodyPr/>
        <a:lstStyle/>
        <a:p>
          <a:r>
            <a:rPr lang="en-US" dirty="0" smtClean="0"/>
            <a:t>LINQ to HPC</a:t>
          </a:r>
          <a:endParaRPr lang="en-US" dirty="0"/>
        </a:p>
      </dgm:t>
    </dgm:pt>
    <dgm:pt modelId="{4CEE10D3-5678-41CA-BCF2-457D65CC0897}" type="parTrans" cxnId="{CE46F4FB-0109-4324-9DF3-B5301DA3D93B}">
      <dgm:prSet/>
      <dgm:spPr/>
      <dgm:t>
        <a:bodyPr/>
        <a:lstStyle/>
        <a:p>
          <a:endParaRPr lang="en-US"/>
        </a:p>
      </dgm:t>
    </dgm:pt>
    <dgm:pt modelId="{A80BE94E-2C75-43E7-B89F-5780480F1615}" type="sibTrans" cxnId="{CE46F4FB-0109-4324-9DF3-B5301DA3D93B}">
      <dgm:prSet/>
      <dgm:spPr/>
      <dgm:t>
        <a:bodyPr/>
        <a:lstStyle/>
        <a:p>
          <a:endParaRPr lang="en-US"/>
        </a:p>
      </dgm:t>
    </dgm:pt>
    <dgm:pt modelId="{197AFA31-4682-4486-B567-7A0D7A09A26A}">
      <dgm:prSet/>
      <dgm:spPr/>
      <dgm:t>
        <a:bodyPr/>
        <a:lstStyle/>
        <a:p>
          <a:r>
            <a:rPr lang="en-US" dirty="0" smtClean="0"/>
            <a:t>System Administration</a:t>
          </a:r>
        </a:p>
      </dgm:t>
    </dgm:pt>
    <dgm:pt modelId="{E4374AEE-F401-478A-A1EF-5A09DD214F44}" type="parTrans" cxnId="{DBD3E214-E0FF-4E5F-8269-E07D0CB14B31}">
      <dgm:prSet/>
      <dgm:spPr/>
      <dgm:t>
        <a:bodyPr/>
        <a:lstStyle/>
        <a:p>
          <a:endParaRPr lang="en-US"/>
        </a:p>
      </dgm:t>
    </dgm:pt>
    <dgm:pt modelId="{11193998-E383-400C-8F2F-EA6E8CDFDB3A}" type="sibTrans" cxnId="{DBD3E214-E0FF-4E5F-8269-E07D0CB14B31}">
      <dgm:prSet/>
      <dgm:spPr/>
      <dgm:t>
        <a:bodyPr/>
        <a:lstStyle/>
        <a:p>
          <a:endParaRPr lang="en-US"/>
        </a:p>
      </dgm:t>
    </dgm:pt>
    <dgm:pt modelId="{8F25A64E-229A-48CC-B625-E136CF2A8F06}">
      <dgm:prSet/>
      <dgm:spPr/>
      <dgm:t>
        <a:bodyPr/>
        <a:lstStyle/>
        <a:p>
          <a:r>
            <a:rPr lang="en-US" dirty="0" smtClean="0"/>
            <a:t>Cluster Deployment</a:t>
          </a:r>
        </a:p>
      </dgm:t>
    </dgm:pt>
    <dgm:pt modelId="{A96AF399-DA09-41C7-9760-53EE1CCD22F5}" type="parTrans" cxnId="{77357A4A-7BC7-4530-835F-C24892745891}">
      <dgm:prSet/>
      <dgm:spPr/>
      <dgm:t>
        <a:bodyPr/>
        <a:lstStyle/>
        <a:p>
          <a:endParaRPr lang="en-US"/>
        </a:p>
      </dgm:t>
    </dgm:pt>
    <dgm:pt modelId="{00BAD38F-199C-4984-9199-EDDDCD7D12CA}" type="sibTrans" cxnId="{77357A4A-7BC7-4530-835F-C24892745891}">
      <dgm:prSet/>
      <dgm:spPr/>
      <dgm:t>
        <a:bodyPr/>
        <a:lstStyle/>
        <a:p>
          <a:endParaRPr lang="en-US"/>
        </a:p>
      </dgm:t>
    </dgm:pt>
    <dgm:pt modelId="{05EE9A2C-DE9E-47EC-90F3-E9F229D0B862}">
      <dgm:prSet/>
      <dgm:spPr/>
      <dgm:t>
        <a:bodyPr/>
        <a:lstStyle/>
        <a:p>
          <a:r>
            <a:rPr lang="en-US" dirty="0" smtClean="0"/>
            <a:t>Monitoring</a:t>
          </a:r>
        </a:p>
      </dgm:t>
    </dgm:pt>
    <dgm:pt modelId="{8C6682E9-A9C8-434A-8D7D-EE20FC57D8E0}" type="parTrans" cxnId="{1593EEEA-CD8D-4906-8D1F-A7B1F1E2BC65}">
      <dgm:prSet/>
      <dgm:spPr/>
      <dgm:t>
        <a:bodyPr/>
        <a:lstStyle/>
        <a:p>
          <a:endParaRPr lang="en-US"/>
        </a:p>
      </dgm:t>
    </dgm:pt>
    <dgm:pt modelId="{4F3C4516-85BC-47DF-9AFA-09E7386E67EB}" type="sibTrans" cxnId="{1593EEEA-CD8D-4906-8D1F-A7B1F1E2BC65}">
      <dgm:prSet/>
      <dgm:spPr/>
      <dgm:t>
        <a:bodyPr/>
        <a:lstStyle/>
        <a:p>
          <a:endParaRPr lang="en-US"/>
        </a:p>
      </dgm:t>
    </dgm:pt>
    <dgm:pt modelId="{1496CEB7-3286-41A1-A50A-190EBFF84E45}">
      <dgm:prSet/>
      <dgm:spPr/>
      <dgm:t>
        <a:bodyPr/>
        <a:lstStyle/>
        <a:p>
          <a:r>
            <a:rPr lang="en-US" dirty="0" smtClean="0"/>
            <a:t>Diagnostics</a:t>
          </a:r>
        </a:p>
      </dgm:t>
    </dgm:pt>
    <dgm:pt modelId="{7C383B8C-520F-4121-91E6-02CABB83B0EA}" type="parTrans" cxnId="{BCBEBB14-64EA-41B4-8C53-9AE9D1E81454}">
      <dgm:prSet/>
      <dgm:spPr/>
      <dgm:t>
        <a:bodyPr/>
        <a:lstStyle/>
        <a:p>
          <a:endParaRPr lang="en-US"/>
        </a:p>
      </dgm:t>
    </dgm:pt>
    <dgm:pt modelId="{F41B5874-11DC-4845-9004-6ECA02A726EB}" type="sibTrans" cxnId="{BCBEBB14-64EA-41B4-8C53-9AE9D1E81454}">
      <dgm:prSet/>
      <dgm:spPr/>
      <dgm:t>
        <a:bodyPr/>
        <a:lstStyle/>
        <a:p>
          <a:endParaRPr lang="en-US"/>
        </a:p>
      </dgm:t>
    </dgm:pt>
    <dgm:pt modelId="{27992771-ED9D-44ED-9915-1835361B559D}">
      <dgm:prSet/>
      <dgm:spPr/>
      <dgm:t>
        <a:bodyPr/>
        <a:lstStyle/>
        <a:p>
          <a:r>
            <a:rPr lang="en-US" dirty="0" smtClean="0"/>
            <a:t>Reporting</a:t>
          </a:r>
        </a:p>
      </dgm:t>
    </dgm:pt>
    <dgm:pt modelId="{EF1A0E18-6255-43BC-8745-7819107FAF23}" type="parTrans" cxnId="{70DF7CCD-1588-4E64-91CF-30C951849598}">
      <dgm:prSet/>
      <dgm:spPr/>
      <dgm:t>
        <a:bodyPr/>
        <a:lstStyle/>
        <a:p>
          <a:endParaRPr lang="en-US"/>
        </a:p>
      </dgm:t>
    </dgm:pt>
    <dgm:pt modelId="{AB881849-BA93-4C6F-8BE7-C3AB82402C4C}" type="sibTrans" cxnId="{70DF7CCD-1588-4E64-91CF-30C951849598}">
      <dgm:prSet/>
      <dgm:spPr/>
      <dgm:t>
        <a:bodyPr/>
        <a:lstStyle/>
        <a:p>
          <a:endParaRPr lang="en-US"/>
        </a:p>
      </dgm:t>
    </dgm:pt>
    <dgm:pt modelId="{593973EF-1BB6-4E34-9C8E-E1CBB7E375DB}">
      <dgm:prSet/>
      <dgm:spPr/>
      <dgm:t>
        <a:bodyPr/>
        <a:lstStyle/>
        <a:p>
          <a:r>
            <a:rPr lang="en-US" dirty="0" smtClean="0">
              <a:solidFill>
                <a:schemeClr val="tx2">
                  <a:lumMod val="65000"/>
                </a:schemeClr>
              </a:solidFill>
            </a:rPr>
            <a:t>Excel</a:t>
          </a:r>
          <a:endParaRPr lang="en-US" dirty="0">
            <a:solidFill>
              <a:schemeClr val="tx2">
                <a:lumMod val="65000"/>
              </a:schemeClr>
            </a:solidFill>
          </a:endParaRPr>
        </a:p>
      </dgm:t>
    </dgm:pt>
    <dgm:pt modelId="{95E982D9-5E4B-4165-97DC-B83579B03FA4}" type="parTrans" cxnId="{5F69B85F-CF2E-4EF5-AE28-32716B131C2A}">
      <dgm:prSet/>
      <dgm:spPr/>
      <dgm:t>
        <a:bodyPr/>
        <a:lstStyle/>
        <a:p>
          <a:endParaRPr lang="en-US"/>
        </a:p>
      </dgm:t>
    </dgm:pt>
    <dgm:pt modelId="{7B02B4B4-642D-4C27-926E-2ED1D531155C}" type="sibTrans" cxnId="{5F69B85F-CF2E-4EF5-AE28-32716B131C2A}">
      <dgm:prSet/>
      <dgm:spPr/>
      <dgm:t>
        <a:bodyPr/>
        <a:lstStyle/>
        <a:p>
          <a:endParaRPr lang="en-US"/>
        </a:p>
      </dgm:t>
    </dgm:pt>
    <dgm:pt modelId="{ED6CE67A-5A49-4C52-8CC1-2BD7BF514C21}" type="pres">
      <dgm:prSet presAssocID="{5FA8DA5E-3078-4FA1-80E2-5C21BE0F8301}" presName="Name0" presStyleCnt="0">
        <dgm:presLayoutVars>
          <dgm:dir/>
          <dgm:animLvl val="lvl"/>
          <dgm:resizeHandles val="exact"/>
        </dgm:presLayoutVars>
      </dgm:prSet>
      <dgm:spPr/>
      <dgm:t>
        <a:bodyPr/>
        <a:lstStyle/>
        <a:p>
          <a:endParaRPr lang="en-US"/>
        </a:p>
      </dgm:t>
    </dgm:pt>
    <dgm:pt modelId="{7E461213-D747-435C-82BC-DA9B2FB14043}" type="pres">
      <dgm:prSet presAssocID="{6822EEC6-7E10-4C05-A59B-61B871C3D7E8}" presName="composite" presStyleCnt="0"/>
      <dgm:spPr/>
    </dgm:pt>
    <dgm:pt modelId="{B469F131-37FE-456A-90CF-79594A7311AF}" type="pres">
      <dgm:prSet presAssocID="{6822EEC6-7E10-4C05-A59B-61B871C3D7E8}" presName="parTx" presStyleLbl="alignNode1" presStyleIdx="0" presStyleCnt="3">
        <dgm:presLayoutVars>
          <dgm:chMax val="0"/>
          <dgm:chPref val="0"/>
          <dgm:bulletEnabled val="1"/>
        </dgm:presLayoutVars>
      </dgm:prSet>
      <dgm:spPr/>
      <dgm:t>
        <a:bodyPr/>
        <a:lstStyle/>
        <a:p>
          <a:endParaRPr lang="en-US"/>
        </a:p>
      </dgm:t>
    </dgm:pt>
    <dgm:pt modelId="{283E342D-3C5E-498F-82EB-C9C76651FEAB}" type="pres">
      <dgm:prSet presAssocID="{6822EEC6-7E10-4C05-A59B-61B871C3D7E8}" presName="desTx" presStyleLbl="alignAccFollowNode1" presStyleIdx="0" presStyleCnt="3">
        <dgm:presLayoutVars>
          <dgm:bulletEnabled val="1"/>
        </dgm:presLayoutVars>
      </dgm:prSet>
      <dgm:spPr/>
      <dgm:t>
        <a:bodyPr/>
        <a:lstStyle/>
        <a:p>
          <a:endParaRPr lang="en-US"/>
        </a:p>
      </dgm:t>
    </dgm:pt>
    <dgm:pt modelId="{890AF0F3-4BF4-4C77-A40B-9F897FE55DF2}" type="pres">
      <dgm:prSet presAssocID="{5FA7B1E1-CCFB-4816-8BCB-86FAE75E3837}" presName="space" presStyleCnt="0"/>
      <dgm:spPr/>
    </dgm:pt>
    <dgm:pt modelId="{FE1FF8E1-FBF4-46BF-914F-788595E32DE9}" type="pres">
      <dgm:prSet presAssocID="{44BD7607-55A7-4DCE-AFF7-DBB9FA404085}" presName="composite" presStyleCnt="0"/>
      <dgm:spPr/>
    </dgm:pt>
    <dgm:pt modelId="{66CD4E8A-474A-4057-82E5-9A372B647591}" type="pres">
      <dgm:prSet presAssocID="{44BD7607-55A7-4DCE-AFF7-DBB9FA404085}" presName="parTx" presStyleLbl="alignNode1" presStyleIdx="1" presStyleCnt="3">
        <dgm:presLayoutVars>
          <dgm:chMax val="0"/>
          <dgm:chPref val="0"/>
          <dgm:bulletEnabled val="1"/>
        </dgm:presLayoutVars>
      </dgm:prSet>
      <dgm:spPr/>
      <dgm:t>
        <a:bodyPr/>
        <a:lstStyle/>
        <a:p>
          <a:endParaRPr lang="en-US"/>
        </a:p>
      </dgm:t>
    </dgm:pt>
    <dgm:pt modelId="{4CE274C4-E9C4-4B87-A742-611AF7B1FFA4}" type="pres">
      <dgm:prSet presAssocID="{44BD7607-55A7-4DCE-AFF7-DBB9FA404085}" presName="desTx" presStyleLbl="alignAccFollowNode1" presStyleIdx="1" presStyleCnt="3">
        <dgm:presLayoutVars>
          <dgm:bulletEnabled val="1"/>
        </dgm:presLayoutVars>
      </dgm:prSet>
      <dgm:spPr/>
      <dgm:t>
        <a:bodyPr/>
        <a:lstStyle/>
        <a:p>
          <a:endParaRPr lang="en-US"/>
        </a:p>
      </dgm:t>
    </dgm:pt>
    <dgm:pt modelId="{C2D3B690-6627-4B91-AAE0-738819C4D300}" type="pres">
      <dgm:prSet presAssocID="{5DD8A672-C3F2-484F-9B48-D0FEF5CD23C1}" presName="space" presStyleCnt="0"/>
      <dgm:spPr/>
    </dgm:pt>
    <dgm:pt modelId="{22162B05-87D3-436E-BCB7-198DF03A5652}" type="pres">
      <dgm:prSet presAssocID="{197AFA31-4682-4486-B567-7A0D7A09A26A}" presName="composite" presStyleCnt="0"/>
      <dgm:spPr/>
    </dgm:pt>
    <dgm:pt modelId="{A5B35FF8-2438-41CD-A5E8-73FEADB3DB20}" type="pres">
      <dgm:prSet presAssocID="{197AFA31-4682-4486-B567-7A0D7A09A26A}" presName="parTx" presStyleLbl="alignNode1" presStyleIdx="2" presStyleCnt="3">
        <dgm:presLayoutVars>
          <dgm:chMax val="0"/>
          <dgm:chPref val="0"/>
          <dgm:bulletEnabled val="1"/>
        </dgm:presLayoutVars>
      </dgm:prSet>
      <dgm:spPr/>
      <dgm:t>
        <a:bodyPr/>
        <a:lstStyle/>
        <a:p>
          <a:endParaRPr lang="en-US"/>
        </a:p>
      </dgm:t>
    </dgm:pt>
    <dgm:pt modelId="{6F12D1C5-21A0-4231-B505-0AB6E3FC40F3}" type="pres">
      <dgm:prSet presAssocID="{197AFA31-4682-4486-B567-7A0D7A09A26A}" presName="desTx" presStyleLbl="alignAccFollowNode1" presStyleIdx="2" presStyleCnt="3">
        <dgm:presLayoutVars>
          <dgm:bulletEnabled val="1"/>
        </dgm:presLayoutVars>
      </dgm:prSet>
      <dgm:spPr/>
      <dgm:t>
        <a:bodyPr/>
        <a:lstStyle/>
        <a:p>
          <a:endParaRPr lang="en-US"/>
        </a:p>
      </dgm:t>
    </dgm:pt>
  </dgm:ptLst>
  <dgm:cxnLst>
    <dgm:cxn modelId="{BCBEBB14-64EA-41B4-8C53-9AE9D1E81454}" srcId="{197AFA31-4682-4486-B567-7A0D7A09A26A}" destId="{1496CEB7-3286-41A1-A50A-190EBFF84E45}" srcOrd="2" destOrd="0" parTransId="{7C383B8C-520F-4121-91E6-02CABB83B0EA}" sibTransId="{F41B5874-11DC-4845-9004-6ECA02A726EB}"/>
    <dgm:cxn modelId="{9F77CD94-DF11-494A-A47F-5226A1583FF4}" type="presOf" srcId="{197AFA31-4682-4486-B567-7A0D7A09A26A}" destId="{A5B35FF8-2438-41CD-A5E8-73FEADB3DB20}" srcOrd="0" destOrd="0" presId="urn:microsoft.com/office/officeart/2005/8/layout/hList1"/>
    <dgm:cxn modelId="{2047A622-7BF5-41B0-8574-5E7230B3F281}" srcId="{5FA8DA5E-3078-4FA1-80E2-5C21BE0F8301}" destId="{44BD7607-55A7-4DCE-AFF7-DBB9FA404085}" srcOrd="1" destOrd="0" parTransId="{54EA79D2-68D6-4005-8168-00FD2F391C7F}" sibTransId="{5DD8A672-C3F2-484F-9B48-D0FEF5CD23C1}"/>
    <dgm:cxn modelId="{E62FCEFC-B559-4686-8C54-754E44D7F417}" type="presOf" srcId="{593973EF-1BB6-4E34-9C8E-E1CBB7E375DB}" destId="{4CE274C4-E9C4-4B87-A742-611AF7B1FFA4}" srcOrd="0" destOrd="4" presId="urn:microsoft.com/office/officeart/2005/8/layout/hList1"/>
    <dgm:cxn modelId="{A7AA35B9-A700-4D0E-B7A2-FE087A23CD7D}" type="presOf" srcId="{8F25A64E-229A-48CC-B625-E136CF2A8F06}" destId="{6F12D1C5-21A0-4231-B505-0AB6E3FC40F3}" srcOrd="0" destOrd="0" presId="urn:microsoft.com/office/officeart/2005/8/layout/hList1"/>
    <dgm:cxn modelId="{452F76B5-AB51-455D-B8BA-AF5C1BEE72BB}" type="presOf" srcId="{BB30D25E-FF9A-45ED-8057-1BA780E7135F}" destId="{283E342D-3C5E-498F-82EB-C9C76651FEAB}" srcOrd="0" destOrd="2" presId="urn:microsoft.com/office/officeart/2005/8/layout/hList1"/>
    <dgm:cxn modelId="{4E3903F3-AB33-4E79-8C20-AA5AB90372AE}" type="presOf" srcId="{C42CC2B8-DE16-4732-8359-ECEF4D9F023D}" destId="{283E342D-3C5E-498F-82EB-C9C76651FEAB}" srcOrd="0" destOrd="1" presId="urn:microsoft.com/office/officeart/2005/8/layout/hList1"/>
    <dgm:cxn modelId="{BFEB048E-9EBC-4A70-A618-175CE02FE34E}" type="presOf" srcId="{B9018E8B-6D7F-4F99-96FA-AE51626734DE}" destId="{4CE274C4-E9C4-4B87-A742-611AF7B1FFA4}" srcOrd="0" destOrd="0" presId="urn:microsoft.com/office/officeart/2005/8/layout/hList1"/>
    <dgm:cxn modelId="{77357A4A-7BC7-4530-835F-C24892745891}" srcId="{197AFA31-4682-4486-B567-7A0D7A09A26A}" destId="{8F25A64E-229A-48CC-B625-E136CF2A8F06}" srcOrd="0" destOrd="0" parTransId="{A96AF399-DA09-41C7-9760-53EE1CCD22F5}" sibTransId="{00BAD38F-199C-4984-9199-EDDDCD7D12CA}"/>
    <dgm:cxn modelId="{4173075A-6B44-4219-B3D0-C6E0B36AE7CF}" srcId="{44BD7607-55A7-4DCE-AFF7-DBB9FA404085}" destId="{89D36F0D-018A-4B8E-B302-AA09D91E6057}" srcOrd="1" destOrd="0" parTransId="{7FBB4804-BA05-4F0F-973A-99DE12F74E13}" sibTransId="{0C190932-6073-4EDD-B353-7A875B876905}"/>
    <dgm:cxn modelId="{264F1901-13F7-4295-BAB0-76AA04E7167D}" type="presOf" srcId="{05EE9A2C-DE9E-47EC-90F3-E9F229D0B862}" destId="{6F12D1C5-21A0-4231-B505-0AB6E3FC40F3}" srcOrd="0" destOrd="1" presId="urn:microsoft.com/office/officeart/2005/8/layout/hList1"/>
    <dgm:cxn modelId="{59B117F4-6715-44D2-8EFA-87E0B390F14A}" type="presOf" srcId="{1496CEB7-3286-41A1-A50A-190EBFF84E45}" destId="{6F12D1C5-21A0-4231-B505-0AB6E3FC40F3}" srcOrd="0" destOrd="2" presId="urn:microsoft.com/office/officeart/2005/8/layout/hList1"/>
    <dgm:cxn modelId="{CE46F4FB-0109-4324-9DF3-B5301DA3D93B}" srcId="{44BD7607-55A7-4DCE-AFF7-DBB9FA404085}" destId="{38C905F4-ADF3-4791-80DE-5BE31C3DB5BD}" srcOrd="3" destOrd="0" parTransId="{4CEE10D3-5678-41CA-BCF2-457D65CC0897}" sibTransId="{A80BE94E-2C75-43E7-B89F-5780480F1615}"/>
    <dgm:cxn modelId="{FE38F634-3A9E-4DD0-A25D-12B431939A22}" type="presOf" srcId="{44BD7607-55A7-4DCE-AFF7-DBB9FA404085}" destId="{66CD4E8A-474A-4057-82E5-9A372B647591}" srcOrd="0" destOrd="0" presId="urn:microsoft.com/office/officeart/2005/8/layout/hList1"/>
    <dgm:cxn modelId="{0700B81E-EB97-49CE-8CDA-0CA26D276C31}" type="presOf" srcId="{27992771-ED9D-44ED-9915-1835361B559D}" destId="{6F12D1C5-21A0-4231-B505-0AB6E3FC40F3}" srcOrd="0" destOrd="3" presId="urn:microsoft.com/office/officeart/2005/8/layout/hList1"/>
    <dgm:cxn modelId="{864C1F98-9709-4EA5-ACB9-401916076B06}" type="presOf" srcId="{89D36F0D-018A-4B8E-B302-AA09D91E6057}" destId="{4CE274C4-E9C4-4B87-A742-611AF7B1FFA4}" srcOrd="0" destOrd="1" presId="urn:microsoft.com/office/officeart/2005/8/layout/hList1"/>
    <dgm:cxn modelId="{2BC1C5D6-AF0B-4406-B8D3-6AC88C9018C7}" type="presOf" srcId="{ABCB883F-E8D2-466E-B717-3A6B2A881D68}" destId="{283E342D-3C5E-498F-82EB-C9C76651FEAB}" srcOrd="0" destOrd="0" presId="urn:microsoft.com/office/officeart/2005/8/layout/hList1"/>
    <dgm:cxn modelId="{73A40388-7AB5-4D4A-9FF1-3C4205AEB9EE}" type="presOf" srcId="{10EBE813-57D2-47DA-A1EF-2B6298D2CF61}" destId="{283E342D-3C5E-498F-82EB-C9C76651FEAB}" srcOrd="0" destOrd="3" presId="urn:microsoft.com/office/officeart/2005/8/layout/hList1"/>
    <dgm:cxn modelId="{2643893A-B72F-496D-963E-C5500E1A74B4}" type="presOf" srcId="{CD1404E1-2541-42DE-B839-736584430DA8}" destId="{4CE274C4-E9C4-4B87-A742-611AF7B1FFA4}" srcOrd="0" destOrd="2" presId="urn:microsoft.com/office/officeart/2005/8/layout/hList1"/>
    <dgm:cxn modelId="{AB80325D-A61E-4C16-AEA7-8D71083B0773}" type="presOf" srcId="{38C905F4-ADF3-4791-80DE-5BE31C3DB5BD}" destId="{4CE274C4-E9C4-4B87-A742-611AF7B1FFA4}" srcOrd="0" destOrd="3" presId="urn:microsoft.com/office/officeart/2005/8/layout/hList1"/>
    <dgm:cxn modelId="{B1F178E8-EE05-477C-8747-B27C2485A569}" srcId="{44BD7607-55A7-4DCE-AFF7-DBB9FA404085}" destId="{CD1404E1-2541-42DE-B839-736584430DA8}" srcOrd="2" destOrd="0" parTransId="{A12F6D62-B777-4713-8D2B-CFD142656C96}" sibTransId="{69D9E0DC-AB32-4B6A-8F98-E4124E9D6647}"/>
    <dgm:cxn modelId="{772E0643-FB88-46C2-9DE0-A1442CB32AAA}" type="presOf" srcId="{5FA8DA5E-3078-4FA1-80E2-5C21BE0F8301}" destId="{ED6CE67A-5A49-4C52-8CC1-2BD7BF514C21}" srcOrd="0" destOrd="0" presId="urn:microsoft.com/office/officeart/2005/8/layout/hList1"/>
    <dgm:cxn modelId="{A9DDE694-F50A-4866-8CAA-9827CB249C50}" srcId="{6822EEC6-7E10-4C05-A59B-61B871C3D7E8}" destId="{10EBE813-57D2-47DA-A1EF-2B6298D2CF61}" srcOrd="3" destOrd="0" parTransId="{1A62AE64-661B-45CB-AA8F-51103573DE84}" sibTransId="{C1ED05BC-35B1-4DB7-9CD2-B49E88E0730C}"/>
    <dgm:cxn modelId="{1593EEEA-CD8D-4906-8D1F-A7B1F1E2BC65}" srcId="{197AFA31-4682-4486-B567-7A0D7A09A26A}" destId="{05EE9A2C-DE9E-47EC-90F3-E9F229D0B862}" srcOrd="1" destOrd="0" parTransId="{8C6682E9-A9C8-434A-8D7D-EE20FC57D8E0}" sibTransId="{4F3C4516-85BC-47DF-9AFA-09E7386E67EB}"/>
    <dgm:cxn modelId="{A775A027-A903-4240-B296-0CC777B68760}" srcId="{5FA8DA5E-3078-4FA1-80E2-5C21BE0F8301}" destId="{6822EEC6-7E10-4C05-A59B-61B871C3D7E8}" srcOrd="0" destOrd="0" parTransId="{903CD3D8-DEA0-44DE-9779-F0EACE870BEB}" sibTransId="{5FA7B1E1-CCFB-4816-8BCB-86FAE75E3837}"/>
    <dgm:cxn modelId="{5F69B85F-CF2E-4EF5-AE28-32716B131C2A}" srcId="{44BD7607-55A7-4DCE-AFF7-DBB9FA404085}" destId="{593973EF-1BB6-4E34-9C8E-E1CBB7E375DB}" srcOrd="4" destOrd="0" parTransId="{95E982D9-5E4B-4165-97DC-B83579B03FA4}" sibTransId="{7B02B4B4-642D-4C27-926E-2ED1D531155C}"/>
    <dgm:cxn modelId="{83242307-50A5-4D4C-AB8F-1158C42621A9}" srcId="{6822EEC6-7E10-4C05-A59B-61B871C3D7E8}" destId="{BB30D25E-FF9A-45ED-8057-1BA780E7135F}" srcOrd="2" destOrd="0" parTransId="{07E2E49E-67BB-432D-95E4-C4D23BFE70F1}" sibTransId="{C5516FF3-2AD6-4F6C-979F-C7E8D9210718}"/>
    <dgm:cxn modelId="{66533B14-7A8D-4114-89AA-215A709B18A8}" type="presOf" srcId="{6822EEC6-7E10-4C05-A59B-61B871C3D7E8}" destId="{B469F131-37FE-456A-90CF-79594A7311AF}" srcOrd="0" destOrd="0" presId="urn:microsoft.com/office/officeart/2005/8/layout/hList1"/>
    <dgm:cxn modelId="{089592BA-59BC-4E91-BC9F-3E3B525BFE7C}" srcId="{44BD7607-55A7-4DCE-AFF7-DBB9FA404085}" destId="{B9018E8B-6D7F-4F99-96FA-AE51626734DE}" srcOrd="0" destOrd="0" parTransId="{EB20449E-248C-4881-8AFF-98893AD1EE20}" sibTransId="{0AAE0F81-FBC5-4215-ABA5-9BBE9F3EF818}"/>
    <dgm:cxn modelId="{70DF7CCD-1588-4E64-91CF-30C951849598}" srcId="{197AFA31-4682-4486-B567-7A0D7A09A26A}" destId="{27992771-ED9D-44ED-9915-1835361B559D}" srcOrd="3" destOrd="0" parTransId="{EF1A0E18-6255-43BC-8745-7819107FAF23}" sibTransId="{AB881849-BA93-4C6F-8BE7-C3AB82402C4C}"/>
    <dgm:cxn modelId="{AE3E46C7-A7A3-4C9F-92DB-0EA8643D5571}" srcId="{6822EEC6-7E10-4C05-A59B-61B871C3D7E8}" destId="{C42CC2B8-DE16-4732-8359-ECEF4D9F023D}" srcOrd="1" destOrd="0" parTransId="{5BD9A3F2-125F-4394-B38A-7A8C9E782DCE}" sibTransId="{CD31DD65-1BDA-40CB-A58A-4B4922AAE780}"/>
    <dgm:cxn modelId="{3E4E4F54-B641-4E60-B747-32370583913E}" srcId="{6822EEC6-7E10-4C05-A59B-61B871C3D7E8}" destId="{ABCB883F-E8D2-466E-B717-3A6B2A881D68}" srcOrd="0" destOrd="0" parTransId="{A069C831-52DD-4F52-885D-E64A66F53725}" sibTransId="{EFE572EC-7780-4BD8-A048-5C50888C028E}"/>
    <dgm:cxn modelId="{DBD3E214-E0FF-4E5F-8269-E07D0CB14B31}" srcId="{5FA8DA5E-3078-4FA1-80E2-5C21BE0F8301}" destId="{197AFA31-4682-4486-B567-7A0D7A09A26A}" srcOrd="2" destOrd="0" parTransId="{E4374AEE-F401-478A-A1EF-5A09DD214F44}" sibTransId="{11193998-E383-400C-8F2F-EA6E8CDFDB3A}"/>
    <dgm:cxn modelId="{B1F3069F-B655-45F5-916D-32C46E48FC59}" type="presParOf" srcId="{ED6CE67A-5A49-4C52-8CC1-2BD7BF514C21}" destId="{7E461213-D747-435C-82BC-DA9B2FB14043}" srcOrd="0" destOrd="0" presId="urn:microsoft.com/office/officeart/2005/8/layout/hList1"/>
    <dgm:cxn modelId="{F7308697-EAA7-4B74-B637-F71D97E55D18}" type="presParOf" srcId="{7E461213-D747-435C-82BC-DA9B2FB14043}" destId="{B469F131-37FE-456A-90CF-79594A7311AF}" srcOrd="0" destOrd="0" presId="urn:microsoft.com/office/officeart/2005/8/layout/hList1"/>
    <dgm:cxn modelId="{664421C1-6C3D-444C-954A-05BFBFAF5F56}" type="presParOf" srcId="{7E461213-D747-435C-82BC-DA9B2FB14043}" destId="{283E342D-3C5E-498F-82EB-C9C76651FEAB}" srcOrd="1" destOrd="0" presId="urn:microsoft.com/office/officeart/2005/8/layout/hList1"/>
    <dgm:cxn modelId="{384D9130-8AAA-4F80-9620-4BBAAE84076E}" type="presParOf" srcId="{ED6CE67A-5A49-4C52-8CC1-2BD7BF514C21}" destId="{890AF0F3-4BF4-4C77-A40B-9F897FE55DF2}" srcOrd="1" destOrd="0" presId="urn:microsoft.com/office/officeart/2005/8/layout/hList1"/>
    <dgm:cxn modelId="{AB1DC97F-8E26-46E8-BF15-54521F3FF7BD}" type="presParOf" srcId="{ED6CE67A-5A49-4C52-8CC1-2BD7BF514C21}" destId="{FE1FF8E1-FBF4-46BF-914F-788595E32DE9}" srcOrd="2" destOrd="0" presId="urn:microsoft.com/office/officeart/2005/8/layout/hList1"/>
    <dgm:cxn modelId="{D30E5F63-6103-41F5-A30E-3A6DA52CD5B2}" type="presParOf" srcId="{FE1FF8E1-FBF4-46BF-914F-788595E32DE9}" destId="{66CD4E8A-474A-4057-82E5-9A372B647591}" srcOrd="0" destOrd="0" presId="urn:microsoft.com/office/officeart/2005/8/layout/hList1"/>
    <dgm:cxn modelId="{A69A3814-38F5-4909-8DA2-09ADDFFA2FD3}" type="presParOf" srcId="{FE1FF8E1-FBF4-46BF-914F-788595E32DE9}" destId="{4CE274C4-E9C4-4B87-A742-611AF7B1FFA4}" srcOrd="1" destOrd="0" presId="urn:microsoft.com/office/officeart/2005/8/layout/hList1"/>
    <dgm:cxn modelId="{AD3C4582-5CB9-4810-A3E4-9F3181BFB79B}" type="presParOf" srcId="{ED6CE67A-5A49-4C52-8CC1-2BD7BF514C21}" destId="{C2D3B690-6627-4B91-AAE0-738819C4D300}" srcOrd="3" destOrd="0" presId="urn:microsoft.com/office/officeart/2005/8/layout/hList1"/>
    <dgm:cxn modelId="{9DEA6FB6-A3F8-4374-9922-3019208A5702}" type="presParOf" srcId="{ED6CE67A-5A49-4C52-8CC1-2BD7BF514C21}" destId="{22162B05-87D3-436E-BCB7-198DF03A5652}" srcOrd="4" destOrd="0" presId="urn:microsoft.com/office/officeart/2005/8/layout/hList1"/>
    <dgm:cxn modelId="{90134514-FE32-4A97-8955-F02910CBE20C}" type="presParOf" srcId="{22162B05-87D3-436E-BCB7-198DF03A5652}" destId="{A5B35FF8-2438-41CD-A5E8-73FEADB3DB20}" srcOrd="0" destOrd="0" presId="urn:microsoft.com/office/officeart/2005/8/layout/hList1"/>
    <dgm:cxn modelId="{25C52190-E831-40EA-A83E-A21C4202419E}" type="presParOf" srcId="{22162B05-87D3-436E-BCB7-198DF03A5652}" destId="{6F12D1C5-21A0-4231-B505-0AB6E3FC40F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F131-37FE-456A-90CF-79594A7311AF}">
      <dsp:nvSpPr>
        <dsp:cNvPr id="0" name=""/>
        <dsp:cNvSpPr/>
      </dsp:nvSpPr>
      <dsp:spPr>
        <a:xfrm>
          <a:off x="3484" y="193259"/>
          <a:ext cx="339696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0" kern="1200" dirty="0" smtClean="0">
              <a:latin typeface="+mj-lt"/>
            </a:rPr>
            <a:t>HPC Scheduler</a:t>
          </a:r>
          <a:endParaRPr lang="en-US" sz="2100" b="0" kern="1200" dirty="0">
            <a:latin typeface="+mj-lt"/>
          </a:endParaRPr>
        </a:p>
      </dsp:txBody>
      <dsp:txXfrm>
        <a:off x="3484" y="193259"/>
        <a:ext cx="3396964" cy="604800"/>
      </dsp:txXfrm>
    </dsp:sp>
    <dsp:sp modelId="{283E342D-3C5E-498F-82EB-C9C76651FEAB}">
      <dsp:nvSpPr>
        <dsp:cNvPr id="0" name=""/>
        <dsp:cNvSpPr/>
      </dsp:nvSpPr>
      <dsp:spPr>
        <a:xfrm>
          <a:off x="3484" y="798060"/>
          <a:ext cx="3396964" cy="2363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Job submission API and portal</a:t>
          </a:r>
          <a:endParaRPr lang="en-US" sz="2100" kern="1200" dirty="0"/>
        </a:p>
        <a:p>
          <a:pPr marL="228600" lvl="1" indent="-228600" algn="l" defTabSz="933450">
            <a:lnSpc>
              <a:spcPct val="90000"/>
            </a:lnSpc>
            <a:spcBef>
              <a:spcPct val="0"/>
            </a:spcBef>
            <a:spcAft>
              <a:spcPct val="15000"/>
            </a:spcAft>
            <a:buChar char="••"/>
          </a:pPr>
          <a:r>
            <a:rPr lang="en-US" sz="2100" kern="1200" dirty="0" smtClean="0"/>
            <a:t>Job queue and priorities</a:t>
          </a:r>
          <a:endParaRPr lang="en-US" sz="2100" kern="1200" dirty="0"/>
        </a:p>
        <a:p>
          <a:pPr marL="228600" lvl="1" indent="-228600" algn="l" defTabSz="933450">
            <a:lnSpc>
              <a:spcPct val="90000"/>
            </a:lnSpc>
            <a:spcBef>
              <a:spcPct val="0"/>
            </a:spcBef>
            <a:spcAft>
              <a:spcPct val="15000"/>
            </a:spcAft>
            <a:buChar char="••"/>
          </a:pPr>
          <a:r>
            <a:rPr lang="en-US" sz="2100" kern="1200" dirty="0" smtClean="0"/>
            <a:t>Task activation and monitoring</a:t>
          </a:r>
          <a:endParaRPr lang="en-US" sz="2100" kern="1200" dirty="0"/>
        </a:p>
        <a:p>
          <a:pPr marL="228600" lvl="1" indent="-228600" algn="l" defTabSz="933450">
            <a:lnSpc>
              <a:spcPct val="90000"/>
            </a:lnSpc>
            <a:spcBef>
              <a:spcPct val="0"/>
            </a:spcBef>
            <a:spcAft>
              <a:spcPct val="15000"/>
            </a:spcAft>
            <a:buChar char="••"/>
          </a:pPr>
          <a:r>
            <a:rPr lang="en-US" sz="2100" kern="1200" dirty="0" smtClean="0"/>
            <a:t>Resource sharing policies</a:t>
          </a:r>
          <a:endParaRPr lang="en-US" sz="2100" kern="1200" dirty="0"/>
        </a:p>
      </dsp:txBody>
      <dsp:txXfrm>
        <a:off x="3484" y="798060"/>
        <a:ext cx="3396964" cy="2363445"/>
      </dsp:txXfrm>
    </dsp:sp>
    <dsp:sp modelId="{66CD4E8A-474A-4057-82E5-9A372B647591}">
      <dsp:nvSpPr>
        <dsp:cNvPr id="0" name=""/>
        <dsp:cNvSpPr/>
      </dsp:nvSpPr>
      <dsp:spPr>
        <a:xfrm>
          <a:off x="3876023" y="193259"/>
          <a:ext cx="339696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latin typeface="+mj-lt"/>
            </a:rPr>
            <a:t>Distributed Runtimes</a:t>
          </a:r>
          <a:endParaRPr lang="en-US" sz="2100" kern="1200" dirty="0">
            <a:latin typeface="+mj-lt"/>
          </a:endParaRPr>
        </a:p>
      </dsp:txBody>
      <dsp:txXfrm>
        <a:off x="3876023" y="193259"/>
        <a:ext cx="3396964" cy="604800"/>
      </dsp:txXfrm>
    </dsp:sp>
    <dsp:sp modelId="{4CE274C4-E9C4-4B87-A742-611AF7B1FFA4}">
      <dsp:nvSpPr>
        <dsp:cNvPr id="0" name=""/>
        <dsp:cNvSpPr/>
      </dsp:nvSpPr>
      <dsp:spPr>
        <a:xfrm>
          <a:off x="3876023" y="798060"/>
          <a:ext cx="3396964" cy="2363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Parametric Sweeps</a:t>
          </a:r>
          <a:endParaRPr lang="en-US" sz="2100" kern="1200" dirty="0"/>
        </a:p>
        <a:p>
          <a:pPr marL="228600" lvl="1" indent="-228600" algn="l" defTabSz="933450">
            <a:lnSpc>
              <a:spcPct val="90000"/>
            </a:lnSpc>
            <a:spcBef>
              <a:spcPct val="0"/>
            </a:spcBef>
            <a:spcAft>
              <a:spcPct val="15000"/>
            </a:spcAft>
            <a:buChar char="••"/>
          </a:pPr>
          <a:r>
            <a:rPr lang="en-US" sz="2100" kern="1200" dirty="0" smtClean="0"/>
            <a:t>Cluster SOA</a:t>
          </a:r>
          <a:endParaRPr lang="en-US" sz="2100" kern="1200" dirty="0"/>
        </a:p>
        <a:p>
          <a:pPr marL="228600" lvl="1" indent="-228600" algn="l" defTabSz="933450">
            <a:lnSpc>
              <a:spcPct val="90000"/>
            </a:lnSpc>
            <a:spcBef>
              <a:spcPct val="0"/>
            </a:spcBef>
            <a:spcAft>
              <a:spcPct val="15000"/>
            </a:spcAft>
            <a:buChar char="••"/>
          </a:pPr>
          <a:r>
            <a:rPr lang="en-US" sz="2100" kern="1200" dirty="0" smtClean="0"/>
            <a:t>MPI</a:t>
          </a:r>
          <a:endParaRPr lang="en-US" sz="2100" kern="1200" dirty="0"/>
        </a:p>
        <a:p>
          <a:pPr marL="228600" lvl="1" indent="-228600" algn="l" defTabSz="933450">
            <a:lnSpc>
              <a:spcPct val="90000"/>
            </a:lnSpc>
            <a:spcBef>
              <a:spcPct val="0"/>
            </a:spcBef>
            <a:spcAft>
              <a:spcPct val="15000"/>
            </a:spcAft>
            <a:buChar char="••"/>
          </a:pPr>
          <a:r>
            <a:rPr lang="en-US" sz="2100" kern="1200" dirty="0" smtClean="0"/>
            <a:t>LINQ to HPC</a:t>
          </a:r>
          <a:endParaRPr lang="en-US" sz="2100" kern="1200" dirty="0"/>
        </a:p>
        <a:p>
          <a:pPr marL="228600" lvl="1" indent="-228600" algn="l" defTabSz="933450">
            <a:lnSpc>
              <a:spcPct val="90000"/>
            </a:lnSpc>
            <a:spcBef>
              <a:spcPct val="0"/>
            </a:spcBef>
            <a:spcAft>
              <a:spcPct val="15000"/>
            </a:spcAft>
            <a:buChar char="••"/>
          </a:pPr>
          <a:r>
            <a:rPr lang="en-US" sz="2100" kern="1200" dirty="0" smtClean="0"/>
            <a:t>Excel</a:t>
          </a:r>
          <a:endParaRPr lang="en-US" sz="2100" kern="1200" dirty="0"/>
        </a:p>
      </dsp:txBody>
      <dsp:txXfrm>
        <a:off x="3876023" y="798060"/>
        <a:ext cx="3396964" cy="2363445"/>
      </dsp:txXfrm>
    </dsp:sp>
    <dsp:sp modelId="{A5B35FF8-2438-41CD-A5E8-73FEADB3DB20}">
      <dsp:nvSpPr>
        <dsp:cNvPr id="0" name=""/>
        <dsp:cNvSpPr/>
      </dsp:nvSpPr>
      <dsp:spPr>
        <a:xfrm>
          <a:off x="7748563" y="193259"/>
          <a:ext cx="339696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System Administration</a:t>
          </a:r>
        </a:p>
      </dsp:txBody>
      <dsp:txXfrm>
        <a:off x="7748563" y="193259"/>
        <a:ext cx="3396964" cy="604800"/>
      </dsp:txXfrm>
    </dsp:sp>
    <dsp:sp modelId="{6F12D1C5-21A0-4231-B505-0AB6E3FC40F3}">
      <dsp:nvSpPr>
        <dsp:cNvPr id="0" name=""/>
        <dsp:cNvSpPr/>
      </dsp:nvSpPr>
      <dsp:spPr>
        <a:xfrm>
          <a:off x="7748563" y="798060"/>
          <a:ext cx="3396964" cy="2363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Cluster Deployment</a:t>
          </a:r>
        </a:p>
        <a:p>
          <a:pPr marL="228600" lvl="1" indent="-228600" algn="l" defTabSz="933450">
            <a:lnSpc>
              <a:spcPct val="90000"/>
            </a:lnSpc>
            <a:spcBef>
              <a:spcPct val="0"/>
            </a:spcBef>
            <a:spcAft>
              <a:spcPct val="15000"/>
            </a:spcAft>
            <a:buChar char="••"/>
          </a:pPr>
          <a:r>
            <a:rPr lang="en-US" sz="2100" kern="1200" dirty="0" smtClean="0"/>
            <a:t>Monitoring</a:t>
          </a:r>
        </a:p>
        <a:p>
          <a:pPr marL="228600" lvl="1" indent="-228600" algn="l" defTabSz="933450">
            <a:lnSpc>
              <a:spcPct val="90000"/>
            </a:lnSpc>
            <a:spcBef>
              <a:spcPct val="0"/>
            </a:spcBef>
            <a:spcAft>
              <a:spcPct val="15000"/>
            </a:spcAft>
            <a:buChar char="••"/>
          </a:pPr>
          <a:r>
            <a:rPr lang="en-US" sz="2100" kern="1200" dirty="0" smtClean="0"/>
            <a:t>Diagnostics</a:t>
          </a:r>
        </a:p>
        <a:p>
          <a:pPr marL="228600" lvl="1" indent="-228600" algn="l" defTabSz="933450">
            <a:lnSpc>
              <a:spcPct val="90000"/>
            </a:lnSpc>
            <a:spcBef>
              <a:spcPct val="0"/>
            </a:spcBef>
            <a:spcAft>
              <a:spcPct val="15000"/>
            </a:spcAft>
            <a:buChar char="••"/>
          </a:pPr>
          <a:r>
            <a:rPr lang="en-US" sz="2100" kern="1200" dirty="0" smtClean="0"/>
            <a:t>Reporting</a:t>
          </a:r>
        </a:p>
      </dsp:txBody>
      <dsp:txXfrm>
        <a:off x="7748563" y="798060"/>
        <a:ext cx="3396964" cy="2363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F131-37FE-456A-90CF-79594A7311AF}">
      <dsp:nvSpPr>
        <dsp:cNvPr id="0" name=""/>
        <dsp:cNvSpPr/>
      </dsp:nvSpPr>
      <dsp:spPr>
        <a:xfrm>
          <a:off x="3484" y="193259"/>
          <a:ext cx="339696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Azure Scheduler</a:t>
          </a:r>
          <a:endParaRPr lang="en-US" sz="2100" kern="1200" dirty="0"/>
        </a:p>
      </dsp:txBody>
      <dsp:txXfrm>
        <a:off x="3484" y="193259"/>
        <a:ext cx="3396964" cy="604800"/>
      </dsp:txXfrm>
    </dsp:sp>
    <dsp:sp modelId="{283E342D-3C5E-498F-82EB-C9C76651FEAB}">
      <dsp:nvSpPr>
        <dsp:cNvPr id="0" name=""/>
        <dsp:cNvSpPr/>
      </dsp:nvSpPr>
      <dsp:spPr>
        <a:xfrm>
          <a:off x="3484" y="798060"/>
          <a:ext cx="3396964" cy="2363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Job submission API and portal</a:t>
          </a:r>
          <a:endParaRPr lang="en-US" sz="2100" kern="1200" dirty="0"/>
        </a:p>
        <a:p>
          <a:pPr marL="228600" lvl="1" indent="-228600" algn="l" defTabSz="933450">
            <a:lnSpc>
              <a:spcPct val="90000"/>
            </a:lnSpc>
            <a:spcBef>
              <a:spcPct val="0"/>
            </a:spcBef>
            <a:spcAft>
              <a:spcPct val="15000"/>
            </a:spcAft>
            <a:buChar char="••"/>
          </a:pPr>
          <a:r>
            <a:rPr lang="en-US" sz="2100" kern="1200" dirty="0" smtClean="0"/>
            <a:t>Job queue and priorities</a:t>
          </a:r>
          <a:endParaRPr lang="en-US" sz="2100" kern="1200" dirty="0"/>
        </a:p>
        <a:p>
          <a:pPr marL="228600" lvl="1" indent="-228600" algn="l" defTabSz="933450">
            <a:lnSpc>
              <a:spcPct val="90000"/>
            </a:lnSpc>
            <a:spcBef>
              <a:spcPct val="0"/>
            </a:spcBef>
            <a:spcAft>
              <a:spcPct val="15000"/>
            </a:spcAft>
            <a:buChar char="••"/>
          </a:pPr>
          <a:r>
            <a:rPr lang="en-US" sz="2100" kern="1200" dirty="0" smtClean="0"/>
            <a:t>Task activation and monitoring</a:t>
          </a:r>
          <a:endParaRPr lang="en-US" sz="2100" kern="1200" dirty="0"/>
        </a:p>
        <a:p>
          <a:pPr marL="228600" lvl="1" indent="-228600" algn="l" defTabSz="933450">
            <a:lnSpc>
              <a:spcPct val="90000"/>
            </a:lnSpc>
            <a:spcBef>
              <a:spcPct val="0"/>
            </a:spcBef>
            <a:spcAft>
              <a:spcPct val="15000"/>
            </a:spcAft>
            <a:buChar char="••"/>
          </a:pPr>
          <a:r>
            <a:rPr lang="en-US" sz="2100" kern="1200" dirty="0" smtClean="0"/>
            <a:t>Resource sharing policies</a:t>
          </a:r>
          <a:endParaRPr lang="en-US" sz="2100" kern="1200" dirty="0"/>
        </a:p>
      </dsp:txBody>
      <dsp:txXfrm>
        <a:off x="3484" y="798060"/>
        <a:ext cx="3396964" cy="2363445"/>
      </dsp:txXfrm>
    </dsp:sp>
    <dsp:sp modelId="{66CD4E8A-474A-4057-82E5-9A372B647591}">
      <dsp:nvSpPr>
        <dsp:cNvPr id="0" name=""/>
        <dsp:cNvSpPr/>
      </dsp:nvSpPr>
      <dsp:spPr>
        <a:xfrm>
          <a:off x="3876023" y="193259"/>
          <a:ext cx="339696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kern="1200" dirty="0" smtClean="0"/>
            <a:t>Distributed Runtimes</a:t>
          </a:r>
          <a:endParaRPr lang="en-US" sz="2100" kern="1200" dirty="0"/>
        </a:p>
      </dsp:txBody>
      <dsp:txXfrm>
        <a:off x="3876023" y="193259"/>
        <a:ext cx="3396964" cy="604800"/>
      </dsp:txXfrm>
    </dsp:sp>
    <dsp:sp modelId="{4CE274C4-E9C4-4B87-A742-611AF7B1FFA4}">
      <dsp:nvSpPr>
        <dsp:cNvPr id="0" name=""/>
        <dsp:cNvSpPr/>
      </dsp:nvSpPr>
      <dsp:spPr>
        <a:xfrm>
          <a:off x="3876023" y="798060"/>
          <a:ext cx="3396964" cy="2363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Parametric Sweeps</a:t>
          </a:r>
          <a:endParaRPr lang="en-US" sz="2100" kern="1200" dirty="0"/>
        </a:p>
        <a:p>
          <a:pPr marL="228600" lvl="1" indent="-228600" algn="l" defTabSz="933450">
            <a:lnSpc>
              <a:spcPct val="90000"/>
            </a:lnSpc>
            <a:spcBef>
              <a:spcPct val="0"/>
            </a:spcBef>
            <a:spcAft>
              <a:spcPct val="15000"/>
            </a:spcAft>
            <a:buChar char="••"/>
          </a:pPr>
          <a:r>
            <a:rPr lang="en-US" sz="2100" kern="1200" dirty="0" smtClean="0"/>
            <a:t>Cluster SOA</a:t>
          </a:r>
          <a:endParaRPr lang="en-US" sz="2100" kern="1200" dirty="0"/>
        </a:p>
        <a:p>
          <a:pPr marL="228600" lvl="1" indent="-228600" algn="l" defTabSz="933450">
            <a:lnSpc>
              <a:spcPct val="90000"/>
            </a:lnSpc>
            <a:spcBef>
              <a:spcPct val="0"/>
            </a:spcBef>
            <a:spcAft>
              <a:spcPct val="15000"/>
            </a:spcAft>
            <a:buChar char="••"/>
          </a:pPr>
          <a:r>
            <a:rPr lang="en-US" sz="2100" kern="1200" dirty="0" smtClean="0"/>
            <a:t>MPI</a:t>
          </a:r>
          <a:endParaRPr lang="en-US" sz="2100" kern="1200" dirty="0"/>
        </a:p>
        <a:p>
          <a:pPr marL="228600" lvl="1" indent="-228600" algn="l" defTabSz="933450">
            <a:lnSpc>
              <a:spcPct val="90000"/>
            </a:lnSpc>
            <a:spcBef>
              <a:spcPct val="0"/>
            </a:spcBef>
            <a:spcAft>
              <a:spcPct val="15000"/>
            </a:spcAft>
            <a:buChar char="••"/>
          </a:pPr>
          <a:r>
            <a:rPr lang="en-US" sz="2100" kern="1200" dirty="0" smtClean="0"/>
            <a:t>LINQ to HPC</a:t>
          </a:r>
          <a:endParaRPr lang="en-US" sz="2100" kern="1200" dirty="0"/>
        </a:p>
        <a:p>
          <a:pPr marL="228600" lvl="1" indent="-228600" algn="l" defTabSz="933450">
            <a:lnSpc>
              <a:spcPct val="90000"/>
            </a:lnSpc>
            <a:spcBef>
              <a:spcPct val="0"/>
            </a:spcBef>
            <a:spcAft>
              <a:spcPct val="15000"/>
            </a:spcAft>
            <a:buChar char="••"/>
          </a:pPr>
          <a:r>
            <a:rPr lang="en-US" sz="2100" kern="1200" dirty="0" smtClean="0">
              <a:solidFill>
                <a:schemeClr val="tx2">
                  <a:lumMod val="65000"/>
                </a:schemeClr>
              </a:solidFill>
            </a:rPr>
            <a:t>Excel</a:t>
          </a:r>
          <a:endParaRPr lang="en-US" sz="2100" kern="1200" dirty="0">
            <a:solidFill>
              <a:schemeClr val="tx2">
                <a:lumMod val="65000"/>
              </a:schemeClr>
            </a:solidFill>
          </a:endParaRPr>
        </a:p>
      </dsp:txBody>
      <dsp:txXfrm>
        <a:off x="3876023" y="798060"/>
        <a:ext cx="3396964" cy="2363445"/>
      </dsp:txXfrm>
    </dsp:sp>
    <dsp:sp modelId="{A5B35FF8-2438-41CD-A5E8-73FEADB3DB20}">
      <dsp:nvSpPr>
        <dsp:cNvPr id="0" name=""/>
        <dsp:cNvSpPr/>
      </dsp:nvSpPr>
      <dsp:spPr>
        <a:xfrm>
          <a:off x="7748563" y="193259"/>
          <a:ext cx="3396964"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System Administration</a:t>
          </a:r>
        </a:p>
      </dsp:txBody>
      <dsp:txXfrm>
        <a:off x="7748563" y="193259"/>
        <a:ext cx="3396964" cy="604800"/>
      </dsp:txXfrm>
    </dsp:sp>
    <dsp:sp modelId="{6F12D1C5-21A0-4231-B505-0AB6E3FC40F3}">
      <dsp:nvSpPr>
        <dsp:cNvPr id="0" name=""/>
        <dsp:cNvSpPr/>
      </dsp:nvSpPr>
      <dsp:spPr>
        <a:xfrm>
          <a:off x="7748563" y="798060"/>
          <a:ext cx="3396964" cy="23634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Cluster Deployment</a:t>
          </a:r>
        </a:p>
        <a:p>
          <a:pPr marL="228600" lvl="1" indent="-228600" algn="l" defTabSz="933450">
            <a:lnSpc>
              <a:spcPct val="90000"/>
            </a:lnSpc>
            <a:spcBef>
              <a:spcPct val="0"/>
            </a:spcBef>
            <a:spcAft>
              <a:spcPct val="15000"/>
            </a:spcAft>
            <a:buChar char="••"/>
          </a:pPr>
          <a:r>
            <a:rPr lang="en-US" sz="2100" kern="1200" dirty="0" smtClean="0"/>
            <a:t>Monitoring</a:t>
          </a:r>
        </a:p>
        <a:p>
          <a:pPr marL="228600" lvl="1" indent="-228600" algn="l" defTabSz="933450">
            <a:lnSpc>
              <a:spcPct val="90000"/>
            </a:lnSpc>
            <a:spcBef>
              <a:spcPct val="0"/>
            </a:spcBef>
            <a:spcAft>
              <a:spcPct val="15000"/>
            </a:spcAft>
            <a:buChar char="••"/>
          </a:pPr>
          <a:r>
            <a:rPr lang="en-US" sz="2100" kern="1200" dirty="0" smtClean="0"/>
            <a:t>Diagnostics</a:t>
          </a:r>
        </a:p>
        <a:p>
          <a:pPr marL="228600" lvl="1" indent="-228600" algn="l" defTabSz="933450">
            <a:lnSpc>
              <a:spcPct val="90000"/>
            </a:lnSpc>
            <a:spcBef>
              <a:spcPct val="0"/>
            </a:spcBef>
            <a:spcAft>
              <a:spcPct val="15000"/>
            </a:spcAft>
            <a:buChar char="••"/>
          </a:pPr>
          <a:r>
            <a:rPr lang="en-US" sz="2100" kern="1200" dirty="0" smtClean="0"/>
            <a:t>Reporting</a:t>
          </a:r>
        </a:p>
      </dsp:txBody>
      <dsp:txXfrm>
        <a:off x="7748563" y="798060"/>
        <a:ext cx="3396964" cy="23634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10:29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10:29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10:29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82211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10:29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9/16/2011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4</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sz="1200" dirty="0" smtClean="0">
              <a:latin typeface="Segoe"/>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9/16/2011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10:29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898F4-E857-4BF6-915A-BF651712D18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523890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813482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1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and running HPC apps in Windows Azure</a:t>
            </a:r>
          </a:p>
        </p:txBody>
      </p:sp>
      <p:sp>
        <p:nvSpPr>
          <p:cNvPr id="3" name="Subtitle 2"/>
          <p:cNvSpPr>
            <a:spLocks noGrp="1"/>
          </p:cNvSpPr>
          <p:nvPr>
            <p:ph type="subTitle" idx="1"/>
          </p:nvPr>
        </p:nvSpPr>
        <p:spPr>
          <a:xfrm>
            <a:off x="969964" y="4343402"/>
            <a:ext cx="6840536" cy="1924876"/>
          </a:xfrm>
        </p:spPr>
        <p:txBody>
          <a:bodyPr/>
          <a:lstStyle/>
          <a:p>
            <a:r>
              <a:rPr lang="en-US" dirty="0" smtClean="0">
                <a:latin typeface="+mj-lt"/>
              </a:rPr>
              <a:t>Greg Burgess</a:t>
            </a:r>
          </a:p>
          <a:p>
            <a:r>
              <a:rPr lang="en-US" dirty="0" smtClean="0"/>
              <a:t>Principal Development Manager</a:t>
            </a:r>
          </a:p>
          <a:p>
            <a:r>
              <a:rPr lang="en-US" dirty="0" smtClean="0"/>
              <a:t>High Performance Computing Team</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SAC-452T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5686" y="5003786"/>
            <a:ext cx="2640412" cy="1354511"/>
            <a:chOff x="1059338" y="5092853"/>
            <a:chExt cx="1925458" cy="776954"/>
          </a:xfrm>
        </p:grpSpPr>
        <p:pic>
          <p:nvPicPr>
            <p:cNvPr id="14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479" y="5092853"/>
              <a:ext cx="905751" cy="452442"/>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Box 27"/>
            <p:cNvSpPr txBox="1">
              <a:spLocks noChangeArrowheads="1"/>
            </p:cNvSpPr>
            <p:nvPr/>
          </p:nvSpPr>
          <p:spPr bwMode="auto">
            <a:xfrm>
              <a:off x="1059338" y="5500475"/>
              <a:ext cx="1925458" cy="369332"/>
            </a:xfrm>
            <a:prstGeom prst="rect">
              <a:avLst/>
            </a:prstGeom>
            <a:noFill/>
            <a:ln w="19050" algn="ctr">
              <a:noFill/>
              <a:miter lim="800000"/>
              <a:headEnd/>
              <a:tailEnd/>
            </a:ln>
            <a:effectLst/>
          </p:spPr>
          <p:txBody>
            <a:bodyPr wrap="square">
              <a:spAutoFit/>
            </a:bodyPr>
            <a:lstStyle/>
            <a:p>
              <a:pPr algn="ctr"/>
              <a:r>
                <a:rPr lang="en-US" sz="1800" b="1" i="1" dirty="0">
                  <a:latin typeface="+mn-lt"/>
                </a:rPr>
                <a:t>Head Node</a:t>
              </a:r>
            </a:p>
          </p:txBody>
        </p:sp>
      </p:grpSp>
      <p:grpSp>
        <p:nvGrpSpPr>
          <p:cNvPr id="5" name="Group 4"/>
          <p:cNvGrpSpPr/>
          <p:nvPr/>
        </p:nvGrpSpPr>
        <p:grpSpPr>
          <a:xfrm>
            <a:off x="609441" y="2209801"/>
            <a:ext cx="3003930" cy="3045117"/>
            <a:chOff x="609441" y="2209801"/>
            <a:chExt cx="3003930" cy="3045117"/>
          </a:xfrm>
        </p:grpSpPr>
        <p:sp>
          <p:nvSpPr>
            <p:cNvPr id="148" name="Rectangle 147"/>
            <p:cNvSpPr/>
            <p:nvPr/>
          </p:nvSpPr>
          <p:spPr>
            <a:xfrm>
              <a:off x="609441" y="2209801"/>
              <a:ext cx="3003930" cy="1992306"/>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21" name="TextBox 120"/>
            <p:cNvSpPr txBox="1"/>
            <p:nvPr/>
          </p:nvSpPr>
          <p:spPr>
            <a:xfrm>
              <a:off x="609441" y="3576574"/>
              <a:ext cx="3003930" cy="646331"/>
            </a:xfrm>
            <a:prstGeom prst="rect">
              <a:avLst/>
            </a:prstGeom>
            <a:noFill/>
          </p:spPr>
          <p:txBody>
            <a:bodyPr wrap="square" rtlCol="0">
              <a:spAutoFit/>
            </a:bodyPr>
            <a:lstStyle/>
            <a:p>
              <a:pPr algn="ctr"/>
              <a:r>
                <a:rPr lang="en-US" sz="1800" b="1" dirty="0" smtClean="0">
                  <a:latin typeface="+mn-lt"/>
                </a:rPr>
                <a:t>Windows HPC</a:t>
              </a:r>
            </a:p>
            <a:p>
              <a:pPr algn="ctr"/>
              <a:r>
                <a:rPr lang="en-US" sz="1800" b="1" dirty="0" smtClean="0">
                  <a:latin typeface="+mn-lt"/>
                </a:rPr>
                <a:t>Server</a:t>
              </a:r>
            </a:p>
          </p:txBody>
        </p:sp>
        <p:sp>
          <p:nvSpPr>
            <p:cNvPr id="104" name="Trapezoid 3"/>
            <p:cNvSpPr/>
            <p:nvPr/>
          </p:nvSpPr>
          <p:spPr>
            <a:xfrm rot="10800000">
              <a:off x="609441" y="4222901"/>
              <a:ext cx="3003930" cy="1032017"/>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2986378 h 2994316"/>
                <a:gd name="connsiteX1" fmla="*/ 927320 w 3107634"/>
                <a:gd name="connsiteY1" fmla="*/ 0 h 2994316"/>
                <a:gd name="connsiteX2" fmla="*/ 1601206 w 3107634"/>
                <a:gd name="connsiteY2" fmla="*/ 1051629 h 2994316"/>
                <a:gd name="connsiteX3" fmla="*/ 3107634 w 3107634"/>
                <a:gd name="connsiteY3" fmla="*/ 2994316 h 2994316"/>
                <a:gd name="connsiteX4" fmla="*/ 0 w 3107634"/>
                <a:gd name="connsiteY4" fmla="*/ 2986378 h 2994316"/>
                <a:gd name="connsiteX0" fmla="*/ 0 w 3107634"/>
                <a:gd name="connsiteY0" fmla="*/ 1951422 h 1959360"/>
                <a:gd name="connsiteX1" fmla="*/ 1618423 w 3107634"/>
                <a:gd name="connsiteY1" fmla="*/ 0 h 1959360"/>
                <a:gd name="connsiteX2" fmla="*/ 1601206 w 3107634"/>
                <a:gd name="connsiteY2" fmla="*/ 16673 h 1959360"/>
                <a:gd name="connsiteX3" fmla="*/ 3107634 w 3107634"/>
                <a:gd name="connsiteY3" fmla="*/ 1959360 h 1959360"/>
                <a:gd name="connsiteX4" fmla="*/ 0 w 3107634"/>
                <a:gd name="connsiteY4" fmla="*/ 1951422 h 195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1959360">
                  <a:moveTo>
                    <a:pt x="0" y="1951422"/>
                  </a:moveTo>
                  <a:lnTo>
                    <a:pt x="1618423" y="0"/>
                  </a:lnTo>
                  <a:lnTo>
                    <a:pt x="1601206" y="16673"/>
                  </a:lnTo>
                  <a:lnTo>
                    <a:pt x="3107634" y="1959360"/>
                  </a:lnTo>
                  <a:lnTo>
                    <a:pt x="0" y="1951422"/>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397734" y="1103512"/>
            <a:ext cx="7233941" cy="2971800"/>
            <a:chOff x="4397734" y="1103512"/>
            <a:chExt cx="7233941" cy="2971800"/>
          </a:xfrm>
        </p:grpSpPr>
        <p:sp>
          <p:nvSpPr>
            <p:cNvPr id="242" name="Rounded Rectangle 241"/>
            <p:cNvSpPr/>
            <p:nvPr/>
          </p:nvSpPr>
          <p:spPr>
            <a:xfrm>
              <a:off x="4397734" y="1484512"/>
              <a:ext cx="7233941" cy="2590800"/>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a:solidFill>
                  <a:schemeClr val="tx1"/>
                </a:solidFill>
              </a:endParaRPr>
            </a:p>
          </p:txBody>
        </p:sp>
        <p:sp>
          <p:nvSpPr>
            <p:cNvPr id="241" name="TextBox 240"/>
            <p:cNvSpPr txBox="1"/>
            <p:nvPr/>
          </p:nvSpPr>
          <p:spPr>
            <a:xfrm>
              <a:off x="4397734" y="1103512"/>
              <a:ext cx="7233941" cy="369332"/>
            </a:xfrm>
            <a:prstGeom prst="rect">
              <a:avLst/>
            </a:prstGeom>
            <a:noFill/>
          </p:spPr>
          <p:txBody>
            <a:bodyPr wrap="square" rtlCol="0">
              <a:spAutoFit/>
            </a:bodyPr>
            <a:lstStyle/>
            <a:p>
              <a:pPr algn="ctr"/>
              <a:r>
                <a:rPr lang="en-US" sz="1800" b="1" dirty="0" smtClean="0">
                  <a:latin typeface="+mn-lt"/>
                </a:rPr>
                <a:t>Windows HPC Application</a:t>
              </a:r>
              <a:endParaRPr lang="en-US" sz="1800" b="1" dirty="0">
                <a:latin typeface="+mn-lt"/>
              </a:endParaRPr>
            </a:p>
          </p:txBody>
        </p:sp>
      </p:grpSp>
      <p:grpSp>
        <p:nvGrpSpPr>
          <p:cNvPr id="2" name="Group 1"/>
          <p:cNvGrpSpPr/>
          <p:nvPr/>
        </p:nvGrpSpPr>
        <p:grpSpPr>
          <a:xfrm>
            <a:off x="4415752" y="4294090"/>
            <a:ext cx="7215923" cy="2542882"/>
            <a:chOff x="4415752" y="4294090"/>
            <a:chExt cx="7215923" cy="2542882"/>
          </a:xfrm>
        </p:grpSpPr>
        <p:sp>
          <p:nvSpPr>
            <p:cNvPr id="182" name="Rectangle 181"/>
            <p:cNvSpPr/>
            <p:nvPr/>
          </p:nvSpPr>
          <p:spPr>
            <a:xfrm>
              <a:off x="4415752" y="4300184"/>
              <a:ext cx="7215922" cy="2172612"/>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err="1">
                <a:solidFill>
                  <a:schemeClr val="tx1">
                    <a:lumMod val="75000"/>
                    <a:lumOff val="25000"/>
                  </a:schemeClr>
                </a:solidFill>
              </a:endParaRPr>
            </a:p>
          </p:txBody>
        </p:sp>
        <p:pic>
          <p:nvPicPr>
            <p:cNvPr id="1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685672" y="4177481"/>
              <a:ext cx="1418499" cy="247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3" name="Group 90"/>
            <p:cNvGrpSpPr/>
            <p:nvPr/>
          </p:nvGrpSpPr>
          <p:grpSpPr>
            <a:xfrm>
              <a:off x="7132868" y="4423651"/>
              <a:ext cx="905752" cy="1402814"/>
              <a:chOff x="3581400" y="2667000"/>
              <a:chExt cx="963904" cy="1989986"/>
            </a:xfrm>
          </p:grpSpPr>
          <p:pic>
            <p:nvPicPr>
              <p:cNvPr id="20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 name="Group 103"/>
            <p:cNvGrpSpPr/>
            <p:nvPr/>
          </p:nvGrpSpPr>
          <p:grpSpPr>
            <a:xfrm>
              <a:off x="7992104" y="4423651"/>
              <a:ext cx="905752" cy="1402814"/>
              <a:chOff x="3581400" y="2667000"/>
              <a:chExt cx="963904" cy="1989986"/>
            </a:xfrm>
          </p:grpSpPr>
          <p:pic>
            <p:nvPicPr>
              <p:cNvPr id="219"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3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9" name="Group 142"/>
            <p:cNvGrpSpPr/>
            <p:nvPr/>
          </p:nvGrpSpPr>
          <p:grpSpPr>
            <a:xfrm>
              <a:off x="9574264" y="4446399"/>
              <a:ext cx="905752" cy="1402814"/>
              <a:chOff x="3581400" y="2667000"/>
              <a:chExt cx="963904" cy="1989986"/>
            </a:xfrm>
          </p:grpSpPr>
          <p:pic>
            <p:nvPicPr>
              <p:cNvPr id="250"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2" name="Group 142"/>
            <p:cNvGrpSpPr/>
            <p:nvPr/>
          </p:nvGrpSpPr>
          <p:grpSpPr>
            <a:xfrm>
              <a:off x="10480015" y="4446399"/>
              <a:ext cx="905752" cy="1402814"/>
              <a:chOff x="3581400" y="2667000"/>
              <a:chExt cx="963904" cy="1989986"/>
            </a:xfrm>
          </p:grpSpPr>
          <p:pic>
            <p:nvPicPr>
              <p:cNvPr id="26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01516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89979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77835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64835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525746"/>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410373"/>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28893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0"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3158931"/>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33815"/>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918442"/>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797004"/>
                <a:ext cx="963903" cy="641820"/>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667000"/>
                <a:ext cx="963903" cy="641820"/>
              </a:xfrm>
              <a:prstGeom prst="rect">
                <a:avLst/>
              </a:prstGeom>
              <a:noFill/>
              <a:extLst>
                <a:ext uri="{909E8E84-426E-40DD-AFC4-6F175D3DCCD1}">
                  <a14:hiddenFill xmlns:a14="http://schemas.microsoft.com/office/drawing/2010/main">
                    <a:solidFill>
                      <a:srgbClr val="FFFFFF"/>
                    </a:solidFill>
                  </a14:hiddenFill>
                </a:ext>
              </a:extLst>
            </p:spPr>
          </p:pic>
        </p:grpSp>
        <p:sp>
          <p:nvSpPr>
            <p:cNvPr id="275" name="Text Box 27"/>
            <p:cNvSpPr txBox="1">
              <a:spLocks noChangeArrowheads="1"/>
            </p:cNvSpPr>
            <p:nvPr/>
          </p:nvSpPr>
          <p:spPr bwMode="auto">
            <a:xfrm>
              <a:off x="9158174" y="5938811"/>
              <a:ext cx="2473500" cy="369332"/>
            </a:xfrm>
            <a:prstGeom prst="rect">
              <a:avLst/>
            </a:prstGeom>
            <a:noFill/>
            <a:ln w="19050" algn="ctr">
              <a:noFill/>
              <a:miter lim="800000"/>
              <a:headEnd/>
              <a:tailEnd/>
            </a:ln>
            <a:effectLst/>
          </p:spPr>
          <p:txBody>
            <a:bodyPr wrap="square">
              <a:spAutoFit/>
            </a:bodyPr>
            <a:lstStyle/>
            <a:p>
              <a:pPr algn="ctr"/>
              <a:r>
                <a:rPr lang="en-US" sz="1800" b="1" dirty="0" smtClean="0">
                  <a:latin typeface="+mn-lt"/>
                </a:rPr>
                <a:t>Windows Azure</a:t>
              </a:r>
              <a:endParaRPr lang="en-US" sz="1800" b="1" dirty="0">
                <a:latin typeface="+mn-lt"/>
              </a:endParaRPr>
            </a:p>
          </p:txBody>
        </p:sp>
        <p:sp>
          <p:nvSpPr>
            <p:cNvPr id="276" name="Text Box 27"/>
            <p:cNvSpPr txBox="1">
              <a:spLocks noChangeArrowheads="1"/>
            </p:cNvSpPr>
            <p:nvPr/>
          </p:nvSpPr>
          <p:spPr bwMode="auto">
            <a:xfrm>
              <a:off x="6708452" y="5826466"/>
              <a:ext cx="2449723" cy="646331"/>
            </a:xfrm>
            <a:prstGeom prst="rect">
              <a:avLst/>
            </a:prstGeom>
            <a:noFill/>
            <a:ln w="19050" algn="ctr">
              <a:noFill/>
              <a:miter lim="800000"/>
              <a:headEnd/>
              <a:tailEnd/>
            </a:ln>
            <a:effectLst/>
          </p:spPr>
          <p:txBody>
            <a:bodyPr wrap="square">
              <a:spAutoFit/>
            </a:bodyPr>
            <a:lstStyle/>
            <a:p>
              <a:pPr algn="ctr"/>
              <a:r>
                <a:rPr lang="en-US" sz="1800" b="1" dirty="0" smtClean="0">
                  <a:latin typeface="+mn-lt"/>
                </a:rPr>
                <a:t>Windows HPC Server</a:t>
              </a:r>
              <a:endParaRPr lang="en-US" sz="1800" b="1" dirty="0">
                <a:latin typeface="+mn-lt"/>
              </a:endParaRPr>
            </a:p>
          </p:txBody>
        </p:sp>
        <p:pic>
          <p:nvPicPr>
            <p:cNvPr id="2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492" y="4622046"/>
              <a:ext cx="1156524" cy="86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9" name="Straight Connector 278"/>
            <p:cNvCxnSpPr/>
            <p:nvPr/>
          </p:nvCxnSpPr>
          <p:spPr>
            <a:xfrm>
              <a:off x="6671647" y="4294090"/>
              <a:ext cx="0" cy="21735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9158174" y="4300184"/>
              <a:ext cx="0" cy="216745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8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401" y="4882538"/>
              <a:ext cx="1156524" cy="86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 name="Text Box 27"/>
            <p:cNvSpPr txBox="1">
              <a:spLocks noChangeArrowheads="1"/>
            </p:cNvSpPr>
            <p:nvPr/>
          </p:nvSpPr>
          <p:spPr bwMode="auto">
            <a:xfrm>
              <a:off x="4424092" y="5921655"/>
              <a:ext cx="2247556" cy="369332"/>
            </a:xfrm>
            <a:prstGeom prst="rect">
              <a:avLst/>
            </a:prstGeom>
            <a:noFill/>
            <a:ln w="19050" algn="ctr">
              <a:noFill/>
              <a:miter lim="800000"/>
              <a:headEnd/>
              <a:tailEnd/>
            </a:ln>
            <a:effectLst/>
          </p:spPr>
          <p:txBody>
            <a:bodyPr wrap="square">
              <a:spAutoFit/>
            </a:bodyPr>
            <a:lstStyle/>
            <a:p>
              <a:pPr algn="ctr"/>
              <a:r>
                <a:rPr lang="en-US" sz="1800" b="1" dirty="0" smtClean="0">
                  <a:latin typeface="+mn-lt"/>
                </a:rPr>
                <a:t>Windows 7</a:t>
              </a:r>
              <a:endParaRPr lang="en-US" sz="1800" b="1" dirty="0">
                <a:latin typeface="+mn-lt"/>
              </a:endParaRPr>
            </a:p>
          </p:txBody>
        </p:sp>
        <p:sp>
          <p:nvSpPr>
            <p:cNvPr id="278" name="TextBox 277"/>
            <p:cNvSpPr txBox="1"/>
            <p:nvPr/>
          </p:nvSpPr>
          <p:spPr>
            <a:xfrm>
              <a:off x="4424092" y="6467640"/>
              <a:ext cx="7207583" cy="369332"/>
            </a:xfrm>
            <a:prstGeom prst="rect">
              <a:avLst/>
            </a:prstGeom>
            <a:noFill/>
          </p:spPr>
          <p:txBody>
            <a:bodyPr wrap="square" rtlCol="0">
              <a:spAutoFit/>
            </a:bodyPr>
            <a:lstStyle/>
            <a:p>
              <a:pPr algn="ctr"/>
              <a:r>
                <a:rPr lang="en-US" sz="1800" b="1" i="1" dirty="0">
                  <a:latin typeface="+mn-lt"/>
                </a:rPr>
                <a:t>Compute Nodes</a:t>
              </a:r>
            </a:p>
          </p:txBody>
        </p:sp>
      </p:grpSp>
      <p:sp>
        <p:nvSpPr>
          <p:cNvPr id="21" name="Title 20"/>
          <p:cNvSpPr>
            <a:spLocks noGrp="1"/>
          </p:cNvSpPr>
          <p:nvPr>
            <p:ph type="title"/>
          </p:nvPr>
        </p:nvSpPr>
        <p:spPr/>
        <p:txBody>
          <a:bodyPr/>
          <a:lstStyle/>
          <a:p>
            <a:r>
              <a:rPr lang="en-US" dirty="0" smtClean="0"/>
              <a:t>HPC Server makes this easy</a:t>
            </a:r>
            <a:endParaRPr lang="en-US" dirty="0"/>
          </a:p>
        </p:txBody>
      </p:sp>
      <p:grpSp>
        <p:nvGrpSpPr>
          <p:cNvPr id="7" name="Group 6"/>
          <p:cNvGrpSpPr/>
          <p:nvPr/>
        </p:nvGrpSpPr>
        <p:grpSpPr>
          <a:xfrm>
            <a:off x="859294" y="1026448"/>
            <a:ext cx="2069117" cy="1384763"/>
            <a:chOff x="859294" y="1026448"/>
            <a:chExt cx="2069117" cy="1384763"/>
          </a:xfrm>
        </p:grpSpPr>
        <p:grpSp>
          <p:nvGrpSpPr>
            <p:cNvPr id="6" name="Group 5"/>
            <p:cNvGrpSpPr/>
            <p:nvPr/>
          </p:nvGrpSpPr>
          <p:grpSpPr>
            <a:xfrm>
              <a:off x="859294" y="1026448"/>
              <a:ext cx="2069117" cy="914400"/>
              <a:chOff x="859294" y="1026448"/>
              <a:chExt cx="2069117" cy="914400"/>
            </a:xfrm>
          </p:grpSpPr>
          <p:sp>
            <p:nvSpPr>
              <p:cNvPr id="111" name="Rectangle 110"/>
              <p:cNvSpPr/>
              <p:nvPr/>
            </p:nvSpPr>
            <p:spPr>
              <a:xfrm>
                <a:off x="1303234" y="1026448"/>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12" name="Oval 111"/>
              <p:cNvSpPr/>
              <p:nvPr/>
            </p:nvSpPr>
            <p:spPr>
              <a:xfrm>
                <a:off x="1404807" y="1102648"/>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13" name="TextBox 112"/>
              <p:cNvSpPr txBox="1"/>
              <p:nvPr/>
            </p:nvSpPr>
            <p:spPr>
              <a:xfrm>
                <a:off x="1497549" y="1288178"/>
                <a:ext cx="1227715" cy="369332"/>
              </a:xfrm>
              <a:prstGeom prst="rect">
                <a:avLst/>
              </a:prstGeom>
              <a:noFill/>
            </p:spPr>
            <p:txBody>
              <a:bodyPr wrap="square" rtlCol="0">
                <a:spAutoFit/>
              </a:bodyPr>
              <a:lstStyle/>
              <a:p>
                <a:pPr algn="ctr"/>
                <a:r>
                  <a:rPr lang="en-US" sz="1800" b="1" i="1" dirty="0" smtClean="0">
                    <a:latin typeface="+mn-lt"/>
                  </a:rPr>
                  <a:t>Client</a:t>
                </a:r>
              </a:p>
            </p:txBody>
          </p:sp>
          <p:grpSp>
            <p:nvGrpSpPr>
              <p:cNvPr id="100" name="Group 248"/>
              <p:cNvGrpSpPr>
                <a:grpSpLocks/>
              </p:cNvGrpSpPr>
              <p:nvPr/>
            </p:nvGrpSpPr>
            <p:grpSpPr bwMode="auto">
              <a:xfrm>
                <a:off x="859294" y="1160863"/>
                <a:ext cx="228600" cy="594360"/>
                <a:chOff x="2976" y="768"/>
                <a:chExt cx="912" cy="2135"/>
              </a:xfrm>
            </p:grpSpPr>
            <p:sp>
              <p:nvSpPr>
                <p:cNvPr id="10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102" name="Group 17"/>
                <p:cNvGrpSpPr>
                  <a:grpSpLocks/>
                </p:cNvGrpSpPr>
                <p:nvPr/>
              </p:nvGrpSpPr>
              <p:grpSpPr bwMode="auto">
                <a:xfrm>
                  <a:off x="2976" y="1433"/>
                  <a:ext cx="912" cy="1470"/>
                  <a:chOff x="2976" y="1433"/>
                  <a:chExt cx="912" cy="1495"/>
                </a:xfrm>
              </p:grpSpPr>
              <p:sp>
                <p:nvSpPr>
                  <p:cNvPr id="10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09"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0"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sp>
          <p:nvSpPr>
            <p:cNvPr id="17" name="Freeform 16"/>
            <p:cNvSpPr/>
            <p:nvPr/>
          </p:nvSpPr>
          <p:spPr>
            <a:xfrm flipH="1">
              <a:off x="2074354" y="1864648"/>
              <a:ext cx="261838" cy="546563"/>
            </a:xfrm>
            <a:custGeom>
              <a:avLst/>
              <a:gdLst>
                <a:gd name="connsiteX0" fmla="*/ 112677 w 112677"/>
                <a:gd name="connsiteY0" fmla="*/ 0 h 526212"/>
                <a:gd name="connsiteX1" fmla="*/ 533 w 112677"/>
                <a:gd name="connsiteY1" fmla="*/ 224287 h 526212"/>
                <a:gd name="connsiteX2" fmla="*/ 78171 w 112677"/>
                <a:gd name="connsiteY2" fmla="*/ 526212 h 526212"/>
              </a:gdLst>
              <a:ahLst/>
              <a:cxnLst>
                <a:cxn ang="0">
                  <a:pos x="connsiteX0" y="connsiteY0"/>
                </a:cxn>
                <a:cxn ang="0">
                  <a:pos x="connsiteX1" y="connsiteY1"/>
                </a:cxn>
                <a:cxn ang="0">
                  <a:pos x="connsiteX2" y="connsiteY2"/>
                </a:cxn>
              </a:cxnLst>
              <a:rect l="l" t="t" r="r" b="b"/>
              <a:pathLst>
                <a:path w="112677" h="526212">
                  <a:moveTo>
                    <a:pt x="112677" y="0"/>
                  </a:moveTo>
                  <a:cubicBezTo>
                    <a:pt x="59480" y="68292"/>
                    <a:pt x="6284" y="136585"/>
                    <a:pt x="533" y="224287"/>
                  </a:cubicBezTo>
                  <a:cubicBezTo>
                    <a:pt x="-5218" y="311989"/>
                    <a:pt x="36476" y="419100"/>
                    <a:pt x="78171" y="526212"/>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grpSp>
        <p:nvGrpSpPr>
          <p:cNvPr id="11" name="Group 10"/>
          <p:cNvGrpSpPr/>
          <p:nvPr/>
        </p:nvGrpSpPr>
        <p:grpSpPr>
          <a:xfrm>
            <a:off x="761791" y="2897319"/>
            <a:ext cx="3662301" cy="2347944"/>
            <a:chOff x="761791" y="2897319"/>
            <a:chExt cx="3662301" cy="2347944"/>
          </a:xfrm>
        </p:grpSpPr>
        <p:sp>
          <p:nvSpPr>
            <p:cNvPr id="9" name="Freeform 8"/>
            <p:cNvSpPr/>
            <p:nvPr/>
          </p:nvSpPr>
          <p:spPr>
            <a:xfrm>
              <a:off x="3148780" y="3205954"/>
              <a:ext cx="1275312" cy="2039309"/>
            </a:xfrm>
            <a:custGeom>
              <a:avLst/>
              <a:gdLst>
                <a:gd name="connsiteX0" fmla="*/ 37550 w 850350"/>
                <a:gd name="connsiteY0" fmla="*/ 0 h 1847306"/>
                <a:gd name="connsiteX1" fmla="*/ 93995 w 850350"/>
                <a:gd name="connsiteY1" fmla="*/ 1659466 h 1847306"/>
                <a:gd name="connsiteX2" fmla="*/ 850350 w 850350"/>
                <a:gd name="connsiteY2" fmla="*/ 1738488 h 1847306"/>
              </a:gdLst>
              <a:ahLst/>
              <a:cxnLst>
                <a:cxn ang="0">
                  <a:pos x="connsiteX0" y="connsiteY0"/>
                </a:cxn>
                <a:cxn ang="0">
                  <a:pos x="connsiteX1" y="connsiteY1"/>
                </a:cxn>
                <a:cxn ang="0">
                  <a:pos x="connsiteX2" y="connsiteY2"/>
                </a:cxn>
              </a:cxnLst>
              <a:rect l="l" t="t" r="r" b="b"/>
              <a:pathLst>
                <a:path w="850350" h="1847306">
                  <a:moveTo>
                    <a:pt x="37550" y="0"/>
                  </a:moveTo>
                  <a:cubicBezTo>
                    <a:pt x="-1961" y="684859"/>
                    <a:pt x="-41472" y="1369718"/>
                    <a:pt x="93995" y="1659466"/>
                  </a:cubicBezTo>
                  <a:cubicBezTo>
                    <a:pt x="229462" y="1949214"/>
                    <a:pt x="539906" y="1843851"/>
                    <a:pt x="850350" y="1738488"/>
                  </a:cubicBezTo>
                </a:path>
              </a:pathLst>
            </a:custGeom>
            <a:ln w="254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5" name="TextBox 104"/>
            <p:cNvSpPr txBox="1"/>
            <p:nvPr/>
          </p:nvSpPr>
          <p:spPr>
            <a:xfrm>
              <a:off x="761791" y="2897319"/>
              <a:ext cx="265124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800" b="1" i="1" dirty="0" smtClean="0">
                  <a:solidFill>
                    <a:schemeClr val="bg1"/>
                  </a:solidFill>
                </a:rPr>
                <a:t>Cluster Management</a:t>
              </a:r>
            </a:p>
          </p:txBody>
        </p:sp>
      </p:grpSp>
      <p:grpSp>
        <p:nvGrpSpPr>
          <p:cNvPr id="10" name="Group 9"/>
          <p:cNvGrpSpPr/>
          <p:nvPr/>
        </p:nvGrpSpPr>
        <p:grpSpPr>
          <a:xfrm>
            <a:off x="4874118" y="1679982"/>
            <a:ext cx="6366220" cy="3363898"/>
            <a:chOff x="4874118" y="1679982"/>
            <a:chExt cx="6366220" cy="3363898"/>
          </a:xfrm>
        </p:grpSpPr>
        <p:sp>
          <p:nvSpPr>
            <p:cNvPr id="156" name="Rectangle 155"/>
            <p:cNvSpPr/>
            <p:nvPr/>
          </p:nvSpPr>
          <p:spPr>
            <a:xfrm>
              <a:off x="4874118" y="2821118"/>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83" name="Oval 182"/>
            <p:cNvSpPr/>
            <p:nvPr/>
          </p:nvSpPr>
          <p:spPr>
            <a:xfrm>
              <a:off x="4975692" y="2897318"/>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84" name="TextBox 183"/>
            <p:cNvSpPr txBox="1"/>
            <p:nvPr/>
          </p:nvSpPr>
          <p:spPr>
            <a:xfrm>
              <a:off x="5068433" y="3082848"/>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59" name="Rectangle 158"/>
            <p:cNvSpPr/>
            <p:nvPr/>
          </p:nvSpPr>
          <p:spPr>
            <a:xfrm>
              <a:off x="7463533" y="1679982"/>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0" name="Oval 159"/>
            <p:cNvSpPr/>
            <p:nvPr/>
          </p:nvSpPr>
          <p:spPr>
            <a:xfrm>
              <a:off x="7565107" y="1756182"/>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61" name="TextBox 160"/>
            <p:cNvSpPr txBox="1"/>
            <p:nvPr/>
          </p:nvSpPr>
          <p:spPr>
            <a:xfrm>
              <a:off x="7657848" y="1941712"/>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64" name="Rectangle 163"/>
            <p:cNvSpPr/>
            <p:nvPr/>
          </p:nvSpPr>
          <p:spPr>
            <a:xfrm>
              <a:off x="9596883" y="2726004"/>
              <a:ext cx="1625177" cy="9144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solidFill>
                  <a:schemeClr val="tx1"/>
                </a:solidFill>
              </a:endParaRPr>
            </a:p>
          </p:txBody>
        </p:sp>
        <p:sp>
          <p:nvSpPr>
            <p:cNvPr id="165" name="Oval 164"/>
            <p:cNvSpPr/>
            <p:nvPr/>
          </p:nvSpPr>
          <p:spPr>
            <a:xfrm>
              <a:off x="9698456" y="2802204"/>
              <a:ext cx="1422030" cy="762000"/>
            </a:xfrm>
            <a:prstGeom prst="ellipse">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a:solidFill>
                  <a:schemeClr val="tx1"/>
                </a:solidFill>
              </a:endParaRPr>
            </a:p>
          </p:txBody>
        </p:sp>
        <p:sp>
          <p:nvSpPr>
            <p:cNvPr id="178" name="TextBox 177"/>
            <p:cNvSpPr txBox="1"/>
            <p:nvPr/>
          </p:nvSpPr>
          <p:spPr>
            <a:xfrm>
              <a:off x="9791197" y="2987734"/>
              <a:ext cx="1227715" cy="369332"/>
            </a:xfrm>
            <a:prstGeom prst="rect">
              <a:avLst/>
            </a:prstGeom>
            <a:noFill/>
          </p:spPr>
          <p:txBody>
            <a:bodyPr wrap="square" rtlCol="0">
              <a:spAutoFit/>
            </a:bodyPr>
            <a:lstStyle/>
            <a:p>
              <a:pPr algn="ctr"/>
              <a:r>
                <a:rPr lang="en-US" sz="1800" b="1" i="1" dirty="0" smtClean="0">
                  <a:latin typeface="+mn-lt"/>
                </a:rPr>
                <a:t>Logic</a:t>
              </a:r>
            </a:p>
          </p:txBody>
        </p:sp>
        <p:sp>
          <p:nvSpPr>
            <p:cNvPr id="106" name="Trapezoid 3"/>
            <p:cNvSpPr/>
            <p:nvPr/>
          </p:nvSpPr>
          <p:spPr>
            <a:xfrm rot="10800000">
              <a:off x="4874118" y="3735518"/>
              <a:ext cx="1620758" cy="130836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994316">
                  <a:moveTo>
                    <a:pt x="0" y="2986378"/>
                  </a:moveTo>
                  <a:lnTo>
                    <a:pt x="927320" y="0"/>
                  </a:lnTo>
                  <a:lnTo>
                    <a:pt x="922227" y="16674"/>
                  </a:lnTo>
                  <a:lnTo>
                    <a:pt x="3107634" y="2994316"/>
                  </a:lnTo>
                  <a:lnTo>
                    <a:pt x="0" y="2986378"/>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3"/>
            <p:cNvSpPr/>
            <p:nvPr/>
          </p:nvSpPr>
          <p:spPr>
            <a:xfrm rot="10800000">
              <a:off x="7407674" y="2579083"/>
              <a:ext cx="1681035" cy="225674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347325 h 3355263"/>
                <a:gd name="connsiteX1" fmla="*/ 927320 w 3107634"/>
                <a:gd name="connsiteY1" fmla="*/ 360947 h 3355263"/>
                <a:gd name="connsiteX2" fmla="*/ 1702208 w 3107634"/>
                <a:gd name="connsiteY2" fmla="*/ 0 h 3355263"/>
                <a:gd name="connsiteX3" fmla="*/ 3107634 w 3107634"/>
                <a:gd name="connsiteY3" fmla="*/ 3355263 h 3355263"/>
                <a:gd name="connsiteX4" fmla="*/ 0 w 3107634"/>
                <a:gd name="connsiteY4" fmla="*/ 3347325 h 3355263"/>
                <a:gd name="connsiteX0" fmla="*/ 0 w 3107634"/>
                <a:gd name="connsiteY0" fmla="*/ 3377022 h 3384960"/>
                <a:gd name="connsiteX1" fmla="*/ 1728970 w 3107634"/>
                <a:gd name="connsiteY1" fmla="*/ 0 h 3384960"/>
                <a:gd name="connsiteX2" fmla="*/ 1702208 w 3107634"/>
                <a:gd name="connsiteY2" fmla="*/ 29697 h 3384960"/>
                <a:gd name="connsiteX3" fmla="*/ 3107634 w 3107634"/>
                <a:gd name="connsiteY3" fmla="*/ 3384960 h 3384960"/>
                <a:gd name="connsiteX4" fmla="*/ 0 w 3107634"/>
                <a:gd name="connsiteY4" fmla="*/ 3377022 h 3384960"/>
                <a:gd name="connsiteX0" fmla="*/ 0 w 3107634"/>
                <a:gd name="connsiteY0" fmla="*/ 3377022 h 3384960"/>
                <a:gd name="connsiteX1" fmla="*/ 1728970 w 3107634"/>
                <a:gd name="connsiteY1" fmla="*/ 0 h 3384960"/>
                <a:gd name="connsiteX2" fmla="*/ 1658875 w 3107634"/>
                <a:gd name="connsiteY2" fmla="*/ 42718 h 3384960"/>
                <a:gd name="connsiteX3" fmla="*/ 3107634 w 3107634"/>
                <a:gd name="connsiteY3" fmla="*/ 3384960 h 3384960"/>
                <a:gd name="connsiteX4" fmla="*/ 0 w 3107634"/>
                <a:gd name="connsiteY4" fmla="*/ 3377022 h 3384960"/>
                <a:gd name="connsiteX0" fmla="*/ 0 w 3107634"/>
                <a:gd name="connsiteY0" fmla="*/ 3334304 h 3342242"/>
                <a:gd name="connsiteX1" fmla="*/ 1663974 w 3107634"/>
                <a:gd name="connsiteY1" fmla="*/ 9367 h 3342242"/>
                <a:gd name="connsiteX2" fmla="*/ 1658875 w 3107634"/>
                <a:gd name="connsiteY2" fmla="*/ 0 h 3342242"/>
                <a:gd name="connsiteX3" fmla="*/ 3107634 w 3107634"/>
                <a:gd name="connsiteY3" fmla="*/ 3342242 h 3342242"/>
                <a:gd name="connsiteX4" fmla="*/ 0 w 3107634"/>
                <a:gd name="connsiteY4" fmla="*/ 3334304 h 3342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3342242">
                  <a:moveTo>
                    <a:pt x="0" y="3334304"/>
                  </a:moveTo>
                  <a:lnTo>
                    <a:pt x="1663974" y="9367"/>
                  </a:lnTo>
                  <a:lnTo>
                    <a:pt x="1658875" y="0"/>
                  </a:lnTo>
                  <a:lnTo>
                    <a:pt x="3107634" y="3342242"/>
                  </a:lnTo>
                  <a:lnTo>
                    <a:pt x="0" y="3334304"/>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3"/>
            <p:cNvSpPr/>
            <p:nvPr/>
          </p:nvSpPr>
          <p:spPr>
            <a:xfrm rot="10800000">
              <a:off x="9596882" y="3640404"/>
              <a:ext cx="1643456" cy="137997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15055 h 3022993"/>
                <a:gd name="connsiteX1" fmla="*/ 927320 w 3107634"/>
                <a:gd name="connsiteY1" fmla="*/ 28677 h 3022993"/>
                <a:gd name="connsiteX2" fmla="*/ 1079530 w 3107634"/>
                <a:gd name="connsiteY2" fmla="*/ 0 h 3022993"/>
                <a:gd name="connsiteX3" fmla="*/ 3107634 w 3107634"/>
                <a:gd name="connsiteY3" fmla="*/ 3022993 h 3022993"/>
                <a:gd name="connsiteX4" fmla="*/ 0 w 3107634"/>
                <a:gd name="connsiteY4" fmla="*/ 3015055 h 3022993"/>
                <a:gd name="connsiteX0" fmla="*/ 0 w 3107634"/>
                <a:gd name="connsiteY0" fmla="*/ 3016613 h 3024551"/>
                <a:gd name="connsiteX1" fmla="*/ 1039681 w 3107634"/>
                <a:gd name="connsiteY1" fmla="*/ 0 h 3024551"/>
                <a:gd name="connsiteX2" fmla="*/ 1079530 w 3107634"/>
                <a:gd name="connsiteY2" fmla="*/ 1558 h 3024551"/>
                <a:gd name="connsiteX3" fmla="*/ 3107634 w 3107634"/>
                <a:gd name="connsiteY3" fmla="*/ 3024551 h 3024551"/>
                <a:gd name="connsiteX4" fmla="*/ 0 w 3107634"/>
                <a:gd name="connsiteY4" fmla="*/ 3016613 h 3024551"/>
                <a:gd name="connsiteX0" fmla="*/ 0 w 3107634"/>
                <a:gd name="connsiteY0" fmla="*/ 3016613 h 3024551"/>
                <a:gd name="connsiteX1" fmla="*/ 1039681 w 3107634"/>
                <a:gd name="connsiteY1" fmla="*/ 0 h 3024551"/>
                <a:gd name="connsiteX2" fmla="*/ 2808131 w 3107634"/>
                <a:gd name="connsiteY2" fmla="*/ 651990 h 3024551"/>
                <a:gd name="connsiteX3" fmla="*/ 3107634 w 3107634"/>
                <a:gd name="connsiteY3" fmla="*/ 3024551 h 3024551"/>
                <a:gd name="connsiteX4" fmla="*/ 0 w 3107634"/>
                <a:gd name="connsiteY4" fmla="*/ 3016613 h 3024551"/>
                <a:gd name="connsiteX0" fmla="*/ 0 w 3107634"/>
                <a:gd name="connsiteY0" fmla="*/ 2366180 h 2374118"/>
                <a:gd name="connsiteX1" fmla="*/ 2768283 w 3107634"/>
                <a:gd name="connsiteY1" fmla="*/ 0 h 2374118"/>
                <a:gd name="connsiteX2" fmla="*/ 2808131 w 3107634"/>
                <a:gd name="connsiteY2" fmla="*/ 1557 h 2374118"/>
                <a:gd name="connsiteX3" fmla="*/ 3107634 w 3107634"/>
                <a:gd name="connsiteY3" fmla="*/ 2374118 h 2374118"/>
                <a:gd name="connsiteX4" fmla="*/ 0 w 3107634"/>
                <a:gd name="connsiteY4" fmla="*/ 2366180 h 23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374118">
                  <a:moveTo>
                    <a:pt x="0" y="2366180"/>
                  </a:moveTo>
                  <a:lnTo>
                    <a:pt x="2768283" y="0"/>
                  </a:lnTo>
                  <a:lnTo>
                    <a:pt x="2808131" y="1557"/>
                  </a:lnTo>
                  <a:lnTo>
                    <a:pt x="3107634" y="2374118"/>
                  </a:lnTo>
                  <a:lnTo>
                    <a:pt x="0" y="236618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366151" y="1901053"/>
            <a:ext cx="6290585" cy="1367822"/>
            <a:chOff x="3366151" y="1901053"/>
            <a:chExt cx="6290585" cy="1367822"/>
          </a:xfrm>
        </p:grpSpPr>
        <p:sp>
          <p:nvSpPr>
            <p:cNvPr id="14" name="Freeform 13"/>
            <p:cNvSpPr/>
            <p:nvPr/>
          </p:nvSpPr>
          <p:spPr>
            <a:xfrm>
              <a:off x="3366152" y="2562115"/>
              <a:ext cx="6290584" cy="569873"/>
            </a:xfrm>
            <a:custGeom>
              <a:avLst/>
              <a:gdLst>
                <a:gd name="connsiteX0" fmla="*/ 0 w 5106838"/>
                <a:gd name="connsiteY0" fmla="*/ 252978 h 710178"/>
                <a:gd name="connsiteX1" fmla="*/ 2320505 w 5106838"/>
                <a:gd name="connsiteY1" fmla="*/ 20065 h 710178"/>
                <a:gd name="connsiteX2" fmla="*/ 5106838 w 5106838"/>
                <a:gd name="connsiteY2" fmla="*/ 710178 h 710178"/>
                <a:gd name="connsiteX0" fmla="*/ 0 w 5106838"/>
                <a:gd name="connsiteY0" fmla="*/ 112673 h 569873"/>
                <a:gd name="connsiteX1" fmla="*/ 2311878 w 5106838"/>
                <a:gd name="connsiteY1" fmla="*/ 60915 h 569873"/>
                <a:gd name="connsiteX2" fmla="*/ 5106838 w 5106838"/>
                <a:gd name="connsiteY2" fmla="*/ 569873 h 569873"/>
              </a:gdLst>
              <a:ahLst/>
              <a:cxnLst>
                <a:cxn ang="0">
                  <a:pos x="connsiteX0" y="connsiteY0"/>
                </a:cxn>
                <a:cxn ang="0">
                  <a:pos x="connsiteX1" y="connsiteY1"/>
                </a:cxn>
                <a:cxn ang="0">
                  <a:pos x="connsiteX2" y="connsiteY2"/>
                </a:cxn>
              </a:cxnLst>
              <a:rect l="l" t="t" r="r" b="b"/>
              <a:pathLst>
                <a:path w="5106838" h="569873">
                  <a:moveTo>
                    <a:pt x="0" y="112673"/>
                  </a:moveTo>
                  <a:cubicBezTo>
                    <a:pt x="734682" y="-41884"/>
                    <a:pt x="1460738" y="-15285"/>
                    <a:pt x="2311878" y="60915"/>
                  </a:cubicBezTo>
                  <a:cubicBezTo>
                    <a:pt x="3163018" y="137115"/>
                    <a:pt x="4139241" y="262916"/>
                    <a:pt x="5106838" y="56987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6" name="Freeform 15"/>
            <p:cNvSpPr/>
            <p:nvPr/>
          </p:nvSpPr>
          <p:spPr>
            <a:xfrm>
              <a:off x="3410223" y="2666162"/>
              <a:ext cx="1519616" cy="602713"/>
            </a:xfrm>
            <a:custGeom>
              <a:avLst/>
              <a:gdLst>
                <a:gd name="connsiteX0" fmla="*/ 0 w 1414732"/>
                <a:gd name="connsiteY0" fmla="*/ 0 h 602713"/>
                <a:gd name="connsiteX1" fmla="*/ 560717 w 1414732"/>
                <a:gd name="connsiteY1" fmla="*/ 534837 h 602713"/>
                <a:gd name="connsiteX2" fmla="*/ 1414732 w 1414732"/>
                <a:gd name="connsiteY2" fmla="*/ 577969 h 602713"/>
              </a:gdLst>
              <a:ahLst/>
              <a:cxnLst>
                <a:cxn ang="0">
                  <a:pos x="connsiteX0" y="connsiteY0"/>
                </a:cxn>
                <a:cxn ang="0">
                  <a:pos x="connsiteX1" y="connsiteY1"/>
                </a:cxn>
                <a:cxn ang="0">
                  <a:pos x="connsiteX2" y="connsiteY2"/>
                </a:cxn>
              </a:cxnLst>
              <a:rect l="l" t="t" r="r" b="b"/>
              <a:pathLst>
                <a:path w="1414732" h="602713">
                  <a:moveTo>
                    <a:pt x="0" y="0"/>
                  </a:moveTo>
                  <a:cubicBezTo>
                    <a:pt x="162464" y="219254"/>
                    <a:pt x="324928" y="438509"/>
                    <a:pt x="560717" y="534837"/>
                  </a:cubicBezTo>
                  <a:cubicBezTo>
                    <a:pt x="796506" y="631165"/>
                    <a:pt x="1105619" y="604567"/>
                    <a:pt x="1414732" y="577969"/>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29" name="Freeform 228"/>
            <p:cNvSpPr/>
            <p:nvPr/>
          </p:nvSpPr>
          <p:spPr>
            <a:xfrm>
              <a:off x="3366151" y="1901053"/>
              <a:ext cx="4148402" cy="765108"/>
            </a:xfrm>
            <a:custGeom>
              <a:avLst/>
              <a:gdLst>
                <a:gd name="connsiteX0" fmla="*/ 0 w 2246243"/>
                <a:gd name="connsiteY0" fmla="*/ 571500 h 571500"/>
                <a:gd name="connsiteX1" fmla="*/ 874643 w 2246243"/>
                <a:gd name="connsiteY1" fmla="*/ 74543 h 571500"/>
                <a:gd name="connsiteX2" fmla="*/ 2246243 w 2246243"/>
                <a:gd name="connsiteY2" fmla="*/ 124239 h 571500"/>
              </a:gdLst>
              <a:ahLst/>
              <a:cxnLst>
                <a:cxn ang="0">
                  <a:pos x="connsiteX0" y="connsiteY0"/>
                </a:cxn>
                <a:cxn ang="0">
                  <a:pos x="connsiteX1" y="connsiteY1"/>
                </a:cxn>
                <a:cxn ang="0">
                  <a:pos x="connsiteX2" y="connsiteY2"/>
                </a:cxn>
              </a:cxnLst>
              <a:rect l="l" t="t" r="r" b="b"/>
              <a:pathLst>
                <a:path w="2246243" h="571500">
                  <a:moveTo>
                    <a:pt x="0" y="571500"/>
                  </a:moveTo>
                  <a:cubicBezTo>
                    <a:pt x="250134" y="360293"/>
                    <a:pt x="500269" y="149086"/>
                    <a:pt x="874643" y="74543"/>
                  </a:cubicBezTo>
                  <a:cubicBezTo>
                    <a:pt x="1249017" y="0"/>
                    <a:pt x="1747630" y="62119"/>
                    <a:pt x="2246243" y="124239"/>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sp>
        <p:nvSpPr>
          <p:cNvPr id="152" name="TextBox 151"/>
          <p:cNvSpPr txBox="1"/>
          <p:nvPr/>
        </p:nvSpPr>
        <p:spPr>
          <a:xfrm>
            <a:off x="761792" y="2411212"/>
            <a:ext cx="2648431"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800" b="1" i="1" dirty="0" smtClean="0">
                <a:solidFill>
                  <a:schemeClr val="tx1"/>
                </a:solidFill>
              </a:rPr>
              <a:t>Job Scheduling</a:t>
            </a:r>
          </a:p>
        </p:txBody>
      </p:sp>
    </p:spTree>
    <p:extLst>
      <p:ext uri="{BB962C8B-B14F-4D97-AF65-F5344CB8AC3E}">
        <p14:creationId xmlns:p14="http://schemas.microsoft.com/office/powerpoint/2010/main" val="53856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fade">
                                      <p:cBhvr>
                                        <p:cTn id="27" dur="500"/>
                                        <p:tgtEl>
                                          <p:spTgt spid="1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HPC Server Components</a:t>
            </a:r>
            <a:endParaRPr lang="en-US" dirty="0"/>
          </a:p>
        </p:txBody>
      </p:sp>
      <p:graphicFrame>
        <p:nvGraphicFramePr>
          <p:cNvPr id="6" name="Diagram 5"/>
          <p:cNvGraphicFramePr/>
          <p:nvPr>
            <p:extLst>
              <p:ext uri="{D42A27DB-BD31-4B8C-83A1-F6EECF244321}">
                <p14:modId xmlns:p14="http://schemas.microsoft.com/office/powerpoint/2010/main" val="2328581912"/>
              </p:ext>
            </p:extLst>
          </p:nvPr>
        </p:nvGraphicFramePr>
        <p:xfrm>
          <a:off x="519114" y="1447800"/>
          <a:ext cx="11149012" cy="3354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19112" y="5179487"/>
            <a:ext cx="9549858" cy="738664"/>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Currently on the third major release of the components for our On Premise</a:t>
            </a:r>
          </a:p>
          <a:p>
            <a:r>
              <a:rPr lang="en-US" sz="2400" dirty="0" smtClean="0">
                <a:gradFill>
                  <a:gsLst>
                    <a:gs pos="0">
                      <a:schemeClr val="tx1"/>
                    </a:gs>
                    <a:gs pos="86000">
                      <a:schemeClr val="tx1"/>
                    </a:gs>
                  </a:gsLst>
                  <a:lin ang="5400000" scaled="0"/>
                </a:gradFill>
              </a:rPr>
              <a:t>based cluster software</a:t>
            </a:r>
          </a:p>
        </p:txBody>
      </p:sp>
    </p:spTree>
    <p:extLst>
      <p:ext uri="{BB962C8B-B14F-4D97-AF65-F5344CB8AC3E}">
        <p14:creationId xmlns:p14="http://schemas.microsoft.com/office/powerpoint/2010/main" val="20618845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4557" y="1447800"/>
            <a:ext cx="7659756" cy="3468757"/>
          </a:xfrm>
          <a:prstGeom prst="rect">
            <a:avLst/>
          </a:prstGeom>
          <a:noFill/>
          <a:ln w="76200">
            <a:solidFill>
              <a:schemeClr val="accent3">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 name="Title 3"/>
          <p:cNvSpPr>
            <a:spLocks noGrp="1"/>
          </p:cNvSpPr>
          <p:nvPr>
            <p:ph type="title"/>
          </p:nvPr>
        </p:nvSpPr>
        <p:spPr>
          <a:xfrm>
            <a:off x="519112" y="228600"/>
            <a:ext cx="11149013" cy="1218795"/>
          </a:xfrm>
        </p:spPr>
        <p:txBody>
          <a:bodyPr/>
          <a:lstStyle/>
          <a:p>
            <a:r>
              <a:rPr lang="en-US" dirty="0" smtClean="0"/>
              <a:t>Components in HPC SP3 SDK for Windows Azure</a:t>
            </a:r>
            <a:endParaRPr lang="en-US" dirty="0"/>
          </a:p>
        </p:txBody>
      </p:sp>
      <p:graphicFrame>
        <p:nvGraphicFramePr>
          <p:cNvPr id="6" name="Diagram 5"/>
          <p:cNvGraphicFramePr/>
          <p:nvPr>
            <p:extLst>
              <p:ext uri="{D42A27DB-BD31-4B8C-83A1-F6EECF244321}">
                <p14:modId xmlns:p14="http://schemas.microsoft.com/office/powerpoint/2010/main" val="1258029348"/>
              </p:ext>
            </p:extLst>
          </p:nvPr>
        </p:nvGraphicFramePr>
        <p:xfrm>
          <a:off x="519114" y="1447800"/>
          <a:ext cx="11149012" cy="3354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19112" y="5179487"/>
            <a:ext cx="9523954" cy="738664"/>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The full HPC Job Scheduler and Runtimes are available</a:t>
            </a:r>
          </a:p>
          <a:p>
            <a:r>
              <a:rPr lang="en-US" sz="2400" dirty="0" smtClean="0">
                <a:gradFill>
                  <a:gsLst>
                    <a:gs pos="0">
                      <a:schemeClr val="tx1"/>
                    </a:gs>
                    <a:gs pos="86000">
                      <a:schemeClr val="tx1"/>
                    </a:gs>
                  </a:gsLst>
                  <a:lin ang="5400000" scaled="0"/>
                </a:gradFill>
              </a:rPr>
              <a:t>Management of the compute resources will be handled by Windows Azure</a:t>
            </a:r>
          </a:p>
        </p:txBody>
      </p:sp>
    </p:spTree>
    <p:extLst>
      <p:ext uri="{BB962C8B-B14F-4D97-AF65-F5344CB8AC3E}">
        <p14:creationId xmlns:p14="http://schemas.microsoft.com/office/powerpoint/2010/main" val="36171937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1779" y="1304925"/>
            <a:ext cx="6841265" cy="5169402"/>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2000" b="1" dirty="0" smtClean="0"/>
              <a:t>A Windows Azure Deployment</a:t>
            </a:r>
            <a:endParaRPr lang="en-US" sz="2000" b="1" dirty="0"/>
          </a:p>
        </p:txBody>
      </p:sp>
      <p:sp>
        <p:nvSpPr>
          <p:cNvPr id="28" name="Rectangle 27"/>
          <p:cNvSpPr/>
          <p:nvPr/>
        </p:nvSpPr>
        <p:spPr>
          <a:xfrm>
            <a:off x="4714694" y="1824367"/>
            <a:ext cx="2511350" cy="40862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t" anchorCtr="0"/>
          <a:lstStyle/>
          <a:p>
            <a:pPr algn="ctr"/>
            <a:endParaRPr lang="en-US" sz="2000" b="1" dirty="0"/>
          </a:p>
        </p:txBody>
      </p:sp>
      <p:sp>
        <p:nvSpPr>
          <p:cNvPr id="6" name="Rectangle 5"/>
          <p:cNvSpPr/>
          <p:nvPr/>
        </p:nvSpPr>
        <p:spPr>
          <a:xfrm>
            <a:off x="4608172" y="1691148"/>
            <a:ext cx="2511350" cy="4086200"/>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2000" b="1" dirty="0" smtClean="0"/>
              <a:t>Front End</a:t>
            </a:r>
            <a:endParaRPr lang="en-US" sz="2000" b="1" dirty="0"/>
          </a:p>
        </p:txBody>
      </p:sp>
      <p:sp>
        <p:nvSpPr>
          <p:cNvPr id="4" name="Title 3"/>
          <p:cNvSpPr>
            <a:spLocks noGrp="1"/>
          </p:cNvSpPr>
          <p:nvPr>
            <p:ph type="title"/>
          </p:nvPr>
        </p:nvSpPr>
        <p:spPr>
          <a:xfrm>
            <a:off x="519112" y="228600"/>
            <a:ext cx="11149013" cy="609398"/>
          </a:xfrm>
        </p:spPr>
        <p:txBody>
          <a:bodyPr/>
          <a:lstStyle/>
          <a:p>
            <a:r>
              <a:rPr lang="en-US" dirty="0" smtClean="0"/>
              <a:t>Windows Azure Scheduler In Action</a:t>
            </a:r>
            <a:endParaRPr lang="en-US" dirty="0"/>
          </a:p>
        </p:txBody>
      </p:sp>
      <p:sp>
        <p:nvSpPr>
          <p:cNvPr id="7" name="Rectangle 6"/>
          <p:cNvSpPr/>
          <p:nvPr/>
        </p:nvSpPr>
        <p:spPr>
          <a:xfrm>
            <a:off x="5398381" y="4430250"/>
            <a:ext cx="1558769" cy="107767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t>Windows Azure Scheduler</a:t>
            </a:r>
            <a:endParaRPr lang="en-US" sz="2400" b="1" dirty="0"/>
          </a:p>
        </p:txBody>
      </p:sp>
      <p:sp>
        <p:nvSpPr>
          <p:cNvPr id="8" name="Rectangle 7"/>
          <p:cNvSpPr/>
          <p:nvPr/>
        </p:nvSpPr>
        <p:spPr>
          <a:xfrm>
            <a:off x="8098972" y="1954995"/>
            <a:ext cx="2311286" cy="2070740"/>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2000" b="1" dirty="0" smtClean="0"/>
              <a:t>Compute Worker</a:t>
            </a:r>
            <a:endParaRPr lang="en-US" sz="2000" b="1" dirty="0"/>
          </a:p>
        </p:txBody>
      </p:sp>
      <p:sp>
        <p:nvSpPr>
          <p:cNvPr id="9" name="Rectangle 8"/>
          <p:cNvSpPr/>
          <p:nvPr/>
        </p:nvSpPr>
        <p:spPr>
          <a:xfrm>
            <a:off x="8098972" y="4200160"/>
            <a:ext cx="2311285" cy="359226"/>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dirty="0" smtClean="0"/>
              <a:t>Compute Worker</a:t>
            </a:r>
            <a:endParaRPr lang="en-US" sz="1200" dirty="0"/>
          </a:p>
        </p:txBody>
      </p:sp>
      <p:sp>
        <p:nvSpPr>
          <p:cNvPr id="10" name="Rectangle 9"/>
          <p:cNvSpPr/>
          <p:nvPr/>
        </p:nvSpPr>
        <p:spPr>
          <a:xfrm>
            <a:off x="8098972" y="4739000"/>
            <a:ext cx="2311285" cy="359226"/>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dirty="0" smtClean="0"/>
              <a:t>Compute Worker</a:t>
            </a:r>
            <a:endParaRPr lang="en-US" sz="1200" dirty="0"/>
          </a:p>
        </p:txBody>
      </p:sp>
      <p:sp>
        <p:nvSpPr>
          <p:cNvPr id="11" name="Rectangle 10"/>
          <p:cNvSpPr/>
          <p:nvPr/>
        </p:nvSpPr>
        <p:spPr>
          <a:xfrm>
            <a:off x="8098972" y="5277839"/>
            <a:ext cx="2311285" cy="359226"/>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dirty="0" smtClean="0"/>
              <a:t>Compute Worker</a:t>
            </a:r>
            <a:endParaRPr lang="en-US" sz="1200" dirty="0"/>
          </a:p>
        </p:txBody>
      </p:sp>
      <p:sp>
        <p:nvSpPr>
          <p:cNvPr id="12" name="Rectangle 11"/>
          <p:cNvSpPr/>
          <p:nvPr/>
        </p:nvSpPr>
        <p:spPr>
          <a:xfrm>
            <a:off x="8098972" y="5816679"/>
            <a:ext cx="2311285" cy="359226"/>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1200" dirty="0" smtClean="0"/>
              <a:t>Compute Worker</a:t>
            </a:r>
            <a:endParaRPr lang="en-US" sz="1200" dirty="0"/>
          </a:p>
        </p:txBody>
      </p:sp>
      <p:cxnSp>
        <p:nvCxnSpPr>
          <p:cNvPr id="14" name="Straight Arrow Connector 13"/>
          <p:cNvCxnSpPr>
            <a:stCxn id="7" idx="3"/>
            <a:endCxn id="8" idx="1"/>
          </p:cNvCxnSpPr>
          <p:nvPr/>
        </p:nvCxnSpPr>
        <p:spPr>
          <a:xfrm flipV="1">
            <a:off x="6957150" y="2990365"/>
            <a:ext cx="1141822" cy="1978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7" idx="3"/>
            <a:endCxn id="9" idx="1"/>
          </p:cNvCxnSpPr>
          <p:nvPr/>
        </p:nvCxnSpPr>
        <p:spPr>
          <a:xfrm flipV="1">
            <a:off x="6957150" y="4379773"/>
            <a:ext cx="1141822" cy="589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3"/>
            <a:endCxn id="10" idx="1"/>
          </p:cNvCxnSpPr>
          <p:nvPr/>
        </p:nvCxnSpPr>
        <p:spPr>
          <a:xfrm flipV="1">
            <a:off x="6957150" y="4918613"/>
            <a:ext cx="1141822" cy="504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11" idx="1"/>
          </p:cNvCxnSpPr>
          <p:nvPr/>
        </p:nvCxnSpPr>
        <p:spPr>
          <a:xfrm>
            <a:off x="6957150" y="4969090"/>
            <a:ext cx="1141822" cy="4883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7" idx="3"/>
            <a:endCxn id="12" idx="1"/>
          </p:cNvCxnSpPr>
          <p:nvPr/>
        </p:nvCxnSpPr>
        <p:spPr>
          <a:xfrm>
            <a:off x="6957150" y="4969090"/>
            <a:ext cx="1141822" cy="10272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8331898" y="2409601"/>
            <a:ext cx="1904631" cy="44903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Node Manager</a:t>
            </a:r>
            <a:endParaRPr lang="en-US" sz="1400" b="1" dirty="0"/>
          </a:p>
        </p:txBody>
      </p:sp>
      <p:sp>
        <p:nvSpPr>
          <p:cNvPr id="20" name="Rectangle 19"/>
          <p:cNvSpPr/>
          <p:nvPr/>
        </p:nvSpPr>
        <p:spPr>
          <a:xfrm>
            <a:off x="8331898" y="2990365"/>
            <a:ext cx="1904631" cy="8992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Application</a:t>
            </a:r>
            <a:endParaRPr lang="en-US" dirty="0"/>
          </a:p>
        </p:txBody>
      </p:sp>
      <p:cxnSp>
        <p:nvCxnSpPr>
          <p:cNvPr id="21" name="Straight Arrow Connector 20"/>
          <p:cNvCxnSpPr>
            <a:stCxn id="25" idx="2"/>
          </p:cNvCxnSpPr>
          <p:nvPr/>
        </p:nvCxnSpPr>
        <p:spPr>
          <a:xfrm flipH="1">
            <a:off x="4965390" y="3745474"/>
            <a:ext cx="903870" cy="11338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1"/>
          </p:cNvCxnSpPr>
          <p:nvPr/>
        </p:nvCxnSpPr>
        <p:spPr>
          <a:xfrm flipH="1">
            <a:off x="4965390" y="4969089"/>
            <a:ext cx="432991" cy="0"/>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4" idx="1"/>
          </p:cNvCxnSpPr>
          <p:nvPr/>
        </p:nvCxnSpPr>
        <p:spPr>
          <a:xfrm rot="10800000">
            <a:off x="4937584" y="5067804"/>
            <a:ext cx="341725" cy="1114136"/>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279308" y="5889552"/>
            <a:ext cx="1952765" cy="584775"/>
          </a:xfrm>
          <a:prstGeom prst="rect">
            <a:avLst/>
          </a:prstGeom>
          <a:noFill/>
        </p:spPr>
        <p:txBody>
          <a:bodyPr wrap="square" rtlCol="0">
            <a:spAutoFit/>
          </a:bodyPr>
          <a:lstStyle/>
          <a:p>
            <a:r>
              <a:rPr lang="en-US" sz="1600" b="1" dirty="0" smtClean="0">
                <a:solidFill>
                  <a:schemeClr val="bg1"/>
                </a:solidFill>
              </a:rPr>
              <a:t>Standard HPC</a:t>
            </a:r>
          </a:p>
          <a:p>
            <a:r>
              <a:rPr lang="en-US" sz="1600" b="1" dirty="0" smtClean="0">
                <a:solidFill>
                  <a:schemeClr val="bg1"/>
                </a:solidFill>
              </a:rPr>
              <a:t>Job Scheduler API</a:t>
            </a:r>
            <a:endParaRPr lang="en-US" sz="1600" b="1" dirty="0">
              <a:solidFill>
                <a:schemeClr val="bg1"/>
              </a:solidFill>
            </a:endParaRPr>
          </a:p>
        </p:txBody>
      </p:sp>
      <p:sp>
        <p:nvSpPr>
          <p:cNvPr id="25" name="Rectangle 24"/>
          <p:cNvSpPr/>
          <p:nvPr/>
        </p:nvSpPr>
        <p:spPr>
          <a:xfrm>
            <a:off x="4781369" y="2634118"/>
            <a:ext cx="2175782" cy="11113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Application Front End (Web Page)</a:t>
            </a:r>
            <a:endParaRPr lang="en-US" b="1" dirty="0"/>
          </a:p>
        </p:txBody>
      </p:sp>
      <p:cxnSp>
        <p:nvCxnSpPr>
          <p:cNvPr id="26" name="Straight Arrow Connector 25"/>
          <p:cNvCxnSpPr/>
          <p:nvPr/>
        </p:nvCxnSpPr>
        <p:spPr>
          <a:xfrm flipH="1">
            <a:off x="4001984" y="3206635"/>
            <a:ext cx="779385" cy="0"/>
          </a:xfrm>
          <a:prstGeom prst="straightConnector1">
            <a:avLst/>
          </a:prstGeom>
          <a:ln>
            <a:tailEnd type="oval"/>
          </a:ln>
        </p:spPr>
        <p:style>
          <a:lnRef idx="3">
            <a:schemeClr val="accent6"/>
          </a:lnRef>
          <a:fillRef idx="0">
            <a:schemeClr val="accent6"/>
          </a:fillRef>
          <a:effectRef idx="2">
            <a:schemeClr val="accent6"/>
          </a:effectRef>
          <a:fontRef idx="minor">
            <a:schemeClr val="tx1"/>
          </a:fontRef>
        </p:style>
      </p:cxnSp>
      <p:pic>
        <p:nvPicPr>
          <p:cNvPr id="2050" name="Picture 2" descr="C:\Users\gregburg\AppData\Local\Microsoft\Windows\Temporary Internet Files\Content.IE5\AKDR2IRT\MC9004348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63296"/>
            <a:ext cx="1590675" cy="15906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2050" idx="3"/>
          </p:cNvCxnSpPr>
          <p:nvPr/>
        </p:nvCxnSpPr>
        <p:spPr>
          <a:xfrm>
            <a:off x="2505075" y="2858634"/>
            <a:ext cx="1428750" cy="3311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10768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Building a Scheduler Enabled Deployment</a:t>
            </a:r>
            <a:endParaRPr lang="en-US" dirty="0"/>
          </a:p>
        </p:txBody>
      </p:sp>
      <p:sp>
        <p:nvSpPr>
          <p:cNvPr id="3" name="Text Placeholder 2"/>
          <p:cNvSpPr>
            <a:spLocks noGrp="1"/>
          </p:cNvSpPr>
          <p:nvPr>
            <p:ph type="body" sz="quarter" idx="10"/>
          </p:nvPr>
        </p:nvSpPr>
        <p:spPr>
          <a:xfrm>
            <a:off x="519114" y="1447800"/>
            <a:ext cx="11149012" cy="2068259"/>
          </a:xfrm>
        </p:spPr>
        <p:txBody>
          <a:bodyPr/>
          <a:lstStyle/>
          <a:p>
            <a:r>
              <a:rPr lang="en-US" dirty="0" smtClean="0"/>
              <a:t>Azure Subscription</a:t>
            </a:r>
          </a:p>
          <a:p>
            <a:r>
              <a:rPr lang="en-US" dirty="0" smtClean="0"/>
              <a:t>Your application</a:t>
            </a:r>
          </a:p>
          <a:p>
            <a:r>
              <a:rPr lang="en-US" dirty="0" smtClean="0"/>
              <a:t>Construct a base CS Package</a:t>
            </a:r>
          </a:p>
          <a:p>
            <a:r>
              <a:rPr lang="en-US" dirty="0" smtClean="0"/>
              <a:t>Customize and Deploy</a:t>
            </a:r>
            <a:endParaRPr lang="en-US" dirty="0"/>
          </a:p>
        </p:txBody>
      </p:sp>
    </p:spTree>
    <p:extLst>
      <p:ext uri="{BB962C8B-B14F-4D97-AF65-F5344CB8AC3E}">
        <p14:creationId xmlns:p14="http://schemas.microsoft.com/office/powerpoint/2010/main" val="22783343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910304" cy="1523494"/>
          </a:xfrm>
        </p:spPr>
        <p:txBody>
          <a:bodyPr/>
          <a:lstStyle/>
          <a:p>
            <a:r>
              <a:rPr lang="en-US" dirty="0" smtClean="0"/>
              <a:t>Using Visual Studio and helper scripts to build the Rendering Demo</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994503"/>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Behind the scenes of the Rendering Demo</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66994503"/>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Wrapping it up!</a:t>
            </a:r>
            <a:endParaRPr lang="en-US" sz="4400" dirty="0">
              <a:solidFill>
                <a:srgbClr val="FFFFFF"/>
              </a:solidFill>
              <a:latin typeface="+mj-lt"/>
            </a:endParaRPr>
          </a:p>
        </p:txBody>
      </p:sp>
    </p:spTree>
    <p:extLst>
      <p:ext uri="{BB962C8B-B14F-4D97-AF65-F5344CB8AC3E}">
        <p14:creationId xmlns:p14="http://schemas.microsoft.com/office/powerpoint/2010/main" val="1388667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Scheduler – What is it?</a:t>
            </a:r>
            <a:endParaRPr lang="en-US" dirty="0"/>
          </a:p>
        </p:txBody>
      </p:sp>
      <p:sp>
        <p:nvSpPr>
          <p:cNvPr id="3" name="Text Placeholder 2"/>
          <p:cNvSpPr>
            <a:spLocks noGrp="1"/>
          </p:cNvSpPr>
          <p:nvPr>
            <p:ph type="body" sz="quarter" idx="10"/>
          </p:nvPr>
        </p:nvSpPr>
        <p:spPr>
          <a:xfrm>
            <a:off x="519114" y="1447800"/>
            <a:ext cx="11149012" cy="4499693"/>
          </a:xfrm>
        </p:spPr>
        <p:txBody>
          <a:bodyPr/>
          <a:lstStyle/>
          <a:p>
            <a:r>
              <a:rPr lang="en-US" sz="2800" dirty="0"/>
              <a:t>A component </a:t>
            </a:r>
            <a:r>
              <a:rPr lang="en-US" sz="2800" dirty="0" smtClean="0"/>
              <a:t>in the </a:t>
            </a:r>
            <a:r>
              <a:rPr lang="en-US" sz="2800" b="1" dirty="0" smtClean="0">
                <a:latin typeface="+mj-lt"/>
              </a:rPr>
              <a:t>HPC SP3 Release </a:t>
            </a:r>
            <a:r>
              <a:rPr lang="en-US" sz="2800" dirty="0" smtClean="0"/>
              <a:t>that </a:t>
            </a:r>
            <a:r>
              <a:rPr lang="en-US" sz="2800" dirty="0"/>
              <a:t>can be used by ISV’s for building </a:t>
            </a:r>
            <a:r>
              <a:rPr lang="en-US" sz="2800" dirty="0" smtClean="0"/>
              <a:t>solutions in Windows Azure</a:t>
            </a:r>
            <a:endParaRPr lang="en-US" sz="2800" dirty="0"/>
          </a:p>
          <a:p>
            <a:pPr lvl="1"/>
            <a:r>
              <a:rPr lang="en-US" sz="2400" dirty="0" err="1"/>
              <a:t>PaaS</a:t>
            </a:r>
            <a:r>
              <a:rPr lang="en-US" sz="2400" dirty="0"/>
              <a:t> – Application Bursting</a:t>
            </a:r>
          </a:p>
          <a:p>
            <a:pPr lvl="1"/>
            <a:r>
              <a:rPr lang="en-US" sz="2400" dirty="0" err="1"/>
              <a:t>SaaS</a:t>
            </a:r>
            <a:r>
              <a:rPr lang="en-US" sz="2400" dirty="0"/>
              <a:t> – Manages Compute jobs within a </a:t>
            </a:r>
            <a:r>
              <a:rPr lang="en-US" sz="2400" dirty="0" smtClean="0"/>
              <a:t>Service</a:t>
            </a:r>
          </a:p>
          <a:p>
            <a:pPr lvl="1"/>
            <a:endParaRPr lang="en-US" sz="2400" dirty="0"/>
          </a:p>
          <a:p>
            <a:r>
              <a:rPr lang="en-US" sz="2800" dirty="0"/>
              <a:t>The same </a:t>
            </a:r>
            <a:r>
              <a:rPr lang="en-US" sz="2800" dirty="0" smtClean="0"/>
              <a:t>Job </a:t>
            </a:r>
            <a:r>
              <a:rPr lang="en-US" sz="2800" dirty="0"/>
              <a:t>Scheduler that is used in the HPC 2008 R2 SP2 </a:t>
            </a:r>
            <a:r>
              <a:rPr lang="en-US" sz="2800" dirty="0" smtClean="0"/>
              <a:t>Pack</a:t>
            </a:r>
            <a:endParaRPr lang="en-US" sz="2400" dirty="0" smtClean="0"/>
          </a:p>
          <a:p>
            <a:pPr lvl="1"/>
            <a:r>
              <a:rPr lang="en-US" sz="2400" dirty="0" smtClean="0"/>
              <a:t>Priority </a:t>
            </a:r>
            <a:r>
              <a:rPr lang="en-US" sz="2400" dirty="0"/>
              <a:t>based First Come First Served batch scheduling with </a:t>
            </a:r>
            <a:r>
              <a:rPr lang="en-US" sz="2400" dirty="0" smtClean="0"/>
              <a:t>Backfill</a:t>
            </a:r>
            <a:endParaRPr lang="en-US" sz="2400" dirty="0"/>
          </a:p>
          <a:p>
            <a:pPr lvl="1"/>
            <a:r>
              <a:rPr lang="en-US" sz="2400" dirty="0"/>
              <a:t>Graceful and Immediate Preemption</a:t>
            </a:r>
          </a:p>
          <a:p>
            <a:pPr lvl="1"/>
            <a:r>
              <a:rPr lang="en-US" sz="2400" dirty="0"/>
              <a:t>HPC Grow/Shrink</a:t>
            </a:r>
          </a:p>
          <a:p>
            <a:pPr lvl="1"/>
            <a:r>
              <a:rPr lang="en-US" sz="2400" dirty="0"/>
              <a:t>Service Balanced Scheduling</a:t>
            </a:r>
          </a:p>
          <a:p>
            <a:pPr lvl="1"/>
            <a:r>
              <a:rPr lang="en-US" sz="2400" dirty="0"/>
              <a:t>CLUSRUN</a:t>
            </a:r>
            <a:r>
              <a:rPr lang="en-US" sz="2400" dirty="0" smtClean="0"/>
              <a:t>!</a:t>
            </a:r>
            <a:endParaRPr lang="en-US" sz="2400" dirty="0"/>
          </a:p>
        </p:txBody>
      </p:sp>
    </p:spTree>
    <p:extLst>
      <p:ext uri="{BB962C8B-B14F-4D97-AF65-F5344CB8AC3E}">
        <p14:creationId xmlns:p14="http://schemas.microsoft.com/office/powerpoint/2010/main" val="35240768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a:t>
            </a:r>
            <a:r>
              <a:rPr lang="en-US" dirty="0" smtClean="0"/>
              <a:t>Developers </a:t>
            </a:r>
            <a:r>
              <a:rPr lang="en-US" dirty="0"/>
              <a:t>– Why?</a:t>
            </a:r>
          </a:p>
        </p:txBody>
      </p:sp>
      <p:sp>
        <p:nvSpPr>
          <p:cNvPr id="3" name="Text Placeholder 2"/>
          <p:cNvSpPr>
            <a:spLocks noGrp="1"/>
          </p:cNvSpPr>
          <p:nvPr>
            <p:ph type="body" sz="quarter" idx="10"/>
          </p:nvPr>
        </p:nvSpPr>
        <p:spPr>
          <a:xfrm>
            <a:off x="519114" y="1447800"/>
            <a:ext cx="11149012" cy="5330690"/>
          </a:xfrm>
        </p:spPr>
        <p:txBody>
          <a:bodyPr/>
          <a:lstStyle/>
          <a:p>
            <a:r>
              <a:rPr lang="en-US" sz="2400" b="1" dirty="0">
                <a:latin typeface="+mj-lt"/>
              </a:rPr>
              <a:t>No need to re-write infrastructure</a:t>
            </a:r>
            <a:r>
              <a:rPr lang="en-US" sz="2400" dirty="0">
                <a:latin typeface="+mj-lt"/>
              </a:rPr>
              <a:t> </a:t>
            </a:r>
            <a:r>
              <a:rPr lang="en-US" sz="2400" dirty="0"/>
              <a:t>for managing the </a:t>
            </a:r>
            <a:r>
              <a:rPr lang="en-US" sz="2400" dirty="0" smtClean="0"/>
              <a:t>app </a:t>
            </a:r>
            <a:r>
              <a:rPr lang="en-US" sz="2400" dirty="0"/>
              <a:t>lifetime, focus on the </a:t>
            </a:r>
            <a:r>
              <a:rPr lang="en-US" sz="2400" dirty="0" smtClean="0"/>
              <a:t>app</a:t>
            </a:r>
            <a:endParaRPr lang="en-US" sz="2400" dirty="0"/>
          </a:p>
          <a:p>
            <a:pPr lvl="1"/>
            <a:r>
              <a:rPr lang="en-US" sz="2000" dirty="0"/>
              <a:t>Better granularity of control and access for actions(tasks) with in a run.</a:t>
            </a:r>
          </a:p>
          <a:p>
            <a:pPr lvl="1"/>
            <a:r>
              <a:rPr lang="en-US" sz="2000" dirty="0"/>
              <a:t>Offer capability like cancel, re-queue, addition to existing tasks.</a:t>
            </a:r>
          </a:p>
          <a:p>
            <a:pPr lvl="1"/>
            <a:r>
              <a:rPr lang="en-US" sz="2000" dirty="0"/>
              <a:t>Offer Job/task level auditing – CPU, Memory usage, task location.</a:t>
            </a:r>
          </a:p>
          <a:p>
            <a:pPr lvl="1"/>
            <a:r>
              <a:rPr lang="en-US" sz="2000" dirty="0"/>
              <a:t>As runtimes ( MPI, SOA, </a:t>
            </a:r>
            <a:r>
              <a:rPr lang="en-US" sz="2000" dirty="0" smtClean="0"/>
              <a:t>LINQ to HPC) </a:t>
            </a:r>
            <a:r>
              <a:rPr lang="en-US" sz="2000" dirty="0"/>
              <a:t>become available, Applications can leverage the integration of the runtimes with the HPC Scheduler</a:t>
            </a:r>
          </a:p>
          <a:p>
            <a:r>
              <a:rPr lang="en-US" sz="2400" b="1" dirty="0">
                <a:latin typeface="+mj-lt"/>
              </a:rPr>
              <a:t>Use same API to work against </a:t>
            </a:r>
            <a:r>
              <a:rPr lang="en-US" sz="2400" b="1" dirty="0" smtClean="0">
                <a:latin typeface="+mj-lt"/>
              </a:rPr>
              <a:t>the HPC scheduler and runtime </a:t>
            </a:r>
            <a:r>
              <a:rPr lang="en-US" sz="2400" b="1" dirty="0">
                <a:latin typeface="+mj-lt"/>
              </a:rPr>
              <a:t>on premise or </a:t>
            </a:r>
            <a:r>
              <a:rPr lang="en-US" sz="2400" b="1" dirty="0" smtClean="0">
                <a:latin typeface="+mj-lt"/>
              </a:rPr>
              <a:t>in Windows Azure</a:t>
            </a:r>
            <a:endParaRPr lang="en-US" sz="2400" b="1" dirty="0">
              <a:latin typeface="+mj-lt"/>
            </a:endParaRPr>
          </a:p>
          <a:p>
            <a:r>
              <a:rPr lang="en-US" sz="2400" dirty="0"/>
              <a:t>Make the </a:t>
            </a:r>
            <a:r>
              <a:rPr lang="en-US" sz="2400" b="1" dirty="0">
                <a:latin typeface="+mj-lt"/>
              </a:rPr>
              <a:t>application available in </a:t>
            </a:r>
            <a:r>
              <a:rPr lang="en-US" sz="2400" b="1" dirty="0" smtClean="0">
                <a:latin typeface="+mj-lt"/>
              </a:rPr>
              <a:t>Windows Azure </a:t>
            </a:r>
            <a:r>
              <a:rPr lang="en-US" sz="2400" b="1" dirty="0">
                <a:latin typeface="+mj-lt"/>
              </a:rPr>
              <a:t>right away</a:t>
            </a:r>
            <a:r>
              <a:rPr lang="en-US" sz="2400" dirty="0"/>
              <a:t>, while longer term platform features emerge.</a:t>
            </a:r>
          </a:p>
          <a:p>
            <a:pPr lvl="1"/>
            <a:r>
              <a:rPr lang="en-US" sz="2000" dirty="0"/>
              <a:t>Users brings their own license</a:t>
            </a:r>
          </a:p>
          <a:p>
            <a:pPr lvl="1"/>
            <a:r>
              <a:rPr lang="en-US" sz="2000" dirty="0"/>
              <a:t>Users get billed by azure directly</a:t>
            </a:r>
          </a:p>
          <a:p>
            <a:pPr lvl="1"/>
            <a:r>
              <a:rPr lang="en-US" sz="2000" dirty="0"/>
              <a:t>Security via isolated deployment per customer</a:t>
            </a:r>
          </a:p>
          <a:p>
            <a:endParaRPr lang="en-US" dirty="0"/>
          </a:p>
        </p:txBody>
      </p:sp>
    </p:spTree>
    <p:extLst>
      <p:ext uri="{BB962C8B-B14F-4D97-AF65-F5344CB8AC3E}">
        <p14:creationId xmlns:p14="http://schemas.microsoft.com/office/powerpoint/2010/main" val="30955171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3693319"/>
          </a:xfrm>
          <a:prstGeom prst="rect">
            <a:avLst/>
          </a:prstGeom>
          <a:noFill/>
        </p:spPr>
        <p:txBody>
          <a:bodyPr wrap="square" lIns="0" tIns="0" rIns="0" bIns="0" rtlCol="0">
            <a:spAutoFit/>
          </a:bodyPr>
          <a:lstStyle/>
          <a:p>
            <a:pPr marL="342918" indent="-342900">
              <a:buFont typeface="Arial" pitchFamily="34" charset="0"/>
              <a:buChar char="•"/>
            </a:pPr>
            <a:endParaRPr lang="en-US" sz="2400" b="1" dirty="0" smtClean="0"/>
          </a:p>
          <a:p>
            <a:pPr marL="342918" indent="-342900">
              <a:buFont typeface="Arial" pitchFamily="34" charset="0"/>
              <a:buChar char="•"/>
            </a:pPr>
            <a:r>
              <a:rPr lang="en-US" sz="2400" dirty="0" smtClean="0"/>
              <a:t>Developers of computational intensive apps</a:t>
            </a:r>
          </a:p>
          <a:p>
            <a:pPr marL="342918" indent="-342900">
              <a:buFont typeface="Arial" pitchFamily="34" charset="0"/>
              <a:buChar char="•"/>
            </a:pPr>
            <a:endParaRPr lang="en-US" sz="2400" dirty="0" smtClean="0"/>
          </a:p>
          <a:p>
            <a:pPr marL="342918" indent="-342900">
              <a:buFont typeface="Arial" pitchFamily="34" charset="0"/>
              <a:buChar char="•"/>
            </a:pPr>
            <a:r>
              <a:rPr lang="en-US" sz="2400" dirty="0" smtClean="0"/>
              <a:t>App developers who  would like to support “bursting” computational work from apps to Windows Azure</a:t>
            </a:r>
            <a:endParaRPr lang="en-US" sz="2400" dirty="0"/>
          </a:p>
        </p:txBody>
      </p:sp>
      <p:sp>
        <p:nvSpPr>
          <p:cNvPr id="10" name="TextBox 9"/>
          <p:cNvSpPr txBox="1"/>
          <p:nvPr/>
        </p:nvSpPr>
        <p:spPr>
          <a:xfrm>
            <a:off x="4274322" y="2253321"/>
            <a:ext cx="3566160" cy="2954655"/>
          </a:xfrm>
          <a:prstGeom prst="rect">
            <a:avLst/>
          </a:prstGeom>
          <a:noFill/>
        </p:spPr>
        <p:txBody>
          <a:bodyPr wrap="square" lIns="0" tIns="0" rIns="0" bIns="0" rtlCol="0">
            <a:spAutoFit/>
          </a:bodyPr>
          <a:lstStyle/>
          <a:p>
            <a:pPr marL="342918" indent="-342900">
              <a:buFont typeface="Arial" pitchFamily="34" charset="0"/>
              <a:buChar char="•"/>
            </a:pPr>
            <a:endParaRPr lang="en-US" sz="2400" dirty="0" smtClean="0"/>
          </a:p>
          <a:p>
            <a:pPr marL="342918" indent="-342900">
              <a:buFont typeface="Arial" pitchFamily="34" charset="0"/>
              <a:buChar char="•"/>
            </a:pPr>
            <a:r>
              <a:rPr lang="en-US" sz="2400" dirty="0" smtClean="0"/>
              <a:t>What is the Windows Azure Scheduler</a:t>
            </a:r>
          </a:p>
          <a:p>
            <a:pPr marL="342918" indent="-342900">
              <a:buFont typeface="Arial" pitchFamily="34" charset="0"/>
              <a:buChar char="•"/>
            </a:pPr>
            <a:endParaRPr lang="en-US" sz="2400" dirty="0" smtClean="0"/>
          </a:p>
          <a:p>
            <a:pPr marL="342918" indent="-342900">
              <a:buFont typeface="Arial" pitchFamily="34" charset="0"/>
              <a:buChar char="•"/>
            </a:pPr>
            <a:r>
              <a:rPr lang="en-US" sz="2400" dirty="0" smtClean="0"/>
              <a:t>Using the Azure Scheduler and HPC Runtimes</a:t>
            </a:r>
          </a:p>
          <a:p>
            <a:pPr marL="18"/>
            <a:endParaRPr lang="en-US" sz="2400" dirty="0" smtClean="0"/>
          </a:p>
        </p:txBody>
      </p:sp>
      <p:sp>
        <p:nvSpPr>
          <p:cNvPr id="11" name="TextBox 10"/>
          <p:cNvSpPr txBox="1"/>
          <p:nvPr/>
        </p:nvSpPr>
        <p:spPr>
          <a:xfrm>
            <a:off x="8243917" y="2240164"/>
            <a:ext cx="3566160" cy="2954655"/>
          </a:xfrm>
          <a:prstGeom prst="rect">
            <a:avLst/>
          </a:prstGeom>
          <a:noFill/>
        </p:spPr>
        <p:txBody>
          <a:bodyPr wrap="square" lIns="0" tIns="0" rIns="0" bIns="0" rtlCol="0">
            <a:spAutoFit/>
          </a:bodyPr>
          <a:lstStyle/>
          <a:p>
            <a:pPr marL="342918" indent="-342900">
              <a:buFont typeface="Arial" pitchFamily="34" charset="0"/>
              <a:buChar char="•"/>
            </a:pPr>
            <a:endParaRPr lang="en-US" sz="2400" b="1" dirty="0" smtClean="0"/>
          </a:p>
          <a:p>
            <a:pPr marL="342918" indent="-342900">
              <a:buFont typeface="Arial" pitchFamily="34" charset="0"/>
              <a:buChar char="•"/>
            </a:pPr>
            <a:r>
              <a:rPr lang="en-US" sz="2400" dirty="0" smtClean="0"/>
              <a:t>How easy it is to build computational intensive services within Windows Azure using the Windows Azure Scheduler and HPC Runtimes</a:t>
            </a:r>
          </a:p>
        </p:txBody>
      </p:sp>
    </p:spTree>
    <p:extLst>
      <p:ext uri="{BB962C8B-B14F-4D97-AF65-F5344CB8AC3E}">
        <p14:creationId xmlns:p14="http://schemas.microsoft.com/office/powerpoint/2010/main" val="3638383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would use it?</a:t>
            </a:r>
            <a:endParaRPr lang="en-US" dirty="0"/>
          </a:p>
        </p:txBody>
      </p:sp>
      <p:sp>
        <p:nvSpPr>
          <p:cNvPr id="6" name="Text Placeholder 5"/>
          <p:cNvSpPr>
            <a:spLocks noGrp="1"/>
          </p:cNvSpPr>
          <p:nvPr>
            <p:ph type="body" sz="quarter" idx="10"/>
          </p:nvPr>
        </p:nvSpPr>
        <p:spPr>
          <a:xfrm>
            <a:off x="519114" y="1447800"/>
            <a:ext cx="11149012" cy="3896451"/>
          </a:xfrm>
        </p:spPr>
        <p:txBody>
          <a:bodyPr/>
          <a:lstStyle/>
          <a:p>
            <a:r>
              <a:rPr lang="en-US" dirty="0" smtClean="0"/>
              <a:t>Do it yourself cluster</a:t>
            </a:r>
          </a:p>
          <a:p>
            <a:pPr lvl="1"/>
            <a:r>
              <a:rPr lang="en-US" dirty="0" smtClean="0"/>
              <a:t>Power user</a:t>
            </a:r>
          </a:p>
          <a:p>
            <a:pPr lvl="1"/>
            <a:r>
              <a:rPr lang="en-US" dirty="0" smtClean="0"/>
              <a:t>In house developer</a:t>
            </a:r>
          </a:p>
          <a:p>
            <a:r>
              <a:rPr lang="en-US" dirty="0" smtClean="0"/>
              <a:t>Packaged software</a:t>
            </a:r>
          </a:p>
          <a:p>
            <a:pPr lvl="1"/>
            <a:r>
              <a:rPr lang="en-US" dirty="0" smtClean="0"/>
              <a:t>Leverage additional compute resource in Windows Azure</a:t>
            </a:r>
          </a:p>
          <a:p>
            <a:r>
              <a:rPr lang="en-US" dirty="0" smtClean="0"/>
              <a:t>Software as a Service</a:t>
            </a:r>
          </a:p>
          <a:p>
            <a:pPr lvl="1"/>
            <a:r>
              <a:rPr lang="en-US" dirty="0" smtClean="0"/>
              <a:t>Vendor pays for the compute resources</a:t>
            </a:r>
          </a:p>
          <a:p>
            <a:pPr lvl="1"/>
            <a:r>
              <a:rPr lang="en-US" dirty="0" smtClean="0"/>
              <a:t>Vendor bills end user directly</a:t>
            </a:r>
          </a:p>
        </p:txBody>
      </p:sp>
    </p:spTree>
    <p:extLst>
      <p:ext uri="{BB962C8B-B14F-4D97-AF65-F5344CB8AC3E}">
        <p14:creationId xmlns:p14="http://schemas.microsoft.com/office/powerpoint/2010/main" val="38929620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519114" y="1447800"/>
            <a:ext cx="11149012" cy="3841052"/>
          </a:xfrm>
        </p:spPr>
        <p:txBody>
          <a:bodyPr/>
          <a:lstStyle/>
          <a:p>
            <a:r>
              <a:rPr lang="en-US" sz="2800" dirty="0" smtClean="0"/>
              <a:t>http://connect.microsoft.com/hpc</a:t>
            </a:r>
          </a:p>
          <a:p>
            <a:endParaRPr lang="en-US" sz="2800" dirty="0" smtClean="0"/>
          </a:p>
          <a:p>
            <a:r>
              <a:rPr lang="en-US" sz="2800" dirty="0"/>
              <a:t>http://blogs.msdn.com/b/hpctrekker</a:t>
            </a:r>
            <a:r>
              <a:rPr lang="en-US" sz="2800" dirty="0" smtClean="0"/>
              <a:t>/</a:t>
            </a:r>
          </a:p>
          <a:p>
            <a:endParaRPr lang="en-US" sz="2800" dirty="0" smtClean="0"/>
          </a:p>
          <a:p>
            <a:r>
              <a:rPr lang="en-US" sz="2800" dirty="0"/>
              <a:t>http://</a:t>
            </a:r>
            <a:r>
              <a:rPr lang="en-US" sz="2800" dirty="0" smtClean="0"/>
              <a:t>msdn.microsoft.com/en-us/HPCAzureBurstTrainingCourse</a:t>
            </a:r>
          </a:p>
          <a:p>
            <a:endParaRPr lang="en-US" sz="2800" dirty="0" smtClean="0"/>
          </a:p>
          <a:p>
            <a:endParaRPr lang="en-US" dirty="0" smtClean="0"/>
          </a:p>
          <a:p>
            <a:endParaRPr lang="en-US" dirty="0"/>
          </a:p>
        </p:txBody>
      </p:sp>
    </p:spTree>
    <p:extLst>
      <p:ext uri="{BB962C8B-B14F-4D97-AF65-F5344CB8AC3E}">
        <p14:creationId xmlns:p14="http://schemas.microsoft.com/office/powerpoint/2010/main" val="10048100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Questions</a:t>
            </a:r>
            <a:r>
              <a:rPr lang="en-US" sz="3600" b="1" dirty="0" smtClean="0"/>
              <a:t>: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Feedback</a:t>
            </a:r>
            <a:r>
              <a:rPr lang="en-US" sz="3600" b="1" smtClean="0"/>
              <a:t>: </a:t>
            </a:r>
            <a:br>
              <a:rPr lang="en-US" sz="3600" b="1" smtClean="0"/>
            </a:br>
            <a:r>
              <a:rPr lang="en-US" sz="3600" u="sng"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0060722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What’s the Problem?</a:t>
            </a:r>
            <a:endParaRPr lang="en-US" dirty="0"/>
          </a:p>
        </p:txBody>
      </p:sp>
      <p:sp>
        <p:nvSpPr>
          <p:cNvPr id="29698" name="Rectangle 9"/>
          <p:cNvSpPr>
            <a:spLocks noGrp="1" noChangeArrowheads="1"/>
          </p:cNvSpPr>
          <p:nvPr>
            <p:ph idx="1"/>
          </p:nvPr>
        </p:nvSpPr>
        <p:spPr>
          <a:xfrm>
            <a:off x="609441" y="1500150"/>
            <a:ext cx="10969943" cy="4888775"/>
          </a:xfrm>
        </p:spPr>
        <p:txBody>
          <a:bodyPr>
            <a:noAutofit/>
          </a:bodyPr>
          <a:lstStyle/>
          <a:p>
            <a:r>
              <a:rPr lang="en-US" dirty="0" smtClean="0"/>
              <a:t>Some apps run too slowly on a single computer</a:t>
            </a:r>
          </a:p>
          <a:p>
            <a:pPr lvl="1"/>
            <a:r>
              <a:rPr lang="en-US" dirty="0" smtClean="0"/>
              <a:t>Splitting them up into chunks, then running those chunks in parallel on multiple computers can speed them up</a:t>
            </a:r>
            <a:endParaRPr lang="en-US" dirty="0"/>
          </a:p>
          <a:p>
            <a:endParaRPr lang="en-US" dirty="0" smtClean="0"/>
          </a:p>
          <a:p>
            <a:r>
              <a:rPr lang="en-US" dirty="0" smtClean="0"/>
              <a:t>Doing this effectively requires creating a </a:t>
            </a:r>
            <a:r>
              <a:rPr lang="en-US" i="1" dirty="0" smtClean="0"/>
              <a:t>compute cluster</a:t>
            </a:r>
            <a:r>
              <a:rPr lang="en-US" dirty="0" smtClean="0"/>
              <a:t>, with:</a:t>
            </a:r>
          </a:p>
          <a:p>
            <a:pPr lvl="1"/>
            <a:r>
              <a:rPr lang="en-US" dirty="0" smtClean="0"/>
              <a:t>Tools to create and manage the cluster</a:t>
            </a:r>
          </a:p>
          <a:p>
            <a:pPr lvl="1"/>
            <a:r>
              <a:rPr lang="en-US" dirty="0" smtClean="0"/>
              <a:t>A scheduler for running apps on the cluster</a:t>
            </a:r>
          </a:p>
        </p:txBody>
      </p:sp>
    </p:spTree>
    <p:extLst>
      <p:ext uri="{BB962C8B-B14F-4D97-AF65-F5344CB8AC3E}">
        <p14:creationId xmlns:p14="http://schemas.microsoft.com/office/powerpoint/2010/main" val="2649863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8">
                                            <p:txEl>
                                              <p:pRg st="1" end="1"/>
                                            </p:txEl>
                                          </p:spTgt>
                                        </p:tgtEl>
                                        <p:attrNameLst>
                                          <p:attrName>style.visibility</p:attrName>
                                        </p:attrNameLst>
                                      </p:cBhvr>
                                      <p:to>
                                        <p:strVal val="visible"/>
                                      </p:to>
                                    </p:set>
                                    <p:animEffect transition="in" filter="fade">
                                      <p:cBhvr>
                                        <p:cTn id="10" dur="500"/>
                                        <p:tgtEl>
                                          <p:spTgt spid="2969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98">
                                            <p:txEl>
                                              <p:pRg st="3" end="3"/>
                                            </p:txEl>
                                          </p:spTgt>
                                        </p:tgtEl>
                                        <p:attrNameLst>
                                          <p:attrName>style.visibility</p:attrName>
                                        </p:attrNameLst>
                                      </p:cBhvr>
                                      <p:to>
                                        <p:strVal val="visible"/>
                                      </p:to>
                                    </p:set>
                                    <p:animEffect transition="in" filter="fade">
                                      <p:cBhvr>
                                        <p:cTn id="15" dur="500"/>
                                        <p:tgtEl>
                                          <p:spTgt spid="2969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698">
                                            <p:txEl>
                                              <p:pRg st="4" end="4"/>
                                            </p:txEl>
                                          </p:spTgt>
                                        </p:tgtEl>
                                        <p:attrNameLst>
                                          <p:attrName>style.visibility</p:attrName>
                                        </p:attrNameLst>
                                      </p:cBhvr>
                                      <p:to>
                                        <p:strVal val="visible"/>
                                      </p:to>
                                    </p:set>
                                    <p:animEffect transition="in" filter="fade">
                                      <p:cBhvr>
                                        <p:cTn id="18" dur="500"/>
                                        <p:tgtEl>
                                          <p:spTgt spid="29698">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698">
                                            <p:txEl>
                                              <p:pRg st="5" end="5"/>
                                            </p:txEl>
                                          </p:spTgt>
                                        </p:tgtEl>
                                        <p:attrNameLst>
                                          <p:attrName>style.visibility</p:attrName>
                                        </p:attrNameLst>
                                      </p:cBhvr>
                                      <p:to>
                                        <p:strVal val="visible"/>
                                      </p:to>
                                    </p:set>
                                    <p:animEffect transition="in" filter="fade">
                                      <p:cBhvr>
                                        <p:cTn id="21"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19112" y="228600"/>
            <a:ext cx="11149013" cy="1606594"/>
          </a:xfrm>
        </p:spPr>
        <p:txBody>
          <a:bodyPr/>
          <a:lstStyle/>
          <a:p>
            <a:r>
              <a:rPr lang="en-US" dirty="0"/>
              <a:t>What does High Performance Computing have in common with Windows Azure?</a:t>
            </a:r>
            <a:br>
              <a:rPr lang="en-US" dirty="0"/>
            </a:br>
            <a:endParaRPr lang="en-US" sz="2800" dirty="0">
              <a:solidFill>
                <a:schemeClr val="accent1"/>
              </a:solidFill>
            </a:endParaRPr>
          </a:p>
        </p:txBody>
      </p:sp>
      <p:sp>
        <p:nvSpPr>
          <p:cNvPr id="29698" name="Rectangle 9"/>
          <p:cNvSpPr>
            <a:spLocks noGrp="1" noChangeArrowheads="1"/>
          </p:cNvSpPr>
          <p:nvPr>
            <p:ph idx="1"/>
          </p:nvPr>
        </p:nvSpPr>
        <p:spPr>
          <a:xfrm>
            <a:off x="609441" y="1500150"/>
            <a:ext cx="7292355" cy="4503835"/>
          </a:xfrm>
        </p:spPr>
        <p:txBody>
          <a:bodyPr>
            <a:noAutofit/>
          </a:bodyPr>
          <a:lstStyle/>
          <a:p>
            <a:endParaRPr lang="en-US" sz="2800" dirty="0" smtClean="0"/>
          </a:p>
          <a:p>
            <a:r>
              <a:rPr lang="en-US" sz="2800" dirty="0" smtClean="0"/>
              <a:t>Solve </a:t>
            </a:r>
            <a:r>
              <a:rPr lang="en-US" sz="2800" dirty="0"/>
              <a:t>large computational problems</a:t>
            </a:r>
          </a:p>
          <a:p>
            <a:r>
              <a:rPr lang="en-US" sz="2800" dirty="0"/>
              <a:t>HPC is best described as massively parallel</a:t>
            </a:r>
          </a:p>
          <a:p>
            <a:r>
              <a:rPr lang="en-US" sz="2800" dirty="0" smtClean="0"/>
              <a:t>Becoming </a:t>
            </a:r>
            <a:r>
              <a:rPr lang="en-US" sz="2800" dirty="0"/>
              <a:t>critical part of R&amp;D for businesses</a:t>
            </a:r>
          </a:p>
          <a:p>
            <a:endParaRPr lang="en-US" sz="2800" dirty="0"/>
          </a:p>
          <a:p>
            <a:r>
              <a:rPr lang="en-US" sz="2800" dirty="0"/>
              <a:t>Windows HPC Programming Models</a:t>
            </a:r>
          </a:p>
          <a:p>
            <a:pPr lvl="1"/>
            <a:r>
              <a:rPr lang="en-US" sz="2400" dirty="0"/>
              <a:t>Parametric Sweep (Batch)</a:t>
            </a:r>
          </a:p>
          <a:p>
            <a:pPr lvl="1"/>
            <a:r>
              <a:rPr lang="en-US" sz="2400" dirty="0" smtClean="0"/>
              <a:t>MPI </a:t>
            </a:r>
            <a:r>
              <a:rPr lang="en-US" sz="2400" dirty="0"/>
              <a:t>(Numerical solvers /Scientific Simulations</a:t>
            </a:r>
            <a:r>
              <a:rPr lang="en-US" sz="2400" dirty="0" smtClean="0"/>
              <a:t>)</a:t>
            </a:r>
          </a:p>
          <a:p>
            <a:pPr lvl="1"/>
            <a:r>
              <a:rPr lang="en-US" sz="2400" dirty="0" smtClean="0"/>
              <a:t>Data Analytics</a:t>
            </a:r>
            <a:endParaRPr lang="en-US" sz="2400" dirty="0"/>
          </a:p>
        </p:txBody>
      </p:sp>
      <p:pic>
        <p:nvPicPr>
          <p:cNvPr id="4" name="Picture 2" descr="http://media.nasm.si.edu/webimages/640/2006-937_640.jpg"/>
          <p:cNvPicPr>
            <a:picLocks noChangeAspect="1" noChangeArrowheads="1"/>
          </p:cNvPicPr>
          <p:nvPr/>
        </p:nvPicPr>
        <p:blipFill>
          <a:blip r:embed="rId3" cstate="print"/>
          <a:stretch>
            <a:fillRect/>
          </a:stretch>
        </p:blipFill>
        <p:spPr bwMode="auto">
          <a:xfrm>
            <a:off x="9425851" y="1698553"/>
            <a:ext cx="2237087" cy="2406127"/>
          </a:xfrm>
          <a:prstGeom prst="rect">
            <a:avLst/>
          </a:prstGeom>
          <a:noFill/>
          <a:effectLst>
            <a:outerShdw blurRad="50800" dist="38100" dir="2700000" algn="tl" rotWithShape="0">
              <a:prstClr val="black">
                <a:alpha val="40000"/>
              </a:prstClr>
            </a:outerShdw>
          </a:effectLst>
        </p:spPr>
      </p:pic>
      <p:grpSp>
        <p:nvGrpSpPr>
          <p:cNvPr id="5" name="Group 4"/>
          <p:cNvGrpSpPr/>
          <p:nvPr/>
        </p:nvGrpSpPr>
        <p:grpSpPr>
          <a:xfrm>
            <a:off x="8760248" y="4515819"/>
            <a:ext cx="3178645" cy="1794933"/>
            <a:chOff x="5062572" y="3047998"/>
            <a:chExt cx="2024028" cy="117552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2572" y="3047999"/>
              <a:ext cx="771985" cy="117552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047998"/>
              <a:ext cx="771985" cy="11755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6292" y="3047999"/>
              <a:ext cx="771985" cy="117552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615" y="3047999"/>
              <a:ext cx="771985" cy="1175523"/>
            </a:xfrm>
            <a:prstGeom prst="rect">
              <a:avLst/>
            </a:prstGeom>
          </p:spPr>
        </p:pic>
      </p:grpSp>
      <p:grpSp>
        <p:nvGrpSpPr>
          <p:cNvPr id="10" name="Group 9"/>
          <p:cNvGrpSpPr/>
          <p:nvPr/>
        </p:nvGrpSpPr>
        <p:grpSpPr>
          <a:xfrm>
            <a:off x="9303647" y="4677714"/>
            <a:ext cx="2272470" cy="965164"/>
            <a:chOff x="151881" y="5573569"/>
            <a:chExt cx="1943127" cy="742355"/>
          </a:xfrm>
        </p:grpSpPr>
        <p:pic>
          <p:nvPicPr>
            <p:cNvPr id="11" name="Picture 10" descr="WinAzure_h_rgb_r.png"/>
            <p:cNvPicPr>
              <a:picLocks noChangeAspect="1"/>
            </p:cNvPicPr>
            <p:nvPr/>
          </p:nvPicPr>
          <p:blipFill rotWithShape="1">
            <a:blip r:embed="rId5" cstate="print"/>
            <a:srcRect l="-321" t="-1741" r="31000" b="1741"/>
            <a:stretch/>
          </p:blipFill>
          <p:spPr>
            <a:xfrm>
              <a:off x="151881" y="5573569"/>
              <a:ext cx="1943127" cy="431386"/>
            </a:xfrm>
            <a:prstGeom prst="rect">
              <a:avLst/>
            </a:prstGeom>
            <a:noFill/>
            <a:ln>
              <a:noFill/>
            </a:ln>
            <a:effectLst>
              <a:outerShdw blurRad="25400" dist="25400" dir="2700000">
                <a:srgbClr val="000000">
                  <a:alpha val="43000"/>
                </a:srgbClr>
              </a:outerShdw>
            </a:effectLst>
          </p:spPr>
        </p:pic>
        <p:pic>
          <p:nvPicPr>
            <p:cNvPr id="12" name="Picture 11" descr="WinAzure_h_rgb_r.png"/>
            <p:cNvPicPr>
              <a:picLocks noChangeAspect="1"/>
            </p:cNvPicPr>
            <p:nvPr/>
          </p:nvPicPr>
          <p:blipFill rotWithShape="1">
            <a:blip r:embed="rId5" cstate="print"/>
            <a:srcRect l="69000"/>
            <a:stretch/>
          </p:blipFill>
          <p:spPr>
            <a:xfrm>
              <a:off x="796411" y="5884537"/>
              <a:ext cx="868951" cy="431387"/>
            </a:xfrm>
            <a:prstGeom prst="rect">
              <a:avLst/>
            </a:prstGeom>
            <a:noFill/>
            <a:ln>
              <a:noFill/>
            </a:ln>
            <a:effectLst>
              <a:outerShdw blurRad="25400" dist="25400" dir="2700000">
                <a:srgbClr val="000000">
                  <a:alpha val="43000"/>
                </a:srgbClr>
              </a:outerShdw>
            </a:effectLst>
          </p:spPr>
        </p:pic>
      </p:grpSp>
    </p:spTree>
    <p:extLst>
      <p:ext uri="{BB962C8B-B14F-4D97-AF65-F5344CB8AC3E}">
        <p14:creationId xmlns:p14="http://schemas.microsoft.com/office/powerpoint/2010/main" val="3928137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fade">
                                      <p:cBhvr>
                                        <p:cTn id="7" dur="500"/>
                                        <p:tgtEl>
                                          <p:spTgt spid="296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fade">
                                      <p:cBhvr>
                                        <p:cTn id="12" dur="500"/>
                                        <p:tgtEl>
                                          <p:spTgt spid="29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fade">
                                      <p:cBhvr>
                                        <p:cTn id="17" dur="500"/>
                                        <p:tgtEl>
                                          <p:spTgt spid="296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5" end="5"/>
                                            </p:txEl>
                                          </p:spTgt>
                                        </p:tgtEl>
                                        <p:attrNameLst>
                                          <p:attrName>style.visibility</p:attrName>
                                        </p:attrNameLst>
                                      </p:cBhvr>
                                      <p:to>
                                        <p:strVal val="visible"/>
                                      </p:to>
                                    </p:set>
                                    <p:animEffect transition="in" filter="fade">
                                      <p:cBhvr>
                                        <p:cTn id="22" dur="500"/>
                                        <p:tgtEl>
                                          <p:spTgt spid="2969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698">
                                            <p:txEl>
                                              <p:pRg st="6" end="6"/>
                                            </p:txEl>
                                          </p:spTgt>
                                        </p:tgtEl>
                                        <p:attrNameLst>
                                          <p:attrName>style.visibility</p:attrName>
                                        </p:attrNameLst>
                                      </p:cBhvr>
                                      <p:to>
                                        <p:strVal val="visible"/>
                                      </p:to>
                                    </p:set>
                                    <p:animEffect transition="in" filter="fade">
                                      <p:cBhvr>
                                        <p:cTn id="25" dur="500"/>
                                        <p:tgtEl>
                                          <p:spTgt spid="2969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698">
                                            <p:txEl>
                                              <p:pRg st="7" end="7"/>
                                            </p:txEl>
                                          </p:spTgt>
                                        </p:tgtEl>
                                        <p:attrNameLst>
                                          <p:attrName>style.visibility</p:attrName>
                                        </p:attrNameLst>
                                      </p:cBhvr>
                                      <p:to>
                                        <p:strVal val="visible"/>
                                      </p:to>
                                    </p:set>
                                    <p:animEffect transition="in" filter="fade">
                                      <p:cBhvr>
                                        <p:cTn id="28" dur="500"/>
                                        <p:tgtEl>
                                          <p:spTgt spid="2969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698">
                                            <p:txEl>
                                              <p:pRg st="8" end="8"/>
                                            </p:txEl>
                                          </p:spTgt>
                                        </p:tgtEl>
                                        <p:attrNameLst>
                                          <p:attrName>style.visibility</p:attrName>
                                        </p:attrNameLst>
                                      </p:cBhvr>
                                      <p:to>
                                        <p:strVal val="visible"/>
                                      </p:to>
                                    </p:set>
                                    <p:animEffect transition="in" filter="fade">
                                      <p:cBhvr>
                                        <p:cTn id="31" dur="500"/>
                                        <p:tgtEl>
                                          <p:spTgt spid="296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Example Workloads That Can Use a Cluster</a:t>
            </a:r>
          </a:p>
        </p:txBody>
      </p:sp>
      <p:sp>
        <p:nvSpPr>
          <p:cNvPr id="3" name="Text Placeholder 2"/>
          <p:cNvSpPr>
            <a:spLocks noGrp="1"/>
          </p:cNvSpPr>
          <p:nvPr>
            <p:ph type="body" sz="quarter" idx="10"/>
          </p:nvPr>
        </p:nvSpPr>
        <p:spPr>
          <a:xfrm>
            <a:off x="519114" y="1447800"/>
            <a:ext cx="11149012" cy="3151632"/>
          </a:xfrm>
        </p:spPr>
        <p:txBody>
          <a:bodyPr/>
          <a:lstStyle/>
          <a:p>
            <a:r>
              <a:rPr lang="en-US" dirty="0"/>
              <a:t>Digital media rendering and </a:t>
            </a:r>
            <a:r>
              <a:rPr lang="en-US" dirty="0" smtClean="0"/>
              <a:t>encoding</a:t>
            </a:r>
            <a:endParaRPr lang="en-US" dirty="0"/>
          </a:p>
          <a:p>
            <a:r>
              <a:rPr lang="en-US" dirty="0" smtClean="0"/>
              <a:t>Financial and insurance risk calculation</a:t>
            </a:r>
          </a:p>
          <a:p>
            <a:r>
              <a:rPr lang="en-US" dirty="0" smtClean="0"/>
              <a:t>Engineering modeling and simulation</a:t>
            </a:r>
          </a:p>
          <a:p>
            <a:r>
              <a:rPr lang="en-US" dirty="0" smtClean="0"/>
              <a:t>Computational life sciences</a:t>
            </a:r>
          </a:p>
          <a:p>
            <a:r>
              <a:rPr lang="en-US" dirty="0" smtClean="0"/>
              <a:t>Earth sciences</a:t>
            </a:r>
          </a:p>
          <a:p>
            <a:r>
              <a:rPr lang="en-US" dirty="0" smtClean="0"/>
              <a:t>Data analytics</a:t>
            </a:r>
            <a:endParaRPr lang="en-US" dirty="0"/>
          </a:p>
        </p:txBody>
      </p:sp>
    </p:spTree>
    <p:extLst>
      <p:ext uri="{BB962C8B-B14F-4D97-AF65-F5344CB8AC3E}">
        <p14:creationId xmlns:p14="http://schemas.microsoft.com/office/powerpoint/2010/main" val="40857863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2384" y="1323857"/>
            <a:ext cx="7195892" cy="4549511"/>
            <a:chOff x="4672384" y="1323857"/>
            <a:chExt cx="7195892" cy="4549511"/>
          </a:xfrm>
        </p:grpSpPr>
        <p:sp>
          <p:nvSpPr>
            <p:cNvPr id="242" name="Rounded Rectangle 241"/>
            <p:cNvSpPr/>
            <p:nvPr/>
          </p:nvSpPr>
          <p:spPr>
            <a:xfrm>
              <a:off x="4672384" y="1674643"/>
              <a:ext cx="7195892" cy="4198725"/>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dirty="0">
                <a:solidFill>
                  <a:schemeClr val="tx1"/>
                </a:solidFill>
              </a:endParaRPr>
            </a:p>
          </p:txBody>
        </p:sp>
        <p:sp>
          <p:nvSpPr>
            <p:cNvPr id="241" name="TextBox 240"/>
            <p:cNvSpPr txBox="1"/>
            <p:nvPr/>
          </p:nvSpPr>
          <p:spPr>
            <a:xfrm>
              <a:off x="4672384" y="1323857"/>
              <a:ext cx="7195892" cy="369332"/>
            </a:xfrm>
            <a:prstGeom prst="rect">
              <a:avLst/>
            </a:prstGeom>
            <a:noFill/>
          </p:spPr>
          <p:txBody>
            <a:bodyPr wrap="square" rtlCol="0">
              <a:spAutoFit/>
            </a:bodyPr>
            <a:lstStyle/>
            <a:p>
              <a:pPr algn="ctr"/>
              <a:r>
                <a:rPr lang="en-US" sz="1800" b="1" dirty="0" smtClean="0">
                  <a:latin typeface="+mn-lt"/>
                </a:rPr>
                <a:t>Cluster of Compute Nodes</a:t>
              </a:r>
              <a:endParaRPr lang="en-US" sz="1800" b="1" dirty="0">
                <a:latin typeface="+mn-lt"/>
              </a:endParaRPr>
            </a:p>
          </p:txBody>
        </p:sp>
      </p:grpSp>
      <p:sp>
        <p:nvSpPr>
          <p:cNvPr id="21" name="Title 20"/>
          <p:cNvSpPr>
            <a:spLocks noGrp="1"/>
          </p:cNvSpPr>
          <p:nvPr>
            <p:ph type="title"/>
          </p:nvPr>
        </p:nvSpPr>
        <p:spPr>
          <a:xfrm>
            <a:off x="519112" y="228600"/>
            <a:ext cx="11149013" cy="997196"/>
          </a:xfrm>
        </p:spPr>
        <p:txBody>
          <a:bodyPr/>
          <a:lstStyle/>
          <a:p>
            <a:r>
              <a:rPr lang="en-US" dirty="0" smtClean="0"/>
              <a:t>Embarrassingly Parallel Apps</a:t>
            </a:r>
            <a:r>
              <a:rPr lang="en-US" dirty="0"/>
              <a:t/>
            </a:r>
            <a:br>
              <a:rPr lang="en-US" dirty="0"/>
            </a:br>
            <a:r>
              <a:rPr lang="en-US" sz="2800" dirty="0">
                <a:solidFill>
                  <a:schemeClr val="accent1"/>
                </a:solidFill>
              </a:rPr>
              <a:t>An illustration</a:t>
            </a:r>
            <a:endParaRPr lang="en-US" dirty="0"/>
          </a:p>
        </p:txBody>
      </p:sp>
      <p:grpSp>
        <p:nvGrpSpPr>
          <p:cNvPr id="2" name="Group 1"/>
          <p:cNvGrpSpPr/>
          <p:nvPr/>
        </p:nvGrpSpPr>
        <p:grpSpPr>
          <a:xfrm>
            <a:off x="2133045" y="2806952"/>
            <a:ext cx="2539339" cy="702236"/>
            <a:chOff x="2133045" y="2806952"/>
            <a:chExt cx="2539339" cy="702236"/>
          </a:xfrm>
        </p:grpSpPr>
        <p:sp>
          <p:nvSpPr>
            <p:cNvPr id="8" name="Freeform 7"/>
            <p:cNvSpPr/>
            <p:nvPr/>
          </p:nvSpPr>
          <p:spPr>
            <a:xfrm>
              <a:off x="2133045" y="3118459"/>
              <a:ext cx="2539339"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useBgFill="1">
          <p:nvSpPr>
            <p:cNvPr id="146" name="TextBox 145"/>
            <p:cNvSpPr txBox="1"/>
            <p:nvPr/>
          </p:nvSpPr>
          <p:spPr>
            <a:xfrm>
              <a:off x="2881175" y="2806952"/>
              <a:ext cx="1388673" cy="307777"/>
            </a:xfrm>
            <a:prstGeom prst="rect">
              <a:avLst/>
            </a:prstGeom>
          </p:spPr>
          <p:txBody>
            <a:bodyPr wrap="square" rtlCol="0">
              <a:spAutoFit/>
            </a:bodyPr>
            <a:lstStyle/>
            <a:p>
              <a:pPr algn="ctr"/>
              <a:r>
                <a:rPr lang="en-US" sz="1400" b="1" i="1" dirty="0">
                  <a:latin typeface="+mn-lt"/>
                </a:rPr>
                <a:t>1</a:t>
              </a:r>
              <a:r>
                <a:rPr lang="en-US" sz="1400" b="1" i="1" dirty="0" smtClean="0">
                  <a:latin typeface="+mn-lt"/>
                </a:rPr>
                <a:t>) Submit </a:t>
              </a:r>
              <a:r>
                <a:rPr lang="en-US" sz="1400" b="1" i="1" dirty="0" smtClean="0"/>
                <a:t>work</a:t>
              </a:r>
              <a:endParaRPr lang="en-US" sz="1400" b="1" i="1" dirty="0" smtClean="0">
                <a:latin typeface="+mn-lt"/>
              </a:endParaRPr>
            </a:p>
          </p:txBody>
        </p:sp>
      </p:grpSp>
      <p:grpSp>
        <p:nvGrpSpPr>
          <p:cNvPr id="5" name="Group 4"/>
          <p:cNvGrpSpPr/>
          <p:nvPr/>
        </p:nvGrpSpPr>
        <p:grpSpPr>
          <a:xfrm>
            <a:off x="2478546" y="3360746"/>
            <a:ext cx="2193838" cy="738664"/>
            <a:chOff x="2478546" y="3360746"/>
            <a:chExt cx="2193838" cy="738664"/>
          </a:xfrm>
        </p:grpSpPr>
        <p:sp>
          <p:nvSpPr>
            <p:cNvPr id="9" name="Freeform 8"/>
            <p:cNvSpPr/>
            <p:nvPr/>
          </p:nvSpPr>
          <p:spPr>
            <a:xfrm>
              <a:off x="2539338" y="3768945"/>
              <a:ext cx="2121325" cy="232926"/>
            </a:xfrm>
            <a:custGeom>
              <a:avLst/>
              <a:gdLst>
                <a:gd name="connsiteX0" fmla="*/ 1388853 w 1388853"/>
                <a:gd name="connsiteY0" fmla="*/ 8627 h 232926"/>
                <a:gd name="connsiteX1" fmla="*/ 724619 w 1388853"/>
                <a:gd name="connsiteY1" fmla="*/ 232913 h 232926"/>
                <a:gd name="connsiteX2" fmla="*/ 0 w 1388853"/>
                <a:gd name="connsiteY2" fmla="*/ 0 h 232926"/>
              </a:gdLst>
              <a:ahLst/>
              <a:cxnLst>
                <a:cxn ang="0">
                  <a:pos x="connsiteX0" y="connsiteY0"/>
                </a:cxn>
                <a:cxn ang="0">
                  <a:pos x="connsiteX1" y="connsiteY1"/>
                </a:cxn>
                <a:cxn ang="0">
                  <a:pos x="connsiteX2" y="connsiteY2"/>
                </a:cxn>
              </a:cxnLst>
              <a:rect l="l" t="t" r="r" b="b"/>
              <a:pathLst>
                <a:path w="1388853" h="232926">
                  <a:moveTo>
                    <a:pt x="1388853" y="8627"/>
                  </a:moveTo>
                  <a:cubicBezTo>
                    <a:pt x="1172473" y="121489"/>
                    <a:pt x="956094" y="234351"/>
                    <a:pt x="724619" y="232913"/>
                  </a:cubicBezTo>
                  <a:cubicBezTo>
                    <a:pt x="493143" y="231475"/>
                    <a:pt x="246571" y="115737"/>
                    <a:pt x="0" y="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p:nvSpPr>
            <p:cNvPr id="58" name="Freeform 57"/>
            <p:cNvSpPr/>
            <p:nvPr/>
          </p:nvSpPr>
          <p:spPr>
            <a:xfrm>
              <a:off x="2478546" y="3403684"/>
              <a:ext cx="2193838" cy="284774"/>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Lst>
              <a:ahLst/>
              <a:cxnLst>
                <a:cxn ang="0">
                  <a:pos x="connsiteX0" y="connsiteY0"/>
                </a:cxn>
                <a:cxn ang="0">
                  <a:pos x="connsiteX1" y="connsiteY1"/>
                </a:cxn>
                <a:cxn ang="0">
                  <a:pos x="connsiteX2" y="connsiteY2"/>
                </a:cxn>
              </a:cxnLst>
              <a:rect l="l" t="t" r="r" b="b"/>
              <a:pathLst>
                <a:path w="1250830" h="284774">
                  <a:moveTo>
                    <a:pt x="0" y="258895"/>
                  </a:moveTo>
                  <a:cubicBezTo>
                    <a:pt x="120050" y="127342"/>
                    <a:pt x="360260" y="-4210"/>
                    <a:pt x="568732" y="103"/>
                  </a:cubicBezTo>
                  <a:cubicBezTo>
                    <a:pt x="777204" y="4416"/>
                    <a:pt x="953937" y="144595"/>
                    <a:pt x="1250830" y="2847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useBgFill="1">
          <p:nvSpPr>
            <p:cNvPr id="150" name="TextBox 149"/>
            <p:cNvSpPr txBox="1"/>
            <p:nvPr/>
          </p:nvSpPr>
          <p:spPr>
            <a:xfrm>
              <a:off x="2748060" y="3360746"/>
              <a:ext cx="1712879" cy="738664"/>
            </a:xfrm>
            <a:prstGeom prst="rect">
              <a:avLst/>
            </a:prstGeom>
          </p:spPr>
          <p:txBody>
            <a:bodyPr wrap="square" rtlCol="0">
              <a:spAutoFit/>
            </a:bodyPr>
            <a:lstStyle/>
            <a:p>
              <a:pPr algn="ctr"/>
              <a:r>
                <a:rPr lang="en-US" sz="1400" b="1" i="1" dirty="0" smtClean="0">
                  <a:latin typeface="+mn-lt"/>
                </a:rPr>
                <a:t>2) (Optionally) Interact with application</a:t>
              </a:r>
            </a:p>
          </p:txBody>
        </p:sp>
      </p:grpSp>
      <p:grpSp>
        <p:nvGrpSpPr>
          <p:cNvPr id="6" name="Group 5"/>
          <p:cNvGrpSpPr/>
          <p:nvPr/>
        </p:nvGrpSpPr>
        <p:grpSpPr>
          <a:xfrm>
            <a:off x="2330332" y="4001871"/>
            <a:ext cx="2342053" cy="436895"/>
            <a:chOff x="2330332" y="4001871"/>
            <a:chExt cx="2342053" cy="436895"/>
          </a:xfrm>
        </p:grpSpPr>
        <p:sp>
          <p:nvSpPr>
            <p:cNvPr id="49" name="Freeform 48"/>
            <p:cNvSpPr/>
            <p:nvPr/>
          </p:nvSpPr>
          <p:spPr>
            <a:xfrm flipH="1" flipV="1">
              <a:off x="2330332" y="4001871"/>
              <a:ext cx="2342053"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useBgFill="1">
          <p:nvSpPr>
            <p:cNvPr id="46" name="TextBox 45"/>
            <p:cNvSpPr txBox="1"/>
            <p:nvPr/>
          </p:nvSpPr>
          <p:spPr>
            <a:xfrm>
              <a:off x="2881174" y="4130989"/>
              <a:ext cx="1437654" cy="307777"/>
            </a:xfrm>
            <a:prstGeom prst="rect">
              <a:avLst/>
            </a:prstGeom>
          </p:spPr>
          <p:txBody>
            <a:bodyPr wrap="square" rtlCol="0">
              <a:spAutoFit/>
            </a:bodyPr>
            <a:lstStyle/>
            <a:p>
              <a:pPr algn="ctr"/>
              <a:r>
                <a:rPr lang="en-US" sz="1400" b="1" i="1" dirty="0">
                  <a:latin typeface="+mn-lt"/>
                </a:rPr>
                <a:t>3</a:t>
              </a:r>
              <a:r>
                <a:rPr lang="en-US" sz="1400" b="1" i="1" dirty="0" smtClean="0">
                  <a:latin typeface="+mn-lt"/>
                </a:rPr>
                <a:t>) Get results</a:t>
              </a:r>
            </a:p>
          </p:txBody>
        </p:sp>
      </p:grpSp>
      <p:grpSp>
        <p:nvGrpSpPr>
          <p:cNvPr id="50" name="Group 248"/>
          <p:cNvGrpSpPr>
            <a:grpSpLocks/>
          </p:cNvGrpSpPr>
          <p:nvPr/>
        </p:nvGrpSpPr>
        <p:grpSpPr bwMode="auto">
          <a:xfrm>
            <a:off x="289278" y="3433092"/>
            <a:ext cx="228600" cy="594360"/>
            <a:chOff x="2976" y="768"/>
            <a:chExt cx="912" cy="2135"/>
          </a:xfrm>
        </p:grpSpPr>
        <p:sp>
          <p:nvSpPr>
            <p:cNvPr id="5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52" name="Group 17"/>
            <p:cNvGrpSpPr>
              <a:grpSpLocks/>
            </p:cNvGrpSpPr>
            <p:nvPr/>
          </p:nvGrpSpPr>
          <p:grpSpPr bwMode="auto">
            <a:xfrm>
              <a:off x="2976" y="1433"/>
              <a:ext cx="912" cy="1470"/>
              <a:chOff x="2976" y="1433"/>
              <a:chExt cx="912" cy="1495"/>
            </a:xfrm>
          </p:grpSpPr>
          <p:sp>
            <p:nvSpPr>
              <p:cNvPr id="5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4"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5"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sp>
        <p:nvSpPr>
          <p:cNvPr id="7" name="TextBox 6"/>
          <p:cNvSpPr txBox="1"/>
          <p:nvPr/>
        </p:nvSpPr>
        <p:spPr>
          <a:xfrm>
            <a:off x="10428651" y="6112617"/>
            <a:ext cx="1439625" cy="184666"/>
          </a:xfrm>
          <a:prstGeom prst="rect">
            <a:avLst/>
          </a:prstGeom>
          <a:noFill/>
        </p:spPr>
        <p:txBody>
          <a:bodyPr wrap="none" lIns="0" tIns="0" rIns="0" bIns="0" rtlCol="0">
            <a:spAutoFit/>
          </a:bodyPr>
          <a:lstStyle/>
          <a:p>
            <a:r>
              <a:rPr lang="en-US" sz="1200" dirty="0" smtClean="0">
                <a:gradFill>
                  <a:gsLst>
                    <a:gs pos="0">
                      <a:schemeClr val="tx1"/>
                    </a:gs>
                    <a:gs pos="86000">
                      <a:schemeClr val="tx1"/>
                    </a:gs>
                  </a:gsLst>
                  <a:lin ang="5400000" scaled="0"/>
                </a:gradFill>
              </a:rPr>
              <a:t>Credit: David Chappell</a:t>
            </a:r>
          </a:p>
        </p:txBody>
      </p:sp>
      <p:grpSp>
        <p:nvGrpSpPr>
          <p:cNvPr id="13" name="Group 12"/>
          <p:cNvGrpSpPr/>
          <p:nvPr/>
        </p:nvGrpSpPr>
        <p:grpSpPr>
          <a:xfrm>
            <a:off x="5119678" y="2103512"/>
            <a:ext cx="1483744" cy="816004"/>
            <a:chOff x="1055594" y="1820175"/>
            <a:chExt cx="1483744" cy="816004"/>
          </a:xfrm>
        </p:grpSpPr>
        <p:sp>
          <p:nvSpPr>
            <p:cNvPr id="10" name="Rectangle 9"/>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1" name="Rectangle 10"/>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69" name="Group 68"/>
          <p:cNvGrpSpPr/>
          <p:nvPr/>
        </p:nvGrpSpPr>
        <p:grpSpPr>
          <a:xfrm>
            <a:off x="7606961" y="2103512"/>
            <a:ext cx="1483744" cy="816004"/>
            <a:chOff x="1055594" y="1820175"/>
            <a:chExt cx="1483744" cy="816004"/>
          </a:xfrm>
        </p:grpSpPr>
        <p:sp>
          <p:nvSpPr>
            <p:cNvPr id="70" name="Rectangle 69"/>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71" name="Rectangle 70"/>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75" name="Group 74"/>
          <p:cNvGrpSpPr/>
          <p:nvPr/>
        </p:nvGrpSpPr>
        <p:grpSpPr>
          <a:xfrm>
            <a:off x="10094244" y="2103512"/>
            <a:ext cx="1483744" cy="816004"/>
            <a:chOff x="1055594" y="1820175"/>
            <a:chExt cx="1483744" cy="816004"/>
          </a:xfrm>
        </p:grpSpPr>
        <p:sp>
          <p:nvSpPr>
            <p:cNvPr id="76" name="Rectangle 75"/>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77" name="Rectangle 76"/>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78" name="Group 77"/>
          <p:cNvGrpSpPr/>
          <p:nvPr/>
        </p:nvGrpSpPr>
        <p:grpSpPr>
          <a:xfrm>
            <a:off x="5119678" y="3377493"/>
            <a:ext cx="1483744" cy="816004"/>
            <a:chOff x="1055594" y="1820175"/>
            <a:chExt cx="1483744" cy="816004"/>
          </a:xfrm>
        </p:grpSpPr>
        <p:sp>
          <p:nvSpPr>
            <p:cNvPr id="79" name="Rectangle 78"/>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80" name="Rectangle 79"/>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81" name="Group 80"/>
          <p:cNvGrpSpPr/>
          <p:nvPr/>
        </p:nvGrpSpPr>
        <p:grpSpPr>
          <a:xfrm>
            <a:off x="7606961" y="3377493"/>
            <a:ext cx="1483744" cy="816004"/>
            <a:chOff x="1055594" y="1820175"/>
            <a:chExt cx="1483744" cy="816004"/>
          </a:xfrm>
        </p:grpSpPr>
        <p:sp>
          <p:nvSpPr>
            <p:cNvPr id="82" name="Rectangle 81"/>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83" name="Rectangle 82"/>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87" name="Group 86"/>
          <p:cNvGrpSpPr/>
          <p:nvPr/>
        </p:nvGrpSpPr>
        <p:grpSpPr>
          <a:xfrm>
            <a:off x="10094244" y="3377493"/>
            <a:ext cx="1483744" cy="816004"/>
            <a:chOff x="1055594" y="1820175"/>
            <a:chExt cx="1483744" cy="816004"/>
          </a:xfrm>
        </p:grpSpPr>
        <p:sp>
          <p:nvSpPr>
            <p:cNvPr id="88" name="Rectangle 87"/>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89" name="Rectangle 88"/>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90" name="Group 89"/>
          <p:cNvGrpSpPr/>
          <p:nvPr/>
        </p:nvGrpSpPr>
        <p:grpSpPr>
          <a:xfrm>
            <a:off x="5119678" y="4651474"/>
            <a:ext cx="1483744" cy="816004"/>
            <a:chOff x="1055594" y="1820175"/>
            <a:chExt cx="1483744" cy="816004"/>
          </a:xfrm>
        </p:grpSpPr>
        <p:sp>
          <p:nvSpPr>
            <p:cNvPr id="91" name="Rectangle 90"/>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92" name="Rectangle 91"/>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93" name="Group 92"/>
          <p:cNvGrpSpPr/>
          <p:nvPr/>
        </p:nvGrpSpPr>
        <p:grpSpPr>
          <a:xfrm>
            <a:off x="7606961" y="4651474"/>
            <a:ext cx="1483744" cy="816004"/>
            <a:chOff x="1055594" y="1820175"/>
            <a:chExt cx="1483744" cy="816004"/>
          </a:xfrm>
        </p:grpSpPr>
        <p:sp>
          <p:nvSpPr>
            <p:cNvPr id="94" name="Rectangle 93"/>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95" name="Rectangle 94"/>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99" name="Group 98"/>
          <p:cNvGrpSpPr/>
          <p:nvPr/>
        </p:nvGrpSpPr>
        <p:grpSpPr>
          <a:xfrm>
            <a:off x="10094244" y="4651474"/>
            <a:ext cx="1483744" cy="816004"/>
            <a:chOff x="1055594" y="1820175"/>
            <a:chExt cx="1483744" cy="816004"/>
          </a:xfrm>
        </p:grpSpPr>
        <p:sp>
          <p:nvSpPr>
            <p:cNvPr id="100" name="Rectangle 99"/>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01" name="Rectangle 100"/>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pic>
        <p:nvPicPr>
          <p:cNvPr id="1027" name="Picture 3" descr="C:\Users\gregburg\AppData\Local\Microsoft\Windows\Temporary Internet Files\Content.IE5\AKDR2IRT\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6" y="3095269"/>
            <a:ext cx="1274196" cy="127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21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2384" y="1323857"/>
            <a:ext cx="7195892" cy="4549511"/>
            <a:chOff x="4672384" y="1323857"/>
            <a:chExt cx="7195892" cy="4549511"/>
          </a:xfrm>
        </p:grpSpPr>
        <p:sp>
          <p:nvSpPr>
            <p:cNvPr id="242" name="Rounded Rectangle 241"/>
            <p:cNvSpPr/>
            <p:nvPr/>
          </p:nvSpPr>
          <p:spPr>
            <a:xfrm>
              <a:off x="4672384" y="1674643"/>
              <a:ext cx="7195892" cy="4198725"/>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dirty="0">
                <a:solidFill>
                  <a:schemeClr val="tx1"/>
                </a:solidFill>
              </a:endParaRPr>
            </a:p>
          </p:txBody>
        </p:sp>
        <p:sp>
          <p:nvSpPr>
            <p:cNvPr id="241" name="TextBox 240"/>
            <p:cNvSpPr txBox="1"/>
            <p:nvPr/>
          </p:nvSpPr>
          <p:spPr>
            <a:xfrm>
              <a:off x="4672384" y="1323857"/>
              <a:ext cx="7195892" cy="369332"/>
            </a:xfrm>
            <a:prstGeom prst="rect">
              <a:avLst/>
            </a:prstGeom>
            <a:noFill/>
          </p:spPr>
          <p:txBody>
            <a:bodyPr wrap="square" rtlCol="0">
              <a:spAutoFit/>
            </a:bodyPr>
            <a:lstStyle/>
            <a:p>
              <a:pPr algn="ctr"/>
              <a:r>
                <a:rPr lang="en-US" sz="1800" b="1" dirty="0" smtClean="0">
                  <a:latin typeface="+mn-lt"/>
                </a:rPr>
                <a:t>Cluster of Compute Nodes</a:t>
              </a:r>
              <a:endParaRPr lang="en-US" sz="1800" b="1" dirty="0">
                <a:latin typeface="+mn-lt"/>
              </a:endParaRPr>
            </a:p>
          </p:txBody>
        </p:sp>
      </p:grpSp>
      <p:sp>
        <p:nvSpPr>
          <p:cNvPr id="21" name="Title 20"/>
          <p:cNvSpPr>
            <a:spLocks noGrp="1"/>
          </p:cNvSpPr>
          <p:nvPr>
            <p:ph type="title"/>
          </p:nvPr>
        </p:nvSpPr>
        <p:spPr>
          <a:xfrm>
            <a:off x="519112" y="228600"/>
            <a:ext cx="11149013" cy="997196"/>
          </a:xfrm>
        </p:spPr>
        <p:txBody>
          <a:bodyPr/>
          <a:lstStyle/>
          <a:p>
            <a:r>
              <a:rPr lang="en-US" dirty="0" smtClean="0"/>
              <a:t>Tightly Coupled App (MPI)</a:t>
            </a:r>
            <a:br>
              <a:rPr lang="en-US" dirty="0" smtClean="0"/>
            </a:br>
            <a:r>
              <a:rPr lang="en-US" sz="2800" dirty="0" smtClean="0">
                <a:solidFill>
                  <a:schemeClr val="accent1"/>
                </a:solidFill>
              </a:rPr>
              <a:t>An </a:t>
            </a:r>
            <a:r>
              <a:rPr lang="en-US" sz="2800" dirty="0">
                <a:solidFill>
                  <a:schemeClr val="accent1"/>
                </a:solidFill>
              </a:rPr>
              <a:t>illustration</a:t>
            </a:r>
            <a:endParaRPr lang="en-US" dirty="0"/>
          </a:p>
        </p:txBody>
      </p:sp>
      <p:grpSp>
        <p:nvGrpSpPr>
          <p:cNvPr id="2" name="Group 1"/>
          <p:cNvGrpSpPr/>
          <p:nvPr/>
        </p:nvGrpSpPr>
        <p:grpSpPr>
          <a:xfrm>
            <a:off x="2133045" y="2806952"/>
            <a:ext cx="2539339" cy="702236"/>
            <a:chOff x="2133045" y="2806952"/>
            <a:chExt cx="2539339" cy="702236"/>
          </a:xfrm>
        </p:grpSpPr>
        <p:sp>
          <p:nvSpPr>
            <p:cNvPr id="8" name="Freeform 7"/>
            <p:cNvSpPr/>
            <p:nvPr/>
          </p:nvSpPr>
          <p:spPr>
            <a:xfrm>
              <a:off x="2133045" y="3118459"/>
              <a:ext cx="2539339"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useBgFill="1">
          <p:nvSpPr>
            <p:cNvPr id="146" name="TextBox 145"/>
            <p:cNvSpPr txBox="1"/>
            <p:nvPr/>
          </p:nvSpPr>
          <p:spPr>
            <a:xfrm>
              <a:off x="2881175" y="2806952"/>
              <a:ext cx="1388673" cy="307777"/>
            </a:xfrm>
            <a:prstGeom prst="rect">
              <a:avLst/>
            </a:prstGeom>
          </p:spPr>
          <p:txBody>
            <a:bodyPr wrap="square" rtlCol="0">
              <a:spAutoFit/>
            </a:bodyPr>
            <a:lstStyle/>
            <a:p>
              <a:pPr algn="ctr"/>
              <a:r>
                <a:rPr lang="en-US" sz="1400" b="1" i="1" dirty="0">
                  <a:latin typeface="+mn-lt"/>
                </a:rPr>
                <a:t>1</a:t>
              </a:r>
              <a:r>
                <a:rPr lang="en-US" sz="1400" b="1" i="1" dirty="0" smtClean="0">
                  <a:latin typeface="+mn-lt"/>
                </a:rPr>
                <a:t>) Submit </a:t>
              </a:r>
              <a:r>
                <a:rPr lang="en-US" sz="1400" b="1" i="1" dirty="0" smtClean="0"/>
                <a:t>work</a:t>
              </a:r>
              <a:endParaRPr lang="en-US" sz="1400" b="1" i="1" dirty="0" smtClean="0">
                <a:latin typeface="+mn-lt"/>
              </a:endParaRPr>
            </a:p>
          </p:txBody>
        </p:sp>
      </p:grpSp>
      <p:grpSp>
        <p:nvGrpSpPr>
          <p:cNvPr id="6" name="Group 5"/>
          <p:cNvGrpSpPr/>
          <p:nvPr/>
        </p:nvGrpSpPr>
        <p:grpSpPr>
          <a:xfrm>
            <a:off x="2330332" y="4001871"/>
            <a:ext cx="2342053" cy="436895"/>
            <a:chOff x="2330332" y="4001871"/>
            <a:chExt cx="2342053" cy="436895"/>
          </a:xfrm>
        </p:grpSpPr>
        <p:sp>
          <p:nvSpPr>
            <p:cNvPr id="49" name="Freeform 48"/>
            <p:cNvSpPr/>
            <p:nvPr/>
          </p:nvSpPr>
          <p:spPr>
            <a:xfrm flipH="1" flipV="1">
              <a:off x="2330332" y="4001871"/>
              <a:ext cx="2342053"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useBgFill="1">
          <p:nvSpPr>
            <p:cNvPr id="46" name="TextBox 45"/>
            <p:cNvSpPr txBox="1"/>
            <p:nvPr/>
          </p:nvSpPr>
          <p:spPr>
            <a:xfrm>
              <a:off x="2881174" y="4130989"/>
              <a:ext cx="1437654" cy="307777"/>
            </a:xfrm>
            <a:prstGeom prst="rect">
              <a:avLst/>
            </a:prstGeom>
          </p:spPr>
          <p:txBody>
            <a:bodyPr wrap="square" rtlCol="0">
              <a:spAutoFit/>
            </a:bodyPr>
            <a:lstStyle/>
            <a:p>
              <a:pPr algn="ctr"/>
              <a:r>
                <a:rPr lang="en-US" sz="1400" b="1" i="1" dirty="0" smtClean="0">
                  <a:latin typeface="+mn-lt"/>
                </a:rPr>
                <a:t>2) Get results</a:t>
              </a:r>
            </a:p>
          </p:txBody>
        </p:sp>
      </p:grpSp>
      <p:grpSp>
        <p:nvGrpSpPr>
          <p:cNvPr id="50" name="Group 248"/>
          <p:cNvGrpSpPr>
            <a:grpSpLocks/>
          </p:cNvGrpSpPr>
          <p:nvPr/>
        </p:nvGrpSpPr>
        <p:grpSpPr bwMode="auto">
          <a:xfrm>
            <a:off x="289278" y="3433092"/>
            <a:ext cx="228600" cy="594360"/>
            <a:chOff x="2976" y="768"/>
            <a:chExt cx="912" cy="2135"/>
          </a:xfrm>
        </p:grpSpPr>
        <p:sp>
          <p:nvSpPr>
            <p:cNvPr id="5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52" name="Group 17"/>
            <p:cNvGrpSpPr>
              <a:grpSpLocks/>
            </p:cNvGrpSpPr>
            <p:nvPr/>
          </p:nvGrpSpPr>
          <p:grpSpPr bwMode="auto">
            <a:xfrm>
              <a:off x="2976" y="1433"/>
              <a:ext cx="912" cy="1470"/>
              <a:chOff x="2976" y="1433"/>
              <a:chExt cx="912" cy="1495"/>
            </a:xfrm>
          </p:grpSpPr>
          <p:sp>
            <p:nvSpPr>
              <p:cNvPr id="5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4"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5"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sp>
        <p:nvSpPr>
          <p:cNvPr id="7" name="TextBox 6"/>
          <p:cNvSpPr txBox="1"/>
          <p:nvPr/>
        </p:nvSpPr>
        <p:spPr>
          <a:xfrm>
            <a:off x="10428651" y="6112617"/>
            <a:ext cx="1439625" cy="184666"/>
          </a:xfrm>
          <a:prstGeom prst="rect">
            <a:avLst/>
          </a:prstGeom>
          <a:noFill/>
        </p:spPr>
        <p:txBody>
          <a:bodyPr wrap="none" lIns="0" tIns="0" rIns="0" bIns="0" rtlCol="0">
            <a:spAutoFit/>
          </a:bodyPr>
          <a:lstStyle/>
          <a:p>
            <a:r>
              <a:rPr lang="en-US" sz="1200" dirty="0" smtClean="0">
                <a:gradFill>
                  <a:gsLst>
                    <a:gs pos="0">
                      <a:schemeClr val="tx1"/>
                    </a:gs>
                    <a:gs pos="86000">
                      <a:schemeClr val="tx1"/>
                    </a:gs>
                  </a:gsLst>
                  <a:lin ang="5400000" scaled="0"/>
                </a:gradFill>
              </a:rPr>
              <a:t>Credit: David Chappell</a:t>
            </a:r>
          </a:p>
        </p:txBody>
      </p:sp>
      <p:grpSp>
        <p:nvGrpSpPr>
          <p:cNvPr id="13" name="Group 12"/>
          <p:cNvGrpSpPr/>
          <p:nvPr/>
        </p:nvGrpSpPr>
        <p:grpSpPr>
          <a:xfrm>
            <a:off x="5119678" y="2103512"/>
            <a:ext cx="1483744" cy="816004"/>
            <a:chOff x="1055594" y="1820175"/>
            <a:chExt cx="1483744" cy="816004"/>
          </a:xfrm>
        </p:grpSpPr>
        <p:sp>
          <p:nvSpPr>
            <p:cNvPr id="10" name="Rectangle 9"/>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1" name="Rectangle 10"/>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69" name="Group 68"/>
          <p:cNvGrpSpPr/>
          <p:nvPr/>
        </p:nvGrpSpPr>
        <p:grpSpPr>
          <a:xfrm>
            <a:off x="7606961" y="2103512"/>
            <a:ext cx="1483744" cy="816004"/>
            <a:chOff x="1055594" y="1820175"/>
            <a:chExt cx="1483744" cy="816004"/>
          </a:xfrm>
        </p:grpSpPr>
        <p:sp>
          <p:nvSpPr>
            <p:cNvPr id="70" name="Rectangle 69"/>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71" name="Rectangle 70"/>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75" name="Group 74"/>
          <p:cNvGrpSpPr/>
          <p:nvPr/>
        </p:nvGrpSpPr>
        <p:grpSpPr>
          <a:xfrm>
            <a:off x="10094244" y="2103512"/>
            <a:ext cx="1483744" cy="816004"/>
            <a:chOff x="1055594" y="1820175"/>
            <a:chExt cx="1483744" cy="816004"/>
          </a:xfrm>
        </p:grpSpPr>
        <p:sp>
          <p:nvSpPr>
            <p:cNvPr id="76" name="Rectangle 75"/>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77" name="Rectangle 76"/>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78" name="Group 77"/>
          <p:cNvGrpSpPr/>
          <p:nvPr/>
        </p:nvGrpSpPr>
        <p:grpSpPr>
          <a:xfrm>
            <a:off x="5119678" y="3377493"/>
            <a:ext cx="1483744" cy="816004"/>
            <a:chOff x="1055594" y="1820175"/>
            <a:chExt cx="1483744" cy="816004"/>
          </a:xfrm>
        </p:grpSpPr>
        <p:sp>
          <p:nvSpPr>
            <p:cNvPr id="79" name="Rectangle 78"/>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80" name="Rectangle 79"/>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81" name="Group 80"/>
          <p:cNvGrpSpPr/>
          <p:nvPr/>
        </p:nvGrpSpPr>
        <p:grpSpPr>
          <a:xfrm>
            <a:off x="7606961" y="3377493"/>
            <a:ext cx="1483744" cy="816004"/>
            <a:chOff x="1055594" y="1820175"/>
            <a:chExt cx="1483744" cy="816004"/>
          </a:xfrm>
        </p:grpSpPr>
        <p:sp>
          <p:nvSpPr>
            <p:cNvPr id="82" name="Rectangle 81"/>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83" name="Rectangle 82"/>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87" name="Group 86"/>
          <p:cNvGrpSpPr/>
          <p:nvPr/>
        </p:nvGrpSpPr>
        <p:grpSpPr>
          <a:xfrm>
            <a:off x="10094244" y="3377493"/>
            <a:ext cx="1483744" cy="816004"/>
            <a:chOff x="1055594" y="1820175"/>
            <a:chExt cx="1483744" cy="816004"/>
          </a:xfrm>
        </p:grpSpPr>
        <p:sp>
          <p:nvSpPr>
            <p:cNvPr id="88" name="Rectangle 87"/>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89" name="Rectangle 88"/>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90" name="Group 89"/>
          <p:cNvGrpSpPr/>
          <p:nvPr/>
        </p:nvGrpSpPr>
        <p:grpSpPr>
          <a:xfrm>
            <a:off x="5119678" y="4651474"/>
            <a:ext cx="1483744" cy="816004"/>
            <a:chOff x="1055594" y="1820175"/>
            <a:chExt cx="1483744" cy="816004"/>
          </a:xfrm>
        </p:grpSpPr>
        <p:sp>
          <p:nvSpPr>
            <p:cNvPr id="91" name="Rectangle 90"/>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92" name="Rectangle 91"/>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93" name="Group 92"/>
          <p:cNvGrpSpPr/>
          <p:nvPr/>
        </p:nvGrpSpPr>
        <p:grpSpPr>
          <a:xfrm>
            <a:off x="7606961" y="4651474"/>
            <a:ext cx="1483744" cy="816004"/>
            <a:chOff x="1055594" y="1820175"/>
            <a:chExt cx="1483744" cy="816004"/>
          </a:xfrm>
        </p:grpSpPr>
        <p:sp>
          <p:nvSpPr>
            <p:cNvPr id="94" name="Rectangle 93"/>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95" name="Rectangle 94"/>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grpSp>
        <p:nvGrpSpPr>
          <p:cNvPr id="99" name="Group 98"/>
          <p:cNvGrpSpPr/>
          <p:nvPr/>
        </p:nvGrpSpPr>
        <p:grpSpPr>
          <a:xfrm>
            <a:off x="10094244" y="4651474"/>
            <a:ext cx="1483744" cy="816004"/>
            <a:chOff x="1055594" y="1820175"/>
            <a:chExt cx="1483744" cy="816004"/>
          </a:xfrm>
        </p:grpSpPr>
        <p:sp>
          <p:nvSpPr>
            <p:cNvPr id="100" name="Rectangle 99"/>
            <p:cNvSpPr/>
            <p:nvPr/>
          </p:nvSpPr>
          <p:spPr bwMode="auto">
            <a:xfrm>
              <a:off x="1055594" y="1820175"/>
              <a:ext cx="1483744" cy="8160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01" name="Rectangle 100"/>
            <p:cNvSpPr/>
            <p:nvPr/>
          </p:nvSpPr>
          <p:spPr bwMode="auto">
            <a:xfrm>
              <a:off x="1231901" y="2098284"/>
              <a:ext cx="1114487" cy="4602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 Logic</a:t>
              </a:r>
            </a:p>
          </p:txBody>
        </p:sp>
      </p:grpSp>
      <p:pic>
        <p:nvPicPr>
          <p:cNvPr id="1027" name="Picture 3" descr="C:\Users\gregburg\AppData\Local\Microsoft\Windows\Temporary Internet Files\Content.IE5\AKDR2IRT\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6" y="3095269"/>
            <a:ext cx="1274196" cy="1274196"/>
          </a:xfrm>
          <a:prstGeom prst="rect">
            <a:avLst/>
          </a:prstGeom>
          <a:noFill/>
          <a:extLst>
            <a:ext uri="{909E8E84-426E-40DD-AFC4-6F175D3DCCD1}">
              <a14:hiddenFill xmlns:a14="http://schemas.microsoft.com/office/drawing/2010/main">
                <a:solidFill>
                  <a:srgbClr val="FFFFFF"/>
                </a:solidFill>
              </a14:hiddenFill>
            </a:ext>
          </a:extLst>
        </p:spPr>
      </p:pic>
      <p:sp>
        <p:nvSpPr>
          <p:cNvPr id="56" name="Freeform 55"/>
          <p:cNvSpPr/>
          <p:nvPr/>
        </p:nvSpPr>
        <p:spPr>
          <a:xfrm>
            <a:off x="6410472" y="2433694"/>
            <a:ext cx="1372796" cy="178057"/>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897755" y="2443365"/>
            <a:ext cx="1372796" cy="178057"/>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410472" y="3707675"/>
            <a:ext cx="1372796" cy="178057"/>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8897755" y="3717346"/>
            <a:ext cx="1372796" cy="178057"/>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6410472" y="4981656"/>
            <a:ext cx="1372796" cy="178057"/>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8897755" y="4991327"/>
            <a:ext cx="1372796" cy="178057"/>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rot="12773632">
            <a:off x="6065748" y="3274663"/>
            <a:ext cx="1794810" cy="245201"/>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rot="5400000">
            <a:off x="8907540" y="4094090"/>
            <a:ext cx="886615" cy="888521"/>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rot="5400000">
            <a:off x="6373890" y="4055990"/>
            <a:ext cx="886615" cy="888521"/>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rot="12773632">
            <a:off x="8494623" y="3246088"/>
            <a:ext cx="1794810" cy="245201"/>
          </a:xfrm>
          <a:custGeom>
            <a:avLst/>
            <a:gdLst>
              <a:gd name="connsiteX0" fmla="*/ 0 w 733245"/>
              <a:gd name="connsiteY0" fmla="*/ 155639 h 155639"/>
              <a:gd name="connsiteX1" fmla="*/ 319177 w 733245"/>
              <a:gd name="connsiteY1" fmla="*/ 364 h 155639"/>
              <a:gd name="connsiteX2" fmla="*/ 733245 w 733245"/>
              <a:gd name="connsiteY2" fmla="*/ 121133 h 155639"/>
            </a:gdLst>
            <a:ahLst/>
            <a:cxnLst>
              <a:cxn ang="0">
                <a:pos x="connsiteX0" y="connsiteY0"/>
              </a:cxn>
              <a:cxn ang="0">
                <a:pos x="connsiteX1" y="connsiteY1"/>
              </a:cxn>
              <a:cxn ang="0">
                <a:pos x="connsiteX2" y="connsiteY2"/>
              </a:cxn>
            </a:cxnLst>
            <a:rect l="l" t="t" r="r" b="b"/>
            <a:pathLst>
              <a:path w="733245" h="155639">
                <a:moveTo>
                  <a:pt x="0" y="155639"/>
                </a:moveTo>
                <a:cubicBezTo>
                  <a:pt x="98485" y="80877"/>
                  <a:pt x="196970" y="6115"/>
                  <a:pt x="319177" y="364"/>
                </a:cubicBezTo>
                <a:cubicBezTo>
                  <a:pt x="441384" y="-5387"/>
                  <a:pt x="587314" y="57873"/>
                  <a:pt x="733245" y="121133"/>
                </a:cubicBezTo>
              </a:path>
            </a:pathLst>
          </a:custGeom>
          <a:ln w="22225">
            <a:solidFill>
              <a:schemeClr val="bg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55842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2384" y="904875"/>
            <a:ext cx="7195892" cy="4968493"/>
            <a:chOff x="4672384" y="1323857"/>
            <a:chExt cx="7195892" cy="4549511"/>
          </a:xfrm>
        </p:grpSpPr>
        <p:sp>
          <p:nvSpPr>
            <p:cNvPr id="242" name="Rounded Rectangle 241"/>
            <p:cNvSpPr/>
            <p:nvPr/>
          </p:nvSpPr>
          <p:spPr>
            <a:xfrm>
              <a:off x="4672384" y="1674643"/>
              <a:ext cx="7195892" cy="4198725"/>
            </a:xfrm>
            <a:prstGeom prst="roundRect">
              <a:avLst/>
            </a:prstGeom>
            <a:ln>
              <a:headEnd type="none" w="lg" len="lg"/>
              <a:tailEnd type="stealth" w="lg" len="lg"/>
            </a:ln>
          </p:spPr>
          <p:style>
            <a:lnRef idx="0">
              <a:schemeClr val="accent1"/>
            </a:lnRef>
            <a:fillRef idx="3">
              <a:schemeClr val="accent1"/>
            </a:fillRef>
            <a:effectRef idx="3">
              <a:schemeClr val="accent1"/>
            </a:effectRef>
            <a:fontRef idx="minor">
              <a:schemeClr val="lt1"/>
            </a:fontRef>
          </p:style>
          <p:txBody>
            <a:bodyPr wrap="none" rtlCol="0" anchor="ctr">
              <a:noAutofit/>
            </a:bodyPr>
            <a:lstStyle/>
            <a:p>
              <a:pPr algn="ctr"/>
              <a:endParaRPr lang="en-US" dirty="0">
                <a:solidFill>
                  <a:schemeClr val="tx1"/>
                </a:solidFill>
              </a:endParaRPr>
            </a:p>
          </p:txBody>
        </p:sp>
        <p:sp>
          <p:nvSpPr>
            <p:cNvPr id="241" name="TextBox 240"/>
            <p:cNvSpPr txBox="1"/>
            <p:nvPr/>
          </p:nvSpPr>
          <p:spPr>
            <a:xfrm>
              <a:off x="4672384" y="1323857"/>
              <a:ext cx="7195892" cy="369332"/>
            </a:xfrm>
            <a:prstGeom prst="rect">
              <a:avLst/>
            </a:prstGeom>
            <a:noFill/>
          </p:spPr>
          <p:txBody>
            <a:bodyPr wrap="square" rtlCol="0">
              <a:spAutoFit/>
            </a:bodyPr>
            <a:lstStyle/>
            <a:p>
              <a:pPr algn="ctr"/>
              <a:r>
                <a:rPr lang="en-US" sz="1800" b="1" dirty="0" smtClean="0">
                  <a:latin typeface="+mn-lt"/>
                </a:rPr>
                <a:t>Cluster of Compute Nodes</a:t>
              </a:r>
              <a:endParaRPr lang="en-US" sz="1800" b="1" dirty="0">
                <a:latin typeface="+mn-lt"/>
              </a:endParaRPr>
            </a:p>
          </p:txBody>
        </p:sp>
      </p:grpSp>
      <p:sp>
        <p:nvSpPr>
          <p:cNvPr id="21" name="Title 20"/>
          <p:cNvSpPr>
            <a:spLocks noGrp="1"/>
          </p:cNvSpPr>
          <p:nvPr>
            <p:ph type="title"/>
          </p:nvPr>
        </p:nvSpPr>
        <p:spPr>
          <a:xfrm>
            <a:off x="519112" y="228600"/>
            <a:ext cx="11149013" cy="997196"/>
          </a:xfrm>
        </p:spPr>
        <p:txBody>
          <a:bodyPr/>
          <a:lstStyle/>
          <a:p>
            <a:r>
              <a:rPr lang="en-US" dirty="0" smtClean="0"/>
              <a:t>Data Analytics</a:t>
            </a:r>
            <a:br>
              <a:rPr lang="en-US" dirty="0" smtClean="0"/>
            </a:br>
            <a:r>
              <a:rPr lang="en-US" sz="2800" dirty="0" smtClean="0">
                <a:solidFill>
                  <a:schemeClr val="accent1"/>
                </a:solidFill>
              </a:rPr>
              <a:t>An </a:t>
            </a:r>
            <a:r>
              <a:rPr lang="en-US" sz="2800" dirty="0">
                <a:solidFill>
                  <a:schemeClr val="accent1"/>
                </a:solidFill>
              </a:rPr>
              <a:t>illustration</a:t>
            </a:r>
            <a:endParaRPr lang="en-US" dirty="0"/>
          </a:p>
        </p:txBody>
      </p:sp>
      <p:grpSp>
        <p:nvGrpSpPr>
          <p:cNvPr id="2" name="Group 1"/>
          <p:cNvGrpSpPr/>
          <p:nvPr/>
        </p:nvGrpSpPr>
        <p:grpSpPr>
          <a:xfrm>
            <a:off x="2133045" y="2806952"/>
            <a:ext cx="2539339" cy="702236"/>
            <a:chOff x="2133045" y="2806952"/>
            <a:chExt cx="2539339" cy="702236"/>
          </a:xfrm>
        </p:grpSpPr>
        <p:sp>
          <p:nvSpPr>
            <p:cNvPr id="8" name="Freeform 7"/>
            <p:cNvSpPr/>
            <p:nvPr/>
          </p:nvSpPr>
          <p:spPr>
            <a:xfrm>
              <a:off x="2133045" y="3118459"/>
              <a:ext cx="2539339"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useBgFill="1">
          <p:nvSpPr>
            <p:cNvPr id="146" name="TextBox 145"/>
            <p:cNvSpPr txBox="1"/>
            <p:nvPr/>
          </p:nvSpPr>
          <p:spPr>
            <a:xfrm>
              <a:off x="2881175" y="2806952"/>
              <a:ext cx="1388673" cy="307777"/>
            </a:xfrm>
            <a:prstGeom prst="rect">
              <a:avLst/>
            </a:prstGeom>
          </p:spPr>
          <p:txBody>
            <a:bodyPr wrap="square" rtlCol="0">
              <a:spAutoFit/>
            </a:bodyPr>
            <a:lstStyle/>
            <a:p>
              <a:pPr algn="ctr"/>
              <a:r>
                <a:rPr lang="en-US" sz="1400" b="1" i="1" dirty="0">
                  <a:latin typeface="+mn-lt"/>
                </a:rPr>
                <a:t>1</a:t>
              </a:r>
              <a:r>
                <a:rPr lang="en-US" sz="1400" b="1" i="1" dirty="0" smtClean="0">
                  <a:latin typeface="+mn-lt"/>
                </a:rPr>
                <a:t>) Submit </a:t>
              </a:r>
              <a:r>
                <a:rPr lang="en-US" sz="1400" b="1" i="1" dirty="0" smtClean="0"/>
                <a:t>work</a:t>
              </a:r>
              <a:endParaRPr lang="en-US" sz="1400" b="1" i="1" dirty="0" smtClean="0">
                <a:latin typeface="+mn-lt"/>
              </a:endParaRPr>
            </a:p>
          </p:txBody>
        </p:sp>
      </p:grpSp>
      <p:grpSp>
        <p:nvGrpSpPr>
          <p:cNvPr id="6" name="Group 5"/>
          <p:cNvGrpSpPr/>
          <p:nvPr/>
        </p:nvGrpSpPr>
        <p:grpSpPr>
          <a:xfrm>
            <a:off x="2330332" y="4001871"/>
            <a:ext cx="2342053" cy="436895"/>
            <a:chOff x="2330332" y="4001871"/>
            <a:chExt cx="2342053" cy="436895"/>
          </a:xfrm>
        </p:grpSpPr>
        <p:sp>
          <p:nvSpPr>
            <p:cNvPr id="49" name="Freeform 48"/>
            <p:cNvSpPr/>
            <p:nvPr/>
          </p:nvSpPr>
          <p:spPr>
            <a:xfrm flipH="1" flipV="1">
              <a:off x="2330332" y="4001871"/>
              <a:ext cx="2342053" cy="390729"/>
            </a:xfrm>
            <a:custGeom>
              <a:avLst/>
              <a:gdLst>
                <a:gd name="connsiteX0" fmla="*/ 0 w 1250830"/>
                <a:gd name="connsiteY0" fmla="*/ 258895 h 284774"/>
                <a:gd name="connsiteX1" fmla="*/ 448573 w 1250830"/>
                <a:gd name="connsiteY1" fmla="*/ 103 h 284774"/>
                <a:gd name="connsiteX2" fmla="*/ 1250830 w 1250830"/>
                <a:gd name="connsiteY2" fmla="*/ 284774 h 284774"/>
                <a:gd name="connsiteX0" fmla="*/ 0 w 1250830"/>
                <a:gd name="connsiteY0" fmla="*/ 258895 h 284774"/>
                <a:gd name="connsiteX1" fmla="*/ 568732 w 1250830"/>
                <a:gd name="connsiteY1" fmla="*/ 103 h 284774"/>
                <a:gd name="connsiteX2" fmla="*/ 1250830 w 1250830"/>
                <a:gd name="connsiteY2" fmla="*/ 284774 h 284774"/>
                <a:gd name="connsiteX0" fmla="*/ 0 w 1250830"/>
                <a:gd name="connsiteY0" fmla="*/ 390729 h 390729"/>
                <a:gd name="connsiteX1" fmla="*/ 568732 w 1250830"/>
                <a:gd name="connsiteY1" fmla="*/ 53 h 390729"/>
                <a:gd name="connsiteX2" fmla="*/ 1250830 w 1250830"/>
                <a:gd name="connsiteY2" fmla="*/ 284724 h 390729"/>
              </a:gdLst>
              <a:ahLst/>
              <a:cxnLst>
                <a:cxn ang="0">
                  <a:pos x="connsiteX0" y="connsiteY0"/>
                </a:cxn>
                <a:cxn ang="0">
                  <a:pos x="connsiteX1" y="connsiteY1"/>
                </a:cxn>
                <a:cxn ang="0">
                  <a:pos x="connsiteX2" y="connsiteY2"/>
                </a:cxn>
              </a:cxnLst>
              <a:rect l="l" t="t" r="r" b="b"/>
              <a:pathLst>
                <a:path w="1250830" h="390729">
                  <a:moveTo>
                    <a:pt x="0" y="390729"/>
                  </a:moveTo>
                  <a:cubicBezTo>
                    <a:pt x="120050" y="259176"/>
                    <a:pt x="360260" y="-4260"/>
                    <a:pt x="568732" y="53"/>
                  </a:cubicBezTo>
                  <a:cubicBezTo>
                    <a:pt x="777204" y="4366"/>
                    <a:pt x="953937" y="144545"/>
                    <a:pt x="1250830" y="28472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endParaRPr lang="en-US" b="1"/>
            </a:p>
          </p:txBody>
        </p:sp>
        <p:sp useBgFill="1">
          <p:nvSpPr>
            <p:cNvPr id="46" name="TextBox 45"/>
            <p:cNvSpPr txBox="1"/>
            <p:nvPr/>
          </p:nvSpPr>
          <p:spPr>
            <a:xfrm>
              <a:off x="2881174" y="4130989"/>
              <a:ext cx="1437654" cy="307777"/>
            </a:xfrm>
            <a:prstGeom prst="rect">
              <a:avLst/>
            </a:prstGeom>
          </p:spPr>
          <p:txBody>
            <a:bodyPr wrap="square" rtlCol="0">
              <a:spAutoFit/>
            </a:bodyPr>
            <a:lstStyle/>
            <a:p>
              <a:pPr algn="ctr"/>
              <a:r>
                <a:rPr lang="en-US" sz="1400" b="1" i="1" dirty="0" smtClean="0">
                  <a:latin typeface="+mn-lt"/>
                </a:rPr>
                <a:t>2) Get results</a:t>
              </a:r>
            </a:p>
          </p:txBody>
        </p:sp>
      </p:grpSp>
      <p:grpSp>
        <p:nvGrpSpPr>
          <p:cNvPr id="50" name="Group 248"/>
          <p:cNvGrpSpPr>
            <a:grpSpLocks/>
          </p:cNvGrpSpPr>
          <p:nvPr/>
        </p:nvGrpSpPr>
        <p:grpSpPr bwMode="auto">
          <a:xfrm>
            <a:off x="289278" y="3433092"/>
            <a:ext cx="228600" cy="594360"/>
            <a:chOff x="2976" y="768"/>
            <a:chExt cx="912" cy="2135"/>
          </a:xfrm>
        </p:grpSpPr>
        <p:sp>
          <p:nvSpPr>
            <p:cNvPr id="5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52" name="Group 17"/>
            <p:cNvGrpSpPr>
              <a:grpSpLocks/>
            </p:cNvGrpSpPr>
            <p:nvPr/>
          </p:nvGrpSpPr>
          <p:grpSpPr bwMode="auto">
            <a:xfrm>
              <a:off x="2976" y="1433"/>
              <a:ext cx="912" cy="1470"/>
              <a:chOff x="2976" y="1433"/>
              <a:chExt cx="912" cy="1495"/>
            </a:xfrm>
          </p:grpSpPr>
          <p:sp>
            <p:nvSpPr>
              <p:cNvPr id="5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4"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5"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sp>
        <p:nvSpPr>
          <p:cNvPr id="7" name="TextBox 6"/>
          <p:cNvSpPr txBox="1"/>
          <p:nvPr/>
        </p:nvSpPr>
        <p:spPr>
          <a:xfrm>
            <a:off x="10428651" y="5903067"/>
            <a:ext cx="1439625" cy="184666"/>
          </a:xfrm>
          <a:prstGeom prst="rect">
            <a:avLst/>
          </a:prstGeom>
          <a:noFill/>
        </p:spPr>
        <p:txBody>
          <a:bodyPr wrap="none" lIns="0" tIns="0" rIns="0" bIns="0" rtlCol="0">
            <a:spAutoFit/>
          </a:bodyPr>
          <a:lstStyle/>
          <a:p>
            <a:r>
              <a:rPr lang="en-US" sz="1200" dirty="0" smtClean="0">
                <a:gradFill>
                  <a:gsLst>
                    <a:gs pos="0">
                      <a:schemeClr val="tx1"/>
                    </a:gs>
                    <a:gs pos="86000">
                      <a:schemeClr val="tx1"/>
                    </a:gs>
                  </a:gsLst>
                  <a:lin ang="5400000" scaled="0"/>
                </a:gradFill>
              </a:rPr>
              <a:t>Credit: David Chappell</a:t>
            </a:r>
          </a:p>
        </p:txBody>
      </p:sp>
      <p:pic>
        <p:nvPicPr>
          <p:cNvPr id="1027" name="Picture 3" descr="C:\Users\gregburg\AppData\Local\Microsoft\Windows\Temporary Internet Files\Content.IE5\AKDR2IRT\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6" y="3095269"/>
            <a:ext cx="1274196" cy="127419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5119678" y="1512961"/>
            <a:ext cx="6172649" cy="4240541"/>
            <a:chOff x="5119678" y="1512961"/>
            <a:chExt cx="6172649" cy="4240541"/>
          </a:xfrm>
        </p:grpSpPr>
        <p:grpSp>
          <p:nvGrpSpPr>
            <p:cNvPr id="19" name="Group 18"/>
            <p:cNvGrpSpPr/>
            <p:nvPr/>
          </p:nvGrpSpPr>
          <p:grpSpPr>
            <a:xfrm>
              <a:off x="5119678" y="1512961"/>
              <a:ext cx="1483744" cy="1479254"/>
              <a:chOff x="5119678" y="1893961"/>
              <a:chExt cx="1483744" cy="1479254"/>
            </a:xfrm>
          </p:grpSpPr>
          <p:sp>
            <p:nvSpPr>
              <p:cNvPr id="10" name="Rectangle 9"/>
              <p:cNvSpPr/>
              <p:nvPr/>
            </p:nvSpPr>
            <p:spPr bwMode="auto">
              <a:xfrm>
                <a:off x="5119678" y="189396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1" name="Rectangle 10"/>
              <p:cNvSpPr/>
              <p:nvPr/>
            </p:nvSpPr>
            <p:spPr bwMode="auto">
              <a:xfrm>
                <a:off x="5176828" y="216871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4" name="Flowchart: Magnetic Disk 3"/>
              <p:cNvSpPr/>
              <p:nvPr/>
            </p:nvSpPr>
            <p:spPr bwMode="auto">
              <a:xfrm>
                <a:off x="6000750" y="259740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Freeform 17"/>
              <p:cNvSpPr/>
              <p:nvPr/>
            </p:nvSpPr>
            <p:spPr bwMode="auto">
              <a:xfrm>
                <a:off x="5543177" y="259740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6" name="Freeform 85"/>
              <p:cNvSpPr/>
              <p:nvPr/>
            </p:nvSpPr>
            <p:spPr bwMode="auto">
              <a:xfrm rot="4700928">
                <a:off x="5667270" y="3019186"/>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96" name="Group 95"/>
            <p:cNvGrpSpPr/>
            <p:nvPr/>
          </p:nvGrpSpPr>
          <p:grpSpPr>
            <a:xfrm>
              <a:off x="7448541" y="1512961"/>
              <a:ext cx="1483744" cy="1479254"/>
              <a:chOff x="5119678" y="1893961"/>
              <a:chExt cx="1483744" cy="1479254"/>
            </a:xfrm>
          </p:grpSpPr>
          <p:sp>
            <p:nvSpPr>
              <p:cNvPr id="97" name="Rectangle 96"/>
              <p:cNvSpPr/>
              <p:nvPr/>
            </p:nvSpPr>
            <p:spPr bwMode="auto">
              <a:xfrm>
                <a:off x="5119678" y="189396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98" name="Rectangle 97"/>
              <p:cNvSpPr/>
              <p:nvPr/>
            </p:nvSpPr>
            <p:spPr bwMode="auto">
              <a:xfrm>
                <a:off x="5176828" y="216871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02" name="Flowchart: Magnetic Disk 101"/>
              <p:cNvSpPr/>
              <p:nvPr/>
            </p:nvSpPr>
            <p:spPr bwMode="auto">
              <a:xfrm>
                <a:off x="6000750" y="259740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3" name="Freeform 102"/>
              <p:cNvSpPr/>
              <p:nvPr/>
            </p:nvSpPr>
            <p:spPr bwMode="auto">
              <a:xfrm>
                <a:off x="5543177" y="259740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4" name="Freeform 103"/>
              <p:cNvSpPr/>
              <p:nvPr/>
            </p:nvSpPr>
            <p:spPr bwMode="auto">
              <a:xfrm rot="4700928">
                <a:off x="5667270" y="3019186"/>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05" name="Group 104"/>
            <p:cNvGrpSpPr/>
            <p:nvPr/>
          </p:nvGrpSpPr>
          <p:grpSpPr>
            <a:xfrm>
              <a:off x="9777403" y="1512961"/>
              <a:ext cx="1483744" cy="1479254"/>
              <a:chOff x="5119678" y="1893961"/>
              <a:chExt cx="1483744" cy="1479254"/>
            </a:xfrm>
          </p:grpSpPr>
          <p:sp>
            <p:nvSpPr>
              <p:cNvPr id="106" name="Rectangle 105"/>
              <p:cNvSpPr/>
              <p:nvPr/>
            </p:nvSpPr>
            <p:spPr bwMode="auto">
              <a:xfrm>
                <a:off x="5119678" y="189396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07" name="Rectangle 106"/>
              <p:cNvSpPr/>
              <p:nvPr/>
            </p:nvSpPr>
            <p:spPr bwMode="auto">
              <a:xfrm>
                <a:off x="5176828" y="216871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08" name="Flowchart: Magnetic Disk 107"/>
              <p:cNvSpPr/>
              <p:nvPr/>
            </p:nvSpPr>
            <p:spPr bwMode="auto">
              <a:xfrm>
                <a:off x="6000750" y="259740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9" name="Freeform 108"/>
              <p:cNvSpPr/>
              <p:nvPr/>
            </p:nvSpPr>
            <p:spPr bwMode="auto">
              <a:xfrm>
                <a:off x="5543177" y="259740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0" name="Freeform 109"/>
              <p:cNvSpPr/>
              <p:nvPr/>
            </p:nvSpPr>
            <p:spPr bwMode="auto">
              <a:xfrm rot="4700928">
                <a:off x="5667270" y="3019186"/>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11" name="Group 110"/>
            <p:cNvGrpSpPr/>
            <p:nvPr/>
          </p:nvGrpSpPr>
          <p:grpSpPr>
            <a:xfrm>
              <a:off x="5135268" y="3009933"/>
              <a:ext cx="1483744" cy="1479254"/>
              <a:chOff x="5119678" y="1893961"/>
              <a:chExt cx="1483744" cy="1479254"/>
            </a:xfrm>
          </p:grpSpPr>
          <p:sp>
            <p:nvSpPr>
              <p:cNvPr id="112" name="Rectangle 111"/>
              <p:cNvSpPr/>
              <p:nvPr/>
            </p:nvSpPr>
            <p:spPr bwMode="auto">
              <a:xfrm>
                <a:off x="5119678" y="189396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13" name="Rectangle 112"/>
              <p:cNvSpPr/>
              <p:nvPr/>
            </p:nvSpPr>
            <p:spPr bwMode="auto">
              <a:xfrm>
                <a:off x="5176828" y="216871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14" name="Flowchart: Magnetic Disk 113"/>
              <p:cNvSpPr/>
              <p:nvPr/>
            </p:nvSpPr>
            <p:spPr bwMode="auto">
              <a:xfrm>
                <a:off x="6000750" y="259740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5" name="Freeform 114"/>
              <p:cNvSpPr/>
              <p:nvPr/>
            </p:nvSpPr>
            <p:spPr bwMode="auto">
              <a:xfrm>
                <a:off x="5543177" y="259740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6" name="Freeform 115"/>
              <p:cNvSpPr/>
              <p:nvPr/>
            </p:nvSpPr>
            <p:spPr bwMode="auto">
              <a:xfrm rot="4700928">
                <a:off x="5667270" y="3019186"/>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17" name="Group 116"/>
            <p:cNvGrpSpPr/>
            <p:nvPr/>
          </p:nvGrpSpPr>
          <p:grpSpPr>
            <a:xfrm>
              <a:off x="7464131" y="3009933"/>
              <a:ext cx="1483744" cy="1479254"/>
              <a:chOff x="5119678" y="1893961"/>
              <a:chExt cx="1483744" cy="1479254"/>
            </a:xfrm>
          </p:grpSpPr>
          <p:sp>
            <p:nvSpPr>
              <p:cNvPr id="118" name="Rectangle 117"/>
              <p:cNvSpPr/>
              <p:nvPr/>
            </p:nvSpPr>
            <p:spPr bwMode="auto">
              <a:xfrm>
                <a:off x="5119678" y="189396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19" name="Rectangle 118"/>
              <p:cNvSpPr/>
              <p:nvPr/>
            </p:nvSpPr>
            <p:spPr bwMode="auto">
              <a:xfrm>
                <a:off x="5176828" y="216871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20" name="Flowchart: Magnetic Disk 119"/>
              <p:cNvSpPr/>
              <p:nvPr/>
            </p:nvSpPr>
            <p:spPr bwMode="auto">
              <a:xfrm>
                <a:off x="6000750" y="259740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1" name="Freeform 120"/>
              <p:cNvSpPr/>
              <p:nvPr/>
            </p:nvSpPr>
            <p:spPr bwMode="auto">
              <a:xfrm>
                <a:off x="5543177" y="259740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2" name="Freeform 121"/>
              <p:cNvSpPr/>
              <p:nvPr/>
            </p:nvSpPr>
            <p:spPr bwMode="auto">
              <a:xfrm rot="4700928">
                <a:off x="5667270" y="3019186"/>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3" name="Group 122"/>
            <p:cNvGrpSpPr/>
            <p:nvPr/>
          </p:nvGrpSpPr>
          <p:grpSpPr>
            <a:xfrm>
              <a:off x="9792993" y="3009933"/>
              <a:ext cx="1483744" cy="1479254"/>
              <a:chOff x="5119678" y="1893961"/>
              <a:chExt cx="1483744" cy="1479254"/>
            </a:xfrm>
          </p:grpSpPr>
          <p:sp>
            <p:nvSpPr>
              <p:cNvPr id="124" name="Rectangle 123"/>
              <p:cNvSpPr/>
              <p:nvPr/>
            </p:nvSpPr>
            <p:spPr bwMode="auto">
              <a:xfrm>
                <a:off x="5119678" y="189396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25" name="Rectangle 124"/>
              <p:cNvSpPr/>
              <p:nvPr/>
            </p:nvSpPr>
            <p:spPr bwMode="auto">
              <a:xfrm>
                <a:off x="5176828" y="216871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26" name="Flowchart: Magnetic Disk 125"/>
              <p:cNvSpPr/>
              <p:nvPr/>
            </p:nvSpPr>
            <p:spPr bwMode="auto">
              <a:xfrm>
                <a:off x="6000750" y="259740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7" name="Freeform 126"/>
              <p:cNvSpPr/>
              <p:nvPr/>
            </p:nvSpPr>
            <p:spPr bwMode="auto">
              <a:xfrm>
                <a:off x="5543177" y="259740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8" name="Freeform 127"/>
              <p:cNvSpPr/>
              <p:nvPr/>
            </p:nvSpPr>
            <p:spPr bwMode="auto">
              <a:xfrm rot="4700928">
                <a:off x="5667270" y="3019186"/>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0" name="Group 19"/>
            <p:cNvGrpSpPr/>
            <p:nvPr/>
          </p:nvGrpSpPr>
          <p:grpSpPr>
            <a:xfrm>
              <a:off x="5150858" y="4543191"/>
              <a:ext cx="1483744" cy="1210311"/>
              <a:chOff x="5150858" y="4543191"/>
              <a:chExt cx="1483744" cy="1210311"/>
            </a:xfrm>
          </p:grpSpPr>
          <p:sp>
            <p:nvSpPr>
              <p:cNvPr id="130" name="Rectangle 129"/>
              <p:cNvSpPr/>
              <p:nvPr/>
            </p:nvSpPr>
            <p:spPr bwMode="auto">
              <a:xfrm>
                <a:off x="5150858" y="454319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31" name="Rectangle 130"/>
              <p:cNvSpPr/>
              <p:nvPr/>
            </p:nvSpPr>
            <p:spPr bwMode="auto">
              <a:xfrm>
                <a:off x="5208008" y="481794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32" name="Flowchart: Magnetic Disk 131"/>
              <p:cNvSpPr/>
              <p:nvPr/>
            </p:nvSpPr>
            <p:spPr bwMode="auto">
              <a:xfrm>
                <a:off x="6031930" y="524663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3" name="Freeform 132"/>
              <p:cNvSpPr/>
              <p:nvPr/>
            </p:nvSpPr>
            <p:spPr bwMode="auto">
              <a:xfrm>
                <a:off x="5574357" y="524663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2" name="Group 21"/>
            <p:cNvGrpSpPr/>
            <p:nvPr/>
          </p:nvGrpSpPr>
          <p:grpSpPr>
            <a:xfrm>
              <a:off x="7479721" y="4543191"/>
              <a:ext cx="1483744" cy="1210311"/>
              <a:chOff x="7479721" y="4543191"/>
              <a:chExt cx="1483744" cy="1210311"/>
            </a:xfrm>
          </p:grpSpPr>
          <p:sp>
            <p:nvSpPr>
              <p:cNvPr id="136" name="Rectangle 135"/>
              <p:cNvSpPr/>
              <p:nvPr/>
            </p:nvSpPr>
            <p:spPr bwMode="auto">
              <a:xfrm>
                <a:off x="7479721" y="454319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37" name="Rectangle 136"/>
              <p:cNvSpPr/>
              <p:nvPr/>
            </p:nvSpPr>
            <p:spPr bwMode="auto">
              <a:xfrm>
                <a:off x="7536871" y="481794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38" name="Flowchart: Magnetic Disk 137"/>
              <p:cNvSpPr/>
              <p:nvPr/>
            </p:nvSpPr>
            <p:spPr bwMode="auto">
              <a:xfrm>
                <a:off x="8360793" y="524663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9" name="Freeform 138"/>
              <p:cNvSpPr/>
              <p:nvPr/>
            </p:nvSpPr>
            <p:spPr bwMode="auto">
              <a:xfrm>
                <a:off x="7903220" y="524663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3" name="Group 22"/>
            <p:cNvGrpSpPr/>
            <p:nvPr/>
          </p:nvGrpSpPr>
          <p:grpSpPr>
            <a:xfrm>
              <a:off x="9808583" y="4543191"/>
              <a:ext cx="1483744" cy="1210311"/>
              <a:chOff x="9808583" y="4543191"/>
              <a:chExt cx="1483744" cy="1210311"/>
            </a:xfrm>
          </p:grpSpPr>
          <p:sp>
            <p:nvSpPr>
              <p:cNvPr id="142" name="Rectangle 141"/>
              <p:cNvSpPr/>
              <p:nvPr/>
            </p:nvSpPr>
            <p:spPr bwMode="auto">
              <a:xfrm>
                <a:off x="9808583" y="4543191"/>
                <a:ext cx="1483744" cy="121031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dirty="0" smtClean="0">
                    <a:gradFill>
                      <a:gsLst>
                        <a:gs pos="0">
                          <a:schemeClr val="tx1"/>
                        </a:gs>
                        <a:gs pos="100000">
                          <a:schemeClr val="tx1"/>
                        </a:gs>
                      </a:gsLst>
                      <a:lin ang="5400000" scaled="0"/>
                    </a:gradFill>
                    <a:latin typeface="+mj-lt"/>
                  </a:rPr>
                  <a:t>Compute Node</a:t>
                </a:r>
              </a:p>
            </p:txBody>
          </p:sp>
          <p:sp>
            <p:nvSpPr>
              <p:cNvPr id="143" name="Rectangle 142"/>
              <p:cNvSpPr/>
              <p:nvPr/>
            </p:nvSpPr>
            <p:spPr bwMode="auto">
              <a:xfrm>
                <a:off x="9865733" y="4817946"/>
                <a:ext cx="1152440" cy="34133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latin typeface="+mj-lt"/>
                  </a:rPr>
                  <a:t>Application</a:t>
                </a:r>
              </a:p>
            </p:txBody>
          </p:sp>
          <p:sp>
            <p:nvSpPr>
              <p:cNvPr id="144" name="Flowchart: Magnetic Disk 143"/>
              <p:cNvSpPr/>
              <p:nvPr/>
            </p:nvSpPr>
            <p:spPr bwMode="auto">
              <a:xfrm>
                <a:off x="10689655" y="5246632"/>
                <a:ext cx="485775" cy="41249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5" name="Freeform 144"/>
              <p:cNvSpPr/>
              <p:nvPr/>
            </p:nvSpPr>
            <p:spPr bwMode="auto">
              <a:xfrm>
                <a:off x="10232082" y="5246632"/>
                <a:ext cx="419741" cy="288317"/>
              </a:xfrm>
              <a:custGeom>
                <a:avLst/>
                <a:gdLst>
                  <a:gd name="connsiteX0" fmla="*/ 32078 w 365453"/>
                  <a:gd name="connsiteY0" fmla="*/ 0 h 432434"/>
                  <a:gd name="connsiteX1" fmla="*/ 32078 w 365453"/>
                  <a:gd name="connsiteY1" fmla="*/ 381000 h 432434"/>
                  <a:gd name="connsiteX2" fmla="*/ 365453 w 365453"/>
                  <a:gd name="connsiteY2" fmla="*/ 428625 h 432434"/>
                </a:gdLst>
                <a:ahLst/>
                <a:cxnLst>
                  <a:cxn ang="0">
                    <a:pos x="connsiteX0" y="connsiteY0"/>
                  </a:cxn>
                  <a:cxn ang="0">
                    <a:pos x="connsiteX1" y="connsiteY1"/>
                  </a:cxn>
                  <a:cxn ang="0">
                    <a:pos x="connsiteX2" y="connsiteY2"/>
                  </a:cxn>
                </a:cxnLst>
                <a:rect l="l" t="t" r="r" b="b"/>
                <a:pathLst>
                  <a:path w="365453" h="432434">
                    <a:moveTo>
                      <a:pt x="32078" y="0"/>
                    </a:moveTo>
                    <a:cubicBezTo>
                      <a:pt x="4297" y="154781"/>
                      <a:pt x="-23484" y="309563"/>
                      <a:pt x="32078" y="381000"/>
                    </a:cubicBezTo>
                    <a:cubicBezTo>
                      <a:pt x="87640" y="452437"/>
                      <a:pt x="365453" y="428625"/>
                      <a:pt x="365453" y="428625"/>
                    </a:cubicBezTo>
                  </a:path>
                </a:pathLst>
              </a:custGeom>
              <a:noFill/>
              <a:ln w="28575">
                <a:solidFill>
                  <a:schemeClr val="tx1"/>
                </a:solidFill>
                <a:prstDash val="sysDash"/>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20255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Rendering</a:t>
            </a:r>
            <a:br>
              <a:rPr lang="en-US" dirty="0" smtClean="0"/>
            </a:br>
            <a:r>
              <a:rPr lang="en-US" dirty="0" smtClean="0"/>
              <a:t>Windows Azure</a:t>
            </a:r>
            <a:endParaRPr lang="en-US" dirty="0"/>
          </a:p>
        </p:txBody>
      </p:sp>
      <p:sp>
        <p:nvSpPr>
          <p:cNvPr id="3" name="Subtitle 2"/>
          <p:cNvSpPr>
            <a:spLocks noGrp="1"/>
          </p:cNvSpPr>
          <p:nvPr>
            <p:ph type="subTitle" idx="1"/>
          </p:nvPr>
        </p:nvSpPr>
        <p:spPr>
          <a:xfrm>
            <a:off x="969965" y="4787310"/>
            <a:ext cx="7041922" cy="1442040"/>
          </a:xfrm>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66994503"/>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0188D3A-4682-46B4-80E4-ED651460CBB1}"/>
</file>

<file path=customXml/itemProps2.xml><?xml version="1.0" encoding="utf-8"?>
<ds:datastoreItem xmlns:ds="http://schemas.openxmlformats.org/officeDocument/2006/customXml" ds:itemID="{E43AE614-A0DE-4A90-87F3-C815D9083185}"/>
</file>

<file path=customXml/itemProps3.xml><?xml version="1.0" encoding="utf-8"?>
<ds:datastoreItem xmlns:ds="http://schemas.openxmlformats.org/officeDocument/2006/customXml" ds:itemID="{56E35808-08DA-46BB-9196-835E7B04BCE4}"/>
</file>

<file path=docProps/app.xml><?xml version="1.0" encoding="utf-8"?>
<Properties xmlns="http://schemas.openxmlformats.org/officeDocument/2006/extended-properties" xmlns:vt="http://schemas.openxmlformats.org/officeDocument/2006/docPropsVTypes">
  <Template>BUILD_Breakout_Template _ SAMPLE for Scott 7.28</Template>
  <TotalTime>21457</TotalTime>
  <Words>1729</Words>
  <Application>Microsoft Office PowerPoint</Application>
  <PresentationFormat>Custom</PresentationFormat>
  <Paragraphs>280</Paragraphs>
  <Slides>24</Slides>
  <Notes>13</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and running HPC apps in Windows Azure</vt:lpstr>
      <vt:lpstr>Agenda slide</vt:lpstr>
      <vt:lpstr>What’s the Problem?</vt:lpstr>
      <vt:lpstr>What does High Performance Computing have in common with Windows Azure? </vt:lpstr>
      <vt:lpstr>Example Workloads That Can Use a Cluster</vt:lpstr>
      <vt:lpstr>Embarrassingly Parallel Apps An illustration</vt:lpstr>
      <vt:lpstr>Tightly Coupled App (MPI) An illustration</vt:lpstr>
      <vt:lpstr>Data Analytics An illustration</vt:lpstr>
      <vt:lpstr>Digital Rendering Windows Azure</vt:lpstr>
      <vt:lpstr>HPC Server makes this easy</vt:lpstr>
      <vt:lpstr>HPC Server Components</vt:lpstr>
      <vt:lpstr>Components in HPC SP3 SDK for Windows Azure</vt:lpstr>
      <vt:lpstr>Windows Azure Scheduler In Action</vt:lpstr>
      <vt:lpstr>Building a Scheduler Enabled Deployment</vt:lpstr>
      <vt:lpstr>Using Visual Studio and helper scripts to build the Rendering Demo</vt:lpstr>
      <vt:lpstr>Behind the scenes of the Rendering Demo</vt:lpstr>
      <vt:lpstr>PowerPoint Presentation</vt:lpstr>
      <vt:lpstr>Windows Azure Scheduler – What is it?</vt:lpstr>
      <vt:lpstr>Benefits to Developers – Why?</vt:lpstr>
      <vt:lpstr>Who would use it?</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SAC-452T: Building and running HPC apps in Windows Azure</dc:title>
  <dc:subject>BUILD</dc:subject>
  <dc:creator>Greg Burgess</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106</cp:revision>
  <cp:lastPrinted>2010-05-11T05:02:34Z</cp:lastPrinted>
  <dcterms:created xsi:type="dcterms:W3CDTF">2011-08-03T21:25:07Z</dcterms:created>
  <dcterms:modified xsi:type="dcterms:W3CDTF">2011-09-16T17:29:47Z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