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customXml/itemProps1.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61"/>
  </p:notesMasterIdLst>
  <p:handoutMasterIdLst>
    <p:handoutMasterId r:id="rId62"/>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6" r:id="rId58"/>
    <p:sldId id="315" r:id="rId59"/>
    <p:sldId id="256" r:id="rId6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4" autoAdjust="0"/>
    <p:restoredTop sz="81829" autoAdjust="0"/>
  </p:normalViewPr>
  <p:slideViewPr>
    <p:cSldViewPr snapToGrid="0" snapToObjects="1">
      <p:cViewPr>
        <p:scale>
          <a:sx n="72" d="100"/>
          <a:sy n="72" d="100"/>
        </p:scale>
        <p:origin x="-174" y="-234"/>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3:19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16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18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20</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22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25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3:19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4</a:t>
            </a:fld>
            <a:endParaRPr lang="en-US"/>
          </a:p>
        </p:txBody>
      </p:sp>
    </p:spTree>
    <p:extLst>
      <p:ext uri="{BB962C8B-B14F-4D97-AF65-F5344CB8AC3E}">
        <p14:creationId xmlns:p14="http://schemas.microsoft.com/office/powerpoint/2010/main" val="4122687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717660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3:19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33</a:t>
            </a:fld>
            <a:endParaRPr lang="en-US"/>
          </a:p>
        </p:txBody>
      </p:sp>
    </p:spTree>
    <p:extLst>
      <p:ext uri="{BB962C8B-B14F-4D97-AF65-F5344CB8AC3E}">
        <p14:creationId xmlns:p14="http://schemas.microsoft.com/office/powerpoint/2010/main" val="412268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34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35</a:t>
            </a:fld>
            <a:endParaRPr lang="en-US" dirty="0"/>
          </a:p>
        </p:txBody>
      </p:sp>
    </p:spTree>
    <p:extLst>
      <p:ext uri="{BB962C8B-B14F-4D97-AF65-F5344CB8AC3E}">
        <p14:creationId xmlns:p14="http://schemas.microsoft.com/office/powerpoint/2010/main" val="2948877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36</a:t>
            </a:fld>
            <a:endParaRPr lang="en-US"/>
          </a:p>
        </p:txBody>
      </p:sp>
    </p:spTree>
    <p:extLst>
      <p:ext uri="{BB962C8B-B14F-4D97-AF65-F5344CB8AC3E}">
        <p14:creationId xmlns:p14="http://schemas.microsoft.com/office/powerpoint/2010/main" val="3026591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37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39</a:t>
            </a:fld>
            <a:endParaRPr lang="en-US"/>
          </a:p>
        </p:txBody>
      </p:sp>
    </p:spTree>
    <p:extLst>
      <p:ext uri="{BB962C8B-B14F-4D97-AF65-F5344CB8AC3E}">
        <p14:creationId xmlns:p14="http://schemas.microsoft.com/office/powerpoint/2010/main" val="1682594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6C2F4D-907C-4CFE-8FCF-86EE8F77D44D}" type="slidenum">
              <a:rPr lang="en-US"/>
              <a:pPr/>
              <a:t>42</a:t>
            </a:fld>
            <a:endParaRPr lang="en-US"/>
          </a:p>
        </p:txBody>
      </p:sp>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p:txBody>
          <a:bodyPr/>
          <a:lstStyle/>
          <a:p>
            <a:pPr>
              <a:spcBef>
                <a:spcPct val="0"/>
              </a:spcBef>
            </a:pPr>
            <a:endParaRPr lang="en-US" dirty="0"/>
          </a:p>
        </p:txBody>
      </p:sp>
      <p:sp>
        <p:nvSpPr>
          <p:cNvPr id="195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07D17FB-F36E-4AF7-8192-5E10427131CE}" type="slidenum">
              <a:rPr lang="en-US" sz="1200">
                <a:latin typeface="Calibri" pitchFamily="34" charset="0"/>
              </a:rPr>
              <a:pPr algn="r"/>
              <a:t>42</a:t>
            </a:fld>
            <a:endParaRPr lang="en-U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45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47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49</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51</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53</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54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3:19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58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6</a:t>
            </a:fld>
            <a:endParaRPr lang="en-US" dirty="0"/>
          </a:p>
        </p:txBody>
      </p:sp>
    </p:spTree>
    <p:extLst>
      <p:ext uri="{BB962C8B-B14F-4D97-AF65-F5344CB8AC3E}">
        <p14:creationId xmlns:p14="http://schemas.microsoft.com/office/powerpoint/2010/main" val="294887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7</a:t>
            </a:fld>
            <a:endParaRPr lang="en-US"/>
          </a:p>
        </p:txBody>
      </p:sp>
    </p:spTree>
    <p:extLst>
      <p:ext uri="{BB962C8B-B14F-4D97-AF65-F5344CB8AC3E}">
        <p14:creationId xmlns:p14="http://schemas.microsoft.com/office/powerpoint/2010/main" val="302659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pPr/>
              <a:t>8</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87A5A-562A-4EAE-BAEA-C1AB9ABEC17D}" type="slidenum">
              <a:rPr lang="en-US" smtClean="0"/>
              <a:pPr/>
              <a:t>10</a:t>
            </a:fld>
            <a:endParaRPr lang="en-US"/>
          </a:p>
        </p:txBody>
      </p:sp>
    </p:spTree>
    <p:extLst>
      <p:ext uri="{BB962C8B-B14F-4D97-AF65-F5344CB8AC3E}">
        <p14:creationId xmlns:p14="http://schemas.microsoft.com/office/powerpoint/2010/main" val="168259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B6C2F4D-907C-4CFE-8FCF-86EE8F77D44D}" type="slidenum">
              <a:rPr lang="en-US"/>
              <a:pPr/>
              <a:t>13</a:t>
            </a:fld>
            <a:endParaRPr lang="en-US"/>
          </a:p>
        </p:txBody>
      </p:sp>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p:txBody>
          <a:bodyPr/>
          <a:lstStyle/>
          <a:p>
            <a:pPr>
              <a:spcBef>
                <a:spcPct val="0"/>
              </a:spcBef>
            </a:pPr>
            <a:endParaRPr lang="en-US" dirty="0"/>
          </a:p>
        </p:txBody>
      </p:sp>
      <p:sp>
        <p:nvSpPr>
          <p:cNvPr id="1955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0"/>
              </a:spcBef>
              <a:defRPr>
                <a:solidFill>
                  <a:schemeClr val="tx1"/>
                </a:solidFill>
                <a:latin typeface="Arial" pitchFamily="34" charset="0"/>
              </a:defRPr>
            </a:lvl1pPr>
            <a:lvl2pPr marL="742950" indent="-285750">
              <a:spcBef>
                <a:spcPct val="0"/>
              </a:spcBef>
              <a:defRPr>
                <a:solidFill>
                  <a:schemeClr val="tx1"/>
                </a:solidFill>
                <a:latin typeface="Arial" pitchFamily="34" charset="0"/>
              </a:defRPr>
            </a:lvl2pPr>
            <a:lvl3pPr marL="1143000" indent="-228600">
              <a:spcBef>
                <a:spcPct val="0"/>
              </a:spcBef>
              <a:defRPr>
                <a:solidFill>
                  <a:schemeClr val="tx1"/>
                </a:solidFill>
                <a:latin typeface="Arial" pitchFamily="34" charset="0"/>
              </a:defRPr>
            </a:lvl3pPr>
            <a:lvl4pPr marL="1600200" indent="-228600">
              <a:spcBef>
                <a:spcPct val="0"/>
              </a:spcBef>
              <a:defRPr>
                <a:solidFill>
                  <a:schemeClr val="tx1"/>
                </a:solidFill>
                <a:latin typeface="Arial" pitchFamily="34" charset="0"/>
              </a:defRPr>
            </a:lvl4pPr>
            <a:lvl5pPr marL="2057400" indent="-228600">
              <a:spcBef>
                <a:spcPct val="0"/>
              </a:spcBef>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a:fld id="{A07D17FB-F36E-4AF7-8192-5E10427131CE}" type="slidenum">
              <a:rPr lang="en-US" sz="1200">
                <a:latin typeface="Calibri" pitchFamily="34" charset="0"/>
              </a:rPr>
              <a:pPr algn="r"/>
              <a:t>13</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3:19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itle 1"/>
          <p:cNvSpPr>
            <a:spLocks noGrp="1"/>
          </p:cNvSpPr>
          <p:nvPr>
            <p:ph type="title"/>
          </p:nvPr>
        </p:nvSpPr>
        <p:spPr>
          <a:xfrm>
            <a:off x="609441" y="274638"/>
            <a:ext cx="10969943" cy="914544"/>
          </a:xfrm>
          <a:prstGeom prst="rect">
            <a:avLst/>
          </a:prstGeom>
        </p:spPr>
        <p:txBody>
          <a:bodyPr lIns="0" tIns="0" rIns="0" bIns="0" anchor="ctr">
            <a:normAutofit/>
          </a:bodyPr>
          <a:lstStyle>
            <a:lvl1pPr>
              <a:defRPr>
                <a:solidFill>
                  <a:srgbClr val="58D1FF"/>
                </a:solidFill>
                <a:effectLst/>
                <a:latin typeface="Segoe"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447032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0217423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5385309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31" r:id="rId16"/>
    <p:sldLayoutId id="2147483732" r:id="rId17"/>
    <p:sldLayoutId id="2147483733"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connect.microsoft.com/hpc" TargetMode="External"/><Relationship Id="rId2" Type="http://schemas.openxmlformats.org/officeDocument/2006/relationships/hyperlink" Target="http://www.microsoft.com/download/en/details.aspx?id=13615" TargetMode="External"/><Relationship Id="rId1" Type="http://schemas.openxmlformats.org/officeDocument/2006/relationships/slideLayout" Target="../slideLayouts/slideLayout5.xml"/><Relationship Id="rId5" Type="http://schemas.openxmlformats.org/officeDocument/2006/relationships/hyperlink" Target="http://ademiller.com/tech/" TargetMode="External"/><Relationship Id="rId4" Type="http://schemas.openxmlformats.org/officeDocument/2006/relationships/hyperlink" Target="http://blogs.technet.com/b/windowshp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connect.microsoft.com/hpc" TargetMode="External"/><Relationship Id="rId2" Type="http://schemas.openxmlformats.org/officeDocument/2006/relationships/hyperlink" Target="http://www.microsoft.com/download/en/details.aspx?id=13615" TargetMode="External"/><Relationship Id="rId1" Type="http://schemas.openxmlformats.org/officeDocument/2006/relationships/slideLayout" Target="../slideLayouts/slideLayout5.xml"/><Relationship Id="rId4" Type="http://schemas.openxmlformats.org/officeDocument/2006/relationships/hyperlink" Target="http://blogs.technet.com/b/windowshp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1.png"/><Relationship Id="rId10" Type="http://schemas.openxmlformats.org/officeDocument/2006/relationships/image" Target="../media/image32.png"/><Relationship Id="rId4" Type="http://schemas.openxmlformats.org/officeDocument/2006/relationships/image" Target="../media/image17.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Analyzing "big data" with LINQ to HPC</a:t>
            </a:r>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SAC-453T</a:t>
            </a:r>
          </a:p>
        </p:txBody>
      </p:sp>
    </p:spTree>
    <p:extLst>
      <p:ext uri="{BB962C8B-B14F-4D97-AF65-F5344CB8AC3E}">
        <p14:creationId xmlns:p14="http://schemas.microsoft.com/office/powerpoint/2010/main" val="506109123"/>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Windows HPC Server</a:t>
            </a:r>
            <a:r>
              <a:rPr lang="en-US" sz="3100" dirty="0"/>
              <a:t/>
            </a:r>
            <a:br>
              <a:rPr lang="en-US" sz="3100" dirty="0"/>
            </a:br>
            <a:r>
              <a:rPr lang="en-US" sz="4000" dirty="0" smtClean="0">
                <a:latin typeface="+mn-lt"/>
              </a:rPr>
              <a:t>A Complete Solution for Compute and Data Intensive Processing</a:t>
            </a:r>
            <a:endParaRPr lang="en-US" sz="4900" cap="all" dirty="0">
              <a:solidFill>
                <a:schemeClr val="tx1"/>
              </a:solidFill>
              <a:latin typeface="+mn-lt"/>
            </a:endParaRPr>
          </a:p>
        </p:txBody>
      </p:sp>
      <p:grpSp>
        <p:nvGrpSpPr>
          <p:cNvPr id="32" name="Group 31"/>
          <p:cNvGrpSpPr/>
          <p:nvPr/>
        </p:nvGrpSpPr>
        <p:grpSpPr>
          <a:xfrm>
            <a:off x="1086068" y="4811594"/>
            <a:ext cx="4277790" cy="1500675"/>
            <a:chOff x="577731" y="1682455"/>
            <a:chExt cx="3209178" cy="1500675"/>
          </a:xfrm>
        </p:grpSpPr>
        <p:sp>
          <p:nvSpPr>
            <p:cNvPr id="3" name="Rectangle 2"/>
            <p:cNvSpPr/>
            <p:nvPr/>
          </p:nvSpPr>
          <p:spPr>
            <a:xfrm>
              <a:off x="577731" y="1682455"/>
              <a:ext cx="652031" cy="55399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sz="3000" b="1" dirty="0" smtClean="0">
                  <a:solidFill>
                    <a:schemeClr val="accent6"/>
                  </a:solidFill>
                  <a:latin typeface="+mj-lt"/>
                  <a:cs typeface="Segoe UI "/>
                </a:rPr>
                <a:t>MPI</a:t>
              </a:r>
              <a:endParaRPr lang="en-US" sz="3000" b="1" dirty="0">
                <a:solidFill>
                  <a:schemeClr val="accent6"/>
                </a:solidFill>
                <a:latin typeface="+mj-lt"/>
                <a:cs typeface="Segoe UI "/>
              </a:endParaRPr>
            </a:p>
          </p:txBody>
        </p:sp>
        <p:sp>
          <p:nvSpPr>
            <p:cNvPr id="8" name="Rectangular Callout 7"/>
            <p:cNvSpPr/>
            <p:nvPr/>
          </p:nvSpPr>
          <p:spPr bwMode="auto">
            <a:xfrm>
              <a:off x="1027547" y="2352137"/>
              <a:ext cx="2759362" cy="830993"/>
            </a:xfrm>
            <a:prstGeom prst="wedgeRectCallout">
              <a:avLst>
                <a:gd name="adj1" fmla="val -37489"/>
                <a:gd name="adj2" fmla="val -68114"/>
              </a:avLst>
            </a:prstGeom>
            <a:solidFill>
              <a:srgbClr val="00A2E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1600" dirty="0" smtClean="0">
                  <a:solidFill>
                    <a:schemeClr val="bg1"/>
                  </a:solidFill>
                </a:rPr>
                <a:t>Optimize CPU utilization for tightly coupled problems like climate modeling, car crash simulation, etc.</a:t>
              </a:r>
            </a:p>
          </p:txBody>
        </p:sp>
      </p:grpSp>
      <p:sp>
        <p:nvSpPr>
          <p:cNvPr id="22" name="Slide Number Placeholder 2"/>
          <p:cNvSpPr txBox="1">
            <a:spLocks/>
          </p:cNvSpPr>
          <p:nvPr/>
        </p:nvSpPr>
        <p:spPr>
          <a:xfrm>
            <a:off x="8735325" y="6356351"/>
            <a:ext cx="284405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0672-FFAE-471C-B6A3-B0BB41BCC821}"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grpSp>
        <p:nvGrpSpPr>
          <p:cNvPr id="31" name="Group 30"/>
          <p:cNvGrpSpPr/>
          <p:nvPr/>
        </p:nvGrpSpPr>
        <p:grpSpPr>
          <a:xfrm>
            <a:off x="6209087" y="4776964"/>
            <a:ext cx="4465837" cy="1640958"/>
            <a:chOff x="5378114" y="1647825"/>
            <a:chExt cx="3350250" cy="1640958"/>
          </a:xfrm>
        </p:grpSpPr>
        <p:sp>
          <p:nvSpPr>
            <p:cNvPr id="7" name="Rectangular Callout 6"/>
            <p:cNvSpPr/>
            <p:nvPr/>
          </p:nvSpPr>
          <p:spPr bwMode="auto">
            <a:xfrm>
              <a:off x="6019800" y="2216727"/>
              <a:ext cx="2708564" cy="1072056"/>
            </a:xfrm>
            <a:prstGeom prst="wedgeRectCallout">
              <a:avLst>
                <a:gd name="adj1" fmla="val -40299"/>
                <a:gd name="adj2" fmla="val -70867"/>
              </a:avLst>
            </a:prstGeom>
            <a:solidFill>
              <a:srgbClr val="00A2E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noAutofit/>
            </a:bodyPr>
            <a:lstStyle/>
            <a:p>
              <a:pPr defTabSz="914099" fontAlgn="base">
                <a:spcBef>
                  <a:spcPct val="0"/>
                </a:spcBef>
                <a:spcAft>
                  <a:spcPct val="0"/>
                </a:spcAft>
              </a:pPr>
              <a:r>
                <a:rPr lang="en-US" sz="1600" dirty="0">
                  <a:solidFill>
                    <a:schemeClr val="bg1"/>
                  </a:solidFill>
                </a:rPr>
                <a:t>Optimize CPU utilization for </a:t>
              </a:r>
              <a:r>
                <a:rPr lang="en-US" sz="1600" dirty="0" smtClean="0">
                  <a:solidFill>
                    <a:schemeClr val="bg1"/>
                  </a:solidFill>
                </a:rPr>
                <a:t>loosely coupled </a:t>
              </a:r>
              <a:r>
                <a:rPr lang="en-US" sz="1600" dirty="0">
                  <a:solidFill>
                    <a:schemeClr val="bg1"/>
                  </a:solidFill>
                </a:rPr>
                <a:t>problems like </a:t>
              </a:r>
              <a:r>
                <a:rPr lang="en-US" sz="1600" dirty="0" smtClean="0">
                  <a:solidFill>
                    <a:schemeClr val="bg1"/>
                  </a:solidFill>
                </a:rPr>
                <a:t>financial product pricing, </a:t>
              </a:r>
              <a:r>
                <a:rPr lang="en-US" sz="1600" dirty="0">
                  <a:solidFill>
                    <a:schemeClr val="bg1"/>
                  </a:solidFill>
                </a:rPr>
                <a:t>etc.</a:t>
              </a:r>
            </a:p>
          </p:txBody>
        </p:sp>
        <p:sp>
          <p:nvSpPr>
            <p:cNvPr id="23" name="Rectangle 22"/>
            <p:cNvSpPr/>
            <p:nvPr/>
          </p:nvSpPr>
          <p:spPr>
            <a:xfrm>
              <a:off x="5378114" y="1647825"/>
              <a:ext cx="703260" cy="55399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sz="3000" b="1" dirty="0" smtClean="0">
                  <a:solidFill>
                    <a:schemeClr val="tx1"/>
                  </a:solidFill>
                  <a:latin typeface="+mj-lt"/>
                  <a:cs typeface="Segoe UI "/>
                </a:rPr>
                <a:t>SOA</a:t>
              </a:r>
              <a:endParaRPr lang="en-US" sz="3000" b="1" dirty="0">
                <a:solidFill>
                  <a:schemeClr val="tx1"/>
                </a:solidFill>
                <a:latin typeface="+mj-lt"/>
                <a:cs typeface="Segoe UI "/>
              </a:endParaRPr>
            </a:p>
          </p:txBody>
        </p:sp>
      </p:grpSp>
      <p:grpSp>
        <p:nvGrpSpPr>
          <p:cNvPr id="9" name="Group 8"/>
          <p:cNvGrpSpPr/>
          <p:nvPr/>
        </p:nvGrpSpPr>
        <p:grpSpPr>
          <a:xfrm>
            <a:off x="591080" y="3810001"/>
            <a:ext cx="11044992" cy="704351"/>
            <a:chOff x="591080" y="3810001"/>
            <a:chExt cx="11044992" cy="704351"/>
          </a:xfrm>
        </p:grpSpPr>
        <p:pic>
          <p:nvPicPr>
            <p:cNvPr id="26" name="Picture 25" descr="up_down.png"/>
            <p:cNvPicPr>
              <a:picLocks noChangeAspect="1"/>
            </p:cNvPicPr>
            <p:nvPr/>
          </p:nvPicPr>
          <p:blipFill>
            <a:blip r:embed="rId3" cstate="print"/>
            <a:stretch>
              <a:fillRect/>
            </a:stretch>
          </p:blipFill>
          <p:spPr>
            <a:xfrm>
              <a:off x="591080" y="3810001"/>
              <a:ext cx="11044992" cy="704351"/>
            </a:xfrm>
            <a:prstGeom prst="rect">
              <a:avLst/>
            </a:prstGeom>
          </p:spPr>
        </p:pic>
        <p:sp>
          <p:nvSpPr>
            <p:cNvPr id="28" name="TextBox 27"/>
            <p:cNvSpPr txBox="1"/>
            <p:nvPr/>
          </p:nvSpPr>
          <p:spPr>
            <a:xfrm>
              <a:off x="1087720" y="4077420"/>
              <a:ext cx="1484702" cy="369332"/>
            </a:xfrm>
            <a:prstGeom prst="rect">
              <a:avLst/>
            </a:prstGeom>
            <a:noFill/>
          </p:spPr>
          <p:txBody>
            <a:bodyPr wrap="none" rtlCol="0">
              <a:spAutoFit/>
            </a:bodyPr>
            <a:lstStyle/>
            <a:p>
              <a:r>
                <a:rPr lang="en-US" dirty="0" smtClean="0">
                  <a:solidFill>
                    <a:schemeClr val="bg1"/>
                  </a:solidFill>
                </a:rPr>
                <a:t>Data-focused</a:t>
              </a:r>
              <a:endParaRPr lang="en-US" dirty="0">
                <a:solidFill>
                  <a:schemeClr val="bg1"/>
                </a:solidFill>
              </a:endParaRPr>
            </a:p>
          </p:txBody>
        </p:sp>
        <p:sp>
          <p:nvSpPr>
            <p:cNvPr id="29" name="Isosceles Triangle 28"/>
            <p:cNvSpPr/>
            <p:nvPr/>
          </p:nvSpPr>
          <p:spPr>
            <a:xfrm>
              <a:off x="1389990" y="3925455"/>
              <a:ext cx="426025" cy="138546"/>
            </a:xfrm>
            <a:prstGeom prst="triangl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 name="Group 9"/>
          <p:cNvGrpSpPr/>
          <p:nvPr/>
        </p:nvGrpSpPr>
        <p:grpSpPr>
          <a:xfrm>
            <a:off x="559016" y="4225637"/>
            <a:ext cx="11044992" cy="704351"/>
            <a:chOff x="559016" y="4225637"/>
            <a:chExt cx="11044992" cy="704351"/>
          </a:xfrm>
        </p:grpSpPr>
        <p:pic>
          <p:nvPicPr>
            <p:cNvPr id="27" name="Picture 26" descr="up_down.png"/>
            <p:cNvPicPr>
              <a:picLocks noChangeAspect="1"/>
            </p:cNvPicPr>
            <p:nvPr/>
          </p:nvPicPr>
          <p:blipFill>
            <a:blip r:embed="rId3" cstate="print"/>
            <a:stretch>
              <a:fillRect/>
            </a:stretch>
          </p:blipFill>
          <p:spPr>
            <a:xfrm rot="10800000">
              <a:off x="559016" y="4225637"/>
              <a:ext cx="11044992" cy="704351"/>
            </a:xfrm>
            <a:prstGeom prst="rect">
              <a:avLst/>
            </a:prstGeom>
          </p:spPr>
        </p:pic>
        <p:sp>
          <p:nvSpPr>
            <p:cNvPr id="12" name="TextBox 11"/>
            <p:cNvSpPr txBox="1"/>
            <p:nvPr/>
          </p:nvSpPr>
          <p:spPr>
            <a:xfrm>
              <a:off x="8936584" y="4296783"/>
              <a:ext cx="1933543" cy="369332"/>
            </a:xfrm>
            <a:prstGeom prst="rect">
              <a:avLst/>
            </a:prstGeom>
            <a:noFill/>
          </p:spPr>
          <p:txBody>
            <a:bodyPr wrap="none" rtlCol="0">
              <a:spAutoFit/>
            </a:bodyPr>
            <a:lstStyle/>
            <a:p>
              <a:r>
                <a:rPr lang="en-US" dirty="0" smtClean="0">
                  <a:solidFill>
                    <a:schemeClr val="bg1"/>
                  </a:solidFill>
                </a:rPr>
                <a:t>Compute-focused</a:t>
              </a:r>
              <a:endParaRPr lang="en-US" dirty="0">
                <a:solidFill>
                  <a:schemeClr val="bg1"/>
                </a:solidFill>
              </a:endParaRPr>
            </a:p>
          </p:txBody>
        </p:sp>
        <p:sp>
          <p:nvSpPr>
            <p:cNvPr id="30" name="Isosceles Triangle 29"/>
            <p:cNvSpPr/>
            <p:nvPr/>
          </p:nvSpPr>
          <p:spPr>
            <a:xfrm rot="10800000">
              <a:off x="10372806" y="4683585"/>
              <a:ext cx="446316" cy="145146"/>
            </a:xfrm>
            <a:prstGeom prst="triangl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 name="Group 10"/>
          <p:cNvGrpSpPr/>
          <p:nvPr/>
        </p:nvGrpSpPr>
        <p:grpSpPr>
          <a:xfrm>
            <a:off x="1603002" y="2151983"/>
            <a:ext cx="8582964" cy="1219199"/>
            <a:chOff x="2031475" y="5045359"/>
            <a:chExt cx="8582964" cy="1219199"/>
          </a:xfrm>
        </p:grpSpPr>
        <p:sp>
          <p:nvSpPr>
            <p:cNvPr id="24" name="Snip Same Side Corner Rectangle 23"/>
            <p:cNvSpPr/>
            <p:nvPr/>
          </p:nvSpPr>
          <p:spPr>
            <a:xfrm rot="16200000">
              <a:off x="5713357" y="1363477"/>
              <a:ext cx="1219199" cy="8582964"/>
            </a:xfrm>
            <a:prstGeom prst="snip2SameRect">
              <a:avLst>
                <a:gd name="adj1" fmla="val 0"/>
                <a:gd name="adj2" fmla="val 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accent1"/>
                </a:solidFill>
              </a:endParaRPr>
            </a:p>
          </p:txBody>
        </p:sp>
        <p:grpSp>
          <p:nvGrpSpPr>
            <p:cNvPr id="37" name="Group 36"/>
            <p:cNvGrpSpPr/>
            <p:nvPr/>
          </p:nvGrpSpPr>
          <p:grpSpPr>
            <a:xfrm>
              <a:off x="2538018" y="5155870"/>
              <a:ext cx="7907126" cy="1015663"/>
              <a:chOff x="2109751" y="5155869"/>
              <a:chExt cx="5931889" cy="1015663"/>
            </a:xfrm>
          </p:grpSpPr>
          <p:sp>
            <p:nvSpPr>
              <p:cNvPr id="6" name="Rectangular Callout 5"/>
              <p:cNvSpPr/>
              <p:nvPr/>
            </p:nvSpPr>
            <p:spPr bwMode="auto">
              <a:xfrm>
                <a:off x="3705605" y="5248205"/>
                <a:ext cx="4336035" cy="830993"/>
              </a:xfrm>
              <a:prstGeom prst="wedgeRectCallout">
                <a:avLst>
                  <a:gd name="adj1" fmla="val -58448"/>
                  <a:gd name="adj2" fmla="val -2079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noAutofit/>
              </a:bodyPr>
              <a:lstStyle/>
              <a:p>
                <a:pPr defTabSz="914099" fontAlgn="base">
                  <a:spcBef>
                    <a:spcPct val="0"/>
                  </a:spcBef>
                  <a:spcAft>
                    <a:spcPct val="0"/>
                  </a:spcAft>
                </a:pPr>
                <a:r>
                  <a:rPr lang="en-US" dirty="0" smtClean="0">
                    <a:solidFill>
                      <a:schemeClr val="bg1"/>
                    </a:solidFill>
                  </a:rPr>
                  <a:t>Optimize for data locality rather than CPU utilization to support jobs that are primarily bound by disk I/O.</a:t>
                </a:r>
              </a:p>
            </p:txBody>
          </p:sp>
          <p:sp>
            <p:nvSpPr>
              <p:cNvPr id="36" name="Rectangle 35"/>
              <p:cNvSpPr/>
              <p:nvPr/>
            </p:nvSpPr>
            <p:spPr>
              <a:xfrm>
                <a:off x="2109751" y="5155869"/>
                <a:ext cx="1224067" cy="101566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sz="3000" b="1" dirty="0" smtClean="0">
                    <a:solidFill>
                      <a:schemeClr val="accent3"/>
                    </a:solidFill>
                    <a:latin typeface="Segoe UI "/>
                    <a:cs typeface="Segoe UI "/>
                  </a:rPr>
                  <a:t>LINQ </a:t>
                </a:r>
                <a:br>
                  <a:rPr lang="en-US" sz="3000" b="1" dirty="0" smtClean="0">
                    <a:solidFill>
                      <a:schemeClr val="accent3"/>
                    </a:solidFill>
                    <a:latin typeface="Segoe UI "/>
                    <a:cs typeface="Segoe UI "/>
                  </a:rPr>
                </a:br>
                <a:r>
                  <a:rPr lang="en-US" sz="3000" b="1" dirty="0" smtClean="0">
                    <a:solidFill>
                      <a:schemeClr val="accent3"/>
                    </a:solidFill>
                    <a:latin typeface="Segoe UI "/>
                    <a:cs typeface="Segoe UI "/>
                  </a:rPr>
                  <a:t>TO HPC</a:t>
                </a:r>
                <a:endParaRPr lang="en-US" sz="3000" b="1" dirty="0">
                  <a:solidFill>
                    <a:schemeClr val="accent3"/>
                  </a:solidFill>
                  <a:latin typeface="Segoe UI "/>
                  <a:cs typeface="Segoe UI "/>
                </a:endParaRPr>
              </a:p>
            </p:txBody>
          </p:sp>
        </p:grpSp>
        <p:sp>
          <p:nvSpPr>
            <p:cNvPr id="5" name="TextBox 4"/>
            <p:cNvSpPr txBox="1"/>
            <p:nvPr/>
          </p:nvSpPr>
          <p:spPr>
            <a:xfrm rot="19577587">
              <a:off x="2077603" y="5200325"/>
              <a:ext cx="670376" cy="369332"/>
            </a:xfrm>
            <a:prstGeom prst="rect">
              <a:avLst/>
            </a:prstGeom>
            <a:noFill/>
          </p:spPr>
          <p:txBody>
            <a:bodyPr wrap="none" rtlCol="0">
              <a:spAutoFit/>
            </a:bodyPr>
            <a:lstStyle/>
            <a:p>
              <a:r>
                <a:rPr lang="en-US" dirty="0" smtClean="0">
                  <a:solidFill>
                    <a:schemeClr val="bg1"/>
                  </a:solidFill>
                </a:rPr>
                <a:t>NEW</a:t>
              </a:r>
              <a:endParaRPr lang="en-US" dirty="0">
                <a:solidFill>
                  <a:schemeClr val="bg1"/>
                </a:solidFill>
              </a:endParaRPr>
            </a:p>
          </p:txBody>
        </p:sp>
      </p:grpSp>
    </p:spTree>
    <p:extLst>
      <p:ext uri="{BB962C8B-B14F-4D97-AF65-F5344CB8AC3E}">
        <p14:creationId xmlns:p14="http://schemas.microsoft.com/office/powerpoint/2010/main" val="166577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3146" y="2962656"/>
            <a:ext cx="940958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a:solidFill>
                  <a:srgbClr val="333333"/>
                </a:solidFill>
                <a:latin typeface="Segoe"/>
              </a:rPr>
              <a:t>Distributed runtimes</a:t>
            </a:r>
          </a:p>
        </p:txBody>
      </p:sp>
      <p:sp>
        <p:nvSpPr>
          <p:cNvPr id="10" name="Rounded Rectangle 9"/>
          <p:cNvSpPr/>
          <p:nvPr/>
        </p:nvSpPr>
        <p:spPr>
          <a:xfrm>
            <a:off x="203146" y="3968496"/>
            <a:ext cx="940958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a:solidFill>
                  <a:srgbClr val="333333"/>
                </a:solidFill>
                <a:latin typeface="Segoe"/>
              </a:rPr>
              <a:t>Cluster and cloud services</a:t>
            </a:r>
          </a:p>
        </p:txBody>
      </p:sp>
      <p:sp>
        <p:nvSpPr>
          <p:cNvPr id="11" name="Rounded Rectangle 10"/>
          <p:cNvSpPr/>
          <p:nvPr/>
        </p:nvSpPr>
        <p:spPr>
          <a:xfrm>
            <a:off x="203146" y="4988560"/>
            <a:ext cx="9409588" cy="926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mtClean="0">
                <a:solidFill>
                  <a:srgbClr val="333333"/>
                </a:solidFill>
                <a:latin typeface="Segoe"/>
              </a:rPr>
              <a:t>Platform</a:t>
            </a:r>
            <a:endParaRPr lang="en-US">
              <a:solidFill>
                <a:srgbClr val="333333"/>
              </a:solidFill>
              <a:latin typeface="Segoe"/>
            </a:endParaRPr>
          </a:p>
        </p:txBody>
      </p:sp>
      <p:sp>
        <p:nvSpPr>
          <p:cNvPr id="23" name="Rounded Rectangle 22"/>
          <p:cNvSpPr/>
          <p:nvPr/>
        </p:nvSpPr>
        <p:spPr>
          <a:xfrm>
            <a:off x="203146" y="1938528"/>
            <a:ext cx="9409589"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a:solidFill>
                  <a:srgbClr val="333333"/>
                </a:solidFill>
                <a:latin typeface="Segoe"/>
              </a:rPr>
              <a:t>Languages and Libraries</a:t>
            </a:r>
          </a:p>
        </p:txBody>
      </p:sp>
      <p:sp>
        <p:nvSpPr>
          <p:cNvPr id="24" name="Rounded Rectangle 23"/>
          <p:cNvSpPr/>
          <p:nvPr/>
        </p:nvSpPr>
        <p:spPr>
          <a:xfrm>
            <a:off x="203146" y="914400"/>
            <a:ext cx="9392515"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solidFill>
                  <a:srgbClr val="333333"/>
                </a:solidFill>
                <a:latin typeface="Segoe"/>
              </a:rPr>
              <a:t>Tools</a:t>
            </a:r>
            <a:endParaRPr lang="en-US" dirty="0">
              <a:solidFill>
                <a:srgbClr val="333333"/>
              </a:solidFill>
              <a:latin typeface="Segoe"/>
            </a:endParaRPr>
          </a:p>
        </p:txBody>
      </p:sp>
      <p:sp>
        <p:nvSpPr>
          <p:cNvPr id="2" name="Title 1"/>
          <p:cNvSpPr>
            <a:spLocks noGrp="1"/>
          </p:cNvSpPr>
          <p:nvPr>
            <p:ph type="title"/>
          </p:nvPr>
        </p:nvSpPr>
        <p:spPr/>
        <p:txBody>
          <a:bodyPr/>
          <a:lstStyle/>
          <a:p>
            <a:r>
              <a:rPr lang="en-US" dirty="0" smtClean="0"/>
              <a:t>Building blocks for Big Data</a:t>
            </a:r>
            <a:endParaRPr lang="en-US" dirty="0"/>
          </a:p>
        </p:txBody>
      </p:sp>
      <p:sp>
        <p:nvSpPr>
          <p:cNvPr id="3" name="Rectangle 2"/>
          <p:cNvSpPr/>
          <p:nvPr/>
        </p:nvSpPr>
        <p:spPr>
          <a:xfrm>
            <a:off x="5446345" y="4041648"/>
            <a:ext cx="3860781" cy="7589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latin typeface="Segoe"/>
              </a:rPr>
              <a:t>HPC provisioning, management, etc.</a:t>
            </a:r>
          </a:p>
        </p:txBody>
      </p:sp>
      <p:sp>
        <p:nvSpPr>
          <p:cNvPr id="4" name="Rectangle 3"/>
          <p:cNvSpPr/>
          <p:nvPr/>
        </p:nvSpPr>
        <p:spPr>
          <a:xfrm>
            <a:off x="5446344" y="3020184"/>
            <a:ext cx="1179743"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Segoe"/>
              </a:rPr>
              <a:t>MPI</a:t>
            </a:r>
            <a:endParaRPr lang="en-US" dirty="0">
              <a:latin typeface="Segoe"/>
            </a:endParaRPr>
          </a:p>
        </p:txBody>
      </p:sp>
      <p:sp>
        <p:nvSpPr>
          <p:cNvPr id="5" name="Rectangle 4"/>
          <p:cNvSpPr/>
          <p:nvPr/>
        </p:nvSpPr>
        <p:spPr>
          <a:xfrm>
            <a:off x="6759037" y="3020184"/>
            <a:ext cx="1182387"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mtClean="0">
                <a:latin typeface="Segoe"/>
              </a:rPr>
              <a:t>SOA</a:t>
            </a:r>
            <a:endParaRPr lang="en-US">
              <a:latin typeface="Segoe"/>
            </a:endParaRPr>
          </a:p>
        </p:txBody>
      </p:sp>
      <p:sp>
        <p:nvSpPr>
          <p:cNvPr id="6" name="Rectangle 5"/>
          <p:cNvSpPr/>
          <p:nvPr/>
        </p:nvSpPr>
        <p:spPr>
          <a:xfrm>
            <a:off x="8058457" y="3020184"/>
            <a:ext cx="1207164" cy="762000"/>
          </a:xfrm>
          <a:prstGeom prst="rect">
            <a:avLst/>
          </a:prstGeom>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latin typeface="Segoe"/>
              </a:rPr>
              <a:t>LINQ to HPC Runtime</a:t>
            </a:r>
            <a:endParaRPr lang="en-US" sz="1600" dirty="0">
              <a:latin typeface="Segoe"/>
            </a:endParaRPr>
          </a:p>
        </p:txBody>
      </p:sp>
      <p:sp>
        <p:nvSpPr>
          <p:cNvPr id="7" name="Rectangle 6"/>
          <p:cNvSpPr/>
          <p:nvPr/>
        </p:nvSpPr>
        <p:spPr>
          <a:xfrm>
            <a:off x="5422513" y="5090160"/>
            <a:ext cx="1777492"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bg1"/>
                </a:solidFill>
                <a:latin typeface="Segoe"/>
              </a:rPr>
              <a:t>Windows Server</a:t>
            </a:r>
            <a:endParaRPr lang="en-US" dirty="0">
              <a:solidFill>
                <a:schemeClr val="bg1"/>
              </a:solidFill>
              <a:latin typeface="Segoe"/>
            </a:endParaRPr>
          </a:p>
        </p:txBody>
      </p:sp>
      <p:sp>
        <p:nvSpPr>
          <p:cNvPr id="8" name="Rectangle 7"/>
          <p:cNvSpPr/>
          <p:nvPr/>
        </p:nvSpPr>
        <p:spPr>
          <a:xfrm>
            <a:off x="7453982" y="5090160"/>
            <a:ext cx="1777492"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bg1"/>
                </a:solidFill>
                <a:latin typeface="Segoe"/>
              </a:rPr>
              <a:t>Azure</a:t>
            </a:r>
            <a:endParaRPr lang="en-US" dirty="0">
              <a:solidFill>
                <a:schemeClr val="bg1"/>
              </a:solidFill>
              <a:latin typeface="Segoe"/>
            </a:endParaRPr>
          </a:p>
        </p:txBody>
      </p:sp>
      <p:sp>
        <p:nvSpPr>
          <p:cNvPr id="15" name="Rectangle 14"/>
          <p:cNvSpPr/>
          <p:nvPr/>
        </p:nvSpPr>
        <p:spPr>
          <a:xfrm>
            <a:off x="9959851" y="4003690"/>
            <a:ext cx="2025827" cy="6667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rgbClr val="333333"/>
                </a:solidFill>
                <a:latin typeface="Segoe"/>
              </a:rPr>
              <a:t>Distributed Storage Catalog</a:t>
            </a:r>
            <a:endParaRPr lang="en-US" sz="1400" dirty="0">
              <a:solidFill>
                <a:srgbClr val="333333"/>
              </a:solidFill>
              <a:latin typeface="Segoe"/>
            </a:endParaRPr>
          </a:p>
        </p:txBody>
      </p:sp>
      <p:sp>
        <p:nvSpPr>
          <p:cNvPr id="16" name="Rounded Rectangle 15"/>
          <p:cNvSpPr/>
          <p:nvPr/>
        </p:nvSpPr>
        <p:spPr>
          <a:xfrm>
            <a:off x="6500708" y="6006480"/>
            <a:ext cx="5325671" cy="699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333333"/>
                </a:solidFill>
                <a:latin typeface="Segoe"/>
              </a:rPr>
              <a:t>Bind individual NTFS shares together to support the </a:t>
            </a:r>
            <a:r>
              <a:rPr lang="en-US" sz="1600" dirty="0" smtClean="0">
                <a:solidFill>
                  <a:srgbClr val="333333"/>
                </a:solidFill>
                <a:latin typeface="Segoe"/>
              </a:rPr>
              <a:t>distributed </a:t>
            </a:r>
            <a:r>
              <a:rPr lang="en-US" sz="1600" dirty="0">
                <a:solidFill>
                  <a:srgbClr val="333333"/>
                </a:solidFill>
                <a:latin typeface="Segoe"/>
              </a:rPr>
              <a:t>runtime</a:t>
            </a:r>
          </a:p>
        </p:txBody>
      </p:sp>
      <p:cxnSp>
        <p:nvCxnSpPr>
          <p:cNvPr id="17" name="Straight Arrow Connector 16"/>
          <p:cNvCxnSpPr>
            <a:endCxn id="15" idx="2"/>
          </p:cNvCxnSpPr>
          <p:nvPr/>
        </p:nvCxnSpPr>
        <p:spPr>
          <a:xfrm flipV="1">
            <a:off x="10766796" y="4670440"/>
            <a:ext cx="205969" cy="133604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stCxn id="18" idx="2"/>
            <a:endCxn id="15" idx="0"/>
          </p:cNvCxnSpPr>
          <p:nvPr/>
        </p:nvCxnSpPr>
        <p:spPr>
          <a:xfrm>
            <a:off x="10972764" y="2621700"/>
            <a:ext cx="0" cy="138199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flipH="1">
            <a:off x="9231475" y="2182460"/>
            <a:ext cx="728377" cy="11551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5468769" y="2003688"/>
            <a:ext cx="3796851" cy="762000"/>
          </a:xfrm>
          <a:prstGeom prst="rect">
            <a:avLst/>
          </a:prstGeom>
          <a:effectLst>
            <a:glow rad="1016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latin typeface="Segoe"/>
              </a:rPr>
              <a:t>LINQ to HPC</a:t>
            </a:r>
          </a:p>
          <a:p>
            <a:pPr algn="ctr"/>
            <a:r>
              <a:rPr lang="en-US" dirty="0" smtClean="0">
                <a:latin typeface="Segoe"/>
              </a:rPr>
              <a:t>C#, VB.NET, F#, …</a:t>
            </a:r>
          </a:p>
        </p:txBody>
      </p:sp>
      <p:sp>
        <p:nvSpPr>
          <p:cNvPr id="22" name="Rectangle 21"/>
          <p:cNvSpPr/>
          <p:nvPr/>
        </p:nvSpPr>
        <p:spPr>
          <a:xfrm>
            <a:off x="5468769" y="987192"/>
            <a:ext cx="3796851" cy="76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Segoe"/>
              </a:rPr>
              <a:t>Visual </a:t>
            </a:r>
            <a:r>
              <a:rPr lang="en-US" sz="1600" b="1" dirty="0" smtClean="0">
                <a:latin typeface="Segoe"/>
              </a:rPr>
              <a:t>Studio</a:t>
            </a:r>
            <a:endParaRPr lang="en-US" sz="1600" b="1" dirty="0">
              <a:latin typeface="Segoe"/>
            </a:endParaRPr>
          </a:p>
          <a:p>
            <a:pPr algn="ctr"/>
            <a:r>
              <a:rPr lang="en-US" sz="1600" dirty="0" smtClean="0">
                <a:latin typeface="Segoe"/>
              </a:rPr>
              <a:t>.NET, LINQ, Excel, etc.</a:t>
            </a:r>
          </a:p>
        </p:txBody>
      </p:sp>
      <p:cxnSp>
        <p:nvCxnSpPr>
          <p:cNvPr id="27" name="Straight Arrow Connector 26"/>
          <p:cNvCxnSpPr>
            <a:endCxn id="21" idx="3"/>
          </p:cNvCxnSpPr>
          <p:nvPr/>
        </p:nvCxnSpPr>
        <p:spPr>
          <a:xfrm flipH="1">
            <a:off x="9265621" y="2182460"/>
            <a:ext cx="694231" cy="2022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Rectangle 17"/>
          <p:cNvSpPr/>
          <p:nvPr/>
        </p:nvSpPr>
        <p:spPr bwMode="auto">
          <a:xfrm>
            <a:off x="9959851" y="1590820"/>
            <a:ext cx="2025827" cy="1030881"/>
          </a:xfrm>
          <a:prstGeom prst="rect">
            <a:avLst/>
          </a:prstGeom>
          <a:ln>
            <a:solidFill>
              <a:srgbClr val="000000"/>
            </a:solidFill>
            <a:headEnd type="none" w="med" len="med"/>
            <a:tailEnd type="none" w="med" len="med"/>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333333"/>
                </a:solidFill>
                <a:latin typeface="Segoe"/>
              </a:rPr>
              <a:t>New in </a:t>
            </a:r>
          </a:p>
          <a:p>
            <a:pPr algn="ctr" defTabSz="914099" fontAlgn="base">
              <a:spcBef>
                <a:spcPct val="0"/>
              </a:spcBef>
              <a:spcAft>
                <a:spcPct val="0"/>
              </a:spcAft>
            </a:pPr>
            <a:r>
              <a:rPr lang="en-US" sz="2000" dirty="0" smtClean="0">
                <a:solidFill>
                  <a:srgbClr val="333333"/>
                </a:solidFill>
                <a:latin typeface="Segoe"/>
              </a:rPr>
              <a:t>HPC Server</a:t>
            </a:r>
            <a:endParaRPr lang="en-US" sz="2000" dirty="0">
              <a:solidFill>
                <a:srgbClr val="333333"/>
              </a:solidFill>
              <a:latin typeface="Segoe"/>
            </a:endParaRPr>
          </a:p>
        </p:txBody>
      </p:sp>
    </p:spTree>
    <p:extLst>
      <p:ext uri="{BB962C8B-B14F-4D97-AF65-F5344CB8AC3E}">
        <p14:creationId xmlns:p14="http://schemas.microsoft.com/office/powerpoint/2010/main" val="3889168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21"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1218795"/>
          </a:xfrm>
        </p:spPr>
        <p:txBody>
          <a:bodyPr>
            <a:normAutofit fontScale="90000"/>
          </a:bodyPr>
          <a:lstStyle/>
          <a:p>
            <a:r>
              <a:rPr lang="en-US" dirty="0" smtClean="0"/>
              <a:t>How does the </a:t>
            </a:r>
            <a:r>
              <a:rPr lang="en-US" dirty="0" smtClean="0">
                <a:gradFill flip="none" rotWithShape="1">
                  <a:gsLst>
                    <a:gs pos="0">
                      <a:srgbClr val="FFFFFF"/>
                    </a:gs>
                    <a:gs pos="86000">
                      <a:srgbClr val="FFFFFF"/>
                    </a:gs>
                  </a:gsLst>
                  <a:lin ang="5400000" scaled="0"/>
                  <a:tileRect/>
                </a:gradFill>
                <a:latin typeface="Segoe UI Semibold" pitchFamily="34" charset="0"/>
              </a:rPr>
              <a:t>Distributed Storage Catalog </a:t>
            </a:r>
            <a:r>
              <a:rPr lang="en-US" dirty="0" smtClean="0"/>
              <a:t>work?</a:t>
            </a:r>
            <a:br>
              <a:rPr lang="en-US" dirty="0" smtClean="0"/>
            </a:br>
            <a:r>
              <a:rPr lang="en-US" sz="3600" dirty="0" smtClean="0">
                <a:latin typeface="+mn-lt"/>
              </a:rPr>
              <a:t>Loading data onto the cluster, under the hood</a:t>
            </a:r>
            <a:endParaRPr lang="en-US" dirty="0">
              <a:latin typeface="+mn-lt"/>
            </a:endParaRPr>
          </a:p>
        </p:txBody>
      </p:sp>
      <p:sp>
        <p:nvSpPr>
          <p:cNvPr id="11" name="Rounded Rectangle 10"/>
          <p:cNvSpPr/>
          <p:nvPr/>
        </p:nvSpPr>
        <p:spPr>
          <a:xfrm>
            <a:off x="2640912" y="4329447"/>
            <a:ext cx="1301922" cy="210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smtClean="0">
                <a:solidFill>
                  <a:srgbClr val="000000"/>
                </a:solidFill>
              </a:rPr>
              <a:t>HPC Head Node</a:t>
            </a:r>
            <a:endParaRPr lang="en-US" sz="1200" b="1" dirty="0">
              <a:solidFill>
                <a:srgbClr val="000000"/>
              </a:solidFill>
            </a:endParaRPr>
          </a:p>
        </p:txBody>
      </p:sp>
      <p:pic>
        <p:nvPicPr>
          <p:cNvPr id="12" name="Picture 2" descr="\\eventsql\dvd\Online_ART\DVD_ART36\Artwork_Imagery\Icons - Illustrations\_ VISTA STYLE\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193" y="3338845"/>
            <a:ext cx="1257784" cy="943584"/>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01573" y="3053926"/>
            <a:ext cx="2742486" cy="2502660"/>
            <a:chOff x="76200" y="2590801"/>
            <a:chExt cx="2057400" cy="2502660"/>
          </a:xfrm>
        </p:grpSpPr>
        <p:sp>
          <p:nvSpPr>
            <p:cNvPr id="5" name="Rectangle 4"/>
            <p:cNvSpPr/>
            <p:nvPr/>
          </p:nvSpPr>
          <p:spPr>
            <a:xfrm>
              <a:off x="76200" y="2590801"/>
              <a:ext cx="1219200" cy="12222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0000"/>
                  </a:solidFill>
                </a:rPr>
                <a:t>Application or command line creates a new DSC file set.</a:t>
              </a:r>
              <a:endParaRPr lang="en-US" sz="1600" dirty="0">
                <a:solidFill>
                  <a:srgbClr val="000000"/>
                </a:solidFill>
              </a:endParaRPr>
            </a:p>
          </p:txBody>
        </p:sp>
        <p:cxnSp>
          <p:nvCxnSpPr>
            <p:cNvPr id="6" name="Straight Arrow Connector 5"/>
            <p:cNvCxnSpPr/>
            <p:nvPr/>
          </p:nvCxnSpPr>
          <p:spPr>
            <a:xfrm>
              <a:off x="1371600" y="34290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57200" y="4044569"/>
              <a:ext cx="1676400" cy="1048892"/>
              <a:chOff x="609600" y="4355338"/>
              <a:chExt cx="1676400" cy="1048892"/>
            </a:xfrm>
          </p:grpSpPr>
          <p:sp>
            <p:nvSpPr>
              <p:cNvPr id="16" name="Rounded Rectangle 15"/>
              <p:cNvSpPr/>
              <p:nvPr/>
            </p:nvSpPr>
            <p:spPr>
              <a:xfrm>
                <a:off x="762000" y="4495800"/>
                <a:ext cx="1524000" cy="9084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rPr>
                  <a:t> </a:t>
                </a:r>
                <a:r>
                  <a:rPr lang="en-US" sz="1600" dirty="0" smtClean="0">
                    <a:solidFill>
                      <a:srgbClr val="000000"/>
                    </a:solidFill>
                  </a:rPr>
                  <a:t>DSC creates a new file set entry in it’s database.</a:t>
                </a:r>
                <a:endParaRPr lang="en-US" dirty="0">
                  <a:solidFill>
                    <a:srgbClr val="000000"/>
                  </a:solidFill>
                </a:endParaRPr>
              </a:p>
            </p:txBody>
          </p:sp>
          <p:sp>
            <p:nvSpPr>
              <p:cNvPr id="17" name="Oval 16"/>
              <p:cNvSpPr/>
              <p:nvPr/>
            </p:nvSpPr>
            <p:spPr>
              <a:xfrm>
                <a:off x="609600" y="435533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18" name="Oval 17"/>
            <p:cNvSpPr/>
            <p:nvPr/>
          </p:nvSpPr>
          <p:spPr>
            <a:xfrm>
              <a:off x="1295400" y="3218629"/>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32" name="Rounded Rectangle 31"/>
          <p:cNvSpPr/>
          <p:nvPr/>
        </p:nvSpPr>
        <p:spPr>
          <a:xfrm>
            <a:off x="6462617" y="5186586"/>
            <a:ext cx="2069444" cy="187125"/>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a:solidFill>
                  <a:srgbClr val="333333"/>
                </a:solidFill>
              </a:rPr>
              <a:t>HPC Compute Nodes</a:t>
            </a:r>
          </a:p>
        </p:txBody>
      </p:sp>
      <p:pic>
        <p:nvPicPr>
          <p:cNvPr id="3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977" y="4044261"/>
            <a:ext cx="2476696" cy="1237163"/>
          </a:xfrm>
          <a:prstGeom prst="rect">
            <a:avLst/>
          </a:prstGeom>
          <a:extLst>
            <a:ext uri="{909E8E84-426E-40DD-AFC4-6F175D3DCCD1}">
              <a14:hiddenFill xmlns:a14="http://schemas.microsoft.com/office/drawing/2010/main">
                <a:solidFill>
                  <a:srgbClr val="FFFFFF"/>
                </a:solidFill>
              </a14:hiddenFill>
            </a:ext>
          </a:extLst>
        </p:spPr>
      </p:pic>
      <p:pic>
        <p:nvPicPr>
          <p:cNvPr id="3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8156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5870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3935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1649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29363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ventsql\dvd\Online_ART\DVD_ART36\Artwork_Imagery\Icons - Illustrations\_ VIRTUALIZATION ICONS\server.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9090" y="27406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5120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283492"/>
            <a:ext cx="2476696" cy="12371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12754" y="3970544"/>
            <a:ext cx="553357" cy="338554"/>
          </a:xfrm>
          <a:prstGeom prst="rect">
            <a:avLst/>
          </a:prstGeom>
          <a:noFill/>
        </p:spPr>
        <p:txBody>
          <a:bodyPr wrap="none" rtlCol="0">
            <a:spAutoFit/>
          </a:bodyPr>
          <a:lstStyle/>
          <a:p>
            <a:r>
              <a:rPr lang="en-US" sz="1600" b="1" dirty="0" smtClean="0"/>
              <a:t>DSC</a:t>
            </a:r>
            <a:endParaRPr lang="en-US" sz="1050" b="1" dirty="0"/>
          </a:p>
        </p:txBody>
      </p:sp>
      <p:pic>
        <p:nvPicPr>
          <p:cNvPr id="14" name="Picture 4" descr="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570" y="3574073"/>
            <a:ext cx="466782" cy="420214"/>
          </a:xfrm>
          <a:prstGeom prst="rect">
            <a:avLst/>
          </a:prstGeom>
          <a:noFill/>
          <a:ln w="9525">
            <a:noFill/>
            <a:miter lim="800000"/>
            <a:headEnd/>
            <a:tailEnd/>
          </a:ln>
        </p:spPr>
      </p:pic>
      <p:grpSp>
        <p:nvGrpSpPr>
          <p:cNvPr id="19" name="Group 18"/>
          <p:cNvGrpSpPr/>
          <p:nvPr/>
        </p:nvGrpSpPr>
        <p:grpSpPr>
          <a:xfrm>
            <a:off x="3447682" y="4774398"/>
            <a:ext cx="2811407" cy="1271522"/>
            <a:chOff x="257261" y="4208148"/>
            <a:chExt cx="2109105" cy="1271522"/>
          </a:xfrm>
        </p:grpSpPr>
        <p:sp>
          <p:nvSpPr>
            <p:cNvPr id="20" name="Rounded Rectangle 19"/>
            <p:cNvSpPr/>
            <p:nvPr/>
          </p:nvSpPr>
          <p:spPr>
            <a:xfrm>
              <a:off x="371475" y="4349371"/>
              <a:ext cx="1994891" cy="11302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0000"/>
                  </a:solidFill>
                </a:rPr>
                <a:t>  Application finishes adding files and </a:t>
              </a:r>
              <a:r>
                <a:rPr lang="en-US" sz="1600" b="1" dirty="0" smtClean="0">
                  <a:solidFill>
                    <a:srgbClr val="000000"/>
                  </a:solidFill>
                </a:rPr>
                <a:t>Seal</a:t>
              </a:r>
              <a:r>
                <a:rPr lang="en-US" sz="1600" dirty="0" smtClean="0">
                  <a:solidFill>
                    <a:srgbClr val="000000"/>
                  </a:solidFill>
                </a:rPr>
                <a:t>s the DSC file set.</a:t>
              </a:r>
              <a:endParaRPr lang="en-US" sz="1600" dirty="0">
                <a:solidFill>
                  <a:srgbClr val="000000"/>
                </a:solidFill>
              </a:endParaRPr>
            </a:p>
          </p:txBody>
        </p:sp>
        <p:sp>
          <p:nvSpPr>
            <p:cNvPr id="21" name="Oval 20"/>
            <p:cNvSpPr/>
            <p:nvPr/>
          </p:nvSpPr>
          <p:spPr>
            <a:xfrm>
              <a:off x="257261" y="420814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2b</a:t>
              </a:r>
              <a:endParaRPr lang="en-US" dirty="0"/>
            </a:p>
          </p:txBody>
        </p:sp>
      </p:grpSp>
      <p:grpSp>
        <p:nvGrpSpPr>
          <p:cNvPr id="74" name="Group 73"/>
          <p:cNvGrpSpPr/>
          <p:nvPr/>
        </p:nvGrpSpPr>
        <p:grpSpPr>
          <a:xfrm>
            <a:off x="1726750" y="1447397"/>
            <a:ext cx="7268850" cy="2217915"/>
            <a:chOff x="1726750" y="1447397"/>
            <a:chExt cx="7268850" cy="2217915"/>
          </a:xfrm>
        </p:grpSpPr>
        <p:sp>
          <p:nvSpPr>
            <p:cNvPr id="43" name="Oval 42"/>
            <p:cNvSpPr/>
            <p:nvPr/>
          </p:nvSpPr>
          <p:spPr>
            <a:xfrm>
              <a:off x="7846441" y="3296251"/>
              <a:ext cx="482474"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2a</a:t>
              </a:r>
              <a:endParaRPr lang="en-US" dirty="0"/>
            </a:p>
          </p:txBody>
        </p:sp>
        <p:grpSp>
          <p:nvGrpSpPr>
            <p:cNvPr id="70" name="Group 69"/>
            <p:cNvGrpSpPr/>
            <p:nvPr/>
          </p:nvGrpSpPr>
          <p:grpSpPr>
            <a:xfrm>
              <a:off x="1726750" y="1447397"/>
              <a:ext cx="7268850" cy="1946149"/>
              <a:chOff x="1726750" y="1447397"/>
              <a:chExt cx="7268850" cy="1946149"/>
            </a:xfrm>
          </p:grpSpPr>
          <p:grpSp>
            <p:nvGrpSpPr>
              <p:cNvPr id="53" name="Group 52"/>
              <p:cNvGrpSpPr/>
              <p:nvPr/>
            </p:nvGrpSpPr>
            <p:grpSpPr>
              <a:xfrm>
                <a:off x="1726750" y="1447397"/>
                <a:ext cx="4519229" cy="1946149"/>
                <a:chOff x="1295398" y="1307527"/>
                <a:chExt cx="3390305" cy="1662468"/>
              </a:xfrm>
            </p:grpSpPr>
            <p:cxnSp>
              <p:nvCxnSpPr>
                <p:cNvPr id="7" name="Straight Arrow Connector 6"/>
                <p:cNvCxnSpPr>
                  <a:stCxn id="25" idx="6"/>
                </p:cNvCxnSpPr>
                <p:nvPr/>
              </p:nvCxnSpPr>
              <p:spPr>
                <a:xfrm>
                  <a:off x="1657348" y="2785465"/>
                  <a:ext cx="3028355" cy="110679"/>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grpSp>
              <p:nvGrpSpPr>
                <p:cNvPr id="22" name="Group 21"/>
                <p:cNvGrpSpPr/>
                <p:nvPr/>
              </p:nvGrpSpPr>
              <p:grpSpPr>
                <a:xfrm>
                  <a:off x="2525624" y="1307527"/>
                  <a:ext cx="1835200" cy="1357977"/>
                  <a:chOff x="612725" y="4170806"/>
                  <a:chExt cx="1835200" cy="1357977"/>
                </a:xfrm>
              </p:grpSpPr>
              <p:sp>
                <p:nvSpPr>
                  <p:cNvPr id="23" name="Rounded Rectangle 22"/>
                  <p:cNvSpPr/>
                  <p:nvPr/>
                </p:nvSpPr>
                <p:spPr>
                  <a:xfrm>
                    <a:off x="761999" y="4355337"/>
                    <a:ext cx="1685926" cy="11734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 </a:t>
                    </a:r>
                    <a:r>
                      <a:rPr lang="en-US" sz="1600" dirty="0" smtClean="0">
                        <a:solidFill>
                          <a:srgbClr val="000000"/>
                        </a:solidFill>
                      </a:rPr>
                      <a:t>Application adds a file. DSC returns a </a:t>
                    </a:r>
                    <a:r>
                      <a:rPr lang="en-US" sz="1600" b="1" dirty="0" err="1" smtClean="0">
                        <a:solidFill>
                          <a:srgbClr val="000000"/>
                        </a:solidFill>
                      </a:rPr>
                      <a:t>WritePath</a:t>
                    </a:r>
                    <a:r>
                      <a:rPr lang="en-US" sz="1600" dirty="0" smtClean="0">
                        <a:solidFill>
                          <a:srgbClr val="000000"/>
                        </a:solidFill>
                      </a:rPr>
                      <a:t> and the application writes the file.</a:t>
                    </a:r>
                    <a:endParaRPr lang="en-US" sz="1400" dirty="0">
                      <a:solidFill>
                        <a:srgbClr val="000000"/>
                      </a:solidFill>
                    </a:endParaRPr>
                  </a:p>
                </p:txBody>
              </p:sp>
              <p:sp>
                <p:nvSpPr>
                  <p:cNvPr id="24" name="Oval 23"/>
                  <p:cNvSpPr/>
                  <p:nvPr/>
                </p:nvSpPr>
                <p:spPr>
                  <a:xfrm>
                    <a:off x="612725" y="4170806"/>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2a</a:t>
                    </a:r>
                    <a:endParaRPr lang="en-US" dirty="0"/>
                  </a:p>
                </p:txBody>
              </p:sp>
            </p:grpSp>
            <p:sp>
              <p:nvSpPr>
                <p:cNvPr id="25" name="Oval 24"/>
                <p:cNvSpPr/>
                <p:nvPr/>
              </p:nvSpPr>
              <p:spPr>
                <a:xfrm>
                  <a:off x="1295398" y="2600934"/>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2a</a:t>
                  </a:r>
                  <a:endParaRPr lang="en-US" dirty="0"/>
                </a:p>
              </p:txBody>
            </p:sp>
          </p:grpSp>
          <p:sp>
            <p:nvSpPr>
              <p:cNvPr id="58" name="Flowchart: Magnetic Disk 57"/>
              <p:cNvSpPr/>
              <p:nvPr/>
            </p:nvSpPr>
            <p:spPr bwMode="auto">
              <a:xfrm>
                <a:off x="8796584" y="3128629"/>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sp>
        <p:nvSpPr>
          <p:cNvPr id="67" name="Flowchart: Magnetic Disk 66"/>
          <p:cNvSpPr/>
          <p:nvPr/>
        </p:nvSpPr>
        <p:spPr bwMode="auto">
          <a:xfrm>
            <a:off x="9321437" y="3409580"/>
            <a:ext cx="199016" cy="255732"/>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1" name="Flowchart: Magnetic Disk 70"/>
          <p:cNvSpPr/>
          <p:nvPr/>
        </p:nvSpPr>
        <p:spPr bwMode="auto">
          <a:xfrm>
            <a:off x="9852758" y="3693077"/>
            <a:ext cx="199016" cy="255732"/>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79" name="Group 78"/>
          <p:cNvGrpSpPr/>
          <p:nvPr/>
        </p:nvGrpSpPr>
        <p:grpSpPr>
          <a:xfrm>
            <a:off x="8911354" y="1321399"/>
            <a:ext cx="2756772" cy="2849381"/>
            <a:chOff x="8911354" y="1321399"/>
            <a:chExt cx="2756772" cy="2849381"/>
          </a:xfrm>
        </p:grpSpPr>
        <p:cxnSp>
          <p:nvCxnSpPr>
            <p:cNvPr id="62" name="Straight Arrow Connector 61"/>
            <p:cNvCxnSpPr>
              <a:stCxn id="65" idx="4"/>
            </p:cNvCxnSpPr>
            <p:nvPr/>
          </p:nvCxnSpPr>
          <p:spPr>
            <a:xfrm rot="16200000" flipH="1">
              <a:off x="8575004" y="3593192"/>
              <a:ext cx="1155175" cy="1"/>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sp>
          <p:nvSpPr>
            <p:cNvPr id="65" name="Oval 64"/>
            <p:cNvSpPr/>
            <p:nvPr/>
          </p:nvSpPr>
          <p:spPr>
            <a:xfrm>
              <a:off x="8911354" y="2646545"/>
              <a:ext cx="482474"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3</a:t>
              </a:r>
              <a:endParaRPr lang="en-US" dirty="0"/>
            </a:p>
          </p:txBody>
        </p:sp>
        <p:grpSp>
          <p:nvGrpSpPr>
            <p:cNvPr id="29" name="Group 28"/>
            <p:cNvGrpSpPr/>
            <p:nvPr/>
          </p:nvGrpSpPr>
          <p:grpSpPr>
            <a:xfrm>
              <a:off x="8943422" y="1321399"/>
              <a:ext cx="2724704" cy="1245634"/>
              <a:chOff x="89541" y="4349371"/>
              <a:chExt cx="2044060" cy="1245634"/>
            </a:xfrm>
          </p:grpSpPr>
          <p:sp>
            <p:nvSpPr>
              <p:cNvPr id="30" name="Rounded Rectangle 29"/>
              <p:cNvSpPr/>
              <p:nvPr/>
            </p:nvSpPr>
            <p:spPr>
              <a:xfrm>
                <a:off x="247651" y="4495799"/>
                <a:ext cx="1885950" cy="10992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0000"/>
                    </a:solidFill>
                  </a:rPr>
                  <a:t>Once the DSC file set is sealed it becomes read-only and its files are replicated.</a:t>
                </a:r>
                <a:endParaRPr lang="en-US" sz="1600" dirty="0">
                  <a:solidFill>
                    <a:srgbClr val="000000"/>
                  </a:solidFill>
                </a:endParaRPr>
              </a:p>
            </p:txBody>
          </p:sp>
          <p:sp>
            <p:nvSpPr>
              <p:cNvPr id="31" name="Oval 30"/>
              <p:cNvSpPr/>
              <p:nvPr/>
            </p:nvSpPr>
            <p:spPr>
              <a:xfrm>
                <a:off x="89541" y="4349371"/>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3</a:t>
                </a:r>
                <a:endParaRPr lang="en-US" dirty="0"/>
              </a:p>
            </p:txBody>
          </p:sp>
        </p:grpSp>
      </p:grpSp>
      <p:sp>
        <p:nvSpPr>
          <p:cNvPr id="59" name="Flowchart: Magnetic Disk 58"/>
          <p:cNvSpPr/>
          <p:nvPr/>
        </p:nvSpPr>
        <p:spPr bwMode="auto">
          <a:xfrm>
            <a:off x="8801535" y="365551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0" name="Flowchart: Magnetic Disk 59"/>
          <p:cNvSpPr/>
          <p:nvPr/>
        </p:nvSpPr>
        <p:spPr bwMode="auto">
          <a:xfrm>
            <a:off x="8801535" y="4271083"/>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8" name="Flowchart: Magnetic Disk 67"/>
          <p:cNvSpPr/>
          <p:nvPr/>
        </p:nvSpPr>
        <p:spPr bwMode="auto">
          <a:xfrm>
            <a:off x="9326388" y="4502843"/>
            <a:ext cx="199016" cy="255732"/>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9" name="Flowchart: Magnetic Disk 68"/>
          <p:cNvSpPr/>
          <p:nvPr/>
        </p:nvSpPr>
        <p:spPr bwMode="auto">
          <a:xfrm>
            <a:off x="9326388" y="3911246"/>
            <a:ext cx="199016" cy="255732"/>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5" name="Flowchart: Magnetic Disk 74"/>
          <p:cNvSpPr/>
          <p:nvPr/>
        </p:nvSpPr>
        <p:spPr bwMode="auto">
          <a:xfrm>
            <a:off x="9852758" y="4271083"/>
            <a:ext cx="199016" cy="255732"/>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6" name="Flowchart: Magnetic Disk 75"/>
          <p:cNvSpPr/>
          <p:nvPr/>
        </p:nvSpPr>
        <p:spPr bwMode="auto">
          <a:xfrm>
            <a:off x="9852758" y="4802374"/>
            <a:ext cx="199016" cy="255732"/>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703377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1000"/>
                                        <p:tgtEl>
                                          <p:spTgt spid="6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1000"/>
                                        <p:tgtEl>
                                          <p:spTgt spid="75"/>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animBg="1"/>
      <p:bldP spid="71" grpId="1" animBg="1"/>
      <p:bldP spid="59" grpId="0" animBg="1"/>
      <p:bldP spid="60" grpId="0" animBg="1"/>
      <p:bldP spid="68" grpId="0" animBg="1"/>
      <p:bldP spid="69" grpId="0" animBg="1"/>
      <p:bldP spid="75" grpId="0" animBg="1"/>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prstGeom prst="rect">
            <a:avLst/>
          </a:prstGeom>
        </p:spPr>
        <p:txBody>
          <a:bodyPr>
            <a:normAutofit fontScale="90000"/>
          </a:bodyPr>
          <a:lstStyle/>
          <a:p>
            <a:r>
              <a:rPr lang="en-US" sz="4900" dirty="0" smtClean="0"/>
              <a:t>LINQ to HPC Queries</a:t>
            </a:r>
            <a:r>
              <a:rPr lang="en-US" dirty="0" smtClean="0"/>
              <a:t/>
            </a:r>
            <a:br>
              <a:rPr lang="en-US" dirty="0" smtClean="0"/>
            </a:br>
            <a:endParaRPr lang="en-US" sz="2222" cap="all" dirty="0">
              <a:solidFill>
                <a:srgbClr val="F79646"/>
              </a:solidFill>
            </a:endParaRPr>
          </a:p>
        </p:txBody>
      </p:sp>
      <p:sp>
        <p:nvSpPr>
          <p:cNvPr id="5" name="Rectangle 4"/>
          <p:cNvSpPr/>
          <p:nvPr/>
        </p:nvSpPr>
        <p:spPr>
          <a:xfrm>
            <a:off x="723322" y="1420887"/>
            <a:ext cx="5648105" cy="50629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US" sz="1700" dirty="0" err="1">
                <a:solidFill>
                  <a:srgbClr val="558ED5"/>
                </a:solidFill>
                <a:latin typeface="Segoe"/>
                <a:cs typeface="Segoe"/>
              </a:rPr>
              <a:t>var</a:t>
            </a:r>
            <a:r>
              <a:rPr lang="en-US" sz="1700" dirty="0">
                <a:latin typeface="Segoe"/>
                <a:cs typeface="Segoe"/>
              </a:rPr>
              <a:t> </a:t>
            </a:r>
            <a:r>
              <a:rPr lang="en-US" sz="1700" dirty="0" err="1">
                <a:latin typeface="Segoe"/>
                <a:cs typeface="Segoe"/>
              </a:rPr>
              <a:t>logentries</a:t>
            </a:r>
            <a:r>
              <a:rPr lang="en-US" sz="1700" dirty="0">
                <a:latin typeface="Segoe"/>
                <a:cs typeface="Segoe"/>
              </a:rPr>
              <a:t> </a:t>
            </a:r>
            <a:r>
              <a:rPr lang="en-US" sz="1700" dirty="0" smtClean="0">
                <a:latin typeface="Segoe"/>
                <a:cs typeface="Segoe"/>
              </a:rPr>
              <a:t>= </a:t>
            </a:r>
            <a:r>
              <a:rPr lang="en-US" sz="1700" dirty="0" smtClean="0">
                <a:solidFill>
                  <a:srgbClr val="558ED5"/>
                </a:solidFill>
                <a:latin typeface="Segoe"/>
                <a:cs typeface="Segoe"/>
              </a:rPr>
              <a:t>from</a:t>
            </a:r>
            <a:r>
              <a:rPr lang="en-US" sz="1700" dirty="0" smtClean="0">
                <a:latin typeface="Segoe"/>
                <a:cs typeface="Segoe"/>
              </a:rPr>
              <a:t> r </a:t>
            </a:r>
            <a:r>
              <a:rPr lang="en-US" sz="1700" dirty="0" smtClean="0">
                <a:solidFill>
                  <a:srgbClr val="558ED5"/>
                </a:solidFill>
                <a:latin typeface="Segoe"/>
                <a:cs typeface="Segoe"/>
              </a:rPr>
              <a:t>in</a:t>
            </a:r>
            <a:r>
              <a:rPr lang="en-US" sz="1700" dirty="0" smtClean="0">
                <a:latin typeface="Segoe"/>
                <a:cs typeface="Segoe"/>
              </a:rPr>
              <a:t>    </a:t>
            </a:r>
            <a:br>
              <a:rPr lang="en-US" sz="1700" dirty="0" smtClean="0">
                <a:latin typeface="Segoe"/>
                <a:cs typeface="Segoe"/>
              </a:rPr>
            </a:br>
            <a:r>
              <a:rPr lang="en-US" sz="1700" dirty="0" smtClean="0">
                <a:latin typeface="Segoe"/>
                <a:cs typeface="Segoe"/>
              </a:rPr>
              <a:t>        </a:t>
            </a:r>
            <a:r>
              <a:rPr lang="en-US" sz="1700" dirty="0" err="1" smtClean="0">
                <a:latin typeface="Segoe"/>
                <a:cs typeface="Segoe"/>
              </a:rPr>
              <a:t>context.FromDsc</a:t>
            </a:r>
            <a:r>
              <a:rPr lang="en-US" sz="1700" dirty="0" smtClean="0">
                <a:latin typeface="Segoe"/>
                <a:cs typeface="Segoe"/>
              </a:rPr>
              <a:t>&lt;</a:t>
            </a:r>
            <a:r>
              <a:rPr lang="en-US" sz="1700" dirty="0" err="1" smtClean="0">
                <a:latin typeface="Segoe"/>
                <a:cs typeface="Segoe"/>
              </a:rPr>
              <a:t>LineRecord</a:t>
            </a:r>
            <a:r>
              <a:rPr lang="en-US" sz="1700" dirty="0" smtClean="0">
                <a:latin typeface="Segoe"/>
                <a:cs typeface="Segoe"/>
              </a:rPr>
              <a:t>&gt;(</a:t>
            </a:r>
            <a:r>
              <a:rPr lang="en-US" sz="1700" dirty="0">
                <a:latin typeface="Segoe"/>
                <a:cs typeface="Segoe"/>
              </a:rPr>
              <a:t>"</a:t>
            </a:r>
            <a:r>
              <a:rPr lang="en-US" sz="1700" dirty="0" smtClean="0">
                <a:latin typeface="Segoe"/>
                <a:cs typeface="Segoe"/>
              </a:rPr>
              <a:t>Logs</a:t>
            </a:r>
            <a:r>
              <a:rPr lang="en-US" sz="1700" dirty="0">
                <a:latin typeface="Segoe"/>
                <a:cs typeface="Segoe"/>
              </a:rPr>
              <a:t>"</a:t>
            </a:r>
            <a:r>
              <a:rPr lang="en-US" sz="1700" dirty="0" smtClean="0">
                <a:latin typeface="Segoe"/>
                <a:cs typeface="Segoe"/>
              </a:rPr>
              <a:t>)</a:t>
            </a:r>
            <a:endParaRPr lang="en-US" sz="1700" dirty="0">
              <a:latin typeface="Segoe"/>
              <a:cs typeface="Segoe"/>
            </a:endParaRPr>
          </a:p>
          <a:p>
            <a:pPr>
              <a:spcBef>
                <a:spcPct val="0"/>
              </a:spcBef>
            </a:pPr>
            <a:r>
              <a:rPr lang="en-US" sz="1700" dirty="0" smtClean="0">
                <a:latin typeface="Segoe"/>
                <a:cs typeface="Segoe"/>
              </a:rPr>
              <a:t>        </a:t>
            </a:r>
            <a:r>
              <a:rPr lang="en-US" sz="1700" dirty="0">
                <a:solidFill>
                  <a:srgbClr val="558ED5"/>
                </a:solidFill>
                <a:latin typeface="Segoe"/>
                <a:cs typeface="Segoe"/>
              </a:rPr>
              <a:t>where</a:t>
            </a:r>
            <a:r>
              <a:rPr lang="en-US" sz="1700" dirty="0">
                <a:latin typeface="Segoe"/>
                <a:cs typeface="Segoe"/>
              </a:rPr>
              <a:t> </a:t>
            </a:r>
            <a:r>
              <a:rPr lang="en-US" sz="1700" dirty="0" smtClean="0">
                <a:latin typeface="Segoe"/>
                <a:cs typeface="Segoe"/>
              </a:rPr>
              <a:t>!</a:t>
            </a:r>
            <a:r>
              <a:rPr lang="en-US" sz="1700" dirty="0" err="1">
                <a:latin typeface="Segoe"/>
                <a:cs typeface="Segoe"/>
              </a:rPr>
              <a:t>r</a:t>
            </a:r>
            <a:r>
              <a:rPr lang="en-US" sz="1700" dirty="0" err="1" smtClean="0">
                <a:latin typeface="Segoe"/>
                <a:cs typeface="Segoe"/>
              </a:rPr>
              <a:t>.Line.StartsWith</a:t>
            </a:r>
            <a:r>
              <a:rPr lang="en-US" sz="1700" dirty="0">
                <a:latin typeface="Segoe"/>
                <a:cs typeface="Segoe"/>
              </a:rPr>
              <a:t>("#")</a:t>
            </a: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new </a:t>
            </a:r>
            <a:r>
              <a:rPr lang="en-US" sz="1700" dirty="0" err="1" smtClean="0">
                <a:solidFill>
                  <a:srgbClr val="0000FF"/>
                </a:solidFill>
                <a:latin typeface="Segoe"/>
                <a:cs typeface="Segoe"/>
              </a:rPr>
              <a:t>LogEntry</a:t>
            </a:r>
            <a:r>
              <a:rPr lang="en-US" sz="1700" dirty="0" smtClean="0">
                <a:latin typeface="Segoe"/>
                <a:cs typeface="Segoe"/>
              </a:rPr>
              <a:t>(</a:t>
            </a:r>
            <a:r>
              <a:rPr lang="en-US" sz="1700" dirty="0" err="1" smtClean="0">
                <a:latin typeface="Segoe"/>
                <a:cs typeface="Segoe"/>
              </a:rPr>
              <a:t>r.Line</a:t>
            </a:r>
            <a:r>
              <a:rPr lang="en-US" sz="1700" dirty="0">
                <a:latin typeface="Segoe"/>
                <a:cs typeface="Segoe"/>
              </a:rPr>
              <a:t>);</a:t>
            </a:r>
          </a:p>
          <a:p>
            <a:pPr>
              <a:spcBef>
                <a:spcPct val="0"/>
              </a:spcBef>
            </a:pPr>
            <a:r>
              <a:rPr lang="en-US" sz="1700" dirty="0" err="1">
                <a:solidFill>
                  <a:srgbClr val="558ED5"/>
                </a:solidFill>
                <a:latin typeface="Segoe"/>
                <a:cs typeface="Segoe"/>
              </a:rPr>
              <a:t>var</a:t>
            </a:r>
            <a:r>
              <a:rPr lang="en-US" sz="1700" dirty="0">
                <a:latin typeface="Segoe"/>
                <a:cs typeface="Segoe"/>
              </a:rPr>
              <a:t> </a:t>
            </a:r>
            <a:r>
              <a:rPr lang="en-US" sz="1700" dirty="0" smtClean="0">
                <a:latin typeface="Segoe"/>
                <a:cs typeface="Segoe"/>
              </a:rPr>
              <a:t>users </a:t>
            </a:r>
            <a:r>
              <a:rPr lang="en-US" sz="1700" dirty="0">
                <a:latin typeface="Segoe"/>
                <a:cs typeface="Segoe"/>
              </a:rPr>
              <a:t>= </a:t>
            </a:r>
          </a:p>
          <a:p>
            <a:pPr>
              <a:spcBef>
                <a:spcPct val="0"/>
              </a:spcBef>
            </a:pPr>
            <a:r>
              <a:rPr lang="en-US" sz="1700" dirty="0">
                <a:solidFill>
                  <a:srgbClr val="558ED5"/>
                </a:solidFill>
                <a:latin typeface="Segoe"/>
                <a:cs typeface="Segoe"/>
              </a:rPr>
              <a:t>        from</a:t>
            </a:r>
            <a:r>
              <a:rPr lang="en-US" sz="1700" dirty="0">
                <a:latin typeface="Segoe"/>
                <a:cs typeface="Segoe"/>
              </a:rPr>
              <a:t> access </a:t>
            </a:r>
            <a:r>
              <a:rPr lang="en-US" sz="1700" dirty="0">
                <a:solidFill>
                  <a:srgbClr val="558ED5"/>
                </a:solidFill>
                <a:latin typeface="Segoe"/>
                <a:cs typeface="Segoe"/>
              </a:rPr>
              <a:t>in</a:t>
            </a:r>
            <a:r>
              <a:rPr lang="en-US" sz="1700" dirty="0">
                <a:latin typeface="Segoe"/>
                <a:cs typeface="Segoe"/>
              </a:rPr>
              <a:t> </a:t>
            </a:r>
            <a:r>
              <a:rPr lang="en-US" sz="1700" dirty="0" err="1">
                <a:latin typeface="Segoe"/>
                <a:cs typeface="Segoe"/>
              </a:rPr>
              <a:t>logentries</a:t>
            </a:r>
            <a:endParaRPr lang="en-US" sz="1700" dirty="0">
              <a:latin typeface="Segoe"/>
              <a:cs typeface="Segoe"/>
            </a:endParaRPr>
          </a:p>
          <a:p>
            <a:pPr>
              <a:spcBef>
                <a:spcPct val="0"/>
              </a:spcBef>
            </a:pPr>
            <a:r>
              <a:rPr lang="en-US" sz="1700" dirty="0">
                <a:latin typeface="Segoe"/>
                <a:cs typeface="Segoe"/>
              </a:rPr>
              <a:t>        </a:t>
            </a:r>
            <a:r>
              <a:rPr lang="en-US" sz="1700" dirty="0">
                <a:solidFill>
                  <a:srgbClr val="558ED5"/>
                </a:solidFill>
                <a:latin typeface="Segoe"/>
                <a:cs typeface="Segoe"/>
              </a:rPr>
              <a:t>where</a:t>
            </a:r>
            <a:r>
              <a:rPr lang="en-US" sz="1700" dirty="0">
                <a:latin typeface="Segoe"/>
                <a:cs typeface="Segoe"/>
              </a:rPr>
              <a:t> </a:t>
            </a:r>
            <a:r>
              <a:rPr lang="en-US" sz="1700" dirty="0" err="1" smtClean="0">
                <a:latin typeface="Segoe"/>
                <a:cs typeface="Segoe"/>
              </a:rPr>
              <a:t>access.User.EndsWith</a:t>
            </a:r>
            <a:r>
              <a:rPr lang="en-US" sz="1700" dirty="0" smtClean="0">
                <a:latin typeface="Segoe"/>
                <a:cs typeface="Segoe"/>
              </a:rPr>
              <a:t>(@"\</a:t>
            </a:r>
            <a:r>
              <a:rPr lang="en-US" sz="1700" dirty="0" err="1" smtClean="0">
                <a:solidFill>
                  <a:srgbClr val="FF0000"/>
                </a:solidFill>
                <a:latin typeface="Segoe"/>
                <a:cs typeface="Segoe"/>
              </a:rPr>
              <a:t>ade</a:t>
            </a:r>
            <a:r>
              <a:rPr lang="en-US" sz="1700" dirty="0" smtClean="0">
                <a:latin typeface="Segoe"/>
                <a:cs typeface="Segoe"/>
              </a:rPr>
              <a:t>")</a:t>
            </a:r>
            <a:endParaRPr lang="en-US" sz="1700" dirty="0">
              <a:latin typeface="Segoe"/>
              <a:cs typeface="Segoe"/>
            </a:endParaRP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access;</a:t>
            </a:r>
          </a:p>
          <a:p>
            <a:pPr>
              <a:spcBef>
                <a:spcPct val="0"/>
              </a:spcBef>
            </a:pPr>
            <a:r>
              <a:rPr lang="en-US" sz="1700" dirty="0" err="1">
                <a:solidFill>
                  <a:srgbClr val="558ED5"/>
                </a:solidFill>
                <a:latin typeface="Segoe"/>
                <a:cs typeface="Segoe"/>
              </a:rPr>
              <a:t>var</a:t>
            </a:r>
            <a:r>
              <a:rPr lang="en-US" sz="1700" dirty="0">
                <a:latin typeface="Segoe"/>
                <a:cs typeface="Segoe"/>
              </a:rPr>
              <a:t> accesses =</a:t>
            </a:r>
          </a:p>
          <a:p>
            <a:pPr>
              <a:spcBef>
                <a:spcPct val="0"/>
              </a:spcBef>
            </a:pPr>
            <a:r>
              <a:rPr lang="en-US" sz="1700" dirty="0">
                <a:latin typeface="Segoe"/>
                <a:cs typeface="Segoe"/>
              </a:rPr>
              <a:t>        </a:t>
            </a:r>
            <a:r>
              <a:rPr lang="en-US" sz="1700" dirty="0">
                <a:solidFill>
                  <a:srgbClr val="558ED5"/>
                </a:solidFill>
                <a:latin typeface="Segoe"/>
                <a:cs typeface="Segoe"/>
              </a:rPr>
              <a:t>from</a:t>
            </a:r>
            <a:r>
              <a:rPr lang="en-US" sz="1700" dirty="0">
                <a:latin typeface="Segoe"/>
                <a:cs typeface="Segoe"/>
              </a:rPr>
              <a:t> access </a:t>
            </a:r>
            <a:r>
              <a:rPr lang="en-US" sz="1700" dirty="0">
                <a:solidFill>
                  <a:srgbClr val="558ED5"/>
                </a:solidFill>
                <a:latin typeface="Segoe"/>
                <a:cs typeface="Segoe"/>
              </a:rPr>
              <a:t>in</a:t>
            </a:r>
            <a:r>
              <a:rPr lang="en-US" sz="1700" dirty="0">
                <a:latin typeface="Segoe"/>
                <a:cs typeface="Segoe"/>
              </a:rPr>
              <a:t> user</a:t>
            </a:r>
          </a:p>
          <a:p>
            <a:pPr>
              <a:spcBef>
                <a:spcPct val="0"/>
              </a:spcBef>
            </a:pPr>
            <a:r>
              <a:rPr lang="en-US" sz="1700" dirty="0">
                <a:latin typeface="Segoe"/>
                <a:cs typeface="Segoe"/>
              </a:rPr>
              <a:t>        </a:t>
            </a:r>
            <a:r>
              <a:rPr lang="en-US" sz="1700" dirty="0">
                <a:solidFill>
                  <a:srgbClr val="558ED5"/>
                </a:solidFill>
                <a:latin typeface="Segoe"/>
                <a:cs typeface="Segoe"/>
              </a:rPr>
              <a:t>group</a:t>
            </a:r>
            <a:r>
              <a:rPr lang="en-US" sz="1700" dirty="0">
                <a:latin typeface="Segoe"/>
                <a:cs typeface="Segoe"/>
              </a:rPr>
              <a:t> access </a:t>
            </a:r>
            <a:r>
              <a:rPr lang="en-US" sz="1700" dirty="0">
                <a:solidFill>
                  <a:srgbClr val="558ED5"/>
                </a:solidFill>
                <a:latin typeface="Segoe"/>
                <a:cs typeface="Segoe"/>
              </a:rPr>
              <a:t>by</a:t>
            </a:r>
            <a:r>
              <a:rPr lang="en-US" sz="1700" dirty="0">
                <a:latin typeface="Segoe"/>
                <a:cs typeface="Segoe"/>
              </a:rPr>
              <a:t> </a:t>
            </a:r>
            <a:r>
              <a:rPr lang="en-US" sz="1700" dirty="0" err="1" smtClean="0">
                <a:latin typeface="Segoe"/>
                <a:cs typeface="Segoe"/>
              </a:rPr>
              <a:t>access.Page</a:t>
            </a:r>
            <a:r>
              <a:rPr lang="en-US" sz="1700" dirty="0" smtClean="0">
                <a:latin typeface="Segoe"/>
                <a:cs typeface="Segoe"/>
              </a:rPr>
              <a:t> </a:t>
            </a:r>
            <a:r>
              <a:rPr lang="en-US" sz="1700" dirty="0">
                <a:solidFill>
                  <a:srgbClr val="558ED5"/>
                </a:solidFill>
                <a:latin typeface="Segoe"/>
                <a:cs typeface="Segoe"/>
              </a:rPr>
              <a:t>into</a:t>
            </a:r>
            <a:r>
              <a:rPr lang="en-US" sz="1700" dirty="0">
                <a:latin typeface="Segoe"/>
                <a:cs typeface="Segoe"/>
              </a:rPr>
              <a:t> pages</a:t>
            </a: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new </a:t>
            </a:r>
            <a:r>
              <a:rPr lang="en-US" sz="1700" dirty="0" err="1">
                <a:solidFill>
                  <a:srgbClr val="0000FF"/>
                </a:solidFill>
                <a:latin typeface="Segoe"/>
                <a:cs typeface="Segoe"/>
              </a:rPr>
              <a:t>UserPageCount</a:t>
            </a:r>
            <a:r>
              <a:rPr lang="en-US" sz="1700" dirty="0" smtClean="0">
                <a:latin typeface="Segoe"/>
                <a:cs typeface="Segoe"/>
              </a:rPr>
              <a:t>(“</a:t>
            </a:r>
            <a:r>
              <a:rPr lang="en-US" sz="1700" dirty="0" err="1" smtClean="0">
                <a:solidFill>
                  <a:srgbClr val="FF0000"/>
                </a:solidFill>
                <a:latin typeface="Segoe"/>
                <a:cs typeface="Segoe"/>
              </a:rPr>
              <a:t>ade</a:t>
            </a:r>
            <a:r>
              <a:rPr lang="en-US" sz="1700" dirty="0" smtClean="0">
                <a:latin typeface="Segoe"/>
                <a:cs typeface="Segoe"/>
              </a:rPr>
              <a:t>", </a:t>
            </a:r>
            <a:br>
              <a:rPr lang="en-US" sz="1700" dirty="0" smtClean="0">
                <a:latin typeface="Segoe"/>
                <a:cs typeface="Segoe"/>
              </a:rPr>
            </a:br>
            <a:r>
              <a:rPr lang="en-US" sz="1700" dirty="0" smtClean="0">
                <a:latin typeface="Segoe"/>
                <a:cs typeface="Segoe"/>
              </a:rPr>
              <a:t>	</a:t>
            </a:r>
            <a:r>
              <a:rPr lang="en-US" sz="1700" dirty="0" err="1" smtClean="0">
                <a:latin typeface="Segoe"/>
                <a:cs typeface="Segoe"/>
              </a:rPr>
              <a:t>pages.Key</a:t>
            </a:r>
            <a:r>
              <a:rPr lang="en-US" sz="1700" dirty="0" smtClean="0">
                <a:latin typeface="Segoe"/>
                <a:cs typeface="Segoe"/>
              </a:rPr>
              <a:t>, </a:t>
            </a:r>
            <a:r>
              <a:rPr lang="en-US" sz="1700" dirty="0" err="1" smtClean="0">
                <a:latin typeface="Segoe"/>
                <a:cs typeface="Segoe"/>
              </a:rPr>
              <a:t>pages.Count</a:t>
            </a:r>
            <a:r>
              <a:rPr lang="en-US" sz="1700" dirty="0">
                <a:latin typeface="Segoe"/>
                <a:cs typeface="Segoe"/>
              </a:rPr>
              <a:t>());</a:t>
            </a:r>
          </a:p>
          <a:p>
            <a:pPr>
              <a:spcBef>
                <a:spcPct val="0"/>
              </a:spcBef>
            </a:pPr>
            <a:r>
              <a:rPr lang="en-US" sz="1700" dirty="0" err="1">
                <a:solidFill>
                  <a:srgbClr val="558ED5"/>
                </a:solidFill>
                <a:latin typeface="Segoe"/>
                <a:cs typeface="Segoe"/>
              </a:rPr>
              <a:t>var</a:t>
            </a:r>
            <a:r>
              <a:rPr lang="en-US" sz="1700" dirty="0">
                <a:latin typeface="Segoe"/>
                <a:cs typeface="Segoe"/>
              </a:rPr>
              <a:t> </a:t>
            </a:r>
            <a:r>
              <a:rPr lang="en-US" sz="1700" dirty="0" err="1">
                <a:latin typeface="Segoe"/>
                <a:cs typeface="Segoe"/>
              </a:rPr>
              <a:t>htmAccesses</a:t>
            </a:r>
            <a:r>
              <a:rPr lang="en-US" sz="1700" dirty="0">
                <a:latin typeface="Segoe"/>
                <a:cs typeface="Segoe"/>
              </a:rPr>
              <a:t> =</a:t>
            </a:r>
          </a:p>
          <a:p>
            <a:pPr>
              <a:spcBef>
                <a:spcPct val="0"/>
              </a:spcBef>
            </a:pPr>
            <a:r>
              <a:rPr lang="en-US" sz="1700" dirty="0">
                <a:latin typeface="Segoe"/>
                <a:cs typeface="Segoe"/>
              </a:rPr>
              <a:t>        </a:t>
            </a:r>
            <a:r>
              <a:rPr lang="en-US" sz="1700" dirty="0">
                <a:solidFill>
                  <a:srgbClr val="558ED5"/>
                </a:solidFill>
                <a:latin typeface="Segoe"/>
                <a:cs typeface="Segoe"/>
              </a:rPr>
              <a:t>from</a:t>
            </a:r>
            <a:r>
              <a:rPr lang="en-US" sz="1700" dirty="0">
                <a:latin typeface="Segoe"/>
                <a:cs typeface="Segoe"/>
              </a:rPr>
              <a:t> access </a:t>
            </a:r>
            <a:r>
              <a:rPr lang="en-US" sz="1700" dirty="0">
                <a:solidFill>
                  <a:srgbClr val="558ED5"/>
                </a:solidFill>
                <a:latin typeface="Segoe"/>
                <a:cs typeface="Segoe"/>
              </a:rPr>
              <a:t>in</a:t>
            </a:r>
            <a:r>
              <a:rPr lang="en-US" sz="1700" dirty="0">
                <a:latin typeface="Segoe"/>
                <a:cs typeface="Segoe"/>
              </a:rPr>
              <a:t> accesses</a:t>
            </a:r>
          </a:p>
          <a:p>
            <a:pPr>
              <a:spcBef>
                <a:spcPct val="0"/>
              </a:spcBef>
            </a:pPr>
            <a:r>
              <a:rPr lang="en-US" sz="1700" dirty="0">
                <a:latin typeface="Segoe"/>
                <a:cs typeface="Segoe"/>
              </a:rPr>
              <a:t>        </a:t>
            </a:r>
            <a:r>
              <a:rPr lang="en-US" sz="1700" dirty="0">
                <a:solidFill>
                  <a:srgbClr val="558ED5"/>
                </a:solidFill>
                <a:latin typeface="Segoe"/>
                <a:cs typeface="Segoe"/>
              </a:rPr>
              <a:t>where</a:t>
            </a:r>
            <a:r>
              <a:rPr lang="en-US" sz="1700" dirty="0">
                <a:latin typeface="Segoe"/>
                <a:cs typeface="Segoe"/>
              </a:rPr>
              <a:t> </a:t>
            </a:r>
            <a:r>
              <a:rPr lang="en-US" sz="1700" dirty="0" err="1" smtClean="0">
                <a:latin typeface="Segoe"/>
                <a:cs typeface="Segoe"/>
              </a:rPr>
              <a:t>access.Page.EndsWith</a:t>
            </a:r>
            <a:r>
              <a:rPr lang="en-US" sz="1700" dirty="0">
                <a:latin typeface="Segoe"/>
                <a:cs typeface="Segoe"/>
              </a:rPr>
              <a:t>(".</a:t>
            </a:r>
            <a:r>
              <a:rPr lang="en-US" sz="1700" dirty="0" err="1">
                <a:latin typeface="Segoe"/>
                <a:cs typeface="Segoe"/>
              </a:rPr>
              <a:t>htm</a:t>
            </a:r>
            <a:r>
              <a:rPr lang="en-US" sz="1700" dirty="0">
                <a:latin typeface="Segoe"/>
                <a:cs typeface="Segoe"/>
              </a:rPr>
              <a:t>")</a:t>
            </a:r>
          </a:p>
          <a:p>
            <a:pPr>
              <a:spcBef>
                <a:spcPct val="0"/>
              </a:spcBef>
            </a:pPr>
            <a:r>
              <a:rPr lang="en-US" sz="1700" dirty="0">
                <a:latin typeface="Segoe"/>
                <a:cs typeface="Segoe"/>
              </a:rPr>
              <a:t>        </a:t>
            </a:r>
            <a:r>
              <a:rPr lang="en-US" sz="1700" dirty="0" err="1">
                <a:solidFill>
                  <a:srgbClr val="558ED5"/>
                </a:solidFill>
                <a:latin typeface="Segoe"/>
                <a:cs typeface="Segoe"/>
              </a:rPr>
              <a:t>orderby</a:t>
            </a:r>
            <a:r>
              <a:rPr lang="en-US" sz="1700" dirty="0">
                <a:latin typeface="Segoe"/>
                <a:cs typeface="Segoe"/>
              </a:rPr>
              <a:t> </a:t>
            </a:r>
            <a:r>
              <a:rPr lang="en-US" sz="1700" dirty="0" err="1" smtClean="0">
                <a:latin typeface="Segoe"/>
                <a:cs typeface="Segoe"/>
              </a:rPr>
              <a:t>access.Count</a:t>
            </a:r>
            <a:r>
              <a:rPr lang="en-US" sz="1700" dirty="0" smtClean="0">
                <a:latin typeface="Segoe"/>
                <a:cs typeface="Segoe"/>
              </a:rPr>
              <a:t> </a:t>
            </a:r>
            <a:r>
              <a:rPr lang="en-US" sz="1700" dirty="0">
                <a:solidFill>
                  <a:srgbClr val="558ED5"/>
                </a:solidFill>
                <a:latin typeface="Segoe"/>
                <a:cs typeface="Segoe"/>
              </a:rPr>
              <a:t>descending</a:t>
            </a: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access; </a:t>
            </a:r>
            <a:endParaRPr lang="en-US" sz="1700" dirty="0" smtClean="0">
              <a:latin typeface="Segoe"/>
              <a:cs typeface="Segoe"/>
            </a:endParaRPr>
          </a:p>
          <a:p>
            <a:pPr>
              <a:spcBef>
                <a:spcPct val="0"/>
              </a:spcBef>
            </a:pPr>
            <a:r>
              <a:rPr lang="en-US" sz="1700" dirty="0" err="1" smtClean="0">
                <a:latin typeface="Segoe"/>
                <a:cs typeface="Segoe"/>
              </a:rPr>
              <a:t>htmAccesses.ToDsc</a:t>
            </a:r>
            <a:r>
              <a:rPr lang="en-US" sz="1700" dirty="0" smtClean="0">
                <a:latin typeface="Segoe"/>
                <a:cs typeface="Segoe"/>
              </a:rPr>
              <a:t>(</a:t>
            </a:r>
            <a:r>
              <a:rPr lang="en-US" sz="1700" dirty="0">
                <a:latin typeface="Segoe"/>
                <a:cs typeface="Segoe"/>
              </a:rPr>
              <a:t>"</a:t>
            </a:r>
            <a:r>
              <a:rPr lang="en-US" sz="1700" dirty="0" smtClean="0">
                <a:latin typeface="Segoe"/>
                <a:cs typeface="Segoe"/>
              </a:rPr>
              <a:t>Result");</a:t>
            </a:r>
            <a:endParaRPr lang="en-US" sz="1700" dirty="0">
              <a:latin typeface="Segoe"/>
              <a:cs typeface="Segoe"/>
            </a:endParaRPr>
          </a:p>
        </p:txBody>
      </p:sp>
      <p:grpSp>
        <p:nvGrpSpPr>
          <p:cNvPr id="29" name="Group 28"/>
          <p:cNvGrpSpPr/>
          <p:nvPr/>
        </p:nvGrpSpPr>
        <p:grpSpPr>
          <a:xfrm>
            <a:off x="8356702" y="2635237"/>
            <a:ext cx="3154961" cy="783677"/>
            <a:chOff x="8356702" y="2635237"/>
            <a:chExt cx="3154961" cy="783677"/>
          </a:xfrm>
        </p:grpSpPr>
        <p:grpSp>
          <p:nvGrpSpPr>
            <p:cNvPr id="194575" name="Group 15"/>
            <p:cNvGrpSpPr>
              <a:grpSpLocks/>
            </p:cNvGrpSpPr>
            <p:nvPr/>
          </p:nvGrpSpPr>
          <p:grpSpPr bwMode="auto">
            <a:xfrm>
              <a:off x="8356702" y="2899718"/>
              <a:ext cx="3154961" cy="519196"/>
              <a:chOff x="3600" y="973"/>
              <a:chExt cx="1632" cy="358"/>
            </a:xfrm>
          </p:grpSpPr>
          <p:sp>
            <p:nvSpPr>
              <p:cNvPr id="194576" name="Oval 16"/>
              <p:cNvSpPr>
                <a:spLocks noChangeArrowheads="1"/>
              </p:cNvSpPr>
              <p:nvPr/>
            </p:nvSpPr>
            <p:spPr bwMode="auto">
              <a:xfrm>
                <a:off x="3600"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7" name="Oval 17"/>
              <p:cNvSpPr>
                <a:spLocks noChangeArrowheads="1"/>
              </p:cNvSpPr>
              <p:nvPr/>
            </p:nvSpPr>
            <p:spPr bwMode="auto">
              <a:xfrm>
                <a:off x="4176"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8" name="Oval 18"/>
              <p:cNvSpPr>
                <a:spLocks noChangeArrowheads="1"/>
              </p:cNvSpPr>
              <p:nvPr/>
            </p:nvSpPr>
            <p:spPr bwMode="auto">
              <a:xfrm>
                <a:off x="4464"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9" name="Oval 19"/>
              <p:cNvSpPr>
                <a:spLocks noChangeArrowheads="1"/>
              </p:cNvSpPr>
              <p:nvPr/>
            </p:nvSpPr>
            <p:spPr bwMode="auto">
              <a:xfrm>
                <a:off x="4752"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0" name="Oval 20"/>
              <p:cNvSpPr>
                <a:spLocks noChangeArrowheads="1"/>
              </p:cNvSpPr>
              <p:nvPr/>
            </p:nvSpPr>
            <p:spPr bwMode="auto">
              <a:xfrm>
                <a:off x="3888"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1" name="Oval 21"/>
              <p:cNvSpPr>
                <a:spLocks noChangeArrowheads="1"/>
              </p:cNvSpPr>
              <p:nvPr/>
            </p:nvSpPr>
            <p:spPr bwMode="auto">
              <a:xfrm>
                <a:off x="5040"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grpSp>
        <p:grpSp>
          <p:nvGrpSpPr>
            <p:cNvPr id="194644" name="Group 84"/>
            <p:cNvGrpSpPr>
              <a:grpSpLocks/>
            </p:cNvGrpSpPr>
            <p:nvPr/>
          </p:nvGrpSpPr>
          <p:grpSpPr bwMode="auto">
            <a:xfrm>
              <a:off x="8555720" y="2635237"/>
              <a:ext cx="2783788" cy="264481"/>
              <a:chOff x="3696" y="1392"/>
              <a:chExt cx="1440" cy="384"/>
            </a:xfrm>
          </p:grpSpPr>
          <p:sp>
            <p:nvSpPr>
              <p:cNvPr id="194595" name="Line 35"/>
              <p:cNvSpPr>
                <a:spLocks noChangeShapeType="1"/>
              </p:cNvSpPr>
              <p:nvPr/>
            </p:nvSpPr>
            <p:spPr bwMode="auto">
              <a:xfrm>
                <a:off x="3696"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6" name="Line 36"/>
              <p:cNvSpPr>
                <a:spLocks noChangeShapeType="1"/>
              </p:cNvSpPr>
              <p:nvPr/>
            </p:nvSpPr>
            <p:spPr bwMode="auto">
              <a:xfrm>
                <a:off x="3984"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7" name="Line 37"/>
              <p:cNvSpPr>
                <a:spLocks noChangeShapeType="1"/>
              </p:cNvSpPr>
              <p:nvPr/>
            </p:nvSpPr>
            <p:spPr bwMode="auto">
              <a:xfrm>
                <a:off x="4272"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8" name="Line 38"/>
              <p:cNvSpPr>
                <a:spLocks noChangeShapeType="1"/>
              </p:cNvSpPr>
              <p:nvPr/>
            </p:nvSpPr>
            <p:spPr bwMode="auto">
              <a:xfrm>
                <a:off x="4560"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9" name="Line 39"/>
              <p:cNvSpPr>
                <a:spLocks noChangeShapeType="1"/>
              </p:cNvSpPr>
              <p:nvPr/>
            </p:nvSpPr>
            <p:spPr bwMode="auto">
              <a:xfrm>
                <a:off x="4848"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0" name="Line 40"/>
              <p:cNvSpPr>
                <a:spLocks noChangeShapeType="1"/>
              </p:cNvSpPr>
              <p:nvPr/>
            </p:nvSpPr>
            <p:spPr bwMode="auto">
              <a:xfrm>
                <a:off x="5136"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grpSp>
        <p:nvGrpSpPr>
          <p:cNvPr id="30" name="Group 29"/>
          <p:cNvGrpSpPr/>
          <p:nvPr/>
        </p:nvGrpSpPr>
        <p:grpSpPr>
          <a:xfrm>
            <a:off x="8555720" y="3418914"/>
            <a:ext cx="2783788" cy="1456832"/>
            <a:chOff x="8555720" y="3418914"/>
            <a:chExt cx="2783788" cy="1456832"/>
          </a:xfrm>
        </p:grpSpPr>
        <p:grpSp>
          <p:nvGrpSpPr>
            <p:cNvPr id="194589" name="Group 29"/>
            <p:cNvGrpSpPr>
              <a:grpSpLocks/>
            </p:cNvGrpSpPr>
            <p:nvPr/>
          </p:nvGrpSpPr>
          <p:grpSpPr bwMode="auto">
            <a:xfrm>
              <a:off x="8953756" y="4356550"/>
              <a:ext cx="2041445" cy="519196"/>
              <a:chOff x="3600" y="2797"/>
              <a:chExt cx="1056" cy="358"/>
            </a:xfrm>
          </p:grpSpPr>
          <p:sp>
            <p:nvSpPr>
              <p:cNvPr id="194583" name="Oval 23"/>
              <p:cNvSpPr>
                <a:spLocks noChangeArrowheads="1"/>
              </p:cNvSpPr>
              <p:nvPr/>
            </p:nvSpPr>
            <p:spPr bwMode="auto">
              <a:xfrm>
                <a:off x="3600"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4" name="Oval 24"/>
              <p:cNvSpPr>
                <a:spLocks noChangeArrowheads="1"/>
              </p:cNvSpPr>
              <p:nvPr/>
            </p:nvSpPr>
            <p:spPr bwMode="auto">
              <a:xfrm>
                <a:off x="4176"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5" name="Oval 25"/>
              <p:cNvSpPr>
                <a:spLocks noChangeArrowheads="1"/>
              </p:cNvSpPr>
              <p:nvPr/>
            </p:nvSpPr>
            <p:spPr bwMode="auto">
              <a:xfrm>
                <a:off x="4464"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7" name="Oval 27"/>
              <p:cNvSpPr>
                <a:spLocks noChangeArrowheads="1"/>
              </p:cNvSpPr>
              <p:nvPr/>
            </p:nvSpPr>
            <p:spPr bwMode="auto">
              <a:xfrm>
                <a:off x="3888"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grpSp>
        <p:grpSp>
          <p:nvGrpSpPr>
            <p:cNvPr id="194626" name="Group 66"/>
            <p:cNvGrpSpPr>
              <a:grpSpLocks/>
            </p:cNvGrpSpPr>
            <p:nvPr/>
          </p:nvGrpSpPr>
          <p:grpSpPr bwMode="auto">
            <a:xfrm>
              <a:off x="8555720" y="3418914"/>
              <a:ext cx="2783788" cy="937636"/>
              <a:chOff x="3696" y="1968"/>
              <a:chExt cx="1440" cy="912"/>
            </a:xfrm>
          </p:grpSpPr>
          <p:sp>
            <p:nvSpPr>
              <p:cNvPr id="194602" name="Line 42"/>
              <p:cNvSpPr>
                <a:spLocks noChangeShapeType="1"/>
              </p:cNvSpPr>
              <p:nvPr/>
            </p:nvSpPr>
            <p:spPr bwMode="auto">
              <a:xfrm>
                <a:off x="3696"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3" name="Line 43"/>
              <p:cNvSpPr>
                <a:spLocks noChangeShapeType="1"/>
              </p:cNvSpPr>
              <p:nvPr/>
            </p:nvSpPr>
            <p:spPr bwMode="auto">
              <a:xfrm>
                <a:off x="3696"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4" name="Line 44"/>
              <p:cNvSpPr>
                <a:spLocks noChangeShapeType="1"/>
              </p:cNvSpPr>
              <p:nvPr/>
            </p:nvSpPr>
            <p:spPr bwMode="auto">
              <a:xfrm>
                <a:off x="3696"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5" name="Line 45"/>
              <p:cNvSpPr>
                <a:spLocks noChangeShapeType="1"/>
              </p:cNvSpPr>
              <p:nvPr/>
            </p:nvSpPr>
            <p:spPr bwMode="auto">
              <a:xfrm>
                <a:off x="3696" y="1968"/>
                <a:ext cx="115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6" name="Line 46"/>
              <p:cNvSpPr>
                <a:spLocks noChangeShapeType="1"/>
              </p:cNvSpPr>
              <p:nvPr/>
            </p:nvSpPr>
            <p:spPr bwMode="auto">
              <a:xfrm>
                <a:off x="3984"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7" name="Line 47"/>
              <p:cNvSpPr>
                <a:spLocks noChangeShapeType="1"/>
              </p:cNvSpPr>
              <p:nvPr/>
            </p:nvSpPr>
            <p:spPr bwMode="auto">
              <a:xfrm>
                <a:off x="3984"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8" name="Line 48"/>
              <p:cNvSpPr>
                <a:spLocks noChangeShapeType="1"/>
              </p:cNvSpPr>
              <p:nvPr/>
            </p:nvSpPr>
            <p:spPr bwMode="auto">
              <a:xfrm>
                <a:off x="3984"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9" name="Line 49"/>
              <p:cNvSpPr>
                <a:spLocks noChangeShapeType="1"/>
              </p:cNvSpPr>
              <p:nvPr/>
            </p:nvSpPr>
            <p:spPr bwMode="auto">
              <a:xfrm>
                <a:off x="3984"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0" name="Line 50"/>
              <p:cNvSpPr>
                <a:spLocks noChangeShapeType="1"/>
              </p:cNvSpPr>
              <p:nvPr/>
            </p:nvSpPr>
            <p:spPr bwMode="auto">
              <a:xfrm flipH="1">
                <a:off x="3984"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1" name="Line 51"/>
              <p:cNvSpPr>
                <a:spLocks noChangeShapeType="1"/>
              </p:cNvSpPr>
              <p:nvPr/>
            </p:nvSpPr>
            <p:spPr bwMode="auto">
              <a:xfrm>
                <a:off x="4272"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2" name="Line 52"/>
              <p:cNvSpPr>
                <a:spLocks noChangeShapeType="1"/>
              </p:cNvSpPr>
              <p:nvPr/>
            </p:nvSpPr>
            <p:spPr bwMode="auto">
              <a:xfrm>
                <a:off x="4272"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3" name="Line 53"/>
              <p:cNvSpPr>
                <a:spLocks noChangeShapeType="1"/>
              </p:cNvSpPr>
              <p:nvPr/>
            </p:nvSpPr>
            <p:spPr bwMode="auto">
              <a:xfrm>
                <a:off x="4272"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4" name="Line 54"/>
              <p:cNvSpPr>
                <a:spLocks noChangeShapeType="1"/>
              </p:cNvSpPr>
              <p:nvPr/>
            </p:nvSpPr>
            <p:spPr bwMode="auto">
              <a:xfrm flipH="1">
                <a:off x="3984"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5" name="Line 55"/>
              <p:cNvSpPr>
                <a:spLocks noChangeShapeType="1"/>
              </p:cNvSpPr>
              <p:nvPr/>
            </p:nvSpPr>
            <p:spPr bwMode="auto">
              <a:xfrm flipH="1">
                <a:off x="4272"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6" name="Line 56"/>
              <p:cNvSpPr>
                <a:spLocks noChangeShapeType="1"/>
              </p:cNvSpPr>
              <p:nvPr/>
            </p:nvSpPr>
            <p:spPr bwMode="auto">
              <a:xfrm>
                <a:off x="4560"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7" name="Line 57"/>
              <p:cNvSpPr>
                <a:spLocks noChangeShapeType="1"/>
              </p:cNvSpPr>
              <p:nvPr/>
            </p:nvSpPr>
            <p:spPr bwMode="auto">
              <a:xfrm>
                <a:off x="4560"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8" name="Line 58"/>
              <p:cNvSpPr>
                <a:spLocks noChangeShapeType="1"/>
              </p:cNvSpPr>
              <p:nvPr/>
            </p:nvSpPr>
            <p:spPr bwMode="auto">
              <a:xfrm flipH="1">
                <a:off x="3984"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9" name="Line 59"/>
              <p:cNvSpPr>
                <a:spLocks noChangeShapeType="1"/>
              </p:cNvSpPr>
              <p:nvPr/>
            </p:nvSpPr>
            <p:spPr bwMode="auto">
              <a:xfrm flipH="1">
                <a:off x="4272"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0" name="Line 60"/>
              <p:cNvSpPr>
                <a:spLocks noChangeShapeType="1"/>
              </p:cNvSpPr>
              <p:nvPr/>
            </p:nvSpPr>
            <p:spPr bwMode="auto">
              <a:xfrm flipH="1">
                <a:off x="4560"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1" name="Line 61"/>
              <p:cNvSpPr>
                <a:spLocks noChangeShapeType="1"/>
              </p:cNvSpPr>
              <p:nvPr/>
            </p:nvSpPr>
            <p:spPr bwMode="auto">
              <a:xfrm>
                <a:off x="4848"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2" name="Line 62"/>
              <p:cNvSpPr>
                <a:spLocks noChangeShapeType="1"/>
              </p:cNvSpPr>
              <p:nvPr/>
            </p:nvSpPr>
            <p:spPr bwMode="auto">
              <a:xfrm flipH="1">
                <a:off x="3984" y="1968"/>
                <a:ext cx="115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3" name="Line 63"/>
              <p:cNvSpPr>
                <a:spLocks noChangeShapeType="1"/>
              </p:cNvSpPr>
              <p:nvPr/>
            </p:nvSpPr>
            <p:spPr bwMode="auto">
              <a:xfrm flipH="1">
                <a:off x="4272"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4" name="Line 64"/>
              <p:cNvSpPr>
                <a:spLocks noChangeShapeType="1"/>
              </p:cNvSpPr>
              <p:nvPr/>
            </p:nvSpPr>
            <p:spPr bwMode="auto">
              <a:xfrm flipH="1">
                <a:off x="4560"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5" name="Line 65"/>
              <p:cNvSpPr>
                <a:spLocks noChangeShapeType="1"/>
              </p:cNvSpPr>
              <p:nvPr/>
            </p:nvSpPr>
            <p:spPr bwMode="auto">
              <a:xfrm flipH="1">
                <a:off x="4848"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grpSp>
        <p:nvGrpSpPr>
          <p:cNvPr id="31" name="Group 30"/>
          <p:cNvGrpSpPr/>
          <p:nvPr/>
        </p:nvGrpSpPr>
        <p:grpSpPr>
          <a:xfrm>
            <a:off x="8953757" y="4875746"/>
            <a:ext cx="2041445" cy="974991"/>
            <a:chOff x="8953757" y="4875746"/>
            <a:chExt cx="2041445" cy="974991"/>
          </a:xfrm>
        </p:grpSpPr>
        <p:grpSp>
          <p:nvGrpSpPr>
            <p:cNvPr id="194590" name="Group 30"/>
            <p:cNvGrpSpPr>
              <a:grpSpLocks/>
            </p:cNvGrpSpPr>
            <p:nvPr/>
          </p:nvGrpSpPr>
          <p:grpSpPr bwMode="auto">
            <a:xfrm>
              <a:off x="8953757" y="5331541"/>
              <a:ext cx="2041445" cy="519196"/>
              <a:chOff x="3600" y="2797"/>
              <a:chExt cx="1056" cy="358"/>
            </a:xfrm>
          </p:grpSpPr>
          <p:sp>
            <p:nvSpPr>
              <p:cNvPr id="194591" name="Oval 31"/>
              <p:cNvSpPr>
                <a:spLocks noChangeArrowheads="1"/>
              </p:cNvSpPr>
              <p:nvPr/>
            </p:nvSpPr>
            <p:spPr bwMode="auto">
              <a:xfrm>
                <a:off x="3600"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92" name="Oval 32"/>
              <p:cNvSpPr>
                <a:spLocks noChangeArrowheads="1"/>
              </p:cNvSpPr>
              <p:nvPr/>
            </p:nvSpPr>
            <p:spPr bwMode="auto">
              <a:xfrm>
                <a:off x="4176"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93" name="Oval 33"/>
              <p:cNvSpPr>
                <a:spLocks noChangeArrowheads="1"/>
              </p:cNvSpPr>
              <p:nvPr/>
            </p:nvSpPr>
            <p:spPr bwMode="auto">
              <a:xfrm>
                <a:off x="4464"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94" name="Oval 34"/>
              <p:cNvSpPr>
                <a:spLocks noChangeArrowheads="1"/>
              </p:cNvSpPr>
              <p:nvPr/>
            </p:nvSpPr>
            <p:spPr bwMode="auto">
              <a:xfrm>
                <a:off x="3888"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grpSp>
        <p:grpSp>
          <p:nvGrpSpPr>
            <p:cNvPr id="194643" name="Group 83"/>
            <p:cNvGrpSpPr>
              <a:grpSpLocks/>
            </p:cNvGrpSpPr>
            <p:nvPr/>
          </p:nvGrpSpPr>
          <p:grpSpPr bwMode="auto">
            <a:xfrm>
              <a:off x="9152775" y="4875746"/>
              <a:ext cx="1670273" cy="455795"/>
              <a:chOff x="3984" y="3072"/>
              <a:chExt cx="864" cy="384"/>
            </a:xfrm>
          </p:grpSpPr>
          <p:sp>
            <p:nvSpPr>
              <p:cNvPr id="194627" name="Line 67"/>
              <p:cNvSpPr>
                <a:spLocks noChangeShapeType="1"/>
              </p:cNvSpPr>
              <p:nvPr/>
            </p:nvSpPr>
            <p:spPr bwMode="auto">
              <a:xfrm>
                <a:off x="3984"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8" name="Line 68"/>
              <p:cNvSpPr>
                <a:spLocks noChangeShapeType="1"/>
              </p:cNvSpPr>
              <p:nvPr/>
            </p:nvSpPr>
            <p:spPr bwMode="auto">
              <a:xfrm flipH="1">
                <a:off x="3984" y="3072"/>
                <a:ext cx="86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9" name="Line 69"/>
              <p:cNvSpPr>
                <a:spLocks noChangeShapeType="1"/>
              </p:cNvSpPr>
              <p:nvPr/>
            </p:nvSpPr>
            <p:spPr bwMode="auto">
              <a:xfrm flipH="1">
                <a:off x="3984"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0" name="Line 70"/>
              <p:cNvSpPr>
                <a:spLocks noChangeShapeType="1"/>
              </p:cNvSpPr>
              <p:nvPr/>
            </p:nvSpPr>
            <p:spPr bwMode="auto">
              <a:xfrm flipH="1">
                <a:off x="3984"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1" name="Line 71"/>
              <p:cNvSpPr>
                <a:spLocks noChangeShapeType="1"/>
              </p:cNvSpPr>
              <p:nvPr/>
            </p:nvSpPr>
            <p:spPr bwMode="auto">
              <a:xfrm>
                <a:off x="3984"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2" name="Line 72"/>
              <p:cNvSpPr>
                <a:spLocks noChangeShapeType="1"/>
              </p:cNvSpPr>
              <p:nvPr/>
            </p:nvSpPr>
            <p:spPr bwMode="auto">
              <a:xfrm flipH="1">
                <a:off x="4272"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3" name="Line 73"/>
              <p:cNvSpPr>
                <a:spLocks noChangeShapeType="1"/>
              </p:cNvSpPr>
              <p:nvPr/>
            </p:nvSpPr>
            <p:spPr bwMode="auto">
              <a:xfrm flipH="1">
                <a:off x="4272"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4" name="Line 74"/>
              <p:cNvSpPr>
                <a:spLocks noChangeShapeType="1"/>
              </p:cNvSpPr>
              <p:nvPr/>
            </p:nvSpPr>
            <p:spPr bwMode="auto">
              <a:xfrm flipH="1">
                <a:off x="4272"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5" name="Line 75"/>
              <p:cNvSpPr>
                <a:spLocks noChangeShapeType="1"/>
              </p:cNvSpPr>
              <p:nvPr/>
            </p:nvSpPr>
            <p:spPr bwMode="auto">
              <a:xfrm>
                <a:off x="3984"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6" name="Line 76"/>
              <p:cNvSpPr>
                <a:spLocks noChangeShapeType="1"/>
              </p:cNvSpPr>
              <p:nvPr/>
            </p:nvSpPr>
            <p:spPr bwMode="auto">
              <a:xfrm flipH="1">
                <a:off x="4560"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7" name="Line 77"/>
              <p:cNvSpPr>
                <a:spLocks noChangeShapeType="1"/>
              </p:cNvSpPr>
              <p:nvPr/>
            </p:nvSpPr>
            <p:spPr bwMode="auto">
              <a:xfrm flipH="1">
                <a:off x="4560"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8" name="Line 78"/>
              <p:cNvSpPr>
                <a:spLocks noChangeShapeType="1"/>
              </p:cNvSpPr>
              <p:nvPr/>
            </p:nvSpPr>
            <p:spPr bwMode="auto">
              <a:xfrm>
                <a:off x="4272"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9" name="Line 79"/>
              <p:cNvSpPr>
                <a:spLocks noChangeShapeType="1"/>
              </p:cNvSpPr>
              <p:nvPr/>
            </p:nvSpPr>
            <p:spPr bwMode="auto">
              <a:xfrm>
                <a:off x="3984" y="3072"/>
                <a:ext cx="86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40" name="Line 80"/>
              <p:cNvSpPr>
                <a:spLocks noChangeShapeType="1"/>
              </p:cNvSpPr>
              <p:nvPr/>
            </p:nvSpPr>
            <p:spPr bwMode="auto">
              <a:xfrm flipH="1">
                <a:off x="4848"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41" name="Line 81"/>
              <p:cNvSpPr>
                <a:spLocks noChangeShapeType="1"/>
              </p:cNvSpPr>
              <p:nvPr/>
            </p:nvSpPr>
            <p:spPr bwMode="auto">
              <a:xfrm>
                <a:off x="4560"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42" name="Line 82"/>
              <p:cNvSpPr>
                <a:spLocks noChangeShapeType="1"/>
              </p:cNvSpPr>
              <p:nvPr/>
            </p:nvSpPr>
            <p:spPr bwMode="auto">
              <a:xfrm>
                <a:off x="4272"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grpSp>
        <p:nvGrpSpPr>
          <p:cNvPr id="194667" name="Group 107"/>
          <p:cNvGrpSpPr>
            <a:grpSpLocks/>
          </p:cNvGrpSpPr>
          <p:nvPr/>
        </p:nvGrpSpPr>
        <p:grpSpPr bwMode="auto">
          <a:xfrm>
            <a:off x="9152775" y="5850736"/>
            <a:ext cx="1670273" cy="276839"/>
            <a:chOff x="3984" y="3648"/>
            <a:chExt cx="864" cy="240"/>
          </a:xfrm>
        </p:grpSpPr>
        <p:sp>
          <p:nvSpPr>
            <p:cNvPr id="194663" name="Line 103"/>
            <p:cNvSpPr>
              <a:spLocks noChangeShapeType="1"/>
            </p:cNvSpPr>
            <p:nvPr/>
          </p:nvSpPr>
          <p:spPr bwMode="auto">
            <a:xfrm>
              <a:off x="3984"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64" name="Line 104"/>
            <p:cNvSpPr>
              <a:spLocks noChangeShapeType="1"/>
            </p:cNvSpPr>
            <p:nvPr/>
          </p:nvSpPr>
          <p:spPr bwMode="auto">
            <a:xfrm>
              <a:off x="4272"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65" name="Line 105"/>
            <p:cNvSpPr>
              <a:spLocks noChangeShapeType="1"/>
            </p:cNvSpPr>
            <p:nvPr/>
          </p:nvSpPr>
          <p:spPr bwMode="auto">
            <a:xfrm>
              <a:off x="4560"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66" name="Line 106"/>
            <p:cNvSpPr>
              <a:spLocks noChangeShapeType="1"/>
            </p:cNvSpPr>
            <p:nvPr/>
          </p:nvSpPr>
          <p:spPr bwMode="auto">
            <a:xfrm>
              <a:off x="4848"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nvGrpSpPr>
          <p:cNvPr id="194678" name="Group 194677"/>
          <p:cNvGrpSpPr/>
          <p:nvPr/>
        </p:nvGrpSpPr>
        <p:grpSpPr>
          <a:xfrm>
            <a:off x="6832976" y="6127575"/>
            <a:ext cx="1951444" cy="338554"/>
            <a:chOff x="6851592" y="5967266"/>
            <a:chExt cx="1951444" cy="338554"/>
          </a:xfrm>
        </p:grpSpPr>
        <p:cxnSp>
          <p:nvCxnSpPr>
            <p:cNvPr id="119" name="Straight Arrow Connector 118"/>
            <p:cNvCxnSpPr>
              <a:stCxn id="126" idx="3"/>
            </p:cNvCxnSpPr>
            <p:nvPr/>
          </p:nvCxnSpPr>
          <p:spPr>
            <a:xfrm>
              <a:off x="8044301" y="6136543"/>
              <a:ext cx="758735" cy="153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6" name="TextBox 125"/>
            <p:cNvSpPr txBox="1"/>
            <p:nvPr/>
          </p:nvSpPr>
          <p:spPr>
            <a:xfrm>
              <a:off x="6851592" y="5967266"/>
              <a:ext cx="1192709"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Output</a:t>
              </a:r>
              <a:endParaRPr lang="en-US" sz="1600" dirty="0"/>
            </a:p>
          </p:txBody>
        </p:sp>
      </p:grpSp>
      <p:grpSp>
        <p:nvGrpSpPr>
          <p:cNvPr id="194676" name="Group 194675"/>
          <p:cNvGrpSpPr/>
          <p:nvPr/>
        </p:nvGrpSpPr>
        <p:grpSpPr>
          <a:xfrm>
            <a:off x="3151223" y="3714750"/>
            <a:ext cx="5697983" cy="891883"/>
            <a:chOff x="3151223" y="3714750"/>
            <a:chExt cx="5697983" cy="891883"/>
          </a:xfrm>
        </p:grpSpPr>
        <p:sp>
          <p:nvSpPr>
            <p:cNvPr id="123" name="TextBox 122"/>
            <p:cNvSpPr txBox="1"/>
            <p:nvPr/>
          </p:nvSpPr>
          <p:spPr>
            <a:xfrm>
              <a:off x="5971289" y="3821544"/>
              <a:ext cx="207301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Compute and resort</a:t>
              </a:r>
              <a:endParaRPr lang="en-US" sz="1600" dirty="0"/>
            </a:p>
          </p:txBody>
        </p:sp>
        <p:cxnSp>
          <p:nvCxnSpPr>
            <p:cNvPr id="140" name="Straight Connector 139"/>
            <p:cNvCxnSpPr>
              <a:stCxn id="123" idx="1"/>
            </p:cNvCxnSpPr>
            <p:nvPr/>
          </p:nvCxnSpPr>
          <p:spPr>
            <a:xfrm flipH="1" flipV="1">
              <a:off x="3151223" y="3714750"/>
              <a:ext cx="2820066" cy="27607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2" name="Elbow Connector 151"/>
            <p:cNvCxnSpPr>
              <a:stCxn id="123" idx="3"/>
            </p:cNvCxnSpPr>
            <p:nvPr/>
          </p:nvCxnSpPr>
          <p:spPr>
            <a:xfrm>
              <a:off x="8044301" y="3990821"/>
              <a:ext cx="804905" cy="615812"/>
            </a:xfrm>
            <a:prstGeom prst="bentConnector3">
              <a:avLst>
                <a:gd name="adj1" fmla="val 50000"/>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grpSp>
      <p:grpSp>
        <p:nvGrpSpPr>
          <p:cNvPr id="194677" name="Group 194676"/>
          <p:cNvGrpSpPr/>
          <p:nvPr/>
        </p:nvGrpSpPr>
        <p:grpSpPr>
          <a:xfrm>
            <a:off x="3201103" y="4948378"/>
            <a:ext cx="5601933" cy="642761"/>
            <a:chOff x="3201103" y="4948378"/>
            <a:chExt cx="5601933" cy="642761"/>
          </a:xfrm>
        </p:grpSpPr>
        <p:sp>
          <p:nvSpPr>
            <p:cNvPr id="125" name="TextBox 124"/>
            <p:cNvSpPr txBox="1"/>
            <p:nvPr/>
          </p:nvSpPr>
          <p:spPr>
            <a:xfrm>
              <a:off x="5971289" y="4948378"/>
              <a:ext cx="207301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Compute and resort</a:t>
              </a:r>
              <a:endParaRPr lang="en-US" sz="1600" dirty="0"/>
            </a:p>
          </p:txBody>
        </p:sp>
        <p:cxnSp>
          <p:nvCxnSpPr>
            <p:cNvPr id="141" name="Straight Connector 140"/>
            <p:cNvCxnSpPr/>
            <p:nvPr/>
          </p:nvCxnSpPr>
          <p:spPr>
            <a:xfrm flipH="1" flipV="1">
              <a:off x="3201103" y="4948378"/>
              <a:ext cx="2770188" cy="15388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3" name="Elbow Connector 152"/>
            <p:cNvCxnSpPr>
              <a:stCxn id="125" idx="3"/>
            </p:cNvCxnSpPr>
            <p:nvPr/>
          </p:nvCxnSpPr>
          <p:spPr>
            <a:xfrm>
              <a:off x="8044301" y="5117655"/>
              <a:ext cx="758735" cy="473484"/>
            </a:xfrm>
            <a:prstGeom prst="bentConnector3">
              <a:avLst>
                <a:gd name="adj1" fmla="val 50000"/>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grpSp>
      <p:grpSp>
        <p:nvGrpSpPr>
          <p:cNvPr id="194662" name="Group 194661"/>
          <p:cNvGrpSpPr/>
          <p:nvPr/>
        </p:nvGrpSpPr>
        <p:grpSpPr>
          <a:xfrm>
            <a:off x="4667251" y="1598757"/>
            <a:ext cx="3689455" cy="944398"/>
            <a:chOff x="5885054" y="1560657"/>
            <a:chExt cx="2471650" cy="944398"/>
          </a:xfrm>
        </p:grpSpPr>
        <p:sp>
          <p:nvSpPr>
            <p:cNvPr id="18" name="TextBox 17"/>
            <p:cNvSpPr txBox="1"/>
            <p:nvPr/>
          </p:nvSpPr>
          <p:spPr>
            <a:xfrm>
              <a:off x="6758660" y="2166501"/>
              <a:ext cx="1376287"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Read &amp; compute</a:t>
              </a:r>
              <a:endParaRPr lang="en-US" sz="1600" dirty="0"/>
            </a:p>
          </p:txBody>
        </p:sp>
        <p:cxnSp>
          <p:nvCxnSpPr>
            <p:cNvPr id="139" name="Straight Connector 138"/>
            <p:cNvCxnSpPr>
              <a:stCxn id="18" idx="1"/>
            </p:cNvCxnSpPr>
            <p:nvPr/>
          </p:nvCxnSpPr>
          <p:spPr>
            <a:xfrm flipH="1" flipV="1">
              <a:off x="5885054" y="1560657"/>
              <a:ext cx="873606" cy="77512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7" name="Straight Arrow Connector 156"/>
            <p:cNvCxnSpPr>
              <a:stCxn id="18" idx="3"/>
            </p:cNvCxnSpPr>
            <p:nvPr/>
          </p:nvCxnSpPr>
          <p:spPr>
            <a:xfrm flipV="1">
              <a:off x="8134947" y="2321892"/>
              <a:ext cx="221757" cy="138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194673" name="Group 194672"/>
          <p:cNvGrpSpPr/>
          <p:nvPr/>
        </p:nvGrpSpPr>
        <p:grpSpPr>
          <a:xfrm>
            <a:off x="3201103" y="2635237"/>
            <a:ext cx="5155601" cy="687238"/>
            <a:chOff x="3201103" y="2635237"/>
            <a:chExt cx="5155601" cy="687238"/>
          </a:xfrm>
        </p:grpSpPr>
        <p:sp>
          <p:nvSpPr>
            <p:cNvPr id="122" name="TextBox 121"/>
            <p:cNvSpPr txBox="1"/>
            <p:nvPr/>
          </p:nvSpPr>
          <p:spPr>
            <a:xfrm>
              <a:off x="5971289" y="2983921"/>
              <a:ext cx="207301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Compute</a:t>
              </a:r>
              <a:endParaRPr lang="en-US" sz="1600" dirty="0"/>
            </a:p>
          </p:txBody>
        </p:sp>
        <p:cxnSp>
          <p:nvCxnSpPr>
            <p:cNvPr id="137" name="Straight Connector 136"/>
            <p:cNvCxnSpPr>
              <a:stCxn id="122" idx="1"/>
            </p:cNvCxnSpPr>
            <p:nvPr/>
          </p:nvCxnSpPr>
          <p:spPr>
            <a:xfrm flipH="1" flipV="1">
              <a:off x="3201103" y="2635237"/>
              <a:ext cx="2770186" cy="51796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8" name="Straight Arrow Connector 157"/>
            <p:cNvCxnSpPr>
              <a:stCxn id="122" idx="3"/>
            </p:cNvCxnSpPr>
            <p:nvPr/>
          </p:nvCxnSpPr>
          <p:spPr>
            <a:xfrm flipV="1">
              <a:off x="8044301" y="3153164"/>
              <a:ext cx="312403" cy="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28" name="Group 27"/>
          <p:cNvGrpSpPr/>
          <p:nvPr/>
        </p:nvGrpSpPr>
        <p:grpSpPr>
          <a:xfrm>
            <a:off x="8356702" y="1851238"/>
            <a:ext cx="3154961" cy="783999"/>
            <a:chOff x="8356702" y="1851238"/>
            <a:chExt cx="3154961" cy="783999"/>
          </a:xfrm>
        </p:grpSpPr>
        <p:sp>
          <p:nvSpPr>
            <p:cNvPr id="194568" name="Oval 8"/>
            <p:cNvSpPr>
              <a:spLocks noChangeArrowheads="1"/>
            </p:cNvSpPr>
            <p:nvPr/>
          </p:nvSpPr>
          <p:spPr bwMode="auto">
            <a:xfrm>
              <a:off x="8356702"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69" name="Oval 9"/>
            <p:cNvSpPr>
              <a:spLocks noChangeArrowheads="1"/>
            </p:cNvSpPr>
            <p:nvPr/>
          </p:nvSpPr>
          <p:spPr bwMode="auto">
            <a:xfrm>
              <a:off x="9470218"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0" name="Oval 10"/>
            <p:cNvSpPr>
              <a:spLocks noChangeArrowheads="1"/>
            </p:cNvSpPr>
            <p:nvPr/>
          </p:nvSpPr>
          <p:spPr bwMode="auto">
            <a:xfrm>
              <a:off x="10026975"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1" name="Oval 11"/>
            <p:cNvSpPr>
              <a:spLocks noChangeArrowheads="1"/>
            </p:cNvSpPr>
            <p:nvPr/>
          </p:nvSpPr>
          <p:spPr bwMode="auto">
            <a:xfrm>
              <a:off x="10583733"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2" name="Oval 12"/>
            <p:cNvSpPr>
              <a:spLocks noChangeArrowheads="1"/>
            </p:cNvSpPr>
            <p:nvPr/>
          </p:nvSpPr>
          <p:spPr bwMode="auto">
            <a:xfrm>
              <a:off x="8913460"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3" name="Oval 13"/>
            <p:cNvSpPr>
              <a:spLocks noChangeArrowheads="1"/>
            </p:cNvSpPr>
            <p:nvPr/>
          </p:nvSpPr>
          <p:spPr bwMode="auto">
            <a:xfrm>
              <a:off x="11140491"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653" name="Line 93"/>
            <p:cNvSpPr>
              <a:spLocks noChangeShapeType="1"/>
            </p:cNvSpPr>
            <p:nvPr/>
          </p:nvSpPr>
          <p:spPr bwMode="auto">
            <a:xfrm flipH="1">
              <a:off x="8555720" y="1851238"/>
              <a:ext cx="0" cy="2648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4" name="Line 94"/>
            <p:cNvSpPr>
              <a:spLocks noChangeShapeType="1"/>
            </p:cNvSpPr>
            <p:nvPr/>
          </p:nvSpPr>
          <p:spPr bwMode="auto">
            <a:xfrm>
              <a:off x="9112478" y="1851238"/>
              <a:ext cx="0" cy="2648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5" name="Line 95"/>
            <p:cNvSpPr>
              <a:spLocks noChangeShapeType="1"/>
            </p:cNvSpPr>
            <p:nvPr/>
          </p:nvSpPr>
          <p:spPr bwMode="auto">
            <a:xfrm>
              <a:off x="9669234" y="1851238"/>
              <a:ext cx="1" cy="2648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6" name="Line 96"/>
            <p:cNvSpPr>
              <a:spLocks noChangeShapeType="1"/>
            </p:cNvSpPr>
            <p:nvPr/>
          </p:nvSpPr>
          <p:spPr bwMode="auto">
            <a:xfrm>
              <a:off x="10225991" y="1863157"/>
              <a:ext cx="2" cy="2528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7" name="Line 97"/>
            <p:cNvSpPr>
              <a:spLocks noChangeShapeType="1"/>
            </p:cNvSpPr>
            <p:nvPr/>
          </p:nvSpPr>
          <p:spPr bwMode="auto">
            <a:xfrm>
              <a:off x="10782747" y="1863157"/>
              <a:ext cx="3" cy="2528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8" name="Line 98"/>
            <p:cNvSpPr>
              <a:spLocks noChangeShapeType="1"/>
            </p:cNvSpPr>
            <p:nvPr/>
          </p:nvSpPr>
          <p:spPr bwMode="auto">
            <a:xfrm>
              <a:off x="11339506" y="1863157"/>
              <a:ext cx="2" cy="2528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sp>
        <p:nvSpPr>
          <p:cNvPr id="194679" name="Flowchart: Magnetic Disk 194678"/>
          <p:cNvSpPr/>
          <p:nvPr/>
        </p:nvSpPr>
        <p:spPr bwMode="auto">
          <a:xfrm>
            <a:off x="8442780" y="1470891"/>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1" name="Flowchart: Magnetic Disk 160"/>
          <p:cNvSpPr/>
          <p:nvPr/>
        </p:nvSpPr>
        <p:spPr bwMode="auto">
          <a:xfrm>
            <a:off x="9012970" y="1470891"/>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2" name="Flowchart: Magnetic Disk 161"/>
          <p:cNvSpPr/>
          <p:nvPr/>
        </p:nvSpPr>
        <p:spPr bwMode="auto">
          <a:xfrm>
            <a:off x="9556296" y="146396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4" name="Flowchart: Magnetic Disk 163"/>
          <p:cNvSpPr/>
          <p:nvPr/>
        </p:nvSpPr>
        <p:spPr bwMode="auto">
          <a:xfrm>
            <a:off x="10113053" y="1452996"/>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5" name="Flowchart: Magnetic Disk 164"/>
          <p:cNvSpPr/>
          <p:nvPr/>
        </p:nvSpPr>
        <p:spPr bwMode="auto">
          <a:xfrm>
            <a:off x="10683243" y="1452996"/>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6" name="Flowchart: Magnetic Disk 165"/>
          <p:cNvSpPr/>
          <p:nvPr/>
        </p:nvSpPr>
        <p:spPr bwMode="auto">
          <a:xfrm>
            <a:off x="11240000" y="1452708"/>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7" name="Flowchart: Magnetic Disk 166"/>
          <p:cNvSpPr/>
          <p:nvPr/>
        </p:nvSpPr>
        <p:spPr bwMode="auto">
          <a:xfrm>
            <a:off x="9053267" y="61779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8" name="Flowchart: Magnetic Disk 167"/>
          <p:cNvSpPr/>
          <p:nvPr/>
        </p:nvSpPr>
        <p:spPr bwMode="auto">
          <a:xfrm>
            <a:off x="9610025" y="617822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0" name="Flowchart: Magnetic Disk 169"/>
          <p:cNvSpPr/>
          <p:nvPr/>
        </p:nvSpPr>
        <p:spPr bwMode="auto">
          <a:xfrm>
            <a:off x="10166783" y="61779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1" name="Flowchart: Magnetic Disk 170"/>
          <p:cNvSpPr/>
          <p:nvPr/>
        </p:nvSpPr>
        <p:spPr bwMode="auto">
          <a:xfrm>
            <a:off x="10723540" y="61779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72" name="Group 171"/>
          <p:cNvGrpSpPr/>
          <p:nvPr/>
        </p:nvGrpSpPr>
        <p:grpSpPr>
          <a:xfrm>
            <a:off x="6832976" y="1369886"/>
            <a:ext cx="1523726" cy="338554"/>
            <a:chOff x="6851592" y="5967266"/>
            <a:chExt cx="1951444" cy="338554"/>
          </a:xfrm>
        </p:grpSpPr>
        <p:cxnSp>
          <p:nvCxnSpPr>
            <p:cNvPr id="173" name="Straight Arrow Connector 172"/>
            <p:cNvCxnSpPr>
              <a:stCxn id="174" idx="3"/>
            </p:cNvCxnSpPr>
            <p:nvPr/>
          </p:nvCxnSpPr>
          <p:spPr>
            <a:xfrm>
              <a:off x="8379101" y="6136543"/>
              <a:ext cx="423935" cy="153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4" name="TextBox 173"/>
            <p:cNvSpPr txBox="1"/>
            <p:nvPr/>
          </p:nvSpPr>
          <p:spPr>
            <a:xfrm>
              <a:off x="6851592" y="5967266"/>
              <a:ext cx="1527509"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Input</a:t>
              </a:r>
              <a:endParaRPr lang="en-US" sz="1600" dirty="0"/>
            </a:p>
          </p:txBody>
        </p:sp>
      </p:grpSp>
      <p:cxnSp>
        <p:nvCxnSpPr>
          <p:cNvPr id="182" name="Straight Connector 181"/>
          <p:cNvCxnSpPr>
            <a:stCxn id="126" idx="1"/>
          </p:cNvCxnSpPr>
          <p:nvPr/>
        </p:nvCxnSpPr>
        <p:spPr>
          <a:xfrm flipH="1">
            <a:off x="3601241" y="6296852"/>
            <a:ext cx="3231735"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40571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P spid="170" grpId="0" animBg="1"/>
      <p:bldP spid="1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1218795"/>
          </a:xfrm>
        </p:spPr>
        <p:txBody>
          <a:bodyPr>
            <a:normAutofit/>
          </a:bodyPr>
          <a:lstStyle/>
          <a:p>
            <a:r>
              <a:rPr lang="en-US" dirty="0" smtClean="0"/>
              <a:t>How does LINQ to HPC work?</a:t>
            </a:r>
            <a:br>
              <a:rPr lang="en-US" dirty="0" smtClean="0"/>
            </a:br>
            <a:r>
              <a:rPr lang="en-US" sz="3600" dirty="0" smtClean="0">
                <a:latin typeface="+mn-lt"/>
              </a:rPr>
              <a:t>A LINQ to HPC query under the hood</a:t>
            </a:r>
            <a:endParaRPr lang="en-US" dirty="0">
              <a:latin typeface="+mn-lt"/>
            </a:endParaRPr>
          </a:p>
        </p:txBody>
      </p:sp>
      <p:sp>
        <p:nvSpPr>
          <p:cNvPr id="3" name="Snip Same Side Corner Rectangle 2"/>
          <p:cNvSpPr/>
          <p:nvPr/>
        </p:nvSpPr>
        <p:spPr>
          <a:xfrm rot="16200000">
            <a:off x="9549004" y="2995186"/>
            <a:ext cx="1141303" cy="3175182"/>
          </a:xfrm>
          <a:prstGeom prst="snip2SameRect">
            <a:avLst>
              <a:gd name="adj1" fmla="val 43229"/>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Same Side Corner Rectangle 3"/>
          <p:cNvSpPr/>
          <p:nvPr/>
        </p:nvSpPr>
        <p:spPr>
          <a:xfrm rot="16200000">
            <a:off x="9481032" y="1724079"/>
            <a:ext cx="1219199" cy="3116901"/>
          </a:xfrm>
          <a:prstGeom prst="snip2SameRect">
            <a:avLst>
              <a:gd name="adj1" fmla="val 46568"/>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640912" y="4196927"/>
            <a:ext cx="1301922" cy="210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smtClean="0">
                <a:solidFill>
                  <a:srgbClr val="000000"/>
                </a:solidFill>
              </a:rPr>
              <a:t>HPC Head Node</a:t>
            </a:r>
            <a:endParaRPr lang="en-US" sz="1200" b="1" dirty="0">
              <a:solidFill>
                <a:srgbClr val="000000"/>
              </a:solidFill>
            </a:endParaRPr>
          </a:p>
        </p:txBody>
      </p:sp>
      <p:pic>
        <p:nvPicPr>
          <p:cNvPr id="12" name="Picture 2" descr="\\eventsql\dvd\Online_ART\DVD_ART36\Artwork_Imagery\Icons - Illustrations\_ VISTA STYLE\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193" y="3206325"/>
            <a:ext cx="1257784" cy="94358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50"/>
          <p:cNvGrpSpPr/>
          <p:nvPr/>
        </p:nvGrpSpPr>
        <p:grpSpPr>
          <a:xfrm>
            <a:off x="101573" y="3053926"/>
            <a:ext cx="2742486" cy="2426840"/>
            <a:chOff x="76200" y="2590801"/>
            <a:chExt cx="2057400" cy="2426840"/>
          </a:xfrm>
        </p:grpSpPr>
        <p:sp>
          <p:nvSpPr>
            <p:cNvPr id="5" name="Rectangle 4"/>
            <p:cNvSpPr/>
            <p:nvPr/>
          </p:nvSpPr>
          <p:spPr>
            <a:xfrm>
              <a:off x="76200" y="2590801"/>
              <a:ext cx="1219200" cy="12222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000000"/>
                  </a:solidFill>
                </a:rPr>
                <a:t>Application that calls LINQ to HPC APIs</a:t>
              </a:r>
              <a:endParaRPr lang="en-US" sz="1400" dirty="0">
                <a:solidFill>
                  <a:srgbClr val="000000"/>
                </a:solidFill>
              </a:endParaRPr>
            </a:p>
          </p:txBody>
        </p:sp>
        <p:cxnSp>
          <p:nvCxnSpPr>
            <p:cNvPr id="6" name="Straight Arrow Connector 5"/>
            <p:cNvCxnSpPr/>
            <p:nvPr/>
          </p:nvCxnSpPr>
          <p:spPr>
            <a:xfrm>
              <a:off x="1371600" y="34290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9" name="Group 14"/>
            <p:cNvGrpSpPr/>
            <p:nvPr/>
          </p:nvGrpSpPr>
          <p:grpSpPr>
            <a:xfrm>
              <a:off x="457200" y="4044569"/>
              <a:ext cx="1676400" cy="973072"/>
              <a:chOff x="609600" y="4355338"/>
              <a:chExt cx="1676400" cy="973072"/>
            </a:xfrm>
          </p:grpSpPr>
          <p:sp>
            <p:nvSpPr>
              <p:cNvPr id="16" name="Rounded Rectangle 15"/>
              <p:cNvSpPr/>
              <p:nvPr/>
            </p:nvSpPr>
            <p:spPr>
              <a:xfrm>
                <a:off x="762000" y="4495799"/>
                <a:ext cx="1524000" cy="8326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rPr>
                  <a:t> Submit LINQ to HPC Job</a:t>
                </a:r>
                <a:endParaRPr lang="en-US" dirty="0">
                  <a:solidFill>
                    <a:srgbClr val="000000"/>
                  </a:solidFill>
                </a:endParaRPr>
              </a:p>
            </p:txBody>
          </p:sp>
          <p:sp>
            <p:nvSpPr>
              <p:cNvPr id="17" name="Oval 16"/>
              <p:cNvSpPr/>
              <p:nvPr/>
            </p:nvSpPr>
            <p:spPr>
              <a:xfrm>
                <a:off x="609600" y="435533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18" name="Oval 17"/>
            <p:cNvSpPr/>
            <p:nvPr/>
          </p:nvSpPr>
          <p:spPr>
            <a:xfrm>
              <a:off x="1295400" y="3218629"/>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32" name="Rounded Rectangle 31"/>
          <p:cNvSpPr/>
          <p:nvPr/>
        </p:nvSpPr>
        <p:spPr>
          <a:xfrm>
            <a:off x="6462617" y="5186586"/>
            <a:ext cx="2069444" cy="187125"/>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a:solidFill>
                  <a:srgbClr val="333333"/>
                </a:solidFill>
              </a:rPr>
              <a:t>HPC Compute Nodes</a:t>
            </a:r>
          </a:p>
        </p:txBody>
      </p:sp>
      <p:pic>
        <p:nvPicPr>
          <p:cNvPr id="3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977" y="4044261"/>
            <a:ext cx="2476696" cy="1237163"/>
          </a:xfrm>
          <a:prstGeom prst="rect">
            <a:avLst/>
          </a:prstGeom>
          <a:extLst>
            <a:ext uri="{909E8E84-426E-40DD-AFC4-6F175D3DCCD1}">
              <a14:hiddenFill xmlns:a14="http://schemas.microsoft.com/office/drawing/2010/main">
                <a:solidFill>
                  <a:srgbClr val="FFFFFF"/>
                </a:solidFill>
              </a14:hiddenFill>
            </a:ext>
          </a:extLst>
        </p:spPr>
      </p:pic>
      <p:pic>
        <p:nvPicPr>
          <p:cNvPr id="3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8156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5870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3935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1649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29363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ventsql\dvd\Online_ART\DVD_ART36\Artwork_Imagery\Icons - Illustrations\_ VIRTUALIZATION ICONS\server.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9090" y="27406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5120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2834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eventsql\dvd\Online_ART\DVD_ART36\Artwork_Imagery\Icons - Illustrations\_ VIRTUALIZATION ICONS\server.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1619" y="2654967"/>
            <a:ext cx="2476696" cy="12371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56"/>
          <p:cNvGrpSpPr/>
          <p:nvPr/>
        </p:nvGrpSpPr>
        <p:grpSpPr>
          <a:xfrm>
            <a:off x="7846441" y="1381790"/>
            <a:ext cx="3816734" cy="2283522"/>
            <a:chOff x="5886364" y="918665"/>
            <a:chExt cx="2863296" cy="2283522"/>
          </a:xfrm>
        </p:grpSpPr>
        <p:grpSp>
          <p:nvGrpSpPr>
            <p:cNvPr id="26" name="Group 28"/>
            <p:cNvGrpSpPr/>
            <p:nvPr/>
          </p:nvGrpSpPr>
          <p:grpSpPr>
            <a:xfrm>
              <a:off x="6705600" y="918665"/>
              <a:ext cx="2044060" cy="1130299"/>
              <a:chOff x="89541" y="4349371"/>
              <a:chExt cx="2044060" cy="1130299"/>
            </a:xfrm>
          </p:grpSpPr>
          <p:sp>
            <p:nvSpPr>
              <p:cNvPr id="30" name="Rounded Rectangle 29"/>
              <p:cNvSpPr/>
              <p:nvPr/>
            </p:nvSpPr>
            <p:spPr>
              <a:xfrm>
                <a:off x="247651" y="4495799"/>
                <a:ext cx="1885950" cy="9838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Graph </a:t>
                </a:r>
                <a:r>
                  <a:rPr lang="en-US" sz="1400" dirty="0">
                    <a:solidFill>
                      <a:srgbClr val="000000"/>
                    </a:solidFill>
                  </a:rPr>
                  <a:t>Manager starts/stops </a:t>
                </a:r>
                <a:r>
                  <a:rPr lang="en-US" sz="1400" dirty="0" smtClean="0">
                    <a:solidFill>
                      <a:srgbClr val="000000"/>
                    </a:solidFill>
                  </a:rPr>
                  <a:t>Vertices</a:t>
                </a:r>
                <a:endParaRPr lang="en-US" sz="1400" dirty="0">
                  <a:solidFill>
                    <a:srgbClr val="000000"/>
                  </a:solidFill>
                </a:endParaRPr>
              </a:p>
            </p:txBody>
          </p:sp>
          <p:sp>
            <p:nvSpPr>
              <p:cNvPr id="31" name="Oval 30"/>
              <p:cNvSpPr/>
              <p:nvPr/>
            </p:nvSpPr>
            <p:spPr>
              <a:xfrm>
                <a:off x="89541" y="4349371"/>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3a</a:t>
                </a:r>
                <a:endParaRPr lang="en-US" dirty="0"/>
              </a:p>
            </p:txBody>
          </p:sp>
        </p:grpSp>
        <p:sp>
          <p:nvSpPr>
            <p:cNvPr id="43" name="Oval 42"/>
            <p:cNvSpPr/>
            <p:nvPr/>
          </p:nvSpPr>
          <p:spPr>
            <a:xfrm>
              <a:off x="5886364" y="2833126"/>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3a</a:t>
              </a:r>
              <a:endParaRPr lang="en-US" dirty="0"/>
            </a:p>
          </p:txBody>
        </p:sp>
      </p:grpSp>
      <p:sp>
        <p:nvSpPr>
          <p:cNvPr id="13" name="TextBox 12"/>
          <p:cNvSpPr txBox="1"/>
          <p:nvPr/>
        </p:nvSpPr>
        <p:spPr>
          <a:xfrm>
            <a:off x="3408066" y="3783526"/>
            <a:ext cx="553357" cy="338554"/>
          </a:xfrm>
          <a:prstGeom prst="rect">
            <a:avLst/>
          </a:prstGeom>
          <a:noFill/>
        </p:spPr>
        <p:txBody>
          <a:bodyPr wrap="none" rtlCol="0">
            <a:spAutoFit/>
          </a:bodyPr>
          <a:lstStyle/>
          <a:p>
            <a:r>
              <a:rPr lang="en-US" sz="1600" b="1" dirty="0" smtClean="0"/>
              <a:t>DSC</a:t>
            </a:r>
            <a:endParaRPr lang="en-US" sz="1600" b="1" dirty="0"/>
          </a:p>
        </p:txBody>
      </p:sp>
      <p:pic>
        <p:nvPicPr>
          <p:cNvPr id="14" name="Picture 4" descr="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570" y="3401797"/>
            <a:ext cx="466782" cy="420214"/>
          </a:xfrm>
          <a:prstGeom prst="rect">
            <a:avLst/>
          </a:prstGeom>
          <a:noFill/>
          <a:ln w="9525">
            <a:noFill/>
            <a:miter lim="800000"/>
            <a:headEnd/>
            <a:tailEnd/>
          </a:ln>
        </p:spPr>
      </p:pic>
      <p:grpSp>
        <p:nvGrpSpPr>
          <p:cNvPr id="29" name="Group 52"/>
          <p:cNvGrpSpPr/>
          <p:nvPr/>
        </p:nvGrpSpPr>
        <p:grpSpPr>
          <a:xfrm>
            <a:off x="3366624" y="1770652"/>
            <a:ext cx="2879355" cy="1894386"/>
            <a:chOff x="2525624" y="1307527"/>
            <a:chExt cx="2160079" cy="1894386"/>
          </a:xfrm>
        </p:grpSpPr>
        <p:cxnSp>
          <p:nvCxnSpPr>
            <p:cNvPr id="7" name="Straight Arrow Connector 6"/>
            <p:cNvCxnSpPr/>
            <p:nvPr/>
          </p:nvCxnSpPr>
          <p:spPr>
            <a:xfrm flipV="1">
              <a:off x="3222921" y="2896144"/>
              <a:ext cx="1462782" cy="121236"/>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grpSp>
          <p:nvGrpSpPr>
            <p:cNvPr id="51" name="Group 21"/>
            <p:cNvGrpSpPr/>
            <p:nvPr/>
          </p:nvGrpSpPr>
          <p:grpSpPr>
            <a:xfrm>
              <a:off x="2525624" y="1307527"/>
              <a:ext cx="1835200" cy="1146126"/>
              <a:chOff x="612725" y="4170806"/>
              <a:chExt cx="1835200" cy="1146126"/>
            </a:xfrm>
          </p:grpSpPr>
          <p:sp>
            <p:nvSpPr>
              <p:cNvPr id="23" name="Rounded Rectangle 22"/>
              <p:cNvSpPr/>
              <p:nvPr/>
            </p:nvSpPr>
            <p:spPr>
              <a:xfrm>
                <a:off x="761999" y="4355337"/>
                <a:ext cx="1685926" cy="9615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 A LINQ to HPC </a:t>
                </a:r>
                <a:r>
                  <a:rPr lang="en-US" sz="1400" dirty="0">
                    <a:solidFill>
                      <a:srgbClr val="000000"/>
                    </a:solidFill>
                  </a:rPr>
                  <a:t>job starts 1 basic </a:t>
                </a:r>
                <a:r>
                  <a:rPr lang="en-US" sz="1400" dirty="0" smtClean="0">
                    <a:solidFill>
                      <a:srgbClr val="000000"/>
                    </a:solidFill>
                  </a:rPr>
                  <a:t>task assigning a node as the GM</a:t>
                </a:r>
                <a:endParaRPr lang="en-US" sz="1400" dirty="0">
                  <a:solidFill>
                    <a:srgbClr val="000000"/>
                  </a:solidFill>
                </a:endParaRPr>
              </a:p>
            </p:txBody>
          </p:sp>
          <p:sp>
            <p:nvSpPr>
              <p:cNvPr id="24" name="Oval 23"/>
              <p:cNvSpPr/>
              <p:nvPr/>
            </p:nvSpPr>
            <p:spPr>
              <a:xfrm>
                <a:off x="612725" y="4170806"/>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2a</a:t>
                </a:r>
                <a:endParaRPr lang="en-US" dirty="0"/>
              </a:p>
            </p:txBody>
          </p:sp>
        </p:grpSp>
        <p:sp>
          <p:nvSpPr>
            <p:cNvPr id="25" name="Oval 24"/>
            <p:cNvSpPr/>
            <p:nvPr/>
          </p:nvSpPr>
          <p:spPr>
            <a:xfrm>
              <a:off x="3041946" y="2832852"/>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2a</a:t>
              </a:r>
              <a:endParaRPr lang="en-US" dirty="0"/>
            </a:p>
          </p:txBody>
        </p:sp>
      </p:grpSp>
      <p:grpSp>
        <p:nvGrpSpPr>
          <p:cNvPr id="52" name="Group 55"/>
          <p:cNvGrpSpPr/>
          <p:nvPr/>
        </p:nvGrpSpPr>
        <p:grpSpPr>
          <a:xfrm>
            <a:off x="6462617" y="2938469"/>
            <a:ext cx="4913620" cy="3282454"/>
            <a:chOff x="4848225" y="2475344"/>
            <a:chExt cx="3686175" cy="3282454"/>
          </a:xfrm>
        </p:grpSpPr>
        <p:grpSp>
          <p:nvGrpSpPr>
            <p:cNvPr id="53" name="Group 25"/>
            <p:cNvGrpSpPr/>
            <p:nvPr/>
          </p:nvGrpSpPr>
          <p:grpSpPr>
            <a:xfrm>
              <a:off x="6553200" y="4724399"/>
              <a:ext cx="1981200" cy="1033399"/>
              <a:chOff x="371475" y="4349371"/>
              <a:chExt cx="1981200" cy="1033399"/>
            </a:xfrm>
          </p:grpSpPr>
          <p:sp>
            <p:nvSpPr>
              <p:cNvPr id="27" name="Rounded Rectangle 26"/>
              <p:cNvSpPr/>
              <p:nvPr/>
            </p:nvSpPr>
            <p:spPr>
              <a:xfrm>
                <a:off x="566732" y="4495799"/>
                <a:ext cx="1785943" cy="8869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LINQ to HPC Vertices read </a:t>
                </a:r>
                <a:r>
                  <a:rPr lang="en-US" sz="1400" dirty="0">
                    <a:solidFill>
                      <a:srgbClr val="000000"/>
                    </a:solidFill>
                  </a:rPr>
                  <a:t>and </a:t>
                </a:r>
                <a:r>
                  <a:rPr lang="en-US" sz="1400" dirty="0" smtClean="0">
                    <a:solidFill>
                      <a:srgbClr val="000000"/>
                    </a:solidFill>
                  </a:rPr>
                  <a:t>write files</a:t>
                </a:r>
                <a:endParaRPr lang="en-US" sz="1400" dirty="0">
                  <a:solidFill>
                    <a:srgbClr val="000000"/>
                  </a:solidFill>
                </a:endParaRPr>
              </a:p>
            </p:txBody>
          </p:sp>
          <p:sp>
            <p:nvSpPr>
              <p:cNvPr id="28" name="Oval 27"/>
              <p:cNvSpPr/>
              <p:nvPr/>
            </p:nvSpPr>
            <p:spPr>
              <a:xfrm>
                <a:off x="371475" y="4349371"/>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3b</a:t>
                </a:r>
                <a:endParaRPr lang="en-US" dirty="0"/>
              </a:p>
            </p:txBody>
          </p:sp>
        </p:grpSp>
        <p:cxnSp>
          <p:nvCxnSpPr>
            <p:cNvPr id="45" name="Straight Arrow Connector 44"/>
            <p:cNvCxnSpPr/>
            <p:nvPr/>
          </p:nvCxnSpPr>
          <p:spPr>
            <a:xfrm flipV="1">
              <a:off x="5029200" y="2475344"/>
              <a:ext cx="0" cy="8450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6" name="Oval 45"/>
            <p:cNvSpPr/>
            <p:nvPr/>
          </p:nvSpPr>
          <p:spPr>
            <a:xfrm>
              <a:off x="4848225" y="3270712"/>
              <a:ext cx="361950" cy="369061"/>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3b</a:t>
              </a:r>
              <a:endParaRPr lang="en-US" dirty="0"/>
            </a:p>
          </p:txBody>
        </p:sp>
        <p:cxnSp>
          <p:nvCxnSpPr>
            <p:cNvPr id="44" name="Straight Arrow Connector 43"/>
            <p:cNvCxnSpPr/>
            <p:nvPr/>
          </p:nvCxnSpPr>
          <p:spPr>
            <a:xfrm>
              <a:off x="5029200" y="3648889"/>
              <a:ext cx="0" cy="618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54" name="Group 54"/>
          <p:cNvGrpSpPr/>
          <p:nvPr/>
        </p:nvGrpSpPr>
        <p:grpSpPr>
          <a:xfrm>
            <a:off x="3447682" y="3587331"/>
            <a:ext cx="2824104" cy="2458589"/>
            <a:chOff x="2586435" y="3124203"/>
            <a:chExt cx="2118630" cy="2458589"/>
          </a:xfrm>
        </p:grpSpPr>
        <p:cxnSp>
          <p:nvCxnSpPr>
            <p:cNvPr id="8" name="Straight Arrow Connector 7"/>
            <p:cNvCxnSpPr>
              <a:stCxn id="47" idx="7"/>
            </p:cNvCxnSpPr>
            <p:nvPr/>
          </p:nvCxnSpPr>
          <p:spPr>
            <a:xfrm flipV="1">
              <a:off x="3407694" y="3124203"/>
              <a:ext cx="1297371" cy="5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7" idx="6"/>
            </p:cNvCxnSpPr>
            <p:nvPr/>
          </p:nvCxnSpPr>
          <p:spPr>
            <a:xfrm flipV="1">
              <a:off x="3460701" y="3686784"/>
              <a:ext cx="1225003" cy="126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7" idx="5"/>
              <a:endCxn id="33" idx="1"/>
            </p:cNvCxnSpPr>
            <p:nvPr/>
          </p:nvCxnSpPr>
          <p:spPr>
            <a:xfrm>
              <a:off x="3407693" y="3943508"/>
              <a:ext cx="1278010" cy="268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5" name="Group 18"/>
            <p:cNvGrpSpPr/>
            <p:nvPr/>
          </p:nvGrpSpPr>
          <p:grpSpPr>
            <a:xfrm>
              <a:off x="2586435" y="4311270"/>
              <a:ext cx="2109105" cy="1271522"/>
              <a:chOff x="257261" y="4208148"/>
              <a:chExt cx="2109105" cy="1271522"/>
            </a:xfrm>
          </p:grpSpPr>
          <p:sp>
            <p:nvSpPr>
              <p:cNvPr id="20" name="Rounded Rectangle 19"/>
              <p:cNvSpPr/>
              <p:nvPr/>
            </p:nvSpPr>
            <p:spPr>
              <a:xfrm>
                <a:off x="371475" y="4349371"/>
                <a:ext cx="1994891" cy="11302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  The LINQ to HPC job also starts a set of  tasks across the rest of the nodes as VH</a:t>
                </a:r>
                <a:endParaRPr lang="en-US" sz="1400" dirty="0">
                  <a:solidFill>
                    <a:srgbClr val="000000"/>
                  </a:solidFill>
                </a:endParaRPr>
              </a:p>
            </p:txBody>
          </p:sp>
          <p:sp>
            <p:nvSpPr>
              <p:cNvPr id="21" name="Oval 20"/>
              <p:cNvSpPr/>
              <p:nvPr/>
            </p:nvSpPr>
            <p:spPr>
              <a:xfrm>
                <a:off x="257261" y="420814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2b</a:t>
                </a:r>
                <a:endParaRPr lang="en-US" dirty="0"/>
              </a:p>
            </p:txBody>
          </p:sp>
        </p:grpSp>
        <p:sp>
          <p:nvSpPr>
            <p:cNvPr id="47" name="Oval 46"/>
            <p:cNvSpPr/>
            <p:nvPr/>
          </p:nvSpPr>
          <p:spPr>
            <a:xfrm>
              <a:off x="3098750" y="3628495"/>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2b</a:t>
              </a:r>
              <a:endParaRPr lang="en-US" dirty="0"/>
            </a:p>
          </p:txBody>
        </p:sp>
      </p:grpSp>
      <p:pic>
        <p:nvPicPr>
          <p:cNvPr id="48"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545" y="3968330"/>
            <a:ext cx="2476696" cy="123716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9687576" y="2944080"/>
            <a:ext cx="1605710" cy="276999"/>
          </a:xfrm>
          <a:prstGeom prst="rect">
            <a:avLst/>
          </a:prstGeom>
          <a:noFill/>
        </p:spPr>
        <p:txBody>
          <a:bodyPr wrap="square" rtlCol="0">
            <a:spAutoFit/>
          </a:bodyPr>
          <a:lstStyle/>
          <a:p>
            <a:pPr algn="ctr"/>
            <a:r>
              <a:rPr lang="en-US" sz="1200" dirty="0" smtClean="0">
                <a:solidFill>
                  <a:schemeClr val="bg1"/>
                </a:solidFill>
              </a:rPr>
              <a:t>Graph Manager</a:t>
            </a:r>
            <a:endParaRPr lang="en-US" sz="1200" dirty="0">
              <a:solidFill>
                <a:schemeClr val="bg1"/>
              </a:solidFill>
            </a:endParaRPr>
          </a:p>
        </p:txBody>
      </p:sp>
      <p:sp>
        <p:nvSpPr>
          <p:cNvPr id="50" name="TextBox 49"/>
          <p:cNvSpPr txBox="1"/>
          <p:nvPr/>
        </p:nvSpPr>
        <p:spPr>
          <a:xfrm>
            <a:off x="9751060" y="4268665"/>
            <a:ext cx="1605710" cy="276999"/>
          </a:xfrm>
          <a:prstGeom prst="rect">
            <a:avLst/>
          </a:prstGeom>
          <a:noFill/>
        </p:spPr>
        <p:txBody>
          <a:bodyPr wrap="square" rtlCol="0">
            <a:spAutoFit/>
          </a:bodyPr>
          <a:lstStyle/>
          <a:p>
            <a:pPr algn="ctr"/>
            <a:r>
              <a:rPr lang="en-US" sz="1200" dirty="0" smtClean="0">
                <a:solidFill>
                  <a:schemeClr val="bg1"/>
                </a:solidFill>
              </a:rPr>
              <a:t>Vertex Host</a:t>
            </a:r>
            <a:endParaRPr lang="en-US" sz="1200" dirty="0">
              <a:solidFill>
                <a:schemeClr val="bg1"/>
              </a:solidFill>
            </a:endParaRPr>
          </a:p>
        </p:txBody>
      </p:sp>
      <p:sp>
        <p:nvSpPr>
          <p:cNvPr id="56" name="Flowchart: Magnetic Disk 55"/>
          <p:cNvSpPr/>
          <p:nvPr/>
        </p:nvSpPr>
        <p:spPr bwMode="auto">
          <a:xfrm>
            <a:off x="8796584" y="3168385"/>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57" name="Flowchart: Magnetic Disk 56"/>
          <p:cNvSpPr/>
          <p:nvPr/>
        </p:nvSpPr>
        <p:spPr bwMode="auto">
          <a:xfrm>
            <a:off x="8796584" y="4268665"/>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58" name="Flowchart: Magnetic Disk 57"/>
          <p:cNvSpPr/>
          <p:nvPr/>
        </p:nvSpPr>
        <p:spPr bwMode="auto">
          <a:xfrm>
            <a:off x="8796584" y="36817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Tree>
    <p:extLst>
      <p:ext uri="{BB962C8B-B14F-4D97-AF65-F5344CB8AC3E}">
        <p14:creationId xmlns:p14="http://schemas.microsoft.com/office/powerpoint/2010/main" val="1524883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“Hello World”</a:t>
            </a:r>
            <a:br>
              <a:rPr lang="en-US" dirty="0" smtClean="0"/>
            </a:br>
            <a:r>
              <a:rPr lang="en-US" dirty="0" smtClean="0"/>
              <a:t>Sorting with LINQ to HPC</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357574120"/>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If you know LINQ then using LINQ to HPC is easy. The DSC and LINQ to HPC runtime take care of the complexity of </a:t>
            </a:r>
            <a:r>
              <a:rPr lang="en-US" sz="5000" dirty="0">
                <a:gradFill flip="none" rotWithShape="1">
                  <a:gsLst>
                    <a:gs pos="0">
                      <a:srgbClr val="FFFFFF"/>
                    </a:gs>
                    <a:gs pos="86000">
                      <a:srgbClr val="FFFFFF"/>
                    </a:gs>
                  </a:gsLst>
                  <a:lin ang="5400000" scaled="0"/>
                  <a:tileRect/>
                </a:gradFill>
                <a:latin typeface="Segoe UI Light"/>
              </a:rPr>
              <a:t>managing data and </a:t>
            </a:r>
            <a:r>
              <a:rPr lang="en-US" sz="5000" dirty="0" smtClean="0">
                <a:latin typeface="+mn-lt"/>
              </a:rPr>
              <a:t>distributing your query to the cluster.</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410143670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 Analytics with </a:t>
            </a:r>
            <a:br>
              <a:rPr lang="en-US" dirty="0" smtClean="0"/>
            </a:br>
            <a:r>
              <a:rPr lang="en-US" dirty="0" smtClean="0"/>
              <a:t>LINQ to HPC</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373023385"/>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More complex queries are simple with LINQ to HPC. You can think about how you want to query your data, not how to phrase the query to fit a particular pattern like map/reduce.</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313265644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Model Back-Testing</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138102381"/>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938992"/>
          </a:xfrm>
          <a:prstGeom prst="rect">
            <a:avLst/>
          </a:prstGeom>
          <a:noFill/>
        </p:spPr>
        <p:txBody>
          <a:bodyPr wrap="square" lIns="0" tIns="0" rIns="0" bIns="0" rtlCol="0">
            <a:spAutoFit/>
          </a:bodyPr>
          <a:lstStyle/>
          <a:p>
            <a:pPr marL="342918" indent="-342900">
              <a:buFont typeface="Arial" pitchFamily="34" charset="0"/>
              <a:buChar char="•"/>
            </a:pPr>
            <a:r>
              <a:rPr lang="en-US" b="1" dirty="0" smtClean="0"/>
              <a:t>Developers looking to build applications that analyze big data.</a:t>
            </a:r>
          </a:p>
          <a:p>
            <a:pPr marL="342918" indent="-342900">
              <a:buFont typeface="Arial" pitchFamily="34" charset="0"/>
              <a:buChar char="•"/>
            </a:pPr>
            <a:r>
              <a:rPr lang="en-US" b="1" dirty="0"/>
              <a:t>D</a:t>
            </a:r>
            <a:r>
              <a:rPr lang="en-US" b="1" dirty="0" smtClean="0"/>
              <a:t>evelopers building applications running in the cloud and on-premises.</a:t>
            </a:r>
            <a:endParaRPr lang="en-US" b="1" dirty="0"/>
          </a:p>
          <a:p>
            <a:pPr marL="18"/>
            <a:endParaRPr lang="en-US" b="1" dirty="0"/>
          </a:p>
        </p:txBody>
      </p:sp>
      <p:sp>
        <p:nvSpPr>
          <p:cNvPr id="10" name="TextBox 9"/>
          <p:cNvSpPr txBox="1"/>
          <p:nvPr/>
        </p:nvSpPr>
        <p:spPr>
          <a:xfrm>
            <a:off x="4274322" y="2253321"/>
            <a:ext cx="3566160" cy="1384995"/>
          </a:xfrm>
          <a:prstGeom prst="rect">
            <a:avLst/>
          </a:prstGeom>
          <a:noFill/>
        </p:spPr>
        <p:txBody>
          <a:bodyPr wrap="square" lIns="0" tIns="0" rIns="0" bIns="0" rtlCol="0">
            <a:spAutoFit/>
          </a:bodyPr>
          <a:lstStyle/>
          <a:p>
            <a:pPr marL="342918" indent="-342900">
              <a:buFont typeface="Arial" pitchFamily="34" charset="0"/>
              <a:buChar char="•"/>
            </a:pPr>
            <a:r>
              <a:rPr lang="en-US" b="1" dirty="0" smtClean="0"/>
              <a:t>What is “Big Data”?</a:t>
            </a:r>
          </a:p>
          <a:p>
            <a:pPr marL="342918" indent="-342900">
              <a:buFont typeface="Arial" pitchFamily="34" charset="0"/>
              <a:buChar char="•"/>
            </a:pPr>
            <a:r>
              <a:rPr lang="en-US" b="1" dirty="0" smtClean="0"/>
              <a:t>Introducing LINQ to HPC.</a:t>
            </a:r>
          </a:p>
          <a:p>
            <a:pPr marL="342918" indent="-342900">
              <a:buFont typeface="Arial" pitchFamily="34" charset="0"/>
              <a:buChar char="•"/>
            </a:pPr>
            <a:r>
              <a:rPr lang="en-US" b="1" dirty="0" smtClean="0"/>
              <a:t>Demos.</a:t>
            </a:r>
          </a:p>
          <a:p>
            <a:pPr marL="342918" indent="-342900">
              <a:buFont typeface="Arial" pitchFamily="34" charset="0"/>
              <a:buChar char="•"/>
            </a:pPr>
            <a:r>
              <a:rPr lang="en-US" b="1" dirty="0" smtClean="0"/>
              <a:t>Conclusions.</a:t>
            </a:r>
          </a:p>
          <a:p>
            <a:pPr marL="342918" indent="-342900">
              <a:buFont typeface="Arial" pitchFamily="34" charset="0"/>
              <a:buChar char="•"/>
            </a:pPr>
            <a:r>
              <a:rPr lang="en-US" b="1" dirty="0" smtClean="0"/>
              <a:t>Q&amp;A.</a:t>
            </a:r>
            <a:endParaRPr lang="en-US" b="1" dirty="0"/>
          </a:p>
        </p:txBody>
      </p:sp>
      <p:sp>
        <p:nvSpPr>
          <p:cNvPr id="11" name="TextBox 10"/>
          <p:cNvSpPr txBox="1"/>
          <p:nvPr/>
        </p:nvSpPr>
        <p:spPr>
          <a:xfrm>
            <a:off x="8243917" y="2240164"/>
            <a:ext cx="3566160" cy="1661993"/>
          </a:xfrm>
          <a:prstGeom prst="rect">
            <a:avLst/>
          </a:prstGeom>
          <a:noFill/>
        </p:spPr>
        <p:txBody>
          <a:bodyPr wrap="square" lIns="0" tIns="0" rIns="0" bIns="0" rtlCol="0">
            <a:spAutoFit/>
          </a:bodyPr>
          <a:lstStyle/>
          <a:p>
            <a:pPr marL="342918" indent="-342900">
              <a:buFont typeface="Arial" pitchFamily="34" charset="0"/>
              <a:buChar char="•"/>
            </a:pPr>
            <a:r>
              <a:rPr lang="en-US" b="1" dirty="0" smtClean="0"/>
              <a:t>A clear understanding of how big data is processed.</a:t>
            </a:r>
          </a:p>
          <a:p>
            <a:pPr marL="342918" indent="-342900">
              <a:buFont typeface="Arial" pitchFamily="34" charset="0"/>
              <a:buChar char="•"/>
            </a:pPr>
            <a:r>
              <a:rPr lang="en-US" b="1" dirty="0" smtClean="0"/>
              <a:t>How LINQ to HPC works.</a:t>
            </a:r>
          </a:p>
          <a:p>
            <a:pPr marL="342918" indent="-342900">
              <a:buFont typeface="Arial" pitchFamily="34" charset="0"/>
              <a:buChar char="•"/>
            </a:pPr>
            <a:r>
              <a:rPr lang="en-US" b="1" dirty="0" smtClean="0"/>
              <a:t>Some great examples of LINQ to HPC in action.</a:t>
            </a:r>
          </a:p>
          <a:p>
            <a:pPr marL="342918" indent="-342900">
              <a:buFont typeface="Arial" pitchFamily="34" charset="0"/>
              <a:buChar char="•"/>
            </a:pPr>
            <a:endParaRPr lang="en-US" b="1" dirty="0"/>
          </a:p>
        </p:txBody>
      </p:sp>
    </p:spTree>
    <p:extLst>
      <p:ext uri="{BB962C8B-B14F-4D97-AF65-F5344CB8AC3E}">
        <p14:creationId xmlns:p14="http://schemas.microsoft.com/office/powerpoint/2010/main" val="165980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Integrating LINQ to HPC into your existing application is simple. It’s just more .NET code.</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13218179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Visualizing LINQ to HPC queries</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243813272"/>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Visualizing queries helps you get the best performance from LINQ to HPC.</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33234852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Conclusions…</a:t>
            </a:r>
            <a:endParaRPr lang="en-US" sz="4400" dirty="0">
              <a:solidFill>
                <a:srgbClr val="FFFFFF"/>
              </a:solidFill>
              <a:latin typeface="+mj-lt"/>
            </a:endParaRPr>
          </a:p>
        </p:txBody>
      </p:sp>
    </p:spTree>
    <p:extLst>
      <p:ext uri="{BB962C8B-B14F-4D97-AF65-F5344CB8AC3E}">
        <p14:creationId xmlns:p14="http://schemas.microsoft.com/office/powerpoint/2010/main" val="639594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LINQ to HPC allows you use a powerful programming model to build big data analysis applications that are integrated with your existing assets and infrastructure.</a:t>
            </a:r>
            <a:endParaRPr lang="en-US" sz="5000" dirty="0">
              <a:latin typeface="+mn-lt"/>
            </a:endParaRPr>
          </a:p>
        </p:txBody>
      </p:sp>
    </p:spTree>
    <p:extLst>
      <p:ext uri="{BB962C8B-B14F-4D97-AF65-F5344CB8AC3E}">
        <p14:creationId xmlns:p14="http://schemas.microsoft.com/office/powerpoint/2010/main" val="6270483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a:latin typeface="+mn-lt"/>
              </a:rPr>
              <a:t>It’s </a:t>
            </a:r>
            <a:r>
              <a:rPr lang="en-US" sz="5000" dirty="0" smtClean="0">
                <a:latin typeface="+mn-lt"/>
              </a:rPr>
              <a:t>not just parallel </a:t>
            </a:r>
            <a:r>
              <a:rPr lang="en-US" sz="5000" dirty="0">
                <a:latin typeface="Consolas" pitchFamily="49" charset="0"/>
                <a:cs typeface="Consolas" pitchFamily="49" charset="0"/>
              </a:rPr>
              <a:t>for</a:t>
            </a:r>
            <a:r>
              <a:rPr lang="en-US" sz="5000" dirty="0" smtClean="0">
                <a:latin typeface="Consolas" pitchFamily="49" charset="0"/>
                <a:cs typeface="Consolas" pitchFamily="49" charset="0"/>
              </a:rPr>
              <a:t>(…)</a:t>
            </a:r>
            <a:r>
              <a:rPr lang="en-US" sz="5000" dirty="0" smtClean="0">
                <a:latin typeface="+mn-lt"/>
                <a:cs typeface="Consolas" pitchFamily="49" charset="0"/>
              </a:rPr>
              <a:t>.</a:t>
            </a:r>
            <a:r>
              <a:rPr lang="en-US" sz="5000" dirty="0" smtClean="0">
                <a:latin typeface="Consolas" pitchFamily="49" charset="0"/>
                <a:cs typeface="Consolas" pitchFamily="49" charset="0"/>
              </a:rPr>
              <a:t> </a:t>
            </a:r>
            <a:r>
              <a:rPr lang="en-US" sz="5000" dirty="0" smtClean="0">
                <a:latin typeface="+mn-lt"/>
              </a:rPr>
              <a:t>LINQ to HPC is a sophisticated distributed query processing runtime based on many years of use within Microsoft Research and MSN.</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171911290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4846320" cy="923330"/>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452 - Building </a:t>
            </a:r>
            <a:r>
              <a:rPr lang="en-US" sz="2000" b="1" dirty="0">
                <a:solidFill>
                  <a:schemeClr val="tx1"/>
                </a:solidFill>
              </a:rPr>
              <a:t>and Running HPC Applications in Windows </a:t>
            </a:r>
            <a:r>
              <a:rPr lang="en-US" sz="2000" b="1" dirty="0" smtClean="0">
                <a:solidFill>
                  <a:schemeClr val="tx1"/>
                </a:solidFill>
              </a:rPr>
              <a:t>Azure</a:t>
            </a:r>
            <a:br>
              <a:rPr lang="en-US" sz="2000" b="1" dirty="0" smtClean="0">
                <a:solidFill>
                  <a:schemeClr val="tx1"/>
                </a:solidFill>
              </a:rPr>
            </a:br>
            <a:endParaRPr lang="en-US" sz="2000" b="1" dirty="0">
              <a:solidFill>
                <a:schemeClr val="tx1"/>
              </a:solidFill>
            </a:endParaRP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6557478" y="1163030"/>
            <a:ext cx="4846320" cy="640080"/>
          </a:xfrm>
          <a:prstGeom prst="rect">
            <a:avLst/>
          </a:prstGeom>
          <a:solidFill>
            <a:srgbClr val="65BC46"/>
          </a:solidFill>
        </p:spPr>
        <p:txBody>
          <a:bodyPr wrap="square" rtlCol="0">
            <a:spAutoFit/>
          </a:bodyPr>
          <a:lstStyle/>
          <a:p>
            <a:r>
              <a:rPr lang="en-US" sz="2000" b="1" dirty="0" smtClean="0"/>
              <a:t>DOCUMENTATION &amp; ARTICLES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6307104" y="6439245"/>
            <a:ext cx="5820761" cy="369331"/>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lvl="0" indent="0" algn="r">
              <a:lnSpc>
                <a:spcPct val="100000"/>
              </a:lnSpc>
              <a:spcBef>
                <a:spcPts val="0"/>
              </a:spcBef>
              <a:buClrTx/>
              <a:buSzTx/>
            </a:pPr>
            <a:r>
              <a:rPr lang="en-US" b="1" dirty="0" smtClean="0">
                <a:solidFill>
                  <a:srgbClr val="FFFFFF"/>
                </a:solidFill>
                <a:latin typeface="+mj-lt"/>
              </a:rPr>
              <a:t>CONTACT: </a:t>
            </a:r>
            <a:r>
              <a:rPr lang="en-US" sz="2200" b="1" dirty="0" smtClean="0">
                <a:solidFill>
                  <a:schemeClr val="tx1"/>
                </a:solidFill>
                <a:latin typeface="+mj-lt"/>
              </a:rPr>
              <a:t>ade.miller@microsoft.com </a:t>
            </a:r>
            <a:endParaRPr lang="en-US" sz="2200" b="1" dirty="0">
              <a:solidFill>
                <a:schemeClr val="tx1"/>
              </a:solidFill>
              <a:latin typeface="+mj-lt"/>
            </a:endParaRPr>
          </a:p>
        </p:txBody>
      </p:sp>
      <p:sp>
        <p:nvSpPr>
          <p:cNvPr id="22" name="TextBox 21"/>
          <p:cNvSpPr txBox="1"/>
          <p:nvPr/>
        </p:nvSpPr>
        <p:spPr>
          <a:xfrm>
            <a:off x="6557478" y="1818350"/>
            <a:ext cx="4846320" cy="3693319"/>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Introducing LINQ to HPC</a:t>
            </a:r>
            <a:br>
              <a:rPr lang="en-US" sz="2000" b="1" dirty="0" smtClean="0">
                <a:solidFill>
                  <a:schemeClr val="tx1"/>
                </a:solidFill>
              </a:rPr>
            </a:br>
            <a:r>
              <a:rPr lang="en-US" sz="2000" b="1" dirty="0" smtClean="0">
                <a:solidFill>
                  <a:schemeClr val="tx1"/>
                </a:solidFill>
                <a:hlinkClick r:id="rId2"/>
              </a:rPr>
              <a:t>http</a:t>
            </a:r>
            <a:r>
              <a:rPr lang="en-US" sz="2000" b="1" dirty="0">
                <a:solidFill>
                  <a:schemeClr val="tx1"/>
                </a:solidFill>
                <a:hlinkClick r:id="rId2"/>
              </a:rPr>
              <a:t>://</a:t>
            </a:r>
            <a:r>
              <a:rPr lang="en-US" sz="2000" b="1" dirty="0" smtClean="0">
                <a:solidFill>
                  <a:schemeClr val="tx1"/>
                </a:solidFill>
                <a:hlinkClick r:id="rId2"/>
              </a:rPr>
              <a:t>www.microsoft.com/download/en/details.aspx?id=13615</a:t>
            </a:r>
            <a:r>
              <a:rPr lang="en-US" sz="2000" b="1" dirty="0" smtClean="0">
                <a:solidFill>
                  <a:schemeClr val="tx1"/>
                </a:solidFill>
              </a:rPr>
              <a:t> </a:t>
            </a:r>
            <a:br>
              <a:rPr lang="en-US" sz="2000" b="1" dirty="0" smtClean="0">
                <a:solidFill>
                  <a:schemeClr val="tx1"/>
                </a:solidFill>
              </a:rPr>
            </a:b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LINQ to HPC downloads:</a:t>
            </a:r>
            <a:r>
              <a:rPr lang="en-US" sz="2000" b="1" dirty="0">
                <a:solidFill>
                  <a:schemeClr val="tx1"/>
                </a:solidFill>
              </a:rPr>
              <a:t/>
            </a:r>
            <a:br>
              <a:rPr lang="en-US" sz="2000" b="1" dirty="0">
                <a:solidFill>
                  <a:schemeClr val="tx1"/>
                </a:solidFill>
              </a:rPr>
            </a:br>
            <a:r>
              <a:rPr lang="en-US" sz="2000" b="1" dirty="0" smtClean="0">
                <a:solidFill>
                  <a:schemeClr val="tx1"/>
                </a:solidFill>
                <a:hlinkClick r:id="rId3"/>
              </a:rPr>
              <a:t>https</a:t>
            </a:r>
            <a:r>
              <a:rPr lang="en-US" sz="2000" b="1" dirty="0">
                <a:solidFill>
                  <a:schemeClr val="tx1"/>
                </a:solidFill>
                <a:hlinkClick r:id="rId3"/>
              </a:rPr>
              <a:t>://</a:t>
            </a:r>
            <a:r>
              <a:rPr lang="en-US" sz="2000" b="1" dirty="0" smtClean="0">
                <a:solidFill>
                  <a:schemeClr val="tx1"/>
                </a:solidFill>
                <a:hlinkClick r:id="rId3"/>
              </a:rPr>
              <a:t>connect.microsoft.com/hpc</a:t>
            </a:r>
            <a:r>
              <a:rPr lang="en-US" sz="2000" b="1" dirty="0" smtClean="0">
                <a:solidFill>
                  <a:schemeClr val="tx1"/>
                </a:solidFill>
              </a:rPr>
              <a:t> </a:t>
            </a:r>
            <a:br>
              <a:rPr lang="en-US" sz="2000" b="1" dirty="0" smtClean="0">
                <a:solidFill>
                  <a:schemeClr val="tx1"/>
                </a:solidFill>
              </a:rPr>
            </a:b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HPC </a:t>
            </a:r>
            <a:r>
              <a:rPr lang="en-US" sz="2000" b="1" dirty="0">
                <a:solidFill>
                  <a:schemeClr val="tx1"/>
                </a:solidFill>
              </a:rPr>
              <a:t>Team Blog:</a:t>
            </a:r>
            <a:br>
              <a:rPr lang="en-US" sz="2000" b="1" dirty="0">
                <a:solidFill>
                  <a:schemeClr val="tx1"/>
                </a:solidFill>
              </a:rPr>
            </a:br>
            <a:r>
              <a:rPr lang="en-US" sz="2000" b="1" dirty="0">
                <a:solidFill>
                  <a:schemeClr val="tx1"/>
                </a:solidFill>
                <a:hlinkClick r:id="rId4"/>
              </a:rPr>
              <a:t>http://blogs.technet.com/b/windowshpc</a:t>
            </a:r>
            <a:r>
              <a:rPr lang="en-US" sz="2000" b="1" dirty="0" smtClean="0">
                <a:solidFill>
                  <a:schemeClr val="tx1"/>
                </a:solidFill>
                <a:hlinkClick r:id="rId4"/>
              </a:rPr>
              <a:t>/</a:t>
            </a:r>
            <a:r>
              <a:rPr lang="en-US" sz="2000" b="1" dirty="0" smtClean="0">
                <a:solidFill>
                  <a:schemeClr val="tx1"/>
                </a:solidFill>
              </a:rPr>
              <a:t/>
            </a:r>
            <a:br>
              <a:rPr lang="en-US" sz="2000" b="1" dirty="0" smtClean="0">
                <a:solidFill>
                  <a:schemeClr val="tx1"/>
                </a:solidFill>
              </a:rPr>
            </a:b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My Blog</a:t>
            </a:r>
            <a:br>
              <a:rPr lang="en-US" sz="2000" b="1" dirty="0" smtClean="0">
                <a:solidFill>
                  <a:schemeClr val="tx1"/>
                </a:solidFill>
              </a:rPr>
            </a:br>
            <a:r>
              <a:rPr lang="en-US" sz="2000" b="1" dirty="0" smtClean="0">
                <a:solidFill>
                  <a:schemeClr val="tx1"/>
                </a:solidFill>
                <a:hlinkClick r:id="rId5"/>
              </a:rPr>
              <a:t>http://ademiller.com/tech/</a:t>
            </a:r>
            <a:r>
              <a:rPr lang="en-US" sz="2000" b="1" dirty="0" smtClean="0">
                <a:solidFill>
                  <a:schemeClr val="tx1"/>
                </a:solidFill>
              </a:rPr>
              <a:t>  </a:t>
            </a:r>
            <a:endParaRPr lang="en-US" sz="2000" b="1" dirty="0">
              <a:solidFill>
                <a:schemeClr val="tx1"/>
              </a:solidFill>
            </a:endParaRPr>
          </a:p>
        </p:txBody>
      </p:sp>
    </p:spTree>
    <p:extLst>
      <p:ext uri="{BB962C8B-B14F-4D97-AF65-F5344CB8AC3E}">
        <p14:creationId xmlns:p14="http://schemas.microsoft.com/office/powerpoint/2010/main" val="1289730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Questions?</a:t>
            </a:r>
            <a:endParaRPr lang="en-US" sz="4400" dirty="0">
              <a:solidFill>
                <a:srgbClr val="FFFFFF"/>
              </a:solidFill>
              <a:latin typeface="+mj-lt"/>
            </a:endParaRPr>
          </a:p>
        </p:txBody>
      </p:sp>
    </p:spTree>
    <p:extLst>
      <p:ext uri="{BB962C8B-B14F-4D97-AF65-F5344CB8AC3E}">
        <p14:creationId xmlns:p14="http://schemas.microsoft.com/office/powerpoint/2010/main" val="1845301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874264651"/>
      </p:ext>
    </p:extLst>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910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What is “Big Data”?</a:t>
            </a:r>
            <a:endParaRPr lang="en-US" sz="4400" dirty="0">
              <a:solidFill>
                <a:srgbClr val="FFFFFF"/>
              </a:solidFill>
              <a:latin typeface="+mj-lt"/>
            </a:endParaRPr>
          </a:p>
        </p:txBody>
      </p:sp>
    </p:spTree>
    <p:extLst>
      <p:ext uri="{BB962C8B-B14F-4D97-AF65-F5344CB8AC3E}">
        <p14:creationId xmlns:p14="http://schemas.microsoft.com/office/powerpoint/2010/main" val="7261325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Analyzing “Big Data” with LINQ to HPC</a:t>
            </a:r>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453</a:t>
            </a:r>
            <a:endParaRPr lang="en-US" dirty="0"/>
          </a:p>
        </p:txBody>
      </p:sp>
    </p:spTree>
    <p:extLst>
      <p:ext uri="{BB962C8B-B14F-4D97-AF65-F5344CB8AC3E}">
        <p14:creationId xmlns:p14="http://schemas.microsoft.com/office/powerpoint/2010/main" val="2566516341"/>
      </p:ext>
    </p:extLst>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938992"/>
          </a:xfrm>
          <a:prstGeom prst="rect">
            <a:avLst/>
          </a:prstGeom>
          <a:noFill/>
        </p:spPr>
        <p:txBody>
          <a:bodyPr wrap="square" lIns="0" tIns="0" rIns="0" bIns="0" rtlCol="0">
            <a:spAutoFit/>
          </a:bodyPr>
          <a:lstStyle/>
          <a:p>
            <a:pPr marL="342918" indent="-342900">
              <a:buFont typeface="Arial" pitchFamily="34" charset="0"/>
              <a:buChar char="•"/>
            </a:pPr>
            <a:r>
              <a:rPr lang="en-US" b="1" dirty="0" smtClean="0"/>
              <a:t>Developers looking to build applications that analyze big data.</a:t>
            </a:r>
          </a:p>
          <a:p>
            <a:pPr marL="342918" indent="-342900">
              <a:buFont typeface="Arial" pitchFamily="34" charset="0"/>
              <a:buChar char="•"/>
            </a:pPr>
            <a:r>
              <a:rPr lang="en-US" b="1" dirty="0"/>
              <a:t>D</a:t>
            </a:r>
            <a:r>
              <a:rPr lang="en-US" b="1" dirty="0" smtClean="0"/>
              <a:t>evelopers building applications running in the cloud and on-premises.</a:t>
            </a:r>
            <a:endParaRPr lang="en-US" b="1" dirty="0"/>
          </a:p>
          <a:p>
            <a:pPr marL="18"/>
            <a:endParaRPr lang="en-US" b="1" dirty="0"/>
          </a:p>
        </p:txBody>
      </p:sp>
      <p:sp>
        <p:nvSpPr>
          <p:cNvPr id="10" name="TextBox 9"/>
          <p:cNvSpPr txBox="1"/>
          <p:nvPr/>
        </p:nvSpPr>
        <p:spPr>
          <a:xfrm>
            <a:off x="4274322" y="2253321"/>
            <a:ext cx="3566160" cy="1384995"/>
          </a:xfrm>
          <a:prstGeom prst="rect">
            <a:avLst/>
          </a:prstGeom>
          <a:noFill/>
        </p:spPr>
        <p:txBody>
          <a:bodyPr wrap="square" lIns="0" tIns="0" rIns="0" bIns="0" rtlCol="0">
            <a:spAutoFit/>
          </a:bodyPr>
          <a:lstStyle/>
          <a:p>
            <a:pPr marL="342918" indent="-342900">
              <a:buFont typeface="Arial" pitchFamily="34" charset="0"/>
              <a:buChar char="•"/>
            </a:pPr>
            <a:r>
              <a:rPr lang="en-US" b="1" dirty="0" smtClean="0"/>
              <a:t>What is “Big Data”?</a:t>
            </a:r>
          </a:p>
          <a:p>
            <a:pPr marL="342918" indent="-342900">
              <a:buFont typeface="Arial" pitchFamily="34" charset="0"/>
              <a:buChar char="•"/>
            </a:pPr>
            <a:r>
              <a:rPr lang="en-US" b="1" dirty="0" smtClean="0"/>
              <a:t>Introducing LINQ to HPC.</a:t>
            </a:r>
          </a:p>
          <a:p>
            <a:pPr marL="342918" indent="-342900">
              <a:buFont typeface="Arial" pitchFamily="34" charset="0"/>
              <a:buChar char="•"/>
            </a:pPr>
            <a:r>
              <a:rPr lang="en-US" b="1" dirty="0" smtClean="0"/>
              <a:t>Demos.</a:t>
            </a:r>
          </a:p>
          <a:p>
            <a:pPr marL="342918" indent="-342900">
              <a:buFont typeface="Arial" pitchFamily="34" charset="0"/>
              <a:buChar char="•"/>
            </a:pPr>
            <a:r>
              <a:rPr lang="en-US" b="1" dirty="0" smtClean="0"/>
              <a:t>Conclusions.</a:t>
            </a:r>
          </a:p>
          <a:p>
            <a:pPr marL="342918" indent="-342900">
              <a:buFont typeface="Arial" pitchFamily="34" charset="0"/>
              <a:buChar char="•"/>
            </a:pPr>
            <a:r>
              <a:rPr lang="en-US" b="1" dirty="0" smtClean="0"/>
              <a:t>Q&amp;A.</a:t>
            </a:r>
            <a:endParaRPr lang="en-US" b="1" dirty="0"/>
          </a:p>
        </p:txBody>
      </p:sp>
      <p:sp>
        <p:nvSpPr>
          <p:cNvPr id="11" name="TextBox 10"/>
          <p:cNvSpPr txBox="1"/>
          <p:nvPr/>
        </p:nvSpPr>
        <p:spPr>
          <a:xfrm>
            <a:off x="8243917" y="2240164"/>
            <a:ext cx="3566160" cy="1661993"/>
          </a:xfrm>
          <a:prstGeom prst="rect">
            <a:avLst/>
          </a:prstGeom>
          <a:noFill/>
        </p:spPr>
        <p:txBody>
          <a:bodyPr wrap="square" lIns="0" tIns="0" rIns="0" bIns="0" rtlCol="0">
            <a:spAutoFit/>
          </a:bodyPr>
          <a:lstStyle/>
          <a:p>
            <a:pPr marL="342918" indent="-342900">
              <a:buFont typeface="Arial" pitchFamily="34" charset="0"/>
              <a:buChar char="•"/>
            </a:pPr>
            <a:r>
              <a:rPr lang="en-US" b="1" dirty="0" smtClean="0"/>
              <a:t>A clear understanding of how big data is processed.</a:t>
            </a:r>
          </a:p>
          <a:p>
            <a:pPr marL="342918" indent="-342900">
              <a:buFont typeface="Arial" pitchFamily="34" charset="0"/>
              <a:buChar char="•"/>
            </a:pPr>
            <a:r>
              <a:rPr lang="en-US" b="1" dirty="0" smtClean="0"/>
              <a:t>How LINQ to HPC works.</a:t>
            </a:r>
          </a:p>
          <a:p>
            <a:pPr marL="342918" indent="-342900">
              <a:buFont typeface="Arial" pitchFamily="34" charset="0"/>
              <a:buChar char="•"/>
            </a:pPr>
            <a:r>
              <a:rPr lang="en-US" b="1" dirty="0" smtClean="0"/>
              <a:t>Some great examples of LINQ to HPC in action.</a:t>
            </a:r>
          </a:p>
          <a:p>
            <a:pPr marL="342918" indent="-342900">
              <a:buFont typeface="Arial" pitchFamily="34" charset="0"/>
              <a:buChar char="•"/>
            </a:pPr>
            <a:endParaRPr lang="en-US" b="1" dirty="0"/>
          </a:p>
        </p:txBody>
      </p:sp>
    </p:spTree>
    <p:extLst>
      <p:ext uri="{BB962C8B-B14F-4D97-AF65-F5344CB8AC3E}">
        <p14:creationId xmlns:p14="http://schemas.microsoft.com/office/powerpoint/2010/main" val="3698557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What is “Big Data”?</a:t>
            </a:r>
            <a:endParaRPr lang="en-US" sz="4400" dirty="0">
              <a:solidFill>
                <a:srgbClr val="FFFFFF"/>
              </a:solidFill>
              <a:latin typeface="+mj-lt"/>
            </a:endParaRPr>
          </a:p>
        </p:txBody>
      </p:sp>
    </p:spTree>
    <p:extLst>
      <p:ext uri="{BB962C8B-B14F-4D97-AF65-F5344CB8AC3E}">
        <p14:creationId xmlns:p14="http://schemas.microsoft.com/office/powerpoint/2010/main" val="3813937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Big Data?</a:t>
            </a:r>
            <a:br>
              <a:rPr lang="en-US" dirty="0" smtClean="0"/>
            </a:br>
            <a:endParaRPr lang="en-US" sz="2200" cap="all" dirty="0">
              <a:solidFill>
                <a:srgbClr val="F79646"/>
              </a:solidFill>
            </a:endParaRPr>
          </a:p>
        </p:txBody>
      </p:sp>
      <p:grpSp>
        <p:nvGrpSpPr>
          <p:cNvPr id="84" name="Group 83"/>
          <p:cNvGrpSpPr/>
          <p:nvPr/>
        </p:nvGrpSpPr>
        <p:grpSpPr>
          <a:xfrm>
            <a:off x="1164482" y="1473196"/>
            <a:ext cx="9859861" cy="4902202"/>
            <a:chOff x="880317" y="1473196"/>
            <a:chExt cx="7396822" cy="4902202"/>
          </a:xfrm>
        </p:grpSpPr>
        <p:grpSp>
          <p:nvGrpSpPr>
            <p:cNvPr id="82" name="Group 81"/>
            <p:cNvGrpSpPr/>
            <p:nvPr/>
          </p:nvGrpSpPr>
          <p:grpSpPr>
            <a:xfrm>
              <a:off x="3437468" y="1473196"/>
              <a:ext cx="2269066" cy="1413937"/>
              <a:chOff x="3437468" y="1473196"/>
              <a:chExt cx="2269066" cy="1413937"/>
            </a:xfrm>
          </p:grpSpPr>
          <p:sp>
            <p:nvSpPr>
              <p:cNvPr id="63" name="Snip Same Side Corner Rectangle 62"/>
              <p:cNvSpPr/>
              <p:nvPr/>
            </p:nvSpPr>
            <p:spPr>
              <a:xfrm rot="16200000">
                <a:off x="3865032" y="1045632"/>
                <a:ext cx="1413937" cy="2269066"/>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534309" y="2343835"/>
                <a:ext cx="2075383" cy="307777"/>
              </a:xfrm>
              <a:prstGeom prst="rect">
                <a:avLst/>
              </a:prstGeom>
            </p:spPr>
            <p:txBody>
              <a:bodyPr wrap="square">
                <a:spAutoFit/>
              </a:bodyPr>
              <a:lstStyle/>
              <a:p>
                <a:pPr algn="ctr"/>
                <a:r>
                  <a:rPr lang="en-US" sz="1400" b="1" dirty="0" smtClean="0">
                    <a:solidFill>
                      <a:srgbClr val="F79646"/>
                    </a:solidFill>
                    <a:latin typeface="Arial"/>
                    <a:cs typeface="Arial"/>
                  </a:rPr>
                  <a:t>Large Data Volume</a:t>
                </a:r>
                <a:endParaRPr lang="en-US" sz="1400" b="1" dirty="0">
                  <a:solidFill>
                    <a:srgbClr val="F79646"/>
                  </a:solidFill>
                  <a:latin typeface="Arial"/>
                  <a:cs typeface="Arial"/>
                </a:endParaRPr>
              </a:p>
            </p:txBody>
          </p:sp>
          <p:sp>
            <p:nvSpPr>
              <p:cNvPr id="15" name="TextBox 14"/>
              <p:cNvSpPr txBox="1"/>
              <p:nvPr/>
            </p:nvSpPr>
            <p:spPr>
              <a:xfrm>
                <a:off x="3555974" y="2603886"/>
                <a:ext cx="2032053" cy="246221"/>
              </a:xfrm>
              <a:prstGeom prst="rect">
                <a:avLst/>
              </a:prstGeom>
              <a:noFill/>
            </p:spPr>
            <p:txBody>
              <a:bodyPr wrap="square" rtlCol="0">
                <a:spAutoFit/>
              </a:bodyPr>
              <a:lstStyle/>
              <a:p>
                <a:pPr marL="177800" indent="-177800">
                  <a:buClr>
                    <a:schemeClr val="accent6"/>
                  </a:buClr>
                  <a:buFont typeface="Wingdings" charset="2"/>
                  <a:buChar char="§"/>
                </a:pPr>
                <a:r>
                  <a:rPr lang="en-US" sz="1000" dirty="0" smtClean="0">
                    <a:solidFill>
                      <a:schemeClr val="bg1"/>
                    </a:solidFill>
                    <a:latin typeface="Arial"/>
                    <a:cs typeface="Arial"/>
                  </a:rPr>
                  <a:t>100s of </a:t>
                </a:r>
                <a:r>
                  <a:rPr lang="en-US" sz="1000" dirty="0" err="1" smtClean="0">
                    <a:solidFill>
                      <a:schemeClr val="bg1"/>
                    </a:solidFill>
                    <a:latin typeface="Arial"/>
                    <a:cs typeface="Arial"/>
                  </a:rPr>
                  <a:t>TBs</a:t>
                </a:r>
                <a:r>
                  <a:rPr lang="en-US" sz="1000" dirty="0" smtClean="0">
                    <a:solidFill>
                      <a:schemeClr val="bg1"/>
                    </a:solidFill>
                    <a:latin typeface="Arial"/>
                    <a:cs typeface="Arial"/>
                  </a:rPr>
                  <a:t>  to 10s of PBs</a:t>
                </a:r>
                <a:endParaRPr lang="en-US" sz="1000" dirty="0">
                  <a:solidFill>
                    <a:schemeClr val="bg1"/>
                  </a:solidFill>
                  <a:latin typeface="Arial"/>
                  <a:cs typeface="Arial"/>
                </a:endParaRPr>
              </a:p>
            </p:txBody>
          </p:sp>
          <p:grpSp>
            <p:nvGrpSpPr>
              <p:cNvPr id="33" name="Group 32"/>
              <p:cNvGrpSpPr/>
              <p:nvPr/>
            </p:nvGrpSpPr>
            <p:grpSpPr>
              <a:xfrm>
                <a:off x="4154944" y="1541188"/>
                <a:ext cx="834113" cy="817676"/>
                <a:chOff x="-2599888" y="1781083"/>
                <a:chExt cx="1694575" cy="2178233"/>
              </a:xfrm>
              <a:effectLst>
                <a:outerShdw blurRad="50800" dist="38100" dir="2700000">
                  <a:srgbClr val="000000">
                    <a:alpha val="43000"/>
                  </a:srgbClr>
                </a:outerShdw>
              </a:effectLst>
            </p:grpSpPr>
            <p:pic>
              <p:nvPicPr>
                <p:cNvPr id="25" name="Picture 24" descr="stack.png"/>
                <p:cNvPicPr>
                  <a:picLocks noChangeAspect="1"/>
                </p:cNvPicPr>
                <p:nvPr/>
              </p:nvPicPr>
              <p:blipFill>
                <a:blip r:embed="rId3" cstate="print"/>
                <a:stretch>
                  <a:fillRect/>
                </a:stretch>
              </p:blipFill>
              <p:spPr>
                <a:xfrm>
                  <a:off x="-2599888" y="2898683"/>
                  <a:ext cx="1694575" cy="1060633"/>
                </a:xfrm>
                <a:prstGeom prst="rect">
                  <a:avLst/>
                </a:prstGeom>
              </p:spPr>
            </p:pic>
            <p:pic>
              <p:nvPicPr>
                <p:cNvPr id="27" name="Picture 26" descr="stack.png"/>
                <p:cNvPicPr>
                  <a:picLocks noChangeAspect="1"/>
                </p:cNvPicPr>
                <p:nvPr/>
              </p:nvPicPr>
              <p:blipFill>
                <a:blip r:embed="rId3" cstate="print"/>
                <a:stretch>
                  <a:fillRect/>
                </a:stretch>
              </p:blipFill>
              <p:spPr>
                <a:xfrm>
                  <a:off x="-2599888" y="2619283"/>
                  <a:ext cx="1694575" cy="1060633"/>
                </a:xfrm>
                <a:prstGeom prst="rect">
                  <a:avLst/>
                </a:prstGeom>
              </p:spPr>
            </p:pic>
            <p:pic>
              <p:nvPicPr>
                <p:cNvPr id="29" name="Picture 28" descr="stack.png"/>
                <p:cNvPicPr>
                  <a:picLocks noChangeAspect="1"/>
                </p:cNvPicPr>
                <p:nvPr/>
              </p:nvPicPr>
              <p:blipFill>
                <a:blip r:embed="rId3" cstate="print"/>
                <a:stretch>
                  <a:fillRect/>
                </a:stretch>
              </p:blipFill>
              <p:spPr>
                <a:xfrm>
                  <a:off x="-2599888" y="2339883"/>
                  <a:ext cx="1694575" cy="1060633"/>
                </a:xfrm>
                <a:prstGeom prst="rect">
                  <a:avLst/>
                </a:prstGeom>
              </p:spPr>
            </p:pic>
            <p:pic>
              <p:nvPicPr>
                <p:cNvPr id="31" name="Picture 30" descr="stack.png"/>
                <p:cNvPicPr>
                  <a:picLocks noChangeAspect="1"/>
                </p:cNvPicPr>
                <p:nvPr/>
              </p:nvPicPr>
              <p:blipFill>
                <a:blip r:embed="rId3" cstate="print"/>
                <a:stretch>
                  <a:fillRect/>
                </a:stretch>
              </p:blipFill>
              <p:spPr>
                <a:xfrm>
                  <a:off x="-2599888" y="2060483"/>
                  <a:ext cx="1694575" cy="1060633"/>
                </a:xfrm>
                <a:prstGeom prst="rect">
                  <a:avLst/>
                </a:prstGeom>
              </p:spPr>
            </p:pic>
            <p:pic>
              <p:nvPicPr>
                <p:cNvPr id="32" name="Picture 31" descr="stack.png"/>
                <p:cNvPicPr>
                  <a:picLocks noChangeAspect="1"/>
                </p:cNvPicPr>
                <p:nvPr/>
              </p:nvPicPr>
              <p:blipFill>
                <a:blip r:embed="rId3" cstate="print"/>
                <a:stretch>
                  <a:fillRect/>
                </a:stretch>
              </p:blipFill>
              <p:spPr>
                <a:xfrm>
                  <a:off x="-2599888" y="1781083"/>
                  <a:ext cx="1694575" cy="1060633"/>
                </a:xfrm>
                <a:prstGeom prst="rect">
                  <a:avLst/>
                </a:prstGeom>
              </p:spPr>
            </p:pic>
          </p:grpSp>
        </p:grpSp>
        <p:grpSp>
          <p:nvGrpSpPr>
            <p:cNvPr id="73" name="Group 72"/>
            <p:cNvGrpSpPr/>
            <p:nvPr/>
          </p:nvGrpSpPr>
          <p:grpSpPr>
            <a:xfrm>
              <a:off x="3438380" y="4461932"/>
              <a:ext cx="2267240" cy="1913466"/>
              <a:chOff x="3507027" y="4461932"/>
              <a:chExt cx="2139375" cy="1913466"/>
            </a:xfrm>
          </p:grpSpPr>
          <p:sp>
            <p:nvSpPr>
              <p:cNvPr id="76" name="Snip Same Side Corner Rectangle 75"/>
              <p:cNvSpPr/>
              <p:nvPr/>
            </p:nvSpPr>
            <p:spPr>
              <a:xfrm rot="16200000">
                <a:off x="3619982" y="4348977"/>
                <a:ext cx="1913466" cy="2139375"/>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79764" y="5604371"/>
                <a:ext cx="1993900" cy="553998"/>
              </a:xfrm>
              <a:prstGeom prst="rect">
                <a:avLst/>
              </a:prstGeom>
              <a:noFill/>
            </p:spPr>
            <p:txBody>
              <a:bodyPr wrap="squar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Large scale processing and analytics at unprecedented low cost (hardware and software) </a:t>
                </a:r>
              </a:p>
            </p:txBody>
          </p:sp>
          <p:grpSp>
            <p:nvGrpSpPr>
              <p:cNvPr id="74" name="Group 73"/>
              <p:cNvGrpSpPr/>
              <p:nvPr/>
            </p:nvGrpSpPr>
            <p:grpSpPr>
              <a:xfrm>
                <a:off x="4033706" y="4529668"/>
                <a:ext cx="1086016" cy="885396"/>
                <a:chOff x="4070964" y="4343401"/>
                <a:chExt cx="1086016" cy="885396"/>
              </a:xfrm>
              <a:effectLst>
                <a:outerShdw blurRad="50800" dist="38100" dir="2700000">
                  <a:srgbClr val="000000">
                    <a:alpha val="43000"/>
                  </a:srgbClr>
                </a:outerShdw>
              </a:effectLst>
            </p:grpSpPr>
            <p:pic>
              <p:nvPicPr>
                <p:cNvPr id="38" name="Picture 37" descr="newfinance.png"/>
                <p:cNvPicPr>
                  <a:picLocks noChangeAspect="1"/>
                </p:cNvPicPr>
                <p:nvPr/>
              </p:nvPicPr>
              <p:blipFill>
                <a:blip r:embed="rId4" cstate="print"/>
                <a:stretch>
                  <a:fillRect/>
                </a:stretch>
              </p:blipFill>
              <p:spPr>
                <a:xfrm>
                  <a:off x="4070964" y="4343401"/>
                  <a:ext cx="666916" cy="783796"/>
                </a:xfrm>
                <a:prstGeom prst="rect">
                  <a:avLst/>
                </a:prstGeom>
              </p:spPr>
            </p:pic>
            <p:pic>
              <p:nvPicPr>
                <p:cNvPr id="39" name="Picture 38" descr="newfinance.png"/>
                <p:cNvPicPr>
                  <a:picLocks noChangeAspect="1"/>
                </p:cNvPicPr>
                <p:nvPr/>
              </p:nvPicPr>
              <p:blipFill>
                <a:blip r:embed="rId4" cstate="print"/>
                <a:stretch>
                  <a:fillRect/>
                </a:stretch>
              </p:blipFill>
              <p:spPr>
                <a:xfrm>
                  <a:off x="4490064" y="4445001"/>
                  <a:ext cx="666916" cy="783796"/>
                </a:xfrm>
                <a:prstGeom prst="rect">
                  <a:avLst/>
                </a:prstGeom>
              </p:spPr>
            </p:pic>
          </p:grpSp>
          <p:sp>
            <p:nvSpPr>
              <p:cNvPr id="57" name="Rectangle 56"/>
              <p:cNvSpPr/>
              <p:nvPr/>
            </p:nvSpPr>
            <p:spPr>
              <a:xfrm>
                <a:off x="3745282" y="5348069"/>
                <a:ext cx="1662865" cy="307777"/>
              </a:xfrm>
              <a:prstGeom prst="rect">
                <a:avLst/>
              </a:prstGeom>
            </p:spPr>
            <p:txBody>
              <a:bodyPr wrap="square">
                <a:spAutoFit/>
              </a:bodyPr>
              <a:lstStyle/>
              <a:p>
                <a:pPr algn="ctr"/>
                <a:r>
                  <a:rPr lang="en-US" sz="1400" b="1" dirty="0" smtClean="0">
                    <a:solidFill>
                      <a:srgbClr val="F79646"/>
                    </a:solidFill>
                    <a:latin typeface="Arial"/>
                    <a:cs typeface="Arial"/>
                  </a:rPr>
                  <a:t>New Economics</a:t>
                </a:r>
                <a:endParaRPr lang="en-US" sz="1400" b="1" dirty="0">
                  <a:solidFill>
                    <a:srgbClr val="F79646"/>
                  </a:solidFill>
                  <a:latin typeface="Arial"/>
                  <a:cs typeface="Arial"/>
                </a:endParaRPr>
              </a:p>
            </p:txBody>
          </p:sp>
        </p:grpSp>
        <p:pic>
          <p:nvPicPr>
            <p:cNvPr id="47" name="Picture 46" descr="TagCloud.png"/>
            <p:cNvPicPr>
              <a:picLocks noChangeAspect="1"/>
            </p:cNvPicPr>
            <p:nvPr/>
          </p:nvPicPr>
          <p:blipFill>
            <a:blip r:embed="rId5"/>
            <a:stretch>
              <a:fillRect/>
            </a:stretch>
          </p:blipFill>
          <p:spPr>
            <a:xfrm>
              <a:off x="3742999" y="3087661"/>
              <a:ext cx="1658002" cy="1139876"/>
            </a:xfrm>
            <a:prstGeom prst="rect">
              <a:avLst/>
            </a:prstGeom>
            <a:noFill/>
            <a:ln>
              <a:noFill/>
            </a:ln>
            <a:effectLst>
              <a:outerShdw blurRad="190500" dist="38100" dir="2700000">
                <a:srgbClr val="000000">
                  <a:alpha val="43000"/>
                </a:srgbClr>
              </a:outerShdw>
            </a:effectLst>
          </p:spPr>
        </p:pic>
        <p:cxnSp>
          <p:nvCxnSpPr>
            <p:cNvPr id="20" name="Straight Arrow Connector 19"/>
            <p:cNvCxnSpPr>
              <a:stCxn id="47" idx="0"/>
              <a:endCxn id="63" idx="2"/>
            </p:cNvCxnSpPr>
            <p:nvPr/>
          </p:nvCxnSpPr>
          <p:spPr>
            <a:xfrm rot="5400000" flipH="1" flipV="1">
              <a:off x="4471737" y="2987398"/>
              <a:ext cx="200527" cy="1"/>
            </a:xfrm>
            <a:prstGeom prst="straightConnector1">
              <a:avLst/>
            </a:prstGeom>
            <a:ln w="31750" cap="flat" cmpd="sng" algn="ctr">
              <a:solidFill>
                <a:srgbClr val="FFFFFF"/>
              </a:soli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5" idx="3"/>
            </p:cNvCxnSpPr>
            <p:nvPr/>
          </p:nvCxnSpPr>
          <p:spPr>
            <a:xfrm rot="10800000" flipV="1">
              <a:off x="5257800" y="2527299"/>
              <a:ext cx="812230" cy="605367"/>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6" idx="0"/>
              <a:endCxn id="47" idx="2"/>
            </p:cNvCxnSpPr>
            <p:nvPr/>
          </p:nvCxnSpPr>
          <p:spPr>
            <a:xfrm rot="16200000" flipV="1">
              <a:off x="4454804" y="4344734"/>
              <a:ext cx="234395" cy="1"/>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7" idx="1"/>
            </p:cNvCxnSpPr>
            <p:nvPr/>
          </p:nvCxnSpPr>
          <p:spPr>
            <a:xfrm flipV="1">
              <a:off x="3083196" y="4157133"/>
              <a:ext cx="819937" cy="840318"/>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0" idx="1"/>
            </p:cNvCxnSpPr>
            <p:nvPr/>
          </p:nvCxnSpPr>
          <p:spPr>
            <a:xfrm>
              <a:off x="3083195" y="2514597"/>
              <a:ext cx="811472" cy="643470"/>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3"/>
            </p:cNvCxnSpPr>
            <p:nvPr/>
          </p:nvCxnSpPr>
          <p:spPr>
            <a:xfrm rot="10800000">
              <a:off x="5300135" y="4117096"/>
              <a:ext cx="774128" cy="880354"/>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880319" y="3784603"/>
              <a:ext cx="2202877" cy="2425697"/>
              <a:chOff x="880319" y="3784603"/>
              <a:chExt cx="2202877" cy="2425697"/>
            </a:xfrm>
          </p:grpSpPr>
          <p:sp>
            <p:nvSpPr>
              <p:cNvPr id="67" name="Snip Same Side Corner Rectangle 66"/>
              <p:cNvSpPr/>
              <p:nvPr/>
            </p:nvSpPr>
            <p:spPr>
              <a:xfrm rot="16200000">
                <a:off x="768909" y="3896013"/>
                <a:ext cx="2425697"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78457" y="5129570"/>
                <a:ext cx="2006600" cy="707886"/>
              </a:xfrm>
              <a:prstGeom prst="rect">
                <a:avLst/>
              </a:prstGeom>
              <a:noFill/>
            </p:spPr>
            <p:txBody>
              <a:bodyPr wrap="squar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Distributed Parallel Processing Frameworks</a:t>
                </a:r>
              </a:p>
              <a:p>
                <a:pPr marL="171450" indent="-171450">
                  <a:buClr>
                    <a:schemeClr val="accent6"/>
                  </a:buClr>
                  <a:buFont typeface="Wingdings" charset="2"/>
                  <a:buChar char="§"/>
                </a:pPr>
                <a:r>
                  <a:rPr lang="en-US" sz="1000" dirty="0" smtClean="0">
                    <a:solidFill>
                      <a:schemeClr val="bg1"/>
                    </a:solidFill>
                    <a:latin typeface="Arial"/>
                    <a:cs typeface="Arial"/>
                  </a:rPr>
                  <a:t>Easy to Scale on commodity hardware</a:t>
                </a:r>
              </a:p>
              <a:p>
                <a:pPr marL="171450" indent="-171450">
                  <a:buClr>
                    <a:schemeClr val="accent6"/>
                  </a:buClr>
                  <a:buFont typeface="Wingdings" charset="2"/>
                  <a:buChar char="§"/>
                </a:pPr>
                <a:r>
                  <a:rPr lang="en-US" sz="1000" dirty="0" smtClean="0">
                    <a:solidFill>
                      <a:schemeClr val="bg1"/>
                    </a:solidFill>
                    <a:latin typeface="Arial"/>
                    <a:cs typeface="Arial"/>
                  </a:rPr>
                  <a:t>MapReduce-style programming models</a:t>
                </a:r>
              </a:p>
            </p:txBody>
          </p:sp>
          <p:pic>
            <p:nvPicPr>
              <p:cNvPr id="41" name="Picture 40" descr="circuit.png"/>
              <p:cNvPicPr>
                <a:picLocks noChangeAspect="1"/>
              </p:cNvPicPr>
              <p:nvPr/>
            </p:nvPicPr>
            <p:blipFill>
              <a:blip r:embed="rId6" cstate="print"/>
              <a:stretch>
                <a:fillRect/>
              </a:stretch>
            </p:blipFill>
            <p:spPr>
              <a:xfrm flipH="1">
                <a:off x="1339656" y="3870252"/>
                <a:ext cx="1284202" cy="772994"/>
              </a:xfrm>
              <a:prstGeom prst="rect">
                <a:avLst/>
              </a:prstGeom>
              <a:effectLst>
                <a:outerShdw blurRad="50800" dist="38100" dir="2700000">
                  <a:srgbClr val="000000">
                    <a:alpha val="43000"/>
                  </a:srgbClr>
                </a:outerShdw>
              </a:effectLst>
            </p:spPr>
          </p:pic>
          <p:sp>
            <p:nvSpPr>
              <p:cNvPr id="54" name="Rectangle 53"/>
              <p:cNvSpPr/>
              <p:nvPr/>
            </p:nvSpPr>
            <p:spPr>
              <a:xfrm>
                <a:off x="1485771" y="4617135"/>
                <a:ext cx="991972" cy="523220"/>
              </a:xfrm>
              <a:prstGeom prst="rect">
                <a:avLst/>
              </a:prstGeom>
            </p:spPr>
            <p:txBody>
              <a:bodyPr wrap="none">
                <a:spAutoFit/>
              </a:bodyPr>
              <a:lstStyle/>
              <a:p>
                <a:pPr algn="ctr"/>
                <a:r>
                  <a:rPr lang="en-US" sz="1400" b="1" dirty="0" smtClean="0">
                    <a:solidFill>
                      <a:srgbClr val="F79646"/>
                    </a:solidFill>
                    <a:latin typeface="Arial"/>
                    <a:cs typeface="Arial"/>
                  </a:rPr>
                  <a:t>New </a:t>
                </a:r>
                <a:br>
                  <a:rPr lang="en-US" sz="1400" b="1" dirty="0" smtClean="0">
                    <a:solidFill>
                      <a:srgbClr val="F79646"/>
                    </a:solidFill>
                    <a:latin typeface="Arial"/>
                    <a:cs typeface="Arial"/>
                  </a:rPr>
                </a:br>
                <a:r>
                  <a:rPr lang="en-US" sz="1400" b="1" dirty="0" smtClean="0">
                    <a:solidFill>
                      <a:srgbClr val="F79646"/>
                    </a:solidFill>
                    <a:latin typeface="Arial"/>
                    <a:cs typeface="Arial"/>
                  </a:rPr>
                  <a:t>Technologies</a:t>
                </a:r>
                <a:endParaRPr lang="en-US" sz="1400" b="1" dirty="0">
                  <a:solidFill>
                    <a:srgbClr val="F79646"/>
                  </a:solidFill>
                  <a:latin typeface="Arial"/>
                  <a:cs typeface="Arial"/>
                </a:endParaRPr>
              </a:p>
            </p:txBody>
          </p:sp>
        </p:grpSp>
        <p:grpSp>
          <p:nvGrpSpPr>
            <p:cNvPr id="68" name="Group 67"/>
            <p:cNvGrpSpPr/>
            <p:nvPr/>
          </p:nvGrpSpPr>
          <p:grpSpPr>
            <a:xfrm>
              <a:off x="880317" y="1473199"/>
              <a:ext cx="2202877" cy="2082798"/>
              <a:chOff x="880317" y="1473199"/>
              <a:chExt cx="2202877" cy="2082798"/>
            </a:xfrm>
          </p:grpSpPr>
          <p:sp>
            <p:nvSpPr>
              <p:cNvPr id="60" name="Snip Same Side Corner Rectangle 59"/>
              <p:cNvSpPr/>
              <p:nvPr/>
            </p:nvSpPr>
            <p:spPr>
              <a:xfrm rot="16200000">
                <a:off x="940357" y="1413159"/>
                <a:ext cx="2082798"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043038" y="2877234"/>
                <a:ext cx="1426484" cy="553998"/>
              </a:xfrm>
              <a:prstGeom prst="rect">
                <a:avLst/>
              </a:prstGeom>
              <a:noFill/>
            </p:spPr>
            <p:txBody>
              <a:bodyPr wrap="non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Unstructured</a:t>
                </a:r>
              </a:p>
              <a:p>
                <a:pPr marL="171450" indent="-171450">
                  <a:buClr>
                    <a:schemeClr val="accent6"/>
                  </a:buClr>
                  <a:buFont typeface="Wingdings" charset="2"/>
                  <a:buChar char="§"/>
                </a:pPr>
                <a:r>
                  <a:rPr lang="en-US" sz="1000" dirty="0" smtClean="0">
                    <a:solidFill>
                      <a:schemeClr val="bg1"/>
                    </a:solidFill>
                    <a:latin typeface="Arial"/>
                    <a:cs typeface="Arial"/>
                  </a:rPr>
                  <a:t>Weak relational schema</a:t>
                </a:r>
              </a:p>
              <a:p>
                <a:pPr marL="171450" indent="-171450">
                  <a:buClr>
                    <a:schemeClr val="accent6"/>
                  </a:buClr>
                  <a:buFont typeface="Wingdings" charset="2"/>
                  <a:buChar char="§"/>
                </a:pPr>
                <a:r>
                  <a:rPr lang="en-US" sz="1000" dirty="0" smtClean="0">
                    <a:solidFill>
                      <a:schemeClr val="bg1"/>
                    </a:solidFill>
                    <a:latin typeface="Arial"/>
                    <a:cs typeface="Arial"/>
                  </a:rPr>
                  <a:t>Text, Images, Videos, Logs</a:t>
                </a:r>
              </a:p>
            </p:txBody>
          </p:sp>
          <p:pic>
            <p:nvPicPr>
              <p:cNvPr id="40" name="Picture 39" descr="non.png"/>
              <p:cNvPicPr>
                <a:picLocks noChangeAspect="1"/>
              </p:cNvPicPr>
              <p:nvPr/>
            </p:nvPicPr>
            <p:blipFill>
              <a:blip r:embed="rId7" cstate="print"/>
              <a:stretch>
                <a:fillRect/>
              </a:stretch>
            </p:blipFill>
            <p:spPr>
              <a:xfrm>
                <a:off x="1327074" y="1612900"/>
                <a:ext cx="1309364" cy="741172"/>
              </a:xfrm>
              <a:prstGeom prst="rect">
                <a:avLst/>
              </a:prstGeom>
              <a:effectLst>
                <a:outerShdw blurRad="50800" dist="38100" dir="2700000">
                  <a:srgbClr val="000000">
                    <a:alpha val="43000"/>
                  </a:srgbClr>
                </a:outerShdw>
              </a:effectLst>
            </p:spPr>
          </p:pic>
          <p:sp>
            <p:nvSpPr>
              <p:cNvPr id="55" name="Rectangle 54"/>
              <p:cNvSpPr/>
              <p:nvPr/>
            </p:nvSpPr>
            <p:spPr>
              <a:xfrm>
                <a:off x="1150324" y="2356535"/>
                <a:ext cx="1662865" cy="523220"/>
              </a:xfrm>
              <a:prstGeom prst="rect">
                <a:avLst/>
              </a:prstGeom>
            </p:spPr>
            <p:txBody>
              <a:bodyPr wrap="square">
                <a:spAutoFit/>
              </a:bodyPr>
              <a:lstStyle/>
              <a:p>
                <a:pPr algn="ctr"/>
                <a:r>
                  <a:rPr lang="en-US" sz="1400" b="1" dirty="0" smtClean="0">
                    <a:solidFill>
                      <a:srgbClr val="F79646"/>
                    </a:solidFill>
                    <a:latin typeface="Arial"/>
                    <a:cs typeface="Arial"/>
                  </a:rPr>
                  <a:t>Non-Traditional data Types</a:t>
                </a:r>
                <a:endParaRPr lang="en-US" sz="1400" b="1" dirty="0">
                  <a:solidFill>
                    <a:srgbClr val="F79646"/>
                  </a:solidFill>
                  <a:latin typeface="Arial"/>
                  <a:cs typeface="Arial"/>
                </a:endParaRPr>
              </a:p>
            </p:txBody>
          </p:sp>
        </p:grpSp>
        <p:grpSp>
          <p:nvGrpSpPr>
            <p:cNvPr id="71" name="Group 70"/>
            <p:cNvGrpSpPr/>
            <p:nvPr/>
          </p:nvGrpSpPr>
          <p:grpSpPr>
            <a:xfrm>
              <a:off x="6074262" y="3784600"/>
              <a:ext cx="2202877" cy="2425700"/>
              <a:chOff x="6082729" y="3784600"/>
              <a:chExt cx="2202877" cy="2425700"/>
            </a:xfrm>
          </p:grpSpPr>
          <p:sp>
            <p:nvSpPr>
              <p:cNvPr id="83" name="Snip Same Side Corner Rectangle 82"/>
              <p:cNvSpPr/>
              <p:nvPr/>
            </p:nvSpPr>
            <p:spPr>
              <a:xfrm rot="16200000">
                <a:off x="5971318" y="3896011"/>
                <a:ext cx="2425700"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215504" y="5264706"/>
                <a:ext cx="1981199" cy="861774"/>
              </a:xfrm>
              <a:prstGeom prst="rect">
                <a:avLst/>
              </a:prstGeom>
              <a:noFill/>
            </p:spPr>
            <p:txBody>
              <a:bodyPr wrap="squar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Sensors</a:t>
                </a:r>
              </a:p>
              <a:p>
                <a:pPr marL="171450" indent="-171450">
                  <a:buClr>
                    <a:schemeClr val="accent6"/>
                  </a:buClr>
                  <a:buFont typeface="Wingdings" charset="2"/>
                  <a:buChar char="§"/>
                </a:pPr>
                <a:r>
                  <a:rPr lang="en-US" sz="1000" dirty="0" smtClean="0">
                    <a:solidFill>
                      <a:schemeClr val="bg1"/>
                    </a:solidFill>
                    <a:latin typeface="Arial"/>
                    <a:cs typeface="Arial"/>
                  </a:rPr>
                  <a:t>Devices</a:t>
                </a:r>
              </a:p>
              <a:p>
                <a:pPr marL="171450" indent="-171450">
                  <a:buClr>
                    <a:schemeClr val="accent6"/>
                  </a:buClr>
                  <a:buFont typeface="Wingdings" charset="2"/>
                  <a:buChar char="§"/>
                </a:pPr>
                <a:r>
                  <a:rPr lang="en-US" sz="1000" dirty="0" smtClean="0">
                    <a:solidFill>
                      <a:schemeClr val="bg1"/>
                    </a:solidFill>
                    <a:latin typeface="Arial"/>
                    <a:cs typeface="Arial"/>
                  </a:rPr>
                  <a:t>Traditional applications</a:t>
                </a:r>
              </a:p>
              <a:p>
                <a:pPr marL="171450" indent="-171450">
                  <a:buClr>
                    <a:schemeClr val="accent6"/>
                  </a:buClr>
                  <a:buFont typeface="Wingdings" charset="2"/>
                  <a:buChar char="§"/>
                </a:pPr>
                <a:r>
                  <a:rPr lang="en-US" sz="1000" dirty="0" smtClean="0">
                    <a:solidFill>
                      <a:schemeClr val="bg1"/>
                    </a:solidFill>
                    <a:latin typeface="Arial"/>
                    <a:cs typeface="Arial"/>
                  </a:rPr>
                  <a:t>Web Servers</a:t>
                </a:r>
              </a:p>
              <a:p>
                <a:pPr marL="171450" indent="-171450">
                  <a:buClr>
                    <a:schemeClr val="accent6"/>
                  </a:buClr>
                  <a:buFont typeface="Wingdings" charset="2"/>
                  <a:buChar char="§"/>
                </a:pPr>
                <a:r>
                  <a:rPr lang="en-US" sz="1000" dirty="0" smtClean="0">
                    <a:solidFill>
                      <a:schemeClr val="bg1"/>
                    </a:solidFill>
                    <a:latin typeface="Arial"/>
                    <a:cs typeface="Arial"/>
                  </a:rPr>
                  <a:t>Public data</a:t>
                </a:r>
                <a:endParaRPr lang="en-US" sz="1000" dirty="0">
                  <a:solidFill>
                    <a:schemeClr val="bg1"/>
                  </a:solidFill>
                  <a:latin typeface="Arial"/>
                  <a:cs typeface="Arial"/>
                </a:endParaRPr>
              </a:p>
            </p:txBody>
          </p:sp>
          <p:grpSp>
            <p:nvGrpSpPr>
              <p:cNvPr id="37" name="Group 36"/>
              <p:cNvGrpSpPr/>
              <p:nvPr/>
            </p:nvGrpSpPr>
            <p:grpSpPr>
              <a:xfrm>
                <a:off x="6713282" y="3934161"/>
                <a:ext cx="1000822" cy="1010684"/>
                <a:chOff x="6576086" y="3527079"/>
                <a:chExt cx="1163971" cy="1175442"/>
              </a:xfrm>
              <a:effectLst>
                <a:outerShdw blurRad="50800" dist="38100" dir="2700000">
                  <a:srgbClr val="000000">
                    <a:alpha val="43000"/>
                  </a:srgbClr>
                </a:outerShdw>
              </a:effectLst>
            </p:grpSpPr>
            <p:pic>
              <p:nvPicPr>
                <p:cNvPr id="35" name="Picture 34" descr="newdata.png"/>
                <p:cNvPicPr>
                  <a:picLocks noChangeAspect="1"/>
                </p:cNvPicPr>
                <p:nvPr/>
              </p:nvPicPr>
              <p:blipFill>
                <a:blip r:embed="rId8" cstate="print"/>
                <a:stretch>
                  <a:fillRect/>
                </a:stretch>
              </p:blipFill>
              <p:spPr>
                <a:xfrm>
                  <a:off x="6576086" y="3527079"/>
                  <a:ext cx="792427" cy="1048442"/>
                </a:xfrm>
                <a:prstGeom prst="rect">
                  <a:avLst/>
                </a:prstGeom>
              </p:spPr>
            </p:pic>
            <p:pic>
              <p:nvPicPr>
                <p:cNvPr id="36" name="Picture 35" descr="newdata.png"/>
                <p:cNvPicPr>
                  <a:picLocks noChangeAspect="1"/>
                </p:cNvPicPr>
                <p:nvPr/>
              </p:nvPicPr>
              <p:blipFill>
                <a:blip r:embed="rId8" cstate="print"/>
                <a:stretch>
                  <a:fillRect/>
                </a:stretch>
              </p:blipFill>
              <p:spPr>
                <a:xfrm>
                  <a:off x="6947629" y="3654079"/>
                  <a:ext cx="792428" cy="1048442"/>
                </a:xfrm>
                <a:prstGeom prst="rect">
                  <a:avLst/>
                </a:prstGeom>
              </p:spPr>
            </p:pic>
          </p:grpSp>
          <p:sp>
            <p:nvSpPr>
              <p:cNvPr id="58" name="Rectangle 57"/>
              <p:cNvSpPr/>
              <p:nvPr/>
            </p:nvSpPr>
            <p:spPr>
              <a:xfrm>
                <a:off x="6143762" y="5005338"/>
                <a:ext cx="2040242" cy="307777"/>
              </a:xfrm>
              <a:prstGeom prst="rect">
                <a:avLst/>
              </a:prstGeom>
            </p:spPr>
            <p:txBody>
              <a:bodyPr wrap="square">
                <a:spAutoFit/>
              </a:bodyPr>
              <a:lstStyle/>
              <a:p>
                <a:pPr algn="ctr"/>
                <a:r>
                  <a:rPr lang="en-US" sz="1400" b="1" dirty="0" smtClean="0">
                    <a:solidFill>
                      <a:srgbClr val="F79646"/>
                    </a:solidFill>
                    <a:latin typeface="Arial"/>
                    <a:cs typeface="Arial"/>
                  </a:rPr>
                  <a:t>New Data Sources </a:t>
                </a:r>
                <a:endParaRPr lang="en-US" sz="1400" b="1" dirty="0">
                  <a:solidFill>
                    <a:srgbClr val="F79646"/>
                  </a:solidFill>
                  <a:latin typeface="Arial"/>
                  <a:cs typeface="Arial"/>
                </a:endParaRPr>
              </a:p>
            </p:txBody>
          </p:sp>
        </p:grpSp>
        <p:grpSp>
          <p:nvGrpSpPr>
            <p:cNvPr id="70" name="Group 69"/>
            <p:cNvGrpSpPr/>
            <p:nvPr/>
          </p:nvGrpSpPr>
          <p:grpSpPr>
            <a:xfrm>
              <a:off x="6070029" y="1473200"/>
              <a:ext cx="2202877" cy="2108200"/>
              <a:chOff x="6070029" y="1473200"/>
              <a:chExt cx="2202877" cy="2108200"/>
            </a:xfrm>
          </p:grpSpPr>
          <p:sp>
            <p:nvSpPr>
              <p:cNvPr id="65" name="Snip Same Side Corner Rectangle 64"/>
              <p:cNvSpPr/>
              <p:nvPr/>
            </p:nvSpPr>
            <p:spPr>
              <a:xfrm rot="16200000">
                <a:off x="6117368" y="1425861"/>
                <a:ext cx="2108200"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098094" y="2959100"/>
                <a:ext cx="1596045" cy="553998"/>
              </a:xfrm>
              <a:prstGeom prst="rect">
                <a:avLst/>
              </a:prstGeom>
              <a:noFill/>
            </p:spPr>
            <p:txBody>
              <a:bodyPr wrap="non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How popular is my product?</a:t>
                </a:r>
              </a:p>
              <a:p>
                <a:pPr marL="171450" indent="-171450">
                  <a:buClr>
                    <a:schemeClr val="accent6"/>
                  </a:buClr>
                  <a:buFont typeface="Wingdings" charset="2"/>
                  <a:buChar char="§"/>
                </a:pPr>
                <a:r>
                  <a:rPr lang="en-US" sz="1000" dirty="0" smtClean="0">
                    <a:solidFill>
                      <a:schemeClr val="bg1"/>
                    </a:solidFill>
                    <a:latin typeface="Arial"/>
                    <a:cs typeface="Arial"/>
                  </a:rPr>
                  <a:t>What is the best ad to serve?</a:t>
                </a:r>
              </a:p>
              <a:p>
                <a:pPr marL="171450" indent="-171450">
                  <a:buClr>
                    <a:schemeClr val="accent6"/>
                  </a:buClr>
                  <a:buFont typeface="Wingdings" charset="2"/>
                  <a:buChar char="§"/>
                </a:pPr>
                <a:r>
                  <a:rPr lang="en-US" sz="1000" dirty="0" smtClean="0">
                    <a:solidFill>
                      <a:schemeClr val="bg1"/>
                    </a:solidFill>
                    <a:latin typeface="Arial"/>
                    <a:cs typeface="Arial"/>
                  </a:rPr>
                  <a:t>Is this a fraudulent transaction?</a:t>
                </a:r>
                <a:endParaRPr lang="en-US" sz="1000" dirty="0">
                  <a:solidFill>
                    <a:schemeClr val="bg1"/>
                  </a:solidFill>
                  <a:latin typeface="Arial"/>
                  <a:cs typeface="Arial"/>
                </a:endParaRPr>
              </a:p>
            </p:txBody>
          </p:sp>
          <p:pic>
            <p:nvPicPr>
              <p:cNvPr id="34" name="Picture 33" descr="QI.png"/>
              <p:cNvPicPr>
                <a:picLocks noChangeAspect="1"/>
              </p:cNvPicPr>
              <p:nvPr/>
            </p:nvPicPr>
            <p:blipFill>
              <a:blip r:embed="rId9" cstate="print"/>
              <a:stretch>
                <a:fillRect/>
              </a:stretch>
            </p:blipFill>
            <p:spPr>
              <a:xfrm>
                <a:off x="6566248" y="1524000"/>
                <a:ext cx="1210434" cy="946872"/>
              </a:xfrm>
              <a:prstGeom prst="rect">
                <a:avLst/>
              </a:prstGeom>
              <a:effectLst>
                <a:outerShdw blurRad="50800" dist="38100" dir="2700000">
                  <a:srgbClr val="000000">
                    <a:alpha val="43000"/>
                  </a:srgbClr>
                </a:outerShdw>
              </a:effectLst>
            </p:spPr>
          </p:pic>
          <p:sp>
            <p:nvSpPr>
              <p:cNvPr id="59" name="Rectangle 58"/>
              <p:cNvSpPr/>
              <p:nvPr/>
            </p:nvSpPr>
            <p:spPr>
              <a:xfrm>
                <a:off x="6340033" y="2470835"/>
                <a:ext cx="1662865" cy="523220"/>
              </a:xfrm>
              <a:prstGeom prst="rect">
                <a:avLst/>
              </a:prstGeom>
            </p:spPr>
            <p:txBody>
              <a:bodyPr wrap="square">
                <a:spAutoFit/>
              </a:bodyPr>
              <a:lstStyle/>
              <a:p>
                <a:pPr algn="ctr"/>
                <a:r>
                  <a:rPr lang="en-US" sz="1400" b="1" dirty="0" smtClean="0">
                    <a:solidFill>
                      <a:srgbClr val="F79646"/>
                    </a:solidFill>
                    <a:latin typeface="Arial"/>
                    <a:cs typeface="Arial"/>
                  </a:rPr>
                  <a:t>New Questions &amp; New Insights</a:t>
                </a:r>
                <a:endParaRPr lang="en-US" sz="1400" b="1" dirty="0">
                  <a:solidFill>
                    <a:srgbClr val="F79646"/>
                  </a:solidFill>
                  <a:latin typeface="Arial"/>
                  <a:cs typeface="Arial"/>
                </a:endParaRPr>
              </a:p>
            </p:txBody>
          </p:sp>
        </p:grpSp>
      </p:grpSp>
      <p:sp>
        <p:nvSpPr>
          <p:cNvPr id="46" name="Slide Number Placeholder 2"/>
          <p:cNvSpPr txBox="1">
            <a:spLocks/>
          </p:cNvSpPr>
          <p:nvPr/>
        </p:nvSpPr>
        <p:spPr>
          <a:xfrm>
            <a:off x="8735325" y="6356351"/>
            <a:ext cx="284405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0672-FFAE-471C-B6A3-B0BB41BCC821}"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71194460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Big Data is all about reducing time to insight by allowing users to ask ad-hoc questions of unstructured and often poorly understood data.</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13548948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a:xfrm>
            <a:off x="4661766" y="3062139"/>
            <a:ext cx="2982002" cy="1414178"/>
            <a:chOff x="3507883" y="3048485"/>
            <a:chExt cx="2237084" cy="1414178"/>
          </a:xfrm>
        </p:grpSpPr>
        <p:pic>
          <p:nvPicPr>
            <p:cNvPr id="69" name="Picture 68" descr="server_A.png"/>
            <p:cNvPicPr>
              <a:picLocks noChangeAspect="1"/>
            </p:cNvPicPr>
            <p:nvPr/>
          </p:nvPicPr>
          <p:blipFill>
            <a:blip r:embed="rId3"/>
            <a:stretch>
              <a:fillRect/>
            </a:stretch>
          </p:blipFill>
          <p:spPr>
            <a:xfrm>
              <a:off x="3507883" y="3048485"/>
              <a:ext cx="2237083" cy="1414178"/>
            </a:xfrm>
            <a:prstGeom prst="rect">
              <a:avLst/>
            </a:prstGeom>
          </p:spPr>
        </p:pic>
        <p:pic>
          <p:nvPicPr>
            <p:cNvPr id="70" name="Picture 69" descr="server_C.png"/>
            <p:cNvPicPr>
              <a:picLocks noChangeAspect="1"/>
            </p:cNvPicPr>
            <p:nvPr/>
          </p:nvPicPr>
          <p:blipFill>
            <a:blip r:embed="rId4"/>
            <a:stretch>
              <a:fillRect/>
            </a:stretch>
          </p:blipFill>
          <p:spPr>
            <a:xfrm>
              <a:off x="3507884" y="3415829"/>
              <a:ext cx="2237083" cy="1042347"/>
            </a:xfrm>
            <a:prstGeom prst="rect">
              <a:avLst/>
            </a:prstGeom>
          </p:spPr>
        </p:pic>
      </p:grpSp>
      <p:pic>
        <p:nvPicPr>
          <p:cNvPr id="59" name="Picture 58" descr="server_C.png"/>
          <p:cNvPicPr>
            <a:picLocks noChangeAspect="1"/>
          </p:cNvPicPr>
          <p:nvPr/>
        </p:nvPicPr>
        <p:blipFill>
          <a:blip r:embed="rId5"/>
          <a:stretch>
            <a:fillRect/>
          </a:stretch>
        </p:blipFill>
        <p:spPr>
          <a:xfrm>
            <a:off x="4661254" y="3383647"/>
            <a:ext cx="2986261" cy="1092670"/>
          </a:xfrm>
          <a:prstGeom prst="rect">
            <a:avLst/>
          </a:prstGeom>
        </p:spPr>
      </p:pic>
      <p:grpSp>
        <p:nvGrpSpPr>
          <p:cNvPr id="7" name="Group 74"/>
          <p:cNvGrpSpPr/>
          <p:nvPr/>
        </p:nvGrpSpPr>
        <p:grpSpPr>
          <a:xfrm>
            <a:off x="2386825" y="3733424"/>
            <a:ext cx="2982002" cy="1414178"/>
            <a:chOff x="1820598" y="3683484"/>
            <a:chExt cx="2237084" cy="1414178"/>
          </a:xfrm>
        </p:grpSpPr>
        <p:pic>
          <p:nvPicPr>
            <p:cNvPr id="67" name="Picture 66" descr="server_A.png"/>
            <p:cNvPicPr>
              <a:picLocks noChangeAspect="1"/>
            </p:cNvPicPr>
            <p:nvPr/>
          </p:nvPicPr>
          <p:blipFill>
            <a:blip r:embed="rId3"/>
            <a:stretch>
              <a:fillRect/>
            </a:stretch>
          </p:blipFill>
          <p:spPr>
            <a:xfrm>
              <a:off x="1820598" y="3683484"/>
              <a:ext cx="2237083" cy="1414178"/>
            </a:xfrm>
            <a:prstGeom prst="rect">
              <a:avLst/>
            </a:prstGeom>
          </p:spPr>
        </p:pic>
        <p:pic>
          <p:nvPicPr>
            <p:cNvPr id="68" name="Picture 67" descr="server_C.png"/>
            <p:cNvPicPr>
              <a:picLocks noChangeAspect="1"/>
            </p:cNvPicPr>
            <p:nvPr/>
          </p:nvPicPr>
          <p:blipFill>
            <a:blip r:embed="rId4"/>
            <a:stretch>
              <a:fillRect/>
            </a:stretch>
          </p:blipFill>
          <p:spPr>
            <a:xfrm>
              <a:off x="1820599" y="4050828"/>
              <a:ext cx="2237083" cy="1042347"/>
            </a:xfrm>
            <a:prstGeom prst="rect">
              <a:avLst/>
            </a:prstGeom>
          </p:spPr>
        </p:pic>
      </p:grpSp>
      <p:grpSp>
        <p:nvGrpSpPr>
          <p:cNvPr id="8" name="Group 72"/>
          <p:cNvGrpSpPr/>
          <p:nvPr/>
        </p:nvGrpSpPr>
        <p:grpSpPr>
          <a:xfrm>
            <a:off x="4491795" y="4594343"/>
            <a:ext cx="2982002" cy="1414178"/>
            <a:chOff x="3290168" y="4554343"/>
            <a:chExt cx="2237084" cy="1414178"/>
          </a:xfrm>
        </p:grpSpPr>
        <p:pic>
          <p:nvPicPr>
            <p:cNvPr id="71" name="Picture 70" descr="server_A.png"/>
            <p:cNvPicPr>
              <a:picLocks noChangeAspect="1"/>
            </p:cNvPicPr>
            <p:nvPr/>
          </p:nvPicPr>
          <p:blipFill>
            <a:blip r:embed="rId3"/>
            <a:stretch>
              <a:fillRect/>
            </a:stretch>
          </p:blipFill>
          <p:spPr>
            <a:xfrm>
              <a:off x="3290168" y="4554343"/>
              <a:ext cx="2237083" cy="1414178"/>
            </a:xfrm>
            <a:prstGeom prst="rect">
              <a:avLst/>
            </a:prstGeom>
          </p:spPr>
        </p:pic>
        <p:pic>
          <p:nvPicPr>
            <p:cNvPr id="72" name="Picture 71" descr="server_C.png"/>
            <p:cNvPicPr>
              <a:picLocks noChangeAspect="1"/>
            </p:cNvPicPr>
            <p:nvPr/>
          </p:nvPicPr>
          <p:blipFill>
            <a:blip r:embed="rId4"/>
            <a:stretch>
              <a:fillRect/>
            </a:stretch>
          </p:blipFill>
          <p:spPr>
            <a:xfrm>
              <a:off x="3290169" y="4921687"/>
              <a:ext cx="2237083" cy="1042347"/>
            </a:xfrm>
            <a:prstGeom prst="rect">
              <a:avLst/>
            </a:prstGeom>
          </p:spPr>
        </p:pic>
      </p:grpSp>
      <p:pic>
        <p:nvPicPr>
          <p:cNvPr id="79" name="Picture 78" descr="server_C.png"/>
          <p:cNvPicPr>
            <a:picLocks noChangeAspect="1"/>
          </p:cNvPicPr>
          <p:nvPr/>
        </p:nvPicPr>
        <p:blipFill>
          <a:blip r:embed="rId5"/>
          <a:stretch>
            <a:fillRect/>
          </a:stretch>
        </p:blipFill>
        <p:spPr>
          <a:xfrm>
            <a:off x="2384695" y="4054932"/>
            <a:ext cx="2986262" cy="1092670"/>
          </a:xfrm>
          <a:prstGeom prst="rect">
            <a:avLst/>
          </a:prstGeom>
        </p:spPr>
      </p:pic>
      <p:pic>
        <p:nvPicPr>
          <p:cNvPr id="82" name="Picture 81" descr="server_C.png"/>
          <p:cNvPicPr>
            <a:picLocks noChangeAspect="1"/>
          </p:cNvPicPr>
          <p:nvPr/>
        </p:nvPicPr>
        <p:blipFill>
          <a:blip r:embed="rId6"/>
          <a:stretch>
            <a:fillRect/>
          </a:stretch>
        </p:blipFill>
        <p:spPr>
          <a:xfrm>
            <a:off x="2384695" y="3999996"/>
            <a:ext cx="2986262" cy="1147609"/>
          </a:xfrm>
          <a:prstGeom prst="rect">
            <a:avLst/>
          </a:prstGeom>
        </p:spPr>
      </p:pic>
      <p:pic>
        <p:nvPicPr>
          <p:cNvPr id="89" name="Picture 88" descr="server_C.png"/>
          <p:cNvPicPr>
            <a:picLocks noChangeAspect="1"/>
          </p:cNvPicPr>
          <p:nvPr/>
        </p:nvPicPr>
        <p:blipFill>
          <a:blip r:embed="rId6"/>
          <a:stretch>
            <a:fillRect/>
          </a:stretch>
        </p:blipFill>
        <p:spPr>
          <a:xfrm>
            <a:off x="4489665" y="4860915"/>
            <a:ext cx="2986262" cy="1147609"/>
          </a:xfrm>
          <a:prstGeom prst="rect">
            <a:avLst/>
          </a:prstGeom>
        </p:spPr>
      </p:pic>
      <p:pic>
        <p:nvPicPr>
          <p:cNvPr id="108" name="Picture 107" descr="server_C.png"/>
          <p:cNvPicPr>
            <a:picLocks noChangeAspect="1"/>
          </p:cNvPicPr>
          <p:nvPr/>
        </p:nvPicPr>
        <p:blipFill>
          <a:blip r:embed="rId5"/>
          <a:stretch>
            <a:fillRect/>
          </a:stretch>
        </p:blipFill>
        <p:spPr>
          <a:xfrm>
            <a:off x="4489668" y="4915851"/>
            <a:ext cx="2986261" cy="1092670"/>
          </a:xfrm>
          <a:prstGeom prst="rect">
            <a:avLst/>
          </a:prstGeom>
        </p:spPr>
      </p:pic>
      <p:pic>
        <p:nvPicPr>
          <p:cNvPr id="54" name="Picture 53" descr="server_C.png"/>
          <p:cNvPicPr>
            <a:picLocks noChangeAspect="1"/>
          </p:cNvPicPr>
          <p:nvPr/>
        </p:nvPicPr>
        <p:blipFill>
          <a:blip r:embed="rId6"/>
          <a:stretch>
            <a:fillRect/>
          </a:stretch>
        </p:blipFill>
        <p:spPr>
          <a:xfrm>
            <a:off x="4661098" y="3328711"/>
            <a:ext cx="2986262" cy="1147609"/>
          </a:xfrm>
          <a:prstGeom prst="rect">
            <a:avLst/>
          </a:prstGeom>
        </p:spPr>
      </p:pic>
      <p:pic>
        <p:nvPicPr>
          <p:cNvPr id="62" name="Picture 61" descr="server_C.png"/>
          <p:cNvPicPr>
            <a:picLocks noChangeAspect="1"/>
          </p:cNvPicPr>
          <p:nvPr/>
        </p:nvPicPr>
        <p:blipFill>
          <a:blip r:embed="rId7"/>
          <a:stretch>
            <a:fillRect/>
          </a:stretch>
        </p:blipFill>
        <p:spPr>
          <a:xfrm>
            <a:off x="4662987" y="3228520"/>
            <a:ext cx="2982001" cy="1249597"/>
          </a:xfrm>
          <a:prstGeom prst="rect">
            <a:avLst/>
          </a:prstGeom>
          <a:noFill/>
          <a:ln>
            <a:noFill/>
          </a:ln>
        </p:spPr>
      </p:pic>
      <p:sp>
        <p:nvSpPr>
          <p:cNvPr id="2" name="Title 1"/>
          <p:cNvSpPr>
            <a:spLocks noGrp="1"/>
          </p:cNvSpPr>
          <p:nvPr>
            <p:ph type="title"/>
          </p:nvPr>
        </p:nvSpPr>
        <p:spPr/>
        <p:txBody>
          <a:bodyPr>
            <a:normAutofit fontScale="90000"/>
          </a:bodyPr>
          <a:lstStyle/>
          <a:p>
            <a:pPr algn="l"/>
            <a:r>
              <a:rPr lang="en-US" sz="4900" dirty="0" smtClean="0"/>
              <a:t>How do big data solutions work?</a:t>
            </a:r>
            <a:r>
              <a:rPr lang="en-US" dirty="0" smtClean="0"/>
              <a:t/>
            </a:r>
            <a:br>
              <a:rPr lang="en-US" dirty="0" smtClean="0"/>
            </a:br>
            <a:r>
              <a:rPr lang="en-US" sz="4000" dirty="0" smtClean="0">
                <a:latin typeface="+mn-lt"/>
              </a:rPr>
              <a:t>First, distribute the data</a:t>
            </a:r>
            <a:endParaRPr lang="en-US" sz="4000" dirty="0">
              <a:latin typeface="+mn-lt"/>
            </a:endParaRPr>
          </a:p>
        </p:txBody>
      </p:sp>
      <p:grpSp>
        <p:nvGrpSpPr>
          <p:cNvPr id="12" name="Group 90"/>
          <p:cNvGrpSpPr/>
          <p:nvPr/>
        </p:nvGrpSpPr>
        <p:grpSpPr>
          <a:xfrm>
            <a:off x="6636361" y="3951138"/>
            <a:ext cx="2982001" cy="1414178"/>
            <a:chOff x="6356315" y="2286483"/>
            <a:chExt cx="2237083" cy="1414178"/>
          </a:xfrm>
        </p:grpSpPr>
        <p:pic>
          <p:nvPicPr>
            <p:cNvPr id="41" name="Picture 40" descr="server_A.png"/>
            <p:cNvPicPr>
              <a:picLocks noChangeAspect="1"/>
            </p:cNvPicPr>
            <p:nvPr/>
          </p:nvPicPr>
          <p:blipFill>
            <a:blip r:embed="rId3"/>
            <a:stretch>
              <a:fillRect/>
            </a:stretch>
          </p:blipFill>
          <p:spPr>
            <a:xfrm>
              <a:off x="6356315" y="2286483"/>
              <a:ext cx="2237083" cy="1414178"/>
            </a:xfrm>
            <a:prstGeom prst="rect">
              <a:avLst/>
            </a:prstGeom>
          </p:spPr>
        </p:pic>
        <p:pic>
          <p:nvPicPr>
            <p:cNvPr id="51" name="Picture 50" descr="server_B.png"/>
            <p:cNvPicPr>
              <a:picLocks noChangeAspect="1"/>
            </p:cNvPicPr>
            <p:nvPr/>
          </p:nvPicPr>
          <p:blipFill>
            <a:blip r:embed="rId8"/>
            <a:stretch>
              <a:fillRect/>
            </a:stretch>
          </p:blipFill>
          <p:spPr>
            <a:xfrm>
              <a:off x="6356315" y="2658314"/>
              <a:ext cx="2237083" cy="1042347"/>
            </a:xfrm>
            <a:prstGeom prst="rect">
              <a:avLst/>
            </a:prstGeom>
          </p:spPr>
        </p:pic>
      </p:grpSp>
      <p:pic>
        <p:nvPicPr>
          <p:cNvPr id="55" name="Picture 54" descr="server_C.png"/>
          <p:cNvPicPr>
            <a:picLocks noChangeAspect="1"/>
          </p:cNvPicPr>
          <p:nvPr/>
        </p:nvPicPr>
        <p:blipFill>
          <a:blip r:embed="rId4"/>
          <a:stretch>
            <a:fillRect/>
          </a:stretch>
        </p:blipFill>
        <p:spPr>
          <a:xfrm>
            <a:off x="6636361" y="4322972"/>
            <a:ext cx="2982001" cy="1042347"/>
          </a:xfrm>
          <a:prstGeom prst="rect">
            <a:avLst/>
          </a:prstGeom>
        </p:spPr>
      </p:pic>
      <p:pic>
        <p:nvPicPr>
          <p:cNvPr id="92" name="Picture 91" descr="server_G.png"/>
          <p:cNvPicPr>
            <a:picLocks noChangeAspect="1"/>
          </p:cNvPicPr>
          <p:nvPr/>
        </p:nvPicPr>
        <p:blipFill>
          <a:blip r:embed="rId9"/>
          <a:stretch>
            <a:fillRect/>
          </a:stretch>
        </p:blipFill>
        <p:spPr>
          <a:xfrm>
            <a:off x="6634228" y="4321480"/>
            <a:ext cx="2986262" cy="1043836"/>
          </a:xfrm>
          <a:prstGeom prst="rect">
            <a:avLst/>
          </a:prstGeom>
        </p:spPr>
      </p:pic>
      <p:pic>
        <p:nvPicPr>
          <p:cNvPr id="93" name="Picture 92" descr="server_F.png"/>
          <p:cNvPicPr>
            <a:picLocks noChangeAspect="1"/>
          </p:cNvPicPr>
          <p:nvPr/>
        </p:nvPicPr>
        <p:blipFill>
          <a:blip r:embed="rId10"/>
          <a:stretch>
            <a:fillRect/>
          </a:stretch>
        </p:blipFill>
        <p:spPr>
          <a:xfrm>
            <a:off x="6634228" y="4321480"/>
            <a:ext cx="2986262" cy="1043836"/>
          </a:xfrm>
          <a:prstGeom prst="rect">
            <a:avLst/>
          </a:prstGeom>
        </p:spPr>
      </p:pic>
      <p:pic>
        <p:nvPicPr>
          <p:cNvPr id="94" name="Picture 93" descr="server_E.png"/>
          <p:cNvPicPr>
            <a:picLocks noChangeAspect="1"/>
          </p:cNvPicPr>
          <p:nvPr/>
        </p:nvPicPr>
        <p:blipFill>
          <a:blip r:embed="rId11"/>
          <a:stretch>
            <a:fillRect/>
          </a:stretch>
        </p:blipFill>
        <p:spPr>
          <a:xfrm>
            <a:off x="6634228" y="4321480"/>
            <a:ext cx="2986262" cy="1043836"/>
          </a:xfrm>
          <a:prstGeom prst="rect">
            <a:avLst/>
          </a:prstGeom>
        </p:spPr>
      </p:pic>
      <p:pic>
        <p:nvPicPr>
          <p:cNvPr id="95" name="Picture 94" descr="Y_arrow1.png"/>
          <p:cNvPicPr>
            <a:picLocks noChangeAspect="1"/>
          </p:cNvPicPr>
          <p:nvPr/>
        </p:nvPicPr>
        <p:blipFill>
          <a:blip r:embed="rId12"/>
          <a:stretch>
            <a:fillRect/>
          </a:stretch>
        </p:blipFill>
        <p:spPr>
          <a:xfrm>
            <a:off x="3517815" y="3060530"/>
            <a:ext cx="965560" cy="376939"/>
          </a:xfrm>
          <a:prstGeom prst="rect">
            <a:avLst/>
          </a:prstGeom>
        </p:spPr>
      </p:pic>
      <p:grpSp>
        <p:nvGrpSpPr>
          <p:cNvPr id="13" name="Group 95"/>
          <p:cNvGrpSpPr/>
          <p:nvPr/>
        </p:nvGrpSpPr>
        <p:grpSpPr>
          <a:xfrm>
            <a:off x="1816101" y="1894023"/>
            <a:ext cx="2192582" cy="1317356"/>
            <a:chOff x="2169930" y="1894023"/>
            <a:chExt cx="1644865" cy="1317356"/>
          </a:xfrm>
        </p:grpSpPr>
        <p:pic>
          <p:nvPicPr>
            <p:cNvPr id="97" name="Picture 96" descr="Y_file2.png"/>
            <p:cNvPicPr>
              <a:picLocks noChangeAspect="1"/>
            </p:cNvPicPr>
            <p:nvPr/>
          </p:nvPicPr>
          <p:blipFill>
            <a:blip r:embed="rId13"/>
            <a:stretch>
              <a:fillRect/>
            </a:stretch>
          </p:blipFill>
          <p:spPr>
            <a:xfrm>
              <a:off x="2641644" y="1894023"/>
              <a:ext cx="665151" cy="754925"/>
            </a:xfrm>
            <a:prstGeom prst="rect">
              <a:avLst/>
            </a:prstGeom>
            <a:noFill/>
            <a:ln>
              <a:noFill/>
            </a:ln>
          </p:spPr>
        </p:pic>
        <p:pic>
          <p:nvPicPr>
            <p:cNvPr id="98" name="Picture 97" descr="Y_file2.png"/>
            <p:cNvPicPr>
              <a:picLocks noChangeAspect="1"/>
            </p:cNvPicPr>
            <p:nvPr/>
          </p:nvPicPr>
          <p:blipFill>
            <a:blip r:embed="rId13"/>
            <a:stretch>
              <a:fillRect/>
            </a:stretch>
          </p:blipFill>
          <p:spPr>
            <a:xfrm>
              <a:off x="3149644" y="2202452"/>
              <a:ext cx="665151" cy="754925"/>
            </a:xfrm>
            <a:prstGeom prst="rect">
              <a:avLst/>
            </a:prstGeom>
            <a:noFill/>
            <a:ln>
              <a:noFill/>
            </a:ln>
          </p:spPr>
        </p:pic>
        <p:pic>
          <p:nvPicPr>
            <p:cNvPr id="99" name="Picture 98" descr="Y_file2.png"/>
            <p:cNvPicPr>
              <a:picLocks noChangeAspect="1"/>
            </p:cNvPicPr>
            <p:nvPr/>
          </p:nvPicPr>
          <p:blipFill>
            <a:blip r:embed="rId13"/>
            <a:stretch>
              <a:fillRect/>
            </a:stretch>
          </p:blipFill>
          <p:spPr>
            <a:xfrm>
              <a:off x="2169930" y="2148025"/>
              <a:ext cx="665151" cy="754925"/>
            </a:xfrm>
            <a:prstGeom prst="rect">
              <a:avLst/>
            </a:prstGeom>
            <a:noFill/>
            <a:ln>
              <a:noFill/>
            </a:ln>
          </p:spPr>
        </p:pic>
        <p:pic>
          <p:nvPicPr>
            <p:cNvPr id="101" name="Picture 100" descr="Y_file2.png"/>
            <p:cNvPicPr>
              <a:picLocks noChangeAspect="1"/>
            </p:cNvPicPr>
            <p:nvPr/>
          </p:nvPicPr>
          <p:blipFill>
            <a:blip r:embed="rId13"/>
            <a:stretch>
              <a:fillRect/>
            </a:stretch>
          </p:blipFill>
          <p:spPr>
            <a:xfrm>
              <a:off x="2677930" y="2456454"/>
              <a:ext cx="665151" cy="754925"/>
            </a:xfrm>
            <a:prstGeom prst="rect">
              <a:avLst/>
            </a:prstGeom>
            <a:noFill/>
            <a:ln>
              <a:noFill/>
            </a:ln>
          </p:spPr>
        </p:pic>
      </p:grpSp>
    </p:spTree>
    <p:extLst>
      <p:ext uri="{BB962C8B-B14F-4D97-AF65-F5344CB8AC3E}">
        <p14:creationId xmlns:p14="http://schemas.microsoft.com/office/powerpoint/2010/main" val="1858932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left)">
                                      <p:cBhvr>
                                        <p:cTn id="11" dur="500"/>
                                        <p:tgtEl>
                                          <p:spTgt spid="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22" presetClass="exit" presetSubtype="8" fill="hold" nodeType="withEffect">
                                  <p:stCondLst>
                                    <p:cond delay="0"/>
                                  </p:stCondLst>
                                  <p:childTnLst>
                                    <p:animEffect transition="out" filter="wipe(left)">
                                      <p:cBhvr>
                                        <p:cTn id="18" dur="500"/>
                                        <p:tgtEl>
                                          <p:spTgt spid="95"/>
                                        </p:tgtEl>
                                      </p:cBhvr>
                                    </p:animEffect>
                                    <p:set>
                                      <p:cBhvr>
                                        <p:cTn id="19" dur="1" fill="hold">
                                          <p:stCondLst>
                                            <p:cond delay="499"/>
                                          </p:stCondLst>
                                        </p:cTn>
                                        <p:tgtEl>
                                          <p:spTgt spid="9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left)">
                                      <p:cBhvr>
                                        <p:cTn id="52" dur="500"/>
                                        <p:tgtEl>
                                          <p:spTgt spid="95"/>
                                        </p:tgtEl>
                                      </p:cBhvr>
                                    </p:animEffect>
                                  </p:childTnLst>
                                </p:cTn>
                              </p:par>
                            </p:childTnLst>
                          </p:cTn>
                        </p:par>
                        <p:par>
                          <p:cTn id="53" fill="hold">
                            <p:stCondLst>
                              <p:cond delay="1000"/>
                            </p:stCondLst>
                            <p:childTnLst>
                              <p:par>
                                <p:cTn id="54" presetID="2" presetClass="entr" presetSubtype="1" accel="50000" decel="5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500"/>
                                        <p:tgtEl>
                                          <p:spTgt spid="89"/>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500"/>
                                        <p:tgtEl>
                                          <p:spTgt spid="92"/>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4195" y="2584029"/>
            <a:ext cx="6563765" cy="2405344"/>
            <a:chOff x="6846272" y="1572396"/>
            <a:chExt cx="4924106" cy="2405344"/>
          </a:xfrm>
        </p:grpSpPr>
        <p:grpSp>
          <p:nvGrpSpPr>
            <p:cNvPr id="6" name="Group 5"/>
            <p:cNvGrpSpPr/>
            <p:nvPr/>
          </p:nvGrpSpPr>
          <p:grpSpPr>
            <a:xfrm>
              <a:off x="6970997" y="1572396"/>
              <a:ext cx="4799381" cy="2405344"/>
              <a:chOff x="6970997" y="1572396"/>
              <a:chExt cx="4799381" cy="2405344"/>
            </a:xfrm>
          </p:grpSpPr>
          <p:pic>
            <p:nvPicPr>
              <p:cNvPr id="19" name="Picture 18" descr="under.png"/>
              <p:cNvPicPr>
                <a:picLocks noChangeAspect="1"/>
              </p:cNvPicPr>
              <p:nvPr/>
            </p:nvPicPr>
            <p:blipFill rotWithShape="1">
              <a:blip r:embed="rId3"/>
              <a:srcRect l="50000"/>
              <a:stretch/>
            </p:blipFill>
            <p:spPr>
              <a:xfrm>
                <a:off x="9368775" y="1572396"/>
                <a:ext cx="2401603" cy="2405344"/>
              </a:xfrm>
              <a:prstGeom prst="rect">
                <a:avLst/>
              </a:prstGeom>
              <a:noFill/>
              <a:ln>
                <a:noFill/>
              </a:ln>
            </p:spPr>
          </p:pic>
          <p:pic>
            <p:nvPicPr>
              <p:cNvPr id="46" name="Picture 45" descr="under.png"/>
              <p:cNvPicPr>
                <a:picLocks noChangeAspect="1"/>
              </p:cNvPicPr>
              <p:nvPr/>
            </p:nvPicPr>
            <p:blipFill rotWithShape="1">
              <a:blip r:embed="rId3"/>
              <a:srcRect l="50000"/>
              <a:stretch/>
            </p:blipFill>
            <p:spPr>
              <a:xfrm rot="10800000">
                <a:off x="6970997" y="1572396"/>
                <a:ext cx="2401603" cy="2405344"/>
              </a:xfrm>
              <a:prstGeom prst="rect">
                <a:avLst/>
              </a:prstGeom>
              <a:noFill/>
              <a:ln>
                <a:noFill/>
              </a:ln>
            </p:spPr>
          </p:pic>
        </p:grpSp>
        <p:sp>
          <p:nvSpPr>
            <p:cNvPr id="7" name="TextBox 6"/>
            <p:cNvSpPr txBox="1"/>
            <p:nvPr/>
          </p:nvSpPr>
          <p:spPr>
            <a:xfrm rot="20533867">
              <a:off x="6846272" y="1810803"/>
              <a:ext cx="2666776" cy="338554"/>
            </a:xfrm>
            <a:prstGeom prst="rect">
              <a:avLst/>
            </a:prstGeom>
            <a:noFill/>
          </p:spPr>
          <p:txBody>
            <a:bodyPr wrap="square" rtlCol="0">
              <a:spAutoFit/>
            </a:bodyPr>
            <a:lstStyle/>
            <a:p>
              <a:pPr algn="ctr"/>
              <a:r>
                <a:rPr lang="en-US" sz="1600" dirty="0" smtClean="0">
                  <a:solidFill>
                    <a:srgbClr val="FFFF00"/>
                  </a:solidFill>
                  <a:effectLst>
                    <a:outerShdw blurRad="38100" dist="38100" dir="2700000" algn="tl">
                      <a:srgbClr val="000000">
                        <a:alpha val="43137"/>
                      </a:srgbClr>
                    </a:outerShdw>
                  </a:effectLst>
                  <a:latin typeface="Arial Black" pitchFamily="34" charset="0"/>
                </a:rPr>
                <a:t>RUNTIME</a:t>
              </a:r>
              <a:endParaRPr lang="en-US" sz="1600" dirty="0">
                <a:solidFill>
                  <a:srgbClr val="FFFF00"/>
                </a:solidFill>
                <a:effectLst>
                  <a:outerShdw blurRad="38100" dist="38100" dir="2700000" algn="tl">
                    <a:srgbClr val="000000">
                      <a:alpha val="43137"/>
                    </a:srgbClr>
                  </a:outerShdw>
                </a:effectLst>
                <a:latin typeface="Arial Black" pitchFamily="34" charset="0"/>
              </a:endParaRPr>
            </a:p>
          </p:txBody>
        </p:sp>
      </p:grpSp>
      <p:sp>
        <p:nvSpPr>
          <p:cNvPr id="2" name="Title 1"/>
          <p:cNvSpPr>
            <a:spLocks noGrp="1"/>
          </p:cNvSpPr>
          <p:nvPr>
            <p:ph type="title"/>
          </p:nvPr>
        </p:nvSpPr>
        <p:spPr/>
        <p:txBody>
          <a:bodyPr>
            <a:normAutofit fontScale="90000"/>
          </a:bodyPr>
          <a:lstStyle/>
          <a:p>
            <a:r>
              <a:rPr lang="en-US" sz="4900" dirty="0" smtClean="0"/>
              <a:t>How do big </a:t>
            </a:r>
            <a:r>
              <a:rPr lang="en-US" sz="4900" dirty="0"/>
              <a:t>data solutions work</a:t>
            </a:r>
            <a:r>
              <a:rPr lang="en-US" sz="4900" dirty="0" smtClean="0"/>
              <a:t>?</a:t>
            </a:r>
            <a:r>
              <a:rPr lang="en-US" dirty="0" smtClean="0"/>
              <a:t/>
            </a:r>
            <a:br>
              <a:rPr lang="en-US" dirty="0" smtClean="0"/>
            </a:br>
            <a:r>
              <a:rPr lang="en-US" sz="4000" dirty="0" smtClean="0">
                <a:latin typeface="+mn-lt"/>
              </a:rPr>
              <a:t>Second, move the code to the data</a:t>
            </a:r>
            <a:endParaRPr lang="en-US" dirty="0">
              <a:latin typeface="+mn-lt"/>
            </a:endParaRPr>
          </a:p>
        </p:txBody>
      </p:sp>
      <p:grpSp>
        <p:nvGrpSpPr>
          <p:cNvPr id="45" name="Group 44"/>
          <p:cNvGrpSpPr/>
          <p:nvPr/>
        </p:nvGrpSpPr>
        <p:grpSpPr>
          <a:xfrm>
            <a:off x="3682041" y="3867811"/>
            <a:ext cx="1862083" cy="876428"/>
            <a:chOff x="2762250" y="3867811"/>
            <a:chExt cx="1396926" cy="876428"/>
          </a:xfrm>
        </p:grpSpPr>
        <p:pic>
          <p:nvPicPr>
            <p:cNvPr id="36" name="Picture 35" descr="server_A.png"/>
            <p:cNvPicPr>
              <a:picLocks noChangeAspect="1"/>
            </p:cNvPicPr>
            <p:nvPr/>
          </p:nvPicPr>
          <p:blipFill>
            <a:blip r:embed="rId4"/>
            <a:stretch>
              <a:fillRect/>
            </a:stretch>
          </p:blipFill>
          <p:spPr>
            <a:xfrm>
              <a:off x="2762250" y="3867811"/>
              <a:ext cx="1386417" cy="876428"/>
            </a:xfrm>
            <a:prstGeom prst="rect">
              <a:avLst/>
            </a:prstGeom>
          </p:spPr>
        </p:pic>
        <p:pic>
          <p:nvPicPr>
            <p:cNvPr id="24" name="Picture 23" descr="Y_serverFull.png"/>
            <p:cNvPicPr>
              <a:picLocks noChangeAspect="1"/>
            </p:cNvPicPr>
            <p:nvPr/>
          </p:nvPicPr>
          <p:blipFill>
            <a:blip r:embed="rId5"/>
            <a:stretch>
              <a:fillRect/>
            </a:stretch>
          </p:blipFill>
          <p:spPr>
            <a:xfrm>
              <a:off x="2763442" y="3964605"/>
              <a:ext cx="1395734" cy="779634"/>
            </a:xfrm>
            <a:prstGeom prst="rect">
              <a:avLst/>
            </a:prstGeom>
          </p:spPr>
        </p:pic>
      </p:grpSp>
      <p:grpSp>
        <p:nvGrpSpPr>
          <p:cNvPr id="42" name="Group 41"/>
          <p:cNvGrpSpPr/>
          <p:nvPr/>
        </p:nvGrpSpPr>
        <p:grpSpPr>
          <a:xfrm>
            <a:off x="3612795" y="2774389"/>
            <a:ext cx="1860494" cy="876428"/>
            <a:chOff x="2710302" y="2774389"/>
            <a:chExt cx="1395734" cy="876428"/>
          </a:xfrm>
        </p:grpSpPr>
        <p:pic>
          <p:nvPicPr>
            <p:cNvPr id="39" name="Picture 38" descr="server_A.png"/>
            <p:cNvPicPr>
              <a:picLocks noChangeAspect="1"/>
            </p:cNvPicPr>
            <p:nvPr/>
          </p:nvPicPr>
          <p:blipFill>
            <a:blip r:embed="rId4"/>
            <a:stretch>
              <a:fillRect/>
            </a:stretch>
          </p:blipFill>
          <p:spPr>
            <a:xfrm>
              <a:off x="2711450" y="2774389"/>
              <a:ext cx="1386417" cy="876428"/>
            </a:xfrm>
            <a:prstGeom prst="rect">
              <a:avLst/>
            </a:prstGeom>
          </p:spPr>
        </p:pic>
        <p:pic>
          <p:nvPicPr>
            <p:cNvPr id="25" name="Picture 24" descr="Y_serverLow.png"/>
            <p:cNvPicPr>
              <a:picLocks noChangeAspect="1"/>
            </p:cNvPicPr>
            <p:nvPr/>
          </p:nvPicPr>
          <p:blipFill>
            <a:blip r:embed="rId6"/>
            <a:stretch>
              <a:fillRect/>
            </a:stretch>
          </p:blipFill>
          <p:spPr>
            <a:xfrm>
              <a:off x="2710302" y="3000488"/>
              <a:ext cx="1395734" cy="650329"/>
            </a:xfrm>
            <a:prstGeom prst="rect">
              <a:avLst/>
            </a:prstGeom>
          </p:spPr>
        </p:pic>
      </p:grpSp>
      <p:grpSp>
        <p:nvGrpSpPr>
          <p:cNvPr id="43" name="Group 42"/>
          <p:cNvGrpSpPr/>
          <p:nvPr/>
        </p:nvGrpSpPr>
        <p:grpSpPr>
          <a:xfrm>
            <a:off x="2181097" y="3237210"/>
            <a:ext cx="1870633" cy="876428"/>
            <a:chOff x="1636249" y="3237210"/>
            <a:chExt cx="1403340" cy="876428"/>
          </a:xfrm>
        </p:grpSpPr>
        <p:pic>
          <p:nvPicPr>
            <p:cNvPr id="40" name="Picture 39" descr="server_A.png"/>
            <p:cNvPicPr>
              <a:picLocks noChangeAspect="1"/>
            </p:cNvPicPr>
            <p:nvPr/>
          </p:nvPicPr>
          <p:blipFill>
            <a:blip r:embed="rId4"/>
            <a:stretch>
              <a:fillRect/>
            </a:stretch>
          </p:blipFill>
          <p:spPr>
            <a:xfrm>
              <a:off x="1644650" y="3237210"/>
              <a:ext cx="1386417" cy="876428"/>
            </a:xfrm>
            <a:prstGeom prst="rect">
              <a:avLst/>
            </a:prstGeom>
          </p:spPr>
        </p:pic>
        <p:pic>
          <p:nvPicPr>
            <p:cNvPr id="26" name="Picture 25" descr="Y_serverMid.png"/>
            <p:cNvPicPr>
              <a:picLocks noChangeAspect="1"/>
            </p:cNvPicPr>
            <p:nvPr/>
          </p:nvPicPr>
          <p:blipFill>
            <a:blip r:embed="rId6"/>
            <a:stretch>
              <a:fillRect/>
            </a:stretch>
          </p:blipFill>
          <p:spPr>
            <a:xfrm>
              <a:off x="1636249" y="3459765"/>
              <a:ext cx="1403340" cy="653873"/>
            </a:xfrm>
            <a:prstGeom prst="rect">
              <a:avLst/>
            </a:prstGeom>
          </p:spPr>
        </p:pic>
      </p:grpSp>
      <p:pic>
        <p:nvPicPr>
          <p:cNvPr id="23" name="Picture 22" descr="Y_arrow2.png"/>
          <p:cNvPicPr>
            <a:picLocks noChangeAspect="1"/>
          </p:cNvPicPr>
          <p:nvPr/>
        </p:nvPicPr>
        <p:blipFill>
          <a:blip r:embed="rId7"/>
          <a:stretch>
            <a:fillRect/>
          </a:stretch>
        </p:blipFill>
        <p:spPr>
          <a:xfrm>
            <a:off x="7586856" y="3093150"/>
            <a:ext cx="776010" cy="280954"/>
          </a:xfrm>
          <a:prstGeom prst="rect">
            <a:avLst/>
          </a:prstGeom>
        </p:spPr>
      </p:pic>
      <p:pic>
        <p:nvPicPr>
          <p:cNvPr id="20" name="Picture 2" descr="http://www.wvtreasury.com/SiteCollectionImages/vs2010logo_transparent_large.png"/>
          <p:cNvPicPr>
            <a:picLocks noChangeAspect="1" noChangeArrowheads="1"/>
          </p:cNvPicPr>
          <p:nvPr/>
        </p:nvPicPr>
        <p:blipFill>
          <a:blip r:embed="rId8" cstate="print"/>
          <a:stretch>
            <a:fillRect/>
          </a:stretch>
        </p:blipFill>
        <p:spPr bwMode="auto">
          <a:xfrm>
            <a:off x="9636150" y="4338005"/>
            <a:ext cx="1454797" cy="56529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8204862" y="2148227"/>
            <a:ext cx="2778739"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US" sz="700" dirty="0" err="1">
                <a:solidFill>
                  <a:srgbClr val="558ED5"/>
                </a:solidFill>
                <a:latin typeface="Segoe"/>
                <a:cs typeface="Segoe"/>
              </a:rPr>
              <a:t>var</a:t>
            </a:r>
            <a:r>
              <a:rPr lang="en-US" sz="700" dirty="0">
                <a:latin typeface="Segoe"/>
                <a:cs typeface="Segoe"/>
              </a:rPr>
              <a:t> </a:t>
            </a:r>
            <a:r>
              <a:rPr lang="en-US" sz="700" dirty="0" err="1">
                <a:latin typeface="Segoe"/>
                <a:cs typeface="Segoe"/>
              </a:rPr>
              <a:t>logentries</a:t>
            </a:r>
            <a:r>
              <a:rPr lang="en-US" sz="700" dirty="0">
                <a:latin typeface="Segoe"/>
                <a:cs typeface="Segoe"/>
              </a:rPr>
              <a:t> =</a:t>
            </a:r>
          </a:p>
          <a:p>
            <a:pPr>
              <a:spcBef>
                <a:spcPct val="0"/>
              </a:spcBef>
            </a:pPr>
            <a:r>
              <a:rPr lang="en-US" sz="700" dirty="0">
                <a:solidFill>
                  <a:srgbClr val="558ED5"/>
                </a:solidFill>
                <a:latin typeface="Segoe"/>
                <a:cs typeface="Segoe"/>
              </a:rPr>
              <a:t>        </a:t>
            </a:r>
            <a:r>
              <a:rPr lang="en-US" sz="700" dirty="0" smtClean="0">
                <a:solidFill>
                  <a:srgbClr val="558ED5"/>
                </a:solidFill>
                <a:latin typeface="Segoe"/>
                <a:cs typeface="Segoe"/>
              </a:rPr>
              <a:t>from</a:t>
            </a:r>
            <a:r>
              <a:rPr lang="en-US" sz="700" dirty="0" smtClean="0">
                <a:latin typeface="Segoe"/>
                <a:cs typeface="Segoe"/>
              </a:rPr>
              <a:t> </a:t>
            </a:r>
            <a:r>
              <a:rPr lang="en-US" sz="700" dirty="0">
                <a:latin typeface="Segoe"/>
                <a:cs typeface="Segoe"/>
              </a:rPr>
              <a:t>line </a:t>
            </a:r>
            <a:r>
              <a:rPr lang="en-US" sz="700" dirty="0">
                <a:solidFill>
                  <a:srgbClr val="558ED5"/>
                </a:solidFill>
                <a:latin typeface="Segoe"/>
                <a:cs typeface="Segoe"/>
              </a:rPr>
              <a:t>in</a:t>
            </a:r>
            <a:r>
              <a:rPr lang="en-US" sz="700" dirty="0">
                <a:latin typeface="Segoe"/>
                <a:cs typeface="Segoe"/>
              </a:rPr>
              <a:t> logs</a:t>
            </a:r>
          </a:p>
          <a:p>
            <a:pPr>
              <a:spcBef>
                <a:spcPct val="0"/>
              </a:spcBef>
            </a:pPr>
            <a:r>
              <a:rPr lang="en-US" sz="700" dirty="0">
                <a:latin typeface="Segoe"/>
                <a:cs typeface="Segoe"/>
              </a:rPr>
              <a:t>        </a:t>
            </a:r>
            <a:r>
              <a:rPr lang="en-US" sz="700" dirty="0">
                <a:solidFill>
                  <a:srgbClr val="558ED5"/>
                </a:solidFill>
                <a:latin typeface="Segoe"/>
                <a:cs typeface="Segoe"/>
              </a:rPr>
              <a:t>where</a:t>
            </a:r>
            <a:r>
              <a:rPr lang="en-US" sz="700" dirty="0">
                <a:latin typeface="Segoe"/>
                <a:cs typeface="Segoe"/>
              </a:rPr>
              <a:t> !</a:t>
            </a:r>
            <a:r>
              <a:rPr lang="en-US" sz="700" dirty="0" err="1">
                <a:latin typeface="Segoe"/>
                <a:cs typeface="Segoe"/>
              </a:rPr>
              <a:t>line.StartsWith</a:t>
            </a:r>
            <a:r>
              <a:rPr lang="en-US" sz="700" dirty="0">
                <a:latin typeface="Segoe"/>
                <a:cs typeface="Segoe"/>
              </a:rPr>
              <a:t>("#")</a:t>
            </a: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new </a:t>
            </a:r>
            <a:r>
              <a:rPr lang="en-US" sz="700" dirty="0" err="1">
                <a:solidFill>
                  <a:srgbClr val="0000FF"/>
                </a:solidFill>
                <a:latin typeface="Segoe"/>
                <a:cs typeface="Segoe"/>
              </a:rPr>
              <a:t>LogEntry</a:t>
            </a:r>
            <a:r>
              <a:rPr lang="en-US" sz="700" dirty="0">
                <a:latin typeface="Segoe"/>
                <a:cs typeface="Segoe"/>
              </a:rPr>
              <a:t>(line);</a:t>
            </a:r>
          </a:p>
          <a:p>
            <a:pPr>
              <a:spcBef>
                <a:spcPct val="0"/>
              </a:spcBef>
            </a:pPr>
            <a:r>
              <a:rPr lang="en-US" sz="700" dirty="0" err="1">
                <a:solidFill>
                  <a:srgbClr val="558ED5"/>
                </a:solidFill>
                <a:latin typeface="Segoe"/>
                <a:cs typeface="Segoe"/>
              </a:rPr>
              <a:t>var</a:t>
            </a:r>
            <a:r>
              <a:rPr lang="en-US" sz="700" dirty="0">
                <a:latin typeface="Segoe"/>
                <a:cs typeface="Segoe"/>
              </a:rPr>
              <a:t> user = </a:t>
            </a:r>
          </a:p>
          <a:p>
            <a:pPr>
              <a:spcBef>
                <a:spcPct val="0"/>
              </a:spcBef>
            </a:pPr>
            <a:r>
              <a:rPr lang="en-US" sz="700" dirty="0">
                <a:solidFill>
                  <a:srgbClr val="558ED5"/>
                </a:solidFill>
                <a:latin typeface="Segoe"/>
                <a:cs typeface="Segoe"/>
              </a:rPr>
              <a:t>        from</a:t>
            </a:r>
            <a:r>
              <a:rPr lang="en-US" sz="700" dirty="0">
                <a:latin typeface="Segoe"/>
                <a:cs typeface="Segoe"/>
              </a:rPr>
              <a:t> access </a:t>
            </a:r>
            <a:r>
              <a:rPr lang="en-US" sz="700" dirty="0">
                <a:solidFill>
                  <a:srgbClr val="558ED5"/>
                </a:solidFill>
                <a:latin typeface="Segoe"/>
                <a:cs typeface="Segoe"/>
              </a:rPr>
              <a:t>in</a:t>
            </a:r>
            <a:r>
              <a:rPr lang="en-US" sz="700" dirty="0">
                <a:latin typeface="Segoe"/>
                <a:cs typeface="Segoe"/>
              </a:rPr>
              <a:t> </a:t>
            </a:r>
            <a:r>
              <a:rPr lang="en-US" sz="700" dirty="0" err="1">
                <a:latin typeface="Segoe"/>
                <a:cs typeface="Segoe"/>
              </a:rPr>
              <a:t>logentries</a:t>
            </a:r>
            <a:endParaRPr lang="en-US" sz="700" dirty="0">
              <a:latin typeface="Segoe"/>
              <a:cs typeface="Segoe"/>
            </a:endParaRPr>
          </a:p>
          <a:p>
            <a:pPr>
              <a:spcBef>
                <a:spcPct val="0"/>
              </a:spcBef>
            </a:pPr>
            <a:r>
              <a:rPr lang="en-US" sz="700" dirty="0">
                <a:latin typeface="Segoe"/>
                <a:cs typeface="Segoe"/>
              </a:rPr>
              <a:t>        </a:t>
            </a:r>
            <a:r>
              <a:rPr lang="en-US" sz="700" dirty="0">
                <a:solidFill>
                  <a:srgbClr val="558ED5"/>
                </a:solidFill>
                <a:latin typeface="Segoe"/>
                <a:cs typeface="Segoe"/>
              </a:rPr>
              <a:t>where</a:t>
            </a:r>
            <a:r>
              <a:rPr lang="en-US" sz="700" dirty="0">
                <a:latin typeface="Segoe"/>
                <a:cs typeface="Segoe"/>
              </a:rPr>
              <a:t> </a:t>
            </a:r>
            <a:r>
              <a:rPr lang="en-US" sz="700" dirty="0" err="1">
                <a:latin typeface="Segoe"/>
                <a:cs typeface="Segoe"/>
              </a:rPr>
              <a:t>access.user.EndsWith</a:t>
            </a:r>
            <a:r>
              <a:rPr lang="en-US" sz="700" dirty="0" smtClean="0">
                <a:latin typeface="Segoe"/>
                <a:cs typeface="Segoe"/>
              </a:rPr>
              <a:t>(@"\Ade")</a:t>
            </a:r>
            <a:endParaRPr lang="en-US" sz="700" dirty="0">
              <a:latin typeface="Segoe"/>
              <a:cs typeface="Segoe"/>
            </a:endParaRP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access;</a:t>
            </a:r>
          </a:p>
          <a:p>
            <a:pPr>
              <a:spcBef>
                <a:spcPct val="0"/>
              </a:spcBef>
            </a:pPr>
            <a:r>
              <a:rPr lang="en-US" sz="700" dirty="0" err="1">
                <a:solidFill>
                  <a:srgbClr val="558ED5"/>
                </a:solidFill>
                <a:latin typeface="Segoe"/>
                <a:cs typeface="Segoe"/>
              </a:rPr>
              <a:t>var</a:t>
            </a:r>
            <a:r>
              <a:rPr lang="en-US" sz="700" dirty="0">
                <a:latin typeface="Segoe"/>
                <a:cs typeface="Segoe"/>
              </a:rPr>
              <a:t> accesses =</a:t>
            </a:r>
          </a:p>
          <a:p>
            <a:pPr>
              <a:spcBef>
                <a:spcPct val="0"/>
              </a:spcBef>
            </a:pPr>
            <a:r>
              <a:rPr lang="en-US" sz="700" dirty="0">
                <a:latin typeface="Segoe"/>
                <a:cs typeface="Segoe"/>
              </a:rPr>
              <a:t>        </a:t>
            </a:r>
            <a:r>
              <a:rPr lang="en-US" sz="700" dirty="0">
                <a:solidFill>
                  <a:srgbClr val="558ED5"/>
                </a:solidFill>
                <a:latin typeface="Segoe"/>
                <a:cs typeface="Segoe"/>
              </a:rPr>
              <a:t>from</a:t>
            </a:r>
            <a:r>
              <a:rPr lang="en-US" sz="700" dirty="0">
                <a:latin typeface="Segoe"/>
                <a:cs typeface="Segoe"/>
              </a:rPr>
              <a:t> access </a:t>
            </a:r>
            <a:r>
              <a:rPr lang="en-US" sz="700" dirty="0">
                <a:solidFill>
                  <a:srgbClr val="558ED5"/>
                </a:solidFill>
                <a:latin typeface="Segoe"/>
                <a:cs typeface="Segoe"/>
              </a:rPr>
              <a:t>in</a:t>
            </a:r>
            <a:r>
              <a:rPr lang="en-US" sz="700" dirty="0">
                <a:latin typeface="Segoe"/>
                <a:cs typeface="Segoe"/>
              </a:rPr>
              <a:t> user</a:t>
            </a:r>
          </a:p>
          <a:p>
            <a:pPr>
              <a:spcBef>
                <a:spcPct val="0"/>
              </a:spcBef>
            </a:pPr>
            <a:r>
              <a:rPr lang="en-US" sz="700" dirty="0">
                <a:latin typeface="Segoe"/>
                <a:cs typeface="Segoe"/>
              </a:rPr>
              <a:t>        </a:t>
            </a:r>
            <a:r>
              <a:rPr lang="en-US" sz="700" dirty="0">
                <a:solidFill>
                  <a:srgbClr val="558ED5"/>
                </a:solidFill>
                <a:latin typeface="Segoe"/>
                <a:cs typeface="Segoe"/>
              </a:rPr>
              <a:t>group</a:t>
            </a:r>
            <a:r>
              <a:rPr lang="en-US" sz="700" dirty="0">
                <a:latin typeface="Segoe"/>
                <a:cs typeface="Segoe"/>
              </a:rPr>
              <a:t> access </a:t>
            </a:r>
            <a:r>
              <a:rPr lang="en-US" sz="700" dirty="0">
                <a:solidFill>
                  <a:srgbClr val="558ED5"/>
                </a:solidFill>
                <a:latin typeface="Segoe"/>
                <a:cs typeface="Segoe"/>
              </a:rPr>
              <a:t>by</a:t>
            </a:r>
            <a:r>
              <a:rPr lang="en-US" sz="700" dirty="0">
                <a:latin typeface="Segoe"/>
                <a:cs typeface="Segoe"/>
              </a:rPr>
              <a:t> </a:t>
            </a:r>
            <a:r>
              <a:rPr lang="en-US" sz="700" dirty="0" err="1">
                <a:latin typeface="Segoe"/>
                <a:cs typeface="Segoe"/>
              </a:rPr>
              <a:t>access.page</a:t>
            </a:r>
            <a:r>
              <a:rPr lang="en-US" sz="700" dirty="0">
                <a:latin typeface="Segoe"/>
                <a:cs typeface="Segoe"/>
              </a:rPr>
              <a:t> </a:t>
            </a:r>
            <a:r>
              <a:rPr lang="en-US" sz="700" dirty="0">
                <a:solidFill>
                  <a:srgbClr val="558ED5"/>
                </a:solidFill>
                <a:latin typeface="Segoe"/>
                <a:cs typeface="Segoe"/>
              </a:rPr>
              <a:t>into</a:t>
            </a:r>
            <a:r>
              <a:rPr lang="en-US" sz="700" dirty="0">
                <a:latin typeface="Segoe"/>
                <a:cs typeface="Segoe"/>
              </a:rPr>
              <a:t> pages</a:t>
            </a: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new </a:t>
            </a:r>
            <a:r>
              <a:rPr lang="en-US" sz="700" dirty="0" err="1">
                <a:solidFill>
                  <a:srgbClr val="0000FF"/>
                </a:solidFill>
                <a:latin typeface="Segoe"/>
                <a:cs typeface="Segoe"/>
              </a:rPr>
              <a:t>UserPageCount</a:t>
            </a:r>
            <a:r>
              <a:rPr lang="en-US" sz="700" dirty="0" smtClean="0">
                <a:latin typeface="Segoe"/>
                <a:cs typeface="Segoe"/>
              </a:rPr>
              <a:t>(“Ade", </a:t>
            </a:r>
            <a:br>
              <a:rPr lang="en-US" sz="700" dirty="0" smtClean="0">
                <a:latin typeface="Segoe"/>
                <a:cs typeface="Segoe"/>
              </a:rPr>
            </a:br>
            <a:r>
              <a:rPr lang="en-US" sz="700" dirty="0" smtClean="0">
                <a:latin typeface="Segoe"/>
                <a:cs typeface="Segoe"/>
              </a:rPr>
              <a:t>	</a:t>
            </a:r>
            <a:r>
              <a:rPr lang="en-US" sz="700" dirty="0" err="1" smtClean="0">
                <a:latin typeface="Segoe"/>
                <a:cs typeface="Segoe"/>
              </a:rPr>
              <a:t>pages.Key</a:t>
            </a:r>
            <a:r>
              <a:rPr lang="en-US" sz="700" dirty="0" smtClean="0">
                <a:latin typeface="Segoe"/>
                <a:cs typeface="Segoe"/>
              </a:rPr>
              <a:t>, </a:t>
            </a:r>
            <a:r>
              <a:rPr lang="en-US" sz="700" dirty="0" err="1" smtClean="0">
                <a:latin typeface="Segoe"/>
                <a:cs typeface="Segoe"/>
              </a:rPr>
              <a:t>pages.Count</a:t>
            </a:r>
            <a:r>
              <a:rPr lang="en-US" sz="700" dirty="0">
                <a:latin typeface="Segoe"/>
                <a:cs typeface="Segoe"/>
              </a:rPr>
              <a:t>());</a:t>
            </a:r>
          </a:p>
          <a:p>
            <a:pPr>
              <a:spcBef>
                <a:spcPct val="0"/>
              </a:spcBef>
            </a:pPr>
            <a:r>
              <a:rPr lang="en-US" sz="700" dirty="0" err="1">
                <a:solidFill>
                  <a:srgbClr val="558ED5"/>
                </a:solidFill>
                <a:latin typeface="Segoe"/>
                <a:cs typeface="Segoe"/>
              </a:rPr>
              <a:t>var</a:t>
            </a:r>
            <a:r>
              <a:rPr lang="en-US" sz="700" dirty="0">
                <a:latin typeface="Segoe"/>
                <a:cs typeface="Segoe"/>
              </a:rPr>
              <a:t> </a:t>
            </a:r>
            <a:r>
              <a:rPr lang="en-US" sz="700" dirty="0" err="1">
                <a:latin typeface="Segoe"/>
                <a:cs typeface="Segoe"/>
              </a:rPr>
              <a:t>htmAccesses</a:t>
            </a:r>
            <a:r>
              <a:rPr lang="en-US" sz="700" dirty="0">
                <a:latin typeface="Segoe"/>
                <a:cs typeface="Segoe"/>
              </a:rPr>
              <a:t> =</a:t>
            </a:r>
          </a:p>
          <a:p>
            <a:pPr>
              <a:spcBef>
                <a:spcPct val="0"/>
              </a:spcBef>
            </a:pPr>
            <a:r>
              <a:rPr lang="en-US" sz="700" dirty="0">
                <a:latin typeface="Segoe"/>
                <a:cs typeface="Segoe"/>
              </a:rPr>
              <a:t>        </a:t>
            </a:r>
            <a:r>
              <a:rPr lang="en-US" sz="700" dirty="0">
                <a:solidFill>
                  <a:srgbClr val="558ED5"/>
                </a:solidFill>
                <a:latin typeface="Segoe"/>
                <a:cs typeface="Segoe"/>
              </a:rPr>
              <a:t>from</a:t>
            </a:r>
            <a:r>
              <a:rPr lang="en-US" sz="700" dirty="0">
                <a:latin typeface="Segoe"/>
                <a:cs typeface="Segoe"/>
              </a:rPr>
              <a:t> access </a:t>
            </a:r>
            <a:r>
              <a:rPr lang="en-US" sz="700" dirty="0">
                <a:solidFill>
                  <a:srgbClr val="558ED5"/>
                </a:solidFill>
                <a:latin typeface="Segoe"/>
                <a:cs typeface="Segoe"/>
              </a:rPr>
              <a:t>in</a:t>
            </a:r>
            <a:r>
              <a:rPr lang="en-US" sz="700" dirty="0">
                <a:latin typeface="Segoe"/>
                <a:cs typeface="Segoe"/>
              </a:rPr>
              <a:t> accesses</a:t>
            </a:r>
          </a:p>
          <a:p>
            <a:pPr>
              <a:spcBef>
                <a:spcPct val="0"/>
              </a:spcBef>
            </a:pPr>
            <a:r>
              <a:rPr lang="en-US" sz="700" dirty="0">
                <a:latin typeface="Segoe"/>
                <a:cs typeface="Segoe"/>
              </a:rPr>
              <a:t>        </a:t>
            </a:r>
            <a:r>
              <a:rPr lang="en-US" sz="700" dirty="0">
                <a:solidFill>
                  <a:srgbClr val="558ED5"/>
                </a:solidFill>
                <a:latin typeface="Segoe"/>
                <a:cs typeface="Segoe"/>
              </a:rPr>
              <a:t>where</a:t>
            </a:r>
            <a:r>
              <a:rPr lang="en-US" sz="700" dirty="0">
                <a:latin typeface="Segoe"/>
                <a:cs typeface="Segoe"/>
              </a:rPr>
              <a:t> </a:t>
            </a:r>
            <a:r>
              <a:rPr lang="en-US" sz="700" dirty="0" err="1">
                <a:latin typeface="Segoe"/>
                <a:cs typeface="Segoe"/>
              </a:rPr>
              <a:t>access.page.EndsWith</a:t>
            </a:r>
            <a:r>
              <a:rPr lang="en-US" sz="700" dirty="0">
                <a:latin typeface="Segoe"/>
                <a:cs typeface="Segoe"/>
              </a:rPr>
              <a:t>(".</a:t>
            </a:r>
            <a:r>
              <a:rPr lang="en-US" sz="700" dirty="0" err="1">
                <a:latin typeface="Segoe"/>
                <a:cs typeface="Segoe"/>
              </a:rPr>
              <a:t>htm</a:t>
            </a:r>
            <a:r>
              <a:rPr lang="en-US" sz="700" dirty="0">
                <a:latin typeface="Segoe"/>
                <a:cs typeface="Segoe"/>
              </a:rPr>
              <a:t>")</a:t>
            </a:r>
          </a:p>
          <a:p>
            <a:pPr>
              <a:spcBef>
                <a:spcPct val="0"/>
              </a:spcBef>
            </a:pPr>
            <a:r>
              <a:rPr lang="en-US" sz="700" dirty="0">
                <a:latin typeface="Segoe"/>
                <a:cs typeface="Segoe"/>
              </a:rPr>
              <a:t>        </a:t>
            </a:r>
            <a:r>
              <a:rPr lang="en-US" sz="700" dirty="0" err="1">
                <a:solidFill>
                  <a:srgbClr val="558ED5"/>
                </a:solidFill>
                <a:latin typeface="Segoe"/>
                <a:cs typeface="Segoe"/>
              </a:rPr>
              <a:t>orderby</a:t>
            </a:r>
            <a:r>
              <a:rPr lang="en-US" sz="700" dirty="0">
                <a:latin typeface="Segoe"/>
                <a:cs typeface="Segoe"/>
              </a:rPr>
              <a:t> </a:t>
            </a:r>
            <a:r>
              <a:rPr lang="en-US" sz="700" dirty="0" err="1">
                <a:latin typeface="Segoe"/>
                <a:cs typeface="Segoe"/>
              </a:rPr>
              <a:t>access.count</a:t>
            </a:r>
            <a:r>
              <a:rPr lang="en-US" sz="700" dirty="0">
                <a:latin typeface="Segoe"/>
                <a:cs typeface="Segoe"/>
              </a:rPr>
              <a:t> </a:t>
            </a:r>
            <a:r>
              <a:rPr lang="en-US" sz="700" dirty="0">
                <a:solidFill>
                  <a:srgbClr val="558ED5"/>
                </a:solidFill>
                <a:latin typeface="Segoe"/>
                <a:cs typeface="Segoe"/>
              </a:rPr>
              <a:t>descending</a:t>
            </a: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access; </a:t>
            </a:r>
          </a:p>
        </p:txBody>
      </p:sp>
      <p:grpSp>
        <p:nvGrpSpPr>
          <p:cNvPr id="44" name="Group 43"/>
          <p:cNvGrpSpPr/>
          <p:nvPr/>
        </p:nvGrpSpPr>
        <p:grpSpPr>
          <a:xfrm>
            <a:off x="5095910" y="3393244"/>
            <a:ext cx="1860494" cy="876428"/>
            <a:chOff x="3822928" y="3393244"/>
            <a:chExt cx="1395734" cy="876428"/>
          </a:xfrm>
        </p:grpSpPr>
        <p:pic>
          <p:nvPicPr>
            <p:cNvPr id="29" name="Picture 28" descr="server_A.png"/>
            <p:cNvPicPr>
              <a:picLocks noChangeAspect="1"/>
            </p:cNvPicPr>
            <p:nvPr/>
          </p:nvPicPr>
          <p:blipFill>
            <a:blip r:embed="rId4"/>
            <a:stretch>
              <a:fillRect/>
            </a:stretch>
          </p:blipFill>
          <p:spPr>
            <a:xfrm>
              <a:off x="3829050" y="3393244"/>
              <a:ext cx="1386417" cy="876428"/>
            </a:xfrm>
            <a:prstGeom prst="rect">
              <a:avLst/>
            </a:prstGeom>
          </p:spPr>
        </p:pic>
        <p:pic>
          <p:nvPicPr>
            <p:cNvPr id="32" name="Picture 31" descr="Y_serverFull.png"/>
            <p:cNvPicPr>
              <a:picLocks noChangeAspect="1"/>
            </p:cNvPicPr>
            <p:nvPr/>
          </p:nvPicPr>
          <p:blipFill>
            <a:blip r:embed="rId5"/>
            <a:stretch>
              <a:fillRect/>
            </a:stretch>
          </p:blipFill>
          <p:spPr>
            <a:xfrm>
              <a:off x="3822928" y="3490038"/>
              <a:ext cx="1395734" cy="779634"/>
            </a:xfrm>
            <a:prstGeom prst="rect">
              <a:avLst/>
            </a:prstGeom>
          </p:spPr>
        </p:pic>
      </p:grpSp>
      <p:sp>
        <p:nvSpPr>
          <p:cNvPr id="49" name="Cube 48"/>
          <p:cNvSpPr/>
          <p:nvPr/>
        </p:nvSpPr>
        <p:spPr>
          <a:xfrm rot="21211248">
            <a:off x="6257370" y="2933211"/>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sp>
        <p:nvSpPr>
          <p:cNvPr id="27" name="Cube 26"/>
          <p:cNvSpPr/>
          <p:nvPr/>
        </p:nvSpPr>
        <p:spPr>
          <a:xfrm rot="21211248">
            <a:off x="4708526" y="2274048"/>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sp>
        <p:nvSpPr>
          <p:cNvPr id="28" name="Cube 27"/>
          <p:cNvSpPr/>
          <p:nvPr/>
        </p:nvSpPr>
        <p:spPr>
          <a:xfrm rot="21211248">
            <a:off x="3290542" y="2732111"/>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sp>
        <p:nvSpPr>
          <p:cNvPr id="30" name="Cube 29"/>
          <p:cNvSpPr/>
          <p:nvPr/>
        </p:nvSpPr>
        <p:spPr>
          <a:xfrm rot="21211248">
            <a:off x="4761534" y="3359655"/>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grpSp>
        <p:nvGrpSpPr>
          <p:cNvPr id="31" name="Group 30"/>
          <p:cNvGrpSpPr/>
          <p:nvPr/>
        </p:nvGrpSpPr>
        <p:grpSpPr>
          <a:xfrm>
            <a:off x="6221421" y="4489174"/>
            <a:ext cx="3042818" cy="1828800"/>
            <a:chOff x="6064530" y="4619064"/>
            <a:chExt cx="1902099" cy="1523874"/>
          </a:xfrm>
        </p:grpSpPr>
        <p:pic>
          <p:nvPicPr>
            <p:cNvPr id="33" name="Picture 32" descr="answer.png"/>
            <p:cNvPicPr>
              <a:picLocks noChangeAspect="1"/>
            </p:cNvPicPr>
            <p:nvPr/>
          </p:nvPicPr>
          <p:blipFill>
            <a:blip r:embed="rId9"/>
            <a:stretch>
              <a:fillRect/>
            </a:stretch>
          </p:blipFill>
          <p:spPr>
            <a:xfrm>
              <a:off x="6419446" y="4619064"/>
              <a:ext cx="1547183" cy="1523874"/>
            </a:xfrm>
            <a:prstGeom prst="rect">
              <a:avLst/>
            </a:prstGeom>
          </p:spPr>
        </p:pic>
        <p:pic>
          <p:nvPicPr>
            <p:cNvPr id="34" name="Picture 33" descr="green Arrow.png"/>
            <p:cNvPicPr>
              <a:picLocks noChangeAspect="1"/>
            </p:cNvPicPr>
            <p:nvPr/>
          </p:nvPicPr>
          <p:blipFill>
            <a:blip r:embed="rId10"/>
            <a:stretch>
              <a:fillRect/>
            </a:stretch>
          </p:blipFill>
          <p:spPr>
            <a:xfrm>
              <a:off x="6064530" y="4768779"/>
              <a:ext cx="452237" cy="235021"/>
            </a:xfrm>
            <a:prstGeom prst="rect">
              <a:avLst/>
            </a:prstGeom>
          </p:spPr>
        </p:pic>
      </p:grpSp>
    </p:spTree>
    <p:extLst>
      <p:ext uri="{BB962C8B-B14F-4D97-AF65-F5344CB8AC3E}">
        <p14:creationId xmlns:p14="http://schemas.microsoft.com/office/powerpoint/2010/main" val="205689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22" presetClass="entr" presetSubtype="2"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500"/>
                                        <p:tgtEl>
                                          <p:spTgt spid="4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righ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9" grpId="0" animBg="1"/>
      <p:bldP spid="27" grpId="0" animBg="1"/>
      <p:bldP spid="28"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Solutions to big data problems use commodity hardware and leverage data locality by efficiently moving the code to the data. </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77907793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Introducing LINQ </a:t>
            </a:r>
            <a:r>
              <a:rPr lang="en-US" sz="4400" dirty="0">
                <a:solidFill>
                  <a:srgbClr val="FFFFFF"/>
                </a:solidFill>
                <a:latin typeface="+mj-lt"/>
              </a:rPr>
              <a:t>to </a:t>
            </a:r>
            <a:r>
              <a:rPr lang="en-US" sz="4400" dirty="0" smtClean="0">
                <a:solidFill>
                  <a:srgbClr val="FFFFFF"/>
                </a:solidFill>
                <a:latin typeface="+mj-lt"/>
              </a:rPr>
              <a:t>HPC</a:t>
            </a:r>
            <a:endParaRPr lang="en-US" sz="4400" dirty="0">
              <a:solidFill>
                <a:srgbClr val="FFFFFF"/>
              </a:solidFill>
              <a:latin typeface="+mj-lt"/>
            </a:endParaRPr>
          </a:p>
        </p:txBody>
      </p:sp>
    </p:spTree>
    <p:extLst>
      <p:ext uri="{BB962C8B-B14F-4D97-AF65-F5344CB8AC3E}">
        <p14:creationId xmlns:p14="http://schemas.microsoft.com/office/powerpoint/2010/main" val="900915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Windows HPC Server</a:t>
            </a:r>
            <a:r>
              <a:rPr lang="en-US" sz="3100" dirty="0"/>
              <a:t/>
            </a:r>
            <a:br>
              <a:rPr lang="en-US" sz="3100" dirty="0"/>
            </a:br>
            <a:r>
              <a:rPr lang="en-US" sz="4000" dirty="0" smtClean="0">
                <a:latin typeface="+mn-lt"/>
              </a:rPr>
              <a:t>A Complete Solution for Compute and Data Intensive Processing</a:t>
            </a:r>
            <a:endParaRPr lang="en-US" sz="4900" cap="all" dirty="0">
              <a:solidFill>
                <a:schemeClr val="tx1"/>
              </a:solidFill>
              <a:latin typeface="+mn-lt"/>
            </a:endParaRPr>
          </a:p>
        </p:txBody>
      </p:sp>
      <p:grpSp>
        <p:nvGrpSpPr>
          <p:cNvPr id="32" name="Group 31"/>
          <p:cNvGrpSpPr/>
          <p:nvPr/>
        </p:nvGrpSpPr>
        <p:grpSpPr>
          <a:xfrm>
            <a:off x="1086068" y="4811594"/>
            <a:ext cx="4277790" cy="1500675"/>
            <a:chOff x="577731" y="1682455"/>
            <a:chExt cx="3209178" cy="1500675"/>
          </a:xfrm>
        </p:grpSpPr>
        <p:sp>
          <p:nvSpPr>
            <p:cNvPr id="3" name="Rectangle 2"/>
            <p:cNvSpPr/>
            <p:nvPr/>
          </p:nvSpPr>
          <p:spPr>
            <a:xfrm>
              <a:off x="577731" y="1682455"/>
              <a:ext cx="652031" cy="55399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sz="3000" b="1" dirty="0" smtClean="0">
                  <a:solidFill>
                    <a:schemeClr val="accent6"/>
                  </a:solidFill>
                  <a:latin typeface="+mj-lt"/>
                  <a:cs typeface="Segoe UI "/>
                </a:rPr>
                <a:t>MPI</a:t>
              </a:r>
              <a:endParaRPr lang="en-US" sz="3000" b="1" dirty="0">
                <a:solidFill>
                  <a:schemeClr val="accent6"/>
                </a:solidFill>
                <a:latin typeface="+mj-lt"/>
                <a:cs typeface="Segoe UI "/>
              </a:endParaRPr>
            </a:p>
          </p:txBody>
        </p:sp>
        <p:sp>
          <p:nvSpPr>
            <p:cNvPr id="8" name="Rectangular Callout 7"/>
            <p:cNvSpPr/>
            <p:nvPr/>
          </p:nvSpPr>
          <p:spPr bwMode="auto">
            <a:xfrm>
              <a:off x="1027547" y="2352137"/>
              <a:ext cx="2759362" cy="830993"/>
            </a:xfrm>
            <a:prstGeom prst="wedgeRectCallout">
              <a:avLst>
                <a:gd name="adj1" fmla="val -37489"/>
                <a:gd name="adj2" fmla="val -68114"/>
              </a:avLst>
            </a:prstGeom>
            <a:solidFill>
              <a:srgbClr val="00A2E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spAutoFit/>
            </a:bodyPr>
            <a:lstStyle/>
            <a:p>
              <a:pPr defTabSz="914099" fontAlgn="base">
                <a:spcBef>
                  <a:spcPct val="0"/>
                </a:spcBef>
                <a:spcAft>
                  <a:spcPct val="0"/>
                </a:spcAft>
              </a:pPr>
              <a:r>
                <a:rPr lang="en-US" sz="1600" dirty="0" smtClean="0">
                  <a:solidFill>
                    <a:schemeClr val="bg1"/>
                  </a:solidFill>
                </a:rPr>
                <a:t>Optimize CPU utilization for tightly coupled problems like climate modeling, car crash simulation, etc.</a:t>
              </a:r>
            </a:p>
          </p:txBody>
        </p:sp>
      </p:grpSp>
      <p:sp>
        <p:nvSpPr>
          <p:cNvPr id="22" name="Slide Number Placeholder 2"/>
          <p:cNvSpPr txBox="1">
            <a:spLocks/>
          </p:cNvSpPr>
          <p:nvPr/>
        </p:nvSpPr>
        <p:spPr>
          <a:xfrm>
            <a:off x="8735325" y="6356351"/>
            <a:ext cx="284405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0672-FFAE-471C-B6A3-B0BB41BCC821}"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grpSp>
        <p:nvGrpSpPr>
          <p:cNvPr id="31" name="Group 30"/>
          <p:cNvGrpSpPr/>
          <p:nvPr/>
        </p:nvGrpSpPr>
        <p:grpSpPr>
          <a:xfrm>
            <a:off x="6209087" y="4776964"/>
            <a:ext cx="4465837" cy="1640958"/>
            <a:chOff x="5378114" y="1647825"/>
            <a:chExt cx="3350250" cy="1640958"/>
          </a:xfrm>
        </p:grpSpPr>
        <p:sp>
          <p:nvSpPr>
            <p:cNvPr id="7" name="Rectangular Callout 6"/>
            <p:cNvSpPr/>
            <p:nvPr/>
          </p:nvSpPr>
          <p:spPr bwMode="auto">
            <a:xfrm>
              <a:off x="6019800" y="2216727"/>
              <a:ext cx="2708564" cy="1072056"/>
            </a:xfrm>
            <a:prstGeom prst="wedgeRectCallout">
              <a:avLst>
                <a:gd name="adj1" fmla="val -40299"/>
                <a:gd name="adj2" fmla="val -70867"/>
              </a:avLst>
            </a:prstGeom>
            <a:solidFill>
              <a:srgbClr val="00A2E3"/>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noAutofit/>
            </a:bodyPr>
            <a:lstStyle/>
            <a:p>
              <a:pPr defTabSz="914099" fontAlgn="base">
                <a:spcBef>
                  <a:spcPct val="0"/>
                </a:spcBef>
                <a:spcAft>
                  <a:spcPct val="0"/>
                </a:spcAft>
              </a:pPr>
              <a:r>
                <a:rPr lang="en-US" sz="1600" dirty="0">
                  <a:solidFill>
                    <a:schemeClr val="bg1"/>
                  </a:solidFill>
                </a:rPr>
                <a:t>Optimize CPU utilization for </a:t>
              </a:r>
              <a:r>
                <a:rPr lang="en-US" sz="1600" dirty="0" smtClean="0">
                  <a:solidFill>
                    <a:schemeClr val="bg1"/>
                  </a:solidFill>
                </a:rPr>
                <a:t>loosely coupled </a:t>
              </a:r>
              <a:r>
                <a:rPr lang="en-US" sz="1600" dirty="0">
                  <a:solidFill>
                    <a:schemeClr val="bg1"/>
                  </a:solidFill>
                </a:rPr>
                <a:t>problems like </a:t>
              </a:r>
              <a:r>
                <a:rPr lang="en-US" sz="1600" dirty="0" smtClean="0">
                  <a:solidFill>
                    <a:schemeClr val="bg1"/>
                  </a:solidFill>
                </a:rPr>
                <a:t>financial product pricing, </a:t>
              </a:r>
              <a:r>
                <a:rPr lang="en-US" sz="1600" dirty="0">
                  <a:solidFill>
                    <a:schemeClr val="bg1"/>
                  </a:solidFill>
                </a:rPr>
                <a:t>etc.</a:t>
              </a:r>
            </a:p>
          </p:txBody>
        </p:sp>
        <p:sp>
          <p:nvSpPr>
            <p:cNvPr id="23" name="Rectangle 22"/>
            <p:cNvSpPr/>
            <p:nvPr/>
          </p:nvSpPr>
          <p:spPr>
            <a:xfrm>
              <a:off x="5378114" y="1647825"/>
              <a:ext cx="703260" cy="553998"/>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sz="3000" b="1" dirty="0" smtClean="0">
                  <a:solidFill>
                    <a:schemeClr val="tx1"/>
                  </a:solidFill>
                  <a:latin typeface="+mj-lt"/>
                  <a:cs typeface="Segoe UI "/>
                </a:rPr>
                <a:t>SOA</a:t>
              </a:r>
              <a:endParaRPr lang="en-US" sz="3000" b="1" dirty="0">
                <a:solidFill>
                  <a:schemeClr val="tx1"/>
                </a:solidFill>
                <a:latin typeface="+mj-lt"/>
                <a:cs typeface="Segoe UI "/>
              </a:endParaRPr>
            </a:p>
          </p:txBody>
        </p:sp>
      </p:grpSp>
      <p:grpSp>
        <p:nvGrpSpPr>
          <p:cNvPr id="9" name="Group 8"/>
          <p:cNvGrpSpPr/>
          <p:nvPr/>
        </p:nvGrpSpPr>
        <p:grpSpPr>
          <a:xfrm>
            <a:off x="591080" y="3810001"/>
            <a:ext cx="11044992" cy="704351"/>
            <a:chOff x="591080" y="3810001"/>
            <a:chExt cx="11044992" cy="704351"/>
          </a:xfrm>
        </p:grpSpPr>
        <p:pic>
          <p:nvPicPr>
            <p:cNvPr id="26" name="Picture 25" descr="up_down.png"/>
            <p:cNvPicPr>
              <a:picLocks noChangeAspect="1"/>
            </p:cNvPicPr>
            <p:nvPr/>
          </p:nvPicPr>
          <p:blipFill>
            <a:blip r:embed="rId3" cstate="print"/>
            <a:stretch>
              <a:fillRect/>
            </a:stretch>
          </p:blipFill>
          <p:spPr>
            <a:xfrm>
              <a:off x="591080" y="3810001"/>
              <a:ext cx="11044992" cy="704351"/>
            </a:xfrm>
            <a:prstGeom prst="rect">
              <a:avLst/>
            </a:prstGeom>
          </p:spPr>
        </p:pic>
        <p:sp>
          <p:nvSpPr>
            <p:cNvPr id="28" name="TextBox 27"/>
            <p:cNvSpPr txBox="1"/>
            <p:nvPr/>
          </p:nvSpPr>
          <p:spPr>
            <a:xfrm>
              <a:off x="1087720" y="4077420"/>
              <a:ext cx="1484702" cy="369332"/>
            </a:xfrm>
            <a:prstGeom prst="rect">
              <a:avLst/>
            </a:prstGeom>
            <a:noFill/>
          </p:spPr>
          <p:txBody>
            <a:bodyPr wrap="none" rtlCol="0">
              <a:spAutoFit/>
            </a:bodyPr>
            <a:lstStyle/>
            <a:p>
              <a:r>
                <a:rPr lang="en-US" dirty="0" smtClean="0">
                  <a:solidFill>
                    <a:schemeClr val="bg1"/>
                  </a:solidFill>
                </a:rPr>
                <a:t>Data-focused</a:t>
              </a:r>
              <a:endParaRPr lang="en-US" dirty="0">
                <a:solidFill>
                  <a:schemeClr val="bg1"/>
                </a:solidFill>
              </a:endParaRPr>
            </a:p>
          </p:txBody>
        </p:sp>
        <p:sp>
          <p:nvSpPr>
            <p:cNvPr id="29" name="Isosceles Triangle 28"/>
            <p:cNvSpPr/>
            <p:nvPr/>
          </p:nvSpPr>
          <p:spPr>
            <a:xfrm>
              <a:off x="1389990" y="3925455"/>
              <a:ext cx="426025" cy="138546"/>
            </a:xfrm>
            <a:prstGeom prst="triangl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 name="Group 9"/>
          <p:cNvGrpSpPr/>
          <p:nvPr/>
        </p:nvGrpSpPr>
        <p:grpSpPr>
          <a:xfrm>
            <a:off x="559016" y="4225637"/>
            <a:ext cx="11044992" cy="704351"/>
            <a:chOff x="559016" y="4225637"/>
            <a:chExt cx="11044992" cy="704351"/>
          </a:xfrm>
        </p:grpSpPr>
        <p:pic>
          <p:nvPicPr>
            <p:cNvPr id="27" name="Picture 26" descr="up_down.png"/>
            <p:cNvPicPr>
              <a:picLocks noChangeAspect="1"/>
            </p:cNvPicPr>
            <p:nvPr/>
          </p:nvPicPr>
          <p:blipFill>
            <a:blip r:embed="rId3" cstate="print"/>
            <a:stretch>
              <a:fillRect/>
            </a:stretch>
          </p:blipFill>
          <p:spPr>
            <a:xfrm rot="10800000">
              <a:off x="559016" y="4225637"/>
              <a:ext cx="11044992" cy="704351"/>
            </a:xfrm>
            <a:prstGeom prst="rect">
              <a:avLst/>
            </a:prstGeom>
          </p:spPr>
        </p:pic>
        <p:sp>
          <p:nvSpPr>
            <p:cNvPr id="12" name="TextBox 11"/>
            <p:cNvSpPr txBox="1"/>
            <p:nvPr/>
          </p:nvSpPr>
          <p:spPr>
            <a:xfrm>
              <a:off x="8936584" y="4296783"/>
              <a:ext cx="1933543" cy="369332"/>
            </a:xfrm>
            <a:prstGeom prst="rect">
              <a:avLst/>
            </a:prstGeom>
            <a:noFill/>
          </p:spPr>
          <p:txBody>
            <a:bodyPr wrap="none" rtlCol="0">
              <a:spAutoFit/>
            </a:bodyPr>
            <a:lstStyle/>
            <a:p>
              <a:r>
                <a:rPr lang="en-US" dirty="0" smtClean="0">
                  <a:solidFill>
                    <a:schemeClr val="bg1"/>
                  </a:solidFill>
                </a:rPr>
                <a:t>Compute-focused</a:t>
              </a:r>
              <a:endParaRPr lang="en-US" dirty="0">
                <a:solidFill>
                  <a:schemeClr val="bg1"/>
                </a:solidFill>
              </a:endParaRPr>
            </a:p>
          </p:txBody>
        </p:sp>
        <p:sp>
          <p:nvSpPr>
            <p:cNvPr id="30" name="Isosceles Triangle 29"/>
            <p:cNvSpPr/>
            <p:nvPr/>
          </p:nvSpPr>
          <p:spPr>
            <a:xfrm rot="10800000">
              <a:off x="10372806" y="4683585"/>
              <a:ext cx="446316" cy="145146"/>
            </a:xfrm>
            <a:prstGeom prst="triangl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 name="Group 10"/>
          <p:cNvGrpSpPr/>
          <p:nvPr/>
        </p:nvGrpSpPr>
        <p:grpSpPr>
          <a:xfrm>
            <a:off x="1603002" y="2151983"/>
            <a:ext cx="8582964" cy="1219199"/>
            <a:chOff x="2031475" y="5045359"/>
            <a:chExt cx="8582964" cy="1219199"/>
          </a:xfrm>
        </p:grpSpPr>
        <p:sp>
          <p:nvSpPr>
            <p:cNvPr id="24" name="Snip Same Side Corner Rectangle 23"/>
            <p:cNvSpPr/>
            <p:nvPr/>
          </p:nvSpPr>
          <p:spPr>
            <a:xfrm rot="16200000">
              <a:off x="5713357" y="1363477"/>
              <a:ext cx="1219199" cy="8582964"/>
            </a:xfrm>
            <a:prstGeom prst="snip2SameRect">
              <a:avLst>
                <a:gd name="adj1" fmla="val 0"/>
                <a:gd name="adj2" fmla="val 0"/>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accent1"/>
                </a:solidFill>
              </a:endParaRPr>
            </a:p>
          </p:txBody>
        </p:sp>
        <p:grpSp>
          <p:nvGrpSpPr>
            <p:cNvPr id="37" name="Group 36"/>
            <p:cNvGrpSpPr/>
            <p:nvPr/>
          </p:nvGrpSpPr>
          <p:grpSpPr>
            <a:xfrm>
              <a:off x="2538018" y="5155870"/>
              <a:ext cx="7907126" cy="1015663"/>
              <a:chOff x="2109751" y="5155869"/>
              <a:chExt cx="5931889" cy="1015663"/>
            </a:xfrm>
          </p:grpSpPr>
          <p:sp>
            <p:nvSpPr>
              <p:cNvPr id="6" name="Rectangular Callout 5"/>
              <p:cNvSpPr/>
              <p:nvPr/>
            </p:nvSpPr>
            <p:spPr bwMode="auto">
              <a:xfrm>
                <a:off x="3705605" y="5248205"/>
                <a:ext cx="4336035" cy="830993"/>
              </a:xfrm>
              <a:prstGeom prst="wedgeRectCallout">
                <a:avLst>
                  <a:gd name="adj1" fmla="val -58448"/>
                  <a:gd name="adj2" fmla="val -2079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noAutofit/>
              </a:bodyPr>
              <a:lstStyle/>
              <a:p>
                <a:pPr defTabSz="914099" fontAlgn="base">
                  <a:spcBef>
                    <a:spcPct val="0"/>
                  </a:spcBef>
                  <a:spcAft>
                    <a:spcPct val="0"/>
                  </a:spcAft>
                </a:pPr>
                <a:r>
                  <a:rPr lang="en-US" dirty="0" smtClean="0">
                    <a:solidFill>
                      <a:schemeClr val="bg1"/>
                    </a:solidFill>
                  </a:rPr>
                  <a:t>Optimize for data locality rather than CPU utilization to support jobs that are primarily bound by disk I/O.</a:t>
                </a:r>
              </a:p>
            </p:txBody>
          </p:sp>
          <p:sp>
            <p:nvSpPr>
              <p:cNvPr id="36" name="Rectangle 35"/>
              <p:cNvSpPr/>
              <p:nvPr/>
            </p:nvSpPr>
            <p:spPr>
              <a:xfrm>
                <a:off x="2109751" y="5155869"/>
                <a:ext cx="1224067" cy="101566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algn="ctr"/>
                <a:r>
                  <a:rPr lang="en-US" sz="3000" b="1" dirty="0" smtClean="0">
                    <a:solidFill>
                      <a:schemeClr val="accent3"/>
                    </a:solidFill>
                    <a:latin typeface="Segoe UI "/>
                    <a:cs typeface="Segoe UI "/>
                  </a:rPr>
                  <a:t>LINQ </a:t>
                </a:r>
                <a:br>
                  <a:rPr lang="en-US" sz="3000" b="1" dirty="0" smtClean="0">
                    <a:solidFill>
                      <a:schemeClr val="accent3"/>
                    </a:solidFill>
                    <a:latin typeface="Segoe UI "/>
                    <a:cs typeface="Segoe UI "/>
                  </a:rPr>
                </a:br>
                <a:r>
                  <a:rPr lang="en-US" sz="3000" b="1" dirty="0" smtClean="0">
                    <a:solidFill>
                      <a:schemeClr val="accent3"/>
                    </a:solidFill>
                    <a:latin typeface="Segoe UI "/>
                    <a:cs typeface="Segoe UI "/>
                  </a:rPr>
                  <a:t>TO HPC</a:t>
                </a:r>
                <a:endParaRPr lang="en-US" sz="3000" b="1" dirty="0">
                  <a:solidFill>
                    <a:schemeClr val="accent3"/>
                  </a:solidFill>
                  <a:latin typeface="Segoe UI "/>
                  <a:cs typeface="Segoe UI "/>
                </a:endParaRPr>
              </a:p>
            </p:txBody>
          </p:sp>
        </p:grpSp>
        <p:sp>
          <p:nvSpPr>
            <p:cNvPr id="5" name="TextBox 4"/>
            <p:cNvSpPr txBox="1"/>
            <p:nvPr/>
          </p:nvSpPr>
          <p:spPr>
            <a:xfrm rot="19577587">
              <a:off x="2077603" y="5200325"/>
              <a:ext cx="670376" cy="369332"/>
            </a:xfrm>
            <a:prstGeom prst="rect">
              <a:avLst/>
            </a:prstGeom>
            <a:noFill/>
          </p:spPr>
          <p:txBody>
            <a:bodyPr wrap="none" rtlCol="0">
              <a:spAutoFit/>
            </a:bodyPr>
            <a:lstStyle/>
            <a:p>
              <a:r>
                <a:rPr lang="en-US" dirty="0" smtClean="0">
                  <a:solidFill>
                    <a:schemeClr val="bg1"/>
                  </a:solidFill>
                </a:rPr>
                <a:t>NEW</a:t>
              </a:r>
              <a:endParaRPr lang="en-US" dirty="0">
                <a:solidFill>
                  <a:schemeClr val="bg1"/>
                </a:solidFill>
              </a:endParaRPr>
            </a:p>
          </p:txBody>
        </p:sp>
      </p:grpSp>
    </p:spTree>
    <p:extLst>
      <p:ext uri="{BB962C8B-B14F-4D97-AF65-F5344CB8AC3E}">
        <p14:creationId xmlns:p14="http://schemas.microsoft.com/office/powerpoint/2010/main" val="404411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Big Data?</a:t>
            </a:r>
            <a:br>
              <a:rPr lang="en-US" dirty="0" smtClean="0"/>
            </a:br>
            <a:endParaRPr lang="en-US" sz="2200" cap="all" dirty="0">
              <a:solidFill>
                <a:srgbClr val="F79646"/>
              </a:solidFill>
            </a:endParaRPr>
          </a:p>
        </p:txBody>
      </p:sp>
      <p:grpSp>
        <p:nvGrpSpPr>
          <p:cNvPr id="84" name="Group 83"/>
          <p:cNvGrpSpPr/>
          <p:nvPr/>
        </p:nvGrpSpPr>
        <p:grpSpPr>
          <a:xfrm>
            <a:off x="1164482" y="1473196"/>
            <a:ext cx="9859861" cy="4902202"/>
            <a:chOff x="880317" y="1473196"/>
            <a:chExt cx="7396822" cy="4902202"/>
          </a:xfrm>
        </p:grpSpPr>
        <p:grpSp>
          <p:nvGrpSpPr>
            <p:cNvPr id="82" name="Group 81"/>
            <p:cNvGrpSpPr/>
            <p:nvPr/>
          </p:nvGrpSpPr>
          <p:grpSpPr>
            <a:xfrm>
              <a:off x="3437468" y="1473196"/>
              <a:ext cx="2269066" cy="1413937"/>
              <a:chOff x="3437468" y="1473196"/>
              <a:chExt cx="2269066" cy="1413937"/>
            </a:xfrm>
          </p:grpSpPr>
          <p:sp>
            <p:nvSpPr>
              <p:cNvPr id="63" name="Snip Same Side Corner Rectangle 62"/>
              <p:cNvSpPr/>
              <p:nvPr/>
            </p:nvSpPr>
            <p:spPr>
              <a:xfrm rot="16200000">
                <a:off x="3865032" y="1045632"/>
                <a:ext cx="1413937" cy="2269066"/>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3534309" y="2343835"/>
                <a:ext cx="2075383" cy="307777"/>
              </a:xfrm>
              <a:prstGeom prst="rect">
                <a:avLst/>
              </a:prstGeom>
            </p:spPr>
            <p:txBody>
              <a:bodyPr wrap="square">
                <a:spAutoFit/>
              </a:bodyPr>
              <a:lstStyle/>
              <a:p>
                <a:pPr algn="ctr"/>
                <a:r>
                  <a:rPr lang="en-US" sz="1400" b="1" dirty="0" smtClean="0">
                    <a:solidFill>
                      <a:srgbClr val="F79646"/>
                    </a:solidFill>
                    <a:latin typeface="Arial"/>
                    <a:cs typeface="Arial"/>
                  </a:rPr>
                  <a:t>Large Data Volume</a:t>
                </a:r>
                <a:endParaRPr lang="en-US" sz="1400" b="1" dirty="0">
                  <a:solidFill>
                    <a:srgbClr val="F79646"/>
                  </a:solidFill>
                  <a:latin typeface="Arial"/>
                  <a:cs typeface="Arial"/>
                </a:endParaRPr>
              </a:p>
            </p:txBody>
          </p:sp>
          <p:sp>
            <p:nvSpPr>
              <p:cNvPr id="15" name="TextBox 14"/>
              <p:cNvSpPr txBox="1"/>
              <p:nvPr/>
            </p:nvSpPr>
            <p:spPr>
              <a:xfrm>
                <a:off x="3555974" y="2603886"/>
                <a:ext cx="2032053" cy="246221"/>
              </a:xfrm>
              <a:prstGeom prst="rect">
                <a:avLst/>
              </a:prstGeom>
              <a:noFill/>
            </p:spPr>
            <p:txBody>
              <a:bodyPr wrap="square" rtlCol="0">
                <a:spAutoFit/>
              </a:bodyPr>
              <a:lstStyle/>
              <a:p>
                <a:pPr marL="177800" indent="-177800">
                  <a:buClr>
                    <a:schemeClr val="accent6"/>
                  </a:buClr>
                  <a:buFont typeface="Wingdings" charset="2"/>
                  <a:buChar char="§"/>
                </a:pPr>
                <a:r>
                  <a:rPr lang="en-US" sz="1000" dirty="0" smtClean="0">
                    <a:solidFill>
                      <a:schemeClr val="bg1"/>
                    </a:solidFill>
                    <a:latin typeface="Arial"/>
                    <a:cs typeface="Arial"/>
                  </a:rPr>
                  <a:t>100s of </a:t>
                </a:r>
                <a:r>
                  <a:rPr lang="en-US" sz="1000" dirty="0" err="1" smtClean="0">
                    <a:solidFill>
                      <a:schemeClr val="bg1"/>
                    </a:solidFill>
                    <a:latin typeface="Arial"/>
                    <a:cs typeface="Arial"/>
                  </a:rPr>
                  <a:t>TBs</a:t>
                </a:r>
                <a:r>
                  <a:rPr lang="en-US" sz="1000" dirty="0" smtClean="0">
                    <a:solidFill>
                      <a:schemeClr val="bg1"/>
                    </a:solidFill>
                    <a:latin typeface="Arial"/>
                    <a:cs typeface="Arial"/>
                  </a:rPr>
                  <a:t>  to 10s of PBs</a:t>
                </a:r>
                <a:endParaRPr lang="en-US" sz="1000" dirty="0">
                  <a:solidFill>
                    <a:schemeClr val="bg1"/>
                  </a:solidFill>
                  <a:latin typeface="Arial"/>
                  <a:cs typeface="Arial"/>
                </a:endParaRPr>
              </a:p>
            </p:txBody>
          </p:sp>
          <p:grpSp>
            <p:nvGrpSpPr>
              <p:cNvPr id="33" name="Group 32"/>
              <p:cNvGrpSpPr/>
              <p:nvPr/>
            </p:nvGrpSpPr>
            <p:grpSpPr>
              <a:xfrm>
                <a:off x="4154944" y="1541188"/>
                <a:ext cx="834113" cy="817676"/>
                <a:chOff x="-2599888" y="1781083"/>
                <a:chExt cx="1694575" cy="2178233"/>
              </a:xfrm>
              <a:effectLst>
                <a:outerShdw blurRad="50800" dist="38100" dir="2700000">
                  <a:srgbClr val="000000">
                    <a:alpha val="43000"/>
                  </a:srgbClr>
                </a:outerShdw>
              </a:effectLst>
            </p:grpSpPr>
            <p:pic>
              <p:nvPicPr>
                <p:cNvPr id="25" name="Picture 24" descr="stack.png"/>
                <p:cNvPicPr>
                  <a:picLocks noChangeAspect="1"/>
                </p:cNvPicPr>
                <p:nvPr/>
              </p:nvPicPr>
              <p:blipFill>
                <a:blip r:embed="rId3" cstate="print"/>
                <a:stretch>
                  <a:fillRect/>
                </a:stretch>
              </p:blipFill>
              <p:spPr>
                <a:xfrm>
                  <a:off x="-2599888" y="2898683"/>
                  <a:ext cx="1694575" cy="1060633"/>
                </a:xfrm>
                <a:prstGeom prst="rect">
                  <a:avLst/>
                </a:prstGeom>
              </p:spPr>
            </p:pic>
            <p:pic>
              <p:nvPicPr>
                <p:cNvPr id="27" name="Picture 26" descr="stack.png"/>
                <p:cNvPicPr>
                  <a:picLocks noChangeAspect="1"/>
                </p:cNvPicPr>
                <p:nvPr/>
              </p:nvPicPr>
              <p:blipFill>
                <a:blip r:embed="rId3" cstate="print"/>
                <a:stretch>
                  <a:fillRect/>
                </a:stretch>
              </p:blipFill>
              <p:spPr>
                <a:xfrm>
                  <a:off x="-2599888" y="2619283"/>
                  <a:ext cx="1694575" cy="1060633"/>
                </a:xfrm>
                <a:prstGeom prst="rect">
                  <a:avLst/>
                </a:prstGeom>
              </p:spPr>
            </p:pic>
            <p:pic>
              <p:nvPicPr>
                <p:cNvPr id="29" name="Picture 28" descr="stack.png"/>
                <p:cNvPicPr>
                  <a:picLocks noChangeAspect="1"/>
                </p:cNvPicPr>
                <p:nvPr/>
              </p:nvPicPr>
              <p:blipFill>
                <a:blip r:embed="rId3" cstate="print"/>
                <a:stretch>
                  <a:fillRect/>
                </a:stretch>
              </p:blipFill>
              <p:spPr>
                <a:xfrm>
                  <a:off x="-2599888" y="2339883"/>
                  <a:ext cx="1694575" cy="1060633"/>
                </a:xfrm>
                <a:prstGeom prst="rect">
                  <a:avLst/>
                </a:prstGeom>
              </p:spPr>
            </p:pic>
            <p:pic>
              <p:nvPicPr>
                <p:cNvPr id="31" name="Picture 30" descr="stack.png"/>
                <p:cNvPicPr>
                  <a:picLocks noChangeAspect="1"/>
                </p:cNvPicPr>
                <p:nvPr/>
              </p:nvPicPr>
              <p:blipFill>
                <a:blip r:embed="rId3" cstate="print"/>
                <a:stretch>
                  <a:fillRect/>
                </a:stretch>
              </p:blipFill>
              <p:spPr>
                <a:xfrm>
                  <a:off x="-2599888" y="2060483"/>
                  <a:ext cx="1694575" cy="1060633"/>
                </a:xfrm>
                <a:prstGeom prst="rect">
                  <a:avLst/>
                </a:prstGeom>
              </p:spPr>
            </p:pic>
            <p:pic>
              <p:nvPicPr>
                <p:cNvPr id="32" name="Picture 31" descr="stack.png"/>
                <p:cNvPicPr>
                  <a:picLocks noChangeAspect="1"/>
                </p:cNvPicPr>
                <p:nvPr/>
              </p:nvPicPr>
              <p:blipFill>
                <a:blip r:embed="rId3" cstate="print"/>
                <a:stretch>
                  <a:fillRect/>
                </a:stretch>
              </p:blipFill>
              <p:spPr>
                <a:xfrm>
                  <a:off x="-2599888" y="1781083"/>
                  <a:ext cx="1694575" cy="1060633"/>
                </a:xfrm>
                <a:prstGeom prst="rect">
                  <a:avLst/>
                </a:prstGeom>
              </p:spPr>
            </p:pic>
          </p:grpSp>
        </p:grpSp>
        <p:grpSp>
          <p:nvGrpSpPr>
            <p:cNvPr id="73" name="Group 72"/>
            <p:cNvGrpSpPr/>
            <p:nvPr/>
          </p:nvGrpSpPr>
          <p:grpSpPr>
            <a:xfrm>
              <a:off x="3438380" y="4461932"/>
              <a:ext cx="2267240" cy="1913466"/>
              <a:chOff x="3507027" y="4461932"/>
              <a:chExt cx="2139375" cy="1913466"/>
            </a:xfrm>
          </p:grpSpPr>
          <p:sp>
            <p:nvSpPr>
              <p:cNvPr id="76" name="Snip Same Side Corner Rectangle 75"/>
              <p:cNvSpPr/>
              <p:nvPr/>
            </p:nvSpPr>
            <p:spPr>
              <a:xfrm rot="16200000">
                <a:off x="3619982" y="4348977"/>
                <a:ext cx="1913466" cy="2139375"/>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579764" y="5604371"/>
                <a:ext cx="1993900" cy="553998"/>
              </a:xfrm>
              <a:prstGeom prst="rect">
                <a:avLst/>
              </a:prstGeom>
              <a:noFill/>
            </p:spPr>
            <p:txBody>
              <a:bodyPr wrap="squar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Large scale processing and analytics at unprecedented low cost (hardware and software) </a:t>
                </a:r>
              </a:p>
            </p:txBody>
          </p:sp>
          <p:grpSp>
            <p:nvGrpSpPr>
              <p:cNvPr id="74" name="Group 73"/>
              <p:cNvGrpSpPr/>
              <p:nvPr/>
            </p:nvGrpSpPr>
            <p:grpSpPr>
              <a:xfrm>
                <a:off x="4033706" y="4529668"/>
                <a:ext cx="1086016" cy="885396"/>
                <a:chOff x="4070964" y="4343401"/>
                <a:chExt cx="1086016" cy="885396"/>
              </a:xfrm>
              <a:effectLst>
                <a:outerShdw blurRad="50800" dist="38100" dir="2700000">
                  <a:srgbClr val="000000">
                    <a:alpha val="43000"/>
                  </a:srgbClr>
                </a:outerShdw>
              </a:effectLst>
            </p:grpSpPr>
            <p:pic>
              <p:nvPicPr>
                <p:cNvPr id="38" name="Picture 37" descr="newfinance.png"/>
                <p:cNvPicPr>
                  <a:picLocks noChangeAspect="1"/>
                </p:cNvPicPr>
                <p:nvPr/>
              </p:nvPicPr>
              <p:blipFill>
                <a:blip r:embed="rId4" cstate="print"/>
                <a:stretch>
                  <a:fillRect/>
                </a:stretch>
              </p:blipFill>
              <p:spPr>
                <a:xfrm>
                  <a:off x="4070964" y="4343401"/>
                  <a:ext cx="666916" cy="783796"/>
                </a:xfrm>
                <a:prstGeom prst="rect">
                  <a:avLst/>
                </a:prstGeom>
              </p:spPr>
            </p:pic>
            <p:pic>
              <p:nvPicPr>
                <p:cNvPr id="39" name="Picture 38" descr="newfinance.png"/>
                <p:cNvPicPr>
                  <a:picLocks noChangeAspect="1"/>
                </p:cNvPicPr>
                <p:nvPr/>
              </p:nvPicPr>
              <p:blipFill>
                <a:blip r:embed="rId4" cstate="print"/>
                <a:stretch>
                  <a:fillRect/>
                </a:stretch>
              </p:blipFill>
              <p:spPr>
                <a:xfrm>
                  <a:off x="4490064" y="4445001"/>
                  <a:ext cx="666916" cy="783796"/>
                </a:xfrm>
                <a:prstGeom prst="rect">
                  <a:avLst/>
                </a:prstGeom>
              </p:spPr>
            </p:pic>
          </p:grpSp>
          <p:sp>
            <p:nvSpPr>
              <p:cNvPr id="57" name="Rectangle 56"/>
              <p:cNvSpPr/>
              <p:nvPr/>
            </p:nvSpPr>
            <p:spPr>
              <a:xfrm>
                <a:off x="3745282" y="5348069"/>
                <a:ext cx="1662865" cy="307777"/>
              </a:xfrm>
              <a:prstGeom prst="rect">
                <a:avLst/>
              </a:prstGeom>
            </p:spPr>
            <p:txBody>
              <a:bodyPr wrap="square">
                <a:spAutoFit/>
              </a:bodyPr>
              <a:lstStyle/>
              <a:p>
                <a:pPr algn="ctr"/>
                <a:r>
                  <a:rPr lang="en-US" sz="1400" b="1" dirty="0" smtClean="0">
                    <a:solidFill>
                      <a:srgbClr val="F79646"/>
                    </a:solidFill>
                    <a:latin typeface="Arial"/>
                    <a:cs typeface="Arial"/>
                  </a:rPr>
                  <a:t>New Economics</a:t>
                </a:r>
                <a:endParaRPr lang="en-US" sz="1400" b="1" dirty="0">
                  <a:solidFill>
                    <a:srgbClr val="F79646"/>
                  </a:solidFill>
                  <a:latin typeface="Arial"/>
                  <a:cs typeface="Arial"/>
                </a:endParaRPr>
              </a:p>
            </p:txBody>
          </p:sp>
        </p:grpSp>
        <p:pic>
          <p:nvPicPr>
            <p:cNvPr id="47" name="Picture 46" descr="TagCloud.png"/>
            <p:cNvPicPr>
              <a:picLocks noChangeAspect="1"/>
            </p:cNvPicPr>
            <p:nvPr/>
          </p:nvPicPr>
          <p:blipFill>
            <a:blip r:embed="rId5"/>
            <a:stretch>
              <a:fillRect/>
            </a:stretch>
          </p:blipFill>
          <p:spPr>
            <a:xfrm>
              <a:off x="3742999" y="3087661"/>
              <a:ext cx="1658002" cy="1139876"/>
            </a:xfrm>
            <a:prstGeom prst="rect">
              <a:avLst/>
            </a:prstGeom>
            <a:noFill/>
            <a:ln>
              <a:noFill/>
            </a:ln>
            <a:effectLst>
              <a:outerShdw blurRad="190500" dist="38100" dir="2700000">
                <a:srgbClr val="000000">
                  <a:alpha val="43000"/>
                </a:srgbClr>
              </a:outerShdw>
            </a:effectLst>
          </p:spPr>
        </p:pic>
        <p:cxnSp>
          <p:nvCxnSpPr>
            <p:cNvPr id="20" name="Straight Arrow Connector 19"/>
            <p:cNvCxnSpPr>
              <a:stCxn id="47" idx="0"/>
              <a:endCxn id="63" idx="2"/>
            </p:cNvCxnSpPr>
            <p:nvPr/>
          </p:nvCxnSpPr>
          <p:spPr>
            <a:xfrm rot="5400000" flipH="1" flipV="1">
              <a:off x="4471737" y="2987398"/>
              <a:ext cx="200527" cy="1"/>
            </a:xfrm>
            <a:prstGeom prst="straightConnector1">
              <a:avLst/>
            </a:prstGeom>
            <a:ln w="31750" cap="flat" cmpd="sng" algn="ctr">
              <a:solidFill>
                <a:srgbClr val="FFFFFF"/>
              </a:solidFill>
              <a:prstDash val="solid"/>
              <a:roun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5" idx="3"/>
            </p:cNvCxnSpPr>
            <p:nvPr/>
          </p:nvCxnSpPr>
          <p:spPr>
            <a:xfrm rot="10800000" flipV="1">
              <a:off x="5257800" y="2527299"/>
              <a:ext cx="812230" cy="605367"/>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6" idx="0"/>
              <a:endCxn id="47" idx="2"/>
            </p:cNvCxnSpPr>
            <p:nvPr/>
          </p:nvCxnSpPr>
          <p:spPr>
            <a:xfrm rot="16200000" flipV="1">
              <a:off x="4454804" y="4344734"/>
              <a:ext cx="234395" cy="1"/>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7" idx="1"/>
            </p:cNvCxnSpPr>
            <p:nvPr/>
          </p:nvCxnSpPr>
          <p:spPr>
            <a:xfrm flipV="1">
              <a:off x="3083196" y="4157133"/>
              <a:ext cx="819937" cy="840318"/>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60" idx="1"/>
            </p:cNvCxnSpPr>
            <p:nvPr/>
          </p:nvCxnSpPr>
          <p:spPr>
            <a:xfrm>
              <a:off x="3083195" y="2514597"/>
              <a:ext cx="811472" cy="643470"/>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3" idx="3"/>
            </p:cNvCxnSpPr>
            <p:nvPr/>
          </p:nvCxnSpPr>
          <p:spPr>
            <a:xfrm rot="10800000">
              <a:off x="5300135" y="4117096"/>
              <a:ext cx="774128" cy="880354"/>
            </a:xfrm>
            <a:prstGeom prst="straightConnector1">
              <a:avLst/>
            </a:prstGeom>
            <a:ln w="31750" cap="flat" cmpd="sng" algn="ctr">
              <a:solidFill>
                <a:srgbClr val="FFFFFF"/>
              </a:solidFill>
              <a:prstDash val="solid"/>
              <a:round/>
              <a:headEnd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880319" y="3784603"/>
              <a:ext cx="2202877" cy="2425697"/>
              <a:chOff x="880319" y="3784603"/>
              <a:chExt cx="2202877" cy="2425697"/>
            </a:xfrm>
          </p:grpSpPr>
          <p:sp>
            <p:nvSpPr>
              <p:cNvPr id="67" name="Snip Same Side Corner Rectangle 66"/>
              <p:cNvSpPr/>
              <p:nvPr/>
            </p:nvSpPr>
            <p:spPr>
              <a:xfrm rot="16200000">
                <a:off x="768909" y="3896013"/>
                <a:ext cx="2425697"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978457" y="5129570"/>
                <a:ext cx="2006600" cy="707886"/>
              </a:xfrm>
              <a:prstGeom prst="rect">
                <a:avLst/>
              </a:prstGeom>
              <a:noFill/>
            </p:spPr>
            <p:txBody>
              <a:bodyPr wrap="squar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Distributed Parallel Processing Frameworks</a:t>
                </a:r>
              </a:p>
              <a:p>
                <a:pPr marL="171450" indent="-171450">
                  <a:buClr>
                    <a:schemeClr val="accent6"/>
                  </a:buClr>
                  <a:buFont typeface="Wingdings" charset="2"/>
                  <a:buChar char="§"/>
                </a:pPr>
                <a:r>
                  <a:rPr lang="en-US" sz="1000" dirty="0" smtClean="0">
                    <a:solidFill>
                      <a:schemeClr val="bg1"/>
                    </a:solidFill>
                    <a:latin typeface="Arial"/>
                    <a:cs typeface="Arial"/>
                  </a:rPr>
                  <a:t>Easy to Scale on commodity hardware</a:t>
                </a:r>
              </a:p>
              <a:p>
                <a:pPr marL="171450" indent="-171450">
                  <a:buClr>
                    <a:schemeClr val="accent6"/>
                  </a:buClr>
                  <a:buFont typeface="Wingdings" charset="2"/>
                  <a:buChar char="§"/>
                </a:pPr>
                <a:r>
                  <a:rPr lang="en-US" sz="1000" dirty="0" smtClean="0">
                    <a:solidFill>
                      <a:schemeClr val="bg1"/>
                    </a:solidFill>
                    <a:latin typeface="Arial"/>
                    <a:cs typeface="Arial"/>
                  </a:rPr>
                  <a:t>MapReduce-style programming models</a:t>
                </a:r>
              </a:p>
            </p:txBody>
          </p:sp>
          <p:pic>
            <p:nvPicPr>
              <p:cNvPr id="41" name="Picture 40" descr="circuit.png"/>
              <p:cNvPicPr>
                <a:picLocks noChangeAspect="1"/>
              </p:cNvPicPr>
              <p:nvPr/>
            </p:nvPicPr>
            <p:blipFill>
              <a:blip r:embed="rId6" cstate="print"/>
              <a:stretch>
                <a:fillRect/>
              </a:stretch>
            </p:blipFill>
            <p:spPr>
              <a:xfrm flipH="1">
                <a:off x="1339656" y="3870252"/>
                <a:ext cx="1284202" cy="772994"/>
              </a:xfrm>
              <a:prstGeom prst="rect">
                <a:avLst/>
              </a:prstGeom>
              <a:effectLst>
                <a:outerShdw blurRad="50800" dist="38100" dir="2700000">
                  <a:srgbClr val="000000">
                    <a:alpha val="43000"/>
                  </a:srgbClr>
                </a:outerShdw>
              </a:effectLst>
            </p:spPr>
          </p:pic>
          <p:sp>
            <p:nvSpPr>
              <p:cNvPr id="54" name="Rectangle 53"/>
              <p:cNvSpPr/>
              <p:nvPr/>
            </p:nvSpPr>
            <p:spPr>
              <a:xfrm>
                <a:off x="1485771" y="4617135"/>
                <a:ext cx="991972" cy="523220"/>
              </a:xfrm>
              <a:prstGeom prst="rect">
                <a:avLst/>
              </a:prstGeom>
            </p:spPr>
            <p:txBody>
              <a:bodyPr wrap="none">
                <a:spAutoFit/>
              </a:bodyPr>
              <a:lstStyle/>
              <a:p>
                <a:pPr algn="ctr"/>
                <a:r>
                  <a:rPr lang="en-US" sz="1400" b="1" dirty="0" smtClean="0">
                    <a:solidFill>
                      <a:srgbClr val="F79646"/>
                    </a:solidFill>
                    <a:latin typeface="Arial"/>
                    <a:cs typeface="Arial"/>
                  </a:rPr>
                  <a:t>New </a:t>
                </a:r>
                <a:br>
                  <a:rPr lang="en-US" sz="1400" b="1" dirty="0" smtClean="0">
                    <a:solidFill>
                      <a:srgbClr val="F79646"/>
                    </a:solidFill>
                    <a:latin typeface="Arial"/>
                    <a:cs typeface="Arial"/>
                  </a:rPr>
                </a:br>
                <a:r>
                  <a:rPr lang="en-US" sz="1400" b="1" dirty="0" smtClean="0">
                    <a:solidFill>
                      <a:srgbClr val="F79646"/>
                    </a:solidFill>
                    <a:latin typeface="Arial"/>
                    <a:cs typeface="Arial"/>
                  </a:rPr>
                  <a:t>Technologies</a:t>
                </a:r>
                <a:endParaRPr lang="en-US" sz="1400" b="1" dirty="0">
                  <a:solidFill>
                    <a:srgbClr val="F79646"/>
                  </a:solidFill>
                  <a:latin typeface="Arial"/>
                  <a:cs typeface="Arial"/>
                </a:endParaRPr>
              </a:p>
            </p:txBody>
          </p:sp>
        </p:grpSp>
        <p:grpSp>
          <p:nvGrpSpPr>
            <p:cNvPr id="68" name="Group 67"/>
            <p:cNvGrpSpPr/>
            <p:nvPr/>
          </p:nvGrpSpPr>
          <p:grpSpPr>
            <a:xfrm>
              <a:off x="880317" y="1473199"/>
              <a:ext cx="2202877" cy="2082798"/>
              <a:chOff x="880317" y="1473199"/>
              <a:chExt cx="2202877" cy="2082798"/>
            </a:xfrm>
          </p:grpSpPr>
          <p:sp>
            <p:nvSpPr>
              <p:cNvPr id="60" name="Snip Same Side Corner Rectangle 59"/>
              <p:cNvSpPr/>
              <p:nvPr/>
            </p:nvSpPr>
            <p:spPr>
              <a:xfrm rot="16200000">
                <a:off x="940357" y="1413159"/>
                <a:ext cx="2082798"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043038" y="2877234"/>
                <a:ext cx="1426484" cy="553998"/>
              </a:xfrm>
              <a:prstGeom prst="rect">
                <a:avLst/>
              </a:prstGeom>
              <a:noFill/>
            </p:spPr>
            <p:txBody>
              <a:bodyPr wrap="non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Unstructured</a:t>
                </a:r>
              </a:p>
              <a:p>
                <a:pPr marL="171450" indent="-171450">
                  <a:buClr>
                    <a:schemeClr val="accent6"/>
                  </a:buClr>
                  <a:buFont typeface="Wingdings" charset="2"/>
                  <a:buChar char="§"/>
                </a:pPr>
                <a:r>
                  <a:rPr lang="en-US" sz="1000" dirty="0" smtClean="0">
                    <a:solidFill>
                      <a:schemeClr val="bg1"/>
                    </a:solidFill>
                    <a:latin typeface="Arial"/>
                    <a:cs typeface="Arial"/>
                  </a:rPr>
                  <a:t>Weak relational schema</a:t>
                </a:r>
              </a:p>
              <a:p>
                <a:pPr marL="171450" indent="-171450">
                  <a:buClr>
                    <a:schemeClr val="accent6"/>
                  </a:buClr>
                  <a:buFont typeface="Wingdings" charset="2"/>
                  <a:buChar char="§"/>
                </a:pPr>
                <a:r>
                  <a:rPr lang="en-US" sz="1000" dirty="0" smtClean="0">
                    <a:solidFill>
                      <a:schemeClr val="bg1"/>
                    </a:solidFill>
                    <a:latin typeface="Arial"/>
                    <a:cs typeface="Arial"/>
                  </a:rPr>
                  <a:t>Text, Images, Videos, Logs</a:t>
                </a:r>
              </a:p>
            </p:txBody>
          </p:sp>
          <p:pic>
            <p:nvPicPr>
              <p:cNvPr id="40" name="Picture 39" descr="non.png"/>
              <p:cNvPicPr>
                <a:picLocks noChangeAspect="1"/>
              </p:cNvPicPr>
              <p:nvPr/>
            </p:nvPicPr>
            <p:blipFill>
              <a:blip r:embed="rId7" cstate="print"/>
              <a:stretch>
                <a:fillRect/>
              </a:stretch>
            </p:blipFill>
            <p:spPr>
              <a:xfrm>
                <a:off x="1327074" y="1612900"/>
                <a:ext cx="1309364" cy="741172"/>
              </a:xfrm>
              <a:prstGeom prst="rect">
                <a:avLst/>
              </a:prstGeom>
              <a:effectLst>
                <a:outerShdw blurRad="50800" dist="38100" dir="2700000">
                  <a:srgbClr val="000000">
                    <a:alpha val="43000"/>
                  </a:srgbClr>
                </a:outerShdw>
              </a:effectLst>
            </p:spPr>
          </p:pic>
          <p:sp>
            <p:nvSpPr>
              <p:cNvPr id="55" name="Rectangle 54"/>
              <p:cNvSpPr/>
              <p:nvPr/>
            </p:nvSpPr>
            <p:spPr>
              <a:xfrm>
                <a:off x="1150324" y="2356535"/>
                <a:ext cx="1662865" cy="523220"/>
              </a:xfrm>
              <a:prstGeom prst="rect">
                <a:avLst/>
              </a:prstGeom>
            </p:spPr>
            <p:txBody>
              <a:bodyPr wrap="square">
                <a:spAutoFit/>
              </a:bodyPr>
              <a:lstStyle/>
              <a:p>
                <a:pPr algn="ctr"/>
                <a:r>
                  <a:rPr lang="en-US" sz="1400" b="1" dirty="0" smtClean="0">
                    <a:solidFill>
                      <a:srgbClr val="F79646"/>
                    </a:solidFill>
                    <a:latin typeface="Arial"/>
                    <a:cs typeface="Arial"/>
                  </a:rPr>
                  <a:t>Non-Traditional data Types</a:t>
                </a:r>
                <a:endParaRPr lang="en-US" sz="1400" b="1" dirty="0">
                  <a:solidFill>
                    <a:srgbClr val="F79646"/>
                  </a:solidFill>
                  <a:latin typeface="Arial"/>
                  <a:cs typeface="Arial"/>
                </a:endParaRPr>
              </a:p>
            </p:txBody>
          </p:sp>
        </p:grpSp>
        <p:grpSp>
          <p:nvGrpSpPr>
            <p:cNvPr id="71" name="Group 70"/>
            <p:cNvGrpSpPr/>
            <p:nvPr/>
          </p:nvGrpSpPr>
          <p:grpSpPr>
            <a:xfrm>
              <a:off x="6074262" y="3784600"/>
              <a:ext cx="2202877" cy="2425700"/>
              <a:chOff x="6082729" y="3784600"/>
              <a:chExt cx="2202877" cy="2425700"/>
            </a:xfrm>
          </p:grpSpPr>
          <p:sp>
            <p:nvSpPr>
              <p:cNvPr id="83" name="Snip Same Side Corner Rectangle 82"/>
              <p:cNvSpPr/>
              <p:nvPr/>
            </p:nvSpPr>
            <p:spPr>
              <a:xfrm rot="16200000">
                <a:off x="5971318" y="3896011"/>
                <a:ext cx="2425700"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215504" y="5264706"/>
                <a:ext cx="1981199" cy="861774"/>
              </a:xfrm>
              <a:prstGeom prst="rect">
                <a:avLst/>
              </a:prstGeom>
              <a:noFill/>
            </p:spPr>
            <p:txBody>
              <a:bodyPr wrap="squar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Sensors</a:t>
                </a:r>
              </a:p>
              <a:p>
                <a:pPr marL="171450" indent="-171450">
                  <a:buClr>
                    <a:schemeClr val="accent6"/>
                  </a:buClr>
                  <a:buFont typeface="Wingdings" charset="2"/>
                  <a:buChar char="§"/>
                </a:pPr>
                <a:r>
                  <a:rPr lang="en-US" sz="1000" dirty="0" smtClean="0">
                    <a:solidFill>
                      <a:schemeClr val="bg1"/>
                    </a:solidFill>
                    <a:latin typeface="Arial"/>
                    <a:cs typeface="Arial"/>
                  </a:rPr>
                  <a:t>Devices</a:t>
                </a:r>
              </a:p>
              <a:p>
                <a:pPr marL="171450" indent="-171450">
                  <a:buClr>
                    <a:schemeClr val="accent6"/>
                  </a:buClr>
                  <a:buFont typeface="Wingdings" charset="2"/>
                  <a:buChar char="§"/>
                </a:pPr>
                <a:r>
                  <a:rPr lang="en-US" sz="1000" dirty="0" smtClean="0">
                    <a:solidFill>
                      <a:schemeClr val="bg1"/>
                    </a:solidFill>
                    <a:latin typeface="Arial"/>
                    <a:cs typeface="Arial"/>
                  </a:rPr>
                  <a:t>Traditional applications</a:t>
                </a:r>
              </a:p>
              <a:p>
                <a:pPr marL="171450" indent="-171450">
                  <a:buClr>
                    <a:schemeClr val="accent6"/>
                  </a:buClr>
                  <a:buFont typeface="Wingdings" charset="2"/>
                  <a:buChar char="§"/>
                </a:pPr>
                <a:r>
                  <a:rPr lang="en-US" sz="1000" dirty="0" smtClean="0">
                    <a:solidFill>
                      <a:schemeClr val="bg1"/>
                    </a:solidFill>
                    <a:latin typeface="Arial"/>
                    <a:cs typeface="Arial"/>
                  </a:rPr>
                  <a:t>Web Servers</a:t>
                </a:r>
              </a:p>
              <a:p>
                <a:pPr marL="171450" indent="-171450">
                  <a:buClr>
                    <a:schemeClr val="accent6"/>
                  </a:buClr>
                  <a:buFont typeface="Wingdings" charset="2"/>
                  <a:buChar char="§"/>
                </a:pPr>
                <a:r>
                  <a:rPr lang="en-US" sz="1000" dirty="0" smtClean="0">
                    <a:solidFill>
                      <a:schemeClr val="bg1"/>
                    </a:solidFill>
                    <a:latin typeface="Arial"/>
                    <a:cs typeface="Arial"/>
                  </a:rPr>
                  <a:t>Public data</a:t>
                </a:r>
                <a:endParaRPr lang="en-US" sz="1000" dirty="0">
                  <a:solidFill>
                    <a:schemeClr val="bg1"/>
                  </a:solidFill>
                  <a:latin typeface="Arial"/>
                  <a:cs typeface="Arial"/>
                </a:endParaRPr>
              </a:p>
            </p:txBody>
          </p:sp>
          <p:grpSp>
            <p:nvGrpSpPr>
              <p:cNvPr id="37" name="Group 36"/>
              <p:cNvGrpSpPr/>
              <p:nvPr/>
            </p:nvGrpSpPr>
            <p:grpSpPr>
              <a:xfrm>
                <a:off x="6713282" y="3934161"/>
                <a:ext cx="1000822" cy="1010684"/>
                <a:chOff x="6576086" y="3527079"/>
                <a:chExt cx="1163971" cy="1175442"/>
              </a:xfrm>
              <a:effectLst>
                <a:outerShdw blurRad="50800" dist="38100" dir="2700000">
                  <a:srgbClr val="000000">
                    <a:alpha val="43000"/>
                  </a:srgbClr>
                </a:outerShdw>
              </a:effectLst>
            </p:grpSpPr>
            <p:pic>
              <p:nvPicPr>
                <p:cNvPr id="35" name="Picture 34" descr="newdata.png"/>
                <p:cNvPicPr>
                  <a:picLocks noChangeAspect="1"/>
                </p:cNvPicPr>
                <p:nvPr/>
              </p:nvPicPr>
              <p:blipFill>
                <a:blip r:embed="rId8" cstate="print"/>
                <a:stretch>
                  <a:fillRect/>
                </a:stretch>
              </p:blipFill>
              <p:spPr>
                <a:xfrm>
                  <a:off x="6576086" y="3527079"/>
                  <a:ext cx="792427" cy="1048442"/>
                </a:xfrm>
                <a:prstGeom prst="rect">
                  <a:avLst/>
                </a:prstGeom>
              </p:spPr>
            </p:pic>
            <p:pic>
              <p:nvPicPr>
                <p:cNvPr id="36" name="Picture 35" descr="newdata.png"/>
                <p:cNvPicPr>
                  <a:picLocks noChangeAspect="1"/>
                </p:cNvPicPr>
                <p:nvPr/>
              </p:nvPicPr>
              <p:blipFill>
                <a:blip r:embed="rId8" cstate="print"/>
                <a:stretch>
                  <a:fillRect/>
                </a:stretch>
              </p:blipFill>
              <p:spPr>
                <a:xfrm>
                  <a:off x="6947629" y="3654079"/>
                  <a:ext cx="792428" cy="1048442"/>
                </a:xfrm>
                <a:prstGeom prst="rect">
                  <a:avLst/>
                </a:prstGeom>
              </p:spPr>
            </p:pic>
          </p:grpSp>
          <p:sp>
            <p:nvSpPr>
              <p:cNvPr id="58" name="Rectangle 57"/>
              <p:cNvSpPr/>
              <p:nvPr/>
            </p:nvSpPr>
            <p:spPr>
              <a:xfrm>
                <a:off x="6143762" y="5005338"/>
                <a:ext cx="2040242" cy="307777"/>
              </a:xfrm>
              <a:prstGeom prst="rect">
                <a:avLst/>
              </a:prstGeom>
            </p:spPr>
            <p:txBody>
              <a:bodyPr wrap="square">
                <a:spAutoFit/>
              </a:bodyPr>
              <a:lstStyle/>
              <a:p>
                <a:pPr algn="ctr"/>
                <a:r>
                  <a:rPr lang="en-US" sz="1400" b="1" dirty="0" smtClean="0">
                    <a:solidFill>
                      <a:srgbClr val="F79646"/>
                    </a:solidFill>
                    <a:latin typeface="Arial"/>
                    <a:cs typeface="Arial"/>
                  </a:rPr>
                  <a:t>New Data Sources </a:t>
                </a:r>
                <a:endParaRPr lang="en-US" sz="1400" b="1" dirty="0">
                  <a:solidFill>
                    <a:srgbClr val="F79646"/>
                  </a:solidFill>
                  <a:latin typeface="Arial"/>
                  <a:cs typeface="Arial"/>
                </a:endParaRPr>
              </a:p>
            </p:txBody>
          </p:sp>
        </p:grpSp>
        <p:grpSp>
          <p:nvGrpSpPr>
            <p:cNvPr id="70" name="Group 69"/>
            <p:cNvGrpSpPr/>
            <p:nvPr/>
          </p:nvGrpSpPr>
          <p:grpSpPr>
            <a:xfrm>
              <a:off x="6070029" y="1473200"/>
              <a:ext cx="2202877" cy="2108200"/>
              <a:chOff x="6070029" y="1473200"/>
              <a:chExt cx="2202877" cy="2108200"/>
            </a:xfrm>
          </p:grpSpPr>
          <p:sp>
            <p:nvSpPr>
              <p:cNvPr id="65" name="Snip Same Side Corner Rectangle 64"/>
              <p:cNvSpPr/>
              <p:nvPr/>
            </p:nvSpPr>
            <p:spPr>
              <a:xfrm rot="16200000">
                <a:off x="6117368" y="1425861"/>
                <a:ext cx="2108200" cy="2202877"/>
              </a:xfrm>
              <a:prstGeom prst="snip2SameRect">
                <a:avLst>
                  <a:gd name="adj1" fmla="val 0"/>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098094" y="2959100"/>
                <a:ext cx="1596045" cy="553998"/>
              </a:xfrm>
              <a:prstGeom prst="rect">
                <a:avLst/>
              </a:prstGeom>
              <a:noFill/>
            </p:spPr>
            <p:txBody>
              <a:bodyPr wrap="none" rtlCol="0">
                <a:spAutoFit/>
              </a:bodyPr>
              <a:lstStyle/>
              <a:p>
                <a:pPr marL="171450" indent="-171450">
                  <a:buClr>
                    <a:schemeClr val="accent6"/>
                  </a:buClr>
                  <a:buFont typeface="Wingdings" charset="2"/>
                  <a:buChar char="§"/>
                </a:pPr>
                <a:r>
                  <a:rPr lang="en-US" sz="1000" dirty="0" smtClean="0">
                    <a:solidFill>
                      <a:schemeClr val="bg1"/>
                    </a:solidFill>
                    <a:latin typeface="Arial"/>
                    <a:cs typeface="Arial"/>
                  </a:rPr>
                  <a:t>How popular is my product?</a:t>
                </a:r>
              </a:p>
              <a:p>
                <a:pPr marL="171450" indent="-171450">
                  <a:buClr>
                    <a:schemeClr val="accent6"/>
                  </a:buClr>
                  <a:buFont typeface="Wingdings" charset="2"/>
                  <a:buChar char="§"/>
                </a:pPr>
                <a:r>
                  <a:rPr lang="en-US" sz="1000" dirty="0" smtClean="0">
                    <a:solidFill>
                      <a:schemeClr val="bg1"/>
                    </a:solidFill>
                    <a:latin typeface="Arial"/>
                    <a:cs typeface="Arial"/>
                  </a:rPr>
                  <a:t>What is the best ad to serve?</a:t>
                </a:r>
              </a:p>
              <a:p>
                <a:pPr marL="171450" indent="-171450">
                  <a:buClr>
                    <a:schemeClr val="accent6"/>
                  </a:buClr>
                  <a:buFont typeface="Wingdings" charset="2"/>
                  <a:buChar char="§"/>
                </a:pPr>
                <a:r>
                  <a:rPr lang="en-US" sz="1000" dirty="0" smtClean="0">
                    <a:solidFill>
                      <a:schemeClr val="bg1"/>
                    </a:solidFill>
                    <a:latin typeface="Arial"/>
                    <a:cs typeface="Arial"/>
                  </a:rPr>
                  <a:t>Is this a fraudulent transaction?</a:t>
                </a:r>
                <a:endParaRPr lang="en-US" sz="1000" dirty="0">
                  <a:solidFill>
                    <a:schemeClr val="bg1"/>
                  </a:solidFill>
                  <a:latin typeface="Arial"/>
                  <a:cs typeface="Arial"/>
                </a:endParaRPr>
              </a:p>
            </p:txBody>
          </p:sp>
          <p:pic>
            <p:nvPicPr>
              <p:cNvPr id="34" name="Picture 33" descr="QI.png"/>
              <p:cNvPicPr>
                <a:picLocks noChangeAspect="1"/>
              </p:cNvPicPr>
              <p:nvPr/>
            </p:nvPicPr>
            <p:blipFill>
              <a:blip r:embed="rId9" cstate="print"/>
              <a:stretch>
                <a:fillRect/>
              </a:stretch>
            </p:blipFill>
            <p:spPr>
              <a:xfrm>
                <a:off x="6566248" y="1524000"/>
                <a:ext cx="1210434" cy="946872"/>
              </a:xfrm>
              <a:prstGeom prst="rect">
                <a:avLst/>
              </a:prstGeom>
              <a:effectLst>
                <a:outerShdw blurRad="50800" dist="38100" dir="2700000">
                  <a:srgbClr val="000000">
                    <a:alpha val="43000"/>
                  </a:srgbClr>
                </a:outerShdw>
              </a:effectLst>
            </p:spPr>
          </p:pic>
          <p:sp>
            <p:nvSpPr>
              <p:cNvPr id="59" name="Rectangle 58"/>
              <p:cNvSpPr/>
              <p:nvPr/>
            </p:nvSpPr>
            <p:spPr>
              <a:xfrm>
                <a:off x="6340033" y="2470835"/>
                <a:ext cx="1662865" cy="523220"/>
              </a:xfrm>
              <a:prstGeom prst="rect">
                <a:avLst/>
              </a:prstGeom>
            </p:spPr>
            <p:txBody>
              <a:bodyPr wrap="square">
                <a:spAutoFit/>
              </a:bodyPr>
              <a:lstStyle/>
              <a:p>
                <a:pPr algn="ctr"/>
                <a:r>
                  <a:rPr lang="en-US" sz="1400" b="1" dirty="0" smtClean="0">
                    <a:solidFill>
                      <a:srgbClr val="F79646"/>
                    </a:solidFill>
                    <a:latin typeface="Arial"/>
                    <a:cs typeface="Arial"/>
                  </a:rPr>
                  <a:t>New Questions &amp; New Insights</a:t>
                </a:r>
                <a:endParaRPr lang="en-US" sz="1400" b="1" dirty="0">
                  <a:solidFill>
                    <a:srgbClr val="F79646"/>
                  </a:solidFill>
                  <a:latin typeface="Arial"/>
                  <a:cs typeface="Arial"/>
                </a:endParaRPr>
              </a:p>
            </p:txBody>
          </p:sp>
        </p:grpSp>
      </p:grpSp>
      <p:sp>
        <p:nvSpPr>
          <p:cNvPr id="46" name="Slide Number Placeholder 2"/>
          <p:cNvSpPr txBox="1">
            <a:spLocks/>
          </p:cNvSpPr>
          <p:nvPr/>
        </p:nvSpPr>
        <p:spPr>
          <a:xfrm>
            <a:off x="8735325" y="6356351"/>
            <a:ext cx="2844059"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830672-FFAE-471C-B6A3-B0BB41BCC821}" type="slidenum">
              <a:rPr kumimoji="0" lang="en-US" sz="10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7291507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03146" y="2962656"/>
            <a:ext cx="940958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a:solidFill>
                  <a:srgbClr val="333333"/>
                </a:solidFill>
                <a:latin typeface="Segoe"/>
              </a:rPr>
              <a:t>Distributed runtimes</a:t>
            </a:r>
          </a:p>
        </p:txBody>
      </p:sp>
      <p:sp>
        <p:nvSpPr>
          <p:cNvPr id="10" name="Rounded Rectangle 9"/>
          <p:cNvSpPr/>
          <p:nvPr/>
        </p:nvSpPr>
        <p:spPr>
          <a:xfrm>
            <a:off x="203146" y="3968496"/>
            <a:ext cx="940958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a:solidFill>
                  <a:srgbClr val="333333"/>
                </a:solidFill>
                <a:latin typeface="Segoe"/>
              </a:rPr>
              <a:t>Cluster and cloud services</a:t>
            </a:r>
          </a:p>
        </p:txBody>
      </p:sp>
      <p:sp>
        <p:nvSpPr>
          <p:cNvPr id="11" name="Rounded Rectangle 10"/>
          <p:cNvSpPr/>
          <p:nvPr/>
        </p:nvSpPr>
        <p:spPr>
          <a:xfrm>
            <a:off x="203146" y="4988560"/>
            <a:ext cx="9409588" cy="9264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mtClean="0">
                <a:solidFill>
                  <a:srgbClr val="333333"/>
                </a:solidFill>
                <a:latin typeface="Segoe"/>
              </a:rPr>
              <a:t>Platform</a:t>
            </a:r>
            <a:endParaRPr lang="en-US">
              <a:solidFill>
                <a:srgbClr val="333333"/>
              </a:solidFill>
              <a:latin typeface="Segoe"/>
            </a:endParaRPr>
          </a:p>
        </p:txBody>
      </p:sp>
      <p:sp>
        <p:nvSpPr>
          <p:cNvPr id="23" name="Rounded Rectangle 22"/>
          <p:cNvSpPr/>
          <p:nvPr/>
        </p:nvSpPr>
        <p:spPr>
          <a:xfrm>
            <a:off x="203146" y="1938528"/>
            <a:ext cx="9409589"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a:solidFill>
                  <a:srgbClr val="333333"/>
                </a:solidFill>
                <a:latin typeface="Segoe"/>
              </a:rPr>
              <a:t>Languages and Libraries</a:t>
            </a:r>
          </a:p>
        </p:txBody>
      </p:sp>
      <p:sp>
        <p:nvSpPr>
          <p:cNvPr id="24" name="Rounded Rectangle 23"/>
          <p:cNvSpPr/>
          <p:nvPr/>
        </p:nvSpPr>
        <p:spPr>
          <a:xfrm>
            <a:off x="203146" y="914400"/>
            <a:ext cx="9392515"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smtClean="0">
                <a:solidFill>
                  <a:srgbClr val="333333"/>
                </a:solidFill>
                <a:latin typeface="Segoe"/>
              </a:rPr>
              <a:t>Tools</a:t>
            </a:r>
            <a:endParaRPr lang="en-US" dirty="0">
              <a:solidFill>
                <a:srgbClr val="333333"/>
              </a:solidFill>
              <a:latin typeface="Segoe"/>
            </a:endParaRPr>
          </a:p>
        </p:txBody>
      </p:sp>
      <p:sp>
        <p:nvSpPr>
          <p:cNvPr id="2" name="Title 1"/>
          <p:cNvSpPr>
            <a:spLocks noGrp="1"/>
          </p:cNvSpPr>
          <p:nvPr>
            <p:ph type="title"/>
          </p:nvPr>
        </p:nvSpPr>
        <p:spPr/>
        <p:txBody>
          <a:bodyPr/>
          <a:lstStyle/>
          <a:p>
            <a:r>
              <a:rPr lang="en-US" dirty="0" smtClean="0"/>
              <a:t>Building blocks for Big Data</a:t>
            </a:r>
            <a:endParaRPr lang="en-US" dirty="0"/>
          </a:p>
        </p:txBody>
      </p:sp>
      <p:sp>
        <p:nvSpPr>
          <p:cNvPr id="3" name="Rectangle 2"/>
          <p:cNvSpPr/>
          <p:nvPr/>
        </p:nvSpPr>
        <p:spPr>
          <a:xfrm>
            <a:off x="5446345" y="4041648"/>
            <a:ext cx="3860781" cy="75895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latin typeface="Segoe"/>
              </a:rPr>
              <a:t>HPC provisioning, management, etc.</a:t>
            </a:r>
          </a:p>
        </p:txBody>
      </p:sp>
      <p:sp>
        <p:nvSpPr>
          <p:cNvPr id="4" name="Rectangle 3"/>
          <p:cNvSpPr/>
          <p:nvPr/>
        </p:nvSpPr>
        <p:spPr>
          <a:xfrm>
            <a:off x="5446344" y="3020184"/>
            <a:ext cx="1179743"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atin typeface="Segoe"/>
              </a:rPr>
              <a:t>MPI</a:t>
            </a:r>
            <a:endParaRPr lang="en-US" dirty="0">
              <a:latin typeface="Segoe"/>
            </a:endParaRPr>
          </a:p>
        </p:txBody>
      </p:sp>
      <p:sp>
        <p:nvSpPr>
          <p:cNvPr id="5" name="Rectangle 4"/>
          <p:cNvSpPr/>
          <p:nvPr/>
        </p:nvSpPr>
        <p:spPr>
          <a:xfrm>
            <a:off x="6759037" y="3020184"/>
            <a:ext cx="1182387" cy="7620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mtClean="0">
                <a:latin typeface="Segoe"/>
              </a:rPr>
              <a:t>SOA</a:t>
            </a:r>
            <a:endParaRPr lang="en-US">
              <a:latin typeface="Segoe"/>
            </a:endParaRPr>
          </a:p>
        </p:txBody>
      </p:sp>
      <p:sp>
        <p:nvSpPr>
          <p:cNvPr id="6" name="Rectangle 5"/>
          <p:cNvSpPr/>
          <p:nvPr/>
        </p:nvSpPr>
        <p:spPr>
          <a:xfrm>
            <a:off x="8058457" y="3020184"/>
            <a:ext cx="1207164" cy="762000"/>
          </a:xfrm>
          <a:prstGeom prst="rect">
            <a:avLst/>
          </a:prstGeom>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smtClean="0">
                <a:latin typeface="Segoe"/>
              </a:rPr>
              <a:t>LINQ to HPC Runtime</a:t>
            </a:r>
            <a:endParaRPr lang="en-US" sz="1600" dirty="0">
              <a:latin typeface="Segoe"/>
            </a:endParaRPr>
          </a:p>
        </p:txBody>
      </p:sp>
      <p:sp>
        <p:nvSpPr>
          <p:cNvPr id="7" name="Rectangle 6"/>
          <p:cNvSpPr/>
          <p:nvPr/>
        </p:nvSpPr>
        <p:spPr>
          <a:xfrm>
            <a:off x="5422513" y="5090160"/>
            <a:ext cx="1777492"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bg1"/>
                </a:solidFill>
                <a:latin typeface="Segoe"/>
              </a:rPr>
              <a:t>Windows Server</a:t>
            </a:r>
            <a:endParaRPr lang="en-US" dirty="0">
              <a:solidFill>
                <a:schemeClr val="bg1"/>
              </a:solidFill>
              <a:latin typeface="Segoe"/>
            </a:endParaRPr>
          </a:p>
        </p:txBody>
      </p:sp>
      <p:sp>
        <p:nvSpPr>
          <p:cNvPr id="8" name="Rectangle 7"/>
          <p:cNvSpPr/>
          <p:nvPr/>
        </p:nvSpPr>
        <p:spPr>
          <a:xfrm>
            <a:off x="7453982" y="5090160"/>
            <a:ext cx="1777492" cy="762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solidFill>
                  <a:schemeClr val="bg1"/>
                </a:solidFill>
                <a:latin typeface="Segoe"/>
              </a:rPr>
              <a:t>Azure</a:t>
            </a:r>
            <a:endParaRPr lang="en-US" dirty="0">
              <a:solidFill>
                <a:schemeClr val="bg1"/>
              </a:solidFill>
              <a:latin typeface="Segoe"/>
            </a:endParaRPr>
          </a:p>
        </p:txBody>
      </p:sp>
      <p:sp>
        <p:nvSpPr>
          <p:cNvPr id="15" name="Rectangle 14"/>
          <p:cNvSpPr/>
          <p:nvPr/>
        </p:nvSpPr>
        <p:spPr>
          <a:xfrm>
            <a:off x="9959851" y="4003690"/>
            <a:ext cx="2025827" cy="6667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rgbClr val="333333"/>
                </a:solidFill>
                <a:latin typeface="Segoe"/>
              </a:rPr>
              <a:t>Distributed Storage Catalog</a:t>
            </a:r>
            <a:endParaRPr lang="en-US" sz="1400" dirty="0">
              <a:solidFill>
                <a:srgbClr val="333333"/>
              </a:solidFill>
              <a:latin typeface="Segoe"/>
            </a:endParaRPr>
          </a:p>
        </p:txBody>
      </p:sp>
      <p:sp>
        <p:nvSpPr>
          <p:cNvPr id="16" name="Rounded Rectangle 15"/>
          <p:cNvSpPr/>
          <p:nvPr/>
        </p:nvSpPr>
        <p:spPr>
          <a:xfrm>
            <a:off x="6500708" y="6006480"/>
            <a:ext cx="5325671" cy="699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solidFill>
                  <a:srgbClr val="333333"/>
                </a:solidFill>
                <a:latin typeface="Segoe"/>
              </a:rPr>
              <a:t>Bind individual NTFS shares together to support the </a:t>
            </a:r>
            <a:r>
              <a:rPr lang="en-US" sz="1600" dirty="0" smtClean="0">
                <a:solidFill>
                  <a:srgbClr val="333333"/>
                </a:solidFill>
                <a:latin typeface="Segoe"/>
              </a:rPr>
              <a:t>distributed </a:t>
            </a:r>
            <a:r>
              <a:rPr lang="en-US" sz="1600" dirty="0">
                <a:solidFill>
                  <a:srgbClr val="333333"/>
                </a:solidFill>
                <a:latin typeface="Segoe"/>
              </a:rPr>
              <a:t>runtime</a:t>
            </a:r>
          </a:p>
        </p:txBody>
      </p:sp>
      <p:cxnSp>
        <p:nvCxnSpPr>
          <p:cNvPr id="17" name="Straight Arrow Connector 16"/>
          <p:cNvCxnSpPr>
            <a:endCxn id="15" idx="2"/>
          </p:cNvCxnSpPr>
          <p:nvPr/>
        </p:nvCxnSpPr>
        <p:spPr>
          <a:xfrm flipV="1">
            <a:off x="10766796" y="4670440"/>
            <a:ext cx="205969" cy="133604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stCxn id="18" idx="2"/>
            <a:endCxn id="15" idx="0"/>
          </p:cNvCxnSpPr>
          <p:nvPr/>
        </p:nvCxnSpPr>
        <p:spPr>
          <a:xfrm>
            <a:off x="10972764" y="2621700"/>
            <a:ext cx="0" cy="138199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flipH="1">
            <a:off x="9231475" y="2182460"/>
            <a:ext cx="728377" cy="11551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1" name="Rectangle 20"/>
          <p:cNvSpPr/>
          <p:nvPr/>
        </p:nvSpPr>
        <p:spPr>
          <a:xfrm>
            <a:off x="5468769" y="2003688"/>
            <a:ext cx="3796851" cy="762000"/>
          </a:xfrm>
          <a:prstGeom prst="rect">
            <a:avLst/>
          </a:prstGeom>
          <a:effectLst>
            <a:glow rad="101600">
              <a:schemeClr val="accent4">
                <a:satMod val="175000"/>
                <a:alpha val="40000"/>
              </a:schemeClr>
            </a:glow>
            <a:outerShdw blurRad="40000" dist="23000" dir="5400000" rotWithShape="0">
              <a:srgbClr val="000000">
                <a:alpha val="35000"/>
              </a:srgbClr>
            </a:outerShdw>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latin typeface="Segoe"/>
              </a:rPr>
              <a:t>LINQ to HPC</a:t>
            </a:r>
          </a:p>
          <a:p>
            <a:pPr algn="ctr"/>
            <a:r>
              <a:rPr lang="en-US" dirty="0" smtClean="0">
                <a:latin typeface="Segoe"/>
              </a:rPr>
              <a:t>C#, VB.NET, F#, …</a:t>
            </a:r>
          </a:p>
        </p:txBody>
      </p:sp>
      <p:sp>
        <p:nvSpPr>
          <p:cNvPr id="22" name="Rectangle 21"/>
          <p:cNvSpPr/>
          <p:nvPr/>
        </p:nvSpPr>
        <p:spPr>
          <a:xfrm>
            <a:off x="5468769" y="987192"/>
            <a:ext cx="3796851" cy="762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1" dirty="0">
                <a:latin typeface="Segoe"/>
              </a:rPr>
              <a:t>Visual </a:t>
            </a:r>
            <a:r>
              <a:rPr lang="en-US" sz="1600" b="1" dirty="0" smtClean="0">
                <a:latin typeface="Segoe"/>
              </a:rPr>
              <a:t>Studio</a:t>
            </a:r>
            <a:endParaRPr lang="en-US" sz="1600" b="1" dirty="0">
              <a:latin typeface="Segoe"/>
            </a:endParaRPr>
          </a:p>
          <a:p>
            <a:pPr algn="ctr"/>
            <a:r>
              <a:rPr lang="en-US" sz="1600" dirty="0" smtClean="0">
                <a:latin typeface="Segoe"/>
              </a:rPr>
              <a:t>.NET, LINQ, Excel, etc.</a:t>
            </a:r>
          </a:p>
        </p:txBody>
      </p:sp>
      <p:cxnSp>
        <p:nvCxnSpPr>
          <p:cNvPr id="27" name="Straight Arrow Connector 26"/>
          <p:cNvCxnSpPr>
            <a:endCxn id="21" idx="3"/>
          </p:cNvCxnSpPr>
          <p:nvPr/>
        </p:nvCxnSpPr>
        <p:spPr>
          <a:xfrm flipH="1">
            <a:off x="9265621" y="2182460"/>
            <a:ext cx="694231" cy="20222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8" name="Rectangle 17"/>
          <p:cNvSpPr/>
          <p:nvPr/>
        </p:nvSpPr>
        <p:spPr bwMode="auto">
          <a:xfrm>
            <a:off x="9959851" y="1590820"/>
            <a:ext cx="2025827" cy="1030881"/>
          </a:xfrm>
          <a:prstGeom prst="rect">
            <a:avLst/>
          </a:prstGeom>
          <a:ln>
            <a:solidFill>
              <a:srgbClr val="000000"/>
            </a:solidFill>
            <a:headEnd type="none" w="med" len="med"/>
            <a:tailEnd type="none" w="med" len="med"/>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333333"/>
                </a:solidFill>
                <a:latin typeface="Segoe"/>
              </a:rPr>
              <a:t>New in </a:t>
            </a:r>
          </a:p>
          <a:p>
            <a:pPr algn="ctr" defTabSz="914099" fontAlgn="base">
              <a:spcBef>
                <a:spcPct val="0"/>
              </a:spcBef>
              <a:spcAft>
                <a:spcPct val="0"/>
              </a:spcAft>
            </a:pPr>
            <a:r>
              <a:rPr lang="en-US" sz="2000" dirty="0" smtClean="0">
                <a:solidFill>
                  <a:srgbClr val="333333"/>
                </a:solidFill>
                <a:latin typeface="Segoe"/>
              </a:rPr>
              <a:t>HPC Server</a:t>
            </a:r>
            <a:endParaRPr lang="en-US" sz="2000" dirty="0">
              <a:solidFill>
                <a:srgbClr val="333333"/>
              </a:solidFill>
              <a:latin typeface="Segoe"/>
            </a:endParaRPr>
          </a:p>
        </p:txBody>
      </p:sp>
    </p:spTree>
    <p:extLst>
      <p:ext uri="{BB962C8B-B14F-4D97-AF65-F5344CB8AC3E}">
        <p14:creationId xmlns:p14="http://schemas.microsoft.com/office/powerpoint/2010/main" val="732637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21"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1218795"/>
          </a:xfrm>
        </p:spPr>
        <p:txBody>
          <a:bodyPr>
            <a:normAutofit fontScale="90000"/>
          </a:bodyPr>
          <a:lstStyle/>
          <a:p>
            <a:r>
              <a:rPr lang="en-US" dirty="0" smtClean="0"/>
              <a:t>How does the </a:t>
            </a:r>
            <a:r>
              <a:rPr lang="en-US" dirty="0" smtClean="0">
                <a:gradFill flip="none" rotWithShape="1">
                  <a:gsLst>
                    <a:gs pos="0">
                      <a:srgbClr val="FFFFFF"/>
                    </a:gs>
                    <a:gs pos="86000">
                      <a:srgbClr val="FFFFFF"/>
                    </a:gs>
                  </a:gsLst>
                  <a:lin ang="5400000" scaled="0"/>
                  <a:tileRect/>
                </a:gradFill>
                <a:latin typeface="Segoe UI Semibold" pitchFamily="34" charset="0"/>
              </a:rPr>
              <a:t>Distributed Storage Catalog </a:t>
            </a:r>
            <a:r>
              <a:rPr lang="en-US" dirty="0" smtClean="0"/>
              <a:t>work?</a:t>
            </a:r>
            <a:br>
              <a:rPr lang="en-US" dirty="0" smtClean="0"/>
            </a:br>
            <a:r>
              <a:rPr lang="en-US" sz="3600" dirty="0" smtClean="0">
                <a:latin typeface="+mn-lt"/>
              </a:rPr>
              <a:t>Loading data onto the cluster, under the hood</a:t>
            </a:r>
            <a:endParaRPr lang="en-US" dirty="0">
              <a:latin typeface="+mn-lt"/>
            </a:endParaRPr>
          </a:p>
        </p:txBody>
      </p:sp>
      <p:sp>
        <p:nvSpPr>
          <p:cNvPr id="11" name="Rounded Rectangle 10"/>
          <p:cNvSpPr/>
          <p:nvPr/>
        </p:nvSpPr>
        <p:spPr>
          <a:xfrm>
            <a:off x="2640912" y="4329447"/>
            <a:ext cx="1301922" cy="210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smtClean="0">
                <a:solidFill>
                  <a:srgbClr val="000000"/>
                </a:solidFill>
              </a:rPr>
              <a:t>HPC Head Node</a:t>
            </a:r>
            <a:endParaRPr lang="en-US" sz="1200" b="1" dirty="0">
              <a:solidFill>
                <a:srgbClr val="000000"/>
              </a:solidFill>
            </a:endParaRPr>
          </a:p>
        </p:txBody>
      </p:sp>
      <p:pic>
        <p:nvPicPr>
          <p:cNvPr id="12" name="Picture 2" descr="\\eventsql\dvd\Online_ART\DVD_ART36\Artwork_Imagery\Icons - Illustrations\_ VISTA STYLE\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193" y="3338845"/>
            <a:ext cx="1257784" cy="943584"/>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101573" y="3053926"/>
            <a:ext cx="2742486" cy="2502660"/>
            <a:chOff x="76200" y="2590801"/>
            <a:chExt cx="2057400" cy="2502660"/>
          </a:xfrm>
        </p:grpSpPr>
        <p:sp>
          <p:nvSpPr>
            <p:cNvPr id="5" name="Rectangle 4"/>
            <p:cNvSpPr/>
            <p:nvPr/>
          </p:nvSpPr>
          <p:spPr>
            <a:xfrm>
              <a:off x="76200" y="2590801"/>
              <a:ext cx="1219200" cy="122222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0000"/>
                  </a:solidFill>
                </a:rPr>
                <a:t>Application or command line creates a new DSC file set.</a:t>
              </a:r>
              <a:endParaRPr lang="en-US" sz="1600" dirty="0">
                <a:solidFill>
                  <a:srgbClr val="000000"/>
                </a:solidFill>
              </a:endParaRPr>
            </a:p>
          </p:txBody>
        </p:sp>
        <p:cxnSp>
          <p:nvCxnSpPr>
            <p:cNvPr id="6" name="Straight Arrow Connector 5"/>
            <p:cNvCxnSpPr/>
            <p:nvPr/>
          </p:nvCxnSpPr>
          <p:spPr>
            <a:xfrm>
              <a:off x="1371600" y="34290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457200" y="4044569"/>
              <a:ext cx="1676400" cy="1048892"/>
              <a:chOff x="609600" y="4355338"/>
              <a:chExt cx="1676400" cy="1048892"/>
            </a:xfrm>
          </p:grpSpPr>
          <p:sp>
            <p:nvSpPr>
              <p:cNvPr id="16" name="Rounded Rectangle 15"/>
              <p:cNvSpPr/>
              <p:nvPr/>
            </p:nvSpPr>
            <p:spPr>
              <a:xfrm>
                <a:off x="762000" y="4495800"/>
                <a:ext cx="1524000" cy="90843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rPr>
                  <a:t> </a:t>
                </a:r>
                <a:r>
                  <a:rPr lang="en-US" sz="1600" dirty="0" smtClean="0">
                    <a:solidFill>
                      <a:srgbClr val="000000"/>
                    </a:solidFill>
                  </a:rPr>
                  <a:t>DSC creates a new file set entry in it’s database.</a:t>
                </a:r>
                <a:endParaRPr lang="en-US" dirty="0">
                  <a:solidFill>
                    <a:srgbClr val="000000"/>
                  </a:solidFill>
                </a:endParaRPr>
              </a:p>
            </p:txBody>
          </p:sp>
          <p:sp>
            <p:nvSpPr>
              <p:cNvPr id="17" name="Oval 16"/>
              <p:cNvSpPr/>
              <p:nvPr/>
            </p:nvSpPr>
            <p:spPr>
              <a:xfrm>
                <a:off x="609600" y="435533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18" name="Oval 17"/>
            <p:cNvSpPr/>
            <p:nvPr/>
          </p:nvSpPr>
          <p:spPr>
            <a:xfrm>
              <a:off x="1295400" y="3218629"/>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32" name="Rounded Rectangle 31"/>
          <p:cNvSpPr/>
          <p:nvPr/>
        </p:nvSpPr>
        <p:spPr>
          <a:xfrm>
            <a:off x="6462617" y="5186586"/>
            <a:ext cx="2069444" cy="187125"/>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a:solidFill>
                  <a:srgbClr val="333333"/>
                </a:solidFill>
              </a:rPr>
              <a:t>HPC Compute Nodes</a:t>
            </a:r>
          </a:p>
        </p:txBody>
      </p:sp>
      <p:pic>
        <p:nvPicPr>
          <p:cNvPr id="3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977" y="4044261"/>
            <a:ext cx="2476696" cy="1237163"/>
          </a:xfrm>
          <a:prstGeom prst="rect">
            <a:avLst/>
          </a:prstGeom>
          <a:extLst>
            <a:ext uri="{909E8E84-426E-40DD-AFC4-6F175D3DCCD1}">
              <a14:hiddenFill xmlns:a14="http://schemas.microsoft.com/office/drawing/2010/main">
                <a:solidFill>
                  <a:srgbClr val="FFFFFF"/>
                </a:solidFill>
              </a14:hiddenFill>
            </a:ext>
          </a:extLst>
        </p:spPr>
      </p:pic>
      <p:pic>
        <p:nvPicPr>
          <p:cNvPr id="3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8156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5870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3935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1649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29363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ventsql\dvd\Online_ART\DVD_ART36\Artwork_Imagery\Icons - Illustrations\_ VIRTUALIZATION ICONS\server.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9090" y="27406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5120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283492"/>
            <a:ext cx="2476696" cy="12371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12754" y="3970544"/>
            <a:ext cx="553357" cy="338554"/>
          </a:xfrm>
          <a:prstGeom prst="rect">
            <a:avLst/>
          </a:prstGeom>
          <a:noFill/>
        </p:spPr>
        <p:txBody>
          <a:bodyPr wrap="none" rtlCol="0">
            <a:spAutoFit/>
          </a:bodyPr>
          <a:lstStyle/>
          <a:p>
            <a:r>
              <a:rPr lang="en-US" sz="1600" b="1" dirty="0" smtClean="0"/>
              <a:t>DSC</a:t>
            </a:r>
            <a:endParaRPr lang="en-US" sz="1050" b="1" dirty="0"/>
          </a:p>
        </p:txBody>
      </p:sp>
      <p:pic>
        <p:nvPicPr>
          <p:cNvPr id="14" name="Picture 4" descr="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570" y="3574073"/>
            <a:ext cx="466782" cy="420214"/>
          </a:xfrm>
          <a:prstGeom prst="rect">
            <a:avLst/>
          </a:prstGeom>
          <a:noFill/>
          <a:ln w="9525">
            <a:noFill/>
            <a:miter lim="800000"/>
            <a:headEnd/>
            <a:tailEnd/>
          </a:ln>
        </p:spPr>
      </p:pic>
      <p:grpSp>
        <p:nvGrpSpPr>
          <p:cNvPr id="19" name="Group 18"/>
          <p:cNvGrpSpPr/>
          <p:nvPr/>
        </p:nvGrpSpPr>
        <p:grpSpPr>
          <a:xfrm>
            <a:off x="3447682" y="4774398"/>
            <a:ext cx="2811407" cy="1271522"/>
            <a:chOff x="257261" y="4208148"/>
            <a:chExt cx="2109105" cy="1271522"/>
          </a:xfrm>
        </p:grpSpPr>
        <p:sp>
          <p:nvSpPr>
            <p:cNvPr id="20" name="Rounded Rectangle 19"/>
            <p:cNvSpPr/>
            <p:nvPr/>
          </p:nvSpPr>
          <p:spPr>
            <a:xfrm>
              <a:off x="371475" y="4349371"/>
              <a:ext cx="1994891" cy="11302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0000"/>
                  </a:solidFill>
                </a:rPr>
                <a:t>  Application finishes adding files and </a:t>
              </a:r>
              <a:r>
                <a:rPr lang="en-US" sz="1600" b="1" dirty="0" smtClean="0">
                  <a:solidFill>
                    <a:srgbClr val="000000"/>
                  </a:solidFill>
                </a:rPr>
                <a:t>Seal</a:t>
              </a:r>
              <a:r>
                <a:rPr lang="en-US" sz="1600" dirty="0" smtClean="0">
                  <a:solidFill>
                    <a:srgbClr val="000000"/>
                  </a:solidFill>
                </a:rPr>
                <a:t>s the DSC file set.</a:t>
              </a:r>
              <a:endParaRPr lang="en-US" sz="1600" dirty="0">
                <a:solidFill>
                  <a:srgbClr val="000000"/>
                </a:solidFill>
              </a:endParaRPr>
            </a:p>
          </p:txBody>
        </p:sp>
        <p:sp>
          <p:nvSpPr>
            <p:cNvPr id="21" name="Oval 20"/>
            <p:cNvSpPr/>
            <p:nvPr/>
          </p:nvSpPr>
          <p:spPr>
            <a:xfrm>
              <a:off x="257261" y="420814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2b</a:t>
              </a:r>
              <a:endParaRPr lang="en-US" dirty="0"/>
            </a:p>
          </p:txBody>
        </p:sp>
      </p:grpSp>
      <p:grpSp>
        <p:nvGrpSpPr>
          <p:cNvPr id="74" name="Group 73"/>
          <p:cNvGrpSpPr/>
          <p:nvPr/>
        </p:nvGrpSpPr>
        <p:grpSpPr>
          <a:xfrm>
            <a:off x="1726750" y="1447397"/>
            <a:ext cx="7268850" cy="2217915"/>
            <a:chOff x="1726750" y="1447397"/>
            <a:chExt cx="7268850" cy="2217915"/>
          </a:xfrm>
        </p:grpSpPr>
        <p:sp>
          <p:nvSpPr>
            <p:cNvPr id="43" name="Oval 42"/>
            <p:cNvSpPr/>
            <p:nvPr/>
          </p:nvSpPr>
          <p:spPr>
            <a:xfrm>
              <a:off x="7846441" y="3296251"/>
              <a:ext cx="482474"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2a</a:t>
              </a:r>
              <a:endParaRPr lang="en-US" dirty="0"/>
            </a:p>
          </p:txBody>
        </p:sp>
        <p:grpSp>
          <p:nvGrpSpPr>
            <p:cNvPr id="70" name="Group 69"/>
            <p:cNvGrpSpPr/>
            <p:nvPr/>
          </p:nvGrpSpPr>
          <p:grpSpPr>
            <a:xfrm>
              <a:off x="1726750" y="1447397"/>
              <a:ext cx="7268850" cy="1946149"/>
              <a:chOff x="1726750" y="1447397"/>
              <a:chExt cx="7268850" cy="1946149"/>
            </a:xfrm>
          </p:grpSpPr>
          <p:grpSp>
            <p:nvGrpSpPr>
              <p:cNvPr id="53" name="Group 52"/>
              <p:cNvGrpSpPr/>
              <p:nvPr/>
            </p:nvGrpSpPr>
            <p:grpSpPr>
              <a:xfrm>
                <a:off x="1726750" y="1447397"/>
                <a:ext cx="4519229" cy="1946149"/>
                <a:chOff x="1295398" y="1307527"/>
                <a:chExt cx="3390305" cy="1662468"/>
              </a:xfrm>
            </p:grpSpPr>
            <p:cxnSp>
              <p:nvCxnSpPr>
                <p:cNvPr id="7" name="Straight Arrow Connector 6"/>
                <p:cNvCxnSpPr>
                  <a:stCxn id="25" idx="6"/>
                </p:cNvCxnSpPr>
                <p:nvPr/>
              </p:nvCxnSpPr>
              <p:spPr>
                <a:xfrm>
                  <a:off x="1657348" y="2785465"/>
                  <a:ext cx="3028355" cy="110679"/>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grpSp>
              <p:nvGrpSpPr>
                <p:cNvPr id="22" name="Group 21"/>
                <p:cNvGrpSpPr/>
                <p:nvPr/>
              </p:nvGrpSpPr>
              <p:grpSpPr>
                <a:xfrm>
                  <a:off x="2525624" y="1307527"/>
                  <a:ext cx="1835200" cy="1357977"/>
                  <a:chOff x="612725" y="4170806"/>
                  <a:chExt cx="1835200" cy="1357977"/>
                </a:xfrm>
              </p:grpSpPr>
              <p:sp>
                <p:nvSpPr>
                  <p:cNvPr id="23" name="Rounded Rectangle 22"/>
                  <p:cNvSpPr/>
                  <p:nvPr/>
                </p:nvSpPr>
                <p:spPr>
                  <a:xfrm>
                    <a:off x="761999" y="4355337"/>
                    <a:ext cx="1685926" cy="117344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 </a:t>
                    </a:r>
                    <a:r>
                      <a:rPr lang="en-US" sz="1600" dirty="0" smtClean="0">
                        <a:solidFill>
                          <a:srgbClr val="000000"/>
                        </a:solidFill>
                      </a:rPr>
                      <a:t>Application adds a file. DSC returns a </a:t>
                    </a:r>
                    <a:r>
                      <a:rPr lang="en-US" sz="1600" b="1" dirty="0" err="1" smtClean="0">
                        <a:solidFill>
                          <a:srgbClr val="000000"/>
                        </a:solidFill>
                      </a:rPr>
                      <a:t>WritePath</a:t>
                    </a:r>
                    <a:r>
                      <a:rPr lang="en-US" sz="1600" dirty="0" smtClean="0">
                        <a:solidFill>
                          <a:srgbClr val="000000"/>
                        </a:solidFill>
                      </a:rPr>
                      <a:t> and the application writes the file.</a:t>
                    </a:r>
                    <a:endParaRPr lang="en-US" sz="1400" dirty="0">
                      <a:solidFill>
                        <a:srgbClr val="000000"/>
                      </a:solidFill>
                    </a:endParaRPr>
                  </a:p>
                </p:txBody>
              </p:sp>
              <p:sp>
                <p:nvSpPr>
                  <p:cNvPr id="24" name="Oval 23"/>
                  <p:cNvSpPr/>
                  <p:nvPr/>
                </p:nvSpPr>
                <p:spPr>
                  <a:xfrm>
                    <a:off x="612725" y="4170806"/>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2a</a:t>
                    </a:r>
                    <a:endParaRPr lang="en-US" dirty="0"/>
                  </a:p>
                </p:txBody>
              </p:sp>
            </p:grpSp>
            <p:sp>
              <p:nvSpPr>
                <p:cNvPr id="25" name="Oval 24"/>
                <p:cNvSpPr/>
                <p:nvPr/>
              </p:nvSpPr>
              <p:spPr>
                <a:xfrm>
                  <a:off x="1295398" y="2600934"/>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2a</a:t>
                  </a:r>
                  <a:endParaRPr lang="en-US" dirty="0"/>
                </a:p>
              </p:txBody>
            </p:sp>
          </p:grpSp>
          <p:sp>
            <p:nvSpPr>
              <p:cNvPr id="58" name="Flowchart: Magnetic Disk 57"/>
              <p:cNvSpPr/>
              <p:nvPr/>
            </p:nvSpPr>
            <p:spPr bwMode="auto">
              <a:xfrm>
                <a:off x="8796584" y="3128629"/>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sp>
        <p:nvSpPr>
          <p:cNvPr id="67" name="Flowchart: Magnetic Disk 66"/>
          <p:cNvSpPr/>
          <p:nvPr/>
        </p:nvSpPr>
        <p:spPr bwMode="auto">
          <a:xfrm>
            <a:off x="9321437" y="3409580"/>
            <a:ext cx="199016" cy="255732"/>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1" name="Flowchart: Magnetic Disk 70"/>
          <p:cNvSpPr/>
          <p:nvPr/>
        </p:nvSpPr>
        <p:spPr bwMode="auto">
          <a:xfrm>
            <a:off x="9852758" y="3693077"/>
            <a:ext cx="199016" cy="255732"/>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79" name="Group 78"/>
          <p:cNvGrpSpPr/>
          <p:nvPr/>
        </p:nvGrpSpPr>
        <p:grpSpPr>
          <a:xfrm>
            <a:off x="8911354" y="1321399"/>
            <a:ext cx="2756772" cy="2849381"/>
            <a:chOff x="8911354" y="1321399"/>
            <a:chExt cx="2756772" cy="2849381"/>
          </a:xfrm>
        </p:grpSpPr>
        <p:cxnSp>
          <p:nvCxnSpPr>
            <p:cNvPr id="62" name="Straight Arrow Connector 61"/>
            <p:cNvCxnSpPr>
              <a:stCxn id="65" idx="4"/>
            </p:cNvCxnSpPr>
            <p:nvPr/>
          </p:nvCxnSpPr>
          <p:spPr>
            <a:xfrm rot="16200000" flipH="1">
              <a:off x="8575004" y="3593192"/>
              <a:ext cx="1155175" cy="1"/>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sp>
          <p:nvSpPr>
            <p:cNvPr id="65" name="Oval 64"/>
            <p:cNvSpPr/>
            <p:nvPr/>
          </p:nvSpPr>
          <p:spPr>
            <a:xfrm>
              <a:off x="8911354" y="2646545"/>
              <a:ext cx="482474"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3</a:t>
              </a:r>
              <a:endParaRPr lang="en-US" dirty="0"/>
            </a:p>
          </p:txBody>
        </p:sp>
        <p:grpSp>
          <p:nvGrpSpPr>
            <p:cNvPr id="29" name="Group 28"/>
            <p:cNvGrpSpPr/>
            <p:nvPr/>
          </p:nvGrpSpPr>
          <p:grpSpPr>
            <a:xfrm>
              <a:off x="8943422" y="1321399"/>
              <a:ext cx="2724704" cy="1245634"/>
              <a:chOff x="89541" y="4349371"/>
              <a:chExt cx="2044060" cy="1245634"/>
            </a:xfrm>
          </p:grpSpPr>
          <p:sp>
            <p:nvSpPr>
              <p:cNvPr id="30" name="Rounded Rectangle 29"/>
              <p:cNvSpPr/>
              <p:nvPr/>
            </p:nvSpPr>
            <p:spPr>
              <a:xfrm>
                <a:off x="247651" y="4495799"/>
                <a:ext cx="1885950" cy="10992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solidFill>
                      <a:srgbClr val="000000"/>
                    </a:solidFill>
                  </a:rPr>
                  <a:t>Once the DSC file set is sealed it becomes read-only and its files are replicated.</a:t>
                </a:r>
                <a:endParaRPr lang="en-US" sz="1600" dirty="0">
                  <a:solidFill>
                    <a:srgbClr val="000000"/>
                  </a:solidFill>
                </a:endParaRPr>
              </a:p>
            </p:txBody>
          </p:sp>
          <p:sp>
            <p:nvSpPr>
              <p:cNvPr id="31" name="Oval 30"/>
              <p:cNvSpPr/>
              <p:nvPr/>
            </p:nvSpPr>
            <p:spPr>
              <a:xfrm>
                <a:off x="89541" y="4349371"/>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3</a:t>
                </a:r>
                <a:endParaRPr lang="en-US" dirty="0"/>
              </a:p>
            </p:txBody>
          </p:sp>
        </p:grpSp>
      </p:grpSp>
      <p:sp>
        <p:nvSpPr>
          <p:cNvPr id="59" name="Flowchart: Magnetic Disk 58"/>
          <p:cNvSpPr/>
          <p:nvPr/>
        </p:nvSpPr>
        <p:spPr bwMode="auto">
          <a:xfrm>
            <a:off x="8801535" y="365551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0" name="Flowchart: Magnetic Disk 59"/>
          <p:cNvSpPr/>
          <p:nvPr/>
        </p:nvSpPr>
        <p:spPr bwMode="auto">
          <a:xfrm>
            <a:off x="8801535" y="4271083"/>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8" name="Flowchart: Magnetic Disk 67"/>
          <p:cNvSpPr/>
          <p:nvPr/>
        </p:nvSpPr>
        <p:spPr bwMode="auto">
          <a:xfrm>
            <a:off x="9326388" y="4502843"/>
            <a:ext cx="199016" cy="255732"/>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9" name="Flowchart: Magnetic Disk 68"/>
          <p:cNvSpPr/>
          <p:nvPr/>
        </p:nvSpPr>
        <p:spPr bwMode="auto">
          <a:xfrm>
            <a:off x="9326388" y="3911246"/>
            <a:ext cx="199016" cy="255732"/>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5" name="Flowchart: Magnetic Disk 74"/>
          <p:cNvSpPr/>
          <p:nvPr/>
        </p:nvSpPr>
        <p:spPr bwMode="auto">
          <a:xfrm>
            <a:off x="9852758" y="4271083"/>
            <a:ext cx="199016" cy="255732"/>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6" name="Flowchart: Magnetic Disk 75"/>
          <p:cNvSpPr/>
          <p:nvPr/>
        </p:nvSpPr>
        <p:spPr bwMode="auto">
          <a:xfrm>
            <a:off x="9852758" y="4802374"/>
            <a:ext cx="199016" cy="255732"/>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8475207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1000"/>
                                        <p:tgtEl>
                                          <p:spTgt spid="69"/>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1000"/>
                                        <p:tgtEl>
                                          <p:spTgt spid="68"/>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1000"/>
                                        <p:tgtEl>
                                          <p:spTgt spid="75"/>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1000"/>
                                        <p:tgtEl>
                                          <p:spTgt spid="60"/>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71" grpId="0" animBg="1"/>
      <p:bldP spid="71" grpId="1" animBg="1"/>
      <p:bldP spid="59" grpId="0" animBg="1"/>
      <p:bldP spid="60" grpId="0" animBg="1"/>
      <p:bldP spid="68" grpId="0" animBg="1"/>
      <p:bldP spid="69" grpId="0" animBg="1"/>
      <p:bldP spid="75" grpId="0" animBg="1"/>
      <p:bldP spid="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prstGeom prst="rect">
            <a:avLst/>
          </a:prstGeom>
        </p:spPr>
        <p:txBody>
          <a:bodyPr>
            <a:normAutofit fontScale="90000"/>
          </a:bodyPr>
          <a:lstStyle/>
          <a:p>
            <a:r>
              <a:rPr lang="en-US" sz="4900" dirty="0" smtClean="0"/>
              <a:t>LINQ to HPC Queries</a:t>
            </a:r>
            <a:r>
              <a:rPr lang="en-US" dirty="0" smtClean="0"/>
              <a:t/>
            </a:r>
            <a:br>
              <a:rPr lang="en-US" dirty="0" smtClean="0"/>
            </a:br>
            <a:endParaRPr lang="en-US" sz="2222" cap="all" dirty="0">
              <a:solidFill>
                <a:srgbClr val="F79646"/>
              </a:solidFill>
            </a:endParaRPr>
          </a:p>
        </p:txBody>
      </p:sp>
      <p:sp>
        <p:nvSpPr>
          <p:cNvPr id="5" name="Rectangle 4"/>
          <p:cNvSpPr/>
          <p:nvPr/>
        </p:nvSpPr>
        <p:spPr>
          <a:xfrm>
            <a:off x="723322" y="1420887"/>
            <a:ext cx="5648105" cy="50629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US" sz="1700" dirty="0" err="1">
                <a:solidFill>
                  <a:srgbClr val="558ED5"/>
                </a:solidFill>
                <a:latin typeface="Segoe"/>
                <a:cs typeface="Segoe"/>
              </a:rPr>
              <a:t>var</a:t>
            </a:r>
            <a:r>
              <a:rPr lang="en-US" sz="1700" dirty="0">
                <a:latin typeface="Segoe"/>
                <a:cs typeface="Segoe"/>
              </a:rPr>
              <a:t> </a:t>
            </a:r>
            <a:r>
              <a:rPr lang="en-US" sz="1700" dirty="0" err="1">
                <a:latin typeface="Segoe"/>
                <a:cs typeface="Segoe"/>
              </a:rPr>
              <a:t>logentries</a:t>
            </a:r>
            <a:r>
              <a:rPr lang="en-US" sz="1700" dirty="0">
                <a:latin typeface="Segoe"/>
                <a:cs typeface="Segoe"/>
              </a:rPr>
              <a:t> </a:t>
            </a:r>
            <a:r>
              <a:rPr lang="en-US" sz="1700" dirty="0" smtClean="0">
                <a:latin typeface="Segoe"/>
                <a:cs typeface="Segoe"/>
              </a:rPr>
              <a:t>= </a:t>
            </a:r>
            <a:r>
              <a:rPr lang="en-US" sz="1700" dirty="0" smtClean="0">
                <a:solidFill>
                  <a:srgbClr val="558ED5"/>
                </a:solidFill>
                <a:latin typeface="Segoe"/>
                <a:cs typeface="Segoe"/>
              </a:rPr>
              <a:t>from</a:t>
            </a:r>
            <a:r>
              <a:rPr lang="en-US" sz="1700" dirty="0" smtClean="0">
                <a:latin typeface="Segoe"/>
                <a:cs typeface="Segoe"/>
              </a:rPr>
              <a:t> r </a:t>
            </a:r>
            <a:r>
              <a:rPr lang="en-US" sz="1700" dirty="0" smtClean="0">
                <a:solidFill>
                  <a:srgbClr val="558ED5"/>
                </a:solidFill>
                <a:latin typeface="Segoe"/>
                <a:cs typeface="Segoe"/>
              </a:rPr>
              <a:t>in</a:t>
            </a:r>
            <a:r>
              <a:rPr lang="en-US" sz="1700" dirty="0" smtClean="0">
                <a:latin typeface="Segoe"/>
                <a:cs typeface="Segoe"/>
              </a:rPr>
              <a:t>    </a:t>
            </a:r>
            <a:br>
              <a:rPr lang="en-US" sz="1700" dirty="0" smtClean="0">
                <a:latin typeface="Segoe"/>
                <a:cs typeface="Segoe"/>
              </a:rPr>
            </a:br>
            <a:r>
              <a:rPr lang="en-US" sz="1700" dirty="0" smtClean="0">
                <a:latin typeface="Segoe"/>
                <a:cs typeface="Segoe"/>
              </a:rPr>
              <a:t>        </a:t>
            </a:r>
            <a:r>
              <a:rPr lang="en-US" sz="1700" dirty="0" err="1" smtClean="0">
                <a:latin typeface="Segoe"/>
                <a:cs typeface="Segoe"/>
              </a:rPr>
              <a:t>context.FromDsc</a:t>
            </a:r>
            <a:r>
              <a:rPr lang="en-US" sz="1700" dirty="0" smtClean="0">
                <a:latin typeface="Segoe"/>
                <a:cs typeface="Segoe"/>
              </a:rPr>
              <a:t>&lt;</a:t>
            </a:r>
            <a:r>
              <a:rPr lang="en-US" sz="1700" dirty="0" err="1" smtClean="0">
                <a:latin typeface="Segoe"/>
                <a:cs typeface="Segoe"/>
              </a:rPr>
              <a:t>LineRecord</a:t>
            </a:r>
            <a:r>
              <a:rPr lang="en-US" sz="1700" dirty="0" smtClean="0">
                <a:latin typeface="Segoe"/>
                <a:cs typeface="Segoe"/>
              </a:rPr>
              <a:t>&gt;(</a:t>
            </a:r>
            <a:r>
              <a:rPr lang="en-US" sz="1700" dirty="0">
                <a:latin typeface="Segoe"/>
                <a:cs typeface="Segoe"/>
              </a:rPr>
              <a:t>"</a:t>
            </a:r>
            <a:r>
              <a:rPr lang="en-US" sz="1700" dirty="0" smtClean="0">
                <a:latin typeface="Segoe"/>
                <a:cs typeface="Segoe"/>
              </a:rPr>
              <a:t>Logs</a:t>
            </a:r>
            <a:r>
              <a:rPr lang="en-US" sz="1700" dirty="0">
                <a:latin typeface="Segoe"/>
                <a:cs typeface="Segoe"/>
              </a:rPr>
              <a:t>"</a:t>
            </a:r>
            <a:r>
              <a:rPr lang="en-US" sz="1700" dirty="0" smtClean="0">
                <a:latin typeface="Segoe"/>
                <a:cs typeface="Segoe"/>
              </a:rPr>
              <a:t>)</a:t>
            </a:r>
            <a:endParaRPr lang="en-US" sz="1700" dirty="0">
              <a:latin typeface="Segoe"/>
              <a:cs typeface="Segoe"/>
            </a:endParaRPr>
          </a:p>
          <a:p>
            <a:pPr>
              <a:spcBef>
                <a:spcPct val="0"/>
              </a:spcBef>
            </a:pPr>
            <a:r>
              <a:rPr lang="en-US" sz="1700" dirty="0" smtClean="0">
                <a:latin typeface="Segoe"/>
                <a:cs typeface="Segoe"/>
              </a:rPr>
              <a:t>        </a:t>
            </a:r>
            <a:r>
              <a:rPr lang="en-US" sz="1700" dirty="0">
                <a:solidFill>
                  <a:srgbClr val="558ED5"/>
                </a:solidFill>
                <a:latin typeface="Segoe"/>
                <a:cs typeface="Segoe"/>
              </a:rPr>
              <a:t>where</a:t>
            </a:r>
            <a:r>
              <a:rPr lang="en-US" sz="1700" dirty="0">
                <a:latin typeface="Segoe"/>
                <a:cs typeface="Segoe"/>
              </a:rPr>
              <a:t> </a:t>
            </a:r>
            <a:r>
              <a:rPr lang="en-US" sz="1700" dirty="0" smtClean="0">
                <a:latin typeface="Segoe"/>
                <a:cs typeface="Segoe"/>
              </a:rPr>
              <a:t>!</a:t>
            </a:r>
            <a:r>
              <a:rPr lang="en-US" sz="1700" dirty="0" err="1">
                <a:latin typeface="Segoe"/>
                <a:cs typeface="Segoe"/>
              </a:rPr>
              <a:t>r</a:t>
            </a:r>
            <a:r>
              <a:rPr lang="en-US" sz="1700" dirty="0" err="1" smtClean="0">
                <a:latin typeface="Segoe"/>
                <a:cs typeface="Segoe"/>
              </a:rPr>
              <a:t>.Line.StartsWith</a:t>
            </a:r>
            <a:r>
              <a:rPr lang="en-US" sz="1700" dirty="0">
                <a:latin typeface="Segoe"/>
                <a:cs typeface="Segoe"/>
              </a:rPr>
              <a:t>("#")</a:t>
            </a: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new </a:t>
            </a:r>
            <a:r>
              <a:rPr lang="en-US" sz="1700" dirty="0" err="1" smtClean="0">
                <a:solidFill>
                  <a:srgbClr val="0000FF"/>
                </a:solidFill>
                <a:latin typeface="Segoe"/>
                <a:cs typeface="Segoe"/>
              </a:rPr>
              <a:t>LogEntry</a:t>
            </a:r>
            <a:r>
              <a:rPr lang="en-US" sz="1700" dirty="0" smtClean="0">
                <a:latin typeface="Segoe"/>
                <a:cs typeface="Segoe"/>
              </a:rPr>
              <a:t>(</a:t>
            </a:r>
            <a:r>
              <a:rPr lang="en-US" sz="1700" dirty="0" err="1" smtClean="0">
                <a:latin typeface="Segoe"/>
                <a:cs typeface="Segoe"/>
              </a:rPr>
              <a:t>r.Line</a:t>
            </a:r>
            <a:r>
              <a:rPr lang="en-US" sz="1700" dirty="0">
                <a:latin typeface="Segoe"/>
                <a:cs typeface="Segoe"/>
              </a:rPr>
              <a:t>);</a:t>
            </a:r>
          </a:p>
          <a:p>
            <a:pPr>
              <a:spcBef>
                <a:spcPct val="0"/>
              </a:spcBef>
            </a:pPr>
            <a:r>
              <a:rPr lang="en-US" sz="1700" dirty="0" err="1">
                <a:solidFill>
                  <a:srgbClr val="558ED5"/>
                </a:solidFill>
                <a:latin typeface="Segoe"/>
                <a:cs typeface="Segoe"/>
              </a:rPr>
              <a:t>var</a:t>
            </a:r>
            <a:r>
              <a:rPr lang="en-US" sz="1700" dirty="0">
                <a:latin typeface="Segoe"/>
                <a:cs typeface="Segoe"/>
              </a:rPr>
              <a:t> </a:t>
            </a:r>
            <a:r>
              <a:rPr lang="en-US" sz="1700" dirty="0" smtClean="0">
                <a:latin typeface="Segoe"/>
                <a:cs typeface="Segoe"/>
              </a:rPr>
              <a:t>users </a:t>
            </a:r>
            <a:r>
              <a:rPr lang="en-US" sz="1700" dirty="0">
                <a:latin typeface="Segoe"/>
                <a:cs typeface="Segoe"/>
              </a:rPr>
              <a:t>= </a:t>
            </a:r>
          </a:p>
          <a:p>
            <a:pPr>
              <a:spcBef>
                <a:spcPct val="0"/>
              </a:spcBef>
            </a:pPr>
            <a:r>
              <a:rPr lang="en-US" sz="1700" dirty="0">
                <a:solidFill>
                  <a:srgbClr val="558ED5"/>
                </a:solidFill>
                <a:latin typeface="Segoe"/>
                <a:cs typeface="Segoe"/>
              </a:rPr>
              <a:t>        from</a:t>
            </a:r>
            <a:r>
              <a:rPr lang="en-US" sz="1700" dirty="0">
                <a:latin typeface="Segoe"/>
                <a:cs typeface="Segoe"/>
              </a:rPr>
              <a:t> access </a:t>
            </a:r>
            <a:r>
              <a:rPr lang="en-US" sz="1700" dirty="0">
                <a:solidFill>
                  <a:srgbClr val="558ED5"/>
                </a:solidFill>
                <a:latin typeface="Segoe"/>
                <a:cs typeface="Segoe"/>
              </a:rPr>
              <a:t>in</a:t>
            </a:r>
            <a:r>
              <a:rPr lang="en-US" sz="1700" dirty="0">
                <a:latin typeface="Segoe"/>
                <a:cs typeface="Segoe"/>
              </a:rPr>
              <a:t> </a:t>
            </a:r>
            <a:r>
              <a:rPr lang="en-US" sz="1700" dirty="0" err="1">
                <a:latin typeface="Segoe"/>
                <a:cs typeface="Segoe"/>
              </a:rPr>
              <a:t>logentries</a:t>
            </a:r>
            <a:endParaRPr lang="en-US" sz="1700" dirty="0">
              <a:latin typeface="Segoe"/>
              <a:cs typeface="Segoe"/>
            </a:endParaRPr>
          </a:p>
          <a:p>
            <a:pPr>
              <a:spcBef>
                <a:spcPct val="0"/>
              </a:spcBef>
            </a:pPr>
            <a:r>
              <a:rPr lang="en-US" sz="1700" dirty="0">
                <a:latin typeface="Segoe"/>
                <a:cs typeface="Segoe"/>
              </a:rPr>
              <a:t>        </a:t>
            </a:r>
            <a:r>
              <a:rPr lang="en-US" sz="1700" dirty="0">
                <a:solidFill>
                  <a:srgbClr val="558ED5"/>
                </a:solidFill>
                <a:latin typeface="Segoe"/>
                <a:cs typeface="Segoe"/>
              </a:rPr>
              <a:t>where</a:t>
            </a:r>
            <a:r>
              <a:rPr lang="en-US" sz="1700" dirty="0">
                <a:latin typeface="Segoe"/>
                <a:cs typeface="Segoe"/>
              </a:rPr>
              <a:t> </a:t>
            </a:r>
            <a:r>
              <a:rPr lang="en-US" sz="1700" dirty="0" err="1" smtClean="0">
                <a:latin typeface="Segoe"/>
                <a:cs typeface="Segoe"/>
              </a:rPr>
              <a:t>access.User.EndsWith</a:t>
            </a:r>
            <a:r>
              <a:rPr lang="en-US" sz="1700" dirty="0" smtClean="0">
                <a:latin typeface="Segoe"/>
                <a:cs typeface="Segoe"/>
              </a:rPr>
              <a:t>(@"\</a:t>
            </a:r>
            <a:r>
              <a:rPr lang="en-US" sz="1700" dirty="0" err="1" smtClean="0">
                <a:solidFill>
                  <a:srgbClr val="FF0000"/>
                </a:solidFill>
                <a:latin typeface="Segoe"/>
                <a:cs typeface="Segoe"/>
              </a:rPr>
              <a:t>ade</a:t>
            </a:r>
            <a:r>
              <a:rPr lang="en-US" sz="1700" dirty="0" smtClean="0">
                <a:latin typeface="Segoe"/>
                <a:cs typeface="Segoe"/>
              </a:rPr>
              <a:t>")</a:t>
            </a:r>
            <a:endParaRPr lang="en-US" sz="1700" dirty="0">
              <a:latin typeface="Segoe"/>
              <a:cs typeface="Segoe"/>
            </a:endParaRP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access;</a:t>
            </a:r>
          </a:p>
          <a:p>
            <a:pPr>
              <a:spcBef>
                <a:spcPct val="0"/>
              </a:spcBef>
            </a:pPr>
            <a:r>
              <a:rPr lang="en-US" sz="1700" dirty="0" err="1">
                <a:solidFill>
                  <a:srgbClr val="558ED5"/>
                </a:solidFill>
                <a:latin typeface="Segoe"/>
                <a:cs typeface="Segoe"/>
              </a:rPr>
              <a:t>var</a:t>
            </a:r>
            <a:r>
              <a:rPr lang="en-US" sz="1700" dirty="0">
                <a:latin typeface="Segoe"/>
                <a:cs typeface="Segoe"/>
              </a:rPr>
              <a:t> accesses =</a:t>
            </a:r>
          </a:p>
          <a:p>
            <a:pPr>
              <a:spcBef>
                <a:spcPct val="0"/>
              </a:spcBef>
            </a:pPr>
            <a:r>
              <a:rPr lang="en-US" sz="1700" dirty="0">
                <a:latin typeface="Segoe"/>
                <a:cs typeface="Segoe"/>
              </a:rPr>
              <a:t>        </a:t>
            </a:r>
            <a:r>
              <a:rPr lang="en-US" sz="1700" dirty="0">
                <a:solidFill>
                  <a:srgbClr val="558ED5"/>
                </a:solidFill>
                <a:latin typeface="Segoe"/>
                <a:cs typeface="Segoe"/>
              </a:rPr>
              <a:t>from</a:t>
            </a:r>
            <a:r>
              <a:rPr lang="en-US" sz="1700" dirty="0">
                <a:latin typeface="Segoe"/>
                <a:cs typeface="Segoe"/>
              </a:rPr>
              <a:t> access </a:t>
            </a:r>
            <a:r>
              <a:rPr lang="en-US" sz="1700" dirty="0">
                <a:solidFill>
                  <a:srgbClr val="558ED5"/>
                </a:solidFill>
                <a:latin typeface="Segoe"/>
                <a:cs typeface="Segoe"/>
              </a:rPr>
              <a:t>in</a:t>
            </a:r>
            <a:r>
              <a:rPr lang="en-US" sz="1700" dirty="0">
                <a:latin typeface="Segoe"/>
                <a:cs typeface="Segoe"/>
              </a:rPr>
              <a:t> user</a:t>
            </a:r>
          </a:p>
          <a:p>
            <a:pPr>
              <a:spcBef>
                <a:spcPct val="0"/>
              </a:spcBef>
            </a:pPr>
            <a:r>
              <a:rPr lang="en-US" sz="1700" dirty="0">
                <a:latin typeface="Segoe"/>
                <a:cs typeface="Segoe"/>
              </a:rPr>
              <a:t>        </a:t>
            </a:r>
            <a:r>
              <a:rPr lang="en-US" sz="1700" dirty="0">
                <a:solidFill>
                  <a:srgbClr val="558ED5"/>
                </a:solidFill>
                <a:latin typeface="Segoe"/>
                <a:cs typeface="Segoe"/>
              </a:rPr>
              <a:t>group</a:t>
            </a:r>
            <a:r>
              <a:rPr lang="en-US" sz="1700" dirty="0">
                <a:latin typeface="Segoe"/>
                <a:cs typeface="Segoe"/>
              </a:rPr>
              <a:t> access </a:t>
            </a:r>
            <a:r>
              <a:rPr lang="en-US" sz="1700" dirty="0">
                <a:solidFill>
                  <a:srgbClr val="558ED5"/>
                </a:solidFill>
                <a:latin typeface="Segoe"/>
                <a:cs typeface="Segoe"/>
              </a:rPr>
              <a:t>by</a:t>
            </a:r>
            <a:r>
              <a:rPr lang="en-US" sz="1700" dirty="0">
                <a:latin typeface="Segoe"/>
                <a:cs typeface="Segoe"/>
              </a:rPr>
              <a:t> </a:t>
            </a:r>
            <a:r>
              <a:rPr lang="en-US" sz="1700" dirty="0" err="1" smtClean="0">
                <a:latin typeface="Segoe"/>
                <a:cs typeface="Segoe"/>
              </a:rPr>
              <a:t>access.Page</a:t>
            </a:r>
            <a:r>
              <a:rPr lang="en-US" sz="1700" dirty="0" smtClean="0">
                <a:latin typeface="Segoe"/>
                <a:cs typeface="Segoe"/>
              </a:rPr>
              <a:t> </a:t>
            </a:r>
            <a:r>
              <a:rPr lang="en-US" sz="1700" dirty="0">
                <a:solidFill>
                  <a:srgbClr val="558ED5"/>
                </a:solidFill>
                <a:latin typeface="Segoe"/>
                <a:cs typeface="Segoe"/>
              </a:rPr>
              <a:t>into</a:t>
            </a:r>
            <a:r>
              <a:rPr lang="en-US" sz="1700" dirty="0">
                <a:latin typeface="Segoe"/>
                <a:cs typeface="Segoe"/>
              </a:rPr>
              <a:t> pages</a:t>
            </a: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new </a:t>
            </a:r>
            <a:r>
              <a:rPr lang="en-US" sz="1700" dirty="0" err="1">
                <a:solidFill>
                  <a:srgbClr val="0000FF"/>
                </a:solidFill>
                <a:latin typeface="Segoe"/>
                <a:cs typeface="Segoe"/>
              </a:rPr>
              <a:t>UserPageCount</a:t>
            </a:r>
            <a:r>
              <a:rPr lang="en-US" sz="1700" dirty="0" smtClean="0">
                <a:latin typeface="Segoe"/>
                <a:cs typeface="Segoe"/>
              </a:rPr>
              <a:t>(“</a:t>
            </a:r>
            <a:r>
              <a:rPr lang="en-US" sz="1700" dirty="0" err="1" smtClean="0">
                <a:solidFill>
                  <a:srgbClr val="FF0000"/>
                </a:solidFill>
                <a:latin typeface="Segoe"/>
                <a:cs typeface="Segoe"/>
              </a:rPr>
              <a:t>ade</a:t>
            </a:r>
            <a:r>
              <a:rPr lang="en-US" sz="1700" dirty="0" smtClean="0">
                <a:latin typeface="Segoe"/>
                <a:cs typeface="Segoe"/>
              </a:rPr>
              <a:t>", </a:t>
            </a:r>
            <a:br>
              <a:rPr lang="en-US" sz="1700" dirty="0" smtClean="0">
                <a:latin typeface="Segoe"/>
                <a:cs typeface="Segoe"/>
              </a:rPr>
            </a:br>
            <a:r>
              <a:rPr lang="en-US" sz="1700" dirty="0" smtClean="0">
                <a:latin typeface="Segoe"/>
                <a:cs typeface="Segoe"/>
              </a:rPr>
              <a:t>	</a:t>
            </a:r>
            <a:r>
              <a:rPr lang="en-US" sz="1700" dirty="0" err="1" smtClean="0">
                <a:latin typeface="Segoe"/>
                <a:cs typeface="Segoe"/>
              </a:rPr>
              <a:t>pages.Key</a:t>
            </a:r>
            <a:r>
              <a:rPr lang="en-US" sz="1700" dirty="0" smtClean="0">
                <a:latin typeface="Segoe"/>
                <a:cs typeface="Segoe"/>
              </a:rPr>
              <a:t>, </a:t>
            </a:r>
            <a:r>
              <a:rPr lang="en-US" sz="1700" dirty="0" err="1" smtClean="0">
                <a:latin typeface="Segoe"/>
                <a:cs typeface="Segoe"/>
              </a:rPr>
              <a:t>pages.Count</a:t>
            </a:r>
            <a:r>
              <a:rPr lang="en-US" sz="1700" dirty="0">
                <a:latin typeface="Segoe"/>
                <a:cs typeface="Segoe"/>
              </a:rPr>
              <a:t>());</a:t>
            </a:r>
          </a:p>
          <a:p>
            <a:pPr>
              <a:spcBef>
                <a:spcPct val="0"/>
              </a:spcBef>
            </a:pPr>
            <a:r>
              <a:rPr lang="en-US" sz="1700" dirty="0" err="1">
                <a:solidFill>
                  <a:srgbClr val="558ED5"/>
                </a:solidFill>
                <a:latin typeface="Segoe"/>
                <a:cs typeface="Segoe"/>
              </a:rPr>
              <a:t>var</a:t>
            </a:r>
            <a:r>
              <a:rPr lang="en-US" sz="1700" dirty="0">
                <a:latin typeface="Segoe"/>
                <a:cs typeface="Segoe"/>
              </a:rPr>
              <a:t> </a:t>
            </a:r>
            <a:r>
              <a:rPr lang="en-US" sz="1700" dirty="0" err="1">
                <a:latin typeface="Segoe"/>
                <a:cs typeface="Segoe"/>
              </a:rPr>
              <a:t>htmAccesses</a:t>
            </a:r>
            <a:r>
              <a:rPr lang="en-US" sz="1700" dirty="0">
                <a:latin typeface="Segoe"/>
                <a:cs typeface="Segoe"/>
              </a:rPr>
              <a:t> =</a:t>
            </a:r>
          </a:p>
          <a:p>
            <a:pPr>
              <a:spcBef>
                <a:spcPct val="0"/>
              </a:spcBef>
            </a:pPr>
            <a:r>
              <a:rPr lang="en-US" sz="1700" dirty="0">
                <a:latin typeface="Segoe"/>
                <a:cs typeface="Segoe"/>
              </a:rPr>
              <a:t>        </a:t>
            </a:r>
            <a:r>
              <a:rPr lang="en-US" sz="1700" dirty="0">
                <a:solidFill>
                  <a:srgbClr val="558ED5"/>
                </a:solidFill>
                <a:latin typeface="Segoe"/>
                <a:cs typeface="Segoe"/>
              </a:rPr>
              <a:t>from</a:t>
            </a:r>
            <a:r>
              <a:rPr lang="en-US" sz="1700" dirty="0">
                <a:latin typeface="Segoe"/>
                <a:cs typeface="Segoe"/>
              </a:rPr>
              <a:t> access </a:t>
            </a:r>
            <a:r>
              <a:rPr lang="en-US" sz="1700" dirty="0">
                <a:solidFill>
                  <a:srgbClr val="558ED5"/>
                </a:solidFill>
                <a:latin typeface="Segoe"/>
                <a:cs typeface="Segoe"/>
              </a:rPr>
              <a:t>in</a:t>
            </a:r>
            <a:r>
              <a:rPr lang="en-US" sz="1700" dirty="0">
                <a:latin typeface="Segoe"/>
                <a:cs typeface="Segoe"/>
              </a:rPr>
              <a:t> accesses</a:t>
            </a:r>
          </a:p>
          <a:p>
            <a:pPr>
              <a:spcBef>
                <a:spcPct val="0"/>
              </a:spcBef>
            </a:pPr>
            <a:r>
              <a:rPr lang="en-US" sz="1700" dirty="0">
                <a:latin typeface="Segoe"/>
                <a:cs typeface="Segoe"/>
              </a:rPr>
              <a:t>        </a:t>
            </a:r>
            <a:r>
              <a:rPr lang="en-US" sz="1700" dirty="0">
                <a:solidFill>
                  <a:srgbClr val="558ED5"/>
                </a:solidFill>
                <a:latin typeface="Segoe"/>
                <a:cs typeface="Segoe"/>
              </a:rPr>
              <a:t>where</a:t>
            </a:r>
            <a:r>
              <a:rPr lang="en-US" sz="1700" dirty="0">
                <a:latin typeface="Segoe"/>
                <a:cs typeface="Segoe"/>
              </a:rPr>
              <a:t> </a:t>
            </a:r>
            <a:r>
              <a:rPr lang="en-US" sz="1700" dirty="0" err="1" smtClean="0">
                <a:latin typeface="Segoe"/>
                <a:cs typeface="Segoe"/>
              </a:rPr>
              <a:t>access.Page.EndsWith</a:t>
            </a:r>
            <a:r>
              <a:rPr lang="en-US" sz="1700" dirty="0">
                <a:latin typeface="Segoe"/>
                <a:cs typeface="Segoe"/>
              </a:rPr>
              <a:t>(".</a:t>
            </a:r>
            <a:r>
              <a:rPr lang="en-US" sz="1700" dirty="0" err="1">
                <a:latin typeface="Segoe"/>
                <a:cs typeface="Segoe"/>
              </a:rPr>
              <a:t>htm</a:t>
            </a:r>
            <a:r>
              <a:rPr lang="en-US" sz="1700" dirty="0">
                <a:latin typeface="Segoe"/>
                <a:cs typeface="Segoe"/>
              </a:rPr>
              <a:t>")</a:t>
            </a:r>
          </a:p>
          <a:p>
            <a:pPr>
              <a:spcBef>
                <a:spcPct val="0"/>
              </a:spcBef>
            </a:pPr>
            <a:r>
              <a:rPr lang="en-US" sz="1700" dirty="0">
                <a:latin typeface="Segoe"/>
                <a:cs typeface="Segoe"/>
              </a:rPr>
              <a:t>        </a:t>
            </a:r>
            <a:r>
              <a:rPr lang="en-US" sz="1700" dirty="0" err="1">
                <a:solidFill>
                  <a:srgbClr val="558ED5"/>
                </a:solidFill>
                <a:latin typeface="Segoe"/>
                <a:cs typeface="Segoe"/>
              </a:rPr>
              <a:t>orderby</a:t>
            </a:r>
            <a:r>
              <a:rPr lang="en-US" sz="1700" dirty="0">
                <a:latin typeface="Segoe"/>
                <a:cs typeface="Segoe"/>
              </a:rPr>
              <a:t> </a:t>
            </a:r>
            <a:r>
              <a:rPr lang="en-US" sz="1700" dirty="0" err="1" smtClean="0">
                <a:latin typeface="Segoe"/>
                <a:cs typeface="Segoe"/>
              </a:rPr>
              <a:t>access.Count</a:t>
            </a:r>
            <a:r>
              <a:rPr lang="en-US" sz="1700" dirty="0" smtClean="0">
                <a:latin typeface="Segoe"/>
                <a:cs typeface="Segoe"/>
              </a:rPr>
              <a:t> </a:t>
            </a:r>
            <a:r>
              <a:rPr lang="en-US" sz="1700" dirty="0">
                <a:solidFill>
                  <a:srgbClr val="558ED5"/>
                </a:solidFill>
                <a:latin typeface="Segoe"/>
                <a:cs typeface="Segoe"/>
              </a:rPr>
              <a:t>descending</a:t>
            </a:r>
          </a:p>
          <a:p>
            <a:pPr>
              <a:spcBef>
                <a:spcPct val="0"/>
              </a:spcBef>
            </a:pPr>
            <a:r>
              <a:rPr lang="en-US" sz="1700" dirty="0">
                <a:latin typeface="Segoe"/>
                <a:cs typeface="Segoe"/>
              </a:rPr>
              <a:t>        </a:t>
            </a:r>
            <a:r>
              <a:rPr lang="en-US" sz="1700" dirty="0">
                <a:solidFill>
                  <a:srgbClr val="558ED5"/>
                </a:solidFill>
                <a:latin typeface="Segoe"/>
                <a:cs typeface="Segoe"/>
              </a:rPr>
              <a:t>select</a:t>
            </a:r>
            <a:r>
              <a:rPr lang="en-US" sz="1700" dirty="0">
                <a:latin typeface="Segoe"/>
                <a:cs typeface="Segoe"/>
              </a:rPr>
              <a:t> access; </a:t>
            </a:r>
            <a:endParaRPr lang="en-US" sz="1700" dirty="0" smtClean="0">
              <a:latin typeface="Segoe"/>
              <a:cs typeface="Segoe"/>
            </a:endParaRPr>
          </a:p>
          <a:p>
            <a:pPr>
              <a:spcBef>
                <a:spcPct val="0"/>
              </a:spcBef>
            </a:pPr>
            <a:r>
              <a:rPr lang="en-US" sz="1700" dirty="0" err="1" smtClean="0">
                <a:latin typeface="Segoe"/>
                <a:cs typeface="Segoe"/>
              </a:rPr>
              <a:t>htmAccesses.ToDsc</a:t>
            </a:r>
            <a:r>
              <a:rPr lang="en-US" sz="1700" dirty="0" smtClean="0">
                <a:latin typeface="Segoe"/>
                <a:cs typeface="Segoe"/>
              </a:rPr>
              <a:t>(</a:t>
            </a:r>
            <a:r>
              <a:rPr lang="en-US" sz="1700" dirty="0">
                <a:latin typeface="Segoe"/>
                <a:cs typeface="Segoe"/>
              </a:rPr>
              <a:t>"</a:t>
            </a:r>
            <a:r>
              <a:rPr lang="en-US" sz="1700" dirty="0" smtClean="0">
                <a:latin typeface="Segoe"/>
                <a:cs typeface="Segoe"/>
              </a:rPr>
              <a:t>Result");</a:t>
            </a:r>
            <a:endParaRPr lang="en-US" sz="1700" dirty="0">
              <a:latin typeface="Segoe"/>
              <a:cs typeface="Segoe"/>
            </a:endParaRPr>
          </a:p>
        </p:txBody>
      </p:sp>
      <p:grpSp>
        <p:nvGrpSpPr>
          <p:cNvPr id="29" name="Group 28"/>
          <p:cNvGrpSpPr/>
          <p:nvPr/>
        </p:nvGrpSpPr>
        <p:grpSpPr>
          <a:xfrm>
            <a:off x="8356702" y="2635237"/>
            <a:ext cx="3154961" cy="783677"/>
            <a:chOff x="8356702" y="2635237"/>
            <a:chExt cx="3154961" cy="783677"/>
          </a:xfrm>
        </p:grpSpPr>
        <p:grpSp>
          <p:nvGrpSpPr>
            <p:cNvPr id="194575" name="Group 15"/>
            <p:cNvGrpSpPr>
              <a:grpSpLocks/>
            </p:cNvGrpSpPr>
            <p:nvPr/>
          </p:nvGrpSpPr>
          <p:grpSpPr bwMode="auto">
            <a:xfrm>
              <a:off x="8356702" y="2899718"/>
              <a:ext cx="3154961" cy="519196"/>
              <a:chOff x="3600" y="973"/>
              <a:chExt cx="1632" cy="358"/>
            </a:xfrm>
          </p:grpSpPr>
          <p:sp>
            <p:nvSpPr>
              <p:cNvPr id="194576" name="Oval 16"/>
              <p:cNvSpPr>
                <a:spLocks noChangeArrowheads="1"/>
              </p:cNvSpPr>
              <p:nvPr/>
            </p:nvSpPr>
            <p:spPr bwMode="auto">
              <a:xfrm>
                <a:off x="3600"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7" name="Oval 17"/>
              <p:cNvSpPr>
                <a:spLocks noChangeArrowheads="1"/>
              </p:cNvSpPr>
              <p:nvPr/>
            </p:nvSpPr>
            <p:spPr bwMode="auto">
              <a:xfrm>
                <a:off x="4176"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8" name="Oval 18"/>
              <p:cNvSpPr>
                <a:spLocks noChangeArrowheads="1"/>
              </p:cNvSpPr>
              <p:nvPr/>
            </p:nvSpPr>
            <p:spPr bwMode="auto">
              <a:xfrm>
                <a:off x="4464"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9" name="Oval 19"/>
              <p:cNvSpPr>
                <a:spLocks noChangeArrowheads="1"/>
              </p:cNvSpPr>
              <p:nvPr/>
            </p:nvSpPr>
            <p:spPr bwMode="auto">
              <a:xfrm>
                <a:off x="4752"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0" name="Oval 20"/>
              <p:cNvSpPr>
                <a:spLocks noChangeArrowheads="1"/>
              </p:cNvSpPr>
              <p:nvPr/>
            </p:nvSpPr>
            <p:spPr bwMode="auto">
              <a:xfrm>
                <a:off x="3888"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1" name="Oval 21"/>
              <p:cNvSpPr>
                <a:spLocks noChangeArrowheads="1"/>
              </p:cNvSpPr>
              <p:nvPr/>
            </p:nvSpPr>
            <p:spPr bwMode="auto">
              <a:xfrm>
                <a:off x="5040" y="973"/>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grpSp>
        <p:grpSp>
          <p:nvGrpSpPr>
            <p:cNvPr id="194644" name="Group 84"/>
            <p:cNvGrpSpPr>
              <a:grpSpLocks/>
            </p:cNvGrpSpPr>
            <p:nvPr/>
          </p:nvGrpSpPr>
          <p:grpSpPr bwMode="auto">
            <a:xfrm>
              <a:off x="8555720" y="2635237"/>
              <a:ext cx="2783788" cy="264481"/>
              <a:chOff x="3696" y="1392"/>
              <a:chExt cx="1440" cy="384"/>
            </a:xfrm>
          </p:grpSpPr>
          <p:sp>
            <p:nvSpPr>
              <p:cNvPr id="194595" name="Line 35"/>
              <p:cNvSpPr>
                <a:spLocks noChangeShapeType="1"/>
              </p:cNvSpPr>
              <p:nvPr/>
            </p:nvSpPr>
            <p:spPr bwMode="auto">
              <a:xfrm>
                <a:off x="3696"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6" name="Line 36"/>
              <p:cNvSpPr>
                <a:spLocks noChangeShapeType="1"/>
              </p:cNvSpPr>
              <p:nvPr/>
            </p:nvSpPr>
            <p:spPr bwMode="auto">
              <a:xfrm>
                <a:off x="3984"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7" name="Line 37"/>
              <p:cNvSpPr>
                <a:spLocks noChangeShapeType="1"/>
              </p:cNvSpPr>
              <p:nvPr/>
            </p:nvSpPr>
            <p:spPr bwMode="auto">
              <a:xfrm>
                <a:off x="4272"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8" name="Line 38"/>
              <p:cNvSpPr>
                <a:spLocks noChangeShapeType="1"/>
              </p:cNvSpPr>
              <p:nvPr/>
            </p:nvSpPr>
            <p:spPr bwMode="auto">
              <a:xfrm>
                <a:off x="4560"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599" name="Line 39"/>
              <p:cNvSpPr>
                <a:spLocks noChangeShapeType="1"/>
              </p:cNvSpPr>
              <p:nvPr/>
            </p:nvSpPr>
            <p:spPr bwMode="auto">
              <a:xfrm>
                <a:off x="4848"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0" name="Line 40"/>
              <p:cNvSpPr>
                <a:spLocks noChangeShapeType="1"/>
              </p:cNvSpPr>
              <p:nvPr/>
            </p:nvSpPr>
            <p:spPr bwMode="auto">
              <a:xfrm>
                <a:off x="5136" y="139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grpSp>
        <p:nvGrpSpPr>
          <p:cNvPr id="30" name="Group 29"/>
          <p:cNvGrpSpPr/>
          <p:nvPr/>
        </p:nvGrpSpPr>
        <p:grpSpPr>
          <a:xfrm>
            <a:off x="8555720" y="3418914"/>
            <a:ext cx="2783788" cy="1456832"/>
            <a:chOff x="8555720" y="3418914"/>
            <a:chExt cx="2783788" cy="1456832"/>
          </a:xfrm>
        </p:grpSpPr>
        <p:grpSp>
          <p:nvGrpSpPr>
            <p:cNvPr id="194589" name="Group 29"/>
            <p:cNvGrpSpPr>
              <a:grpSpLocks/>
            </p:cNvGrpSpPr>
            <p:nvPr/>
          </p:nvGrpSpPr>
          <p:grpSpPr bwMode="auto">
            <a:xfrm>
              <a:off x="8953756" y="4356550"/>
              <a:ext cx="2041445" cy="519196"/>
              <a:chOff x="3600" y="2797"/>
              <a:chExt cx="1056" cy="358"/>
            </a:xfrm>
          </p:grpSpPr>
          <p:sp>
            <p:nvSpPr>
              <p:cNvPr id="194583" name="Oval 23"/>
              <p:cNvSpPr>
                <a:spLocks noChangeArrowheads="1"/>
              </p:cNvSpPr>
              <p:nvPr/>
            </p:nvSpPr>
            <p:spPr bwMode="auto">
              <a:xfrm>
                <a:off x="3600"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4" name="Oval 24"/>
              <p:cNvSpPr>
                <a:spLocks noChangeArrowheads="1"/>
              </p:cNvSpPr>
              <p:nvPr/>
            </p:nvSpPr>
            <p:spPr bwMode="auto">
              <a:xfrm>
                <a:off x="4176"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5" name="Oval 25"/>
              <p:cNvSpPr>
                <a:spLocks noChangeArrowheads="1"/>
              </p:cNvSpPr>
              <p:nvPr/>
            </p:nvSpPr>
            <p:spPr bwMode="auto">
              <a:xfrm>
                <a:off x="4464"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87" name="Oval 27"/>
              <p:cNvSpPr>
                <a:spLocks noChangeArrowheads="1"/>
              </p:cNvSpPr>
              <p:nvPr/>
            </p:nvSpPr>
            <p:spPr bwMode="auto">
              <a:xfrm>
                <a:off x="3888"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grpSp>
        <p:grpSp>
          <p:nvGrpSpPr>
            <p:cNvPr id="194626" name="Group 66"/>
            <p:cNvGrpSpPr>
              <a:grpSpLocks/>
            </p:cNvGrpSpPr>
            <p:nvPr/>
          </p:nvGrpSpPr>
          <p:grpSpPr bwMode="auto">
            <a:xfrm>
              <a:off x="8555720" y="3418914"/>
              <a:ext cx="2783788" cy="937636"/>
              <a:chOff x="3696" y="1968"/>
              <a:chExt cx="1440" cy="912"/>
            </a:xfrm>
          </p:grpSpPr>
          <p:sp>
            <p:nvSpPr>
              <p:cNvPr id="194602" name="Line 42"/>
              <p:cNvSpPr>
                <a:spLocks noChangeShapeType="1"/>
              </p:cNvSpPr>
              <p:nvPr/>
            </p:nvSpPr>
            <p:spPr bwMode="auto">
              <a:xfrm>
                <a:off x="3696"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3" name="Line 43"/>
              <p:cNvSpPr>
                <a:spLocks noChangeShapeType="1"/>
              </p:cNvSpPr>
              <p:nvPr/>
            </p:nvSpPr>
            <p:spPr bwMode="auto">
              <a:xfrm>
                <a:off x="3696"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4" name="Line 44"/>
              <p:cNvSpPr>
                <a:spLocks noChangeShapeType="1"/>
              </p:cNvSpPr>
              <p:nvPr/>
            </p:nvSpPr>
            <p:spPr bwMode="auto">
              <a:xfrm>
                <a:off x="3696"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5" name="Line 45"/>
              <p:cNvSpPr>
                <a:spLocks noChangeShapeType="1"/>
              </p:cNvSpPr>
              <p:nvPr/>
            </p:nvSpPr>
            <p:spPr bwMode="auto">
              <a:xfrm>
                <a:off x="3696" y="1968"/>
                <a:ext cx="115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6" name="Line 46"/>
              <p:cNvSpPr>
                <a:spLocks noChangeShapeType="1"/>
              </p:cNvSpPr>
              <p:nvPr/>
            </p:nvSpPr>
            <p:spPr bwMode="auto">
              <a:xfrm>
                <a:off x="3984"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7" name="Line 47"/>
              <p:cNvSpPr>
                <a:spLocks noChangeShapeType="1"/>
              </p:cNvSpPr>
              <p:nvPr/>
            </p:nvSpPr>
            <p:spPr bwMode="auto">
              <a:xfrm>
                <a:off x="3984"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8" name="Line 48"/>
              <p:cNvSpPr>
                <a:spLocks noChangeShapeType="1"/>
              </p:cNvSpPr>
              <p:nvPr/>
            </p:nvSpPr>
            <p:spPr bwMode="auto">
              <a:xfrm>
                <a:off x="3984"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09" name="Line 49"/>
              <p:cNvSpPr>
                <a:spLocks noChangeShapeType="1"/>
              </p:cNvSpPr>
              <p:nvPr/>
            </p:nvSpPr>
            <p:spPr bwMode="auto">
              <a:xfrm>
                <a:off x="3984"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0" name="Line 50"/>
              <p:cNvSpPr>
                <a:spLocks noChangeShapeType="1"/>
              </p:cNvSpPr>
              <p:nvPr/>
            </p:nvSpPr>
            <p:spPr bwMode="auto">
              <a:xfrm flipH="1">
                <a:off x="3984"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1" name="Line 51"/>
              <p:cNvSpPr>
                <a:spLocks noChangeShapeType="1"/>
              </p:cNvSpPr>
              <p:nvPr/>
            </p:nvSpPr>
            <p:spPr bwMode="auto">
              <a:xfrm>
                <a:off x="4272"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2" name="Line 52"/>
              <p:cNvSpPr>
                <a:spLocks noChangeShapeType="1"/>
              </p:cNvSpPr>
              <p:nvPr/>
            </p:nvSpPr>
            <p:spPr bwMode="auto">
              <a:xfrm>
                <a:off x="4272"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3" name="Line 53"/>
              <p:cNvSpPr>
                <a:spLocks noChangeShapeType="1"/>
              </p:cNvSpPr>
              <p:nvPr/>
            </p:nvSpPr>
            <p:spPr bwMode="auto">
              <a:xfrm>
                <a:off x="4272"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4" name="Line 54"/>
              <p:cNvSpPr>
                <a:spLocks noChangeShapeType="1"/>
              </p:cNvSpPr>
              <p:nvPr/>
            </p:nvSpPr>
            <p:spPr bwMode="auto">
              <a:xfrm flipH="1">
                <a:off x="3984"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5" name="Line 55"/>
              <p:cNvSpPr>
                <a:spLocks noChangeShapeType="1"/>
              </p:cNvSpPr>
              <p:nvPr/>
            </p:nvSpPr>
            <p:spPr bwMode="auto">
              <a:xfrm flipH="1">
                <a:off x="4272"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6" name="Line 56"/>
              <p:cNvSpPr>
                <a:spLocks noChangeShapeType="1"/>
              </p:cNvSpPr>
              <p:nvPr/>
            </p:nvSpPr>
            <p:spPr bwMode="auto">
              <a:xfrm>
                <a:off x="4560"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7" name="Line 57"/>
              <p:cNvSpPr>
                <a:spLocks noChangeShapeType="1"/>
              </p:cNvSpPr>
              <p:nvPr/>
            </p:nvSpPr>
            <p:spPr bwMode="auto">
              <a:xfrm>
                <a:off x="4560"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8" name="Line 58"/>
              <p:cNvSpPr>
                <a:spLocks noChangeShapeType="1"/>
              </p:cNvSpPr>
              <p:nvPr/>
            </p:nvSpPr>
            <p:spPr bwMode="auto">
              <a:xfrm flipH="1">
                <a:off x="3984"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19" name="Line 59"/>
              <p:cNvSpPr>
                <a:spLocks noChangeShapeType="1"/>
              </p:cNvSpPr>
              <p:nvPr/>
            </p:nvSpPr>
            <p:spPr bwMode="auto">
              <a:xfrm flipH="1">
                <a:off x="4272"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0" name="Line 60"/>
              <p:cNvSpPr>
                <a:spLocks noChangeShapeType="1"/>
              </p:cNvSpPr>
              <p:nvPr/>
            </p:nvSpPr>
            <p:spPr bwMode="auto">
              <a:xfrm flipH="1">
                <a:off x="4560"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1" name="Line 61"/>
              <p:cNvSpPr>
                <a:spLocks noChangeShapeType="1"/>
              </p:cNvSpPr>
              <p:nvPr/>
            </p:nvSpPr>
            <p:spPr bwMode="auto">
              <a:xfrm>
                <a:off x="4848" y="1968"/>
                <a:ext cx="0"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2" name="Line 62"/>
              <p:cNvSpPr>
                <a:spLocks noChangeShapeType="1"/>
              </p:cNvSpPr>
              <p:nvPr/>
            </p:nvSpPr>
            <p:spPr bwMode="auto">
              <a:xfrm flipH="1">
                <a:off x="3984" y="1968"/>
                <a:ext cx="115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3" name="Line 63"/>
              <p:cNvSpPr>
                <a:spLocks noChangeShapeType="1"/>
              </p:cNvSpPr>
              <p:nvPr/>
            </p:nvSpPr>
            <p:spPr bwMode="auto">
              <a:xfrm flipH="1">
                <a:off x="4272" y="1968"/>
                <a:ext cx="864"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4" name="Line 64"/>
              <p:cNvSpPr>
                <a:spLocks noChangeShapeType="1"/>
              </p:cNvSpPr>
              <p:nvPr/>
            </p:nvSpPr>
            <p:spPr bwMode="auto">
              <a:xfrm flipH="1">
                <a:off x="4560" y="1968"/>
                <a:ext cx="576"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5" name="Line 65"/>
              <p:cNvSpPr>
                <a:spLocks noChangeShapeType="1"/>
              </p:cNvSpPr>
              <p:nvPr/>
            </p:nvSpPr>
            <p:spPr bwMode="auto">
              <a:xfrm flipH="1">
                <a:off x="4848" y="1968"/>
                <a:ext cx="288"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grpSp>
        <p:nvGrpSpPr>
          <p:cNvPr id="31" name="Group 30"/>
          <p:cNvGrpSpPr/>
          <p:nvPr/>
        </p:nvGrpSpPr>
        <p:grpSpPr>
          <a:xfrm>
            <a:off x="8953757" y="4875746"/>
            <a:ext cx="2041445" cy="974991"/>
            <a:chOff x="8953757" y="4875746"/>
            <a:chExt cx="2041445" cy="974991"/>
          </a:xfrm>
        </p:grpSpPr>
        <p:grpSp>
          <p:nvGrpSpPr>
            <p:cNvPr id="194590" name="Group 30"/>
            <p:cNvGrpSpPr>
              <a:grpSpLocks/>
            </p:cNvGrpSpPr>
            <p:nvPr/>
          </p:nvGrpSpPr>
          <p:grpSpPr bwMode="auto">
            <a:xfrm>
              <a:off x="8953757" y="5331541"/>
              <a:ext cx="2041445" cy="519196"/>
              <a:chOff x="3600" y="2797"/>
              <a:chExt cx="1056" cy="358"/>
            </a:xfrm>
          </p:grpSpPr>
          <p:sp>
            <p:nvSpPr>
              <p:cNvPr id="194591" name="Oval 31"/>
              <p:cNvSpPr>
                <a:spLocks noChangeArrowheads="1"/>
              </p:cNvSpPr>
              <p:nvPr/>
            </p:nvSpPr>
            <p:spPr bwMode="auto">
              <a:xfrm>
                <a:off x="3600"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92" name="Oval 32"/>
              <p:cNvSpPr>
                <a:spLocks noChangeArrowheads="1"/>
              </p:cNvSpPr>
              <p:nvPr/>
            </p:nvSpPr>
            <p:spPr bwMode="auto">
              <a:xfrm>
                <a:off x="4176"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93" name="Oval 33"/>
              <p:cNvSpPr>
                <a:spLocks noChangeArrowheads="1"/>
              </p:cNvSpPr>
              <p:nvPr/>
            </p:nvSpPr>
            <p:spPr bwMode="auto">
              <a:xfrm>
                <a:off x="4464"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94" name="Oval 34"/>
              <p:cNvSpPr>
                <a:spLocks noChangeArrowheads="1"/>
              </p:cNvSpPr>
              <p:nvPr/>
            </p:nvSpPr>
            <p:spPr bwMode="auto">
              <a:xfrm>
                <a:off x="3888" y="2797"/>
                <a:ext cx="192" cy="358"/>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grpSp>
        <p:grpSp>
          <p:nvGrpSpPr>
            <p:cNvPr id="194643" name="Group 83"/>
            <p:cNvGrpSpPr>
              <a:grpSpLocks/>
            </p:cNvGrpSpPr>
            <p:nvPr/>
          </p:nvGrpSpPr>
          <p:grpSpPr bwMode="auto">
            <a:xfrm>
              <a:off x="9152775" y="4875746"/>
              <a:ext cx="1670273" cy="455795"/>
              <a:chOff x="3984" y="3072"/>
              <a:chExt cx="864" cy="384"/>
            </a:xfrm>
          </p:grpSpPr>
          <p:sp>
            <p:nvSpPr>
              <p:cNvPr id="194627" name="Line 67"/>
              <p:cNvSpPr>
                <a:spLocks noChangeShapeType="1"/>
              </p:cNvSpPr>
              <p:nvPr/>
            </p:nvSpPr>
            <p:spPr bwMode="auto">
              <a:xfrm>
                <a:off x="3984"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8" name="Line 68"/>
              <p:cNvSpPr>
                <a:spLocks noChangeShapeType="1"/>
              </p:cNvSpPr>
              <p:nvPr/>
            </p:nvSpPr>
            <p:spPr bwMode="auto">
              <a:xfrm flipH="1">
                <a:off x="3984" y="3072"/>
                <a:ext cx="86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29" name="Line 69"/>
              <p:cNvSpPr>
                <a:spLocks noChangeShapeType="1"/>
              </p:cNvSpPr>
              <p:nvPr/>
            </p:nvSpPr>
            <p:spPr bwMode="auto">
              <a:xfrm flipH="1">
                <a:off x="3984"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0" name="Line 70"/>
              <p:cNvSpPr>
                <a:spLocks noChangeShapeType="1"/>
              </p:cNvSpPr>
              <p:nvPr/>
            </p:nvSpPr>
            <p:spPr bwMode="auto">
              <a:xfrm flipH="1">
                <a:off x="3984"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1" name="Line 71"/>
              <p:cNvSpPr>
                <a:spLocks noChangeShapeType="1"/>
              </p:cNvSpPr>
              <p:nvPr/>
            </p:nvSpPr>
            <p:spPr bwMode="auto">
              <a:xfrm>
                <a:off x="3984"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2" name="Line 72"/>
              <p:cNvSpPr>
                <a:spLocks noChangeShapeType="1"/>
              </p:cNvSpPr>
              <p:nvPr/>
            </p:nvSpPr>
            <p:spPr bwMode="auto">
              <a:xfrm flipH="1">
                <a:off x="4272"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3" name="Line 73"/>
              <p:cNvSpPr>
                <a:spLocks noChangeShapeType="1"/>
              </p:cNvSpPr>
              <p:nvPr/>
            </p:nvSpPr>
            <p:spPr bwMode="auto">
              <a:xfrm flipH="1">
                <a:off x="4272"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4" name="Line 74"/>
              <p:cNvSpPr>
                <a:spLocks noChangeShapeType="1"/>
              </p:cNvSpPr>
              <p:nvPr/>
            </p:nvSpPr>
            <p:spPr bwMode="auto">
              <a:xfrm flipH="1">
                <a:off x="4272"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5" name="Line 75"/>
              <p:cNvSpPr>
                <a:spLocks noChangeShapeType="1"/>
              </p:cNvSpPr>
              <p:nvPr/>
            </p:nvSpPr>
            <p:spPr bwMode="auto">
              <a:xfrm>
                <a:off x="3984"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6" name="Line 76"/>
              <p:cNvSpPr>
                <a:spLocks noChangeShapeType="1"/>
              </p:cNvSpPr>
              <p:nvPr/>
            </p:nvSpPr>
            <p:spPr bwMode="auto">
              <a:xfrm flipH="1">
                <a:off x="4560"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7" name="Line 77"/>
              <p:cNvSpPr>
                <a:spLocks noChangeShapeType="1"/>
              </p:cNvSpPr>
              <p:nvPr/>
            </p:nvSpPr>
            <p:spPr bwMode="auto">
              <a:xfrm flipH="1">
                <a:off x="4560"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8" name="Line 78"/>
              <p:cNvSpPr>
                <a:spLocks noChangeShapeType="1"/>
              </p:cNvSpPr>
              <p:nvPr/>
            </p:nvSpPr>
            <p:spPr bwMode="auto">
              <a:xfrm>
                <a:off x="4272"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39" name="Line 79"/>
              <p:cNvSpPr>
                <a:spLocks noChangeShapeType="1"/>
              </p:cNvSpPr>
              <p:nvPr/>
            </p:nvSpPr>
            <p:spPr bwMode="auto">
              <a:xfrm>
                <a:off x="3984" y="3072"/>
                <a:ext cx="864"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40" name="Line 80"/>
              <p:cNvSpPr>
                <a:spLocks noChangeShapeType="1"/>
              </p:cNvSpPr>
              <p:nvPr/>
            </p:nvSpPr>
            <p:spPr bwMode="auto">
              <a:xfrm flipH="1">
                <a:off x="4848" y="3072"/>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41" name="Line 81"/>
              <p:cNvSpPr>
                <a:spLocks noChangeShapeType="1"/>
              </p:cNvSpPr>
              <p:nvPr/>
            </p:nvSpPr>
            <p:spPr bwMode="auto">
              <a:xfrm>
                <a:off x="4560" y="3072"/>
                <a:ext cx="288"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42" name="Line 82"/>
              <p:cNvSpPr>
                <a:spLocks noChangeShapeType="1"/>
              </p:cNvSpPr>
              <p:nvPr/>
            </p:nvSpPr>
            <p:spPr bwMode="auto">
              <a:xfrm>
                <a:off x="4272" y="3072"/>
                <a:ext cx="576"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grpSp>
        <p:nvGrpSpPr>
          <p:cNvPr id="194667" name="Group 107"/>
          <p:cNvGrpSpPr>
            <a:grpSpLocks/>
          </p:cNvGrpSpPr>
          <p:nvPr/>
        </p:nvGrpSpPr>
        <p:grpSpPr bwMode="auto">
          <a:xfrm>
            <a:off x="9152775" y="5850736"/>
            <a:ext cx="1670273" cy="276839"/>
            <a:chOff x="3984" y="3648"/>
            <a:chExt cx="864" cy="240"/>
          </a:xfrm>
        </p:grpSpPr>
        <p:sp>
          <p:nvSpPr>
            <p:cNvPr id="194663" name="Line 103"/>
            <p:cNvSpPr>
              <a:spLocks noChangeShapeType="1"/>
            </p:cNvSpPr>
            <p:nvPr/>
          </p:nvSpPr>
          <p:spPr bwMode="auto">
            <a:xfrm>
              <a:off x="3984"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64" name="Line 104"/>
            <p:cNvSpPr>
              <a:spLocks noChangeShapeType="1"/>
            </p:cNvSpPr>
            <p:nvPr/>
          </p:nvSpPr>
          <p:spPr bwMode="auto">
            <a:xfrm>
              <a:off x="4272"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65" name="Line 105"/>
            <p:cNvSpPr>
              <a:spLocks noChangeShapeType="1"/>
            </p:cNvSpPr>
            <p:nvPr/>
          </p:nvSpPr>
          <p:spPr bwMode="auto">
            <a:xfrm>
              <a:off x="4560"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66" name="Line 106"/>
            <p:cNvSpPr>
              <a:spLocks noChangeShapeType="1"/>
            </p:cNvSpPr>
            <p:nvPr/>
          </p:nvSpPr>
          <p:spPr bwMode="auto">
            <a:xfrm>
              <a:off x="4848" y="3648"/>
              <a:ext cx="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grpSp>
        <p:nvGrpSpPr>
          <p:cNvPr id="194678" name="Group 194677"/>
          <p:cNvGrpSpPr/>
          <p:nvPr/>
        </p:nvGrpSpPr>
        <p:grpSpPr>
          <a:xfrm>
            <a:off x="6832976" y="6127575"/>
            <a:ext cx="1951444" cy="338554"/>
            <a:chOff x="6851592" y="5967266"/>
            <a:chExt cx="1951444" cy="338554"/>
          </a:xfrm>
        </p:grpSpPr>
        <p:cxnSp>
          <p:nvCxnSpPr>
            <p:cNvPr id="119" name="Straight Arrow Connector 118"/>
            <p:cNvCxnSpPr>
              <a:stCxn id="126" idx="3"/>
            </p:cNvCxnSpPr>
            <p:nvPr/>
          </p:nvCxnSpPr>
          <p:spPr>
            <a:xfrm>
              <a:off x="8044301" y="6136543"/>
              <a:ext cx="758735" cy="153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26" name="TextBox 125"/>
            <p:cNvSpPr txBox="1"/>
            <p:nvPr/>
          </p:nvSpPr>
          <p:spPr>
            <a:xfrm>
              <a:off x="6851592" y="5967266"/>
              <a:ext cx="1192709"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Output</a:t>
              </a:r>
              <a:endParaRPr lang="en-US" sz="1600" dirty="0"/>
            </a:p>
          </p:txBody>
        </p:sp>
      </p:grpSp>
      <p:grpSp>
        <p:nvGrpSpPr>
          <p:cNvPr id="194676" name="Group 194675"/>
          <p:cNvGrpSpPr/>
          <p:nvPr/>
        </p:nvGrpSpPr>
        <p:grpSpPr>
          <a:xfrm>
            <a:off x="3151223" y="3714750"/>
            <a:ext cx="5697983" cy="891883"/>
            <a:chOff x="3151223" y="3714750"/>
            <a:chExt cx="5697983" cy="891883"/>
          </a:xfrm>
        </p:grpSpPr>
        <p:sp>
          <p:nvSpPr>
            <p:cNvPr id="123" name="TextBox 122"/>
            <p:cNvSpPr txBox="1"/>
            <p:nvPr/>
          </p:nvSpPr>
          <p:spPr>
            <a:xfrm>
              <a:off x="5971289" y="3821544"/>
              <a:ext cx="207301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Compute and resort</a:t>
              </a:r>
              <a:endParaRPr lang="en-US" sz="1600" dirty="0"/>
            </a:p>
          </p:txBody>
        </p:sp>
        <p:cxnSp>
          <p:nvCxnSpPr>
            <p:cNvPr id="140" name="Straight Connector 139"/>
            <p:cNvCxnSpPr>
              <a:stCxn id="123" idx="1"/>
            </p:cNvCxnSpPr>
            <p:nvPr/>
          </p:nvCxnSpPr>
          <p:spPr>
            <a:xfrm flipH="1" flipV="1">
              <a:off x="3151223" y="3714750"/>
              <a:ext cx="2820066" cy="27607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2" name="Elbow Connector 151"/>
            <p:cNvCxnSpPr>
              <a:stCxn id="123" idx="3"/>
            </p:cNvCxnSpPr>
            <p:nvPr/>
          </p:nvCxnSpPr>
          <p:spPr>
            <a:xfrm>
              <a:off x="8044301" y="3990821"/>
              <a:ext cx="804905" cy="615812"/>
            </a:xfrm>
            <a:prstGeom prst="bentConnector3">
              <a:avLst>
                <a:gd name="adj1" fmla="val 50000"/>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grpSp>
      <p:grpSp>
        <p:nvGrpSpPr>
          <p:cNvPr id="194677" name="Group 194676"/>
          <p:cNvGrpSpPr/>
          <p:nvPr/>
        </p:nvGrpSpPr>
        <p:grpSpPr>
          <a:xfrm>
            <a:off x="3201103" y="4948378"/>
            <a:ext cx="5601933" cy="642761"/>
            <a:chOff x="3201103" y="4948378"/>
            <a:chExt cx="5601933" cy="642761"/>
          </a:xfrm>
        </p:grpSpPr>
        <p:sp>
          <p:nvSpPr>
            <p:cNvPr id="125" name="TextBox 124"/>
            <p:cNvSpPr txBox="1"/>
            <p:nvPr/>
          </p:nvSpPr>
          <p:spPr>
            <a:xfrm>
              <a:off x="5971289" y="4948378"/>
              <a:ext cx="207301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Compute and resort</a:t>
              </a:r>
              <a:endParaRPr lang="en-US" sz="1600" dirty="0"/>
            </a:p>
          </p:txBody>
        </p:sp>
        <p:cxnSp>
          <p:nvCxnSpPr>
            <p:cNvPr id="141" name="Straight Connector 140"/>
            <p:cNvCxnSpPr/>
            <p:nvPr/>
          </p:nvCxnSpPr>
          <p:spPr>
            <a:xfrm flipH="1" flipV="1">
              <a:off x="3201103" y="4948378"/>
              <a:ext cx="2770188" cy="153889"/>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3" name="Elbow Connector 152"/>
            <p:cNvCxnSpPr>
              <a:stCxn id="125" idx="3"/>
            </p:cNvCxnSpPr>
            <p:nvPr/>
          </p:nvCxnSpPr>
          <p:spPr>
            <a:xfrm>
              <a:off x="8044301" y="5117655"/>
              <a:ext cx="758735" cy="473484"/>
            </a:xfrm>
            <a:prstGeom prst="bentConnector3">
              <a:avLst>
                <a:gd name="adj1" fmla="val 50000"/>
              </a:avLst>
            </a:prstGeom>
            <a:ln>
              <a:headEnd type="none" w="med" len="med"/>
              <a:tailEnd type="triangle" w="med" len="med"/>
            </a:ln>
          </p:spPr>
          <p:style>
            <a:lnRef idx="3">
              <a:schemeClr val="accent2"/>
            </a:lnRef>
            <a:fillRef idx="0">
              <a:schemeClr val="accent2"/>
            </a:fillRef>
            <a:effectRef idx="2">
              <a:schemeClr val="accent2"/>
            </a:effectRef>
            <a:fontRef idx="minor">
              <a:schemeClr val="tx1"/>
            </a:fontRef>
          </p:style>
        </p:cxnSp>
      </p:grpSp>
      <p:grpSp>
        <p:nvGrpSpPr>
          <p:cNvPr id="194662" name="Group 194661"/>
          <p:cNvGrpSpPr/>
          <p:nvPr/>
        </p:nvGrpSpPr>
        <p:grpSpPr>
          <a:xfrm>
            <a:off x="4667251" y="1598757"/>
            <a:ext cx="3689455" cy="944398"/>
            <a:chOff x="5885054" y="1560657"/>
            <a:chExt cx="2471650" cy="944398"/>
          </a:xfrm>
        </p:grpSpPr>
        <p:sp>
          <p:nvSpPr>
            <p:cNvPr id="18" name="TextBox 17"/>
            <p:cNvSpPr txBox="1"/>
            <p:nvPr/>
          </p:nvSpPr>
          <p:spPr>
            <a:xfrm>
              <a:off x="6758660" y="2166501"/>
              <a:ext cx="1376287"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Read &amp; compute</a:t>
              </a:r>
              <a:endParaRPr lang="en-US" sz="1600" dirty="0"/>
            </a:p>
          </p:txBody>
        </p:sp>
        <p:cxnSp>
          <p:nvCxnSpPr>
            <p:cNvPr id="139" name="Straight Connector 138"/>
            <p:cNvCxnSpPr>
              <a:stCxn id="18" idx="1"/>
            </p:cNvCxnSpPr>
            <p:nvPr/>
          </p:nvCxnSpPr>
          <p:spPr>
            <a:xfrm flipH="1" flipV="1">
              <a:off x="5885054" y="1560657"/>
              <a:ext cx="873606" cy="77512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7" name="Straight Arrow Connector 156"/>
            <p:cNvCxnSpPr>
              <a:stCxn id="18" idx="3"/>
            </p:cNvCxnSpPr>
            <p:nvPr/>
          </p:nvCxnSpPr>
          <p:spPr>
            <a:xfrm flipV="1">
              <a:off x="8134947" y="2321892"/>
              <a:ext cx="221757" cy="138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194673" name="Group 194672"/>
          <p:cNvGrpSpPr/>
          <p:nvPr/>
        </p:nvGrpSpPr>
        <p:grpSpPr>
          <a:xfrm>
            <a:off x="3201103" y="2635237"/>
            <a:ext cx="5155601" cy="687238"/>
            <a:chOff x="3201103" y="2635237"/>
            <a:chExt cx="5155601" cy="687238"/>
          </a:xfrm>
        </p:grpSpPr>
        <p:sp>
          <p:nvSpPr>
            <p:cNvPr id="122" name="TextBox 121"/>
            <p:cNvSpPr txBox="1"/>
            <p:nvPr/>
          </p:nvSpPr>
          <p:spPr>
            <a:xfrm>
              <a:off x="5971289" y="2983921"/>
              <a:ext cx="207301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Compute</a:t>
              </a:r>
              <a:endParaRPr lang="en-US" sz="1600" dirty="0"/>
            </a:p>
          </p:txBody>
        </p:sp>
        <p:cxnSp>
          <p:nvCxnSpPr>
            <p:cNvPr id="137" name="Straight Connector 136"/>
            <p:cNvCxnSpPr>
              <a:stCxn id="122" idx="1"/>
            </p:cNvCxnSpPr>
            <p:nvPr/>
          </p:nvCxnSpPr>
          <p:spPr>
            <a:xfrm flipH="1" flipV="1">
              <a:off x="3201103" y="2635237"/>
              <a:ext cx="2770186" cy="517961"/>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8" name="Straight Arrow Connector 157"/>
            <p:cNvCxnSpPr>
              <a:stCxn id="122" idx="3"/>
            </p:cNvCxnSpPr>
            <p:nvPr/>
          </p:nvCxnSpPr>
          <p:spPr>
            <a:xfrm flipV="1">
              <a:off x="8044301" y="3153164"/>
              <a:ext cx="312403" cy="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grpSp>
        <p:nvGrpSpPr>
          <p:cNvPr id="28" name="Group 27"/>
          <p:cNvGrpSpPr/>
          <p:nvPr/>
        </p:nvGrpSpPr>
        <p:grpSpPr>
          <a:xfrm>
            <a:off x="8356702" y="1851238"/>
            <a:ext cx="3154961" cy="783999"/>
            <a:chOff x="8356702" y="1851238"/>
            <a:chExt cx="3154961" cy="783999"/>
          </a:xfrm>
        </p:grpSpPr>
        <p:sp>
          <p:nvSpPr>
            <p:cNvPr id="194568" name="Oval 8"/>
            <p:cNvSpPr>
              <a:spLocks noChangeArrowheads="1"/>
            </p:cNvSpPr>
            <p:nvPr/>
          </p:nvSpPr>
          <p:spPr bwMode="auto">
            <a:xfrm>
              <a:off x="8356702"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69" name="Oval 9"/>
            <p:cNvSpPr>
              <a:spLocks noChangeArrowheads="1"/>
            </p:cNvSpPr>
            <p:nvPr/>
          </p:nvSpPr>
          <p:spPr bwMode="auto">
            <a:xfrm>
              <a:off x="9470218"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0" name="Oval 10"/>
            <p:cNvSpPr>
              <a:spLocks noChangeArrowheads="1"/>
            </p:cNvSpPr>
            <p:nvPr/>
          </p:nvSpPr>
          <p:spPr bwMode="auto">
            <a:xfrm>
              <a:off x="10026975"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1" name="Oval 11"/>
            <p:cNvSpPr>
              <a:spLocks noChangeArrowheads="1"/>
            </p:cNvSpPr>
            <p:nvPr/>
          </p:nvSpPr>
          <p:spPr bwMode="auto">
            <a:xfrm>
              <a:off x="10583733"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2" name="Oval 12"/>
            <p:cNvSpPr>
              <a:spLocks noChangeArrowheads="1"/>
            </p:cNvSpPr>
            <p:nvPr/>
          </p:nvSpPr>
          <p:spPr bwMode="auto">
            <a:xfrm>
              <a:off x="8913460"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573" name="Oval 13"/>
            <p:cNvSpPr>
              <a:spLocks noChangeArrowheads="1"/>
            </p:cNvSpPr>
            <p:nvPr/>
          </p:nvSpPr>
          <p:spPr bwMode="auto">
            <a:xfrm>
              <a:off x="11140491" y="2116042"/>
              <a:ext cx="371172" cy="519195"/>
            </a:xfrm>
            <a:prstGeom prst="ellipse">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endParaRPr lang="en-US"/>
            </a:p>
          </p:txBody>
        </p:sp>
        <p:sp>
          <p:nvSpPr>
            <p:cNvPr id="194653" name="Line 93"/>
            <p:cNvSpPr>
              <a:spLocks noChangeShapeType="1"/>
            </p:cNvSpPr>
            <p:nvPr/>
          </p:nvSpPr>
          <p:spPr bwMode="auto">
            <a:xfrm flipH="1">
              <a:off x="8555720" y="1851238"/>
              <a:ext cx="0" cy="2648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4" name="Line 94"/>
            <p:cNvSpPr>
              <a:spLocks noChangeShapeType="1"/>
            </p:cNvSpPr>
            <p:nvPr/>
          </p:nvSpPr>
          <p:spPr bwMode="auto">
            <a:xfrm>
              <a:off x="9112478" y="1851238"/>
              <a:ext cx="0" cy="2648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5" name="Line 95"/>
            <p:cNvSpPr>
              <a:spLocks noChangeShapeType="1"/>
            </p:cNvSpPr>
            <p:nvPr/>
          </p:nvSpPr>
          <p:spPr bwMode="auto">
            <a:xfrm>
              <a:off x="9669234" y="1851238"/>
              <a:ext cx="1" cy="2648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6" name="Line 96"/>
            <p:cNvSpPr>
              <a:spLocks noChangeShapeType="1"/>
            </p:cNvSpPr>
            <p:nvPr/>
          </p:nvSpPr>
          <p:spPr bwMode="auto">
            <a:xfrm>
              <a:off x="10225991" y="1863157"/>
              <a:ext cx="2" cy="2528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7" name="Line 97"/>
            <p:cNvSpPr>
              <a:spLocks noChangeShapeType="1"/>
            </p:cNvSpPr>
            <p:nvPr/>
          </p:nvSpPr>
          <p:spPr bwMode="auto">
            <a:xfrm>
              <a:off x="10782747" y="1863157"/>
              <a:ext cx="3" cy="2528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94658" name="Line 98"/>
            <p:cNvSpPr>
              <a:spLocks noChangeShapeType="1"/>
            </p:cNvSpPr>
            <p:nvPr/>
          </p:nvSpPr>
          <p:spPr bwMode="auto">
            <a:xfrm>
              <a:off x="11339506" y="1863157"/>
              <a:ext cx="2" cy="2528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grpSp>
      <p:sp>
        <p:nvSpPr>
          <p:cNvPr id="194679" name="Flowchart: Magnetic Disk 194678"/>
          <p:cNvSpPr/>
          <p:nvPr/>
        </p:nvSpPr>
        <p:spPr bwMode="auto">
          <a:xfrm>
            <a:off x="8442780" y="1470891"/>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1" name="Flowchart: Magnetic Disk 160"/>
          <p:cNvSpPr/>
          <p:nvPr/>
        </p:nvSpPr>
        <p:spPr bwMode="auto">
          <a:xfrm>
            <a:off x="9012970" y="1470891"/>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2" name="Flowchart: Magnetic Disk 161"/>
          <p:cNvSpPr/>
          <p:nvPr/>
        </p:nvSpPr>
        <p:spPr bwMode="auto">
          <a:xfrm>
            <a:off x="9556296" y="146396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4" name="Flowchart: Magnetic Disk 163"/>
          <p:cNvSpPr/>
          <p:nvPr/>
        </p:nvSpPr>
        <p:spPr bwMode="auto">
          <a:xfrm>
            <a:off x="10113053" y="1452996"/>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5" name="Flowchart: Magnetic Disk 164"/>
          <p:cNvSpPr/>
          <p:nvPr/>
        </p:nvSpPr>
        <p:spPr bwMode="auto">
          <a:xfrm>
            <a:off x="10683243" y="1452996"/>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6" name="Flowchart: Magnetic Disk 165"/>
          <p:cNvSpPr/>
          <p:nvPr/>
        </p:nvSpPr>
        <p:spPr bwMode="auto">
          <a:xfrm>
            <a:off x="11240000" y="1452708"/>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7" name="Flowchart: Magnetic Disk 166"/>
          <p:cNvSpPr/>
          <p:nvPr/>
        </p:nvSpPr>
        <p:spPr bwMode="auto">
          <a:xfrm>
            <a:off x="9053267" y="61779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68" name="Flowchart: Magnetic Disk 167"/>
          <p:cNvSpPr/>
          <p:nvPr/>
        </p:nvSpPr>
        <p:spPr bwMode="auto">
          <a:xfrm>
            <a:off x="9610025" y="617822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0" name="Flowchart: Magnetic Disk 169"/>
          <p:cNvSpPr/>
          <p:nvPr/>
        </p:nvSpPr>
        <p:spPr bwMode="auto">
          <a:xfrm>
            <a:off x="10166783" y="61779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1" name="Flowchart: Magnetic Disk 170"/>
          <p:cNvSpPr/>
          <p:nvPr/>
        </p:nvSpPr>
        <p:spPr bwMode="auto">
          <a:xfrm>
            <a:off x="10723540" y="61779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172" name="Group 171"/>
          <p:cNvGrpSpPr/>
          <p:nvPr/>
        </p:nvGrpSpPr>
        <p:grpSpPr>
          <a:xfrm>
            <a:off x="6832976" y="1369886"/>
            <a:ext cx="1523726" cy="338554"/>
            <a:chOff x="6851592" y="5967266"/>
            <a:chExt cx="1951444" cy="338554"/>
          </a:xfrm>
        </p:grpSpPr>
        <p:cxnSp>
          <p:nvCxnSpPr>
            <p:cNvPr id="173" name="Straight Arrow Connector 172"/>
            <p:cNvCxnSpPr>
              <a:stCxn id="174" idx="3"/>
            </p:cNvCxnSpPr>
            <p:nvPr/>
          </p:nvCxnSpPr>
          <p:spPr>
            <a:xfrm>
              <a:off x="8379101" y="6136543"/>
              <a:ext cx="423935" cy="1539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4" name="TextBox 173"/>
            <p:cNvSpPr txBox="1"/>
            <p:nvPr/>
          </p:nvSpPr>
          <p:spPr>
            <a:xfrm>
              <a:off x="6851592" y="5967266"/>
              <a:ext cx="1527509"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smtClean="0"/>
                <a:t>Input</a:t>
              </a:r>
              <a:endParaRPr lang="en-US" sz="1600" dirty="0"/>
            </a:p>
          </p:txBody>
        </p:sp>
      </p:grpSp>
      <p:cxnSp>
        <p:nvCxnSpPr>
          <p:cNvPr id="182" name="Straight Connector 181"/>
          <p:cNvCxnSpPr>
            <a:stCxn id="126" idx="1"/>
          </p:cNvCxnSpPr>
          <p:nvPr/>
        </p:nvCxnSpPr>
        <p:spPr>
          <a:xfrm flipH="1">
            <a:off x="3601241" y="6296852"/>
            <a:ext cx="3231735"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27639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7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467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66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6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68" grpId="0" animBg="1"/>
      <p:bldP spid="170" grpId="0" animBg="1"/>
      <p:bldP spid="17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2"/>
            <a:ext cx="11149013" cy="1218795"/>
          </a:xfrm>
        </p:spPr>
        <p:txBody>
          <a:bodyPr>
            <a:normAutofit/>
          </a:bodyPr>
          <a:lstStyle/>
          <a:p>
            <a:r>
              <a:rPr lang="en-US" dirty="0" smtClean="0"/>
              <a:t>How does LINQ to HPC work?</a:t>
            </a:r>
            <a:br>
              <a:rPr lang="en-US" dirty="0" smtClean="0"/>
            </a:br>
            <a:r>
              <a:rPr lang="en-US" sz="3600" dirty="0" smtClean="0">
                <a:latin typeface="+mn-lt"/>
              </a:rPr>
              <a:t>A LINQ to HPC query under the hood</a:t>
            </a:r>
            <a:endParaRPr lang="en-US" dirty="0">
              <a:latin typeface="+mn-lt"/>
            </a:endParaRPr>
          </a:p>
        </p:txBody>
      </p:sp>
      <p:sp>
        <p:nvSpPr>
          <p:cNvPr id="3" name="Snip Same Side Corner Rectangle 2"/>
          <p:cNvSpPr/>
          <p:nvPr/>
        </p:nvSpPr>
        <p:spPr>
          <a:xfrm rot="16200000">
            <a:off x="9549004" y="2995186"/>
            <a:ext cx="1141303" cy="3175182"/>
          </a:xfrm>
          <a:prstGeom prst="snip2SameRect">
            <a:avLst>
              <a:gd name="adj1" fmla="val 43229"/>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nip Same Side Corner Rectangle 3"/>
          <p:cNvSpPr/>
          <p:nvPr/>
        </p:nvSpPr>
        <p:spPr>
          <a:xfrm rot="16200000">
            <a:off x="9481032" y="1724079"/>
            <a:ext cx="1219199" cy="3116901"/>
          </a:xfrm>
          <a:prstGeom prst="snip2SameRect">
            <a:avLst>
              <a:gd name="adj1" fmla="val 46568"/>
              <a:gd name="adj2" fmla="val 0"/>
            </a:avLst>
          </a:prstGeom>
          <a:solidFill>
            <a:schemeClr val="accent1">
              <a:alpha val="4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640912" y="4196927"/>
            <a:ext cx="1301922" cy="210089"/>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smtClean="0">
                <a:solidFill>
                  <a:srgbClr val="000000"/>
                </a:solidFill>
              </a:rPr>
              <a:t>HPC Head Node</a:t>
            </a:r>
            <a:endParaRPr lang="en-US" sz="1200" b="1" dirty="0">
              <a:solidFill>
                <a:srgbClr val="000000"/>
              </a:solidFill>
            </a:endParaRPr>
          </a:p>
        </p:txBody>
      </p:sp>
      <p:pic>
        <p:nvPicPr>
          <p:cNvPr id="12" name="Picture 2" descr="\\eventsql\dvd\Online_ART\DVD_ART36\Artwork_Imagery\Icons - Illustrations\_ VISTA STYLE\serv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193" y="3206325"/>
            <a:ext cx="1257784" cy="94358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50"/>
          <p:cNvGrpSpPr/>
          <p:nvPr/>
        </p:nvGrpSpPr>
        <p:grpSpPr>
          <a:xfrm>
            <a:off x="101573" y="3053926"/>
            <a:ext cx="2742486" cy="2426840"/>
            <a:chOff x="76200" y="2590801"/>
            <a:chExt cx="2057400" cy="2426840"/>
          </a:xfrm>
        </p:grpSpPr>
        <p:sp>
          <p:nvSpPr>
            <p:cNvPr id="5" name="Rectangle 4"/>
            <p:cNvSpPr/>
            <p:nvPr/>
          </p:nvSpPr>
          <p:spPr>
            <a:xfrm>
              <a:off x="76200" y="2590801"/>
              <a:ext cx="1219200" cy="12222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rgbClr val="000000"/>
                  </a:solidFill>
                </a:rPr>
                <a:t>Application that calls LINQ to HPC APIs</a:t>
              </a:r>
              <a:endParaRPr lang="en-US" sz="1400" dirty="0">
                <a:solidFill>
                  <a:srgbClr val="000000"/>
                </a:solidFill>
              </a:endParaRPr>
            </a:p>
          </p:txBody>
        </p:sp>
        <p:cxnSp>
          <p:nvCxnSpPr>
            <p:cNvPr id="6" name="Straight Arrow Connector 5"/>
            <p:cNvCxnSpPr/>
            <p:nvPr/>
          </p:nvCxnSpPr>
          <p:spPr>
            <a:xfrm>
              <a:off x="1371600" y="3429000"/>
              <a:ext cx="685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9" name="Group 14"/>
            <p:cNvGrpSpPr/>
            <p:nvPr/>
          </p:nvGrpSpPr>
          <p:grpSpPr>
            <a:xfrm>
              <a:off x="457200" y="4044569"/>
              <a:ext cx="1676400" cy="973072"/>
              <a:chOff x="609600" y="4355338"/>
              <a:chExt cx="1676400" cy="973072"/>
            </a:xfrm>
          </p:grpSpPr>
          <p:sp>
            <p:nvSpPr>
              <p:cNvPr id="16" name="Rounded Rectangle 15"/>
              <p:cNvSpPr/>
              <p:nvPr/>
            </p:nvSpPr>
            <p:spPr>
              <a:xfrm>
                <a:off x="762000" y="4495799"/>
                <a:ext cx="1524000" cy="8326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rgbClr val="000000"/>
                    </a:solidFill>
                  </a:rPr>
                  <a:t> Submit LINQ to HPC Job</a:t>
                </a:r>
                <a:endParaRPr lang="en-US" dirty="0">
                  <a:solidFill>
                    <a:srgbClr val="000000"/>
                  </a:solidFill>
                </a:endParaRPr>
              </a:p>
            </p:txBody>
          </p:sp>
          <p:sp>
            <p:nvSpPr>
              <p:cNvPr id="17" name="Oval 16"/>
              <p:cNvSpPr/>
              <p:nvPr/>
            </p:nvSpPr>
            <p:spPr>
              <a:xfrm>
                <a:off x="609600" y="435533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18" name="Oval 17"/>
            <p:cNvSpPr/>
            <p:nvPr/>
          </p:nvSpPr>
          <p:spPr>
            <a:xfrm>
              <a:off x="1295400" y="3218629"/>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1</a:t>
              </a:r>
              <a:endParaRPr lang="en-US" dirty="0"/>
            </a:p>
          </p:txBody>
        </p:sp>
      </p:grpSp>
      <p:sp>
        <p:nvSpPr>
          <p:cNvPr id="32" name="Rounded Rectangle 31"/>
          <p:cNvSpPr/>
          <p:nvPr/>
        </p:nvSpPr>
        <p:spPr>
          <a:xfrm>
            <a:off x="6462617" y="5186586"/>
            <a:ext cx="2069444" cy="187125"/>
          </a:xfrm>
          <a:prstGeom prst="round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sz="1200" b="1" dirty="0">
                <a:solidFill>
                  <a:srgbClr val="333333"/>
                </a:solidFill>
              </a:rPr>
              <a:t>HPC Compute Nodes</a:t>
            </a:r>
          </a:p>
        </p:txBody>
      </p:sp>
      <p:pic>
        <p:nvPicPr>
          <p:cNvPr id="33"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5977" y="4044261"/>
            <a:ext cx="2476696" cy="1237163"/>
          </a:xfrm>
          <a:prstGeom prst="rect">
            <a:avLst/>
          </a:prstGeom>
          <a:extLst>
            <a:ext uri="{909E8E84-426E-40DD-AFC4-6F175D3DCCD1}">
              <a14:hiddenFill xmlns:a14="http://schemas.microsoft.com/office/drawing/2010/main">
                <a:solidFill>
                  <a:srgbClr val="FFFFFF"/>
                </a:solidFill>
              </a14:hiddenFill>
            </a:ext>
          </a:extLst>
        </p:spPr>
      </p:pic>
      <p:pic>
        <p:nvPicPr>
          <p:cNvPr id="34"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8156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587061"/>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3935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31649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9090" y="2936346"/>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ventsql\dvd\Online_ART\DVD_ART36\Artwork_Imagery\Icons - Illustrations\_ VIRTUALIZATION ICONS\server.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59090" y="27406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5120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1786" y="2283492"/>
            <a:ext cx="2476696" cy="123716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3" descr="\\eventsql\dvd\Online_ART\DVD_ART36\Artwork_Imagery\Icons - Illustrations\_ VIRTUALIZATION ICONS\server.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1619" y="2654967"/>
            <a:ext cx="2476696" cy="123716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56"/>
          <p:cNvGrpSpPr/>
          <p:nvPr/>
        </p:nvGrpSpPr>
        <p:grpSpPr>
          <a:xfrm>
            <a:off x="7846441" y="1381790"/>
            <a:ext cx="3816734" cy="2283522"/>
            <a:chOff x="5886364" y="918665"/>
            <a:chExt cx="2863296" cy="2283522"/>
          </a:xfrm>
        </p:grpSpPr>
        <p:grpSp>
          <p:nvGrpSpPr>
            <p:cNvPr id="26" name="Group 28"/>
            <p:cNvGrpSpPr/>
            <p:nvPr/>
          </p:nvGrpSpPr>
          <p:grpSpPr>
            <a:xfrm>
              <a:off x="6705600" y="918665"/>
              <a:ext cx="2044060" cy="1130299"/>
              <a:chOff x="89541" y="4349371"/>
              <a:chExt cx="2044060" cy="1130299"/>
            </a:xfrm>
          </p:grpSpPr>
          <p:sp>
            <p:nvSpPr>
              <p:cNvPr id="30" name="Rounded Rectangle 29"/>
              <p:cNvSpPr/>
              <p:nvPr/>
            </p:nvSpPr>
            <p:spPr>
              <a:xfrm>
                <a:off x="247651" y="4495799"/>
                <a:ext cx="1885950" cy="9838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Graph </a:t>
                </a:r>
                <a:r>
                  <a:rPr lang="en-US" sz="1400" dirty="0">
                    <a:solidFill>
                      <a:srgbClr val="000000"/>
                    </a:solidFill>
                  </a:rPr>
                  <a:t>Manager starts/stops </a:t>
                </a:r>
                <a:r>
                  <a:rPr lang="en-US" sz="1400" dirty="0" smtClean="0">
                    <a:solidFill>
                      <a:srgbClr val="000000"/>
                    </a:solidFill>
                  </a:rPr>
                  <a:t>Vertices</a:t>
                </a:r>
                <a:endParaRPr lang="en-US" sz="1400" dirty="0">
                  <a:solidFill>
                    <a:srgbClr val="000000"/>
                  </a:solidFill>
                </a:endParaRPr>
              </a:p>
            </p:txBody>
          </p:sp>
          <p:sp>
            <p:nvSpPr>
              <p:cNvPr id="31" name="Oval 30"/>
              <p:cNvSpPr/>
              <p:nvPr/>
            </p:nvSpPr>
            <p:spPr>
              <a:xfrm>
                <a:off x="89541" y="4349371"/>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3a</a:t>
                </a:r>
                <a:endParaRPr lang="en-US" dirty="0"/>
              </a:p>
            </p:txBody>
          </p:sp>
        </p:grpSp>
        <p:sp>
          <p:nvSpPr>
            <p:cNvPr id="43" name="Oval 42"/>
            <p:cNvSpPr/>
            <p:nvPr/>
          </p:nvSpPr>
          <p:spPr>
            <a:xfrm>
              <a:off x="5886364" y="2833126"/>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3a</a:t>
              </a:r>
              <a:endParaRPr lang="en-US" dirty="0"/>
            </a:p>
          </p:txBody>
        </p:sp>
      </p:grpSp>
      <p:sp>
        <p:nvSpPr>
          <p:cNvPr id="13" name="TextBox 12"/>
          <p:cNvSpPr txBox="1"/>
          <p:nvPr/>
        </p:nvSpPr>
        <p:spPr>
          <a:xfrm>
            <a:off x="3408066" y="3783526"/>
            <a:ext cx="553357" cy="338554"/>
          </a:xfrm>
          <a:prstGeom prst="rect">
            <a:avLst/>
          </a:prstGeom>
          <a:noFill/>
        </p:spPr>
        <p:txBody>
          <a:bodyPr wrap="none" rtlCol="0">
            <a:spAutoFit/>
          </a:bodyPr>
          <a:lstStyle/>
          <a:p>
            <a:r>
              <a:rPr lang="en-US" sz="1600" b="1" dirty="0" smtClean="0"/>
              <a:t>DSC</a:t>
            </a:r>
            <a:endParaRPr lang="en-US" sz="1600" b="1" dirty="0"/>
          </a:p>
        </p:txBody>
      </p:sp>
      <p:pic>
        <p:nvPicPr>
          <p:cNvPr id="14" name="Picture 4" descr="da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570" y="3401797"/>
            <a:ext cx="466782" cy="420214"/>
          </a:xfrm>
          <a:prstGeom prst="rect">
            <a:avLst/>
          </a:prstGeom>
          <a:noFill/>
          <a:ln w="9525">
            <a:noFill/>
            <a:miter lim="800000"/>
            <a:headEnd/>
            <a:tailEnd/>
          </a:ln>
        </p:spPr>
      </p:pic>
      <p:grpSp>
        <p:nvGrpSpPr>
          <p:cNvPr id="29" name="Group 52"/>
          <p:cNvGrpSpPr/>
          <p:nvPr/>
        </p:nvGrpSpPr>
        <p:grpSpPr>
          <a:xfrm>
            <a:off x="3366624" y="1770652"/>
            <a:ext cx="2879355" cy="1894386"/>
            <a:chOff x="2525624" y="1307527"/>
            <a:chExt cx="2160079" cy="1894386"/>
          </a:xfrm>
        </p:grpSpPr>
        <p:cxnSp>
          <p:nvCxnSpPr>
            <p:cNvPr id="7" name="Straight Arrow Connector 6"/>
            <p:cNvCxnSpPr/>
            <p:nvPr/>
          </p:nvCxnSpPr>
          <p:spPr>
            <a:xfrm flipV="1">
              <a:off x="3222921" y="2896144"/>
              <a:ext cx="1462782" cy="121236"/>
            </a:xfrm>
            <a:prstGeom prst="straightConnector1">
              <a:avLst/>
            </a:prstGeom>
            <a:ln>
              <a:tailEnd type="arrow"/>
            </a:ln>
          </p:spPr>
          <p:style>
            <a:lnRef idx="2">
              <a:schemeClr val="accent1"/>
            </a:lnRef>
            <a:fillRef idx="1">
              <a:schemeClr val="lt1"/>
            </a:fillRef>
            <a:effectRef idx="0">
              <a:schemeClr val="accent1"/>
            </a:effectRef>
            <a:fontRef idx="minor">
              <a:schemeClr val="dk1"/>
            </a:fontRef>
          </p:style>
        </p:cxnSp>
        <p:grpSp>
          <p:nvGrpSpPr>
            <p:cNvPr id="51" name="Group 21"/>
            <p:cNvGrpSpPr/>
            <p:nvPr/>
          </p:nvGrpSpPr>
          <p:grpSpPr>
            <a:xfrm>
              <a:off x="2525624" y="1307527"/>
              <a:ext cx="1835200" cy="1146126"/>
              <a:chOff x="612725" y="4170806"/>
              <a:chExt cx="1835200" cy="1146126"/>
            </a:xfrm>
          </p:grpSpPr>
          <p:sp>
            <p:nvSpPr>
              <p:cNvPr id="23" name="Rounded Rectangle 22"/>
              <p:cNvSpPr/>
              <p:nvPr/>
            </p:nvSpPr>
            <p:spPr>
              <a:xfrm>
                <a:off x="761999" y="4355337"/>
                <a:ext cx="1685926" cy="9615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 A LINQ to HPC </a:t>
                </a:r>
                <a:r>
                  <a:rPr lang="en-US" sz="1400" dirty="0">
                    <a:solidFill>
                      <a:srgbClr val="000000"/>
                    </a:solidFill>
                  </a:rPr>
                  <a:t>job starts 1 basic </a:t>
                </a:r>
                <a:r>
                  <a:rPr lang="en-US" sz="1400" dirty="0" smtClean="0">
                    <a:solidFill>
                      <a:srgbClr val="000000"/>
                    </a:solidFill>
                  </a:rPr>
                  <a:t>task assigning a node as the GM</a:t>
                </a:r>
                <a:endParaRPr lang="en-US" sz="1400" dirty="0">
                  <a:solidFill>
                    <a:srgbClr val="000000"/>
                  </a:solidFill>
                </a:endParaRPr>
              </a:p>
            </p:txBody>
          </p:sp>
          <p:sp>
            <p:nvSpPr>
              <p:cNvPr id="24" name="Oval 23"/>
              <p:cNvSpPr/>
              <p:nvPr/>
            </p:nvSpPr>
            <p:spPr>
              <a:xfrm>
                <a:off x="612725" y="4170806"/>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2a</a:t>
                </a:r>
                <a:endParaRPr lang="en-US" dirty="0"/>
              </a:p>
            </p:txBody>
          </p:sp>
        </p:grpSp>
        <p:sp>
          <p:nvSpPr>
            <p:cNvPr id="25" name="Oval 24"/>
            <p:cNvSpPr/>
            <p:nvPr/>
          </p:nvSpPr>
          <p:spPr>
            <a:xfrm>
              <a:off x="3041946" y="2832852"/>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2a</a:t>
              </a:r>
              <a:endParaRPr lang="en-US" dirty="0"/>
            </a:p>
          </p:txBody>
        </p:sp>
      </p:grpSp>
      <p:grpSp>
        <p:nvGrpSpPr>
          <p:cNvPr id="52" name="Group 55"/>
          <p:cNvGrpSpPr/>
          <p:nvPr/>
        </p:nvGrpSpPr>
        <p:grpSpPr>
          <a:xfrm>
            <a:off x="6462617" y="2938469"/>
            <a:ext cx="4913620" cy="3282454"/>
            <a:chOff x="4848225" y="2475344"/>
            <a:chExt cx="3686175" cy="3282454"/>
          </a:xfrm>
        </p:grpSpPr>
        <p:grpSp>
          <p:nvGrpSpPr>
            <p:cNvPr id="53" name="Group 25"/>
            <p:cNvGrpSpPr/>
            <p:nvPr/>
          </p:nvGrpSpPr>
          <p:grpSpPr>
            <a:xfrm>
              <a:off x="6553200" y="4724399"/>
              <a:ext cx="1981200" cy="1033399"/>
              <a:chOff x="371475" y="4349371"/>
              <a:chExt cx="1981200" cy="1033399"/>
            </a:xfrm>
          </p:grpSpPr>
          <p:sp>
            <p:nvSpPr>
              <p:cNvPr id="27" name="Rounded Rectangle 26"/>
              <p:cNvSpPr/>
              <p:nvPr/>
            </p:nvSpPr>
            <p:spPr>
              <a:xfrm>
                <a:off x="566732" y="4495799"/>
                <a:ext cx="1785943" cy="88697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LINQ to HPC Vertices read </a:t>
                </a:r>
                <a:r>
                  <a:rPr lang="en-US" sz="1400" dirty="0">
                    <a:solidFill>
                      <a:srgbClr val="000000"/>
                    </a:solidFill>
                  </a:rPr>
                  <a:t>and </a:t>
                </a:r>
                <a:r>
                  <a:rPr lang="en-US" sz="1400" dirty="0" smtClean="0">
                    <a:solidFill>
                      <a:srgbClr val="000000"/>
                    </a:solidFill>
                  </a:rPr>
                  <a:t>write files</a:t>
                </a:r>
                <a:endParaRPr lang="en-US" sz="1400" dirty="0">
                  <a:solidFill>
                    <a:srgbClr val="000000"/>
                  </a:solidFill>
                </a:endParaRPr>
              </a:p>
            </p:txBody>
          </p:sp>
          <p:sp>
            <p:nvSpPr>
              <p:cNvPr id="28" name="Oval 27"/>
              <p:cNvSpPr/>
              <p:nvPr/>
            </p:nvSpPr>
            <p:spPr>
              <a:xfrm>
                <a:off x="371475" y="4349371"/>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3b</a:t>
                </a:r>
                <a:endParaRPr lang="en-US" dirty="0"/>
              </a:p>
            </p:txBody>
          </p:sp>
        </p:grpSp>
        <p:cxnSp>
          <p:nvCxnSpPr>
            <p:cNvPr id="45" name="Straight Arrow Connector 44"/>
            <p:cNvCxnSpPr/>
            <p:nvPr/>
          </p:nvCxnSpPr>
          <p:spPr>
            <a:xfrm flipV="1">
              <a:off x="5029200" y="2475344"/>
              <a:ext cx="0" cy="84505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6" name="Oval 45"/>
            <p:cNvSpPr/>
            <p:nvPr/>
          </p:nvSpPr>
          <p:spPr>
            <a:xfrm>
              <a:off x="4848225" y="3270712"/>
              <a:ext cx="361950" cy="369061"/>
            </a:xfrm>
            <a:prstGeom prst="ellipse">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3b</a:t>
              </a:r>
              <a:endParaRPr lang="en-US" dirty="0"/>
            </a:p>
          </p:txBody>
        </p:sp>
        <p:cxnSp>
          <p:nvCxnSpPr>
            <p:cNvPr id="44" name="Straight Arrow Connector 43"/>
            <p:cNvCxnSpPr/>
            <p:nvPr/>
          </p:nvCxnSpPr>
          <p:spPr>
            <a:xfrm>
              <a:off x="5029200" y="3648889"/>
              <a:ext cx="0" cy="6183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54" name="Group 54"/>
          <p:cNvGrpSpPr/>
          <p:nvPr/>
        </p:nvGrpSpPr>
        <p:grpSpPr>
          <a:xfrm>
            <a:off x="3447682" y="3587331"/>
            <a:ext cx="2824104" cy="2458589"/>
            <a:chOff x="2586435" y="3124203"/>
            <a:chExt cx="2118630" cy="2458589"/>
          </a:xfrm>
        </p:grpSpPr>
        <p:cxnSp>
          <p:nvCxnSpPr>
            <p:cNvPr id="8" name="Straight Arrow Connector 7"/>
            <p:cNvCxnSpPr>
              <a:stCxn id="47" idx="7"/>
            </p:cNvCxnSpPr>
            <p:nvPr/>
          </p:nvCxnSpPr>
          <p:spPr>
            <a:xfrm flipV="1">
              <a:off x="3407694" y="3124203"/>
              <a:ext cx="1297371" cy="5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47" idx="6"/>
            </p:cNvCxnSpPr>
            <p:nvPr/>
          </p:nvCxnSpPr>
          <p:spPr>
            <a:xfrm flipV="1">
              <a:off x="3460701" y="3686784"/>
              <a:ext cx="1225003" cy="1262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7" idx="5"/>
              <a:endCxn id="33" idx="1"/>
            </p:cNvCxnSpPr>
            <p:nvPr/>
          </p:nvCxnSpPr>
          <p:spPr>
            <a:xfrm>
              <a:off x="3407693" y="3943508"/>
              <a:ext cx="1278010" cy="268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5" name="Group 18"/>
            <p:cNvGrpSpPr/>
            <p:nvPr/>
          </p:nvGrpSpPr>
          <p:grpSpPr>
            <a:xfrm>
              <a:off x="2586435" y="4311270"/>
              <a:ext cx="2109105" cy="1271522"/>
              <a:chOff x="257261" y="4208148"/>
              <a:chExt cx="2109105" cy="1271522"/>
            </a:xfrm>
          </p:grpSpPr>
          <p:sp>
            <p:nvSpPr>
              <p:cNvPr id="20" name="Rounded Rectangle 19"/>
              <p:cNvSpPr/>
              <p:nvPr/>
            </p:nvSpPr>
            <p:spPr>
              <a:xfrm>
                <a:off x="371475" y="4349371"/>
                <a:ext cx="1994891" cy="11302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solidFill>
                      <a:srgbClr val="000000"/>
                    </a:solidFill>
                  </a:rPr>
                  <a:t>  The LINQ to HPC job also starts a set of  tasks across the rest of the nodes as VH</a:t>
                </a:r>
                <a:endParaRPr lang="en-US" sz="1400" dirty="0">
                  <a:solidFill>
                    <a:srgbClr val="000000"/>
                  </a:solidFill>
                </a:endParaRPr>
              </a:p>
            </p:txBody>
          </p:sp>
          <p:sp>
            <p:nvSpPr>
              <p:cNvPr id="21" name="Oval 20"/>
              <p:cNvSpPr/>
              <p:nvPr/>
            </p:nvSpPr>
            <p:spPr>
              <a:xfrm>
                <a:off x="257261" y="4208148"/>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lang="en-US" dirty="0" smtClean="0"/>
                  <a:t>2b</a:t>
                </a:r>
                <a:endParaRPr lang="en-US" dirty="0"/>
              </a:p>
            </p:txBody>
          </p:sp>
        </p:grpSp>
        <p:sp>
          <p:nvSpPr>
            <p:cNvPr id="47" name="Oval 46"/>
            <p:cNvSpPr/>
            <p:nvPr/>
          </p:nvSpPr>
          <p:spPr>
            <a:xfrm>
              <a:off x="3098750" y="3628495"/>
              <a:ext cx="361950" cy="369061"/>
            </a:xfrm>
            <a:prstGeom prst="ellipse">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dirty="0" smtClean="0"/>
                <a:t>2b</a:t>
              </a:r>
              <a:endParaRPr lang="en-US" dirty="0"/>
            </a:p>
          </p:txBody>
        </p:sp>
      </p:grpSp>
      <p:pic>
        <p:nvPicPr>
          <p:cNvPr id="48" name="Picture 3" descr="\\eventsql\dvd\Online_ART\DVD_ART36\Artwork_Imagery\Icons - Illustrations\_ VIRTUALIZATION ICONS\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0545" y="3968330"/>
            <a:ext cx="2476696" cy="123716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9687576" y="2944080"/>
            <a:ext cx="1605710" cy="276999"/>
          </a:xfrm>
          <a:prstGeom prst="rect">
            <a:avLst/>
          </a:prstGeom>
          <a:noFill/>
        </p:spPr>
        <p:txBody>
          <a:bodyPr wrap="square" rtlCol="0">
            <a:spAutoFit/>
          </a:bodyPr>
          <a:lstStyle/>
          <a:p>
            <a:pPr algn="ctr"/>
            <a:r>
              <a:rPr lang="en-US" sz="1200" dirty="0" smtClean="0">
                <a:solidFill>
                  <a:schemeClr val="bg1"/>
                </a:solidFill>
              </a:rPr>
              <a:t>Graph Manager</a:t>
            </a:r>
            <a:endParaRPr lang="en-US" sz="1200" dirty="0">
              <a:solidFill>
                <a:schemeClr val="bg1"/>
              </a:solidFill>
            </a:endParaRPr>
          </a:p>
        </p:txBody>
      </p:sp>
      <p:sp>
        <p:nvSpPr>
          <p:cNvPr id="50" name="TextBox 49"/>
          <p:cNvSpPr txBox="1"/>
          <p:nvPr/>
        </p:nvSpPr>
        <p:spPr>
          <a:xfrm>
            <a:off x="9751060" y="4268665"/>
            <a:ext cx="1605710" cy="276999"/>
          </a:xfrm>
          <a:prstGeom prst="rect">
            <a:avLst/>
          </a:prstGeom>
          <a:noFill/>
        </p:spPr>
        <p:txBody>
          <a:bodyPr wrap="square" rtlCol="0">
            <a:spAutoFit/>
          </a:bodyPr>
          <a:lstStyle/>
          <a:p>
            <a:pPr algn="ctr"/>
            <a:r>
              <a:rPr lang="en-US" sz="1200" dirty="0" smtClean="0">
                <a:solidFill>
                  <a:schemeClr val="bg1"/>
                </a:solidFill>
              </a:rPr>
              <a:t>Vertex Host</a:t>
            </a:r>
            <a:endParaRPr lang="en-US" sz="1200" dirty="0">
              <a:solidFill>
                <a:schemeClr val="bg1"/>
              </a:solidFill>
            </a:endParaRPr>
          </a:p>
        </p:txBody>
      </p:sp>
      <p:sp>
        <p:nvSpPr>
          <p:cNvPr id="56" name="Flowchart: Magnetic Disk 55"/>
          <p:cNvSpPr/>
          <p:nvPr/>
        </p:nvSpPr>
        <p:spPr bwMode="auto">
          <a:xfrm>
            <a:off x="8796584" y="3168385"/>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57" name="Flowchart: Magnetic Disk 56"/>
          <p:cNvSpPr/>
          <p:nvPr/>
        </p:nvSpPr>
        <p:spPr bwMode="auto">
          <a:xfrm>
            <a:off x="8796584" y="4268665"/>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
        <p:nvSpPr>
          <p:cNvPr id="58" name="Flowchart: Magnetic Disk 57"/>
          <p:cNvSpPr/>
          <p:nvPr/>
        </p:nvSpPr>
        <p:spPr bwMode="auto">
          <a:xfrm>
            <a:off x="8796584" y="3681754"/>
            <a:ext cx="199016" cy="255732"/>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chemeClr val="tx1"/>
              </a:solidFill>
            </a:endParaRPr>
          </a:p>
        </p:txBody>
      </p:sp>
    </p:spTree>
    <p:extLst>
      <p:ext uri="{BB962C8B-B14F-4D97-AF65-F5344CB8AC3E}">
        <p14:creationId xmlns:p14="http://schemas.microsoft.com/office/powerpoint/2010/main" val="897543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“Hello World”</a:t>
            </a:r>
            <a:br>
              <a:rPr lang="en-US" dirty="0" smtClean="0"/>
            </a:br>
            <a:r>
              <a:rPr lang="en-US" dirty="0" smtClean="0"/>
              <a:t>Sorting with LINQ to HPC</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853548658"/>
      </p:ext>
    </p:extLst>
  </p:cSld>
  <p:clrMapOvr>
    <a:masterClrMapping/>
  </p:clrMapOvr>
  <p:transition>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If you know LINQ then using LINQ to HPC is easy. The DSC and LINQ to HPC runtime take care of the complexity of </a:t>
            </a:r>
            <a:r>
              <a:rPr lang="en-US" sz="5000" dirty="0">
                <a:gradFill flip="none" rotWithShape="1">
                  <a:gsLst>
                    <a:gs pos="0">
                      <a:srgbClr val="FFFFFF"/>
                    </a:gs>
                    <a:gs pos="86000">
                      <a:srgbClr val="FFFFFF"/>
                    </a:gs>
                  </a:gsLst>
                  <a:lin ang="5400000" scaled="0"/>
                  <a:tileRect/>
                </a:gradFill>
                <a:latin typeface="Segoe UI Light"/>
              </a:rPr>
              <a:t>managing data and </a:t>
            </a:r>
            <a:r>
              <a:rPr lang="en-US" sz="5000" dirty="0" smtClean="0">
                <a:latin typeface="+mn-lt"/>
              </a:rPr>
              <a:t>distributing your query to the cluster.</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419603876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 Analytics with </a:t>
            </a:r>
            <a:br>
              <a:rPr lang="en-US" dirty="0" smtClean="0"/>
            </a:br>
            <a:r>
              <a:rPr lang="en-US" dirty="0" smtClean="0"/>
              <a:t>LINQ to HPC</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12542890"/>
      </p:ext>
    </p:extLst>
  </p:cSld>
  <p:clrMapOvr>
    <a:masterClrMapping/>
  </p:clrMapOvr>
  <p:transition>
    <p:strips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More complex queries are simple with LINQ to HPC. You can think about how you want to query your data, not how to phrase the query to fit a particular pattern like map/reduce.</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99681578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Model Back-Testing</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18145372"/>
      </p:ext>
    </p:extLst>
  </p:cSld>
  <p:clrMapOvr>
    <a:masterClrMapping/>
  </p:clrMapOvr>
  <p:transition>
    <p:strips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Integrating LINQ to HPC into your existing application is simple. It’s just more .NET code.</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15265234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Big Data is all about reducing time to insight by allowing users to ask ad-hoc questions of unstructured and often poorly understood data.</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421545746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Visualizing LINQ to HPC queries</a:t>
            </a:r>
            <a:endParaRPr lang="en-US" dirty="0"/>
          </a:p>
        </p:txBody>
      </p:sp>
      <p:sp>
        <p:nvSpPr>
          <p:cNvPr id="3" name="Subtitle 2"/>
          <p:cNvSpPr>
            <a:spLocks noGrp="1"/>
          </p:cNvSpPr>
          <p:nvPr>
            <p:ph type="subTitle" idx="1"/>
          </p:nvPr>
        </p:nvSpPr>
        <p:spPr/>
        <p:txBody>
          <a:bodyPr/>
          <a:lstStyle/>
          <a:p>
            <a:r>
              <a:rPr lang="en-US" dirty="0" smtClean="0">
                <a:latin typeface="+mj-lt"/>
              </a:rPr>
              <a:t>Ade Miller</a:t>
            </a:r>
          </a:p>
          <a:p>
            <a:r>
              <a:rPr lang="en-US" dirty="0" smtClean="0"/>
              <a:t>Principal Program Manager</a:t>
            </a:r>
          </a:p>
          <a:p>
            <a:r>
              <a:rPr lang="en-US" dirty="0" smtClean="0"/>
              <a:t>HPC Server</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480807471"/>
      </p:ext>
    </p:extLst>
  </p:cSld>
  <p:clrMapOvr>
    <a:masterClrMapping/>
  </p:clrMapOvr>
  <p:transition>
    <p:strips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Visualizing queries helps you get the best performance from LINQ to HPC.</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212983193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Conclusions…</a:t>
            </a:r>
            <a:endParaRPr lang="en-US" sz="4400" dirty="0">
              <a:solidFill>
                <a:srgbClr val="FFFFFF"/>
              </a:solidFill>
              <a:latin typeface="+mj-lt"/>
            </a:endParaRPr>
          </a:p>
        </p:txBody>
      </p:sp>
    </p:spTree>
    <p:extLst>
      <p:ext uri="{BB962C8B-B14F-4D97-AF65-F5344CB8AC3E}">
        <p14:creationId xmlns:p14="http://schemas.microsoft.com/office/powerpoint/2010/main" val="27506232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LINQ to HPC allows you use a powerful programming model to build big data analysis applications that are integrated with your existing assets and infrastructure.</a:t>
            </a:r>
            <a:endParaRPr lang="en-US" sz="5000" dirty="0">
              <a:latin typeface="+mn-lt"/>
            </a:endParaRPr>
          </a:p>
        </p:txBody>
      </p:sp>
    </p:spTree>
    <p:extLst>
      <p:ext uri="{BB962C8B-B14F-4D97-AF65-F5344CB8AC3E}">
        <p14:creationId xmlns:p14="http://schemas.microsoft.com/office/powerpoint/2010/main" val="135518970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a:latin typeface="+mn-lt"/>
              </a:rPr>
              <a:t>It’s </a:t>
            </a:r>
            <a:r>
              <a:rPr lang="en-US" sz="5000" dirty="0" smtClean="0">
                <a:latin typeface="+mn-lt"/>
              </a:rPr>
              <a:t>not just parallel </a:t>
            </a:r>
            <a:r>
              <a:rPr lang="en-US" sz="5000" dirty="0">
                <a:latin typeface="Consolas" pitchFamily="49" charset="0"/>
                <a:cs typeface="Consolas" pitchFamily="49" charset="0"/>
              </a:rPr>
              <a:t>for</a:t>
            </a:r>
            <a:r>
              <a:rPr lang="en-US" sz="5000" dirty="0" smtClean="0">
                <a:latin typeface="Consolas" pitchFamily="49" charset="0"/>
                <a:cs typeface="Consolas" pitchFamily="49" charset="0"/>
              </a:rPr>
              <a:t>(…)</a:t>
            </a:r>
            <a:r>
              <a:rPr lang="en-US" sz="5000" dirty="0" smtClean="0">
                <a:latin typeface="+mn-lt"/>
                <a:cs typeface="Consolas" pitchFamily="49" charset="0"/>
              </a:rPr>
              <a:t>.</a:t>
            </a:r>
            <a:r>
              <a:rPr lang="en-US" sz="5000" dirty="0" smtClean="0">
                <a:latin typeface="Consolas" pitchFamily="49" charset="0"/>
                <a:cs typeface="Consolas" pitchFamily="49" charset="0"/>
              </a:rPr>
              <a:t> </a:t>
            </a:r>
            <a:r>
              <a:rPr lang="en-US" sz="5000" dirty="0" smtClean="0">
                <a:latin typeface="+mn-lt"/>
              </a:rPr>
              <a:t>LINQ to HPC is a sophisticated distributed query processing runtime based on many years of use within Microsoft Research and MSN.</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353869774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4846320" cy="61555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a:solidFill>
                  <a:schemeClr val="tx1"/>
                </a:solidFill>
              </a:rPr>
              <a:t>SAC-452T </a:t>
            </a:r>
            <a:r>
              <a:rPr lang="en-US" sz="2000" b="1" dirty="0" smtClean="0">
                <a:solidFill>
                  <a:schemeClr val="tx1"/>
                </a:solidFill>
              </a:rPr>
              <a:t>- </a:t>
            </a:r>
            <a:r>
              <a:rPr lang="en-US" sz="2000" b="1" dirty="0">
                <a:solidFill>
                  <a:schemeClr val="tx1"/>
                </a:solidFill>
              </a:rPr>
              <a:t>Building and running HPC apps in Windows Azure</a:t>
            </a: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6557478" y="1163030"/>
            <a:ext cx="4846320" cy="640080"/>
          </a:xfrm>
          <a:prstGeom prst="rect">
            <a:avLst/>
          </a:prstGeom>
          <a:solidFill>
            <a:srgbClr val="65BC46"/>
          </a:solidFill>
        </p:spPr>
        <p:txBody>
          <a:bodyPr wrap="square" rtlCol="0">
            <a:spAutoFit/>
          </a:bodyPr>
          <a:lstStyle/>
          <a:p>
            <a:r>
              <a:rPr lang="en-US" sz="2000" b="1" dirty="0" smtClean="0"/>
              <a:t>DOCUMENTATION &amp; ARTICLES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22" name="TextBox 21"/>
          <p:cNvSpPr txBox="1"/>
          <p:nvPr/>
        </p:nvSpPr>
        <p:spPr>
          <a:xfrm>
            <a:off x="6557478" y="1818350"/>
            <a:ext cx="4846320" cy="3077766"/>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Introducing LINQ to HPC</a:t>
            </a:r>
            <a:br>
              <a:rPr lang="en-US" sz="2000" b="1" dirty="0" smtClean="0">
                <a:solidFill>
                  <a:schemeClr val="tx1"/>
                </a:solidFill>
              </a:rPr>
            </a:br>
            <a:r>
              <a:rPr lang="en-US" sz="2000" b="1" dirty="0" smtClean="0">
                <a:solidFill>
                  <a:schemeClr val="tx1"/>
                </a:solidFill>
                <a:hlinkClick r:id="rId2"/>
              </a:rPr>
              <a:t>http</a:t>
            </a:r>
            <a:r>
              <a:rPr lang="en-US" sz="2000" b="1" dirty="0">
                <a:solidFill>
                  <a:schemeClr val="tx1"/>
                </a:solidFill>
                <a:hlinkClick r:id="rId2"/>
              </a:rPr>
              <a:t>://</a:t>
            </a:r>
            <a:r>
              <a:rPr lang="en-US" sz="2000" b="1" dirty="0" smtClean="0">
                <a:solidFill>
                  <a:schemeClr val="tx1"/>
                </a:solidFill>
                <a:hlinkClick r:id="rId2"/>
              </a:rPr>
              <a:t>www.microsoft.com/download/en/details.aspx?id=13615</a:t>
            </a:r>
            <a:r>
              <a:rPr lang="en-US" sz="2000" b="1" dirty="0" smtClean="0">
                <a:solidFill>
                  <a:schemeClr val="tx1"/>
                </a:solidFill>
              </a:rPr>
              <a:t> </a:t>
            </a:r>
            <a:br>
              <a:rPr lang="en-US" sz="2000" b="1" dirty="0" smtClean="0">
                <a:solidFill>
                  <a:schemeClr val="tx1"/>
                </a:solidFill>
              </a:rPr>
            </a:b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LINQ to HPC downloads:</a:t>
            </a:r>
            <a:r>
              <a:rPr lang="en-US" sz="2000" b="1" dirty="0">
                <a:solidFill>
                  <a:schemeClr val="tx1"/>
                </a:solidFill>
              </a:rPr>
              <a:t/>
            </a:r>
            <a:br>
              <a:rPr lang="en-US" sz="2000" b="1" dirty="0">
                <a:solidFill>
                  <a:schemeClr val="tx1"/>
                </a:solidFill>
              </a:rPr>
            </a:br>
            <a:r>
              <a:rPr lang="en-US" sz="2000" b="1" dirty="0" smtClean="0">
                <a:solidFill>
                  <a:schemeClr val="tx1"/>
                </a:solidFill>
                <a:hlinkClick r:id="rId3"/>
              </a:rPr>
              <a:t>https</a:t>
            </a:r>
            <a:r>
              <a:rPr lang="en-US" sz="2000" b="1" dirty="0">
                <a:solidFill>
                  <a:schemeClr val="tx1"/>
                </a:solidFill>
                <a:hlinkClick r:id="rId3"/>
              </a:rPr>
              <a:t>://</a:t>
            </a:r>
            <a:r>
              <a:rPr lang="en-US" sz="2000" b="1" dirty="0" smtClean="0">
                <a:solidFill>
                  <a:schemeClr val="tx1"/>
                </a:solidFill>
                <a:hlinkClick r:id="rId3"/>
              </a:rPr>
              <a:t>connect.microsoft.com/hpc</a:t>
            </a:r>
            <a:r>
              <a:rPr lang="en-US" sz="2000" b="1" dirty="0" smtClean="0">
                <a:solidFill>
                  <a:schemeClr val="tx1"/>
                </a:solidFill>
              </a:rPr>
              <a:t> </a:t>
            </a:r>
            <a:br>
              <a:rPr lang="en-US" sz="2000" b="1" dirty="0" smtClean="0">
                <a:solidFill>
                  <a:schemeClr val="tx1"/>
                </a:solidFill>
              </a:rPr>
            </a:b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HPC </a:t>
            </a:r>
            <a:r>
              <a:rPr lang="en-US" sz="2000" b="1" dirty="0">
                <a:solidFill>
                  <a:schemeClr val="tx1"/>
                </a:solidFill>
              </a:rPr>
              <a:t>Team Blog:</a:t>
            </a:r>
            <a:br>
              <a:rPr lang="en-US" sz="2000" b="1" dirty="0">
                <a:solidFill>
                  <a:schemeClr val="tx1"/>
                </a:solidFill>
              </a:rPr>
            </a:br>
            <a:r>
              <a:rPr lang="en-US" sz="2000" b="1" dirty="0">
                <a:solidFill>
                  <a:schemeClr val="tx1"/>
                </a:solidFill>
                <a:hlinkClick r:id="rId4"/>
              </a:rPr>
              <a:t>http://blogs.technet.com/b/windowshpc</a:t>
            </a:r>
            <a:r>
              <a:rPr lang="en-US" sz="2000" b="1" dirty="0" smtClean="0">
                <a:solidFill>
                  <a:schemeClr val="tx1"/>
                </a:solidFill>
                <a:hlinkClick r:id="rId4"/>
              </a:rPr>
              <a:t>/</a:t>
            </a:r>
            <a:r>
              <a:rPr lang="en-US" sz="2000" b="1" dirty="0" smtClean="0">
                <a:solidFill>
                  <a:schemeClr val="tx1"/>
                </a:solidFill>
              </a:rPr>
              <a:t/>
            </a:r>
            <a:br>
              <a:rPr lang="en-US" sz="2000" b="1" dirty="0" smtClean="0">
                <a:solidFill>
                  <a:schemeClr val="tx1"/>
                </a:solidFill>
              </a:rPr>
            </a:br>
            <a:endParaRPr lang="en-US" sz="2000" b="1" dirty="0" smtClean="0">
              <a:solidFill>
                <a:schemeClr val="tx1"/>
              </a:solidFill>
            </a:endParaRPr>
          </a:p>
        </p:txBody>
      </p:sp>
    </p:spTree>
    <p:extLst>
      <p:ext uri="{BB962C8B-B14F-4D97-AF65-F5344CB8AC3E}">
        <p14:creationId xmlns:p14="http://schemas.microsoft.com/office/powerpoint/2010/main" val="1584640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Questions?</a:t>
            </a:r>
            <a:endParaRPr lang="en-US" sz="4400" dirty="0">
              <a:solidFill>
                <a:srgbClr val="FFFFFF"/>
              </a:solidFill>
              <a:latin typeface="+mj-lt"/>
            </a:endParaRPr>
          </a:p>
        </p:txBody>
      </p:sp>
    </p:spTree>
    <p:extLst>
      <p:ext uri="{BB962C8B-B14F-4D97-AF65-F5344CB8AC3E}">
        <p14:creationId xmlns:p14="http://schemas.microsoft.com/office/powerpoint/2010/main" val="4163814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24970793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1937528399"/>
      </p:ext>
    </p:extLst>
  </p:cSld>
  <p:clrMapOvr>
    <a:masterClrMapping/>
  </p:clrMapOvr>
  <p:transition>
    <p:strips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606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3"/>
          <p:cNvGrpSpPr/>
          <p:nvPr/>
        </p:nvGrpSpPr>
        <p:grpSpPr>
          <a:xfrm>
            <a:off x="4661766" y="3062139"/>
            <a:ext cx="2982002" cy="1414178"/>
            <a:chOff x="3507883" y="3048485"/>
            <a:chExt cx="2237084" cy="1414178"/>
          </a:xfrm>
        </p:grpSpPr>
        <p:pic>
          <p:nvPicPr>
            <p:cNvPr id="69" name="Picture 68" descr="server_A.png"/>
            <p:cNvPicPr>
              <a:picLocks noChangeAspect="1"/>
            </p:cNvPicPr>
            <p:nvPr/>
          </p:nvPicPr>
          <p:blipFill>
            <a:blip r:embed="rId3"/>
            <a:stretch>
              <a:fillRect/>
            </a:stretch>
          </p:blipFill>
          <p:spPr>
            <a:xfrm>
              <a:off x="3507883" y="3048485"/>
              <a:ext cx="2237083" cy="1414178"/>
            </a:xfrm>
            <a:prstGeom prst="rect">
              <a:avLst/>
            </a:prstGeom>
          </p:spPr>
        </p:pic>
        <p:pic>
          <p:nvPicPr>
            <p:cNvPr id="70" name="Picture 69" descr="server_C.png"/>
            <p:cNvPicPr>
              <a:picLocks noChangeAspect="1"/>
            </p:cNvPicPr>
            <p:nvPr/>
          </p:nvPicPr>
          <p:blipFill>
            <a:blip r:embed="rId4"/>
            <a:stretch>
              <a:fillRect/>
            </a:stretch>
          </p:blipFill>
          <p:spPr>
            <a:xfrm>
              <a:off x="3507884" y="3415829"/>
              <a:ext cx="2237083" cy="1042347"/>
            </a:xfrm>
            <a:prstGeom prst="rect">
              <a:avLst/>
            </a:prstGeom>
          </p:spPr>
        </p:pic>
      </p:grpSp>
      <p:pic>
        <p:nvPicPr>
          <p:cNvPr id="59" name="Picture 58" descr="server_C.png"/>
          <p:cNvPicPr>
            <a:picLocks noChangeAspect="1"/>
          </p:cNvPicPr>
          <p:nvPr/>
        </p:nvPicPr>
        <p:blipFill>
          <a:blip r:embed="rId5"/>
          <a:stretch>
            <a:fillRect/>
          </a:stretch>
        </p:blipFill>
        <p:spPr>
          <a:xfrm>
            <a:off x="4661254" y="3383647"/>
            <a:ext cx="2986261" cy="1092670"/>
          </a:xfrm>
          <a:prstGeom prst="rect">
            <a:avLst/>
          </a:prstGeom>
        </p:spPr>
      </p:pic>
      <p:grpSp>
        <p:nvGrpSpPr>
          <p:cNvPr id="7" name="Group 74"/>
          <p:cNvGrpSpPr/>
          <p:nvPr/>
        </p:nvGrpSpPr>
        <p:grpSpPr>
          <a:xfrm>
            <a:off x="2386825" y="3733424"/>
            <a:ext cx="2982002" cy="1414178"/>
            <a:chOff x="1820598" y="3683484"/>
            <a:chExt cx="2237084" cy="1414178"/>
          </a:xfrm>
        </p:grpSpPr>
        <p:pic>
          <p:nvPicPr>
            <p:cNvPr id="67" name="Picture 66" descr="server_A.png"/>
            <p:cNvPicPr>
              <a:picLocks noChangeAspect="1"/>
            </p:cNvPicPr>
            <p:nvPr/>
          </p:nvPicPr>
          <p:blipFill>
            <a:blip r:embed="rId3"/>
            <a:stretch>
              <a:fillRect/>
            </a:stretch>
          </p:blipFill>
          <p:spPr>
            <a:xfrm>
              <a:off x="1820598" y="3683484"/>
              <a:ext cx="2237083" cy="1414178"/>
            </a:xfrm>
            <a:prstGeom prst="rect">
              <a:avLst/>
            </a:prstGeom>
          </p:spPr>
        </p:pic>
        <p:pic>
          <p:nvPicPr>
            <p:cNvPr id="68" name="Picture 67" descr="server_C.png"/>
            <p:cNvPicPr>
              <a:picLocks noChangeAspect="1"/>
            </p:cNvPicPr>
            <p:nvPr/>
          </p:nvPicPr>
          <p:blipFill>
            <a:blip r:embed="rId4"/>
            <a:stretch>
              <a:fillRect/>
            </a:stretch>
          </p:blipFill>
          <p:spPr>
            <a:xfrm>
              <a:off x="1820599" y="4050828"/>
              <a:ext cx="2237083" cy="1042347"/>
            </a:xfrm>
            <a:prstGeom prst="rect">
              <a:avLst/>
            </a:prstGeom>
          </p:spPr>
        </p:pic>
      </p:grpSp>
      <p:grpSp>
        <p:nvGrpSpPr>
          <p:cNvPr id="8" name="Group 72"/>
          <p:cNvGrpSpPr/>
          <p:nvPr/>
        </p:nvGrpSpPr>
        <p:grpSpPr>
          <a:xfrm>
            <a:off x="4491795" y="4594343"/>
            <a:ext cx="2982002" cy="1414178"/>
            <a:chOff x="3290168" y="4554343"/>
            <a:chExt cx="2237084" cy="1414178"/>
          </a:xfrm>
        </p:grpSpPr>
        <p:pic>
          <p:nvPicPr>
            <p:cNvPr id="71" name="Picture 70" descr="server_A.png"/>
            <p:cNvPicPr>
              <a:picLocks noChangeAspect="1"/>
            </p:cNvPicPr>
            <p:nvPr/>
          </p:nvPicPr>
          <p:blipFill>
            <a:blip r:embed="rId3"/>
            <a:stretch>
              <a:fillRect/>
            </a:stretch>
          </p:blipFill>
          <p:spPr>
            <a:xfrm>
              <a:off x="3290168" y="4554343"/>
              <a:ext cx="2237083" cy="1414178"/>
            </a:xfrm>
            <a:prstGeom prst="rect">
              <a:avLst/>
            </a:prstGeom>
          </p:spPr>
        </p:pic>
        <p:pic>
          <p:nvPicPr>
            <p:cNvPr id="72" name="Picture 71" descr="server_C.png"/>
            <p:cNvPicPr>
              <a:picLocks noChangeAspect="1"/>
            </p:cNvPicPr>
            <p:nvPr/>
          </p:nvPicPr>
          <p:blipFill>
            <a:blip r:embed="rId4"/>
            <a:stretch>
              <a:fillRect/>
            </a:stretch>
          </p:blipFill>
          <p:spPr>
            <a:xfrm>
              <a:off x="3290169" y="4921687"/>
              <a:ext cx="2237083" cy="1042347"/>
            </a:xfrm>
            <a:prstGeom prst="rect">
              <a:avLst/>
            </a:prstGeom>
          </p:spPr>
        </p:pic>
      </p:grpSp>
      <p:pic>
        <p:nvPicPr>
          <p:cNvPr id="79" name="Picture 78" descr="server_C.png"/>
          <p:cNvPicPr>
            <a:picLocks noChangeAspect="1"/>
          </p:cNvPicPr>
          <p:nvPr/>
        </p:nvPicPr>
        <p:blipFill>
          <a:blip r:embed="rId5"/>
          <a:stretch>
            <a:fillRect/>
          </a:stretch>
        </p:blipFill>
        <p:spPr>
          <a:xfrm>
            <a:off x="2384695" y="4054932"/>
            <a:ext cx="2986262" cy="1092670"/>
          </a:xfrm>
          <a:prstGeom prst="rect">
            <a:avLst/>
          </a:prstGeom>
        </p:spPr>
      </p:pic>
      <p:pic>
        <p:nvPicPr>
          <p:cNvPr id="82" name="Picture 81" descr="server_C.png"/>
          <p:cNvPicPr>
            <a:picLocks noChangeAspect="1"/>
          </p:cNvPicPr>
          <p:nvPr/>
        </p:nvPicPr>
        <p:blipFill>
          <a:blip r:embed="rId6"/>
          <a:stretch>
            <a:fillRect/>
          </a:stretch>
        </p:blipFill>
        <p:spPr>
          <a:xfrm>
            <a:off x="2384695" y="3999996"/>
            <a:ext cx="2986262" cy="1147609"/>
          </a:xfrm>
          <a:prstGeom prst="rect">
            <a:avLst/>
          </a:prstGeom>
        </p:spPr>
      </p:pic>
      <p:pic>
        <p:nvPicPr>
          <p:cNvPr id="89" name="Picture 88" descr="server_C.png"/>
          <p:cNvPicPr>
            <a:picLocks noChangeAspect="1"/>
          </p:cNvPicPr>
          <p:nvPr/>
        </p:nvPicPr>
        <p:blipFill>
          <a:blip r:embed="rId6"/>
          <a:stretch>
            <a:fillRect/>
          </a:stretch>
        </p:blipFill>
        <p:spPr>
          <a:xfrm>
            <a:off x="4489665" y="4860915"/>
            <a:ext cx="2986262" cy="1147609"/>
          </a:xfrm>
          <a:prstGeom prst="rect">
            <a:avLst/>
          </a:prstGeom>
        </p:spPr>
      </p:pic>
      <p:pic>
        <p:nvPicPr>
          <p:cNvPr id="108" name="Picture 107" descr="server_C.png"/>
          <p:cNvPicPr>
            <a:picLocks noChangeAspect="1"/>
          </p:cNvPicPr>
          <p:nvPr/>
        </p:nvPicPr>
        <p:blipFill>
          <a:blip r:embed="rId5"/>
          <a:stretch>
            <a:fillRect/>
          </a:stretch>
        </p:blipFill>
        <p:spPr>
          <a:xfrm>
            <a:off x="4489668" y="4915851"/>
            <a:ext cx="2986261" cy="1092670"/>
          </a:xfrm>
          <a:prstGeom prst="rect">
            <a:avLst/>
          </a:prstGeom>
        </p:spPr>
      </p:pic>
      <p:pic>
        <p:nvPicPr>
          <p:cNvPr id="54" name="Picture 53" descr="server_C.png"/>
          <p:cNvPicPr>
            <a:picLocks noChangeAspect="1"/>
          </p:cNvPicPr>
          <p:nvPr/>
        </p:nvPicPr>
        <p:blipFill>
          <a:blip r:embed="rId6"/>
          <a:stretch>
            <a:fillRect/>
          </a:stretch>
        </p:blipFill>
        <p:spPr>
          <a:xfrm>
            <a:off x="4661098" y="3328711"/>
            <a:ext cx="2986262" cy="1147609"/>
          </a:xfrm>
          <a:prstGeom prst="rect">
            <a:avLst/>
          </a:prstGeom>
        </p:spPr>
      </p:pic>
      <p:pic>
        <p:nvPicPr>
          <p:cNvPr id="62" name="Picture 61" descr="server_C.png"/>
          <p:cNvPicPr>
            <a:picLocks noChangeAspect="1"/>
          </p:cNvPicPr>
          <p:nvPr/>
        </p:nvPicPr>
        <p:blipFill>
          <a:blip r:embed="rId7"/>
          <a:stretch>
            <a:fillRect/>
          </a:stretch>
        </p:blipFill>
        <p:spPr>
          <a:xfrm>
            <a:off x="4662987" y="3228520"/>
            <a:ext cx="2982001" cy="1249597"/>
          </a:xfrm>
          <a:prstGeom prst="rect">
            <a:avLst/>
          </a:prstGeom>
          <a:noFill/>
          <a:ln>
            <a:noFill/>
          </a:ln>
        </p:spPr>
      </p:pic>
      <p:sp>
        <p:nvSpPr>
          <p:cNvPr id="2" name="Title 1"/>
          <p:cNvSpPr>
            <a:spLocks noGrp="1"/>
          </p:cNvSpPr>
          <p:nvPr>
            <p:ph type="title"/>
          </p:nvPr>
        </p:nvSpPr>
        <p:spPr/>
        <p:txBody>
          <a:bodyPr>
            <a:normAutofit fontScale="90000"/>
          </a:bodyPr>
          <a:lstStyle/>
          <a:p>
            <a:pPr algn="l"/>
            <a:r>
              <a:rPr lang="en-US" sz="4900" dirty="0" smtClean="0"/>
              <a:t>How do big data solutions work?</a:t>
            </a:r>
            <a:r>
              <a:rPr lang="en-US" dirty="0" smtClean="0"/>
              <a:t/>
            </a:r>
            <a:br>
              <a:rPr lang="en-US" dirty="0" smtClean="0"/>
            </a:br>
            <a:r>
              <a:rPr lang="en-US" sz="4000" dirty="0" smtClean="0">
                <a:latin typeface="+mn-lt"/>
              </a:rPr>
              <a:t>First, distribute the data</a:t>
            </a:r>
            <a:endParaRPr lang="en-US" sz="4000" dirty="0">
              <a:latin typeface="+mn-lt"/>
            </a:endParaRPr>
          </a:p>
        </p:txBody>
      </p:sp>
      <p:grpSp>
        <p:nvGrpSpPr>
          <p:cNvPr id="12" name="Group 90"/>
          <p:cNvGrpSpPr/>
          <p:nvPr/>
        </p:nvGrpSpPr>
        <p:grpSpPr>
          <a:xfrm>
            <a:off x="6636361" y="3951138"/>
            <a:ext cx="2982001" cy="1414178"/>
            <a:chOff x="6356315" y="2286483"/>
            <a:chExt cx="2237083" cy="1414178"/>
          </a:xfrm>
        </p:grpSpPr>
        <p:pic>
          <p:nvPicPr>
            <p:cNvPr id="41" name="Picture 40" descr="server_A.png"/>
            <p:cNvPicPr>
              <a:picLocks noChangeAspect="1"/>
            </p:cNvPicPr>
            <p:nvPr/>
          </p:nvPicPr>
          <p:blipFill>
            <a:blip r:embed="rId3"/>
            <a:stretch>
              <a:fillRect/>
            </a:stretch>
          </p:blipFill>
          <p:spPr>
            <a:xfrm>
              <a:off x="6356315" y="2286483"/>
              <a:ext cx="2237083" cy="1414178"/>
            </a:xfrm>
            <a:prstGeom prst="rect">
              <a:avLst/>
            </a:prstGeom>
          </p:spPr>
        </p:pic>
        <p:pic>
          <p:nvPicPr>
            <p:cNvPr id="51" name="Picture 50" descr="server_B.png"/>
            <p:cNvPicPr>
              <a:picLocks noChangeAspect="1"/>
            </p:cNvPicPr>
            <p:nvPr/>
          </p:nvPicPr>
          <p:blipFill>
            <a:blip r:embed="rId8"/>
            <a:stretch>
              <a:fillRect/>
            </a:stretch>
          </p:blipFill>
          <p:spPr>
            <a:xfrm>
              <a:off x="6356315" y="2658314"/>
              <a:ext cx="2237083" cy="1042347"/>
            </a:xfrm>
            <a:prstGeom prst="rect">
              <a:avLst/>
            </a:prstGeom>
          </p:spPr>
        </p:pic>
      </p:grpSp>
      <p:pic>
        <p:nvPicPr>
          <p:cNvPr id="55" name="Picture 54" descr="server_C.png"/>
          <p:cNvPicPr>
            <a:picLocks noChangeAspect="1"/>
          </p:cNvPicPr>
          <p:nvPr/>
        </p:nvPicPr>
        <p:blipFill>
          <a:blip r:embed="rId4"/>
          <a:stretch>
            <a:fillRect/>
          </a:stretch>
        </p:blipFill>
        <p:spPr>
          <a:xfrm>
            <a:off x="6636361" y="4322972"/>
            <a:ext cx="2982001" cy="1042347"/>
          </a:xfrm>
          <a:prstGeom prst="rect">
            <a:avLst/>
          </a:prstGeom>
        </p:spPr>
      </p:pic>
      <p:pic>
        <p:nvPicPr>
          <p:cNvPr id="92" name="Picture 91" descr="server_G.png"/>
          <p:cNvPicPr>
            <a:picLocks noChangeAspect="1"/>
          </p:cNvPicPr>
          <p:nvPr/>
        </p:nvPicPr>
        <p:blipFill>
          <a:blip r:embed="rId9"/>
          <a:stretch>
            <a:fillRect/>
          </a:stretch>
        </p:blipFill>
        <p:spPr>
          <a:xfrm>
            <a:off x="6634228" y="4321480"/>
            <a:ext cx="2986262" cy="1043836"/>
          </a:xfrm>
          <a:prstGeom prst="rect">
            <a:avLst/>
          </a:prstGeom>
        </p:spPr>
      </p:pic>
      <p:pic>
        <p:nvPicPr>
          <p:cNvPr id="93" name="Picture 92" descr="server_F.png"/>
          <p:cNvPicPr>
            <a:picLocks noChangeAspect="1"/>
          </p:cNvPicPr>
          <p:nvPr/>
        </p:nvPicPr>
        <p:blipFill>
          <a:blip r:embed="rId10"/>
          <a:stretch>
            <a:fillRect/>
          </a:stretch>
        </p:blipFill>
        <p:spPr>
          <a:xfrm>
            <a:off x="6634228" y="4321480"/>
            <a:ext cx="2986262" cy="1043836"/>
          </a:xfrm>
          <a:prstGeom prst="rect">
            <a:avLst/>
          </a:prstGeom>
        </p:spPr>
      </p:pic>
      <p:pic>
        <p:nvPicPr>
          <p:cNvPr id="94" name="Picture 93" descr="server_E.png"/>
          <p:cNvPicPr>
            <a:picLocks noChangeAspect="1"/>
          </p:cNvPicPr>
          <p:nvPr/>
        </p:nvPicPr>
        <p:blipFill>
          <a:blip r:embed="rId11"/>
          <a:stretch>
            <a:fillRect/>
          </a:stretch>
        </p:blipFill>
        <p:spPr>
          <a:xfrm>
            <a:off x="6634228" y="4321480"/>
            <a:ext cx="2986262" cy="1043836"/>
          </a:xfrm>
          <a:prstGeom prst="rect">
            <a:avLst/>
          </a:prstGeom>
        </p:spPr>
      </p:pic>
      <p:pic>
        <p:nvPicPr>
          <p:cNvPr id="95" name="Picture 94" descr="Y_arrow1.png"/>
          <p:cNvPicPr>
            <a:picLocks noChangeAspect="1"/>
          </p:cNvPicPr>
          <p:nvPr/>
        </p:nvPicPr>
        <p:blipFill>
          <a:blip r:embed="rId12"/>
          <a:stretch>
            <a:fillRect/>
          </a:stretch>
        </p:blipFill>
        <p:spPr>
          <a:xfrm>
            <a:off x="3517815" y="3060530"/>
            <a:ext cx="965560" cy="376939"/>
          </a:xfrm>
          <a:prstGeom prst="rect">
            <a:avLst/>
          </a:prstGeom>
        </p:spPr>
      </p:pic>
      <p:grpSp>
        <p:nvGrpSpPr>
          <p:cNvPr id="13" name="Group 95"/>
          <p:cNvGrpSpPr/>
          <p:nvPr/>
        </p:nvGrpSpPr>
        <p:grpSpPr>
          <a:xfrm>
            <a:off x="1816101" y="1894023"/>
            <a:ext cx="2192582" cy="1317356"/>
            <a:chOff x="2169930" y="1894023"/>
            <a:chExt cx="1644865" cy="1317356"/>
          </a:xfrm>
        </p:grpSpPr>
        <p:pic>
          <p:nvPicPr>
            <p:cNvPr id="97" name="Picture 96" descr="Y_file2.png"/>
            <p:cNvPicPr>
              <a:picLocks noChangeAspect="1"/>
            </p:cNvPicPr>
            <p:nvPr/>
          </p:nvPicPr>
          <p:blipFill>
            <a:blip r:embed="rId13"/>
            <a:stretch>
              <a:fillRect/>
            </a:stretch>
          </p:blipFill>
          <p:spPr>
            <a:xfrm>
              <a:off x="2641644" y="1894023"/>
              <a:ext cx="665151" cy="754925"/>
            </a:xfrm>
            <a:prstGeom prst="rect">
              <a:avLst/>
            </a:prstGeom>
            <a:noFill/>
            <a:ln>
              <a:noFill/>
            </a:ln>
          </p:spPr>
        </p:pic>
        <p:pic>
          <p:nvPicPr>
            <p:cNvPr id="98" name="Picture 97" descr="Y_file2.png"/>
            <p:cNvPicPr>
              <a:picLocks noChangeAspect="1"/>
            </p:cNvPicPr>
            <p:nvPr/>
          </p:nvPicPr>
          <p:blipFill>
            <a:blip r:embed="rId13"/>
            <a:stretch>
              <a:fillRect/>
            </a:stretch>
          </p:blipFill>
          <p:spPr>
            <a:xfrm>
              <a:off x="3149644" y="2202452"/>
              <a:ext cx="665151" cy="754925"/>
            </a:xfrm>
            <a:prstGeom prst="rect">
              <a:avLst/>
            </a:prstGeom>
            <a:noFill/>
            <a:ln>
              <a:noFill/>
            </a:ln>
          </p:spPr>
        </p:pic>
        <p:pic>
          <p:nvPicPr>
            <p:cNvPr id="99" name="Picture 98" descr="Y_file2.png"/>
            <p:cNvPicPr>
              <a:picLocks noChangeAspect="1"/>
            </p:cNvPicPr>
            <p:nvPr/>
          </p:nvPicPr>
          <p:blipFill>
            <a:blip r:embed="rId13"/>
            <a:stretch>
              <a:fillRect/>
            </a:stretch>
          </p:blipFill>
          <p:spPr>
            <a:xfrm>
              <a:off x="2169930" y="2148025"/>
              <a:ext cx="665151" cy="754925"/>
            </a:xfrm>
            <a:prstGeom prst="rect">
              <a:avLst/>
            </a:prstGeom>
            <a:noFill/>
            <a:ln>
              <a:noFill/>
            </a:ln>
          </p:spPr>
        </p:pic>
        <p:pic>
          <p:nvPicPr>
            <p:cNvPr id="101" name="Picture 100" descr="Y_file2.png"/>
            <p:cNvPicPr>
              <a:picLocks noChangeAspect="1"/>
            </p:cNvPicPr>
            <p:nvPr/>
          </p:nvPicPr>
          <p:blipFill>
            <a:blip r:embed="rId13"/>
            <a:stretch>
              <a:fillRect/>
            </a:stretch>
          </p:blipFill>
          <p:spPr>
            <a:xfrm>
              <a:off x="2677930" y="2456454"/>
              <a:ext cx="665151" cy="754925"/>
            </a:xfrm>
            <a:prstGeom prst="rect">
              <a:avLst/>
            </a:prstGeom>
            <a:noFill/>
            <a:ln>
              <a:noFill/>
            </a:ln>
          </p:spPr>
        </p:pic>
      </p:grpSp>
    </p:spTree>
    <p:extLst>
      <p:ext uri="{BB962C8B-B14F-4D97-AF65-F5344CB8AC3E}">
        <p14:creationId xmlns:p14="http://schemas.microsoft.com/office/powerpoint/2010/main" val="120899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wipe(left)">
                                      <p:cBhvr>
                                        <p:cTn id="11" dur="500"/>
                                        <p:tgtEl>
                                          <p:spTgt spid="9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22" presetClass="exit" presetSubtype="8" fill="hold" nodeType="withEffect">
                                  <p:stCondLst>
                                    <p:cond delay="0"/>
                                  </p:stCondLst>
                                  <p:childTnLst>
                                    <p:animEffect transition="out" filter="wipe(left)">
                                      <p:cBhvr>
                                        <p:cTn id="18" dur="500"/>
                                        <p:tgtEl>
                                          <p:spTgt spid="95"/>
                                        </p:tgtEl>
                                      </p:cBhvr>
                                    </p:animEffect>
                                    <p:set>
                                      <p:cBhvr>
                                        <p:cTn id="19" dur="1" fill="hold">
                                          <p:stCondLst>
                                            <p:cond delay="499"/>
                                          </p:stCondLst>
                                        </p:cTn>
                                        <p:tgtEl>
                                          <p:spTgt spid="95"/>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500"/>
                                        <p:tgtEl>
                                          <p:spTgt spid="79"/>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500"/>
                                        <p:tgtEl>
                                          <p:spTgt spid="108"/>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Effect transition="in" filter="wipe(left)">
                                      <p:cBhvr>
                                        <p:cTn id="52" dur="500"/>
                                        <p:tgtEl>
                                          <p:spTgt spid="95"/>
                                        </p:tgtEl>
                                      </p:cBhvr>
                                    </p:animEffect>
                                  </p:childTnLst>
                                </p:cTn>
                              </p:par>
                            </p:childTnLst>
                          </p:cTn>
                        </p:par>
                        <p:par>
                          <p:cTn id="53" fill="hold">
                            <p:stCondLst>
                              <p:cond delay="1000"/>
                            </p:stCondLst>
                            <p:childTnLst>
                              <p:par>
                                <p:cTn id="54" presetID="2" presetClass="entr" presetSubtype="1" accel="50000" decel="500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500"/>
                                        <p:tgtEl>
                                          <p:spTgt spid="89"/>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fade">
                                      <p:cBhvr>
                                        <p:cTn id="73" dur="500"/>
                                        <p:tgtEl>
                                          <p:spTgt spid="92"/>
                                        </p:tgtEl>
                                      </p:cBhvr>
                                    </p:animEffect>
                                  </p:childTnLst>
                                </p:cTn>
                              </p:par>
                            </p:childTnLst>
                          </p:cTn>
                        </p:par>
                        <p:par>
                          <p:cTn id="74" fill="hold">
                            <p:stCondLst>
                              <p:cond delay="3500"/>
                            </p:stCondLst>
                            <p:childTnLst>
                              <p:par>
                                <p:cTn id="75" presetID="10" presetClass="entr" presetSubtype="0" fill="hold"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324195" y="2584029"/>
            <a:ext cx="6563765" cy="2405344"/>
            <a:chOff x="6846272" y="1572396"/>
            <a:chExt cx="4924106" cy="2405344"/>
          </a:xfrm>
        </p:grpSpPr>
        <p:grpSp>
          <p:nvGrpSpPr>
            <p:cNvPr id="6" name="Group 5"/>
            <p:cNvGrpSpPr/>
            <p:nvPr/>
          </p:nvGrpSpPr>
          <p:grpSpPr>
            <a:xfrm>
              <a:off x="6970997" y="1572396"/>
              <a:ext cx="4799381" cy="2405344"/>
              <a:chOff x="6970997" y="1572396"/>
              <a:chExt cx="4799381" cy="2405344"/>
            </a:xfrm>
          </p:grpSpPr>
          <p:pic>
            <p:nvPicPr>
              <p:cNvPr id="19" name="Picture 18" descr="under.png"/>
              <p:cNvPicPr>
                <a:picLocks noChangeAspect="1"/>
              </p:cNvPicPr>
              <p:nvPr/>
            </p:nvPicPr>
            <p:blipFill rotWithShape="1">
              <a:blip r:embed="rId3"/>
              <a:srcRect l="50000"/>
              <a:stretch/>
            </p:blipFill>
            <p:spPr>
              <a:xfrm>
                <a:off x="9368775" y="1572396"/>
                <a:ext cx="2401603" cy="2405344"/>
              </a:xfrm>
              <a:prstGeom prst="rect">
                <a:avLst/>
              </a:prstGeom>
              <a:noFill/>
              <a:ln>
                <a:noFill/>
              </a:ln>
            </p:spPr>
          </p:pic>
          <p:pic>
            <p:nvPicPr>
              <p:cNvPr id="46" name="Picture 45" descr="under.png"/>
              <p:cNvPicPr>
                <a:picLocks noChangeAspect="1"/>
              </p:cNvPicPr>
              <p:nvPr/>
            </p:nvPicPr>
            <p:blipFill rotWithShape="1">
              <a:blip r:embed="rId3"/>
              <a:srcRect l="50000"/>
              <a:stretch/>
            </p:blipFill>
            <p:spPr>
              <a:xfrm rot="10800000">
                <a:off x="6970997" y="1572396"/>
                <a:ext cx="2401603" cy="2405344"/>
              </a:xfrm>
              <a:prstGeom prst="rect">
                <a:avLst/>
              </a:prstGeom>
              <a:noFill/>
              <a:ln>
                <a:noFill/>
              </a:ln>
            </p:spPr>
          </p:pic>
        </p:grpSp>
        <p:sp>
          <p:nvSpPr>
            <p:cNvPr id="7" name="TextBox 6"/>
            <p:cNvSpPr txBox="1"/>
            <p:nvPr/>
          </p:nvSpPr>
          <p:spPr>
            <a:xfrm rot="20533867">
              <a:off x="6846272" y="1810803"/>
              <a:ext cx="2666776" cy="338554"/>
            </a:xfrm>
            <a:prstGeom prst="rect">
              <a:avLst/>
            </a:prstGeom>
            <a:noFill/>
          </p:spPr>
          <p:txBody>
            <a:bodyPr wrap="square" rtlCol="0">
              <a:spAutoFit/>
            </a:bodyPr>
            <a:lstStyle/>
            <a:p>
              <a:pPr algn="ctr"/>
              <a:r>
                <a:rPr lang="en-US" sz="1600" dirty="0" smtClean="0">
                  <a:solidFill>
                    <a:srgbClr val="FFFF00"/>
                  </a:solidFill>
                  <a:effectLst>
                    <a:outerShdw blurRad="38100" dist="38100" dir="2700000" algn="tl">
                      <a:srgbClr val="000000">
                        <a:alpha val="43137"/>
                      </a:srgbClr>
                    </a:outerShdw>
                  </a:effectLst>
                  <a:latin typeface="Arial Black" pitchFamily="34" charset="0"/>
                </a:rPr>
                <a:t>RUNTIME</a:t>
              </a:r>
              <a:endParaRPr lang="en-US" sz="1600" dirty="0">
                <a:solidFill>
                  <a:srgbClr val="FFFF00"/>
                </a:solidFill>
                <a:effectLst>
                  <a:outerShdw blurRad="38100" dist="38100" dir="2700000" algn="tl">
                    <a:srgbClr val="000000">
                      <a:alpha val="43137"/>
                    </a:srgbClr>
                  </a:outerShdw>
                </a:effectLst>
                <a:latin typeface="Arial Black" pitchFamily="34" charset="0"/>
              </a:endParaRPr>
            </a:p>
          </p:txBody>
        </p:sp>
      </p:grpSp>
      <p:sp>
        <p:nvSpPr>
          <p:cNvPr id="2" name="Title 1"/>
          <p:cNvSpPr>
            <a:spLocks noGrp="1"/>
          </p:cNvSpPr>
          <p:nvPr>
            <p:ph type="title"/>
          </p:nvPr>
        </p:nvSpPr>
        <p:spPr/>
        <p:txBody>
          <a:bodyPr>
            <a:normAutofit fontScale="90000"/>
          </a:bodyPr>
          <a:lstStyle/>
          <a:p>
            <a:r>
              <a:rPr lang="en-US" sz="4900" dirty="0" smtClean="0"/>
              <a:t>How do big </a:t>
            </a:r>
            <a:r>
              <a:rPr lang="en-US" sz="4900" dirty="0"/>
              <a:t>data solutions work</a:t>
            </a:r>
            <a:r>
              <a:rPr lang="en-US" sz="4900" dirty="0" smtClean="0"/>
              <a:t>?</a:t>
            </a:r>
            <a:r>
              <a:rPr lang="en-US" dirty="0" smtClean="0"/>
              <a:t/>
            </a:r>
            <a:br>
              <a:rPr lang="en-US" dirty="0" smtClean="0"/>
            </a:br>
            <a:r>
              <a:rPr lang="en-US" sz="4000" dirty="0" smtClean="0">
                <a:latin typeface="+mn-lt"/>
              </a:rPr>
              <a:t>Second, move the code to the data</a:t>
            </a:r>
            <a:endParaRPr lang="en-US" dirty="0">
              <a:latin typeface="+mn-lt"/>
            </a:endParaRPr>
          </a:p>
        </p:txBody>
      </p:sp>
      <p:grpSp>
        <p:nvGrpSpPr>
          <p:cNvPr id="45" name="Group 44"/>
          <p:cNvGrpSpPr/>
          <p:nvPr/>
        </p:nvGrpSpPr>
        <p:grpSpPr>
          <a:xfrm>
            <a:off x="3682041" y="3867811"/>
            <a:ext cx="1862083" cy="876428"/>
            <a:chOff x="2762250" y="3867811"/>
            <a:chExt cx="1396926" cy="876428"/>
          </a:xfrm>
        </p:grpSpPr>
        <p:pic>
          <p:nvPicPr>
            <p:cNvPr id="36" name="Picture 35" descr="server_A.png"/>
            <p:cNvPicPr>
              <a:picLocks noChangeAspect="1"/>
            </p:cNvPicPr>
            <p:nvPr/>
          </p:nvPicPr>
          <p:blipFill>
            <a:blip r:embed="rId4"/>
            <a:stretch>
              <a:fillRect/>
            </a:stretch>
          </p:blipFill>
          <p:spPr>
            <a:xfrm>
              <a:off x="2762250" y="3867811"/>
              <a:ext cx="1386417" cy="876428"/>
            </a:xfrm>
            <a:prstGeom prst="rect">
              <a:avLst/>
            </a:prstGeom>
          </p:spPr>
        </p:pic>
        <p:pic>
          <p:nvPicPr>
            <p:cNvPr id="24" name="Picture 23" descr="Y_serverFull.png"/>
            <p:cNvPicPr>
              <a:picLocks noChangeAspect="1"/>
            </p:cNvPicPr>
            <p:nvPr/>
          </p:nvPicPr>
          <p:blipFill>
            <a:blip r:embed="rId5"/>
            <a:stretch>
              <a:fillRect/>
            </a:stretch>
          </p:blipFill>
          <p:spPr>
            <a:xfrm>
              <a:off x="2763442" y="3964605"/>
              <a:ext cx="1395734" cy="779634"/>
            </a:xfrm>
            <a:prstGeom prst="rect">
              <a:avLst/>
            </a:prstGeom>
          </p:spPr>
        </p:pic>
      </p:grpSp>
      <p:grpSp>
        <p:nvGrpSpPr>
          <p:cNvPr id="42" name="Group 41"/>
          <p:cNvGrpSpPr/>
          <p:nvPr/>
        </p:nvGrpSpPr>
        <p:grpSpPr>
          <a:xfrm>
            <a:off x="3612795" y="2774389"/>
            <a:ext cx="1860494" cy="876428"/>
            <a:chOff x="2710302" y="2774389"/>
            <a:chExt cx="1395734" cy="876428"/>
          </a:xfrm>
        </p:grpSpPr>
        <p:pic>
          <p:nvPicPr>
            <p:cNvPr id="39" name="Picture 38" descr="server_A.png"/>
            <p:cNvPicPr>
              <a:picLocks noChangeAspect="1"/>
            </p:cNvPicPr>
            <p:nvPr/>
          </p:nvPicPr>
          <p:blipFill>
            <a:blip r:embed="rId4"/>
            <a:stretch>
              <a:fillRect/>
            </a:stretch>
          </p:blipFill>
          <p:spPr>
            <a:xfrm>
              <a:off x="2711450" y="2774389"/>
              <a:ext cx="1386417" cy="876428"/>
            </a:xfrm>
            <a:prstGeom prst="rect">
              <a:avLst/>
            </a:prstGeom>
          </p:spPr>
        </p:pic>
        <p:pic>
          <p:nvPicPr>
            <p:cNvPr id="25" name="Picture 24" descr="Y_serverLow.png"/>
            <p:cNvPicPr>
              <a:picLocks noChangeAspect="1"/>
            </p:cNvPicPr>
            <p:nvPr/>
          </p:nvPicPr>
          <p:blipFill>
            <a:blip r:embed="rId6"/>
            <a:stretch>
              <a:fillRect/>
            </a:stretch>
          </p:blipFill>
          <p:spPr>
            <a:xfrm>
              <a:off x="2710302" y="3000488"/>
              <a:ext cx="1395734" cy="650329"/>
            </a:xfrm>
            <a:prstGeom prst="rect">
              <a:avLst/>
            </a:prstGeom>
          </p:spPr>
        </p:pic>
      </p:grpSp>
      <p:grpSp>
        <p:nvGrpSpPr>
          <p:cNvPr id="43" name="Group 42"/>
          <p:cNvGrpSpPr/>
          <p:nvPr/>
        </p:nvGrpSpPr>
        <p:grpSpPr>
          <a:xfrm>
            <a:off x="2181097" y="3237210"/>
            <a:ext cx="1870633" cy="876428"/>
            <a:chOff x="1636249" y="3237210"/>
            <a:chExt cx="1403340" cy="876428"/>
          </a:xfrm>
        </p:grpSpPr>
        <p:pic>
          <p:nvPicPr>
            <p:cNvPr id="40" name="Picture 39" descr="server_A.png"/>
            <p:cNvPicPr>
              <a:picLocks noChangeAspect="1"/>
            </p:cNvPicPr>
            <p:nvPr/>
          </p:nvPicPr>
          <p:blipFill>
            <a:blip r:embed="rId4"/>
            <a:stretch>
              <a:fillRect/>
            </a:stretch>
          </p:blipFill>
          <p:spPr>
            <a:xfrm>
              <a:off x="1644650" y="3237210"/>
              <a:ext cx="1386417" cy="876428"/>
            </a:xfrm>
            <a:prstGeom prst="rect">
              <a:avLst/>
            </a:prstGeom>
          </p:spPr>
        </p:pic>
        <p:pic>
          <p:nvPicPr>
            <p:cNvPr id="26" name="Picture 25" descr="Y_serverMid.png"/>
            <p:cNvPicPr>
              <a:picLocks noChangeAspect="1"/>
            </p:cNvPicPr>
            <p:nvPr/>
          </p:nvPicPr>
          <p:blipFill>
            <a:blip r:embed="rId6"/>
            <a:stretch>
              <a:fillRect/>
            </a:stretch>
          </p:blipFill>
          <p:spPr>
            <a:xfrm>
              <a:off x="1636249" y="3459765"/>
              <a:ext cx="1403340" cy="653873"/>
            </a:xfrm>
            <a:prstGeom prst="rect">
              <a:avLst/>
            </a:prstGeom>
          </p:spPr>
        </p:pic>
      </p:grpSp>
      <p:pic>
        <p:nvPicPr>
          <p:cNvPr id="23" name="Picture 22" descr="Y_arrow2.png"/>
          <p:cNvPicPr>
            <a:picLocks noChangeAspect="1"/>
          </p:cNvPicPr>
          <p:nvPr/>
        </p:nvPicPr>
        <p:blipFill>
          <a:blip r:embed="rId7"/>
          <a:stretch>
            <a:fillRect/>
          </a:stretch>
        </p:blipFill>
        <p:spPr>
          <a:xfrm>
            <a:off x="7586856" y="3093150"/>
            <a:ext cx="776010" cy="280954"/>
          </a:xfrm>
          <a:prstGeom prst="rect">
            <a:avLst/>
          </a:prstGeom>
        </p:spPr>
      </p:pic>
      <p:pic>
        <p:nvPicPr>
          <p:cNvPr id="20" name="Picture 2" descr="http://www.wvtreasury.com/SiteCollectionImages/vs2010logo_transparent_large.png"/>
          <p:cNvPicPr>
            <a:picLocks noChangeAspect="1" noChangeArrowheads="1"/>
          </p:cNvPicPr>
          <p:nvPr/>
        </p:nvPicPr>
        <p:blipFill>
          <a:blip r:embed="rId8" cstate="print"/>
          <a:stretch>
            <a:fillRect/>
          </a:stretch>
        </p:blipFill>
        <p:spPr bwMode="auto">
          <a:xfrm>
            <a:off x="9636150" y="4338005"/>
            <a:ext cx="1454797" cy="56529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8204862" y="2148227"/>
            <a:ext cx="2778739"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Bef>
                <a:spcPct val="0"/>
              </a:spcBef>
            </a:pPr>
            <a:r>
              <a:rPr lang="en-US" sz="700" dirty="0" err="1">
                <a:solidFill>
                  <a:srgbClr val="558ED5"/>
                </a:solidFill>
                <a:latin typeface="Segoe"/>
                <a:cs typeface="Segoe"/>
              </a:rPr>
              <a:t>var</a:t>
            </a:r>
            <a:r>
              <a:rPr lang="en-US" sz="700" dirty="0">
                <a:latin typeface="Segoe"/>
                <a:cs typeface="Segoe"/>
              </a:rPr>
              <a:t> </a:t>
            </a:r>
            <a:r>
              <a:rPr lang="en-US" sz="700" dirty="0" err="1">
                <a:latin typeface="Segoe"/>
                <a:cs typeface="Segoe"/>
              </a:rPr>
              <a:t>logentries</a:t>
            </a:r>
            <a:r>
              <a:rPr lang="en-US" sz="700" dirty="0">
                <a:latin typeface="Segoe"/>
                <a:cs typeface="Segoe"/>
              </a:rPr>
              <a:t> =</a:t>
            </a:r>
          </a:p>
          <a:p>
            <a:pPr>
              <a:spcBef>
                <a:spcPct val="0"/>
              </a:spcBef>
            </a:pPr>
            <a:r>
              <a:rPr lang="en-US" sz="700" dirty="0">
                <a:solidFill>
                  <a:srgbClr val="558ED5"/>
                </a:solidFill>
                <a:latin typeface="Segoe"/>
                <a:cs typeface="Segoe"/>
              </a:rPr>
              <a:t>        </a:t>
            </a:r>
            <a:r>
              <a:rPr lang="en-US" sz="700" dirty="0" smtClean="0">
                <a:solidFill>
                  <a:srgbClr val="558ED5"/>
                </a:solidFill>
                <a:latin typeface="Segoe"/>
                <a:cs typeface="Segoe"/>
              </a:rPr>
              <a:t>from</a:t>
            </a:r>
            <a:r>
              <a:rPr lang="en-US" sz="700" dirty="0" smtClean="0">
                <a:latin typeface="Segoe"/>
                <a:cs typeface="Segoe"/>
              </a:rPr>
              <a:t> </a:t>
            </a:r>
            <a:r>
              <a:rPr lang="en-US" sz="700" dirty="0">
                <a:latin typeface="Segoe"/>
                <a:cs typeface="Segoe"/>
              </a:rPr>
              <a:t>line </a:t>
            </a:r>
            <a:r>
              <a:rPr lang="en-US" sz="700" dirty="0">
                <a:solidFill>
                  <a:srgbClr val="558ED5"/>
                </a:solidFill>
                <a:latin typeface="Segoe"/>
                <a:cs typeface="Segoe"/>
              </a:rPr>
              <a:t>in</a:t>
            </a:r>
            <a:r>
              <a:rPr lang="en-US" sz="700" dirty="0">
                <a:latin typeface="Segoe"/>
                <a:cs typeface="Segoe"/>
              </a:rPr>
              <a:t> logs</a:t>
            </a:r>
          </a:p>
          <a:p>
            <a:pPr>
              <a:spcBef>
                <a:spcPct val="0"/>
              </a:spcBef>
            </a:pPr>
            <a:r>
              <a:rPr lang="en-US" sz="700" dirty="0">
                <a:latin typeface="Segoe"/>
                <a:cs typeface="Segoe"/>
              </a:rPr>
              <a:t>        </a:t>
            </a:r>
            <a:r>
              <a:rPr lang="en-US" sz="700" dirty="0">
                <a:solidFill>
                  <a:srgbClr val="558ED5"/>
                </a:solidFill>
                <a:latin typeface="Segoe"/>
                <a:cs typeface="Segoe"/>
              </a:rPr>
              <a:t>where</a:t>
            </a:r>
            <a:r>
              <a:rPr lang="en-US" sz="700" dirty="0">
                <a:latin typeface="Segoe"/>
                <a:cs typeface="Segoe"/>
              </a:rPr>
              <a:t> !</a:t>
            </a:r>
            <a:r>
              <a:rPr lang="en-US" sz="700" dirty="0" err="1">
                <a:latin typeface="Segoe"/>
                <a:cs typeface="Segoe"/>
              </a:rPr>
              <a:t>line.StartsWith</a:t>
            </a:r>
            <a:r>
              <a:rPr lang="en-US" sz="700" dirty="0">
                <a:latin typeface="Segoe"/>
                <a:cs typeface="Segoe"/>
              </a:rPr>
              <a:t>("#")</a:t>
            </a: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new </a:t>
            </a:r>
            <a:r>
              <a:rPr lang="en-US" sz="700" dirty="0" err="1">
                <a:solidFill>
                  <a:srgbClr val="0000FF"/>
                </a:solidFill>
                <a:latin typeface="Segoe"/>
                <a:cs typeface="Segoe"/>
              </a:rPr>
              <a:t>LogEntry</a:t>
            </a:r>
            <a:r>
              <a:rPr lang="en-US" sz="700" dirty="0">
                <a:latin typeface="Segoe"/>
                <a:cs typeface="Segoe"/>
              </a:rPr>
              <a:t>(line);</a:t>
            </a:r>
          </a:p>
          <a:p>
            <a:pPr>
              <a:spcBef>
                <a:spcPct val="0"/>
              </a:spcBef>
            </a:pPr>
            <a:r>
              <a:rPr lang="en-US" sz="700" dirty="0" err="1">
                <a:solidFill>
                  <a:srgbClr val="558ED5"/>
                </a:solidFill>
                <a:latin typeface="Segoe"/>
                <a:cs typeface="Segoe"/>
              </a:rPr>
              <a:t>var</a:t>
            </a:r>
            <a:r>
              <a:rPr lang="en-US" sz="700" dirty="0">
                <a:latin typeface="Segoe"/>
                <a:cs typeface="Segoe"/>
              </a:rPr>
              <a:t> user = </a:t>
            </a:r>
          </a:p>
          <a:p>
            <a:pPr>
              <a:spcBef>
                <a:spcPct val="0"/>
              </a:spcBef>
            </a:pPr>
            <a:r>
              <a:rPr lang="en-US" sz="700" dirty="0">
                <a:solidFill>
                  <a:srgbClr val="558ED5"/>
                </a:solidFill>
                <a:latin typeface="Segoe"/>
                <a:cs typeface="Segoe"/>
              </a:rPr>
              <a:t>        from</a:t>
            </a:r>
            <a:r>
              <a:rPr lang="en-US" sz="700" dirty="0">
                <a:latin typeface="Segoe"/>
                <a:cs typeface="Segoe"/>
              </a:rPr>
              <a:t> access </a:t>
            </a:r>
            <a:r>
              <a:rPr lang="en-US" sz="700" dirty="0">
                <a:solidFill>
                  <a:srgbClr val="558ED5"/>
                </a:solidFill>
                <a:latin typeface="Segoe"/>
                <a:cs typeface="Segoe"/>
              </a:rPr>
              <a:t>in</a:t>
            </a:r>
            <a:r>
              <a:rPr lang="en-US" sz="700" dirty="0">
                <a:latin typeface="Segoe"/>
                <a:cs typeface="Segoe"/>
              </a:rPr>
              <a:t> </a:t>
            </a:r>
            <a:r>
              <a:rPr lang="en-US" sz="700" dirty="0" err="1">
                <a:latin typeface="Segoe"/>
                <a:cs typeface="Segoe"/>
              </a:rPr>
              <a:t>logentries</a:t>
            </a:r>
            <a:endParaRPr lang="en-US" sz="700" dirty="0">
              <a:latin typeface="Segoe"/>
              <a:cs typeface="Segoe"/>
            </a:endParaRPr>
          </a:p>
          <a:p>
            <a:pPr>
              <a:spcBef>
                <a:spcPct val="0"/>
              </a:spcBef>
            </a:pPr>
            <a:r>
              <a:rPr lang="en-US" sz="700" dirty="0">
                <a:latin typeface="Segoe"/>
                <a:cs typeface="Segoe"/>
              </a:rPr>
              <a:t>        </a:t>
            </a:r>
            <a:r>
              <a:rPr lang="en-US" sz="700" dirty="0">
                <a:solidFill>
                  <a:srgbClr val="558ED5"/>
                </a:solidFill>
                <a:latin typeface="Segoe"/>
                <a:cs typeface="Segoe"/>
              </a:rPr>
              <a:t>where</a:t>
            </a:r>
            <a:r>
              <a:rPr lang="en-US" sz="700" dirty="0">
                <a:latin typeface="Segoe"/>
                <a:cs typeface="Segoe"/>
              </a:rPr>
              <a:t> </a:t>
            </a:r>
            <a:r>
              <a:rPr lang="en-US" sz="700" dirty="0" err="1">
                <a:latin typeface="Segoe"/>
                <a:cs typeface="Segoe"/>
              </a:rPr>
              <a:t>access.user.EndsWith</a:t>
            </a:r>
            <a:r>
              <a:rPr lang="en-US" sz="700" dirty="0" smtClean="0">
                <a:latin typeface="Segoe"/>
                <a:cs typeface="Segoe"/>
              </a:rPr>
              <a:t>(@"\Ade")</a:t>
            </a:r>
            <a:endParaRPr lang="en-US" sz="700" dirty="0">
              <a:latin typeface="Segoe"/>
              <a:cs typeface="Segoe"/>
            </a:endParaRP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access;</a:t>
            </a:r>
          </a:p>
          <a:p>
            <a:pPr>
              <a:spcBef>
                <a:spcPct val="0"/>
              </a:spcBef>
            </a:pPr>
            <a:r>
              <a:rPr lang="en-US" sz="700" dirty="0" err="1">
                <a:solidFill>
                  <a:srgbClr val="558ED5"/>
                </a:solidFill>
                <a:latin typeface="Segoe"/>
                <a:cs typeface="Segoe"/>
              </a:rPr>
              <a:t>var</a:t>
            </a:r>
            <a:r>
              <a:rPr lang="en-US" sz="700" dirty="0">
                <a:latin typeface="Segoe"/>
                <a:cs typeface="Segoe"/>
              </a:rPr>
              <a:t> accesses =</a:t>
            </a:r>
          </a:p>
          <a:p>
            <a:pPr>
              <a:spcBef>
                <a:spcPct val="0"/>
              </a:spcBef>
            </a:pPr>
            <a:r>
              <a:rPr lang="en-US" sz="700" dirty="0">
                <a:latin typeface="Segoe"/>
                <a:cs typeface="Segoe"/>
              </a:rPr>
              <a:t>        </a:t>
            </a:r>
            <a:r>
              <a:rPr lang="en-US" sz="700" dirty="0">
                <a:solidFill>
                  <a:srgbClr val="558ED5"/>
                </a:solidFill>
                <a:latin typeface="Segoe"/>
                <a:cs typeface="Segoe"/>
              </a:rPr>
              <a:t>from</a:t>
            </a:r>
            <a:r>
              <a:rPr lang="en-US" sz="700" dirty="0">
                <a:latin typeface="Segoe"/>
                <a:cs typeface="Segoe"/>
              </a:rPr>
              <a:t> access </a:t>
            </a:r>
            <a:r>
              <a:rPr lang="en-US" sz="700" dirty="0">
                <a:solidFill>
                  <a:srgbClr val="558ED5"/>
                </a:solidFill>
                <a:latin typeface="Segoe"/>
                <a:cs typeface="Segoe"/>
              </a:rPr>
              <a:t>in</a:t>
            </a:r>
            <a:r>
              <a:rPr lang="en-US" sz="700" dirty="0">
                <a:latin typeface="Segoe"/>
                <a:cs typeface="Segoe"/>
              </a:rPr>
              <a:t> user</a:t>
            </a:r>
          </a:p>
          <a:p>
            <a:pPr>
              <a:spcBef>
                <a:spcPct val="0"/>
              </a:spcBef>
            </a:pPr>
            <a:r>
              <a:rPr lang="en-US" sz="700" dirty="0">
                <a:latin typeface="Segoe"/>
                <a:cs typeface="Segoe"/>
              </a:rPr>
              <a:t>        </a:t>
            </a:r>
            <a:r>
              <a:rPr lang="en-US" sz="700" dirty="0">
                <a:solidFill>
                  <a:srgbClr val="558ED5"/>
                </a:solidFill>
                <a:latin typeface="Segoe"/>
                <a:cs typeface="Segoe"/>
              </a:rPr>
              <a:t>group</a:t>
            </a:r>
            <a:r>
              <a:rPr lang="en-US" sz="700" dirty="0">
                <a:latin typeface="Segoe"/>
                <a:cs typeface="Segoe"/>
              </a:rPr>
              <a:t> access </a:t>
            </a:r>
            <a:r>
              <a:rPr lang="en-US" sz="700" dirty="0">
                <a:solidFill>
                  <a:srgbClr val="558ED5"/>
                </a:solidFill>
                <a:latin typeface="Segoe"/>
                <a:cs typeface="Segoe"/>
              </a:rPr>
              <a:t>by</a:t>
            </a:r>
            <a:r>
              <a:rPr lang="en-US" sz="700" dirty="0">
                <a:latin typeface="Segoe"/>
                <a:cs typeface="Segoe"/>
              </a:rPr>
              <a:t> </a:t>
            </a:r>
            <a:r>
              <a:rPr lang="en-US" sz="700" dirty="0" err="1">
                <a:latin typeface="Segoe"/>
                <a:cs typeface="Segoe"/>
              </a:rPr>
              <a:t>access.page</a:t>
            </a:r>
            <a:r>
              <a:rPr lang="en-US" sz="700" dirty="0">
                <a:latin typeface="Segoe"/>
                <a:cs typeface="Segoe"/>
              </a:rPr>
              <a:t> </a:t>
            </a:r>
            <a:r>
              <a:rPr lang="en-US" sz="700" dirty="0">
                <a:solidFill>
                  <a:srgbClr val="558ED5"/>
                </a:solidFill>
                <a:latin typeface="Segoe"/>
                <a:cs typeface="Segoe"/>
              </a:rPr>
              <a:t>into</a:t>
            </a:r>
            <a:r>
              <a:rPr lang="en-US" sz="700" dirty="0">
                <a:latin typeface="Segoe"/>
                <a:cs typeface="Segoe"/>
              </a:rPr>
              <a:t> pages</a:t>
            </a: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new </a:t>
            </a:r>
            <a:r>
              <a:rPr lang="en-US" sz="700" dirty="0" err="1">
                <a:solidFill>
                  <a:srgbClr val="0000FF"/>
                </a:solidFill>
                <a:latin typeface="Segoe"/>
                <a:cs typeface="Segoe"/>
              </a:rPr>
              <a:t>UserPageCount</a:t>
            </a:r>
            <a:r>
              <a:rPr lang="en-US" sz="700" dirty="0" smtClean="0">
                <a:latin typeface="Segoe"/>
                <a:cs typeface="Segoe"/>
              </a:rPr>
              <a:t>(“Ade", </a:t>
            </a:r>
            <a:br>
              <a:rPr lang="en-US" sz="700" dirty="0" smtClean="0">
                <a:latin typeface="Segoe"/>
                <a:cs typeface="Segoe"/>
              </a:rPr>
            </a:br>
            <a:r>
              <a:rPr lang="en-US" sz="700" dirty="0" smtClean="0">
                <a:latin typeface="Segoe"/>
                <a:cs typeface="Segoe"/>
              </a:rPr>
              <a:t>	</a:t>
            </a:r>
            <a:r>
              <a:rPr lang="en-US" sz="700" dirty="0" err="1" smtClean="0">
                <a:latin typeface="Segoe"/>
                <a:cs typeface="Segoe"/>
              </a:rPr>
              <a:t>pages.Key</a:t>
            </a:r>
            <a:r>
              <a:rPr lang="en-US" sz="700" dirty="0" smtClean="0">
                <a:latin typeface="Segoe"/>
                <a:cs typeface="Segoe"/>
              </a:rPr>
              <a:t>, </a:t>
            </a:r>
            <a:r>
              <a:rPr lang="en-US" sz="700" dirty="0" err="1" smtClean="0">
                <a:latin typeface="Segoe"/>
                <a:cs typeface="Segoe"/>
              </a:rPr>
              <a:t>pages.Count</a:t>
            </a:r>
            <a:r>
              <a:rPr lang="en-US" sz="700" dirty="0">
                <a:latin typeface="Segoe"/>
                <a:cs typeface="Segoe"/>
              </a:rPr>
              <a:t>());</a:t>
            </a:r>
          </a:p>
          <a:p>
            <a:pPr>
              <a:spcBef>
                <a:spcPct val="0"/>
              </a:spcBef>
            </a:pPr>
            <a:r>
              <a:rPr lang="en-US" sz="700" dirty="0" err="1">
                <a:solidFill>
                  <a:srgbClr val="558ED5"/>
                </a:solidFill>
                <a:latin typeface="Segoe"/>
                <a:cs typeface="Segoe"/>
              </a:rPr>
              <a:t>var</a:t>
            </a:r>
            <a:r>
              <a:rPr lang="en-US" sz="700" dirty="0">
                <a:latin typeface="Segoe"/>
                <a:cs typeface="Segoe"/>
              </a:rPr>
              <a:t> </a:t>
            </a:r>
            <a:r>
              <a:rPr lang="en-US" sz="700" dirty="0" err="1">
                <a:latin typeface="Segoe"/>
                <a:cs typeface="Segoe"/>
              </a:rPr>
              <a:t>htmAccesses</a:t>
            </a:r>
            <a:r>
              <a:rPr lang="en-US" sz="700" dirty="0">
                <a:latin typeface="Segoe"/>
                <a:cs typeface="Segoe"/>
              </a:rPr>
              <a:t> =</a:t>
            </a:r>
          </a:p>
          <a:p>
            <a:pPr>
              <a:spcBef>
                <a:spcPct val="0"/>
              </a:spcBef>
            </a:pPr>
            <a:r>
              <a:rPr lang="en-US" sz="700" dirty="0">
                <a:latin typeface="Segoe"/>
                <a:cs typeface="Segoe"/>
              </a:rPr>
              <a:t>        </a:t>
            </a:r>
            <a:r>
              <a:rPr lang="en-US" sz="700" dirty="0">
                <a:solidFill>
                  <a:srgbClr val="558ED5"/>
                </a:solidFill>
                <a:latin typeface="Segoe"/>
                <a:cs typeface="Segoe"/>
              </a:rPr>
              <a:t>from</a:t>
            </a:r>
            <a:r>
              <a:rPr lang="en-US" sz="700" dirty="0">
                <a:latin typeface="Segoe"/>
                <a:cs typeface="Segoe"/>
              </a:rPr>
              <a:t> access </a:t>
            </a:r>
            <a:r>
              <a:rPr lang="en-US" sz="700" dirty="0">
                <a:solidFill>
                  <a:srgbClr val="558ED5"/>
                </a:solidFill>
                <a:latin typeface="Segoe"/>
                <a:cs typeface="Segoe"/>
              </a:rPr>
              <a:t>in</a:t>
            </a:r>
            <a:r>
              <a:rPr lang="en-US" sz="700" dirty="0">
                <a:latin typeface="Segoe"/>
                <a:cs typeface="Segoe"/>
              </a:rPr>
              <a:t> accesses</a:t>
            </a:r>
          </a:p>
          <a:p>
            <a:pPr>
              <a:spcBef>
                <a:spcPct val="0"/>
              </a:spcBef>
            </a:pPr>
            <a:r>
              <a:rPr lang="en-US" sz="700" dirty="0">
                <a:latin typeface="Segoe"/>
                <a:cs typeface="Segoe"/>
              </a:rPr>
              <a:t>        </a:t>
            </a:r>
            <a:r>
              <a:rPr lang="en-US" sz="700" dirty="0">
                <a:solidFill>
                  <a:srgbClr val="558ED5"/>
                </a:solidFill>
                <a:latin typeface="Segoe"/>
                <a:cs typeface="Segoe"/>
              </a:rPr>
              <a:t>where</a:t>
            </a:r>
            <a:r>
              <a:rPr lang="en-US" sz="700" dirty="0">
                <a:latin typeface="Segoe"/>
                <a:cs typeface="Segoe"/>
              </a:rPr>
              <a:t> </a:t>
            </a:r>
            <a:r>
              <a:rPr lang="en-US" sz="700" dirty="0" err="1">
                <a:latin typeface="Segoe"/>
                <a:cs typeface="Segoe"/>
              </a:rPr>
              <a:t>access.page.EndsWith</a:t>
            </a:r>
            <a:r>
              <a:rPr lang="en-US" sz="700" dirty="0">
                <a:latin typeface="Segoe"/>
                <a:cs typeface="Segoe"/>
              </a:rPr>
              <a:t>(".</a:t>
            </a:r>
            <a:r>
              <a:rPr lang="en-US" sz="700" dirty="0" err="1">
                <a:latin typeface="Segoe"/>
                <a:cs typeface="Segoe"/>
              </a:rPr>
              <a:t>htm</a:t>
            </a:r>
            <a:r>
              <a:rPr lang="en-US" sz="700" dirty="0">
                <a:latin typeface="Segoe"/>
                <a:cs typeface="Segoe"/>
              </a:rPr>
              <a:t>")</a:t>
            </a:r>
          </a:p>
          <a:p>
            <a:pPr>
              <a:spcBef>
                <a:spcPct val="0"/>
              </a:spcBef>
            </a:pPr>
            <a:r>
              <a:rPr lang="en-US" sz="700" dirty="0">
                <a:latin typeface="Segoe"/>
                <a:cs typeface="Segoe"/>
              </a:rPr>
              <a:t>        </a:t>
            </a:r>
            <a:r>
              <a:rPr lang="en-US" sz="700" dirty="0" err="1">
                <a:solidFill>
                  <a:srgbClr val="558ED5"/>
                </a:solidFill>
                <a:latin typeface="Segoe"/>
                <a:cs typeface="Segoe"/>
              </a:rPr>
              <a:t>orderby</a:t>
            </a:r>
            <a:r>
              <a:rPr lang="en-US" sz="700" dirty="0">
                <a:latin typeface="Segoe"/>
                <a:cs typeface="Segoe"/>
              </a:rPr>
              <a:t> </a:t>
            </a:r>
            <a:r>
              <a:rPr lang="en-US" sz="700" dirty="0" err="1">
                <a:latin typeface="Segoe"/>
                <a:cs typeface="Segoe"/>
              </a:rPr>
              <a:t>access.count</a:t>
            </a:r>
            <a:r>
              <a:rPr lang="en-US" sz="700" dirty="0">
                <a:latin typeface="Segoe"/>
                <a:cs typeface="Segoe"/>
              </a:rPr>
              <a:t> </a:t>
            </a:r>
            <a:r>
              <a:rPr lang="en-US" sz="700" dirty="0">
                <a:solidFill>
                  <a:srgbClr val="558ED5"/>
                </a:solidFill>
                <a:latin typeface="Segoe"/>
                <a:cs typeface="Segoe"/>
              </a:rPr>
              <a:t>descending</a:t>
            </a:r>
          </a:p>
          <a:p>
            <a:pPr>
              <a:spcBef>
                <a:spcPct val="0"/>
              </a:spcBef>
            </a:pPr>
            <a:r>
              <a:rPr lang="en-US" sz="700" dirty="0">
                <a:latin typeface="Segoe"/>
                <a:cs typeface="Segoe"/>
              </a:rPr>
              <a:t>        </a:t>
            </a:r>
            <a:r>
              <a:rPr lang="en-US" sz="700" dirty="0">
                <a:solidFill>
                  <a:srgbClr val="558ED5"/>
                </a:solidFill>
                <a:latin typeface="Segoe"/>
                <a:cs typeface="Segoe"/>
              </a:rPr>
              <a:t>select</a:t>
            </a:r>
            <a:r>
              <a:rPr lang="en-US" sz="700" dirty="0">
                <a:latin typeface="Segoe"/>
                <a:cs typeface="Segoe"/>
              </a:rPr>
              <a:t> access; </a:t>
            </a:r>
          </a:p>
        </p:txBody>
      </p:sp>
      <p:grpSp>
        <p:nvGrpSpPr>
          <p:cNvPr id="44" name="Group 43"/>
          <p:cNvGrpSpPr/>
          <p:nvPr/>
        </p:nvGrpSpPr>
        <p:grpSpPr>
          <a:xfrm>
            <a:off x="5095910" y="3393244"/>
            <a:ext cx="1860494" cy="876428"/>
            <a:chOff x="3822928" y="3393244"/>
            <a:chExt cx="1395734" cy="876428"/>
          </a:xfrm>
        </p:grpSpPr>
        <p:pic>
          <p:nvPicPr>
            <p:cNvPr id="29" name="Picture 28" descr="server_A.png"/>
            <p:cNvPicPr>
              <a:picLocks noChangeAspect="1"/>
            </p:cNvPicPr>
            <p:nvPr/>
          </p:nvPicPr>
          <p:blipFill>
            <a:blip r:embed="rId4"/>
            <a:stretch>
              <a:fillRect/>
            </a:stretch>
          </p:blipFill>
          <p:spPr>
            <a:xfrm>
              <a:off x="3829050" y="3393244"/>
              <a:ext cx="1386417" cy="876428"/>
            </a:xfrm>
            <a:prstGeom prst="rect">
              <a:avLst/>
            </a:prstGeom>
          </p:spPr>
        </p:pic>
        <p:pic>
          <p:nvPicPr>
            <p:cNvPr id="32" name="Picture 31" descr="Y_serverFull.png"/>
            <p:cNvPicPr>
              <a:picLocks noChangeAspect="1"/>
            </p:cNvPicPr>
            <p:nvPr/>
          </p:nvPicPr>
          <p:blipFill>
            <a:blip r:embed="rId5"/>
            <a:stretch>
              <a:fillRect/>
            </a:stretch>
          </p:blipFill>
          <p:spPr>
            <a:xfrm>
              <a:off x="3822928" y="3490038"/>
              <a:ext cx="1395734" cy="779634"/>
            </a:xfrm>
            <a:prstGeom prst="rect">
              <a:avLst/>
            </a:prstGeom>
          </p:spPr>
        </p:pic>
      </p:grpSp>
      <p:sp>
        <p:nvSpPr>
          <p:cNvPr id="49" name="Cube 48"/>
          <p:cNvSpPr/>
          <p:nvPr/>
        </p:nvSpPr>
        <p:spPr>
          <a:xfrm rot="21211248">
            <a:off x="6257370" y="2933211"/>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sp>
        <p:nvSpPr>
          <p:cNvPr id="27" name="Cube 26"/>
          <p:cNvSpPr/>
          <p:nvPr/>
        </p:nvSpPr>
        <p:spPr>
          <a:xfrm rot="21211248">
            <a:off x="4708526" y="2274048"/>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sp>
        <p:nvSpPr>
          <p:cNvPr id="28" name="Cube 27"/>
          <p:cNvSpPr/>
          <p:nvPr/>
        </p:nvSpPr>
        <p:spPr>
          <a:xfrm rot="21211248">
            <a:off x="3290542" y="2732111"/>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sp>
        <p:nvSpPr>
          <p:cNvPr id="30" name="Cube 29"/>
          <p:cNvSpPr/>
          <p:nvPr/>
        </p:nvSpPr>
        <p:spPr>
          <a:xfrm rot="21211248">
            <a:off x="4761534" y="3359655"/>
            <a:ext cx="859596" cy="685800"/>
          </a:xfrm>
          <a:prstGeom prst="cube">
            <a:avLst>
              <a:gd name="adj" fmla="val 19118"/>
            </a:avLst>
          </a:prstGeom>
          <a:scene3d>
            <a:camera prst="isometricOffAxis2Left">
              <a:rot lat="1800000" lon="300000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effectLst>
                  <a:outerShdw blurRad="38100" dist="38100" dir="2700000" algn="tl">
                    <a:srgbClr val="000000">
                      <a:alpha val="43137"/>
                    </a:srgbClr>
                  </a:outerShdw>
                </a:effectLst>
              </a:rPr>
              <a:t>LINQ</a:t>
            </a:r>
          </a:p>
          <a:p>
            <a:pPr algn="ctr"/>
            <a:r>
              <a:rPr lang="en-US" sz="1200" b="1" dirty="0" smtClean="0">
                <a:effectLst>
                  <a:outerShdw blurRad="38100" dist="38100" dir="2700000" algn="tl">
                    <a:srgbClr val="000000">
                      <a:alpha val="43137"/>
                    </a:srgbClr>
                  </a:outerShdw>
                </a:effectLst>
              </a:rPr>
              <a:t>To</a:t>
            </a:r>
          </a:p>
          <a:p>
            <a:pPr algn="ctr"/>
            <a:r>
              <a:rPr lang="en-US" sz="1200" b="1" dirty="0" smtClean="0">
                <a:effectLst>
                  <a:outerShdw blurRad="38100" dist="38100" dir="2700000" algn="tl">
                    <a:srgbClr val="000000">
                      <a:alpha val="43137"/>
                    </a:srgbClr>
                  </a:outerShdw>
                </a:effectLst>
              </a:rPr>
              <a:t>HPC</a:t>
            </a:r>
            <a:endParaRPr lang="en-US" sz="1200" b="1" dirty="0">
              <a:effectLst>
                <a:outerShdw blurRad="38100" dist="38100" dir="2700000" algn="tl">
                  <a:srgbClr val="000000">
                    <a:alpha val="43137"/>
                  </a:srgbClr>
                </a:outerShdw>
              </a:effectLst>
            </a:endParaRPr>
          </a:p>
        </p:txBody>
      </p:sp>
      <p:grpSp>
        <p:nvGrpSpPr>
          <p:cNvPr id="31" name="Group 30"/>
          <p:cNvGrpSpPr/>
          <p:nvPr/>
        </p:nvGrpSpPr>
        <p:grpSpPr>
          <a:xfrm>
            <a:off x="6221421" y="4489174"/>
            <a:ext cx="3042818" cy="1828800"/>
            <a:chOff x="6064530" y="4619064"/>
            <a:chExt cx="1902099" cy="1523874"/>
          </a:xfrm>
        </p:grpSpPr>
        <p:pic>
          <p:nvPicPr>
            <p:cNvPr id="33" name="Picture 32" descr="answer.png"/>
            <p:cNvPicPr>
              <a:picLocks noChangeAspect="1"/>
            </p:cNvPicPr>
            <p:nvPr/>
          </p:nvPicPr>
          <p:blipFill>
            <a:blip r:embed="rId9"/>
            <a:stretch>
              <a:fillRect/>
            </a:stretch>
          </p:blipFill>
          <p:spPr>
            <a:xfrm>
              <a:off x="6419446" y="4619064"/>
              <a:ext cx="1547183" cy="1523874"/>
            </a:xfrm>
            <a:prstGeom prst="rect">
              <a:avLst/>
            </a:prstGeom>
          </p:spPr>
        </p:pic>
        <p:pic>
          <p:nvPicPr>
            <p:cNvPr id="34" name="Picture 33" descr="green Arrow.png"/>
            <p:cNvPicPr>
              <a:picLocks noChangeAspect="1"/>
            </p:cNvPicPr>
            <p:nvPr/>
          </p:nvPicPr>
          <p:blipFill>
            <a:blip r:embed="rId10"/>
            <a:stretch>
              <a:fillRect/>
            </a:stretch>
          </p:blipFill>
          <p:spPr>
            <a:xfrm>
              <a:off x="6064530" y="4768779"/>
              <a:ext cx="452237" cy="235021"/>
            </a:xfrm>
            <a:prstGeom prst="rect">
              <a:avLst/>
            </a:prstGeom>
          </p:spPr>
        </p:pic>
      </p:grpSp>
    </p:spTree>
    <p:extLst>
      <p:ext uri="{BB962C8B-B14F-4D97-AF65-F5344CB8AC3E}">
        <p14:creationId xmlns:p14="http://schemas.microsoft.com/office/powerpoint/2010/main" val="1793165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500"/>
                                        <p:tgtEl>
                                          <p:spTgt spid="23"/>
                                        </p:tgtEl>
                                      </p:cBhvr>
                                    </p:animEffec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22" presetClass="entr" presetSubtype="2"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right)">
                                      <p:cBhvr>
                                        <p:cTn id="21" dur="500"/>
                                        <p:tgtEl>
                                          <p:spTgt spid="4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right)">
                                      <p:cBhvr>
                                        <p:cTn id="24" dur="500"/>
                                        <p:tgtEl>
                                          <p:spTgt spid="27"/>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righ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9" grpId="0" animBg="1"/>
      <p:bldP spid="27" grpId="0" animBg="1"/>
      <p:bldP spid="28"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Solutions to big data problems use commodity hardware and leverage data locality by efficiently moving the code to the data. </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sz="3200" dirty="0"/>
          </a:p>
        </p:txBody>
      </p:sp>
    </p:spTree>
    <p:extLst>
      <p:ext uri="{BB962C8B-B14F-4D97-AF65-F5344CB8AC3E}">
        <p14:creationId xmlns:p14="http://schemas.microsoft.com/office/powerpoint/2010/main" val="31709512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Introducing LINQ </a:t>
            </a:r>
            <a:r>
              <a:rPr lang="en-US" sz="4400" dirty="0">
                <a:solidFill>
                  <a:srgbClr val="FFFFFF"/>
                </a:solidFill>
                <a:latin typeface="+mj-lt"/>
              </a:rPr>
              <a:t>to </a:t>
            </a:r>
            <a:r>
              <a:rPr lang="en-US" sz="4400" dirty="0" smtClean="0">
                <a:solidFill>
                  <a:srgbClr val="FFFFFF"/>
                </a:solidFill>
                <a:latin typeface="+mj-lt"/>
              </a:rPr>
              <a:t>HPC</a:t>
            </a:r>
            <a:endParaRPr lang="en-US" sz="4400" dirty="0">
              <a:solidFill>
                <a:srgbClr val="FFFFFF"/>
              </a:solidFill>
              <a:latin typeface="+mj-lt"/>
            </a:endParaRPr>
          </a:p>
        </p:txBody>
      </p:sp>
    </p:spTree>
    <p:extLst>
      <p:ext uri="{BB962C8B-B14F-4D97-AF65-F5344CB8AC3E}">
        <p14:creationId xmlns:p14="http://schemas.microsoft.com/office/powerpoint/2010/main" val="1391656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005A4CE-F22C-4D91-8CF0-03077659118E}"/>
</file>

<file path=customXml/itemProps2.xml><?xml version="1.0" encoding="utf-8"?>
<ds:datastoreItem xmlns:ds="http://schemas.openxmlformats.org/officeDocument/2006/customXml" ds:itemID="{D0B66B1B-6CDF-4950-A249-9B8C9541F671}"/>
</file>

<file path=customXml/itemProps3.xml><?xml version="1.0" encoding="utf-8"?>
<ds:datastoreItem xmlns:ds="http://schemas.openxmlformats.org/officeDocument/2006/customXml" ds:itemID="{0FB1CD17-9198-4704-BE65-FFBDAFB25FCA}"/>
</file>

<file path=docProps/app.xml><?xml version="1.0" encoding="utf-8"?>
<Properties xmlns="http://schemas.openxmlformats.org/officeDocument/2006/extended-properties" xmlns:vt="http://schemas.openxmlformats.org/officeDocument/2006/docPropsVTypes">
  <Template>BUILD_Breakout_Template _ SAMPLE for Scott 7.28</Template>
  <TotalTime>2272</TotalTime>
  <Words>3284</Words>
  <Application>Microsoft Office PowerPoint</Application>
  <PresentationFormat>Custom</PresentationFormat>
  <Paragraphs>522</Paragraphs>
  <Slides>59</Slides>
  <Notes>39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BUILD_Breakout_Template _ SAMPLE for Scott 7.28</vt:lpstr>
      <vt:lpstr>Analyzing "big data" with LINQ to HPC</vt:lpstr>
      <vt:lpstr>Agenda slide</vt:lpstr>
      <vt:lpstr>PowerPoint Presentation</vt:lpstr>
      <vt:lpstr>What is Big Data? </vt:lpstr>
      <vt:lpstr>Big Data is all about reducing time to insight by allowing users to ask ad-hoc questions of unstructured and often poorly understood data.</vt:lpstr>
      <vt:lpstr>How do big data solutions work? First, distribute the data</vt:lpstr>
      <vt:lpstr>How do big data solutions work? Second, move the code to the data</vt:lpstr>
      <vt:lpstr>Solutions to big data problems use commodity hardware and leverage data locality by efficiently moving the code to the data. </vt:lpstr>
      <vt:lpstr>PowerPoint Presentation</vt:lpstr>
      <vt:lpstr>Windows HPC Server A Complete Solution for Compute and Data Intensive Processing</vt:lpstr>
      <vt:lpstr>Building blocks for Big Data</vt:lpstr>
      <vt:lpstr>How does the Distributed Storage Catalog work? Loading data onto the cluster, under the hood</vt:lpstr>
      <vt:lpstr>LINQ to HPC Queries </vt:lpstr>
      <vt:lpstr>How does LINQ to HPC work? A LINQ to HPC query under the hood</vt:lpstr>
      <vt:lpstr>“Hello World” Sorting with LINQ to HPC</vt:lpstr>
      <vt:lpstr>If you know LINQ then using LINQ to HPC is easy. The DSC and LINQ to HPC runtime take care of the complexity of managing data and distributing your query to the cluster.</vt:lpstr>
      <vt:lpstr>Web Analytics with  LINQ to HPC</vt:lpstr>
      <vt:lpstr>More complex queries are simple with LINQ to HPC. You can think about how you want to query your data, not how to phrase the query to fit a particular pattern like map/reduce.</vt:lpstr>
      <vt:lpstr>Financial Model Back-Testing</vt:lpstr>
      <vt:lpstr>Integrating LINQ to HPC into your existing application is simple. It’s just more .NET code.</vt:lpstr>
      <vt:lpstr>Visualizing LINQ to HPC queries</vt:lpstr>
      <vt:lpstr>Visualizing queries helps you get the best performance from LINQ to HPC.</vt:lpstr>
      <vt:lpstr>PowerPoint Presentation</vt:lpstr>
      <vt:lpstr>LINQ to HPC allows you use a powerful programming model to build big data analysis applications that are integrated with your existing assets and infrastructure.</vt:lpstr>
      <vt:lpstr>It’s not just parallel for(…). LINQ to HPC is a sophisticated distributed query processing runtime based on many years of use within Microsoft Research and MSN.</vt:lpstr>
      <vt:lpstr>For more information…</vt:lpstr>
      <vt:lpstr>PowerPoint Presentation</vt:lpstr>
      <vt:lpstr>PowerPoint Presentation</vt:lpstr>
      <vt:lpstr>PowerPoint Presentation</vt:lpstr>
      <vt:lpstr>Analyzing “Big Data” with LINQ to HPC</vt:lpstr>
      <vt:lpstr>Agenda slide</vt:lpstr>
      <vt:lpstr>PowerPoint Presentation</vt:lpstr>
      <vt:lpstr>What is Big Data? </vt:lpstr>
      <vt:lpstr>Big Data is all about reducing time to insight by allowing users to ask ad-hoc questions of unstructured and often poorly understood data.</vt:lpstr>
      <vt:lpstr>How do big data solutions work? First, distribute the data</vt:lpstr>
      <vt:lpstr>How do big data solutions work? Second, move the code to the data</vt:lpstr>
      <vt:lpstr>Solutions to big data problems use commodity hardware and leverage data locality by efficiently moving the code to the data. </vt:lpstr>
      <vt:lpstr>PowerPoint Presentation</vt:lpstr>
      <vt:lpstr>Windows HPC Server A Complete Solution for Compute and Data Intensive Processing</vt:lpstr>
      <vt:lpstr>Building blocks for Big Data</vt:lpstr>
      <vt:lpstr>How does the Distributed Storage Catalog work? Loading data onto the cluster, under the hood</vt:lpstr>
      <vt:lpstr>LINQ to HPC Queries </vt:lpstr>
      <vt:lpstr>How does LINQ to HPC work? A LINQ to HPC query under the hood</vt:lpstr>
      <vt:lpstr>“Hello World” Sorting with LINQ to HPC</vt:lpstr>
      <vt:lpstr>If you know LINQ then using LINQ to HPC is easy. The DSC and LINQ to HPC runtime take care of the complexity of managing data and distributing your query to the cluster.</vt:lpstr>
      <vt:lpstr>Web Analytics with  LINQ to HPC</vt:lpstr>
      <vt:lpstr>More complex queries are simple with LINQ to HPC. You can think about how you want to query your data, not how to phrase the query to fit a particular pattern like map/reduce.</vt:lpstr>
      <vt:lpstr>Financial Model Back-Testing</vt:lpstr>
      <vt:lpstr>Integrating LINQ to HPC into your existing application is simple. It’s just more .NET code.</vt:lpstr>
      <vt:lpstr>Visualizing LINQ to HPC queries</vt:lpstr>
      <vt:lpstr>Visualizing queries helps you get the best performance from LINQ to HPC.</vt:lpstr>
      <vt:lpstr>PowerPoint Presentation</vt:lpstr>
      <vt:lpstr>LINQ to HPC allows you use a powerful programming model to build big data analysis applications that are integrated with your existing assets and infrastructure.</vt:lpstr>
      <vt:lpstr>It’s not just parallel for(…). LINQ to HPC is a sophisticated distributed query processing runtime based on many years of use within Microsoft Research and MSN.</vt:lpstr>
      <vt:lpstr>For more information…</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SAC-453T: Analyzing "big data" with LINQ to HPC</dc:title>
  <dc:subject>BUILD</dc:subject>
  <dc:creator> Ade Miller</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79</cp:revision>
  <cp:lastPrinted>2010-05-11T05:02:34Z</cp:lastPrinted>
  <dcterms:created xsi:type="dcterms:W3CDTF">2011-08-03T21:25:07Z</dcterms:created>
  <dcterms:modified xsi:type="dcterms:W3CDTF">2011-09-16T22:19:48Z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