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3" r:id="rId6"/>
    <p:sldMasterId id="2147483754" r:id="rId7"/>
    <p:sldMasterId id="2147483774" r:id="rId8"/>
    <p:sldMasterId id="2147483776" r:id="rId9"/>
    <p:sldMasterId id="2147483788" r:id="rId10"/>
  </p:sldMasterIdLst>
  <p:notesMasterIdLst>
    <p:notesMasterId r:id="rId41"/>
  </p:notesMasterIdLst>
  <p:handoutMasterIdLst>
    <p:handoutMasterId r:id="rId42"/>
  </p:handoutMasterIdLst>
  <p:sldIdLst>
    <p:sldId id="458" r:id="rId11"/>
    <p:sldId id="459" r:id="rId12"/>
    <p:sldId id="460" r:id="rId13"/>
    <p:sldId id="490" r:id="rId14"/>
    <p:sldId id="492" r:id="rId15"/>
    <p:sldId id="491" r:id="rId16"/>
    <p:sldId id="493" r:id="rId17"/>
    <p:sldId id="465" r:id="rId18"/>
    <p:sldId id="466" r:id="rId19"/>
    <p:sldId id="467" r:id="rId20"/>
    <p:sldId id="468" r:id="rId21"/>
    <p:sldId id="469" r:id="rId22"/>
    <p:sldId id="471" r:id="rId23"/>
    <p:sldId id="472" r:id="rId24"/>
    <p:sldId id="473" r:id="rId25"/>
    <p:sldId id="474" r:id="rId26"/>
    <p:sldId id="475" r:id="rId27"/>
    <p:sldId id="477" r:id="rId28"/>
    <p:sldId id="478" r:id="rId29"/>
    <p:sldId id="494" r:id="rId30"/>
    <p:sldId id="482" r:id="rId31"/>
    <p:sldId id="495" r:id="rId32"/>
    <p:sldId id="484" r:id="rId33"/>
    <p:sldId id="486" r:id="rId34"/>
    <p:sldId id="487" r:id="rId35"/>
    <p:sldId id="496" r:id="rId36"/>
    <p:sldId id="499" r:id="rId37"/>
    <p:sldId id="500" r:id="rId38"/>
    <p:sldId id="489" r:id="rId39"/>
    <p:sldId id="377" r:id="rId40"/>
  </p:sldIdLst>
  <p:sldSz cx="12188825" cy="6858000"/>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 Combs" initials="RC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F4423"/>
    <a:srgbClr val="65BC46"/>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58" autoAdjust="0"/>
    <p:restoredTop sz="76784"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30" d="100"/>
        <a:sy n="30" d="100"/>
      </p:scale>
      <p:origin x="0" y="0"/>
    </p:cViewPr>
  </p:sorterViewPr>
  <p:notesViewPr>
    <p:cSldViewPr snapToGrid="0" snapToObjects="1" showGuides="1">
      <p:cViewPr varScale="1">
        <p:scale>
          <a:sx n="80" d="100"/>
          <a:sy n="80" d="100"/>
        </p:scale>
        <p:origin x="-292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5" tIns="46587" rIns="93175" bIns="46587"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5" tIns="46587" rIns="93175" bIns="46587"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5" tIns="46587" rIns="93175" bIns="46587"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5" tIns="46587" rIns="93175" bIns="46587"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9:23 AM</a:t>
            </a:fld>
            <a:endParaRPr lang="en-US"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829967"/>
            <a:ext cx="6387253" cy="464820"/>
          </a:xfrm>
          <a:prstGeom prst="rect">
            <a:avLst/>
          </a:prstGeom>
        </p:spPr>
        <p:txBody>
          <a:bodyPr vert="horz" lIns="93175" tIns="46587" rIns="93175" bIns="46587"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105840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11</a:t>
            </a:fld>
            <a:endParaRPr lang="en-US" dirty="0"/>
          </a:p>
        </p:txBody>
      </p:sp>
    </p:spTree>
    <p:extLst>
      <p:ext uri="{BB962C8B-B14F-4D97-AF65-F5344CB8AC3E}">
        <p14:creationId xmlns:p14="http://schemas.microsoft.com/office/powerpoint/2010/main" val="503895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9:23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5" tIns="46587" rIns="93175" bIns="46587"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indent="0" algn="l" defTabSz="931706" rtl="0" eaLnBrk="1" fontAlgn="auto" latinLnBrk="0" hangingPunct="1">
              <a:lnSpc>
                <a:spcPct val="90000"/>
              </a:lnSpc>
              <a:spcBef>
                <a:spcPts val="0"/>
              </a:spcBef>
              <a:spcAft>
                <a:spcPts val="339"/>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13</a:t>
            </a:fld>
            <a:endParaRPr lang="en-US" dirty="0"/>
          </a:p>
        </p:txBody>
      </p:sp>
    </p:spTree>
    <p:extLst>
      <p:ext uri="{BB962C8B-B14F-4D97-AF65-F5344CB8AC3E}">
        <p14:creationId xmlns:p14="http://schemas.microsoft.com/office/powerpoint/2010/main" val="2195588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9:23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5" tIns="46587" rIns="93175" bIns="46587"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lvl="1" indent="0" defTabSz="914320">
              <a:lnSpc>
                <a:spcPct val="100000"/>
              </a:lnSpc>
              <a:spcAft>
                <a:spcPts val="0"/>
              </a:spcAft>
              <a:buNone/>
              <a:defRPr/>
            </a:pPr>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15</a:t>
            </a:fld>
            <a:endParaRPr lang="en-US" dirty="0"/>
          </a:p>
        </p:txBody>
      </p:sp>
    </p:spTree>
    <p:extLst>
      <p:ext uri="{BB962C8B-B14F-4D97-AF65-F5344CB8AC3E}">
        <p14:creationId xmlns:p14="http://schemas.microsoft.com/office/powerpoint/2010/main" val="3314010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9:23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16</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5" tIns="46587" rIns="93175" bIns="46587"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658667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9:23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18</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5" tIns="46587" rIns="93175" bIns="46587"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9:23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5" tIns="46587" rIns="93175" bIns="46587"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177305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34"/>
              </a:spcAft>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180082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9:23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5" tIns="46587" rIns="93175" bIns="46587"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22</a:t>
            </a:fld>
            <a:endParaRPr lang="en-US" dirty="0"/>
          </a:p>
        </p:txBody>
      </p:sp>
    </p:spTree>
    <p:extLst>
      <p:ext uri="{BB962C8B-B14F-4D97-AF65-F5344CB8AC3E}">
        <p14:creationId xmlns:p14="http://schemas.microsoft.com/office/powerpoint/2010/main" val="3932335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204838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24</a:t>
            </a:fld>
            <a:endParaRPr lang="en-US" dirty="0"/>
          </a:p>
        </p:txBody>
      </p:sp>
    </p:spTree>
    <p:extLst>
      <p:ext uri="{BB962C8B-B14F-4D97-AF65-F5344CB8AC3E}">
        <p14:creationId xmlns:p14="http://schemas.microsoft.com/office/powerpoint/2010/main" val="99310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25</a:t>
            </a:fld>
            <a:endParaRPr lang="en-US" dirty="0"/>
          </a:p>
        </p:txBody>
      </p:sp>
    </p:spTree>
    <p:extLst>
      <p:ext uri="{BB962C8B-B14F-4D97-AF65-F5344CB8AC3E}">
        <p14:creationId xmlns:p14="http://schemas.microsoft.com/office/powerpoint/2010/main" val="533047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888542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314453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9:23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8" name="Footer Placeholder 3"/>
          <p:cNvSpPr>
            <a:spLocks noGrp="1"/>
          </p:cNvSpPr>
          <p:nvPr>
            <p:ph type="ftr" sz="quarter" idx="4"/>
          </p:nvPr>
        </p:nvSpPr>
        <p:spPr>
          <a:xfrm>
            <a:off x="0" y="8829967"/>
            <a:ext cx="6387253" cy="464820"/>
          </a:xfrm>
          <a:prstGeom prst="rect">
            <a:avLst/>
          </a:prstGeom>
        </p:spPr>
        <p:txBody>
          <a:bodyPr vert="horz" lIns="93175" tIns="46587" rIns="93175" bIns="46587"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288556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3</a:t>
            </a:fld>
            <a:endParaRPr lang="en-US" dirty="0"/>
          </a:p>
        </p:txBody>
      </p:sp>
    </p:spTree>
    <p:extLst>
      <p:ext uri="{BB962C8B-B14F-4D97-AF65-F5344CB8AC3E}">
        <p14:creationId xmlns:p14="http://schemas.microsoft.com/office/powerpoint/2010/main" val="323232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97878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5</a:t>
            </a:fld>
            <a:endParaRPr lang="en-US" dirty="0"/>
          </a:p>
        </p:txBody>
      </p:sp>
    </p:spTree>
    <p:extLst>
      <p:ext uri="{BB962C8B-B14F-4D97-AF65-F5344CB8AC3E}">
        <p14:creationId xmlns:p14="http://schemas.microsoft.com/office/powerpoint/2010/main" val="41159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412141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149002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8</a:t>
            </a:fld>
            <a:endParaRPr lang="en-US" dirty="0"/>
          </a:p>
        </p:txBody>
      </p:sp>
    </p:spTree>
    <p:extLst>
      <p:ext uri="{BB962C8B-B14F-4D97-AF65-F5344CB8AC3E}">
        <p14:creationId xmlns:p14="http://schemas.microsoft.com/office/powerpoint/2010/main" val="253122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9</a:t>
            </a:fld>
            <a:endParaRPr lang="en-US" dirty="0"/>
          </a:p>
        </p:txBody>
      </p:sp>
    </p:spTree>
    <p:extLst>
      <p:ext uri="{BB962C8B-B14F-4D97-AF65-F5344CB8AC3E}">
        <p14:creationId xmlns:p14="http://schemas.microsoft.com/office/powerpoint/2010/main" val="259945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9/15/2011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blogs.microsoft.com/b8"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mailto:ws8cloudnetfb@microsoft.com"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Extending the Hyper-V switch</a:t>
            </a:r>
          </a:p>
        </p:txBody>
      </p:sp>
      <p:sp>
        <p:nvSpPr>
          <p:cNvPr id="3" name="Subtitle 2"/>
          <p:cNvSpPr>
            <a:spLocks noGrp="1"/>
          </p:cNvSpPr>
          <p:nvPr>
            <p:ph type="subTitle" idx="1"/>
          </p:nvPr>
        </p:nvSpPr>
        <p:spPr>
          <a:xfrm>
            <a:off x="969964" y="4343402"/>
            <a:ext cx="7047602" cy="1447798"/>
          </a:xfrm>
        </p:spPr>
        <p:txBody>
          <a:bodyPr/>
          <a:lstStyle/>
          <a:p>
            <a:r>
              <a:rPr lang="en-US" dirty="0" smtClean="0">
                <a:latin typeface="+mj-lt"/>
              </a:rPr>
              <a:t>Bob Combs / Luis Hernandez</a:t>
            </a:r>
          </a:p>
          <a:p>
            <a:r>
              <a:rPr lang="en-US" sz="2400" b="1" dirty="0" smtClean="0"/>
              <a:t>Program Manager / Software Development Engineer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SAC-559T</a:t>
            </a:r>
          </a:p>
        </p:txBody>
      </p:sp>
    </p:spTree>
    <p:extLst>
      <p:ext uri="{BB962C8B-B14F-4D97-AF65-F5344CB8AC3E}">
        <p14:creationId xmlns:p14="http://schemas.microsoft.com/office/powerpoint/2010/main" val="28861050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txBox="1">
            <a:spLocks/>
          </p:cNvSpPr>
          <p:nvPr/>
        </p:nvSpPr>
        <p:spPr>
          <a:xfrm>
            <a:off x="5936272" y="1480936"/>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dirty="0" smtClean="0">
                <a:effectLst>
                  <a:outerShdw blurRad="38100" dist="38100" dir="2700000" algn="tl">
                    <a:srgbClr val="000000">
                      <a:alpha val="43137"/>
                    </a:srgbClr>
                  </a:outerShdw>
                </a:effectLst>
              </a:rPr>
              <a:t>Multiple Extensions can co-exist on the same Extensible Switch </a:t>
            </a:r>
          </a:p>
          <a:p>
            <a:pPr marL="0" indent="0">
              <a:spcAft>
                <a:spcPts val="1800"/>
              </a:spcAft>
              <a:buNone/>
            </a:pPr>
            <a:r>
              <a:rPr lang="en-US" dirty="0" smtClean="0">
                <a:effectLst>
                  <a:outerShdw blurRad="38100" dist="38100" dir="2700000" algn="tl">
                    <a:srgbClr val="000000">
                      <a:alpha val="43137"/>
                    </a:srgbClr>
                  </a:outerShdw>
                </a:effectLst>
              </a:rPr>
              <a:t>Integrates with built in Extensible Switch features</a:t>
            </a:r>
          </a:p>
          <a:p>
            <a:pPr marL="0" indent="0">
              <a:spcAft>
                <a:spcPts val="1800"/>
              </a:spcAft>
              <a:buNone/>
            </a:pPr>
            <a:r>
              <a:rPr lang="en-US" dirty="0" smtClean="0">
                <a:effectLst>
                  <a:outerShdw blurRad="38100" dist="38100" dir="2700000" algn="tl">
                    <a:srgbClr val="000000">
                      <a:alpha val="43137"/>
                    </a:srgbClr>
                  </a:outerShdw>
                </a:effectLst>
              </a:rPr>
              <a:t>You can focus on providing targeted functionality, not replacing the Extensible Switch</a:t>
            </a:r>
          </a:p>
        </p:txBody>
      </p:sp>
      <p:sp>
        <p:nvSpPr>
          <p:cNvPr id="22" name="Slide Number Placeholder 1"/>
          <p:cNvSpPr txBox="1">
            <a:spLocks/>
          </p:cNvSpPr>
          <p:nvPr/>
        </p:nvSpPr>
        <p:spPr>
          <a:xfrm>
            <a:off x="8735325" y="6356354"/>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mtClean="0"/>
              <a:t>PAGE </a:t>
            </a:r>
            <a:fld id="{711B4CA8-52BE-46B1-A536-58CE1A3FAF74}" type="slidenum">
              <a:rPr lang="en-US" smtClean="0"/>
              <a:pPr/>
              <a:t>10</a:t>
            </a:fld>
            <a:endParaRPr lang="en-US" dirty="0"/>
          </a:p>
        </p:txBody>
      </p:sp>
      <p:sp>
        <p:nvSpPr>
          <p:cNvPr id="60" name="Rectangle 59"/>
          <p:cNvSpPr/>
          <p:nvPr/>
        </p:nvSpPr>
        <p:spPr bwMode="auto">
          <a:xfrm>
            <a:off x="827415" y="1714284"/>
            <a:ext cx="3528203" cy="468638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61" name="Rectangle 60"/>
          <p:cNvSpPr/>
          <p:nvPr/>
        </p:nvSpPr>
        <p:spPr bwMode="auto">
          <a:xfrm>
            <a:off x="948199" y="2944091"/>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3" name="Rectangle 62"/>
          <p:cNvSpPr/>
          <p:nvPr/>
        </p:nvSpPr>
        <p:spPr>
          <a:xfrm>
            <a:off x="1037791" y="4519464"/>
            <a:ext cx="2936619" cy="269542"/>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Extension C</a:t>
            </a:r>
            <a:endParaRPr lang="en-US" sz="1600" b="1" dirty="0"/>
          </a:p>
        </p:txBody>
      </p:sp>
      <p:sp>
        <p:nvSpPr>
          <p:cNvPr id="64" name="Rectangle 63"/>
          <p:cNvSpPr/>
          <p:nvPr/>
        </p:nvSpPr>
        <p:spPr>
          <a:xfrm>
            <a:off x="1034344" y="4952417"/>
            <a:ext cx="2936619"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Extension D</a:t>
            </a:r>
            <a:endParaRPr lang="en-US" sz="1600" b="1" dirty="0"/>
          </a:p>
        </p:txBody>
      </p:sp>
      <p:sp>
        <p:nvSpPr>
          <p:cNvPr id="65" name="Rectangle 64"/>
          <p:cNvSpPr/>
          <p:nvPr/>
        </p:nvSpPr>
        <p:spPr>
          <a:xfrm>
            <a:off x="1034344" y="3663493"/>
            <a:ext cx="2935224"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Extension A</a:t>
            </a:r>
            <a:endParaRPr lang="en-US" sz="1600" b="1" dirty="0"/>
          </a:p>
        </p:txBody>
      </p:sp>
      <p:sp>
        <p:nvSpPr>
          <p:cNvPr id="66" name="Rectangle 65"/>
          <p:cNvSpPr/>
          <p:nvPr/>
        </p:nvSpPr>
        <p:spPr>
          <a:xfrm>
            <a:off x="1033300" y="4094192"/>
            <a:ext cx="2935224"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Extension B</a:t>
            </a:r>
            <a:endParaRPr lang="en-US" sz="1600" b="1" dirty="0"/>
          </a:p>
        </p:txBody>
      </p:sp>
      <p:grpSp>
        <p:nvGrpSpPr>
          <p:cNvPr id="67" name="Group 66"/>
          <p:cNvGrpSpPr/>
          <p:nvPr/>
        </p:nvGrpSpPr>
        <p:grpSpPr>
          <a:xfrm>
            <a:off x="1026818" y="3299045"/>
            <a:ext cx="2948478" cy="2312934"/>
            <a:chOff x="1666370" y="2395799"/>
            <a:chExt cx="4564501" cy="3938743"/>
          </a:xfrm>
        </p:grpSpPr>
        <p:sp>
          <p:nvSpPr>
            <p:cNvPr id="68" name="Rectangle 67"/>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69" name="Rectangle 68"/>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70" name="TextBox 69"/>
          <p:cNvSpPr txBox="1"/>
          <p:nvPr/>
        </p:nvSpPr>
        <p:spPr>
          <a:xfrm>
            <a:off x="1842455" y="2944091"/>
            <a:ext cx="1308563" cy="276999"/>
          </a:xfrm>
          <a:prstGeom prst="rect">
            <a:avLst/>
          </a:prstGeom>
          <a:noFill/>
        </p:spPr>
        <p:txBody>
          <a:bodyPr wrap="none" lIns="0" tIns="0" rIns="0" bIns="0" rtlCol="0">
            <a:spAutoFit/>
          </a:bodyPr>
          <a:lstStyle/>
          <a:p>
            <a:r>
              <a:rPr lang="en-US" b="1" dirty="0" smtClean="0">
                <a:solidFill>
                  <a:schemeClr val="bg1"/>
                </a:solidFill>
              </a:rPr>
              <a:t>Virtual Switch</a:t>
            </a:r>
          </a:p>
        </p:txBody>
      </p:sp>
      <p:grpSp>
        <p:nvGrpSpPr>
          <p:cNvPr id="71" name="Group 70"/>
          <p:cNvGrpSpPr/>
          <p:nvPr/>
        </p:nvGrpSpPr>
        <p:grpSpPr>
          <a:xfrm>
            <a:off x="1944659" y="6075090"/>
            <a:ext cx="1145500" cy="470177"/>
            <a:chOff x="1270392" y="1678688"/>
            <a:chExt cx="1145500" cy="470177"/>
          </a:xfrm>
        </p:grpSpPr>
        <p:sp>
          <p:nvSpPr>
            <p:cNvPr id="72" name="Rectangle 71"/>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4" name="Rectangle 73"/>
          <p:cNvSpPr/>
          <p:nvPr/>
        </p:nvSpPr>
        <p:spPr bwMode="auto">
          <a:xfrm>
            <a:off x="3634117" y="1377954"/>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75" name="Group 74"/>
          <p:cNvGrpSpPr/>
          <p:nvPr/>
        </p:nvGrpSpPr>
        <p:grpSpPr>
          <a:xfrm>
            <a:off x="2099431" y="2217766"/>
            <a:ext cx="1140756" cy="467915"/>
            <a:chOff x="1270392" y="1680950"/>
            <a:chExt cx="1140756" cy="467915"/>
          </a:xfrm>
        </p:grpSpPr>
        <p:sp>
          <p:nvSpPr>
            <p:cNvPr id="76" name="Rectangle 75"/>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Host NIC</a:t>
              </a:r>
            </a:p>
          </p:txBody>
        </p:sp>
        <p:pic>
          <p:nvPicPr>
            <p:cNvPr id="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8" name="Group 77"/>
          <p:cNvGrpSpPr/>
          <p:nvPr/>
        </p:nvGrpSpPr>
        <p:grpSpPr>
          <a:xfrm>
            <a:off x="3831131" y="2307654"/>
            <a:ext cx="1140756" cy="467915"/>
            <a:chOff x="1270392" y="1680950"/>
            <a:chExt cx="1140756" cy="467915"/>
          </a:xfrm>
        </p:grpSpPr>
        <p:sp>
          <p:nvSpPr>
            <p:cNvPr id="79" name="Rectangle 78"/>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1" name="Straight Arrow Connector 80"/>
          <p:cNvCxnSpPr/>
          <p:nvPr/>
        </p:nvCxnSpPr>
        <p:spPr>
          <a:xfrm>
            <a:off x="2493825" y="2685681"/>
            <a:ext cx="0" cy="28604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23484" y="5795403"/>
            <a:ext cx="0" cy="471750"/>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3858309" y="2777280"/>
            <a:ext cx="279898" cy="16681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bwMode="auto">
          <a:xfrm>
            <a:off x="180807" y="1367490"/>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85" name="Group 84"/>
          <p:cNvGrpSpPr/>
          <p:nvPr/>
        </p:nvGrpSpPr>
        <p:grpSpPr>
          <a:xfrm>
            <a:off x="377821" y="2297190"/>
            <a:ext cx="1140756" cy="467915"/>
            <a:chOff x="1270392" y="1680950"/>
            <a:chExt cx="1140756" cy="467915"/>
          </a:xfrm>
        </p:grpSpPr>
        <p:sp>
          <p:nvSpPr>
            <p:cNvPr id="86" name="Rectangle 85"/>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8" name="Straight Arrow Connector 87"/>
          <p:cNvCxnSpPr/>
          <p:nvPr/>
        </p:nvCxnSpPr>
        <p:spPr>
          <a:xfrm>
            <a:off x="827415" y="2765105"/>
            <a:ext cx="353685" cy="17898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3"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err="1"/>
              <a:t>Hyper-V</a:t>
            </a:r>
            <a:r>
              <a:rPr lang="en-US" dirty="0"/>
              <a:t> Extensible Switch</a:t>
            </a:r>
          </a:p>
        </p:txBody>
      </p:sp>
    </p:spTree>
    <p:extLst>
      <p:ext uri="{BB962C8B-B14F-4D97-AF65-F5344CB8AC3E}">
        <p14:creationId xmlns:p14="http://schemas.microsoft.com/office/powerpoint/2010/main" val="104980620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65"/>
                                        </p:tgtEl>
                                      </p:cBhvr>
                                    </p:animEffect>
                                    <p:animScale>
                                      <p:cBhvr>
                                        <p:cTn id="7" dur="250" autoRev="1" fill="hold"/>
                                        <p:tgtEl>
                                          <p:spTgt spid="65"/>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66"/>
                                        </p:tgtEl>
                                      </p:cBhvr>
                                    </p:animEffect>
                                    <p:animScale>
                                      <p:cBhvr>
                                        <p:cTn id="11" dur="250" autoRev="1" fill="hold"/>
                                        <p:tgtEl>
                                          <p:spTgt spid="66"/>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63"/>
                                        </p:tgtEl>
                                      </p:cBhvr>
                                    </p:animEffect>
                                    <p:animScale>
                                      <p:cBhvr>
                                        <p:cTn id="15" dur="250" autoRev="1" fill="hold"/>
                                        <p:tgtEl>
                                          <p:spTgt spid="63"/>
                                        </p:tgtEl>
                                      </p:cBhvr>
                                      <p:by x="105000" y="105000"/>
                                    </p:animScale>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64"/>
                                        </p:tgtEl>
                                      </p:cBhvr>
                                    </p:animEffect>
                                    <p:animScale>
                                      <p:cBhvr>
                                        <p:cTn id="19"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txBox="1">
            <a:spLocks/>
          </p:cNvSpPr>
          <p:nvPr/>
        </p:nvSpPr>
        <p:spPr>
          <a:xfrm>
            <a:off x="5936272" y="1600204"/>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r>
              <a:rPr lang="en-US" dirty="0" smtClean="0">
                <a:effectLst>
                  <a:outerShdw blurRad="38100" dist="38100" dir="2700000" algn="tl">
                    <a:srgbClr val="000000">
                      <a:alpha val="43137"/>
                    </a:srgbClr>
                  </a:outerShdw>
                </a:effectLst>
              </a:rPr>
              <a:t>Capture extensions can inspect traffic and generate new traffic for report purposes</a:t>
            </a:r>
          </a:p>
          <a:p>
            <a:pPr marL="0" indent="0">
              <a:spcBef>
                <a:spcPts val="0"/>
              </a:spcBef>
              <a:spcAft>
                <a:spcPts val="1800"/>
              </a:spcAft>
              <a:buNone/>
            </a:pPr>
            <a:r>
              <a:rPr lang="en-US" dirty="0" smtClean="0">
                <a:effectLst>
                  <a:outerShdw blurRad="38100" dist="38100" dir="2700000" algn="tl">
                    <a:srgbClr val="000000">
                      <a:alpha val="43137"/>
                    </a:srgbClr>
                  </a:outerShdw>
                </a:effectLst>
              </a:rPr>
              <a:t>Capture extensions do not modify existing Extensible Switch traffic</a:t>
            </a:r>
            <a:endParaRPr lang="en-US" dirty="0">
              <a:effectLst>
                <a:outerShdw blurRad="38100" dist="38100" dir="2700000" algn="tl">
                  <a:srgbClr val="000000">
                    <a:alpha val="43137"/>
                  </a:srgbClr>
                </a:outerShdw>
              </a:effectLst>
            </a:endParaRPr>
          </a:p>
          <a:p>
            <a:pPr marL="0" indent="0">
              <a:spcBef>
                <a:spcPts val="0"/>
              </a:spcBef>
              <a:spcAft>
                <a:spcPts val="1800"/>
              </a:spcAft>
              <a:buNone/>
            </a:pPr>
            <a:endParaRPr lang="en-US" sz="3600" dirty="0" smtClean="0">
              <a:effectLst>
                <a:outerShdw blurRad="38100" dist="38100" dir="2700000" algn="tl">
                  <a:srgbClr val="000000">
                    <a:alpha val="43137"/>
                  </a:srgbClr>
                </a:outerShdw>
              </a:effectLst>
            </a:endParaRPr>
          </a:p>
        </p:txBody>
      </p:sp>
      <p:sp>
        <p:nvSpPr>
          <p:cNvPr id="21" name="Slide Number Placeholder 1"/>
          <p:cNvSpPr txBox="1">
            <a:spLocks/>
          </p:cNvSpPr>
          <p:nvPr/>
        </p:nvSpPr>
        <p:spPr>
          <a:xfrm>
            <a:off x="8735325" y="6356354"/>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t>PAGE </a:t>
            </a:r>
            <a:fld id="{711B4CA8-52BE-46B1-A536-58CE1A3FAF74}" type="slidenum">
              <a:rPr lang="en-US" smtClean="0"/>
              <a:pPr/>
              <a:t>11</a:t>
            </a:fld>
            <a:endParaRPr lang="en-US" dirty="0"/>
          </a:p>
        </p:txBody>
      </p:sp>
      <p:sp>
        <p:nvSpPr>
          <p:cNvPr id="84" name="Rectangle 83"/>
          <p:cNvSpPr/>
          <p:nvPr/>
        </p:nvSpPr>
        <p:spPr bwMode="auto">
          <a:xfrm>
            <a:off x="827415" y="1714284"/>
            <a:ext cx="3528203" cy="468638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85" name="Rectangle 84"/>
          <p:cNvSpPr/>
          <p:nvPr/>
        </p:nvSpPr>
        <p:spPr bwMode="auto">
          <a:xfrm>
            <a:off x="948199" y="2944091"/>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7" name="Rectangle 86"/>
          <p:cNvSpPr/>
          <p:nvPr/>
        </p:nvSpPr>
        <p:spPr>
          <a:xfrm>
            <a:off x="1037791" y="4519464"/>
            <a:ext cx="2936619" cy="269542"/>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sp>
        <p:nvSpPr>
          <p:cNvPr id="88" name="Rectangle 87"/>
          <p:cNvSpPr/>
          <p:nvPr/>
        </p:nvSpPr>
        <p:spPr>
          <a:xfrm>
            <a:off x="1034344" y="4952417"/>
            <a:ext cx="2936619"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sp>
        <p:nvSpPr>
          <p:cNvPr id="90" name="Rectangle 89"/>
          <p:cNvSpPr/>
          <p:nvPr/>
        </p:nvSpPr>
        <p:spPr>
          <a:xfrm>
            <a:off x="1033300" y="4094192"/>
            <a:ext cx="2935224"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grpSp>
        <p:nvGrpSpPr>
          <p:cNvPr id="91" name="Group 90"/>
          <p:cNvGrpSpPr/>
          <p:nvPr/>
        </p:nvGrpSpPr>
        <p:grpSpPr>
          <a:xfrm>
            <a:off x="1026818" y="3299045"/>
            <a:ext cx="2948478" cy="2312934"/>
            <a:chOff x="1666370" y="2395799"/>
            <a:chExt cx="4564501" cy="3938743"/>
          </a:xfrm>
        </p:grpSpPr>
        <p:sp>
          <p:nvSpPr>
            <p:cNvPr id="92" name="Rectangle 91"/>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93" name="Rectangle 92"/>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94" name="TextBox 93"/>
          <p:cNvSpPr txBox="1"/>
          <p:nvPr/>
        </p:nvSpPr>
        <p:spPr>
          <a:xfrm>
            <a:off x="1842455" y="2944091"/>
            <a:ext cx="1308563" cy="276999"/>
          </a:xfrm>
          <a:prstGeom prst="rect">
            <a:avLst/>
          </a:prstGeom>
          <a:noFill/>
        </p:spPr>
        <p:txBody>
          <a:bodyPr wrap="none" lIns="0" tIns="0" rIns="0" bIns="0" rtlCol="0">
            <a:spAutoFit/>
          </a:bodyPr>
          <a:lstStyle/>
          <a:p>
            <a:r>
              <a:rPr lang="en-US" b="1" dirty="0" smtClean="0">
                <a:solidFill>
                  <a:schemeClr val="bg1"/>
                </a:solidFill>
              </a:rPr>
              <a:t>Virtual Switch</a:t>
            </a:r>
          </a:p>
        </p:txBody>
      </p:sp>
      <p:grpSp>
        <p:nvGrpSpPr>
          <p:cNvPr id="95" name="Group 94"/>
          <p:cNvGrpSpPr/>
          <p:nvPr/>
        </p:nvGrpSpPr>
        <p:grpSpPr>
          <a:xfrm>
            <a:off x="1944659" y="6075090"/>
            <a:ext cx="1145500" cy="470177"/>
            <a:chOff x="1270392" y="1678688"/>
            <a:chExt cx="1145500" cy="470177"/>
          </a:xfrm>
        </p:grpSpPr>
        <p:sp>
          <p:nvSpPr>
            <p:cNvPr id="96" name="Rectangle 95"/>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8" name="Rectangle 97"/>
          <p:cNvSpPr/>
          <p:nvPr/>
        </p:nvSpPr>
        <p:spPr bwMode="auto">
          <a:xfrm>
            <a:off x="3634117" y="1377954"/>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99" name="Group 98"/>
          <p:cNvGrpSpPr/>
          <p:nvPr/>
        </p:nvGrpSpPr>
        <p:grpSpPr>
          <a:xfrm>
            <a:off x="2099431" y="2217766"/>
            <a:ext cx="1140756" cy="467915"/>
            <a:chOff x="1270392" y="1680950"/>
            <a:chExt cx="1140756" cy="467915"/>
          </a:xfrm>
        </p:grpSpPr>
        <p:sp>
          <p:nvSpPr>
            <p:cNvPr id="100" name="Rectangle 99"/>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Host NIC</a:t>
              </a:r>
            </a:p>
          </p:txBody>
        </p:sp>
        <p:pic>
          <p:nvPicPr>
            <p:cNvPr id="1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2" name="Group 101"/>
          <p:cNvGrpSpPr/>
          <p:nvPr/>
        </p:nvGrpSpPr>
        <p:grpSpPr>
          <a:xfrm>
            <a:off x="3831131" y="2307654"/>
            <a:ext cx="1140756" cy="467915"/>
            <a:chOff x="1270392" y="1680950"/>
            <a:chExt cx="1140756" cy="467915"/>
          </a:xfrm>
        </p:grpSpPr>
        <p:sp>
          <p:nvSpPr>
            <p:cNvPr id="103" name="Rectangle 102"/>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1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5" name="Straight Arrow Connector 104"/>
          <p:cNvCxnSpPr/>
          <p:nvPr/>
        </p:nvCxnSpPr>
        <p:spPr>
          <a:xfrm>
            <a:off x="2493825" y="2685681"/>
            <a:ext cx="0" cy="28604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3023484" y="5795403"/>
            <a:ext cx="0" cy="471750"/>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3858309" y="2777280"/>
            <a:ext cx="279898" cy="16681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bwMode="auto">
          <a:xfrm>
            <a:off x="180807" y="1367490"/>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109" name="Group 108"/>
          <p:cNvGrpSpPr/>
          <p:nvPr/>
        </p:nvGrpSpPr>
        <p:grpSpPr>
          <a:xfrm>
            <a:off x="377821" y="2297190"/>
            <a:ext cx="1140756" cy="467915"/>
            <a:chOff x="1270392" y="1680950"/>
            <a:chExt cx="1140756" cy="467915"/>
          </a:xfrm>
        </p:grpSpPr>
        <p:sp>
          <p:nvSpPr>
            <p:cNvPr id="110" name="Rectangle 109"/>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1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2" name="Straight Arrow Connector 111"/>
          <p:cNvCxnSpPr/>
          <p:nvPr/>
        </p:nvCxnSpPr>
        <p:spPr>
          <a:xfrm>
            <a:off x="827415" y="2765105"/>
            <a:ext cx="353685" cy="17898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035739" y="3726025"/>
            <a:ext cx="2935224" cy="2743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t>Capture Extensions</a:t>
            </a:r>
            <a:endParaRPr lang="en-US" sz="1600" b="1" dirty="0"/>
          </a:p>
        </p:txBody>
      </p:sp>
      <p:sp>
        <p:nvSpPr>
          <p:cNvPr id="33"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Capture Extensions</a:t>
            </a:r>
          </a:p>
        </p:txBody>
      </p:sp>
    </p:spTree>
    <p:extLst>
      <p:ext uri="{BB962C8B-B14F-4D97-AF65-F5344CB8AC3E}">
        <p14:creationId xmlns:p14="http://schemas.microsoft.com/office/powerpoint/2010/main" val="21784597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27"/>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267877" cy="1523494"/>
          </a:xfrm>
        </p:spPr>
        <p:txBody>
          <a:bodyPr/>
          <a:lstStyle/>
          <a:p>
            <a:r>
              <a:rPr lang="en-US" dirty="0" err="1"/>
              <a:t>sFlow</a:t>
            </a:r>
            <a:r>
              <a:rPr lang="en-US" dirty="0"/>
              <a:t> traffic monitoring in </a:t>
            </a:r>
            <a:r>
              <a:rPr lang="en-US" dirty="0" smtClean="0"/>
              <a:t>Hyper-V</a:t>
            </a:r>
            <a:endParaRPr lang="en-US" dirty="0"/>
          </a:p>
        </p:txBody>
      </p:sp>
      <p:sp>
        <p:nvSpPr>
          <p:cNvPr id="3" name="Subtitle 2"/>
          <p:cNvSpPr>
            <a:spLocks noGrp="1"/>
          </p:cNvSpPr>
          <p:nvPr>
            <p:ph type="subTitle" idx="1"/>
          </p:nvPr>
        </p:nvSpPr>
        <p:spPr/>
        <p:txBody>
          <a:bodyPr/>
          <a:lstStyle/>
          <a:p>
            <a:r>
              <a:rPr lang="en-US" dirty="0" smtClean="0">
                <a:latin typeface="+mj-lt"/>
              </a:rPr>
              <a:t>Stuart Johnston</a:t>
            </a:r>
          </a:p>
          <a:p>
            <a:r>
              <a:rPr lang="en-US" dirty="0"/>
              <a:t>Chief Security </a:t>
            </a:r>
            <a:r>
              <a:rPr lang="en-US" dirty="0" smtClean="0"/>
              <a:t>Architect</a:t>
            </a:r>
          </a:p>
          <a:p>
            <a:r>
              <a:rPr lang="en-US" dirty="0" err="1" smtClean="0"/>
              <a:t>Inmon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688" y="4996568"/>
            <a:ext cx="2562225" cy="9239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23" y="3512916"/>
            <a:ext cx="1689485" cy="571630"/>
          </a:xfrm>
          <a:prstGeom prst="rect">
            <a:avLst/>
          </a:prstGeom>
        </p:spPr>
      </p:pic>
    </p:spTree>
    <p:extLst>
      <p:ext uri="{BB962C8B-B14F-4D97-AF65-F5344CB8AC3E}">
        <p14:creationId xmlns:p14="http://schemas.microsoft.com/office/powerpoint/2010/main" val="33246168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5936273" y="1572458"/>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dirty="0" smtClean="0">
                <a:effectLst>
                  <a:outerShdw blurRad="38100" dist="38100" dir="2700000" algn="tl">
                    <a:srgbClr val="000000">
                      <a:alpha val="43137"/>
                    </a:srgbClr>
                  </a:outerShdw>
                </a:effectLst>
              </a:rPr>
              <a:t>Windows Filter </a:t>
            </a:r>
            <a:r>
              <a:rPr lang="en-US" dirty="0">
                <a:effectLst>
                  <a:outerShdw blurRad="38100" dist="38100" dir="2700000" algn="tl">
                    <a:srgbClr val="000000">
                      <a:alpha val="43137"/>
                    </a:srgbClr>
                  </a:outerShdw>
                </a:effectLst>
              </a:rPr>
              <a:t>Platform (WFP) Extensions can inspect, drop, modify, and insert </a:t>
            </a:r>
            <a:r>
              <a:rPr lang="en-US" dirty="0" smtClean="0">
                <a:effectLst>
                  <a:outerShdw blurRad="38100" dist="38100" dir="2700000" algn="tl">
                    <a:srgbClr val="000000">
                      <a:alpha val="43137"/>
                    </a:srgbClr>
                  </a:outerShdw>
                </a:effectLst>
              </a:rPr>
              <a:t>packets using WFP APIs</a:t>
            </a:r>
            <a:endParaRPr lang="en-US" dirty="0">
              <a:effectLst>
                <a:outerShdw blurRad="38100" dist="38100" dir="2700000" algn="tl">
                  <a:srgbClr val="000000">
                    <a:alpha val="43137"/>
                  </a:srgbClr>
                </a:outerShdw>
              </a:effectLst>
            </a:endParaRPr>
          </a:p>
          <a:p>
            <a:pPr marL="0" indent="0">
              <a:spcAft>
                <a:spcPts val="1800"/>
              </a:spcAft>
              <a:buNone/>
            </a:pPr>
            <a:r>
              <a:rPr lang="en-US" dirty="0" smtClean="0">
                <a:effectLst>
                  <a:outerShdw blurRad="38100" dist="38100" dir="2700000" algn="tl">
                    <a:srgbClr val="000000">
                      <a:alpha val="43137"/>
                    </a:srgbClr>
                  </a:outerShdw>
                </a:effectLst>
              </a:rPr>
              <a:t>Windows Antivirus and </a:t>
            </a:r>
            <a:r>
              <a:rPr lang="en-US" dirty="0">
                <a:effectLst>
                  <a:outerShdw blurRad="38100" dist="38100" dir="2700000" algn="tl">
                    <a:srgbClr val="000000">
                      <a:alpha val="43137"/>
                    </a:srgbClr>
                  </a:outerShdw>
                </a:effectLst>
              </a:rPr>
              <a:t>Firewall </a:t>
            </a:r>
            <a:r>
              <a:rPr lang="en-US" dirty="0" smtClean="0">
                <a:effectLst>
                  <a:outerShdw blurRad="38100" dist="38100" dir="2700000" algn="tl">
                    <a:srgbClr val="000000">
                      <a:alpha val="43137"/>
                    </a:srgbClr>
                  </a:outerShdw>
                </a:effectLst>
              </a:rPr>
              <a:t>software uses WFP </a:t>
            </a:r>
            <a:r>
              <a:rPr lang="en-US" dirty="0">
                <a:effectLst>
                  <a:outerShdw blurRad="38100" dist="38100" dir="2700000" algn="tl">
                    <a:srgbClr val="000000">
                      <a:alpha val="43137"/>
                    </a:srgbClr>
                  </a:outerShdw>
                </a:effectLst>
              </a:rPr>
              <a:t>for traffic </a:t>
            </a:r>
            <a:r>
              <a:rPr lang="en-US" dirty="0" smtClean="0">
                <a:effectLst>
                  <a:outerShdw blurRad="38100" dist="38100" dir="2700000" algn="tl">
                    <a:srgbClr val="000000">
                      <a:alpha val="43137"/>
                    </a:srgbClr>
                  </a:outerShdw>
                </a:effectLst>
              </a:rPr>
              <a:t>filtering</a:t>
            </a:r>
            <a:endParaRPr lang="en-US" dirty="0">
              <a:effectLst>
                <a:outerShdw blurRad="38100" dist="38100" dir="2700000" algn="tl">
                  <a:srgbClr val="000000">
                    <a:alpha val="43137"/>
                  </a:srgbClr>
                </a:outerShdw>
              </a:effectLst>
            </a:endParaRPr>
          </a:p>
        </p:txBody>
      </p:sp>
      <p:sp>
        <p:nvSpPr>
          <p:cNvPr id="32" name="Slide Number Placeholder 1"/>
          <p:cNvSpPr txBox="1">
            <a:spLocks/>
          </p:cNvSpPr>
          <p:nvPr/>
        </p:nvSpPr>
        <p:spPr>
          <a:xfrm>
            <a:off x="8735325" y="6356354"/>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dirty="0" smtClean="0"/>
              <a:t>PAGE </a:t>
            </a:r>
            <a:fld id="{711B4CA8-52BE-46B1-A536-58CE1A3FAF74}" type="slidenum">
              <a:rPr lang="en-US" smtClean="0"/>
              <a:pPr/>
              <a:t>13</a:t>
            </a:fld>
            <a:endParaRPr lang="en-US" dirty="0"/>
          </a:p>
        </p:txBody>
      </p:sp>
      <p:sp>
        <p:nvSpPr>
          <p:cNvPr id="68" name="Rectangle 67"/>
          <p:cNvSpPr/>
          <p:nvPr/>
        </p:nvSpPr>
        <p:spPr bwMode="auto">
          <a:xfrm>
            <a:off x="827415" y="1714284"/>
            <a:ext cx="3528203" cy="468638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69" name="Rectangle 68"/>
          <p:cNvSpPr/>
          <p:nvPr/>
        </p:nvSpPr>
        <p:spPr bwMode="auto">
          <a:xfrm>
            <a:off x="948199" y="2944091"/>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0" name="Rectangle 69"/>
          <p:cNvSpPr/>
          <p:nvPr/>
        </p:nvSpPr>
        <p:spPr>
          <a:xfrm>
            <a:off x="1037791" y="4519464"/>
            <a:ext cx="2936619" cy="269542"/>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sp>
        <p:nvSpPr>
          <p:cNvPr id="71" name="Rectangle 70"/>
          <p:cNvSpPr/>
          <p:nvPr/>
        </p:nvSpPr>
        <p:spPr>
          <a:xfrm>
            <a:off x="1034344" y="4952417"/>
            <a:ext cx="2936619"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grpSp>
        <p:nvGrpSpPr>
          <p:cNvPr id="73" name="Group 72"/>
          <p:cNvGrpSpPr/>
          <p:nvPr/>
        </p:nvGrpSpPr>
        <p:grpSpPr>
          <a:xfrm>
            <a:off x="1026818" y="3299045"/>
            <a:ext cx="2948478" cy="2312934"/>
            <a:chOff x="1666370" y="2395799"/>
            <a:chExt cx="4564501" cy="3938743"/>
          </a:xfrm>
        </p:grpSpPr>
        <p:sp>
          <p:nvSpPr>
            <p:cNvPr id="74" name="Rectangle 73"/>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75" name="Rectangle 74"/>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76" name="TextBox 75"/>
          <p:cNvSpPr txBox="1"/>
          <p:nvPr/>
        </p:nvSpPr>
        <p:spPr>
          <a:xfrm>
            <a:off x="1842455" y="2944091"/>
            <a:ext cx="1308563" cy="276999"/>
          </a:xfrm>
          <a:prstGeom prst="rect">
            <a:avLst/>
          </a:prstGeom>
          <a:noFill/>
        </p:spPr>
        <p:txBody>
          <a:bodyPr wrap="none" lIns="0" tIns="0" rIns="0" bIns="0" rtlCol="0">
            <a:spAutoFit/>
          </a:bodyPr>
          <a:lstStyle/>
          <a:p>
            <a:r>
              <a:rPr lang="en-US" b="1" dirty="0" smtClean="0">
                <a:solidFill>
                  <a:schemeClr val="bg1"/>
                </a:solidFill>
              </a:rPr>
              <a:t>Virtual Switch</a:t>
            </a:r>
          </a:p>
        </p:txBody>
      </p:sp>
      <p:grpSp>
        <p:nvGrpSpPr>
          <p:cNvPr id="77" name="Group 76"/>
          <p:cNvGrpSpPr/>
          <p:nvPr/>
        </p:nvGrpSpPr>
        <p:grpSpPr>
          <a:xfrm>
            <a:off x="1944659" y="6075090"/>
            <a:ext cx="1145500" cy="470177"/>
            <a:chOff x="1270392" y="1678688"/>
            <a:chExt cx="1145500" cy="470177"/>
          </a:xfrm>
        </p:grpSpPr>
        <p:sp>
          <p:nvSpPr>
            <p:cNvPr id="78" name="Rectangle 77"/>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0" name="Rectangle 79"/>
          <p:cNvSpPr/>
          <p:nvPr/>
        </p:nvSpPr>
        <p:spPr bwMode="auto">
          <a:xfrm>
            <a:off x="3634117" y="1377954"/>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81" name="Group 80"/>
          <p:cNvGrpSpPr/>
          <p:nvPr/>
        </p:nvGrpSpPr>
        <p:grpSpPr>
          <a:xfrm>
            <a:off x="2099431" y="2217766"/>
            <a:ext cx="1140756" cy="467915"/>
            <a:chOff x="1270392" y="1680950"/>
            <a:chExt cx="1140756" cy="467915"/>
          </a:xfrm>
        </p:grpSpPr>
        <p:sp>
          <p:nvSpPr>
            <p:cNvPr id="82" name="Rectangle 81"/>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Host NIC</a:t>
              </a:r>
            </a:p>
          </p:txBody>
        </p:sp>
        <p:pic>
          <p:nvPicPr>
            <p:cNvPr id="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4" name="Group 83"/>
          <p:cNvGrpSpPr/>
          <p:nvPr/>
        </p:nvGrpSpPr>
        <p:grpSpPr>
          <a:xfrm>
            <a:off x="3831131" y="2307654"/>
            <a:ext cx="1140756" cy="467915"/>
            <a:chOff x="1270392" y="1680950"/>
            <a:chExt cx="1140756" cy="467915"/>
          </a:xfrm>
        </p:grpSpPr>
        <p:sp>
          <p:nvSpPr>
            <p:cNvPr id="85" name="Rectangle 84"/>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7" name="Straight Arrow Connector 86"/>
          <p:cNvCxnSpPr/>
          <p:nvPr/>
        </p:nvCxnSpPr>
        <p:spPr>
          <a:xfrm>
            <a:off x="2493825" y="2685681"/>
            <a:ext cx="0" cy="28604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3023484" y="5795403"/>
            <a:ext cx="0" cy="471750"/>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3858309" y="2777280"/>
            <a:ext cx="279898" cy="16681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bwMode="auto">
          <a:xfrm>
            <a:off x="180807" y="1367490"/>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91" name="Group 90"/>
          <p:cNvGrpSpPr/>
          <p:nvPr/>
        </p:nvGrpSpPr>
        <p:grpSpPr>
          <a:xfrm>
            <a:off x="377821" y="2297190"/>
            <a:ext cx="1140756" cy="467915"/>
            <a:chOff x="1270392" y="1680950"/>
            <a:chExt cx="1140756" cy="467915"/>
          </a:xfrm>
        </p:grpSpPr>
        <p:sp>
          <p:nvSpPr>
            <p:cNvPr id="92" name="Rectangle 91"/>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94" name="Straight Arrow Connector 93"/>
          <p:cNvCxnSpPr/>
          <p:nvPr/>
        </p:nvCxnSpPr>
        <p:spPr>
          <a:xfrm>
            <a:off x="827415" y="2765105"/>
            <a:ext cx="353685" cy="17898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1035739" y="3726025"/>
            <a:ext cx="2935224" cy="274320"/>
          </a:xfrm>
          <a:prstGeom prst="rect">
            <a:avLst/>
          </a:prstGeom>
          <a:solidFill>
            <a:srgbClr val="FFFFFF"/>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solidFill>
                  <a:schemeClr val="bg1"/>
                </a:solidFill>
              </a:rPr>
              <a:t>Capture Extensions</a:t>
            </a:r>
            <a:endParaRPr lang="en-US" sz="1600" dirty="0">
              <a:solidFill>
                <a:schemeClr val="bg1"/>
              </a:solidFill>
            </a:endParaRPr>
          </a:p>
        </p:txBody>
      </p:sp>
      <p:sp>
        <p:nvSpPr>
          <p:cNvPr id="38" name="Rectangle 37"/>
          <p:cNvSpPr/>
          <p:nvPr/>
        </p:nvSpPr>
        <p:spPr>
          <a:xfrm>
            <a:off x="1075591" y="4121196"/>
            <a:ext cx="2935224" cy="2743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t>WFP Extensions</a:t>
            </a:r>
            <a:endParaRPr lang="en-US" sz="1600" b="1" dirty="0"/>
          </a:p>
        </p:txBody>
      </p:sp>
      <p:grpSp>
        <p:nvGrpSpPr>
          <p:cNvPr id="39" name="Group 38"/>
          <p:cNvGrpSpPr/>
          <p:nvPr/>
        </p:nvGrpSpPr>
        <p:grpSpPr>
          <a:xfrm>
            <a:off x="723572" y="1690776"/>
            <a:ext cx="3771884" cy="2430422"/>
            <a:chOff x="293565" y="1573994"/>
            <a:chExt cx="3763533" cy="2430422"/>
          </a:xfrm>
        </p:grpSpPr>
        <p:sp>
          <p:nvSpPr>
            <p:cNvPr id="23" name="Rectangle 22"/>
            <p:cNvSpPr/>
            <p:nvPr/>
          </p:nvSpPr>
          <p:spPr>
            <a:xfrm>
              <a:off x="293565" y="1573994"/>
              <a:ext cx="3763533" cy="1165726"/>
            </a:xfrm>
            <a:prstGeom prst="rect">
              <a:avLst/>
            </a:prstGeom>
            <a:solidFill>
              <a:schemeClr val="tx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2783" y="2269852"/>
              <a:ext cx="1557332" cy="37128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bg1"/>
                  </a:solidFill>
                </a:rPr>
                <a:t>Filtering Engine</a:t>
              </a:r>
              <a:endParaRPr lang="en-US" sz="1600" b="1" dirty="0">
                <a:solidFill>
                  <a:schemeClr val="bg1"/>
                </a:solidFill>
              </a:endParaRPr>
            </a:p>
          </p:txBody>
        </p:sp>
        <p:sp>
          <p:nvSpPr>
            <p:cNvPr id="22" name="Rectangle 21"/>
            <p:cNvSpPr/>
            <p:nvPr/>
          </p:nvSpPr>
          <p:spPr>
            <a:xfrm>
              <a:off x="460142" y="1684776"/>
              <a:ext cx="1542614" cy="3023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smtClean="0">
                  <a:solidFill>
                    <a:schemeClr val="bg1"/>
                  </a:solidFill>
                </a:rPr>
                <a:t>BFE </a:t>
              </a:r>
              <a:r>
                <a:rPr lang="en-US" b="1" dirty="0" smtClean="0">
                  <a:solidFill>
                    <a:schemeClr val="bg1"/>
                  </a:solidFill>
                </a:rPr>
                <a:t>Service</a:t>
              </a:r>
              <a:endParaRPr lang="en-US" sz="1600" b="1" dirty="0">
                <a:solidFill>
                  <a:schemeClr val="bg1"/>
                </a:solidFill>
              </a:endParaRPr>
            </a:p>
          </p:txBody>
        </p:sp>
        <p:sp>
          <p:nvSpPr>
            <p:cNvPr id="24" name="Rectangle 23"/>
            <p:cNvSpPr/>
            <p:nvPr/>
          </p:nvSpPr>
          <p:spPr>
            <a:xfrm>
              <a:off x="2654913" y="1640532"/>
              <a:ext cx="1163059" cy="390828"/>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Firewall</a:t>
              </a:r>
              <a:endParaRPr lang="en-US" b="1" dirty="0"/>
            </a:p>
          </p:txBody>
        </p:sp>
        <p:sp>
          <p:nvSpPr>
            <p:cNvPr id="25" name="Rectangle 24"/>
            <p:cNvSpPr/>
            <p:nvPr/>
          </p:nvSpPr>
          <p:spPr>
            <a:xfrm>
              <a:off x="2654913" y="2254659"/>
              <a:ext cx="1147337" cy="401675"/>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t>Callout</a:t>
              </a:r>
              <a:endParaRPr lang="en-US" b="1" dirty="0"/>
            </a:p>
          </p:txBody>
        </p:sp>
        <p:cxnSp>
          <p:nvCxnSpPr>
            <p:cNvPr id="27" name="Straight Arrow Connector 26"/>
            <p:cNvCxnSpPr>
              <a:endCxn id="21" idx="2"/>
            </p:cNvCxnSpPr>
            <p:nvPr/>
          </p:nvCxnSpPr>
          <p:spPr>
            <a:xfrm flipV="1">
              <a:off x="1231449" y="2641140"/>
              <a:ext cx="0" cy="1363276"/>
            </a:xfrm>
            <a:prstGeom prst="straightConnector1">
              <a:avLst/>
            </a:prstGeom>
            <a:ln w="31750">
              <a:solidFill>
                <a:schemeClr val="accent2"/>
              </a:solidFill>
              <a:headEnd type="stealth" w="lg" len="lg"/>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1" idx="0"/>
              <a:endCxn id="22" idx="2"/>
            </p:cNvCxnSpPr>
            <p:nvPr/>
          </p:nvCxnSpPr>
          <p:spPr>
            <a:xfrm flipV="1">
              <a:off x="1231449" y="1987116"/>
              <a:ext cx="1" cy="282736"/>
            </a:xfrm>
            <a:prstGeom prst="straightConnector1">
              <a:avLst/>
            </a:prstGeom>
            <a:ln w="38100">
              <a:solidFill>
                <a:schemeClr val="accent2"/>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4" idx="1"/>
              <a:endCxn id="22" idx="3"/>
            </p:cNvCxnSpPr>
            <p:nvPr/>
          </p:nvCxnSpPr>
          <p:spPr>
            <a:xfrm flipH="1">
              <a:off x="2002756" y="1835946"/>
              <a:ext cx="652157" cy="0"/>
            </a:xfrm>
            <a:prstGeom prst="straightConnector1">
              <a:avLst/>
            </a:prstGeom>
            <a:ln w="25400">
              <a:solidFill>
                <a:schemeClr val="accent2"/>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1"/>
              <a:endCxn id="21" idx="3"/>
            </p:cNvCxnSpPr>
            <p:nvPr/>
          </p:nvCxnSpPr>
          <p:spPr>
            <a:xfrm flipH="1" flipV="1">
              <a:off x="2010115" y="2455496"/>
              <a:ext cx="644798" cy="1"/>
            </a:xfrm>
            <a:prstGeom prst="straightConnector1">
              <a:avLst/>
            </a:prstGeom>
            <a:ln w="25400">
              <a:solidFill>
                <a:schemeClr val="accent2"/>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96"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Windows Filtering Platform Extensions</a:t>
            </a:r>
          </a:p>
        </p:txBody>
      </p:sp>
    </p:spTree>
    <p:extLst>
      <p:ext uri="{BB962C8B-B14F-4D97-AF65-F5344CB8AC3E}">
        <p14:creationId xmlns:p14="http://schemas.microsoft.com/office/powerpoint/2010/main" val="334557857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500" fill="hold"/>
                                        <p:tgtEl>
                                          <p:spTgt spid="38"/>
                                        </p:tgtEl>
                                      </p:cBhvr>
                                      <p:by x="110000" y="110000"/>
                                    </p:animScale>
                                  </p:childTnLst>
                                </p:cTn>
                              </p:par>
                            </p:childTnLst>
                          </p:cTn>
                        </p:par>
                        <p:par>
                          <p:cTn id="7" fill="hold">
                            <p:stCondLst>
                              <p:cond delay="500"/>
                            </p:stCondLst>
                            <p:childTnLst>
                              <p:par>
                                <p:cTn id="8" presetID="10" presetClass="entr" presetSubtype="0" fill="hold" nodeType="after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9167947" cy="1523494"/>
          </a:xfrm>
        </p:spPr>
        <p:txBody>
          <a:bodyPr/>
          <a:lstStyle/>
          <a:p>
            <a:r>
              <a:rPr lang="en-US" dirty="0" smtClean="0"/>
              <a:t>Virtual Firewall v3.0 for Hyper-V</a:t>
            </a:r>
            <a:endParaRPr lang="en-US" dirty="0"/>
          </a:p>
        </p:txBody>
      </p:sp>
      <p:sp>
        <p:nvSpPr>
          <p:cNvPr id="3" name="Subtitle 2"/>
          <p:cNvSpPr>
            <a:spLocks noGrp="1"/>
          </p:cNvSpPr>
          <p:nvPr>
            <p:ph type="subTitle" idx="1"/>
          </p:nvPr>
        </p:nvSpPr>
        <p:spPr/>
        <p:txBody>
          <a:bodyPr/>
          <a:lstStyle/>
          <a:p>
            <a:r>
              <a:rPr lang="en-US" dirty="0" smtClean="0">
                <a:latin typeface="+mj-lt"/>
              </a:rPr>
              <a:t>Konstantin </a:t>
            </a:r>
            <a:r>
              <a:rPr lang="en-US" dirty="0" err="1" smtClean="0">
                <a:latin typeface="+mj-lt"/>
              </a:rPr>
              <a:t>Malkov</a:t>
            </a:r>
            <a:endParaRPr lang="en-US" dirty="0" smtClean="0">
              <a:latin typeface="+mj-lt"/>
            </a:endParaRPr>
          </a:p>
          <a:p>
            <a:r>
              <a:rPr lang="en-US" dirty="0" smtClean="0"/>
              <a:t>Software CTO</a:t>
            </a:r>
          </a:p>
          <a:p>
            <a:r>
              <a:rPr lang="en-US" dirty="0" smtClean="0"/>
              <a:t>5Nine</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2282" y="4931891"/>
            <a:ext cx="2552904" cy="122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3265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5936272" y="1600204"/>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dirty="0" smtClean="0">
                <a:effectLst>
                  <a:outerShdw blurRad="38100" dist="38100" dir="2700000" algn="tl">
                    <a:srgbClr val="000000">
                      <a:alpha val="43137"/>
                    </a:srgbClr>
                  </a:outerShdw>
                </a:effectLst>
              </a:rPr>
              <a:t>Filtering extensions can also be implemented using NDIS filtering APIs</a:t>
            </a:r>
            <a:endParaRPr lang="en-US" sz="3600" dirty="0">
              <a:effectLst>
                <a:outerShdw blurRad="38100" dist="38100" dir="2700000" algn="tl">
                  <a:srgbClr val="000000">
                    <a:alpha val="43137"/>
                  </a:srgbClr>
                </a:outerShdw>
              </a:effectLst>
            </a:endParaRPr>
          </a:p>
        </p:txBody>
      </p:sp>
      <p:sp>
        <p:nvSpPr>
          <p:cNvPr id="22" name="Slide Number Placeholder 1"/>
          <p:cNvSpPr txBox="1">
            <a:spLocks/>
          </p:cNvSpPr>
          <p:nvPr/>
        </p:nvSpPr>
        <p:spPr>
          <a:xfrm>
            <a:off x="8735325" y="6356354"/>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mtClean="0"/>
              <a:t>PAGE </a:t>
            </a:r>
            <a:fld id="{711B4CA8-52BE-46B1-A536-58CE1A3FAF74}" type="slidenum">
              <a:rPr lang="en-US" smtClean="0"/>
              <a:pPr/>
              <a:t>15</a:t>
            </a:fld>
            <a:endParaRPr lang="en-US" dirty="0"/>
          </a:p>
        </p:txBody>
      </p:sp>
      <p:sp>
        <p:nvSpPr>
          <p:cNvPr id="56" name="Rectangle 55"/>
          <p:cNvSpPr/>
          <p:nvPr/>
        </p:nvSpPr>
        <p:spPr bwMode="auto">
          <a:xfrm>
            <a:off x="827415" y="1714284"/>
            <a:ext cx="3528203" cy="468638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57" name="Rectangle 56"/>
          <p:cNvSpPr/>
          <p:nvPr/>
        </p:nvSpPr>
        <p:spPr bwMode="auto">
          <a:xfrm>
            <a:off x="948199" y="2944091"/>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9" name="Rectangle 58"/>
          <p:cNvSpPr/>
          <p:nvPr/>
        </p:nvSpPr>
        <p:spPr>
          <a:xfrm>
            <a:off x="1034344" y="4952417"/>
            <a:ext cx="2936619"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grpSp>
        <p:nvGrpSpPr>
          <p:cNvPr id="60" name="Group 59"/>
          <p:cNvGrpSpPr/>
          <p:nvPr/>
        </p:nvGrpSpPr>
        <p:grpSpPr>
          <a:xfrm>
            <a:off x="1026818" y="3299045"/>
            <a:ext cx="2948478" cy="2312934"/>
            <a:chOff x="1666370" y="2395799"/>
            <a:chExt cx="4564501" cy="3938743"/>
          </a:xfrm>
        </p:grpSpPr>
        <p:sp>
          <p:nvSpPr>
            <p:cNvPr id="61" name="Rectangle 60"/>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62" name="Rectangle 61"/>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63" name="TextBox 62"/>
          <p:cNvSpPr txBox="1"/>
          <p:nvPr/>
        </p:nvSpPr>
        <p:spPr>
          <a:xfrm>
            <a:off x="1842455" y="2944091"/>
            <a:ext cx="1308563" cy="276999"/>
          </a:xfrm>
          <a:prstGeom prst="rect">
            <a:avLst/>
          </a:prstGeom>
          <a:noFill/>
        </p:spPr>
        <p:txBody>
          <a:bodyPr wrap="none" lIns="0" tIns="0" rIns="0" bIns="0" rtlCol="0">
            <a:spAutoFit/>
          </a:bodyPr>
          <a:lstStyle/>
          <a:p>
            <a:r>
              <a:rPr lang="en-US" b="1" dirty="0" smtClean="0">
                <a:solidFill>
                  <a:schemeClr val="bg1"/>
                </a:solidFill>
              </a:rPr>
              <a:t>Virtual Switch</a:t>
            </a:r>
          </a:p>
        </p:txBody>
      </p:sp>
      <p:grpSp>
        <p:nvGrpSpPr>
          <p:cNvPr id="64" name="Group 63"/>
          <p:cNvGrpSpPr/>
          <p:nvPr/>
        </p:nvGrpSpPr>
        <p:grpSpPr>
          <a:xfrm>
            <a:off x="1944659" y="6075090"/>
            <a:ext cx="1145500" cy="470177"/>
            <a:chOff x="1270392" y="1678688"/>
            <a:chExt cx="1145500" cy="470177"/>
          </a:xfrm>
        </p:grpSpPr>
        <p:sp>
          <p:nvSpPr>
            <p:cNvPr id="65" name="Rectangle 64"/>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7" name="Rectangle 66"/>
          <p:cNvSpPr/>
          <p:nvPr/>
        </p:nvSpPr>
        <p:spPr bwMode="auto">
          <a:xfrm>
            <a:off x="3634117" y="1377954"/>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68" name="Group 67"/>
          <p:cNvGrpSpPr/>
          <p:nvPr/>
        </p:nvGrpSpPr>
        <p:grpSpPr>
          <a:xfrm>
            <a:off x="2099431" y="2217766"/>
            <a:ext cx="1140756" cy="467915"/>
            <a:chOff x="1270392" y="1680950"/>
            <a:chExt cx="1140756" cy="467915"/>
          </a:xfrm>
        </p:grpSpPr>
        <p:sp>
          <p:nvSpPr>
            <p:cNvPr id="69" name="Rectangle 68"/>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Host NIC</a:t>
              </a:r>
            </a:p>
          </p:txBody>
        </p:sp>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 name="Group 70"/>
          <p:cNvGrpSpPr/>
          <p:nvPr/>
        </p:nvGrpSpPr>
        <p:grpSpPr>
          <a:xfrm>
            <a:off x="3831131" y="2307654"/>
            <a:ext cx="1140756" cy="467915"/>
            <a:chOff x="1270392" y="1680950"/>
            <a:chExt cx="1140756" cy="467915"/>
          </a:xfrm>
        </p:grpSpPr>
        <p:sp>
          <p:nvSpPr>
            <p:cNvPr id="72" name="Rectangle 71"/>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4" name="Straight Arrow Connector 73"/>
          <p:cNvCxnSpPr/>
          <p:nvPr/>
        </p:nvCxnSpPr>
        <p:spPr>
          <a:xfrm>
            <a:off x="2493825" y="2685681"/>
            <a:ext cx="0" cy="28604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023484" y="5795403"/>
            <a:ext cx="0" cy="471750"/>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3858309" y="2777280"/>
            <a:ext cx="279898" cy="16681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bwMode="auto">
          <a:xfrm>
            <a:off x="180807" y="1367490"/>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78" name="Group 77"/>
          <p:cNvGrpSpPr/>
          <p:nvPr/>
        </p:nvGrpSpPr>
        <p:grpSpPr>
          <a:xfrm>
            <a:off x="377821" y="2297190"/>
            <a:ext cx="1140756" cy="467915"/>
            <a:chOff x="1270392" y="1680950"/>
            <a:chExt cx="1140756" cy="467915"/>
          </a:xfrm>
        </p:grpSpPr>
        <p:sp>
          <p:nvSpPr>
            <p:cNvPr id="79" name="Rectangle 78"/>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1" name="Straight Arrow Connector 80"/>
          <p:cNvCxnSpPr/>
          <p:nvPr/>
        </p:nvCxnSpPr>
        <p:spPr>
          <a:xfrm>
            <a:off x="827415" y="2765105"/>
            <a:ext cx="353685" cy="17898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035739" y="3726025"/>
            <a:ext cx="2935224" cy="274320"/>
          </a:xfrm>
          <a:prstGeom prst="rect">
            <a:avLst/>
          </a:prstGeom>
          <a:solidFill>
            <a:srgbClr val="FFFFFF"/>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solidFill>
                  <a:schemeClr val="bg1"/>
                </a:solidFill>
              </a:rPr>
              <a:t>Capture Extensions</a:t>
            </a:r>
            <a:endParaRPr lang="en-US" sz="1600" dirty="0">
              <a:solidFill>
                <a:schemeClr val="bg1"/>
              </a:solidFill>
            </a:endParaRPr>
          </a:p>
        </p:txBody>
      </p:sp>
      <p:sp>
        <p:nvSpPr>
          <p:cNvPr id="83" name="Rectangle 82"/>
          <p:cNvSpPr/>
          <p:nvPr/>
        </p:nvSpPr>
        <p:spPr>
          <a:xfrm>
            <a:off x="1026213" y="4121196"/>
            <a:ext cx="2935224" cy="274320"/>
          </a:xfrm>
          <a:prstGeom prst="rect">
            <a:avLst/>
          </a:prstGeom>
          <a:solidFill>
            <a:srgbClr val="FFFFFF"/>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solidFill>
                  <a:schemeClr val="bg1"/>
                </a:solidFill>
              </a:rPr>
              <a:t>WFP Extensions</a:t>
            </a:r>
            <a:endParaRPr lang="en-US" sz="1600" dirty="0">
              <a:solidFill>
                <a:schemeClr val="bg1"/>
              </a:solidFill>
            </a:endParaRPr>
          </a:p>
        </p:txBody>
      </p:sp>
      <p:sp>
        <p:nvSpPr>
          <p:cNvPr id="25" name="Rectangle 24"/>
          <p:cNvSpPr/>
          <p:nvPr/>
        </p:nvSpPr>
        <p:spPr>
          <a:xfrm>
            <a:off x="1048407" y="4543973"/>
            <a:ext cx="2936619" cy="26954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smtClean="0"/>
              <a:t>Filtering Extensions</a:t>
            </a:r>
            <a:endParaRPr lang="en-US" sz="1600" dirty="0"/>
          </a:p>
        </p:txBody>
      </p:sp>
      <p:sp>
        <p:nvSpPr>
          <p:cNvPr id="33"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NDIS Filtering Extensions</a:t>
            </a:r>
          </a:p>
        </p:txBody>
      </p:sp>
    </p:spTree>
    <p:extLst>
      <p:ext uri="{BB962C8B-B14F-4D97-AF65-F5344CB8AC3E}">
        <p14:creationId xmlns:p14="http://schemas.microsoft.com/office/powerpoint/2010/main" val="175649510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500" fill="hold"/>
                                        <p:tgtEl>
                                          <p:spTgt spid="25"/>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Hyper-V Switch Extension for VM </a:t>
            </a:r>
            <a:r>
              <a:rPr lang="en-US" dirty="0" err="1"/>
              <a:t>DoS</a:t>
            </a:r>
            <a:r>
              <a:rPr lang="en-US" dirty="0"/>
              <a:t> </a:t>
            </a:r>
            <a:r>
              <a:rPr lang="en-US" dirty="0" smtClean="0"/>
              <a:t>Prevention</a:t>
            </a:r>
            <a:endParaRPr lang="en-US" dirty="0"/>
          </a:p>
        </p:txBody>
      </p:sp>
      <p:sp>
        <p:nvSpPr>
          <p:cNvPr id="3" name="Subtitle 2"/>
          <p:cNvSpPr>
            <a:spLocks noGrp="1"/>
          </p:cNvSpPr>
          <p:nvPr>
            <p:ph type="subTitle" idx="1"/>
          </p:nvPr>
        </p:nvSpPr>
        <p:spPr/>
        <p:txBody>
          <a:bodyPr/>
          <a:lstStyle/>
          <a:p>
            <a:r>
              <a:rPr lang="en-US" dirty="0" smtClean="0">
                <a:latin typeface="+mj-lt"/>
              </a:rPr>
              <a:t>Eric Smiley</a:t>
            </a:r>
          </a:p>
          <a:p>
            <a:r>
              <a:rPr lang="en-US" dirty="0" smtClean="0"/>
              <a:t>Technical Marketing Engineer</a:t>
            </a:r>
          </a:p>
          <a:p>
            <a:r>
              <a:rPr lang="en-US" dirty="0" smtClean="0"/>
              <a:t>Broadcom</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638" y="3821620"/>
            <a:ext cx="3390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99274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5936272" y="1600204"/>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r>
              <a:rPr lang="en-US" dirty="0" smtClean="0">
                <a:effectLst>
                  <a:outerShdw blurRad="38100" dist="38100" dir="2700000" algn="tl">
                    <a:srgbClr val="000000">
                      <a:alpha val="43137"/>
                    </a:srgbClr>
                  </a:outerShdw>
                </a:effectLst>
              </a:rPr>
              <a:t>Forwarding </a:t>
            </a:r>
            <a:r>
              <a:rPr lang="en-US" dirty="0">
                <a:effectLst>
                  <a:outerShdw blurRad="38100" dist="38100" dir="2700000" algn="tl">
                    <a:srgbClr val="000000">
                      <a:alpha val="43137"/>
                    </a:srgbClr>
                  </a:outerShdw>
                </a:effectLst>
              </a:rPr>
              <a:t>extensions </a:t>
            </a:r>
            <a:r>
              <a:rPr lang="en-US" dirty="0" smtClean="0">
                <a:effectLst>
                  <a:outerShdw blurRad="38100" dist="38100" dir="2700000" algn="tl">
                    <a:srgbClr val="000000">
                      <a:alpha val="43137"/>
                    </a:srgbClr>
                  </a:outerShdw>
                </a:effectLst>
              </a:rPr>
              <a:t>direct </a:t>
            </a:r>
            <a:r>
              <a:rPr lang="en-US" dirty="0">
                <a:effectLst>
                  <a:outerShdw blurRad="38100" dist="38100" dir="2700000" algn="tl">
                    <a:srgbClr val="000000">
                      <a:alpha val="43137"/>
                    </a:srgbClr>
                  </a:outerShdw>
                </a:effectLst>
              </a:rPr>
              <a:t>traffic, defining the destination(s) of each </a:t>
            </a:r>
            <a:r>
              <a:rPr lang="en-US" dirty="0" smtClean="0">
                <a:effectLst>
                  <a:outerShdw blurRad="38100" dist="38100" dir="2700000" algn="tl">
                    <a:srgbClr val="000000">
                      <a:alpha val="43137"/>
                    </a:srgbClr>
                  </a:outerShdw>
                </a:effectLst>
              </a:rPr>
              <a:t>packet</a:t>
            </a:r>
          </a:p>
          <a:p>
            <a:pPr marL="0" indent="0">
              <a:spcBef>
                <a:spcPts val="0"/>
              </a:spcBef>
              <a:spcAft>
                <a:spcPts val="1800"/>
              </a:spcAft>
              <a:buNone/>
            </a:pPr>
            <a:r>
              <a:rPr lang="en-US" dirty="0" smtClean="0">
                <a:effectLst>
                  <a:outerShdw blurRad="38100" dist="38100" dir="2700000" algn="tl">
                    <a:srgbClr val="000000">
                      <a:alpha val="43137"/>
                    </a:srgbClr>
                  </a:outerShdw>
                </a:effectLst>
              </a:rPr>
              <a:t>Forwarding extensions can capture and filter traffic</a:t>
            </a:r>
          </a:p>
        </p:txBody>
      </p:sp>
      <p:sp>
        <p:nvSpPr>
          <p:cNvPr id="23" name="Slide Number Placeholder 1"/>
          <p:cNvSpPr txBox="1">
            <a:spLocks/>
          </p:cNvSpPr>
          <p:nvPr/>
        </p:nvSpPr>
        <p:spPr>
          <a:xfrm>
            <a:off x="8735325" y="6356354"/>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mtClean="0"/>
              <a:t>PAGE </a:t>
            </a:r>
            <a:fld id="{711B4CA8-52BE-46B1-A536-58CE1A3FAF74}" type="slidenum">
              <a:rPr lang="en-US" smtClean="0"/>
              <a:pPr/>
              <a:t>17</a:t>
            </a:fld>
            <a:endParaRPr lang="en-US" dirty="0"/>
          </a:p>
        </p:txBody>
      </p:sp>
      <p:sp>
        <p:nvSpPr>
          <p:cNvPr id="61" name="Rectangle 60"/>
          <p:cNvSpPr/>
          <p:nvPr/>
        </p:nvSpPr>
        <p:spPr bwMode="auto">
          <a:xfrm>
            <a:off x="827415" y="1714284"/>
            <a:ext cx="3528203" cy="468638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62" name="Rectangle 61"/>
          <p:cNvSpPr/>
          <p:nvPr/>
        </p:nvSpPr>
        <p:spPr bwMode="auto">
          <a:xfrm>
            <a:off x="948199" y="2944091"/>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64" name="Group 63"/>
          <p:cNvGrpSpPr/>
          <p:nvPr/>
        </p:nvGrpSpPr>
        <p:grpSpPr>
          <a:xfrm>
            <a:off x="1026818" y="3299045"/>
            <a:ext cx="2948478" cy="2312934"/>
            <a:chOff x="1666370" y="2395799"/>
            <a:chExt cx="4564501" cy="3938743"/>
          </a:xfrm>
        </p:grpSpPr>
        <p:sp>
          <p:nvSpPr>
            <p:cNvPr id="65" name="Rectangle 64"/>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66" name="Rectangle 65"/>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67" name="TextBox 66"/>
          <p:cNvSpPr txBox="1"/>
          <p:nvPr/>
        </p:nvSpPr>
        <p:spPr>
          <a:xfrm>
            <a:off x="1842455" y="2944091"/>
            <a:ext cx="1308563" cy="276999"/>
          </a:xfrm>
          <a:prstGeom prst="rect">
            <a:avLst/>
          </a:prstGeom>
          <a:noFill/>
        </p:spPr>
        <p:txBody>
          <a:bodyPr wrap="none" lIns="0" tIns="0" rIns="0" bIns="0" rtlCol="0">
            <a:spAutoFit/>
          </a:bodyPr>
          <a:lstStyle/>
          <a:p>
            <a:r>
              <a:rPr lang="en-US" b="1" dirty="0" smtClean="0">
                <a:solidFill>
                  <a:schemeClr val="bg1"/>
                </a:solidFill>
              </a:rPr>
              <a:t>Virtual Switch</a:t>
            </a:r>
          </a:p>
        </p:txBody>
      </p:sp>
      <p:grpSp>
        <p:nvGrpSpPr>
          <p:cNvPr id="68" name="Group 67"/>
          <p:cNvGrpSpPr/>
          <p:nvPr/>
        </p:nvGrpSpPr>
        <p:grpSpPr>
          <a:xfrm>
            <a:off x="1944659" y="6075090"/>
            <a:ext cx="1145500" cy="470177"/>
            <a:chOff x="1270392" y="1678688"/>
            <a:chExt cx="1145500" cy="470177"/>
          </a:xfrm>
        </p:grpSpPr>
        <p:sp>
          <p:nvSpPr>
            <p:cNvPr id="69" name="Rectangle 68"/>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Rectangle 70"/>
          <p:cNvSpPr/>
          <p:nvPr/>
        </p:nvSpPr>
        <p:spPr bwMode="auto">
          <a:xfrm>
            <a:off x="3634117" y="1377954"/>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72" name="Group 71"/>
          <p:cNvGrpSpPr/>
          <p:nvPr/>
        </p:nvGrpSpPr>
        <p:grpSpPr>
          <a:xfrm>
            <a:off x="2099431" y="2217766"/>
            <a:ext cx="1140756" cy="467915"/>
            <a:chOff x="1270392" y="1680950"/>
            <a:chExt cx="1140756" cy="467915"/>
          </a:xfrm>
        </p:grpSpPr>
        <p:sp>
          <p:nvSpPr>
            <p:cNvPr id="73" name="Rectangle 72"/>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Host NIC</a:t>
              </a:r>
            </a:p>
          </p:txBody>
        </p:sp>
        <p:pic>
          <p:nvPicPr>
            <p:cNvPr id="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5" name="Group 74"/>
          <p:cNvGrpSpPr/>
          <p:nvPr/>
        </p:nvGrpSpPr>
        <p:grpSpPr>
          <a:xfrm>
            <a:off x="3831131" y="2307654"/>
            <a:ext cx="1140756" cy="467915"/>
            <a:chOff x="1270392" y="1680950"/>
            <a:chExt cx="1140756" cy="467915"/>
          </a:xfrm>
        </p:grpSpPr>
        <p:sp>
          <p:nvSpPr>
            <p:cNvPr id="76" name="Rectangle 75"/>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8" name="Straight Arrow Connector 77"/>
          <p:cNvCxnSpPr/>
          <p:nvPr/>
        </p:nvCxnSpPr>
        <p:spPr>
          <a:xfrm>
            <a:off x="2493825" y="2685681"/>
            <a:ext cx="0" cy="28604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3023484" y="5795403"/>
            <a:ext cx="0" cy="471750"/>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3858309" y="2777280"/>
            <a:ext cx="279898" cy="16681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bwMode="auto">
          <a:xfrm>
            <a:off x="180807" y="1367490"/>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82" name="Group 81"/>
          <p:cNvGrpSpPr/>
          <p:nvPr/>
        </p:nvGrpSpPr>
        <p:grpSpPr>
          <a:xfrm>
            <a:off x="377821" y="2297190"/>
            <a:ext cx="1140756" cy="467915"/>
            <a:chOff x="1270392" y="1680950"/>
            <a:chExt cx="1140756" cy="467915"/>
          </a:xfrm>
        </p:grpSpPr>
        <p:sp>
          <p:nvSpPr>
            <p:cNvPr id="83" name="Rectangle 82"/>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5" name="Straight Arrow Connector 84"/>
          <p:cNvCxnSpPr/>
          <p:nvPr/>
        </p:nvCxnSpPr>
        <p:spPr>
          <a:xfrm>
            <a:off x="827415" y="2765105"/>
            <a:ext cx="353685" cy="17898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1043519" y="4530320"/>
            <a:ext cx="2936619" cy="269542"/>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Filtering Extensions</a:t>
            </a:r>
            <a:endParaRPr lang="en-US" sz="1600" dirty="0"/>
          </a:p>
        </p:txBody>
      </p:sp>
      <p:sp>
        <p:nvSpPr>
          <p:cNvPr id="90" name="Rectangle 89"/>
          <p:cNvSpPr/>
          <p:nvPr/>
        </p:nvSpPr>
        <p:spPr>
          <a:xfrm>
            <a:off x="1040072" y="4963273"/>
            <a:ext cx="2936619" cy="27432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smtClean="0"/>
              <a:t>Forwarding Extension</a:t>
            </a:r>
            <a:endParaRPr lang="en-US" sz="1600" b="1" dirty="0"/>
          </a:p>
        </p:txBody>
      </p:sp>
      <p:sp>
        <p:nvSpPr>
          <p:cNvPr id="91" name="Rectangle 90"/>
          <p:cNvSpPr/>
          <p:nvPr/>
        </p:nvSpPr>
        <p:spPr>
          <a:xfrm>
            <a:off x="1039028" y="4105048"/>
            <a:ext cx="2935224"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WFP Extensions</a:t>
            </a:r>
            <a:endParaRPr lang="en-US" sz="1600" dirty="0"/>
          </a:p>
        </p:txBody>
      </p:sp>
      <p:sp>
        <p:nvSpPr>
          <p:cNvPr id="92" name="Rectangle 91"/>
          <p:cNvSpPr/>
          <p:nvPr/>
        </p:nvSpPr>
        <p:spPr>
          <a:xfrm>
            <a:off x="1040072" y="3674349"/>
            <a:ext cx="2935224" cy="274320"/>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Capture Extensions</a:t>
            </a:r>
            <a:endParaRPr lang="en-US" sz="1600" dirty="0"/>
          </a:p>
        </p:txBody>
      </p:sp>
      <p:sp>
        <p:nvSpPr>
          <p:cNvPr id="33"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Forwarding Extensions</a:t>
            </a:r>
          </a:p>
        </p:txBody>
      </p:sp>
    </p:spTree>
    <p:extLst>
      <p:ext uri="{BB962C8B-B14F-4D97-AF65-F5344CB8AC3E}">
        <p14:creationId xmlns:p14="http://schemas.microsoft.com/office/powerpoint/2010/main" val="307963922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00" fill="hold"/>
                                        <p:tgtEl>
                                          <p:spTgt spid="90"/>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3011995"/>
            <a:ext cx="10264091" cy="1523494"/>
          </a:xfrm>
        </p:spPr>
        <p:txBody>
          <a:bodyPr/>
          <a:lstStyle/>
          <a:p>
            <a:r>
              <a:rPr lang="en-US" dirty="0" smtClean="0"/>
              <a:t>Cisco Nexus </a:t>
            </a:r>
            <a:r>
              <a:rPr lang="en-US" dirty="0"/>
              <a:t>1000V </a:t>
            </a:r>
            <a:r>
              <a:rPr lang="en-US" dirty="0" smtClean="0"/>
              <a:t>Switch for </a:t>
            </a:r>
            <a:r>
              <a:rPr lang="en-US" dirty="0"/>
              <a:t>Hyper-V</a:t>
            </a:r>
          </a:p>
        </p:txBody>
      </p:sp>
      <p:sp>
        <p:nvSpPr>
          <p:cNvPr id="3" name="Subtitle 2"/>
          <p:cNvSpPr>
            <a:spLocks noGrp="1"/>
          </p:cNvSpPr>
          <p:nvPr>
            <p:ph type="subTitle" idx="1"/>
          </p:nvPr>
        </p:nvSpPr>
        <p:spPr/>
        <p:txBody>
          <a:bodyPr/>
          <a:lstStyle/>
          <a:p>
            <a:r>
              <a:rPr lang="en-US" dirty="0" smtClean="0">
                <a:latin typeface="+mj-lt"/>
              </a:rPr>
              <a:t>Prashant Gandhi</a:t>
            </a:r>
          </a:p>
          <a:p>
            <a:r>
              <a:rPr lang="en-US" dirty="0" smtClean="0"/>
              <a:t>Senior Director, Product Marketing</a:t>
            </a:r>
          </a:p>
          <a:p>
            <a:r>
              <a:rPr lang="en-US" dirty="0" smtClean="0"/>
              <a:t>Cisco</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grpSp>
        <p:nvGrpSpPr>
          <p:cNvPr id="24" name="Group 23"/>
          <p:cNvGrpSpPr/>
          <p:nvPr/>
        </p:nvGrpSpPr>
        <p:grpSpPr>
          <a:xfrm>
            <a:off x="9260347" y="4541000"/>
            <a:ext cx="2369636" cy="1456326"/>
            <a:chOff x="8402867" y="3544388"/>
            <a:chExt cx="1950720" cy="1114697"/>
          </a:xfrm>
        </p:grpSpPr>
        <p:sp>
          <p:nvSpPr>
            <p:cNvPr id="23" name="Rectangle 22"/>
            <p:cNvSpPr/>
            <p:nvPr/>
          </p:nvSpPr>
          <p:spPr bwMode="auto">
            <a:xfrm>
              <a:off x="8402867" y="3544388"/>
              <a:ext cx="1950720" cy="11146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6" name="Group 62"/>
            <p:cNvGrpSpPr>
              <a:grpSpLocks/>
            </p:cNvGrpSpPr>
            <p:nvPr/>
          </p:nvGrpSpPr>
          <p:grpSpPr bwMode="auto">
            <a:xfrm>
              <a:off x="8433664" y="3599292"/>
              <a:ext cx="1889125" cy="1004887"/>
              <a:chOff x="3272" y="1316"/>
              <a:chExt cx="1889" cy="1002"/>
            </a:xfrm>
          </p:grpSpPr>
          <p:sp>
            <p:nvSpPr>
              <p:cNvPr id="7" name="AutoShape 63"/>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8" name="Rectangle 64"/>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a:p>
            </p:txBody>
          </p:sp>
          <p:sp>
            <p:nvSpPr>
              <p:cNvPr id="9" name="Freeform 65"/>
              <p:cNvSpPr>
                <a:spLocks/>
              </p:cNvSpPr>
              <p:nvPr/>
            </p:nvSpPr>
            <p:spPr bwMode="auto">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10" name="Freeform 66"/>
              <p:cNvSpPr>
                <a:spLocks/>
              </p:cNvSpPr>
              <p:nvPr/>
            </p:nvSpPr>
            <p:spPr bwMode="auto">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11" name="Freeform 67"/>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12" name="Freeform 68"/>
              <p:cNvSpPr>
                <a:spLocks/>
              </p:cNvSpPr>
              <p:nvPr/>
            </p:nvSpPr>
            <p:spPr bwMode="auto">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13" name="Freeform 69"/>
              <p:cNvSpPr>
                <a:spLocks/>
              </p:cNvSpPr>
              <p:nvPr/>
            </p:nvSpPr>
            <p:spPr bwMode="auto">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14" name="Freeform 70"/>
              <p:cNvSpPr>
                <a:spLocks/>
              </p:cNvSpPr>
              <p:nvPr/>
            </p:nvSpPr>
            <p:spPr bwMode="auto">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15" name="Freeform 71"/>
              <p:cNvSpPr>
                <a:spLocks/>
              </p:cNvSpPr>
              <p:nvPr/>
            </p:nvSpPr>
            <p:spPr bwMode="auto">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16" name="Freeform 72"/>
              <p:cNvSpPr>
                <a:spLocks/>
              </p:cNvSpPr>
              <p:nvPr/>
            </p:nvSpPr>
            <p:spPr bwMode="auto">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7" name="Freeform 73"/>
              <p:cNvSpPr>
                <a:spLocks/>
              </p:cNvSpPr>
              <p:nvPr/>
            </p:nvSpPr>
            <p:spPr bwMode="auto">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18" name="Freeform 74"/>
              <p:cNvSpPr>
                <a:spLocks/>
              </p:cNvSpPr>
              <p:nvPr/>
            </p:nvSpPr>
            <p:spPr bwMode="auto">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19" name="Freeform 75"/>
              <p:cNvSpPr>
                <a:spLocks/>
              </p:cNvSpPr>
              <p:nvPr/>
            </p:nvSpPr>
            <p:spPr bwMode="auto">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20" name="Freeform 76"/>
              <p:cNvSpPr>
                <a:spLocks/>
              </p:cNvSpPr>
              <p:nvPr/>
            </p:nvSpPr>
            <p:spPr bwMode="auto">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21" name="Freeform 77"/>
              <p:cNvSpPr>
                <a:spLocks/>
              </p:cNvSpPr>
              <p:nvPr/>
            </p:nvSpPr>
            <p:spPr bwMode="auto">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grpSp>
    </p:spTree>
    <p:extLst>
      <p:ext uri="{BB962C8B-B14F-4D97-AF65-F5344CB8AC3E}">
        <p14:creationId xmlns:p14="http://schemas.microsoft.com/office/powerpoint/2010/main" val="426625008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UCS for Hyper-V</a:t>
            </a:r>
          </a:p>
        </p:txBody>
      </p:sp>
      <p:sp>
        <p:nvSpPr>
          <p:cNvPr id="3" name="Subtitle 2"/>
          <p:cNvSpPr>
            <a:spLocks noGrp="1"/>
          </p:cNvSpPr>
          <p:nvPr>
            <p:ph type="subTitle" idx="1"/>
          </p:nvPr>
        </p:nvSpPr>
        <p:spPr/>
        <p:txBody>
          <a:bodyPr/>
          <a:lstStyle/>
          <a:p>
            <a:r>
              <a:rPr lang="en-US" dirty="0" err="1">
                <a:latin typeface="+mj-lt"/>
              </a:rPr>
              <a:t>Arnab</a:t>
            </a:r>
            <a:r>
              <a:rPr lang="en-US" dirty="0">
                <a:latin typeface="+mj-lt"/>
              </a:rPr>
              <a:t> </a:t>
            </a:r>
            <a:r>
              <a:rPr lang="en-US" dirty="0" err="1" smtClean="0">
                <a:latin typeface="+mj-lt"/>
              </a:rPr>
              <a:t>Basu</a:t>
            </a:r>
            <a:endParaRPr lang="en-US" dirty="0" smtClean="0">
              <a:latin typeface="+mj-lt"/>
            </a:endParaRPr>
          </a:p>
          <a:p>
            <a:r>
              <a:rPr lang="en-US" dirty="0" smtClean="0"/>
              <a:t>UCS VM-FEM Product Manager</a:t>
            </a:r>
          </a:p>
          <a:p>
            <a:r>
              <a:rPr lang="en-US" dirty="0" smtClean="0"/>
              <a:t>Cisco</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grpSp>
        <p:nvGrpSpPr>
          <p:cNvPr id="24" name="Group 23"/>
          <p:cNvGrpSpPr/>
          <p:nvPr/>
        </p:nvGrpSpPr>
        <p:grpSpPr>
          <a:xfrm>
            <a:off x="9260347" y="4541000"/>
            <a:ext cx="2369636" cy="1456326"/>
            <a:chOff x="8402867" y="3544388"/>
            <a:chExt cx="1950720" cy="1114697"/>
          </a:xfrm>
        </p:grpSpPr>
        <p:sp>
          <p:nvSpPr>
            <p:cNvPr id="25" name="Rectangle 24"/>
            <p:cNvSpPr/>
            <p:nvPr/>
          </p:nvSpPr>
          <p:spPr bwMode="auto">
            <a:xfrm>
              <a:off x="8402867" y="3544388"/>
              <a:ext cx="1950720" cy="11146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26" name="Group 62"/>
            <p:cNvGrpSpPr>
              <a:grpSpLocks/>
            </p:cNvGrpSpPr>
            <p:nvPr/>
          </p:nvGrpSpPr>
          <p:grpSpPr bwMode="auto">
            <a:xfrm>
              <a:off x="8433664" y="3599292"/>
              <a:ext cx="1889125" cy="1004887"/>
              <a:chOff x="3272" y="1316"/>
              <a:chExt cx="1889" cy="1002"/>
            </a:xfrm>
          </p:grpSpPr>
          <p:sp>
            <p:nvSpPr>
              <p:cNvPr id="27" name="AutoShape 63"/>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a:p>
            </p:txBody>
          </p:sp>
          <p:sp>
            <p:nvSpPr>
              <p:cNvPr id="28" name="Rectangle 64"/>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a:p>
            </p:txBody>
          </p:sp>
          <p:sp>
            <p:nvSpPr>
              <p:cNvPr id="29" name="Freeform 65"/>
              <p:cNvSpPr>
                <a:spLocks/>
              </p:cNvSpPr>
              <p:nvPr/>
            </p:nvSpPr>
            <p:spPr bwMode="auto">
              <a:xfrm>
                <a:off x="4304"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a:p>
            </p:txBody>
          </p:sp>
          <p:sp>
            <p:nvSpPr>
              <p:cNvPr id="30" name="Freeform 66"/>
              <p:cNvSpPr>
                <a:spLocks/>
              </p:cNvSpPr>
              <p:nvPr/>
            </p:nvSpPr>
            <p:spPr bwMode="auto">
              <a:xfrm>
                <a:off x="3443"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a:p>
            </p:txBody>
          </p:sp>
          <p:sp>
            <p:nvSpPr>
              <p:cNvPr id="31" name="Freeform 67"/>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a:p>
            </p:txBody>
          </p:sp>
          <p:sp>
            <p:nvSpPr>
              <p:cNvPr id="32" name="Freeform 68"/>
              <p:cNvSpPr>
                <a:spLocks/>
              </p:cNvSpPr>
              <p:nvPr/>
            </p:nvSpPr>
            <p:spPr bwMode="auto">
              <a:xfrm>
                <a:off x="4000" y="1971"/>
                <a:ext cx="223"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a:p>
            </p:txBody>
          </p:sp>
          <p:sp>
            <p:nvSpPr>
              <p:cNvPr id="33" name="Freeform 69"/>
              <p:cNvSpPr>
                <a:spLocks/>
              </p:cNvSpPr>
              <p:nvPr/>
            </p:nvSpPr>
            <p:spPr bwMode="auto">
              <a:xfrm>
                <a:off x="3272" y="1586"/>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sp>
            <p:nvSpPr>
              <p:cNvPr id="34" name="Freeform 70"/>
              <p:cNvSpPr>
                <a:spLocks/>
              </p:cNvSpPr>
              <p:nvPr/>
            </p:nvSpPr>
            <p:spPr bwMode="auto">
              <a:xfrm>
                <a:off x="349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a:p>
            </p:txBody>
          </p:sp>
          <p:sp>
            <p:nvSpPr>
              <p:cNvPr id="35" name="Freeform 71"/>
              <p:cNvSpPr>
                <a:spLocks/>
              </p:cNvSpPr>
              <p:nvPr/>
            </p:nvSpPr>
            <p:spPr bwMode="auto">
              <a:xfrm>
                <a:off x="3722"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36" name="Freeform 72"/>
              <p:cNvSpPr>
                <a:spLocks/>
              </p:cNvSpPr>
              <p:nvPr/>
            </p:nvSpPr>
            <p:spPr bwMode="auto">
              <a:xfrm>
                <a:off x="3949" y="1474"/>
                <a:ext cx="81" cy="279"/>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37" name="Freeform 73"/>
              <p:cNvSpPr>
                <a:spLocks/>
              </p:cNvSpPr>
              <p:nvPr/>
            </p:nvSpPr>
            <p:spPr bwMode="auto">
              <a:xfrm>
                <a:off x="4171" y="1586"/>
                <a:ext cx="86"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a:p>
            </p:txBody>
          </p:sp>
          <p:sp>
            <p:nvSpPr>
              <p:cNvPr id="38" name="Freeform 74"/>
              <p:cNvSpPr>
                <a:spLocks/>
              </p:cNvSpPr>
              <p:nvPr/>
            </p:nvSpPr>
            <p:spPr bwMode="auto">
              <a:xfrm>
                <a:off x="439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39" name="Freeform 75"/>
              <p:cNvSpPr>
                <a:spLocks/>
              </p:cNvSpPr>
              <p:nvPr/>
            </p:nvSpPr>
            <p:spPr bwMode="auto">
              <a:xfrm>
                <a:off x="4625" y="1320"/>
                <a:ext cx="82"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a:p>
            </p:txBody>
          </p:sp>
          <p:sp>
            <p:nvSpPr>
              <p:cNvPr id="40" name="Freeform 76"/>
              <p:cNvSpPr>
                <a:spLocks/>
              </p:cNvSpPr>
              <p:nvPr/>
            </p:nvSpPr>
            <p:spPr bwMode="auto">
              <a:xfrm>
                <a:off x="4848" y="1474"/>
                <a:ext cx="82" cy="279"/>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a:p>
            </p:txBody>
          </p:sp>
          <p:sp>
            <p:nvSpPr>
              <p:cNvPr id="41" name="Freeform 77"/>
              <p:cNvSpPr>
                <a:spLocks/>
              </p:cNvSpPr>
              <p:nvPr/>
            </p:nvSpPr>
            <p:spPr bwMode="auto">
              <a:xfrm>
                <a:off x="5075" y="1586"/>
                <a:ext cx="82"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a:p>
            </p:txBody>
          </p:sp>
        </p:grpSp>
      </p:grpSp>
    </p:spTree>
    <p:extLst>
      <p:ext uri="{BB962C8B-B14F-4D97-AF65-F5344CB8AC3E}">
        <p14:creationId xmlns:p14="http://schemas.microsoft.com/office/powerpoint/2010/main" val="172892982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Demand Is Increasing</a:t>
            </a:r>
            <a:endParaRPr lang="en-US" dirty="0"/>
          </a:p>
        </p:txBody>
      </p:sp>
      <p:sp>
        <p:nvSpPr>
          <p:cNvPr id="3" name="Content Placeholder 2"/>
          <p:cNvSpPr>
            <a:spLocks noGrp="1"/>
          </p:cNvSpPr>
          <p:nvPr>
            <p:ph idx="1"/>
          </p:nvPr>
        </p:nvSpPr>
        <p:spPr>
          <a:xfrm>
            <a:off x="609440" y="1600204"/>
            <a:ext cx="6248559" cy="4525963"/>
          </a:xfrm>
        </p:spPr>
        <p:txBody>
          <a:bodyPr>
            <a:normAutofit/>
          </a:bodyPr>
          <a:lstStyle/>
          <a:p>
            <a:pPr marL="0" indent="0">
              <a:buNone/>
            </a:pPr>
            <a:r>
              <a:rPr lang="en-US" sz="3600" dirty="0" smtClean="0">
                <a:effectLst>
                  <a:outerShdw blurRad="38100" dist="38100" dir="2700000" algn="tl">
                    <a:srgbClr val="000000">
                      <a:alpha val="43137"/>
                    </a:srgbClr>
                  </a:outerShdw>
                </a:effectLst>
              </a:rPr>
              <a:t>Cloud demands </a:t>
            </a:r>
          </a:p>
          <a:p>
            <a:r>
              <a:rPr lang="en-US" sz="3600" dirty="0">
                <a:effectLst>
                  <a:outerShdw blurRad="38100" dist="38100" dir="2700000" algn="tl">
                    <a:srgbClr val="000000">
                      <a:alpha val="43137"/>
                    </a:srgbClr>
                  </a:outerShdw>
                </a:effectLst>
              </a:rPr>
              <a:t>I</a:t>
            </a:r>
            <a:r>
              <a:rPr lang="en-US" sz="3600" dirty="0" smtClean="0">
                <a:effectLst>
                  <a:outerShdw blurRad="38100" dist="38100" dir="2700000" algn="tl">
                    <a:srgbClr val="000000">
                      <a:alpha val="43137"/>
                    </a:srgbClr>
                  </a:outerShdw>
                </a:effectLst>
              </a:rPr>
              <a:t>ntegrated protection</a:t>
            </a:r>
          </a:p>
          <a:p>
            <a:r>
              <a:rPr lang="en-US" sz="3600" dirty="0" smtClean="0">
                <a:effectLst>
                  <a:outerShdw blurRad="38100" dist="38100" dir="2700000" algn="tl">
                    <a:srgbClr val="000000">
                      <a:alpha val="43137"/>
                    </a:srgbClr>
                  </a:outerShdw>
                </a:effectLst>
              </a:rPr>
              <a:t>Ability </a:t>
            </a:r>
            <a:r>
              <a:rPr lang="en-US" sz="3600" dirty="0">
                <a:effectLst>
                  <a:outerShdw blurRad="38100" dist="38100" dir="2700000" algn="tl">
                    <a:srgbClr val="000000">
                      <a:alpha val="43137"/>
                    </a:srgbClr>
                  </a:outerShdw>
                </a:effectLst>
              </a:rPr>
              <a:t>to add </a:t>
            </a:r>
            <a:r>
              <a:rPr lang="en-US" sz="3600" dirty="0" smtClean="0">
                <a:effectLst>
                  <a:outerShdw blurRad="38100" dist="38100" dir="2700000" algn="tl">
                    <a:srgbClr val="000000">
                      <a:alpha val="43137"/>
                    </a:srgbClr>
                  </a:outerShdw>
                </a:effectLst>
              </a:rPr>
              <a:t>virtual appliances</a:t>
            </a:r>
          </a:p>
          <a:p>
            <a:r>
              <a:rPr lang="en-US" sz="3600" dirty="0" smtClean="0">
                <a:effectLst>
                  <a:outerShdw blurRad="38100" dist="38100" dir="2700000" algn="tl">
                    <a:srgbClr val="000000">
                      <a:alpha val="43137"/>
                    </a:srgbClr>
                  </a:outerShdw>
                </a:effectLst>
              </a:rPr>
              <a:t>Integration between virtual and physical data center networking</a:t>
            </a:r>
          </a:p>
        </p:txBody>
      </p:sp>
      <p:sp>
        <p:nvSpPr>
          <p:cNvPr id="4" name="Slide Number Placeholder 3"/>
          <p:cNvSpPr>
            <a:spLocks noGrp="1"/>
          </p:cNvSpPr>
          <p:nvPr>
            <p:ph type="sldNum" sz="quarter" idx="4294967295"/>
          </p:nvPr>
        </p:nvSpPr>
        <p:spPr>
          <a:xfrm>
            <a:off x="8735325" y="6356354"/>
            <a:ext cx="2844059" cy="365125"/>
          </a:xfrm>
          <a:prstGeom prst="rect">
            <a:avLst/>
          </a:prstGeom>
        </p:spPr>
        <p:txBody>
          <a:bodyPr/>
          <a:lstStyle/>
          <a:p>
            <a:pPr algn="l"/>
            <a:r>
              <a:rPr lang="en-US" dirty="0" smtClean="0"/>
              <a:t>PAGE </a:t>
            </a:r>
            <a:fld id="{711B4CA8-52BE-46B1-A536-58CE1A3FAF74}" type="slidenum">
              <a:rPr lang="en-US" smtClean="0"/>
              <a:pPr algn="l"/>
              <a:t>2</a:t>
            </a:fld>
            <a:endParaRPr lang="en-US" dirty="0"/>
          </a:p>
        </p:txBody>
      </p:sp>
      <p:sp>
        <p:nvSpPr>
          <p:cNvPr id="6" name="Rectangle 5"/>
          <p:cNvSpPr/>
          <p:nvPr/>
        </p:nvSpPr>
        <p:spPr>
          <a:xfrm>
            <a:off x="7301606" y="1257299"/>
            <a:ext cx="3747394" cy="3552827"/>
          </a:xfrm>
          <a:prstGeom prst="rect">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pic>
        <p:nvPicPr>
          <p:cNvPr id="7" name="Picture 2" descr="\\eventsql\dvd\Online_ART\DVD_ART36\Artwork_Imagery\Icons - Illustrations\_ VIRTUALIZATION ICONS\7_Serv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8069" y="3708401"/>
            <a:ext cx="4176218" cy="241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91301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115275"/>
            <a:ext cx="5323999" cy="4629597"/>
          </a:xfrm>
        </p:spPr>
        <p:txBody>
          <a:bodyPr>
            <a:normAutofit/>
          </a:bodyPr>
          <a:lstStyle/>
          <a:p>
            <a:pPr marL="0" indent="0">
              <a:spcAft>
                <a:spcPts val="1800"/>
              </a:spcAft>
              <a:buNone/>
            </a:pPr>
            <a:r>
              <a:rPr lang="en-US" dirty="0" smtClean="0">
                <a:effectLst>
                  <a:outerShdw blurRad="38100" dist="38100" dir="2700000" algn="tl">
                    <a:srgbClr val="000000">
                      <a:alpha val="43137"/>
                    </a:srgbClr>
                  </a:outerShdw>
                </a:effectLst>
              </a:rPr>
              <a:t>Network management packages can extend control across physical and virtual switches for a uniform management experience</a:t>
            </a:r>
            <a:endParaRPr lang="en-US"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4294967295"/>
          </p:nvPr>
        </p:nvSpPr>
        <p:spPr>
          <a:xfrm>
            <a:off x="8735325" y="6356354"/>
            <a:ext cx="2844059" cy="365125"/>
          </a:xfrm>
          <a:prstGeom prst="rect">
            <a:avLst/>
          </a:prstGeom>
        </p:spPr>
        <p:txBody>
          <a:bodyPr/>
          <a:lstStyle/>
          <a:p>
            <a:pPr algn="l"/>
            <a:r>
              <a:rPr lang="en-US" smtClean="0"/>
              <a:t>PAGE </a:t>
            </a:r>
            <a:fld id="{FE02891F-ED58-4937-83D4-D2DD3AF0C220}" type="slidenum">
              <a:rPr lang="en-US" smtClean="0"/>
              <a:pPr algn="l"/>
              <a:t>20</a:t>
            </a:fld>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650" y="4501558"/>
            <a:ext cx="114300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65325" y="5587408"/>
            <a:ext cx="1351332" cy="553998"/>
          </a:xfrm>
          <a:prstGeom prst="rect">
            <a:avLst/>
          </a:prstGeom>
          <a:noFill/>
        </p:spPr>
        <p:txBody>
          <a:bodyPr wrap="none" lIns="0" tIns="0" rIns="0" bIns="0" rtlCol="0">
            <a:spAutoFit/>
          </a:bodyPr>
          <a:lstStyle/>
          <a:p>
            <a:pPr algn="ctr"/>
            <a:r>
              <a:rPr lang="en-US" dirty="0" smtClean="0">
                <a:gradFill>
                  <a:gsLst>
                    <a:gs pos="0">
                      <a:schemeClr val="tx1"/>
                    </a:gs>
                    <a:gs pos="86000">
                      <a:schemeClr val="tx1"/>
                    </a:gs>
                  </a:gsLst>
                  <a:lin ang="5400000" scaled="0"/>
                </a:gradFill>
              </a:rPr>
              <a:t>Management </a:t>
            </a:r>
          </a:p>
          <a:p>
            <a:pPr algn="ctr"/>
            <a:r>
              <a:rPr lang="en-US" dirty="0" smtClean="0">
                <a:gradFill>
                  <a:gsLst>
                    <a:gs pos="0">
                      <a:schemeClr val="tx1"/>
                    </a:gs>
                    <a:gs pos="86000">
                      <a:schemeClr val="tx1"/>
                    </a:gs>
                  </a:gsLst>
                  <a:lin ang="5400000" scaled="0"/>
                </a:gradFill>
              </a:rPr>
              <a:t>Console</a:t>
            </a:r>
          </a:p>
        </p:txBody>
      </p:sp>
      <p:sp>
        <p:nvSpPr>
          <p:cNvPr id="11"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Uniformly Managing Network Resources</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6234" y="947377"/>
            <a:ext cx="5965882" cy="449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3013259" y="5227869"/>
            <a:ext cx="746378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45150" y="4989398"/>
            <a:ext cx="0" cy="238471"/>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76163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OpenFlow for Hyper-V</a:t>
            </a:r>
          </a:p>
        </p:txBody>
      </p:sp>
      <p:sp>
        <p:nvSpPr>
          <p:cNvPr id="3" name="Subtitle 2"/>
          <p:cNvSpPr>
            <a:spLocks noGrp="1"/>
          </p:cNvSpPr>
          <p:nvPr>
            <p:ph type="subTitle" idx="1"/>
          </p:nvPr>
        </p:nvSpPr>
        <p:spPr/>
        <p:txBody>
          <a:bodyPr/>
          <a:lstStyle/>
          <a:p>
            <a:r>
              <a:rPr lang="en-US" dirty="0" smtClean="0">
                <a:latin typeface="+mj-lt"/>
              </a:rPr>
              <a:t>Su-Hun Yun</a:t>
            </a:r>
          </a:p>
          <a:p>
            <a:r>
              <a:rPr lang="en-US" sz="2400" dirty="0" smtClean="0"/>
              <a:t>Senior Manager, OpenFlow Business Development</a:t>
            </a:r>
          </a:p>
          <a:p>
            <a:r>
              <a:rPr lang="en-US" dirty="0" smtClean="0"/>
              <a:t>NEC</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638" y="5051310"/>
            <a:ext cx="3620325" cy="1003529"/>
          </a:xfrm>
          <a:prstGeom prst="rect">
            <a:avLst/>
          </a:prstGeom>
        </p:spPr>
      </p:pic>
    </p:spTree>
    <p:extLst>
      <p:ext uri="{BB962C8B-B14F-4D97-AF65-F5344CB8AC3E}">
        <p14:creationId xmlns:p14="http://schemas.microsoft.com/office/powerpoint/2010/main" val="189300559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112" y="1447800"/>
            <a:ext cx="11149013" cy="4608444"/>
          </a:xfrm>
        </p:spPr>
        <p:txBody>
          <a:bodyPr>
            <a:normAutofit/>
          </a:bodyPr>
          <a:lstStyle/>
          <a:p>
            <a:pPr marL="61912" indent="0">
              <a:spcAft>
                <a:spcPts val="1800"/>
              </a:spcAft>
              <a:buNone/>
            </a:pPr>
            <a:r>
              <a:rPr lang="en-US" dirty="0" smtClean="0">
                <a:effectLst>
                  <a:outerShdw blurRad="38100" dist="38100" dir="2700000" algn="tl">
                    <a:srgbClr val="000000">
                      <a:alpha val="43137"/>
                    </a:srgbClr>
                  </a:outerShdw>
                </a:effectLst>
              </a:rPr>
              <a:t>Standard interfaces are available to</a:t>
            </a:r>
          </a:p>
          <a:p>
            <a:pPr marL="519112" indent="-457200">
              <a:spcAft>
                <a:spcPts val="1800"/>
              </a:spcAft>
            </a:pPr>
            <a:r>
              <a:rPr lang="en-US" dirty="0" smtClean="0">
                <a:effectLst>
                  <a:outerShdw blurRad="38100" dist="38100" dir="2700000" algn="tl">
                    <a:srgbClr val="000000">
                      <a:alpha val="43137"/>
                    </a:srgbClr>
                  </a:outerShdw>
                </a:effectLst>
              </a:rPr>
              <a:t>Discover, enable, disable, and reorder extensions</a:t>
            </a:r>
          </a:p>
          <a:p>
            <a:pPr marL="519112" indent="-457200">
              <a:spcAft>
                <a:spcPts val="1800"/>
              </a:spcAft>
            </a:pPr>
            <a:r>
              <a:rPr lang="en-US" dirty="0">
                <a:effectLst>
                  <a:outerShdw blurRad="38100" dist="38100" dir="2700000" algn="tl">
                    <a:srgbClr val="000000">
                      <a:alpha val="43137"/>
                    </a:srgbClr>
                  </a:outerShdw>
                </a:effectLst>
              </a:rPr>
              <a:t>Configure extensions and query extension status</a:t>
            </a:r>
          </a:p>
          <a:p>
            <a:pPr marL="519112" indent="-457200">
              <a:spcAft>
                <a:spcPts val="1800"/>
              </a:spcAft>
            </a:pPr>
            <a:r>
              <a:rPr lang="en-US" dirty="0" smtClean="0">
                <a:effectLst>
                  <a:outerShdw blurRad="38100" dist="38100" dir="2700000" algn="tl">
                    <a:srgbClr val="000000">
                      <a:alpha val="43137"/>
                    </a:srgbClr>
                  </a:outerShdw>
                </a:effectLst>
              </a:rPr>
              <a:t>Diagnose extension operation</a:t>
            </a:r>
          </a:p>
          <a:p>
            <a:pPr marL="61912" indent="0">
              <a:spcAft>
                <a:spcPts val="1800"/>
              </a:spcAft>
              <a:buNone/>
            </a:pPr>
            <a:endParaRPr lang="en-US" dirty="0" smtClean="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8735325" y="6356354"/>
            <a:ext cx="2844059" cy="365125"/>
          </a:xfrm>
          <a:prstGeom prst="rect">
            <a:avLst/>
          </a:prstGeom>
        </p:spPr>
        <p:txBody>
          <a:bodyPr/>
          <a:lstStyle/>
          <a:p>
            <a:pPr algn="l"/>
            <a:r>
              <a:rPr lang="en-US" smtClean="0"/>
              <a:t>PAGE </a:t>
            </a:r>
            <a:fld id="{711B4CA8-52BE-46B1-A536-58CE1A3FAF74}" type="slidenum">
              <a:rPr lang="en-US" smtClean="0"/>
              <a:pPr algn="l"/>
              <a:t>22</a:t>
            </a:fld>
            <a:endParaRPr lang="en-US" dirty="0"/>
          </a:p>
        </p:txBody>
      </p:sp>
      <p:sp>
        <p:nvSpPr>
          <p:cNvPr id="8"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Managing Extensions</a:t>
            </a:r>
            <a:endParaRPr lang="en-US" dirty="0"/>
          </a:p>
        </p:txBody>
      </p:sp>
    </p:spTree>
    <p:extLst>
      <p:ext uri="{BB962C8B-B14F-4D97-AF65-F5344CB8AC3E}">
        <p14:creationId xmlns:p14="http://schemas.microsoft.com/office/powerpoint/2010/main" val="263777753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825" y="1108825"/>
            <a:ext cx="11009015" cy="4629597"/>
          </a:xfrm>
        </p:spPr>
        <p:txBody>
          <a:bodyPr>
            <a:normAutofit/>
          </a:bodyPr>
          <a:lstStyle/>
          <a:p>
            <a:pPr marL="0" indent="0">
              <a:spcAft>
                <a:spcPts val="1800"/>
              </a:spcAft>
              <a:buNone/>
            </a:pPr>
            <a:r>
              <a:rPr lang="en-US" dirty="0" smtClean="0">
                <a:effectLst>
                  <a:outerShdw blurRad="38100" dist="38100" dir="2700000" algn="tl">
                    <a:srgbClr val="000000">
                      <a:alpha val="43137"/>
                    </a:srgbClr>
                  </a:outerShdw>
                </a:effectLst>
              </a:rPr>
              <a:t>Extension configuration automatically moves with VM,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and extensions can attach runtime state on Live Migration </a:t>
            </a:r>
            <a:endParaRPr lang="en-US"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4294967295"/>
          </p:nvPr>
        </p:nvSpPr>
        <p:spPr>
          <a:xfrm>
            <a:off x="8735325" y="6356354"/>
            <a:ext cx="2844059" cy="365125"/>
          </a:xfrm>
          <a:prstGeom prst="rect">
            <a:avLst/>
          </a:prstGeom>
        </p:spPr>
        <p:txBody>
          <a:bodyPr/>
          <a:lstStyle/>
          <a:p>
            <a:pPr algn="l"/>
            <a:r>
              <a:rPr lang="en-US" smtClean="0"/>
              <a:t>PAGE </a:t>
            </a:r>
            <a:fld id="{FE02891F-ED58-4937-83D4-D2DD3AF0C220}" type="slidenum">
              <a:rPr lang="en-US" smtClean="0"/>
              <a:pPr algn="l"/>
              <a:t>23</a:t>
            </a:fld>
            <a:endParaRPr lang="en-US" dirty="0"/>
          </a:p>
        </p:txBody>
      </p:sp>
      <p:sp>
        <p:nvSpPr>
          <p:cNvPr id="7" name="Slide Number Placeholder 7"/>
          <p:cNvSpPr txBox="1">
            <a:spLocks/>
          </p:cNvSpPr>
          <p:nvPr/>
        </p:nvSpPr>
        <p:spPr>
          <a:xfrm>
            <a:off x="8735325" y="6356354"/>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mtClean="0"/>
              <a:t>PAGE </a:t>
            </a:r>
            <a:fld id="{FE02891F-ED58-4937-83D4-D2DD3AF0C220}" type="slidenum">
              <a:rPr lang="en-US" smtClean="0"/>
              <a:pPr/>
              <a:t>23</a:t>
            </a:fld>
            <a:endParaRPr lang="en-US" dirty="0"/>
          </a:p>
        </p:txBody>
      </p:sp>
      <p:sp>
        <p:nvSpPr>
          <p:cNvPr id="26" name="Rectangle 25"/>
          <p:cNvSpPr/>
          <p:nvPr/>
        </p:nvSpPr>
        <p:spPr bwMode="auto">
          <a:xfrm>
            <a:off x="1461046" y="2335113"/>
            <a:ext cx="1346316" cy="867153"/>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27" name="Group 26"/>
          <p:cNvGrpSpPr/>
          <p:nvPr/>
        </p:nvGrpSpPr>
        <p:grpSpPr>
          <a:xfrm>
            <a:off x="505601" y="3345300"/>
            <a:ext cx="3037700" cy="3003754"/>
            <a:chOff x="505600" y="2984752"/>
            <a:chExt cx="3528203" cy="3364302"/>
          </a:xfrm>
        </p:grpSpPr>
        <p:sp>
          <p:nvSpPr>
            <p:cNvPr id="28" name="Rectangle 27"/>
            <p:cNvSpPr/>
            <p:nvPr/>
          </p:nvSpPr>
          <p:spPr bwMode="auto">
            <a:xfrm>
              <a:off x="505600" y="2984752"/>
              <a:ext cx="3528203" cy="3364302"/>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Host 1</a:t>
              </a:r>
            </a:p>
          </p:txBody>
        </p:sp>
        <p:grpSp>
          <p:nvGrpSpPr>
            <p:cNvPr id="29" name="Group 28"/>
            <p:cNvGrpSpPr/>
            <p:nvPr/>
          </p:nvGrpSpPr>
          <p:grpSpPr>
            <a:xfrm>
              <a:off x="674698" y="3373348"/>
              <a:ext cx="3190008" cy="2847109"/>
              <a:chOff x="674698" y="3360653"/>
              <a:chExt cx="3190008" cy="2847109"/>
            </a:xfrm>
          </p:grpSpPr>
          <p:sp>
            <p:nvSpPr>
              <p:cNvPr id="30" name="Rectangle 29"/>
              <p:cNvSpPr/>
              <p:nvPr/>
            </p:nvSpPr>
            <p:spPr bwMode="auto">
              <a:xfrm>
                <a:off x="674698" y="3360653"/>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1" name="Rectangle 30"/>
              <p:cNvSpPr/>
              <p:nvPr/>
            </p:nvSpPr>
            <p:spPr>
              <a:xfrm>
                <a:off x="761842" y="4705671"/>
                <a:ext cx="2935224" cy="27431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smtClean="0"/>
                  <a:t>Extension A</a:t>
                </a:r>
                <a:endParaRPr lang="en-US" sz="1600" dirty="0"/>
              </a:p>
            </p:txBody>
          </p:sp>
          <p:grpSp>
            <p:nvGrpSpPr>
              <p:cNvPr id="32" name="Group 31"/>
              <p:cNvGrpSpPr/>
              <p:nvPr/>
            </p:nvGrpSpPr>
            <p:grpSpPr>
              <a:xfrm>
                <a:off x="753317" y="3758737"/>
                <a:ext cx="2948478" cy="2312934"/>
                <a:chOff x="1666370" y="2395799"/>
                <a:chExt cx="4564501" cy="3938743"/>
              </a:xfrm>
            </p:grpSpPr>
            <p:sp>
              <p:nvSpPr>
                <p:cNvPr id="34" name="Rectangle 33"/>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35" name="Rectangle 34"/>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33" name="TextBox 32"/>
              <p:cNvSpPr txBox="1"/>
              <p:nvPr/>
            </p:nvSpPr>
            <p:spPr>
              <a:xfrm>
                <a:off x="1271388" y="3413414"/>
                <a:ext cx="1899080" cy="310248"/>
              </a:xfrm>
              <a:prstGeom prst="rect">
                <a:avLst/>
              </a:prstGeom>
              <a:noFill/>
            </p:spPr>
            <p:txBody>
              <a:bodyPr wrap="none" lIns="0" tIns="0" rIns="0" bIns="0" rtlCol="0">
                <a:spAutoFit/>
              </a:bodyPr>
              <a:lstStyle/>
              <a:p>
                <a:r>
                  <a:rPr lang="en-US" b="1" dirty="0" smtClean="0">
                    <a:solidFill>
                      <a:schemeClr val="bg1"/>
                    </a:solidFill>
                  </a:rPr>
                  <a:t>Extensible Switch</a:t>
                </a:r>
              </a:p>
            </p:txBody>
          </p:sp>
        </p:grpSp>
      </p:grpSp>
      <p:grpSp>
        <p:nvGrpSpPr>
          <p:cNvPr id="36" name="Group 35"/>
          <p:cNvGrpSpPr/>
          <p:nvPr/>
        </p:nvGrpSpPr>
        <p:grpSpPr>
          <a:xfrm>
            <a:off x="7395231" y="3345300"/>
            <a:ext cx="2815570" cy="2975706"/>
            <a:chOff x="7395230" y="2956704"/>
            <a:chExt cx="3528203" cy="3364302"/>
          </a:xfrm>
        </p:grpSpPr>
        <p:sp>
          <p:nvSpPr>
            <p:cNvPr id="37" name="Rectangle 36"/>
            <p:cNvSpPr/>
            <p:nvPr/>
          </p:nvSpPr>
          <p:spPr bwMode="auto">
            <a:xfrm>
              <a:off x="7395230" y="2956704"/>
              <a:ext cx="3528203" cy="3364302"/>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Host 2</a:t>
              </a:r>
            </a:p>
          </p:txBody>
        </p:sp>
        <p:grpSp>
          <p:nvGrpSpPr>
            <p:cNvPr id="38" name="Group 37"/>
            <p:cNvGrpSpPr/>
            <p:nvPr/>
          </p:nvGrpSpPr>
          <p:grpSpPr>
            <a:xfrm>
              <a:off x="7564328" y="3345300"/>
              <a:ext cx="3190008" cy="2847109"/>
              <a:chOff x="674698" y="3360653"/>
              <a:chExt cx="3190008" cy="2847109"/>
            </a:xfrm>
          </p:grpSpPr>
          <p:sp>
            <p:nvSpPr>
              <p:cNvPr id="39" name="Rectangle 38"/>
              <p:cNvSpPr/>
              <p:nvPr/>
            </p:nvSpPr>
            <p:spPr bwMode="auto">
              <a:xfrm>
                <a:off x="674698" y="3360653"/>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40" name="Group 39"/>
              <p:cNvGrpSpPr/>
              <p:nvPr/>
            </p:nvGrpSpPr>
            <p:grpSpPr>
              <a:xfrm>
                <a:off x="753317" y="3758737"/>
                <a:ext cx="2948478" cy="2312934"/>
                <a:chOff x="1666370" y="2395799"/>
                <a:chExt cx="4564501" cy="3938743"/>
              </a:xfrm>
            </p:grpSpPr>
            <p:sp>
              <p:nvSpPr>
                <p:cNvPr id="42" name="Rectangle 41"/>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43" name="Rectangle 42"/>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41" name="TextBox 40"/>
              <p:cNvSpPr txBox="1"/>
              <p:nvPr/>
            </p:nvSpPr>
            <p:spPr>
              <a:xfrm>
                <a:off x="1245249" y="3403782"/>
                <a:ext cx="2048906" cy="313172"/>
              </a:xfrm>
              <a:prstGeom prst="rect">
                <a:avLst/>
              </a:prstGeom>
              <a:noFill/>
            </p:spPr>
            <p:txBody>
              <a:bodyPr wrap="none" lIns="0" tIns="0" rIns="0" bIns="0" rtlCol="0">
                <a:spAutoFit/>
              </a:bodyPr>
              <a:lstStyle/>
              <a:p>
                <a:r>
                  <a:rPr lang="en-US" b="1" dirty="0" smtClean="0">
                    <a:solidFill>
                      <a:schemeClr val="bg1"/>
                    </a:solidFill>
                  </a:rPr>
                  <a:t>Extensible Switch</a:t>
                </a:r>
              </a:p>
            </p:txBody>
          </p:sp>
        </p:grpSp>
      </p:grpSp>
      <p:sp>
        <p:nvSpPr>
          <p:cNvPr id="46" name="Rectangle 45"/>
          <p:cNvSpPr/>
          <p:nvPr/>
        </p:nvSpPr>
        <p:spPr>
          <a:xfrm>
            <a:off x="7605995" y="4864355"/>
            <a:ext cx="2342362" cy="24263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smtClean="0"/>
              <a:t>Extension A</a:t>
            </a:r>
            <a:endParaRPr lang="en-US" sz="1600" dirty="0"/>
          </a:p>
        </p:txBody>
      </p:sp>
      <p:sp>
        <p:nvSpPr>
          <p:cNvPr id="47" name="Rectangle 46"/>
          <p:cNvSpPr/>
          <p:nvPr/>
        </p:nvSpPr>
        <p:spPr bwMode="auto">
          <a:xfrm>
            <a:off x="651190" y="2826118"/>
            <a:ext cx="1379749" cy="376148"/>
          </a:xfrm>
          <a:prstGeom prst="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chemeClr val="tx1"/>
                    </a:gs>
                    <a:gs pos="100000">
                      <a:schemeClr val="tx1"/>
                    </a:gs>
                  </a:gsLst>
                  <a:lin ang="5400000" scaled="0"/>
                </a:gradFill>
              </a:rPr>
              <a:t>Configuration</a:t>
            </a:r>
          </a:p>
        </p:txBody>
      </p:sp>
      <p:sp>
        <p:nvSpPr>
          <p:cNvPr id="48" name="Rectangle 47"/>
          <p:cNvSpPr/>
          <p:nvPr/>
        </p:nvSpPr>
        <p:spPr bwMode="auto">
          <a:xfrm>
            <a:off x="2440185" y="4488236"/>
            <a:ext cx="1072028" cy="54701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bg1"/>
                </a:solidFill>
              </a:rPr>
              <a:t>Runtime State</a:t>
            </a:r>
          </a:p>
        </p:txBody>
      </p:sp>
      <p:cxnSp>
        <p:nvCxnSpPr>
          <p:cNvPr id="49" name="Straight Arrow Connector 48"/>
          <p:cNvCxnSpPr/>
          <p:nvPr/>
        </p:nvCxnSpPr>
        <p:spPr>
          <a:xfrm>
            <a:off x="2576164" y="3202266"/>
            <a:ext cx="0" cy="486745"/>
          </a:xfrm>
          <a:prstGeom prst="straightConnector1">
            <a:avLst/>
          </a:prstGeom>
          <a:ln w="25400">
            <a:solidFill>
              <a:schemeClr val="accent3"/>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8306894" y="3202265"/>
            <a:ext cx="0" cy="486745"/>
          </a:xfrm>
          <a:prstGeom prst="straightConnector1">
            <a:avLst/>
          </a:prstGeom>
          <a:ln w="25400">
            <a:solidFill>
              <a:schemeClr val="accent3"/>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45"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a:t>Extensions and Live Migration</a:t>
            </a:r>
          </a:p>
        </p:txBody>
      </p:sp>
    </p:spTree>
    <p:extLst>
      <p:ext uri="{BB962C8B-B14F-4D97-AF65-F5344CB8AC3E}">
        <p14:creationId xmlns:p14="http://schemas.microsoft.com/office/powerpoint/2010/main" val="3688668734"/>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2.96296E-6 L -0.0151 -0.25532 " pathEditMode="relative" rAng="0" ptsTypes="AA">
                                      <p:cBhvr>
                                        <p:cTn id="6" dur="1000" fill="hold"/>
                                        <p:tgtEl>
                                          <p:spTgt spid="48"/>
                                        </p:tgtEl>
                                        <p:attrNameLst>
                                          <p:attrName>ppt_x</p:attrName>
                                          <p:attrName>ppt_y</p:attrName>
                                        </p:attrNameLst>
                                      </p:cBhvr>
                                      <p:rCtr x="-755" y="-12778"/>
                                    </p:animMotion>
                                  </p:childTnLst>
                                </p:cTn>
                              </p:par>
                              <p:par>
                                <p:cTn id="7" presetID="42" presetClass="path" presetSubtype="0" accel="50000" decel="50000" fill="hold" grpId="0" nodeType="withEffect">
                                  <p:stCondLst>
                                    <p:cond delay="1000"/>
                                  </p:stCondLst>
                                  <p:childTnLst>
                                    <p:animMotion origin="layout" path="M 2.77556E-17 -3.7037E-6 L 0.54609 -3.7037E-6 " pathEditMode="relative" rAng="0" ptsTypes="AA">
                                      <p:cBhvr>
                                        <p:cTn id="8" dur="2000" fill="hold"/>
                                        <p:tgtEl>
                                          <p:spTgt spid="26"/>
                                        </p:tgtEl>
                                        <p:attrNameLst>
                                          <p:attrName>ppt_x</p:attrName>
                                          <p:attrName>ppt_y</p:attrName>
                                        </p:attrNameLst>
                                      </p:cBhvr>
                                      <p:rCtr x="27305" y="0"/>
                                    </p:animMotion>
                                  </p:childTnLst>
                                </p:cTn>
                              </p:par>
                              <p:par>
                                <p:cTn id="9" presetID="42" presetClass="path" presetSubtype="0" accel="50000" decel="50000" fill="hold" grpId="0" nodeType="withEffect">
                                  <p:stCondLst>
                                    <p:cond delay="1000"/>
                                  </p:stCondLst>
                                  <p:childTnLst>
                                    <p:animMotion origin="layout" path="M 1.22183E-6 -1.85185E-6 L 0.54735 -1.85185E-6 " pathEditMode="relative" rAng="0" ptsTypes="AA">
                                      <p:cBhvr>
                                        <p:cTn id="10" dur="2000" fill="hold"/>
                                        <p:tgtEl>
                                          <p:spTgt spid="47"/>
                                        </p:tgtEl>
                                        <p:attrNameLst>
                                          <p:attrName>ppt_x</p:attrName>
                                          <p:attrName>ppt_y</p:attrName>
                                        </p:attrNameLst>
                                      </p:cBhvr>
                                      <p:rCtr x="27367" y="0"/>
                                    </p:animMotion>
                                  </p:childTnLst>
                                </p:cTn>
                              </p:par>
                              <p:par>
                                <p:cTn id="11" presetID="42" presetClass="path" presetSubtype="0" accel="50000" decel="50000" fill="hold" grpId="1" nodeType="withEffect">
                                  <p:stCondLst>
                                    <p:cond delay="1000"/>
                                  </p:stCondLst>
                                  <p:childTnLst>
                                    <p:animMotion origin="layout" path="M -0.01511 -0.25532 L 0.53158 -0.25486 " pathEditMode="relative" rAng="0" ptsTypes="AA">
                                      <p:cBhvr>
                                        <p:cTn id="12" dur="2000" fill="hold"/>
                                        <p:tgtEl>
                                          <p:spTgt spid="48"/>
                                        </p:tgtEl>
                                        <p:attrNameLst>
                                          <p:attrName>ppt_x</p:attrName>
                                          <p:attrName>ppt_y</p:attrName>
                                        </p:attrNameLst>
                                      </p:cBhvr>
                                      <p:rCtr x="27328" y="23"/>
                                    </p:animMotion>
                                  </p:childTnLst>
                                </p:cTn>
                              </p:par>
                              <p:par>
                                <p:cTn id="13" presetID="42" presetClass="path" presetSubtype="0" accel="50000" decel="50000" fill="hold" grpId="1" nodeType="withEffect">
                                  <p:stCondLst>
                                    <p:cond delay="3000"/>
                                  </p:stCondLst>
                                  <p:childTnLst>
                                    <p:animMotion origin="layout" path="M 0.54739 -1.85185E-6 L 0.54739 0.25 " pathEditMode="relative" rAng="0" ptsTypes="AA">
                                      <p:cBhvr>
                                        <p:cTn id="14" dur="1000" fill="hold"/>
                                        <p:tgtEl>
                                          <p:spTgt spid="47"/>
                                        </p:tgtEl>
                                        <p:attrNameLst>
                                          <p:attrName>ppt_x</p:attrName>
                                          <p:attrName>ppt_y</p:attrName>
                                        </p:attrNameLst>
                                      </p:cBhvr>
                                      <p:rCtr x="0" y="12500"/>
                                    </p:animMotion>
                                  </p:childTnLst>
                                </p:cTn>
                              </p:par>
                              <p:par>
                                <p:cTn id="15" presetID="42" presetClass="path" presetSubtype="0" accel="50000" decel="50000" fill="hold" grpId="2" nodeType="withEffect">
                                  <p:stCondLst>
                                    <p:cond delay="3000"/>
                                  </p:stCondLst>
                                  <p:childTnLst>
                                    <p:animMotion origin="layout" path="M 0.53138 -0.25486 L 0.53138 -0.00486 " pathEditMode="relative" rAng="0" ptsTypes="AA">
                                      <p:cBhvr>
                                        <p:cTn id="16" dur="1000" fill="hold"/>
                                        <p:tgtEl>
                                          <p:spTgt spid="48"/>
                                        </p:tgtEl>
                                        <p:attrNameLst>
                                          <p:attrName>ppt_x</p:attrName>
                                          <p:attrName>ppt_y</p:attrName>
                                        </p:attrNameLst>
                                      </p:cBhvr>
                                      <p:rCtr x="0" y="12500"/>
                                    </p:animMotion>
                                  </p:childTnLst>
                                </p:cTn>
                              </p:par>
                              <p:par>
                                <p:cTn id="17" presetID="10" presetClass="exit" presetSubtype="0" fill="hold" nodeType="withEffect">
                                  <p:stCondLst>
                                    <p:cond delay="100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par>
                                <p:cTn id="20" presetID="10" presetClass="entr" presetSubtype="0" fill="hold" nodeType="withEffect">
                                  <p:stCondLst>
                                    <p:cond delay="250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7" grpId="0" animBg="1"/>
      <p:bldP spid="47" grpId="1" animBg="1"/>
      <p:bldP spid="48" grpId="0" animBg="1"/>
      <p:bldP spid="48" grpId="1" animBg="1"/>
      <p:bldP spid="48"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113" y="1447800"/>
            <a:ext cx="6618288" cy="4508500"/>
          </a:xfrm>
        </p:spPr>
        <p:txBody>
          <a:bodyPr>
            <a:noAutofit/>
          </a:bodyPr>
          <a:lstStyle/>
          <a:p>
            <a:pPr marL="0" indent="0">
              <a:spcAft>
                <a:spcPts val="1800"/>
              </a:spcAft>
              <a:buNone/>
            </a:pPr>
            <a:r>
              <a:rPr lang="en-US" dirty="0">
                <a:effectLst>
                  <a:outerShdw blurRad="38100" dist="38100" dir="2700000" algn="tl">
                    <a:srgbClr val="000000">
                      <a:alpha val="43137"/>
                    </a:srgbClr>
                  </a:outerShdw>
                </a:effectLst>
              </a:rPr>
              <a:t>Write only the functionality you want</a:t>
            </a:r>
          </a:p>
          <a:p>
            <a:pPr marL="0" indent="0">
              <a:spcAft>
                <a:spcPts val="1800"/>
              </a:spcAft>
              <a:buNone/>
            </a:pPr>
            <a:r>
              <a:rPr lang="en-US" dirty="0">
                <a:effectLst>
                  <a:outerShdw blurRad="38100" dist="38100" dir="2700000" algn="tl">
                    <a:srgbClr val="000000">
                      <a:alpha val="43137"/>
                    </a:srgbClr>
                  </a:outerShdw>
                </a:effectLst>
              </a:rPr>
              <a:t>Get </a:t>
            </a:r>
            <a:r>
              <a:rPr lang="en-US" dirty="0" smtClean="0">
                <a:effectLst>
                  <a:outerShdw blurRad="38100" dist="38100" dir="2700000" algn="tl">
                    <a:srgbClr val="000000">
                      <a:alpha val="43137"/>
                    </a:srgbClr>
                  </a:outerShdw>
                </a:effectLst>
              </a:rPr>
              <a:t>services for </a:t>
            </a:r>
            <a:r>
              <a:rPr lang="en-US" dirty="0">
                <a:effectLst>
                  <a:outerShdw blurRad="38100" dist="38100" dir="2700000" algn="tl">
                    <a:srgbClr val="000000">
                      <a:alpha val="43137"/>
                    </a:srgbClr>
                  </a:outerShdw>
                </a:effectLst>
              </a:rPr>
              <a:t>free</a:t>
            </a:r>
          </a:p>
          <a:p>
            <a:pPr marL="0" indent="0">
              <a:spcAft>
                <a:spcPts val="1800"/>
              </a:spcAft>
              <a:buNone/>
            </a:pPr>
            <a:r>
              <a:rPr lang="en-US" dirty="0">
                <a:effectLst>
                  <a:outerShdw blurRad="38100" dist="38100" dir="2700000" algn="tl">
                    <a:srgbClr val="000000">
                      <a:alpha val="43137"/>
                    </a:srgbClr>
                  </a:outerShdw>
                </a:effectLst>
              </a:rPr>
              <a:t>Quicker development</a:t>
            </a:r>
          </a:p>
          <a:p>
            <a:pPr marL="0" indent="0">
              <a:spcAft>
                <a:spcPts val="1800"/>
              </a:spcAft>
              <a:buNone/>
            </a:pPr>
            <a:r>
              <a:rPr lang="en-US" dirty="0">
                <a:effectLst>
                  <a:outerShdw blurRad="38100" dist="38100" dir="2700000" algn="tl">
                    <a:srgbClr val="000000">
                      <a:alpha val="43137"/>
                    </a:srgbClr>
                  </a:outerShdw>
                </a:effectLst>
              </a:rPr>
              <a:t>Higher customer satisfaction</a:t>
            </a:r>
          </a:p>
          <a:p>
            <a:pPr marL="0" indent="0">
              <a:spcAft>
                <a:spcPts val="1800"/>
              </a:spcAft>
              <a:buNone/>
            </a:pPr>
            <a:r>
              <a:rPr lang="en-US" dirty="0">
                <a:effectLst>
                  <a:outerShdw blurRad="38100" dist="38100" dir="2700000" algn="tl">
                    <a:srgbClr val="000000">
                      <a:alpha val="43137"/>
                    </a:srgbClr>
                  </a:outerShdw>
                </a:effectLst>
              </a:rPr>
              <a:t>Lower support </a:t>
            </a:r>
            <a:r>
              <a:rPr lang="en-US" dirty="0" smtClean="0">
                <a:effectLst>
                  <a:outerShdw blurRad="38100" dist="38100" dir="2700000" algn="tl">
                    <a:srgbClr val="000000">
                      <a:alpha val="43137"/>
                    </a:srgbClr>
                  </a:outerShdw>
                </a:effectLst>
              </a:rPr>
              <a:t>costs</a:t>
            </a:r>
            <a:endParaRPr lang="en-US"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4294967295"/>
          </p:nvPr>
        </p:nvSpPr>
        <p:spPr>
          <a:xfrm>
            <a:off x="8735325" y="6356354"/>
            <a:ext cx="2844059" cy="365125"/>
          </a:xfrm>
          <a:prstGeom prst="rect">
            <a:avLst/>
          </a:prstGeom>
        </p:spPr>
        <p:txBody>
          <a:bodyPr/>
          <a:lstStyle/>
          <a:p>
            <a:pPr algn="l"/>
            <a:r>
              <a:rPr lang="en-US" smtClean="0"/>
              <a:t>PAGE </a:t>
            </a:r>
            <a:fld id="{711B4CA8-52BE-46B1-A536-58CE1A3FAF74}" type="slidenum">
              <a:rPr lang="en-US" smtClean="0"/>
              <a:pPr algn="l"/>
              <a:t>24</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638" y="1168198"/>
            <a:ext cx="470535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Summary</a:t>
            </a:r>
            <a:endParaRPr lang="en-US" dirty="0"/>
          </a:p>
        </p:txBody>
      </p:sp>
    </p:spTree>
    <p:extLst>
      <p:ext uri="{BB962C8B-B14F-4D97-AF65-F5344CB8AC3E}">
        <p14:creationId xmlns:p14="http://schemas.microsoft.com/office/powerpoint/2010/main" val="267477987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3600" dirty="0" smtClean="0">
                <a:effectLst>
                  <a:outerShdw blurRad="38100" dist="38100" dir="2700000" algn="tl">
                    <a:srgbClr val="000000">
                      <a:alpha val="43137"/>
                    </a:srgbClr>
                  </a:outerShdw>
                </a:effectLst>
              </a:rPr>
              <a:t>Add new capabilities to the Hyper-V Extensible Switch</a:t>
            </a:r>
          </a:p>
          <a:p>
            <a:pPr marL="0" indent="0">
              <a:buNone/>
            </a:pPr>
            <a:endParaRPr lang="en-US" sz="3600" dirty="0" smtClean="0">
              <a:effectLst>
                <a:outerShdw blurRad="38100" dist="38100" dir="2700000" algn="tl">
                  <a:srgbClr val="000000">
                    <a:alpha val="43137"/>
                  </a:srgbClr>
                </a:outerShdw>
              </a:effectLst>
            </a:endParaRPr>
          </a:p>
          <a:p>
            <a:pPr marL="0" indent="0">
              <a:buNone/>
            </a:pPr>
            <a:r>
              <a:rPr lang="en-US" sz="3600" dirty="0" smtClean="0">
                <a:effectLst>
                  <a:outerShdw blurRad="38100" dist="38100" dir="2700000" algn="tl">
                    <a:srgbClr val="000000">
                      <a:alpha val="43137"/>
                    </a:srgbClr>
                  </a:outerShdw>
                </a:effectLst>
              </a:rPr>
              <a:t>Implement as a Switch Extension</a:t>
            </a:r>
          </a:p>
        </p:txBody>
      </p:sp>
      <p:sp>
        <p:nvSpPr>
          <p:cNvPr id="5" name="Slide Number Placeholder 4"/>
          <p:cNvSpPr>
            <a:spLocks noGrp="1"/>
          </p:cNvSpPr>
          <p:nvPr>
            <p:ph type="sldNum" sz="quarter" idx="4294967295"/>
          </p:nvPr>
        </p:nvSpPr>
        <p:spPr>
          <a:xfrm>
            <a:off x="8735325" y="6356354"/>
            <a:ext cx="2844059" cy="365125"/>
          </a:xfrm>
          <a:prstGeom prst="rect">
            <a:avLst/>
          </a:prstGeom>
        </p:spPr>
        <p:txBody>
          <a:bodyPr/>
          <a:lstStyle/>
          <a:p>
            <a:pPr algn="l"/>
            <a:r>
              <a:rPr lang="en-US" smtClean="0"/>
              <a:t>PAGE </a:t>
            </a:r>
            <a:fld id="{711B4CA8-52BE-46B1-A536-58CE1A3FAF74}" type="slidenum">
              <a:rPr lang="en-US" smtClean="0"/>
              <a:pPr algn="l"/>
              <a:t>25</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0837" y="3026980"/>
            <a:ext cx="4967288" cy="288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Call To Action</a:t>
            </a:r>
            <a:endParaRPr lang="en-US" dirty="0"/>
          </a:p>
        </p:txBody>
      </p:sp>
    </p:spTree>
    <p:extLst>
      <p:ext uri="{BB962C8B-B14F-4D97-AF65-F5344CB8AC3E}">
        <p14:creationId xmlns:p14="http://schemas.microsoft.com/office/powerpoint/2010/main" val="356312330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101688"/>
            <a:ext cx="11149012" cy="5367623"/>
          </a:xfrm>
        </p:spPr>
        <p:txBody>
          <a:bodyPr/>
          <a:lstStyle/>
          <a:p>
            <a:r>
              <a:rPr lang="en-US" dirty="0">
                <a:effectLst>
                  <a:outerShdw blurRad="38100" dist="38100" dir="2700000" algn="tl">
                    <a:srgbClr val="000000">
                      <a:alpha val="43137"/>
                    </a:srgbClr>
                  </a:outerShdw>
                </a:effectLst>
              </a:rPr>
              <a:t>[SAC-429T] Using Windows Server 8 for building private and public </a:t>
            </a:r>
            <a:r>
              <a:rPr lang="en-US" dirty="0" err="1">
                <a:effectLst>
                  <a:outerShdw blurRad="38100" dist="38100" dir="2700000" algn="tl">
                    <a:srgbClr val="000000">
                      <a:alpha val="43137"/>
                    </a:srgbClr>
                  </a:outerShdw>
                </a:effectLst>
              </a:rPr>
              <a:t>IaaS</a:t>
            </a:r>
            <a:r>
              <a:rPr lang="en-US" dirty="0">
                <a:effectLst>
                  <a:outerShdw blurRad="38100" dist="38100" dir="2700000" algn="tl">
                    <a:srgbClr val="000000">
                      <a:alpha val="43137"/>
                    </a:srgbClr>
                  </a:outerShdw>
                </a:effectLst>
              </a:rPr>
              <a:t> clouds</a:t>
            </a:r>
          </a:p>
          <a:p>
            <a:r>
              <a:rPr lang="en-US" dirty="0">
                <a:effectLst>
                  <a:outerShdw blurRad="38100" dist="38100" dir="2700000" algn="tl">
                    <a:srgbClr val="000000">
                      <a:alpha val="43137"/>
                    </a:srgbClr>
                  </a:outerShdw>
                </a:effectLst>
              </a:rPr>
              <a:t>[SAC-437T] A deep dive into Hyper-V networking</a:t>
            </a:r>
          </a:p>
          <a:p>
            <a:r>
              <a:rPr lang="en-US" dirty="0">
                <a:effectLst>
                  <a:outerShdw blurRad="38100" dist="38100" dir="2700000" algn="tl">
                    <a:srgbClr val="000000">
                      <a:alpha val="43137"/>
                    </a:srgbClr>
                  </a:outerShdw>
                </a:effectLst>
              </a:rPr>
              <a:t>[SAC-433T] Network acceleration and other NIC technologies for the data center</a:t>
            </a:r>
          </a:p>
          <a:p>
            <a:r>
              <a:rPr lang="en-US" dirty="0">
                <a:effectLst>
                  <a:outerShdw blurRad="38100" dist="38100" dir="2700000" algn="tl">
                    <a:srgbClr val="000000">
                      <a:alpha val="43137"/>
                    </a:srgbClr>
                  </a:outerShdw>
                </a:effectLst>
              </a:rPr>
              <a:t>[SAC-439T] Enabling multi-tenancy and converged fabric for the cloud using </a:t>
            </a:r>
            <a:r>
              <a:rPr lang="en-US" dirty="0" err="1">
                <a:effectLst>
                  <a:outerShdw blurRad="38100" dist="38100" dir="2700000" algn="tl">
                    <a:srgbClr val="000000">
                      <a:alpha val="43137"/>
                    </a:srgbClr>
                  </a:outerShdw>
                </a:effectLst>
              </a:rPr>
              <a:t>QoS</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[SAC-442T] Building secure, scalable multi-tenant clouds using Hyper-V Network Virtualization</a:t>
            </a:r>
          </a:p>
          <a:p>
            <a:r>
              <a:rPr lang="en-US" dirty="0">
                <a:effectLst>
                  <a:outerShdw blurRad="38100" dist="38100" dir="2700000" algn="tl">
                    <a:srgbClr val="000000">
                      <a:alpha val="43137"/>
                    </a:srgbClr>
                  </a:outerShdw>
                </a:effectLst>
              </a:rPr>
              <a:t>[SAC-565T] Windows networking with PowerShell: A foundation for data center management</a:t>
            </a:r>
          </a:p>
        </p:txBody>
      </p:sp>
    </p:spTree>
    <p:extLst>
      <p:ext uri="{BB962C8B-B14F-4D97-AF65-F5344CB8AC3E}">
        <p14:creationId xmlns:p14="http://schemas.microsoft.com/office/powerpoint/2010/main" val="88792722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5318379"/>
          </a:xfrm>
        </p:spPr>
        <p:txBody>
          <a:bodyPr/>
          <a:lstStyle/>
          <a:p>
            <a:r>
              <a:rPr lang="en-US" dirty="0" smtClean="0"/>
              <a:t>Windows Filtering Platform (WFP) API</a:t>
            </a:r>
          </a:p>
          <a:p>
            <a:r>
              <a:rPr lang="en-US" dirty="0" smtClean="0"/>
              <a:t>NDIS extension API</a:t>
            </a:r>
          </a:p>
          <a:p>
            <a:r>
              <a:rPr lang="en-US" dirty="0" smtClean="0"/>
              <a:t>Forwarding extension sample</a:t>
            </a:r>
          </a:p>
          <a:p>
            <a:r>
              <a:rPr lang="en-US" dirty="0" smtClean="0"/>
              <a:t>WFP provider sample</a:t>
            </a:r>
            <a:endParaRPr lang="en-US" dirty="0"/>
          </a:p>
          <a:p>
            <a:r>
              <a:rPr lang="en-US" dirty="0" smtClean="0"/>
              <a:t>Building </a:t>
            </a:r>
            <a:r>
              <a:rPr lang="en-US" dirty="0"/>
              <a:t>Infrastructure as a Service clouds using WS8</a:t>
            </a:r>
            <a:endParaRPr lang="en-US" dirty="0" smtClean="0"/>
          </a:p>
          <a:p>
            <a:endParaRPr lang="en-US" dirty="0" smtClean="0"/>
          </a:p>
          <a:p>
            <a:r>
              <a:rPr lang="en-US" dirty="0" smtClean="0"/>
              <a:t>Blogs: </a:t>
            </a:r>
            <a:r>
              <a:rPr lang="en-US" dirty="0" smtClean="0">
                <a:hlinkClick r:id="rId3"/>
              </a:rPr>
              <a:t>http://blogs.microsoft.com/b8</a:t>
            </a:r>
            <a:r>
              <a:rPr lang="en-US" dirty="0" smtClean="0"/>
              <a:t>  </a:t>
            </a:r>
            <a:endParaRPr lang="en-US" dirty="0"/>
          </a:p>
          <a:p>
            <a:endParaRPr lang="en-US" dirty="0"/>
          </a:p>
          <a:p>
            <a:r>
              <a:rPr lang="en-US" dirty="0" smtClean="0"/>
              <a:t>Extension help alias – </a:t>
            </a:r>
            <a:r>
              <a:rPr lang="en-US" u="sng" dirty="0">
                <a:hlinkClick r:id="rId4"/>
              </a:rPr>
              <a:t>ws8cloudnetfb@microsoft.com</a:t>
            </a:r>
            <a:endParaRPr lang="en-US" dirty="0"/>
          </a:p>
          <a:p>
            <a:endParaRPr lang="en-US" dirty="0"/>
          </a:p>
        </p:txBody>
      </p:sp>
    </p:spTree>
    <p:extLst>
      <p:ext uri="{BB962C8B-B14F-4D97-AF65-F5344CB8AC3E}">
        <p14:creationId xmlns:p14="http://schemas.microsoft.com/office/powerpoint/2010/main" val="302317325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93985465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03462601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Hyper-V Switch</a:t>
            </a:r>
            <a:endParaRPr lang="en-US" dirty="0"/>
          </a:p>
        </p:txBody>
      </p:sp>
      <p:sp>
        <p:nvSpPr>
          <p:cNvPr id="3" name="Content Placeholder 2"/>
          <p:cNvSpPr>
            <a:spLocks noGrp="1"/>
          </p:cNvSpPr>
          <p:nvPr>
            <p:ph idx="1"/>
          </p:nvPr>
        </p:nvSpPr>
        <p:spPr>
          <a:xfrm>
            <a:off x="503139" y="990600"/>
            <a:ext cx="4983261" cy="4216400"/>
          </a:xfrm>
        </p:spPr>
        <p:txBody>
          <a:bodyPr/>
          <a:lstStyle/>
          <a:p>
            <a:pPr marL="0" indent="0" algn="ctr">
              <a:buNone/>
            </a:pPr>
            <a:endParaRPr lang="en-US" sz="3600" dirty="0" smtClean="0">
              <a:effectLst>
                <a:outerShdw blurRad="38100" dist="38100" dir="2700000" algn="tl">
                  <a:srgbClr val="000000">
                    <a:alpha val="43137"/>
                  </a:srgbClr>
                </a:outerShdw>
              </a:effectLst>
            </a:endParaRPr>
          </a:p>
          <a:p>
            <a:pPr marL="0" indent="0" algn="ctr">
              <a:buNone/>
            </a:pPr>
            <a:r>
              <a:rPr lang="en-US" sz="3600" dirty="0" smtClean="0">
                <a:effectLst>
                  <a:outerShdw blurRad="38100" dist="38100" dir="2700000" algn="tl">
                    <a:srgbClr val="000000">
                      <a:alpha val="43137"/>
                    </a:srgbClr>
                  </a:outerShdw>
                </a:effectLst>
              </a:rPr>
              <a:t>Network </a:t>
            </a:r>
            <a:r>
              <a:rPr lang="en-US" sz="3600" dirty="0">
                <a:effectLst>
                  <a:outerShdw blurRad="38100" dist="38100" dir="2700000" algn="tl">
                    <a:srgbClr val="000000">
                      <a:alpha val="43137"/>
                    </a:srgbClr>
                  </a:outerShdw>
                </a:effectLst>
              </a:rPr>
              <a:t>traffic between Virtual Machines,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the external </a:t>
            </a:r>
            <a:r>
              <a:rPr lang="en-US" sz="3600" dirty="0">
                <a:effectLst>
                  <a:outerShdw blurRad="38100" dist="38100" dir="2700000" algn="tl">
                    <a:srgbClr val="000000">
                      <a:alpha val="43137"/>
                    </a:srgbClr>
                  </a:outerShdw>
                </a:effectLst>
              </a:rPr>
              <a:t>network, and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the Host </a:t>
            </a:r>
            <a:r>
              <a:rPr lang="en-US" sz="3600" dirty="0">
                <a:effectLst>
                  <a:outerShdw blurRad="38100" dist="38100" dir="2700000" algn="tl">
                    <a:srgbClr val="000000">
                      <a:alpha val="43137"/>
                    </a:srgbClr>
                  </a:outerShdw>
                </a:effectLst>
              </a:rPr>
              <a:t>OS is </a:t>
            </a:r>
            <a:r>
              <a:rPr lang="en-US" sz="3600" dirty="0" smtClean="0">
                <a:effectLst>
                  <a:outerShdw blurRad="38100" dist="38100" dir="2700000" algn="tl">
                    <a:srgbClr val="000000">
                      <a:alpha val="43137"/>
                    </a:srgbClr>
                  </a:outerShdw>
                </a:effectLst>
              </a:rPr>
              <a:t>handled by</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the Hyper-V Virtual </a:t>
            </a:r>
            <a:r>
              <a:rPr lang="en-US" sz="3600" dirty="0" smtClean="0">
                <a:effectLst>
                  <a:outerShdw blurRad="38100" dist="38100" dir="2700000" algn="tl">
                    <a:srgbClr val="000000">
                      <a:alpha val="43137"/>
                    </a:srgbClr>
                  </a:outerShdw>
                </a:effectLst>
              </a:rPr>
              <a:t>Switch</a:t>
            </a:r>
            <a:endParaRPr lang="en-US" sz="36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294967295"/>
          </p:nvPr>
        </p:nvSpPr>
        <p:spPr>
          <a:xfrm>
            <a:off x="8735325" y="6356354"/>
            <a:ext cx="2844059" cy="365125"/>
          </a:xfrm>
          <a:prstGeom prst="rect">
            <a:avLst/>
          </a:prstGeom>
        </p:spPr>
        <p:txBody>
          <a:bodyPr/>
          <a:lstStyle/>
          <a:p>
            <a:pPr algn="l"/>
            <a:r>
              <a:rPr lang="en-US" dirty="0" smtClean="0"/>
              <a:t>PAGE </a:t>
            </a:r>
            <a:fld id="{FE02891F-ED58-4937-83D4-D2DD3AF0C220}" type="slidenum">
              <a:rPr lang="en-US" smtClean="0"/>
              <a:pPr algn="l"/>
              <a:t>3</a:t>
            </a:fld>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761" y="837998"/>
            <a:ext cx="6229664" cy="561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08384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14135" y="2519920"/>
            <a:ext cx="10968265" cy="1747280"/>
          </a:xfrm>
        </p:spPr>
        <p:txBody>
          <a:bodyPr/>
          <a:lstStyle/>
          <a:p>
            <a:r>
              <a:rPr lang="en-US" sz="4400" dirty="0" smtClean="0"/>
              <a:t>Introducing </a:t>
            </a:r>
            <a:br>
              <a:rPr lang="en-US" sz="4400" dirty="0" smtClean="0"/>
            </a:br>
            <a:r>
              <a:rPr lang="en-US" sz="4400" dirty="0" smtClean="0"/>
              <a:t>Hyper-V Extensible Switch</a:t>
            </a:r>
            <a:endParaRPr lang="en-US" sz="4400"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89122208"/>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Introducing </a:t>
            </a:r>
            <a:r>
              <a:rPr lang="en-US" dirty="0" smtClean="0"/>
              <a:t>Hyper-V Extensible Switch</a:t>
            </a:r>
            <a:endParaRPr lang="en-US" dirty="0"/>
          </a:p>
        </p:txBody>
      </p:sp>
      <p:sp>
        <p:nvSpPr>
          <p:cNvPr id="8" name="Content Placeholder 7"/>
          <p:cNvSpPr>
            <a:spLocks noGrp="1"/>
          </p:cNvSpPr>
          <p:nvPr>
            <p:ph idx="1"/>
          </p:nvPr>
        </p:nvSpPr>
        <p:spPr>
          <a:xfrm>
            <a:off x="609441" y="1285337"/>
            <a:ext cx="6648609" cy="4840830"/>
          </a:xfrm>
        </p:spPr>
        <p:txBody>
          <a:bodyPr>
            <a:noAutofit/>
          </a:bodyPr>
          <a:lstStyle/>
          <a:p>
            <a:pPr marL="0" indent="0">
              <a:spcAft>
                <a:spcPts val="1800"/>
              </a:spcAft>
              <a:buNone/>
            </a:pPr>
            <a:r>
              <a:rPr lang="en-US" dirty="0" smtClean="0">
                <a:effectLst>
                  <a:outerShdw blurRad="38100" dist="38100" dir="2700000" algn="tl">
                    <a:srgbClr val="000000">
                      <a:alpha val="43137"/>
                    </a:srgbClr>
                  </a:outerShdw>
                </a:effectLst>
              </a:rPr>
              <a:t>Write only the functionality you want</a:t>
            </a:r>
          </a:p>
          <a:p>
            <a:pPr marL="0" indent="0">
              <a:spcAft>
                <a:spcPts val="1800"/>
              </a:spcAft>
              <a:buNone/>
            </a:pPr>
            <a:r>
              <a:rPr lang="en-US" dirty="0" smtClean="0">
                <a:effectLst>
                  <a:outerShdw blurRad="38100" dist="38100" dir="2700000" algn="tl">
                    <a:srgbClr val="000000">
                      <a:alpha val="43137"/>
                    </a:srgbClr>
                  </a:outerShdw>
                </a:effectLst>
              </a:rPr>
              <a:t>Get services for free</a:t>
            </a:r>
          </a:p>
          <a:p>
            <a:pPr marL="0" indent="0">
              <a:spcAft>
                <a:spcPts val="1800"/>
              </a:spcAft>
              <a:buNone/>
            </a:pPr>
            <a:r>
              <a:rPr lang="en-US" dirty="0" smtClean="0">
                <a:effectLst>
                  <a:outerShdw blurRad="38100" dist="38100" dir="2700000" algn="tl">
                    <a:srgbClr val="000000">
                      <a:alpha val="43137"/>
                    </a:srgbClr>
                  </a:outerShdw>
                </a:effectLst>
              </a:rPr>
              <a:t>Quicker development</a:t>
            </a:r>
          </a:p>
          <a:p>
            <a:pPr marL="0" indent="0">
              <a:spcAft>
                <a:spcPts val="1800"/>
              </a:spcAft>
              <a:buNone/>
            </a:pPr>
            <a:r>
              <a:rPr lang="en-US" dirty="0" smtClean="0">
                <a:effectLst>
                  <a:outerShdw blurRad="38100" dist="38100" dir="2700000" algn="tl">
                    <a:srgbClr val="000000">
                      <a:alpha val="43137"/>
                    </a:srgbClr>
                  </a:outerShdw>
                </a:effectLst>
              </a:rPr>
              <a:t>Higher customer satisfaction</a:t>
            </a:r>
          </a:p>
          <a:p>
            <a:pPr marL="0" indent="0">
              <a:spcAft>
                <a:spcPts val="1800"/>
              </a:spcAft>
              <a:buNone/>
            </a:pPr>
            <a:r>
              <a:rPr lang="en-US" dirty="0" smtClean="0">
                <a:effectLst>
                  <a:outerShdw blurRad="38100" dist="38100" dir="2700000" algn="tl">
                    <a:srgbClr val="000000">
                      <a:alpha val="43137"/>
                    </a:srgbClr>
                  </a:outerShdw>
                </a:effectLst>
              </a:rPr>
              <a:t>Lower support costs</a:t>
            </a:r>
          </a:p>
          <a:p>
            <a:pPr marL="0" indent="0">
              <a:spcAft>
                <a:spcPts val="1800"/>
              </a:spcAft>
              <a:buNone/>
            </a:pP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4294967295"/>
          </p:nvPr>
        </p:nvSpPr>
        <p:spPr>
          <a:xfrm>
            <a:off x="8735325" y="6356354"/>
            <a:ext cx="2844059" cy="365125"/>
          </a:xfrm>
          <a:prstGeom prst="rect">
            <a:avLst/>
          </a:prstGeom>
        </p:spPr>
        <p:txBody>
          <a:bodyPr/>
          <a:lstStyle/>
          <a:p>
            <a:pPr algn="l"/>
            <a:r>
              <a:rPr lang="en-US" dirty="0" smtClean="0"/>
              <a:t>PAGE </a:t>
            </a:r>
            <a:fld id="{711B4CA8-52BE-46B1-A536-58CE1A3FAF74}" type="slidenum">
              <a:rPr lang="en-US" smtClean="0"/>
              <a:pPr algn="l"/>
              <a:t>5</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488" y="1285337"/>
            <a:ext cx="4252912" cy="416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ular Callout 16"/>
          <p:cNvSpPr/>
          <p:nvPr/>
        </p:nvSpPr>
        <p:spPr bwMode="auto">
          <a:xfrm>
            <a:off x="7480300" y="4176714"/>
            <a:ext cx="4483100" cy="1584329"/>
          </a:xfrm>
          <a:prstGeom prst="wedgeRectCallout">
            <a:avLst>
              <a:gd name="adj1" fmla="val -62765"/>
              <a:gd name="adj2" fmla="val -24973"/>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spcAft>
                <a:spcPts val="1800"/>
              </a:spcAft>
            </a:pPr>
            <a:r>
              <a:rPr lang="en-US" sz="2400" dirty="0" smtClean="0"/>
              <a:t>Unified </a:t>
            </a:r>
            <a:r>
              <a:rPr lang="en-US" sz="2400" dirty="0"/>
              <a:t>tracing </a:t>
            </a:r>
            <a:r>
              <a:rPr lang="en-US" sz="2400" dirty="0" smtClean="0"/>
              <a:t>makes it easier </a:t>
            </a:r>
            <a:r>
              <a:rPr lang="en-US" sz="2400" dirty="0"/>
              <a:t>to </a:t>
            </a:r>
            <a:r>
              <a:rPr lang="en-US" sz="2400" dirty="0" smtClean="0"/>
              <a:t>diagnose issues resulting in lower support costs</a:t>
            </a:r>
            <a:endParaRPr lang="en-US" sz="2400" dirty="0"/>
          </a:p>
        </p:txBody>
      </p:sp>
      <p:sp>
        <p:nvSpPr>
          <p:cNvPr id="15" name="Rectangular Callout 14"/>
          <p:cNvSpPr/>
          <p:nvPr/>
        </p:nvSpPr>
        <p:spPr bwMode="auto">
          <a:xfrm>
            <a:off x="7480300" y="3368616"/>
            <a:ext cx="4483100" cy="1584329"/>
          </a:xfrm>
          <a:prstGeom prst="wedgeRectCallout">
            <a:avLst>
              <a:gd name="adj1" fmla="val -62765"/>
              <a:gd name="adj2" fmla="val -24973"/>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spcAft>
                <a:spcPts val="1800"/>
              </a:spcAft>
            </a:pPr>
            <a:r>
              <a:rPr lang="en-US" sz="2400" dirty="0" smtClean="0"/>
              <a:t>Increase customer satisfaction and reliability from the </a:t>
            </a:r>
            <a:r>
              <a:rPr lang="en-US" sz="2400" dirty="0"/>
              <a:t>Windows framework and Windows </a:t>
            </a:r>
            <a:r>
              <a:rPr lang="en-US" sz="2400" dirty="0" smtClean="0"/>
              <a:t>8 Certification program</a:t>
            </a:r>
            <a:endParaRPr lang="en-US" sz="2400" dirty="0"/>
          </a:p>
        </p:txBody>
      </p:sp>
      <p:sp>
        <p:nvSpPr>
          <p:cNvPr id="16" name="Rectangular Callout 15"/>
          <p:cNvSpPr/>
          <p:nvPr/>
        </p:nvSpPr>
        <p:spPr bwMode="auto">
          <a:xfrm>
            <a:off x="7519194" y="2573278"/>
            <a:ext cx="4483100" cy="1584329"/>
          </a:xfrm>
          <a:prstGeom prst="wedgeRectCallout">
            <a:avLst>
              <a:gd name="adj1" fmla="val -62765"/>
              <a:gd name="adj2" fmla="val -24973"/>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spcAft>
                <a:spcPts val="1800"/>
              </a:spcAft>
            </a:pPr>
            <a:r>
              <a:rPr lang="en-US" sz="2400" dirty="0"/>
              <a:t>Quicker development time with </a:t>
            </a:r>
            <a:br>
              <a:rPr lang="en-US" sz="2400" dirty="0"/>
            </a:br>
            <a:r>
              <a:rPr lang="en-US" sz="2400" dirty="0"/>
              <a:t>familiar Windows API (WFP and NDIS)</a:t>
            </a:r>
          </a:p>
        </p:txBody>
      </p:sp>
      <p:sp>
        <p:nvSpPr>
          <p:cNvPr id="14" name="Rectangular Callout 13"/>
          <p:cNvSpPr/>
          <p:nvPr/>
        </p:nvSpPr>
        <p:spPr bwMode="auto">
          <a:xfrm>
            <a:off x="7480300" y="1819214"/>
            <a:ext cx="4483100" cy="1584329"/>
          </a:xfrm>
          <a:prstGeom prst="wedgeRectCallout">
            <a:avLst>
              <a:gd name="adj1" fmla="val -62765"/>
              <a:gd name="adj2" fmla="val -24973"/>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spcAft>
                <a:spcPts val="1800"/>
              </a:spcAft>
            </a:pPr>
            <a:r>
              <a:rPr lang="en-US" sz="2400" dirty="0" smtClean="0"/>
              <a:t>Core services lets extensions fully interoperate with  Hyper-V, including getting Live Migration for free</a:t>
            </a:r>
            <a:endParaRPr lang="en-US" sz="2400" dirty="0"/>
          </a:p>
        </p:txBody>
      </p:sp>
      <p:sp>
        <p:nvSpPr>
          <p:cNvPr id="7" name="Rectangular Callout 6"/>
          <p:cNvSpPr/>
          <p:nvPr/>
        </p:nvSpPr>
        <p:spPr bwMode="auto">
          <a:xfrm>
            <a:off x="7480300" y="1168399"/>
            <a:ext cx="4483100" cy="1584329"/>
          </a:xfrm>
          <a:prstGeom prst="wedgeRectCallout">
            <a:avLst>
              <a:gd name="adj1" fmla="val -62482"/>
              <a:gd name="adj2" fmla="val -31386"/>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spcAft>
                <a:spcPts val="1800"/>
              </a:spcAft>
            </a:pPr>
            <a:r>
              <a:rPr lang="en-US" sz="2400" dirty="0"/>
              <a:t>Open platform lets you write only the functionality you want (no “all or none” switch replacement)</a:t>
            </a:r>
          </a:p>
        </p:txBody>
      </p:sp>
    </p:spTree>
    <p:extLst>
      <p:ext uri="{BB962C8B-B14F-4D97-AF65-F5344CB8AC3E}">
        <p14:creationId xmlns:p14="http://schemas.microsoft.com/office/powerpoint/2010/main" val="1642970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5" grpId="1" animBg="1"/>
      <p:bldP spid="16" grpId="0" animBg="1"/>
      <p:bldP spid="16" grpId="1" animBg="1"/>
      <p:bldP spid="14" grpId="0" animBg="1"/>
      <p:bldP spid="14" grpId="1" animBg="1"/>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14135" y="2532620"/>
            <a:ext cx="9431565" cy="1505980"/>
          </a:xfrm>
        </p:spPr>
        <p:txBody>
          <a:bodyPr/>
          <a:lstStyle/>
          <a:p>
            <a:r>
              <a:rPr lang="en-US" sz="4400" dirty="0" smtClean="0"/>
              <a:t>Details of The </a:t>
            </a:r>
            <a:br>
              <a:rPr lang="en-US" sz="4400" dirty="0" smtClean="0"/>
            </a:br>
            <a:r>
              <a:rPr lang="en-US" sz="4400" dirty="0" smtClean="0"/>
              <a:t>Hyper-V Extensible Switch</a:t>
            </a:r>
            <a:endParaRPr lang="en-US" sz="4400" dirty="0"/>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30956916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27415" y="1714284"/>
            <a:ext cx="3528203" cy="468638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9" name="Rectangle 8"/>
          <p:cNvSpPr/>
          <p:nvPr/>
        </p:nvSpPr>
        <p:spPr bwMode="auto">
          <a:xfrm>
            <a:off x="948199" y="2944091"/>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50" name="Group 49"/>
          <p:cNvGrpSpPr/>
          <p:nvPr/>
        </p:nvGrpSpPr>
        <p:grpSpPr>
          <a:xfrm>
            <a:off x="1033300" y="3663493"/>
            <a:ext cx="2941110" cy="1563244"/>
            <a:chOff x="1658218" y="3200400"/>
            <a:chExt cx="4694239" cy="2495272"/>
          </a:xfrm>
        </p:grpSpPr>
        <p:sp>
          <p:nvSpPr>
            <p:cNvPr id="52" name="Rectangle 51"/>
            <p:cNvSpPr/>
            <p:nvPr/>
          </p:nvSpPr>
          <p:spPr>
            <a:xfrm>
              <a:off x="1665386" y="4566713"/>
              <a:ext cx="4687071" cy="430247"/>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Extension</a:t>
              </a:r>
              <a:endParaRPr lang="en-US" sz="1600" b="1" dirty="0"/>
            </a:p>
          </p:txBody>
        </p:sp>
        <p:sp>
          <p:nvSpPr>
            <p:cNvPr id="53" name="Rectangle 52"/>
            <p:cNvSpPr/>
            <p:nvPr/>
          </p:nvSpPr>
          <p:spPr>
            <a:xfrm>
              <a:off x="1659884" y="5257799"/>
              <a:ext cx="4687071" cy="437873"/>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Extension</a:t>
              </a:r>
              <a:endParaRPr lang="en-US" sz="1600" b="1" dirty="0"/>
            </a:p>
          </p:txBody>
        </p:sp>
        <p:sp>
          <p:nvSpPr>
            <p:cNvPr id="54" name="Rectangle 53"/>
            <p:cNvSpPr/>
            <p:nvPr/>
          </p:nvSpPr>
          <p:spPr>
            <a:xfrm>
              <a:off x="1659884" y="3200400"/>
              <a:ext cx="4684845" cy="437873"/>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Extension</a:t>
              </a:r>
              <a:endParaRPr lang="en-US" sz="1600" b="1" dirty="0"/>
            </a:p>
          </p:txBody>
        </p:sp>
        <p:sp>
          <p:nvSpPr>
            <p:cNvPr id="55" name="Rectangle 54"/>
            <p:cNvSpPr/>
            <p:nvPr/>
          </p:nvSpPr>
          <p:spPr>
            <a:xfrm>
              <a:off x="1658218" y="3887888"/>
              <a:ext cx="4684845" cy="437873"/>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smtClean="0"/>
                <a:t>Extension</a:t>
              </a:r>
              <a:endParaRPr lang="en-US" sz="1600" b="1" dirty="0"/>
            </a:p>
          </p:txBody>
        </p:sp>
      </p:grpSp>
      <p:grpSp>
        <p:nvGrpSpPr>
          <p:cNvPr id="51" name="Group 50"/>
          <p:cNvGrpSpPr/>
          <p:nvPr/>
        </p:nvGrpSpPr>
        <p:grpSpPr>
          <a:xfrm>
            <a:off x="1026818" y="3299045"/>
            <a:ext cx="2948478" cy="2312934"/>
            <a:chOff x="1666370" y="2395799"/>
            <a:chExt cx="4564501" cy="3938743"/>
          </a:xfrm>
        </p:grpSpPr>
        <p:sp>
          <p:nvSpPr>
            <p:cNvPr id="60" name="Rectangle 59"/>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61" name="Rectangle 60"/>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66" name="Content Placeholder 1"/>
          <p:cNvSpPr txBox="1">
            <a:spLocks/>
          </p:cNvSpPr>
          <p:nvPr/>
        </p:nvSpPr>
        <p:spPr>
          <a:xfrm>
            <a:off x="5936272" y="1600204"/>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dirty="0">
                <a:effectLst>
                  <a:outerShdw blurRad="38100" dist="38100" dir="2700000" algn="tl">
                    <a:srgbClr val="000000">
                      <a:alpha val="43137"/>
                    </a:srgbClr>
                  </a:outerShdw>
                </a:effectLst>
              </a:rPr>
              <a:t>Extensions are </a:t>
            </a:r>
            <a:r>
              <a:rPr lang="en-US" dirty="0" smtClean="0">
                <a:effectLst>
                  <a:outerShdw blurRad="38100" dist="38100" dir="2700000" algn="tl">
                    <a:srgbClr val="000000">
                      <a:alpha val="43137"/>
                    </a:srgbClr>
                  </a:outerShdw>
                </a:effectLst>
              </a:rPr>
              <a:t>Filters </a:t>
            </a:r>
            <a:r>
              <a:rPr lang="en-US" dirty="0">
                <a:effectLst>
                  <a:outerShdw blurRad="38100" dist="38100" dir="2700000" algn="tl">
                    <a:srgbClr val="000000">
                      <a:alpha val="43137"/>
                    </a:srgbClr>
                  </a:outerShdw>
                </a:effectLst>
              </a:rPr>
              <a:t>or </a:t>
            </a:r>
            <a:r>
              <a:rPr lang="en-US" dirty="0" smtClean="0">
                <a:effectLst>
                  <a:outerShdw blurRad="38100" dist="38100" dir="2700000" algn="tl">
                    <a:srgbClr val="000000">
                      <a:alpha val="43137"/>
                    </a:srgbClr>
                  </a:outerShdw>
                </a:effectLst>
              </a:rPr>
              <a:t>Windows Filtering Platform Providers</a:t>
            </a:r>
            <a:endParaRPr lang="en-US" dirty="0">
              <a:effectLst>
                <a:outerShdw blurRad="38100" dist="38100" dir="2700000" algn="tl">
                  <a:srgbClr val="000000">
                    <a:alpha val="43137"/>
                  </a:srgbClr>
                </a:outerShdw>
              </a:effectLst>
            </a:endParaRPr>
          </a:p>
          <a:p>
            <a:pPr marL="0" indent="0">
              <a:spcAft>
                <a:spcPts val="1800"/>
              </a:spcAft>
              <a:buNone/>
            </a:pPr>
            <a:r>
              <a:rPr lang="en-US" dirty="0" smtClean="0">
                <a:effectLst>
                  <a:outerShdw blurRad="38100" dist="38100" dir="2700000" algn="tl">
                    <a:srgbClr val="000000">
                      <a:alpha val="43137"/>
                    </a:srgbClr>
                  </a:outerShdw>
                </a:effectLst>
              </a:rPr>
              <a:t>Extension state/configuration is unique to each instance of an Extensible Switch on a machine </a:t>
            </a:r>
          </a:p>
        </p:txBody>
      </p:sp>
      <p:sp>
        <p:nvSpPr>
          <p:cNvPr id="20" name="Slide Number Placeholder 1"/>
          <p:cNvSpPr txBox="1">
            <a:spLocks/>
          </p:cNvSpPr>
          <p:nvPr/>
        </p:nvSpPr>
        <p:spPr>
          <a:xfrm>
            <a:off x="8735325" y="6356354"/>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mtClean="0"/>
              <a:t>PAGE </a:t>
            </a:r>
            <a:fld id="{711B4CA8-52BE-46B1-A536-58CE1A3FAF74}" type="slidenum">
              <a:rPr lang="en-US" smtClean="0"/>
              <a:pPr/>
              <a:t>7</a:t>
            </a:fld>
            <a:endParaRPr lang="en-US" dirty="0"/>
          </a:p>
        </p:txBody>
      </p:sp>
      <p:sp>
        <p:nvSpPr>
          <p:cNvPr id="10" name="TextBox 9"/>
          <p:cNvSpPr txBox="1"/>
          <p:nvPr/>
        </p:nvSpPr>
        <p:spPr>
          <a:xfrm>
            <a:off x="1842455" y="2944091"/>
            <a:ext cx="1308563" cy="276999"/>
          </a:xfrm>
          <a:prstGeom prst="rect">
            <a:avLst/>
          </a:prstGeom>
          <a:noFill/>
        </p:spPr>
        <p:txBody>
          <a:bodyPr wrap="none" lIns="0" tIns="0" rIns="0" bIns="0" rtlCol="0">
            <a:spAutoFit/>
          </a:bodyPr>
          <a:lstStyle/>
          <a:p>
            <a:r>
              <a:rPr lang="en-US" b="1" dirty="0" smtClean="0">
                <a:solidFill>
                  <a:schemeClr val="bg1"/>
                </a:solidFill>
              </a:rPr>
              <a:t>Virtual Switch</a:t>
            </a:r>
          </a:p>
        </p:txBody>
      </p:sp>
      <p:grpSp>
        <p:nvGrpSpPr>
          <p:cNvPr id="29" name="Group 28"/>
          <p:cNvGrpSpPr/>
          <p:nvPr/>
        </p:nvGrpSpPr>
        <p:grpSpPr>
          <a:xfrm>
            <a:off x="1944659" y="6075090"/>
            <a:ext cx="1145500" cy="470177"/>
            <a:chOff x="1270392" y="1678688"/>
            <a:chExt cx="1145500" cy="470177"/>
          </a:xfrm>
        </p:grpSpPr>
        <p:sp>
          <p:nvSpPr>
            <p:cNvPr id="30" name="Rectangle 29"/>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6" name="Rectangle 35"/>
          <p:cNvSpPr/>
          <p:nvPr/>
        </p:nvSpPr>
        <p:spPr bwMode="auto">
          <a:xfrm>
            <a:off x="3634117" y="1377954"/>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37" name="Group 36"/>
          <p:cNvGrpSpPr/>
          <p:nvPr/>
        </p:nvGrpSpPr>
        <p:grpSpPr>
          <a:xfrm>
            <a:off x="2099431" y="2217766"/>
            <a:ext cx="1140756" cy="467915"/>
            <a:chOff x="1270392" y="1680950"/>
            <a:chExt cx="1140756" cy="467915"/>
          </a:xfrm>
        </p:grpSpPr>
        <p:sp>
          <p:nvSpPr>
            <p:cNvPr id="38" name="Rectangle 37"/>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Host NIC</a:t>
              </a:r>
            </a:p>
          </p:txBody>
        </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Group 11"/>
          <p:cNvGrpSpPr/>
          <p:nvPr/>
        </p:nvGrpSpPr>
        <p:grpSpPr>
          <a:xfrm>
            <a:off x="3831131" y="2307654"/>
            <a:ext cx="1140756" cy="467915"/>
            <a:chOff x="1270392" y="1680950"/>
            <a:chExt cx="1140756" cy="467915"/>
          </a:xfrm>
        </p:grpSpPr>
        <p:sp>
          <p:nvSpPr>
            <p:cNvPr id="11" name="Rectangle 10"/>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7" name="Straight Arrow Connector 16"/>
          <p:cNvCxnSpPr/>
          <p:nvPr/>
        </p:nvCxnSpPr>
        <p:spPr>
          <a:xfrm>
            <a:off x="2493825" y="2685681"/>
            <a:ext cx="0" cy="28604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023484" y="5795403"/>
            <a:ext cx="0" cy="471750"/>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858309" y="2777280"/>
            <a:ext cx="279898" cy="16681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auto">
          <a:xfrm>
            <a:off x="180807" y="1367490"/>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49" name="Group 48"/>
          <p:cNvGrpSpPr/>
          <p:nvPr/>
        </p:nvGrpSpPr>
        <p:grpSpPr>
          <a:xfrm>
            <a:off x="377821" y="2297190"/>
            <a:ext cx="1140756" cy="467915"/>
            <a:chOff x="1270392" y="1680950"/>
            <a:chExt cx="1140756" cy="467915"/>
          </a:xfrm>
        </p:grpSpPr>
        <p:sp>
          <p:nvSpPr>
            <p:cNvPr id="57" name="Rectangle 56"/>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9" name="Straight Arrow Connector 58"/>
          <p:cNvCxnSpPr/>
          <p:nvPr/>
        </p:nvCxnSpPr>
        <p:spPr>
          <a:xfrm>
            <a:off x="827415" y="2765105"/>
            <a:ext cx="353685" cy="17898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34"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err="1"/>
              <a:t>Hyper-V</a:t>
            </a:r>
            <a:r>
              <a:rPr lang="en-US" dirty="0"/>
              <a:t> Extensible Switch</a:t>
            </a:r>
          </a:p>
        </p:txBody>
      </p:sp>
    </p:spTree>
    <p:extLst>
      <p:ext uri="{BB962C8B-B14F-4D97-AF65-F5344CB8AC3E}">
        <p14:creationId xmlns:p14="http://schemas.microsoft.com/office/powerpoint/2010/main" val="208227886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2" presetClass="entr" presetSubtype="8" fill="hold" nodeType="withEffect">
                                  <p:stCondLst>
                                    <p:cond delay="50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500" fill="hold"/>
                                        <p:tgtEl>
                                          <p:spTgt spid="50"/>
                                        </p:tgtEl>
                                        <p:attrNameLst>
                                          <p:attrName>ppt_x</p:attrName>
                                        </p:attrNameLst>
                                      </p:cBhvr>
                                      <p:tavLst>
                                        <p:tav tm="0">
                                          <p:val>
                                            <p:strVal val="0-#ppt_w/2"/>
                                          </p:val>
                                        </p:tav>
                                        <p:tav tm="100000">
                                          <p:val>
                                            <p:strVal val="#ppt_x"/>
                                          </p:val>
                                        </p:tav>
                                      </p:tavLst>
                                    </p:anim>
                                    <p:anim calcmode="lin" valueType="num">
                                      <p:cBhvr additive="base">
                                        <p:cTn id="11" dur="500" fill="hold"/>
                                        <p:tgtEl>
                                          <p:spTgt spid="50"/>
                                        </p:tgtEl>
                                        <p:attrNameLst>
                                          <p:attrName>ppt_y</p:attrName>
                                        </p:attrNameLst>
                                      </p:cBhvr>
                                      <p:tavLst>
                                        <p:tav tm="0">
                                          <p:val>
                                            <p:strVal val="#ppt_y"/>
                                          </p:val>
                                        </p:tav>
                                        <p:tav tm="100000">
                                          <p:val>
                                            <p:strVal val="#ppt_y"/>
                                          </p:val>
                                        </p:tav>
                                      </p:tavLst>
                                    </p:anim>
                                  </p:childTnLst>
                                </p:cTn>
                              </p:par>
                              <p:par>
                                <p:cTn id="12" presetID="1" presetClass="entr" presetSubtype="0" fill="hold" grpId="0" nodeType="withEffect">
                                  <p:stCondLst>
                                    <p:cond delay="1000"/>
                                  </p:stCondLst>
                                  <p:childTnLst>
                                    <p:set>
                                      <p:cBhvr>
                                        <p:cTn id="13"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p:cNvSpPr txBox="1">
            <a:spLocks/>
          </p:cNvSpPr>
          <p:nvPr/>
        </p:nvSpPr>
        <p:spPr>
          <a:xfrm>
            <a:off x="5936272" y="1600204"/>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dirty="0">
                <a:effectLst>
                  <a:outerShdw blurRad="38100" dist="38100" dir="2700000" algn="tl">
                    <a:srgbClr val="000000">
                      <a:alpha val="43137"/>
                    </a:srgbClr>
                  </a:outerShdw>
                </a:effectLst>
              </a:rPr>
              <a:t>Traffic is processed in two stages </a:t>
            </a:r>
            <a:endParaRPr lang="en-US" dirty="0" smtClean="0">
              <a:effectLst>
                <a:outerShdw blurRad="38100" dist="38100" dir="2700000" algn="tl">
                  <a:srgbClr val="000000">
                    <a:alpha val="43137"/>
                  </a:srgbClr>
                </a:outerShdw>
              </a:effectLst>
            </a:endParaRPr>
          </a:p>
          <a:p>
            <a:pPr>
              <a:spcAft>
                <a:spcPts val="1800"/>
              </a:spcAft>
            </a:pPr>
            <a:r>
              <a:rPr lang="en-US" dirty="0" smtClean="0">
                <a:effectLst>
                  <a:outerShdw blurRad="38100" dist="38100" dir="2700000" algn="tl">
                    <a:srgbClr val="000000">
                      <a:alpha val="43137"/>
                    </a:srgbClr>
                  </a:outerShdw>
                </a:effectLst>
              </a:rPr>
              <a:t>Ingress - before </a:t>
            </a:r>
            <a:r>
              <a:rPr lang="en-US" dirty="0">
                <a:effectLst>
                  <a:outerShdw blurRad="38100" dist="38100" dir="2700000" algn="tl">
                    <a:srgbClr val="000000">
                      <a:alpha val="43137"/>
                    </a:srgbClr>
                  </a:outerShdw>
                </a:effectLst>
              </a:rPr>
              <a:t>destinations are defined </a:t>
            </a:r>
            <a:endParaRPr lang="en-US" dirty="0" smtClean="0">
              <a:effectLst>
                <a:outerShdw blurRad="38100" dist="38100" dir="2700000" algn="tl">
                  <a:srgbClr val="000000">
                    <a:alpha val="43137"/>
                  </a:srgbClr>
                </a:outerShdw>
              </a:effectLst>
            </a:endParaRPr>
          </a:p>
          <a:p>
            <a:pPr>
              <a:spcAft>
                <a:spcPts val="1800"/>
              </a:spcAft>
            </a:pPr>
            <a:r>
              <a:rPr lang="en-US" dirty="0" smtClean="0">
                <a:effectLst>
                  <a:outerShdw blurRad="38100" dist="38100" dir="2700000" algn="tl">
                    <a:srgbClr val="000000">
                      <a:alpha val="43137"/>
                    </a:srgbClr>
                  </a:outerShdw>
                </a:effectLst>
              </a:rPr>
              <a:t>Egress - after </a:t>
            </a:r>
            <a:r>
              <a:rPr lang="en-US" dirty="0">
                <a:effectLst>
                  <a:outerShdw blurRad="38100" dist="38100" dir="2700000" algn="tl">
                    <a:srgbClr val="000000">
                      <a:alpha val="43137"/>
                    </a:srgbClr>
                  </a:outerShdw>
                </a:effectLst>
              </a:rPr>
              <a:t>destinations are </a:t>
            </a:r>
            <a:r>
              <a:rPr lang="en-US" dirty="0" smtClean="0">
                <a:effectLst>
                  <a:outerShdw blurRad="38100" dist="38100" dir="2700000" algn="tl">
                    <a:srgbClr val="000000">
                      <a:alpha val="43137"/>
                    </a:srgbClr>
                  </a:outerShdw>
                </a:effectLst>
              </a:rPr>
              <a:t>defined</a:t>
            </a:r>
            <a:endParaRPr lang="en-US" dirty="0">
              <a:effectLst>
                <a:outerShdw blurRad="38100" dist="38100" dir="2700000" algn="tl">
                  <a:srgbClr val="000000">
                    <a:alpha val="43137"/>
                  </a:srgbClr>
                </a:outerShdw>
              </a:effectLst>
            </a:endParaRPr>
          </a:p>
        </p:txBody>
      </p:sp>
      <p:sp>
        <p:nvSpPr>
          <p:cNvPr id="25" name="Slide Number Placeholder 1"/>
          <p:cNvSpPr txBox="1">
            <a:spLocks/>
          </p:cNvSpPr>
          <p:nvPr/>
        </p:nvSpPr>
        <p:spPr>
          <a:xfrm>
            <a:off x="8735325" y="6356354"/>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mtClean="0"/>
              <a:t>PAGE </a:t>
            </a:r>
            <a:fld id="{711B4CA8-52BE-46B1-A536-58CE1A3FAF74}" type="slidenum">
              <a:rPr lang="en-US" smtClean="0"/>
              <a:pPr/>
              <a:t>8</a:t>
            </a:fld>
            <a:endParaRPr lang="en-US" dirty="0"/>
          </a:p>
        </p:txBody>
      </p:sp>
      <p:sp>
        <p:nvSpPr>
          <p:cNvPr id="61" name="Rectangle 60"/>
          <p:cNvSpPr/>
          <p:nvPr/>
        </p:nvSpPr>
        <p:spPr bwMode="auto">
          <a:xfrm>
            <a:off x="827415" y="1714284"/>
            <a:ext cx="3528203" cy="468638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62" name="Rectangle 61"/>
          <p:cNvSpPr/>
          <p:nvPr/>
        </p:nvSpPr>
        <p:spPr bwMode="auto">
          <a:xfrm>
            <a:off x="948199" y="2944091"/>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63" name="Group 62"/>
          <p:cNvGrpSpPr/>
          <p:nvPr/>
        </p:nvGrpSpPr>
        <p:grpSpPr>
          <a:xfrm>
            <a:off x="1033300" y="3663493"/>
            <a:ext cx="2941110" cy="1563244"/>
            <a:chOff x="1658218" y="3200400"/>
            <a:chExt cx="4694239" cy="2495272"/>
          </a:xfrm>
        </p:grpSpPr>
        <p:sp>
          <p:nvSpPr>
            <p:cNvPr id="64" name="Rectangle 63"/>
            <p:cNvSpPr/>
            <p:nvPr/>
          </p:nvSpPr>
          <p:spPr>
            <a:xfrm>
              <a:off x="1665386" y="4566713"/>
              <a:ext cx="4687071" cy="430247"/>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sp>
          <p:nvSpPr>
            <p:cNvPr id="65" name="Rectangle 64"/>
            <p:cNvSpPr/>
            <p:nvPr/>
          </p:nvSpPr>
          <p:spPr>
            <a:xfrm>
              <a:off x="1659884" y="5257799"/>
              <a:ext cx="4687071" cy="437873"/>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sp>
          <p:nvSpPr>
            <p:cNvPr id="66" name="Rectangle 65"/>
            <p:cNvSpPr/>
            <p:nvPr/>
          </p:nvSpPr>
          <p:spPr>
            <a:xfrm>
              <a:off x="1659884" y="3200400"/>
              <a:ext cx="4684845" cy="437873"/>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sp>
          <p:nvSpPr>
            <p:cNvPr id="67" name="Rectangle 66"/>
            <p:cNvSpPr/>
            <p:nvPr/>
          </p:nvSpPr>
          <p:spPr>
            <a:xfrm>
              <a:off x="1658218" y="3887888"/>
              <a:ext cx="4684845" cy="437873"/>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grpSp>
      <p:grpSp>
        <p:nvGrpSpPr>
          <p:cNvPr id="68" name="Group 67"/>
          <p:cNvGrpSpPr/>
          <p:nvPr/>
        </p:nvGrpSpPr>
        <p:grpSpPr>
          <a:xfrm>
            <a:off x="1026818" y="3299045"/>
            <a:ext cx="2948478" cy="2312934"/>
            <a:chOff x="1666370" y="2395799"/>
            <a:chExt cx="4564501" cy="3938743"/>
          </a:xfrm>
        </p:grpSpPr>
        <p:sp>
          <p:nvSpPr>
            <p:cNvPr id="69" name="Rectangle 68"/>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70" name="Rectangle 69"/>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71" name="TextBox 70"/>
          <p:cNvSpPr txBox="1"/>
          <p:nvPr/>
        </p:nvSpPr>
        <p:spPr>
          <a:xfrm>
            <a:off x="1842455" y="2944091"/>
            <a:ext cx="1308563" cy="276999"/>
          </a:xfrm>
          <a:prstGeom prst="rect">
            <a:avLst/>
          </a:prstGeom>
          <a:noFill/>
        </p:spPr>
        <p:txBody>
          <a:bodyPr wrap="none" lIns="0" tIns="0" rIns="0" bIns="0" rtlCol="0">
            <a:spAutoFit/>
          </a:bodyPr>
          <a:lstStyle/>
          <a:p>
            <a:r>
              <a:rPr lang="en-US" b="1" dirty="0" smtClean="0">
                <a:solidFill>
                  <a:schemeClr val="bg1"/>
                </a:solidFill>
              </a:rPr>
              <a:t>Virtual Switch</a:t>
            </a:r>
          </a:p>
        </p:txBody>
      </p:sp>
      <p:grpSp>
        <p:nvGrpSpPr>
          <p:cNvPr id="72" name="Group 71"/>
          <p:cNvGrpSpPr/>
          <p:nvPr/>
        </p:nvGrpSpPr>
        <p:grpSpPr>
          <a:xfrm>
            <a:off x="1944659" y="6075090"/>
            <a:ext cx="1145500" cy="470177"/>
            <a:chOff x="1270392" y="1678688"/>
            <a:chExt cx="1145500" cy="470177"/>
          </a:xfrm>
        </p:grpSpPr>
        <p:sp>
          <p:nvSpPr>
            <p:cNvPr id="73" name="Rectangle 72"/>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5" name="Rectangle 74"/>
          <p:cNvSpPr/>
          <p:nvPr/>
        </p:nvSpPr>
        <p:spPr bwMode="auto">
          <a:xfrm>
            <a:off x="3634117" y="1377954"/>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76" name="Group 75"/>
          <p:cNvGrpSpPr/>
          <p:nvPr/>
        </p:nvGrpSpPr>
        <p:grpSpPr>
          <a:xfrm>
            <a:off x="2099431" y="2217766"/>
            <a:ext cx="1140756" cy="467915"/>
            <a:chOff x="1270392" y="1680950"/>
            <a:chExt cx="1140756" cy="467915"/>
          </a:xfrm>
        </p:grpSpPr>
        <p:sp>
          <p:nvSpPr>
            <p:cNvPr id="77" name="Rectangle 76"/>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Host NIC</a:t>
              </a:r>
            </a:p>
          </p:txBody>
        </p:sp>
        <p:pic>
          <p:nvPicPr>
            <p:cNvPr id="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9" name="Group 78"/>
          <p:cNvGrpSpPr/>
          <p:nvPr/>
        </p:nvGrpSpPr>
        <p:grpSpPr>
          <a:xfrm>
            <a:off x="3831131" y="2307654"/>
            <a:ext cx="1140756" cy="467915"/>
            <a:chOff x="1270392" y="1680950"/>
            <a:chExt cx="1140756" cy="467915"/>
          </a:xfrm>
        </p:grpSpPr>
        <p:sp>
          <p:nvSpPr>
            <p:cNvPr id="80" name="Rectangle 79"/>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2" name="Straight Arrow Connector 81"/>
          <p:cNvCxnSpPr/>
          <p:nvPr/>
        </p:nvCxnSpPr>
        <p:spPr>
          <a:xfrm>
            <a:off x="2493825" y="2685681"/>
            <a:ext cx="0" cy="28604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023484" y="5795403"/>
            <a:ext cx="0" cy="471750"/>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3858309" y="2777280"/>
            <a:ext cx="279898" cy="16681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bwMode="auto">
          <a:xfrm>
            <a:off x="180807" y="1367490"/>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86" name="Group 85"/>
          <p:cNvGrpSpPr/>
          <p:nvPr/>
        </p:nvGrpSpPr>
        <p:grpSpPr>
          <a:xfrm>
            <a:off x="377821" y="2297190"/>
            <a:ext cx="1140756" cy="467915"/>
            <a:chOff x="1270392" y="1680950"/>
            <a:chExt cx="1140756" cy="467915"/>
          </a:xfrm>
        </p:grpSpPr>
        <p:sp>
          <p:nvSpPr>
            <p:cNvPr id="87" name="Rectangle 86"/>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9" name="Straight Arrow Connector 88"/>
          <p:cNvCxnSpPr/>
          <p:nvPr/>
        </p:nvCxnSpPr>
        <p:spPr>
          <a:xfrm>
            <a:off x="827415" y="2765105"/>
            <a:ext cx="353685" cy="17898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a:off x="1181100" y="3512398"/>
            <a:ext cx="978218" cy="1881617"/>
          </a:xfrm>
          <a:prstGeom prst="downArrow">
            <a:avLst/>
          </a:prstGeom>
        </p:spPr>
        <p:style>
          <a:lnRef idx="1">
            <a:schemeClr val="accent2"/>
          </a:lnRef>
          <a:fillRef idx="3">
            <a:schemeClr val="accent2"/>
          </a:fillRef>
          <a:effectRef idx="2">
            <a:schemeClr val="accent2"/>
          </a:effectRef>
          <a:fontRef idx="minor">
            <a:schemeClr val="lt1"/>
          </a:fontRef>
        </p:style>
        <p:txBody>
          <a:bodyPr vert="vert270" wrap="square" rtlCol="0" anchor="ctr" anchorCtr="1">
            <a:spAutoFit/>
          </a:bodyPr>
          <a:lstStyle/>
          <a:p>
            <a:pPr algn="ctr"/>
            <a:r>
              <a:rPr lang="en-US" sz="2000" b="1" dirty="0" smtClean="0">
                <a:solidFill>
                  <a:schemeClr val="tx1"/>
                </a:solidFill>
              </a:rPr>
              <a:t>Ingress  Traffic</a:t>
            </a:r>
            <a:endParaRPr lang="en-US" sz="2000" b="1" dirty="0">
              <a:solidFill>
                <a:schemeClr val="tx1"/>
              </a:solidFill>
            </a:endParaRPr>
          </a:p>
        </p:txBody>
      </p:sp>
      <p:sp>
        <p:nvSpPr>
          <p:cNvPr id="29" name="Down Arrow 28"/>
          <p:cNvSpPr/>
          <p:nvPr/>
        </p:nvSpPr>
        <p:spPr>
          <a:xfrm rot="10800000">
            <a:off x="2893785" y="3416861"/>
            <a:ext cx="978218" cy="1901567"/>
          </a:xfrm>
          <a:prstGeom prst="downArrow">
            <a:avLst/>
          </a:prstGeom>
        </p:spPr>
        <p:style>
          <a:lnRef idx="1">
            <a:schemeClr val="accent2"/>
          </a:lnRef>
          <a:fillRef idx="3">
            <a:schemeClr val="accent2"/>
          </a:fillRef>
          <a:effectRef idx="2">
            <a:schemeClr val="accent2"/>
          </a:effectRef>
          <a:fontRef idx="minor">
            <a:schemeClr val="lt1"/>
          </a:fontRef>
        </p:style>
        <p:txBody>
          <a:bodyPr vert="vert" wrap="square" rtlCol="0" anchor="ctr" anchorCtr="1">
            <a:spAutoFit/>
          </a:bodyPr>
          <a:lstStyle/>
          <a:p>
            <a:pPr algn="ctr"/>
            <a:r>
              <a:rPr lang="en-US" sz="2000" b="1" dirty="0" smtClean="0">
                <a:solidFill>
                  <a:schemeClr val="tx1"/>
                </a:solidFill>
              </a:rPr>
              <a:t>Egress Traffic</a:t>
            </a:r>
            <a:endParaRPr lang="en-US" sz="2000" b="1" dirty="0">
              <a:solidFill>
                <a:schemeClr val="tx1"/>
              </a:solidFill>
            </a:endParaRPr>
          </a:p>
        </p:txBody>
      </p:sp>
      <p:sp>
        <p:nvSpPr>
          <p:cNvPr id="36"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err="1"/>
              <a:t>Hyper-V</a:t>
            </a:r>
            <a:r>
              <a:rPr lang="en-US" dirty="0"/>
              <a:t> Extensible Switch</a:t>
            </a:r>
          </a:p>
        </p:txBody>
      </p:sp>
    </p:spTree>
    <p:extLst>
      <p:ext uri="{BB962C8B-B14F-4D97-AF65-F5344CB8AC3E}">
        <p14:creationId xmlns:p14="http://schemas.microsoft.com/office/powerpoint/2010/main" val="314767102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3.89034E-6 -0.25 L 3.89034E-6 -4.20907E-6 " pathEditMode="relative" rAng="0" ptsTypes="AA">
                                      <p:cBhvr>
                                        <p:cTn id="8" dur="500" fill="hold"/>
                                        <p:tgtEl>
                                          <p:spTgt spid="24"/>
                                        </p:tgtEl>
                                        <p:attrNameLst>
                                          <p:attrName>ppt_x</p:attrName>
                                          <p:attrName>ppt_y</p:attrName>
                                        </p:attrNameLst>
                                      </p:cBhvr>
                                      <p:rCtr x="0" y="12488"/>
                                    </p:animMotion>
                                  </p:childTnLst>
                                </p:cTn>
                              </p:par>
                              <p:par>
                                <p:cTn id="9" presetID="1" presetClass="entr" presetSubtype="0" fill="hold" grpId="1" nodeType="withEffect">
                                  <p:stCondLst>
                                    <p:cond delay="500"/>
                                  </p:stCondLst>
                                  <p:childTnLst>
                                    <p:set>
                                      <p:cBhvr>
                                        <p:cTn id="10" dur="1" fill="hold">
                                          <p:stCondLst>
                                            <p:cond delay="0"/>
                                          </p:stCondLst>
                                        </p:cTn>
                                        <p:tgtEl>
                                          <p:spTgt spid="29"/>
                                        </p:tgtEl>
                                        <p:attrNameLst>
                                          <p:attrName>style.visibility</p:attrName>
                                        </p:attrNameLst>
                                      </p:cBhvr>
                                      <p:to>
                                        <p:strVal val="visible"/>
                                      </p:to>
                                    </p:set>
                                  </p:childTnLst>
                                </p:cTn>
                              </p:par>
                              <p:par>
                                <p:cTn id="11" presetID="64" presetClass="path" presetSubtype="0" accel="50000" decel="50000" fill="hold" grpId="0" nodeType="withEffect">
                                  <p:stCondLst>
                                    <p:cond delay="500"/>
                                  </p:stCondLst>
                                  <p:childTnLst>
                                    <p:animMotion origin="layout" path="M -3.70757E-6 0.25 L -3.70757E-6 -4.87512E-6 " pathEditMode="relative" rAng="0" ptsTypes="AA">
                                      <p:cBhvr>
                                        <p:cTn id="12" dur="500" fill="hold"/>
                                        <p:tgtEl>
                                          <p:spTgt spid="29"/>
                                        </p:tgtEl>
                                        <p:attrNameLst>
                                          <p:attrName>ppt_x</p:attrName>
                                          <p:attrName>ppt_y</p:attrName>
                                        </p:attrNameLst>
                                      </p:cBhvr>
                                      <p:rCtr x="0" y="-125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9" grpId="0" animBg="1"/>
      <p:bldP spid="2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p:cNvSpPr txBox="1">
            <a:spLocks/>
          </p:cNvSpPr>
          <p:nvPr/>
        </p:nvSpPr>
        <p:spPr>
          <a:xfrm>
            <a:off x="5936272" y="1600204"/>
            <a:ext cx="5643111"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800"/>
              </a:spcAft>
              <a:buNone/>
            </a:pPr>
            <a:r>
              <a:rPr lang="en-US" dirty="0" smtClean="0">
                <a:effectLst>
                  <a:outerShdw blurRad="38100" dist="38100" dir="2700000" algn="tl">
                    <a:srgbClr val="000000">
                      <a:alpha val="43137"/>
                    </a:srgbClr>
                  </a:outerShdw>
                </a:effectLst>
              </a:rPr>
              <a:t>Extensions learn about the VM lifecycle</a:t>
            </a:r>
          </a:p>
          <a:p>
            <a:pPr marL="0" indent="0">
              <a:spcAft>
                <a:spcPts val="1800"/>
              </a:spcAft>
              <a:buNone/>
            </a:pPr>
            <a:r>
              <a:rPr lang="en-US" dirty="0" smtClean="0">
                <a:effectLst>
                  <a:outerShdw blurRad="38100" dist="38100" dir="2700000" algn="tl">
                    <a:srgbClr val="000000">
                      <a:alpha val="43137"/>
                    </a:srgbClr>
                  </a:outerShdw>
                </a:effectLst>
              </a:rPr>
              <a:t>Extensions can veto state changes</a:t>
            </a:r>
          </a:p>
        </p:txBody>
      </p:sp>
      <p:sp>
        <p:nvSpPr>
          <p:cNvPr id="28" name="Slide Number Placeholder 1"/>
          <p:cNvSpPr txBox="1">
            <a:spLocks/>
          </p:cNvSpPr>
          <p:nvPr/>
        </p:nvSpPr>
        <p:spPr>
          <a:xfrm>
            <a:off x="8735325" y="6356354"/>
            <a:ext cx="2844059"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mtClean="0"/>
              <a:t>PAGE </a:t>
            </a:r>
            <a:fld id="{711B4CA8-52BE-46B1-A536-58CE1A3FAF74}" type="slidenum">
              <a:rPr lang="en-US" smtClean="0"/>
              <a:pPr/>
              <a:t>9</a:t>
            </a:fld>
            <a:endParaRPr lang="en-US" dirty="0"/>
          </a:p>
        </p:txBody>
      </p:sp>
      <p:sp>
        <p:nvSpPr>
          <p:cNvPr id="63" name="Rectangle 62"/>
          <p:cNvSpPr/>
          <p:nvPr/>
        </p:nvSpPr>
        <p:spPr bwMode="auto">
          <a:xfrm>
            <a:off x="827415" y="1714284"/>
            <a:ext cx="3528203" cy="4686388"/>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Root Partition</a:t>
            </a:r>
          </a:p>
        </p:txBody>
      </p:sp>
      <p:sp>
        <p:nvSpPr>
          <p:cNvPr id="64" name="Rectangle 63"/>
          <p:cNvSpPr/>
          <p:nvPr/>
        </p:nvSpPr>
        <p:spPr bwMode="auto">
          <a:xfrm>
            <a:off x="948199" y="2944091"/>
            <a:ext cx="3190008" cy="284710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65" name="Group 64"/>
          <p:cNvGrpSpPr/>
          <p:nvPr/>
        </p:nvGrpSpPr>
        <p:grpSpPr>
          <a:xfrm>
            <a:off x="1033300" y="3663493"/>
            <a:ext cx="2941110" cy="1563244"/>
            <a:chOff x="1658218" y="3200400"/>
            <a:chExt cx="4694239" cy="2495272"/>
          </a:xfrm>
        </p:grpSpPr>
        <p:sp>
          <p:nvSpPr>
            <p:cNvPr id="66" name="Rectangle 65"/>
            <p:cNvSpPr/>
            <p:nvPr/>
          </p:nvSpPr>
          <p:spPr>
            <a:xfrm>
              <a:off x="1665386" y="4566713"/>
              <a:ext cx="4687071" cy="430247"/>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sp>
          <p:nvSpPr>
            <p:cNvPr id="67" name="Rectangle 66"/>
            <p:cNvSpPr/>
            <p:nvPr/>
          </p:nvSpPr>
          <p:spPr>
            <a:xfrm>
              <a:off x="1659884" y="5257799"/>
              <a:ext cx="4687071" cy="437873"/>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sp>
          <p:nvSpPr>
            <p:cNvPr id="68" name="Rectangle 67"/>
            <p:cNvSpPr/>
            <p:nvPr/>
          </p:nvSpPr>
          <p:spPr>
            <a:xfrm>
              <a:off x="1659884" y="3200400"/>
              <a:ext cx="4684845" cy="437873"/>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sp>
          <p:nvSpPr>
            <p:cNvPr id="73" name="Rectangle 72"/>
            <p:cNvSpPr/>
            <p:nvPr/>
          </p:nvSpPr>
          <p:spPr>
            <a:xfrm>
              <a:off x="1658218" y="3887888"/>
              <a:ext cx="4684845" cy="437873"/>
            </a:xfrm>
            <a:prstGeom prst="rect">
              <a:avLst/>
            </a:prstGeom>
            <a:solidFill>
              <a:schemeClr val="tx1"/>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600" dirty="0" smtClean="0"/>
                <a:t>Extension</a:t>
              </a:r>
              <a:endParaRPr lang="en-US" sz="1600" dirty="0"/>
            </a:p>
          </p:txBody>
        </p:sp>
      </p:grpSp>
      <p:grpSp>
        <p:nvGrpSpPr>
          <p:cNvPr id="74" name="Group 73"/>
          <p:cNvGrpSpPr/>
          <p:nvPr/>
        </p:nvGrpSpPr>
        <p:grpSpPr>
          <a:xfrm>
            <a:off x="1026818" y="3299045"/>
            <a:ext cx="2948478" cy="2312934"/>
            <a:chOff x="1666370" y="2395799"/>
            <a:chExt cx="4564501" cy="3938743"/>
          </a:xfrm>
        </p:grpSpPr>
        <p:sp>
          <p:nvSpPr>
            <p:cNvPr id="75" name="Rectangle 74"/>
            <p:cNvSpPr/>
            <p:nvPr/>
          </p:nvSpPr>
          <p:spPr>
            <a:xfrm>
              <a:off x="1686887" y="5867397"/>
              <a:ext cx="4543984"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r>
                <a:rPr lang="en-US" sz="1600" dirty="0">
                  <a:solidFill>
                    <a:schemeClr val="tx1"/>
                  </a:solidFill>
                </a:rPr>
                <a:t>Extension Miniport</a:t>
              </a:r>
            </a:p>
          </p:txBody>
        </p:sp>
        <p:sp>
          <p:nvSpPr>
            <p:cNvPr id="76" name="Rectangle 75"/>
            <p:cNvSpPr/>
            <p:nvPr/>
          </p:nvSpPr>
          <p:spPr>
            <a:xfrm>
              <a:off x="1666370" y="2395799"/>
              <a:ext cx="4543982" cy="467145"/>
            </a:xfrm>
            <a:prstGeom prst="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600" dirty="0" smtClean="0">
                  <a:solidFill>
                    <a:schemeClr val="tx1"/>
                  </a:solidFill>
                </a:rPr>
                <a:t>Extension Protocol</a:t>
              </a:r>
              <a:endParaRPr lang="en-US" sz="1600" dirty="0">
                <a:solidFill>
                  <a:schemeClr val="tx1"/>
                </a:solidFill>
              </a:endParaRPr>
            </a:p>
          </p:txBody>
        </p:sp>
      </p:grpSp>
      <p:sp>
        <p:nvSpPr>
          <p:cNvPr id="77" name="TextBox 76"/>
          <p:cNvSpPr txBox="1"/>
          <p:nvPr/>
        </p:nvSpPr>
        <p:spPr>
          <a:xfrm>
            <a:off x="1842455" y="2944091"/>
            <a:ext cx="1308563" cy="276999"/>
          </a:xfrm>
          <a:prstGeom prst="rect">
            <a:avLst/>
          </a:prstGeom>
          <a:noFill/>
        </p:spPr>
        <p:txBody>
          <a:bodyPr wrap="none" lIns="0" tIns="0" rIns="0" bIns="0" rtlCol="0">
            <a:spAutoFit/>
          </a:bodyPr>
          <a:lstStyle/>
          <a:p>
            <a:r>
              <a:rPr lang="en-US" b="1" dirty="0" smtClean="0">
                <a:solidFill>
                  <a:schemeClr val="bg1"/>
                </a:solidFill>
              </a:rPr>
              <a:t>Virtual Switch</a:t>
            </a:r>
          </a:p>
        </p:txBody>
      </p:sp>
      <p:grpSp>
        <p:nvGrpSpPr>
          <p:cNvPr id="78" name="Group 77"/>
          <p:cNvGrpSpPr/>
          <p:nvPr/>
        </p:nvGrpSpPr>
        <p:grpSpPr>
          <a:xfrm>
            <a:off x="1944659" y="6075090"/>
            <a:ext cx="1145500" cy="470177"/>
            <a:chOff x="1270392" y="1678688"/>
            <a:chExt cx="1145500" cy="470177"/>
          </a:xfrm>
        </p:grpSpPr>
        <p:sp>
          <p:nvSpPr>
            <p:cNvPr id="79" name="Rectangle 78"/>
            <p:cNvSpPr/>
            <p:nvPr/>
          </p:nvSpPr>
          <p:spPr bwMode="auto">
            <a:xfrm>
              <a:off x="1270392" y="1678688"/>
              <a:ext cx="1145500" cy="37871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Physical NIC</a:t>
              </a:r>
            </a:p>
          </p:txBody>
        </p:sp>
        <p:pic>
          <p:nvPicPr>
            <p:cNvPr id="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1" y="1996026"/>
              <a:ext cx="641890" cy="15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1" name="Rectangle 80"/>
          <p:cNvSpPr/>
          <p:nvPr/>
        </p:nvSpPr>
        <p:spPr bwMode="auto">
          <a:xfrm>
            <a:off x="3634117" y="1377954"/>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82" name="Group 81"/>
          <p:cNvGrpSpPr/>
          <p:nvPr/>
        </p:nvGrpSpPr>
        <p:grpSpPr>
          <a:xfrm>
            <a:off x="2099431" y="2217766"/>
            <a:ext cx="1140756" cy="467915"/>
            <a:chOff x="1270392" y="1680950"/>
            <a:chExt cx="1140756" cy="467915"/>
          </a:xfrm>
        </p:grpSpPr>
        <p:sp>
          <p:nvSpPr>
            <p:cNvPr id="83" name="Rectangle 82"/>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Host NIC</a:t>
              </a:r>
            </a:p>
          </p:txBody>
        </p:sp>
        <p:pic>
          <p:nvPicPr>
            <p:cNvPr id="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5" name="Group 84"/>
          <p:cNvGrpSpPr/>
          <p:nvPr/>
        </p:nvGrpSpPr>
        <p:grpSpPr>
          <a:xfrm>
            <a:off x="3831131" y="2307654"/>
            <a:ext cx="1140756" cy="467915"/>
            <a:chOff x="1270392" y="1680950"/>
            <a:chExt cx="1140756" cy="467915"/>
          </a:xfrm>
        </p:grpSpPr>
        <p:sp>
          <p:nvSpPr>
            <p:cNvPr id="86" name="Rectangle 85"/>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8" name="Straight Arrow Connector 87"/>
          <p:cNvCxnSpPr/>
          <p:nvPr/>
        </p:nvCxnSpPr>
        <p:spPr>
          <a:xfrm>
            <a:off x="2493825" y="2685681"/>
            <a:ext cx="0" cy="28604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023484" y="5795403"/>
            <a:ext cx="0" cy="471750"/>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3858309" y="2777280"/>
            <a:ext cx="279898" cy="166811"/>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bwMode="auto">
          <a:xfrm>
            <a:off x="180807" y="1367490"/>
            <a:ext cx="1534784" cy="1210537"/>
          </a:xfrm>
          <a:prstGeom prst="rect">
            <a:avLst/>
          </a:prstGeom>
          <a:solidFill>
            <a:schemeClr val="tx1">
              <a:alpha val="5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b="1" dirty="0" smtClean="0">
                <a:solidFill>
                  <a:schemeClr val="bg1"/>
                </a:solidFill>
              </a:rPr>
              <a:t>Virtual Machine</a:t>
            </a:r>
          </a:p>
        </p:txBody>
      </p:sp>
      <p:grpSp>
        <p:nvGrpSpPr>
          <p:cNvPr id="92" name="Group 91"/>
          <p:cNvGrpSpPr/>
          <p:nvPr/>
        </p:nvGrpSpPr>
        <p:grpSpPr>
          <a:xfrm>
            <a:off x="377821" y="2297190"/>
            <a:ext cx="1140756" cy="467915"/>
            <a:chOff x="1270392" y="1680950"/>
            <a:chExt cx="1140756" cy="467915"/>
          </a:xfrm>
        </p:grpSpPr>
        <p:sp>
          <p:nvSpPr>
            <p:cNvPr id="93" name="Rectangle 92"/>
            <p:cNvSpPr/>
            <p:nvPr/>
          </p:nvSpPr>
          <p:spPr bwMode="auto">
            <a:xfrm>
              <a:off x="1270392" y="1680950"/>
              <a:ext cx="1140756" cy="376453"/>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400" b="1" dirty="0" smtClean="0">
                  <a:solidFill>
                    <a:schemeClr val="bg1"/>
                  </a:solidFill>
                </a:rPr>
                <a:t>VM NIC</a:t>
              </a:r>
            </a:p>
          </p:txBody>
        </p:sp>
        <p:pic>
          <p:nvPicPr>
            <p:cNvPr id="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570" y="1978772"/>
              <a:ext cx="637147" cy="170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95" name="Straight Arrow Connector 94"/>
          <p:cNvCxnSpPr/>
          <p:nvPr/>
        </p:nvCxnSpPr>
        <p:spPr>
          <a:xfrm>
            <a:off x="827415" y="2765105"/>
            <a:ext cx="353685" cy="178986"/>
          </a:xfrm>
          <a:prstGeom prst="straightConnector1">
            <a:avLst/>
          </a:prstGeom>
          <a:ln w="25400" cap="rnd" cmpd="sng">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1042146" y="3661766"/>
            <a:ext cx="826125" cy="156324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Port Create</a:t>
            </a:r>
          </a:p>
        </p:txBody>
      </p:sp>
      <p:sp>
        <p:nvSpPr>
          <p:cNvPr id="69" name="Rectangle 68"/>
          <p:cNvSpPr/>
          <p:nvPr/>
        </p:nvSpPr>
        <p:spPr bwMode="auto">
          <a:xfrm>
            <a:off x="1902633" y="3678734"/>
            <a:ext cx="924387" cy="156151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gradFill>
                  <a:gsLst>
                    <a:gs pos="0">
                      <a:schemeClr val="tx1"/>
                    </a:gs>
                    <a:gs pos="100000">
                      <a:schemeClr val="tx1"/>
                    </a:gs>
                  </a:gsLst>
                  <a:lin ang="5400000" scaled="0"/>
                </a:gradFill>
              </a:rPr>
              <a:t>NIC</a:t>
            </a:r>
          </a:p>
          <a:p>
            <a:pPr algn="ctr" defTabSz="914099" fontAlgn="base">
              <a:spcBef>
                <a:spcPct val="0"/>
              </a:spcBef>
              <a:spcAft>
                <a:spcPct val="0"/>
              </a:spcAft>
            </a:pPr>
            <a:r>
              <a:rPr lang="en-US" sz="1600" dirty="0" smtClean="0">
                <a:gradFill>
                  <a:gsLst>
                    <a:gs pos="0">
                      <a:schemeClr val="tx1"/>
                    </a:gs>
                    <a:gs pos="100000">
                      <a:schemeClr val="tx1"/>
                    </a:gs>
                  </a:gsLst>
                  <a:lin ang="5400000" scaled="0"/>
                </a:gradFill>
              </a:rPr>
              <a:t>Connect</a:t>
            </a:r>
          </a:p>
        </p:txBody>
      </p:sp>
      <p:sp>
        <p:nvSpPr>
          <p:cNvPr id="72" name="Rectangle 71"/>
          <p:cNvSpPr/>
          <p:nvPr/>
        </p:nvSpPr>
        <p:spPr bwMode="auto">
          <a:xfrm>
            <a:off x="3139177" y="3678735"/>
            <a:ext cx="819002" cy="154627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gradFill>
                  <a:gsLst>
                    <a:gs pos="0">
                      <a:schemeClr val="tx1"/>
                    </a:gs>
                    <a:gs pos="100000">
                      <a:schemeClr val="tx1"/>
                    </a:gs>
                  </a:gsLst>
                  <a:lin ang="5400000" scaled="0"/>
                </a:gradFill>
              </a:rPr>
              <a:t>Port Create</a:t>
            </a:r>
          </a:p>
        </p:txBody>
      </p:sp>
      <p:sp>
        <p:nvSpPr>
          <p:cNvPr id="23" name="&quot;No&quot; Symbol 22"/>
          <p:cNvSpPr/>
          <p:nvPr/>
        </p:nvSpPr>
        <p:spPr bwMode="auto">
          <a:xfrm>
            <a:off x="3199529" y="4042541"/>
            <a:ext cx="717497" cy="681195"/>
          </a:xfrm>
          <a:prstGeom prst="noSmoking">
            <a:avLst/>
          </a:prstGeom>
          <a:solidFill>
            <a:schemeClr val="accent3">
              <a:alpha val="64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96" name="&quot;No&quot; Symbol 95"/>
          <p:cNvSpPr/>
          <p:nvPr/>
        </p:nvSpPr>
        <p:spPr bwMode="auto">
          <a:xfrm>
            <a:off x="3910134" y="1554594"/>
            <a:ext cx="1170643" cy="930821"/>
          </a:xfrm>
          <a:prstGeom prst="noSmoking">
            <a:avLst/>
          </a:prstGeom>
          <a:solidFill>
            <a:schemeClr val="accent3">
              <a:alpha val="64000"/>
            </a:schemeClr>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 name="Title 5"/>
          <p:cNvSpPr txBox="1">
            <a:spLocks/>
          </p:cNvSpPr>
          <p:nvPr/>
        </p:nvSpPr>
        <p:spPr>
          <a:xfrm>
            <a:off x="519112" y="228600"/>
            <a:ext cx="11149013" cy="609398"/>
          </a:xfrm>
          <a:prstGeom prst="rect">
            <a:avLst/>
          </a:prstGeom>
        </p:spPr>
        <p:txBody>
          <a:bodyPr>
            <a:normAutofit fontScale="92500" lnSpcReduction="10000"/>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err="1"/>
              <a:t>Hyper-V</a:t>
            </a:r>
            <a:r>
              <a:rPr lang="en-US" dirty="0"/>
              <a:t> Extensible Switch</a:t>
            </a:r>
          </a:p>
        </p:txBody>
      </p:sp>
    </p:spTree>
    <p:extLst>
      <p:ext uri="{BB962C8B-B14F-4D97-AF65-F5344CB8AC3E}">
        <p14:creationId xmlns:p14="http://schemas.microsoft.com/office/powerpoint/2010/main" val="42914015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nodeType="withEffect">
                                  <p:stCondLst>
                                    <p:cond delay="5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nodeType="withEffect">
                                  <p:stCondLst>
                                    <p:cond delay="5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500"/>
                                        <p:tgtEl>
                                          <p:spTgt spid="95"/>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700"/>
                                        <p:tgtEl>
                                          <p:spTgt spid="7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81"/>
                                        </p:tgtEl>
                                        <p:attrNameLst>
                                          <p:attrName>style.visibility</p:attrName>
                                        </p:attrNameLst>
                                      </p:cBhvr>
                                      <p:to>
                                        <p:strVal val="visible"/>
                                      </p:to>
                                    </p:set>
                                    <p:animEffect transition="in" filter="fade">
                                      <p:cBhvr>
                                        <p:cTn id="30" dur="500"/>
                                        <p:tgtEl>
                                          <p:spTgt spid="81"/>
                                        </p:tgtEl>
                                      </p:cBhvr>
                                    </p:animEffect>
                                  </p:childTnLst>
                                </p:cTn>
                              </p:par>
                              <p:par>
                                <p:cTn id="31" presetID="10" presetClass="entr" presetSubtype="0" fill="hold" nodeType="withEffect">
                                  <p:stCondLst>
                                    <p:cond delay="1000"/>
                                  </p:stCondLst>
                                  <p:childTnLst>
                                    <p:set>
                                      <p:cBhvr>
                                        <p:cTn id="32" dur="1" fill="hold">
                                          <p:stCondLst>
                                            <p:cond delay="0"/>
                                          </p:stCondLst>
                                        </p:cTn>
                                        <p:tgtEl>
                                          <p:spTgt spid="85"/>
                                        </p:tgtEl>
                                        <p:attrNameLst>
                                          <p:attrName>style.visibility</p:attrName>
                                        </p:attrNameLst>
                                      </p:cBhvr>
                                      <p:to>
                                        <p:strVal val="visible"/>
                                      </p:to>
                                    </p:set>
                                    <p:animEffect transition="in" filter="fade">
                                      <p:cBhvr>
                                        <p:cTn id="33" dur="500"/>
                                        <p:tgtEl>
                                          <p:spTgt spid="85"/>
                                        </p:tgtEl>
                                      </p:cBhvr>
                                    </p:animEffect>
                                  </p:childTnLst>
                                </p:cTn>
                              </p:par>
                              <p:par>
                                <p:cTn id="34" presetID="10" presetClass="entr" presetSubtype="0" fill="hold" nodeType="withEffect">
                                  <p:stCondLst>
                                    <p:cond delay="1000"/>
                                  </p:stCondLst>
                                  <p:childTnLst>
                                    <p:set>
                                      <p:cBhvr>
                                        <p:cTn id="35" dur="1" fill="hold">
                                          <p:stCondLst>
                                            <p:cond delay="0"/>
                                          </p:stCondLst>
                                        </p:cTn>
                                        <p:tgtEl>
                                          <p:spTgt spid="90"/>
                                        </p:tgtEl>
                                        <p:attrNameLst>
                                          <p:attrName>style.visibility</p:attrName>
                                        </p:attrNameLst>
                                      </p:cBhvr>
                                      <p:to>
                                        <p:strVal val="visible"/>
                                      </p:to>
                                    </p:set>
                                    <p:animEffect transition="in" filter="fade">
                                      <p:cBhvr>
                                        <p:cTn id="36" dur="500"/>
                                        <p:tgtEl>
                                          <p:spTgt spid="90"/>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91" grpId="0" animBg="1"/>
      <p:bldP spid="22" grpId="0" animBg="1"/>
      <p:bldP spid="69" grpId="0" animBg="1"/>
      <p:bldP spid="72" grpId="0" animBg="1"/>
      <p:bldP spid="23" grpId="0" animBg="1"/>
      <p:bldP spid="96"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33C621B-8E37-4DFE-A7CC-AE76A08EC3A3}"/>
</file>

<file path=customXml/itemProps2.xml><?xml version="1.0" encoding="utf-8"?>
<ds:datastoreItem xmlns:ds="http://schemas.openxmlformats.org/officeDocument/2006/customXml" ds:itemID="{2C78DC18-E11C-48FF-BE94-9EC696D82DA9}"/>
</file>

<file path=customXml/itemProps3.xml><?xml version="1.0" encoding="utf-8"?>
<ds:datastoreItem xmlns:ds="http://schemas.openxmlformats.org/officeDocument/2006/customXml" ds:itemID="{E5F05EB0-DA62-4A69-9B13-F802F623F991}"/>
</file>

<file path=docProps/app.xml><?xml version="1.0" encoding="utf-8"?>
<Properties xmlns="http://schemas.openxmlformats.org/officeDocument/2006/extended-properties" xmlns:vt="http://schemas.openxmlformats.org/officeDocument/2006/docPropsVTypes">
  <Template>BUILD_Breakout_Template _ SAMPLE for Scott 7.28</Template>
  <TotalTime>3267</TotalTime>
  <Words>1852</Words>
  <Application>Microsoft Office PowerPoint</Application>
  <PresentationFormat>Custom</PresentationFormat>
  <Paragraphs>329</Paragraphs>
  <Slides>30</Slides>
  <Notes>29</Notes>
  <HiddenSlides>0</HiddenSlides>
  <MMClips>0</MMClips>
  <ScaleCrop>false</ScaleCrop>
  <HeadingPairs>
    <vt:vector size="4" baseType="variant">
      <vt:variant>
        <vt:lpstr>Theme</vt:lpstr>
      </vt:variant>
      <vt:variant>
        <vt:i4>7</vt:i4>
      </vt:variant>
      <vt:variant>
        <vt:lpstr>Slide Titles</vt:lpstr>
      </vt:variant>
      <vt:variant>
        <vt:i4>30</vt:i4>
      </vt:variant>
    </vt:vector>
  </HeadingPairs>
  <TitlesOfParts>
    <vt:vector size="37"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Extending the Hyper-V switch</vt:lpstr>
      <vt:lpstr>Cloud Demand Is Increasing</vt:lpstr>
      <vt:lpstr>Hyper-V Switch</vt:lpstr>
      <vt:lpstr>PowerPoint Presentation</vt:lpstr>
      <vt:lpstr>Introducing Hyper-V Extensible Switch</vt:lpstr>
      <vt:lpstr>PowerPoint Presentation</vt:lpstr>
      <vt:lpstr>PowerPoint Presentation</vt:lpstr>
      <vt:lpstr>PowerPoint Presentation</vt:lpstr>
      <vt:lpstr>PowerPoint Presentation</vt:lpstr>
      <vt:lpstr>PowerPoint Presentation</vt:lpstr>
      <vt:lpstr>PowerPoint Presentation</vt:lpstr>
      <vt:lpstr>sFlow traffic monitoring in Hyper-V</vt:lpstr>
      <vt:lpstr>PowerPoint Presentation</vt:lpstr>
      <vt:lpstr>Virtual Firewall v3.0 for Hyper-V</vt:lpstr>
      <vt:lpstr>PowerPoint Presentation</vt:lpstr>
      <vt:lpstr>Hyper-V Switch Extension for VM DoS Prevention</vt:lpstr>
      <vt:lpstr>PowerPoint Presentation</vt:lpstr>
      <vt:lpstr>Cisco Nexus 1000V Switch for Hyper-V</vt:lpstr>
      <vt:lpstr>UCS for Hyper-V</vt:lpstr>
      <vt:lpstr>PowerPoint Presentation</vt:lpstr>
      <vt:lpstr>OpenFlow for Hyper-V</vt:lpstr>
      <vt:lpstr>PowerPoint Presentation</vt:lpstr>
      <vt:lpstr>PowerPoint Presentation</vt:lpstr>
      <vt:lpstr>PowerPoint Presentation</vt:lpstr>
      <vt:lpstr>PowerPoint Presentation</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SAC-559T: Extending the Hyper-V switch</dc:title>
  <dc:subject>BUILD</dc:subject>
  <dc:creator>Bob Combs;Luis Hernandez</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437</cp:revision>
  <cp:lastPrinted>2011-09-07T21:49:35Z</cp:lastPrinted>
  <dcterms:created xsi:type="dcterms:W3CDTF">2011-08-03T21:25:07Z</dcterms:created>
  <dcterms:modified xsi:type="dcterms:W3CDTF">2011-09-15T16:24:06Z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MS Speaker">
    <vt:lpwstr/>
  </property>
  <property fmtid="{D5CDD505-2E9C-101B-9397-08002B2CF9AE}" pid="9" name="Event LocationTaxHTField0">
    <vt:lpwstr>Anaheim, CA67ffa72a-1f39-45c3-9bb1-f96b5f9c92e3</vt:lpwstr>
  </property>
  <property fmtid="{D5CDD505-2E9C-101B-9397-08002B2CF9AE}" pid="10" name="Event1TaxHTField0">
    <vt:lpwstr>BUILDdaffb02e-8105-4a1d-9c8d-6ffd36a19d83</vt:lpwstr>
  </property>
  <property fmtid="{D5CDD505-2E9C-101B-9397-08002B2CF9AE}" pid="11" name="CampaignTaxHTField0">
    <vt:lpwstr/>
  </property>
  <property fmtid="{D5CDD505-2E9C-101B-9397-08002B2CF9AE}" pid="12" name="Event Start Date">
    <vt:lpwstr>2011-09-13T07:00:00+00:00</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TrackTaxHTField0">
    <vt:lpwstr/>
  </property>
  <property fmtid="{D5CDD505-2E9C-101B-9397-08002B2CF9AE}" pid="16" name="AudienceTaxHTField0">
    <vt:lpwstr>Developers389e14a2-def5-4335-8627-c0368c2934a2Other1d63dafe-c6b5-450d-9d7f-2a5af3513850</vt:lpwstr>
  </property>
  <property fmtid="{D5CDD505-2E9C-101B-9397-08002B2CF9AE}" pid="17" name="Event End Date">
    <vt:lpwstr>2011-09-16T07:00:00+00:00</vt:lpwstr>
  </property>
  <property fmtid="{D5CDD505-2E9C-101B-9397-08002B2CF9AE}" pid="18" name="ProductTaxHTField0">
    <vt:lpwstr>Windowsd15bdf11-7aa9-4bf1-b584-c45e6bd87557</vt:lpwstr>
  </property>
  <property fmtid="{D5CDD505-2E9C-101B-9397-08002B2CF9AE}" pid="19" name="Event VenueTaxHTField0">
    <vt:lpwstr>Anaheim CC Anaheim, CAc525dbc1-fb46-4f9d-a196-ce33b4962b5a</vt:lpwstr>
  </property>
  <property fmtid="{D5CDD505-2E9C-101B-9397-08002B2CF9AE}" pid="20" name="Test Impact: Security">
    <vt:lpwstr>Not Evaluated</vt:lpwstr>
  </property>
  <property fmtid="{D5CDD505-2E9C-101B-9397-08002B2CF9AE}" pid="21" name="Test Impact: Compatibility">
    <vt:lpwstr>Not Evaluated</vt:lpwstr>
  </property>
  <property fmtid="{D5CDD505-2E9C-101B-9397-08002B2CF9AE}" pid="22" name="Test Impact: Deployment">
    <vt:lpwstr>Not Evaluated</vt:lpwstr>
  </property>
  <property fmtid="{D5CDD505-2E9C-101B-9397-08002B2CF9AE}" pid="23" name="Test Impact: Manageability">
    <vt:lpwstr>Not Evaluated</vt:lpwstr>
  </property>
  <property fmtid="{D5CDD505-2E9C-101B-9397-08002B2CF9AE}" pid="24" name="Test Impact: Serviceability">
    <vt:lpwstr>Not Evaluated</vt:lpwstr>
  </property>
  <property fmtid="{D5CDD505-2E9C-101B-9397-08002B2CF9AE}" pid="25" name="Test Impact: Dev Experience">
    <vt:lpwstr>Not Evaluated</vt:lpwstr>
  </property>
  <property fmtid="{D5CDD505-2E9C-101B-9397-08002B2CF9AE}" pid="26" name="Test Impact: World Readiness">
    <vt:lpwstr>Not Evaluated</vt:lpwstr>
  </property>
  <property fmtid="{D5CDD505-2E9C-101B-9397-08002B2CF9AE}" pid="27" name="Test Impact: Hardware Requirements">
    <vt:lpwstr>Not Evaluated</vt:lpwstr>
  </property>
  <property fmtid="{D5CDD505-2E9C-101B-9397-08002B2CF9AE}" pid="28" name="Test Impact: Perf">
    <vt:lpwstr>Not Evaluated</vt:lpwstr>
  </property>
  <property fmtid="{D5CDD505-2E9C-101B-9397-08002B2CF9AE}" pid="29" name="Test Impact: Reliability">
    <vt:lpwstr>Not Evaluated</vt:lpwstr>
  </property>
  <property fmtid="{D5CDD505-2E9C-101B-9397-08002B2CF9AE}" pid="30" name="Test Impact: Accessibility">
    <vt:lpwstr>Not Evaluated</vt:lpwstr>
  </property>
  <property fmtid="{D5CDD505-2E9C-101B-9397-08002B2CF9AE}" pid="31" name="Doc Type">
    <vt:lpwstr>Other</vt:lpwstr>
  </property>
  <property fmtid="{D5CDD505-2E9C-101B-9397-08002B2CF9AE}" pid="32" name="Doc Status">
    <vt:lpwstr>Signed off</vt:lpwstr>
  </property>
  <property fmtid="{D5CDD505-2E9C-101B-9397-08002B2CF9AE}" pid="33" name="Doc Owner">
    <vt:lpwstr>Bob Combs38384</vt:lpwstr>
  </property>
  <property fmtid="{D5CDD505-2E9C-101B-9397-08002B2CF9AE}" pid="34" name="Session ID">
    <vt:lpwstr>559</vt:lpwstr>
  </property>
  <property fmtid="{D5CDD505-2E9C-101B-9397-08002B2CF9AE}" pid="35" name="Track">
    <vt:lpwstr>12</vt:lpwstr>
  </property>
  <property fmtid="{D5CDD505-2E9C-101B-9397-08002B2CF9AE}" pid="36" name="Editing/Review Status">
    <vt:lpwstr>Final author approval</vt:lpwstr>
  </property>
  <property fmtid="{D5CDD505-2E9C-101B-9397-08002B2CF9AE}" pid="37" name="Speaker">
    <vt:lpwstr>188</vt:lpwstr>
  </property>
</Properties>
</file>