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7"/>
  </p:notesMasterIdLst>
  <p:handoutMasterIdLst>
    <p:handoutMasterId r:id="rId48"/>
  </p:handoutMasterIdLst>
  <p:sldIdLst>
    <p:sldId id="430" r:id="rId11"/>
    <p:sldId id="507" r:id="rId12"/>
    <p:sldId id="534" r:id="rId13"/>
    <p:sldId id="508" r:id="rId14"/>
    <p:sldId id="536" r:id="rId15"/>
    <p:sldId id="509" r:id="rId16"/>
    <p:sldId id="510" r:id="rId17"/>
    <p:sldId id="511" r:id="rId18"/>
    <p:sldId id="512" r:id="rId19"/>
    <p:sldId id="513" r:id="rId20"/>
    <p:sldId id="537" r:id="rId21"/>
    <p:sldId id="541" r:id="rId22"/>
    <p:sldId id="515" r:id="rId23"/>
    <p:sldId id="516" r:id="rId24"/>
    <p:sldId id="517" r:id="rId25"/>
    <p:sldId id="518" r:id="rId26"/>
    <p:sldId id="532" r:id="rId27"/>
    <p:sldId id="533" r:id="rId28"/>
    <p:sldId id="530" r:id="rId29"/>
    <p:sldId id="531" r:id="rId30"/>
    <p:sldId id="522" r:id="rId31"/>
    <p:sldId id="523" r:id="rId32"/>
    <p:sldId id="539" r:id="rId33"/>
    <p:sldId id="525" r:id="rId34"/>
    <p:sldId id="526" r:id="rId35"/>
    <p:sldId id="540" r:id="rId36"/>
    <p:sldId id="527" r:id="rId37"/>
    <p:sldId id="542" r:id="rId38"/>
    <p:sldId id="529" r:id="rId39"/>
    <p:sldId id="528" r:id="rId40"/>
    <p:sldId id="538" r:id="rId41"/>
    <p:sldId id="499" r:id="rId42"/>
    <p:sldId id="500" r:id="rId43"/>
    <p:sldId id="501" r:id="rId44"/>
    <p:sldId id="502" r:id="rId45"/>
    <p:sldId id="377"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65BC46"/>
    <a:srgbClr val="EF4423"/>
    <a:srgbClr val="457EC1"/>
    <a:srgbClr val="59CC0E"/>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6980"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6" d="100"/>
        <a:sy n="36"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76B53-278A-478C-9A70-E14A6C2447B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50FC87E-E258-4B4B-8800-1B59F9C2583F}">
      <dgm:prSet phldrT="[Text]"/>
      <dgm:spPr>
        <a:solidFill>
          <a:srgbClr val="65BC46"/>
        </a:solidFill>
      </dgm:spPr>
      <dgm:t>
        <a:bodyPr/>
        <a:lstStyle/>
        <a:p>
          <a:pPr algn="l"/>
          <a:endParaRPr lang="en-US" dirty="0"/>
        </a:p>
      </dgm:t>
    </dgm:pt>
    <dgm:pt modelId="{B1FDC58A-59E4-4342-8510-0DA206EC8F0A}" type="parTrans" cxnId="{A2028FC9-B3A3-4632-B0C0-C4E33A7F192A}">
      <dgm:prSet/>
      <dgm:spPr/>
      <dgm:t>
        <a:bodyPr/>
        <a:lstStyle/>
        <a:p>
          <a:endParaRPr lang="en-US"/>
        </a:p>
      </dgm:t>
    </dgm:pt>
    <dgm:pt modelId="{6899AF4F-8A86-4530-81B5-D8C93991DD78}" type="sibTrans" cxnId="{A2028FC9-B3A3-4632-B0C0-C4E33A7F192A}">
      <dgm:prSet/>
      <dgm:spPr/>
      <dgm:t>
        <a:bodyPr/>
        <a:lstStyle/>
        <a:p>
          <a:endParaRPr lang="en-US"/>
        </a:p>
      </dgm:t>
    </dgm:pt>
    <dgm:pt modelId="{7A4C7458-D814-423B-8A5A-3AF671AD35F9}">
      <dgm:prSet phldrT="[Text]" custT="1"/>
      <dgm:spPr>
        <a:solidFill>
          <a:schemeClr val="accent2"/>
        </a:solidFill>
      </dgm:spPr>
      <dgm:t>
        <a:bodyPr anchor="t"/>
        <a:lstStyle/>
        <a:p>
          <a:pPr algn="l"/>
          <a:endParaRPr lang="en-US" sz="1400" dirty="0"/>
        </a:p>
      </dgm:t>
    </dgm:pt>
    <dgm:pt modelId="{9EA2D151-B5C0-4C0B-AC52-A1DEC58B662F}" type="parTrans" cxnId="{441367B1-515C-4F11-AC6F-ACEA64E0836E}">
      <dgm:prSet/>
      <dgm:spPr/>
      <dgm:t>
        <a:bodyPr/>
        <a:lstStyle/>
        <a:p>
          <a:endParaRPr lang="en-US"/>
        </a:p>
      </dgm:t>
    </dgm:pt>
    <dgm:pt modelId="{4750EDAA-6C48-426D-868A-4589FD503099}" type="sibTrans" cxnId="{441367B1-515C-4F11-AC6F-ACEA64E0836E}">
      <dgm:prSet/>
      <dgm:spPr/>
      <dgm:t>
        <a:bodyPr/>
        <a:lstStyle/>
        <a:p>
          <a:endParaRPr lang="en-US"/>
        </a:p>
      </dgm:t>
    </dgm:pt>
    <dgm:pt modelId="{EA71C2C3-7271-4B68-A0D4-7DB3F966E5F6}">
      <dgm:prSet phldrT="[Text]"/>
      <dgm:spPr>
        <a:solidFill>
          <a:schemeClr val="accent4">
            <a:lumMod val="75000"/>
          </a:schemeClr>
        </a:solidFill>
      </dgm:spPr>
      <dgm:t>
        <a:bodyPr/>
        <a:lstStyle/>
        <a:p>
          <a:pPr algn="l"/>
          <a:endParaRPr lang="en-US" dirty="0"/>
        </a:p>
      </dgm:t>
    </dgm:pt>
    <dgm:pt modelId="{CC2471F0-4121-45DE-AFC4-49084060254D}" type="parTrans" cxnId="{6803420D-3329-42B7-93EC-7E2F701F16F4}">
      <dgm:prSet/>
      <dgm:spPr/>
      <dgm:t>
        <a:bodyPr/>
        <a:lstStyle/>
        <a:p>
          <a:endParaRPr lang="en-US"/>
        </a:p>
      </dgm:t>
    </dgm:pt>
    <dgm:pt modelId="{75103B91-93E1-4880-9BE8-4EF6AD789FE0}" type="sibTrans" cxnId="{6803420D-3329-42B7-93EC-7E2F701F16F4}">
      <dgm:prSet/>
      <dgm:spPr/>
      <dgm:t>
        <a:bodyPr/>
        <a:lstStyle/>
        <a:p>
          <a:endParaRPr lang="en-US"/>
        </a:p>
      </dgm:t>
    </dgm:pt>
    <dgm:pt modelId="{3F20CD74-23E6-4CFF-9900-01767074F399}">
      <dgm:prSet phldrT="[Text]"/>
      <dgm:spPr>
        <a:solidFill>
          <a:schemeClr val="accent3">
            <a:lumMod val="75000"/>
          </a:schemeClr>
        </a:solidFill>
      </dgm:spPr>
      <dgm:t>
        <a:bodyPr/>
        <a:lstStyle/>
        <a:p>
          <a:pPr algn="l"/>
          <a:endParaRPr lang="en-US" dirty="0"/>
        </a:p>
      </dgm:t>
    </dgm:pt>
    <dgm:pt modelId="{C3713C61-97D9-457D-A37B-FFC90FFE3595}" type="parTrans" cxnId="{EACE5773-6E68-496A-9B84-262730185B89}">
      <dgm:prSet/>
      <dgm:spPr/>
      <dgm:t>
        <a:bodyPr/>
        <a:lstStyle/>
        <a:p>
          <a:endParaRPr lang="en-US"/>
        </a:p>
      </dgm:t>
    </dgm:pt>
    <dgm:pt modelId="{9696798A-FA23-497D-B6A3-B782D298ED1F}" type="sibTrans" cxnId="{EACE5773-6E68-496A-9B84-262730185B89}">
      <dgm:prSet/>
      <dgm:spPr/>
      <dgm:t>
        <a:bodyPr/>
        <a:lstStyle/>
        <a:p>
          <a:endParaRPr lang="en-US"/>
        </a:p>
      </dgm:t>
    </dgm:pt>
    <dgm:pt modelId="{C6853373-1500-40C2-B1B4-0B8570B54C89}" type="pres">
      <dgm:prSet presAssocID="{0EC76B53-278A-478C-9A70-E14A6C2447B3}" presName="matrix" presStyleCnt="0">
        <dgm:presLayoutVars>
          <dgm:chMax val="1"/>
          <dgm:dir/>
          <dgm:resizeHandles val="exact"/>
        </dgm:presLayoutVars>
      </dgm:prSet>
      <dgm:spPr/>
      <dgm:t>
        <a:bodyPr/>
        <a:lstStyle/>
        <a:p>
          <a:endParaRPr lang="en-US"/>
        </a:p>
      </dgm:t>
    </dgm:pt>
    <dgm:pt modelId="{492EC762-E995-4483-9BF6-6854C668BBD1}" type="pres">
      <dgm:prSet presAssocID="{0EC76B53-278A-478C-9A70-E14A6C2447B3}" presName="diamond" presStyleLbl="bgShp" presStyleIdx="0" presStyleCnt="1" custScaleX="88372" custScaleY="88372" custLinFactNeighborX="581"/>
      <dgm:spPr/>
    </dgm:pt>
    <dgm:pt modelId="{1A5BB44E-8720-454B-8053-04FE922DE0F3}" type="pres">
      <dgm:prSet presAssocID="{0EC76B53-278A-478C-9A70-E14A6C2447B3}" presName="quad1" presStyleLbl="node1" presStyleIdx="0" presStyleCnt="4" custScaleX="107335" custScaleY="107335" custLinFactNeighborX="-1312" custLinFactNeighborY="-2802">
        <dgm:presLayoutVars>
          <dgm:chMax val="0"/>
          <dgm:chPref val="0"/>
          <dgm:bulletEnabled val="1"/>
        </dgm:presLayoutVars>
      </dgm:prSet>
      <dgm:spPr/>
      <dgm:t>
        <a:bodyPr/>
        <a:lstStyle/>
        <a:p>
          <a:endParaRPr lang="en-US"/>
        </a:p>
      </dgm:t>
    </dgm:pt>
    <dgm:pt modelId="{84EAE4FE-7C31-4250-92D8-731C2E965AD3}" type="pres">
      <dgm:prSet presAssocID="{0EC76B53-278A-478C-9A70-E14A6C2447B3}" presName="quad2" presStyleLbl="node1" presStyleIdx="1" presStyleCnt="4" custScaleX="107335" custScaleY="107335" custLinFactNeighborX="4293" custLinFactNeighborY="-2802">
        <dgm:presLayoutVars>
          <dgm:chMax val="0"/>
          <dgm:chPref val="0"/>
          <dgm:bulletEnabled val="1"/>
        </dgm:presLayoutVars>
      </dgm:prSet>
      <dgm:spPr/>
      <dgm:t>
        <a:bodyPr/>
        <a:lstStyle/>
        <a:p>
          <a:endParaRPr lang="en-US"/>
        </a:p>
      </dgm:t>
    </dgm:pt>
    <dgm:pt modelId="{EC054C81-852D-4A82-A5A1-08DAF5B6C3D1}" type="pres">
      <dgm:prSet presAssocID="{0EC76B53-278A-478C-9A70-E14A6C2447B3}" presName="quad3" presStyleLbl="node1" presStyleIdx="2" presStyleCnt="4" custScaleX="107335" custScaleY="107335" custLinFactNeighborX="-1312" custLinFactNeighborY="2802">
        <dgm:presLayoutVars>
          <dgm:chMax val="0"/>
          <dgm:chPref val="0"/>
          <dgm:bulletEnabled val="1"/>
        </dgm:presLayoutVars>
      </dgm:prSet>
      <dgm:spPr/>
      <dgm:t>
        <a:bodyPr/>
        <a:lstStyle/>
        <a:p>
          <a:endParaRPr lang="en-US"/>
        </a:p>
      </dgm:t>
    </dgm:pt>
    <dgm:pt modelId="{3419DD9D-2698-49EB-B177-DA71E15376AB}" type="pres">
      <dgm:prSet presAssocID="{0EC76B53-278A-478C-9A70-E14A6C2447B3}" presName="quad4" presStyleLbl="node1" presStyleIdx="3" presStyleCnt="4" custScaleX="107335" custScaleY="107335" custLinFactNeighborX="4294" custLinFactNeighborY="2802">
        <dgm:presLayoutVars>
          <dgm:chMax val="0"/>
          <dgm:chPref val="0"/>
          <dgm:bulletEnabled val="1"/>
        </dgm:presLayoutVars>
      </dgm:prSet>
      <dgm:spPr/>
      <dgm:t>
        <a:bodyPr/>
        <a:lstStyle/>
        <a:p>
          <a:endParaRPr lang="en-US"/>
        </a:p>
      </dgm:t>
    </dgm:pt>
  </dgm:ptLst>
  <dgm:cxnLst>
    <dgm:cxn modelId="{C707B65C-544D-4452-88EB-DC92DFC556D2}" type="presOf" srcId="{EA71C2C3-7271-4B68-A0D4-7DB3F966E5F6}" destId="{EC054C81-852D-4A82-A5A1-08DAF5B6C3D1}" srcOrd="0" destOrd="0" presId="urn:microsoft.com/office/officeart/2005/8/layout/matrix3"/>
    <dgm:cxn modelId="{DCA05CD3-FEB9-42F2-B754-5BAFE1E72AEC}" type="presOf" srcId="{7A4C7458-D814-423B-8A5A-3AF671AD35F9}" destId="{84EAE4FE-7C31-4250-92D8-731C2E965AD3}" srcOrd="0" destOrd="0" presId="urn:microsoft.com/office/officeart/2005/8/layout/matrix3"/>
    <dgm:cxn modelId="{F479CB2B-6958-450E-B7C9-45151B891ADB}" type="presOf" srcId="{850FC87E-E258-4B4B-8800-1B59F9C2583F}" destId="{1A5BB44E-8720-454B-8053-04FE922DE0F3}" srcOrd="0" destOrd="0" presId="urn:microsoft.com/office/officeart/2005/8/layout/matrix3"/>
    <dgm:cxn modelId="{6803420D-3329-42B7-93EC-7E2F701F16F4}" srcId="{0EC76B53-278A-478C-9A70-E14A6C2447B3}" destId="{EA71C2C3-7271-4B68-A0D4-7DB3F966E5F6}" srcOrd="2" destOrd="0" parTransId="{CC2471F0-4121-45DE-AFC4-49084060254D}" sibTransId="{75103B91-93E1-4880-9BE8-4EF6AD789FE0}"/>
    <dgm:cxn modelId="{441367B1-515C-4F11-AC6F-ACEA64E0836E}" srcId="{0EC76B53-278A-478C-9A70-E14A6C2447B3}" destId="{7A4C7458-D814-423B-8A5A-3AF671AD35F9}" srcOrd="1" destOrd="0" parTransId="{9EA2D151-B5C0-4C0B-AC52-A1DEC58B662F}" sibTransId="{4750EDAA-6C48-426D-868A-4589FD503099}"/>
    <dgm:cxn modelId="{A2028FC9-B3A3-4632-B0C0-C4E33A7F192A}" srcId="{0EC76B53-278A-478C-9A70-E14A6C2447B3}" destId="{850FC87E-E258-4B4B-8800-1B59F9C2583F}" srcOrd="0" destOrd="0" parTransId="{B1FDC58A-59E4-4342-8510-0DA206EC8F0A}" sibTransId="{6899AF4F-8A86-4530-81B5-D8C93991DD78}"/>
    <dgm:cxn modelId="{A424AFE4-E4A4-4507-9910-25A755F93BED}" type="presOf" srcId="{0EC76B53-278A-478C-9A70-E14A6C2447B3}" destId="{C6853373-1500-40C2-B1B4-0B8570B54C89}" srcOrd="0" destOrd="0" presId="urn:microsoft.com/office/officeart/2005/8/layout/matrix3"/>
    <dgm:cxn modelId="{EACE5773-6E68-496A-9B84-262730185B89}" srcId="{0EC76B53-278A-478C-9A70-E14A6C2447B3}" destId="{3F20CD74-23E6-4CFF-9900-01767074F399}" srcOrd="3" destOrd="0" parTransId="{C3713C61-97D9-457D-A37B-FFC90FFE3595}" sibTransId="{9696798A-FA23-497D-B6A3-B782D298ED1F}"/>
    <dgm:cxn modelId="{032931AE-E8C8-45B7-A6C2-0EF60DC19076}" type="presOf" srcId="{3F20CD74-23E6-4CFF-9900-01767074F399}" destId="{3419DD9D-2698-49EB-B177-DA71E15376AB}" srcOrd="0" destOrd="0" presId="urn:microsoft.com/office/officeart/2005/8/layout/matrix3"/>
    <dgm:cxn modelId="{B7DD9857-FAC4-442D-9A5A-4442A7B06C98}" type="presParOf" srcId="{C6853373-1500-40C2-B1B4-0B8570B54C89}" destId="{492EC762-E995-4483-9BF6-6854C668BBD1}" srcOrd="0" destOrd="0" presId="urn:microsoft.com/office/officeart/2005/8/layout/matrix3"/>
    <dgm:cxn modelId="{59361006-E83B-455A-9D94-B4D5BEB6478A}" type="presParOf" srcId="{C6853373-1500-40C2-B1B4-0B8570B54C89}" destId="{1A5BB44E-8720-454B-8053-04FE922DE0F3}" srcOrd="1" destOrd="0" presId="urn:microsoft.com/office/officeart/2005/8/layout/matrix3"/>
    <dgm:cxn modelId="{48A49A88-8DFA-41C3-8C16-8100D9CE4370}" type="presParOf" srcId="{C6853373-1500-40C2-B1B4-0B8570B54C89}" destId="{84EAE4FE-7C31-4250-92D8-731C2E965AD3}" srcOrd="2" destOrd="0" presId="urn:microsoft.com/office/officeart/2005/8/layout/matrix3"/>
    <dgm:cxn modelId="{A6CA1AFF-4D7A-4FF4-8D8D-2AA5F6350D4E}" type="presParOf" srcId="{C6853373-1500-40C2-B1B4-0B8570B54C89}" destId="{EC054C81-852D-4A82-A5A1-08DAF5B6C3D1}" srcOrd="3" destOrd="0" presId="urn:microsoft.com/office/officeart/2005/8/layout/matrix3"/>
    <dgm:cxn modelId="{B967B67C-0027-42AB-8197-36EF66C8730A}" type="presParOf" srcId="{C6853373-1500-40C2-B1B4-0B8570B54C89}" destId="{3419DD9D-2698-49EB-B177-DA71E15376AB}" srcOrd="4" destOrd="0" presId="urn:microsoft.com/office/officeart/2005/8/layout/matrix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EC762-E995-4483-9BF6-6854C668BBD1}">
      <dsp:nvSpPr>
        <dsp:cNvPr id="0" name=""/>
        <dsp:cNvSpPr/>
      </dsp:nvSpPr>
      <dsp:spPr>
        <a:xfrm>
          <a:off x="3084529" y="381003"/>
          <a:ext cx="5791193" cy="579119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BB44E-8720-454B-8053-04FE922DE0F3}">
      <dsp:nvSpPr>
        <dsp:cNvPr id="0" name=""/>
        <dsp:cNvSpPr/>
      </dsp:nvSpPr>
      <dsp:spPr>
        <a:xfrm>
          <a:off x="3160742" y="457209"/>
          <a:ext cx="2743212" cy="2743212"/>
        </a:xfrm>
        <a:prstGeom prst="roundRect">
          <a:avLst/>
        </a:prstGeom>
        <a:solidFill>
          <a:srgbClr val="65BC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3294655" y="591122"/>
        <a:ext cx="2475386" cy="2475386"/>
      </dsp:txXfrm>
    </dsp:sp>
    <dsp:sp modelId="{84EAE4FE-7C31-4250-92D8-731C2E965AD3}">
      <dsp:nvSpPr>
        <dsp:cNvPr id="0" name=""/>
        <dsp:cNvSpPr/>
      </dsp:nvSpPr>
      <dsp:spPr>
        <a:xfrm>
          <a:off x="6056336" y="457209"/>
          <a:ext cx="2743212" cy="274321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p>
      </dsp:txBody>
      <dsp:txXfrm>
        <a:off x="6190249" y="591122"/>
        <a:ext cx="2475386" cy="2475386"/>
      </dsp:txXfrm>
    </dsp:sp>
    <dsp:sp modelId="{EC054C81-852D-4A82-A5A1-08DAF5B6C3D1}">
      <dsp:nvSpPr>
        <dsp:cNvPr id="0" name=""/>
        <dsp:cNvSpPr/>
      </dsp:nvSpPr>
      <dsp:spPr>
        <a:xfrm>
          <a:off x="3160742" y="3352778"/>
          <a:ext cx="2743212" cy="2743212"/>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3294655" y="3486691"/>
        <a:ext cx="2475386" cy="2475386"/>
      </dsp:txXfrm>
    </dsp:sp>
    <dsp:sp modelId="{3419DD9D-2698-49EB-B177-DA71E15376AB}">
      <dsp:nvSpPr>
        <dsp:cNvPr id="0" name=""/>
        <dsp:cNvSpPr/>
      </dsp:nvSpPr>
      <dsp:spPr>
        <a:xfrm>
          <a:off x="6056361" y="3352778"/>
          <a:ext cx="2743212" cy="2743212"/>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6190274" y="3486691"/>
        <a:ext cx="2475386" cy="247538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15</a:t>
            </a:fld>
            <a:endParaRPr lang="en-US"/>
          </a:p>
        </p:txBody>
      </p:sp>
    </p:spTree>
    <p:extLst>
      <p:ext uri="{BB962C8B-B14F-4D97-AF65-F5344CB8AC3E}">
        <p14:creationId xmlns:p14="http://schemas.microsoft.com/office/powerpoint/2010/main" val="284630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33.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w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branchcache.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8.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9111584" cy="1523497"/>
          </a:xfrm>
        </p:spPr>
        <p:txBody>
          <a:bodyPr/>
          <a:lstStyle/>
          <a:p>
            <a:r>
              <a:rPr lang="en-US" b="1" dirty="0" smtClean="0"/>
              <a:t>Optimal Cloud Performance with </a:t>
            </a:r>
            <a:r>
              <a:rPr lang="en-US" b="1" dirty="0" err="1" smtClean="0"/>
              <a:t>BranchCache</a:t>
            </a:r>
            <a:endParaRPr lang="en-US" b="1" dirty="0"/>
          </a:p>
        </p:txBody>
      </p:sp>
      <p:sp>
        <p:nvSpPr>
          <p:cNvPr id="3" name="Subtitle 2"/>
          <p:cNvSpPr>
            <a:spLocks noGrp="1"/>
          </p:cNvSpPr>
          <p:nvPr>
            <p:ph type="subTitle" idx="1"/>
          </p:nvPr>
        </p:nvSpPr>
        <p:spPr>
          <a:xfrm>
            <a:off x="969964" y="3429002"/>
            <a:ext cx="6840536" cy="463255"/>
          </a:xfrm>
        </p:spPr>
        <p:txBody>
          <a:bodyPr/>
          <a:lstStyle/>
          <a:p>
            <a:r>
              <a:rPr lang="en-US" dirty="0" smtClean="0">
                <a:latin typeface="+mj-lt"/>
              </a:rPr>
              <a:t>Tyler Barton</a:t>
            </a:r>
          </a:p>
          <a:p>
            <a:r>
              <a:rPr lang="en-US" dirty="0" smtClean="0"/>
              <a:t>Program Manager</a:t>
            </a:r>
          </a:p>
          <a:p>
            <a:endParaRPr lang="en-US" dirty="0" smtClean="0"/>
          </a:p>
          <a:p>
            <a:r>
              <a:rPr lang="en-US" b="1" dirty="0" smtClean="0"/>
              <a:t>Andrew Cunningham</a:t>
            </a:r>
          </a:p>
          <a:p>
            <a:r>
              <a:rPr lang="en-US" dirty="0" smtClean="0"/>
              <a:t>Software Design Engineer</a:t>
            </a:r>
            <a:endParaRPr lang="en-US" dirty="0"/>
          </a:p>
          <a:p>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SAC-592T</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5097597"/>
            <a:ext cx="12379277" cy="1195932"/>
            <a:chOff x="0" y="4966045"/>
            <a:chExt cx="9286876" cy="1195932"/>
          </a:xfrm>
        </p:grpSpPr>
        <p:sp>
          <p:nvSpPr>
            <p:cNvPr id="61" name="Round Same Side Corner Rectangle 60"/>
            <p:cNvSpPr/>
            <p:nvPr/>
          </p:nvSpPr>
          <p:spPr>
            <a:xfrm rot="5400000">
              <a:off x="4045472" y="920573"/>
              <a:ext cx="1195932" cy="9286876"/>
            </a:xfrm>
            <a:prstGeom prst="round2SameRect">
              <a:avLst>
                <a:gd name="adj1" fmla="val 0"/>
                <a:gd name="adj2"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2" name="Rectangle 61"/>
            <p:cNvSpPr/>
            <p:nvPr/>
          </p:nvSpPr>
          <p:spPr>
            <a:xfrm>
              <a:off x="2178756" y="5024793"/>
              <a:ext cx="6965244" cy="107879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p:nvGrpSpPr>
        <p:grpSpPr>
          <a:xfrm>
            <a:off x="0" y="3789847"/>
            <a:ext cx="12379277" cy="1195932"/>
            <a:chOff x="0" y="3658295"/>
            <a:chExt cx="9286876" cy="1195932"/>
          </a:xfrm>
        </p:grpSpPr>
        <p:sp>
          <p:nvSpPr>
            <p:cNvPr id="59" name="Round Same Side Corner Rectangle 58"/>
            <p:cNvSpPr/>
            <p:nvPr/>
          </p:nvSpPr>
          <p:spPr>
            <a:xfrm rot="5400000">
              <a:off x="4045472" y="-387177"/>
              <a:ext cx="1195932" cy="9286876"/>
            </a:xfrm>
            <a:prstGeom prst="round2SameRect">
              <a:avLst>
                <a:gd name="adj1" fmla="val 0"/>
                <a:gd name="adj2"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60" name="Rectangle 59"/>
            <p:cNvSpPr/>
            <p:nvPr/>
          </p:nvSpPr>
          <p:spPr>
            <a:xfrm>
              <a:off x="2178756" y="3717043"/>
              <a:ext cx="6965244" cy="107879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9" name="Group 68"/>
          <p:cNvGrpSpPr/>
          <p:nvPr/>
        </p:nvGrpSpPr>
        <p:grpSpPr>
          <a:xfrm>
            <a:off x="0" y="2491626"/>
            <a:ext cx="12379277" cy="1195932"/>
            <a:chOff x="0" y="2360074"/>
            <a:chExt cx="9286876" cy="1195932"/>
          </a:xfrm>
        </p:grpSpPr>
        <p:sp>
          <p:nvSpPr>
            <p:cNvPr id="56" name="Round Same Side Corner Rectangle 55"/>
            <p:cNvSpPr/>
            <p:nvPr/>
          </p:nvSpPr>
          <p:spPr>
            <a:xfrm rot="5400000">
              <a:off x="4045472" y="-1685398"/>
              <a:ext cx="1195932" cy="9286876"/>
            </a:xfrm>
            <a:prstGeom prst="round2SameRect">
              <a:avLst>
                <a:gd name="adj1" fmla="val 0"/>
                <a:gd name="adj2"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57" name="Rectangle 56"/>
            <p:cNvSpPr/>
            <p:nvPr/>
          </p:nvSpPr>
          <p:spPr>
            <a:xfrm>
              <a:off x="2178756" y="2418822"/>
              <a:ext cx="6965244" cy="107879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98228" y="313905"/>
            <a:ext cx="11030355" cy="609398"/>
          </a:xfrm>
        </p:spPr>
        <p:txBody>
          <a:bodyPr/>
          <a:lstStyle/>
          <a:p>
            <a:r>
              <a:rPr lang="en-US" dirty="0" smtClean="0"/>
              <a:t>What Are These Identifiers?</a:t>
            </a:r>
            <a:endParaRPr lang="en-US" dirty="0"/>
          </a:p>
        </p:txBody>
      </p:sp>
      <p:sp>
        <p:nvSpPr>
          <p:cNvPr id="59394" name="Rectangle 2"/>
          <p:cNvSpPr>
            <a:spLocks noChangeArrowheads="1"/>
          </p:cNvSpPr>
          <p:nvPr/>
        </p:nvSpPr>
        <p:spPr bwMode="auto">
          <a:xfrm>
            <a:off x="1" y="65658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bwMode="auto">
          <a:xfrm>
            <a:off x="3250354" y="5309181"/>
            <a:ext cx="8532178"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3250353" y="2708230"/>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4164515" y="2708230"/>
            <a:ext cx="2133044"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6297560" y="2708230"/>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7211722" y="2708230"/>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7821163" y="2708230"/>
            <a:ext cx="469397"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8290560" y="2708230"/>
            <a:ext cx="1663646"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9954207" y="2708230"/>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10563647" y="2708230"/>
            <a:ext cx="939589"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11228584" y="2708230"/>
            <a:ext cx="553948"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smtClean="0">
              <a:solidFill>
                <a:prstClr val="white">
                  <a:lumMod val="85000"/>
                </a:prstClr>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198226" y="5451152"/>
            <a:ext cx="2614578" cy="461665"/>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bg1"/>
                </a:solidFill>
                <a:latin typeface="Segoe" pitchFamily="34" charset="0"/>
              </a:rPr>
              <a:t>Content</a:t>
            </a:r>
          </a:p>
        </p:txBody>
      </p:sp>
      <p:sp>
        <p:nvSpPr>
          <p:cNvPr id="51" name="TextBox 50"/>
          <p:cNvSpPr txBox="1"/>
          <p:nvPr/>
        </p:nvSpPr>
        <p:spPr>
          <a:xfrm>
            <a:off x="198226" y="3964113"/>
            <a:ext cx="2716151"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bg1"/>
                </a:solidFill>
                <a:latin typeface="Segoe" pitchFamily="34" charset="0"/>
              </a:rPr>
              <a:t>Fingerprint</a:t>
            </a:r>
          </a:p>
          <a:p>
            <a:r>
              <a:rPr lang="en-US" sz="1600" dirty="0" smtClean="0">
                <a:solidFill>
                  <a:schemeClr val="bg1"/>
                </a:solidFill>
                <a:latin typeface="Segoe" pitchFamily="34" charset="0"/>
              </a:rPr>
              <a:t>Used to choose boundaries</a:t>
            </a:r>
          </a:p>
        </p:txBody>
      </p:sp>
      <p:sp>
        <p:nvSpPr>
          <p:cNvPr id="52" name="TextBox 51"/>
          <p:cNvSpPr txBox="1"/>
          <p:nvPr/>
        </p:nvSpPr>
        <p:spPr>
          <a:xfrm>
            <a:off x="198226" y="2671540"/>
            <a:ext cx="2509242"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bg1"/>
                </a:solidFill>
                <a:latin typeface="Segoe" pitchFamily="34" charset="0"/>
              </a:rPr>
              <a:t>Blocks</a:t>
            </a:r>
          </a:p>
          <a:p>
            <a:r>
              <a:rPr lang="en-US" sz="1600" dirty="0" smtClean="0">
                <a:solidFill>
                  <a:schemeClr val="bg1"/>
                </a:solidFill>
                <a:latin typeface="Segoe" pitchFamily="34" charset="0"/>
              </a:rPr>
              <a:t>32K – 128K</a:t>
            </a:r>
          </a:p>
        </p:txBody>
      </p:sp>
      <p:sp>
        <p:nvSpPr>
          <p:cNvPr id="63" name="Down Arrow 62"/>
          <p:cNvSpPr/>
          <p:nvPr/>
        </p:nvSpPr>
        <p:spPr>
          <a:xfrm rot="10800000">
            <a:off x="5627925" y="4805155"/>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Down Arrow 63"/>
          <p:cNvSpPr/>
          <p:nvPr/>
        </p:nvSpPr>
        <p:spPr>
          <a:xfrm rot="10800000">
            <a:off x="5612875" y="3530921"/>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bwMode="auto">
          <a:xfrm>
            <a:off x="3250353" y="4006813"/>
            <a:ext cx="8532178" cy="762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1F497D"/>
              </a:solidFill>
              <a:effectLst>
                <a:outerShdw blurRad="38100" dist="38100" dir="2700000" algn="tl">
                  <a:srgbClr val="000000">
                    <a:alpha val="43137"/>
                  </a:srgbClr>
                </a:outerShdw>
              </a:effectLst>
              <a:latin typeface="Segoe"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000" y="4172078"/>
            <a:ext cx="4570809"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203" y="4172078"/>
            <a:ext cx="4570809"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6096" y="1193178"/>
            <a:ext cx="12379277" cy="1195932"/>
            <a:chOff x="0" y="2360074"/>
            <a:chExt cx="9286876" cy="1195932"/>
          </a:xfrm>
        </p:grpSpPr>
        <p:sp>
          <p:nvSpPr>
            <p:cNvPr id="33" name="Round Same Side Corner Rectangle 32"/>
            <p:cNvSpPr/>
            <p:nvPr/>
          </p:nvSpPr>
          <p:spPr>
            <a:xfrm rot="5400000">
              <a:off x="4045472" y="-1685398"/>
              <a:ext cx="1195932" cy="9286876"/>
            </a:xfrm>
            <a:prstGeom prst="round2SameRect">
              <a:avLst>
                <a:gd name="adj1" fmla="val 0"/>
                <a:gd name="adj2"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smtClean="0">
                <a:solidFill>
                  <a:prstClr val="black"/>
                </a:solidFill>
                <a:latin typeface="Segoe" pitchFamily="34" charset="0"/>
              </a:endParaRPr>
            </a:p>
          </p:txBody>
        </p:sp>
        <p:sp>
          <p:nvSpPr>
            <p:cNvPr id="35" name="Rectangle 34"/>
            <p:cNvSpPr/>
            <p:nvPr/>
          </p:nvSpPr>
          <p:spPr>
            <a:xfrm>
              <a:off x="2178756" y="2418822"/>
              <a:ext cx="6965244" cy="107879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38" name="TextBox 37"/>
          <p:cNvSpPr txBox="1"/>
          <p:nvPr/>
        </p:nvSpPr>
        <p:spPr>
          <a:xfrm>
            <a:off x="192130" y="1251172"/>
            <a:ext cx="2509242" cy="823302"/>
          </a:xfrm>
          <a:prstGeom prst="rect">
            <a:avLst/>
          </a:prstGeom>
        </p:spPr>
        <p:txBody>
          <a:bodyPr wrap="square" rtlCol="0">
            <a:spAutoFit/>
          </a:bodyPr>
          <a:lstStyle/>
          <a:p>
            <a:pPr>
              <a:spcBef>
                <a:spcPct val="20000"/>
              </a:spcBef>
              <a:spcAft>
                <a:spcPts val="900"/>
              </a:spcAft>
              <a:buClr>
                <a:srgbClr val="1F497D">
                  <a:lumMod val="40000"/>
                  <a:lumOff val="60000"/>
                </a:srgbClr>
              </a:buClr>
              <a:buSzPct val="80000"/>
              <a:defRPr/>
            </a:pPr>
            <a:r>
              <a:rPr lang="en-US" sz="2400" dirty="0" smtClean="0">
                <a:solidFill>
                  <a:schemeClr val="bg1"/>
                </a:solidFill>
                <a:latin typeface="Segoe" pitchFamily="34" charset="0"/>
              </a:rPr>
              <a:t>Identifiers</a:t>
            </a:r>
          </a:p>
          <a:p>
            <a:r>
              <a:rPr lang="en-US" sz="1600" dirty="0" smtClean="0">
                <a:solidFill>
                  <a:schemeClr val="bg1"/>
                </a:solidFill>
                <a:latin typeface="Segoe" pitchFamily="34" charset="0"/>
              </a:rPr>
              <a:t>Block Hashes</a:t>
            </a:r>
          </a:p>
        </p:txBody>
      </p:sp>
      <p:sp>
        <p:nvSpPr>
          <p:cNvPr id="39" name="Down Arrow 38"/>
          <p:cNvSpPr/>
          <p:nvPr/>
        </p:nvSpPr>
        <p:spPr>
          <a:xfrm rot="10800000">
            <a:off x="5606779" y="2208089"/>
            <a:ext cx="918577" cy="440267"/>
          </a:xfrm>
          <a:prstGeom prst="downArrow">
            <a:avLst/>
          </a:prstGeom>
          <a:gradFill flip="none" rotWithShape="1">
            <a:gsLst>
              <a:gs pos="0">
                <a:schemeClr val="bg1">
                  <a:shade val="30000"/>
                  <a:satMod val="115000"/>
                  <a:alpha val="0"/>
                </a:schemeClr>
              </a:gs>
              <a:gs pos="50000">
                <a:schemeClr val="bg1">
                  <a:shade val="67500"/>
                  <a:satMod val="115000"/>
                </a:schemeClr>
              </a:gs>
              <a:gs pos="100000">
                <a:schemeClr val="bg1">
                  <a:shade val="100000"/>
                  <a:satMod val="11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40" name="Rectangle 39"/>
          <p:cNvSpPr/>
          <p:nvPr/>
        </p:nvSpPr>
        <p:spPr bwMode="auto">
          <a:xfrm>
            <a:off x="3244257" y="1409782"/>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ID1</a:t>
            </a:r>
          </a:p>
        </p:txBody>
      </p:sp>
      <p:sp>
        <p:nvSpPr>
          <p:cNvPr id="41" name="Rectangle 40"/>
          <p:cNvSpPr/>
          <p:nvPr/>
        </p:nvSpPr>
        <p:spPr bwMode="auto">
          <a:xfrm>
            <a:off x="4158419" y="1409782"/>
            <a:ext cx="2133044"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ID2</a:t>
            </a:r>
          </a:p>
        </p:txBody>
      </p:sp>
      <p:sp>
        <p:nvSpPr>
          <p:cNvPr id="42" name="Rectangle 41"/>
          <p:cNvSpPr/>
          <p:nvPr/>
        </p:nvSpPr>
        <p:spPr bwMode="auto">
          <a:xfrm>
            <a:off x="6291464" y="1409782"/>
            <a:ext cx="91416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ID3</a:t>
            </a:r>
          </a:p>
        </p:txBody>
      </p:sp>
      <p:sp>
        <p:nvSpPr>
          <p:cNvPr id="44" name="Rectangle 43"/>
          <p:cNvSpPr/>
          <p:nvPr/>
        </p:nvSpPr>
        <p:spPr bwMode="auto">
          <a:xfrm>
            <a:off x="7205626" y="1409782"/>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ID4</a:t>
            </a:r>
          </a:p>
        </p:txBody>
      </p:sp>
      <p:sp>
        <p:nvSpPr>
          <p:cNvPr id="46" name="Rectangle 45"/>
          <p:cNvSpPr/>
          <p:nvPr/>
        </p:nvSpPr>
        <p:spPr bwMode="auto">
          <a:xfrm>
            <a:off x="7815067" y="1409782"/>
            <a:ext cx="475493"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ID5</a:t>
            </a:r>
          </a:p>
        </p:txBody>
      </p:sp>
      <p:sp>
        <p:nvSpPr>
          <p:cNvPr id="47" name="Rectangle 46"/>
          <p:cNvSpPr/>
          <p:nvPr/>
        </p:nvSpPr>
        <p:spPr bwMode="auto">
          <a:xfrm>
            <a:off x="8290559" y="1409782"/>
            <a:ext cx="165755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ID6</a:t>
            </a:r>
          </a:p>
        </p:txBody>
      </p:sp>
      <p:sp>
        <p:nvSpPr>
          <p:cNvPr id="49" name="Rectangle 48"/>
          <p:cNvSpPr/>
          <p:nvPr/>
        </p:nvSpPr>
        <p:spPr bwMode="auto">
          <a:xfrm>
            <a:off x="9948111" y="1409782"/>
            <a:ext cx="609441"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ID7</a:t>
            </a:r>
          </a:p>
        </p:txBody>
      </p:sp>
      <p:sp>
        <p:nvSpPr>
          <p:cNvPr id="53" name="Rectangle 52"/>
          <p:cNvSpPr/>
          <p:nvPr/>
        </p:nvSpPr>
        <p:spPr bwMode="auto">
          <a:xfrm>
            <a:off x="10557551" y="1409782"/>
            <a:ext cx="671033"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ID8</a:t>
            </a:r>
          </a:p>
        </p:txBody>
      </p:sp>
      <p:sp>
        <p:nvSpPr>
          <p:cNvPr id="54" name="Rectangle 53"/>
          <p:cNvSpPr/>
          <p:nvPr/>
        </p:nvSpPr>
        <p:spPr bwMode="auto">
          <a:xfrm>
            <a:off x="11228584" y="1409782"/>
            <a:ext cx="547852" cy="762000"/>
          </a:xfrm>
          <a:prstGeom prst="rect">
            <a:avLst/>
          </a:prstGeom>
          <a:gradFill flip="none" rotWithShape="1">
            <a:gsLst>
              <a:gs pos="0">
                <a:schemeClr val="tx1">
                  <a:lumMod val="85000"/>
                  <a:lumOff val="15000"/>
                </a:schemeClr>
              </a:gs>
              <a:gs pos="50000">
                <a:schemeClr val="tx1">
                  <a:lumMod val="85000"/>
                  <a:lumOff val="15000"/>
                </a:schemeClr>
              </a:gs>
              <a:gs pos="95000">
                <a:schemeClr val="tx1">
                  <a:lumMod val="75000"/>
                  <a:lumOff val="25000"/>
                </a:schemeClr>
              </a:gs>
            </a:gsLst>
            <a:lin ang="16200000" scaled="1"/>
            <a:tileRect/>
          </a:gradFill>
          <a:ln>
            <a:solidFill>
              <a:schemeClr val="bg1">
                <a:lumMod val="85000"/>
              </a:schemeClr>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rgbClr val="002060"/>
                </a:solidFill>
                <a:latin typeface="Segoe" pitchFamily="34" charset="0"/>
              </a:rPr>
              <a:t>ID9</a:t>
            </a:r>
          </a:p>
        </p:txBody>
      </p:sp>
    </p:spTree>
    <p:extLst>
      <p:ext uri="{BB962C8B-B14F-4D97-AF65-F5344CB8AC3E}">
        <p14:creationId xmlns:p14="http://schemas.microsoft.com/office/powerpoint/2010/main" val="1975523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a:t>
            </a:r>
            <a:endParaRPr lang="en-US" dirty="0"/>
          </a:p>
        </p:txBody>
      </p:sp>
      <p:pic>
        <p:nvPicPr>
          <p:cNvPr id="6" name="Picture 24" descr="application server"/>
          <p:cNvPicPr>
            <a:picLocks noChangeAspect="1" noChangeArrowheads="1"/>
          </p:cNvPicPr>
          <p:nvPr/>
        </p:nvPicPr>
        <p:blipFill>
          <a:blip r:embed="rId2" cstate="print"/>
          <a:stretch>
            <a:fillRect/>
          </a:stretch>
        </p:blipFill>
        <p:spPr bwMode="auto">
          <a:xfrm>
            <a:off x="8547437" y="1335819"/>
            <a:ext cx="1834196" cy="744655"/>
          </a:xfrm>
          <a:prstGeom prst="rect">
            <a:avLst/>
          </a:prstGeom>
          <a:noFill/>
        </p:spPr>
      </p:pic>
      <p:pic>
        <p:nvPicPr>
          <p:cNvPr id="1026" name="Picture 2" descr="http://www.markus-gattol.name/misc/mm/si/content/lo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692386" y="2253805"/>
            <a:ext cx="1599105" cy="1595564"/>
          </a:xfrm>
          <a:prstGeom prst="rect">
            <a:avLst/>
          </a:prstGeom>
          <a:noFill/>
          <a:extLst/>
        </p:spPr>
      </p:pic>
      <p:sp>
        <p:nvSpPr>
          <p:cNvPr id="12" name="Text Placeholder 2"/>
          <p:cNvSpPr txBox="1">
            <a:spLocks/>
          </p:cNvSpPr>
          <p:nvPr/>
        </p:nvSpPr>
        <p:spPr>
          <a:xfrm>
            <a:off x="977684" y="1875853"/>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smtClean="0">
                <a:solidFill>
                  <a:schemeClr val="tx1"/>
                </a:solidFill>
                <a:latin typeface="Segoe" pitchFamily="34" charset="0"/>
              </a:rPr>
              <a:t>BranchCache</a:t>
            </a:r>
            <a:r>
              <a:rPr lang="en-US" sz="3200" dirty="0" smtClean="0">
                <a:solidFill>
                  <a:schemeClr val="tx1"/>
                </a:solidFill>
                <a:latin typeface="Segoe" pitchFamily="34" charset="0"/>
              </a:rPr>
              <a:t> accelerates e2e encrypted traffic (TLS/HTTPs, </a:t>
            </a:r>
            <a:r>
              <a:rPr lang="en-US" sz="3200" dirty="0" err="1" smtClean="0">
                <a:solidFill>
                  <a:schemeClr val="tx1"/>
                </a:solidFill>
                <a:latin typeface="Segoe" pitchFamily="34" charset="0"/>
              </a:rPr>
              <a:t>Ipsec</a:t>
            </a:r>
            <a:r>
              <a:rPr lang="en-US" sz="3200" dirty="0" smtClean="0">
                <a:solidFill>
                  <a:schemeClr val="tx1"/>
                </a:solidFill>
                <a:latin typeface="Segoe" pitchFamily="34" charset="0"/>
              </a:rPr>
              <a:t>)</a:t>
            </a:r>
          </a:p>
          <a:p>
            <a:r>
              <a:rPr lang="en-US" sz="3200" dirty="0" smtClean="0">
                <a:solidFill>
                  <a:schemeClr val="tx1"/>
                </a:solidFill>
                <a:latin typeface="Segoe" pitchFamily="34" charset="0"/>
              </a:rPr>
              <a:t>Cached data encrypted on disk and in transit between clients</a:t>
            </a:r>
          </a:p>
          <a:p>
            <a:r>
              <a:rPr lang="en-US" sz="3200" dirty="0" smtClean="0">
                <a:solidFill>
                  <a:schemeClr val="tx1"/>
                </a:solidFill>
                <a:latin typeface="Segoe" pitchFamily="34" charset="0"/>
              </a:rPr>
              <a:t>Prevents unauthorized access to cached data</a:t>
            </a:r>
          </a:p>
        </p:txBody>
      </p:sp>
      <p:pic>
        <p:nvPicPr>
          <p:cNvPr id="13" name="Picture 6" descr="laptop"/>
          <p:cNvPicPr>
            <a:picLocks noChangeAspect="1" noChangeArrowheads="1"/>
          </p:cNvPicPr>
          <p:nvPr/>
        </p:nvPicPr>
        <p:blipFill>
          <a:blip r:embed="rId5" cstate="print"/>
          <a:stretch>
            <a:fillRect/>
          </a:stretch>
        </p:blipFill>
        <p:spPr bwMode="auto">
          <a:xfrm>
            <a:off x="8637139" y="4343401"/>
            <a:ext cx="713867" cy="551569"/>
          </a:xfrm>
          <a:prstGeom prst="rect">
            <a:avLst/>
          </a:prstGeom>
          <a:noFill/>
        </p:spPr>
      </p:pic>
      <p:pic>
        <p:nvPicPr>
          <p:cNvPr id="14" name="Picture 6" descr="laptop"/>
          <p:cNvPicPr>
            <a:picLocks noChangeAspect="1" noChangeArrowheads="1"/>
          </p:cNvPicPr>
          <p:nvPr/>
        </p:nvPicPr>
        <p:blipFill>
          <a:blip r:embed="rId5" cstate="print"/>
          <a:stretch>
            <a:fillRect/>
          </a:stretch>
        </p:blipFill>
        <p:spPr bwMode="auto">
          <a:xfrm>
            <a:off x="9491939" y="4203700"/>
            <a:ext cx="713867" cy="551569"/>
          </a:xfrm>
          <a:prstGeom prst="rect">
            <a:avLst/>
          </a:prstGeom>
          <a:noFill/>
        </p:spPr>
      </p:pic>
      <p:pic>
        <p:nvPicPr>
          <p:cNvPr id="15" name="Picture 6" descr="laptop"/>
          <p:cNvPicPr>
            <a:picLocks noChangeAspect="1" noChangeArrowheads="1"/>
          </p:cNvPicPr>
          <p:nvPr/>
        </p:nvPicPr>
        <p:blipFill>
          <a:blip r:embed="rId5" cstate="print"/>
          <a:stretch>
            <a:fillRect/>
          </a:stretch>
        </p:blipFill>
        <p:spPr bwMode="auto">
          <a:xfrm>
            <a:off x="9005908" y="4849638"/>
            <a:ext cx="972061" cy="751063"/>
          </a:xfrm>
          <a:prstGeom prst="rect">
            <a:avLst/>
          </a:prstGeom>
          <a:noFill/>
        </p:spPr>
      </p:pic>
    </p:spTree>
    <p:extLst>
      <p:ext uri="{BB962C8B-B14F-4D97-AF65-F5344CB8AC3E}">
        <p14:creationId xmlns:p14="http://schemas.microsoft.com/office/powerpoint/2010/main" val="30675406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29" y="274320"/>
            <a:ext cx="10969943" cy="609398"/>
          </a:xfrm>
        </p:spPr>
        <p:txBody>
          <a:bodyPr/>
          <a:lstStyle/>
          <a:p>
            <a:r>
              <a:rPr lang="en-US" dirty="0" err="1" smtClean="0">
                <a:solidFill>
                  <a:schemeClr val="tx1"/>
                </a:solidFill>
              </a:rPr>
              <a:t>BranchCache</a:t>
            </a:r>
            <a:r>
              <a:rPr lang="en-US" dirty="0" smtClean="0">
                <a:solidFill>
                  <a:schemeClr val="tx1"/>
                </a:solidFill>
              </a:rPr>
              <a:t> Security Model</a:t>
            </a:r>
            <a:endParaRPr lang="en-US" dirty="0">
              <a:solidFill>
                <a:schemeClr val="tx1"/>
              </a:solidFill>
            </a:endParaRPr>
          </a:p>
        </p:txBody>
      </p:sp>
      <p:pic>
        <p:nvPicPr>
          <p:cNvPr id="5" name="Picture 24" descr="application server"/>
          <p:cNvPicPr>
            <a:picLocks noChangeAspect="1" noChangeArrowheads="1"/>
          </p:cNvPicPr>
          <p:nvPr/>
        </p:nvPicPr>
        <p:blipFill>
          <a:blip r:embed="rId2" cstate="print"/>
          <a:stretch>
            <a:fillRect/>
          </a:stretch>
        </p:blipFill>
        <p:spPr bwMode="auto">
          <a:xfrm>
            <a:off x="1047735" y="1127799"/>
            <a:ext cx="1369361" cy="557173"/>
          </a:xfrm>
          <a:prstGeom prst="rect">
            <a:avLst/>
          </a:prstGeom>
          <a:noFill/>
        </p:spPr>
      </p:pic>
      <p:pic>
        <p:nvPicPr>
          <p:cNvPr id="6" name="Picture 24" descr="application server"/>
          <p:cNvPicPr>
            <a:picLocks noChangeAspect="1" noChangeArrowheads="1"/>
          </p:cNvPicPr>
          <p:nvPr/>
        </p:nvPicPr>
        <p:blipFill>
          <a:blip r:embed="rId2" cstate="print"/>
          <a:stretch>
            <a:fillRect/>
          </a:stretch>
        </p:blipFill>
        <p:spPr bwMode="auto">
          <a:xfrm>
            <a:off x="9652948" y="2211608"/>
            <a:ext cx="1582265" cy="643801"/>
          </a:xfrm>
          <a:prstGeom prst="rect">
            <a:avLst/>
          </a:prstGeom>
          <a:noFill/>
        </p:spPr>
      </p:pic>
      <p:pic>
        <p:nvPicPr>
          <p:cNvPr id="10" name="Picture 6" descr="laptop"/>
          <p:cNvPicPr>
            <a:picLocks noChangeAspect="1" noChangeArrowheads="1"/>
          </p:cNvPicPr>
          <p:nvPr/>
        </p:nvPicPr>
        <p:blipFill>
          <a:blip r:embed="rId3" cstate="print"/>
          <a:stretch>
            <a:fillRect/>
          </a:stretch>
        </p:blipFill>
        <p:spPr bwMode="auto">
          <a:xfrm>
            <a:off x="3998990" y="4117427"/>
            <a:ext cx="1190950" cy="770096"/>
          </a:xfrm>
          <a:prstGeom prst="rect">
            <a:avLst/>
          </a:prstGeom>
          <a:noFill/>
        </p:spPr>
      </p:pic>
      <p:pic>
        <p:nvPicPr>
          <p:cNvPr id="11" name="Picture 6" descr="laptop"/>
          <p:cNvPicPr>
            <a:picLocks noChangeAspect="1" noChangeArrowheads="1"/>
          </p:cNvPicPr>
          <p:nvPr/>
        </p:nvPicPr>
        <p:blipFill>
          <a:blip r:embed="rId3" cstate="print"/>
          <a:stretch>
            <a:fillRect/>
          </a:stretch>
        </p:blipFill>
        <p:spPr bwMode="auto">
          <a:xfrm>
            <a:off x="9379049" y="1153674"/>
            <a:ext cx="1190950" cy="770096"/>
          </a:xfrm>
          <a:prstGeom prst="rect">
            <a:avLst/>
          </a:prstGeom>
          <a:noFill/>
        </p:spPr>
      </p:pic>
      <p:sp>
        <p:nvSpPr>
          <p:cNvPr id="12" name="Freeform 11"/>
          <p:cNvSpPr/>
          <p:nvPr/>
        </p:nvSpPr>
        <p:spPr>
          <a:xfrm rot="866364">
            <a:off x="1593216" y="1985723"/>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b="1">
              <a:effectLst>
                <a:outerShdw blurRad="38100" dist="38100" dir="2700000" algn="tl">
                  <a:srgbClr val="000000">
                    <a:alpha val="43137"/>
                  </a:srgbClr>
                </a:outerShdw>
              </a:effectLst>
              <a:latin typeface="Segoe" pitchFamily="34" charset="0"/>
            </a:endParaRPr>
          </a:p>
        </p:txBody>
      </p:sp>
      <p:sp>
        <p:nvSpPr>
          <p:cNvPr id="13" name="Freeform 12"/>
          <p:cNvSpPr/>
          <p:nvPr/>
        </p:nvSpPr>
        <p:spPr>
          <a:xfrm rot="11703176">
            <a:off x="1827276" y="1981330"/>
            <a:ext cx="2885536" cy="17228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b="1">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rot="10800000" flipV="1">
            <a:off x="203148" y="2502874"/>
            <a:ext cx="3049911" cy="830997"/>
          </a:xfrm>
          <a:prstGeom prst="rect">
            <a:avLst/>
          </a:prstGeom>
          <a:noFill/>
          <a:ln>
            <a:noFill/>
          </a:ln>
        </p:spPr>
        <p:txBody>
          <a:bodyPr wrap="square" rtlCol="0">
            <a:spAutoFit/>
          </a:bodyPr>
          <a:lstStyle/>
          <a:p>
            <a:pPr defTabSz="914363"/>
            <a:r>
              <a:rPr lang="en-US" sz="1600" dirty="0">
                <a:latin typeface="Segoe" pitchFamily="34" charset="0"/>
              </a:rPr>
              <a:t>Server </a:t>
            </a:r>
            <a:r>
              <a:rPr lang="en-US" sz="1600" b="1" dirty="0">
                <a:latin typeface="Segoe" pitchFamily="34" charset="0"/>
              </a:rPr>
              <a:t>authenticates</a:t>
            </a:r>
            <a:r>
              <a:rPr lang="en-US" sz="1600" dirty="0">
                <a:latin typeface="Segoe" pitchFamily="34" charset="0"/>
              </a:rPr>
              <a:t> the client and performs </a:t>
            </a:r>
            <a:r>
              <a:rPr lang="en-US" sz="1600" b="1" dirty="0">
                <a:latin typeface="Segoe" pitchFamily="34" charset="0"/>
              </a:rPr>
              <a:t>authorization</a:t>
            </a:r>
            <a:r>
              <a:rPr lang="en-US" sz="1600" dirty="0">
                <a:latin typeface="Segoe" pitchFamily="34" charset="0"/>
              </a:rPr>
              <a:t> </a:t>
            </a:r>
            <a:r>
              <a:rPr lang="en-US" sz="1600" dirty="0" smtClean="0">
                <a:latin typeface="Segoe" pitchFamily="34" charset="0"/>
              </a:rPr>
              <a:t>checks.</a:t>
            </a:r>
            <a:endParaRPr lang="en-US" sz="1600" b="1" dirty="0">
              <a:latin typeface="Segoe" pitchFamily="34" charset="0"/>
            </a:endParaRPr>
          </a:p>
        </p:txBody>
      </p:sp>
      <p:sp>
        <p:nvSpPr>
          <p:cNvPr id="15" name="TextBox 14"/>
          <p:cNvSpPr txBox="1"/>
          <p:nvPr/>
        </p:nvSpPr>
        <p:spPr>
          <a:xfrm rot="10800000" flipV="1">
            <a:off x="3359700" y="1432921"/>
            <a:ext cx="4642229" cy="830997"/>
          </a:xfrm>
          <a:prstGeom prst="rect">
            <a:avLst/>
          </a:prstGeom>
          <a:noFill/>
          <a:ln>
            <a:noFill/>
          </a:ln>
        </p:spPr>
        <p:txBody>
          <a:bodyPr wrap="square" rtlCol="0">
            <a:spAutoFit/>
          </a:bodyPr>
          <a:lstStyle/>
          <a:p>
            <a:pPr defTabSz="914363"/>
            <a:r>
              <a:rPr lang="en-US" sz="1600" dirty="0">
                <a:latin typeface="Segoe" pitchFamily="34" charset="0"/>
              </a:rPr>
              <a:t>Server transmits content information structure to the client only if the client has access.  Transfer happens over the accelerated protocol.</a:t>
            </a:r>
            <a:endParaRPr lang="en-US" sz="1600" b="1" dirty="0">
              <a:latin typeface="Segoe" pitchFamily="34" charset="0"/>
            </a:endParaRPr>
          </a:p>
        </p:txBody>
      </p:sp>
      <p:sp>
        <p:nvSpPr>
          <p:cNvPr id="16" name="TextBox 15"/>
          <p:cNvSpPr txBox="1"/>
          <p:nvPr/>
        </p:nvSpPr>
        <p:spPr>
          <a:xfrm rot="10800000" flipV="1">
            <a:off x="914162" y="4624473"/>
            <a:ext cx="3235064" cy="1323439"/>
          </a:xfrm>
          <a:prstGeom prst="rect">
            <a:avLst/>
          </a:prstGeom>
          <a:noFill/>
          <a:ln>
            <a:noFill/>
          </a:ln>
        </p:spPr>
        <p:txBody>
          <a:bodyPr wrap="square" rtlCol="0">
            <a:spAutoFit/>
          </a:bodyPr>
          <a:lstStyle/>
          <a:p>
            <a:pPr defTabSz="914363"/>
            <a:r>
              <a:rPr lang="en-US" sz="1600" dirty="0">
                <a:latin typeface="Segoe" pitchFamily="34" charset="0"/>
              </a:rPr>
              <a:t>Client uses content information structure to calculate:</a:t>
            </a:r>
          </a:p>
          <a:p>
            <a:pPr defTabSz="914363"/>
            <a:endParaRPr lang="en-US" sz="1600" dirty="0">
              <a:latin typeface="Segoe" pitchFamily="34" charset="0"/>
            </a:endParaRPr>
          </a:p>
          <a:p>
            <a:pPr defTabSz="914363"/>
            <a:r>
              <a:rPr lang="en-US" sz="1600" dirty="0">
                <a:latin typeface="Segoe" pitchFamily="34" charset="0"/>
              </a:rPr>
              <a:t>-</a:t>
            </a:r>
            <a:r>
              <a:rPr lang="en-US" sz="1600" b="1" dirty="0">
                <a:solidFill>
                  <a:srgbClr val="FFC000"/>
                </a:solidFill>
                <a:latin typeface="Segoe" pitchFamily="34" charset="0"/>
              </a:rPr>
              <a:t>segment id </a:t>
            </a:r>
            <a:r>
              <a:rPr lang="en-US" sz="1600" dirty="0">
                <a:latin typeface="Segoe" pitchFamily="34" charset="0"/>
              </a:rPr>
              <a:t>(public)</a:t>
            </a:r>
          </a:p>
          <a:p>
            <a:pPr defTabSz="914363"/>
            <a:r>
              <a:rPr lang="en-US" sz="1600" dirty="0">
                <a:latin typeface="Segoe" pitchFamily="34" charset="0"/>
              </a:rPr>
              <a:t>-</a:t>
            </a:r>
            <a:r>
              <a:rPr lang="en-US" sz="1600" b="1" dirty="0">
                <a:solidFill>
                  <a:srgbClr val="00B050"/>
                </a:solidFill>
                <a:latin typeface="Segoe" pitchFamily="34" charset="0"/>
              </a:rPr>
              <a:t>encryption key </a:t>
            </a:r>
            <a:r>
              <a:rPr lang="en-US" sz="1600" dirty="0">
                <a:latin typeface="Segoe" pitchFamily="34" charset="0"/>
              </a:rPr>
              <a:t>(private)</a:t>
            </a:r>
          </a:p>
        </p:txBody>
      </p:sp>
      <p:grpSp>
        <p:nvGrpSpPr>
          <p:cNvPr id="17" name="Group 46"/>
          <p:cNvGrpSpPr/>
          <p:nvPr/>
        </p:nvGrpSpPr>
        <p:grpSpPr>
          <a:xfrm rot="11795292" flipH="1">
            <a:off x="4771205" y="4406817"/>
            <a:ext cx="1596951" cy="730939"/>
            <a:chOff x="4691270" y="2128838"/>
            <a:chExt cx="978383" cy="730939"/>
          </a:xfrm>
        </p:grpSpPr>
        <p:sp>
          <p:nvSpPr>
            <p:cNvPr id="18" name="Arc 17"/>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p>
          </p:txBody>
        </p:sp>
        <p:sp>
          <p:nvSpPr>
            <p:cNvPr id="19" name="Arc 18"/>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p>
          </p:txBody>
        </p:sp>
        <p:sp>
          <p:nvSpPr>
            <p:cNvPr id="20" name="Arc 19"/>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p>
          </p:txBody>
        </p:sp>
      </p:grpSp>
      <p:sp>
        <p:nvSpPr>
          <p:cNvPr id="21" name="TextBox 20"/>
          <p:cNvSpPr txBox="1"/>
          <p:nvPr/>
        </p:nvSpPr>
        <p:spPr>
          <a:xfrm rot="10800000" flipV="1">
            <a:off x="4887032" y="5421332"/>
            <a:ext cx="3126716" cy="584775"/>
          </a:xfrm>
          <a:prstGeom prst="rect">
            <a:avLst/>
          </a:prstGeom>
          <a:noFill/>
          <a:ln>
            <a:noFill/>
          </a:ln>
        </p:spPr>
        <p:txBody>
          <a:bodyPr wrap="square" rtlCol="0">
            <a:spAutoFit/>
          </a:bodyPr>
          <a:lstStyle/>
          <a:p>
            <a:pPr defTabSz="914363"/>
            <a:r>
              <a:rPr lang="en-US" sz="1600" dirty="0">
                <a:latin typeface="Segoe" pitchFamily="34" charset="0"/>
              </a:rPr>
              <a:t>Client multicasts the </a:t>
            </a:r>
            <a:r>
              <a:rPr lang="en-US" sz="1600" b="1" dirty="0">
                <a:solidFill>
                  <a:srgbClr val="FFC000"/>
                </a:solidFill>
                <a:latin typeface="Segoe" pitchFamily="34" charset="0"/>
              </a:rPr>
              <a:t>segment id</a:t>
            </a:r>
            <a:r>
              <a:rPr lang="en-US" sz="1600" dirty="0">
                <a:latin typeface="Segoe" pitchFamily="34" charset="0"/>
              </a:rPr>
              <a:t> to find a peer with the </a:t>
            </a:r>
            <a:r>
              <a:rPr lang="en-US" sz="1600" dirty="0" smtClean="0">
                <a:latin typeface="Segoe" pitchFamily="34" charset="0"/>
              </a:rPr>
              <a:t>data.</a:t>
            </a:r>
            <a:endParaRPr lang="en-US" sz="1600" b="1" dirty="0">
              <a:latin typeface="Segoe" pitchFamily="34" charset="0"/>
            </a:endParaRPr>
          </a:p>
        </p:txBody>
      </p:sp>
      <p:sp>
        <p:nvSpPr>
          <p:cNvPr id="22" name="Freeform 21"/>
          <p:cNvSpPr/>
          <p:nvPr/>
        </p:nvSpPr>
        <p:spPr>
          <a:xfrm rot="12497144" flipH="1">
            <a:off x="6142183" y="1662555"/>
            <a:ext cx="2297992" cy="299533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b="1">
              <a:effectLst>
                <a:outerShdw blurRad="38100" dist="38100" dir="2700000" algn="tl">
                  <a:srgbClr val="000000">
                    <a:alpha val="43137"/>
                  </a:srgbClr>
                </a:outerShdw>
              </a:effectLst>
              <a:latin typeface="Segoe" pitchFamily="34" charset="0"/>
            </a:endParaRPr>
          </a:p>
        </p:txBody>
      </p:sp>
      <p:sp>
        <p:nvSpPr>
          <p:cNvPr id="23" name="TextBox 22"/>
          <p:cNvSpPr txBox="1"/>
          <p:nvPr/>
        </p:nvSpPr>
        <p:spPr>
          <a:xfrm rot="10800000" flipV="1">
            <a:off x="7291178" y="3301034"/>
            <a:ext cx="3859795" cy="830997"/>
          </a:xfrm>
          <a:prstGeom prst="rect">
            <a:avLst/>
          </a:prstGeom>
          <a:noFill/>
          <a:ln>
            <a:noFill/>
          </a:ln>
        </p:spPr>
        <p:txBody>
          <a:bodyPr wrap="square" rtlCol="0">
            <a:spAutoFit/>
          </a:bodyPr>
          <a:lstStyle/>
          <a:p>
            <a:pPr defTabSz="914363"/>
            <a:r>
              <a:rPr lang="en-US" sz="1600" dirty="0">
                <a:latin typeface="Segoe" pitchFamily="34" charset="0"/>
              </a:rPr>
              <a:t>Client downloads encrypted blocks from a peer or the hosted cache and decrypts them with the </a:t>
            </a:r>
            <a:r>
              <a:rPr lang="en-US" sz="1600" b="1" dirty="0">
                <a:solidFill>
                  <a:srgbClr val="00B050"/>
                </a:solidFill>
                <a:latin typeface="Segoe" pitchFamily="34" charset="0"/>
              </a:rPr>
              <a:t>encryption </a:t>
            </a:r>
            <a:r>
              <a:rPr lang="en-US" sz="1600" b="1" dirty="0" smtClean="0">
                <a:solidFill>
                  <a:srgbClr val="00B050"/>
                </a:solidFill>
                <a:latin typeface="Segoe" pitchFamily="34" charset="0"/>
              </a:rPr>
              <a:t>key</a:t>
            </a:r>
            <a:r>
              <a:rPr lang="en-US" sz="1600" dirty="0">
                <a:latin typeface="Segoe" pitchFamily="34" charset="0"/>
              </a:rPr>
              <a:t>.</a:t>
            </a:r>
            <a:endParaRPr lang="en-US" sz="1600" b="1" dirty="0">
              <a:latin typeface="Segoe" pitchFamily="34" charset="0"/>
            </a:endParaRPr>
          </a:p>
        </p:txBody>
      </p:sp>
      <p:sp>
        <p:nvSpPr>
          <p:cNvPr id="24" name="TextBox 23"/>
          <p:cNvSpPr txBox="1"/>
          <p:nvPr/>
        </p:nvSpPr>
        <p:spPr>
          <a:xfrm rot="10800000" flipV="1">
            <a:off x="8677586" y="5421330"/>
            <a:ext cx="3333637" cy="338554"/>
          </a:xfrm>
          <a:prstGeom prst="rect">
            <a:avLst/>
          </a:prstGeom>
          <a:noFill/>
          <a:ln>
            <a:noFill/>
          </a:ln>
        </p:spPr>
        <p:txBody>
          <a:bodyPr wrap="square" rtlCol="0">
            <a:spAutoFit/>
          </a:bodyPr>
          <a:lstStyle/>
          <a:p>
            <a:pPr defTabSz="914363"/>
            <a:r>
              <a:rPr lang="en-US" sz="1600" dirty="0">
                <a:latin typeface="Segoe" pitchFamily="34" charset="0"/>
              </a:rPr>
              <a:t>Cached data is stored in </a:t>
            </a:r>
            <a:r>
              <a:rPr lang="en-US" sz="1600" dirty="0" smtClean="0">
                <a:latin typeface="Segoe" pitchFamily="34" charset="0"/>
              </a:rPr>
              <a:t>encrypted.</a:t>
            </a:r>
            <a:endParaRPr lang="en-US" sz="1600" b="1" dirty="0">
              <a:latin typeface="Segoe" pitchFamily="34" charset="0"/>
            </a:endParaRPr>
          </a:p>
        </p:txBody>
      </p:sp>
    </p:spTree>
    <p:extLst>
      <p:ext uri="{BB962C8B-B14F-4D97-AF65-F5344CB8AC3E}">
        <p14:creationId xmlns:p14="http://schemas.microsoft.com/office/powerpoint/2010/main" val="32522178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21" grpId="0"/>
      <p:bldP spid="22"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ig-disc.png"/>
          <p:cNvPicPr>
            <a:picLocks noChangeAspect="1"/>
          </p:cNvPicPr>
          <p:nvPr/>
        </p:nvPicPr>
        <p:blipFill>
          <a:blip r:embed="rId3" cstate="screen">
            <a:duotone>
              <a:schemeClr val="accent1">
                <a:shade val="45000"/>
                <a:satMod val="135000"/>
              </a:schemeClr>
              <a:prstClr val="white"/>
            </a:duotone>
          </a:blip>
          <a:stretch>
            <a:fillRect/>
          </a:stretch>
        </p:blipFill>
        <p:spPr>
          <a:xfrm>
            <a:off x="383465" y="1456267"/>
            <a:ext cx="11608879" cy="5401732"/>
          </a:xfrm>
          <a:prstGeom prst="rect">
            <a:avLst/>
          </a:prstGeom>
          <a:effectLst/>
        </p:spPr>
      </p:pic>
      <p:sp>
        <p:nvSpPr>
          <p:cNvPr id="2" name="Title 1"/>
          <p:cNvSpPr>
            <a:spLocks noGrp="1"/>
          </p:cNvSpPr>
          <p:nvPr>
            <p:ph type="title"/>
          </p:nvPr>
        </p:nvSpPr>
        <p:spPr/>
        <p:txBody>
          <a:bodyPr/>
          <a:lstStyle/>
          <a:p>
            <a:r>
              <a:rPr dirty="0" smtClean="0"/>
              <a:t>Deployment</a:t>
            </a:r>
            <a:endParaRPr lang="en-US" dirty="0"/>
          </a:p>
        </p:txBody>
      </p:sp>
      <p:sp>
        <p:nvSpPr>
          <p:cNvPr id="53" name="TextBox 52"/>
          <p:cNvSpPr txBox="1"/>
          <p:nvPr/>
        </p:nvSpPr>
        <p:spPr>
          <a:xfrm>
            <a:off x="333292" y="2481455"/>
            <a:ext cx="3336172" cy="1015663"/>
          </a:xfrm>
          <a:prstGeom prst="rect">
            <a:avLst/>
          </a:prstGeom>
          <a:noFill/>
        </p:spPr>
        <p:txBody>
          <a:bodyPr wrap="square" rtlCol="0">
            <a:spAutoFit/>
          </a:bodyPr>
          <a:lstStyle/>
          <a:p>
            <a:pPr defTabSz="914400">
              <a:defRPr/>
            </a:pPr>
            <a:r>
              <a:rPr lang="en-US" sz="1400" kern="0" dirty="0" smtClean="0">
                <a:solidFill>
                  <a:prstClr val="white"/>
                </a:solidFill>
                <a:latin typeface="Segoe" pitchFamily="34" charset="0"/>
              </a:rPr>
              <a:t>Install the optional </a:t>
            </a:r>
            <a:r>
              <a:rPr lang="en-US" sz="1400" kern="0" dirty="0" err="1" smtClean="0">
                <a:solidFill>
                  <a:prstClr val="white"/>
                </a:solidFill>
                <a:latin typeface="Segoe" pitchFamily="34" charset="0"/>
              </a:rPr>
              <a:t>BranchCache</a:t>
            </a:r>
            <a:r>
              <a:rPr lang="en-US" sz="1400" kern="0" dirty="0" smtClean="0">
                <a:solidFill>
                  <a:prstClr val="white"/>
                </a:solidFill>
                <a:latin typeface="Segoe" pitchFamily="34" charset="0"/>
              </a:rPr>
              <a:t> component on Windows web and file servers</a:t>
            </a:r>
          </a:p>
          <a:p>
            <a:pPr defTabSz="914400">
              <a:defRPr/>
            </a:pPr>
            <a:endParaRPr lang="en-US" kern="0" dirty="0">
              <a:solidFill>
                <a:prstClr val="white"/>
              </a:solidFill>
              <a:latin typeface="Segoe" pitchFamily="34" charset="0"/>
            </a:endParaRPr>
          </a:p>
        </p:txBody>
      </p:sp>
      <p:sp>
        <p:nvSpPr>
          <p:cNvPr id="58" name="TextBox 57"/>
          <p:cNvSpPr txBox="1"/>
          <p:nvPr/>
        </p:nvSpPr>
        <p:spPr>
          <a:xfrm>
            <a:off x="5407501" y="548608"/>
            <a:ext cx="3624351" cy="523220"/>
          </a:xfrm>
          <a:prstGeom prst="rect">
            <a:avLst/>
          </a:prstGeom>
          <a:noFill/>
        </p:spPr>
        <p:txBody>
          <a:bodyPr wrap="square" rtlCol="0">
            <a:spAutoFit/>
          </a:bodyPr>
          <a:lstStyle/>
          <a:p>
            <a:pPr defTabSz="914400">
              <a:defRPr/>
            </a:pPr>
            <a:r>
              <a:rPr lang="en-US" sz="1400" kern="0" dirty="0" smtClean="0">
                <a:solidFill>
                  <a:prstClr val="white"/>
                </a:solidFill>
                <a:latin typeface="Segoe" pitchFamily="34" charset="0"/>
              </a:rPr>
              <a:t>Enable </a:t>
            </a:r>
            <a:r>
              <a:rPr lang="en-US" sz="1400" kern="0" dirty="0" err="1" smtClean="0">
                <a:solidFill>
                  <a:prstClr val="white"/>
                </a:solidFill>
                <a:latin typeface="Segoe" pitchFamily="34" charset="0"/>
              </a:rPr>
              <a:t>BranchCache</a:t>
            </a:r>
            <a:r>
              <a:rPr lang="en-US" sz="1400" kern="0" dirty="0" smtClean="0">
                <a:solidFill>
                  <a:prstClr val="white"/>
                </a:solidFill>
                <a:latin typeface="Segoe" pitchFamily="34" charset="0"/>
              </a:rPr>
              <a:t> on clients with PowerShell or Group Policy.</a:t>
            </a:r>
          </a:p>
        </p:txBody>
      </p:sp>
      <p:grpSp>
        <p:nvGrpSpPr>
          <p:cNvPr id="81" name="Group 80"/>
          <p:cNvGrpSpPr/>
          <p:nvPr/>
        </p:nvGrpSpPr>
        <p:grpSpPr>
          <a:xfrm>
            <a:off x="470955" y="300406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4"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5" cstate="print"/>
            <a:stretch>
              <a:fillRect/>
            </a:stretch>
          </p:blipFill>
          <p:spPr bwMode="auto">
            <a:xfrm>
              <a:off x="1501424" y="3173395"/>
              <a:ext cx="1027288" cy="557173"/>
            </a:xfrm>
            <a:prstGeom prst="rect">
              <a:avLst/>
            </a:prstGeom>
            <a:noFill/>
          </p:spPr>
        </p:pic>
        <p:pic>
          <p:nvPicPr>
            <p:cNvPr id="39" name="Picture 24" descr="application server"/>
            <p:cNvPicPr>
              <a:picLocks noChangeAspect="1" noChangeArrowheads="1"/>
            </p:cNvPicPr>
            <p:nvPr/>
          </p:nvPicPr>
          <p:blipFill>
            <a:blip r:embed="rId5" cstate="print"/>
            <a:stretch>
              <a:fillRect/>
            </a:stretch>
          </p:blipFill>
          <p:spPr bwMode="auto">
            <a:xfrm>
              <a:off x="2380282" y="3443543"/>
              <a:ext cx="1187008" cy="643801"/>
            </a:xfrm>
            <a:prstGeom prst="rect">
              <a:avLst/>
            </a:prstGeom>
            <a:noFill/>
          </p:spPr>
        </p:pic>
        <p:pic>
          <p:nvPicPr>
            <p:cNvPr id="40" name="Picture 24" descr="application server"/>
            <p:cNvPicPr>
              <a:picLocks noChangeAspect="1" noChangeArrowheads="1"/>
            </p:cNvPicPr>
            <p:nvPr/>
          </p:nvPicPr>
          <p:blipFill>
            <a:blip r:embed="rId5" cstate="print"/>
            <a:stretch>
              <a:fillRect/>
            </a:stretch>
          </p:blipFill>
          <p:spPr bwMode="auto">
            <a:xfrm>
              <a:off x="1001888" y="3628239"/>
              <a:ext cx="917223" cy="497477"/>
            </a:xfrm>
            <a:prstGeom prst="rect">
              <a:avLst/>
            </a:prstGeom>
            <a:noFill/>
          </p:spPr>
        </p:pic>
        <p:sp>
          <p:nvSpPr>
            <p:cNvPr id="45" name="TextBox 44"/>
            <p:cNvSpPr txBox="1"/>
            <p:nvPr/>
          </p:nvSpPr>
          <p:spPr>
            <a:xfrm>
              <a:off x="1134534" y="3341609"/>
              <a:ext cx="303287"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IIS</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120421" y="4046695"/>
              <a:ext cx="826403"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File Server</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2238919" y="4042465"/>
              <a:ext cx="974318" cy="523220"/>
            </a:xfrm>
            <a:prstGeom prst="rect">
              <a:avLst/>
            </a:prstGeom>
            <a:noFill/>
          </p:spPr>
          <p:txBody>
            <a:bodyPr wrap="none" rtlCol="0">
              <a:spAutoFit/>
            </a:bodyPr>
            <a:lstStyle/>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Group Policy</a:t>
              </a:r>
            </a:p>
            <a:p>
              <a:pPr algn="ct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Management</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grpSp>
      <p:pic>
        <p:nvPicPr>
          <p:cNvPr id="35" name="Picture 2" descr="C:\Users\arib\Pictures\Presentation Stuff\Platform4.png"/>
          <p:cNvPicPr>
            <a:picLocks noChangeAspect="1" noChangeArrowheads="1"/>
          </p:cNvPicPr>
          <p:nvPr/>
        </p:nvPicPr>
        <p:blipFill>
          <a:blip r:embed="rId6" cstate="screen"/>
          <a:srcRect/>
          <a:stretch>
            <a:fillRect/>
          </a:stretch>
        </p:blipFill>
        <p:spPr bwMode="auto">
          <a:xfrm>
            <a:off x="5903470" y="3173395"/>
            <a:ext cx="5751540" cy="2884488"/>
          </a:xfrm>
          <a:prstGeom prst="rect">
            <a:avLst/>
          </a:prstGeom>
          <a:noFill/>
        </p:spPr>
      </p:pic>
      <p:pic>
        <p:nvPicPr>
          <p:cNvPr id="70" name="Picture 6" descr="laptop"/>
          <p:cNvPicPr>
            <a:picLocks noChangeAspect="1" noChangeArrowheads="1"/>
          </p:cNvPicPr>
          <p:nvPr/>
        </p:nvPicPr>
        <p:blipFill>
          <a:blip r:embed="rId7" cstate="print"/>
          <a:stretch>
            <a:fillRect/>
          </a:stretch>
        </p:blipFill>
        <p:spPr bwMode="auto">
          <a:xfrm>
            <a:off x="8155982" y="3217607"/>
            <a:ext cx="767437" cy="496243"/>
          </a:xfrm>
          <a:prstGeom prst="rect">
            <a:avLst/>
          </a:prstGeom>
          <a:noFill/>
        </p:spPr>
      </p:pic>
      <p:grpSp>
        <p:nvGrpSpPr>
          <p:cNvPr id="84" name="Group 83"/>
          <p:cNvGrpSpPr/>
          <p:nvPr/>
        </p:nvGrpSpPr>
        <p:grpSpPr>
          <a:xfrm>
            <a:off x="6622402" y="1599971"/>
            <a:ext cx="3649553" cy="1854664"/>
            <a:chOff x="4938564" y="1637318"/>
            <a:chExt cx="2737878" cy="1854664"/>
          </a:xfrm>
        </p:grpSpPr>
        <p:pic>
          <p:nvPicPr>
            <p:cNvPr id="42" name="Picture 3" descr="C:\Users\arib\Pictures\Presentation Stuff\Platform2.png"/>
            <p:cNvPicPr>
              <a:picLocks noChangeAspect="1" noChangeArrowheads="1"/>
            </p:cNvPicPr>
            <p:nvPr/>
          </p:nvPicPr>
          <p:blipFill>
            <a:blip r:embed="rId8" cstate="screen"/>
            <a:srcRect/>
            <a:stretch>
              <a:fillRect/>
            </a:stretch>
          </p:blipFill>
          <p:spPr bwMode="auto">
            <a:xfrm>
              <a:off x="4938564" y="1743241"/>
              <a:ext cx="2737878" cy="1748741"/>
            </a:xfrm>
            <a:prstGeom prst="rect">
              <a:avLst/>
            </a:prstGeom>
            <a:noFill/>
          </p:spPr>
        </p:pic>
        <p:pic>
          <p:nvPicPr>
            <p:cNvPr id="71" name="Picture 6" descr="laptop"/>
            <p:cNvPicPr>
              <a:picLocks noChangeAspect="1" noChangeArrowheads="1"/>
            </p:cNvPicPr>
            <p:nvPr/>
          </p:nvPicPr>
          <p:blipFill>
            <a:blip r:embed="rId9" cstate="print"/>
            <a:stretch>
              <a:fillRect/>
            </a:stretch>
          </p:blipFill>
          <p:spPr bwMode="auto">
            <a:xfrm>
              <a:off x="6556020" y="1853682"/>
              <a:ext cx="588645" cy="507377"/>
            </a:xfrm>
            <a:prstGeom prst="rect">
              <a:avLst/>
            </a:prstGeom>
            <a:noFill/>
          </p:spPr>
        </p:pic>
        <p:pic>
          <p:nvPicPr>
            <p:cNvPr id="72" name="Picture 6" descr="laptop"/>
            <p:cNvPicPr>
              <a:picLocks noChangeAspect="1" noChangeArrowheads="1"/>
            </p:cNvPicPr>
            <p:nvPr/>
          </p:nvPicPr>
          <p:blipFill>
            <a:blip r:embed="rId9" cstate="print"/>
            <a:stretch>
              <a:fillRect/>
            </a:stretch>
          </p:blipFill>
          <p:spPr bwMode="auto">
            <a:xfrm>
              <a:off x="5880300" y="1637318"/>
              <a:ext cx="588645" cy="507377"/>
            </a:xfrm>
            <a:prstGeom prst="rect">
              <a:avLst/>
            </a:prstGeom>
            <a:noFill/>
          </p:spPr>
        </p:pic>
        <p:pic>
          <p:nvPicPr>
            <p:cNvPr id="73" name="Picture 6" descr="laptop"/>
            <p:cNvPicPr>
              <a:picLocks noChangeAspect="1" noChangeArrowheads="1"/>
            </p:cNvPicPr>
            <p:nvPr/>
          </p:nvPicPr>
          <p:blipFill>
            <a:blip r:embed="rId9" cstate="print"/>
            <a:stretch>
              <a:fillRect/>
            </a:stretch>
          </p:blipFill>
          <p:spPr bwMode="auto">
            <a:xfrm>
              <a:off x="5997500" y="1974262"/>
              <a:ext cx="588645" cy="507377"/>
            </a:xfrm>
            <a:prstGeom prst="rect">
              <a:avLst/>
            </a:prstGeom>
            <a:noFill/>
          </p:spPr>
        </p:pic>
      </p:grpSp>
      <p:grpSp>
        <p:nvGrpSpPr>
          <p:cNvPr id="83" name="Group 82"/>
          <p:cNvGrpSpPr/>
          <p:nvPr/>
        </p:nvGrpSpPr>
        <p:grpSpPr>
          <a:xfrm>
            <a:off x="3528311" y="1428245"/>
            <a:ext cx="3649553" cy="1748741"/>
            <a:chOff x="2646923" y="1443893"/>
            <a:chExt cx="2737878" cy="1748741"/>
          </a:xfrm>
        </p:grpSpPr>
        <p:pic>
          <p:nvPicPr>
            <p:cNvPr id="41" name="Picture 3" descr="C:\Users\arib\Pictures\Presentation Stuff\Platform2.png"/>
            <p:cNvPicPr>
              <a:picLocks noChangeAspect="1" noChangeArrowheads="1"/>
            </p:cNvPicPr>
            <p:nvPr/>
          </p:nvPicPr>
          <p:blipFill>
            <a:blip r:embed="rId8" cstate="screen"/>
            <a:srcRect/>
            <a:stretch>
              <a:fillRect/>
            </a:stretch>
          </p:blipFill>
          <p:spPr bwMode="auto">
            <a:xfrm>
              <a:off x="2646923" y="1443893"/>
              <a:ext cx="2737878" cy="1748741"/>
            </a:xfrm>
            <a:prstGeom prst="rect">
              <a:avLst/>
            </a:prstGeom>
            <a:noFill/>
          </p:spPr>
        </p:pic>
        <p:pic>
          <p:nvPicPr>
            <p:cNvPr id="74" name="Picture 6" descr="laptop"/>
            <p:cNvPicPr>
              <a:picLocks noChangeAspect="1" noChangeArrowheads="1"/>
            </p:cNvPicPr>
            <p:nvPr/>
          </p:nvPicPr>
          <p:blipFill>
            <a:blip r:embed="rId9" cstate="print"/>
            <a:stretch>
              <a:fillRect/>
            </a:stretch>
          </p:blipFill>
          <p:spPr bwMode="auto">
            <a:xfrm>
              <a:off x="4166800" y="1535095"/>
              <a:ext cx="588645" cy="507377"/>
            </a:xfrm>
            <a:prstGeom prst="rect">
              <a:avLst/>
            </a:prstGeom>
            <a:noFill/>
          </p:spPr>
        </p:pic>
        <p:pic>
          <p:nvPicPr>
            <p:cNvPr id="75" name="Picture 6" descr="laptop"/>
            <p:cNvPicPr>
              <a:picLocks noChangeAspect="1" noChangeArrowheads="1"/>
            </p:cNvPicPr>
            <p:nvPr/>
          </p:nvPicPr>
          <p:blipFill>
            <a:blip r:embed="rId9" cstate="print"/>
            <a:stretch>
              <a:fillRect/>
            </a:stretch>
          </p:blipFill>
          <p:spPr bwMode="auto">
            <a:xfrm>
              <a:off x="3023800" y="1458895"/>
              <a:ext cx="588645" cy="507377"/>
            </a:xfrm>
            <a:prstGeom prst="rect">
              <a:avLst/>
            </a:prstGeom>
            <a:noFill/>
          </p:spPr>
        </p:pic>
        <p:pic>
          <p:nvPicPr>
            <p:cNvPr id="76" name="Picture 6" descr="laptop"/>
            <p:cNvPicPr>
              <a:picLocks noChangeAspect="1" noChangeArrowheads="1"/>
            </p:cNvPicPr>
            <p:nvPr/>
          </p:nvPicPr>
          <p:blipFill>
            <a:blip r:embed="rId9" cstate="print"/>
            <a:stretch>
              <a:fillRect/>
            </a:stretch>
          </p:blipFill>
          <p:spPr bwMode="auto">
            <a:xfrm>
              <a:off x="3557200" y="1637318"/>
              <a:ext cx="588645" cy="507377"/>
            </a:xfrm>
            <a:prstGeom prst="rect">
              <a:avLst/>
            </a:prstGeom>
            <a:noFill/>
          </p:spPr>
        </p:pic>
      </p:grpSp>
      <p:cxnSp>
        <p:nvCxnSpPr>
          <p:cNvPr id="64" name="Straight Connector 63"/>
          <p:cNvCxnSpPr/>
          <p:nvPr/>
        </p:nvCxnSpPr>
        <p:spPr>
          <a:xfrm flipV="1">
            <a:off x="5071154" y="3888829"/>
            <a:ext cx="1493743" cy="33867"/>
          </a:xfrm>
          <a:prstGeom prst="line">
            <a:avLst/>
          </a:prstGeom>
          <a:noFill/>
          <a:ln w="28575" cap="flat" cmpd="sng" algn="ctr">
            <a:solidFill>
              <a:srgbClr val="FFC000"/>
            </a:solidFill>
            <a:prstDash val="solid"/>
          </a:ln>
          <a:effectLst/>
        </p:spPr>
      </p:cxnSp>
      <p:sp>
        <p:nvSpPr>
          <p:cNvPr id="61" name="TextBox 60"/>
          <p:cNvSpPr txBox="1"/>
          <p:nvPr/>
        </p:nvSpPr>
        <p:spPr>
          <a:xfrm>
            <a:off x="5889219" y="5118914"/>
            <a:ext cx="3034200" cy="523220"/>
          </a:xfrm>
          <a:prstGeom prst="rect">
            <a:avLst/>
          </a:prstGeom>
          <a:noFill/>
        </p:spPr>
        <p:txBody>
          <a:bodyPr wrap="square" rtlCol="0">
            <a:spAutoFit/>
          </a:bodyPr>
          <a:lstStyle/>
          <a:p>
            <a:pPr marL="0" lvl="1" defTabSz="914400">
              <a:defRPr/>
            </a:pPr>
            <a:r>
              <a:rPr lang="en-US" sz="1400" kern="0" dirty="0" smtClean="0">
                <a:solidFill>
                  <a:prstClr val="white"/>
                </a:solidFill>
                <a:latin typeface="Segoe" pitchFamily="34" charset="0"/>
              </a:rPr>
              <a:t>Multiple hosted cache servers can be used in large, busy locations. </a:t>
            </a:r>
          </a:p>
        </p:txBody>
      </p:sp>
      <p:cxnSp>
        <p:nvCxnSpPr>
          <p:cNvPr id="62" name="Straight Connector 61"/>
          <p:cNvCxnSpPr/>
          <p:nvPr/>
        </p:nvCxnSpPr>
        <p:spPr>
          <a:xfrm rot="5400000" flipH="1" flipV="1">
            <a:off x="3860876" y="2448595"/>
            <a:ext cx="780332" cy="647057"/>
          </a:xfrm>
          <a:prstGeom prst="line">
            <a:avLst/>
          </a:prstGeom>
          <a:noFill/>
          <a:ln w="28575" cap="flat" cmpd="sng" algn="ctr">
            <a:solidFill>
              <a:srgbClr val="FFC000"/>
            </a:solidFill>
            <a:prstDash val="solid"/>
          </a:ln>
          <a:effectLst/>
        </p:spPr>
      </p:cxnSp>
      <p:cxnSp>
        <p:nvCxnSpPr>
          <p:cNvPr id="63" name="Straight Connector 62"/>
          <p:cNvCxnSpPr/>
          <p:nvPr/>
        </p:nvCxnSpPr>
        <p:spPr>
          <a:xfrm flipV="1">
            <a:off x="4800291" y="2527303"/>
            <a:ext cx="2242141" cy="915809"/>
          </a:xfrm>
          <a:prstGeom prst="line">
            <a:avLst/>
          </a:prstGeom>
          <a:noFill/>
          <a:ln w="28575" cap="flat" cmpd="sng" algn="ctr">
            <a:solidFill>
              <a:srgbClr val="FFC000"/>
            </a:solidFill>
            <a:prstDash val="solid"/>
          </a:ln>
          <a:effectLst/>
        </p:spPr>
      </p:cxnSp>
      <p:pic>
        <p:nvPicPr>
          <p:cNvPr id="48" name="Picture 24" descr="application server"/>
          <p:cNvPicPr>
            <a:picLocks noChangeAspect="1" noChangeArrowheads="1"/>
          </p:cNvPicPr>
          <p:nvPr/>
        </p:nvPicPr>
        <p:blipFill>
          <a:blip r:embed="rId5" cstate="print"/>
          <a:stretch>
            <a:fillRect/>
          </a:stretch>
        </p:blipFill>
        <p:spPr bwMode="auto">
          <a:xfrm>
            <a:off x="7078542" y="2056260"/>
            <a:ext cx="867554" cy="352995"/>
          </a:xfrm>
          <a:prstGeom prst="rect">
            <a:avLst/>
          </a:prstGeom>
          <a:noFill/>
        </p:spPr>
      </p:pic>
      <p:pic>
        <p:nvPicPr>
          <p:cNvPr id="51" name="Picture 24" descr="application server"/>
          <p:cNvPicPr>
            <a:picLocks noChangeAspect="1" noChangeArrowheads="1"/>
          </p:cNvPicPr>
          <p:nvPr/>
        </p:nvPicPr>
        <p:blipFill>
          <a:blip r:embed="rId5" cstate="print"/>
          <a:stretch>
            <a:fillRect/>
          </a:stretch>
        </p:blipFill>
        <p:spPr bwMode="auto">
          <a:xfrm>
            <a:off x="7042432" y="3666501"/>
            <a:ext cx="952152" cy="387417"/>
          </a:xfrm>
          <a:prstGeom prst="rect">
            <a:avLst/>
          </a:prstGeom>
          <a:noFill/>
        </p:spPr>
      </p:pic>
      <p:pic>
        <p:nvPicPr>
          <p:cNvPr id="68" name="Picture 24" descr="application server"/>
          <p:cNvPicPr>
            <a:picLocks noChangeAspect="1" noChangeArrowheads="1"/>
          </p:cNvPicPr>
          <p:nvPr/>
        </p:nvPicPr>
        <p:blipFill>
          <a:blip r:embed="rId5" cstate="print"/>
          <a:stretch>
            <a:fillRect/>
          </a:stretch>
        </p:blipFill>
        <p:spPr bwMode="auto">
          <a:xfrm>
            <a:off x="7447265" y="3882412"/>
            <a:ext cx="1110647" cy="451906"/>
          </a:xfrm>
          <a:prstGeom prst="rect">
            <a:avLst/>
          </a:prstGeom>
          <a:noFill/>
        </p:spPr>
      </p:pic>
      <p:sp>
        <p:nvSpPr>
          <p:cNvPr id="54" name="TextBox 53"/>
          <p:cNvSpPr txBox="1"/>
          <p:nvPr/>
        </p:nvSpPr>
        <p:spPr>
          <a:xfrm>
            <a:off x="9089160" y="1124187"/>
            <a:ext cx="2589371" cy="523220"/>
          </a:xfrm>
          <a:prstGeom prst="rect">
            <a:avLst/>
          </a:prstGeom>
          <a:noFill/>
        </p:spPr>
        <p:txBody>
          <a:bodyPr wrap="square" rtlCol="0">
            <a:spAutoFit/>
          </a:bodyPr>
          <a:lstStyle/>
          <a:p>
            <a:pPr defTabSz="914400">
              <a:defRPr/>
            </a:pPr>
            <a:r>
              <a:rPr lang="en-US" sz="1400" kern="0" dirty="0" smtClean="0">
                <a:solidFill>
                  <a:prstClr val="white"/>
                </a:solidFill>
                <a:latin typeface="Segoe" pitchFamily="34" charset="0"/>
              </a:rPr>
              <a:t>Hosted cache servers may be automatically detected.</a:t>
            </a:r>
          </a:p>
        </p:txBody>
      </p:sp>
      <p:sp>
        <p:nvSpPr>
          <p:cNvPr id="55" name="TextBox 54"/>
          <p:cNvSpPr txBox="1"/>
          <p:nvPr/>
        </p:nvSpPr>
        <p:spPr>
          <a:xfrm>
            <a:off x="2023149" y="1064794"/>
            <a:ext cx="2695180" cy="523220"/>
          </a:xfrm>
          <a:prstGeom prst="rect">
            <a:avLst/>
          </a:prstGeom>
          <a:noFill/>
        </p:spPr>
        <p:txBody>
          <a:bodyPr wrap="square" rtlCol="0">
            <a:spAutoFit/>
          </a:bodyPr>
          <a:lstStyle/>
          <a:p>
            <a:pPr defTabSz="914400">
              <a:defRPr/>
            </a:pPr>
            <a:r>
              <a:rPr lang="en-US" sz="1400" kern="0" dirty="0" smtClean="0">
                <a:solidFill>
                  <a:prstClr val="white"/>
                </a:solidFill>
                <a:latin typeface="Segoe" pitchFamily="34" charset="0"/>
              </a:rPr>
              <a:t>Use distributed cache mode for offices without servers</a:t>
            </a:r>
          </a:p>
        </p:txBody>
      </p:sp>
      <p:pic>
        <p:nvPicPr>
          <p:cNvPr id="56" name="Picture 6" descr="laptop"/>
          <p:cNvPicPr>
            <a:picLocks noChangeAspect="1" noChangeArrowheads="1"/>
          </p:cNvPicPr>
          <p:nvPr/>
        </p:nvPicPr>
        <p:blipFill>
          <a:blip r:embed="rId7" cstate="print"/>
          <a:stretch>
            <a:fillRect/>
          </a:stretch>
        </p:blipFill>
        <p:spPr bwMode="auto">
          <a:xfrm>
            <a:off x="8906059" y="3305919"/>
            <a:ext cx="767437" cy="496243"/>
          </a:xfrm>
          <a:prstGeom prst="rect">
            <a:avLst/>
          </a:prstGeom>
          <a:noFill/>
        </p:spPr>
      </p:pic>
      <p:pic>
        <p:nvPicPr>
          <p:cNvPr id="57" name="Picture 6" descr="laptop"/>
          <p:cNvPicPr>
            <a:picLocks noChangeAspect="1" noChangeArrowheads="1"/>
          </p:cNvPicPr>
          <p:nvPr/>
        </p:nvPicPr>
        <p:blipFill>
          <a:blip r:embed="rId7" cstate="print"/>
          <a:stretch>
            <a:fillRect/>
          </a:stretch>
        </p:blipFill>
        <p:spPr bwMode="auto">
          <a:xfrm>
            <a:off x="9504518" y="3461018"/>
            <a:ext cx="767437" cy="496243"/>
          </a:xfrm>
          <a:prstGeom prst="rect">
            <a:avLst/>
          </a:prstGeom>
          <a:noFill/>
        </p:spPr>
      </p:pic>
      <p:pic>
        <p:nvPicPr>
          <p:cNvPr id="59" name="Picture 6" descr="laptop"/>
          <p:cNvPicPr>
            <a:picLocks noChangeAspect="1" noChangeArrowheads="1"/>
          </p:cNvPicPr>
          <p:nvPr/>
        </p:nvPicPr>
        <p:blipFill>
          <a:blip r:embed="rId7" cstate="print"/>
          <a:stretch>
            <a:fillRect/>
          </a:stretch>
        </p:blipFill>
        <p:spPr bwMode="auto">
          <a:xfrm>
            <a:off x="8609401" y="3718192"/>
            <a:ext cx="767437" cy="496243"/>
          </a:xfrm>
          <a:prstGeom prst="rect">
            <a:avLst/>
          </a:prstGeom>
          <a:noFill/>
        </p:spPr>
      </p:pic>
      <p:pic>
        <p:nvPicPr>
          <p:cNvPr id="65" name="Picture 6" descr="laptop"/>
          <p:cNvPicPr>
            <a:picLocks noChangeAspect="1" noChangeArrowheads="1"/>
          </p:cNvPicPr>
          <p:nvPr/>
        </p:nvPicPr>
        <p:blipFill>
          <a:blip r:embed="rId7" cstate="print"/>
          <a:stretch>
            <a:fillRect/>
          </a:stretch>
        </p:blipFill>
        <p:spPr bwMode="auto">
          <a:xfrm>
            <a:off x="9376838" y="3772496"/>
            <a:ext cx="767437" cy="496243"/>
          </a:xfrm>
          <a:prstGeom prst="rect">
            <a:avLst/>
          </a:prstGeom>
          <a:noFill/>
        </p:spPr>
      </p:pic>
      <p:pic>
        <p:nvPicPr>
          <p:cNvPr id="77" name="Picture 6" descr="laptop"/>
          <p:cNvPicPr>
            <a:picLocks noChangeAspect="1" noChangeArrowheads="1"/>
          </p:cNvPicPr>
          <p:nvPr/>
        </p:nvPicPr>
        <p:blipFill>
          <a:blip r:embed="rId7" cstate="print"/>
          <a:stretch>
            <a:fillRect/>
          </a:stretch>
        </p:blipFill>
        <p:spPr bwMode="auto">
          <a:xfrm>
            <a:off x="8155981" y="3431735"/>
            <a:ext cx="767437" cy="496243"/>
          </a:xfrm>
          <a:prstGeom prst="rect">
            <a:avLst/>
          </a:prstGeom>
          <a:noFill/>
        </p:spPr>
      </p:pic>
    </p:spTree>
    <p:extLst>
      <p:ext uri="{BB962C8B-B14F-4D97-AF65-F5344CB8AC3E}">
        <p14:creationId xmlns:p14="http://schemas.microsoft.com/office/powerpoint/2010/main" val="17054714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BranchCache</a:t>
            </a:r>
            <a:r>
              <a:rPr lang="en-US" dirty="0" smtClean="0"/>
              <a:t> and HTTP</a:t>
            </a:r>
            <a:endParaRPr lang="en-US" dirty="0"/>
          </a:p>
        </p:txBody>
      </p:sp>
      <p:sp>
        <p:nvSpPr>
          <p:cNvPr id="3" name="Subtitle 2"/>
          <p:cNvSpPr>
            <a:spLocks noGrp="1"/>
          </p:cNvSpPr>
          <p:nvPr>
            <p:ph type="subTitle" idx="1"/>
          </p:nvPr>
        </p:nvSpPr>
        <p:spPr>
          <a:xfrm>
            <a:off x="969964" y="4787310"/>
            <a:ext cx="7796665" cy="461665"/>
          </a:xfrm>
        </p:spPr>
        <p:txBody>
          <a:bodyPr/>
          <a:lstStyle/>
          <a:p>
            <a:r>
              <a:rPr lang="en-US" dirty="0" smtClean="0">
                <a:latin typeface="+mj-lt"/>
              </a:rPr>
              <a:t>Tyler Barton</a:t>
            </a:r>
          </a:p>
          <a:p>
            <a:r>
              <a:rPr lang="en-US" dirty="0" smtClean="0"/>
              <a:t>Program Manager</a:t>
            </a:r>
          </a:p>
          <a:p>
            <a:r>
              <a:rPr lang="en-US" dirty="0" smtClean="0"/>
              <a:t>Windows Bandwidth Optimization Services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8186395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marL="0" indent="0" algn="ctr"/>
            <a:r>
              <a:rPr lang="en-US" b="1" dirty="0"/>
              <a:t>New Programs, Protocols and Possibilities</a:t>
            </a:r>
            <a:br>
              <a:rPr lang="en-US" b="1" dirty="0"/>
            </a:br>
            <a:r>
              <a:rPr lang="en-US" sz="2800" dirty="0"/>
              <a:t>How to use the Peer Distribution API</a:t>
            </a:r>
          </a:p>
        </p:txBody>
      </p:sp>
    </p:spTree>
    <p:extLst>
      <p:ext uri="{BB962C8B-B14F-4D97-AF65-F5344CB8AC3E}">
        <p14:creationId xmlns:p14="http://schemas.microsoft.com/office/powerpoint/2010/main" val="15894645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7" y="158937"/>
            <a:ext cx="11030355" cy="609398"/>
          </a:xfrm>
        </p:spPr>
        <p:txBody>
          <a:bodyPr/>
          <a:lstStyle/>
          <a:p>
            <a:r>
              <a:rPr lang="en-US" dirty="0" smtClean="0"/>
              <a:t>Peer Distribution on MSDN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32" y="1143001"/>
            <a:ext cx="9459036"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0264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Protocols and Applications</a:t>
            </a:r>
            <a:endParaRPr lang="en-US" dirty="0"/>
          </a:p>
        </p:txBody>
      </p:sp>
      <p:sp>
        <p:nvSpPr>
          <p:cNvPr id="3" name="Rounded Rectangle 2"/>
          <p:cNvSpPr/>
          <p:nvPr/>
        </p:nvSpPr>
        <p:spPr>
          <a:xfrm>
            <a:off x="1349657" y="4045488"/>
            <a:ext cx="9309806" cy="855696"/>
          </a:xfrm>
          <a:prstGeom prst="roundRect">
            <a:avLst/>
          </a:prstGeom>
          <a:solidFill>
            <a:srgbClr val="00B050"/>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US" sz="3600" b="1" dirty="0" err="1" smtClean="0">
                <a:solidFill>
                  <a:prstClr val="white"/>
                </a:solidFill>
                <a:effectLst>
                  <a:outerShdw blurRad="38100" dist="38100" dir="2700000" algn="tl">
                    <a:srgbClr val="000000">
                      <a:alpha val="43137"/>
                    </a:srgbClr>
                  </a:outerShdw>
                </a:effectLst>
                <a:latin typeface="Segoe" pitchFamily="34" charset="0"/>
              </a:rPr>
              <a:t>BranchCache</a:t>
            </a:r>
            <a:endParaRPr lang="en-US" sz="36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a:xfrm>
            <a:off x="1349657" y="2462784"/>
            <a:ext cx="2246983" cy="1428010"/>
          </a:xfrm>
          <a:prstGeom prst="roundRect">
            <a:avLst/>
          </a:prstGeom>
          <a:solidFill>
            <a:srgbClr val="0070C0"/>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SMB 2</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708809" y="2462784"/>
            <a:ext cx="2246983" cy="1428010"/>
          </a:xfrm>
          <a:prstGeom prst="roundRect">
            <a:avLst/>
          </a:prstGeom>
          <a:solidFill>
            <a:srgbClr val="0070C0"/>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HTTP</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a:xfrm>
            <a:off x="6053328" y="2462784"/>
            <a:ext cx="2246983" cy="1428010"/>
          </a:xfrm>
          <a:prstGeom prst="roundRect">
            <a:avLst/>
          </a:prstGeom>
          <a:solidFill>
            <a:srgbClr val="7030A0"/>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Your App</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8412480" y="2462784"/>
            <a:ext cx="2246983" cy="1428010"/>
          </a:xfrm>
          <a:prstGeom prst="roundRect">
            <a:avLst/>
          </a:prstGeom>
          <a:solidFill>
            <a:srgbClr val="7030A0"/>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Your Protocol</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835318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4" descr="application server"/>
          <p:cNvPicPr>
            <a:picLocks noChangeAspect="1" noChangeArrowheads="1"/>
          </p:cNvPicPr>
          <p:nvPr/>
        </p:nvPicPr>
        <p:blipFill>
          <a:blip r:embed="rId2" cstate="print"/>
          <a:stretch>
            <a:fillRect/>
          </a:stretch>
        </p:blipFill>
        <p:spPr bwMode="auto">
          <a:xfrm>
            <a:off x="5305572" y="1453515"/>
            <a:ext cx="2362526" cy="961278"/>
          </a:xfrm>
          <a:prstGeom prst="rect">
            <a:avLst/>
          </a:prstGeom>
          <a:noFill/>
        </p:spPr>
      </p:pic>
      <p:pic>
        <p:nvPicPr>
          <p:cNvPr id="13" name="Picture 23" descr="XP icon my computer"/>
          <p:cNvPicPr>
            <a:picLocks noChangeAspect="1" noChangeArrowheads="1"/>
          </p:cNvPicPr>
          <p:nvPr/>
        </p:nvPicPr>
        <p:blipFill>
          <a:blip r:embed="rId3" cstate="print"/>
          <a:stretch>
            <a:fillRect/>
          </a:stretch>
        </p:blipFill>
        <p:spPr bwMode="auto">
          <a:xfrm>
            <a:off x="5305573" y="4961722"/>
            <a:ext cx="1979043" cy="1279697"/>
          </a:xfrm>
          <a:prstGeom prst="rect">
            <a:avLst/>
          </a:prstGeom>
          <a:noFill/>
        </p:spPr>
      </p:pic>
      <p:pic>
        <p:nvPicPr>
          <p:cNvPr id="25" name="Picture 24" descr="page"/>
          <p:cNvPicPr>
            <a:picLocks noChangeAspect="1" noChangeArrowheads="1"/>
          </p:cNvPicPr>
          <p:nvPr/>
        </p:nvPicPr>
        <p:blipFill>
          <a:blip r:embed="rId4" cstate="print"/>
          <a:stretch>
            <a:fillRect/>
          </a:stretch>
        </p:blipFill>
        <p:spPr bwMode="auto">
          <a:xfrm>
            <a:off x="6316561" y="3375869"/>
            <a:ext cx="407325" cy="381000"/>
          </a:xfrm>
          <a:prstGeom prst="rect">
            <a:avLst/>
          </a:prstGeom>
          <a:noFill/>
          <a:ln w="9525">
            <a:noFill/>
            <a:miter lim="800000"/>
            <a:headEnd/>
            <a:tailEnd/>
          </a:ln>
        </p:spPr>
      </p:pic>
      <p:sp>
        <p:nvSpPr>
          <p:cNvPr id="31" name="Freeform 30"/>
          <p:cNvSpPr/>
          <p:nvPr/>
        </p:nvSpPr>
        <p:spPr>
          <a:xfrm rot="18781896" flipV="1">
            <a:off x="5758941" y="2722423"/>
            <a:ext cx="1353402" cy="1687898"/>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rot="10800000" flipV="1">
            <a:off x="950976" y="1440008"/>
            <a:ext cx="3879654" cy="1107996"/>
          </a:xfrm>
          <a:prstGeom prst="rect">
            <a:avLst/>
          </a:prstGeom>
          <a:noFill/>
          <a:ln>
            <a:noFill/>
          </a:ln>
        </p:spPr>
        <p:txBody>
          <a:bodyPr wrap="square" rtlCol="0">
            <a:spAutoFit/>
          </a:bodyPr>
          <a:lstStyle/>
          <a:p>
            <a:pPr algn="r"/>
            <a:r>
              <a:rPr lang="en-US" b="1" dirty="0" smtClean="0">
                <a:latin typeface="Segoe" pitchFamily="34" charset="0"/>
              </a:rPr>
              <a:t>Generate Identifiers</a:t>
            </a:r>
          </a:p>
          <a:p>
            <a:pPr algn="r"/>
            <a:r>
              <a:rPr lang="en-US" sz="1600" dirty="0" smtClean="0">
                <a:latin typeface="Segoe" pitchFamily="34" charset="0"/>
              </a:rPr>
              <a:t>Use the server side Peer Distribution APIs on the server to calculate identifiers for data that would traverse the WAN.</a:t>
            </a:r>
            <a:endParaRPr lang="en-US" sz="1600" b="1" dirty="0">
              <a:latin typeface="Segoe" pitchFamily="34" charset="0"/>
            </a:endParaRPr>
          </a:p>
        </p:txBody>
      </p:sp>
      <p:sp>
        <p:nvSpPr>
          <p:cNvPr id="47" name="TextBox 46"/>
          <p:cNvSpPr txBox="1"/>
          <p:nvPr/>
        </p:nvSpPr>
        <p:spPr>
          <a:xfrm rot="10800000" flipV="1">
            <a:off x="2109215" y="2949113"/>
            <a:ext cx="2721409" cy="1354217"/>
          </a:xfrm>
          <a:prstGeom prst="rect">
            <a:avLst/>
          </a:prstGeom>
          <a:noFill/>
          <a:ln>
            <a:noFill/>
          </a:ln>
        </p:spPr>
        <p:txBody>
          <a:bodyPr wrap="square" rtlCol="0">
            <a:spAutoFit/>
          </a:bodyPr>
          <a:lstStyle/>
          <a:p>
            <a:pPr algn="r"/>
            <a:r>
              <a:rPr lang="en-US" b="1" dirty="0" smtClean="0">
                <a:latin typeface="Segoe" pitchFamily="34" charset="0"/>
              </a:rPr>
              <a:t>Transmit Identifiers</a:t>
            </a:r>
          </a:p>
          <a:p>
            <a:pPr algn="r"/>
            <a:r>
              <a:rPr lang="en-US" sz="1600" dirty="0" smtClean="0">
                <a:latin typeface="Segoe" pitchFamily="34" charset="0"/>
              </a:rPr>
              <a:t>Identifiers are packaged in a structure called </a:t>
            </a:r>
          </a:p>
          <a:p>
            <a:pPr algn="r"/>
            <a:r>
              <a:rPr lang="en-US" sz="1600" dirty="0" smtClean="0">
                <a:latin typeface="Segoe" pitchFamily="34" charset="0"/>
              </a:rPr>
              <a:t>Content Information.  </a:t>
            </a:r>
          </a:p>
          <a:p>
            <a:pPr algn="r"/>
            <a:r>
              <a:rPr lang="en-US" sz="1600" dirty="0" smtClean="0">
                <a:latin typeface="Segoe" pitchFamily="34" charset="0"/>
              </a:rPr>
              <a:t>It must be sent to the client.</a:t>
            </a:r>
            <a:endParaRPr lang="en-US" sz="1600" dirty="0">
              <a:latin typeface="Segoe" pitchFamily="34" charset="0"/>
            </a:endParaRPr>
          </a:p>
        </p:txBody>
      </p:sp>
      <p:sp>
        <p:nvSpPr>
          <p:cNvPr id="48" name="TextBox 47"/>
          <p:cNvSpPr txBox="1"/>
          <p:nvPr/>
        </p:nvSpPr>
        <p:spPr>
          <a:xfrm rot="10800000" flipV="1">
            <a:off x="1694687" y="4838611"/>
            <a:ext cx="3135939" cy="1107996"/>
          </a:xfrm>
          <a:prstGeom prst="rect">
            <a:avLst/>
          </a:prstGeom>
          <a:noFill/>
          <a:ln>
            <a:noFill/>
          </a:ln>
        </p:spPr>
        <p:txBody>
          <a:bodyPr wrap="square" rtlCol="0">
            <a:spAutoFit/>
          </a:bodyPr>
          <a:lstStyle/>
          <a:p>
            <a:pPr algn="r"/>
            <a:r>
              <a:rPr lang="en-US" b="1" dirty="0" smtClean="0">
                <a:latin typeface="Segoe" pitchFamily="34" charset="0"/>
              </a:rPr>
              <a:t>Search for Data</a:t>
            </a:r>
          </a:p>
          <a:p>
            <a:pPr algn="r"/>
            <a:r>
              <a:rPr lang="en-US" sz="1600" dirty="0" smtClean="0">
                <a:latin typeface="Segoe" pitchFamily="34" charset="0"/>
              </a:rPr>
              <a:t>Feed the Content Information structure into the client side APIs to search for data.</a:t>
            </a:r>
            <a:endParaRPr lang="en-US" sz="1600" b="1" dirty="0">
              <a:latin typeface="Segoe" pitchFamily="34" charset="0"/>
            </a:endParaRPr>
          </a:p>
        </p:txBody>
      </p:sp>
      <p:sp>
        <p:nvSpPr>
          <p:cNvPr id="3" name="Title 2"/>
          <p:cNvSpPr>
            <a:spLocks noGrp="1"/>
          </p:cNvSpPr>
          <p:nvPr>
            <p:ph type="title"/>
          </p:nvPr>
        </p:nvSpPr>
        <p:spPr>
          <a:xfrm>
            <a:off x="561840" y="76200"/>
            <a:ext cx="11030355" cy="609398"/>
          </a:xfrm>
        </p:spPr>
        <p:txBody>
          <a:bodyPr/>
          <a:lstStyle/>
          <a:p>
            <a:r>
              <a:rPr lang="en-US" dirty="0" smtClean="0"/>
              <a:t>Peer Distribution Overview</a:t>
            </a:r>
            <a:endParaRPr lang="en-US" dirty="0"/>
          </a:p>
        </p:txBody>
      </p:sp>
      <p:sp>
        <p:nvSpPr>
          <p:cNvPr id="10" name="TextBox 9"/>
          <p:cNvSpPr txBox="1"/>
          <p:nvPr/>
        </p:nvSpPr>
        <p:spPr>
          <a:xfrm rot="10800000" flipV="1">
            <a:off x="7869935" y="3072223"/>
            <a:ext cx="3318823" cy="1107996"/>
          </a:xfrm>
          <a:prstGeom prst="rect">
            <a:avLst/>
          </a:prstGeom>
          <a:noFill/>
          <a:ln>
            <a:noFill/>
          </a:ln>
        </p:spPr>
        <p:txBody>
          <a:bodyPr wrap="square" rtlCol="0">
            <a:spAutoFit/>
          </a:bodyPr>
          <a:lstStyle/>
          <a:p>
            <a:r>
              <a:rPr lang="en-US" b="1" dirty="0" smtClean="0">
                <a:latin typeface="Segoe" pitchFamily="34" charset="0"/>
              </a:rPr>
              <a:t>Handle Cache Misses</a:t>
            </a:r>
          </a:p>
          <a:p>
            <a:r>
              <a:rPr lang="en-US" sz="1600" dirty="0" smtClean="0">
                <a:latin typeface="Segoe" pitchFamily="34" charset="0"/>
              </a:rPr>
              <a:t>Retrieve data from the server and add it to the </a:t>
            </a:r>
            <a:r>
              <a:rPr lang="en-US" sz="1600" dirty="0" err="1" smtClean="0">
                <a:latin typeface="Segoe" pitchFamily="34" charset="0"/>
              </a:rPr>
              <a:t>BranchCache</a:t>
            </a:r>
            <a:r>
              <a:rPr lang="en-US" sz="1600" dirty="0" smtClean="0">
                <a:latin typeface="Segoe" pitchFamily="34" charset="0"/>
              </a:rPr>
              <a:t> cache for peers to access.</a:t>
            </a:r>
            <a:endParaRPr lang="en-US" sz="1600" dirty="0">
              <a:latin typeface="Segoe" pitchFamily="34" charset="0"/>
            </a:endParaRPr>
          </a:p>
        </p:txBody>
      </p:sp>
    </p:spTree>
    <p:extLst>
      <p:ext uri="{BB962C8B-B14F-4D97-AF65-F5344CB8AC3E}">
        <p14:creationId xmlns:p14="http://schemas.microsoft.com/office/powerpoint/2010/main" val="1796109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rot="6640769">
            <a:off x="2995078" y="444519"/>
            <a:ext cx="999648" cy="119328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sp>
        <p:nvSpPr>
          <p:cNvPr id="43" name="Freeform 42"/>
          <p:cNvSpPr/>
          <p:nvPr/>
        </p:nvSpPr>
        <p:spPr>
          <a:xfrm rot="800291">
            <a:off x="967353" y="2854306"/>
            <a:ext cx="999648" cy="119328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12" name="Picture 24" descr="application server"/>
          <p:cNvPicPr>
            <a:picLocks noChangeAspect="1" noChangeArrowheads="1"/>
          </p:cNvPicPr>
          <p:nvPr/>
        </p:nvPicPr>
        <p:blipFill>
          <a:blip r:embed="rId2" cstate="print"/>
          <a:stretch>
            <a:fillRect/>
          </a:stretch>
        </p:blipFill>
        <p:spPr bwMode="auto">
          <a:xfrm>
            <a:off x="5759969" y="3586161"/>
            <a:ext cx="2362526" cy="961278"/>
          </a:xfrm>
          <a:prstGeom prst="rect">
            <a:avLst/>
          </a:prstGeom>
          <a:noFill/>
        </p:spPr>
      </p:pic>
      <p:pic>
        <p:nvPicPr>
          <p:cNvPr id="13" name="Picture 23" descr="XP icon my computer"/>
          <p:cNvPicPr>
            <a:picLocks noChangeAspect="1" noChangeArrowheads="1"/>
          </p:cNvPicPr>
          <p:nvPr/>
        </p:nvPicPr>
        <p:blipFill>
          <a:blip r:embed="rId3" cstate="print"/>
          <a:stretch>
            <a:fillRect/>
          </a:stretch>
        </p:blipFill>
        <p:spPr bwMode="auto">
          <a:xfrm>
            <a:off x="214655" y="1342234"/>
            <a:ext cx="1979043" cy="1279697"/>
          </a:xfrm>
          <a:prstGeom prst="rect">
            <a:avLst/>
          </a:prstGeom>
          <a:noFill/>
        </p:spPr>
      </p:pic>
      <p:sp>
        <p:nvSpPr>
          <p:cNvPr id="31" name="Freeform 30"/>
          <p:cNvSpPr/>
          <p:nvPr/>
        </p:nvSpPr>
        <p:spPr>
          <a:xfrm rot="3867925" flipV="1">
            <a:off x="3202653" y="1014273"/>
            <a:ext cx="2958212" cy="329778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non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sp>
        <p:nvSpPr>
          <p:cNvPr id="3" name="Title 2"/>
          <p:cNvSpPr>
            <a:spLocks noGrp="1"/>
          </p:cNvSpPr>
          <p:nvPr>
            <p:ph type="title"/>
          </p:nvPr>
        </p:nvSpPr>
        <p:spPr>
          <a:xfrm>
            <a:off x="445778" y="76200"/>
            <a:ext cx="11030355" cy="609398"/>
          </a:xfrm>
        </p:spPr>
        <p:txBody>
          <a:bodyPr/>
          <a:lstStyle/>
          <a:p>
            <a:r>
              <a:rPr lang="en-US" dirty="0" smtClean="0"/>
              <a:t>HTTP Flow</a:t>
            </a:r>
            <a:endParaRPr lang="en-US" dirty="0"/>
          </a:p>
        </p:txBody>
      </p:sp>
      <p:sp>
        <p:nvSpPr>
          <p:cNvPr id="10" name="Freeform 9"/>
          <p:cNvSpPr/>
          <p:nvPr/>
        </p:nvSpPr>
        <p:spPr>
          <a:xfrm rot="19894508">
            <a:off x="2780542" y="1978956"/>
            <a:ext cx="2425112" cy="294323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15" name="Picture 23" descr="XP icon my computer"/>
          <p:cNvPicPr>
            <a:picLocks noChangeAspect="1" noChangeArrowheads="1"/>
          </p:cNvPicPr>
          <p:nvPr/>
        </p:nvPicPr>
        <p:blipFill>
          <a:blip r:embed="rId3" cstate="print"/>
          <a:stretch>
            <a:fillRect/>
          </a:stretch>
        </p:blipFill>
        <p:spPr bwMode="auto">
          <a:xfrm>
            <a:off x="1698937" y="5255624"/>
            <a:ext cx="989522" cy="639849"/>
          </a:xfrm>
          <a:prstGeom prst="rect">
            <a:avLst/>
          </a:prstGeom>
          <a:noFill/>
        </p:spPr>
      </p:pic>
      <p:pic>
        <p:nvPicPr>
          <p:cNvPr id="16" name="Picture 23" descr="XP icon my computer"/>
          <p:cNvPicPr>
            <a:picLocks noChangeAspect="1" noChangeArrowheads="1"/>
          </p:cNvPicPr>
          <p:nvPr/>
        </p:nvPicPr>
        <p:blipFill>
          <a:blip r:embed="rId3" cstate="print"/>
          <a:stretch>
            <a:fillRect/>
          </a:stretch>
        </p:blipFill>
        <p:spPr bwMode="auto">
          <a:xfrm>
            <a:off x="485021" y="5304896"/>
            <a:ext cx="837122" cy="541303"/>
          </a:xfrm>
          <a:prstGeom prst="rect">
            <a:avLst/>
          </a:prstGeom>
          <a:noFill/>
        </p:spPr>
      </p:pic>
      <p:sp>
        <p:nvSpPr>
          <p:cNvPr id="4" name="TextBox 3"/>
          <p:cNvSpPr txBox="1"/>
          <p:nvPr/>
        </p:nvSpPr>
        <p:spPr>
          <a:xfrm>
            <a:off x="3543898" y="2195224"/>
            <a:ext cx="3146629" cy="492443"/>
          </a:xfrm>
          <a:prstGeom prst="rect">
            <a:avLst/>
          </a:prstGeom>
          <a:solidFill>
            <a:srgbClr val="00B0F0"/>
          </a:solidFill>
          <a:ln>
            <a:solidFill>
              <a:schemeClr val="bg1"/>
            </a:solidFill>
          </a:ln>
        </p:spPr>
        <p:txBody>
          <a:bodyPr wrap="square" lIns="0" tIns="0" rIns="0" bIns="0" rtlCol="0">
            <a:spAutoFit/>
          </a:bodyPr>
          <a:lstStyle/>
          <a:p>
            <a:r>
              <a:rPr lang="en-US" sz="1600" dirty="0">
                <a:solidFill>
                  <a:schemeClr val="bg1"/>
                </a:solidFill>
              </a:rPr>
              <a:t>GET /images/logo.png HTTP/1.1 </a:t>
            </a:r>
            <a:r>
              <a:rPr lang="en-US" sz="1600" dirty="0" smtClean="0">
                <a:solidFill>
                  <a:schemeClr val="bg1"/>
                </a:solidFill>
              </a:rPr>
              <a:t>…</a:t>
            </a:r>
          </a:p>
          <a:p>
            <a:r>
              <a:rPr lang="en-US" sz="1600" dirty="0" smtClean="0">
                <a:solidFill>
                  <a:schemeClr val="bg1"/>
                </a:solidFill>
                <a:cs typeface="Courier New" pitchFamily="49" charset="0"/>
              </a:rPr>
              <a:t>Accept-Encoding</a:t>
            </a:r>
            <a:r>
              <a:rPr lang="en-US" sz="1600" dirty="0">
                <a:solidFill>
                  <a:schemeClr val="bg1"/>
                </a:solidFill>
                <a:cs typeface="Courier New" pitchFamily="49" charset="0"/>
              </a:rPr>
              <a:t>: </a:t>
            </a:r>
            <a:r>
              <a:rPr lang="en-US" sz="1600" dirty="0" err="1" smtClean="0">
                <a:solidFill>
                  <a:schemeClr val="bg1"/>
                </a:solidFill>
                <a:cs typeface="Courier New" pitchFamily="49" charset="0"/>
              </a:rPr>
              <a:t>gzip</a:t>
            </a:r>
            <a:r>
              <a:rPr lang="en-US" sz="1600" dirty="0" smtClean="0">
                <a:solidFill>
                  <a:schemeClr val="bg1"/>
                </a:solidFill>
                <a:cs typeface="Courier New" pitchFamily="49" charset="0"/>
              </a:rPr>
              <a:t>, </a:t>
            </a:r>
            <a:r>
              <a:rPr lang="en-US" sz="1600" b="1" dirty="0" err="1" smtClean="0">
                <a:solidFill>
                  <a:schemeClr val="bg1"/>
                </a:solidFill>
                <a:cs typeface="Courier New" pitchFamily="49" charset="0"/>
              </a:rPr>
              <a:t>peerdist</a:t>
            </a:r>
            <a:endParaRPr lang="en-US" sz="1600" b="1" dirty="0">
              <a:solidFill>
                <a:schemeClr val="bg1"/>
              </a:solidFill>
              <a:cs typeface="Courier New" pitchFamily="49" charset="0"/>
            </a:endParaRPr>
          </a:p>
        </p:txBody>
      </p:sp>
      <p:sp>
        <p:nvSpPr>
          <p:cNvPr id="20" name="TextBox 19"/>
          <p:cNvSpPr txBox="1"/>
          <p:nvPr/>
        </p:nvSpPr>
        <p:spPr>
          <a:xfrm>
            <a:off x="2689930" y="3482441"/>
            <a:ext cx="2517011" cy="492443"/>
          </a:xfrm>
          <a:prstGeom prst="rect">
            <a:avLst/>
          </a:prstGeom>
          <a:solidFill>
            <a:srgbClr val="00B0F0"/>
          </a:solidFill>
          <a:ln>
            <a:solidFill>
              <a:schemeClr val="bg1"/>
            </a:solidFill>
          </a:ln>
        </p:spPr>
        <p:txBody>
          <a:bodyPr wrap="square" lIns="0" tIns="0" rIns="0" bIns="0" rtlCol="0">
            <a:spAutoFit/>
          </a:bodyPr>
          <a:lstStyle/>
          <a:p>
            <a:r>
              <a:rPr lang="en-US" sz="1600" dirty="0">
                <a:solidFill>
                  <a:schemeClr val="bg1"/>
                </a:solidFill>
              </a:rPr>
              <a:t>HTTP/1.1 200 OK </a:t>
            </a:r>
            <a:r>
              <a:rPr lang="en-US" sz="1600" dirty="0" smtClean="0">
                <a:solidFill>
                  <a:schemeClr val="bg1"/>
                </a:solidFill>
              </a:rPr>
              <a:t>…</a:t>
            </a:r>
          </a:p>
          <a:p>
            <a:r>
              <a:rPr lang="en-US" sz="1600" dirty="0">
                <a:solidFill>
                  <a:schemeClr val="bg1"/>
                </a:solidFill>
              </a:rPr>
              <a:t>Content-Encoding </a:t>
            </a:r>
            <a:r>
              <a:rPr lang="en-US" sz="1600" dirty="0" smtClean="0">
                <a:solidFill>
                  <a:schemeClr val="bg1"/>
                </a:solidFill>
                <a:cs typeface="Courier New" pitchFamily="49" charset="0"/>
              </a:rPr>
              <a:t>: </a:t>
            </a:r>
            <a:r>
              <a:rPr lang="en-US" sz="1600" b="1" dirty="0" err="1" smtClean="0">
                <a:solidFill>
                  <a:schemeClr val="bg1"/>
                </a:solidFill>
                <a:cs typeface="Courier New" pitchFamily="49" charset="0"/>
              </a:rPr>
              <a:t>peerdist</a:t>
            </a:r>
            <a:endParaRPr lang="en-US" sz="1600" b="1" dirty="0">
              <a:solidFill>
                <a:schemeClr val="bg1"/>
              </a:solidFill>
              <a:cs typeface="Courier New" pitchFamily="49" charset="0"/>
            </a:endParaRPr>
          </a:p>
        </p:txBody>
      </p:sp>
      <p:sp>
        <p:nvSpPr>
          <p:cNvPr id="21" name="TextBox 20"/>
          <p:cNvSpPr txBox="1"/>
          <p:nvPr/>
        </p:nvSpPr>
        <p:spPr>
          <a:xfrm>
            <a:off x="8659949" y="1599163"/>
            <a:ext cx="3146629" cy="984885"/>
          </a:xfrm>
          <a:prstGeom prst="rect">
            <a:avLst/>
          </a:prstGeom>
          <a:solidFill>
            <a:srgbClr val="7030A0"/>
          </a:solidFill>
          <a:ln>
            <a:solidFill>
              <a:schemeClr val="bg1"/>
            </a:solidFill>
          </a:ln>
        </p:spPr>
        <p:txBody>
          <a:bodyPr wrap="square" lIns="0" tIns="0" rIns="0" bIns="0" rtlCol="0">
            <a:spAutoFit/>
          </a:bodyPr>
          <a:lstStyle/>
          <a:p>
            <a:r>
              <a:rPr lang="en-US" sz="1600" dirty="0" err="1"/>
              <a:t>PeerDistServerPublishStream</a:t>
            </a:r>
            <a:endParaRPr lang="en-US" sz="1600" dirty="0"/>
          </a:p>
          <a:p>
            <a:r>
              <a:rPr lang="en-US" sz="1600" dirty="0" smtClean="0"/>
              <a:t>   </a:t>
            </a:r>
            <a:r>
              <a:rPr lang="en-US" sz="1600" dirty="0" err="1" smtClean="0"/>
              <a:t>PeerDistServerAddToStream</a:t>
            </a:r>
            <a:endParaRPr lang="en-US" sz="1600" dirty="0"/>
          </a:p>
          <a:p>
            <a:r>
              <a:rPr lang="en-US" sz="1600" dirty="0" smtClean="0"/>
              <a:t>   </a:t>
            </a:r>
            <a:r>
              <a:rPr lang="en-US" sz="1600" dirty="0" err="1" smtClean="0"/>
              <a:t>PeerDistServerCompleteStream</a:t>
            </a:r>
            <a:endParaRPr lang="en-US" sz="1600" dirty="0"/>
          </a:p>
          <a:p>
            <a:r>
              <a:rPr lang="en-US" sz="1600" dirty="0" err="1"/>
              <a:t>PeerDistServerCloseStreamHandle</a:t>
            </a:r>
            <a:endParaRPr lang="en-US" sz="1600" dirty="0"/>
          </a:p>
        </p:txBody>
      </p:sp>
      <p:sp>
        <p:nvSpPr>
          <p:cNvPr id="23" name="TextBox 22"/>
          <p:cNvSpPr txBox="1"/>
          <p:nvPr/>
        </p:nvSpPr>
        <p:spPr>
          <a:xfrm>
            <a:off x="6074891" y="5610338"/>
            <a:ext cx="3767277" cy="738664"/>
          </a:xfrm>
          <a:prstGeom prst="rect">
            <a:avLst/>
          </a:prstGeom>
          <a:solidFill>
            <a:srgbClr val="7030A0"/>
          </a:solidFill>
          <a:ln>
            <a:solidFill>
              <a:schemeClr val="bg1"/>
            </a:solidFill>
          </a:ln>
        </p:spPr>
        <p:txBody>
          <a:bodyPr wrap="square" lIns="0" tIns="0" rIns="0" bIns="0" rtlCol="0">
            <a:spAutoFit/>
          </a:bodyPr>
          <a:lstStyle/>
          <a:p>
            <a:r>
              <a:rPr lang="en-US" sz="1600" dirty="0" err="1"/>
              <a:t>PeerDistServerOpenContentInformation</a:t>
            </a:r>
            <a:endParaRPr lang="en-US" sz="1600" dirty="0"/>
          </a:p>
          <a:p>
            <a:r>
              <a:rPr lang="en-US" sz="1600" dirty="0" smtClean="0"/>
              <a:t>   </a:t>
            </a:r>
            <a:r>
              <a:rPr lang="en-US" sz="1600" dirty="0" err="1" smtClean="0"/>
              <a:t>PeerDistServerRetrieveContentInformation</a:t>
            </a:r>
            <a:endParaRPr lang="en-US" sz="1600" dirty="0"/>
          </a:p>
          <a:p>
            <a:r>
              <a:rPr lang="en-US" sz="1600" dirty="0" err="1"/>
              <a:t>PeerDistServerCloseContentInformation</a:t>
            </a:r>
            <a:endParaRPr lang="en-US" sz="1600" dirty="0"/>
          </a:p>
        </p:txBody>
      </p:sp>
      <p:sp>
        <p:nvSpPr>
          <p:cNvPr id="24" name="TextBox 23"/>
          <p:cNvSpPr txBox="1"/>
          <p:nvPr/>
        </p:nvSpPr>
        <p:spPr>
          <a:xfrm>
            <a:off x="4371637" y="429720"/>
            <a:ext cx="4014324" cy="738664"/>
          </a:xfrm>
          <a:prstGeom prst="rect">
            <a:avLst/>
          </a:prstGeom>
          <a:solidFill>
            <a:srgbClr val="7030A0"/>
          </a:solidFill>
          <a:ln>
            <a:solidFill>
              <a:schemeClr val="bg1"/>
            </a:solidFill>
          </a:ln>
        </p:spPr>
        <p:txBody>
          <a:bodyPr wrap="square" lIns="0" tIns="0" rIns="0" bIns="0" rtlCol="0">
            <a:spAutoFit/>
          </a:bodyPr>
          <a:lstStyle/>
          <a:p>
            <a:r>
              <a:rPr lang="en-US" sz="1600" dirty="0" err="1" smtClean="0"/>
              <a:t>PeerDistClientOpenContent</a:t>
            </a:r>
            <a:endParaRPr lang="en-US" sz="1600" dirty="0"/>
          </a:p>
          <a:p>
            <a:r>
              <a:rPr lang="en-US" sz="1600" dirty="0" smtClean="0"/>
              <a:t>   </a:t>
            </a:r>
            <a:r>
              <a:rPr lang="en-US" sz="1600" dirty="0" err="1" smtClean="0"/>
              <a:t>PeerDistClientAddContentInformation</a:t>
            </a:r>
            <a:endParaRPr lang="en-US" sz="1600" dirty="0"/>
          </a:p>
          <a:p>
            <a:r>
              <a:rPr lang="en-US" sz="1600" dirty="0" smtClean="0"/>
              <a:t>   </a:t>
            </a:r>
            <a:r>
              <a:rPr lang="en-US" sz="1600" dirty="0" err="1" smtClean="0"/>
              <a:t>PeerDistClientCompleteContentInformation</a:t>
            </a:r>
            <a:endParaRPr lang="en-US" sz="1600" dirty="0"/>
          </a:p>
        </p:txBody>
      </p:sp>
      <p:sp>
        <p:nvSpPr>
          <p:cNvPr id="28" name="Freeform 27"/>
          <p:cNvSpPr/>
          <p:nvPr/>
        </p:nvSpPr>
        <p:spPr>
          <a:xfrm rot="5400000">
            <a:off x="8361529" y="2656709"/>
            <a:ext cx="748580" cy="90840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29" name="Picture 28" descr="page"/>
          <p:cNvPicPr>
            <a:picLocks noChangeAspect="1" noChangeArrowheads="1"/>
          </p:cNvPicPr>
          <p:nvPr/>
        </p:nvPicPr>
        <p:blipFill>
          <a:blip r:embed="rId4" cstate="print">
            <a:duotone>
              <a:prstClr val="black"/>
              <a:schemeClr val="accent4">
                <a:tint val="45000"/>
                <a:satMod val="400000"/>
              </a:schemeClr>
            </a:duotone>
          </a:blip>
          <a:stretch>
            <a:fillRect/>
          </a:stretch>
        </p:blipFill>
        <p:spPr bwMode="auto">
          <a:xfrm>
            <a:off x="8437372" y="2813654"/>
            <a:ext cx="407325" cy="381000"/>
          </a:xfrm>
          <a:prstGeom prst="rect">
            <a:avLst/>
          </a:prstGeom>
          <a:solidFill>
            <a:srgbClr val="7030A0"/>
          </a:solidFill>
          <a:ln w="9525">
            <a:noFill/>
            <a:miter lim="800000"/>
            <a:headEnd/>
            <a:tailEnd/>
          </a:ln>
        </p:spPr>
      </p:pic>
      <p:sp>
        <p:nvSpPr>
          <p:cNvPr id="30" name="TextBox 29"/>
          <p:cNvSpPr txBox="1"/>
          <p:nvPr/>
        </p:nvSpPr>
        <p:spPr>
          <a:xfrm>
            <a:off x="8490353" y="3244147"/>
            <a:ext cx="301366" cy="184666"/>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Data</a:t>
            </a:r>
          </a:p>
        </p:txBody>
      </p:sp>
      <p:sp>
        <p:nvSpPr>
          <p:cNvPr id="32" name="Freeform 31"/>
          <p:cNvSpPr/>
          <p:nvPr/>
        </p:nvSpPr>
        <p:spPr>
          <a:xfrm rot="20781157">
            <a:off x="8163879" y="4309659"/>
            <a:ext cx="1856751" cy="81850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33" name="Picture 32" descr="page"/>
          <p:cNvPicPr>
            <a:picLocks noChangeAspect="1" noChangeArrowheads="1"/>
          </p:cNvPicPr>
          <p:nvPr/>
        </p:nvPicPr>
        <p:blipFill>
          <a:blip r:embed="rId4" cstate="print">
            <a:duotone>
              <a:prstClr val="black"/>
              <a:schemeClr val="accent5">
                <a:tint val="45000"/>
                <a:satMod val="400000"/>
              </a:schemeClr>
            </a:duotone>
          </a:blip>
          <a:stretch>
            <a:fillRect/>
          </a:stretch>
        </p:blipFill>
        <p:spPr bwMode="auto">
          <a:xfrm>
            <a:off x="8785492" y="4651887"/>
            <a:ext cx="407325" cy="381000"/>
          </a:xfrm>
          <a:prstGeom prst="rect">
            <a:avLst/>
          </a:prstGeom>
          <a:noFill/>
          <a:ln w="9525">
            <a:noFill/>
            <a:miter lim="800000"/>
            <a:headEnd/>
            <a:tailEnd/>
          </a:ln>
        </p:spPr>
      </p:pic>
      <p:sp>
        <p:nvSpPr>
          <p:cNvPr id="34" name="TextBox 33"/>
          <p:cNvSpPr txBox="1"/>
          <p:nvPr/>
        </p:nvSpPr>
        <p:spPr>
          <a:xfrm>
            <a:off x="8616681" y="5082380"/>
            <a:ext cx="744948" cy="369332"/>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Content</a:t>
            </a:r>
          </a:p>
          <a:p>
            <a:pPr algn="ctr"/>
            <a:r>
              <a:rPr lang="en-US" sz="1200" b="1" dirty="0" smtClean="0">
                <a:gradFill>
                  <a:gsLst>
                    <a:gs pos="0">
                      <a:schemeClr val="tx1"/>
                    </a:gs>
                    <a:gs pos="86000">
                      <a:schemeClr val="tx1"/>
                    </a:gs>
                  </a:gsLst>
                  <a:lin ang="5400000" scaled="0"/>
                </a:gradFill>
              </a:rPr>
              <a:t>Information</a:t>
            </a:r>
          </a:p>
        </p:txBody>
      </p:sp>
      <p:sp>
        <p:nvSpPr>
          <p:cNvPr id="6" name="Flowchart: Magnetic Disk 5"/>
          <p:cNvSpPr/>
          <p:nvPr/>
        </p:nvSpPr>
        <p:spPr bwMode="auto">
          <a:xfrm>
            <a:off x="10233264" y="4657721"/>
            <a:ext cx="555584" cy="609325"/>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5" name="TextBox 34"/>
          <p:cNvSpPr txBox="1"/>
          <p:nvPr/>
        </p:nvSpPr>
        <p:spPr>
          <a:xfrm>
            <a:off x="10310682" y="5389348"/>
            <a:ext cx="400751" cy="369332"/>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Hash</a:t>
            </a:r>
          </a:p>
          <a:p>
            <a:pPr algn="ctr"/>
            <a:r>
              <a:rPr lang="en-US" sz="1200" b="1" dirty="0" smtClean="0">
                <a:gradFill>
                  <a:gsLst>
                    <a:gs pos="0">
                      <a:schemeClr val="tx1"/>
                    </a:gs>
                    <a:gs pos="86000">
                      <a:schemeClr val="tx1"/>
                    </a:gs>
                  </a:gsLst>
                  <a:lin ang="5400000" scaled="0"/>
                </a:gradFill>
              </a:rPr>
              <a:t>Cache</a:t>
            </a:r>
          </a:p>
        </p:txBody>
      </p:sp>
      <p:pic>
        <p:nvPicPr>
          <p:cNvPr id="36" name="Picture 35" descr="page"/>
          <p:cNvPicPr>
            <a:picLocks noChangeAspect="1" noChangeArrowheads="1"/>
          </p:cNvPicPr>
          <p:nvPr/>
        </p:nvPicPr>
        <p:blipFill>
          <a:blip r:embed="rId4" cstate="print">
            <a:duotone>
              <a:prstClr val="black"/>
              <a:schemeClr val="accent4">
                <a:tint val="45000"/>
                <a:satMod val="400000"/>
              </a:schemeClr>
            </a:duotone>
          </a:blip>
          <a:stretch>
            <a:fillRect/>
          </a:stretch>
        </p:blipFill>
        <p:spPr bwMode="auto">
          <a:xfrm>
            <a:off x="1000513" y="3365495"/>
            <a:ext cx="407325" cy="381000"/>
          </a:xfrm>
          <a:prstGeom prst="rect">
            <a:avLst/>
          </a:prstGeom>
          <a:noFill/>
          <a:ln w="9525">
            <a:noFill/>
            <a:miter lim="800000"/>
            <a:headEnd/>
            <a:tailEnd/>
          </a:ln>
        </p:spPr>
      </p:pic>
      <p:sp>
        <p:nvSpPr>
          <p:cNvPr id="37" name="TextBox 36"/>
          <p:cNvSpPr txBox="1"/>
          <p:nvPr/>
        </p:nvSpPr>
        <p:spPr>
          <a:xfrm>
            <a:off x="1053494" y="3795988"/>
            <a:ext cx="301366" cy="184666"/>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Data</a:t>
            </a:r>
          </a:p>
        </p:txBody>
      </p:sp>
      <p:pic>
        <p:nvPicPr>
          <p:cNvPr id="38" name="Picture 23" descr="XP icon my computer"/>
          <p:cNvPicPr>
            <a:picLocks noChangeAspect="1" noChangeArrowheads="1"/>
          </p:cNvPicPr>
          <p:nvPr/>
        </p:nvPicPr>
        <p:blipFill>
          <a:blip r:embed="rId3" cstate="print"/>
          <a:stretch>
            <a:fillRect/>
          </a:stretch>
        </p:blipFill>
        <p:spPr bwMode="auto">
          <a:xfrm>
            <a:off x="1101641" y="5526274"/>
            <a:ext cx="989522" cy="639849"/>
          </a:xfrm>
          <a:prstGeom prst="rect">
            <a:avLst/>
          </a:prstGeom>
          <a:noFill/>
        </p:spPr>
      </p:pic>
      <p:sp>
        <p:nvSpPr>
          <p:cNvPr id="39" name="TextBox 38"/>
          <p:cNvSpPr txBox="1"/>
          <p:nvPr/>
        </p:nvSpPr>
        <p:spPr>
          <a:xfrm>
            <a:off x="477751" y="4313581"/>
            <a:ext cx="2515149" cy="738664"/>
          </a:xfrm>
          <a:prstGeom prst="rect">
            <a:avLst/>
          </a:prstGeom>
          <a:solidFill>
            <a:srgbClr val="7030A0"/>
          </a:solidFill>
          <a:ln>
            <a:solidFill>
              <a:schemeClr val="bg1"/>
            </a:solidFill>
          </a:ln>
        </p:spPr>
        <p:txBody>
          <a:bodyPr wrap="square" lIns="0" tIns="0" rIns="0" bIns="0" rtlCol="0">
            <a:spAutoFit/>
          </a:bodyPr>
          <a:lstStyle/>
          <a:p>
            <a:r>
              <a:rPr lang="en-US" sz="1600" dirty="0" smtClean="0"/>
              <a:t>   </a:t>
            </a:r>
            <a:r>
              <a:rPr lang="en-US" sz="1600" dirty="0" err="1" smtClean="0"/>
              <a:t>PeerDistClientStreamRead</a:t>
            </a:r>
            <a:r>
              <a:rPr lang="en-US" sz="1600" dirty="0" smtClean="0"/>
              <a:t> / </a:t>
            </a:r>
          </a:p>
          <a:p>
            <a:r>
              <a:rPr lang="en-US" sz="1600" dirty="0" smtClean="0"/>
              <a:t>   </a:t>
            </a:r>
            <a:r>
              <a:rPr lang="en-US" sz="1600" dirty="0" err="1" smtClean="0"/>
              <a:t>PeerDistClientBlockRead</a:t>
            </a:r>
            <a:endParaRPr lang="en-US" sz="1600" dirty="0" smtClean="0"/>
          </a:p>
          <a:p>
            <a:r>
              <a:rPr lang="en-US" sz="1600" dirty="0" err="1"/>
              <a:t>PeerDistClientCloseContent</a:t>
            </a:r>
            <a:endParaRPr lang="en-US" sz="1600" dirty="0" smtClean="0"/>
          </a:p>
        </p:txBody>
      </p:sp>
      <p:pic>
        <p:nvPicPr>
          <p:cNvPr id="41" name="Picture 40" descr="page"/>
          <p:cNvPicPr>
            <a:picLocks noChangeAspect="1" noChangeArrowheads="1"/>
          </p:cNvPicPr>
          <p:nvPr/>
        </p:nvPicPr>
        <p:blipFill>
          <a:blip r:embed="rId4" cstate="print">
            <a:duotone>
              <a:prstClr val="black"/>
              <a:schemeClr val="accent5">
                <a:tint val="45000"/>
                <a:satMod val="400000"/>
              </a:schemeClr>
            </a:duotone>
          </a:blip>
          <a:stretch>
            <a:fillRect/>
          </a:stretch>
        </p:blipFill>
        <p:spPr bwMode="auto">
          <a:xfrm>
            <a:off x="3310360" y="685598"/>
            <a:ext cx="407325" cy="381000"/>
          </a:xfrm>
          <a:prstGeom prst="rect">
            <a:avLst/>
          </a:prstGeom>
          <a:noFill/>
          <a:ln w="9525">
            <a:noFill/>
            <a:miter lim="800000"/>
            <a:headEnd/>
            <a:tailEnd/>
          </a:ln>
        </p:spPr>
      </p:pic>
      <p:sp>
        <p:nvSpPr>
          <p:cNvPr id="42" name="TextBox 41"/>
          <p:cNvSpPr txBox="1"/>
          <p:nvPr/>
        </p:nvSpPr>
        <p:spPr>
          <a:xfrm>
            <a:off x="3141549" y="1116091"/>
            <a:ext cx="744948" cy="369332"/>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Content</a:t>
            </a:r>
          </a:p>
          <a:p>
            <a:pPr algn="ctr"/>
            <a:r>
              <a:rPr lang="en-US" sz="1200" b="1" dirty="0" smtClean="0">
                <a:gradFill>
                  <a:gsLst>
                    <a:gs pos="0">
                      <a:schemeClr val="tx1"/>
                    </a:gs>
                    <a:gs pos="86000">
                      <a:schemeClr val="tx1"/>
                    </a:gs>
                  </a:gsLst>
                  <a:lin ang="5400000" scaled="0"/>
                </a:gradFill>
              </a:rPr>
              <a:t>Information</a:t>
            </a:r>
          </a:p>
        </p:txBody>
      </p:sp>
      <p:sp>
        <p:nvSpPr>
          <p:cNvPr id="45" name="Freeform 44"/>
          <p:cNvSpPr/>
          <p:nvPr/>
        </p:nvSpPr>
        <p:spPr>
          <a:xfrm rot="14497572">
            <a:off x="10091565" y="3073858"/>
            <a:ext cx="1394566" cy="116601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46" name="Picture 45" descr="page"/>
          <p:cNvPicPr>
            <a:picLocks noChangeAspect="1" noChangeArrowheads="1"/>
          </p:cNvPicPr>
          <p:nvPr/>
        </p:nvPicPr>
        <p:blipFill>
          <a:blip r:embed="rId4" cstate="print">
            <a:duotone>
              <a:prstClr val="black"/>
              <a:schemeClr val="accent5">
                <a:tint val="45000"/>
                <a:satMod val="400000"/>
              </a:schemeClr>
            </a:duotone>
          </a:blip>
          <a:stretch>
            <a:fillRect/>
          </a:stretch>
        </p:blipFill>
        <p:spPr bwMode="auto">
          <a:xfrm>
            <a:off x="10719353" y="3211900"/>
            <a:ext cx="407325" cy="381000"/>
          </a:xfrm>
          <a:prstGeom prst="rect">
            <a:avLst/>
          </a:prstGeom>
          <a:noFill/>
          <a:ln w="9525">
            <a:noFill/>
            <a:miter lim="800000"/>
            <a:headEnd/>
            <a:tailEnd/>
          </a:ln>
        </p:spPr>
      </p:pic>
      <p:sp>
        <p:nvSpPr>
          <p:cNvPr id="47" name="TextBox 46"/>
          <p:cNvSpPr txBox="1"/>
          <p:nvPr/>
        </p:nvSpPr>
        <p:spPr>
          <a:xfrm>
            <a:off x="10550542" y="3642393"/>
            <a:ext cx="744948" cy="369332"/>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Content</a:t>
            </a:r>
          </a:p>
          <a:p>
            <a:pPr algn="ctr"/>
            <a:r>
              <a:rPr lang="en-US" sz="1200" b="1" dirty="0" smtClean="0">
                <a:gradFill>
                  <a:gsLst>
                    <a:gs pos="0">
                      <a:schemeClr val="tx1"/>
                    </a:gs>
                    <a:gs pos="86000">
                      <a:schemeClr val="tx1"/>
                    </a:gs>
                  </a:gsLst>
                  <a:lin ang="5400000" scaled="0"/>
                </a:gradFill>
              </a:rPr>
              <a:t>Information</a:t>
            </a:r>
          </a:p>
        </p:txBody>
      </p:sp>
      <p:sp>
        <p:nvSpPr>
          <p:cNvPr id="40" name="Flowchart: Magnetic Disk 39"/>
          <p:cNvSpPr/>
          <p:nvPr/>
        </p:nvSpPr>
        <p:spPr bwMode="auto">
          <a:xfrm>
            <a:off x="1813371" y="5941971"/>
            <a:ext cx="277792" cy="304663"/>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Flowchart: Magnetic Disk 47"/>
          <p:cNvSpPr/>
          <p:nvPr/>
        </p:nvSpPr>
        <p:spPr bwMode="auto">
          <a:xfrm>
            <a:off x="2410667" y="5637308"/>
            <a:ext cx="277792" cy="304663"/>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Flowchart: Magnetic Disk 48"/>
          <p:cNvSpPr/>
          <p:nvPr/>
        </p:nvSpPr>
        <p:spPr bwMode="auto">
          <a:xfrm>
            <a:off x="1000513" y="5592207"/>
            <a:ext cx="277792" cy="304663"/>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TextBox 49"/>
          <p:cNvSpPr txBox="1"/>
          <p:nvPr/>
        </p:nvSpPr>
        <p:spPr>
          <a:xfrm>
            <a:off x="1093510" y="6316385"/>
            <a:ext cx="1049524" cy="184666"/>
          </a:xfrm>
          <a:prstGeom prst="rect">
            <a:avLst/>
          </a:prstGeom>
          <a:noFill/>
        </p:spPr>
        <p:txBody>
          <a:bodyPr wrap="square" lIns="0" tIns="0" rIns="0" bIns="0" rtlCol="0">
            <a:spAutoFit/>
          </a:bodyPr>
          <a:lstStyle/>
          <a:p>
            <a:pPr algn="ctr"/>
            <a:r>
              <a:rPr lang="en-US" sz="1200" b="1" dirty="0" smtClean="0">
                <a:gradFill>
                  <a:gsLst>
                    <a:gs pos="0">
                      <a:schemeClr val="tx1"/>
                    </a:gs>
                    <a:gs pos="86000">
                      <a:schemeClr val="tx1"/>
                    </a:gs>
                  </a:gsLst>
                  <a:lin ang="5400000" scaled="0"/>
                </a:gradFill>
              </a:rPr>
              <a:t>Data Cache</a:t>
            </a:r>
          </a:p>
        </p:txBody>
      </p:sp>
    </p:spTree>
    <p:extLst>
      <p:ext uri="{BB962C8B-B14F-4D97-AF65-F5344CB8AC3E}">
        <p14:creationId xmlns:p14="http://schemas.microsoft.com/office/powerpoint/2010/main" val="18185297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31" grpId="0" animBg="1"/>
      <p:bldP spid="10" grpId="0" animBg="1"/>
      <p:bldP spid="4" grpId="0" animBg="1"/>
      <p:bldP spid="20" grpId="0" animBg="1"/>
      <p:bldP spid="21" grpId="0" animBg="1"/>
      <p:bldP spid="23" grpId="0" animBg="1"/>
      <p:bldP spid="24" grpId="0" animBg="1"/>
      <p:bldP spid="28" grpId="0" animBg="1"/>
      <p:bldP spid="30" grpId="0"/>
      <p:bldP spid="32" grpId="0" animBg="1"/>
      <p:bldP spid="34" grpId="0"/>
      <p:bldP spid="6" grpId="0" animBg="1"/>
      <p:bldP spid="35" grpId="0"/>
      <p:bldP spid="37" grpId="0"/>
      <p:bldP spid="39" grpId="0" animBg="1"/>
      <p:bldP spid="42" grpId="0"/>
      <p:bldP spid="45" grpId="0" animBg="1"/>
      <p:bldP spid="47" grpId="0"/>
      <p:bldP spid="40" grpId="0" animBg="1"/>
      <p:bldP spid="48" grpId="0" animBg="1"/>
      <p:bldP spid="4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loud 76"/>
          <p:cNvSpPr/>
          <p:nvPr/>
        </p:nvSpPr>
        <p:spPr>
          <a:xfrm>
            <a:off x="37554" y="1062105"/>
            <a:ext cx="4184991" cy="226424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holden.co.uk/productImageslTitled/Funnel_-_Metal_-_With_Filter_-_153mm_091.5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199" y="4623400"/>
            <a:ext cx="2057816" cy="2057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Problem</a:t>
            </a:r>
            <a:endParaRPr lang="en-US" dirty="0"/>
          </a:p>
        </p:txBody>
      </p:sp>
      <p:grpSp>
        <p:nvGrpSpPr>
          <p:cNvPr id="3" name="Group 2"/>
          <p:cNvGrpSpPr/>
          <p:nvPr/>
        </p:nvGrpSpPr>
        <p:grpSpPr>
          <a:xfrm>
            <a:off x="468332" y="4754805"/>
            <a:ext cx="3125796" cy="1217526"/>
            <a:chOff x="468332" y="4754805"/>
            <a:chExt cx="3125796" cy="1217526"/>
          </a:xfrm>
        </p:grpSpPr>
        <p:pic>
          <p:nvPicPr>
            <p:cNvPr id="6" name="Picture 24" descr="application server"/>
            <p:cNvPicPr>
              <a:picLocks noChangeAspect="1" noChangeArrowheads="1"/>
            </p:cNvPicPr>
            <p:nvPr/>
          </p:nvPicPr>
          <p:blipFill>
            <a:blip r:embed="rId3" cstate="print"/>
            <a:stretch>
              <a:fillRect/>
            </a:stretch>
          </p:blipFill>
          <p:spPr bwMode="auto">
            <a:xfrm>
              <a:off x="1402930" y="4754805"/>
              <a:ext cx="1440782" cy="586233"/>
            </a:xfrm>
            <a:prstGeom prst="rect">
              <a:avLst/>
            </a:prstGeom>
            <a:noFill/>
          </p:spPr>
        </p:pic>
        <p:pic>
          <p:nvPicPr>
            <p:cNvPr id="7" name="Picture 24" descr="application server"/>
            <p:cNvPicPr>
              <a:picLocks noChangeAspect="1" noChangeArrowheads="1"/>
            </p:cNvPicPr>
            <p:nvPr/>
          </p:nvPicPr>
          <p:blipFill>
            <a:blip r:embed="rId3" cstate="print"/>
            <a:stretch>
              <a:fillRect/>
            </a:stretch>
          </p:blipFill>
          <p:spPr bwMode="auto">
            <a:xfrm>
              <a:off x="2153346" y="5341038"/>
              <a:ext cx="1440782" cy="586233"/>
            </a:xfrm>
            <a:prstGeom prst="rect">
              <a:avLst/>
            </a:prstGeom>
            <a:noFill/>
          </p:spPr>
        </p:pic>
        <p:pic>
          <p:nvPicPr>
            <p:cNvPr id="8" name="Picture 24" descr="application server"/>
            <p:cNvPicPr>
              <a:picLocks noChangeAspect="1" noChangeArrowheads="1"/>
            </p:cNvPicPr>
            <p:nvPr/>
          </p:nvPicPr>
          <p:blipFill>
            <a:blip r:embed="rId3" cstate="print"/>
            <a:stretch>
              <a:fillRect/>
            </a:stretch>
          </p:blipFill>
          <p:spPr bwMode="auto">
            <a:xfrm>
              <a:off x="468332" y="5386098"/>
              <a:ext cx="1440782" cy="586233"/>
            </a:xfrm>
            <a:prstGeom prst="rect">
              <a:avLst/>
            </a:prstGeom>
            <a:noFill/>
          </p:spPr>
        </p:pic>
      </p:grpSp>
      <p:pic>
        <p:nvPicPr>
          <p:cNvPr id="9" name="Picture 6" descr="laptop"/>
          <p:cNvPicPr>
            <a:picLocks noChangeAspect="1" noChangeArrowheads="1"/>
          </p:cNvPicPr>
          <p:nvPr/>
        </p:nvPicPr>
        <p:blipFill>
          <a:blip r:embed="rId4" cstate="print"/>
          <a:stretch>
            <a:fillRect/>
          </a:stretch>
        </p:blipFill>
        <p:spPr bwMode="auto">
          <a:xfrm>
            <a:off x="10685601" y="5010996"/>
            <a:ext cx="850678" cy="550069"/>
          </a:xfrm>
          <a:prstGeom prst="rect">
            <a:avLst/>
          </a:prstGeom>
          <a:noFill/>
        </p:spPr>
      </p:pic>
      <p:pic>
        <p:nvPicPr>
          <p:cNvPr id="10" name="Picture 6" descr="laptop"/>
          <p:cNvPicPr>
            <a:picLocks noChangeAspect="1" noChangeArrowheads="1"/>
          </p:cNvPicPr>
          <p:nvPr/>
        </p:nvPicPr>
        <p:blipFill>
          <a:blip r:embed="rId5" cstate="print"/>
          <a:stretch>
            <a:fillRect/>
          </a:stretch>
        </p:blipFill>
        <p:spPr bwMode="auto">
          <a:xfrm>
            <a:off x="9086807" y="4992133"/>
            <a:ext cx="1020814" cy="660083"/>
          </a:xfrm>
          <a:prstGeom prst="rect">
            <a:avLst/>
          </a:prstGeom>
          <a:noFill/>
        </p:spPr>
      </p:pic>
      <p:pic>
        <p:nvPicPr>
          <p:cNvPr id="11" name="Picture 6" descr="laptop"/>
          <p:cNvPicPr>
            <a:picLocks noChangeAspect="1" noChangeArrowheads="1"/>
          </p:cNvPicPr>
          <p:nvPr/>
        </p:nvPicPr>
        <p:blipFill>
          <a:blip r:embed="rId6" cstate="print"/>
          <a:stretch>
            <a:fillRect/>
          </a:stretch>
        </p:blipFill>
        <p:spPr bwMode="auto">
          <a:xfrm>
            <a:off x="9458996" y="5341038"/>
            <a:ext cx="1361085" cy="880110"/>
          </a:xfrm>
          <a:prstGeom prst="rect">
            <a:avLst/>
          </a:prstGeom>
          <a:noFill/>
        </p:spPr>
      </p:pic>
      <p:sp>
        <p:nvSpPr>
          <p:cNvPr id="73" name="TextBox 72"/>
          <p:cNvSpPr txBox="1"/>
          <p:nvPr/>
        </p:nvSpPr>
        <p:spPr>
          <a:xfrm>
            <a:off x="4914478" y="4984159"/>
            <a:ext cx="2822830" cy="184666"/>
          </a:xfrm>
          <a:prstGeom prst="rect">
            <a:avLst/>
          </a:prstGeom>
          <a:noFill/>
        </p:spPr>
        <p:txBody>
          <a:bodyPr wrap="square" lIns="0" tIns="0" rIns="0" bIns="0" rtlCol="0">
            <a:spAutoFit/>
          </a:bodyPr>
          <a:lstStyle/>
          <a:p>
            <a:r>
              <a:rPr lang="en-US" sz="1200" b="1" dirty="0" smtClean="0">
                <a:gradFill>
                  <a:gsLst>
                    <a:gs pos="0">
                      <a:schemeClr val="tx1"/>
                    </a:gs>
                    <a:gs pos="86000">
                      <a:schemeClr val="tx1"/>
                    </a:gs>
                  </a:gsLst>
                  <a:lin ang="5400000" scaled="0"/>
                </a:gradFill>
              </a:rPr>
              <a:t>00101011010001011110100010101001001</a:t>
            </a:r>
          </a:p>
        </p:txBody>
      </p:sp>
      <p:sp>
        <p:nvSpPr>
          <p:cNvPr id="74" name="Down Arrow 73"/>
          <p:cNvSpPr/>
          <p:nvPr/>
        </p:nvSpPr>
        <p:spPr bwMode="auto">
          <a:xfrm rot="16200000">
            <a:off x="7914766" y="5014905"/>
            <a:ext cx="1201855" cy="861838"/>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5" name="Down Arrow 74"/>
          <p:cNvSpPr/>
          <p:nvPr/>
        </p:nvSpPr>
        <p:spPr bwMode="auto">
          <a:xfrm rot="16200000">
            <a:off x="3690971" y="5014904"/>
            <a:ext cx="1201855" cy="861838"/>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2" name="Text Placeholder 2"/>
          <p:cNvSpPr txBox="1">
            <a:spLocks/>
          </p:cNvSpPr>
          <p:nvPr/>
        </p:nvSpPr>
        <p:spPr>
          <a:xfrm>
            <a:off x="519114" y="2038108"/>
            <a:ext cx="11149012" cy="130497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When servers are close, bandwidth is free, applications are fast and everyone is happy</a:t>
            </a:r>
            <a:endParaRPr lang="en-US" dirty="0"/>
          </a:p>
        </p:txBody>
      </p:sp>
      <p:grpSp>
        <p:nvGrpSpPr>
          <p:cNvPr id="12" name="Group 11"/>
          <p:cNvGrpSpPr/>
          <p:nvPr/>
        </p:nvGrpSpPr>
        <p:grpSpPr>
          <a:xfrm>
            <a:off x="912722" y="3128124"/>
            <a:ext cx="2515908" cy="1898153"/>
            <a:chOff x="912722" y="3028108"/>
            <a:chExt cx="2515908" cy="1898153"/>
          </a:xfrm>
        </p:grpSpPr>
        <p:sp>
          <p:nvSpPr>
            <p:cNvPr id="79" name="TextBox 78"/>
            <p:cNvSpPr txBox="1"/>
            <p:nvPr/>
          </p:nvSpPr>
          <p:spPr>
            <a:xfrm rot="20700000">
              <a:off x="2134830" y="3814938"/>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81" name="TextBox 80"/>
            <p:cNvSpPr txBox="1"/>
            <p:nvPr/>
          </p:nvSpPr>
          <p:spPr>
            <a:xfrm rot="682185">
              <a:off x="2318800" y="3699007"/>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83" name="TextBox 82"/>
            <p:cNvSpPr txBox="1"/>
            <p:nvPr/>
          </p:nvSpPr>
          <p:spPr>
            <a:xfrm>
              <a:off x="2471200" y="3851407"/>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84" name="TextBox 83"/>
            <p:cNvSpPr txBox="1"/>
            <p:nvPr/>
          </p:nvSpPr>
          <p:spPr>
            <a:xfrm rot="1137362">
              <a:off x="2218340" y="3982091"/>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85" name="TextBox 84"/>
            <p:cNvSpPr txBox="1"/>
            <p:nvPr/>
          </p:nvSpPr>
          <p:spPr>
            <a:xfrm rot="20700000">
              <a:off x="2367113" y="4017270"/>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86" name="TextBox 85"/>
            <p:cNvSpPr txBox="1"/>
            <p:nvPr/>
          </p:nvSpPr>
          <p:spPr>
            <a:xfrm rot="21241698">
              <a:off x="2013535" y="3981466"/>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87" name="TextBox 86"/>
            <p:cNvSpPr txBox="1"/>
            <p:nvPr/>
          </p:nvSpPr>
          <p:spPr>
            <a:xfrm rot="612899">
              <a:off x="1983974" y="3699744"/>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88" name="TextBox 87"/>
            <p:cNvSpPr txBox="1"/>
            <p:nvPr/>
          </p:nvSpPr>
          <p:spPr>
            <a:xfrm rot="1325467">
              <a:off x="2182513" y="3547044"/>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89" name="TextBox 88"/>
            <p:cNvSpPr txBox="1"/>
            <p:nvPr/>
          </p:nvSpPr>
          <p:spPr>
            <a:xfrm rot="20700000">
              <a:off x="1541071" y="3771646"/>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90" name="TextBox 89"/>
            <p:cNvSpPr txBox="1"/>
            <p:nvPr/>
          </p:nvSpPr>
          <p:spPr>
            <a:xfrm rot="682185">
              <a:off x="1725041" y="3655715"/>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91" name="TextBox 90"/>
            <p:cNvSpPr txBox="1"/>
            <p:nvPr/>
          </p:nvSpPr>
          <p:spPr>
            <a:xfrm>
              <a:off x="1877441" y="3808115"/>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92" name="TextBox 91"/>
            <p:cNvSpPr txBox="1"/>
            <p:nvPr/>
          </p:nvSpPr>
          <p:spPr>
            <a:xfrm rot="1137362">
              <a:off x="1624581" y="3938799"/>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93" name="TextBox 92"/>
            <p:cNvSpPr txBox="1"/>
            <p:nvPr/>
          </p:nvSpPr>
          <p:spPr>
            <a:xfrm rot="20700000">
              <a:off x="1773354" y="3973978"/>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94" name="TextBox 93"/>
            <p:cNvSpPr txBox="1"/>
            <p:nvPr/>
          </p:nvSpPr>
          <p:spPr>
            <a:xfrm rot="21241698">
              <a:off x="1419776" y="3938174"/>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95" name="TextBox 94"/>
            <p:cNvSpPr txBox="1"/>
            <p:nvPr/>
          </p:nvSpPr>
          <p:spPr>
            <a:xfrm rot="612899">
              <a:off x="1278162" y="3769029"/>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96" name="TextBox 95"/>
            <p:cNvSpPr txBox="1"/>
            <p:nvPr/>
          </p:nvSpPr>
          <p:spPr>
            <a:xfrm rot="20700000">
              <a:off x="2646199" y="4181994"/>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97" name="TextBox 96"/>
            <p:cNvSpPr txBox="1"/>
            <p:nvPr/>
          </p:nvSpPr>
          <p:spPr>
            <a:xfrm rot="682185">
              <a:off x="2314508" y="4300221"/>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98" name="TextBox 97"/>
            <p:cNvSpPr txBox="1"/>
            <p:nvPr/>
          </p:nvSpPr>
          <p:spPr>
            <a:xfrm>
              <a:off x="2466908" y="4452621"/>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99" name="TextBox 98"/>
            <p:cNvSpPr txBox="1"/>
            <p:nvPr/>
          </p:nvSpPr>
          <p:spPr>
            <a:xfrm rot="1137362">
              <a:off x="2214048" y="4583305"/>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00" name="TextBox 99"/>
            <p:cNvSpPr txBox="1"/>
            <p:nvPr/>
          </p:nvSpPr>
          <p:spPr>
            <a:xfrm rot="20700000">
              <a:off x="2362821" y="4618484"/>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01" name="TextBox 100"/>
            <p:cNvSpPr txBox="1"/>
            <p:nvPr/>
          </p:nvSpPr>
          <p:spPr>
            <a:xfrm rot="21241698">
              <a:off x="2009243" y="4582680"/>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02" name="TextBox 101"/>
            <p:cNvSpPr txBox="1"/>
            <p:nvPr/>
          </p:nvSpPr>
          <p:spPr>
            <a:xfrm rot="612899">
              <a:off x="2002949" y="4249905"/>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03" name="TextBox 102"/>
            <p:cNvSpPr txBox="1"/>
            <p:nvPr/>
          </p:nvSpPr>
          <p:spPr>
            <a:xfrm rot="1325467">
              <a:off x="2150258" y="4265759"/>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04" name="TextBox 103"/>
            <p:cNvSpPr txBox="1"/>
            <p:nvPr/>
          </p:nvSpPr>
          <p:spPr>
            <a:xfrm rot="20700000">
              <a:off x="1550397" y="4319340"/>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05" name="TextBox 104"/>
            <p:cNvSpPr txBox="1"/>
            <p:nvPr/>
          </p:nvSpPr>
          <p:spPr>
            <a:xfrm rot="682185">
              <a:off x="1734367" y="4203409"/>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06" name="TextBox 105"/>
            <p:cNvSpPr txBox="1"/>
            <p:nvPr/>
          </p:nvSpPr>
          <p:spPr>
            <a:xfrm>
              <a:off x="1886767" y="4355809"/>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07" name="TextBox 106"/>
            <p:cNvSpPr txBox="1"/>
            <p:nvPr/>
          </p:nvSpPr>
          <p:spPr>
            <a:xfrm rot="1137362">
              <a:off x="1633907" y="4486493"/>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08" name="TextBox 107"/>
            <p:cNvSpPr txBox="1"/>
            <p:nvPr/>
          </p:nvSpPr>
          <p:spPr>
            <a:xfrm rot="20700000">
              <a:off x="1782680" y="4521672"/>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09" name="TextBox 108"/>
            <p:cNvSpPr txBox="1"/>
            <p:nvPr/>
          </p:nvSpPr>
          <p:spPr>
            <a:xfrm rot="21241698">
              <a:off x="1429102" y="4485868"/>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10" name="TextBox 109"/>
            <p:cNvSpPr txBox="1"/>
            <p:nvPr/>
          </p:nvSpPr>
          <p:spPr>
            <a:xfrm rot="612899">
              <a:off x="1399541" y="4204146"/>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11" name="TextBox 110"/>
            <p:cNvSpPr txBox="1"/>
            <p:nvPr/>
          </p:nvSpPr>
          <p:spPr>
            <a:xfrm>
              <a:off x="1165582" y="3483210"/>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12" name="TextBox 111"/>
            <p:cNvSpPr txBox="1"/>
            <p:nvPr/>
          </p:nvSpPr>
          <p:spPr>
            <a:xfrm rot="1137362">
              <a:off x="912722" y="3613894"/>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13" name="TextBox 112"/>
            <p:cNvSpPr txBox="1"/>
            <p:nvPr/>
          </p:nvSpPr>
          <p:spPr>
            <a:xfrm rot="20700000">
              <a:off x="1061495" y="3649073"/>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14" name="TextBox 113"/>
            <p:cNvSpPr txBox="1"/>
            <p:nvPr/>
          </p:nvSpPr>
          <p:spPr>
            <a:xfrm rot="21241698">
              <a:off x="1238503" y="4159156"/>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15" name="TextBox 114"/>
            <p:cNvSpPr txBox="1"/>
            <p:nvPr/>
          </p:nvSpPr>
          <p:spPr>
            <a:xfrm>
              <a:off x="1116027" y="3932285"/>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16" name="TextBox 115"/>
            <p:cNvSpPr txBox="1"/>
            <p:nvPr/>
          </p:nvSpPr>
          <p:spPr>
            <a:xfrm rot="20700000">
              <a:off x="1011940" y="4098148"/>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17" name="TextBox 116"/>
            <p:cNvSpPr txBox="1"/>
            <p:nvPr/>
          </p:nvSpPr>
          <p:spPr>
            <a:xfrm>
              <a:off x="3120581" y="3714654"/>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18" name="TextBox 117"/>
            <p:cNvSpPr txBox="1"/>
            <p:nvPr/>
          </p:nvSpPr>
          <p:spPr>
            <a:xfrm rot="1137362">
              <a:off x="2867721" y="3845338"/>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19" name="TextBox 118"/>
            <p:cNvSpPr txBox="1"/>
            <p:nvPr/>
          </p:nvSpPr>
          <p:spPr>
            <a:xfrm rot="20700000">
              <a:off x="3016494" y="3880517"/>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20" name="TextBox 119"/>
            <p:cNvSpPr txBox="1"/>
            <p:nvPr/>
          </p:nvSpPr>
          <p:spPr>
            <a:xfrm rot="21241698">
              <a:off x="2662916" y="3844713"/>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21" name="TextBox 120"/>
            <p:cNvSpPr txBox="1"/>
            <p:nvPr/>
          </p:nvSpPr>
          <p:spPr>
            <a:xfrm rot="20700000">
              <a:off x="3295580" y="4045241"/>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22" name="TextBox 121"/>
            <p:cNvSpPr txBox="1"/>
            <p:nvPr/>
          </p:nvSpPr>
          <p:spPr>
            <a:xfrm rot="682185">
              <a:off x="2963889" y="4163468"/>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23" name="TextBox 122"/>
            <p:cNvSpPr txBox="1"/>
            <p:nvPr/>
          </p:nvSpPr>
          <p:spPr>
            <a:xfrm>
              <a:off x="3116289" y="4315868"/>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24" name="TextBox 123"/>
            <p:cNvSpPr txBox="1"/>
            <p:nvPr/>
          </p:nvSpPr>
          <p:spPr>
            <a:xfrm rot="1137362">
              <a:off x="2863429" y="4446552"/>
              <a:ext cx="133050"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1</a:t>
              </a:r>
            </a:p>
          </p:txBody>
        </p:sp>
        <p:sp>
          <p:nvSpPr>
            <p:cNvPr id="125" name="TextBox 124"/>
            <p:cNvSpPr txBox="1"/>
            <p:nvPr/>
          </p:nvSpPr>
          <p:spPr>
            <a:xfrm rot="20700000">
              <a:off x="3012202" y="4481731"/>
              <a:ext cx="133050" cy="307777"/>
            </a:xfrm>
            <a:prstGeom prst="rect">
              <a:avLst/>
            </a:prstGeom>
            <a:noFill/>
          </p:spPr>
          <p:txBody>
            <a:bodyPr wrap="none" lIns="0" tIns="0" rIns="0" bIns="0" rtlCol="0">
              <a:spAutoFit/>
            </a:bodyPr>
            <a:lstStyle/>
            <a:p>
              <a:pPr algn="r"/>
              <a:r>
                <a:rPr lang="en-US" sz="2000" b="1" dirty="0" smtClean="0">
                  <a:gradFill>
                    <a:gsLst>
                      <a:gs pos="0">
                        <a:schemeClr val="tx1"/>
                      </a:gs>
                      <a:gs pos="86000">
                        <a:schemeClr val="tx1"/>
                      </a:gs>
                    </a:gsLst>
                    <a:lin ang="5400000" scaled="0"/>
                  </a:gradFill>
                </a:rPr>
                <a:t>0</a:t>
              </a:r>
            </a:p>
          </p:txBody>
        </p:sp>
        <p:sp>
          <p:nvSpPr>
            <p:cNvPr id="126" name="TextBox 125"/>
            <p:cNvSpPr txBox="1"/>
            <p:nvPr/>
          </p:nvSpPr>
          <p:spPr>
            <a:xfrm rot="21241698">
              <a:off x="2658624" y="4445927"/>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sp>
          <p:nvSpPr>
            <p:cNvPr id="127" name="TextBox 126"/>
            <p:cNvSpPr txBox="1"/>
            <p:nvPr/>
          </p:nvSpPr>
          <p:spPr>
            <a:xfrm rot="1325467">
              <a:off x="2799639" y="4129006"/>
              <a:ext cx="133050" cy="307777"/>
            </a:xfrm>
            <a:prstGeom prst="rect">
              <a:avLst/>
            </a:prstGeom>
            <a:noFill/>
          </p:spPr>
          <p:txBody>
            <a:bodyPr wrap="none" lIns="0" tIns="0" rIns="0" bIns="0" rtlCol="0">
              <a:spAutoFit/>
            </a:bodyPr>
            <a:lstStyle/>
            <a:p>
              <a:pPr algn="r"/>
              <a:r>
                <a:rPr lang="en-US" sz="2000" b="1" dirty="0">
                  <a:gradFill>
                    <a:gsLst>
                      <a:gs pos="0">
                        <a:schemeClr val="tx1"/>
                      </a:gs>
                      <a:gs pos="86000">
                        <a:schemeClr val="tx1"/>
                      </a:gs>
                    </a:gsLst>
                    <a:lin ang="5400000" scaled="0"/>
                  </a:gradFill>
                </a:rPr>
                <a:t>1</a:t>
              </a:r>
              <a:endParaRPr lang="en-US" sz="2000" b="1" dirty="0" smtClean="0">
                <a:gradFill>
                  <a:gsLst>
                    <a:gs pos="0">
                      <a:schemeClr val="tx1"/>
                    </a:gs>
                    <a:gs pos="86000">
                      <a:schemeClr val="tx1"/>
                    </a:gs>
                  </a:gsLst>
                  <a:lin ang="5400000" scaled="0"/>
                </a:gradFill>
              </a:endParaRPr>
            </a:p>
          </p:txBody>
        </p:sp>
        <p:cxnSp>
          <p:nvCxnSpPr>
            <p:cNvPr id="128" name="Straight Connector 127"/>
            <p:cNvCxnSpPr/>
            <p:nvPr/>
          </p:nvCxnSpPr>
          <p:spPr>
            <a:xfrm>
              <a:off x="2943364" y="3028108"/>
              <a:ext cx="0" cy="803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712724" y="3170959"/>
              <a:ext cx="0" cy="620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89" idx="0"/>
            </p:cNvCxnSpPr>
            <p:nvPr/>
          </p:nvCxnSpPr>
          <p:spPr>
            <a:xfrm flipH="1">
              <a:off x="1567767" y="3170959"/>
              <a:ext cx="10432" cy="605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037676" y="3296471"/>
              <a:ext cx="0" cy="374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404012" y="3296063"/>
              <a:ext cx="0" cy="374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532391" y="3296063"/>
              <a:ext cx="0" cy="557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359833" y="3170959"/>
              <a:ext cx="0" cy="588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111268" y="3170959"/>
              <a:ext cx="0" cy="466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182814" y="3028108"/>
              <a:ext cx="0" cy="6568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791566" y="3260544"/>
              <a:ext cx="0" cy="374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4923998" y="5149431"/>
            <a:ext cx="2822830" cy="184666"/>
          </a:xfrm>
          <a:prstGeom prst="rect">
            <a:avLst/>
          </a:prstGeom>
          <a:noFill/>
        </p:spPr>
        <p:txBody>
          <a:bodyPr wrap="square" lIns="0" tIns="0" rIns="0" bIns="0" rtlCol="0">
            <a:spAutoFit/>
          </a:bodyPr>
          <a:lstStyle/>
          <a:p>
            <a:r>
              <a:rPr lang="en-US" sz="1200" b="1" dirty="0" smtClean="0">
                <a:gradFill>
                  <a:gsLst>
                    <a:gs pos="0">
                      <a:schemeClr val="tx1"/>
                    </a:gs>
                    <a:gs pos="86000">
                      <a:schemeClr val="tx1"/>
                    </a:gs>
                  </a:gsLst>
                  <a:lin ang="5400000" scaled="0"/>
                </a:gradFill>
              </a:rPr>
              <a:t>11010100000000001101111111010101010</a:t>
            </a:r>
          </a:p>
        </p:txBody>
      </p:sp>
      <p:sp>
        <p:nvSpPr>
          <p:cNvPr id="139" name="TextBox 138"/>
          <p:cNvSpPr txBox="1"/>
          <p:nvPr/>
        </p:nvSpPr>
        <p:spPr>
          <a:xfrm>
            <a:off x="4923998" y="5322174"/>
            <a:ext cx="2822830" cy="184666"/>
          </a:xfrm>
          <a:prstGeom prst="rect">
            <a:avLst/>
          </a:prstGeom>
          <a:noFill/>
        </p:spPr>
        <p:txBody>
          <a:bodyPr wrap="square" lIns="0" tIns="0" rIns="0" bIns="0" rtlCol="0">
            <a:spAutoFit/>
          </a:bodyPr>
          <a:lstStyle/>
          <a:p>
            <a:r>
              <a:rPr lang="en-US" sz="1200" b="1" dirty="0" smtClean="0">
                <a:gradFill>
                  <a:gsLst>
                    <a:gs pos="0">
                      <a:schemeClr val="tx1"/>
                    </a:gs>
                    <a:gs pos="86000">
                      <a:schemeClr val="tx1"/>
                    </a:gs>
                  </a:gsLst>
                  <a:lin ang="5400000" scaled="0"/>
                </a:gradFill>
              </a:rPr>
              <a:t>10100101101011110101110100010101011</a:t>
            </a:r>
          </a:p>
        </p:txBody>
      </p:sp>
      <p:sp>
        <p:nvSpPr>
          <p:cNvPr id="140" name="TextBox 139"/>
          <p:cNvSpPr txBox="1"/>
          <p:nvPr/>
        </p:nvSpPr>
        <p:spPr>
          <a:xfrm>
            <a:off x="4924003" y="5478362"/>
            <a:ext cx="2822830" cy="184666"/>
          </a:xfrm>
          <a:prstGeom prst="rect">
            <a:avLst/>
          </a:prstGeom>
          <a:noFill/>
        </p:spPr>
        <p:txBody>
          <a:bodyPr wrap="square" lIns="0" tIns="0" rIns="0" bIns="0" rtlCol="0">
            <a:spAutoFit/>
          </a:bodyPr>
          <a:lstStyle/>
          <a:p>
            <a:r>
              <a:rPr lang="en-US" sz="1200" b="1" dirty="0" smtClean="0">
                <a:gradFill>
                  <a:gsLst>
                    <a:gs pos="0">
                      <a:schemeClr val="tx1"/>
                    </a:gs>
                    <a:gs pos="86000">
                      <a:schemeClr val="tx1"/>
                    </a:gs>
                  </a:gsLst>
                  <a:lin ang="5400000" scaled="0"/>
                </a:gradFill>
              </a:rPr>
              <a:t>01001011101010100101001010010011011</a:t>
            </a:r>
          </a:p>
        </p:txBody>
      </p:sp>
      <p:sp>
        <p:nvSpPr>
          <p:cNvPr id="141" name="TextBox 140"/>
          <p:cNvSpPr txBox="1"/>
          <p:nvPr/>
        </p:nvSpPr>
        <p:spPr>
          <a:xfrm>
            <a:off x="4933523" y="5643634"/>
            <a:ext cx="2822830" cy="184666"/>
          </a:xfrm>
          <a:prstGeom prst="rect">
            <a:avLst/>
          </a:prstGeom>
          <a:noFill/>
        </p:spPr>
        <p:txBody>
          <a:bodyPr wrap="square" lIns="0" tIns="0" rIns="0" bIns="0" rtlCol="0">
            <a:spAutoFit/>
          </a:bodyPr>
          <a:lstStyle/>
          <a:p>
            <a:r>
              <a:rPr lang="en-US" sz="1200" b="1" dirty="0" smtClean="0">
                <a:gradFill>
                  <a:gsLst>
                    <a:gs pos="0">
                      <a:schemeClr val="tx1"/>
                    </a:gs>
                    <a:gs pos="86000">
                      <a:schemeClr val="tx1"/>
                    </a:gs>
                  </a:gsLst>
                  <a:lin ang="5400000" scaled="0"/>
                </a:gradFill>
              </a:rPr>
              <a:t>11100000010101110100011010101101010</a:t>
            </a:r>
            <a:endParaRPr lang="en-US" sz="1200" b="1" dirty="0">
              <a:gradFill>
                <a:gsLst>
                  <a:gs pos="0">
                    <a:schemeClr val="tx1"/>
                  </a:gs>
                  <a:gs pos="86000">
                    <a:schemeClr val="tx1"/>
                  </a:gs>
                </a:gsLst>
                <a:lin ang="5400000" scaled="0"/>
              </a:gradFill>
            </a:endParaRPr>
          </a:p>
        </p:txBody>
      </p:sp>
      <p:sp>
        <p:nvSpPr>
          <p:cNvPr id="142" name="Text Placeholder 2"/>
          <p:cNvSpPr txBox="1">
            <a:spLocks/>
          </p:cNvSpPr>
          <p:nvPr/>
        </p:nvSpPr>
        <p:spPr>
          <a:xfrm>
            <a:off x="4535920" y="1404367"/>
            <a:ext cx="7097708" cy="130497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When servers are far, bandwidth costs money, applications slow down and people get frustrated</a:t>
            </a:r>
            <a:endParaRPr lang="en-US" dirty="0"/>
          </a:p>
        </p:txBody>
      </p:sp>
      <p:sp>
        <p:nvSpPr>
          <p:cNvPr id="143" name="Text Placeholder 2"/>
          <p:cNvSpPr txBox="1">
            <a:spLocks/>
          </p:cNvSpPr>
          <p:nvPr/>
        </p:nvSpPr>
        <p:spPr>
          <a:xfrm>
            <a:off x="4531152" y="2954228"/>
            <a:ext cx="7097708" cy="130497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Nobody likes waiting</a:t>
            </a:r>
            <a:endParaRPr lang="en-US" dirty="0"/>
          </a:p>
        </p:txBody>
      </p:sp>
    </p:spTree>
    <p:extLst>
      <p:ext uri="{BB962C8B-B14F-4D97-AF65-F5344CB8AC3E}">
        <p14:creationId xmlns:p14="http://schemas.microsoft.com/office/powerpoint/2010/main" val="14927197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3.54167E-6 -1.09158E-6 L 3.54167E-6 -0.45259 " pathEditMode="relative" rAng="0" ptsTypes="AA">
                                      <p:cBhvr>
                                        <p:cTn id="9" dur="2000" fill="hold"/>
                                        <p:tgtEl>
                                          <p:spTgt spid="3"/>
                                        </p:tgtEl>
                                        <p:attrNameLst>
                                          <p:attrName>ppt_x</p:attrName>
                                          <p:attrName>ppt_y</p:attrName>
                                        </p:attrNameLst>
                                      </p:cBhvr>
                                      <p:rCtr x="0" y="-22641"/>
                                    </p:animMotion>
                                  </p:childTnLst>
                                </p:cTn>
                              </p:par>
                              <p:par>
                                <p:cTn id="10" presetID="10"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xit" presetSubtype="0" fill="hold" grpId="0" nodeType="withEffect">
                                  <p:stCondLst>
                                    <p:cond delay="0"/>
                                  </p:stCondLst>
                                  <p:childTnLst>
                                    <p:animEffect transition="out" filter="fade">
                                      <p:cBhvr>
                                        <p:cTn id="25" dur="500"/>
                                        <p:tgtEl>
                                          <p:spTgt spid="73"/>
                                        </p:tgtEl>
                                      </p:cBhvr>
                                    </p:animEffect>
                                    <p:set>
                                      <p:cBhvr>
                                        <p:cTn id="26" dur="1" fill="hold">
                                          <p:stCondLst>
                                            <p:cond delay="499"/>
                                          </p:stCondLst>
                                        </p:cTn>
                                        <p:tgtEl>
                                          <p:spTgt spid="7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38"/>
                                        </p:tgtEl>
                                      </p:cBhvr>
                                    </p:animEffect>
                                    <p:set>
                                      <p:cBhvr>
                                        <p:cTn id="29" dur="1" fill="hold">
                                          <p:stCondLst>
                                            <p:cond delay="499"/>
                                          </p:stCondLst>
                                        </p:cTn>
                                        <p:tgtEl>
                                          <p:spTgt spid="138"/>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40"/>
                                        </p:tgtEl>
                                      </p:cBhvr>
                                    </p:animEffect>
                                    <p:set>
                                      <p:cBhvr>
                                        <p:cTn id="32" dur="1" fill="hold">
                                          <p:stCondLst>
                                            <p:cond delay="499"/>
                                          </p:stCondLst>
                                        </p:cTn>
                                        <p:tgtEl>
                                          <p:spTgt spid="14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41"/>
                                        </p:tgtEl>
                                      </p:cBhvr>
                                    </p:animEffect>
                                    <p:set>
                                      <p:cBhvr>
                                        <p:cTn id="35" dur="1" fill="hold">
                                          <p:stCondLst>
                                            <p:cond delay="499"/>
                                          </p:stCondLst>
                                        </p:cTn>
                                        <p:tgtEl>
                                          <p:spTgt spid="141"/>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500"/>
                                        <p:tgtEl>
                                          <p:spTgt spid="142"/>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3" grpId="0"/>
      <p:bldP spid="72" grpId="0"/>
      <p:bldP spid="138" grpId="0"/>
      <p:bldP spid="140" grpId="0"/>
      <p:bldP spid="141" grpId="0"/>
      <p:bldP spid="142" grpId="0"/>
      <p:bldP spid="1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42"/>
          <p:cNvSpPr/>
          <p:nvPr/>
        </p:nvSpPr>
        <p:spPr>
          <a:xfrm rot="800291">
            <a:off x="1482091" y="3100527"/>
            <a:ext cx="999648" cy="119328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non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pic>
        <p:nvPicPr>
          <p:cNvPr id="12" name="Picture 24" descr="application server"/>
          <p:cNvPicPr>
            <a:picLocks noChangeAspect="1" noChangeArrowheads="1"/>
          </p:cNvPicPr>
          <p:nvPr/>
        </p:nvPicPr>
        <p:blipFill>
          <a:blip r:embed="rId2" cstate="print"/>
          <a:stretch>
            <a:fillRect/>
          </a:stretch>
        </p:blipFill>
        <p:spPr bwMode="auto">
          <a:xfrm>
            <a:off x="9258301" y="4860490"/>
            <a:ext cx="2362526" cy="961278"/>
          </a:xfrm>
          <a:prstGeom prst="rect">
            <a:avLst/>
          </a:prstGeom>
          <a:noFill/>
        </p:spPr>
      </p:pic>
      <p:pic>
        <p:nvPicPr>
          <p:cNvPr id="13" name="Picture 23" descr="XP icon my computer"/>
          <p:cNvPicPr>
            <a:picLocks noChangeAspect="1" noChangeArrowheads="1"/>
          </p:cNvPicPr>
          <p:nvPr/>
        </p:nvPicPr>
        <p:blipFill>
          <a:blip r:embed="rId3" cstate="print"/>
          <a:stretch>
            <a:fillRect/>
          </a:stretch>
        </p:blipFill>
        <p:spPr bwMode="auto">
          <a:xfrm>
            <a:off x="729393" y="1588455"/>
            <a:ext cx="1979043" cy="1279697"/>
          </a:xfrm>
          <a:prstGeom prst="rect">
            <a:avLst/>
          </a:prstGeom>
          <a:noFill/>
        </p:spPr>
      </p:pic>
      <p:sp>
        <p:nvSpPr>
          <p:cNvPr id="31" name="Freeform 30"/>
          <p:cNvSpPr/>
          <p:nvPr/>
        </p:nvSpPr>
        <p:spPr>
          <a:xfrm rot="3867925" flipV="1">
            <a:off x="3951529" y="889159"/>
            <a:ext cx="4941064" cy="5066998"/>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non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sp>
        <p:nvSpPr>
          <p:cNvPr id="3" name="Title 2"/>
          <p:cNvSpPr>
            <a:spLocks noGrp="1"/>
          </p:cNvSpPr>
          <p:nvPr>
            <p:ph type="title"/>
          </p:nvPr>
        </p:nvSpPr>
        <p:spPr>
          <a:xfrm>
            <a:off x="445778" y="76200"/>
            <a:ext cx="11030355" cy="609398"/>
          </a:xfrm>
        </p:spPr>
        <p:txBody>
          <a:bodyPr/>
          <a:lstStyle/>
          <a:p>
            <a:r>
              <a:rPr lang="en-US" dirty="0" smtClean="0"/>
              <a:t>Missing Data</a:t>
            </a:r>
            <a:endParaRPr lang="en-US" dirty="0"/>
          </a:p>
        </p:txBody>
      </p:sp>
      <p:sp>
        <p:nvSpPr>
          <p:cNvPr id="10" name="Freeform 9"/>
          <p:cNvSpPr/>
          <p:nvPr/>
        </p:nvSpPr>
        <p:spPr>
          <a:xfrm rot="19894508">
            <a:off x="3664122" y="1653509"/>
            <a:ext cx="4313419" cy="497122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a:off x="5201636" y="2621930"/>
            <a:ext cx="3146629" cy="492443"/>
          </a:xfrm>
          <a:prstGeom prst="rect">
            <a:avLst/>
          </a:prstGeom>
          <a:solidFill>
            <a:srgbClr val="00B0F0"/>
          </a:solidFill>
          <a:ln>
            <a:solidFill>
              <a:schemeClr val="bg1"/>
            </a:solidFill>
          </a:ln>
        </p:spPr>
        <p:txBody>
          <a:bodyPr wrap="square" lIns="0" tIns="0" rIns="0" bIns="0" rtlCol="0">
            <a:spAutoFit/>
          </a:bodyPr>
          <a:lstStyle/>
          <a:p>
            <a:r>
              <a:rPr lang="en-US" sz="1600" dirty="0">
                <a:solidFill>
                  <a:schemeClr val="bg1"/>
                </a:solidFill>
              </a:rPr>
              <a:t>GET /images/logo.png HTTP/1.1 </a:t>
            </a:r>
            <a:r>
              <a:rPr lang="en-US" sz="1600" dirty="0" smtClean="0">
                <a:solidFill>
                  <a:schemeClr val="bg1"/>
                </a:solidFill>
              </a:rPr>
              <a:t>…</a:t>
            </a:r>
          </a:p>
          <a:p>
            <a:r>
              <a:rPr lang="en-US" sz="1600" dirty="0" smtClean="0">
                <a:solidFill>
                  <a:schemeClr val="bg1"/>
                </a:solidFill>
                <a:cs typeface="Courier New" pitchFamily="49" charset="0"/>
              </a:rPr>
              <a:t>Accept-Encoding</a:t>
            </a:r>
            <a:r>
              <a:rPr lang="en-US" sz="1600" dirty="0">
                <a:solidFill>
                  <a:schemeClr val="bg1"/>
                </a:solidFill>
                <a:cs typeface="Courier New" pitchFamily="49" charset="0"/>
              </a:rPr>
              <a:t>: </a:t>
            </a:r>
            <a:r>
              <a:rPr lang="en-US" sz="1600" dirty="0" err="1" smtClean="0">
                <a:solidFill>
                  <a:schemeClr val="bg1"/>
                </a:solidFill>
                <a:cs typeface="Courier New" pitchFamily="49" charset="0"/>
              </a:rPr>
              <a:t>gzip</a:t>
            </a:r>
            <a:r>
              <a:rPr lang="en-US" sz="1600" dirty="0" smtClean="0">
                <a:solidFill>
                  <a:schemeClr val="bg1"/>
                </a:solidFill>
                <a:cs typeface="Courier New" pitchFamily="49" charset="0"/>
              </a:rPr>
              <a:t>, </a:t>
            </a:r>
            <a:r>
              <a:rPr lang="en-US" sz="1600" b="1" strike="sngStrike" dirty="0" err="1" smtClean="0">
                <a:solidFill>
                  <a:schemeClr val="bg1"/>
                </a:solidFill>
                <a:cs typeface="Courier New" pitchFamily="49" charset="0"/>
              </a:rPr>
              <a:t>peerdist</a:t>
            </a:r>
            <a:endParaRPr lang="en-US" sz="1600" b="1" strike="sngStrike" dirty="0">
              <a:solidFill>
                <a:schemeClr val="bg1"/>
              </a:solidFill>
              <a:cs typeface="Courier New" pitchFamily="49" charset="0"/>
            </a:endParaRPr>
          </a:p>
        </p:txBody>
      </p:sp>
      <p:sp>
        <p:nvSpPr>
          <p:cNvPr id="20" name="TextBox 19"/>
          <p:cNvSpPr txBox="1"/>
          <p:nvPr/>
        </p:nvSpPr>
        <p:spPr>
          <a:xfrm>
            <a:off x="4886375" y="4614268"/>
            <a:ext cx="2517011" cy="492443"/>
          </a:xfrm>
          <a:prstGeom prst="rect">
            <a:avLst/>
          </a:prstGeom>
          <a:solidFill>
            <a:srgbClr val="00B0F0"/>
          </a:solidFill>
          <a:ln>
            <a:solidFill>
              <a:schemeClr val="bg1"/>
            </a:solidFill>
          </a:ln>
        </p:spPr>
        <p:txBody>
          <a:bodyPr wrap="square" lIns="0" tIns="0" rIns="0" bIns="0" rtlCol="0">
            <a:spAutoFit/>
          </a:bodyPr>
          <a:lstStyle/>
          <a:p>
            <a:r>
              <a:rPr lang="en-US" sz="1600" dirty="0">
                <a:solidFill>
                  <a:schemeClr val="bg1"/>
                </a:solidFill>
              </a:rPr>
              <a:t>HTTP/1.1 200 OK </a:t>
            </a:r>
            <a:r>
              <a:rPr lang="en-US" sz="1600" dirty="0" smtClean="0">
                <a:solidFill>
                  <a:schemeClr val="bg1"/>
                </a:solidFill>
              </a:rPr>
              <a:t>…</a:t>
            </a:r>
          </a:p>
          <a:p>
            <a:r>
              <a:rPr lang="en-US" sz="1600" dirty="0">
                <a:solidFill>
                  <a:schemeClr val="bg1"/>
                </a:solidFill>
              </a:rPr>
              <a:t>Content-Encoding </a:t>
            </a:r>
            <a:r>
              <a:rPr lang="en-US" sz="1600" dirty="0" smtClean="0">
                <a:solidFill>
                  <a:schemeClr val="bg1"/>
                </a:solidFill>
                <a:cs typeface="Courier New" pitchFamily="49" charset="0"/>
              </a:rPr>
              <a:t>: </a:t>
            </a:r>
            <a:r>
              <a:rPr lang="en-US" sz="1600" dirty="0" err="1" smtClean="0">
                <a:solidFill>
                  <a:schemeClr val="bg1"/>
                </a:solidFill>
                <a:cs typeface="Courier New" pitchFamily="49" charset="0"/>
              </a:rPr>
              <a:t>gzip</a:t>
            </a:r>
            <a:endParaRPr lang="en-US" sz="1600" dirty="0">
              <a:solidFill>
                <a:schemeClr val="bg1"/>
              </a:solidFill>
              <a:cs typeface="Courier New" pitchFamily="49" charset="0"/>
            </a:endParaRPr>
          </a:p>
        </p:txBody>
      </p:sp>
      <p:pic>
        <p:nvPicPr>
          <p:cNvPr id="36" name="Picture 35" descr="page"/>
          <p:cNvPicPr>
            <a:picLocks noChangeAspect="1" noChangeArrowheads="1"/>
          </p:cNvPicPr>
          <p:nvPr/>
        </p:nvPicPr>
        <p:blipFill>
          <a:blip r:embed="rId4" cstate="print">
            <a:duotone>
              <a:prstClr val="black"/>
              <a:schemeClr val="accent4">
                <a:tint val="45000"/>
                <a:satMod val="400000"/>
              </a:schemeClr>
            </a:duotone>
          </a:blip>
          <a:stretch>
            <a:fillRect/>
          </a:stretch>
        </p:blipFill>
        <p:spPr bwMode="auto">
          <a:xfrm>
            <a:off x="1515251" y="3611716"/>
            <a:ext cx="407325" cy="381000"/>
          </a:xfrm>
          <a:prstGeom prst="rect">
            <a:avLst/>
          </a:prstGeom>
          <a:noFill/>
          <a:ln w="9525">
            <a:noFill/>
            <a:miter lim="800000"/>
            <a:headEnd/>
            <a:tailEnd/>
          </a:ln>
        </p:spPr>
      </p:pic>
      <p:sp>
        <p:nvSpPr>
          <p:cNvPr id="37" name="TextBox 36"/>
          <p:cNvSpPr txBox="1"/>
          <p:nvPr/>
        </p:nvSpPr>
        <p:spPr>
          <a:xfrm>
            <a:off x="1568232" y="4042209"/>
            <a:ext cx="301366" cy="184666"/>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Data</a:t>
            </a:r>
          </a:p>
        </p:txBody>
      </p:sp>
      <p:sp>
        <p:nvSpPr>
          <p:cNvPr id="39" name="TextBox 38"/>
          <p:cNvSpPr txBox="1"/>
          <p:nvPr/>
        </p:nvSpPr>
        <p:spPr>
          <a:xfrm>
            <a:off x="999759" y="4559802"/>
            <a:ext cx="2515149" cy="492443"/>
          </a:xfrm>
          <a:prstGeom prst="rect">
            <a:avLst/>
          </a:prstGeom>
          <a:solidFill>
            <a:srgbClr val="7030A0"/>
          </a:solidFill>
          <a:ln>
            <a:solidFill>
              <a:schemeClr val="bg1"/>
            </a:solidFill>
          </a:ln>
        </p:spPr>
        <p:txBody>
          <a:bodyPr wrap="square" lIns="0" tIns="0" rIns="0" bIns="0" rtlCol="0">
            <a:spAutoFit/>
          </a:bodyPr>
          <a:lstStyle/>
          <a:p>
            <a:r>
              <a:rPr lang="en-US" sz="1600" dirty="0" smtClean="0"/>
              <a:t>   </a:t>
            </a:r>
            <a:r>
              <a:rPr lang="en-US" sz="1600" dirty="0" err="1"/>
              <a:t>PeerDistClientAddData</a:t>
            </a:r>
            <a:endParaRPr lang="en-US" sz="1600" dirty="0"/>
          </a:p>
          <a:p>
            <a:r>
              <a:rPr lang="en-US" sz="1600" dirty="0" err="1" smtClean="0"/>
              <a:t>PeerDistClientCloseContent</a:t>
            </a:r>
            <a:endParaRPr lang="en-US" sz="1600" dirty="0" smtClean="0"/>
          </a:p>
        </p:txBody>
      </p:sp>
      <p:sp>
        <p:nvSpPr>
          <p:cNvPr id="40" name="Flowchart: Magnetic Disk 39"/>
          <p:cNvSpPr/>
          <p:nvPr/>
        </p:nvSpPr>
        <p:spPr bwMode="auto">
          <a:xfrm>
            <a:off x="1869598" y="5212443"/>
            <a:ext cx="555584" cy="609325"/>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8" name="TextBox 47"/>
          <p:cNvSpPr txBox="1"/>
          <p:nvPr/>
        </p:nvSpPr>
        <p:spPr>
          <a:xfrm>
            <a:off x="1947016" y="5944070"/>
            <a:ext cx="400751" cy="369332"/>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Data</a:t>
            </a:r>
          </a:p>
          <a:p>
            <a:pPr algn="ctr"/>
            <a:r>
              <a:rPr lang="en-US" sz="1200" b="1" dirty="0" smtClean="0">
                <a:gradFill>
                  <a:gsLst>
                    <a:gs pos="0">
                      <a:schemeClr val="tx1"/>
                    </a:gs>
                    <a:gs pos="86000">
                      <a:schemeClr val="tx1"/>
                    </a:gs>
                  </a:gsLst>
                  <a:lin ang="5400000" scaled="0"/>
                </a:gradFill>
              </a:rPr>
              <a:t>Cache</a:t>
            </a:r>
          </a:p>
        </p:txBody>
      </p:sp>
    </p:spTree>
    <p:extLst>
      <p:ext uri="{BB962C8B-B14F-4D97-AF65-F5344CB8AC3E}">
        <p14:creationId xmlns:p14="http://schemas.microsoft.com/office/powerpoint/2010/main" val="23450185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1" grpId="0" animBg="1"/>
      <p:bldP spid="10" grpId="0" animBg="1"/>
      <p:bldP spid="4" grpId="0" animBg="1"/>
      <p:bldP spid="20" grpId="0" animBg="1"/>
      <p:bldP spid="37" grpId="0"/>
      <p:bldP spid="39" grpId="0" animBg="1"/>
      <p:bldP spid="40"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marL="0" indent="0" algn="ctr"/>
            <a:r>
              <a:rPr lang="en-US" sz="6000" b="1" dirty="0"/>
              <a:t>It’s Really Raining Hard Now</a:t>
            </a:r>
            <a:r>
              <a:rPr lang="en-US" b="1" dirty="0"/>
              <a:t/>
            </a:r>
            <a:br>
              <a:rPr lang="en-US" b="1" dirty="0"/>
            </a:br>
            <a:r>
              <a:rPr lang="en-US" sz="3600" dirty="0" err="1"/>
              <a:t>BranchCache</a:t>
            </a:r>
            <a:r>
              <a:rPr lang="en-US" sz="3600" dirty="0"/>
              <a:t> and the public cloud</a:t>
            </a:r>
          </a:p>
        </p:txBody>
      </p:sp>
    </p:spTree>
    <p:extLst>
      <p:ext uri="{BB962C8B-B14F-4D97-AF65-F5344CB8AC3E}">
        <p14:creationId xmlns:p14="http://schemas.microsoft.com/office/powerpoint/2010/main" val="20497329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a:xfrm>
            <a:off x="7225280" y="425715"/>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2" descr="C:\Users\arib\Pictures\Presentation Stuff\Platform4.png"/>
          <p:cNvPicPr>
            <a:picLocks noChangeAspect="1" noChangeArrowheads="1"/>
          </p:cNvPicPr>
          <p:nvPr/>
        </p:nvPicPr>
        <p:blipFill>
          <a:blip r:embed="rId2" cstate="screen"/>
          <a:srcRect/>
          <a:stretch>
            <a:fillRect/>
          </a:stretch>
        </p:blipFill>
        <p:spPr bwMode="auto">
          <a:xfrm>
            <a:off x="7167438" y="4736295"/>
            <a:ext cx="4500687" cy="2150434"/>
          </a:xfrm>
          <a:prstGeom prst="rect">
            <a:avLst/>
          </a:prstGeom>
          <a:noFill/>
          <a:ln>
            <a:noFill/>
          </a:ln>
        </p:spPr>
      </p:pic>
      <p:sp>
        <p:nvSpPr>
          <p:cNvPr id="2" name="Title 1"/>
          <p:cNvSpPr>
            <a:spLocks noGrp="1"/>
          </p:cNvSpPr>
          <p:nvPr>
            <p:ph type="title"/>
          </p:nvPr>
        </p:nvSpPr>
        <p:spPr/>
        <p:txBody>
          <a:bodyPr/>
          <a:lstStyle/>
          <a:p>
            <a:r>
              <a:rPr lang="en-US" dirty="0" err="1" smtClean="0"/>
              <a:t>PaaS</a:t>
            </a:r>
            <a:endParaRPr lang="en-US" dirty="0"/>
          </a:p>
        </p:txBody>
      </p:sp>
      <p:pic>
        <p:nvPicPr>
          <p:cNvPr id="9" name="Picture 6" descr="laptop"/>
          <p:cNvPicPr>
            <a:picLocks noChangeAspect="1" noChangeArrowheads="1"/>
          </p:cNvPicPr>
          <p:nvPr/>
        </p:nvPicPr>
        <p:blipFill>
          <a:blip r:embed="rId3" cstate="print"/>
          <a:stretch>
            <a:fillRect/>
          </a:stretch>
        </p:blipFill>
        <p:spPr bwMode="auto">
          <a:xfrm>
            <a:off x="9742918" y="4718002"/>
            <a:ext cx="850678" cy="550069"/>
          </a:xfrm>
          <a:prstGeom prst="rect">
            <a:avLst/>
          </a:prstGeom>
          <a:noFill/>
        </p:spPr>
      </p:pic>
      <p:pic>
        <p:nvPicPr>
          <p:cNvPr id="10" name="Picture 6" descr="laptop"/>
          <p:cNvPicPr>
            <a:picLocks noChangeAspect="1" noChangeArrowheads="1"/>
          </p:cNvPicPr>
          <p:nvPr/>
        </p:nvPicPr>
        <p:blipFill>
          <a:blip r:embed="rId4" cstate="print"/>
          <a:stretch>
            <a:fillRect/>
          </a:stretch>
        </p:blipFill>
        <p:spPr bwMode="auto">
          <a:xfrm>
            <a:off x="8146868" y="4626281"/>
            <a:ext cx="1020814" cy="660083"/>
          </a:xfrm>
          <a:prstGeom prst="rect">
            <a:avLst/>
          </a:prstGeom>
          <a:noFill/>
        </p:spPr>
      </p:pic>
      <p:pic>
        <p:nvPicPr>
          <p:cNvPr id="11" name="Picture 6" descr="laptop"/>
          <p:cNvPicPr>
            <a:picLocks noChangeAspect="1" noChangeArrowheads="1"/>
          </p:cNvPicPr>
          <p:nvPr/>
        </p:nvPicPr>
        <p:blipFill>
          <a:blip r:embed="rId5" cstate="print"/>
          <a:stretch>
            <a:fillRect/>
          </a:stretch>
        </p:blipFill>
        <p:spPr bwMode="auto">
          <a:xfrm>
            <a:off x="8641574" y="4895910"/>
            <a:ext cx="1361085" cy="880110"/>
          </a:xfrm>
          <a:prstGeom prst="rect">
            <a:avLst/>
          </a:prstGeom>
          <a:noFill/>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245" y="949326"/>
            <a:ext cx="703654" cy="73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6587" y="769668"/>
            <a:ext cx="828999" cy="8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1808" y="1627459"/>
            <a:ext cx="804405" cy="80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own Arrow 13"/>
          <p:cNvSpPr/>
          <p:nvPr/>
        </p:nvSpPr>
        <p:spPr bwMode="auto">
          <a:xfrm>
            <a:off x="8816852" y="2976142"/>
            <a:ext cx="1201855" cy="861838"/>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5" name="Down Arrow 24"/>
          <p:cNvSpPr/>
          <p:nvPr/>
        </p:nvSpPr>
        <p:spPr bwMode="auto">
          <a:xfrm>
            <a:off x="9057585" y="3904012"/>
            <a:ext cx="720391" cy="516585"/>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Down Arrow 25"/>
          <p:cNvSpPr/>
          <p:nvPr/>
        </p:nvSpPr>
        <p:spPr bwMode="auto">
          <a:xfrm>
            <a:off x="9234957" y="4456227"/>
            <a:ext cx="365643" cy="262199"/>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TextBox 14"/>
          <p:cNvSpPr txBox="1"/>
          <p:nvPr/>
        </p:nvSpPr>
        <p:spPr>
          <a:xfrm>
            <a:off x="8086324" y="1627459"/>
            <a:ext cx="583493" cy="215444"/>
          </a:xfrm>
          <a:prstGeom prst="rect">
            <a:avLst/>
          </a:prstGeom>
          <a:noFill/>
        </p:spPr>
        <p:txBody>
          <a:bodyPr wrap="none" lIns="0" tIns="0" rIns="0" bIns="0" rtlCol="0">
            <a:spAutoFit/>
          </a:bodyPr>
          <a:lstStyle/>
          <a:p>
            <a:pPr algn="ctr"/>
            <a:r>
              <a:rPr lang="en-US" sz="1400" dirty="0" smtClean="0">
                <a:solidFill>
                  <a:schemeClr val="bg1"/>
                </a:solidFill>
              </a:rPr>
              <a:t>Storage</a:t>
            </a:r>
          </a:p>
        </p:txBody>
      </p:sp>
      <p:sp>
        <p:nvSpPr>
          <p:cNvPr id="38" name="TextBox 37"/>
          <p:cNvSpPr txBox="1"/>
          <p:nvPr/>
        </p:nvSpPr>
        <p:spPr>
          <a:xfrm>
            <a:off x="8932953" y="2324142"/>
            <a:ext cx="702116" cy="215444"/>
          </a:xfrm>
          <a:prstGeom prst="rect">
            <a:avLst/>
          </a:prstGeom>
          <a:noFill/>
        </p:spPr>
        <p:txBody>
          <a:bodyPr wrap="none" lIns="0" tIns="0" rIns="0" bIns="0" rtlCol="0">
            <a:spAutoFit/>
          </a:bodyPr>
          <a:lstStyle/>
          <a:p>
            <a:pPr algn="ctr"/>
            <a:r>
              <a:rPr lang="en-US" sz="1400" dirty="0" smtClean="0">
                <a:solidFill>
                  <a:schemeClr val="bg1"/>
                </a:solidFill>
              </a:rPr>
              <a:t>Compute</a:t>
            </a:r>
          </a:p>
        </p:txBody>
      </p:sp>
      <p:sp>
        <p:nvSpPr>
          <p:cNvPr id="39" name="TextBox 38"/>
          <p:cNvSpPr txBox="1"/>
          <p:nvPr/>
        </p:nvSpPr>
        <p:spPr>
          <a:xfrm>
            <a:off x="9847579" y="1586774"/>
            <a:ext cx="327014" cy="215444"/>
          </a:xfrm>
          <a:prstGeom prst="rect">
            <a:avLst/>
          </a:prstGeom>
          <a:noFill/>
        </p:spPr>
        <p:txBody>
          <a:bodyPr wrap="none" lIns="0" tIns="0" rIns="0" bIns="0" rtlCol="0">
            <a:spAutoFit/>
          </a:bodyPr>
          <a:lstStyle/>
          <a:p>
            <a:pPr algn="ctr"/>
            <a:r>
              <a:rPr lang="en-US" sz="1400" dirty="0" smtClean="0">
                <a:solidFill>
                  <a:schemeClr val="bg1"/>
                </a:solidFill>
              </a:rPr>
              <a:t>VMs</a:t>
            </a:r>
          </a:p>
        </p:txBody>
      </p:sp>
      <p:sp>
        <p:nvSpPr>
          <p:cNvPr id="64" name="TextBox 63"/>
          <p:cNvSpPr txBox="1"/>
          <p:nvPr/>
        </p:nvSpPr>
        <p:spPr>
          <a:xfrm>
            <a:off x="519111" y="1893255"/>
            <a:ext cx="6066883" cy="129266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2800" b="1" dirty="0" smtClean="0">
                <a:solidFill>
                  <a:srgbClr val="FFFFFF"/>
                </a:solidFill>
              </a:rPr>
              <a:t>Cloud service doesn’t generate hashes for you……</a:t>
            </a:r>
            <a:endParaRPr lang="en-US" sz="2800" b="1" dirty="0">
              <a:solidFill>
                <a:srgbClr val="FFFFFF"/>
              </a:solidFill>
            </a:endParaRPr>
          </a:p>
          <a:p>
            <a:pPr marL="457200" lvl="1" indent="0">
              <a:lnSpc>
                <a:spcPct val="100000"/>
              </a:lnSpc>
              <a:spcBef>
                <a:spcPts val="0"/>
              </a:spcBef>
              <a:buClrTx/>
              <a:buSzTx/>
              <a:buNone/>
            </a:pPr>
            <a:r>
              <a:rPr lang="en-US" sz="2800" dirty="0" smtClean="0">
                <a:solidFill>
                  <a:schemeClr val="tx1"/>
                </a:solidFill>
              </a:rPr>
              <a:t>….but your data is still far away.</a:t>
            </a:r>
            <a:endParaRPr lang="en-US" sz="2800" dirty="0" smtClean="0">
              <a:solidFill>
                <a:srgbClr val="FFFFFF"/>
              </a:solidFill>
            </a:endParaRPr>
          </a:p>
        </p:txBody>
      </p:sp>
      <p:sp>
        <p:nvSpPr>
          <p:cNvPr id="37" name="TextBox 36"/>
          <p:cNvSpPr txBox="1"/>
          <p:nvPr/>
        </p:nvSpPr>
        <p:spPr>
          <a:xfrm>
            <a:off x="521043" y="4396624"/>
            <a:ext cx="6066883" cy="43088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2800" b="1" dirty="0" smtClean="0">
                <a:solidFill>
                  <a:srgbClr val="FFFFFF"/>
                </a:solidFill>
              </a:rPr>
              <a:t>Generate hashes on the client!</a:t>
            </a:r>
            <a:endParaRPr lang="en-US" sz="2800" b="1" dirty="0">
              <a:solidFill>
                <a:srgbClr val="FFFFFF"/>
              </a:solidFill>
            </a:endParaRPr>
          </a:p>
        </p:txBody>
      </p:sp>
    </p:spTree>
    <p:extLst>
      <p:ext uri="{BB962C8B-B14F-4D97-AF65-F5344CB8AC3E}">
        <p14:creationId xmlns:p14="http://schemas.microsoft.com/office/powerpoint/2010/main" val="41786127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7615424" y="837998"/>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err="1" smtClean="0"/>
              <a:t>BranchCache</a:t>
            </a:r>
            <a:r>
              <a:rPr lang="en-US" dirty="0" smtClean="0"/>
              <a:t> and Windows Azure Storage</a:t>
            </a:r>
            <a:endParaRPr lang="en-US" dirty="0"/>
          </a:p>
        </p:txBody>
      </p:sp>
      <p:pic>
        <p:nvPicPr>
          <p:cNvPr id="3" name="Picture 4"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095" y="1472056"/>
            <a:ext cx="1245333" cy="88661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97474" y="1686879"/>
            <a:ext cx="585703" cy="528223"/>
            <a:chOff x="2572025" y="1580919"/>
            <a:chExt cx="585703" cy="528223"/>
          </a:xfrm>
        </p:grpSpPr>
        <p:pic>
          <p:nvPicPr>
            <p:cNvPr id="5" name="Picture 19" descr="page"/>
            <p:cNvPicPr>
              <a:picLocks noChangeAspect="1" noChangeArrowheads="1"/>
            </p:cNvPicPr>
            <p:nvPr/>
          </p:nvPicPr>
          <p:blipFill>
            <a:blip r:embed="rId3" cstate="print"/>
            <a:stretch>
              <a:fillRect/>
            </a:stretch>
          </p:blipFill>
          <p:spPr bwMode="auto">
            <a:xfrm>
              <a:off x="2593008" y="1580919"/>
              <a:ext cx="564720" cy="528223"/>
            </a:xfrm>
            <a:prstGeom prst="rect">
              <a:avLst/>
            </a:prstGeom>
            <a:noFill/>
            <a:ln w="9525">
              <a:noFill/>
              <a:miter lim="800000"/>
              <a:headEnd/>
              <a:tailEnd/>
            </a:ln>
          </p:spPr>
        </p:pic>
        <p:sp>
          <p:nvSpPr>
            <p:cNvPr id="6" name="TextBox 5"/>
            <p:cNvSpPr txBox="1"/>
            <p:nvPr/>
          </p:nvSpPr>
          <p:spPr>
            <a:xfrm>
              <a:off x="2572025" y="1729614"/>
              <a:ext cx="559769" cy="276999"/>
            </a:xfrm>
            <a:prstGeom prst="rect">
              <a:avLst/>
            </a:prstGeom>
            <a:noFill/>
          </p:spPr>
          <p:txBody>
            <a:bodyPr wrap="none" rtlCol="0">
              <a:spAutoFit/>
            </a:bodyPr>
            <a:lstStyle/>
            <a:p>
              <a:pPr defTabSz="914363"/>
              <a:r>
                <a:rPr lang="en-US" sz="1000" b="1" dirty="0">
                  <a:effectLst>
                    <a:outerShdw blurRad="38100" dist="38100" dir="2700000" algn="tl">
                      <a:srgbClr val="000000">
                        <a:alpha val="43137"/>
                      </a:srgbClr>
                    </a:outerShdw>
                  </a:effectLst>
                  <a:latin typeface="Segoe" pitchFamily="34" charset="0"/>
                </a:rPr>
                <a:t> </a:t>
              </a:r>
              <a:r>
                <a:rPr lang="en-US" sz="1200" b="1" dirty="0">
                  <a:solidFill>
                    <a:schemeClr val="bg1"/>
                  </a:solidFill>
                  <a:latin typeface="Segoe" pitchFamily="34" charset="0"/>
                </a:rPr>
                <a:t>Data</a:t>
              </a:r>
            </a:p>
          </p:txBody>
        </p:sp>
      </p:grpSp>
      <p:grpSp>
        <p:nvGrpSpPr>
          <p:cNvPr id="10" name="Group 9"/>
          <p:cNvGrpSpPr/>
          <p:nvPr/>
        </p:nvGrpSpPr>
        <p:grpSpPr>
          <a:xfrm>
            <a:off x="3973134" y="1686878"/>
            <a:ext cx="564720" cy="528223"/>
            <a:chOff x="2593008" y="1580919"/>
            <a:chExt cx="564720" cy="528223"/>
          </a:xfrm>
        </p:grpSpPr>
        <p:pic>
          <p:nvPicPr>
            <p:cNvPr id="11" name="Picture 19" descr="page"/>
            <p:cNvPicPr>
              <a:picLocks noChangeAspect="1" noChangeArrowheads="1"/>
            </p:cNvPicPr>
            <p:nvPr/>
          </p:nvPicPr>
          <p:blipFill>
            <a:blip r:embed="rId3" cstate="print"/>
            <a:stretch>
              <a:fillRect/>
            </a:stretch>
          </p:blipFill>
          <p:spPr bwMode="auto">
            <a:xfrm>
              <a:off x="2593008" y="1580919"/>
              <a:ext cx="564720" cy="528223"/>
            </a:xfrm>
            <a:prstGeom prst="rect">
              <a:avLst/>
            </a:prstGeom>
            <a:noFill/>
            <a:ln w="9525">
              <a:noFill/>
              <a:miter lim="800000"/>
              <a:headEnd/>
              <a:tailEnd/>
            </a:ln>
          </p:spPr>
        </p:pic>
        <p:sp>
          <p:nvSpPr>
            <p:cNvPr id="12" name="TextBox 11"/>
            <p:cNvSpPr txBox="1"/>
            <p:nvPr/>
          </p:nvSpPr>
          <p:spPr>
            <a:xfrm>
              <a:off x="2650787" y="1729614"/>
              <a:ext cx="449162" cy="276999"/>
            </a:xfrm>
            <a:prstGeom prst="rect">
              <a:avLst/>
            </a:prstGeom>
            <a:noFill/>
          </p:spPr>
          <p:txBody>
            <a:bodyPr wrap="none" rtlCol="0">
              <a:spAutoFit/>
            </a:bodyPr>
            <a:lstStyle/>
            <a:p>
              <a:pPr defTabSz="914363"/>
              <a:r>
                <a:rPr lang="en-US" sz="1000" b="1" dirty="0">
                  <a:effectLst>
                    <a:outerShdw blurRad="38100" dist="38100" dir="2700000" algn="tl">
                      <a:srgbClr val="000000">
                        <a:alpha val="43137"/>
                      </a:srgbClr>
                    </a:outerShdw>
                  </a:effectLst>
                  <a:latin typeface="Segoe" pitchFamily="34" charset="0"/>
                </a:rPr>
                <a:t> </a:t>
              </a:r>
              <a:r>
                <a:rPr lang="en-US" sz="1200" b="1" dirty="0" smtClean="0">
                  <a:solidFill>
                    <a:schemeClr val="bg1"/>
                  </a:solidFill>
                  <a:latin typeface="Segoe" pitchFamily="34" charset="0"/>
                </a:rPr>
                <a:t>IDs</a:t>
              </a:r>
              <a:endParaRPr lang="en-US" sz="1200" b="1" dirty="0">
                <a:solidFill>
                  <a:schemeClr val="bg1"/>
                </a:solidFill>
                <a:latin typeface="Segoe" pitchFamily="34" charset="0"/>
              </a:endParaRPr>
            </a:p>
          </p:txBody>
        </p:sp>
      </p:grpSp>
      <p:pic>
        <p:nvPicPr>
          <p:cNvPr id="13" name="Picture 23" descr="XP icon my computer"/>
          <p:cNvPicPr>
            <a:picLocks noChangeAspect="1" noChangeArrowheads="1"/>
          </p:cNvPicPr>
          <p:nvPr/>
        </p:nvPicPr>
        <p:blipFill>
          <a:blip r:embed="rId4" cstate="print"/>
          <a:stretch>
            <a:fillRect/>
          </a:stretch>
        </p:blipFill>
        <p:spPr bwMode="auto">
          <a:xfrm>
            <a:off x="4030913" y="4233889"/>
            <a:ext cx="1979044" cy="1279697"/>
          </a:xfrm>
          <a:prstGeom prst="rect">
            <a:avLst/>
          </a:prstGeom>
          <a:noFill/>
        </p:spPr>
      </p:pic>
      <p:pic>
        <p:nvPicPr>
          <p:cNvPr id="14" name="Picture 23" descr="XP icon my computer"/>
          <p:cNvPicPr>
            <a:picLocks noChangeAspect="1" noChangeArrowheads="1"/>
          </p:cNvPicPr>
          <p:nvPr/>
        </p:nvPicPr>
        <p:blipFill>
          <a:blip r:embed="rId4" cstate="print"/>
          <a:stretch>
            <a:fillRect/>
          </a:stretch>
        </p:blipFill>
        <p:spPr bwMode="auto">
          <a:xfrm>
            <a:off x="3608832" y="5665986"/>
            <a:ext cx="1141922" cy="738394"/>
          </a:xfrm>
          <a:prstGeom prst="rect">
            <a:avLst/>
          </a:prstGeom>
          <a:noFill/>
        </p:spPr>
      </p:pic>
      <p:pic>
        <p:nvPicPr>
          <p:cNvPr id="15" name="Picture 23" descr="XP icon my computer"/>
          <p:cNvPicPr>
            <a:picLocks noChangeAspect="1" noChangeArrowheads="1"/>
          </p:cNvPicPr>
          <p:nvPr/>
        </p:nvPicPr>
        <p:blipFill>
          <a:blip r:embed="rId4" cstate="print"/>
          <a:stretch>
            <a:fillRect/>
          </a:stretch>
        </p:blipFill>
        <p:spPr bwMode="auto">
          <a:xfrm>
            <a:off x="5334000" y="5665986"/>
            <a:ext cx="1141922" cy="738394"/>
          </a:xfrm>
          <a:prstGeom prst="rect">
            <a:avLst/>
          </a:prstGeom>
          <a:noFill/>
        </p:spPr>
      </p:pic>
      <p:grpSp>
        <p:nvGrpSpPr>
          <p:cNvPr id="16" name="Group 45"/>
          <p:cNvGrpSpPr/>
          <p:nvPr/>
        </p:nvGrpSpPr>
        <p:grpSpPr>
          <a:xfrm rot="605250">
            <a:off x="5578766" y="4442058"/>
            <a:ext cx="1304171" cy="730939"/>
            <a:chOff x="4691270" y="2128838"/>
            <a:chExt cx="978383" cy="730939"/>
          </a:xfrm>
        </p:grpSpPr>
        <p:sp>
          <p:nvSpPr>
            <p:cNvPr id="17" name="Arc 16"/>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Arc 17"/>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Arc 18"/>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0" name="Group 46"/>
          <p:cNvGrpSpPr/>
          <p:nvPr/>
        </p:nvGrpSpPr>
        <p:grpSpPr>
          <a:xfrm rot="231341" flipH="1">
            <a:off x="3498883" y="4254472"/>
            <a:ext cx="1596951" cy="730939"/>
            <a:chOff x="4691270" y="2128838"/>
            <a:chExt cx="978383" cy="730939"/>
          </a:xfrm>
        </p:grpSpPr>
        <p:sp>
          <p:nvSpPr>
            <p:cNvPr id="21" name="Arc 20"/>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2" name="Arc 21"/>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3" name="Arc 22"/>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24" name="Rounded Rectangle 23"/>
          <p:cNvSpPr/>
          <p:nvPr/>
        </p:nvSpPr>
        <p:spPr bwMode="auto">
          <a:xfrm>
            <a:off x="7760208" y="4301251"/>
            <a:ext cx="1402080" cy="91001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chemeClr val="tx1"/>
                    </a:gs>
                    <a:gs pos="100000">
                      <a:schemeClr val="tx1"/>
                    </a:gs>
                  </a:gsLst>
                  <a:lin ang="5400000" scaled="0"/>
                </a:gradFill>
              </a:rPr>
              <a:t>Peerdist</a:t>
            </a:r>
            <a:r>
              <a:rPr lang="en-US" sz="2200" dirty="0" smtClean="0">
                <a:gradFill>
                  <a:gsLst>
                    <a:gs pos="0">
                      <a:schemeClr val="tx1"/>
                    </a:gs>
                    <a:gs pos="100000">
                      <a:schemeClr val="tx1"/>
                    </a:gs>
                  </a:gsLst>
                  <a:lin ang="5400000" scaled="0"/>
                </a:gradFill>
              </a:rPr>
              <a:t> API</a:t>
            </a:r>
          </a:p>
        </p:txBody>
      </p:sp>
      <p:grpSp>
        <p:nvGrpSpPr>
          <p:cNvPr id="28" name="Group 27"/>
          <p:cNvGrpSpPr/>
          <p:nvPr/>
        </p:nvGrpSpPr>
        <p:grpSpPr>
          <a:xfrm>
            <a:off x="8513417" y="1434958"/>
            <a:ext cx="585703" cy="528223"/>
            <a:chOff x="2572025" y="1580919"/>
            <a:chExt cx="585703" cy="528223"/>
          </a:xfrm>
        </p:grpSpPr>
        <p:pic>
          <p:nvPicPr>
            <p:cNvPr id="29" name="Picture 19" descr="page"/>
            <p:cNvPicPr>
              <a:picLocks noChangeAspect="1" noChangeArrowheads="1"/>
            </p:cNvPicPr>
            <p:nvPr/>
          </p:nvPicPr>
          <p:blipFill>
            <a:blip r:embed="rId3" cstate="print"/>
            <a:stretch>
              <a:fillRect/>
            </a:stretch>
          </p:blipFill>
          <p:spPr bwMode="auto">
            <a:xfrm>
              <a:off x="2593008" y="1580919"/>
              <a:ext cx="564720" cy="528223"/>
            </a:xfrm>
            <a:prstGeom prst="rect">
              <a:avLst/>
            </a:prstGeom>
            <a:noFill/>
            <a:ln w="9525">
              <a:noFill/>
              <a:miter lim="800000"/>
              <a:headEnd/>
              <a:tailEnd/>
            </a:ln>
          </p:spPr>
        </p:pic>
        <p:sp>
          <p:nvSpPr>
            <p:cNvPr id="30" name="TextBox 29"/>
            <p:cNvSpPr txBox="1"/>
            <p:nvPr/>
          </p:nvSpPr>
          <p:spPr>
            <a:xfrm>
              <a:off x="2572025" y="1729614"/>
              <a:ext cx="559769" cy="276999"/>
            </a:xfrm>
            <a:prstGeom prst="rect">
              <a:avLst/>
            </a:prstGeom>
            <a:noFill/>
          </p:spPr>
          <p:txBody>
            <a:bodyPr wrap="none" rtlCol="0">
              <a:spAutoFit/>
            </a:bodyPr>
            <a:lstStyle/>
            <a:p>
              <a:pPr defTabSz="914363"/>
              <a:r>
                <a:rPr lang="en-US" sz="1000" b="1" dirty="0">
                  <a:effectLst>
                    <a:outerShdw blurRad="38100" dist="38100" dir="2700000" algn="tl">
                      <a:srgbClr val="000000">
                        <a:alpha val="43137"/>
                      </a:srgbClr>
                    </a:outerShdw>
                  </a:effectLst>
                  <a:latin typeface="Segoe" pitchFamily="34" charset="0"/>
                </a:rPr>
                <a:t> </a:t>
              </a:r>
              <a:r>
                <a:rPr lang="en-US" sz="1200" b="1" dirty="0">
                  <a:solidFill>
                    <a:schemeClr val="bg1"/>
                  </a:solidFill>
                  <a:latin typeface="Segoe" pitchFamily="34" charset="0"/>
                </a:rPr>
                <a:t>Data</a:t>
              </a:r>
            </a:p>
          </p:txBody>
        </p:sp>
      </p:grpSp>
      <p:grpSp>
        <p:nvGrpSpPr>
          <p:cNvPr id="34" name="Group 33"/>
          <p:cNvGrpSpPr/>
          <p:nvPr/>
        </p:nvGrpSpPr>
        <p:grpSpPr>
          <a:xfrm>
            <a:off x="8759827" y="2213464"/>
            <a:ext cx="564720" cy="528223"/>
            <a:chOff x="2593008" y="1580919"/>
            <a:chExt cx="564720" cy="528223"/>
          </a:xfrm>
        </p:grpSpPr>
        <p:pic>
          <p:nvPicPr>
            <p:cNvPr id="35" name="Picture 19" descr="page"/>
            <p:cNvPicPr>
              <a:picLocks noChangeAspect="1" noChangeArrowheads="1"/>
            </p:cNvPicPr>
            <p:nvPr/>
          </p:nvPicPr>
          <p:blipFill>
            <a:blip r:embed="rId3" cstate="print"/>
            <a:stretch>
              <a:fillRect/>
            </a:stretch>
          </p:blipFill>
          <p:spPr bwMode="auto">
            <a:xfrm>
              <a:off x="2593008" y="1580919"/>
              <a:ext cx="564720" cy="528223"/>
            </a:xfrm>
            <a:prstGeom prst="rect">
              <a:avLst/>
            </a:prstGeom>
            <a:noFill/>
            <a:ln w="9525">
              <a:noFill/>
              <a:miter lim="800000"/>
              <a:headEnd/>
              <a:tailEnd/>
            </a:ln>
          </p:spPr>
        </p:pic>
        <p:sp>
          <p:nvSpPr>
            <p:cNvPr id="36" name="TextBox 35"/>
            <p:cNvSpPr txBox="1"/>
            <p:nvPr/>
          </p:nvSpPr>
          <p:spPr>
            <a:xfrm>
              <a:off x="2650787" y="1729614"/>
              <a:ext cx="449162" cy="276999"/>
            </a:xfrm>
            <a:prstGeom prst="rect">
              <a:avLst/>
            </a:prstGeom>
            <a:noFill/>
          </p:spPr>
          <p:txBody>
            <a:bodyPr wrap="none" rtlCol="0">
              <a:spAutoFit/>
            </a:bodyPr>
            <a:lstStyle/>
            <a:p>
              <a:pPr defTabSz="914363"/>
              <a:r>
                <a:rPr lang="en-US" sz="1000" b="1" dirty="0">
                  <a:effectLst>
                    <a:outerShdw blurRad="38100" dist="38100" dir="2700000" algn="tl">
                      <a:srgbClr val="000000">
                        <a:alpha val="43137"/>
                      </a:srgbClr>
                    </a:outerShdw>
                  </a:effectLst>
                  <a:latin typeface="Segoe" pitchFamily="34" charset="0"/>
                </a:rPr>
                <a:t> </a:t>
              </a:r>
              <a:r>
                <a:rPr lang="en-US" sz="1200" b="1" dirty="0" smtClean="0">
                  <a:solidFill>
                    <a:schemeClr val="bg1"/>
                  </a:solidFill>
                  <a:latin typeface="Segoe" pitchFamily="34" charset="0"/>
                </a:rPr>
                <a:t>IDs</a:t>
              </a:r>
              <a:endParaRPr lang="en-US" sz="1200" b="1" dirty="0">
                <a:solidFill>
                  <a:schemeClr val="bg1"/>
                </a:solidFill>
                <a:latin typeface="Segoe" pitchFamily="34" charset="0"/>
              </a:endParaRPr>
            </a:p>
          </p:txBody>
        </p:sp>
      </p:grpSp>
      <p:sp>
        <p:nvSpPr>
          <p:cNvPr id="8" name="Rounded Rectangle 7"/>
          <p:cNvSpPr/>
          <p:nvPr/>
        </p:nvSpPr>
        <p:spPr bwMode="auto">
          <a:xfrm>
            <a:off x="3608832" y="1526442"/>
            <a:ext cx="1402080" cy="91001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chemeClr val="tx1"/>
                    </a:gs>
                    <a:gs pos="100000">
                      <a:schemeClr val="tx1"/>
                    </a:gs>
                  </a:gsLst>
                  <a:lin ang="5400000" scaled="0"/>
                </a:gradFill>
              </a:rPr>
              <a:t>Peerdist</a:t>
            </a:r>
            <a:r>
              <a:rPr lang="en-US" sz="2200" dirty="0" smtClean="0">
                <a:gradFill>
                  <a:gsLst>
                    <a:gs pos="0">
                      <a:schemeClr val="tx1"/>
                    </a:gs>
                    <a:gs pos="100000">
                      <a:schemeClr val="tx1"/>
                    </a:gs>
                  </a:gsLst>
                  <a:lin ang="5400000" scaled="0"/>
                </a:gradFill>
              </a:rPr>
              <a:t> API</a:t>
            </a:r>
          </a:p>
        </p:txBody>
      </p:sp>
      <p:sp>
        <p:nvSpPr>
          <p:cNvPr id="37" name="Flowchart: Magnetic Disk 36"/>
          <p:cNvSpPr/>
          <p:nvPr/>
        </p:nvSpPr>
        <p:spPr bwMode="auto">
          <a:xfrm>
            <a:off x="5561406" y="4944454"/>
            <a:ext cx="348859" cy="382604"/>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TextBox 37"/>
          <p:cNvSpPr txBox="1"/>
          <p:nvPr/>
        </p:nvSpPr>
        <p:spPr>
          <a:xfrm>
            <a:off x="3380163" y="2503082"/>
            <a:ext cx="1804661" cy="615553"/>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Use </a:t>
            </a:r>
            <a:r>
              <a:rPr lang="en-US" sz="2000" dirty="0" err="1" smtClean="0">
                <a:gradFill>
                  <a:gsLst>
                    <a:gs pos="0">
                      <a:schemeClr val="tx1"/>
                    </a:gs>
                    <a:gs pos="86000">
                      <a:schemeClr val="tx1"/>
                    </a:gs>
                  </a:gsLst>
                  <a:lin ang="5400000" scaled="0"/>
                </a:gradFill>
              </a:rPr>
              <a:t>Peerdist</a:t>
            </a:r>
            <a:r>
              <a:rPr lang="en-US" sz="2000" dirty="0" smtClean="0">
                <a:gradFill>
                  <a:gsLst>
                    <a:gs pos="0">
                      <a:schemeClr val="tx1"/>
                    </a:gs>
                    <a:gs pos="86000">
                      <a:schemeClr val="tx1"/>
                    </a:gs>
                  </a:gsLst>
                  <a:lin ang="5400000" scaled="0"/>
                </a:gradFill>
              </a:rPr>
              <a:t> API </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to generate IDs.</a:t>
            </a:r>
          </a:p>
        </p:txBody>
      </p:sp>
      <p:sp>
        <p:nvSpPr>
          <p:cNvPr id="39" name="TextBox 38"/>
          <p:cNvSpPr txBox="1"/>
          <p:nvPr/>
        </p:nvSpPr>
        <p:spPr>
          <a:xfrm>
            <a:off x="4750754" y="2793287"/>
            <a:ext cx="2571217" cy="615553"/>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Upload data and IDs as </a:t>
            </a:r>
          </a:p>
          <a:p>
            <a:pPr algn="ctr"/>
            <a:r>
              <a:rPr lang="en-US" sz="2000" dirty="0" smtClean="0">
                <a:gradFill>
                  <a:gsLst>
                    <a:gs pos="0">
                      <a:schemeClr val="tx1"/>
                    </a:gs>
                    <a:gs pos="86000">
                      <a:schemeClr val="tx1"/>
                    </a:gs>
                  </a:gsLst>
                  <a:lin ang="5400000" scaled="0"/>
                </a:gradFill>
              </a:rPr>
              <a:t>separate blobs</a:t>
            </a:r>
          </a:p>
        </p:txBody>
      </p:sp>
      <p:sp>
        <p:nvSpPr>
          <p:cNvPr id="40" name="TextBox 39"/>
          <p:cNvSpPr txBox="1"/>
          <p:nvPr/>
        </p:nvSpPr>
        <p:spPr>
          <a:xfrm>
            <a:off x="8566658" y="3408840"/>
            <a:ext cx="1974195" cy="307777"/>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First download IDs</a:t>
            </a:r>
          </a:p>
        </p:txBody>
      </p:sp>
      <p:sp>
        <p:nvSpPr>
          <p:cNvPr id="41" name="TextBox 40"/>
          <p:cNvSpPr txBox="1"/>
          <p:nvPr/>
        </p:nvSpPr>
        <p:spPr>
          <a:xfrm>
            <a:off x="7292643" y="5305100"/>
            <a:ext cx="2337210"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Pass IDs into </a:t>
            </a:r>
            <a:r>
              <a:rPr lang="en-US" sz="2000" dirty="0" err="1" smtClean="0">
                <a:gradFill>
                  <a:gsLst>
                    <a:gs pos="0">
                      <a:schemeClr val="tx1"/>
                    </a:gs>
                    <a:gs pos="86000">
                      <a:schemeClr val="tx1"/>
                    </a:gs>
                  </a:gsLst>
                  <a:lin ang="5400000" scaled="0"/>
                </a:gradFill>
              </a:rPr>
              <a:t>Peerdist</a:t>
            </a:r>
            <a:r>
              <a:rPr lang="en-US" sz="2000" dirty="0" smtClean="0">
                <a:gradFill>
                  <a:gsLst>
                    <a:gs pos="0">
                      <a:schemeClr val="tx1"/>
                    </a:gs>
                    <a:gs pos="86000">
                      <a:schemeClr val="tx1"/>
                    </a:gs>
                  </a:gsLst>
                  <a:lin ang="5400000" scaled="0"/>
                </a:gradFill>
              </a:rPr>
              <a:t> API</a:t>
            </a:r>
            <a:r>
              <a:rPr lang="en-US" sz="2000" dirty="0">
                <a:gradFill>
                  <a:gsLst>
                    <a:gs pos="0">
                      <a:schemeClr val="tx1"/>
                    </a:gs>
                    <a:gs pos="86000">
                      <a:schemeClr val="tx1"/>
                    </a:gs>
                  </a:gsLst>
                  <a:lin ang="5400000" scaled="0"/>
                </a:gradFill>
              </a:rPr>
              <a:t> </a:t>
            </a:r>
            <a:r>
              <a:rPr lang="en-US" sz="2000" dirty="0" smtClean="0">
                <a:gradFill>
                  <a:gsLst>
                    <a:gs pos="0">
                      <a:schemeClr val="tx1"/>
                    </a:gs>
                    <a:gs pos="86000">
                      <a:schemeClr val="tx1"/>
                    </a:gs>
                  </a:gsLst>
                  <a:lin ang="5400000" scaled="0"/>
                </a:gradFill>
              </a:rPr>
              <a:t>to search</a:t>
            </a:r>
          </a:p>
        </p:txBody>
      </p:sp>
      <p:sp>
        <p:nvSpPr>
          <p:cNvPr id="42" name="TextBox 41"/>
          <p:cNvSpPr txBox="1"/>
          <p:nvPr/>
        </p:nvSpPr>
        <p:spPr>
          <a:xfrm>
            <a:off x="9462727" y="4304262"/>
            <a:ext cx="2337210" cy="923330"/>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rPr>
              <a:t>Pass data into </a:t>
            </a:r>
            <a:r>
              <a:rPr lang="en-US" sz="2000" dirty="0" err="1" smtClean="0">
                <a:gradFill>
                  <a:gsLst>
                    <a:gs pos="0">
                      <a:schemeClr val="tx1"/>
                    </a:gs>
                    <a:gs pos="86000">
                      <a:schemeClr val="tx1"/>
                    </a:gs>
                  </a:gsLst>
                  <a:lin ang="5400000" scaled="0"/>
                </a:gradFill>
              </a:rPr>
              <a:t>Peerdist</a:t>
            </a:r>
            <a:r>
              <a:rPr lang="en-US" sz="2000" dirty="0" smtClean="0">
                <a:gradFill>
                  <a:gsLst>
                    <a:gs pos="0">
                      <a:schemeClr val="tx1"/>
                    </a:gs>
                    <a:gs pos="86000">
                      <a:schemeClr val="tx1"/>
                    </a:gs>
                  </a:gsLst>
                  <a:lin ang="5400000" scaled="0"/>
                </a:gradFill>
              </a:rPr>
              <a:t> API to add it to the cache</a:t>
            </a:r>
          </a:p>
        </p:txBody>
      </p:sp>
      <p:sp>
        <p:nvSpPr>
          <p:cNvPr id="43" name="TextBox 42"/>
          <p:cNvSpPr txBox="1"/>
          <p:nvPr/>
        </p:nvSpPr>
        <p:spPr>
          <a:xfrm>
            <a:off x="7944339" y="3717651"/>
            <a:ext cx="3218831" cy="307777"/>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Download data on cache miss</a:t>
            </a:r>
          </a:p>
        </p:txBody>
      </p:sp>
      <p:pic>
        <p:nvPicPr>
          <p:cNvPr id="4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8944" y="1169805"/>
            <a:ext cx="843322" cy="87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9922875" y="1950320"/>
            <a:ext cx="699310" cy="215444"/>
          </a:xfrm>
          <a:prstGeom prst="rect">
            <a:avLst/>
          </a:prstGeom>
          <a:noFill/>
        </p:spPr>
        <p:txBody>
          <a:bodyPr wrap="square" lIns="0" tIns="0" rIns="0" bIns="0" rtlCol="0">
            <a:spAutoFit/>
          </a:bodyPr>
          <a:lstStyle/>
          <a:p>
            <a:pPr algn="ctr"/>
            <a:r>
              <a:rPr lang="en-US" sz="1400" dirty="0" smtClean="0">
                <a:solidFill>
                  <a:schemeClr val="bg1"/>
                </a:solidFill>
              </a:rPr>
              <a:t>Storage</a:t>
            </a:r>
          </a:p>
        </p:txBody>
      </p:sp>
    </p:spTree>
    <p:extLst>
      <p:ext uri="{BB962C8B-B14F-4D97-AF65-F5344CB8AC3E}">
        <p14:creationId xmlns:p14="http://schemas.microsoft.com/office/powerpoint/2010/main" val="7715519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63" presetClass="path" presetSubtype="0" accel="50000" decel="50000" fill="hold" nodeType="withEffect">
                                  <p:stCondLst>
                                    <p:cond delay="0"/>
                                  </p:stCondLst>
                                  <p:childTnLst>
                                    <p:animMotion origin="layout" path="M -4.79167E-6 2.43293E-6 L 0.29818 2.43293E-6 " pathEditMode="relative" rAng="0" ptsTypes="AA">
                                      <p:cBhvr>
                                        <p:cTn id="20" dur="2000" fill="hold"/>
                                        <p:tgtEl>
                                          <p:spTgt spid="7"/>
                                        </p:tgtEl>
                                        <p:attrNameLst>
                                          <p:attrName>ppt_x</p:attrName>
                                          <p:attrName>ppt_y</p:attrName>
                                        </p:attrNameLst>
                                      </p:cBhvr>
                                      <p:rCtr x="14909" y="0"/>
                                    </p:animMotion>
                                  </p:childTnLst>
                                </p:cTn>
                              </p:par>
                              <p:par>
                                <p:cTn id="21" presetID="49" presetClass="path" presetSubtype="0" accel="50000" decel="50000" fill="hold" nodeType="withEffect">
                                  <p:stCondLst>
                                    <p:cond delay="1000"/>
                                  </p:stCondLst>
                                  <p:childTnLst>
                                    <p:animMotion origin="layout" path="M 1.66667E-6 2.43293E-6 L 0.15221 0.10291 " pathEditMode="relative" rAng="0" ptsTypes="AA">
                                      <p:cBhvr>
                                        <p:cTn id="22" dur="1000" fill="hold"/>
                                        <p:tgtEl>
                                          <p:spTgt spid="10"/>
                                        </p:tgtEl>
                                        <p:attrNameLst>
                                          <p:attrName>ppt_x</p:attrName>
                                          <p:attrName>ppt_y</p:attrName>
                                        </p:attrNameLst>
                                      </p:cBhvr>
                                      <p:rCtr x="7604" y="5134"/>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63" presetClass="path" presetSubtype="0" accel="50000" decel="50000" fill="hold" nodeType="withEffect">
                                  <p:stCondLst>
                                    <p:cond delay="0"/>
                                  </p:stCondLst>
                                  <p:childTnLst>
                                    <p:animMotion origin="layout" path="M 0.29817 2.43293E-6 L 0.52187 -0.03724 " pathEditMode="relative" rAng="0" ptsTypes="AA">
                                      <p:cBhvr>
                                        <p:cTn id="32" dur="2000" fill="hold"/>
                                        <p:tgtEl>
                                          <p:spTgt spid="7"/>
                                        </p:tgtEl>
                                        <p:attrNameLst>
                                          <p:attrName>ppt_x</p:attrName>
                                          <p:attrName>ppt_y</p:attrName>
                                        </p:attrNameLst>
                                      </p:cBhvr>
                                      <p:rCtr x="11185" y="-1873"/>
                                    </p:animMotion>
                                  </p:childTnLst>
                                </p:cTn>
                              </p:par>
                              <p:par>
                                <p:cTn id="33" presetID="42" presetClass="path" presetSubtype="0" accel="50000" decel="50000" fill="hold" nodeType="withEffect">
                                  <p:stCondLst>
                                    <p:cond delay="0"/>
                                  </p:stCondLst>
                                  <p:childTnLst>
                                    <p:animMotion origin="layout" path="M 0.15221 0.10291 L 0.39388 0.07978 " pathEditMode="relative" rAng="0" ptsTypes="AA">
                                      <p:cBhvr>
                                        <p:cTn id="34" dur="2000" fill="hold"/>
                                        <p:tgtEl>
                                          <p:spTgt spid="10"/>
                                        </p:tgtEl>
                                        <p:attrNameLst>
                                          <p:attrName>ppt_x</p:attrName>
                                          <p:attrName>ppt_y</p:attrName>
                                        </p:attrNameLst>
                                      </p:cBhvr>
                                      <p:rCtr x="12083" y="-1156"/>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9"/>
                                        </p:tgtEl>
                                      </p:cBhvr>
                                    </p:animEffect>
                                    <p:set>
                                      <p:cBhvr>
                                        <p:cTn id="39" dur="1" fill="hold">
                                          <p:stCondLst>
                                            <p:cond delay="499"/>
                                          </p:stCondLst>
                                        </p:cTn>
                                        <p:tgtEl>
                                          <p:spTgt spid="3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42" presetClass="path" presetSubtype="0" accel="50000" decel="50000" fill="hold" nodeType="withEffect">
                                  <p:stCondLst>
                                    <p:cond delay="200"/>
                                  </p:stCondLst>
                                  <p:childTnLst>
                                    <p:animMotion origin="layout" path="M 0.39388 0.07978 L 0.18502 0.39778 " pathEditMode="relative" rAng="0" ptsTypes="AA">
                                      <p:cBhvr>
                                        <p:cTn id="57" dur="2000" fill="hold"/>
                                        <p:tgtEl>
                                          <p:spTgt spid="10"/>
                                        </p:tgtEl>
                                        <p:attrNameLst>
                                          <p:attrName>ppt_x</p:attrName>
                                          <p:attrName>ppt_y</p:attrName>
                                        </p:attrNameLst>
                                      </p:cBhvr>
                                      <p:rCtr x="-10443" y="15888"/>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xit" presetSubtype="0" fill="hold" grpId="1" nodeType="with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18502 0.39778 L 0.34206 0.39778 " pathEditMode="relative" rAng="0" ptsTypes="AA">
                                      <p:cBhvr>
                                        <p:cTn id="69" dur="2000" fill="hold"/>
                                        <p:tgtEl>
                                          <p:spTgt spid="10"/>
                                        </p:tgtEl>
                                        <p:attrNameLst>
                                          <p:attrName>ppt_x</p:attrName>
                                          <p:attrName>ppt_y</p:attrName>
                                        </p:attrNameLst>
                                      </p:cBhvr>
                                      <p:rCtr x="7852" y="0"/>
                                    </p:animMotion>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par>
                                <p:cTn id="92" presetID="1"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childTnLst>
                                </p:cTn>
                              </p:par>
                              <p:par>
                                <p:cTn id="94" presetID="10" presetClass="exit" presetSubtype="0" fill="hold" grpId="1" nodeType="withEffect">
                                  <p:stCondLst>
                                    <p:cond delay="0"/>
                                  </p:stCondLst>
                                  <p:childTnLst>
                                    <p:animEffect transition="out" filter="fade">
                                      <p:cBhvr>
                                        <p:cTn id="95" dur="500"/>
                                        <p:tgtEl>
                                          <p:spTgt spid="41"/>
                                        </p:tgtEl>
                                      </p:cBhvr>
                                    </p:animEffect>
                                    <p:set>
                                      <p:cBhvr>
                                        <p:cTn id="96" dur="1" fill="hold">
                                          <p:stCondLst>
                                            <p:cond delay="499"/>
                                          </p:stCondLst>
                                        </p:cTn>
                                        <p:tgtEl>
                                          <p:spTgt spid="41"/>
                                        </p:tgtEl>
                                        <p:attrNameLst>
                                          <p:attrName>style.visibility</p:attrName>
                                        </p:attrNameLst>
                                      </p:cBhvr>
                                      <p:to>
                                        <p:strVal val="hidden"/>
                                      </p:to>
                                    </p:set>
                                  </p:childTnLst>
                                </p:cTn>
                              </p:par>
                              <p:par>
                                <p:cTn id="97" presetID="42" presetClass="path" presetSubtype="0" accel="50000" decel="50000" fill="hold" nodeType="withEffect">
                                  <p:stCondLst>
                                    <p:cond delay="0"/>
                                  </p:stCondLst>
                                  <p:childTnLst>
                                    <p:animMotion origin="layout" path="M 0.52187 -0.03724 L 0.31679 0.39778 " pathEditMode="relative" rAng="0" ptsTypes="AA">
                                      <p:cBhvr>
                                        <p:cTn id="98" dur="2000" fill="hold"/>
                                        <p:tgtEl>
                                          <p:spTgt spid="7"/>
                                        </p:tgtEl>
                                        <p:attrNameLst>
                                          <p:attrName>ppt_x</p:attrName>
                                          <p:attrName>ppt_y</p:attrName>
                                        </p:attrNameLst>
                                      </p:cBhvr>
                                      <p:rCtr x="-10260" y="21739"/>
                                    </p:animMotion>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0.31679 0.39778 L 0.48685 0.39778 " pathEditMode="relative" rAng="0" ptsTypes="AA">
                                      <p:cBhvr>
                                        <p:cTn id="102" dur="2000" fill="hold"/>
                                        <p:tgtEl>
                                          <p:spTgt spid="7"/>
                                        </p:tgtEl>
                                        <p:attrNameLst>
                                          <p:attrName>ppt_x</p:attrName>
                                          <p:attrName>ppt_y</p:attrName>
                                        </p:attrNameLst>
                                      </p:cBhvr>
                                      <p:rCtr x="8503" y="0"/>
                                    </p:animMotion>
                                  </p:childTnLst>
                                </p:cTn>
                              </p:par>
                              <p:par>
                                <p:cTn id="103" presetID="10" presetClass="exit" presetSubtype="0" fill="hold" grpId="1" nodeType="with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37" grpId="0" animBg="1"/>
      <p:bldP spid="38" grpId="0"/>
      <p:bldP spid="38" grpId="1"/>
      <p:bldP spid="39" grpId="0"/>
      <p:bldP spid="39" grpId="1"/>
      <p:bldP spid="40" grpId="0"/>
      <p:bldP spid="40" grpId="1"/>
      <p:bldP spid="41" grpId="0"/>
      <p:bldP spid="41" grpId="1"/>
      <p:bldP spid="42" grpId="0"/>
      <p:bldP spid="43" grpId="0"/>
      <p:bldP spid="4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8324505" cy="1523494"/>
          </a:xfrm>
        </p:spPr>
        <p:txBody>
          <a:bodyPr/>
          <a:lstStyle/>
          <a:p>
            <a:r>
              <a:rPr lang="en-US" dirty="0" err="1" smtClean="0"/>
              <a:t>BranchCache</a:t>
            </a:r>
            <a:r>
              <a:rPr lang="en-US" dirty="0" smtClean="0"/>
              <a:t> and Azure Storage</a:t>
            </a:r>
            <a:endParaRPr lang="en-US" dirty="0"/>
          </a:p>
        </p:txBody>
      </p:sp>
      <p:sp>
        <p:nvSpPr>
          <p:cNvPr id="3" name="Subtitle 2"/>
          <p:cNvSpPr>
            <a:spLocks noGrp="1"/>
          </p:cNvSpPr>
          <p:nvPr>
            <p:ph type="subTitle" idx="1"/>
          </p:nvPr>
        </p:nvSpPr>
        <p:spPr>
          <a:xfrm>
            <a:off x="969964" y="4787310"/>
            <a:ext cx="7796665" cy="461665"/>
          </a:xfrm>
        </p:spPr>
        <p:txBody>
          <a:bodyPr/>
          <a:lstStyle/>
          <a:p>
            <a:r>
              <a:rPr lang="en-US" dirty="0" smtClean="0">
                <a:latin typeface="+mj-lt"/>
              </a:rPr>
              <a:t>Tyler Barton</a:t>
            </a:r>
          </a:p>
          <a:p>
            <a:r>
              <a:rPr lang="en-US" dirty="0" smtClean="0"/>
              <a:t>Program Manager</a:t>
            </a:r>
          </a:p>
          <a:p>
            <a:r>
              <a:rPr lang="en-US" dirty="0" smtClean="0"/>
              <a:t>Windows Bandwidth Optimization Services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7282457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marL="0" indent="0" algn="ctr"/>
            <a:r>
              <a:rPr lang="en-US" sz="6000" b="1" dirty="0"/>
              <a:t>Sharing with Everyone</a:t>
            </a:r>
            <a:r>
              <a:rPr lang="en-US" b="1" dirty="0"/>
              <a:t/>
            </a:r>
            <a:br>
              <a:rPr lang="en-US" b="1" dirty="0"/>
            </a:br>
            <a:r>
              <a:rPr lang="en-US" dirty="0" err="1"/>
              <a:t>BranchCache</a:t>
            </a:r>
            <a:r>
              <a:rPr lang="en-US" dirty="0"/>
              <a:t> appliances and opportunities</a:t>
            </a:r>
          </a:p>
        </p:txBody>
      </p:sp>
    </p:spTree>
    <p:extLst>
      <p:ext uri="{BB962C8B-B14F-4D97-AF65-F5344CB8AC3E}">
        <p14:creationId xmlns:p14="http://schemas.microsoft.com/office/powerpoint/2010/main" val="42139132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Hosted Cache Offering</a:t>
            </a:r>
            <a:endParaRPr lang="en-US" dirty="0"/>
          </a:p>
        </p:txBody>
      </p:sp>
      <p:pic>
        <p:nvPicPr>
          <p:cNvPr id="6" name="Picture 24" descr="application server"/>
          <p:cNvPicPr>
            <a:picLocks noChangeAspect="1" noChangeArrowheads="1"/>
          </p:cNvPicPr>
          <p:nvPr/>
        </p:nvPicPr>
        <p:blipFill>
          <a:blip r:embed="rId2" cstate="print"/>
          <a:stretch>
            <a:fillRect/>
          </a:stretch>
        </p:blipFill>
        <p:spPr bwMode="auto">
          <a:xfrm>
            <a:off x="9060871" y="2932971"/>
            <a:ext cx="1834196" cy="744655"/>
          </a:xfrm>
          <a:prstGeom prst="rect">
            <a:avLst/>
          </a:prstGeom>
          <a:noFill/>
        </p:spPr>
      </p:pic>
      <p:sp>
        <p:nvSpPr>
          <p:cNvPr id="12" name="Text Placeholder 2"/>
          <p:cNvSpPr txBox="1">
            <a:spLocks/>
          </p:cNvSpPr>
          <p:nvPr/>
        </p:nvSpPr>
        <p:spPr>
          <a:xfrm>
            <a:off x="977684" y="1875853"/>
            <a:ext cx="7102325"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latin typeface="Segoe" pitchFamily="34" charset="0"/>
              </a:rPr>
              <a:t>If you make an appliance, consider including hosted cache functionality.</a:t>
            </a:r>
          </a:p>
          <a:p>
            <a:r>
              <a:rPr lang="en-US" sz="3200" dirty="0" smtClean="0">
                <a:solidFill>
                  <a:schemeClr val="tx1"/>
                </a:solidFill>
                <a:latin typeface="Segoe" pitchFamily="34" charset="0"/>
              </a:rPr>
              <a:t>Hosted cache can work alongside other workloads and can simply be a Windows Server virtual machine.</a:t>
            </a:r>
          </a:p>
        </p:txBody>
      </p:sp>
      <p:pic>
        <p:nvPicPr>
          <p:cNvPr id="9" name="Picture 6" descr="laptop"/>
          <p:cNvPicPr>
            <a:picLocks noChangeAspect="1" noChangeArrowheads="1"/>
          </p:cNvPicPr>
          <p:nvPr/>
        </p:nvPicPr>
        <p:blipFill>
          <a:blip r:embed="rId3" cstate="print"/>
          <a:stretch>
            <a:fillRect/>
          </a:stretch>
        </p:blipFill>
        <p:spPr bwMode="auto">
          <a:xfrm>
            <a:off x="11192723" y="3029513"/>
            <a:ext cx="713867" cy="551569"/>
          </a:xfrm>
          <a:prstGeom prst="rect">
            <a:avLst/>
          </a:prstGeom>
          <a:noFill/>
        </p:spPr>
      </p:pic>
      <p:pic>
        <p:nvPicPr>
          <p:cNvPr id="10" name="Picture 6" descr="laptop"/>
          <p:cNvPicPr>
            <a:picLocks noChangeAspect="1" noChangeArrowheads="1"/>
          </p:cNvPicPr>
          <p:nvPr/>
        </p:nvPicPr>
        <p:blipFill>
          <a:blip r:embed="rId3" cstate="print"/>
          <a:stretch>
            <a:fillRect/>
          </a:stretch>
        </p:blipFill>
        <p:spPr bwMode="auto">
          <a:xfrm>
            <a:off x="10796949" y="2309516"/>
            <a:ext cx="713867" cy="551569"/>
          </a:xfrm>
          <a:prstGeom prst="rect">
            <a:avLst/>
          </a:prstGeom>
          <a:noFill/>
        </p:spPr>
      </p:pic>
      <p:pic>
        <p:nvPicPr>
          <p:cNvPr id="11" name="Picture 6" descr="laptop"/>
          <p:cNvPicPr>
            <a:picLocks noChangeAspect="1" noChangeArrowheads="1"/>
          </p:cNvPicPr>
          <p:nvPr/>
        </p:nvPicPr>
        <p:blipFill>
          <a:blip r:embed="rId3" cstate="print"/>
          <a:stretch>
            <a:fillRect/>
          </a:stretch>
        </p:blipFill>
        <p:spPr bwMode="auto">
          <a:xfrm>
            <a:off x="9834416" y="2194361"/>
            <a:ext cx="713867" cy="551569"/>
          </a:xfrm>
          <a:prstGeom prst="rect">
            <a:avLst/>
          </a:prstGeom>
          <a:noFill/>
        </p:spPr>
      </p:pic>
      <p:pic>
        <p:nvPicPr>
          <p:cNvPr id="16" name="Picture 6" descr="laptop"/>
          <p:cNvPicPr>
            <a:picLocks noChangeAspect="1" noChangeArrowheads="1"/>
          </p:cNvPicPr>
          <p:nvPr/>
        </p:nvPicPr>
        <p:blipFill>
          <a:blip r:embed="rId3" cstate="print"/>
          <a:stretch>
            <a:fillRect/>
          </a:stretch>
        </p:blipFill>
        <p:spPr bwMode="auto">
          <a:xfrm>
            <a:off x="8853427" y="2309515"/>
            <a:ext cx="713867" cy="551569"/>
          </a:xfrm>
          <a:prstGeom prst="rect">
            <a:avLst/>
          </a:prstGeom>
          <a:noFill/>
        </p:spPr>
      </p:pic>
      <p:pic>
        <p:nvPicPr>
          <p:cNvPr id="17" name="Picture 6" descr="laptop"/>
          <p:cNvPicPr>
            <a:picLocks noChangeAspect="1" noChangeArrowheads="1"/>
          </p:cNvPicPr>
          <p:nvPr/>
        </p:nvPicPr>
        <p:blipFill>
          <a:blip r:embed="rId3" cstate="print"/>
          <a:stretch>
            <a:fillRect/>
          </a:stretch>
        </p:blipFill>
        <p:spPr bwMode="auto">
          <a:xfrm>
            <a:off x="8080009" y="2941127"/>
            <a:ext cx="713867" cy="551569"/>
          </a:xfrm>
          <a:prstGeom prst="rect">
            <a:avLst/>
          </a:prstGeom>
          <a:noFill/>
        </p:spPr>
      </p:pic>
      <p:pic>
        <p:nvPicPr>
          <p:cNvPr id="18" name="Picture 6" descr="laptop"/>
          <p:cNvPicPr>
            <a:picLocks noChangeAspect="1" noChangeArrowheads="1"/>
          </p:cNvPicPr>
          <p:nvPr/>
        </p:nvPicPr>
        <p:blipFill>
          <a:blip r:embed="rId3" cstate="print"/>
          <a:stretch>
            <a:fillRect/>
          </a:stretch>
        </p:blipFill>
        <p:spPr bwMode="auto">
          <a:xfrm>
            <a:off x="8637138" y="3712497"/>
            <a:ext cx="713867" cy="551569"/>
          </a:xfrm>
          <a:prstGeom prst="rect">
            <a:avLst/>
          </a:prstGeom>
          <a:noFill/>
        </p:spPr>
      </p:pic>
      <p:pic>
        <p:nvPicPr>
          <p:cNvPr id="19" name="Picture 6" descr="laptop"/>
          <p:cNvPicPr>
            <a:picLocks noChangeAspect="1" noChangeArrowheads="1"/>
          </p:cNvPicPr>
          <p:nvPr/>
        </p:nvPicPr>
        <p:blipFill>
          <a:blip r:embed="rId3" cstate="print"/>
          <a:stretch>
            <a:fillRect/>
          </a:stretch>
        </p:blipFill>
        <p:spPr bwMode="auto">
          <a:xfrm>
            <a:off x="9834415" y="3872490"/>
            <a:ext cx="713867" cy="551569"/>
          </a:xfrm>
          <a:prstGeom prst="rect">
            <a:avLst/>
          </a:prstGeom>
          <a:noFill/>
        </p:spPr>
      </p:pic>
      <p:pic>
        <p:nvPicPr>
          <p:cNvPr id="20" name="Picture 6" descr="laptop"/>
          <p:cNvPicPr>
            <a:picLocks noChangeAspect="1" noChangeArrowheads="1"/>
          </p:cNvPicPr>
          <p:nvPr/>
        </p:nvPicPr>
        <p:blipFill>
          <a:blip r:embed="rId3" cstate="print"/>
          <a:stretch>
            <a:fillRect/>
          </a:stretch>
        </p:blipFill>
        <p:spPr bwMode="auto">
          <a:xfrm>
            <a:off x="10863423" y="3746565"/>
            <a:ext cx="713867" cy="551569"/>
          </a:xfrm>
          <a:prstGeom prst="rect">
            <a:avLst/>
          </a:prstGeom>
          <a:noFill/>
        </p:spPr>
      </p:pic>
    </p:spTree>
    <p:extLst>
      <p:ext uri="{BB962C8B-B14F-4D97-AF65-F5344CB8AC3E}">
        <p14:creationId xmlns:p14="http://schemas.microsoft.com/office/powerpoint/2010/main" val="6482536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ig-disc.png"/>
          <p:cNvPicPr>
            <a:picLocks noChangeAspect="1"/>
          </p:cNvPicPr>
          <p:nvPr/>
        </p:nvPicPr>
        <p:blipFill>
          <a:blip r:embed="rId3" cstate="screen">
            <a:duotone>
              <a:schemeClr val="accent1">
                <a:shade val="45000"/>
                <a:satMod val="135000"/>
              </a:schemeClr>
              <a:prstClr val="white"/>
            </a:duotone>
          </a:blip>
          <a:stretch>
            <a:fillRect/>
          </a:stretch>
        </p:blipFill>
        <p:spPr>
          <a:xfrm>
            <a:off x="274242" y="1456267"/>
            <a:ext cx="11608879" cy="5401732"/>
          </a:xfrm>
          <a:prstGeom prst="rect">
            <a:avLst/>
          </a:prstGeom>
          <a:effectLst/>
        </p:spPr>
      </p:pic>
      <p:sp>
        <p:nvSpPr>
          <p:cNvPr id="2" name="Title 1"/>
          <p:cNvSpPr>
            <a:spLocks noGrp="1"/>
          </p:cNvSpPr>
          <p:nvPr>
            <p:ph type="title"/>
          </p:nvPr>
        </p:nvSpPr>
        <p:spPr>
          <a:xfrm>
            <a:off x="271457" y="85198"/>
            <a:ext cx="10969943" cy="609398"/>
          </a:xfrm>
        </p:spPr>
        <p:txBody>
          <a:bodyPr/>
          <a:lstStyle/>
          <a:p>
            <a:r>
              <a:rPr lang="en-US" dirty="0" err="1" smtClean="0"/>
              <a:t>BranchCache</a:t>
            </a:r>
            <a:r>
              <a:rPr lang="en-US" dirty="0" smtClean="0"/>
              <a:t> Protocols</a:t>
            </a:r>
            <a:endParaRPr lang="en-US" dirty="0"/>
          </a:p>
        </p:txBody>
      </p:sp>
      <p:grpSp>
        <p:nvGrpSpPr>
          <p:cNvPr id="81" name="Group 80"/>
          <p:cNvGrpSpPr/>
          <p:nvPr/>
        </p:nvGrpSpPr>
        <p:grpSpPr>
          <a:xfrm>
            <a:off x="-64411" y="2378341"/>
            <a:ext cx="5216992" cy="2740572"/>
            <a:chOff x="353308" y="3004061"/>
            <a:chExt cx="3913763" cy="2740572"/>
          </a:xfrm>
        </p:grpSpPr>
        <p:pic>
          <p:nvPicPr>
            <p:cNvPr id="50" name="Picture 4" descr="C:\Users\arib\Pictures\Presentation Stuff\Platform3.png"/>
            <p:cNvPicPr>
              <a:picLocks noChangeAspect="1" noChangeArrowheads="1"/>
            </p:cNvPicPr>
            <p:nvPr/>
          </p:nvPicPr>
          <p:blipFill>
            <a:blip r:embed="rId4" cstate="screen"/>
            <a:srcRect/>
            <a:stretch>
              <a:fillRect/>
            </a:stretch>
          </p:blipFill>
          <p:spPr bwMode="auto">
            <a:xfrm>
              <a:off x="353308" y="3004061"/>
              <a:ext cx="3913763" cy="2740572"/>
            </a:xfrm>
            <a:prstGeom prst="rect">
              <a:avLst/>
            </a:prstGeom>
            <a:noFill/>
          </p:spPr>
        </p:pic>
        <p:pic>
          <p:nvPicPr>
            <p:cNvPr id="38" name="Picture 24" descr="application server"/>
            <p:cNvPicPr>
              <a:picLocks noChangeAspect="1" noChangeArrowheads="1"/>
            </p:cNvPicPr>
            <p:nvPr/>
          </p:nvPicPr>
          <p:blipFill>
            <a:blip r:embed="rId5" cstate="print"/>
            <a:stretch>
              <a:fillRect/>
            </a:stretch>
          </p:blipFill>
          <p:spPr bwMode="auto">
            <a:xfrm>
              <a:off x="1215366" y="3311377"/>
              <a:ext cx="1027288" cy="557173"/>
            </a:xfrm>
            <a:prstGeom prst="rect">
              <a:avLst/>
            </a:prstGeom>
            <a:noFill/>
          </p:spPr>
        </p:pic>
        <p:pic>
          <p:nvPicPr>
            <p:cNvPr id="39" name="Picture 24" descr="application server"/>
            <p:cNvPicPr>
              <a:picLocks noChangeAspect="1" noChangeArrowheads="1"/>
            </p:cNvPicPr>
            <p:nvPr/>
          </p:nvPicPr>
          <p:blipFill>
            <a:blip r:embed="rId5" cstate="print"/>
            <a:stretch>
              <a:fillRect/>
            </a:stretch>
          </p:blipFill>
          <p:spPr bwMode="auto">
            <a:xfrm>
              <a:off x="2036091" y="3600794"/>
              <a:ext cx="1187008" cy="643801"/>
            </a:xfrm>
            <a:prstGeom prst="rect">
              <a:avLst/>
            </a:prstGeom>
            <a:noFill/>
          </p:spPr>
        </p:pic>
        <p:sp>
          <p:nvSpPr>
            <p:cNvPr id="45" name="TextBox 44"/>
            <p:cNvSpPr txBox="1"/>
            <p:nvPr/>
          </p:nvSpPr>
          <p:spPr>
            <a:xfrm>
              <a:off x="1215366" y="3737485"/>
              <a:ext cx="303287"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IIS</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1745486" y="4129090"/>
              <a:ext cx="826403" cy="307777"/>
            </a:xfrm>
            <a:prstGeom prst="rect">
              <a:avLst/>
            </a:prstGeom>
            <a:noFill/>
          </p:spPr>
          <p:txBody>
            <a:bodyPr wrap="none" rtlCol="0">
              <a:spAutoFit/>
            </a:bodyPr>
            <a:lstStyle/>
            <a:p>
              <a:pPr defTabSz="914400">
                <a:defRPr/>
              </a:pPr>
              <a:r>
                <a:rPr lang="en-US" sz="1400" b="1" kern="0" dirty="0" smtClean="0">
                  <a:solidFill>
                    <a:prstClr val="white"/>
                  </a:solidFill>
                  <a:effectLst>
                    <a:outerShdw blurRad="38100" dist="38100" dir="2700000" algn="tl">
                      <a:srgbClr val="000000">
                        <a:alpha val="43137"/>
                      </a:srgbClr>
                    </a:outerShdw>
                  </a:effectLst>
                  <a:latin typeface="Segoe" pitchFamily="34" charset="0"/>
                </a:rPr>
                <a:t>File Server</a:t>
              </a:r>
              <a:endParaRPr lang="en-US" sz="1400" b="1" kern="0" dirty="0">
                <a:solidFill>
                  <a:prstClr val="white"/>
                </a:solidFill>
                <a:effectLst>
                  <a:outerShdw blurRad="38100" dist="38100" dir="2700000" algn="tl">
                    <a:srgbClr val="000000">
                      <a:alpha val="43137"/>
                    </a:srgbClr>
                  </a:outerShdw>
                </a:effectLst>
                <a:latin typeface="Segoe" pitchFamily="34" charset="0"/>
              </a:endParaRPr>
            </a:p>
          </p:txBody>
        </p:sp>
      </p:grpSp>
      <p:pic>
        <p:nvPicPr>
          <p:cNvPr id="35" name="Picture 2" descr="C:\Users\arib\Pictures\Presentation Stuff\Platform4.png"/>
          <p:cNvPicPr>
            <a:picLocks noChangeAspect="1" noChangeArrowheads="1"/>
          </p:cNvPicPr>
          <p:nvPr/>
        </p:nvPicPr>
        <p:blipFill>
          <a:blip r:embed="rId6" cstate="screen"/>
          <a:srcRect/>
          <a:stretch>
            <a:fillRect/>
          </a:stretch>
        </p:blipFill>
        <p:spPr bwMode="auto">
          <a:xfrm>
            <a:off x="5601155" y="4289095"/>
            <a:ext cx="5751540" cy="3294462"/>
          </a:xfrm>
          <a:prstGeom prst="rect">
            <a:avLst/>
          </a:prstGeom>
          <a:noFill/>
        </p:spPr>
      </p:pic>
      <p:pic>
        <p:nvPicPr>
          <p:cNvPr id="68" name="Picture 24" descr="application server"/>
          <p:cNvPicPr>
            <a:picLocks noChangeAspect="1" noChangeArrowheads="1"/>
          </p:cNvPicPr>
          <p:nvPr/>
        </p:nvPicPr>
        <p:blipFill>
          <a:blip r:embed="rId5" cstate="print"/>
          <a:stretch>
            <a:fillRect/>
          </a:stretch>
        </p:blipFill>
        <p:spPr bwMode="auto">
          <a:xfrm>
            <a:off x="9366323" y="5120158"/>
            <a:ext cx="1498210" cy="609600"/>
          </a:xfrm>
          <a:prstGeom prst="rect">
            <a:avLst/>
          </a:prstGeom>
          <a:noFill/>
        </p:spPr>
      </p:pic>
      <p:pic>
        <p:nvPicPr>
          <p:cNvPr id="69" name="Picture 6" descr="laptop"/>
          <p:cNvPicPr>
            <a:picLocks noChangeAspect="1" noChangeArrowheads="1"/>
          </p:cNvPicPr>
          <p:nvPr/>
        </p:nvPicPr>
        <p:blipFill>
          <a:blip r:embed="rId7" cstate="print"/>
          <a:stretch>
            <a:fillRect/>
          </a:stretch>
        </p:blipFill>
        <p:spPr bwMode="auto">
          <a:xfrm>
            <a:off x="7461721" y="4157133"/>
            <a:ext cx="1190950" cy="770096"/>
          </a:xfrm>
          <a:prstGeom prst="rect">
            <a:avLst/>
          </a:prstGeom>
          <a:noFill/>
        </p:spPr>
      </p:pic>
      <p:pic>
        <p:nvPicPr>
          <p:cNvPr id="70" name="Picture 6" descr="laptop"/>
          <p:cNvPicPr>
            <a:picLocks noChangeAspect="1" noChangeArrowheads="1"/>
          </p:cNvPicPr>
          <p:nvPr/>
        </p:nvPicPr>
        <p:blipFill>
          <a:blip r:embed="rId7" cstate="print"/>
          <a:stretch>
            <a:fillRect/>
          </a:stretch>
        </p:blipFill>
        <p:spPr bwMode="auto">
          <a:xfrm>
            <a:off x="5882612" y="4876236"/>
            <a:ext cx="1190950" cy="770096"/>
          </a:xfrm>
          <a:prstGeom prst="rect">
            <a:avLst/>
          </a:prstGeom>
          <a:noFill/>
        </p:spPr>
      </p:pic>
      <p:pic>
        <p:nvPicPr>
          <p:cNvPr id="41" name="Picture 3" descr="C:\Users\arib\Pictures\Presentation Stuff\Platform2.png"/>
          <p:cNvPicPr>
            <a:picLocks noChangeAspect="1" noChangeArrowheads="1"/>
          </p:cNvPicPr>
          <p:nvPr/>
        </p:nvPicPr>
        <p:blipFill>
          <a:blip r:embed="rId8" cstate="screen"/>
          <a:srcRect/>
          <a:stretch>
            <a:fillRect/>
          </a:stretch>
        </p:blipFill>
        <p:spPr bwMode="auto">
          <a:xfrm>
            <a:off x="4954792" y="1067285"/>
            <a:ext cx="5467709" cy="2619939"/>
          </a:xfrm>
          <a:prstGeom prst="rect">
            <a:avLst/>
          </a:prstGeom>
          <a:noFill/>
        </p:spPr>
      </p:pic>
      <p:pic>
        <p:nvPicPr>
          <p:cNvPr id="48" name="Picture 6" descr="laptop"/>
          <p:cNvPicPr>
            <a:picLocks noChangeAspect="1" noChangeArrowheads="1"/>
          </p:cNvPicPr>
          <p:nvPr/>
        </p:nvPicPr>
        <p:blipFill>
          <a:blip r:embed="rId7" cstate="print"/>
          <a:stretch>
            <a:fillRect/>
          </a:stretch>
        </p:blipFill>
        <p:spPr bwMode="auto">
          <a:xfrm>
            <a:off x="5855117" y="1300677"/>
            <a:ext cx="1190950" cy="770096"/>
          </a:xfrm>
          <a:prstGeom prst="rect">
            <a:avLst/>
          </a:prstGeom>
          <a:noFill/>
        </p:spPr>
      </p:pic>
      <p:pic>
        <p:nvPicPr>
          <p:cNvPr id="49" name="Picture 6" descr="laptop"/>
          <p:cNvPicPr>
            <a:picLocks noChangeAspect="1" noChangeArrowheads="1"/>
          </p:cNvPicPr>
          <p:nvPr/>
        </p:nvPicPr>
        <p:blipFill>
          <a:blip r:embed="rId7" cstate="print"/>
          <a:stretch>
            <a:fillRect/>
          </a:stretch>
        </p:blipFill>
        <p:spPr bwMode="auto">
          <a:xfrm>
            <a:off x="8057196" y="1283753"/>
            <a:ext cx="1190950" cy="770096"/>
          </a:xfrm>
          <a:prstGeom prst="rect">
            <a:avLst/>
          </a:prstGeom>
          <a:noFill/>
        </p:spPr>
      </p:pic>
      <p:sp>
        <p:nvSpPr>
          <p:cNvPr id="54" name="Freeform 53"/>
          <p:cNvSpPr/>
          <p:nvPr/>
        </p:nvSpPr>
        <p:spPr>
          <a:xfrm rot="17996479">
            <a:off x="3131611" y="959857"/>
            <a:ext cx="2164716" cy="2296580"/>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57" name="Freeform 56"/>
          <p:cNvSpPr/>
          <p:nvPr/>
        </p:nvSpPr>
        <p:spPr>
          <a:xfrm rot="605012" flipV="1">
            <a:off x="2680739" y="1330223"/>
            <a:ext cx="3029803" cy="1371600"/>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65" name="Freeform 64"/>
          <p:cNvSpPr/>
          <p:nvPr/>
        </p:nvSpPr>
        <p:spPr>
          <a:xfrm rot="20979789">
            <a:off x="3871153" y="3475463"/>
            <a:ext cx="2130485" cy="1442887"/>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78" name="Freeform 77"/>
          <p:cNvSpPr/>
          <p:nvPr/>
        </p:nvSpPr>
        <p:spPr>
          <a:xfrm rot="21379144" flipH="1" flipV="1">
            <a:off x="3776480" y="3485526"/>
            <a:ext cx="2426252" cy="121155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grpSp>
        <p:nvGrpSpPr>
          <p:cNvPr id="80" name="Group 46"/>
          <p:cNvGrpSpPr/>
          <p:nvPr/>
        </p:nvGrpSpPr>
        <p:grpSpPr>
          <a:xfrm rot="10153906" flipH="1">
            <a:off x="6505821" y="1145342"/>
            <a:ext cx="1596951" cy="730939"/>
            <a:chOff x="4691270" y="2128838"/>
            <a:chExt cx="978383" cy="730939"/>
          </a:xfrm>
        </p:grpSpPr>
        <p:sp>
          <p:nvSpPr>
            <p:cNvPr id="85" name="Arc 84"/>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6" name="Arc 85"/>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7" name="Arc 86"/>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8" name="Freeform 87"/>
          <p:cNvSpPr/>
          <p:nvPr/>
        </p:nvSpPr>
        <p:spPr>
          <a:xfrm rot="19008721">
            <a:off x="6996490" y="1668054"/>
            <a:ext cx="1180211" cy="90897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89" name="Freeform 88"/>
          <p:cNvSpPr/>
          <p:nvPr/>
        </p:nvSpPr>
        <p:spPr>
          <a:xfrm rot="5400000" flipV="1">
            <a:off x="8989434" y="4288408"/>
            <a:ext cx="424867" cy="10983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90" name="Freeform 89"/>
          <p:cNvSpPr/>
          <p:nvPr/>
        </p:nvSpPr>
        <p:spPr>
          <a:xfrm rot="2296880" flipH="1">
            <a:off x="7321733" y="5014550"/>
            <a:ext cx="1874849" cy="89925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91" name="Freeform 90"/>
          <p:cNvSpPr/>
          <p:nvPr/>
        </p:nvSpPr>
        <p:spPr>
          <a:xfrm rot="21301739" flipH="1" flipV="1">
            <a:off x="7218199" y="5162934"/>
            <a:ext cx="2024811" cy="26630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92" name="TextBox 91"/>
          <p:cNvSpPr txBox="1"/>
          <p:nvPr/>
        </p:nvSpPr>
        <p:spPr>
          <a:xfrm rot="10800000" flipV="1">
            <a:off x="338541" y="910332"/>
            <a:ext cx="5262613" cy="615553"/>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PCCRTP - HTTP</a:t>
            </a:r>
          </a:p>
          <a:p>
            <a:r>
              <a:rPr lang="en-US" sz="1600" dirty="0" smtClean="0">
                <a:solidFill>
                  <a:prstClr val="white"/>
                </a:solidFill>
                <a:latin typeface="Segoe" pitchFamily="34" charset="0"/>
              </a:rPr>
              <a:t>Extensions for retrieving Content Information over HTTP</a:t>
            </a:r>
            <a:endParaRPr lang="en-US" sz="1600" b="1" dirty="0">
              <a:solidFill>
                <a:prstClr val="white"/>
              </a:solidFill>
              <a:latin typeface="Segoe" pitchFamily="34" charset="0"/>
            </a:endParaRPr>
          </a:p>
        </p:txBody>
      </p:sp>
      <p:sp>
        <p:nvSpPr>
          <p:cNvPr id="93" name="TextBox 92"/>
          <p:cNvSpPr txBox="1"/>
          <p:nvPr/>
        </p:nvSpPr>
        <p:spPr>
          <a:xfrm rot="10800000" flipV="1">
            <a:off x="7073152" y="178084"/>
            <a:ext cx="4828126" cy="861774"/>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PCCRD - Discovery</a:t>
            </a:r>
          </a:p>
          <a:p>
            <a:r>
              <a:rPr lang="en-US" sz="1600" dirty="0" smtClean="0">
                <a:solidFill>
                  <a:prstClr val="white"/>
                </a:solidFill>
                <a:latin typeface="Segoe" pitchFamily="34" charset="0"/>
              </a:rPr>
              <a:t>Based on WS-Discovery.  Find data on computers in the same subnet</a:t>
            </a:r>
            <a:endParaRPr lang="en-US" sz="1600" b="1" dirty="0">
              <a:solidFill>
                <a:prstClr val="white"/>
              </a:solidFill>
              <a:latin typeface="Segoe" pitchFamily="34" charset="0"/>
            </a:endParaRPr>
          </a:p>
        </p:txBody>
      </p:sp>
      <p:sp>
        <p:nvSpPr>
          <p:cNvPr id="94" name="TextBox 93"/>
          <p:cNvSpPr txBox="1"/>
          <p:nvPr/>
        </p:nvSpPr>
        <p:spPr>
          <a:xfrm rot="10800000" flipV="1">
            <a:off x="1129674" y="4566065"/>
            <a:ext cx="5262613" cy="615553"/>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SMB 2.1</a:t>
            </a:r>
          </a:p>
          <a:p>
            <a:r>
              <a:rPr lang="en-US" sz="1600" dirty="0" smtClean="0">
                <a:solidFill>
                  <a:prstClr val="white"/>
                </a:solidFill>
                <a:latin typeface="Segoe" pitchFamily="34" charset="0"/>
              </a:rPr>
              <a:t>Extensions for retrieving Content Information over SMB</a:t>
            </a:r>
            <a:endParaRPr lang="en-US" sz="1600" b="1" dirty="0">
              <a:solidFill>
                <a:prstClr val="white"/>
              </a:solidFill>
              <a:latin typeface="Segoe" pitchFamily="34" charset="0"/>
            </a:endParaRPr>
          </a:p>
        </p:txBody>
      </p:sp>
      <p:sp>
        <p:nvSpPr>
          <p:cNvPr id="96" name="TextBox 95"/>
          <p:cNvSpPr txBox="1"/>
          <p:nvPr/>
        </p:nvSpPr>
        <p:spPr>
          <a:xfrm rot="10800000" flipV="1">
            <a:off x="6640789" y="3014923"/>
            <a:ext cx="5692853" cy="1107996"/>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PCCRR - Retrieval</a:t>
            </a:r>
          </a:p>
          <a:p>
            <a:r>
              <a:rPr lang="en-US" sz="1600" dirty="0" smtClean="0">
                <a:solidFill>
                  <a:prstClr val="white"/>
                </a:solidFill>
                <a:latin typeface="Segoe" pitchFamily="34" charset="0"/>
              </a:rPr>
              <a:t>Used by a client to download blocks from a peer or the hosted cache.  Also used by the hosted cache to download from a client</a:t>
            </a:r>
            <a:endParaRPr lang="en-US" sz="1600" b="1" dirty="0">
              <a:solidFill>
                <a:prstClr val="white"/>
              </a:solidFill>
              <a:latin typeface="Segoe" pitchFamily="34" charset="0"/>
            </a:endParaRPr>
          </a:p>
        </p:txBody>
      </p:sp>
      <p:sp>
        <p:nvSpPr>
          <p:cNvPr id="97" name="TextBox 96"/>
          <p:cNvSpPr txBox="1"/>
          <p:nvPr/>
        </p:nvSpPr>
        <p:spPr>
          <a:xfrm rot="10800000" flipV="1">
            <a:off x="2089969" y="5830404"/>
            <a:ext cx="5692853" cy="861774"/>
          </a:xfrm>
          <a:prstGeom prst="rect">
            <a:avLst/>
          </a:prstGeom>
          <a:noFill/>
          <a:ln>
            <a:noFill/>
          </a:ln>
        </p:spPr>
        <p:txBody>
          <a:bodyPr wrap="squar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PCHC – Hosted Cache Offer</a:t>
            </a:r>
          </a:p>
          <a:p>
            <a:r>
              <a:rPr lang="en-US" sz="1600" dirty="0" smtClean="0">
                <a:solidFill>
                  <a:prstClr val="white"/>
                </a:solidFill>
                <a:latin typeface="Segoe" pitchFamily="34" charset="0"/>
              </a:rPr>
              <a:t>Used by a client to alert the hosted cache when new blocks are available.</a:t>
            </a:r>
            <a:endParaRPr lang="en-US" sz="1600" b="1" dirty="0">
              <a:solidFill>
                <a:prstClr val="white"/>
              </a:solidFill>
              <a:latin typeface="Segoe" pitchFamily="34" charset="0"/>
            </a:endParaRPr>
          </a:p>
        </p:txBody>
      </p:sp>
      <p:sp>
        <p:nvSpPr>
          <p:cNvPr id="98" name="TextBox 97"/>
          <p:cNvSpPr txBox="1"/>
          <p:nvPr/>
        </p:nvSpPr>
        <p:spPr>
          <a:xfrm rot="20105707">
            <a:off x="3573701" y="1984041"/>
            <a:ext cx="816249" cy="276999"/>
          </a:xfrm>
          <a:prstGeom prst="rect">
            <a:avLst/>
          </a:prstGeom>
          <a:noFill/>
        </p:spPr>
        <p:txBody>
          <a:bodyPr wrap="none" rtlCol="0">
            <a:spAutoFit/>
          </a:bodyPr>
          <a:lstStyle/>
          <a:p>
            <a:pPr defTabSz="914400">
              <a:defRPr/>
            </a:pPr>
            <a:r>
              <a:rPr lang="en-US" sz="1200" kern="0" dirty="0" smtClean="0">
                <a:solidFill>
                  <a:schemeClr val="bg1">
                    <a:lumMod val="75000"/>
                  </a:schemeClr>
                </a:solidFill>
                <a:latin typeface="Segoe" pitchFamily="34" charset="0"/>
              </a:rPr>
              <a:t>PCCRTP</a:t>
            </a:r>
            <a:endParaRPr lang="en-US" sz="1200" kern="0" dirty="0">
              <a:solidFill>
                <a:schemeClr val="bg1">
                  <a:lumMod val="75000"/>
                </a:schemeClr>
              </a:solidFill>
              <a:latin typeface="Segoe" pitchFamily="34" charset="0"/>
            </a:endParaRPr>
          </a:p>
        </p:txBody>
      </p:sp>
      <p:sp>
        <p:nvSpPr>
          <p:cNvPr id="99" name="TextBox 98"/>
          <p:cNvSpPr txBox="1"/>
          <p:nvPr/>
        </p:nvSpPr>
        <p:spPr>
          <a:xfrm rot="1979042">
            <a:off x="4665712" y="4058406"/>
            <a:ext cx="774571" cy="276999"/>
          </a:xfrm>
          <a:prstGeom prst="rect">
            <a:avLst/>
          </a:prstGeom>
          <a:noFill/>
        </p:spPr>
        <p:txBody>
          <a:bodyPr wrap="none" rtlCol="0">
            <a:spAutoFit/>
          </a:bodyPr>
          <a:lstStyle/>
          <a:p>
            <a:pPr defTabSz="914400">
              <a:defRPr/>
            </a:pPr>
            <a:r>
              <a:rPr lang="en-US" sz="1200" kern="0" dirty="0" smtClean="0">
                <a:solidFill>
                  <a:schemeClr val="bg1">
                    <a:lumMod val="75000"/>
                  </a:schemeClr>
                </a:solidFill>
                <a:latin typeface="Segoe" pitchFamily="34" charset="0"/>
              </a:rPr>
              <a:t>SMB 2.1</a:t>
            </a:r>
            <a:endParaRPr lang="en-US" sz="1200" kern="0" dirty="0">
              <a:solidFill>
                <a:schemeClr val="bg1">
                  <a:lumMod val="75000"/>
                </a:schemeClr>
              </a:solidFill>
              <a:latin typeface="Segoe" pitchFamily="34" charset="0"/>
            </a:endParaRPr>
          </a:p>
        </p:txBody>
      </p:sp>
      <p:sp>
        <p:nvSpPr>
          <p:cNvPr id="100" name="TextBox 99"/>
          <p:cNvSpPr txBox="1"/>
          <p:nvPr/>
        </p:nvSpPr>
        <p:spPr>
          <a:xfrm rot="473465">
            <a:off x="7200974" y="2222136"/>
            <a:ext cx="729687" cy="276999"/>
          </a:xfrm>
          <a:prstGeom prst="rect">
            <a:avLst/>
          </a:prstGeom>
          <a:noFill/>
        </p:spPr>
        <p:txBody>
          <a:bodyPr wrap="none" rtlCol="0">
            <a:spAutoFit/>
          </a:bodyPr>
          <a:lstStyle/>
          <a:p>
            <a:pPr defTabSz="914400">
              <a:defRPr/>
            </a:pPr>
            <a:r>
              <a:rPr lang="en-US" sz="1200" kern="0" dirty="0" smtClean="0">
                <a:latin typeface="Segoe" pitchFamily="34" charset="0"/>
              </a:rPr>
              <a:t>PCCRR</a:t>
            </a:r>
            <a:endParaRPr lang="en-US" sz="1200" kern="0" dirty="0">
              <a:latin typeface="Segoe" pitchFamily="34" charset="0"/>
            </a:endParaRPr>
          </a:p>
        </p:txBody>
      </p:sp>
      <p:sp>
        <p:nvSpPr>
          <p:cNvPr id="101" name="TextBox 100"/>
          <p:cNvSpPr txBox="1"/>
          <p:nvPr/>
        </p:nvSpPr>
        <p:spPr>
          <a:xfrm rot="738892">
            <a:off x="7158249" y="1705773"/>
            <a:ext cx="729687" cy="276999"/>
          </a:xfrm>
          <a:prstGeom prst="rect">
            <a:avLst/>
          </a:prstGeom>
          <a:noFill/>
        </p:spPr>
        <p:txBody>
          <a:bodyPr wrap="none" rtlCol="0">
            <a:spAutoFit/>
          </a:bodyPr>
          <a:lstStyle/>
          <a:p>
            <a:pPr defTabSz="914400">
              <a:defRPr/>
            </a:pPr>
            <a:r>
              <a:rPr lang="en-US" sz="1200" kern="0" dirty="0" smtClean="0">
                <a:latin typeface="Segoe" pitchFamily="34" charset="0"/>
              </a:rPr>
              <a:t>PCCRD</a:t>
            </a:r>
            <a:endParaRPr lang="en-US" sz="1200" kern="0" dirty="0">
              <a:latin typeface="Segoe" pitchFamily="34" charset="0"/>
            </a:endParaRPr>
          </a:p>
        </p:txBody>
      </p:sp>
      <p:sp>
        <p:nvSpPr>
          <p:cNvPr id="102" name="TextBox 101"/>
          <p:cNvSpPr txBox="1"/>
          <p:nvPr/>
        </p:nvSpPr>
        <p:spPr>
          <a:xfrm rot="416533">
            <a:off x="7758401" y="4995232"/>
            <a:ext cx="729687" cy="276999"/>
          </a:xfrm>
          <a:prstGeom prst="rect">
            <a:avLst/>
          </a:prstGeom>
          <a:noFill/>
        </p:spPr>
        <p:txBody>
          <a:bodyPr wrap="none" rtlCol="0">
            <a:spAutoFit/>
          </a:bodyPr>
          <a:lstStyle/>
          <a:p>
            <a:pPr defTabSz="914400">
              <a:defRPr/>
            </a:pPr>
            <a:r>
              <a:rPr lang="en-US" sz="1200" kern="0" dirty="0" smtClean="0">
                <a:latin typeface="Segoe" pitchFamily="34" charset="0"/>
              </a:rPr>
              <a:t>PCCRR</a:t>
            </a:r>
            <a:endParaRPr lang="en-US" sz="1200" kern="0" dirty="0">
              <a:latin typeface="Segoe" pitchFamily="34" charset="0"/>
            </a:endParaRPr>
          </a:p>
        </p:txBody>
      </p:sp>
      <p:sp>
        <p:nvSpPr>
          <p:cNvPr id="103" name="TextBox 102"/>
          <p:cNvSpPr txBox="1"/>
          <p:nvPr/>
        </p:nvSpPr>
        <p:spPr>
          <a:xfrm rot="1796131">
            <a:off x="9122372" y="4607148"/>
            <a:ext cx="729687" cy="276999"/>
          </a:xfrm>
          <a:prstGeom prst="rect">
            <a:avLst/>
          </a:prstGeom>
          <a:noFill/>
        </p:spPr>
        <p:txBody>
          <a:bodyPr wrap="none" rtlCol="0">
            <a:spAutoFit/>
          </a:bodyPr>
          <a:lstStyle/>
          <a:p>
            <a:pPr defTabSz="914400">
              <a:defRPr/>
            </a:pPr>
            <a:r>
              <a:rPr lang="en-US" sz="1200" kern="0" dirty="0" smtClean="0">
                <a:latin typeface="Segoe" pitchFamily="34" charset="0"/>
              </a:rPr>
              <a:t>PCCRR</a:t>
            </a:r>
            <a:endParaRPr lang="en-US" sz="1200" kern="0" dirty="0">
              <a:latin typeface="Segoe" pitchFamily="34" charset="0"/>
            </a:endParaRPr>
          </a:p>
        </p:txBody>
      </p:sp>
      <p:sp>
        <p:nvSpPr>
          <p:cNvPr id="104" name="TextBox 103"/>
          <p:cNvSpPr txBox="1"/>
          <p:nvPr/>
        </p:nvSpPr>
        <p:spPr>
          <a:xfrm rot="287753">
            <a:off x="7796033" y="5587996"/>
            <a:ext cx="619080" cy="276999"/>
          </a:xfrm>
          <a:prstGeom prst="rect">
            <a:avLst/>
          </a:prstGeom>
          <a:noFill/>
        </p:spPr>
        <p:txBody>
          <a:bodyPr wrap="none" rtlCol="0">
            <a:spAutoFit/>
          </a:bodyPr>
          <a:lstStyle/>
          <a:p>
            <a:pPr defTabSz="914400">
              <a:defRPr/>
            </a:pPr>
            <a:r>
              <a:rPr lang="en-US" sz="1200" kern="0" dirty="0" smtClean="0">
                <a:latin typeface="Segoe" pitchFamily="34" charset="0"/>
              </a:rPr>
              <a:t>PCHC</a:t>
            </a:r>
            <a:endParaRPr lang="en-US" sz="1200" kern="0" dirty="0">
              <a:latin typeface="Segoe" pitchFamily="34" charset="0"/>
            </a:endParaRPr>
          </a:p>
        </p:txBody>
      </p:sp>
    </p:spTree>
    <p:extLst>
      <p:ext uri="{BB962C8B-B14F-4D97-AF65-F5344CB8AC3E}">
        <p14:creationId xmlns:p14="http://schemas.microsoft.com/office/powerpoint/2010/main" val="22088729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12" name="Text Placeholder 2"/>
          <p:cNvSpPr txBox="1">
            <a:spLocks/>
          </p:cNvSpPr>
          <p:nvPr/>
        </p:nvSpPr>
        <p:spPr>
          <a:xfrm>
            <a:off x="519112" y="1338915"/>
            <a:ext cx="7800556" cy="4224858"/>
          </a:xfrm>
          <a:prstGeom prst="rect">
            <a:avLst/>
          </a:prstGeom>
        </p:spPr>
        <p:txBody>
          <a:bodyPr/>
          <a:lstStyle>
            <a:lvl1pPr marL="342900" indent="-342900" algn="l" defTabSz="914400" rtl="0" eaLnBrk="1" latinLnBrk="0" hangingPunct="1">
              <a:lnSpc>
                <a:spcPct val="85000"/>
              </a:lnSpc>
              <a:spcBef>
                <a:spcPts val="2400"/>
              </a:spcBef>
              <a:spcAft>
                <a:spcPts val="0"/>
              </a:spcAft>
              <a:buClr>
                <a:srgbClr val="00B0F0"/>
              </a:buClr>
              <a:buSzPct val="100000"/>
              <a:buFont typeface="Wingdings" pitchFamily="2" charset="2"/>
              <a:buChar char="§"/>
              <a:defRPr sz="2400" kern="1200" spc="-70" baseline="0">
                <a:solidFill>
                  <a:srgbClr val="666666"/>
                </a:solidFill>
                <a:latin typeface="Segoe UI" pitchFamily="34" charset="0"/>
                <a:ea typeface="Segoe UI" pitchFamily="34" charset="0"/>
                <a:cs typeface="Segoe UI" pitchFamily="34" charset="0"/>
              </a:defRPr>
            </a:lvl1pPr>
            <a:lvl2pPr marL="742950" indent="-285750" algn="l" defTabSz="914400" rtl="0" eaLnBrk="1" latinLnBrk="0" hangingPunct="1">
              <a:lnSpc>
                <a:spcPct val="85000"/>
              </a:lnSpc>
              <a:spcBef>
                <a:spcPts val="600"/>
              </a:spcBef>
              <a:spcAft>
                <a:spcPts val="0"/>
              </a:spcAft>
              <a:buClr>
                <a:srgbClr val="00B0F0"/>
              </a:buClr>
              <a:buSzPct val="100000"/>
              <a:buFont typeface="Wingdings" pitchFamily="2" charset="2"/>
              <a:buChar char="§"/>
              <a:defRPr sz="2000" kern="1200" spc="-70" baseline="0">
                <a:solidFill>
                  <a:srgbClr val="666666"/>
                </a:solidFill>
                <a:latin typeface="Segoe UI" pitchFamily="34" charset="0"/>
                <a:ea typeface="Segoe UI" pitchFamily="34" charset="0"/>
                <a:cs typeface="Segoe UI" pitchFamily="34" charset="0"/>
              </a:defRPr>
            </a:lvl2pPr>
            <a:lvl3pPr marL="11430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3pPr>
            <a:lvl4pPr marL="16002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4pPr>
            <a:lvl5pPr marL="2057400" indent="-228600" algn="l" defTabSz="914400" rtl="0" eaLnBrk="1" latinLnBrk="0" hangingPunct="1">
              <a:lnSpc>
                <a:spcPct val="85000"/>
              </a:lnSpc>
              <a:spcBef>
                <a:spcPts val="600"/>
              </a:spcBef>
              <a:spcAft>
                <a:spcPts val="0"/>
              </a:spcAft>
              <a:buClr>
                <a:srgbClr val="00B0F0"/>
              </a:buClr>
              <a:buFont typeface="Wingdings" pitchFamily="2" charset="2"/>
              <a:buChar char="§"/>
              <a:defRPr sz="1800" kern="1200" spc="-70" baseline="0">
                <a:solidFill>
                  <a:srgbClr val="666666"/>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smtClean="0">
                <a:solidFill>
                  <a:schemeClr val="tx1"/>
                </a:solidFill>
                <a:latin typeface="Segoe" pitchFamily="34" charset="0"/>
              </a:rPr>
              <a:t>BranchCache</a:t>
            </a:r>
            <a:r>
              <a:rPr lang="en-US" sz="3200" dirty="0" smtClean="0">
                <a:solidFill>
                  <a:schemeClr val="tx1"/>
                </a:solidFill>
                <a:latin typeface="Segoe" pitchFamily="34" charset="0"/>
              </a:rPr>
              <a:t> is a simple, secure technology that can optimize connected applications without code changes.</a:t>
            </a:r>
          </a:p>
          <a:p>
            <a:r>
              <a:rPr lang="en-US" sz="3200" dirty="0" smtClean="0">
                <a:solidFill>
                  <a:schemeClr val="tx1"/>
                </a:solidFill>
                <a:latin typeface="Segoe" pitchFamily="34" charset="0"/>
              </a:rPr>
              <a:t>The Peer Distribution API can be used to instrument new protocols.</a:t>
            </a:r>
          </a:p>
          <a:p>
            <a:r>
              <a:rPr lang="en-US" sz="3200" dirty="0" err="1" smtClean="0">
                <a:solidFill>
                  <a:schemeClr val="tx1"/>
                </a:solidFill>
                <a:latin typeface="Segoe" pitchFamily="34" charset="0"/>
              </a:rPr>
              <a:t>BranchCache</a:t>
            </a:r>
            <a:r>
              <a:rPr lang="en-US" sz="3200" dirty="0" smtClean="0">
                <a:solidFill>
                  <a:schemeClr val="tx1"/>
                </a:solidFill>
                <a:latin typeface="Segoe" pitchFamily="34" charset="0"/>
              </a:rPr>
              <a:t> can speed up communication with the public cloud.</a:t>
            </a:r>
          </a:p>
          <a:p>
            <a:r>
              <a:rPr lang="en-US" sz="3200" dirty="0" smtClean="0">
                <a:solidFill>
                  <a:schemeClr val="tx1"/>
                </a:solidFill>
                <a:latin typeface="Segoe" pitchFamily="34" charset="0"/>
              </a:rPr>
              <a:t>Support </a:t>
            </a:r>
            <a:r>
              <a:rPr lang="en-US" sz="3200" dirty="0" err="1" smtClean="0">
                <a:solidFill>
                  <a:schemeClr val="tx1"/>
                </a:solidFill>
                <a:latin typeface="Segoe" pitchFamily="34" charset="0"/>
              </a:rPr>
              <a:t>BranchCache</a:t>
            </a:r>
            <a:r>
              <a:rPr lang="en-US" sz="3200" dirty="0" smtClean="0">
                <a:solidFill>
                  <a:schemeClr val="tx1"/>
                </a:solidFill>
                <a:latin typeface="Segoe" pitchFamily="34" charset="0"/>
              </a:rPr>
              <a:t> on your appliances</a:t>
            </a:r>
          </a:p>
        </p:txBody>
      </p:sp>
      <p:pic>
        <p:nvPicPr>
          <p:cNvPr id="14" name="Picture 6" descr="laptop"/>
          <p:cNvPicPr>
            <a:picLocks noChangeAspect="1" noChangeArrowheads="1"/>
          </p:cNvPicPr>
          <p:nvPr/>
        </p:nvPicPr>
        <p:blipFill>
          <a:blip r:embed="rId2" cstate="print"/>
          <a:stretch>
            <a:fillRect/>
          </a:stretch>
        </p:blipFill>
        <p:spPr bwMode="auto">
          <a:xfrm>
            <a:off x="10145324" y="1083173"/>
            <a:ext cx="1060981" cy="819766"/>
          </a:xfrm>
          <a:prstGeom prst="rect">
            <a:avLst/>
          </a:prstGeom>
          <a:noFill/>
        </p:spPr>
      </p:pic>
      <p:pic>
        <p:nvPicPr>
          <p:cNvPr id="15" name="Picture 6" descr="laptop"/>
          <p:cNvPicPr>
            <a:picLocks noChangeAspect="1" noChangeArrowheads="1"/>
          </p:cNvPicPr>
          <p:nvPr/>
        </p:nvPicPr>
        <p:blipFill>
          <a:blip r:embed="rId2" cstate="print"/>
          <a:stretch>
            <a:fillRect/>
          </a:stretch>
        </p:blipFill>
        <p:spPr bwMode="auto">
          <a:xfrm>
            <a:off x="8715038" y="4284528"/>
            <a:ext cx="2257762" cy="1744460"/>
          </a:xfrm>
          <a:prstGeom prst="rect">
            <a:avLst/>
          </a:prstGeom>
          <a:noFill/>
        </p:spPr>
      </p:pic>
      <p:grpSp>
        <p:nvGrpSpPr>
          <p:cNvPr id="9" name="Group 46"/>
          <p:cNvGrpSpPr/>
          <p:nvPr/>
        </p:nvGrpSpPr>
        <p:grpSpPr>
          <a:xfrm rot="6022862" flipH="1">
            <a:off x="9746904" y="3558103"/>
            <a:ext cx="1008703" cy="949827"/>
            <a:chOff x="4691270" y="2128838"/>
            <a:chExt cx="978383" cy="730939"/>
          </a:xfrm>
        </p:grpSpPr>
        <p:sp>
          <p:nvSpPr>
            <p:cNvPr id="10" name="Arc 9"/>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Arc 10"/>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Arc 15"/>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7" name="Group 46"/>
          <p:cNvGrpSpPr/>
          <p:nvPr/>
        </p:nvGrpSpPr>
        <p:grpSpPr>
          <a:xfrm rot="17100000" flipH="1">
            <a:off x="10366724" y="1822392"/>
            <a:ext cx="581571" cy="547626"/>
            <a:chOff x="4691270" y="2128838"/>
            <a:chExt cx="978383" cy="730939"/>
          </a:xfrm>
        </p:grpSpPr>
        <p:sp>
          <p:nvSpPr>
            <p:cNvPr id="18" name="Arc 17"/>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Arc 18"/>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Arc 19"/>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4076400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1254" y="1460732"/>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grpSp>
        <p:nvGrpSpPr>
          <p:cNvPr id="13" name="Group 12"/>
          <p:cNvGrpSpPr/>
          <p:nvPr/>
        </p:nvGrpSpPr>
        <p:grpSpPr>
          <a:xfrm>
            <a:off x="401344" y="1588430"/>
            <a:ext cx="11073518" cy="1082548"/>
            <a:chOff x="213994" y="1521133"/>
            <a:chExt cx="8305108" cy="903821"/>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69380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smtClean="0">
                  <a:solidFill>
                    <a:schemeClr val="tx1"/>
                  </a:solidFill>
                  <a:hlinkClick r:id="rId2"/>
                </a:rPr>
                <a:t>www.branchcache.com</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
        <p:nvSpPr>
          <p:cNvPr id="16" name="TextBox 15"/>
          <p:cNvSpPr txBox="1"/>
          <p:nvPr/>
        </p:nvSpPr>
        <p:spPr>
          <a:xfrm>
            <a:off x="1214498" y="1310589"/>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grpSp>
        <p:nvGrpSpPr>
          <p:cNvPr id="17" name="Group 16"/>
          <p:cNvGrpSpPr/>
          <p:nvPr/>
        </p:nvGrpSpPr>
        <p:grpSpPr>
          <a:xfrm>
            <a:off x="401344" y="3045729"/>
            <a:ext cx="11073518" cy="1024128"/>
            <a:chOff x="213994" y="1521133"/>
            <a:chExt cx="8305108" cy="855045"/>
          </a:xfrm>
        </p:grpSpPr>
        <p:sp>
          <p:nvSpPr>
            <p:cNvPr id="18" name="Rectangle 17"/>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351333" y="1731153"/>
              <a:ext cx="4365555" cy="23126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b="1" dirty="0" smtClean="0">
                  <a:solidFill>
                    <a:schemeClr val="tx1"/>
                  </a:solidFill>
                </a:rPr>
                <a:t>branch@microsoft.com</a:t>
              </a:r>
              <a:endParaRPr lang="en-US" sz="1800" b="1" dirty="0">
                <a:solidFill>
                  <a:srgbClr val="FFFFFF"/>
                </a:solidFill>
              </a:endParaRPr>
            </a:p>
          </p:txBody>
        </p:sp>
      </p:grpSp>
      <p:sp>
        <p:nvSpPr>
          <p:cNvPr id="20" name="TextBox 19"/>
          <p:cNvSpPr txBox="1"/>
          <p:nvPr/>
        </p:nvSpPr>
        <p:spPr>
          <a:xfrm>
            <a:off x="1337330" y="2809568"/>
            <a:ext cx="5029200" cy="461665"/>
          </a:xfrm>
          <a:prstGeom prst="rect">
            <a:avLst/>
          </a:prstGeom>
          <a:noFill/>
        </p:spPr>
        <p:txBody>
          <a:bodyPr wrap="square" rtlCol="0">
            <a:spAutoFit/>
          </a:bodyPr>
          <a:lstStyle/>
          <a:p>
            <a:r>
              <a:rPr lang="en-US" sz="2400" b="1" dirty="0" smtClean="0">
                <a:solidFill>
                  <a:srgbClr val="FFFFFF"/>
                </a:solidFill>
              </a:rPr>
              <a:t>CONTACT</a:t>
            </a:r>
            <a:endParaRPr lang="en-US" sz="2400" b="1" dirty="0">
              <a:solidFill>
                <a:srgbClr val="FFFFFF"/>
              </a:solidFill>
            </a:endParaRPr>
          </a:p>
        </p:txBody>
      </p:sp>
      <p:sp>
        <p:nvSpPr>
          <p:cNvPr id="3" name="Rectangle 2"/>
          <p:cNvSpPr/>
          <p:nvPr/>
        </p:nvSpPr>
        <p:spPr bwMode="auto">
          <a:xfrm>
            <a:off x="865527" y="2814033"/>
            <a:ext cx="457200" cy="4572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1" name="Rectangle 20"/>
          <p:cNvSpPr/>
          <p:nvPr/>
        </p:nvSpPr>
        <p:spPr bwMode="auto">
          <a:xfrm>
            <a:off x="749338" y="1315054"/>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31794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rot="5125511">
            <a:off x="8420756" y="4177339"/>
            <a:ext cx="327122" cy="135421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sp>
        <p:nvSpPr>
          <p:cNvPr id="2" name="Title 1"/>
          <p:cNvSpPr>
            <a:spLocks noGrp="1"/>
          </p:cNvSpPr>
          <p:nvPr>
            <p:ph type="title"/>
          </p:nvPr>
        </p:nvSpPr>
        <p:spPr/>
        <p:txBody>
          <a:bodyPr/>
          <a:lstStyle/>
          <a:p>
            <a:r>
              <a:rPr lang="en-US" dirty="0" err="1" smtClean="0"/>
              <a:t>BranchCache</a:t>
            </a:r>
            <a:endParaRPr lang="en-US" dirty="0"/>
          </a:p>
        </p:txBody>
      </p:sp>
      <p:sp>
        <p:nvSpPr>
          <p:cNvPr id="4" name="Cloud 3"/>
          <p:cNvSpPr/>
          <p:nvPr/>
        </p:nvSpPr>
        <p:spPr>
          <a:xfrm>
            <a:off x="3822760" y="841554"/>
            <a:ext cx="4184991" cy="226424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laptop"/>
          <p:cNvPicPr>
            <a:picLocks noChangeAspect="1" noChangeArrowheads="1"/>
          </p:cNvPicPr>
          <p:nvPr/>
        </p:nvPicPr>
        <p:blipFill>
          <a:blip r:embed="rId2" cstate="print"/>
          <a:stretch>
            <a:fillRect/>
          </a:stretch>
        </p:blipFill>
        <p:spPr bwMode="auto">
          <a:xfrm>
            <a:off x="7413722" y="4513954"/>
            <a:ext cx="850678" cy="550069"/>
          </a:xfrm>
          <a:prstGeom prst="rect">
            <a:avLst/>
          </a:prstGeom>
          <a:noFill/>
        </p:spPr>
      </p:pic>
      <p:sp>
        <p:nvSpPr>
          <p:cNvPr id="14" name="TextBox 13"/>
          <p:cNvSpPr txBox="1"/>
          <p:nvPr/>
        </p:nvSpPr>
        <p:spPr>
          <a:xfrm rot="1921260">
            <a:off x="3752568" y="1231641"/>
            <a:ext cx="327122" cy="4431983"/>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endParaRPr lang="en-US" sz="900" b="1" dirty="0">
              <a:gradFill>
                <a:gsLst>
                  <a:gs pos="0">
                    <a:schemeClr val="tx1"/>
                  </a:gs>
                  <a:gs pos="86000">
                    <a:schemeClr val="tx1"/>
                  </a:gs>
                </a:gsLst>
                <a:lin ang="5400000" scaled="0"/>
              </a:gradFill>
            </a:endParaRP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endParaRPr lang="en-US" sz="900" b="1" dirty="0" smtClean="0">
              <a:gradFill>
                <a:gsLst>
                  <a:gs pos="0">
                    <a:schemeClr val="tx1"/>
                  </a:gs>
                  <a:gs pos="86000">
                    <a:schemeClr val="tx1"/>
                  </a:gs>
                </a:gsLst>
                <a:lin ang="5400000" scaled="0"/>
              </a:gradFill>
            </a:endParaRPr>
          </a:p>
        </p:txBody>
      </p:sp>
      <p:sp>
        <p:nvSpPr>
          <p:cNvPr id="15" name="TextBox 14"/>
          <p:cNvSpPr txBox="1"/>
          <p:nvPr/>
        </p:nvSpPr>
        <p:spPr>
          <a:xfrm rot="1857267">
            <a:off x="3942176" y="1567810"/>
            <a:ext cx="327122" cy="3739485"/>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endParaRPr lang="en-US" sz="900" b="1" dirty="0">
              <a:gradFill>
                <a:gsLst>
                  <a:gs pos="0">
                    <a:schemeClr val="tx1"/>
                  </a:gs>
                  <a:gs pos="86000">
                    <a:schemeClr val="tx1"/>
                  </a:gs>
                </a:gsLst>
                <a:lin ang="5400000" scaled="0"/>
              </a:gradFill>
            </a:endParaRP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sp>
        <p:nvSpPr>
          <p:cNvPr id="16" name="TextBox 15"/>
          <p:cNvSpPr txBox="1"/>
          <p:nvPr/>
        </p:nvSpPr>
        <p:spPr>
          <a:xfrm rot="1736889">
            <a:off x="4049337" y="2452019"/>
            <a:ext cx="327122" cy="2288478"/>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17" name="TextBox 16"/>
          <p:cNvSpPr txBox="1"/>
          <p:nvPr/>
        </p:nvSpPr>
        <p:spPr>
          <a:xfrm rot="1666035">
            <a:off x="4234011" y="2730073"/>
            <a:ext cx="327122" cy="1800493"/>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18" name="TextBox 17"/>
          <p:cNvSpPr txBox="1"/>
          <p:nvPr/>
        </p:nvSpPr>
        <p:spPr>
          <a:xfrm rot="1574199">
            <a:off x="4444552" y="2581691"/>
            <a:ext cx="327122" cy="2077492"/>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br>
              <a:rPr lang="en-US" sz="900" b="1" dirty="0" smtClean="0">
                <a:gradFill>
                  <a:gsLst>
                    <a:gs pos="0">
                      <a:schemeClr val="tx1"/>
                    </a:gs>
                    <a:gs pos="86000">
                      <a:schemeClr val="tx1"/>
                    </a:gs>
                  </a:gsLst>
                  <a:lin ang="5400000" scaled="0"/>
                </a:gradFill>
              </a:rPr>
            </a:br>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sp>
        <p:nvSpPr>
          <p:cNvPr id="19" name="TextBox 18"/>
          <p:cNvSpPr txBox="1"/>
          <p:nvPr/>
        </p:nvSpPr>
        <p:spPr>
          <a:xfrm rot="1468991">
            <a:off x="4553920" y="2995630"/>
            <a:ext cx="327122" cy="1661993"/>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endParaRPr lang="en-US" sz="900" b="1" dirty="0" smtClean="0">
              <a:gradFill>
                <a:gsLst>
                  <a:gs pos="0">
                    <a:schemeClr val="tx1"/>
                  </a:gs>
                  <a:gs pos="86000">
                    <a:schemeClr val="tx1"/>
                  </a:gs>
                </a:gsLst>
                <a:lin ang="5400000" scaled="0"/>
              </a:gradFill>
            </a:endParaRPr>
          </a:p>
        </p:txBody>
      </p:sp>
      <p:sp>
        <p:nvSpPr>
          <p:cNvPr id="20" name="TextBox 19"/>
          <p:cNvSpPr txBox="1"/>
          <p:nvPr/>
        </p:nvSpPr>
        <p:spPr>
          <a:xfrm rot="1329693">
            <a:off x="4684804" y="2583276"/>
            <a:ext cx="327122" cy="2769989"/>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sp>
        <p:nvSpPr>
          <p:cNvPr id="21" name="TextBox 20"/>
          <p:cNvSpPr txBox="1"/>
          <p:nvPr/>
        </p:nvSpPr>
        <p:spPr>
          <a:xfrm rot="1237402">
            <a:off x="4826446" y="2772651"/>
            <a:ext cx="327122" cy="2631490"/>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p:txBody>
      </p:sp>
      <p:sp>
        <p:nvSpPr>
          <p:cNvPr id="22" name="TextBox 21"/>
          <p:cNvSpPr txBox="1"/>
          <p:nvPr/>
        </p:nvSpPr>
        <p:spPr>
          <a:xfrm rot="995427">
            <a:off x="5011120" y="2982188"/>
            <a:ext cx="327122" cy="2215991"/>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23" name="TextBox 22"/>
          <p:cNvSpPr txBox="1"/>
          <p:nvPr/>
        </p:nvSpPr>
        <p:spPr>
          <a:xfrm rot="895653">
            <a:off x="5195794" y="2969248"/>
            <a:ext cx="327122" cy="2288478"/>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24" name="TextBox 23"/>
          <p:cNvSpPr txBox="1"/>
          <p:nvPr/>
        </p:nvSpPr>
        <p:spPr>
          <a:xfrm rot="20429611">
            <a:off x="6615638" y="2221256"/>
            <a:ext cx="327122" cy="3323987"/>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p:txBody>
      </p:sp>
      <p:sp>
        <p:nvSpPr>
          <p:cNvPr id="25" name="TextBox 24"/>
          <p:cNvSpPr txBox="1"/>
          <p:nvPr/>
        </p:nvSpPr>
        <p:spPr>
          <a:xfrm rot="20250612">
            <a:off x="6780099" y="2487412"/>
            <a:ext cx="327122" cy="2769989"/>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26" name="TextBox 25"/>
          <p:cNvSpPr txBox="1"/>
          <p:nvPr/>
        </p:nvSpPr>
        <p:spPr>
          <a:xfrm rot="20130234">
            <a:off x="6896103" y="2618275"/>
            <a:ext cx="327122" cy="2288478"/>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27" name="TextBox 26"/>
          <p:cNvSpPr txBox="1"/>
          <p:nvPr/>
        </p:nvSpPr>
        <p:spPr>
          <a:xfrm rot="20059380">
            <a:off x="7025287" y="2349044"/>
            <a:ext cx="327122" cy="2492990"/>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28" name="TextBox 27"/>
          <p:cNvSpPr txBox="1"/>
          <p:nvPr/>
        </p:nvSpPr>
        <p:spPr>
          <a:xfrm rot="19967544">
            <a:off x="7235927" y="2587945"/>
            <a:ext cx="327122" cy="2077492"/>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br>
              <a:rPr lang="en-US" sz="900" b="1" dirty="0" smtClean="0">
                <a:gradFill>
                  <a:gsLst>
                    <a:gs pos="0">
                      <a:schemeClr val="tx1"/>
                    </a:gs>
                    <a:gs pos="86000">
                      <a:schemeClr val="tx1"/>
                    </a:gs>
                  </a:gsLst>
                  <a:lin ang="5400000" scaled="0"/>
                </a:gradFill>
              </a:rPr>
            </a:br>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sp>
        <p:nvSpPr>
          <p:cNvPr id="29" name="TextBox 28"/>
          <p:cNvSpPr txBox="1"/>
          <p:nvPr/>
        </p:nvSpPr>
        <p:spPr>
          <a:xfrm rot="19862336">
            <a:off x="7403673" y="2360685"/>
            <a:ext cx="327122" cy="2288478"/>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30" name="TextBox 29"/>
          <p:cNvSpPr txBox="1"/>
          <p:nvPr/>
        </p:nvSpPr>
        <p:spPr>
          <a:xfrm rot="19723038">
            <a:off x="7551904" y="2333360"/>
            <a:ext cx="327122" cy="2215991"/>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31" name="TextBox 30"/>
          <p:cNvSpPr txBox="1"/>
          <p:nvPr/>
        </p:nvSpPr>
        <p:spPr>
          <a:xfrm rot="19630747">
            <a:off x="7732760" y="1390883"/>
            <a:ext cx="327122" cy="4016484"/>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endParaRPr lang="en-US" sz="900" b="1" dirty="0">
              <a:gradFill>
                <a:gsLst>
                  <a:gs pos="0">
                    <a:schemeClr val="tx1"/>
                  </a:gs>
                  <a:gs pos="86000">
                    <a:schemeClr val="tx1"/>
                  </a:gs>
                </a:gsLst>
                <a:lin ang="5400000" scaled="0"/>
              </a:gradFill>
            </a:endParaRP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endParaRPr lang="en-US" sz="900" b="1" dirty="0">
              <a:gradFill>
                <a:gsLst>
                  <a:gs pos="0">
                    <a:schemeClr val="tx1"/>
                  </a:gs>
                  <a:gs pos="86000">
                    <a:schemeClr val="tx1"/>
                  </a:gs>
                </a:gsLst>
                <a:lin ang="5400000" scaled="0"/>
              </a:gradFill>
            </a:endParaRP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sp>
        <p:nvSpPr>
          <p:cNvPr id="32" name="TextBox 31"/>
          <p:cNvSpPr txBox="1"/>
          <p:nvPr/>
        </p:nvSpPr>
        <p:spPr>
          <a:xfrm rot="19388772">
            <a:off x="7844189" y="1728351"/>
            <a:ext cx="327122" cy="3046988"/>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endParaRPr lang="en-US" sz="900" b="1" dirty="0" smtClean="0">
              <a:gradFill>
                <a:gsLst>
                  <a:gs pos="0">
                    <a:schemeClr val="tx1"/>
                  </a:gs>
                  <a:gs pos="86000">
                    <a:schemeClr val="tx1"/>
                  </a:gs>
                </a:gsLst>
                <a:lin ang="5400000" scaled="0"/>
              </a:gradFill>
            </a:endParaRPr>
          </a:p>
        </p:txBody>
      </p:sp>
      <p:sp>
        <p:nvSpPr>
          <p:cNvPr id="33" name="TextBox 32"/>
          <p:cNvSpPr txBox="1"/>
          <p:nvPr/>
        </p:nvSpPr>
        <p:spPr>
          <a:xfrm rot="19288998">
            <a:off x="8005175" y="1578428"/>
            <a:ext cx="327122" cy="3185487"/>
          </a:xfrm>
          <a:prstGeom prst="rect">
            <a:avLst/>
          </a:prstGeom>
          <a:noFill/>
        </p:spPr>
        <p:txBody>
          <a:bodyPr wrap="square" lIns="0" tIns="0" rIns="0" bIns="0" rtlCol="0">
            <a:spAutoFit/>
          </a:bodyPr>
          <a:lstStyle/>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p>
          <a:p>
            <a:r>
              <a:rPr lang="en-US" sz="900" b="1" dirty="0" smtClean="0">
                <a:gradFill>
                  <a:gsLst>
                    <a:gs pos="0">
                      <a:schemeClr val="tx1"/>
                    </a:gs>
                    <a:gs pos="86000">
                      <a:schemeClr val="tx1"/>
                    </a:gs>
                  </a:gsLst>
                  <a:lin ang="5400000" scaled="0"/>
                </a:gradFill>
              </a:rPr>
              <a:t>1</a:t>
            </a:r>
          </a:p>
          <a:p>
            <a:r>
              <a:rPr lang="en-US" sz="900" b="1" dirty="0" smtClean="0">
                <a:gradFill>
                  <a:gsLst>
                    <a:gs pos="0">
                      <a:schemeClr val="tx1"/>
                    </a:gs>
                    <a:gs pos="86000">
                      <a:schemeClr val="tx1"/>
                    </a:gs>
                  </a:gsLst>
                  <a:lin ang="5400000" scaled="0"/>
                </a:gradFill>
              </a:rPr>
              <a:t>0</a:t>
            </a:r>
            <a:endParaRPr lang="en-US" sz="900" b="1" dirty="0">
              <a:gradFill>
                <a:gsLst>
                  <a:gs pos="0">
                    <a:schemeClr val="tx1"/>
                  </a:gs>
                  <a:gs pos="86000">
                    <a:schemeClr val="tx1"/>
                  </a:gs>
                </a:gsLst>
                <a:lin ang="5400000" scaled="0"/>
              </a:gradFill>
            </a:endParaRP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1</a:t>
            </a:r>
          </a:p>
          <a:p>
            <a:r>
              <a:rPr lang="en-US" sz="900" b="1" dirty="0">
                <a:gradFill>
                  <a:gsLst>
                    <a:gs pos="0">
                      <a:schemeClr val="tx1"/>
                    </a:gs>
                    <a:gs pos="86000">
                      <a:schemeClr val="tx1"/>
                    </a:gs>
                  </a:gsLst>
                  <a:lin ang="5400000" scaled="0"/>
                </a:gradFill>
              </a:rPr>
              <a:t>0</a:t>
            </a:r>
          </a:p>
          <a:p>
            <a:r>
              <a:rPr lang="en-US" sz="900" b="1" dirty="0">
                <a:gradFill>
                  <a:gsLst>
                    <a:gs pos="0">
                      <a:schemeClr val="tx1"/>
                    </a:gs>
                    <a:gs pos="86000">
                      <a:schemeClr val="tx1"/>
                    </a:gs>
                  </a:gsLst>
                  <a:lin ang="5400000" scaled="0"/>
                </a:gradFill>
              </a:rPr>
              <a:t>1</a:t>
            </a:r>
          </a:p>
          <a:p>
            <a:endParaRPr lang="en-US" sz="900" b="1" dirty="0" smtClean="0">
              <a:gradFill>
                <a:gsLst>
                  <a:gs pos="0">
                    <a:schemeClr val="tx1"/>
                  </a:gs>
                  <a:gs pos="86000">
                    <a:schemeClr val="tx1"/>
                  </a:gs>
                </a:gsLst>
                <a:lin ang="5400000" scaled="0"/>
              </a:gradFill>
            </a:endParaRPr>
          </a:p>
        </p:txBody>
      </p:sp>
      <p:pic>
        <p:nvPicPr>
          <p:cNvPr id="35" name="Picture 24" descr="application server"/>
          <p:cNvPicPr>
            <a:picLocks noChangeAspect="1" noChangeArrowheads="1"/>
          </p:cNvPicPr>
          <p:nvPr/>
        </p:nvPicPr>
        <p:blipFill>
          <a:blip r:embed="rId3" cstate="print"/>
          <a:stretch>
            <a:fillRect/>
          </a:stretch>
        </p:blipFill>
        <p:spPr bwMode="auto">
          <a:xfrm>
            <a:off x="4581713" y="1400025"/>
            <a:ext cx="1149544" cy="467733"/>
          </a:xfrm>
          <a:prstGeom prst="rect">
            <a:avLst/>
          </a:prstGeom>
          <a:noFill/>
        </p:spPr>
      </p:pic>
      <p:pic>
        <p:nvPicPr>
          <p:cNvPr id="36" name="Picture 24" descr="application server"/>
          <p:cNvPicPr>
            <a:picLocks noChangeAspect="1" noChangeArrowheads="1"/>
          </p:cNvPicPr>
          <p:nvPr/>
        </p:nvPicPr>
        <p:blipFill>
          <a:blip r:embed="rId3" cstate="print"/>
          <a:stretch>
            <a:fillRect/>
          </a:stretch>
        </p:blipFill>
        <p:spPr bwMode="auto">
          <a:xfrm>
            <a:off x="5948080" y="1409511"/>
            <a:ext cx="1149544" cy="467733"/>
          </a:xfrm>
          <a:prstGeom prst="rect">
            <a:avLst/>
          </a:prstGeom>
          <a:noFill/>
        </p:spPr>
      </p:pic>
      <p:pic>
        <p:nvPicPr>
          <p:cNvPr id="37" name="Picture 24" descr="application server"/>
          <p:cNvPicPr>
            <a:picLocks noChangeAspect="1" noChangeArrowheads="1"/>
          </p:cNvPicPr>
          <p:nvPr/>
        </p:nvPicPr>
        <p:blipFill>
          <a:blip r:embed="rId3" cstate="print"/>
          <a:stretch>
            <a:fillRect/>
          </a:stretch>
        </p:blipFill>
        <p:spPr bwMode="auto">
          <a:xfrm>
            <a:off x="5174681" y="1957357"/>
            <a:ext cx="1288905" cy="524437"/>
          </a:xfrm>
          <a:prstGeom prst="rect">
            <a:avLst/>
          </a:prstGeom>
          <a:noFill/>
        </p:spPr>
      </p:pic>
      <p:sp>
        <p:nvSpPr>
          <p:cNvPr id="38" name="TextBox 37"/>
          <p:cNvSpPr txBox="1"/>
          <p:nvPr/>
        </p:nvSpPr>
        <p:spPr>
          <a:xfrm rot="1837639">
            <a:off x="3512154" y="4600541"/>
            <a:ext cx="327122" cy="135421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sp>
        <p:nvSpPr>
          <p:cNvPr id="39" name="TextBox 38"/>
          <p:cNvSpPr txBox="1"/>
          <p:nvPr/>
        </p:nvSpPr>
        <p:spPr>
          <a:xfrm rot="19364204">
            <a:off x="4310048" y="4460569"/>
            <a:ext cx="327122" cy="135421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01</a:t>
            </a:r>
          </a:p>
          <a:p>
            <a:r>
              <a:rPr lang="en-US" sz="1100" dirty="0" smtClean="0">
                <a:gradFill>
                  <a:gsLst>
                    <a:gs pos="0">
                      <a:schemeClr val="tx1"/>
                    </a:gs>
                    <a:gs pos="86000">
                      <a:schemeClr val="tx1"/>
                    </a:gs>
                  </a:gsLst>
                  <a:lin ang="5400000" scaled="0"/>
                </a:gradFill>
              </a:rPr>
              <a:t>11</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01</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pic>
        <p:nvPicPr>
          <p:cNvPr id="7" name="Picture 6" descr="laptop"/>
          <p:cNvPicPr>
            <a:picLocks noChangeAspect="1" noChangeArrowheads="1"/>
          </p:cNvPicPr>
          <p:nvPr/>
        </p:nvPicPr>
        <p:blipFill>
          <a:blip r:embed="rId4" cstate="print"/>
          <a:stretch>
            <a:fillRect/>
          </a:stretch>
        </p:blipFill>
        <p:spPr bwMode="auto">
          <a:xfrm>
            <a:off x="3312353" y="4403940"/>
            <a:ext cx="1020814" cy="660083"/>
          </a:xfrm>
          <a:prstGeom prst="rect">
            <a:avLst/>
          </a:prstGeom>
          <a:noFill/>
        </p:spPr>
      </p:pic>
      <p:sp>
        <p:nvSpPr>
          <p:cNvPr id="41" name="TextBox 40"/>
          <p:cNvSpPr txBox="1"/>
          <p:nvPr/>
        </p:nvSpPr>
        <p:spPr>
          <a:xfrm rot="3835633">
            <a:off x="8482452" y="4384645"/>
            <a:ext cx="327122" cy="1692771"/>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10</a:t>
            </a:r>
          </a:p>
          <a:p>
            <a:r>
              <a:rPr lang="en-US" sz="1100" dirty="0">
                <a:gradFill>
                  <a:gsLst>
                    <a:gs pos="0">
                      <a:schemeClr val="tx1"/>
                    </a:gs>
                    <a:gs pos="86000">
                      <a:schemeClr val="tx1"/>
                    </a:gs>
                  </a:gsLst>
                  <a:lin ang="5400000" scaled="0"/>
                </a:gradFill>
              </a:rPr>
              <a:t>1</a:t>
            </a:r>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sp>
        <p:nvSpPr>
          <p:cNvPr id="42" name="TextBox 41"/>
          <p:cNvSpPr txBox="1"/>
          <p:nvPr/>
        </p:nvSpPr>
        <p:spPr>
          <a:xfrm rot="1705690">
            <a:off x="9108754" y="4531048"/>
            <a:ext cx="327122" cy="1692771"/>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10</a:t>
            </a:r>
          </a:p>
          <a:p>
            <a:r>
              <a:rPr lang="en-US" sz="1100" dirty="0">
                <a:gradFill>
                  <a:gsLst>
                    <a:gs pos="0">
                      <a:schemeClr val="tx1"/>
                    </a:gs>
                    <a:gs pos="86000">
                      <a:schemeClr val="tx1"/>
                    </a:gs>
                  </a:gsLst>
                  <a:lin ang="5400000" scaled="0"/>
                </a:gradFill>
              </a:rPr>
              <a:t>1</a:t>
            </a:r>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pic>
        <p:nvPicPr>
          <p:cNvPr id="13" name="Picture 6" descr="laptop"/>
          <p:cNvPicPr>
            <a:picLocks noChangeAspect="1" noChangeArrowheads="1"/>
          </p:cNvPicPr>
          <p:nvPr/>
        </p:nvPicPr>
        <p:blipFill>
          <a:blip r:embed="rId5" cstate="print"/>
          <a:stretch>
            <a:fillRect/>
          </a:stretch>
        </p:blipFill>
        <p:spPr bwMode="auto">
          <a:xfrm>
            <a:off x="8296460" y="5277649"/>
            <a:ext cx="1361085" cy="880110"/>
          </a:xfrm>
          <a:prstGeom prst="rect">
            <a:avLst/>
          </a:prstGeom>
          <a:noFill/>
        </p:spPr>
      </p:pic>
      <p:pic>
        <p:nvPicPr>
          <p:cNvPr id="9" name="Picture 24" descr="application server"/>
          <p:cNvPicPr>
            <a:picLocks noChangeAspect="1" noChangeArrowheads="1"/>
          </p:cNvPicPr>
          <p:nvPr/>
        </p:nvPicPr>
        <p:blipFill>
          <a:blip r:embed="rId3" cstate="print"/>
          <a:stretch>
            <a:fillRect/>
          </a:stretch>
        </p:blipFill>
        <p:spPr bwMode="auto">
          <a:xfrm>
            <a:off x="8921232" y="4453404"/>
            <a:ext cx="1393497" cy="566994"/>
          </a:xfrm>
          <a:prstGeom prst="rect">
            <a:avLst/>
          </a:prstGeom>
          <a:noFill/>
        </p:spPr>
      </p:pic>
      <p:sp>
        <p:nvSpPr>
          <p:cNvPr id="44" name="TextBox 43"/>
          <p:cNvSpPr txBox="1"/>
          <p:nvPr/>
        </p:nvSpPr>
        <p:spPr>
          <a:xfrm rot="3835633">
            <a:off x="3910857" y="5049961"/>
            <a:ext cx="327122" cy="1692771"/>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0</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br>
              <a:rPr lang="en-US" sz="1100" dirty="0" smtClean="0">
                <a:gradFill>
                  <a:gsLst>
                    <a:gs pos="0">
                      <a:schemeClr val="tx1"/>
                    </a:gs>
                    <a:gs pos="86000">
                      <a:schemeClr val="tx1"/>
                    </a:gs>
                  </a:gsLst>
                  <a:lin ang="5400000" scaled="0"/>
                </a:gradFill>
              </a:rPr>
            </a:br>
            <a:r>
              <a:rPr lang="en-US" sz="1100" dirty="0" smtClean="0">
                <a:gradFill>
                  <a:gsLst>
                    <a:gs pos="0">
                      <a:schemeClr val="tx1"/>
                    </a:gs>
                    <a:gs pos="86000">
                      <a:schemeClr val="tx1"/>
                    </a:gs>
                  </a:gsLst>
                  <a:lin ang="5400000" scaled="0"/>
                </a:gradFill>
              </a:rPr>
              <a:t>10</a:t>
            </a:r>
          </a:p>
          <a:p>
            <a:r>
              <a:rPr lang="en-US" sz="1100" dirty="0">
                <a:gradFill>
                  <a:gsLst>
                    <a:gs pos="0">
                      <a:schemeClr val="tx1"/>
                    </a:gs>
                    <a:gs pos="86000">
                      <a:schemeClr val="tx1"/>
                    </a:gs>
                  </a:gsLst>
                  <a:lin ang="5400000" scaled="0"/>
                </a:gradFill>
              </a:rPr>
              <a:t>1</a:t>
            </a:r>
            <a:r>
              <a:rPr lang="en-US" sz="1100" dirty="0" smtClean="0">
                <a:gradFill>
                  <a:gsLst>
                    <a:gs pos="0">
                      <a:schemeClr val="tx1"/>
                    </a:gs>
                    <a:gs pos="86000">
                      <a:schemeClr val="tx1"/>
                    </a:gs>
                  </a:gsLst>
                  <a:lin ang="5400000" scaled="0"/>
                </a:gradFill>
              </a:rPr>
              <a:t>1</a:t>
            </a:r>
          </a:p>
          <a:p>
            <a:r>
              <a:rPr lang="en-US" sz="1100" dirty="0" smtClean="0">
                <a:gradFill>
                  <a:gsLst>
                    <a:gs pos="0">
                      <a:schemeClr val="tx1"/>
                    </a:gs>
                    <a:gs pos="86000">
                      <a:schemeClr val="tx1"/>
                    </a:gs>
                  </a:gsLst>
                  <a:lin ang="5400000" scaled="0"/>
                </a:gradFill>
              </a:rPr>
              <a:t>11</a:t>
            </a:r>
          </a:p>
          <a:p>
            <a:r>
              <a:rPr lang="en-US" sz="1100" dirty="0" smtClean="0">
                <a:gradFill>
                  <a:gsLst>
                    <a:gs pos="0">
                      <a:schemeClr val="tx1"/>
                    </a:gs>
                    <a:gs pos="86000">
                      <a:schemeClr val="tx1"/>
                    </a:gs>
                  </a:gsLst>
                  <a:lin ang="5400000" scaled="0"/>
                </a:gradFill>
              </a:rPr>
              <a:t>10</a:t>
            </a:r>
          </a:p>
          <a:p>
            <a:r>
              <a:rPr lang="en-US" sz="1100" dirty="0" smtClean="0">
                <a:gradFill>
                  <a:gsLst>
                    <a:gs pos="0">
                      <a:schemeClr val="tx1"/>
                    </a:gs>
                    <a:gs pos="86000">
                      <a:schemeClr val="tx1"/>
                    </a:gs>
                  </a:gsLst>
                  <a:lin ang="5400000" scaled="0"/>
                </a:gradFill>
              </a:rPr>
              <a:t>1</a:t>
            </a:r>
          </a:p>
          <a:p>
            <a:endParaRPr lang="en-US" sz="1100" dirty="0" smtClean="0">
              <a:gradFill>
                <a:gsLst>
                  <a:gs pos="0">
                    <a:schemeClr val="tx1"/>
                  </a:gs>
                  <a:gs pos="86000">
                    <a:schemeClr val="tx1"/>
                  </a:gs>
                </a:gsLst>
                <a:lin ang="5400000" scaled="0"/>
              </a:gradFill>
            </a:endParaRPr>
          </a:p>
        </p:txBody>
      </p:sp>
      <p:pic>
        <p:nvPicPr>
          <p:cNvPr id="6" name="Picture 6" descr="laptop"/>
          <p:cNvPicPr>
            <a:picLocks noChangeAspect="1" noChangeArrowheads="1"/>
          </p:cNvPicPr>
          <p:nvPr/>
        </p:nvPicPr>
        <p:blipFill>
          <a:blip r:embed="rId2" cstate="print"/>
          <a:stretch>
            <a:fillRect/>
          </a:stretch>
        </p:blipFill>
        <p:spPr bwMode="auto">
          <a:xfrm>
            <a:off x="4259501" y="5214635"/>
            <a:ext cx="850678" cy="550069"/>
          </a:xfrm>
          <a:prstGeom prst="rect">
            <a:avLst/>
          </a:prstGeom>
          <a:noFill/>
        </p:spPr>
      </p:pic>
      <p:pic>
        <p:nvPicPr>
          <p:cNvPr id="8" name="Picture 6" descr="laptop"/>
          <p:cNvPicPr>
            <a:picLocks noChangeAspect="1" noChangeArrowheads="1"/>
          </p:cNvPicPr>
          <p:nvPr/>
        </p:nvPicPr>
        <p:blipFill>
          <a:blip r:embed="rId5" cstate="print"/>
          <a:stretch>
            <a:fillRect/>
          </a:stretch>
        </p:blipFill>
        <p:spPr bwMode="auto">
          <a:xfrm>
            <a:off x="2472352" y="5453121"/>
            <a:ext cx="1361085" cy="880110"/>
          </a:xfrm>
          <a:prstGeom prst="rect">
            <a:avLst/>
          </a:prstGeom>
          <a:noFill/>
        </p:spPr>
      </p:pic>
      <p:sp>
        <p:nvSpPr>
          <p:cNvPr id="45" name="Flowchart: Magnetic Disk 44"/>
          <p:cNvSpPr/>
          <p:nvPr/>
        </p:nvSpPr>
        <p:spPr bwMode="auto">
          <a:xfrm>
            <a:off x="4069108" y="4766833"/>
            <a:ext cx="231202" cy="253566"/>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6" name="Flowchart: Magnetic Disk 45"/>
          <p:cNvSpPr/>
          <p:nvPr/>
        </p:nvSpPr>
        <p:spPr bwMode="auto">
          <a:xfrm>
            <a:off x="3506134" y="6005427"/>
            <a:ext cx="277792" cy="304663"/>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7" name="Flowchart: Magnetic Disk 46"/>
          <p:cNvSpPr/>
          <p:nvPr/>
        </p:nvSpPr>
        <p:spPr bwMode="auto">
          <a:xfrm>
            <a:off x="4883385" y="5554052"/>
            <a:ext cx="162645" cy="178378"/>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Flowchart: Magnetic Disk 48"/>
          <p:cNvSpPr/>
          <p:nvPr/>
        </p:nvSpPr>
        <p:spPr bwMode="auto">
          <a:xfrm>
            <a:off x="10036937" y="4676702"/>
            <a:ext cx="365708" cy="387322"/>
          </a:xfrm>
          <a:prstGeom prst="flowChartMagneticDisk">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12" name="Picture 11" descr="laptop"/>
          <p:cNvPicPr>
            <a:picLocks noChangeAspect="1" noChangeArrowheads="1"/>
          </p:cNvPicPr>
          <p:nvPr/>
        </p:nvPicPr>
        <p:blipFill>
          <a:blip r:embed="rId4" cstate="print"/>
          <a:stretch>
            <a:fillRect/>
          </a:stretch>
        </p:blipFill>
        <p:spPr bwMode="auto">
          <a:xfrm>
            <a:off x="7117515" y="5272893"/>
            <a:ext cx="1020814" cy="660083"/>
          </a:xfrm>
          <a:prstGeom prst="rect">
            <a:avLst/>
          </a:prstGeom>
          <a:noFill/>
        </p:spPr>
      </p:pic>
    </p:spTree>
    <p:extLst>
      <p:ext uri="{BB962C8B-B14F-4D97-AF65-F5344CB8AC3E}">
        <p14:creationId xmlns:p14="http://schemas.microsoft.com/office/powerpoint/2010/main" val="35773013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4" presetClass="exit" presetSubtype="10" fill="hold" grpId="0" nodeType="withEffect">
                                  <p:stCondLst>
                                    <p:cond delay="0"/>
                                  </p:stCondLst>
                                  <p:childTnLst>
                                    <p:animEffect transition="out" filter="randombar(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randombar(horizontal)">
                                      <p:cBhvr>
                                        <p:cTn id="49" dur="500"/>
                                        <p:tgtEl>
                                          <p:spTgt spid="4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500"/>
                                        <p:tgtEl>
                                          <p:spTgt spid="4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randombar(horizontal)">
                                      <p:cBhvr>
                                        <p:cTn id="58" dur="500"/>
                                        <p:tgtEl>
                                          <p:spTgt spid="42"/>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P spid="20" grpId="0"/>
      <p:bldP spid="21" grpId="0"/>
      <p:bldP spid="22" grpId="0"/>
      <p:bldP spid="23" grpId="0"/>
      <p:bldP spid="24" grpId="0"/>
      <p:bldP spid="25" grpId="0"/>
      <p:bldP spid="26" grpId="0"/>
      <p:bldP spid="31" grpId="0"/>
      <p:bldP spid="32" grpId="0"/>
      <p:bldP spid="33" grpId="0"/>
      <p:bldP spid="38" grpId="0"/>
      <p:bldP spid="39" grpId="0"/>
      <p:bldP spid="41" grpId="0"/>
      <p:bldP spid="42" grpId="0"/>
      <p:bldP spid="44" grpId="0"/>
      <p:bldP spid="45" grpId="0" animBg="1"/>
      <p:bldP spid="46" grpId="0" animBg="1"/>
      <p:bldP spid="47"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9357753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rot="689376" flipH="1">
            <a:off x="3933830" y="848697"/>
            <a:ext cx="4119961" cy="853634"/>
            <a:chOff x="2743199" y="3003364"/>
            <a:chExt cx="4016439" cy="750726"/>
          </a:xfrm>
        </p:grpSpPr>
        <p:sp>
          <p:nvSpPr>
            <p:cNvPr id="8" name="Freeform 7"/>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rot="485127">
              <a:off x="4664794" y="3003364"/>
              <a:ext cx="542578" cy="324808"/>
            </a:xfrm>
            <a:prstGeom prst="rect">
              <a:avLst/>
            </a:prstGeom>
            <a:noFill/>
            <a:ln>
              <a:noFill/>
            </a:ln>
          </p:spPr>
          <p:txBody>
            <a:bodyPr wrap="none" rtlCol="0">
              <a:spAutoFit/>
            </a:bodyPr>
            <a:lstStyle/>
            <a:p>
              <a:pPr defTabSz="914363"/>
              <a:r>
                <a:rPr lang="en-US" b="1" dirty="0">
                  <a:effectLst>
                    <a:outerShdw blurRad="38100" dist="38100" dir="2700000" algn="tl">
                      <a:srgbClr val="000000">
                        <a:alpha val="43137"/>
                      </a:srgbClr>
                    </a:outerShdw>
                  </a:effectLst>
                  <a:latin typeface="Segoe" pitchFamily="34" charset="0"/>
                </a:rPr>
                <a:t>Put</a:t>
              </a:r>
            </a:p>
          </p:txBody>
        </p:sp>
      </p:grpSp>
      <p:sp>
        <p:nvSpPr>
          <p:cNvPr id="2" name="Title 1"/>
          <p:cNvSpPr>
            <a:spLocks noGrp="1"/>
          </p:cNvSpPr>
          <p:nvPr>
            <p:ph type="title"/>
          </p:nvPr>
        </p:nvSpPr>
        <p:spPr>
          <a:xfrm>
            <a:off x="387507" y="162089"/>
            <a:ext cx="10969943" cy="609398"/>
          </a:xfrm>
        </p:spPr>
        <p:txBody>
          <a:bodyPr/>
          <a:lstStyle/>
          <a:p>
            <a:r>
              <a:rPr lang="en-US" dirty="0" err="1" smtClean="0">
                <a:solidFill>
                  <a:schemeClr val="tx1"/>
                </a:solidFill>
              </a:rPr>
              <a:t>BranchCache</a:t>
            </a:r>
            <a:r>
              <a:rPr lang="en-US" dirty="0" smtClean="0">
                <a:solidFill>
                  <a:schemeClr val="tx1"/>
                </a:solidFill>
              </a:rPr>
              <a:t> and the Public Cloud</a:t>
            </a:r>
            <a:endParaRPr lang="en-US" dirty="0">
              <a:solidFill>
                <a:schemeClr val="tx1"/>
              </a:solidFill>
            </a:endParaRPr>
          </a:p>
        </p:txBody>
      </p:sp>
      <p:pic>
        <p:nvPicPr>
          <p:cNvPr id="10" name="Picture 24" descr="application server"/>
          <p:cNvPicPr>
            <a:picLocks noChangeAspect="1" noChangeArrowheads="1"/>
          </p:cNvPicPr>
          <p:nvPr/>
        </p:nvPicPr>
        <p:blipFill>
          <a:blip r:embed="rId3" cstate="print"/>
          <a:stretch>
            <a:fillRect/>
          </a:stretch>
        </p:blipFill>
        <p:spPr bwMode="auto">
          <a:xfrm>
            <a:off x="8647803" y="1111280"/>
            <a:ext cx="1753085" cy="713305"/>
          </a:xfrm>
          <a:prstGeom prst="rect">
            <a:avLst/>
          </a:prstGeom>
          <a:noFill/>
        </p:spPr>
      </p:pic>
      <p:pic>
        <p:nvPicPr>
          <p:cNvPr id="21" name="Picture 23" descr="XP icon my computer"/>
          <p:cNvPicPr>
            <a:picLocks noChangeAspect="1" noChangeArrowheads="1"/>
          </p:cNvPicPr>
          <p:nvPr/>
        </p:nvPicPr>
        <p:blipFill>
          <a:blip r:embed="rId4" cstate="print"/>
          <a:stretch>
            <a:fillRect/>
          </a:stretch>
        </p:blipFill>
        <p:spPr bwMode="auto">
          <a:xfrm>
            <a:off x="5556185" y="4758145"/>
            <a:ext cx="1979044" cy="1279697"/>
          </a:xfrm>
          <a:prstGeom prst="rect">
            <a:avLst/>
          </a:prstGeom>
          <a:noFill/>
        </p:spPr>
      </p:pic>
      <p:grpSp>
        <p:nvGrpSpPr>
          <p:cNvPr id="61" name="Group 29"/>
          <p:cNvGrpSpPr/>
          <p:nvPr/>
        </p:nvGrpSpPr>
        <p:grpSpPr>
          <a:xfrm rot="5400000">
            <a:off x="6368847" y="2126591"/>
            <a:ext cx="2325242" cy="2482141"/>
            <a:chOff x="2084424" y="4122194"/>
            <a:chExt cx="2096642" cy="1633491"/>
          </a:xfrm>
        </p:grpSpPr>
        <p:sp>
          <p:nvSpPr>
            <p:cNvPr id="5" name="Freeform 4"/>
            <p:cNvSpPr/>
            <p:nvPr/>
          </p:nvSpPr>
          <p:spPr>
            <a:xfrm>
              <a:off x="2084424" y="4122194"/>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rot="1645353">
              <a:off x="2909319" y="4640616"/>
              <a:ext cx="513409" cy="243056"/>
            </a:xfrm>
            <a:prstGeom prst="rect">
              <a:avLst/>
            </a:prstGeom>
            <a:noFill/>
            <a:ln>
              <a:noFill/>
            </a:ln>
          </p:spPr>
          <p:txBody>
            <a:bodyPr wrap="none" rtlCol="0">
              <a:spAutoFit/>
            </a:bodyPr>
            <a:lstStyle/>
            <a:p>
              <a:pPr defTabSz="914363"/>
              <a:r>
                <a:rPr lang="en-US" b="1" dirty="0">
                  <a:effectLst>
                    <a:outerShdw blurRad="38100" dist="38100" dir="2700000" algn="tl">
                      <a:srgbClr val="000000">
                        <a:alpha val="43137"/>
                      </a:srgbClr>
                    </a:outerShdw>
                  </a:effectLst>
                  <a:latin typeface="Segoe" pitchFamily="34" charset="0"/>
                </a:rPr>
                <a:t>Get</a:t>
              </a:r>
            </a:p>
          </p:txBody>
        </p:sp>
      </p:grpSp>
      <p:grpSp>
        <p:nvGrpSpPr>
          <p:cNvPr id="12" name="Group 32"/>
          <p:cNvGrpSpPr/>
          <p:nvPr/>
        </p:nvGrpSpPr>
        <p:grpSpPr>
          <a:xfrm>
            <a:off x="8651023" y="1906028"/>
            <a:ext cx="506270" cy="381000"/>
            <a:chOff x="1380196" y="3048000"/>
            <a:chExt cx="379801" cy="381000"/>
          </a:xfrm>
        </p:grpSpPr>
        <p:pic>
          <p:nvPicPr>
            <p:cNvPr id="19" name="Picture 19" descr="page"/>
            <p:cNvPicPr>
              <a:picLocks noChangeAspect="1" noChangeArrowheads="1"/>
            </p:cNvPicPr>
            <p:nvPr/>
          </p:nvPicPr>
          <p:blipFill>
            <a:blip r:embed="rId5" cstate="print"/>
            <a:stretch>
              <a:fillRect/>
            </a:stretch>
          </p:blipFill>
          <p:spPr bwMode="auto">
            <a:xfrm>
              <a:off x="1454424" y="3048000"/>
              <a:ext cx="305573" cy="381000"/>
            </a:xfrm>
            <a:prstGeom prst="rect">
              <a:avLst/>
            </a:prstGeom>
            <a:noFill/>
            <a:ln w="9525">
              <a:noFill/>
              <a:miter lim="800000"/>
              <a:headEnd/>
              <a:tailEnd/>
            </a:ln>
          </p:spPr>
        </p:pic>
        <p:sp>
          <p:nvSpPr>
            <p:cNvPr id="20" name="TextBox 19"/>
            <p:cNvSpPr txBox="1"/>
            <p:nvPr/>
          </p:nvSpPr>
          <p:spPr>
            <a:xfrm>
              <a:off x="1380196" y="3124200"/>
              <a:ext cx="345376" cy="230832"/>
            </a:xfrm>
            <a:prstGeom prst="rect">
              <a:avLst/>
            </a:prstGeom>
            <a:noFill/>
          </p:spPr>
          <p:txBody>
            <a:bodyPr wrap="none" rtlCol="0">
              <a:spAutoFit/>
            </a:bodyPr>
            <a:lstStyle/>
            <a:p>
              <a:pPr defTabSz="914363"/>
              <a:r>
                <a:rPr lang="en-US" sz="900" dirty="0">
                  <a:effectLst>
                    <a:outerShdw blurRad="38100" dist="38100" dir="2700000" algn="tl">
                      <a:srgbClr val="000000">
                        <a:alpha val="43137"/>
                      </a:srgbClr>
                    </a:outerShdw>
                  </a:effectLst>
                  <a:latin typeface="Segoe" pitchFamily="34" charset="0"/>
                </a:rPr>
                <a:t> Data</a:t>
              </a:r>
            </a:p>
          </p:txBody>
        </p:sp>
      </p:grpSp>
      <p:grpSp>
        <p:nvGrpSpPr>
          <p:cNvPr id="4" name="Group 14"/>
          <p:cNvGrpSpPr/>
          <p:nvPr/>
        </p:nvGrpSpPr>
        <p:grpSpPr>
          <a:xfrm>
            <a:off x="9749925" y="1905627"/>
            <a:ext cx="499510" cy="381000"/>
            <a:chOff x="1385267" y="3048000"/>
            <a:chExt cx="374730" cy="381000"/>
          </a:xfrm>
        </p:grpSpPr>
        <p:pic>
          <p:nvPicPr>
            <p:cNvPr id="13" name="Picture 19" descr="page"/>
            <p:cNvPicPr>
              <a:picLocks noChangeAspect="1" noChangeArrowheads="1"/>
            </p:cNvPicPr>
            <p:nvPr/>
          </p:nvPicPr>
          <p:blipFill>
            <a:blip r:embed="rId6" cstate="print"/>
            <a:stretch>
              <a:fillRect/>
            </a:stretch>
          </p:blipFill>
          <p:spPr bwMode="auto">
            <a:xfrm>
              <a:off x="1454424" y="3048000"/>
              <a:ext cx="305573" cy="381000"/>
            </a:xfrm>
            <a:prstGeom prst="rect">
              <a:avLst/>
            </a:prstGeom>
            <a:noFill/>
            <a:ln w="9525">
              <a:noFill/>
              <a:miter lim="800000"/>
              <a:headEnd/>
              <a:tailEnd/>
            </a:ln>
          </p:spPr>
        </p:pic>
        <p:sp>
          <p:nvSpPr>
            <p:cNvPr id="14" name="TextBox 13"/>
            <p:cNvSpPr txBox="1"/>
            <p:nvPr/>
          </p:nvSpPr>
          <p:spPr>
            <a:xfrm>
              <a:off x="1385267" y="3116580"/>
              <a:ext cx="326136" cy="230832"/>
            </a:xfrm>
            <a:prstGeom prst="rect">
              <a:avLst/>
            </a:prstGeom>
            <a:noFill/>
          </p:spPr>
          <p:txBody>
            <a:bodyPr wrap="none" rtlCol="0">
              <a:spAutoFit/>
            </a:bodyPr>
            <a:lstStyle/>
            <a:p>
              <a:pPr defTabSz="914363"/>
              <a:r>
                <a:rPr lang="en-US" sz="900" dirty="0">
                  <a:effectLst>
                    <a:outerShdw blurRad="38100" dist="38100" dir="2700000" algn="tl">
                      <a:srgbClr val="000000">
                        <a:alpha val="43137"/>
                      </a:srgbClr>
                    </a:outerShdw>
                  </a:effectLst>
                  <a:latin typeface="Segoe" pitchFamily="34" charset="0"/>
                </a:rPr>
                <a:t>hash</a:t>
              </a:r>
            </a:p>
          </p:txBody>
        </p:sp>
      </p:grpSp>
      <p:pic>
        <p:nvPicPr>
          <p:cNvPr id="1028" name="Picture 4" descr="C:\Program Files (x86)\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8671" y="1081912"/>
            <a:ext cx="1245333" cy="8866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29"/>
          <p:cNvGrpSpPr/>
          <p:nvPr/>
        </p:nvGrpSpPr>
        <p:grpSpPr>
          <a:xfrm rot="5400000" flipH="1" flipV="1">
            <a:off x="7705803" y="2484247"/>
            <a:ext cx="2133472" cy="2077135"/>
            <a:chOff x="4592866" y="2029871"/>
            <a:chExt cx="2315078" cy="1810733"/>
          </a:xfrm>
        </p:grpSpPr>
        <p:sp>
          <p:nvSpPr>
            <p:cNvPr id="76" name="Freeform 75"/>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defTabSz="914363"/>
              <a:endParaRPr lang="en-US">
                <a:effectLst>
                  <a:outerShdw blurRad="38100" dist="38100" dir="2700000" algn="tl">
                    <a:srgbClr val="000000">
                      <a:alpha val="43137"/>
                    </a:srgbClr>
                  </a:outerShdw>
                </a:effectLst>
                <a:latin typeface="Segoe" pitchFamily="34" charset="0"/>
              </a:endParaRPr>
            </a:p>
          </p:txBody>
        </p:sp>
        <p:sp>
          <p:nvSpPr>
            <p:cNvPr id="77" name="TextBox 76"/>
            <p:cNvSpPr txBox="1"/>
            <p:nvPr/>
          </p:nvSpPr>
          <p:spPr>
            <a:xfrm rot="13007782">
              <a:off x="4746108" y="2832817"/>
              <a:ext cx="617855" cy="321963"/>
            </a:xfrm>
            <a:prstGeom prst="rect">
              <a:avLst/>
            </a:prstGeom>
            <a:noFill/>
            <a:ln>
              <a:noFill/>
            </a:ln>
          </p:spPr>
          <p:txBody>
            <a:bodyPr wrap="none" rtlCol="0">
              <a:spAutoFit/>
            </a:bodyPr>
            <a:lstStyle/>
            <a:p>
              <a:pPr defTabSz="914363"/>
              <a:r>
                <a:rPr lang="en-US" b="1" dirty="0">
                  <a:effectLst>
                    <a:outerShdw blurRad="38100" dist="38100" dir="2700000" algn="tl">
                      <a:srgbClr val="000000">
                        <a:alpha val="43137"/>
                      </a:srgbClr>
                    </a:outerShdw>
                  </a:effectLst>
                  <a:latin typeface="Segoe" pitchFamily="34" charset="0"/>
                </a:rPr>
                <a:t>Get</a:t>
              </a:r>
            </a:p>
          </p:txBody>
        </p:sp>
      </p:grpSp>
      <p:sp>
        <p:nvSpPr>
          <p:cNvPr id="78" name="TextBox 77"/>
          <p:cNvSpPr txBox="1"/>
          <p:nvPr/>
        </p:nvSpPr>
        <p:spPr>
          <a:xfrm rot="10800000" flipV="1">
            <a:off x="1969046" y="2525578"/>
            <a:ext cx="3903431" cy="830997"/>
          </a:xfrm>
          <a:prstGeom prst="rect">
            <a:avLst/>
          </a:prstGeom>
          <a:noFill/>
          <a:ln>
            <a:noFill/>
          </a:ln>
        </p:spPr>
        <p:txBody>
          <a:bodyPr wrap="square" rtlCol="0">
            <a:spAutoFit/>
          </a:bodyPr>
          <a:lstStyle/>
          <a:p>
            <a:pPr defTabSz="914363"/>
            <a:r>
              <a:rPr lang="en-US" sz="1600" dirty="0" smtClean="0">
                <a:latin typeface="Segoe" pitchFamily="34" charset="0"/>
              </a:rPr>
              <a:t>Application generates hashes for data using </a:t>
            </a:r>
            <a:r>
              <a:rPr lang="en-US" sz="1600" dirty="0" err="1" smtClean="0">
                <a:latin typeface="Segoe" pitchFamily="34" charset="0"/>
              </a:rPr>
              <a:t>Peerdist</a:t>
            </a:r>
            <a:r>
              <a:rPr lang="en-US" sz="1600" dirty="0" smtClean="0">
                <a:latin typeface="Segoe" pitchFamily="34" charset="0"/>
              </a:rPr>
              <a:t> </a:t>
            </a:r>
            <a:r>
              <a:rPr lang="en-US" sz="1600" dirty="0" err="1" smtClean="0">
                <a:latin typeface="Segoe" pitchFamily="34" charset="0"/>
              </a:rPr>
              <a:t>apis</a:t>
            </a:r>
            <a:r>
              <a:rPr lang="en-US" sz="1600" dirty="0" smtClean="0">
                <a:latin typeface="Segoe" pitchFamily="34" charset="0"/>
              </a:rPr>
              <a:t>.  Data and hashes uploaded as </a:t>
            </a:r>
            <a:r>
              <a:rPr lang="en-US" sz="1600" dirty="0">
                <a:latin typeface="Segoe" pitchFamily="34" charset="0"/>
              </a:rPr>
              <a:t>separate files</a:t>
            </a:r>
            <a:endParaRPr lang="en-US" sz="1600" b="1" dirty="0">
              <a:latin typeface="Segoe" pitchFamily="34" charset="0"/>
            </a:endParaRPr>
          </a:p>
        </p:txBody>
      </p:sp>
      <p:sp>
        <p:nvSpPr>
          <p:cNvPr id="79" name="TextBox 78"/>
          <p:cNvSpPr txBox="1"/>
          <p:nvPr/>
        </p:nvSpPr>
        <p:spPr>
          <a:xfrm rot="10800000" flipV="1">
            <a:off x="8041228" y="5165228"/>
            <a:ext cx="4205896" cy="1077218"/>
          </a:xfrm>
          <a:prstGeom prst="rect">
            <a:avLst/>
          </a:prstGeom>
          <a:noFill/>
          <a:ln>
            <a:noFill/>
          </a:ln>
        </p:spPr>
        <p:txBody>
          <a:bodyPr wrap="square" rtlCol="0">
            <a:spAutoFit/>
          </a:bodyPr>
          <a:lstStyle/>
          <a:p>
            <a:pPr defTabSz="914363"/>
            <a:r>
              <a:rPr lang="en-US" sz="1600" dirty="0" smtClean="0">
                <a:latin typeface="Segoe" pitchFamily="34" charset="0"/>
              </a:rPr>
              <a:t>In </a:t>
            </a:r>
            <a:r>
              <a:rPr lang="en-US" sz="1600" dirty="0">
                <a:latin typeface="Segoe" pitchFamily="34" charset="0"/>
              </a:rPr>
              <a:t>the case of a cache miss, </a:t>
            </a:r>
            <a:r>
              <a:rPr lang="en-US" sz="1600" dirty="0" smtClean="0">
                <a:latin typeface="Segoe" pitchFamily="34" charset="0"/>
              </a:rPr>
              <a:t>application explicitly </a:t>
            </a:r>
            <a:r>
              <a:rPr lang="en-US" sz="1600" dirty="0">
                <a:latin typeface="Segoe" pitchFamily="34" charset="0"/>
              </a:rPr>
              <a:t>downloads data file, and feeds data into the </a:t>
            </a:r>
            <a:r>
              <a:rPr lang="en-US" sz="1600" dirty="0" err="1" smtClean="0">
                <a:latin typeface="Segoe" pitchFamily="34" charset="0"/>
              </a:rPr>
              <a:t>peerdist</a:t>
            </a:r>
            <a:r>
              <a:rPr lang="en-US" sz="1600" dirty="0" smtClean="0">
                <a:latin typeface="Segoe" pitchFamily="34" charset="0"/>
              </a:rPr>
              <a:t> </a:t>
            </a:r>
            <a:r>
              <a:rPr lang="en-US" sz="1600" dirty="0" err="1" smtClean="0">
                <a:latin typeface="Segoe" pitchFamily="34" charset="0"/>
              </a:rPr>
              <a:t>apis</a:t>
            </a:r>
            <a:r>
              <a:rPr lang="en-US" sz="1600" dirty="0" smtClean="0">
                <a:latin typeface="Segoe" pitchFamily="34" charset="0"/>
              </a:rPr>
              <a:t> so that the content is available to peers.</a:t>
            </a:r>
            <a:endParaRPr lang="en-US" sz="1600" dirty="0">
              <a:latin typeface="Segoe" pitchFamily="34" charset="0"/>
            </a:endParaRPr>
          </a:p>
        </p:txBody>
      </p:sp>
      <p:sp>
        <p:nvSpPr>
          <p:cNvPr id="24" name="TextBox 23"/>
          <p:cNvSpPr txBox="1"/>
          <p:nvPr/>
        </p:nvSpPr>
        <p:spPr>
          <a:xfrm rot="10800000" flipV="1">
            <a:off x="1117309" y="4881256"/>
            <a:ext cx="3903431" cy="830997"/>
          </a:xfrm>
          <a:prstGeom prst="rect">
            <a:avLst/>
          </a:prstGeom>
          <a:noFill/>
          <a:ln>
            <a:noFill/>
          </a:ln>
        </p:spPr>
        <p:txBody>
          <a:bodyPr wrap="square" rtlCol="0">
            <a:spAutoFit/>
          </a:bodyPr>
          <a:lstStyle/>
          <a:p>
            <a:pPr defTabSz="914363"/>
            <a:r>
              <a:rPr lang="en-US" sz="1600" dirty="0" smtClean="0">
                <a:latin typeface="Segoe" pitchFamily="34" charset="0"/>
              </a:rPr>
              <a:t>Application downloads hash file and uses the </a:t>
            </a:r>
            <a:r>
              <a:rPr lang="en-US" sz="1600" dirty="0" err="1" smtClean="0">
                <a:latin typeface="Segoe" pitchFamily="34" charset="0"/>
              </a:rPr>
              <a:t>peerdist</a:t>
            </a:r>
            <a:r>
              <a:rPr lang="en-US" sz="1600" dirty="0" smtClean="0">
                <a:latin typeface="Segoe" pitchFamily="34" charset="0"/>
              </a:rPr>
              <a:t> </a:t>
            </a:r>
            <a:r>
              <a:rPr lang="en-US" sz="1600" dirty="0" err="1" smtClean="0">
                <a:latin typeface="Segoe" pitchFamily="34" charset="0"/>
              </a:rPr>
              <a:t>apis</a:t>
            </a:r>
            <a:r>
              <a:rPr lang="en-US" sz="1600" dirty="0" smtClean="0">
                <a:latin typeface="Segoe" pitchFamily="34" charset="0"/>
              </a:rPr>
              <a:t> to look for content locally.</a:t>
            </a:r>
            <a:endParaRPr lang="en-US" sz="1600" b="1" dirty="0">
              <a:latin typeface="Segoe" pitchFamily="34" charset="0"/>
            </a:endParaRPr>
          </a:p>
        </p:txBody>
      </p:sp>
    </p:spTree>
    <p:extLst>
      <p:ext uri="{BB962C8B-B14F-4D97-AF65-F5344CB8AC3E}">
        <p14:creationId xmlns:p14="http://schemas.microsoft.com/office/powerpoint/2010/main" val="13273008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69971784"/>
              </p:ext>
            </p:extLst>
          </p:nvPr>
        </p:nvGraphicFramePr>
        <p:xfrm>
          <a:off x="101574" y="381000"/>
          <a:ext cx="11884104"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7276" y="962439"/>
            <a:ext cx="7618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 Arrow 8"/>
          <p:cNvSpPr/>
          <p:nvPr/>
        </p:nvSpPr>
        <p:spPr>
          <a:xfrm rot="1800000">
            <a:off x="5111712" y="3877944"/>
            <a:ext cx="652929" cy="477606"/>
          </a:xfrm>
          <a:prstGeom prst="up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7" name="Picture 3" descr="C:\Users\tylbart\AppData\Local\Microsoft\Windows\Temporary Internet Files\Low\Content.IE5\72XL7AM0\MC90043161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35482" y="848367"/>
            <a:ext cx="761498" cy="571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ylbart\AppData\Local\Microsoft\Windows\Temporary Internet Files\Low\Content.IE5\0N0B1X2X\MC90043259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9873" y="3911257"/>
            <a:ext cx="736027" cy="552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9807" y="1331089"/>
            <a:ext cx="2643501" cy="1877437"/>
          </a:xfrm>
          <a:prstGeom prst="rect">
            <a:avLst/>
          </a:prstGeom>
          <a:noFill/>
        </p:spPr>
        <p:txBody>
          <a:bodyPr wrap="square" rtlCol="0">
            <a:spAutoFit/>
          </a:bodyPr>
          <a:lstStyle/>
          <a:p>
            <a:r>
              <a:rPr lang="en-US" b="1" dirty="0" smtClean="0">
                <a:solidFill>
                  <a:prstClr val="white"/>
                </a:solidFill>
                <a:latin typeface="Arial" pitchFamily="34" charset="0"/>
                <a:cs typeface="Arial" pitchFamily="34" charset="0"/>
              </a:rPr>
              <a:t>Performance</a:t>
            </a:r>
          </a:p>
          <a:p>
            <a:r>
              <a:rPr lang="en-US" sz="1600" dirty="0" smtClean="0">
                <a:solidFill>
                  <a:prstClr val="white"/>
                </a:solidFill>
              </a:rPr>
              <a:t>Smaller variable sized blocks enable de-duplication across files and improved bandwidth savings and performance.</a:t>
            </a:r>
          </a:p>
          <a:p>
            <a:endParaRPr lang="en-US" dirty="0">
              <a:solidFill>
                <a:prstClr val="white"/>
              </a:solidFill>
            </a:endParaRPr>
          </a:p>
        </p:txBody>
      </p:sp>
      <p:sp>
        <p:nvSpPr>
          <p:cNvPr id="3" name="TextBox 2"/>
          <p:cNvSpPr txBox="1"/>
          <p:nvPr/>
        </p:nvSpPr>
        <p:spPr>
          <a:xfrm>
            <a:off x="6393936" y="977145"/>
            <a:ext cx="2240778" cy="2339102"/>
          </a:xfrm>
          <a:prstGeom prst="rect">
            <a:avLst/>
          </a:prstGeom>
          <a:noFill/>
        </p:spPr>
        <p:txBody>
          <a:bodyPr wrap="square" rtlCol="0">
            <a:spAutoFit/>
          </a:bodyPr>
          <a:lstStyle/>
          <a:p>
            <a:r>
              <a:rPr lang="en-US" b="1" dirty="0" smtClean="0">
                <a:solidFill>
                  <a:prstClr val="white"/>
                </a:solidFill>
                <a:latin typeface="Arial" pitchFamily="34" charset="0"/>
                <a:cs typeface="Arial" pitchFamily="34" charset="0"/>
              </a:rPr>
              <a:t>Management</a:t>
            </a:r>
          </a:p>
          <a:p>
            <a:r>
              <a:rPr lang="en-US" sz="1600" dirty="0" err="1" smtClean="0">
                <a:solidFill>
                  <a:prstClr val="white"/>
                </a:solidFill>
              </a:rPr>
              <a:t>BranchCache</a:t>
            </a:r>
            <a:r>
              <a:rPr lang="en-US" sz="1600" dirty="0" smtClean="0">
                <a:solidFill>
                  <a:prstClr val="white"/>
                </a:solidFill>
              </a:rPr>
              <a:t> can be deployed without branch by branch configuration.</a:t>
            </a:r>
          </a:p>
          <a:p>
            <a:r>
              <a:rPr lang="en-US" sz="1600" dirty="0" smtClean="0">
                <a:solidFill>
                  <a:prstClr val="white"/>
                </a:solidFill>
              </a:rPr>
              <a:t>New tools enable </a:t>
            </a:r>
            <a:r>
              <a:rPr lang="en-US" sz="1600" dirty="0" err="1" smtClean="0">
                <a:solidFill>
                  <a:prstClr val="white"/>
                </a:solidFill>
              </a:rPr>
              <a:t>prehashing</a:t>
            </a:r>
            <a:r>
              <a:rPr lang="en-US" sz="1600" dirty="0" smtClean="0">
                <a:solidFill>
                  <a:prstClr val="white"/>
                </a:solidFill>
              </a:rPr>
              <a:t> and preloading content from alternate media.</a:t>
            </a:r>
            <a:endParaRPr lang="en-US" dirty="0">
              <a:solidFill>
                <a:prstClr val="white"/>
              </a:solidFill>
            </a:endParaRPr>
          </a:p>
        </p:txBody>
      </p:sp>
      <p:sp>
        <p:nvSpPr>
          <p:cNvPr id="4" name="Rectangle 3"/>
          <p:cNvSpPr/>
          <p:nvPr/>
        </p:nvSpPr>
        <p:spPr>
          <a:xfrm>
            <a:off x="3460830" y="4143518"/>
            <a:ext cx="2430436" cy="1846659"/>
          </a:xfrm>
          <a:prstGeom prst="rect">
            <a:avLst/>
          </a:prstGeom>
        </p:spPr>
        <p:txBody>
          <a:bodyPr wrap="square">
            <a:spAutoFit/>
          </a:bodyPr>
          <a:lstStyle/>
          <a:p>
            <a:r>
              <a:rPr lang="en-US" b="1" dirty="0" smtClean="0">
                <a:solidFill>
                  <a:prstClr val="white"/>
                </a:solidFill>
                <a:latin typeface="Arial" pitchFamily="34" charset="0"/>
                <a:cs typeface="Arial" pitchFamily="34" charset="0"/>
              </a:rPr>
              <a:t>Scale</a:t>
            </a:r>
          </a:p>
          <a:p>
            <a:r>
              <a:rPr lang="en-US" sz="1600" dirty="0" err="1" smtClean="0">
                <a:solidFill>
                  <a:prstClr val="white"/>
                </a:solidFill>
              </a:rPr>
              <a:t>BranchCache</a:t>
            </a:r>
            <a:r>
              <a:rPr lang="en-US" sz="1600" dirty="0" smtClean="0">
                <a:solidFill>
                  <a:prstClr val="white"/>
                </a:solidFill>
              </a:rPr>
              <a:t> scales to larger offices, and can be used at HQ.</a:t>
            </a:r>
          </a:p>
          <a:p>
            <a:r>
              <a:rPr lang="en-US" sz="1600" dirty="0" smtClean="0">
                <a:solidFill>
                  <a:prstClr val="white"/>
                </a:solidFill>
              </a:rPr>
              <a:t>Multiple hosted cache servers can be deployed in a single office.</a:t>
            </a:r>
            <a:endParaRPr lang="en-US" sz="1600" dirty="0">
              <a:solidFill>
                <a:prstClr val="white"/>
              </a:solidFill>
            </a:endParaRPr>
          </a:p>
        </p:txBody>
      </p:sp>
      <p:sp>
        <p:nvSpPr>
          <p:cNvPr id="10" name="Rectangle 9"/>
          <p:cNvSpPr/>
          <p:nvPr/>
        </p:nvSpPr>
        <p:spPr>
          <a:xfrm>
            <a:off x="6405151" y="4151137"/>
            <a:ext cx="2122295" cy="1107996"/>
          </a:xfrm>
          <a:prstGeom prst="rect">
            <a:avLst/>
          </a:prstGeom>
        </p:spPr>
        <p:txBody>
          <a:bodyPr wrap="square">
            <a:spAutoFit/>
          </a:bodyPr>
          <a:lstStyle/>
          <a:p>
            <a:r>
              <a:rPr lang="en-US" b="1" dirty="0" smtClean="0">
                <a:solidFill>
                  <a:prstClr val="white"/>
                </a:solidFill>
                <a:latin typeface="Arial" pitchFamily="34" charset="0"/>
                <a:cs typeface="Arial" pitchFamily="34" charset="0"/>
              </a:rPr>
              <a:t>Cloud Ready</a:t>
            </a:r>
          </a:p>
          <a:p>
            <a:r>
              <a:rPr lang="en-US" sz="1600" dirty="0" err="1" smtClean="0">
                <a:solidFill>
                  <a:prstClr val="white"/>
                </a:solidFill>
              </a:rPr>
              <a:t>BranchCache</a:t>
            </a:r>
            <a:r>
              <a:rPr lang="en-US" sz="1600" dirty="0" smtClean="0">
                <a:solidFill>
                  <a:prstClr val="white"/>
                </a:solidFill>
              </a:rPr>
              <a:t> works everywhere you access the cloud from.</a:t>
            </a:r>
            <a:endParaRPr lang="en-US" sz="1600" dirty="0">
              <a:solidFill>
                <a:prstClr val="white"/>
              </a:solidFill>
            </a:endParaRPr>
          </a:p>
        </p:txBody>
      </p:sp>
      <p:sp>
        <p:nvSpPr>
          <p:cNvPr id="6" name="TextBox 5"/>
          <p:cNvSpPr txBox="1"/>
          <p:nvPr/>
        </p:nvSpPr>
        <p:spPr>
          <a:xfrm>
            <a:off x="304721" y="101026"/>
            <a:ext cx="5554341" cy="584775"/>
          </a:xfrm>
          <a:prstGeom prst="rect">
            <a:avLst/>
          </a:prstGeom>
          <a:noFill/>
        </p:spPr>
        <p:txBody>
          <a:bodyPr wrap="none" rtlCol="0">
            <a:spAutoFit/>
          </a:bodyPr>
          <a:lstStyle/>
          <a:p>
            <a:r>
              <a:rPr lang="en-US" sz="3200" b="1" dirty="0" err="1" smtClean="0">
                <a:latin typeface="Arial" pitchFamily="34" charset="0"/>
                <a:cs typeface="Arial" pitchFamily="34" charset="0"/>
              </a:rPr>
              <a:t>BranchCache</a:t>
            </a:r>
            <a:r>
              <a:rPr lang="en-US" sz="3200" b="1" dirty="0" smtClean="0">
                <a:latin typeface="Arial" pitchFamily="34" charset="0"/>
                <a:cs typeface="Arial" pitchFamily="34" charset="0"/>
              </a:rPr>
              <a:t> In Windows 8</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9921403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Hosted Cache </a:t>
            </a:r>
            <a:r>
              <a:rPr lang="en-US" dirty="0" err="1" smtClean="0">
                <a:solidFill>
                  <a:schemeClr val="tx1"/>
                </a:solidFill>
              </a:rPr>
              <a:t>vs</a:t>
            </a:r>
            <a:r>
              <a:rPr lang="en-US" dirty="0" smtClean="0">
                <a:solidFill>
                  <a:schemeClr val="tx1"/>
                </a:solidFill>
              </a:rPr>
              <a:t> Distributed Cache</a:t>
            </a:r>
            <a:endParaRPr lang="en-US" dirty="0">
              <a:solidFill>
                <a:schemeClr val="tx1"/>
              </a:solidFill>
            </a:endParaRPr>
          </a:p>
        </p:txBody>
      </p:sp>
      <p:grpSp>
        <p:nvGrpSpPr>
          <p:cNvPr id="10" name="Group 81"/>
          <p:cNvGrpSpPr/>
          <p:nvPr/>
        </p:nvGrpSpPr>
        <p:grpSpPr>
          <a:xfrm>
            <a:off x="-153591" y="3737124"/>
            <a:ext cx="6193428" cy="2527043"/>
            <a:chOff x="-115224" y="3737123"/>
            <a:chExt cx="4646281" cy="2527043"/>
          </a:xfrm>
        </p:grpSpPr>
        <p:sp>
          <p:nvSpPr>
            <p:cNvPr id="26" name="Round Same Side Corner Rectangle 25"/>
            <p:cNvSpPr/>
            <p:nvPr/>
          </p:nvSpPr>
          <p:spPr>
            <a:xfrm>
              <a:off x="458919" y="3737123"/>
              <a:ext cx="4072138" cy="2527043"/>
            </a:xfrm>
            <a:prstGeom prst="round2SameRect">
              <a:avLst>
                <a:gd name="adj1" fmla="val 7196"/>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useBgFill="1">
          <p:nvSpPr>
            <p:cNvPr id="27" name="Round Same Side Corner Rectangle 26"/>
            <p:cNvSpPr/>
            <p:nvPr/>
          </p:nvSpPr>
          <p:spPr>
            <a:xfrm>
              <a:off x="533200" y="3803798"/>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28" name="TextBox 27"/>
            <p:cNvSpPr txBox="1"/>
            <p:nvPr/>
          </p:nvSpPr>
          <p:spPr>
            <a:xfrm>
              <a:off x="668573" y="4315979"/>
              <a:ext cx="3739655" cy="1674305"/>
            </a:xfrm>
            <a:prstGeom prst="rect">
              <a:avLst/>
            </a:prstGeom>
            <a:noFill/>
          </p:spPr>
          <p:txBody>
            <a:bodyPr wrap="square" rtlCol="0">
              <a:spAutoFit/>
            </a:bodyPr>
            <a:lstStyle/>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Recommended for branches without any infrastructure</a:t>
              </a:r>
            </a:p>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Easy to deploy: Enabled on clients through Group Policy</a:t>
              </a:r>
            </a:p>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Cache availability decreases with laptops that go offline</a:t>
              </a:r>
            </a:p>
          </p:txBody>
        </p:sp>
        <p:grpSp>
          <p:nvGrpSpPr>
            <p:cNvPr id="11" name="Group 14"/>
            <p:cNvGrpSpPr/>
            <p:nvPr/>
          </p:nvGrpSpPr>
          <p:grpSpPr>
            <a:xfrm>
              <a:off x="-115224" y="4153508"/>
              <a:ext cx="4572000" cy="108858"/>
              <a:chOff x="-42012" y="1815192"/>
              <a:chExt cx="9235440" cy="108858"/>
            </a:xfrm>
          </p:grpSpPr>
          <p:sp useBgFill="1">
            <p:nvSpPr>
              <p:cNvPr id="32" name="Rectangle 31"/>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33" name="Rectangle 32"/>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grpSp>
        <p:sp useBgFill="1">
          <p:nvSpPr>
            <p:cNvPr id="30" name="Round Same Side Corner Rectangle 29"/>
            <p:cNvSpPr/>
            <p:nvPr/>
          </p:nvSpPr>
          <p:spPr>
            <a:xfrm>
              <a:off x="533200" y="3803797"/>
              <a:ext cx="3923576" cy="347789"/>
            </a:xfrm>
            <a:prstGeom prst="round2SameRect">
              <a:avLst>
                <a:gd name="adj1" fmla="val 47247"/>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31" name="TextBox 30"/>
            <p:cNvSpPr txBox="1">
              <a:spLocks noChangeArrowheads="1"/>
            </p:cNvSpPr>
            <p:nvPr/>
          </p:nvSpPr>
          <p:spPr bwMode="auto">
            <a:xfrm>
              <a:off x="668573" y="3912926"/>
              <a:ext cx="3574998" cy="402843"/>
            </a:xfrm>
            <a:prstGeom prst="rect">
              <a:avLst/>
            </a:prstGeom>
            <a:noFill/>
            <a:ln w="9525">
              <a:noFill/>
              <a:miter lim="800000"/>
              <a:headEnd/>
              <a:tailEnd/>
            </a:ln>
          </p:spPr>
          <p:txBody>
            <a:bodyPr wrap="square" lIns="91413" tIns="45708" rIns="91413" bIns="45708">
              <a:spAutoFit/>
            </a:bodyPr>
            <a:lstStyle/>
            <a:p>
              <a:pPr defTabSz="914363">
                <a:lnSpc>
                  <a:spcPts val="800"/>
                </a:lnSpc>
                <a:spcBef>
                  <a:spcPct val="50000"/>
                </a:spcBef>
                <a:defRPr/>
              </a:pPr>
              <a:r>
                <a:rPr lang="en-US" sz="2000" dirty="0">
                  <a:latin typeface="Segoe Light" pitchFamily="34" charset="0"/>
                </a:rPr>
                <a:t>Distributed Cache</a:t>
              </a:r>
            </a:p>
            <a:p>
              <a:pPr defTabSz="914363">
                <a:lnSpc>
                  <a:spcPts val="800"/>
                </a:lnSpc>
                <a:spcBef>
                  <a:spcPct val="50000"/>
                </a:spcBef>
                <a:defRPr/>
              </a:pPr>
              <a:r>
                <a:rPr lang="en-US" sz="1200" dirty="0">
                  <a:latin typeface="Segoe Light" pitchFamily="34" charset="0"/>
                </a:rPr>
                <a:t>Data cached amongst clients</a:t>
              </a:r>
            </a:p>
          </p:txBody>
        </p:sp>
      </p:grpSp>
      <p:grpSp>
        <p:nvGrpSpPr>
          <p:cNvPr id="12" name="Group 80"/>
          <p:cNvGrpSpPr/>
          <p:nvPr/>
        </p:nvGrpSpPr>
        <p:grpSpPr>
          <a:xfrm>
            <a:off x="6198543" y="3737123"/>
            <a:ext cx="6193428" cy="2530327"/>
            <a:chOff x="4650118" y="3725747"/>
            <a:chExt cx="4646281" cy="2530327"/>
          </a:xfrm>
        </p:grpSpPr>
        <p:sp>
          <p:nvSpPr>
            <p:cNvPr id="71" name="Round Same Side Corner Rectangle 70"/>
            <p:cNvSpPr/>
            <p:nvPr/>
          </p:nvSpPr>
          <p:spPr>
            <a:xfrm flipH="1">
              <a:off x="4650118" y="3725747"/>
              <a:ext cx="4072138" cy="2530327"/>
            </a:xfrm>
            <a:prstGeom prst="round2SameRect">
              <a:avLst>
                <a:gd name="adj1" fmla="val 8445"/>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useBgFill="1">
          <p:nvSpPr>
            <p:cNvPr id="72" name="Round Same Side Corner Rectangle 71"/>
            <p:cNvSpPr/>
            <p:nvPr/>
          </p:nvSpPr>
          <p:spPr>
            <a:xfrm flipH="1">
              <a:off x="4724399" y="3792423"/>
              <a:ext cx="3923576" cy="349671"/>
            </a:xfrm>
            <a:prstGeom prst="round2SameRect">
              <a:avLst>
                <a:gd name="adj1" fmla="val 50000"/>
                <a:gd name="adj2"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73" name="TextBox 72"/>
            <p:cNvSpPr txBox="1"/>
            <p:nvPr/>
          </p:nvSpPr>
          <p:spPr>
            <a:xfrm flipH="1">
              <a:off x="4882131" y="4304604"/>
              <a:ext cx="3739655" cy="1578894"/>
            </a:xfrm>
            <a:prstGeom prst="rect">
              <a:avLst/>
            </a:prstGeom>
            <a:noFill/>
          </p:spPr>
          <p:txBody>
            <a:bodyPr wrap="square" rtlCol="0">
              <a:spAutoFit/>
            </a:bodyPr>
            <a:lstStyle/>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Recommended for larger branches</a:t>
              </a:r>
            </a:p>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Cache stored centrally: can use existing server in the branch</a:t>
              </a:r>
            </a:p>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Cache availability is high</a:t>
              </a:r>
            </a:p>
            <a:p>
              <a:pPr marL="225425" indent="-225425" defTabSz="914363">
                <a:lnSpc>
                  <a:spcPct val="90000"/>
                </a:lnSpc>
                <a:spcBef>
                  <a:spcPct val="20000"/>
                </a:spcBef>
                <a:spcAft>
                  <a:spcPts val="600"/>
                </a:spcAft>
                <a:buClr>
                  <a:srgbClr val="1F497D">
                    <a:lumMod val="40000"/>
                    <a:lumOff val="60000"/>
                  </a:srgbClr>
                </a:buClr>
                <a:buSzPct val="80000"/>
                <a:buFontTx/>
                <a:buBlip>
                  <a:blip r:embed="rId3"/>
                </a:buBlip>
                <a:defRPr/>
              </a:pPr>
              <a:r>
                <a:rPr lang="en-US" sz="1600" dirty="0">
                  <a:latin typeface="Segoe Light"/>
                </a:rPr>
                <a:t>Enables branch-wide caching</a:t>
              </a:r>
            </a:p>
          </p:txBody>
        </p:sp>
        <p:grpSp>
          <p:nvGrpSpPr>
            <p:cNvPr id="13" name="Group 14"/>
            <p:cNvGrpSpPr/>
            <p:nvPr/>
          </p:nvGrpSpPr>
          <p:grpSpPr>
            <a:xfrm flipH="1">
              <a:off x="4724399" y="4142133"/>
              <a:ext cx="4572000" cy="108858"/>
              <a:chOff x="-42012" y="1815192"/>
              <a:chExt cx="9235440" cy="108858"/>
            </a:xfrm>
          </p:grpSpPr>
          <p:sp useBgFill="1">
            <p:nvSpPr>
              <p:cNvPr id="77" name="Rectangle 76"/>
              <p:cNvSpPr/>
              <p:nvPr/>
            </p:nvSpPr>
            <p:spPr>
              <a:xfrm>
                <a:off x="-42012" y="1815192"/>
                <a:ext cx="9235440" cy="1088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78" name="Rectangle 77"/>
              <p:cNvSpPr/>
              <p:nvPr/>
            </p:nvSpPr>
            <p:spPr>
              <a:xfrm>
                <a:off x="-42012" y="1815192"/>
                <a:ext cx="9235440" cy="108858"/>
              </a:xfrm>
              <a:prstGeom prst="rect">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grpSp>
        <p:sp useBgFill="1">
          <p:nvSpPr>
            <p:cNvPr id="75" name="Round Same Side Corner Rectangle 74"/>
            <p:cNvSpPr/>
            <p:nvPr/>
          </p:nvSpPr>
          <p:spPr>
            <a:xfrm flipH="1">
              <a:off x="4724399" y="3792423"/>
              <a:ext cx="3923576" cy="349671"/>
            </a:xfrm>
            <a:prstGeom prst="round2SameRect">
              <a:avLst>
                <a:gd name="adj1" fmla="val 50000"/>
                <a:gd name="adj2" fmla="val 0"/>
              </a:avLst>
            </a:prstGeom>
            <a:solidFill>
              <a:schemeClr val="tx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
          <p:nvSpPr>
            <p:cNvPr id="76" name="TextBox 75"/>
            <p:cNvSpPr txBox="1">
              <a:spLocks noChangeArrowheads="1"/>
            </p:cNvSpPr>
            <p:nvPr/>
          </p:nvSpPr>
          <p:spPr bwMode="auto">
            <a:xfrm flipH="1">
              <a:off x="4882131" y="3785941"/>
              <a:ext cx="3574998" cy="510885"/>
            </a:xfrm>
            <a:prstGeom prst="rect">
              <a:avLst/>
            </a:prstGeom>
            <a:noFill/>
            <a:ln w="9525">
              <a:noFill/>
              <a:miter lim="800000"/>
              <a:headEnd/>
              <a:tailEnd/>
            </a:ln>
          </p:spPr>
          <p:txBody>
            <a:bodyPr wrap="square" lIns="91413" tIns="45708" rIns="91413" bIns="45708">
              <a:spAutoFit/>
            </a:bodyPr>
            <a:lstStyle/>
            <a:p>
              <a:pPr defTabSz="914363">
                <a:lnSpc>
                  <a:spcPct val="85000"/>
                </a:lnSpc>
                <a:spcBef>
                  <a:spcPct val="50000"/>
                </a:spcBef>
                <a:defRPr/>
              </a:pPr>
              <a:r>
                <a:rPr lang="en-US" sz="2000" dirty="0">
                  <a:latin typeface="Segoe Light" pitchFamily="34" charset="0"/>
                </a:rPr>
                <a:t>Hosted Cache </a:t>
              </a:r>
              <a:br>
                <a:rPr lang="en-US" sz="2000" dirty="0">
                  <a:latin typeface="Segoe Light" pitchFamily="34" charset="0"/>
                </a:rPr>
              </a:br>
              <a:r>
                <a:rPr lang="en-US" sz="1200" dirty="0">
                  <a:latin typeface="Segoe Light" pitchFamily="34" charset="0"/>
                </a:rPr>
                <a:t>Data cached  at hosted cache server </a:t>
              </a:r>
            </a:p>
          </p:txBody>
        </p:sp>
      </p:grpSp>
      <p:sp>
        <p:nvSpPr>
          <p:cNvPr id="103" name="Rectangle 102"/>
          <p:cNvSpPr/>
          <p:nvPr/>
        </p:nvSpPr>
        <p:spPr>
          <a:xfrm>
            <a:off x="625381" y="1555484"/>
            <a:ext cx="10867079" cy="646331"/>
          </a:xfrm>
          <a:prstGeom prst="rect">
            <a:avLst/>
          </a:prstGeom>
        </p:spPr>
        <p:txBody>
          <a:bodyPr wrap="square">
            <a:spAutoFit/>
          </a:bodyPr>
          <a:lstStyle/>
          <a:p>
            <a:pPr defTabSz="914363">
              <a:buFont typeface="Arial" pitchFamily="34" charset="0"/>
              <a:buChar char="•"/>
            </a:pPr>
            <a:endParaRPr lang="en-US" dirty="0"/>
          </a:p>
          <a:p>
            <a:pPr defTabSz="914363">
              <a:buFont typeface="Arial" pitchFamily="34" charset="0"/>
              <a:buChar char="•"/>
            </a:pPr>
            <a:endParaRPr lang="en-US" dirty="0"/>
          </a:p>
        </p:txBody>
      </p:sp>
      <p:pic>
        <p:nvPicPr>
          <p:cNvPr id="104" name="Picture 103" descr="building store retail store small business white.png"/>
          <p:cNvPicPr>
            <a:picLocks noChangeAspect="1"/>
          </p:cNvPicPr>
          <p:nvPr/>
        </p:nvPicPr>
        <p:blipFill>
          <a:blip r:embed="rId4" cstate="screen"/>
          <a:stretch>
            <a:fillRect/>
          </a:stretch>
        </p:blipFill>
        <p:spPr>
          <a:xfrm>
            <a:off x="2420813" y="2628220"/>
            <a:ext cx="1228452" cy="744737"/>
          </a:xfrm>
          <a:prstGeom prst="rect">
            <a:avLst/>
          </a:prstGeom>
        </p:spPr>
      </p:pic>
      <p:grpSp>
        <p:nvGrpSpPr>
          <p:cNvPr id="91" name="Group 90"/>
          <p:cNvGrpSpPr/>
          <p:nvPr/>
        </p:nvGrpSpPr>
        <p:grpSpPr>
          <a:xfrm>
            <a:off x="9141619" y="1809048"/>
            <a:ext cx="2539339" cy="1295400"/>
            <a:chOff x="6858000" y="1809048"/>
            <a:chExt cx="1905000" cy="1295400"/>
          </a:xfrm>
        </p:grpSpPr>
        <p:sp>
          <p:nvSpPr>
            <p:cNvPr id="101" name="Oval 100"/>
            <p:cNvSpPr/>
            <p:nvPr/>
          </p:nvSpPr>
          <p:spPr bwMode="auto">
            <a:xfrm>
              <a:off x="6858000" y="1809048"/>
              <a:ext cx="1905000" cy="12954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nvGrpSpPr>
            <p:cNvPr id="105" name="Group 115"/>
            <p:cNvGrpSpPr/>
            <p:nvPr/>
          </p:nvGrpSpPr>
          <p:grpSpPr>
            <a:xfrm>
              <a:off x="6991104" y="2123402"/>
              <a:ext cx="1591249" cy="455540"/>
              <a:chOff x="7162800" y="4343400"/>
              <a:chExt cx="1710424" cy="550095"/>
            </a:xfrm>
          </p:grpSpPr>
          <p:grpSp>
            <p:nvGrpSpPr>
              <p:cNvPr id="106" name="Group 74"/>
              <p:cNvGrpSpPr/>
              <p:nvPr/>
            </p:nvGrpSpPr>
            <p:grpSpPr>
              <a:xfrm>
                <a:off x="7162800" y="4360095"/>
                <a:ext cx="1710424" cy="533400"/>
                <a:chOff x="7052576" y="2133600"/>
                <a:chExt cx="1710424" cy="533400"/>
              </a:xfrm>
            </p:grpSpPr>
            <p:pic>
              <p:nvPicPr>
                <p:cNvPr id="109" name="Picture 108" descr="j0431566.png"/>
                <p:cNvPicPr>
                  <a:picLocks noChangeAspect="1"/>
                </p:cNvPicPr>
                <p:nvPr/>
              </p:nvPicPr>
              <p:blipFill>
                <a:blip r:embed="rId5" cstate="screen"/>
                <a:stretch>
                  <a:fillRect/>
                </a:stretch>
              </p:blipFill>
              <p:spPr>
                <a:xfrm flipH="1">
                  <a:off x="7395476" y="2133600"/>
                  <a:ext cx="338824" cy="335563"/>
                </a:xfrm>
                <a:prstGeom prst="rect">
                  <a:avLst/>
                </a:prstGeom>
              </p:spPr>
            </p:pic>
            <p:pic>
              <p:nvPicPr>
                <p:cNvPr id="110" name="Picture 109" descr="j0431566.png"/>
                <p:cNvPicPr>
                  <a:picLocks noChangeAspect="1"/>
                </p:cNvPicPr>
                <p:nvPr/>
              </p:nvPicPr>
              <p:blipFill>
                <a:blip r:embed="rId5" cstate="screen"/>
                <a:stretch>
                  <a:fillRect/>
                </a:stretch>
              </p:blipFill>
              <p:spPr>
                <a:xfrm flipH="1">
                  <a:off x="8424176" y="2133600"/>
                  <a:ext cx="338824" cy="335563"/>
                </a:xfrm>
                <a:prstGeom prst="rect">
                  <a:avLst/>
                </a:prstGeom>
              </p:spPr>
            </p:pic>
            <p:pic>
              <p:nvPicPr>
                <p:cNvPr id="111" name="Picture 110" descr="j0431566.png"/>
                <p:cNvPicPr>
                  <a:picLocks noChangeAspect="1"/>
                </p:cNvPicPr>
                <p:nvPr/>
              </p:nvPicPr>
              <p:blipFill>
                <a:blip r:embed="rId5" cstate="screen"/>
                <a:stretch>
                  <a:fillRect/>
                </a:stretch>
              </p:blipFill>
              <p:spPr>
                <a:xfrm flipH="1">
                  <a:off x="8081276" y="2133600"/>
                  <a:ext cx="338824" cy="335563"/>
                </a:xfrm>
                <a:prstGeom prst="rect">
                  <a:avLst/>
                </a:prstGeom>
              </p:spPr>
            </p:pic>
            <p:pic>
              <p:nvPicPr>
                <p:cNvPr id="112" name="Picture 111" descr="j0431566.png"/>
                <p:cNvPicPr>
                  <a:picLocks noChangeAspect="1"/>
                </p:cNvPicPr>
                <p:nvPr/>
              </p:nvPicPr>
              <p:blipFill>
                <a:blip r:embed="rId5" cstate="screen"/>
                <a:stretch>
                  <a:fillRect/>
                </a:stretch>
              </p:blipFill>
              <p:spPr>
                <a:xfrm flipH="1">
                  <a:off x="7052576" y="2133600"/>
                  <a:ext cx="338824" cy="335563"/>
                </a:xfrm>
                <a:prstGeom prst="rect">
                  <a:avLst/>
                </a:prstGeom>
              </p:spPr>
            </p:pic>
            <p:cxnSp>
              <p:nvCxnSpPr>
                <p:cNvPr id="113" name="Straight Connector 112"/>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07" name="Picture 106" descr="j0431566.png"/>
              <p:cNvPicPr>
                <a:picLocks noChangeAspect="1"/>
              </p:cNvPicPr>
              <p:nvPr/>
            </p:nvPicPr>
            <p:blipFill>
              <a:blip r:embed="rId5" cstate="screen"/>
              <a:stretch>
                <a:fillRect/>
              </a:stretch>
            </p:blipFill>
            <p:spPr>
              <a:xfrm flipH="1">
                <a:off x="7848600" y="4343400"/>
                <a:ext cx="338824" cy="335563"/>
              </a:xfrm>
              <a:prstGeom prst="rect">
                <a:avLst/>
              </a:prstGeom>
            </p:spPr>
          </p:pic>
          <p:cxnSp>
            <p:nvCxnSpPr>
              <p:cNvPr id="108" name="Straight Connector 107"/>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117" name="Group 139"/>
            <p:cNvGrpSpPr/>
            <p:nvPr/>
          </p:nvGrpSpPr>
          <p:grpSpPr>
            <a:xfrm>
              <a:off x="7536731" y="2438913"/>
              <a:ext cx="490986" cy="567919"/>
              <a:chOff x="7749292" y="4724401"/>
              <a:chExt cx="527758" cy="685800"/>
            </a:xfrm>
          </p:grpSpPr>
          <p:pic>
            <p:nvPicPr>
              <p:cNvPr id="118" name="Picture 20" descr="Host Integration Server (HIS) sm"/>
              <p:cNvPicPr>
                <a:picLocks noChangeAspect="1" noChangeArrowheads="1"/>
              </p:cNvPicPr>
              <p:nvPr/>
            </p:nvPicPr>
            <p:blipFill>
              <a:blip r:embed="rId6" cstate="screen">
                <a:lum bright="-10000" contrast="40000"/>
              </a:blip>
              <a:srcRect/>
              <a:stretch>
                <a:fillRect/>
              </a:stretch>
            </p:blipFill>
            <p:spPr bwMode="auto">
              <a:xfrm>
                <a:off x="7824847" y="4724401"/>
                <a:ext cx="452203" cy="578667"/>
              </a:xfrm>
              <a:prstGeom prst="rect">
                <a:avLst/>
              </a:prstGeom>
              <a:noFill/>
              <a:ln w="9525">
                <a:noFill/>
                <a:miter lim="800000"/>
                <a:headEnd/>
                <a:tailEnd/>
              </a:ln>
            </p:spPr>
          </p:pic>
          <p:pic>
            <p:nvPicPr>
              <p:cNvPr id="119" name="Picture 7"/>
              <p:cNvPicPr>
                <a:picLocks noChangeAspect="1" noChangeArrowheads="1"/>
              </p:cNvPicPr>
              <p:nvPr/>
            </p:nvPicPr>
            <p:blipFill>
              <a:blip r:embed="rId7" cstate="print">
                <a:lum bright="-10000" contrast="40000"/>
              </a:blip>
              <a:srcRect/>
              <a:stretch>
                <a:fillRect/>
              </a:stretch>
            </p:blipFill>
            <p:spPr bwMode="auto">
              <a:xfrm>
                <a:off x="7982174" y="5105401"/>
                <a:ext cx="180442" cy="153155"/>
              </a:xfrm>
              <a:prstGeom prst="rect">
                <a:avLst/>
              </a:prstGeom>
              <a:noFill/>
              <a:ln w="9525">
                <a:noFill/>
                <a:miter lim="800000"/>
                <a:headEnd/>
                <a:tailEnd/>
              </a:ln>
              <a:effectLst/>
            </p:spPr>
          </p:pic>
          <p:pic>
            <p:nvPicPr>
              <p:cNvPr id="120" name="Picture 10"/>
              <p:cNvPicPr>
                <a:picLocks noChangeAspect="1" noChangeArrowheads="1"/>
              </p:cNvPicPr>
              <p:nvPr/>
            </p:nvPicPr>
            <p:blipFill>
              <a:blip r:embed="rId8" cstate="print">
                <a:lum bright="-10000" contrast="40000"/>
              </a:blip>
              <a:srcRect/>
              <a:stretch>
                <a:fillRect/>
              </a:stretch>
            </p:blipFill>
            <p:spPr bwMode="auto">
              <a:xfrm>
                <a:off x="7749292" y="5105401"/>
                <a:ext cx="180442" cy="153155"/>
              </a:xfrm>
              <a:prstGeom prst="rect">
                <a:avLst/>
              </a:prstGeom>
              <a:noFill/>
              <a:ln w="9525">
                <a:noFill/>
                <a:miter lim="800000"/>
                <a:headEnd/>
                <a:tailEnd/>
              </a:ln>
              <a:effectLst/>
            </p:spPr>
          </p:pic>
          <p:pic>
            <p:nvPicPr>
              <p:cNvPr id="121" name="Picture 8"/>
              <p:cNvPicPr>
                <a:picLocks noChangeAspect="1" noChangeArrowheads="1"/>
              </p:cNvPicPr>
              <p:nvPr/>
            </p:nvPicPr>
            <p:blipFill>
              <a:blip r:embed="rId9" cstate="print">
                <a:lum bright="-10000" contrast="40000"/>
              </a:blip>
              <a:srcRect/>
              <a:stretch>
                <a:fillRect/>
              </a:stretch>
            </p:blipFill>
            <p:spPr bwMode="auto">
              <a:xfrm>
                <a:off x="7905243" y="5241159"/>
                <a:ext cx="174264" cy="169042"/>
              </a:xfrm>
              <a:prstGeom prst="rect">
                <a:avLst/>
              </a:prstGeom>
              <a:noFill/>
              <a:ln w="9525">
                <a:noFill/>
                <a:miter lim="800000"/>
                <a:headEnd/>
                <a:tailEnd/>
              </a:ln>
              <a:effectLst/>
            </p:spPr>
          </p:pic>
        </p:grpSp>
      </p:grpSp>
      <p:pic>
        <p:nvPicPr>
          <p:cNvPr id="122" name="Picture 121" descr="building store retail store small business white.png"/>
          <p:cNvPicPr>
            <a:picLocks noChangeAspect="1"/>
          </p:cNvPicPr>
          <p:nvPr/>
        </p:nvPicPr>
        <p:blipFill>
          <a:blip r:embed="rId4" cstate="screen">
            <a:lum bright="-10000"/>
          </a:blip>
          <a:stretch>
            <a:fillRect/>
          </a:stretch>
        </p:blipFill>
        <p:spPr>
          <a:xfrm>
            <a:off x="8563074" y="2628220"/>
            <a:ext cx="1228452" cy="744737"/>
          </a:xfrm>
          <a:prstGeom prst="rect">
            <a:avLst/>
          </a:prstGeom>
        </p:spPr>
      </p:pic>
      <p:grpSp>
        <p:nvGrpSpPr>
          <p:cNvPr id="92" name="Group 91"/>
          <p:cNvGrpSpPr/>
          <p:nvPr/>
        </p:nvGrpSpPr>
        <p:grpSpPr>
          <a:xfrm>
            <a:off x="3260393" y="1176872"/>
            <a:ext cx="5721670" cy="1672205"/>
            <a:chOff x="2445932" y="1176871"/>
            <a:chExt cx="4292370" cy="1672205"/>
          </a:xfrm>
        </p:grpSpPr>
        <p:sp>
          <p:nvSpPr>
            <p:cNvPr id="124" name="Content Placeholder 3"/>
            <p:cNvSpPr txBox="1">
              <a:spLocks/>
            </p:cNvSpPr>
            <p:nvPr/>
          </p:nvSpPr>
          <p:spPr>
            <a:xfrm>
              <a:off x="3245070" y="2318798"/>
              <a:ext cx="2622956" cy="276999"/>
            </a:xfrm>
            <a:prstGeom prst="rect">
              <a:avLst/>
            </a:prstGeom>
          </p:spPr>
          <p:txBody>
            <a:bodyPr vert="horz" wrap="square" lIns="0" tIns="0" rIns="0" bIns="0" rtlCol="0">
              <a:spAutoFit/>
            </a:bodyPr>
            <a:lstStyle/>
            <a:p>
              <a:pPr marL="347914" indent="-347914" algn="ctr" defTabSz="914363">
                <a:lnSpc>
                  <a:spcPct val="90000"/>
                </a:lnSpc>
                <a:spcBef>
                  <a:spcPct val="20000"/>
                </a:spcBef>
                <a:defRPr/>
              </a:pPr>
              <a:r>
                <a:rPr lang="en-US" sz="2000" b="1" dirty="0">
                  <a:effectLst>
                    <a:outerShdw blurRad="38100" dist="38100" dir="2700000" algn="tl">
                      <a:srgbClr val="000000">
                        <a:alpha val="43137"/>
                      </a:srgbClr>
                    </a:outerShdw>
                  </a:effectLst>
                  <a:latin typeface="Segoe Light" pitchFamily="34" charset="0"/>
                </a:rPr>
                <a:t>Enterprise</a:t>
              </a:r>
            </a:p>
          </p:txBody>
        </p:sp>
        <p:grpSp>
          <p:nvGrpSpPr>
            <p:cNvPr id="125" name="Group 64"/>
            <p:cNvGrpSpPr/>
            <p:nvPr/>
          </p:nvGrpSpPr>
          <p:grpSpPr>
            <a:xfrm>
              <a:off x="4168929" y="1176871"/>
              <a:ext cx="779798" cy="1103322"/>
              <a:chOff x="4114800" y="2628900"/>
              <a:chExt cx="838200" cy="1332336"/>
            </a:xfrm>
          </p:grpSpPr>
          <p:pic>
            <p:nvPicPr>
              <p:cNvPr id="136" name="Picture 135" descr="highrise, office building skyscraper enterprise sand.png"/>
              <p:cNvPicPr>
                <a:picLocks noChangeAspect="1"/>
              </p:cNvPicPr>
              <p:nvPr/>
            </p:nvPicPr>
            <p:blipFill>
              <a:blip r:embed="rId10" cstate="print">
                <a:grayscl/>
                <a:lum contrast="40000"/>
              </a:blip>
              <a:stretch>
                <a:fillRect/>
              </a:stretch>
            </p:blipFill>
            <p:spPr>
              <a:xfrm>
                <a:off x="4114800" y="2628900"/>
                <a:ext cx="838200" cy="1257300"/>
              </a:xfrm>
              <a:prstGeom prst="rect">
                <a:avLst/>
              </a:prstGeom>
            </p:spPr>
          </p:pic>
          <p:pic>
            <p:nvPicPr>
              <p:cNvPr id="137"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215535" y="3352800"/>
                <a:ext cx="380972" cy="574375"/>
              </a:xfrm>
              <a:prstGeom prst="rect">
                <a:avLst/>
              </a:prstGeom>
              <a:noFill/>
              <a:ln w="9525">
                <a:noFill/>
                <a:miter lim="800000"/>
                <a:headEnd/>
                <a:tailEnd/>
              </a:ln>
            </p:spPr>
          </p:pic>
          <p:pic>
            <p:nvPicPr>
              <p:cNvPr id="138" name="Picture 20" descr="Host Integration Server (HIS) sm"/>
              <p:cNvPicPr>
                <a:picLocks noChangeAspect="1" noChangeArrowheads="1"/>
              </p:cNvPicPr>
              <p:nvPr/>
            </p:nvPicPr>
            <p:blipFill>
              <a:blip r:embed="rId11" cstate="screen">
                <a:grayscl/>
                <a:lum contrast="40000"/>
              </a:blip>
              <a:srcRect/>
              <a:stretch>
                <a:fillRect/>
              </a:stretch>
            </p:blipFill>
            <p:spPr bwMode="auto">
              <a:xfrm>
                <a:off x="4495800" y="3386861"/>
                <a:ext cx="380972" cy="574375"/>
              </a:xfrm>
              <a:prstGeom prst="rect">
                <a:avLst/>
              </a:prstGeom>
              <a:noFill/>
              <a:ln w="9525">
                <a:noFill/>
                <a:miter lim="800000"/>
                <a:headEnd/>
                <a:tailEnd/>
              </a:ln>
            </p:spPr>
          </p:pic>
        </p:grpSp>
        <p:pic>
          <p:nvPicPr>
            <p:cNvPr id="126" name="Picture 3" descr="C:\Users\aheaton\Desktop\New Folder (4)\double headed arrow 5b.png"/>
            <p:cNvPicPr>
              <a:picLocks noChangeAspect="1" noChangeArrowheads="1"/>
            </p:cNvPicPr>
            <p:nvPr/>
          </p:nvPicPr>
          <p:blipFill>
            <a:blip r:embed="rId12" cstate="print"/>
            <a:srcRect/>
            <a:stretch>
              <a:fillRect/>
            </a:stretch>
          </p:blipFill>
          <p:spPr bwMode="auto">
            <a:xfrm rot="9188808">
              <a:off x="2445932" y="2132408"/>
              <a:ext cx="2315266" cy="414107"/>
            </a:xfrm>
            <a:prstGeom prst="rect">
              <a:avLst/>
            </a:prstGeom>
            <a:noFill/>
            <a:ln>
              <a:noFill/>
            </a:ln>
          </p:spPr>
        </p:pic>
        <p:pic>
          <p:nvPicPr>
            <p:cNvPr id="127" name="Picture 3" descr="C:\Users\aheaton\Desktop\New Folder (4)\double headed arrow 5b.png"/>
            <p:cNvPicPr>
              <a:picLocks noChangeAspect="1" noChangeArrowheads="1"/>
            </p:cNvPicPr>
            <p:nvPr/>
          </p:nvPicPr>
          <p:blipFill>
            <a:blip r:embed="rId13" cstate="print"/>
            <a:srcRect/>
            <a:stretch>
              <a:fillRect/>
            </a:stretch>
          </p:blipFill>
          <p:spPr bwMode="auto">
            <a:xfrm rot="12608733">
              <a:off x="4329595" y="2215052"/>
              <a:ext cx="2408707" cy="414107"/>
            </a:xfrm>
            <a:prstGeom prst="rect">
              <a:avLst/>
            </a:prstGeom>
            <a:noFill/>
            <a:ln>
              <a:noFill/>
            </a:ln>
          </p:spPr>
        </p:pic>
        <p:pic>
          <p:nvPicPr>
            <p:cNvPr id="128"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6082978" y="2609288"/>
              <a:ext cx="106239" cy="113584"/>
            </a:xfrm>
            <a:prstGeom prst="rect">
              <a:avLst/>
            </a:prstGeom>
            <a:noFill/>
          </p:spPr>
        </p:pic>
        <p:pic>
          <p:nvPicPr>
            <p:cNvPr id="129" name="Picture 7"/>
            <p:cNvPicPr>
              <a:picLocks noChangeAspect="1" noChangeArrowheads="1"/>
            </p:cNvPicPr>
            <p:nvPr/>
          </p:nvPicPr>
          <p:blipFill>
            <a:blip r:embed="rId7" cstate="print"/>
            <a:srcRect/>
            <a:stretch>
              <a:fillRect/>
            </a:stretch>
          </p:blipFill>
          <p:spPr bwMode="auto">
            <a:xfrm>
              <a:off x="6295650" y="2722872"/>
              <a:ext cx="141781" cy="126204"/>
            </a:xfrm>
            <a:prstGeom prst="rect">
              <a:avLst/>
            </a:prstGeom>
            <a:noFill/>
            <a:ln w="9525">
              <a:noFill/>
              <a:miter lim="800000"/>
              <a:headEnd/>
              <a:tailEnd/>
            </a:ln>
            <a:effectLst/>
          </p:spPr>
        </p:pic>
        <p:pic>
          <p:nvPicPr>
            <p:cNvPr id="130" name="Picture 8"/>
            <p:cNvPicPr>
              <a:picLocks noChangeAspect="1" noChangeArrowheads="1"/>
            </p:cNvPicPr>
            <p:nvPr/>
          </p:nvPicPr>
          <p:blipFill>
            <a:blip r:embed="rId9" cstate="print"/>
            <a:srcRect/>
            <a:stretch>
              <a:fillRect/>
            </a:stretch>
          </p:blipFill>
          <p:spPr bwMode="auto">
            <a:xfrm>
              <a:off x="5799415" y="2470464"/>
              <a:ext cx="124059" cy="126204"/>
            </a:xfrm>
            <a:prstGeom prst="rect">
              <a:avLst/>
            </a:prstGeom>
            <a:noFill/>
            <a:ln w="9525">
              <a:noFill/>
              <a:miter lim="800000"/>
              <a:headEnd/>
              <a:tailEnd/>
            </a:ln>
            <a:effectLst/>
          </p:spPr>
        </p:pic>
        <p:pic>
          <p:nvPicPr>
            <p:cNvPr id="131" name="Picture 10"/>
            <p:cNvPicPr>
              <a:picLocks noChangeAspect="1" noChangeArrowheads="1"/>
            </p:cNvPicPr>
            <p:nvPr/>
          </p:nvPicPr>
          <p:blipFill>
            <a:blip r:embed="rId8" cstate="print"/>
            <a:srcRect/>
            <a:stretch>
              <a:fillRect/>
            </a:stretch>
          </p:blipFill>
          <p:spPr bwMode="auto">
            <a:xfrm>
              <a:off x="5515852" y="2344259"/>
              <a:ext cx="141781" cy="126204"/>
            </a:xfrm>
            <a:prstGeom prst="rect">
              <a:avLst/>
            </a:prstGeom>
            <a:noFill/>
            <a:ln w="9525">
              <a:noFill/>
              <a:miter lim="800000"/>
              <a:headEnd/>
              <a:tailEnd/>
            </a:ln>
            <a:effectLst/>
          </p:spPr>
        </p:pic>
        <p:pic>
          <p:nvPicPr>
            <p:cNvPr id="132" name="Picture 13" descr="E:\Artwork_Imagery\Icons - Illustrations\documents folders Pages\data page.png"/>
            <p:cNvPicPr>
              <a:picLocks noChangeAspect="1" noChangeArrowheads="1"/>
            </p:cNvPicPr>
            <p:nvPr/>
          </p:nvPicPr>
          <p:blipFill>
            <a:blip r:embed="rId14" cstate="print"/>
            <a:srcRect/>
            <a:stretch>
              <a:fillRect/>
            </a:stretch>
          </p:blipFill>
          <p:spPr bwMode="auto">
            <a:xfrm>
              <a:off x="2892896" y="2533566"/>
              <a:ext cx="106239" cy="113584"/>
            </a:xfrm>
            <a:prstGeom prst="rect">
              <a:avLst/>
            </a:prstGeom>
            <a:noFill/>
          </p:spPr>
        </p:pic>
        <p:pic>
          <p:nvPicPr>
            <p:cNvPr id="133" name="Picture 7"/>
            <p:cNvPicPr>
              <a:picLocks noChangeAspect="1" noChangeArrowheads="1"/>
            </p:cNvPicPr>
            <p:nvPr/>
          </p:nvPicPr>
          <p:blipFill>
            <a:blip r:embed="rId7" cstate="print"/>
            <a:srcRect/>
            <a:stretch>
              <a:fillRect/>
            </a:stretch>
          </p:blipFill>
          <p:spPr bwMode="auto">
            <a:xfrm>
              <a:off x="3105568" y="2407361"/>
              <a:ext cx="141781" cy="126204"/>
            </a:xfrm>
            <a:prstGeom prst="rect">
              <a:avLst/>
            </a:prstGeom>
            <a:noFill/>
            <a:ln w="9525">
              <a:noFill/>
              <a:miter lim="800000"/>
              <a:headEnd/>
              <a:tailEnd/>
            </a:ln>
            <a:effectLst/>
          </p:spPr>
        </p:pic>
        <p:pic>
          <p:nvPicPr>
            <p:cNvPr id="134" name="Picture 8"/>
            <p:cNvPicPr>
              <a:picLocks noChangeAspect="1" noChangeArrowheads="1"/>
            </p:cNvPicPr>
            <p:nvPr/>
          </p:nvPicPr>
          <p:blipFill>
            <a:blip r:embed="rId9" cstate="print"/>
            <a:srcRect/>
            <a:stretch>
              <a:fillRect/>
            </a:stretch>
          </p:blipFill>
          <p:spPr bwMode="auto">
            <a:xfrm>
              <a:off x="3406854" y="2281157"/>
              <a:ext cx="124059" cy="126204"/>
            </a:xfrm>
            <a:prstGeom prst="rect">
              <a:avLst/>
            </a:prstGeom>
            <a:noFill/>
            <a:ln w="9525">
              <a:noFill/>
              <a:miter lim="800000"/>
              <a:headEnd/>
              <a:tailEnd/>
            </a:ln>
            <a:effectLst/>
          </p:spPr>
        </p:pic>
        <p:pic>
          <p:nvPicPr>
            <p:cNvPr id="135" name="Picture 10"/>
            <p:cNvPicPr>
              <a:picLocks noChangeAspect="1" noChangeArrowheads="1"/>
            </p:cNvPicPr>
            <p:nvPr/>
          </p:nvPicPr>
          <p:blipFill>
            <a:blip r:embed="rId8" cstate="print"/>
            <a:srcRect/>
            <a:stretch>
              <a:fillRect/>
            </a:stretch>
          </p:blipFill>
          <p:spPr bwMode="auto">
            <a:xfrm>
              <a:off x="3672694" y="2154953"/>
              <a:ext cx="141781" cy="126204"/>
            </a:xfrm>
            <a:prstGeom prst="rect">
              <a:avLst/>
            </a:prstGeom>
            <a:noFill/>
            <a:ln w="9525">
              <a:noFill/>
              <a:miter lim="800000"/>
              <a:headEnd/>
              <a:tailEnd/>
            </a:ln>
            <a:effectLst/>
          </p:spPr>
        </p:pic>
        <p:pic>
          <p:nvPicPr>
            <p:cNvPr id="139" name="Picture 9"/>
            <p:cNvPicPr>
              <a:picLocks noChangeAspect="1" noChangeArrowheads="1"/>
            </p:cNvPicPr>
            <p:nvPr/>
          </p:nvPicPr>
          <p:blipFill>
            <a:blip r:embed="rId15" cstate="print"/>
            <a:srcRect/>
            <a:stretch>
              <a:fillRect/>
            </a:stretch>
          </p:blipFill>
          <p:spPr bwMode="auto">
            <a:xfrm>
              <a:off x="2666770" y="2659770"/>
              <a:ext cx="115197" cy="86765"/>
            </a:xfrm>
            <a:prstGeom prst="rect">
              <a:avLst/>
            </a:prstGeom>
            <a:noFill/>
            <a:ln w="9525">
              <a:noFill/>
              <a:miter lim="800000"/>
              <a:headEnd/>
              <a:tailEnd/>
            </a:ln>
            <a:effectLst/>
          </p:spPr>
        </p:pic>
        <p:pic>
          <p:nvPicPr>
            <p:cNvPr id="140" name="Picture 9"/>
            <p:cNvPicPr>
              <a:picLocks noChangeAspect="1" noChangeArrowheads="1"/>
            </p:cNvPicPr>
            <p:nvPr/>
          </p:nvPicPr>
          <p:blipFill>
            <a:blip r:embed="rId15" cstate="print"/>
            <a:srcRect/>
            <a:stretch>
              <a:fillRect/>
            </a:stretch>
          </p:blipFill>
          <p:spPr bwMode="auto">
            <a:xfrm>
              <a:off x="5147945" y="2154953"/>
              <a:ext cx="115197" cy="86765"/>
            </a:xfrm>
            <a:prstGeom prst="rect">
              <a:avLst/>
            </a:prstGeom>
            <a:noFill/>
            <a:ln w="9525">
              <a:noFill/>
              <a:miter lim="800000"/>
              <a:headEnd/>
              <a:tailEnd/>
            </a:ln>
            <a:effectLst/>
          </p:spPr>
        </p:pic>
      </p:grpSp>
      <p:grpSp>
        <p:nvGrpSpPr>
          <p:cNvPr id="90" name="Group 89"/>
          <p:cNvGrpSpPr/>
          <p:nvPr/>
        </p:nvGrpSpPr>
        <p:grpSpPr>
          <a:xfrm>
            <a:off x="609441" y="1809048"/>
            <a:ext cx="2539339" cy="1447800"/>
            <a:chOff x="457200" y="1809048"/>
            <a:chExt cx="1905000" cy="1447800"/>
          </a:xfrm>
        </p:grpSpPr>
        <p:sp>
          <p:nvSpPr>
            <p:cNvPr id="102" name="Oval 101"/>
            <p:cNvSpPr/>
            <p:nvPr/>
          </p:nvSpPr>
          <p:spPr bwMode="auto">
            <a:xfrm>
              <a:off x="457200" y="1809048"/>
              <a:ext cx="1905000" cy="1447800"/>
            </a:xfrm>
            <a:prstGeom prst="ellipse">
              <a:avLst/>
            </a:prstGeom>
            <a:noFill/>
            <a:ln w="28575">
              <a:solidFill>
                <a:schemeClr val="tx1">
                  <a:lumMod val="65000"/>
                  <a:lumOff val="35000"/>
                </a:scheme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nvGrpSpPr>
            <p:cNvPr id="141" name="Group 187"/>
            <p:cNvGrpSpPr/>
            <p:nvPr/>
          </p:nvGrpSpPr>
          <p:grpSpPr>
            <a:xfrm>
              <a:off x="681831" y="1877070"/>
              <a:ext cx="1346923" cy="1350619"/>
              <a:chOff x="381000" y="3855437"/>
              <a:chExt cx="1447800" cy="1630963"/>
            </a:xfrm>
          </p:grpSpPr>
          <p:pic>
            <p:nvPicPr>
              <p:cNvPr id="142" name="Picture 141" descr="j0431566.png"/>
              <p:cNvPicPr>
                <a:picLocks noChangeAspect="1"/>
              </p:cNvPicPr>
              <p:nvPr/>
            </p:nvPicPr>
            <p:blipFill>
              <a:blip r:embed="rId5" cstate="screen"/>
              <a:stretch>
                <a:fillRect/>
              </a:stretch>
            </p:blipFill>
            <p:spPr>
              <a:xfrm flipH="1">
                <a:off x="914400" y="3855437"/>
                <a:ext cx="338824" cy="335563"/>
              </a:xfrm>
              <a:prstGeom prst="rect">
                <a:avLst/>
              </a:prstGeom>
            </p:spPr>
          </p:pic>
          <p:pic>
            <p:nvPicPr>
              <p:cNvPr id="143" name="Picture 142" descr="j0431566.png"/>
              <p:cNvPicPr>
                <a:picLocks noChangeAspect="1"/>
              </p:cNvPicPr>
              <p:nvPr/>
            </p:nvPicPr>
            <p:blipFill>
              <a:blip r:embed="rId5" cstate="screen"/>
              <a:stretch>
                <a:fillRect/>
              </a:stretch>
            </p:blipFill>
            <p:spPr>
              <a:xfrm flipH="1">
                <a:off x="1032776" y="5150837"/>
                <a:ext cx="338824" cy="335563"/>
              </a:xfrm>
              <a:prstGeom prst="rect">
                <a:avLst/>
              </a:prstGeom>
            </p:spPr>
          </p:pic>
          <p:pic>
            <p:nvPicPr>
              <p:cNvPr id="144" name="Picture 143" descr="j0431566.png"/>
              <p:cNvPicPr>
                <a:picLocks noChangeAspect="1"/>
              </p:cNvPicPr>
              <p:nvPr/>
            </p:nvPicPr>
            <p:blipFill>
              <a:blip r:embed="rId5" cstate="screen"/>
              <a:stretch>
                <a:fillRect/>
              </a:stretch>
            </p:blipFill>
            <p:spPr>
              <a:xfrm flipH="1">
                <a:off x="1447800" y="4846037"/>
                <a:ext cx="338824" cy="335563"/>
              </a:xfrm>
              <a:prstGeom prst="rect">
                <a:avLst/>
              </a:prstGeom>
            </p:spPr>
          </p:pic>
          <p:pic>
            <p:nvPicPr>
              <p:cNvPr id="145" name="Picture 144" descr="j0431566.png"/>
              <p:cNvPicPr>
                <a:picLocks noChangeAspect="1"/>
              </p:cNvPicPr>
              <p:nvPr/>
            </p:nvPicPr>
            <p:blipFill>
              <a:blip r:embed="rId5" cstate="screen"/>
              <a:stretch>
                <a:fillRect/>
              </a:stretch>
            </p:blipFill>
            <p:spPr>
              <a:xfrm flipH="1">
                <a:off x="381000" y="4846037"/>
                <a:ext cx="338824" cy="335563"/>
              </a:xfrm>
              <a:prstGeom prst="rect">
                <a:avLst/>
              </a:prstGeom>
            </p:spPr>
          </p:pic>
          <p:pic>
            <p:nvPicPr>
              <p:cNvPr id="146" name="Picture 145" descr="j0431566.png"/>
              <p:cNvPicPr>
                <a:picLocks noChangeAspect="1"/>
              </p:cNvPicPr>
              <p:nvPr/>
            </p:nvPicPr>
            <p:blipFill>
              <a:blip r:embed="rId5" cstate="screen"/>
              <a:stretch>
                <a:fillRect/>
              </a:stretch>
            </p:blipFill>
            <p:spPr>
              <a:xfrm flipH="1">
                <a:off x="381000" y="4236437"/>
                <a:ext cx="338824" cy="335563"/>
              </a:xfrm>
              <a:prstGeom prst="rect">
                <a:avLst/>
              </a:prstGeom>
            </p:spPr>
          </p:pic>
          <p:cxnSp>
            <p:nvCxnSpPr>
              <p:cNvPr id="147" name="Straight Connector 146"/>
              <p:cNvCxnSpPr>
                <a:endCxn id="145"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9" name="Straight Connector 2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51" name="Picture 8"/>
              <p:cNvPicPr>
                <a:picLocks noChangeAspect="1" noChangeArrowheads="1"/>
              </p:cNvPicPr>
              <p:nvPr/>
            </p:nvPicPr>
            <p:blipFill>
              <a:blip r:embed="rId9" cstate="print"/>
              <a:srcRect/>
              <a:stretch>
                <a:fillRect/>
              </a:stretch>
            </p:blipFill>
            <p:spPr bwMode="auto">
              <a:xfrm>
                <a:off x="1085850" y="4007837"/>
                <a:ext cx="133350" cy="152400"/>
              </a:xfrm>
              <a:prstGeom prst="rect">
                <a:avLst/>
              </a:prstGeom>
              <a:noFill/>
              <a:ln w="9525">
                <a:noFill/>
                <a:miter lim="800000"/>
                <a:headEnd/>
                <a:tailEnd/>
              </a:ln>
              <a:effectLst/>
            </p:spPr>
          </p:pic>
          <p:pic>
            <p:nvPicPr>
              <p:cNvPr id="152" name="Picture 151" descr="j0431566.png"/>
              <p:cNvPicPr>
                <a:picLocks noChangeAspect="1"/>
              </p:cNvPicPr>
              <p:nvPr/>
            </p:nvPicPr>
            <p:blipFill>
              <a:blip r:embed="rId5" cstate="screen"/>
              <a:stretch>
                <a:fillRect/>
              </a:stretch>
            </p:blipFill>
            <p:spPr>
              <a:xfrm flipH="1">
                <a:off x="1489976" y="4236437"/>
                <a:ext cx="338824" cy="335563"/>
              </a:xfrm>
              <a:prstGeom prst="rect">
                <a:avLst/>
              </a:prstGeom>
            </p:spPr>
          </p:pic>
          <p:cxnSp>
            <p:nvCxnSpPr>
              <p:cNvPr id="153" name="Straight Connector 152"/>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62" name="Picture 7"/>
              <p:cNvPicPr>
                <a:picLocks noChangeAspect="1" noChangeArrowheads="1"/>
              </p:cNvPicPr>
              <p:nvPr/>
            </p:nvPicPr>
            <p:blipFill>
              <a:blip r:embed="rId7" cstate="print"/>
              <a:srcRect/>
              <a:stretch>
                <a:fillRect/>
              </a:stretch>
            </p:blipFill>
            <p:spPr bwMode="auto">
              <a:xfrm>
                <a:off x="1524000" y="4312637"/>
                <a:ext cx="180442" cy="153155"/>
              </a:xfrm>
              <a:prstGeom prst="rect">
                <a:avLst/>
              </a:prstGeom>
              <a:noFill/>
              <a:ln w="9525">
                <a:noFill/>
                <a:miter lim="800000"/>
                <a:headEnd/>
                <a:tailEnd/>
              </a:ln>
              <a:effectLst/>
            </p:spPr>
          </p:pic>
          <p:pic>
            <p:nvPicPr>
              <p:cNvPr id="163" name="Picture 10"/>
              <p:cNvPicPr>
                <a:picLocks noChangeAspect="1" noChangeArrowheads="1"/>
              </p:cNvPicPr>
              <p:nvPr/>
            </p:nvPicPr>
            <p:blipFill>
              <a:blip r:embed="rId8" cstate="print"/>
              <a:srcRect/>
              <a:stretch>
                <a:fillRect/>
              </a:stretch>
            </p:blipFill>
            <p:spPr bwMode="auto">
              <a:xfrm>
                <a:off x="457200" y="4998437"/>
                <a:ext cx="152400" cy="152400"/>
              </a:xfrm>
              <a:prstGeom prst="rect">
                <a:avLst/>
              </a:prstGeom>
              <a:noFill/>
              <a:ln w="9525">
                <a:noFill/>
                <a:miter lim="800000"/>
                <a:headEnd/>
                <a:tailEnd/>
              </a:ln>
              <a:effectLst/>
            </p:spPr>
          </p:pic>
          <p:cxnSp>
            <p:nvCxnSpPr>
              <p:cNvPr id="164" name="Straight Connector 163"/>
              <p:cNvCxnSpPr>
                <a:stCxn id="163" idx="0"/>
                <a:endCxn id="162"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134209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2000"/>
                                        <p:tgtEl>
                                          <p:spTgt spid="122"/>
                                        </p:tgtEl>
                                      </p:cBhvr>
                                    </p:animEffect>
                                  </p:childTnLst>
                                </p:cTn>
                              </p:par>
                              <p:par>
                                <p:cTn id="12" presetID="10" presetClass="entr" presetSubtype="0" fill="hold" nodeType="with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2000"/>
                                        <p:tgtEl>
                                          <p:spTgt spid="10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2000"/>
                                        <p:tgtEl>
                                          <p:spTgt spid="90"/>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2000"/>
                                        <p:tgtEl>
                                          <p:spTgt spid="91"/>
                                        </p:tgtEl>
                                      </p:cBhvr>
                                    </p:animEffect>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 Same Side Corner Rectangle 90"/>
          <p:cNvSpPr/>
          <p:nvPr/>
        </p:nvSpPr>
        <p:spPr bwMode="auto">
          <a:xfrm>
            <a:off x="180576" y="1103487"/>
            <a:ext cx="11782530" cy="1447800"/>
          </a:xfrm>
          <a:prstGeom prst="round2SameRect">
            <a:avLst/>
          </a:prstGeom>
          <a:solidFill>
            <a:srgbClr val="7030A0"/>
          </a:soli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a:solidFill>
                <a:schemeClr val="tx1"/>
              </a:solidFill>
              <a:latin typeface="Segoe" pitchFamily="34" charset="0"/>
            </a:endParaRPr>
          </a:p>
        </p:txBody>
      </p:sp>
      <p:sp>
        <p:nvSpPr>
          <p:cNvPr id="90" name="Round Same Side Corner Rectangle 89"/>
          <p:cNvSpPr/>
          <p:nvPr/>
        </p:nvSpPr>
        <p:spPr bwMode="auto">
          <a:xfrm flipV="1">
            <a:off x="180576" y="2627487"/>
            <a:ext cx="11782531" cy="3886200"/>
          </a:xfrm>
          <a:prstGeom prst="round2SameRect">
            <a:avLst>
              <a:gd name="adj1" fmla="val 5919"/>
              <a:gd name="adj2" fmla="val 0"/>
            </a:avLst>
          </a:prstGeom>
          <a:solidFill>
            <a:srgbClr val="0087FF">
              <a:alpha val="30000"/>
            </a:srgbClr>
          </a:solidFill>
          <a:ln w="3175">
            <a:solidFill>
              <a:schemeClr val="bg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buClr>
                <a:srgbClr val="1F497D">
                  <a:lumMod val="40000"/>
                  <a:lumOff val="60000"/>
                </a:srgbClr>
              </a:buClr>
              <a:buSzPct val="80000"/>
            </a:pPr>
            <a:endParaRPr lang="en-US" dirty="0">
              <a:solidFill>
                <a:schemeClr val="tx1"/>
              </a:solidFill>
              <a:latin typeface="Segoe" pitchFamily="34" charset="0"/>
            </a:endParaRPr>
          </a:p>
        </p:txBody>
      </p:sp>
      <p:sp>
        <p:nvSpPr>
          <p:cNvPr id="2" name="Title 1"/>
          <p:cNvSpPr>
            <a:spLocks noGrp="1"/>
          </p:cNvSpPr>
          <p:nvPr>
            <p:ph type="title"/>
          </p:nvPr>
        </p:nvSpPr>
        <p:spPr>
          <a:xfrm>
            <a:off x="609441" y="274320"/>
            <a:ext cx="10969943" cy="609398"/>
          </a:xfrm>
        </p:spPr>
        <p:txBody>
          <a:bodyPr/>
          <a:lstStyle/>
          <a:p>
            <a:r>
              <a:rPr lang="en-US" dirty="0" smtClean="0">
                <a:solidFill>
                  <a:schemeClr val="tx1"/>
                </a:solidFill>
              </a:rPr>
              <a:t>Security Computations</a:t>
            </a:r>
            <a:endParaRPr lang="en-US" dirty="0">
              <a:solidFill>
                <a:schemeClr val="tx1"/>
              </a:solidFill>
            </a:endParaRPr>
          </a:p>
        </p:txBody>
      </p:sp>
      <p:sp>
        <p:nvSpPr>
          <p:cNvPr id="4" name="Rectangle 3"/>
          <p:cNvSpPr/>
          <p:nvPr/>
        </p:nvSpPr>
        <p:spPr bwMode="auto">
          <a:xfrm>
            <a:off x="4164515"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egoe" pitchFamily="34" charset="0"/>
              </a:rPr>
              <a:t>B1</a:t>
            </a:r>
          </a:p>
        </p:txBody>
      </p:sp>
      <p:sp>
        <p:nvSpPr>
          <p:cNvPr id="5" name="Rectangle 4"/>
          <p:cNvSpPr/>
          <p:nvPr/>
        </p:nvSpPr>
        <p:spPr bwMode="auto">
          <a:xfrm>
            <a:off x="4469236"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egoe" pitchFamily="34" charset="0"/>
              </a:rPr>
              <a:t>B2</a:t>
            </a:r>
          </a:p>
        </p:txBody>
      </p:sp>
      <p:sp>
        <p:nvSpPr>
          <p:cNvPr id="6" name="Rectangle 5"/>
          <p:cNvSpPr/>
          <p:nvPr/>
        </p:nvSpPr>
        <p:spPr bwMode="auto">
          <a:xfrm>
            <a:off x="4773956"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5078677"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5383398"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5688118"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992839"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6297559"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6602280" y="5599287"/>
            <a:ext cx="304721" cy="762000"/>
          </a:xfrm>
          <a:prstGeom prst="rect">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err="1">
                <a:solidFill>
                  <a:schemeClr val="bg1"/>
                </a:solidFill>
                <a:effectLst>
                  <a:outerShdw blurRad="38100" dist="38100" dir="2700000" algn="tl">
                    <a:srgbClr val="000000">
                      <a:alpha val="43137"/>
                    </a:srgbClr>
                  </a:outerShdw>
                </a:effectLst>
                <a:latin typeface="Segoe" pitchFamily="34" charset="0"/>
              </a:rPr>
              <a:t>Bn</a:t>
            </a:r>
            <a:endParaRPr lang="en-US" sz="2000" b="1" dirty="0">
              <a:solidFill>
                <a:schemeClr val="bg1"/>
              </a:solidFill>
              <a:effectLst>
                <a:outerShdw blurRad="38100" dist="38100" dir="2700000" algn="tl">
                  <a:srgbClr val="000000">
                    <a:alpha val="43137"/>
                  </a:srgbClr>
                </a:outerShdw>
              </a:effectLst>
              <a:latin typeface="Segoe" pitchFamily="34" charset="0"/>
            </a:endParaRPr>
          </a:p>
        </p:txBody>
      </p:sp>
      <p:sp>
        <p:nvSpPr>
          <p:cNvPr id="34" name="Oval 33"/>
          <p:cNvSpPr/>
          <p:nvPr/>
        </p:nvSpPr>
        <p:spPr bwMode="auto">
          <a:xfrm flipH="1">
            <a:off x="4164515"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35" name="Oval 34"/>
          <p:cNvSpPr/>
          <p:nvPr/>
        </p:nvSpPr>
        <p:spPr bwMode="auto">
          <a:xfrm flipH="1">
            <a:off x="4469236"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36" name="Oval 35"/>
          <p:cNvSpPr/>
          <p:nvPr/>
        </p:nvSpPr>
        <p:spPr bwMode="auto">
          <a:xfrm flipH="1">
            <a:off x="4773957"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37" name="Oval 36"/>
          <p:cNvSpPr/>
          <p:nvPr/>
        </p:nvSpPr>
        <p:spPr bwMode="auto">
          <a:xfrm flipH="1">
            <a:off x="5078677"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flipH="1">
            <a:off x="5383398"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39" name="Oval 38"/>
          <p:cNvSpPr/>
          <p:nvPr/>
        </p:nvSpPr>
        <p:spPr bwMode="auto">
          <a:xfrm flipH="1">
            <a:off x="5688118"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40" name="Oval 39"/>
          <p:cNvSpPr/>
          <p:nvPr/>
        </p:nvSpPr>
        <p:spPr bwMode="auto">
          <a:xfrm flipH="1">
            <a:off x="5992839"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41" name="Oval 40"/>
          <p:cNvSpPr/>
          <p:nvPr/>
        </p:nvSpPr>
        <p:spPr bwMode="auto">
          <a:xfrm flipH="1">
            <a:off x="6297560"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flipH="1">
            <a:off x="6602280" y="5142881"/>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63" name="Left Brace 62"/>
          <p:cNvSpPr/>
          <p:nvPr/>
        </p:nvSpPr>
        <p:spPr>
          <a:xfrm rot="5400000">
            <a:off x="5256768" y="3441028"/>
            <a:ext cx="456406" cy="264091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p>
        </p:txBody>
      </p:sp>
      <p:sp>
        <p:nvSpPr>
          <p:cNvPr id="64" name="Oval 63"/>
          <p:cNvSpPr/>
          <p:nvPr/>
        </p:nvSpPr>
        <p:spPr bwMode="auto">
          <a:xfrm flipH="1">
            <a:off x="5383398" y="4075287"/>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67" name="Oval 66"/>
          <p:cNvSpPr/>
          <p:nvPr/>
        </p:nvSpPr>
        <p:spPr bwMode="auto">
          <a:xfrm flipH="1">
            <a:off x="7516442" y="4075287"/>
            <a:ext cx="203147" cy="304800"/>
          </a:xfrm>
          <a:prstGeom prst="ellipse">
            <a:avLst/>
          </a:prstGeom>
          <a:solidFill>
            <a:schemeClr val="tx1">
              <a:alpha val="70000"/>
            </a:schemeClr>
          </a:solidFill>
          <a:ln>
            <a:solidFill>
              <a:schemeClr val="bg1"/>
            </a:solidFill>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000" b="1" dirty="0">
              <a:solidFill>
                <a:schemeClr val="tx1"/>
              </a:solidFill>
              <a:effectLst>
                <a:outerShdw blurRad="38100" dist="38100" dir="2700000" algn="tl">
                  <a:srgbClr val="000000">
                    <a:alpha val="43137"/>
                  </a:srgbClr>
                </a:outerShdw>
              </a:effectLst>
              <a:latin typeface="Segoe" pitchFamily="34" charset="0"/>
            </a:endParaRPr>
          </a:p>
        </p:txBody>
      </p:sp>
      <p:sp>
        <p:nvSpPr>
          <p:cNvPr id="68" name="Left Brace 67"/>
          <p:cNvSpPr/>
          <p:nvPr/>
        </p:nvSpPr>
        <p:spPr>
          <a:xfrm rot="5400000">
            <a:off x="6208593" y="2513465"/>
            <a:ext cx="685800" cy="213304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p>
        </p:txBody>
      </p:sp>
      <p:sp>
        <p:nvSpPr>
          <p:cNvPr id="69" name="Oval 68"/>
          <p:cNvSpPr/>
          <p:nvPr/>
        </p:nvSpPr>
        <p:spPr bwMode="auto">
          <a:xfrm flipH="1">
            <a:off x="6500707" y="2779887"/>
            <a:ext cx="203147" cy="304800"/>
          </a:xfrm>
          <a:prstGeom prst="ellipse">
            <a:avLst/>
          </a:prstGeom>
          <a:solidFill>
            <a:schemeClr val="bg1">
              <a:lumMod val="95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70" name="Oval 69"/>
          <p:cNvSpPr/>
          <p:nvPr/>
        </p:nvSpPr>
        <p:spPr bwMode="auto">
          <a:xfrm flipH="1">
            <a:off x="5789692" y="1713087"/>
            <a:ext cx="203147" cy="304800"/>
          </a:xfrm>
          <a:prstGeom prst="ellipse">
            <a:avLst/>
          </a:prstGeom>
          <a:solidFill>
            <a:schemeClr val="bg1">
              <a:lumMod val="50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72" name="TextBox 71"/>
          <p:cNvSpPr txBox="1"/>
          <p:nvPr/>
        </p:nvSpPr>
        <p:spPr>
          <a:xfrm>
            <a:off x="458964" y="5808777"/>
            <a:ext cx="1625177" cy="400110"/>
          </a:xfrm>
          <a:prstGeom prst="rect">
            <a:avLst/>
          </a:prstGeom>
        </p:spPr>
        <p:txBody>
          <a:bodyPr wrap="square" rtlCol="0">
            <a:spAutoFit/>
          </a:bodyPr>
          <a:lstStyle/>
          <a:p>
            <a:pPr defTabSz="914363">
              <a:spcBef>
                <a:spcPct val="20000"/>
              </a:spcBef>
              <a:spcAft>
                <a:spcPts val="900"/>
              </a:spcAft>
              <a:buClr>
                <a:srgbClr val="1F497D">
                  <a:lumMod val="40000"/>
                  <a:lumOff val="60000"/>
                </a:srgbClr>
              </a:buClr>
              <a:buSzPct val="80000"/>
              <a:defRPr/>
            </a:pPr>
            <a:r>
              <a:rPr lang="en-US" sz="2000" dirty="0">
                <a:effectLst>
                  <a:outerShdw blurRad="38100" dist="38100" dir="2700000" algn="tl">
                    <a:srgbClr val="000000">
                      <a:alpha val="43137"/>
                    </a:srgbClr>
                  </a:outerShdw>
                </a:effectLst>
                <a:latin typeface="Segoe" pitchFamily="34" charset="0"/>
              </a:rPr>
              <a:t>Blocks</a:t>
            </a:r>
          </a:p>
        </p:txBody>
      </p:sp>
      <p:sp>
        <p:nvSpPr>
          <p:cNvPr id="73" name="TextBox 72"/>
          <p:cNvSpPr txBox="1"/>
          <p:nvPr/>
        </p:nvSpPr>
        <p:spPr>
          <a:xfrm>
            <a:off x="458965" y="5065888"/>
            <a:ext cx="3047206" cy="792525"/>
          </a:xfrm>
          <a:prstGeom prst="rect">
            <a:avLst/>
          </a:prstGeom>
        </p:spPr>
        <p:txBody>
          <a:bodyPr wrap="square" rtlCol="0">
            <a:spAutoFit/>
          </a:bodyPr>
          <a:lstStyle/>
          <a:p>
            <a:pPr defTabSz="914363">
              <a:spcBef>
                <a:spcPct val="20000"/>
              </a:spcBef>
              <a:spcAft>
                <a:spcPts val="900"/>
              </a:spcAft>
              <a:buClr>
                <a:srgbClr val="1F497D">
                  <a:lumMod val="40000"/>
                  <a:lumOff val="60000"/>
                </a:srgbClr>
              </a:buClr>
              <a:buSzPct val="80000"/>
              <a:defRPr/>
            </a:pPr>
            <a:r>
              <a:rPr lang="en-US" sz="2000" dirty="0">
                <a:effectLst>
                  <a:outerShdw blurRad="38100" dist="38100" dir="2700000" algn="tl">
                    <a:srgbClr val="000000">
                      <a:alpha val="43137"/>
                    </a:srgbClr>
                  </a:outerShdw>
                </a:effectLst>
                <a:latin typeface="Segoe" pitchFamily="34" charset="0"/>
              </a:rPr>
              <a:t>Block hashes</a:t>
            </a:r>
          </a:p>
          <a:p>
            <a:pPr defTabSz="914363"/>
            <a:r>
              <a:rPr lang="en-US" i="1" dirty="0"/>
              <a:t>Hash(block)</a:t>
            </a:r>
          </a:p>
        </p:txBody>
      </p:sp>
      <p:sp>
        <p:nvSpPr>
          <p:cNvPr id="74" name="TextBox 73"/>
          <p:cNvSpPr txBox="1"/>
          <p:nvPr/>
        </p:nvSpPr>
        <p:spPr>
          <a:xfrm>
            <a:off x="458963" y="3999088"/>
            <a:ext cx="3588930" cy="792525"/>
          </a:xfrm>
          <a:prstGeom prst="rect">
            <a:avLst/>
          </a:prstGeom>
        </p:spPr>
        <p:txBody>
          <a:bodyPr wrap="square" rtlCol="0">
            <a:spAutoFit/>
          </a:bodyPr>
          <a:lstStyle/>
          <a:p>
            <a:pPr defTabSz="914363">
              <a:spcBef>
                <a:spcPct val="20000"/>
              </a:spcBef>
              <a:spcAft>
                <a:spcPts val="900"/>
              </a:spcAft>
              <a:buClr>
                <a:srgbClr val="1F497D">
                  <a:lumMod val="40000"/>
                  <a:lumOff val="60000"/>
                </a:srgbClr>
              </a:buClr>
              <a:buSzPct val="80000"/>
              <a:defRPr/>
            </a:pPr>
            <a:r>
              <a:rPr lang="en-US" sz="2000" dirty="0">
                <a:effectLst>
                  <a:outerShdw blurRad="38100" dist="38100" dir="2700000" algn="tl">
                    <a:srgbClr val="000000">
                      <a:alpha val="43137"/>
                    </a:srgbClr>
                  </a:outerShdw>
                </a:effectLst>
                <a:latin typeface="Segoe" pitchFamily="34" charset="0"/>
              </a:rPr>
              <a:t>Segment hash of data</a:t>
            </a:r>
          </a:p>
          <a:p>
            <a:pPr defTabSz="914363"/>
            <a:r>
              <a:rPr lang="en-US" i="1" dirty="0" err="1"/>
              <a:t>HoD</a:t>
            </a:r>
            <a:r>
              <a:rPr lang="en-US" i="1" dirty="0"/>
              <a:t> = Hash (</a:t>
            </a:r>
            <a:r>
              <a:rPr lang="en-US" i="1" dirty="0" err="1"/>
              <a:t>Blockhashes</a:t>
            </a:r>
            <a:r>
              <a:rPr lang="en-US" i="1" dirty="0"/>
              <a:t>)</a:t>
            </a:r>
          </a:p>
        </p:txBody>
      </p:sp>
      <p:sp>
        <p:nvSpPr>
          <p:cNvPr id="75" name="TextBox 74"/>
          <p:cNvSpPr txBox="1"/>
          <p:nvPr/>
        </p:nvSpPr>
        <p:spPr>
          <a:xfrm>
            <a:off x="9006186" y="3999088"/>
            <a:ext cx="3498646" cy="792525"/>
          </a:xfrm>
          <a:prstGeom prst="rect">
            <a:avLst/>
          </a:prstGeom>
        </p:spPr>
        <p:txBody>
          <a:bodyPr wrap="square" rtlCol="0">
            <a:spAutoFit/>
          </a:bodyPr>
          <a:lstStyle/>
          <a:p>
            <a:pPr defTabSz="914363">
              <a:spcBef>
                <a:spcPct val="20000"/>
              </a:spcBef>
              <a:spcAft>
                <a:spcPts val="900"/>
              </a:spcAft>
              <a:buClr>
                <a:srgbClr val="1F497D">
                  <a:lumMod val="40000"/>
                  <a:lumOff val="60000"/>
                </a:srgbClr>
              </a:buClr>
              <a:buSzPct val="80000"/>
              <a:defRPr/>
            </a:pPr>
            <a:r>
              <a:rPr lang="en-US" sz="2000" dirty="0">
                <a:effectLst>
                  <a:outerShdw blurRad="38100" dist="38100" dir="2700000" algn="tl">
                    <a:srgbClr val="000000">
                      <a:alpha val="43137"/>
                    </a:srgbClr>
                  </a:outerShdw>
                </a:effectLst>
                <a:latin typeface="Segoe" pitchFamily="34" charset="0"/>
              </a:rPr>
              <a:t>Server secret key</a:t>
            </a:r>
          </a:p>
          <a:p>
            <a:pPr defTabSz="914363"/>
            <a:r>
              <a:rPr lang="en-US" i="1" dirty="0"/>
              <a:t>Ks</a:t>
            </a:r>
            <a:endParaRPr lang="en-US" sz="2000" i="1" dirty="0"/>
          </a:p>
        </p:txBody>
      </p:sp>
      <p:sp>
        <p:nvSpPr>
          <p:cNvPr id="76" name="TextBox 75"/>
          <p:cNvSpPr txBox="1"/>
          <p:nvPr/>
        </p:nvSpPr>
        <p:spPr>
          <a:xfrm>
            <a:off x="458965" y="2703688"/>
            <a:ext cx="4367662" cy="792525"/>
          </a:xfrm>
          <a:prstGeom prst="rect">
            <a:avLst/>
          </a:prstGeom>
        </p:spPr>
        <p:txBody>
          <a:bodyPr wrap="square" rtlCol="0">
            <a:spAutoFit/>
          </a:bodyPr>
          <a:lstStyle/>
          <a:p>
            <a:pPr defTabSz="914363">
              <a:spcBef>
                <a:spcPct val="20000"/>
              </a:spcBef>
              <a:spcAft>
                <a:spcPts val="900"/>
              </a:spcAft>
              <a:buClr>
                <a:srgbClr val="1F497D">
                  <a:lumMod val="40000"/>
                  <a:lumOff val="60000"/>
                </a:srgbClr>
              </a:buClr>
              <a:buSzPct val="80000"/>
              <a:defRPr/>
            </a:pPr>
            <a:r>
              <a:rPr lang="en-US" sz="2000" dirty="0">
                <a:effectLst>
                  <a:outerShdw blurRad="38100" dist="38100" dir="2700000" algn="tl">
                    <a:srgbClr val="000000">
                      <a:alpha val="43137"/>
                    </a:srgbClr>
                  </a:outerShdw>
                </a:effectLst>
                <a:latin typeface="Segoe" pitchFamily="34" charset="0"/>
              </a:rPr>
              <a:t>Segment Secret </a:t>
            </a:r>
          </a:p>
          <a:p>
            <a:pPr defTabSz="914363"/>
            <a:r>
              <a:rPr lang="en-US" i="1" dirty="0" err="1"/>
              <a:t>Kp</a:t>
            </a:r>
            <a:r>
              <a:rPr lang="en-US" i="1" dirty="0"/>
              <a:t> = Hash(</a:t>
            </a:r>
            <a:r>
              <a:rPr lang="en-US" i="1" dirty="0" err="1"/>
              <a:t>HoD</a:t>
            </a:r>
            <a:r>
              <a:rPr lang="en-US" i="1" dirty="0"/>
              <a:t>, Ks)</a:t>
            </a:r>
          </a:p>
        </p:txBody>
      </p:sp>
      <p:sp>
        <p:nvSpPr>
          <p:cNvPr id="33" name="Oval 32"/>
          <p:cNvSpPr/>
          <p:nvPr/>
        </p:nvSpPr>
        <p:spPr bwMode="auto">
          <a:xfrm flipH="1">
            <a:off x="7008574" y="1713087"/>
            <a:ext cx="203147" cy="304800"/>
          </a:xfrm>
          <a:prstGeom prst="ellipse">
            <a:avLst/>
          </a:prstGeom>
          <a:solidFill>
            <a:schemeClr val="bg1">
              <a:lumMod val="50000"/>
              <a:alpha val="70000"/>
            </a:schemeClr>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cxnSp>
        <p:nvCxnSpPr>
          <p:cNvPr id="43" name="Straight Arrow Connector 42"/>
          <p:cNvCxnSpPr/>
          <p:nvPr/>
        </p:nvCxnSpPr>
        <p:spPr>
          <a:xfrm>
            <a:off x="4672383" y="2932287"/>
            <a:ext cx="121888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3820" y="1636887"/>
            <a:ext cx="3250353" cy="854080"/>
          </a:xfrm>
          <a:prstGeom prst="rect">
            <a:avLst/>
          </a:prstGeom>
        </p:spPr>
        <p:txBody>
          <a:bodyPr wrap="square" rtlCol="0">
            <a:spAutoFit/>
          </a:bodyPr>
          <a:lstStyle/>
          <a:p>
            <a:pPr marL="342900" indent="-342900" defTabSz="914363">
              <a:spcBef>
                <a:spcPct val="20000"/>
              </a:spcBef>
              <a:spcAft>
                <a:spcPts val="900"/>
              </a:spcAft>
              <a:buClr>
                <a:srgbClr val="1F497D">
                  <a:lumMod val="40000"/>
                  <a:lumOff val="60000"/>
                </a:srgbClr>
              </a:buClr>
              <a:buSzPct val="80000"/>
              <a:defRPr/>
            </a:pPr>
            <a:r>
              <a:rPr lang="en-US" sz="2400" dirty="0">
                <a:effectLst>
                  <a:outerShdw blurRad="38100" dist="38100" dir="2700000" algn="tl">
                    <a:srgbClr val="000000">
                      <a:alpha val="43137"/>
                    </a:srgbClr>
                  </a:outerShdw>
                </a:effectLst>
                <a:latin typeface="Segoe" pitchFamily="34" charset="0"/>
              </a:rPr>
              <a:t>Encryption key</a:t>
            </a:r>
          </a:p>
          <a:p>
            <a:pPr defTabSz="914363"/>
            <a:r>
              <a:rPr lang="en-US" i="1" dirty="0" err="1"/>
              <a:t>Ke</a:t>
            </a:r>
            <a:r>
              <a:rPr lang="en-US" i="1" dirty="0"/>
              <a:t> = </a:t>
            </a:r>
            <a:r>
              <a:rPr lang="en-US" i="1" dirty="0" err="1"/>
              <a:t>Kp</a:t>
            </a:r>
            <a:endParaRPr lang="en-US" i="1" dirty="0"/>
          </a:p>
        </p:txBody>
      </p:sp>
      <p:cxnSp>
        <p:nvCxnSpPr>
          <p:cNvPr id="51" name="Straight Arrow Connector 50"/>
          <p:cNvCxnSpPr/>
          <p:nvPr/>
        </p:nvCxnSpPr>
        <p:spPr>
          <a:xfrm>
            <a:off x="3912463" y="4210755"/>
            <a:ext cx="861494" cy="1852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51927" y="1865487"/>
            <a:ext cx="172675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8024312" y="4227687"/>
            <a:ext cx="914166"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742486" y="5294487"/>
            <a:ext cx="914162"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024310" y="1614802"/>
            <a:ext cx="4062942" cy="1161857"/>
          </a:xfrm>
          <a:prstGeom prst="rect">
            <a:avLst/>
          </a:prstGeom>
        </p:spPr>
        <p:txBody>
          <a:bodyPr wrap="square" rtlCol="0">
            <a:spAutoFit/>
          </a:bodyPr>
          <a:lstStyle/>
          <a:p>
            <a:pPr marL="342900" indent="-342900" defTabSz="914363">
              <a:spcBef>
                <a:spcPct val="20000"/>
              </a:spcBef>
              <a:spcAft>
                <a:spcPts val="900"/>
              </a:spcAft>
              <a:buClr>
                <a:srgbClr val="1F497D">
                  <a:lumMod val="40000"/>
                  <a:lumOff val="60000"/>
                </a:srgbClr>
              </a:buClr>
              <a:buSzPct val="80000"/>
              <a:defRPr/>
            </a:pPr>
            <a:r>
              <a:rPr lang="en-US" sz="2400" dirty="0">
                <a:effectLst>
                  <a:outerShdw blurRad="38100" dist="38100" dir="2700000" algn="tl">
                    <a:srgbClr val="000000">
                      <a:alpha val="43137"/>
                    </a:srgbClr>
                  </a:outerShdw>
                </a:effectLst>
                <a:latin typeface="Segoe" pitchFamily="34" charset="0"/>
              </a:rPr>
              <a:t>Segment Id</a:t>
            </a:r>
          </a:p>
          <a:p>
            <a:pPr defTabSz="914363"/>
            <a:r>
              <a:rPr lang="en-US" i="1" dirty="0"/>
              <a:t>Hash(</a:t>
            </a:r>
            <a:r>
              <a:rPr lang="en-US" i="1" dirty="0" err="1"/>
              <a:t>Kp</a:t>
            </a:r>
            <a:r>
              <a:rPr lang="en-US" i="1" dirty="0"/>
              <a:t>, </a:t>
            </a:r>
            <a:r>
              <a:rPr lang="en-US" i="1" dirty="0" err="1"/>
              <a:t>HoD</a:t>
            </a:r>
            <a:r>
              <a:rPr lang="en-US" i="1" dirty="0"/>
              <a:t> + K)</a:t>
            </a:r>
          </a:p>
          <a:p>
            <a:pPr defTabSz="914363"/>
            <a:endParaRPr lang="en-US" sz="2000" dirty="0"/>
          </a:p>
        </p:txBody>
      </p:sp>
      <p:cxnSp>
        <p:nvCxnSpPr>
          <p:cNvPr id="87" name="Straight Arrow Connector 86"/>
          <p:cNvCxnSpPr/>
          <p:nvPr/>
        </p:nvCxnSpPr>
        <p:spPr>
          <a:xfrm rot="10800000">
            <a:off x="7516443" y="1863899"/>
            <a:ext cx="507866"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761658" y="1106310"/>
            <a:ext cx="2945633" cy="523220"/>
          </a:xfrm>
          <a:prstGeom prst="rect">
            <a:avLst/>
          </a:prstGeom>
        </p:spPr>
        <p:txBody>
          <a:bodyPr wrap="square" rtlCol="0">
            <a:spAutoFit/>
          </a:bodyPr>
          <a:lstStyle/>
          <a:p>
            <a:pPr algn="r" defTabSz="914363"/>
            <a:r>
              <a:rPr lang="en-US" sz="2800" dirty="0">
                <a:effectLst>
                  <a:outerShdw blurRad="38100" dist="38100" dir="2700000" algn="tl">
                    <a:srgbClr val="000000">
                      <a:alpha val="43137"/>
                    </a:srgbClr>
                  </a:outerShdw>
                </a:effectLst>
                <a:latin typeface="Segoe" pitchFamily="34" charset="0"/>
              </a:rPr>
              <a:t>Client</a:t>
            </a:r>
          </a:p>
        </p:txBody>
      </p:sp>
      <p:sp>
        <p:nvSpPr>
          <p:cNvPr id="93" name="TextBox 92"/>
          <p:cNvSpPr txBox="1"/>
          <p:nvPr/>
        </p:nvSpPr>
        <p:spPr>
          <a:xfrm>
            <a:off x="8761658" y="5827887"/>
            <a:ext cx="2945633" cy="523220"/>
          </a:xfrm>
          <a:prstGeom prst="rect">
            <a:avLst/>
          </a:prstGeom>
        </p:spPr>
        <p:txBody>
          <a:bodyPr wrap="square" rtlCol="0">
            <a:spAutoFit/>
          </a:bodyPr>
          <a:lstStyle/>
          <a:p>
            <a:pPr algn="r" defTabSz="914363"/>
            <a:r>
              <a:rPr lang="en-US" sz="2800" dirty="0">
                <a:effectLst>
                  <a:outerShdw blurRad="38100" dist="38100" dir="2700000" algn="tl">
                    <a:srgbClr val="000000">
                      <a:alpha val="43137"/>
                    </a:srgbClr>
                  </a:outerShdw>
                </a:effectLst>
                <a:latin typeface="Segoe" pitchFamily="34" charset="0"/>
              </a:rPr>
              <a:t>Server</a:t>
            </a:r>
          </a:p>
        </p:txBody>
      </p:sp>
      <p:cxnSp>
        <p:nvCxnSpPr>
          <p:cNvPr id="94" name="Straight Arrow Connector 93"/>
          <p:cNvCxnSpPr/>
          <p:nvPr/>
        </p:nvCxnSpPr>
        <p:spPr>
          <a:xfrm>
            <a:off x="1929897" y="6056487"/>
            <a:ext cx="1523603"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Round Same Side Corner Rectangle 48"/>
          <p:cNvSpPr/>
          <p:nvPr/>
        </p:nvSpPr>
        <p:spPr>
          <a:xfrm>
            <a:off x="75241" y="1009650"/>
            <a:ext cx="12008249" cy="6034617"/>
          </a:xfrm>
          <a:prstGeom prst="round2SameRect">
            <a:avLst>
              <a:gd name="adj1" fmla="val 4133"/>
              <a:gd name="adj2" fmla="val 0"/>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endParaRPr>
          </a:p>
        </p:txBody>
      </p:sp>
    </p:spTree>
    <p:extLst>
      <p:ext uri="{BB962C8B-B14F-4D97-AF65-F5344CB8AC3E}">
        <p14:creationId xmlns:p14="http://schemas.microsoft.com/office/powerpoint/2010/main" val="42395691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0" grpId="0" animBg="1"/>
      <p:bldP spid="4" grpId="0" animBg="1"/>
      <p:bldP spid="5" grpId="0" animBg="1"/>
      <p:bldP spid="6" grpId="0" animBg="1"/>
      <p:bldP spid="7" grpId="0" animBg="1"/>
      <p:bldP spid="8" grpId="0" animBg="1"/>
      <p:bldP spid="9" grpId="0" animBg="1"/>
      <p:bldP spid="10" grpId="0" animBg="1"/>
      <p:bldP spid="11" grpId="0" animBg="1"/>
      <p:bldP spid="31" grpId="0" animBg="1"/>
      <p:bldP spid="34" grpId="0" animBg="1"/>
      <p:bldP spid="35" grpId="0" animBg="1"/>
      <p:bldP spid="36" grpId="0" animBg="1"/>
      <p:bldP spid="37" grpId="0" animBg="1"/>
      <p:bldP spid="38" grpId="0" animBg="1"/>
      <p:bldP spid="39" grpId="0" animBg="1"/>
      <p:bldP spid="40" grpId="0" animBg="1"/>
      <p:bldP spid="41" grpId="0" animBg="1"/>
      <p:bldP spid="50" grpId="0" animBg="1"/>
      <p:bldP spid="63" grpId="0" animBg="1"/>
      <p:bldP spid="64" grpId="0" animBg="1"/>
      <p:bldP spid="67" grpId="0" animBg="1"/>
      <p:bldP spid="68" grpId="0" animBg="1"/>
      <p:bldP spid="69" grpId="0" animBg="1"/>
      <p:bldP spid="70" grpId="0" animBg="1"/>
      <p:bldP spid="72" grpId="0"/>
      <p:bldP spid="73" grpId="0"/>
      <p:bldP spid="74" grpId="0"/>
      <p:bldP spid="75" grpId="0"/>
      <p:bldP spid="76" grpId="0"/>
      <p:bldP spid="33" grpId="0" animBg="1"/>
      <p:bldP spid="46" grpId="0"/>
      <p:bldP spid="81" grpId="0"/>
      <p:bldP spid="92" grpId="0"/>
      <p:bldP spid="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p:cNvCxnSpPr/>
          <p:nvPr/>
        </p:nvCxnSpPr>
        <p:spPr>
          <a:xfrm rot="5400000" flipH="1" flipV="1">
            <a:off x="2837573" y="1848025"/>
            <a:ext cx="1066800" cy="1333153"/>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03" name="Straight Connector 102"/>
          <p:cNvCxnSpPr/>
          <p:nvPr/>
        </p:nvCxnSpPr>
        <p:spPr>
          <a:xfrm rot="16200000" flipH="1">
            <a:off x="2759793" y="2929121"/>
            <a:ext cx="1171575" cy="1409333"/>
          </a:xfrm>
          <a:prstGeom prst="line">
            <a:avLst/>
          </a:prstGeom>
          <a:ln/>
        </p:spPr>
        <p:style>
          <a:lnRef idx="2">
            <a:schemeClr val="accent5"/>
          </a:lnRef>
          <a:fillRef idx="0">
            <a:schemeClr val="accent5"/>
          </a:fillRef>
          <a:effectRef idx="1">
            <a:schemeClr val="accent5"/>
          </a:effectRef>
          <a:fontRef idx="minor">
            <a:schemeClr val="tx1"/>
          </a:fontRef>
        </p:style>
      </p:cxnSp>
      <p:pic>
        <p:nvPicPr>
          <p:cNvPr id="1027" name="Picture 3" descr="C:\Assets\Icons\HydroPRO_Icon_Pack\PNG\HP-Tower.png"/>
          <p:cNvPicPr>
            <a:picLocks noChangeAspect="1" noChangeArrowheads="1"/>
          </p:cNvPicPr>
          <p:nvPr/>
        </p:nvPicPr>
        <p:blipFill>
          <a:blip r:embed="rId3" cstate="print"/>
          <a:srcRect/>
          <a:stretch>
            <a:fillRect/>
          </a:stretch>
        </p:blipFill>
        <p:spPr bwMode="auto">
          <a:xfrm>
            <a:off x="2261382" y="2679457"/>
            <a:ext cx="746965" cy="560370"/>
          </a:xfrm>
          <a:prstGeom prst="rect">
            <a:avLst/>
          </a:prstGeom>
          <a:noFill/>
        </p:spPr>
      </p:pic>
      <p:pic>
        <p:nvPicPr>
          <p:cNvPr id="75" name="Picture 5" descr="C:\Program Files\Microsoft Resource DVD Artwork\DVD_ART\Artwork_Imagery\HARDWARE_IMAGERY\Illustration - Misc Hardware\Windows Vista Illustration Icons\Server.png"/>
          <p:cNvPicPr>
            <a:picLocks noChangeAspect="1" noChangeArrowheads="1"/>
          </p:cNvPicPr>
          <p:nvPr/>
        </p:nvPicPr>
        <p:blipFill>
          <a:blip r:embed="rId4" cstate="print">
            <a:grayscl/>
            <a:lum contrast="40000"/>
          </a:blip>
          <a:stretch>
            <a:fillRect/>
          </a:stretch>
        </p:blipFill>
        <p:spPr bwMode="auto">
          <a:xfrm>
            <a:off x="10671288" y="2651094"/>
            <a:ext cx="1210750" cy="968406"/>
          </a:xfrm>
          <a:prstGeom prst="rect">
            <a:avLst/>
          </a:prstGeom>
          <a:noFill/>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solidFill>
                  <a:schemeClr val="tx1"/>
                </a:solidFill>
              </a:rPr>
              <a:t>HTTP/HTTPS Integration</a:t>
            </a:r>
            <a:endParaRPr lang="en-US" dirty="0">
              <a:solidFill>
                <a:schemeClr val="tx1"/>
              </a:solidFill>
            </a:endParaRPr>
          </a:p>
        </p:txBody>
      </p:sp>
      <p:sp>
        <p:nvSpPr>
          <p:cNvPr id="15" name="Right Arrow 14"/>
          <p:cNvSpPr/>
          <p:nvPr/>
        </p:nvSpPr>
        <p:spPr>
          <a:xfrm>
            <a:off x="5281825" y="2895600"/>
            <a:ext cx="2437765" cy="152400"/>
          </a:xfrm>
          <a:prstGeom prst="right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16" name="Rounded Rectangle 15"/>
          <p:cNvSpPr/>
          <p:nvPr/>
        </p:nvSpPr>
        <p:spPr>
          <a:xfrm>
            <a:off x="7719590" y="2819400"/>
            <a:ext cx="1422030"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a:solidFill>
                  <a:schemeClr val="tx1"/>
                </a:solidFill>
                <a:latin typeface="Segoe" pitchFamily="34" charset="0"/>
              </a:rPr>
              <a:t>http.sys</a:t>
            </a:r>
          </a:p>
        </p:txBody>
      </p:sp>
      <p:sp>
        <p:nvSpPr>
          <p:cNvPr id="17" name="Rounded Rectangle 16"/>
          <p:cNvSpPr/>
          <p:nvPr/>
        </p:nvSpPr>
        <p:spPr>
          <a:xfrm>
            <a:off x="7719590" y="1905000"/>
            <a:ext cx="1422030"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a:solidFill>
                  <a:schemeClr val="tx1"/>
                </a:solidFill>
                <a:latin typeface="Segoe" pitchFamily="34" charset="0"/>
              </a:rPr>
              <a:t>IIS</a:t>
            </a:r>
          </a:p>
        </p:txBody>
      </p:sp>
      <p:sp>
        <p:nvSpPr>
          <p:cNvPr id="19" name="Rounded Rectangle 18"/>
          <p:cNvSpPr/>
          <p:nvPr/>
        </p:nvSpPr>
        <p:spPr>
          <a:xfrm>
            <a:off x="7682277" y="3715138"/>
            <a:ext cx="1422030"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a:solidFill>
                  <a:schemeClr val="tx1"/>
                </a:solidFill>
                <a:latin typeface="Segoe" pitchFamily="34" charset="0"/>
              </a:rPr>
              <a:t>Branch</a:t>
            </a:r>
            <a:br>
              <a:rPr lang="en-US" sz="1400" b="1" dirty="0">
                <a:solidFill>
                  <a:schemeClr val="tx1"/>
                </a:solidFill>
                <a:latin typeface="Segoe" pitchFamily="34" charset="0"/>
              </a:rPr>
            </a:br>
            <a:r>
              <a:rPr lang="en-US" sz="1400" b="1" dirty="0">
                <a:solidFill>
                  <a:schemeClr val="tx1"/>
                </a:solidFill>
                <a:latin typeface="Segoe" pitchFamily="34" charset="0"/>
              </a:rPr>
              <a:t>Cache</a:t>
            </a:r>
          </a:p>
        </p:txBody>
      </p:sp>
      <p:sp>
        <p:nvSpPr>
          <p:cNvPr id="20" name="Down Arrow 19"/>
          <p:cNvSpPr/>
          <p:nvPr/>
        </p:nvSpPr>
        <p:spPr>
          <a:xfrm>
            <a:off x="8024311" y="2438400"/>
            <a:ext cx="203147"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sp>
        <p:nvSpPr>
          <p:cNvPr id="21" name="Up Arrow 20"/>
          <p:cNvSpPr/>
          <p:nvPr/>
        </p:nvSpPr>
        <p:spPr>
          <a:xfrm>
            <a:off x="8633752" y="2438400"/>
            <a:ext cx="203147" cy="3810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sp>
        <p:nvSpPr>
          <p:cNvPr id="23" name="Up Arrow 22"/>
          <p:cNvSpPr/>
          <p:nvPr/>
        </p:nvSpPr>
        <p:spPr>
          <a:xfrm>
            <a:off x="8633752" y="3352800"/>
            <a:ext cx="203147" cy="3810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sp>
        <p:nvSpPr>
          <p:cNvPr id="24" name="Down Arrow 23"/>
          <p:cNvSpPr/>
          <p:nvPr/>
        </p:nvSpPr>
        <p:spPr>
          <a:xfrm>
            <a:off x="8024311" y="3352800"/>
            <a:ext cx="203147"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sp>
        <p:nvSpPr>
          <p:cNvPr id="30" name="Left Arrow 29"/>
          <p:cNvSpPr/>
          <p:nvPr/>
        </p:nvSpPr>
        <p:spPr>
          <a:xfrm>
            <a:off x="5383399" y="3124200"/>
            <a:ext cx="2336191" cy="16002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sp>
        <p:nvSpPr>
          <p:cNvPr id="11" name="Down Arrow 10"/>
          <p:cNvSpPr/>
          <p:nvPr/>
        </p:nvSpPr>
        <p:spPr>
          <a:xfrm>
            <a:off x="4266090" y="2462213"/>
            <a:ext cx="203147" cy="357187"/>
          </a:xfrm>
          <a:prstGeom prst="down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12" name="Rounded Rectangle 11"/>
          <p:cNvSpPr/>
          <p:nvPr/>
        </p:nvSpPr>
        <p:spPr>
          <a:xfrm>
            <a:off x="3961369" y="2819400"/>
            <a:ext cx="1401715"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err="1">
                <a:solidFill>
                  <a:schemeClr val="tx1"/>
                </a:solidFill>
              </a:rPr>
              <a:t>wininet</a:t>
            </a:r>
            <a:endParaRPr lang="en-US" sz="1400" b="1" dirty="0">
              <a:solidFill>
                <a:schemeClr val="tx1"/>
              </a:solidFill>
            </a:endParaRPr>
          </a:p>
        </p:txBody>
      </p:sp>
      <p:sp>
        <p:nvSpPr>
          <p:cNvPr id="13" name="Down Arrow 12"/>
          <p:cNvSpPr/>
          <p:nvPr/>
        </p:nvSpPr>
        <p:spPr>
          <a:xfrm>
            <a:off x="4266090" y="3371850"/>
            <a:ext cx="203147" cy="342900"/>
          </a:xfrm>
          <a:prstGeom prst="down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22" name="Up Arrow 21"/>
          <p:cNvSpPr/>
          <p:nvPr/>
        </p:nvSpPr>
        <p:spPr>
          <a:xfrm>
            <a:off x="4773958" y="2452689"/>
            <a:ext cx="203147" cy="338137"/>
          </a:xfrm>
          <a:prstGeom prst="up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25" name="Down Arrow 24"/>
          <p:cNvSpPr/>
          <p:nvPr/>
        </p:nvSpPr>
        <p:spPr>
          <a:xfrm flipV="1">
            <a:off x="4773958" y="3367088"/>
            <a:ext cx="203147" cy="347662"/>
          </a:xfrm>
          <a:prstGeom prst="down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41" name="TextBox 40"/>
          <p:cNvSpPr txBox="1"/>
          <p:nvPr/>
        </p:nvSpPr>
        <p:spPr>
          <a:xfrm>
            <a:off x="3552924" y="2401277"/>
            <a:ext cx="1218883" cy="523220"/>
          </a:xfrm>
          <a:prstGeom prst="rect">
            <a:avLst/>
          </a:prstGeom>
          <a:noFill/>
        </p:spPr>
        <p:txBody>
          <a:bodyPr wrap="square" rtlCol="0">
            <a:spAutoFit/>
          </a:bodyPr>
          <a:lstStyle/>
          <a:p>
            <a:pPr defTabSz="914363"/>
            <a:r>
              <a:rPr lang="en-US" sz="1400" b="1" dirty="0">
                <a:latin typeface="Segoe" pitchFamily="34" charset="0"/>
              </a:rPr>
              <a:t>Open </a:t>
            </a:r>
          </a:p>
          <a:p>
            <a:pPr defTabSz="914363"/>
            <a:r>
              <a:rPr lang="en-US" sz="1400" b="1" dirty="0">
                <a:latin typeface="Segoe" pitchFamily="34" charset="0"/>
              </a:rPr>
              <a:t>URL</a:t>
            </a:r>
          </a:p>
        </p:txBody>
      </p:sp>
      <p:sp>
        <p:nvSpPr>
          <p:cNvPr id="42" name="TextBox 41"/>
          <p:cNvSpPr txBox="1"/>
          <p:nvPr/>
        </p:nvSpPr>
        <p:spPr>
          <a:xfrm>
            <a:off x="5551935" y="2481942"/>
            <a:ext cx="2193989" cy="523220"/>
          </a:xfrm>
          <a:prstGeom prst="rect">
            <a:avLst/>
          </a:prstGeom>
          <a:noFill/>
        </p:spPr>
        <p:txBody>
          <a:bodyPr wrap="square" rtlCol="0">
            <a:spAutoFit/>
          </a:bodyPr>
          <a:lstStyle/>
          <a:p>
            <a:pPr defTabSz="914363"/>
            <a:r>
              <a:rPr lang="en-US" sz="1400" b="1" dirty="0">
                <a:latin typeface="Segoe" pitchFamily="34" charset="0"/>
              </a:rPr>
              <a:t>“Branch Cache Capable”</a:t>
            </a:r>
          </a:p>
        </p:txBody>
      </p:sp>
      <p:sp>
        <p:nvSpPr>
          <p:cNvPr id="44" name="TextBox 43"/>
          <p:cNvSpPr txBox="1"/>
          <p:nvPr/>
        </p:nvSpPr>
        <p:spPr>
          <a:xfrm>
            <a:off x="7396059" y="2451557"/>
            <a:ext cx="970590" cy="307777"/>
          </a:xfrm>
          <a:prstGeom prst="rect">
            <a:avLst/>
          </a:prstGeom>
          <a:noFill/>
        </p:spPr>
        <p:txBody>
          <a:bodyPr wrap="square" rtlCol="0">
            <a:spAutoFit/>
          </a:bodyPr>
          <a:lstStyle/>
          <a:p>
            <a:pPr defTabSz="914363"/>
            <a:r>
              <a:rPr lang="en-US" sz="1400" b="1" dirty="0">
                <a:latin typeface="Segoe" pitchFamily="34" charset="0"/>
              </a:rPr>
              <a:t>Data</a:t>
            </a:r>
          </a:p>
        </p:txBody>
      </p:sp>
      <p:sp>
        <p:nvSpPr>
          <p:cNvPr id="45" name="TextBox 44"/>
          <p:cNvSpPr txBox="1"/>
          <p:nvPr/>
        </p:nvSpPr>
        <p:spPr>
          <a:xfrm>
            <a:off x="7375364" y="3365957"/>
            <a:ext cx="870901" cy="307777"/>
          </a:xfrm>
          <a:prstGeom prst="rect">
            <a:avLst/>
          </a:prstGeom>
          <a:noFill/>
        </p:spPr>
        <p:txBody>
          <a:bodyPr wrap="square" rtlCol="0">
            <a:spAutoFit/>
          </a:bodyPr>
          <a:lstStyle/>
          <a:p>
            <a:pPr defTabSz="914363"/>
            <a:r>
              <a:rPr lang="en-US" sz="1400" b="1" dirty="0">
                <a:latin typeface="Segoe" pitchFamily="34" charset="0"/>
              </a:rPr>
              <a:t>Data</a:t>
            </a:r>
          </a:p>
        </p:txBody>
      </p:sp>
      <p:sp>
        <p:nvSpPr>
          <p:cNvPr id="46" name="Rectangle 45"/>
          <p:cNvSpPr/>
          <p:nvPr/>
        </p:nvSpPr>
        <p:spPr>
          <a:xfrm>
            <a:off x="7414870" y="4876800"/>
            <a:ext cx="2539339" cy="228600"/>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sz="1400" b="1">
              <a:solidFill>
                <a:schemeClr val="tx1"/>
              </a:solidFill>
            </a:endParaRPr>
          </a:p>
        </p:txBody>
      </p:sp>
      <p:sp>
        <p:nvSpPr>
          <p:cNvPr id="47" name="TextBox 46"/>
          <p:cNvSpPr txBox="1"/>
          <p:nvPr/>
        </p:nvSpPr>
        <p:spPr>
          <a:xfrm>
            <a:off x="6195988" y="4876801"/>
            <a:ext cx="1015735" cy="307777"/>
          </a:xfrm>
          <a:prstGeom prst="rect">
            <a:avLst/>
          </a:prstGeom>
          <a:noFill/>
        </p:spPr>
        <p:txBody>
          <a:bodyPr wrap="square" rtlCol="0">
            <a:spAutoFit/>
          </a:bodyPr>
          <a:lstStyle/>
          <a:p>
            <a:pPr defTabSz="914363"/>
            <a:r>
              <a:rPr lang="en-US" sz="1400" b="1" dirty="0">
                <a:latin typeface="Segoe" pitchFamily="34" charset="0"/>
              </a:rPr>
              <a:t>Data</a:t>
            </a:r>
          </a:p>
        </p:txBody>
      </p:sp>
      <p:sp>
        <p:nvSpPr>
          <p:cNvPr id="48" name="Down Arrow 47"/>
          <p:cNvSpPr/>
          <p:nvPr/>
        </p:nvSpPr>
        <p:spPr>
          <a:xfrm>
            <a:off x="8329032" y="4343400"/>
            <a:ext cx="203147"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63"/>
            <a:endParaRPr lang="en-US">
              <a:solidFill>
                <a:schemeClr val="tx1"/>
              </a:solidFill>
            </a:endParaRPr>
          </a:p>
        </p:txBody>
      </p:sp>
      <p:cxnSp>
        <p:nvCxnSpPr>
          <p:cNvPr id="52" name="Straight Connector 51"/>
          <p:cNvCxnSpPr/>
          <p:nvPr/>
        </p:nvCxnSpPr>
        <p:spPr>
          <a:xfrm rot="5400000">
            <a:off x="7772887" y="4994646"/>
            <a:ext cx="228600" cy="21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302128" y="5001472"/>
            <a:ext cx="228600" cy="21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858667" y="4991313"/>
            <a:ext cx="213360" cy="71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371401" y="4989832"/>
            <a:ext cx="220980" cy="101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7377798" y="5144588"/>
            <a:ext cx="304800" cy="2264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619882" y="5142896"/>
            <a:ext cx="300990" cy="2336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7857946" y="5142261"/>
            <a:ext cx="297180" cy="2386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8118227" y="5113058"/>
            <a:ext cx="304800" cy="2894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8366446" y="5142894"/>
            <a:ext cx="316230" cy="2183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8636886" y="5098456"/>
            <a:ext cx="308610" cy="314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8947320" y="5114327"/>
            <a:ext cx="312420" cy="2793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9213953" y="5142261"/>
            <a:ext cx="297180" cy="2386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9465347" y="5124486"/>
            <a:ext cx="297180" cy="2742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9697696" y="5158766"/>
            <a:ext cx="304800" cy="198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25027" y="5410200"/>
            <a:ext cx="507868" cy="407388"/>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000" b="1" dirty="0">
                <a:solidFill>
                  <a:schemeClr val="tx1"/>
                </a:solidFill>
                <a:latin typeface="Segoe" pitchFamily="34" charset="0"/>
              </a:rPr>
              <a:t>H1</a:t>
            </a:r>
          </a:p>
        </p:txBody>
      </p:sp>
      <p:sp>
        <p:nvSpPr>
          <p:cNvPr id="87" name="TextBox 86"/>
          <p:cNvSpPr txBox="1"/>
          <p:nvPr/>
        </p:nvSpPr>
        <p:spPr>
          <a:xfrm>
            <a:off x="7922737" y="5410200"/>
            <a:ext cx="507868" cy="407388"/>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000" b="1" dirty="0">
                <a:solidFill>
                  <a:schemeClr val="tx1"/>
                </a:solidFill>
              </a:rPr>
              <a:t>H2</a:t>
            </a:r>
          </a:p>
        </p:txBody>
      </p:sp>
      <p:sp>
        <p:nvSpPr>
          <p:cNvPr id="89" name="TextBox 88"/>
          <p:cNvSpPr txBox="1"/>
          <p:nvPr/>
        </p:nvSpPr>
        <p:spPr>
          <a:xfrm>
            <a:off x="8889134" y="5410200"/>
            <a:ext cx="507868" cy="407388"/>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000" b="1" dirty="0">
                <a:solidFill>
                  <a:schemeClr val="tx1"/>
                </a:solidFill>
              </a:rPr>
              <a:t>H4</a:t>
            </a:r>
          </a:p>
        </p:txBody>
      </p:sp>
      <p:sp>
        <p:nvSpPr>
          <p:cNvPr id="90" name="TextBox 89"/>
          <p:cNvSpPr txBox="1"/>
          <p:nvPr/>
        </p:nvSpPr>
        <p:spPr>
          <a:xfrm>
            <a:off x="9395550" y="5410200"/>
            <a:ext cx="507868" cy="407388"/>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000" b="1" dirty="0">
                <a:solidFill>
                  <a:schemeClr val="tx1"/>
                </a:solidFill>
              </a:rPr>
              <a:t>H5</a:t>
            </a:r>
          </a:p>
        </p:txBody>
      </p:sp>
      <p:sp>
        <p:nvSpPr>
          <p:cNvPr id="91" name="TextBox 90"/>
          <p:cNvSpPr txBox="1"/>
          <p:nvPr/>
        </p:nvSpPr>
        <p:spPr>
          <a:xfrm>
            <a:off x="6195987" y="5410201"/>
            <a:ext cx="1218883" cy="307777"/>
          </a:xfrm>
          <a:prstGeom prst="rect">
            <a:avLst/>
          </a:prstGeom>
          <a:noFill/>
        </p:spPr>
        <p:txBody>
          <a:bodyPr wrap="square" rtlCol="0">
            <a:spAutoFit/>
          </a:bodyPr>
          <a:lstStyle/>
          <a:p>
            <a:pPr defTabSz="914363"/>
            <a:r>
              <a:rPr lang="en-US" sz="1400" b="1" dirty="0">
                <a:latin typeface="Segoe" pitchFamily="34" charset="0"/>
              </a:rPr>
              <a:t>Hashlist</a:t>
            </a:r>
          </a:p>
        </p:txBody>
      </p:sp>
      <p:sp>
        <p:nvSpPr>
          <p:cNvPr id="94" name="TextBox 93"/>
          <p:cNvSpPr txBox="1"/>
          <p:nvPr/>
        </p:nvSpPr>
        <p:spPr>
          <a:xfrm>
            <a:off x="6399134" y="3213557"/>
            <a:ext cx="1218883" cy="307777"/>
          </a:xfrm>
          <a:prstGeom prst="rect">
            <a:avLst/>
          </a:prstGeom>
          <a:noFill/>
        </p:spPr>
        <p:txBody>
          <a:bodyPr wrap="square" rtlCol="0">
            <a:spAutoFit/>
          </a:bodyPr>
          <a:lstStyle/>
          <a:p>
            <a:pPr defTabSz="914363"/>
            <a:r>
              <a:rPr lang="en-US" sz="1400" b="1" dirty="0"/>
              <a:t>Hashlist</a:t>
            </a:r>
          </a:p>
        </p:txBody>
      </p:sp>
      <p:sp>
        <p:nvSpPr>
          <p:cNvPr id="95" name="TextBox 94"/>
          <p:cNvSpPr txBox="1"/>
          <p:nvPr/>
        </p:nvSpPr>
        <p:spPr>
          <a:xfrm>
            <a:off x="3250354" y="3352801"/>
            <a:ext cx="1218883" cy="307777"/>
          </a:xfrm>
          <a:prstGeom prst="rect">
            <a:avLst/>
          </a:prstGeom>
          <a:noFill/>
        </p:spPr>
        <p:txBody>
          <a:bodyPr wrap="square" rtlCol="0">
            <a:spAutoFit/>
          </a:bodyPr>
          <a:lstStyle/>
          <a:p>
            <a:pPr defTabSz="914363"/>
            <a:r>
              <a:rPr lang="en-US" sz="1400" b="1" dirty="0">
                <a:latin typeface="Segoe" pitchFamily="34" charset="0"/>
              </a:rPr>
              <a:t>Hashlist</a:t>
            </a:r>
          </a:p>
        </p:txBody>
      </p:sp>
      <p:cxnSp>
        <p:nvCxnSpPr>
          <p:cNvPr id="117" name="Straight Connector 116"/>
          <p:cNvCxnSpPr/>
          <p:nvPr/>
        </p:nvCxnSpPr>
        <p:spPr>
          <a:xfrm rot="5400000" flipH="1" flipV="1">
            <a:off x="9148743" y="3091702"/>
            <a:ext cx="1001486" cy="121888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9" name="Straight Connector 118"/>
          <p:cNvCxnSpPr/>
          <p:nvPr/>
        </p:nvCxnSpPr>
        <p:spPr>
          <a:xfrm rot="16200000" flipH="1">
            <a:off x="9052575" y="2070246"/>
            <a:ext cx="1295400" cy="1117309"/>
          </a:xfrm>
          <a:prstGeom prst="line">
            <a:avLst/>
          </a:prstGeom>
          <a:ln/>
        </p:spPr>
        <p:style>
          <a:lnRef idx="2">
            <a:schemeClr val="accent2"/>
          </a:lnRef>
          <a:fillRef idx="0">
            <a:schemeClr val="accent2"/>
          </a:fillRef>
          <a:effectRef idx="1">
            <a:schemeClr val="accent2"/>
          </a:effectRef>
          <a:fontRef idx="minor">
            <a:schemeClr val="tx1"/>
          </a:fontRef>
        </p:style>
      </p:cxnSp>
      <p:sp>
        <p:nvSpPr>
          <p:cNvPr id="124" name="Flowchart: Magnetic Disk 123"/>
          <p:cNvSpPr/>
          <p:nvPr/>
        </p:nvSpPr>
        <p:spPr>
          <a:xfrm>
            <a:off x="2060493" y="2146300"/>
            <a:ext cx="406294" cy="381000"/>
          </a:xfrm>
          <a:prstGeom prst="flowChartMagneticDisk">
            <a:avLst/>
          </a:prstGeom>
          <a:gradFill>
            <a:gsLst>
              <a:gs pos="0">
                <a:schemeClr val="tx1">
                  <a:lumMod val="85000"/>
                  <a:lumOff val="15000"/>
                </a:schemeClr>
              </a:gs>
              <a:gs pos="100000">
                <a:schemeClr val="tx1">
                  <a:lumMod val="75000"/>
                  <a:lumOff val="25000"/>
                </a:schemeClr>
              </a:gs>
            </a:gsLst>
          </a:gra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400" b="1" dirty="0">
              <a:solidFill>
                <a:schemeClr val="tx1"/>
              </a:solidFill>
              <a:effectLst>
                <a:outerShdw blurRad="38100" dist="38100" dir="2700000" algn="tl">
                  <a:srgbClr val="000000">
                    <a:alpha val="43137"/>
                  </a:srgbClr>
                </a:outerShdw>
              </a:effectLst>
            </a:endParaRPr>
          </a:p>
        </p:txBody>
      </p:sp>
      <p:sp>
        <p:nvSpPr>
          <p:cNvPr id="126" name="Flowchart: Magnetic Disk 125"/>
          <p:cNvSpPr/>
          <p:nvPr/>
        </p:nvSpPr>
        <p:spPr>
          <a:xfrm>
            <a:off x="1828325" y="3777343"/>
            <a:ext cx="406294" cy="381000"/>
          </a:xfrm>
          <a:prstGeom prst="flowChartMagneticDisk">
            <a:avLst/>
          </a:prstGeom>
          <a:gradFill>
            <a:gsLst>
              <a:gs pos="0">
                <a:schemeClr val="tx1">
                  <a:lumMod val="85000"/>
                  <a:lumOff val="15000"/>
                </a:schemeClr>
              </a:gs>
              <a:gs pos="100000">
                <a:schemeClr val="tx1">
                  <a:lumMod val="75000"/>
                  <a:lumOff val="25000"/>
                </a:schemeClr>
              </a:gs>
            </a:gsLst>
          </a:gra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400" b="1" dirty="0">
              <a:solidFill>
                <a:schemeClr val="tx1"/>
              </a:solidFill>
              <a:effectLst>
                <a:outerShdw blurRad="38100" dist="38100" dir="2700000" algn="tl">
                  <a:srgbClr val="000000">
                    <a:alpha val="43137"/>
                  </a:srgbClr>
                </a:outerShdw>
              </a:effectLst>
            </a:endParaRPr>
          </a:p>
        </p:txBody>
      </p:sp>
      <p:sp>
        <p:nvSpPr>
          <p:cNvPr id="127" name="Flowchart: Magnetic Disk 126"/>
          <p:cNvSpPr/>
          <p:nvPr/>
        </p:nvSpPr>
        <p:spPr>
          <a:xfrm>
            <a:off x="5586546" y="3810000"/>
            <a:ext cx="406294" cy="381000"/>
          </a:xfrm>
          <a:prstGeom prst="flowChartMagneticDisk">
            <a:avLst/>
          </a:prstGeom>
          <a:gradFill>
            <a:gsLst>
              <a:gs pos="0">
                <a:schemeClr val="tx1">
                  <a:lumMod val="85000"/>
                  <a:lumOff val="15000"/>
                </a:schemeClr>
              </a:gs>
              <a:gs pos="100000">
                <a:schemeClr val="tx1">
                  <a:lumMod val="75000"/>
                  <a:lumOff val="25000"/>
                </a:schemeClr>
              </a:gs>
            </a:gsLst>
          </a:gra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400" b="1" dirty="0">
              <a:solidFill>
                <a:schemeClr val="tx1"/>
              </a:solidFill>
              <a:effectLst>
                <a:outerShdw blurRad="38100" dist="38100" dir="2700000" algn="tl">
                  <a:srgbClr val="000000">
                    <a:alpha val="43137"/>
                  </a:srgbClr>
                </a:outerShdw>
              </a:effectLst>
            </a:endParaRPr>
          </a:p>
        </p:txBody>
      </p:sp>
      <p:sp>
        <p:nvSpPr>
          <p:cNvPr id="128" name="TextBox 127"/>
          <p:cNvSpPr txBox="1"/>
          <p:nvPr/>
        </p:nvSpPr>
        <p:spPr>
          <a:xfrm>
            <a:off x="4875531" y="3448756"/>
            <a:ext cx="902874" cy="307777"/>
          </a:xfrm>
          <a:prstGeom prst="rect">
            <a:avLst/>
          </a:prstGeom>
          <a:noFill/>
        </p:spPr>
        <p:txBody>
          <a:bodyPr wrap="square" rtlCol="0">
            <a:spAutoFit/>
          </a:bodyPr>
          <a:lstStyle/>
          <a:p>
            <a:pPr defTabSz="914363"/>
            <a:r>
              <a:rPr lang="en-US" sz="1400" b="1" dirty="0">
                <a:latin typeface="Segoe" pitchFamily="34" charset="0"/>
              </a:rPr>
              <a:t>Data</a:t>
            </a:r>
          </a:p>
        </p:txBody>
      </p:sp>
      <p:sp>
        <p:nvSpPr>
          <p:cNvPr id="129" name="TextBox 128"/>
          <p:cNvSpPr txBox="1"/>
          <p:nvPr/>
        </p:nvSpPr>
        <p:spPr>
          <a:xfrm>
            <a:off x="4860483" y="2523067"/>
            <a:ext cx="842683" cy="307777"/>
          </a:xfrm>
          <a:prstGeom prst="rect">
            <a:avLst/>
          </a:prstGeom>
          <a:noFill/>
        </p:spPr>
        <p:txBody>
          <a:bodyPr wrap="square" rtlCol="0">
            <a:spAutoFit/>
          </a:bodyPr>
          <a:lstStyle/>
          <a:p>
            <a:pPr defTabSz="914363"/>
            <a:r>
              <a:rPr lang="en-US" sz="1400" b="1" dirty="0">
                <a:latin typeface="Segoe" pitchFamily="34" charset="0"/>
              </a:rPr>
              <a:t>Data</a:t>
            </a:r>
          </a:p>
        </p:txBody>
      </p:sp>
      <p:grpSp>
        <p:nvGrpSpPr>
          <p:cNvPr id="88" name="Group 87"/>
          <p:cNvGrpSpPr/>
          <p:nvPr/>
        </p:nvGrpSpPr>
        <p:grpSpPr>
          <a:xfrm>
            <a:off x="1701358" y="2857500"/>
            <a:ext cx="660228" cy="457200"/>
            <a:chOff x="1219201" y="2819400"/>
            <a:chExt cx="495300" cy="457200"/>
          </a:xfrm>
        </p:grpSpPr>
        <p:sp>
          <p:nvSpPr>
            <p:cNvPr id="134" name="Block Arc 133"/>
            <p:cNvSpPr/>
            <p:nvPr/>
          </p:nvSpPr>
          <p:spPr>
            <a:xfrm rot="16200000">
              <a:off x="1543051" y="2952750"/>
              <a:ext cx="152400" cy="1905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a:solidFill>
                  <a:schemeClr val="tx1"/>
                </a:solidFill>
              </a:endParaRPr>
            </a:p>
          </p:txBody>
        </p:sp>
        <p:sp>
          <p:nvSpPr>
            <p:cNvPr id="135" name="Block Arc 134"/>
            <p:cNvSpPr/>
            <p:nvPr/>
          </p:nvSpPr>
          <p:spPr>
            <a:xfrm rot="16200000">
              <a:off x="1314452" y="2952750"/>
              <a:ext cx="304800" cy="1905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a:solidFill>
                  <a:schemeClr val="tx1"/>
                </a:solidFill>
              </a:endParaRPr>
            </a:p>
          </p:txBody>
        </p:sp>
        <p:sp>
          <p:nvSpPr>
            <p:cNvPr id="136" name="Block Arc 135"/>
            <p:cNvSpPr/>
            <p:nvPr/>
          </p:nvSpPr>
          <p:spPr>
            <a:xfrm rot="16200000">
              <a:off x="1104901" y="2933700"/>
              <a:ext cx="457200" cy="2286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a:solidFill>
                  <a:schemeClr val="tx1"/>
                </a:solidFill>
              </a:endParaRPr>
            </a:p>
          </p:txBody>
        </p:sp>
      </p:grpSp>
      <p:cxnSp>
        <p:nvCxnSpPr>
          <p:cNvPr id="154" name="Straight Connector 153"/>
          <p:cNvCxnSpPr>
            <a:endCxn id="126" idx="1"/>
          </p:cNvCxnSpPr>
          <p:nvPr/>
        </p:nvCxnSpPr>
        <p:spPr>
          <a:xfrm rot="5400000">
            <a:off x="1699497" y="3428738"/>
            <a:ext cx="680581" cy="16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H="1">
            <a:off x="1415842" y="2779769"/>
            <a:ext cx="585216" cy="147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2098509" y="3336511"/>
            <a:ext cx="576943" cy="304722"/>
          </a:xfrm>
          <a:prstGeom prst="line">
            <a:avLst/>
          </a:prstGeom>
          <a:ln w="38100" cmpd="sng">
            <a:solidFill>
              <a:schemeClr val="tx1">
                <a:alpha val="75000"/>
              </a:schemeClr>
            </a:solidFill>
            <a:beve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2343394" y="2422093"/>
            <a:ext cx="406400" cy="159614"/>
          </a:xfrm>
          <a:prstGeom prst="line">
            <a:avLst/>
          </a:prstGeom>
          <a:ln w="38100" cmpd="sng">
            <a:solidFill>
              <a:schemeClr val="tx1">
                <a:alpha val="75000"/>
              </a:schemeClr>
            </a:solidFill>
            <a:bevel/>
            <a:headEnd type="diamond"/>
            <a:tailEnd type="diamond"/>
          </a:ln>
        </p:spPr>
        <p:style>
          <a:lnRef idx="1">
            <a:schemeClr val="accent1"/>
          </a:lnRef>
          <a:fillRef idx="0">
            <a:schemeClr val="accent1"/>
          </a:fillRef>
          <a:effectRef idx="0">
            <a:schemeClr val="accent1"/>
          </a:effectRef>
          <a:fontRef idx="minor">
            <a:schemeClr val="tx1"/>
          </a:fontRef>
        </p:style>
      </p:cxnSp>
      <p:sp>
        <p:nvSpPr>
          <p:cNvPr id="169" name="Right Arrow 168"/>
          <p:cNvSpPr/>
          <p:nvPr/>
        </p:nvSpPr>
        <p:spPr>
          <a:xfrm>
            <a:off x="5281825" y="3962400"/>
            <a:ext cx="304721" cy="152400"/>
          </a:xfrm>
          <a:prstGeom prst="rightArrow">
            <a:avLst/>
          </a:prstGeom>
          <a:solidFill>
            <a:srgbClr val="92D05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914363"/>
            <a:endParaRPr lang="en-US">
              <a:solidFill>
                <a:schemeClr val="tx1"/>
              </a:solidFill>
            </a:endParaRPr>
          </a:p>
        </p:txBody>
      </p:sp>
      <p:sp>
        <p:nvSpPr>
          <p:cNvPr id="83" name="TextBox 82"/>
          <p:cNvSpPr txBox="1"/>
          <p:nvPr/>
        </p:nvSpPr>
        <p:spPr>
          <a:xfrm>
            <a:off x="8405212" y="5406390"/>
            <a:ext cx="507868" cy="407388"/>
          </a:xfrm>
          <a:prstGeom prst="rect">
            <a:avLst/>
          </a:prstGeom>
          <a:solidFill>
            <a:schemeClr val="tx1">
              <a:alpha val="5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000" b="1" dirty="0">
                <a:solidFill>
                  <a:schemeClr val="tx1"/>
                </a:solidFill>
              </a:rPr>
              <a:t>H3</a:t>
            </a:r>
          </a:p>
        </p:txBody>
      </p:sp>
      <p:pic>
        <p:nvPicPr>
          <p:cNvPr id="115" name="Picture 5" descr="C:\Program Files\Microsoft Resource DVD Artwork\DVD_ART\Artwork_Imagery\HARDWARE_IMAGERY\Illustration - Misc Hardware\Windows Vista Illustration Icons\Server.png"/>
          <p:cNvPicPr>
            <a:picLocks noChangeAspect="1" noChangeArrowheads="1"/>
          </p:cNvPicPr>
          <p:nvPr/>
        </p:nvPicPr>
        <p:blipFill>
          <a:blip r:embed="rId4" cstate="print">
            <a:grayscl/>
            <a:lum contrast="40000"/>
          </a:blip>
          <a:stretch>
            <a:fillRect/>
          </a:stretch>
        </p:blipFill>
        <p:spPr bwMode="auto">
          <a:xfrm>
            <a:off x="9979084" y="2871134"/>
            <a:ext cx="1210750" cy="968406"/>
          </a:xfrm>
          <a:prstGeom prst="rect">
            <a:avLst/>
          </a:prstGeom>
          <a:noFill/>
          <a:effectLst>
            <a:outerShdw blurRad="63500" sx="102000" sy="102000" algn="ctr" rotWithShape="0">
              <a:prstClr val="black">
                <a:alpha val="40000"/>
              </a:prstClr>
            </a:outerShdw>
          </a:effectLst>
        </p:spPr>
      </p:pic>
      <p:sp>
        <p:nvSpPr>
          <p:cNvPr id="14" name="Rounded Rectangle 13"/>
          <p:cNvSpPr/>
          <p:nvPr/>
        </p:nvSpPr>
        <p:spPr>
          <a:xfrm>
            <a:off x="3961369" y="3733800"/>
            <a:ext cx="1401715"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a:solidFill>
                  <a:schemeClr val="tx1"/>
                </a:solidFill>
                <a:latin typeface="Segoe" pitchFamily="34" charset="0"/>
              </a:rPr>
              <a:t>Branch</a:t>
            </a:r>
            <a:br>
              <a:rPr lang="en-US" sz="1400" b="1" dirty="0">
                <a:solidFill>
                  <a:schemeClr val="tx1"/>
                </a:solidFill>
                <a:latin typeface="Segoe" pitchFamily="34" charset="0"/>
              </a:rPr>
            </a:br>
            <a:r>
              <a:rPr lang="en-US" sz="1400" b="1" dirty="0">
                <a:solidFill>
                  <a:schemeClr val="tx1"/>
                </a:solidFill>
                <a:latin typeface="Segoe" pitchFamily="34" charset="0"/>
              </a:rPr>
              <a:t>Cache</a:t>
            </a:r>
          </a:p>
        </p:txBody>
      </p:sp>
      <p:sp>
        <p:nvSpPr>
          <p:cNvPr id="10" name="Rounded Rectangle 9"/>
          <p:cNvSpPr/>
          <p:nvPr/>
        </p:nvSpPr>
        <p:spPr>
          <a:xfrm>
            <a:off x="3961369" y="1905000"/>
            <a:ext cx="1401715" cy="533400"/>
          </a:xfrm>
          <a:prstGeom prst="roundRect">
            <a:avLst/>
          </a:prstGeom>
          <a:solidFill>
            <a:schemeClr val="tx1">
              <a:alpha val="5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914363"/>
            <a:r>
              <a:rPr lang="en-US" sz="1400" b="1" dirty="0">
                <a:solidFill>
                  <a:schemeClr val="tx1"/>
                </a:solidFill>
                <a:latin typeface="Segoe" pitchFamily="34" charset="0"/>
              </a:rPr>
              <a:t>IE</a:t>
            </a:r>
          </a:p>
        </p:txBody>
      </p:sp>
      <p:sp>
        <p:nvSpPr>
          <p:cNvPr id="92" name="TextBox 91"/>
          <p:cNvSpPr txBox="1"/>
          <p:nvPr/>
        </p:nvSpPr>
        <p:spPr>
          <a:xfrm>
            <a:off x="8735326" y="3461912"/>
            <a:ext cx="1271549" cy="307777"/>
          </a:xfrm>
          <a:prstGeom prst="rect">
            <a:avLst/>
          </a:prstGeom>
          <a:noFill/>
        </p:spPr>
        <p:txBody>
          <a:bodyPr wrap="square" rtlCol="0">
            <a:spAutoFit/>
          </a:bodyPr>
          <a:lstStyle/>
          <a:p>
            <a:pPr defTabSz="914363"/>
            <a:r>
              <a:rPr lang="en-US" sz="1400" b="1" dirty="0">
                <a:latin typeface="Segoe" pitchFamily="34" charset="0"/>
              </a:rPr>
              <a:t>Hashlist</a:t>
            </a:r>
          </a:p>
        </p:txBody>
      </p:sp>
      <p:sp>
        <p:nvSpPr>
          <p:cNvPr id="43" name="TextBox 42"/>
          <p:cNvSpPr txBox="1"/>
          <p:nvPr/>
        </p:nvSpPr>
        <p:spPr>
          <a:xfrm>
            <a:off x="8735326" y="2590801"/>
            <a:ext cx="1218883" cy="307777"/>
          </a:xfrm>
          <a:prstGeom prst="rect">
            <a:avLst/>
          </a:prstGeom>
          <a:noFill/>
        </p:spPr>
        <p:txBody>
          <a:bodyPr wrap="square" rtlCol="0">
            <a:spAutoFit/>
          </a:bodyPr>
          <a:lstStyle/>
          <a:p>
            <a:pPr defTabSz="914363"/>
            <a:r>
              <a:rPr lang="en-US" sz="1400" b="1" dirty="0">
                <a:latin typeface="Segoe" pitchFamily="34" charset="0"/>
              </a:rPr>
              <a:t>Get</a:t>
            </a:r>
            <a:r>
              <a:rPr lang="en-US" sz="1200" b="1" dirty="0">
                <a:latin typeface="Segoe" pitchFamily="34" charset="0"/>
              </a:rPr>
              <a:t> </a:t>
            </a:r>
            <a:r>
              <a:rPr lang="en-US" sz="1400" b="1" dirty="0">
                <a:latin typeface="Segoe" pitchFamily="34" charset="0"/>
              </a:rPr>
              <a:t>data</a:t>
            </a:r>
          </a:p>
        </p:txBody>
      </p:sp>
      <p:cxnSp>
        <p:nvCxnSpPr>
          <p:cNvPr id="147" name="Straight Connector 146"/>
          <p:cNvCxnSpPr/>
          <p:nvPr/>
        </p:nvCxnSpPr>
        <p:spPr>
          <a:xfrm rot="16200000" flipH="1">
            <a:off x="1768853" y="2295756"/>
            <a:ext cx="7030" cy="1584547"/>
          </a:xfrm>
          <a:prstGeom prst="line">
            <a:avLst/>
          </a:prstGeom>
          <a:gradFill>
            <a:gsLst>
              <a:gs pos="0">
                <a:schemeClr val="tx1">
                  <a:lumMod val="85000"/>
                  <a:lumOff val="15000"/>
                </a:schemeClr>
              </a:gs>
              <a:gs pos="100000">
                <a:schemeClr val="tx1">
                  <a:lumMod val="75000"/>
                  <a:lumOff val="25000"/>
                </a:schemeClr>
              </a:gs>
            </a:gsLst>
          </a:gradFill>
          <a:ln>
            <a:solidFill>
              <a:srgbClr val="C00000"/>
            </a:solidFill>
          </a:ln>
        </p:spPr>
        <p:style>
          <a:lnRef idx="1">
            <a:schemeClr val="accent3"/>
          </a:lnRef>
          <a:fillRef idx="3">
            <a:schemeClr val="accent3"/>
          </a:fillRef>
          <a:effectRef idx="2">
            <a:schemeClr val="accent3"/>
          </a:effectRef>
          <a:fontRef idx="minor">
            <a:schemeClr val="lt1"/>
          </a:fontRef>
        </p:style>
      </p:cxnSp>
      <p:pic>
        <p:nvPicPr>
          <p:cNvPr id="93" name="Picture 92" descr="C:\Assets\Icons\HydroPRO_Icon_Pack\PNG\HP-MyComputer.png"/>
          <p:cNvPicPr>
            <a:picLocks noChangeAspect="1" noChangeArrowheads="1"/>
          </p:cNvPicPr>
          <p:nvPr/>
        </p:nvPicPr>
        <p:blipFill>
          <a:blip r:embed="rId5" cstate="print"/>
          <a:srcRect/>
          <a:stretch>
            <a:fillRect/>
          </a:stretch>
        </p:blipFill>
        <p:spPr bwMode="auto">
          <a:xfrm>
            <a:off x="505703" y="2753249"/>
            <a:ext cx="693389" cy="520177"/>
          </a:xfrm>
          <a:prstGeom prst="rect">
            <a:avLst/>
          </a:prstGeom>
          <a:noFill/>
        </p:spPr>
      </p:pic>
      <p:sp>
        <p:nvSpPr>
          <p:cNvPr id="125" name="Flowchart: Magnetic Disk 124"/>
          <p:cNvSpPr/>
          <p:nvPr/>
        </p:nvSpPr>
        <p:spPr>
          <a:xfrm>
            <a:off x="1197673" y="2826885"/>
            <a:ext cx="406294" cy="381000"/>
          </a:xfrm>
          <a:prstGeom prst="flowChartMagneticDisk">
            <a:avLst/>
          </a:prstGeom>
          <a:gradFill>
            <a:gsLst>
              <a:gs pos="0">
                <a:schemeClr val="tx1">
                  <a:lumMod val="85000"/>
                  <a:lumOff val="15000"/>
                </a:schemeClr>
              </a:gs>
              <a:gs pos="100000">
                <a:schemeClr val="tx1">
                  <a:lumMod val="75000"/>
                  <a:lumOff val="25000"/>
                </a:schemeClr>
              </a:gs>
            </a:gsLst>
          </a:gra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endParaRPr lang="en-US" sz="1400" b="1" dirty="0">
              <a:solidFill>
                <a:schemeClr val="tx1"/>
              </a:solidFill>
              <a:effectLst>
                <a:outerShdw blurRad="38100" dist="38100" dir="2700000" algn="tl">
                  <a:srgbClr val="000000">
                    <a:alpha val="43137"/>
                  </a:srgbClr>
                </a:outerShdw>
              </a:effectLst>
            </a:endParaRPr>
          </a:p>
        </p:txBody>
      </p:sp>
      <p:pic>
        <p:nvPicPr>
          <p:cNvPr id="97" name="Picture 96" descr="C:\Assets\Icons\HydroPRO_Icon_Pack\PNG\HP-MyComputer.png"/>
          <p:cNvPicPr>
            <a:picLocks noChangeAspect="1" noChangeArrowheads="1"/>
          </p:cNvPicPr>
          <p:nvPr/>
        </p:nvPicPr>
        <p:blipFill>
          <a:blip r:embed="rId5" cstate="print"/>
          <a:srcRect/>
          <a:stretch>
            <a:fillRect/>
          </a:stretch>
        </p:blipFill>
        <p:spPr bwMode="auto">
          <a:xfrm>
            <a:off x="1376331" y="2069963"/>
            <a:ext cx="693389" cy="520177"/>
          </a:xfrm>
          <a:prstGeom prst="rect">
            <a:avLst/>
          </a:prstGeom>
          <a:noFill/>
        </p:spPr>
      </p:pic>
      <p:pic>
        <p:nvPicPr>
          <p:cNvPr id="98" name="Picture 97" descr="C:\Assets\Icons\HydroPRO_Icon_Pack\PNG\HP-MyComputer.png"/>
          <p:cNvPicPr>
            <a:picLocks noChangeAspect="1" noChangeArrowheads="1"/>
          </p:cNvPicPr>
          <p:nvPr/>
        </p:nvPicPr>
        <p:blipFill>
          <a:blip r:embed="rId5" cstate="print"/>
          <a:srcRect/>
          <a:stretch>
            <a:fillRect/>
          </a:stretch>
        </p:blipFill>
        <p:spPr bwMode="auto">
          <a:xfrm>
            <a:off x="1162023" y="3719719"/>
            <a:ext cx="693389" cy="520177"/>
          </a:xfrm>
          <a:prstGeom prst="rect">
            <a:avLst/>
          </a:prstGeom>
          <a:noFill/>
        </p:spPr>
      </p:pic>
    </p:spTree>
    <p:extLst>
      <p:ext uri="{BB962C8B-B14F-4D97-AF65-F5344CB8AC3E}">
        <p14:creationId xmlns:p14="http://schemas.microsoft.com/office/powerpoint/2010/main" val="18081789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blinds(horizontal)">
                                      <p:cBhvr>
                                        <p:cTn id="10" dur="500"/>
                                        <p:tgtEl>
                                          <p:spTgt spid="103"/>
                                        </p:tgtEl>
                                      </p:cBhvr>
                                    </p:animEffect>
                                  </p:childTnLst>
                                </p:cTn>
                              </p:par>
                              <p:par>
                                <p:cTn id="11" presetID="3" presetClass="entr" presetSubtype="1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blinds(horizontal)">
                                      <p:cBhvr>
                                        <p:cTn id="13" dur="500"/>
                                        <p:tgtEl>
                                          <p:spTgt spid="119"/>
                                        </p:tgtEl>
                                      </p:cBhvr>
                                    </p:animEffect>
                                  </p:childTnLst>
                                </p:cTn>
                              </p:par>
                              <p:par>
                                <p:cTn id="14" presetID="3" presetClass="entr" presetSubtype="1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blinds(horizontal)">
                                      <p:cBhvr>
                                        <p:cTn id="16" dur="500"/>
                                        <p:tgtEl>
                                          <p:spTgt spid="1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1000" fill="hold"/>
                                        <p:tgtEl>
                                          <p:spTgt spid="41"/>
                                        </p:tgtEl>
                                        <p:attrNameLst>
                                          <p:attrName>ppt_w</p:attrName>
                                        </p:attrNameLst>
                                      </p:cBhvr>
                                      <p:tavLst>
                                        <p:tav tm="0">
                                          <p:val>
                                            <p:strVal val="#ppt_w*0.70"/>
                                          </p:val>
                                        </p:tav>
                                        <p:tav tm="100000">
                                          <p:val>
                                            <p:strVal val="#ppt_w"/>
                                          </p:val>
                                        </p:tav>
                                      </p:tavLst>
                                    </p:anim>
                                    <p:anim calcmode="lin" valueType="num">
                                      <p:cBhvr>
                                        <p:cTn id="45" dur="1000" fill="hold"/>
                                        <p:tgtEl>
                                          <p:spTgt spid="41"/>
                                        </p:tgtEl>
                                        <p:attrNameLst>
                                          <p:attrName>ppt_h</p:attrName>
                                        </p:attrNameLst>
                                      </p:cBhvr>
                                      <p:tavLst>
                                        <p:tav tm="0">
                                          <p:val>
                                            <p:strVal val="#ppt_h"/>
                                          </p:val>
                                        </p:tav>
                                        <p:tav tm="100000">
                                          <p:val>
                                            <p:strVal val="#ppt_h"/>
                                          </p:val>
                                        </p:tav>
                                      </p:tavLst>
                                    </p:anim>
                                    <p:animEffect transition="in" filter="fade">
                                      <p:cBhvr>
                                        <p:cTn id="46" dur="10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strVal val="#ppt_w*0.70"/>
                                          </p:val>
                                        </p:tav>
                                        <p:tav tm="100000">
                                          <p:val>
                                            <p:strVal val="#ppt_w"/>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animEffect transition="in" filter="fade">
                                      <p:cBhvr>
                                        <p:cTn id="53" dur="1000"/>
                                        <p:tgtEl>
                                          <p:spTgt spid="15"/>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strVal val="#ppt_w*0.70"/>
                                          </p:val>
                                        </p:tav>
                                        <p:tav tm="100000">
                                          <p:val>
                                            <p:strVal val="#ppt_w"/>
                                          </p:val>
                                        </p:tav>
                                      </p:tavLst>
                                    </p:anim>
                                    <p:anim calcmode="lin" valueType="num">
                                      <p:cBhvr>
                                        <p:cTn id="57" dur="1000" fill="hold"/>
                                        <p:tgtEl>
                                          <p:spTgt spid="42"/>
                                        </p:tgtEl>
                                        <p:attrNameLst>
                                          <p:attrName>ppt_h</p:attrName>
                                        </p:attrNameLst>
                                      </p:cBhvr>
                                      <p:tavLst>
                                        <p:tav tm="0">
                                          <p:val>
                                            <p:strVal val="#ppt_h"/>
                                          </p:val>
                                        </p:tav>
                                        <p:tav tm="100000">
                                          <p:val>
                                            <p:strVal val="#ppt_h"/>
                                          </p:val>
                                        </p:tav>
                                      </p:tavLst>
                                    </p:anim>
                                    <p:animEffect transition="in" filter="fade">
                                      <p:cBhvr>
                                        <p:cTn id="58" dur="10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ppt_w</p:attrName>
                                        </p:attrNameLst>
                                      </p:cBhvr>
                                      <p:tavLst>
                                        <p:tav tm="0">
                                          <p:val>
                                            <p:strVal val="#ppt_w*0.70"/>
                                          </p:val>
                                        </p:tav>
                                        <p:tav tm="100000">
                                          <p:val>
                                            <p:strVal val="#ppt_w"/>
                                          </p:val>
                                        </p:tav>
                                      </p:tavLst>
                                    </p:anim>
                                    <p:anim calcmode="lin" valueType="num">
                                      <p:cBhvr>
                                        <p:cTn id="64" dur="1000" fill="hold"/>
                                        <p:tgtEl>
                                          <p:spTgt spid="43"/>
                                        </p:tgtEl>
                                        <p:attrNameLst>
                                          <p:attrName>ppt_h</p:attrName>
                                        </p:attrNameLst>
                                      </p:cBhvr>
                                      <p:tavLst>
                                        <p:tav tm="0">
                                          <p:val>
                                            <p:strVal val="#ppt_h"/>
                                          </p:val>
                                        </p:tav>
                                        <p:tav tm="100000">
                                          <p:val>
                                            <p:strVal val="#ppt_h"/>
                                          </p:val>
                                        </p:tav>
                                      </p:tavLst>
                                    </p:anim>
                                    <p:animEffect transition="in" filter="fade">
                                      <p:cBhvr>
                                        <p:cTn id="65" dur="1000"/>
                                        <p:tgtEl>
                                          <p:spTgt spid="43"/>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strVal val="#ppt_w*0.70"/>
                                          </p:val>
                                        </p:tav>
                                        <p:tav tm="100000">
                                          <p:val>
                                            <p:strVal val="#ppt_w"/>
                                          </p:val>
                                        </p:tav>
                                      </p:tavLst>
                                    </p:anim>
                                    <p:anim calcmode="lin" valueType="num">
                                      <p:cBhvr>
                                        <p:cTn id="69" dur="1000" fill="hold"/>
                                        <p:tgtEl>
                                          <p:spTgt spid="21"/>
                                        </p:tgtEl>
                                        <p:attrNameLst>
                                          <p:attrName>ppt_h</p:attrName>
                                        </p:attrNameLst>
                                      </p:cBhvr>
                                      <p:tavLst>
                                        <p:tav tm="0">
                                          <p:val>
                                            <p:strVal val="#ppt_h"/>
                                          </p:val>
                                        </p:tav>
                                        <p:tav tm="100000">
                                          <p:val>
                                            <p:strVal val="#ppt_h"/>
                                          </p:val>
                                        </p:tav>
                                      </p:tavLst>
                                    </p:anim>
                                    <p:animEffect transition="in" filter="fade">
                                      <p:cBhvr>
                                        <p:cTn id="70" dur="1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ppt_w</p:attrName>
                                        </p:attrNameLst>
                                      </p:cBhvr>
                                      <p:tavLst>
                                        <p:tav tm="0">
                                          <p:val>
                                            <p:strVal val="#ppt_w*0.70"/>
                                          </p:val>
                                        </p:tav>
                                        <p:tav tm="100000">
                                          <p:val>
                                            <p:strVal val="#ppt_w"/>
                                          </p:val>
                                        </p:tav>
                                      </p:tavLst>
                                    </p:anim>
                                    <p:anim calcmode="lin" valueType="num">
                                      <p:cBhvr>
                                        <p:cTn id="76" dur="1000" fill="hold"/>
                                        <p:tgtEl>
                                          <p:spTgt spid="44"/>
                                        </p:tgtEl>
                                        <p:attrNameLst>
                                          <p:attrName>ppt_h</p:attrName>
                                        </p:attrNameLst>
                                      </p:cBhvr>
                                      <p:tavLst>
                                        <p:tav tm="0">
                                          <p:val>
                                            <p:strVal val="#ppt_h"/>
                                          </p:val>
                                        </p:tav>
                                        <p:tav tm="100000">
                                          <p:val>
                                            <p:strVal val="#ppt_h"/>
                                          </p:val>
                                        </p:tav>
                                      </p:tavLst>
                                    </p:anim>
                                    <p:animEffect transition="in" filter="fade">
                                      <p:cBhvr>
                                        <p:cTn id="77" dur="1000"/>
                                        <p:tgtEl>
                                          <p:spTgt spid="44"/>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strVal val="#ppt_w*0.70"/>
                                          </p:val>
                                        </p:tav>
                                        <p:tav tm="100000">
                                          <p:val>
                                            <p:strVal val="#ppt_w"/>
                                          </p:val>
                                        </p:tav>
                                      </p:tavLst>
                                    </p:anim>
                                    <p:anim calcmode="lin" valueType="num">
                                      <p:cBhvr>
                                        <p:cTn id="81" dur="1000" fill="hold"/>
                                        <p:tgtEl>
                                          <p:spTgt spid="20"/>
                                        </p:tgtEl>
                                        <p:attrNameLst>
                                          <p:attrName>ppt_h</p:attrName>
                                        </p:attrNameLst>
                                      </p:cBhvr>
                                      <p:tavLst>
                                        <p:tav tm="0">
                                          <p:val>
                                            <p:strVal val="#ppt_h"/>
                                          </p:val>
                                        </p:tav>
                                        <p:tav tm="100000">
                                          <p:val>
                                            <p:strVal val="#ppt_h"/>
                                          </p:val>
                                        </p:tav>
                                      </p:tavLst>
                                    </p:anim>
                                    <p:animEffect transition="in" filter="fade">
                                      <p:cBhvr>
                                        <p:cTn id="82" dur="1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1000" fill="hold"/>
                                        <p:tgtEl>
                                          <p:spTgt spid="45"/>
                                        </p:tgtEl>
                                        <p:attrNameLst>
                                          <p:attrName>ppt_w</p:attrName>
                                        </p:attrNameLst>
                                      </p:cBhvr>
                                      <p:tavLst>
                                        <p:tav tm="0">
                                          <p:val>
                                            <p:strVal val="#ppt_w*0.70"/>
                                          </p:val>
                                        </p:tav>
                                        <p:tav tm="100000">
                                          <p:val>
                                            <p:strVal val="#ppt_w"/>
                                          </p:val>
                                        </p:tav>
                                      </p:tavLst>
                                    </p:anim>
                                    <p:anim calcmode="lin" valueType="num">
                                      <p:cBhvr>
                                        <p:cTn id="88" dur="1000" fill="hold"/>
                                        <p:tgtEl>
                                          <p:spTgt spid="45"/>
                                        </p:tgtEl>
                                        <p:attrNameLst>
                                          <p:attrName>ppt_h</p:attrName>
                                        </p:attrNameLst>
                                      </p:cBhvr>
                                      <p:tavLst>
                                        <p:tav tm="0">
                                          <p:val>
                                            <p:strVal val="#ppt_h"/>
                                          </p:val>
                                        </p:tav>
                                        <p:tav tm="100000">
                                          <p:val>
                                            <p:strVal val="#ppt_h"/>
                                          </p:val>
                                        </p:tav>
                                      </p:tavLst>
                                    </p:anim>
                                    <p:animEffect transition="in" filter="fade">
                                      <p:cBhvr>
                                        <p:cTn id="89" dur="1000"/>
                                        <p:tgtEl>
                                          <p:spTgt spid="45"/>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strVal val="#ppt_w*0.70"/>
                                          </p:val>
                                        </p:tav>
                                        <p:tav tm="100000">
                                          <p:val>
                                            <p:strVal val="#ppt_w"/>
                                          </p:val>
                                        </p:tav>
                                      </p:tavLst>
                                    </p:anim>
                                    <p:anim calcmode="lin" valueType="num">
                                      <p:cBhvr>
                                        <p:cTn id="93" dur="1000" fill="hold"/>
                                        <p:tgtEl>
                                          <p:spTgt spid="24"/>
                                        </p:tgtEl>
                                        <p:attrNameLst>
                                          <p:attrName>ppt_h</p:attrName>
                                        </p:attrNameLst>
                                      </p:cBhvr>
                                      <p:tavLst>
                                        <p:tav tm="0">
                                          <p:val>
                                            <p:strVal val="#ppt_h"/>
                                          </p:val>
                                        </p:tav>
                                        <p:tav tm="100000">
                                          <p:val>
                                            <p:strVal val="#ppt_h"/>
                                          </p:val>
                                        </p:tav>
                                      </p:tavLst>
                                    </p:anim>
                                    <p:animEffect transition="in" filter="fade">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1000" fill="hold"/>
                                        <p:tgtEl>
                                          <p:spTgt spid="48"/>
                                        </p:tgtEl>
                                        <p:attrNameLst>
                                          <p:attrName>ppt_w</p:attrName>
                                        </p:attrNameLst>
                                      </p:cBhvr>
                                      <p:tavLst>
                                        <p:tav tm="0">
                                          <p:val>
                                            <p:strVal val="#ppt_w*0.70"/>
                                          </p:val>
                                        </p:tav>
                                        <p:tav tm="100000">
                                          <p:val>
                                            <p:strVal val="#ppt_w"/>
                                          </p:val>
                                        </p:tav>
                                      </p:tavLst>
                                    </p:anim>
                                    <p:anim calcmode="lin" valueType="num">
                                      <p:cBhvr>
                                        <p:cTn id="100" dur="1000" fill="hold"/>
                                        <p:tgtEl>
                                          <p:spTgt spid="48"/>
                                        </p:tgtEl>
                                        <p:attrNameLst>
                                          <p:attrName>ppt_h</p:attrName>
                                        </p:attrNameLst>
                                      </p:cBhvr>
                                      <p:tavLst>
                                        <p:tav tm="0">
                                          <p:val>
                                            <p:strVal val="#ppt_h"/>
                                          </p:val>
                                        </p:tav>
                                        <p:tav tm="100000">
                                          <p:val>
                                            <p:strVal val="#ppt_h"/>
                                          </p:val>
                                        </p:tav>
                                      </p:tavLst>
                                    </p:anim>
                                    <p:animEffect transition="in" filter="fade">
                                      <p:cBhvr>
                                        <p:cTn id="101" dur="1000"/>
                                        <p:tgtEl>
                                          <p:spTgt spid="48"/>
                                        </p:tgtEl>
                                      </p:cBhvr>
                                    </p:animEffect>
                                  </p:childTnLst>
                                </p:cTn>
                              </p:par>
                              <p:par>
                                <p:cTn id="102" presetID="55"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1000" fill="hold"/>
                                        <p:tgtEl>
                                          <p:spTgt spid="46"/>
                                        </p:tgtEl>
                                        <p:attrNameLst>
                                          <p:attrName>ppt_w</p:attrName>
                                        </p:attrNameLst>
                                      </p:cBhvr>
                                      <p:tavLst>
                                        <p:tav tm="0">
                                          <p:val>
                                            <p:strVal val="#ppt_w*0.70"/>
                                          </p:val>
                                        </p:tav>
                                        <p:tav tm="100000">
                                          <p:val>
                                            <p:strVal val="#ppt_w"/>
                                          </p:val>
                                        </p:tav>
                                      </p:tavLst>
                                    </p:anim>
                                    <p:anim calcmode="lin" valueType="num">
                                      <p:cBhvr>
                                        <p:cTn id="105" dur="1000" fill="hold"/>
                                        <p:tgtEl>
                                          <p:spTgt spid="46"/>
                                        </p:tgtEl>
                                        <p:attrNameLst>
                                          <p:attrName>ppt_h</p:attrName>
                                        </p:attrNameLst>
                                      </p:cBhvr>
                                      <p:tavLst>
                                        <p:tav tm="0">
                                          <p:val>
                                            <p:strVal val="#ppt_h"/>
                                          </p:val>
                                        </p:tav>
                                        <p:tav tm="100000">
                                          <p:val>
                                            <p:strVal val="#ppt_h"/>
                                          </p:val>
                                        </p:tav>
                                      </p:tavLst>
                                    </p:anim>
                                    <p:animEffect transition="in" filter="fade">
                                      <p:cBhvr>
                                        <p:cTn id="106" dur="1000"/>
                                        <p:tgtEl>
                                          <p:spTgt spid="46"/>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1000" fill="hold"/>
                                        <p:tgtEl>
                                          <p:spTgt spid="47"/>
                                        </p:tgtEl>
                                        <p:attrNameLst>
                                          <p:attrName>ppt_w</p:attrName>
                                        </p:attrNameLst>
                                      </p:cBhvr>
                                      <p:tavLst>
                                        <p:tav tm="0">
                                          <p:val>
                                            <p:strVal val="#ppt_w*0.70"/>
                                          </p:val>
                                        </p:tav>
                                        <p:tav tm="100000">
                                          <p:val>
                                            <p:strVal val="#ppt_w"/>
                                          </p:val>
                                        </p:tav>
                                      </p:tavLst>
                                    </p:anim>
                                    <p:anim calcmode="lin" valueType="num">
                                      <p:cBhvr>
                                        <p:cTn id="110" dur="1000" fill="hold"/>
                                        <p:tgtEl>
                                          <p:spTgt spid="47"/>
                                        </p:tgtEl>
                                        <p:attrNameLst>
                                          <p:attrName>ppt_h</p:attrName>
                                        </p:attrNameLst>
                                      </p:cBhvr>
                                      <p:tavLst>
                                        <p:tav tm="0">
                                          <p:val>
                                            <p:strVal val="#ppt_h"/>
                                          </p:val>
                                        </p:tav>
                                        <p:tav tm="100000">
                                          <p:val>
                                            <p:strVal val="#ppt_h"/>
                                          </p:val>
                                        </p:tav>
                                      </p:tavLst>
                                    </p:anim>
                                    <p:animEffect transition="in" filter="fade">
                                      <p:cBhvr>
                                        <p:cTn id="111" dur="10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nodeType="click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1000" fill="hold"/>
                                        <p:tgtEl>
                                          <p:spTgt spid="52"/>
                                        </p:tgtEl>
                                        <p:attrNameLst>
                                          <p:attrName>ppt_w</p:attrName>
                                        </p:attrNameLst>
                                      </p:cBhvr>
                                      <p:tavLst>
                                        <p:tav tm="0">
                                          <p:val>
                                            <p:strVal val="#ppt_w*0.70"/>
                                          </p:val>
                                        </p:tav>
                                        <p:tav tm="100000">
                                          <p:val>
                                            <p:strVal val="#ppt_w"/>
                                          </p:val>
                                        </p:tav>
                                      </p:tavLst>
                                    </p:anim>
                                    <p:anim calcmode="lin" valueType="num">
                                      <p:cBhvr>
                                        <p:cTn id="117" dur="1000" fill="hold"/>
                                        <p:tgtEl>
                                          <p:spTgt spid="52"/>
                                        </p:tgtEl>
                                        <p:attrNameLst>
                                          <p:attrName>ppt_h</p:attrName>
                                        </p:attrNameLst>
                                      </p:cBhvr>
                                      <p:tavLst>
                                        <p:tav tm="0">
                                          <p:val>
                                            <p:strVal val="#ppt_h"/>
                                          </p:val>
                                        </p:tav>
                                        <p:tav tm="100000">
                                          <p:val>
                                            <p:strVal val="#ppt_h"/>
                                          </p:val>
                                        </p:tav>
                                      </p:tavLst>
                                    </p:anim>
                                    <p:animEffect transition="in" filter="fade">
                                      <p:cBhvr>
                                        <p:cTn id="118" dur="1000"/>
                                        <p:tgtEl>
                                          <p:spTgt spid="52"/>
                                        </p:tgtEl>
                                      </p:cBhvr>
                                    </p:animEffect>
                                  </p:childTnLst>
                                </p:cTn>
                              </p:par>
                              <p:par>
                                <p:cTn id="119" presetID="55" presetClass="entr" presetSubtype="0" fill="hold" nodeType="with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1000" fill="hold"/>
                                        <p:tgtEl>
                                          <p:spTgt spid="53"/>
                                        </p:tgtEl>
                                        <p:attrNameLst>
                                          <p:attrName>ppt_w</p:attrName>
                                        </p:attrNameLst>
                                      </p:cBhvr>
                                      <p:tavLst>
                                        <p:tav tm="0">
                                          <p:val>
                                            <p:strVal val="#ppt_w*0.70"/>
                                          </p:val>
                                        </p:tav>
                                        <p:tav tm="100000">
                                          <p:val>
                                            <p:strVal val="#ppt_w"/>
                                          </p:val>
                                        </p:tav>
                                      </p:tavLst>
                                    </p:anim>
                                    <p:anim calcmode="lin" valueType="num">
                                      <p:cBhvr>
                                        <p:cTn id="122" dur="1000" fill="hold"/>
                                        <p:tgtEl>
                                          <p:spTgt spid="53"/>
                                        </p:tgtEl>
                                        <p:attrNameLst>
                                          <p:attrName>ppt_h</p:attrName>
                                        </p:attrNameLst>
                                      </p:cBhvr>
                                      <p:tavLst>
                                        <p:tav tm="0">
                                          <p:val>
                                            <p:strVal val="#ppt_h"/>
                                          </p:val>
                                        </p:tav>
                                        <p:tav tm="100000">
                                          <p:val>
                                            <p:strVal val="#ppt_h"/>
                                          </p:val>
                                        </p:tav>
                                      </p:tavLst>
                                    </p:anim>
                                    <p:animEffect transition="in" filter="fade">
                                      <p:cBhvr>
                                        <p:cTn id="123" dur="1000"/>
                                        <p:tgtEl>
                                          <p:spTgt spid="53"/>
                                        </p:tgtEl>
                                      </p:cBhvr>
                                    </p:animEffect>
                                  </p:childTnLst>
                                </p:cTn>
                              </p:par>
                              <p:par>
                                <p:cTn id="124" presetID="55"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1000" fill="hold"/>
                                        <p:tgtEl>
                                          <p:spTgt spid="54"/>
                                        </p:tgtEl>
                                        <p:attrNameLst>
                                          <p:attrName>ppt_w</p:attrName>
                                        </p:attrNameLst>
                                      </p:cBhvr>
                                      <p:tavLst>
                                        <p:tav tm="0">
                                          <p:val>
                                            <p:strVal val="#ppt_w*0.70"/>
                                          </p:val>
                                        </p:tav>
                                        <p:tav tm="100000">
                                          <p:val>
                                            <p:strVal val="#ppt_w"/>
                                          </p:val>
                                        </p:tav>
                                      </p:tavLst>
                                    </p:anim>
                                    <p:anim calcmode="lin" valueType="num">
                                      <p:cBhvr>
                                        <p:cTn id="127" dur="1000" fill="hold"/>
                                        <p:tgtEl>
                                          <p:spTgt spid="54"/>
                                        </p:tgtEl>
                                        <p:attrNameLst>
                                          <p:attrName>ppt_h</p:attrName>
                                        </p:attrNameLst>
                                      </p:cBhvr>
                                      <p:tavLst>
                                        <p:tav tm="0">
                                          <p:val>
                                            <p:strVal val="#ppt_h"/>
                                          </p:val>
                                        </p:tav>
                                        <p:tav tm="100000">
                                          <p:val>
                                            <p:strVal val="#ppt_h"/>
                                          </p:val>
                                        </p:tav>
                                      </p:tavLst>
                                    </p:anim>
                                    <p:animEffect transition="in" filter="fade">
                                      <p:cBhvr>
                                        <p:cTn id="128" dur="1000"/>
                                        <p:tgtEl>
                                          <p:spTgt spid="54"/>
                                        </p:tgtEl>
                                      </p:cBhvr>
                                    </p:animEffect>
                                  </p:childTnLst>
                                </p:cTn>
                              </p:par>
                              <p:par>
                                <p:cTn id="129" presetID="55"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1000" fill="hold"/>
                                        <p:tgtEl>
                                          <p:spTgt spid="55"/>
                                        </p:tgtEl>
                                        <p:attrNameLst>
                                          <p:attrName>ppt_w</p:attrName>
                                        </p:attrNameLst>
                                      </p:cBhvr>
                                      <p:tavLst>
                                        <p:tav tm="0">
                                          <p:val>
                                            <p:strVal val="#ppt_w*0.70"/>
                                          </p:val>
                                        </p:tav>
                                        <p:tav tm="100000">
                                          <p:val>
                                            <p:strVal val="#ppt_w"/>
                                          </p:val>
                                        </p:tav>
                                      </p:tavLst>
                                    </p:anim>
                                    <p:anim calcmode="lin" valueType="num">
                                      <p:cBhvr>
                                        <p:cTn id="132" dur="1000" fill="hold"/>
                                        <p:tgtEl>
                                          <p:spTgt spid="55"/>
                                        </p:tgtEl>
                                        <p:attrNameLst>
                                          <p:attrName>ppt_h</p:attrName>
                                        </p:attrNameLst>
                                      </p:cBhvr>
                                      <p:tavLst>
                                        <p:tav tm="0">
                                          <p:val>
                                            <p:strVal val="#ppt_h"/>
                                          </p:val>
                                        </p:tav>
                                        <p:tav tm="100000">
                                          <p:val>
                                            <p:strVal val="#ppt_h"/>
                                          </p:val>
                                        </p:tav>
                                      </p:tavLst>
                                    </p:anim>
                                    <p:animEffect transition="in" filter="fade">
                                      <p:cBhvr>
                                        <p:cTn id="133" dur="1000"/>
                                        <p:tgtEl>
                                          <p:spTgt spid="55"/>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1000" fill="hold"/>
                                        <p:tgtEl>
                                          <p:spTgt spid="91"/>
                                        </p:tgtEl>
                                        <p:attrNameLst>
                                          <p:attrName>ppt_w</p:attrName>
                                        </p:attrNameLst>
                                      </p:cBhvr>
                                      <p:tavLst>
                                        <p:tav tm="0">
                                          <p:val>
                                            <p:strVal val="#ppt_w*0.70"/>
                                          </p:val>
                                        </p:tav>
                                        <p:tav tm="100000">
                                          <p:val>
                                            <p:strVal val="#ppt_w"/>
                                          </p:val>
                                        </p:tav>
                                      </p:tavLst>
                                    </p:anim>
                                    <p:anim calcmode="lin" valueType="num">
                                      <p:cBhvr>
                                        <p:cTn id="137" dur="1000" fill="hold"/>
                                        <p:tgtEl>
                                          <p:spTgt spid="91"/>
                                        </p:tgtEl>
                                        <p:attrNameLst>
                                          <p:attrName>ppt_h</p:attrName>
                                        </p:attrNameLst>
                                      </p:cBhvr>
                                      <p:tavLst>
                                        <p:tav tm="0">
                                          <p:val>
                                            <p:strVal val="#ppt_h"/>
                                          </p:val>
                                        </p:tav>
                                        <p:tav tm="100000">
                                          <p:val>
                                            <p:strVal val="#ppt_h"/>
                                          </p:val>
                                        </p:tav>
                                      </p:tavLst>
                                    </p:anim>
                                    <p:animEffect transition="in" filter="fade">
                                      <p:cBhvr>
                                        <p:cTn id="138" dur="1000"/>
                                        <p:tgtEl>
                                          <p:spTgt spid="91"/>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anim calcmode="lin" valueType="num">
                                      <p:cBhvr>
                                        <p:cTn id="141" dur="1000" fill="hold"/>
                                        <p:tgtEl>
                                          <p:spTgt spid="86"/>
                                        </p:tgtEl>
                                        <p:attrNameLst>
                                          <p:attrName>ppt_w</p:attrName>
                                        </p:attrNameLst>
                                      </p:cBhvr>
                                      <p:tavLst>
                                        <p:tav tm="0">
                                          <p:val>
                                            <p:strVal val="#ppt_w*0.70"/>
                                          </p:val>
                                        </p:tav>
                                        <p:tav tm="100000">
                                          <p:val>
                                            <p:strVal val="#ppt_w"/>
                                          </p:val>
                                        </p:tav>
                                      </p:tavLst>
                                    </p:anim>
                                    <p:anim calcmode="lin" valueType="num">
                                      <p:cBhvr>
                                        <p:cTn id="142" dur="1000" fill="hold"/>
                                        <p:tgtEl>
                                          <p:spTgt spid="86"/>
                                        </p:tgtEl>
                                        <p:attrNameLst>
                                          <p:attrName>ppt_h</p:attrName>
                                        </p:attrNameLst>
                                      </p:cBhvr>
                                      <p:tavLst>
                                        <p:tav tm="0">
                                          <p:val>
                                            <p:strVal val="#ppt_h"/>
                                          </p:val>
                                        </p:tav>
                                        <p:tav tm="100000">
                                          <p:val>
                                            <p:strVal val="#ppt_h"/>
                                          </p:val>
                                        </p:tav>
                                      </p:tavLst>
                                    </p:anim>
                                    <p:animEffect transition="in" filter="fade">
                                      <p:cBhvr>
                                        <p:cTn id="143" dur="1000"/>
                                        <p:tgtEl>
                                          <p:spTgt spid="86"/>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87"/>
                                        </p:tgtEl>
                                        <p:attrNameLst>
                                          <p:attrName>style.visibility</p:attrName>
                                        </p:attrNameLst>
                                      </p:cBhvr>
                                      <p:to>
                                        <p:strVal val="visible"/>
                                      </p:to>
                                    </p:set>
                                    <p:anim calcmode="lin" valueType="num">
                                      <p:cBhvr>
                                        <p:cTn id="146" dur="1000" fill="hold"/>
                                        <p:tgtEl>
                                          <p:spTgt spid="87"/>
                                        </p:tgtEl>
                                        <p:attrNameLst>
                                          <p:attrName>ppt_w</p:attrName>
                                        </p:attrNameLst>
                                      </p:cBhvr>
                                      <p:tavLst>
                                        <p:tav tm="0">
                                          <p:val>
                                            <p:strVal val="#ppt_w*0.70"/>
                                          </p:val>
                                        </p:tav>
                                        <p:tav tm="100000">
                                          <p:val>
                                            <p:strVal val="#ppt_w"/>
                                          </p:val>
                                        </p:tav>
                                      </p:tavLst>
                                    </p:anim>
                                    <p:anim calcmode="lin" valueType="num">
                                      <p:cBhvr>
                                        <p:cTn id="147" dur="1000" fill="hold"/>
                                        <p:tgtEl>
                                          <p:spTgt spid="87"/>
                                        </p:tgtEl>
                                        <p:attrNameLst>
                                          <p:attrName>ppt_h</p:attrName>
                                        </p:attrNameLst>
                                      </p:cBhvr>
                                      <p:tavLst>
                                        <p:tav tm="0">
                                          <p:val>
                                            <p:strVal val="#ppt_h"/>
                                          </p:val>
                                        </p:tav>
                                        <p:tav tm="100000">
                                          <p:val>
                                            <p:strVal val="#ppt_h"/>
                                          </p:val>
                                        </p:tav>
                                      </p:tavLst>
                                    </p:anim>
                                    <p:animEffect transition="in" filter="fade">
                                      <p:cBhvr>
                                        <p:cTn id="148" dur="1000"/>
                                        <p:tgtEl>
                                          <p:spTgt spid="87"/>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anim calcmode="lin" valueType="num">
                                      <p:cBhvr>
                                        <p:cTn id="151" dur="1000" fill="hold"/>
                                        <p:tgtEl>
                                          <p:spTgt spid="83"/>
                                        </p:tgtEl>
                                        <p:attrNameLst>
                                          <p:attrName>ppt_w</p:attrName>
                                        </p:attrNameLst>
                                      </p:cBhvr>
                                      <p:tavLst>
                                        <p:tav tm="0">
                                          <p:val>
                                            <p:strVal val="#ppt_w*0.70"/>
                                          </p:val>
                                        </p:tav>
                                        <p:tav tm="100000">
                                          <p:val>
                                            <p:strVal val="#ppt_w"/>
                                          </p:val>
                                        </p:tav>
                                      </p:tavLst>
                                    </p:anim>
                                    <p:anim calcmode="lin" valueType="num">
                                      <p:cBhvr>
                                        <p:cTn id="152" dur="1000" fill="hold"/>
                                        <p:tgtEl>
                                          <p:spTgt spid="83"/>
                                        </p:tgtEl>
                                        <p:attrNameLst>
                                          <p:attrName>ppt_h</p:attrName>
                                        </p:attrNameLst>
                                      </p:cBhvr>
                                      <p:tavLst>
                                        <p:tav tm="0">
                                          <p:val>
                                            <p:strVal val="#ppt_h"/>
                                          </p:val>
                                        </p:tav>
                                        <p:tav tm="100000">
                                          <p:val>
                                            <p:strVal val="#ppt_h"/>
                                          </p:val>
                                        </p:tav>
                                      </p:tavLst>
                                    </p:anim>
                                    <p:animEffect transition="in" filter="fade">
                                      <p:cBhvr>
                                        <p:cTn id="153" dur="1000"/>
                                        <p:tgtEl>
                                          <p:spTgt spid="83"/>
                                        </p:tgtEl>
                                      </p:cBhvr>
                                    </p:animEffect>
                                  </p:childTnLst>
                                </p:cTn>
                              </p:par>
                              <p:par>
                                <p:cTn id="154" presetID="55" presetClass="entr" presetSubtype="0" fill="hold" grpId="0" nodeType="withEffect">
                                  <p:stCondLst>
                                    <p:cond delay="0"/>
                                  </p:stCondLst>
                                  <p:childTnLst>
                                    <p:set>
                                      <p:cBhvr>
                                        <p:cTn id="155" dur="1" fill="hold">
                                          <p:stCondLst>
                                            <p:cond delay="0"/>
                                          </p:stCondLst>
                                        </p:cTn>
                                        <p:tgtEl>
                                          <p:spTgt spid="89"/>
                                        </p:tgtEl>
                                        <p:attrNameLst>
                                          <p:attrName>style.visibility</p:attrName>
                                        </p:attrNameLst>
                                      </p:cBhvr>
                                      <p:to>
                                        <p:strVal val="visible"/>
                                      </p:to>
                                    </p:set>
                                    <p:anim calcmode="lin" valueType="num">
                                      <p:cBhvr>
                                        <p:cTn id="156" dur="1000" fill="hold"/>
                                        <p:tgtEl>
                                          <p:spTgt spid="89"/>
                                        </p:tgtEl>
                                        <p:attrNameLst>
                                          <p:attrName>ppt_w</p:attrName>
                                        </p:attrNameLst>
                                      </p:cBhvr>
                                      <p:tavLst>
                                        <p:tav tm="0">
                                          <p:val>
                                            <p:strVal val="#ppt_w*0.70"/>
                                          </p:val>
                                        </p:tav>
                                        <p:tav tm="100000">
                                          <p:val>
                                            <p:strVal val="#ppt_w"/>
                                          </p:val>
                                        </p:tav>
                                      </p:tavLst>
                                    </p:anim>
                                    <p:anim calcmode="lin" valueType="num">
                                      <p:cBhvr>
                                        <p:cTn id="157" dur="1000" fill="hold"/>
                                        <p:tgtEl>
                                          <p:spTgt spid="89"/>
                                        </p:tgtEl>
                                        <p:attrNameLst>
                                          <p:attrName>ppt_h</p:attrName>
                                        </p:attrNameLst>
                                      </p:cBhvr>
                                      <p:tavLst>
                                        <p:tav tm="0">
                                          <p:val>
                                            <p:strVal val="#ppt_h"/>
                                          </p:val>
                                        </p:tav>
                                        <p:tav tm="100000">
                                          <p:val>
                                            <p:strVal val="#ppt_h"/>
                                          </p:val>
                                        </p:tav>
                                      </p:tavLst>
                                    </p:anim>
                                    <p:animEffect transition="in" filter="fade">
                                      <p:cBhvr>
                                        <p:cTn id="158" dur="1000"/>
                                        <p:tgtEl>
                                          <p:spTgt spid="89"/>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p:cTn id="161" dur="1000" fill="hold"/>
                                        <p:tgtEl>
                                          <p:spTgt spid="90"/>
                                        </p:tgtEl>
                                        <p:attrNameLst>
                                          <p:attrName>ppt_w</p:attrName>
                                        </p:attrNameLst>
                                      </p:cBhvr>
                                      <p:tavLst>
                                        <p:tav tm="0">
                                          <p:val>
                                            <p:strVal val="#ppt_w*0.70"/>
                                          </p:val>
                                        </p:tav>
                                        <p:tav tm="100000">
                                          <p:val>
                                            <p:strVal val="#ppt_w"/>
                                          </p:val>
                                        </p:tav>
                                      </p:tavLst>
                                    </p:anim>
                                    <p:anim calcmode="lin" valueType="num">
                                      <p:cBhvr>
                                        <p:cTn id="162" dur="1000" fill="hold"/>
                                        <p:tgtEl>
                                          <p:spTgt spid="90"/>
                                        </p:tgtEl>
                                        <p:attrNameLst>
                                          <p:attrName>ppt_h</p:attrName>
                                        </p:attrNameLst>
                                      </p:cBhvr>
                                      <p:tavLst>
                                        <p:tav tm="0">
                                          <p:val>
                                            <p:strVal val="#ppt_h"/>
                                          </p:val>
                                        </p:tav>
                                        <p:tav tm="100000">
                                          <p:val>
                                            <p:strVal val="#ppt_h"/>
                                          </p:val>
                                        </p:tav>
                                      </p:tavLst>
                                    </p:anim>
                                    <p:animEffect transition="in" filter="fade">
                                      <p:cBhvr>
                                        <p:cTn id="163" dur="1000"/>
                                        <p:tgtEl>
                                          <p:spTgt spid="90"/>
                                        </p:tgtEl>
                                      </p:cBhvr>
                                    </p:animEffect>
                                  </p:childTnLst>
                                </p:cTn>
                              </p:par>
                              <p:par>
                                <p:cTn id="164" presetID="55" presetClass="entr" presetSubtype="0" fill="hold" nodeType="with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p:cTn id="166" dur="1000" fill="hold"/>
                                        <p:tgtEl>
                                          <p:spTgt spid="84"/>
                                        </p:tgtEl>
                                        <p:attrNameLst>
                                          <p:attrName>ppt_w</p:attrName>
                                        </p:attrNameLst>
                                      </p:cBhvr>
                                      <p:tavLst>
                                        <p:tav tm="0">
                                          <p:val>
                                            <p:strVal val="#ppt_w*0.70"/>
                                          </p:val>
                                        </p:tav>
                                        <p:tav tm="100000">
                                          <p:val>
                                            <p:strVal val="#ppt_w"/>
                                          </p:val>
                                        </p:tav>
                                      </p:tavLst>
                                    </p:anim>
                                    <p:anim calcmode="lin" valueType="num">
                                      <p:cBhvr>
                                        <p:cTn id="167" dur="1000" fill="hold"/>
                                        <p:tgtEl>
                                          <p:spTgt spid="84"/>
                                        </p:tgtEl>
                                        <p:attrNameLst>
                                          <p:attrName>ppt_h</p:attrName>
                                        </p:attrNameLst>
                                      </p:cBhvr>
                                      <p:tavLst>
                                        <p:tav tm="0">
                                          <p:val>
                                            <p:strVal val="#ppt_h"/>
                                          </p:val>
                                        </p:tav>
                                        <p:tav tm="100000">
                                          <p:val>
                                            <p:strVal val="#ppt_h"/>
                                          </p:val>
                                        </p:tav>
                                      </p:tavLst>
                                    </p:anim>
                                    <p:animEffect transition="in" filter="fade">
                                      <p:cBhvr>
                                        <p:cTn id="168" dur="1000"/>
                                        <p:tgtEl>
                                          <p:spTgt spid="84"/>
                                        </p:tgtEl>
                                      </p:cBhvr>
                                    </p:animEffect>
                                  </p:childTnLst>
                                </p:cTn>
                              </p:par>
                              <p:par>
                                <p:cTn id="169" presetID="55" presetClass="entr" presetSubtype="0" fill="hold" nodeType="with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1000" fill="hold"/>
                                        <p:tgtEl>
                                          <p:spTgt spid="81"/>
                                        </p:tgtEl>
                                        <p:attrNameLst>
                                          <p:attrName>ppt_w</p:attrName>
                                        </p:attrNameLst>
                                      </p:cBhvr>
                                      <p:tavLst>
                                        <p:tav tm="0">
                                          <p:val>
                                            <p:strVal val="#ppt_w*0.70"/>
                                          </p:val>
                                        </p:tav>
                                        <p:tav tm="100000">
                                          <p:val>
                                            <p:strVal val="#ppt_w"/>
                                          </p:val>
                                        </p:tav>
                                      </p:tavLst>
                                    </p:anim>
                                    <p:anim calcmode="lin" valueType="num">
                                      <p:cBhvr>
                                        <p:cTn id="172" dur="1000" fill="hold"/>
                                        <p:tgtEl>
                                          <p:spTgt spid="81"/>
                                        </p:tgtEl>
                                        <p:attrNameLst>
                                          <p:attrName>ppt_h</p:attrName>
                                        </p:attrNameLst>
                                      </p:cBhvr>
                                      <p:tavLst>
                                        <p:tav tm="0">
                                          <p:val>
                                            <p:strVal val="#ppt_h"/>
                                          </p:val>
                                        </p:tav>
                                        <p:tav tm="100000">
                                          <p:val>
                                            <p:strVal val="#ppt_h"/>
                                          </p:val>
                                        </p:tav>
                                      </p:tavLst>
                                    </p:anim>
                                    <p:animEffect transition="in" filter="fade">
                                      <p:cBhvr>
                                        <p:cTn id="173" dur="1000"/>
                                        <p:tgtEl>
                                          <p:spTgt spid="81"/>
                                        </p:tgtEl>
                                      </p:cBhvr>
                                    </p:animEffect>
                                  </p:childTnLst>
                                </p:cTn>
                              </p:par>
                              <p:par>
                                <p:cTn id="174" presetID="55" presetClass="entr" presetSubtype="0" fill="hold" nodeType="withEffect">
                                  <p:stCondLst>
                                    <p:cond delay="0"/>
                                  </p:stCondLst>
                                  <p:childTnLst>
                                    <p:set>
                                      <p:cBhvr>
                                        <p:cTn id="175" dur="1" fill="hold">
                                          <p:stCondLst>
                                            <p:cond delay="0"/>
                                          </p:stCondLst>
                                        </p:cTn>
                                        <p:tgtEl>
                                          <p:spTgt spid="79"/>
                                        </p:tgtEl>
                                        <p:attrNameLst>
                                          <p:attrName>style.visibility</p:attrName>
                                        </p:attrNameLst>
                                      </p:cBhvr>
                                      <p:to>
                                        <p:strVal val="visible"/>
                                      </p:to>
                                    </p:set>
                                    <p:anim calcmode="lin" valueType="num">
                                      <p:cBhvr>
                                        <p:cTn id="176" dur="1000" fill="hold"/>
                                        <p:tgtEl>
                                          <p:spTgt spid="79"/>
                                        </p:tgtEl>
                                        <p:attrNameLst>
                                          <p:attrName>ppt_w</p:attrName>
                                        </p:attrNameLst>
                                      </p:cBhvr>
                                      <p:tavLst>
                                        <p:tav tm="0">
                                          <p:val>
                                            <p:strVal val="#ppt_w*0.70"/>
                                          </p:val>
                                        </p:tav>
                                        <p:tav tm="100000">
                                          <p:val>
                                            <p:strVal val="#ppt_w"/>
                                          </p:val>
                                        </p:tav>
                                      </p:tavLst>
                                    </p:anim>
                                    <p:anim calcmode="lin" valueType="num">
                                      <p:cBhvr>
                                        <p:cTn id="177" dur="1000" fill="hold"/>
                                        <p:tgtEl>
                                          <p:spTgt spid="79"/>
                                        </p:tgtEl>
                                        <p:attrNameLst>
                                          <p:attrName>ppt_h</p:attrName>
                                        </p:attrNameLst>
                                      </p:cBhvr>
                                      <p:tavLst>
                                        <p:tav tm="0">
                                          <p:val>
                                            <p:strVal val="#ppt_h"/>
                                          </p:val>
                                        </p:tav>
                                        <p:tav tm="100000">
                                          <p:val>
                                            <p:strVal val="#ppt_h"/>
                                          </p:val>
                                        </p:tav>
                                      </p:tavLst>
                                    </p:anim>
                                    <p:animEffect transition="in" filter="fade">
                                      <p:cBhvr>
                                        <p:cTn id="178" dur="1000"/>
                                        <p:tgtEl>
                                          <p:spTgt spid="79"/>
                                        </p:tgtEl>
                                      </p:cBhvr>
                                    </p:animEffect>
                                  </p:childTnLst>
                                </p:cTn>
                              </p:par>
                              <p:par>
                                <p:cTn id="179" presetID="55" presetClass="entr" presetSubtype="0" fill="hold" nodeType="withEffect">
                                  <p:stCondLst>
                                    <p:cond delay="0"/>
                                  </p:stCondLst>
                                  <p:childTnLst>
                                    <p:set>
                                      <p:cBhvr>
                                        <p:cTn id="180" dur="1" fill="hold">
                                          <p:stCondLst>
                                            <p:cond delay="0"/>
                                          </p:stCondLst>
                                        </p:cTn>
                                        <p:tgtEl>
                                          <p:spTgt spid="76"/>
                                        </p:tgtEl>
                                        <p:attrNameLst>
                                          <p:attrName>style.visibility</p:attrName>
                                        </p:attrNameLst>
                                      </p:cBhvr>
                                      <p:to>
                                        <p:strVal val="visible"/>
                                      </p:to>
                                    </p:set>
                                    <p:anim calcmode="lin" valueType="num">
                                      <p:cBhvr>
                                        <p:cTn id="181" dur="1000" fill="hold"/>
                                        <p:tgtEl>
                                          <p:spTgt spid="76"/>
                                        </p:tgtEl>
                                        <p:attrNameLst>
                                          <p:attrName>ppt_w</p:attrName>
                                        </p:attrNameLst>
                                      </p:cBhvr>
                                      <p:tavLst>
                                        <p:tav tm="0">
                                          <p:val>
                                            <p:strVal val="#ppt_w*0.70"/>
                                          </p:val>
                                        </p:tav>
                                        <p:tav tm="100000">
                                          <p:val>
                                            <p:strVal val="#ppt_w"/>
                                          </p:val>
                                        </p:tav>
                                      </p:tavLst>
                                    </p:anim>
                                    <p:anim calcmode="lin" valueType="num">
                                      <p:cBhvr>
                                        <p:cTn id="182" dur="1000" fill="hold"/>
                                        <p:tgtEl>
                                          <p:spTgt spid="76"/>
                                        </p:tgtEl>
                                        <p:attrNameLst>
                                          <p:attrName>ppt_h</p:attrName>
                                        </p:attrNameLst>
                                      </p:cBhvr>
                                      <p:tavLst>
                                        <p:tav tm="0">
                                          <p:val>
                                            <p:strVal val="#ppt_h"/>
                                          </p:val>
                                        </p:tav>
                                        <p:tav tm="100000">
                                          <p:val>
                                            <p:strVal val="#ppt_h"/>
                                          </p:val>
                                        </p:tav>
                                      </p:tavLst>
                                    </p:anim>
                                    <p:animEffect transition="in" filter="fade">
                                      <p:cBhvr>
                                        <p:cTn id="183" dur="1000"/>
                                        <p:tgtEl>
                                          <p:spTgt spid="76"/>
                                        </p:tgtEl>
                                      </p:cBhvr>
                                    </p:animEffect>
                                  </p:childTnLst>
                                </p:cTn>
                              </p:par>
                              <p:par>
                                <p:cTn id="184" presetID="55" presetClass="entr" presetSubtype="0" fill="hold"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strVal val="#ppt_w*0.70"/>
                                          </p:val>
                                        </p:tav>
                                        <p:tav tm="100000">
                                          <p:val>
                                            <p:strVal val="#ppt_w"/>
                                          </p:val>
                                        </p:tav>
                                      </p:tavLst>
                                    </p:anim>
                                    <p:anim calcmode="lin" valueType="num">
                                      <p:cBhvr>
                                        <p:cTn id="187" dur="1000" fill="hold"/>
                                        <p:tgtEl>
                                          <p:spTgt spid="68"/>
                                        </p:tgtEl>
                                        <p:attrNameLst>
                                          <p:attrName>ppt_h</p:attrName>
                                        </p:attrNameLst>
                                      </p:cBhvr>
                                      <p:tavLst>
                                        <p:tav tm="0">
                                          <p:val>
                                            <p:strVal val="#ppt_h"/>
                                          </p:val>
                                        </p:tav>
                                        <p:tav tm="100000">
                                          <p:val>
                                            <p:strVal val="#ppt_h"/>
                                          </p:val>
                                        </p:tav>
                                      </p:tavLst>
                                    </p:anim>
                                    <p:animEffect transition="in" filter="fade">
                                      <p:cBhvr>
                                        <p:cTn id="188" dur="1000"/>
                                        <p:tgtEl>
                                          <p:spTgt spid="68"/>
                                        </p:tgtEl>
                                      </p:cBhvr>
                                    </p:animEffect>
                                  </p:childTnLst>
                                </p:cTn>
                              </p:par>
                              <p:par>
                                <p:cTn id="189" presetID="55" presetClass="entr" presetSubtype="0" fill="hold" nodeType="withEffect">
                                  <p:stCondLst>
                                    <p:cond delay="0"/>
                                  </p:stCondLst>
                                  <p:childTnLst>
                                    <p:set>
                                      <p:cBhvr>
                                        <p:cTn id="190" dur="1" fill="hold">
                                          <p:stCondLst>
                                            <p:cond delay="0"/>
                                          </p:stCondLst>
                                        </p:cTn>
                                        <p:tgtEl>
                                          <p:spTgt spid="65"/>
                                        </p:tgtEl>
                                        <p:attrNameLst>
                                          <p:attrName>style.visibility</p:attrName>
                                        </p:attrNameLst>
                                      </p:cBhvr>
                                      <p:to>
                                        <p:strVal val="visible"/>
                                      </p:to>
                                    </p:set>
                                    <p:anim calcmode="lin" valueType="num">
                                      <p:cBhvr>
                                        <p:cTn id="191" dur="1000" fill="hold"/>
                                        <p:tgtEl>
                                          <p:spTgt spid="65"/>
                                        </p:tgtEl>
                                        <p:attrNameLst>
                                          <p:attrName>ppt_w</p:attrName>
                                        </p:attrNameLst>
                                      </p:cBhvr>
                                      <p:tavLst>
                                        <p:tav tm="0">
                                          <p:val>
                                            <p:strVal val="#ppt_w*0.70"/>
                                          </p:val>
                                        </p:tav>
                                        <p:tav tm="100000">
                                          <p:val>
                                            <p:strVal val="#ppt_w"/>
                                          </p:val>
                                        </p:tav>
                                      </p:tavLst>
                                    </p:anim>
                                    <p:anim calcmode="lin" valueType="num">
                                      <p:cBhvr>
                                        <p:cTn id="192" dur="1000" fill="hold"/>
                                        <p:tgtEl>
                                          <p:spTgt spid="65"/>
                                        </p:tgtEl>
                                        <p:attrNameLst>
                                          <p:attrName>ppt_h</p:attrName>
                                        </p:attrNameLst>
                                      </p:cBhvr>
                                      <p:tavLst>
                                        <p:tav tm="0">
                                          <p:val>
                                            <p:strVal val="#ppt_h"/>
                                          </p:val>
                                        </p:tav>
                                        <p:tav tm="100000">
                                          <p:val>
                                            <p:strVal val="#ppt_h"/>
                                          </p:val>
                                        </p:tav>
                                      </p:tavLst>
                                    </p:anim>
                                    <p:animEffect transition="in" filter="fade">
                                      <p:cBhvr>
                                        <p:cTn id="193" dur="1000"/>
                                        <p:tgtEl>
                                          <p:spTgt spid="65"/>
                                        </p:tgtEl>
                                      </p:cBhvr>
                                    </p:animEffect>
                                  </p:childTnLst>
                                </p:cTn>
                              </p:par>
                              <p:par>
                                <p:cTn id="194" presetID="55" presetClass="entr" presetSubtype="0" fill="hold" nodeType="withEffect">
                                  <p:stCondLst>
                                    <p:cond delay="0"/>
                                  </p:stCondLst>
                                  <p:childTnLst>
                                    <p:set>
                                      <p:cBhvr>
                                        <p:cTn id="195" dur="1" fill="hold">
                                          <p:stCondLst>
                                            <p:cond delay="0"/>
                                          </p:stCondLst>
                                        </p:cTn>
                                        <p:tgtEl>
                                          <p:spTgt spid="63"/>
                                        </p:tgtEl>
                                        <p:attrNameLst>
                                          <p:attrName>style.visibility</p:attrName>
                                        </p:attrNameLst>
                                      </p:cBhvr>
                                      <p:to>
                                        <p:strVal val="visible"/>
                                      </p:to>
                                    </p:set>
                                    <p:anim calcmode="lin" valueType="num">
                                      <p:cBhvr>
                                        <p:cTn id="196" dur="1000" fill="hold"/>
                                        <p:tgtEl>
                                          <p:spTgt spid="63"/>
                                        </p:tgtEl>
                                        <p:attrNameLst>
                                          <p:attrName>ppt_w</p:attrName>
                                        </p:attrNameLst>
                                      </p:cBhvr>
                                      <p:tavLst>
                                        <p:tav tm="0">
                                          <p:val>
                                            <p:strVal val="#ppt_w*0.70"/>
                                          </p:val>
                                        </p:tav>
                                        <p:tav tm="100000">
                                          <p:val>
                                            <p:strVal val="#ppt_w"/>
                                          </p:val>
                                        </p:tav>
                                      </p:tavLst>
                                    </p:anim>
                                    <p:anim calcmode="lin" valueType="num">
                                      <p:cBhvr>
                                        <p:cTn id="197" dur="1000" fill="hold"/>
                                        <p:tgtEl>
                                          <p:spTgt spid="63"/>
                                        </p:tgtEl>
                                        <p:attrNameLst>
                                          <p:attrName>ppt_h</p:attrName>
                                        </p:attrNameLst>
                                      </p:cBhvr>
                                      <p:tavLst>
                                        <p:tav tm="0">
                                          <p:val>
                                            <p:strVal val="#ppt_h"/>
                                          </p:val>
                                        </p:tav>
                                        <p:tav tm="100000">
                                          <p:val>
                                            <p:strVal val="#ppt_h"/>
                                          </p:val>
                                        </p:tav>
                                      </p:tavLst>
                                    </p:anim>
                                    <p:animEffect transition="in" filter="fade">
                                      <p:cBhvr>
                                        <p:cTn id="198" dur="1000"/>
                                        <p:tgtEl>
                                          <p:spTgt spid="63"/>
                                        </p:tgtEl>
                                      </p:cBhvr>
                                    </p:animEffect>
                                  </p:childTnLst>
                                </p:cTn>
                              </p:par>
                              <p:par>
                                <p:cTn id="199" presetID="55" presetClass="entr" presetSubtype="0" fill="hold" nodeType="withEffect">
                                  <p:stCondLst>
                                    <p:cond delay="0"/>
                                  </p:stCondLst>
                                  <p:childTnLst>
                                    <p:set>
                                      <p:cBhvr>
                                        <p:cTn id="200" dur="1" fill="hold">
                                          <p:stCondLst>
                                            <p:cond delay="0"/>
                                          </p:stCondLst>
                                        </p:cTn>
                                        <p:tgtEl>
                                          <p:spTgt spid="61"/>
                                        </p:tgtEl>
                                        <p:attrNameLst>
                                          <p:attrName>style.visibility</p:attrName>
                                        </p:attrNameLst>
                                      </p:cBhvr>
                                      <p:to>
                                        <p:strVal val="visible"/>
                                      </p:to>
                                    </p:set>
                                    <p:anim calcmode="lin" valueType="num">
                                      <p:cBhvr>
                                        <p:cTn id="201" dur="1000" fill="hold"/>
                                        <p:tgtEl>
                                          <p:spTgt spid="61"/>
                                        </p:tgtEl>
                                        <p:attrNameLst>
                                          <p:attrName>ppt_w</p:attrName>
                                        </p:attrNameLst>
                                      </p:cBhvr>
                                      <p:tavLst>
                                        <p:tav tm="0">
                                          <p:val>
                                            <p:strVal val="#ppt_w*0.70"/>
                                          </p:val>
                                        </p:tav>
                                        <p:tav tm="100000">
                                          <p:val>
                                            <p:strVal val="#ppt_w"/>
                                          </p:val>
                                        </p:tav>
                                      </p:tavLst>
                                    </p:anim>
                                    <p:anim calcmode="lin" valueType="num">
                                      <p:cBhvr>
                                        <p:cTn id="202" dur="1000" fill="hold"/>
                                        <p:tgtEl>
                                          <p:spTgt spid="61"/>
                                        </p:tgtEl>
                                        <p:attrNameLst>
                                          <p:attrName>ppt_h</p:attrName>
                                        </p:attrNameLst>
                                      </p:cBhvr>
                                      <p:tavLst>
                                        <p:tav tm="0">
                                          <p:val>
                                            <p:strVal val="#ppt_h"/>
                                          </p:val>
                                        </p:tav>
                                        <p:tav tm="100000">
                                          <p:val>
                                            <p:strVal val="#ppt_h"/>
                                          </p:val>
                                        </p:tav>
                                      </p:tavLst>
                                    </p:anim>
                                    <p:animEffect transition="in" filter="fade">
                                      <p:cBhvr>
                                        <p:cTn id="203" dur="1000"/>
                                        <p:tgtEl>
                                          <p:spTgt spid="61"/>
                                        </p:tgtEl>
                                      </p:cBhvr>
                                    </p:animEffect>
                                  </p:childTnLst>
                                </p:cTn>
                              </p:par>
                              <p:par>
                                <p:cTn id="204" presetID="55" presetClass="entr" presetSubtype="0" fill="hold" nodeType="withEffect">
                                  <p:stCondLst>
                                    <p:cond delay="0"/>
                                  </p:stCondLst>
                                  <p:childTnLst>
                                    <p:set>
                                      <p:cBhvr>
                                        <p:cTn id="205" dur="1" fill="hold">
                                          <p:stCondLst>
                                            <p:cond delay="0"/>
                                          </p:stCondLst>
                                        </p:cTn>
                                        <p:tgtEl>
                                          <p:spTgt spid="59"/>
                                        </p:tgtEl>
                                        <p:attrNameLst>
                                          <p:attrName>style.visibility</p:attrName>
                                        </p:attrNameLst>
                                      </p:cBhvr>
                                      <p:to>
                                        <p:strVal val="visible"/>
                                      </p:to>
                                    </p:set>
                                    <p:anim calcmode="lin" valueType="num">
                                      <p:cBhvr>
                                        <p:cTn id="206" dur="1000" fill="hold"/>
                                        <p:tgtEl>
                                          <p:spTgt spid="59"/>
                                        </p:tgtEl>
                                        <p:attrNameLst>
                                          <p:attrName>ppt_w</p:attrName>
                                        </p:attrNameLst>
                                      </p:cBhvr>
                                      <p:tavLst>
                                        <p:tav tm="0">
                                          <p:val>
                                            <p:strVal val="#ppt_w*0.70"/>
                                          </p:val>
                                        </p:tav>
                                        <p:tav tm="100000">
                                          <p:val>
                                            <p:strVal val="#ppt_w"/>
                                          </p:val>
                                        </p:tav>
                                      </p:tavLst>
                                    </p:anim>
                                    <p:anim calcmode="lin" valueType="num">
                                      <p:cBhvr>
                                        <p:cTn id="207" dur="1000" fill="hold"/>
                                        <p:tgtEl>
                                          <p:spTgt spid="59"/>
                                        </p:tgtEl>
                                        <p:attrNameLst>
                                          <p:attrName>ppt_h</p:attrName>
                                        </p:attrNameLst>
                                      </p:cBhvr>
                                      <p:tavLst>
                                        <p:tav tm="0">
                                          <p:val>
                                            <p:strVal val="#ppt_h"/>
                                          </p:val>
                                        </p:tav>
                                        <p:tav tm="100000">
                                          <p:val>
                                            <p:strVal val="#ppt_h"/>
                                          </p:val>
                                        </p:tav>
                                      </p:tavLst>
                                    </p:anim>
                                    <p:animEffect transition="in" filter="fade">
                                      <p:cBhvr>
                                        <p:cTn id="208" dur="1000"/>
                                        <p:tgtEl>
                                          <p:spTgt spid="59"/>
                                        </p:tgtEl>
                                      </p:cBhvr>
                                    </p:animEffect>
                                  </p:childTnLst>
                                </p:cTn>
                              </p:par>
                              <p:par>
                                <p:cTn id="209" presetID="55" presetClass="entr" presetSubtype="0" fill="hold" nodeType="withEffect">
                                  <p:stCondLst>
                                    <p:cond delay="0"/>
                                  </p:stCondLst>
                                  <p:childTnLst>
                                    <p:set>
                                      <p:cBhvr>
                                        <p:cTn id="210" dur="1" fill="hold">
                                          <p:stCondLst>
                                            <p:cond delay="0"/>
                                          </p:stCondLst>
                                        </p:cTn>
                                        <p:tgtEl>
                                          <p:spTgt spid="56"/>
                                        </p:tgtEl>
                                        <p:attrNameLst>
                                          <p:attrName>style.visibility</p:attrName>
                                        </p:attrNameLst>
                                      </p:cBhvr>
                                      <p:to>
                                        <p:strVal val="visible"/>
                                      </p:to>
                                    </p:set>
                                    <p:anim calcmode="lin" valueType="num">
                                      <p:cBhvr>
                                        <p:cTn id="211" dur="1000" fill="hold"/>
                                        <p:tgtEl>
                                          <p:spTgt spid="56"/>
                                        </p:tgtEl>
                                        <p:attrNameLst>
                                          <p:attrName>ppt_w</p:attrName>
                                        </p:attrNameLst>
                                      </p:cBhvr>
                                      <p:tavLst>
                                        <p:tav tm="0">
                                          <p:val>
                                            <p:strVal val="#ppt_w*0.70"/>
                                          </p:val>
                                        </p:tav>
                                        <p:tav tm="100000">
                                          <p:val>
                                            <p:strVal val="#ppt_w"/>
                                          </p:val>
                                        </p:tav>
                                      </p:tavLst>
                                    </p:anim>
                                    <p:anim calcmode="lin" valueType="num">
                                      <p:cBhvr>
                                        <p:cTn id="212" dur="1000" fill="hold"/>
                                        <p:tgtEl>
                                          <p:spTgt spid="56"/>
                                        </p:tgtEl>
                                        <p:attrNameLst>
                                          <p:attrName>ppt_h</p:attrName>
                                        </p:attrNameLst>
                                      </p:cBhvr>
                                      <p:tavLst>
                                        <p:tav tm="0">
                                          <p:val>
                                            <p:strVal val="#ppt_h"/>
                                          </p:val>
                                        </p:tav>
                                        <p:tav tm="100000">
                                          <p:val>
                                            <p:strVal val="#ppt_h"/>
                                          </p:val>
                                        </p:tav>
                                      </p:tavLst>
                                    </p:anim>
                                    <p:animEffect transition="in" filter="fade">
                                      <p:cBhvr>
                                        <p:cTn id="213" dur="1000"/>
                                        <p:tgtEl>
                                          <p:spTgt spid="56"/>
                                        </p:tgtEl>
                                      </p:cBhvr>
                                    </p:animEffect>
                                  </p:childTnLst>
                                </p:cTn>
                              </p:par>
                            </p:childTnLst>
                          </p:cTn>
                        </p:par>
                      </p:childTnLst>
                    </p:cTn>
                  </p:par>
                  <p:par>
                    <p:cTn id="214" fill="hold">
                      <p:stCondLst>
                        <p:cond delay="indefinite"/>
                      </p:stCondLst>
                      <p:childTnLst>
                        <p:par>
                          <p:cTn id="215" fill="hold">
                            <p:stCondLst>
                              <p:cond delay="0"/>
                            </p:stCondLst>
                            <p:childTnLst>
                              <p:par>
                                <p:cTn id="216" presetID="55" presetClass="entr" presetSubtype="0" fill="hold" grpId="0" nodeType="clickEffect">
                                  <p:stCondLst>
                                    <p:cond delay="0"/>
                                  </p:stCondLst>
                                  <p:childTnLst>
                                    <p:set>
                                      <p:cBhvr>
                                        <p:cTn id="217" dur="1" fill="hold">
                                          <p:stCondLst>
                                            <p:cond delay="0"/>
                                          </p:stCondLst>
                                        </p:cTn>
                                        <p:tgtEl>
                                          <p:spTgt spid="92"/>
                                        </p:tgtEl>
                                        <p:attrNameLst>
                                          <p:attrName>style.visibility</p:attrName>
                                        </p:attrNameLst>
                                      </p:cBhvr>
                                      <p:to>
                                        <p:strVal val="visible"/>
                                      </p:to>
                                    </p:set>
                                    <p:anim calcmode="lin" valueType="num">
                                      <p:cBhvr>
                                        <p:cTn id="218" dur="1000" fill="hold"/>
                                        <p:tgtEl>
                                          <p:spTgt spid="92"/>
                                        </p:tgtEl>
                                        <p:attrNameLst>
                                          <p:attrName>ppt_w</p:attrName>
                                        </p:attrNameLst>
                                      </p:cBhvr>
                                      <p:tavLst>
                                        <p:tav tm="0">
                                          <p:val>
                                            <p:strVal val="#ppt_w*0.70"/>
                                          </p:val>
                                        </p:tav>
                                        <p:tav tm="100000">
                                          <p:val>
                                            <p:strVal val="#ppt_w"/>
                                          </p:val>
                                        </p:tav>
                                      </p:tavLst>
                                    </p:anim>
                                    <p:anim calcmode="lin" valueType="num">
                                      <p:cBhvr>
                                        <p:cTn id="219" dur="1000" fill="hold"/>
                                        <p:tgtEl>
                                          <p:spTgt spid="92"/>
                                        </p:tgtEl>
                                        <p:attrNameLst>
                                          <p:attrName>ppt_h</p:attrName>
                                        </p:attrNameLst>
                                      </p:cBhvr>
                                      <p:tavLst>
                                        <p:tav tm="0">
                                          <p:val>
                                            <p:strVal val="#ppt_h"/>
                                          </p:val>
                                        </p:tav>
                                        <p:tav tm="100000">
                                          <p:val>
                                            <p:strVal val="#ppt_h"/>
                                          </p:val>
                                        </p:tav>
                                      </p:tavLst>
                                    </p:anim>
                                    <p:animEffect transition="in" filter="fade">
                                      <p:cBhvr>
                                        <p:cTn id="220" dur="1000"/>
                                        <p:tgtEl>
                                          <p:spTgt spid="92"/>
                                        </p:tgtEl>
                                      </p:cBhvr>
                                    </p:animEffect>
                                  </p:childTnLst>
                                </p:cTn>
                              </p:par>
                              <p:par>
                                <p:cTn id="221" presetID="55" presetClass="entr" presetSubtype="0" fill="hold" grpId="0" nodeType="with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1000" fill="hold"/>
                                        <p:tgtEl>
                                          <p:spTgt spid="23"/>
                                        </p:tgtEl>
                                        <p:attrNameLst>
                                          <p:attrName>ppt_w</p:attrName>
                                        </p:attrNameLst>
                                      </p:cBhvr>
                                      <p:tavLst>
                                        <p:tav tm="0">
                                          <p:val>
                                            <p:strVal val="#ppt_w*0.70"/>
                                          </p:val>
                                        </p:tav>
                                        <p:tav tm="100000">
                                          <p:val>
                                            <p:strVal val="#ppt_w"/>
                                          </p:val>
                                        </p:tav>
                                      </p:tavLst>
                                    </p:anim>
                                    <p:anim calcmode="lin" valueType="num">
                                      <p:cBhvr>
                                        <p:cTn id="224" dur="1000" fill="hold"/>
                                        <p:tgtEl>
                                          <p:spTgt spid="23"/>
                                        </p:tgtEl>
                                        <p:attrNameLst>
                                          <p:attrName>ppt_h</p:attrName>
                                        </p:attrNameLst>
                                      </p:cBhvr>
                                      <p:tavLst>
                                        <p:tav tm="0">
                                          <p:val>
                                            <p:strVal val="#ppt_h"/>
                                          </p:val>
                                        </p:tav>
                                        <p:tav tm="100000">
                                          <p:val>
                                            <p:strVal val="#ppt_h"/>
                                          </p:val>
                                        </p:tav>
                                      </p:tavLst>
                                    </p:anim>
                                    <p:animEffect transition="in" filter="fade">
                                      <p:cBhvr>
                                        <p:cTn id="225" dur="1000"/>
                                        <p:tgtEl>
                                          <p:spTgt spid="23"/>
                                        </p:tgtEl>
                                      </p:cBhvr>
                                    </p:animEffect>
                                  </p:childTnLst>
                                </p:cTn>
                              </p:par>
                            </p:childTnLst>
                          </p:cTn>
                        </p:par>
                      </p:childTnLst>
                    </p:cTn>
                  </p:par>
                  <p:par>
                    <p:cTn id="226" fill="hold">
                      <p:stCondLst>
                        <p:cond delay="indefinite"/>
                      </p:stCondLst>
                      <p:childTnLst>
                        <p:par>
                          <p:cTn id="227" fill="hold">
                            <p:stCondLst>
                              <p:cond delay="0"/>
                            </p:stCondLst>
                            <p:childTnLst>
                              <p:par>
                                <p:cTn id="228" presetID="55" presetClass="entr" presetSubtype="0" fill="hold" grpId="0" nodeType="clickEffect">
                                  <p:stCondLst>
                                    <p:cond delay="0"/>
                                  </p:stCondLst>
                                  <p:childTnLst>
                                    <p:set>
                                      <p:cBhvr>
                                        <p:cTn id="229" dur="1" fill="hold">
                                          <p:stCondLst>
                                            <p:cond delay="0"/>
                                          </p:stCondLst>
                                        </p:cTn>
                                        <p:tgtEl>
                                          <p:spTgt spid="94"/>
                                        </p:tgtEl>
                                        <p:attrNameLst>
                                          <p:attrName>style.visibility</p:attrName>
                                        </p:attrNameLst>
                                      </p:cBhvr>
                                      <p:to>
                                        <p:strVal val="visible"/>
                                      </p:to>
                                    </p:set>
                                    <p:anim calcmode="lin" valueType="num">
                                      <p:cBhvr>
                                        <p:cTn id="230" dur="1000" fill="hold"/>
                                        <p:tgtEl>
                                          <p:spTgt spid="94"/>
                                        </p:tgtEl>
                                        <p:attrNameLst>
                                          <p:attrName>ppt_w</p:attrName>
                                        </p:attrNameLst>
                                      </p:cBhvr>
                                      <p:tavLst>
                                        <p:tav tm="0">
                                          <p:val>
                                            <p:strVal val="#ppt_w*0.70"/>
                                          </p:val>
                                        </p:tav>
                                        <p:tav tm="100000">
                                          <p:val>
                                            <p:strVal val="#ppt_w"/>
                                          </p:val>
                                        </p:tav>
                                      </p:tavLst>
                                    </p:anim>
                                    <p:anim calcmode="lin" valueType="num">
                                      <p:cBhvr>
                                        <p:cTn id="231" dur="1000" fill="hold"/>
                                        <p:tgtEl>
                                          <p:spTgt spid="94"/>
                                        </p:tgtEl>
                                        <p:attrNameLst>
                                          <p:attrName>ppt_h</p:attrName>
                                        </p:attrNameLst>
                                      </p:cBhvr>
                                      <p:tavLst>
                                        <p:tav tm="0">
                                          <p:val>
                                            <p:strVal val="#ppt_h"/>
                                          </p:val>
                                        </p:tav>
                                        <p:tav tm="100000">
                                          <p:val>
                                            <p:strVal val="#ppt_h"/>
                                          </p:val>
                                        </p:tav>
                                      </p:tavLst>
                                    </p:anim>
                                    <p:animEffect transition="in" filter="fade">
                                      <p:cBhvr>
                                        <p:cTn id="232" dur="1000"/>
                                        <p:tgtEl>
                                          <p:spTgt spid="94"/>
                                        </p:tgtEl>
                                      </p:cBhvr>
                                    </p:animEffect>
                                  </p:childTnLst>
                                </p:cTn>
                              </p:par>
                              <p:par>
                                <p:cTn id="233" presetID="55" presetClass="entr" presetSubtype="0" fill="hold" grpId="0" nodeType="withEffect">
                                  <p:stCondLst>
                                    <p:cond delay="0"/>
                                  </p:stCondLst>
                                  <p:childTnLst>
                                    <p:set>
                                      <p:cBhvr>
                                        <p:cTn id="234" dur="1" fill="hold">
                                          <p:stCondLst>
                                            <p:cond delay="0"/>
                                          </p:stCondLst>
                                        </p:cTn>
                                        <p:tgtEl>
                                          <p:spTgt spid="30"/>
                                        </p:tgtEl>
                                        <p:attrNameLst>
                                          <p:attrName>style.visibility</p:attrName>
                                        </p:attrNameLst>
                                      </p:cBhvr>
                                      <p:to>
                                        <p:strVal val="visible"/>
                                      </p:to>
                                    </p:set>
                                    <p:anim calcmode="lin" valueType="num">
                                      <p:cBhvr>
                                        <p:cTn id="235" dur="1000" fill="hold"/>
                                        <p:tgtEl>
                                          <p:spTgt spid="30"/>
                                        </p:tgtEl>
                                        <p:attrNameLst>
                                          <p:attrName>ppt_w</p:attrName>
                                        </p:attrNameLst>
                                      </p:cBhvr>
                                      <p:tavLst>
                                        <p:tav tm="0">
                                          <p:val>
                                            <p:strVal val="#ppt_w*0.70"/>
                                          </p:val>
                                        </p:tav>
                                        <p:tav tm="100000">
                                          <p:val>
                                            <p:strVal val="#ppt_w"/>
                                          </p:val>
                                        </p:tav>
                                      </p:tavLst>
                                    </p:anim>
                                    <p:anim calcmode="lin" valueType="num">
                                      <p:cBhvr>
                                        <p:cTn id="236" dur="1000" fill="hold"/>
                                        <p:tgtEl>
                                          <p:spTgt spid="30"/>
                                        </p:tgtEl>
                                        <p:attrNameLst>
                                          <p:attrName>ppt_h</p:attrName>
                                        </p:attrNameLst>
                                      </p:cBhvr>
                                      <p:tavLst>
                                        <p:tav tm="0">
                                          <p:val>
                                            <p:strVal val="#ppt_h"/>
                                          </p:val>
                                        </p:tav>
                                        <p:tav tm="100000">
                                          <p:val>
                                            <p:strVal val="#ppt_h"/>
                                          </p:val>
                                        </p:tav>
                                      </p:tavLst>
                                    </p:anim>
                                    <p:animEffect transition="in" filter="fade">
                                      <p:cBhvr>
                                        <p:cTn id="237" dur="1000"/>
                                        <p:tgtEl>
                                          <p:spTgt spid="30"/>
                                        </p:tgtEl>
                                      </p:cBhvr>
                                    </p:animEffect>
                                  </p:childTnLst>
                                </p:cTn>
                              </p:par>
                            </p:childTnLst>
                          </p:cTn>
                        </p:par>
                      </p:childTnLst>
                    </p:cTn>
                  </p:par>
                  <p:par>
                    <p:cTn id="238" fill="hold">
                      <p:stCondLst>
                        <p:cond delay="indefinite"/>
                      </p:stCondLst>
                      <p:childTnLst>
                        <p:par>
                          <p:cTn id="239" fill="hold">
                            <p:stCondLst>
                              <p:cond delay="0"/>
                            </p:stCondLst>
                            <p:childTnLst>
                              <p:par>
                                <p:cTn id="240" presetID="55" presetClass="entr" presetSubtype="0" fill="hold" grpId="0" nodeType="clickEffect">
                                  <p:stCondLst>
                                    <p:cond delay="0"/>
                                  </p:stCondLst>
                                  <p:childTnLst>
                                    <p:set>
                                      <p:cBhvr>
                                        <p:cTn id="241" dur="1" fill="hold">
                                          <p:stCondLst>
                                            <p:cond delay="0"/>
                                          </p:stCondLst>
                                        </p:cTn>
                                        <p:tgtEl>
                                          <p:spTgt spid="95"/>
                                        </p:tgtEl>
                                        <p:attrNameLst>
                                          <p:attrName>style.visibility</p:attrName>
                                        </p:attrNameLst>
                                      </p:cBhvr>
                                      <p:to>
                                        <p:strVal val="visible"/>
                                      </p:to>
                                    </p:set>
                                    <p:anim calcmode="lin" valueType="num">
                                      <p:cBhvr>
                                        <p:cTn id="242" dur="1000" fill="hold"/>
                                        <p:tgtEl>
                                          <p:spTgt spid="95"/>
                                        </p:tgtEl>
                                        <p:attrNameLst>
                                          <p:attrName>ppt_w</p:attrName>
                                        </p:attrNameLst>
                                      </p:cBhvr>
                                      <p:tavLst>
                                        <p:tav tm="0">
                                          <p:val>
                                            <p:strVal val="#ppt_w*0.70"/>
                                          </p:val>
                                        </p:tav>
                                        <p:tav tm="100000">
                                          <p:val>
                                            <p:strVal val="#ppt_w"/>
                                          </p:val>
                                        </p:tav>
                                      </p:tavLst>
                                    </p:anim>
                                    <p:anim calcmode="lin" valueType="num">
                                      <p:cBhvr>
                                        <p:cTn id="243" dur="1000" fill="hold"/>
                                        <p:tgtEl>
                                          <p:spTgt spid="95"/>
                                        </p:tgtEl>
                                        <p:attrNameLst>
                                          <p:attrName>ppt_h</p:attrName>
                                        </p:attrNameLst>
                                      </p:cBhvr>
                                      <p:tavLst>
                                        <p:tav tm="0">
                                          <p:val>
                                            <p:strVal val="#ppt_h"/>
                                          </p:val>
                                        </p:tav>
                                        <p:tav tm="100000">
                                          <p:val>
                                            <p:strVal val="#ppt_h"/>
                                          </p:val>
                                        </p:tav>
                                      </p:tavLst>
                                    </p:anim>
                                    <p:animEffect transition="in" filter="fade">
                                      <p:cBhvr>
                                        <p:cTn id="244" dur="1000"/>
                                        <p:tgtEl>
                                          <p:spTgt spid="95"/>
                                        </p:tgtEl>
                                      </p:cBhvr>
                                    </p:animEffect>
                                  </p:childTnLst>
                                </p:cTn>
                              </p:par>
                              <p:par>
                                <p:cTn id="245" presetID="55" presetClass="entr" presetSubtype="0" fill="hold" grpId="0" nodeType="withEffect">
                                  <p:stCondLst>
                                    <p:cond delay="0"/>
                                  </p:stCondLst>
                                  <p:childTnLst>
                                    <p:set>
                                      <p:cBhvr>
                                        <p:cTn id="246" dur="1" fill="hold">
                                          <p:stCondLst>
                                            <p:cond delay="0"/>
                                          </p:stCondLst>
                                        </p:cTn>
                                        <p:tgtEl>
                                          <p:spTgt spid="13"/>
                                        </p:tgtEl>
                                        <p:attrNameLst>
                                          <p:attrName>style.visibility</p:attrName>
                                        </p:attrNameLst>
                                      </p:cBhvr>
                                      <p:to>
                                        <p:strVal val="visible"/>
                                      </p:to>
                                    </p:set>
                                    <p:anim calcmode="lin" valueType="num">
                                      <p:cBhvr>
                                        <p:cTn id="247" dur="1000" fill="hold"/>
                                        <p:tgtEl>
                                          <p:spTgt spid="13"/>
                                        </p:tgtEl>
                                        <p:attrNameLst>
                                          <p:attrName>ppt_w</p:attrName>
                                        </p:attrNameLst>
                                      </p:cBhvr>
                                      <p:tavLst>
                                        <p:tav tm="0">
                                          <p:val>
                                            <p:strVal val="#ppt_w*0.70"/>
                                          </p:val>
                                        </p:tav>
                                        <p:tav tm="100000">
                                          <p:val>
                                            <p:strVal val="#ppt_w"/>
                                          </p:val>
                                        </p:tav>
                                      </p:tavLst>
                                    </p:anim>
                                    <p:anim calcmode="lin" valueType="num">
                                      <p:cBhvr>
                                        <p:cTn id="248" dur="1000" fill="hold"/>
                                        <p:tgtEl>
                                          <p:spTgt spid="13"/>
                                        </p:tgtEl>
                                        <p:attrNameLst>
                                          <p:attrName>ppt_h</p:attrName>
                                        </p:attrNameLst>
                                      </p:cBhvr>
                                      <p:tavLst>
                                        <p:tav tm="0">
                                          <p:val>
                                            <p:strVal val="#ppt_h"/>
                                          </p:val>
                                        </p:tav>
                                        <p:tav tm="100000">
                                          <p:val>
                                            <p:strVal val="#ppt_h"/>
                                          </p:val>
                                        </p:tav>
                                      </p:tavLst>
                                    </p:anim>
                                    <p:animEffect transition="in" filter="fade">
                                      <p:cBhvr>
                                        <p:cTn id="249" dur="1000"/>
                                        <p:tgtEl>
                                          <p:spTgt spid="13"/>
                                        </p:tgtEl>
                                      </p:cBhvr>
                                    </p:animEffect>
                                  </p:childTnLst>
                                </p:cTn>
                              </p:par>
                            </p:childTnLst>
                          </p:cTn>
                        </p:par>
                      </p:childTnLst>
                    </p:cTn>
                  </p:par>
                  <p:par>
                    <p:cTn id="250" fill="hold">
                      <p:stCondLst>
                        <p:cond delay="indefinite"/>
                      </p:stCondLst>
                      <p:childTnLst>
                        <p:par>
                          <p:cTn id="251" fill="hold">
                            <p:stCondLst>
                              <p:cond delay="0"/>
                            </p:stCondLst>
                            <p:childTnLst>
                              <p:par>
                                <p:cTn id="252" presetID="55" presetClass="entr" presetSubtype="0" fill="hold" grpId="0" nodeType="clickEffect">
                                  <p:stCondLst>
                                    <p:cond delay="0"/>
                                  </p:stCondLst>
                                  <p:childTnLst>
                                    <p:set>
                                      <p:cBhvr>
                                        <p:cTn id="253" dur="1" fill="hold">
                                          <p:stCondLst>
                                            <p:cond delay="0"/>
                                          </p:stCondLst>
                                        </p:cTn>
                                        <p:tgtEl>
                                          <p:spTgt spid="125"/>
                                        </p:tgtEl>
                                        <p:attrNameLst>
                                          <p:attrName>style.visibility</p:attrName>
                                        </p:attrNameLst>
                                      </p:cBhvr>
                                      <p:to>
                                        <p:strVal val="visible"/>
                                      </p:to>
                                    </p:set>
                                    <p:anim calcmode="lin" valueType="num">
                                      <p:cBhvr>
                                        <p:cTn id="254" dur="1000" fill="hold"/>
                                        <p:tgtEl>
                                          <p:spTgt spid="125"/>
                                        </p:tgtEl>
                                        <p:attrNameLst>
                                          <p:attrName>ppt_w</p:attrName>
                                        </p:attrNameLst>
                                      </p:cBhvr>
                                      <p:tavLst>
                                        <p:tav tm="0">
                                          <p:val>
                                            <p:strVal val="#ppt_w*0.70"/>
                                          </p:val>
                                        </p:tav>
                                        <p:tav tm="100000">
                                          <p:val>
                                            <p:strVal val="#ppt_w"/>
                                          </p:val>
                                        </p:tav>
                                      </p:tavLst>
                                    </p:anim>
                                    <p:anim calcmode="lin" valueType="num">
                                      <p:cBhvr>
                                        <p:cTn id="255" dur="1000" fill="hold"/>
                                        <p:tgtEl>
                                          <p:spTgt spid="125"/>
                                        </p:tgtEl>
                                        <p:attrNameLst>
                                          <p:attrName>ppt_h</p:attrName>
                                        </p:attrNameLst>
                                      </p:cBhvr>
                                      <p:tavLst>
                                        <p:tav tm="0">
                                          <p:val>
                                            <p:strVal val="#ppt_h"/>
                                          </p:val>
                                        </p:tav>
                                        <p:tav tm="100000">
                                          <p:val>
                                            <p:strVal val="#ppt_h"/>
                                          </p:val>
                                        </p:tav>
                                      </p:tavLst>
                                    </p:anim>
                                    <p:animEffect transition="in" filter="fade">
                                      <p:cBhvr>
                                        <p:cTn id="256" dur="1000"/>
                                        <p:tgtEl>
                                          <p:spTgt spid="125"/>
                                        </p:tgtEl>
                                      </p:cBhvr>
                                    </p:animEffect>
                                  </p:childTnLst>
                                </p:cTn>
                              </p:par>
                              <p:par>
                                <p:cTn id="257" presetID="55" presetClass="entr" presetSubtype="0" fill="hold" grpId="0" nodeType="withEffect">
                                  <p:stCondLst>
                                    <p:cond delay="0"/>
                                  </p:stCondLst>
                                  <p:childTnLst>
                                    <p:set>
                                      <p:cBhvr>
                                        <p:cTn id="258" dur="1" fill="hold">
                                          <p:stCondLst>
                                            <p:cond delay="0"/>
                                          </p:stCondLst>
                                        </p:cTn>
                                        <p:tgtEl>
                                          <p:spTgt spid="124"/>
                                        </p:tgtEl>
                                        <p:attrNameLst>
                                          <p:attrName>style.visibility</p:attrName>
                                        </p:attrNameLst>
                                      </p:cBhvr>
                                      <p:to>
                                        <p:strVal val="visible"/>
                                      </p:to>
                                    </p:set>
                                    <p:anim calcmode="lin" valueType="num">
                                      <p:cBhvr>
                                        <p:cTn id="259" dur="1000" fill="hold"/>
                                        <p:tgtEl>
                                          <p:spTgt spid="124"/>
                                        </p:tgtEl>
                                        <p:attrNameLst>
                                          <p:attrName>ppt_w</p:attrName>
                                        </p:attrNameLst>
                                      </p:cBhvr>
                                      <p:tavLst>
                                        <p:tav tm="0">
                                          <p:val>
                                            <p:strVal val="#ppt_w*0.70"/>
                                          </p:val>
                                        </p:tav>
                                        <p:tav tm="100000">
                                          <p:val>
                                            <p:strVal val="#ppt_w"/>
                                          </p:val>
                                        </p:tav>
                                      </p:tavLst>
                                    </p:anim>
                                    <p:anim calcmode="lin" valueType="num">
                                      <p:cBhvr>
                                        <p:cTn id="260" dur="1000" fill="hold"/>
                                        <p:tgtEl>
                                          <p:spTgt spid="124"/>
                                        </p:tgtEl>
                                        <p:attrNameLst>
                                          <p:attrName>ppt_h</p:attrName>
                                        </p:attrNameLst>
                                      </p:cBhvr>
                                      <p:tavLst>
                                        <p:tav tm="0">
                                          <p:val>
                                            <p:strVal val="#ppt_h"/>
                                          </p:val>
                                        </p:tav>
                                        <p:tav tm="100000">
                                          <p:val>
                                            <p:strVal val="#ppt_h"/>
                                          </p:val>
                                        </p:tav>
                                      </p:tavLst>
                                    </p:anim>
                                    <p:animEffect transition="in" filter="fade">
                                      <p:cBhvr>
                                        <p:cTn id="261" dur="1000"/>
                                        <p:tgtEl>
                                          <p:spTgt spid="124"/>
                                        </p:tgtEl>
                                      </p:cBhvr>
                                    </p:animEffect>
                                  </p:childTnLst>
                                </p:cTn>
                              </p:par>
                              <p:par>
                                <p:cTn id="262" presetID="55" presetClass="entr" presetSubtype="0" fill="hold" grpId="0" nodeType="withEffect">
                                  <p:stCondLst>
                                    <p:cond delay="0"/>
                                  </p:stCondLst>
                                  <p:childTnLst>
                                    <p:set>
                                      <p:cBhvr>
                                        <p:cTn id="263" dur="1" fill="hold">
                                          <p:stCondLst>
                                            <p:cond delay="0"/>
                                          </p:stCondLst>
                                        </p:cTn>
                                        <p:tgtEl>
                                          <p:spTgt spid="126"/>
                                        </p:tgtEl>
                                        <p:attrNameLst>
                                          <p:attrName>style.visibility</p:attrName>
                                        </p:attrNameLst>
                                      </p:cBhvr>
                                      <p:to>
                                        <p:strVal val="visible"/>
                                      </p:to>
                                    </p:set>
                                    <p:anim calcmode="lin" valueType="num">
                                      <p:cBhvr>
                                        <p:cTn id="264" dur="1000" fill="hold"/>
                                        <p:tgtEl>
                                          <p:spTgt spid="126"/>
                                        </p:tgtEl>
                                        <p:attrNameLst>
                                          <p:attrName>ppt_w</p:attrName>
                                        </p:attrNameLst>
                                      </p:cBhvr>
                                      <p:tavLst>
                                        <p:tav tm="0">
                                          <p:val>
                                            <p:strVal val="#ppt_w*0.70"/>
                                          </p:val>
                                        </p:tav>
                                        <p:tav tm="100000">
                                          <p:val>
                                            <p:strVal val="#ppt_w"/>
                                          </p:val>
                                        </p:tav>
                                      </p:tavLst>
                                    </p:anim>
                                    <p:anim calcmode="lin" valueType="num">
                                      <p:cBhvr>
                                        <p:cTn id="265" dur="1000" fill="hold"/>
                                        <p:tgtEl>
                                          <p:spTgt spid="126"/>
                                        </p:tgtEl>
                                        <p:attrNameLst>
                                          <p:attrName>ppt_h</p:attrName>
                                        </p:attrNameLst>
                                      </p:cBhvr>
                                      <p:tavLst>
                                        <p:tav tm="0">
                                          <p:val>
                                            <p:strVal val="#ppt_h"/>
                                          </p:val>
                                        </p:tav>
                                        <p:tav tm="100000">
                                          <p:val>
                                            <p:strVal val="#ppt_h"/>
                                          </p:val>
                                        </p:tav>
                                      </p:tavLst>
                                    </p:anim>
                                    <p:animEffect transition="in" filter="fade">
                                      <p:cBhvr>
                                        <p:cTn id="266" dur="1000"/>
                                        <p:tgtEl>
                                          <p:spTgt spid="126"/>
                                        </p:tgtEl>
                                      </p:cBhvr>
                                    </p:animEffect>
                                  </p:childTnLst>
                                </p:cTn>
                              </p:par>
                              <p:par>
                                <p:cTn id="267" presetID="55" presetClass="entr" presetSubtype="0" fill="hold" grpId="0" nodeType="withEffect">
                                  <p:stCondLst>
                                    <p:cond delay="0"/>
                                  </p:stCondLst>
                                  <p:childTnLst>
                                    <p:set>
                                      <p:cBhvr>
                                        <p:cTn id="268" dur="1" fill="hold">
                                          <p:stCondLst>
                                            <p:cond delay="0"/>
                                          </p:stCondLst>
                                        </p:cTn>
                                        <p:tgtEl>
                                          <p:spTgt spid="127"/>
                                        </p:tgtEl>
                                        <p:attrNameLst>
                                          <p:attrName>style.visibility</p:attrName>
                                        </p:attrNameLst>
                                      </p:cBhvr>
                                      <p:to>
                                        <p:strVal val="visible"/>
                                      </p:to>
                                    </p:set>
                                    <p:anim calcmode="lin" valueType="num">
                                      <p:cBhvr>
                                        <p:cTn id="269" dur="1000" fill="hold"/>
                                        <p:tgtEl>
                                          <p:spTgt spid="127"/>
                                        </p:tgtEl>
                                        <p:attrNameLst>
                                          <p:attrName>ppt_w</p:attrName>
                                        </p:attrNameLst>
                                      </p:cBhvr>
                                      <p:tavLst>
                                        <p:tav tm="0">
                                          <p:val>
                                            <p:strVal val="#ppt_w*0.70"/>
                                          </p:val>
                                        </p:tav>
                                        <p:tav tm="100000">
                                          <p:val>
                                            <p:strVal val="#ppt_w"/>
                                          </p:val>
                                        </p:tav>
                                      </p:tavLst>
                                    </p:anim>
                                    <p:anim calcmode="lin" valueType="num">
                                      <p:cBhvr>
                                        <p:cTn id="270" dur="1000" fill="hold"/>
                                        <p:tgtEl>
                                          <p:spTgt spid="127"/>
                                        </p:tgtEl>
                                        <p:attrNameLst>
                                          <p:attrName>ppt_h</p:attrName>
                                        </p:attrNameLst>
                                      </p:cBhvr>
                                      <p:tavLst>
                                        <p:tav tm="0">
                                          <p:val>
                                            <p:strVal val="#ppt_h"/>
                                          </p:val>
                                        </p:tav>
                                        <p:tav tm="100000">
                                          <p:val>
                                            <p:strVal val="#ppt_h"/>
                                          </p:val>
                                        </p:tav>
                                      </p:tavLst>
                                    </p:anim>
                                    <p:animEffect transition="in" filter="fade">
                                      <p:cBhvr>
                                        <p:cTn id="271" dur="1000"/>
                                        <p:tgtEl>
                                          <p:spTgt spid="127"/>
                                        </p:tgtEl>
                                      </p:cBhvr>
                                    </p:animEffect>
                                  </p:childTnLst>
                                </p:cTn>
                              </p:par>
                              <p:par>
                                <p:cTn id="272" presetID="55" presetClass="entr" presetSubtype="0" fill="hold" grpId="0" nodeType="withEffect">
                                  <p:stCondLst>
                                    <p:cond delay="0"/>
                                  </p:stCondLst>
                                  <p:childTnLst>
                                    <p:set>
                                      <p:cBhvr>
                                        <p:cTn id="273" dur="1" fill="hold">
                                          <p:stCondLst>
                                            <p:cond delay="0"/>
                                          </p:stCondLst>
                                        </p:cTn>
                                        <p:tgtEl>
                                          <p:spTgt spid="169"/>
                                        </p:tgtEl>
                                        <p:attrNameLst>
                                          <p:attrName>style.visibility</p:attrName>
                                        </p:attrNameLst>
                                      </p:cBhvr>
                                      <p:to>
                                        <p:strVal val="visible"/>
                                      </p:to>
                                    </p:set>
                                    <p:anim calcmode="lin" valueType="num">
                                      <p:cBhvr>
                                        <p:cTn id="274" dur="1000" fill="hold"/>
                                        <p:tgtEl>
                                          <p:spTgt spid="169"/>
                                        </p:tgtEl>
                                        <p:attrNameLst>
                                          <p:attrName>ppt_w</p:attrName>
                                        </p:attrNameLst>
                                      </p:cBhvr>
                                      <p:tavLst>
                                        <p:tav tm="0">
                                          <p:val>
                                            <p:strVal val="#ppt_w*0.70"/>
                                          </p:val>
                                        </p:tav>
                                        <p:tav tm="100000">
                                          <p:val>
                                            <p:strVal val="#ppt_w"/>
                                          </p:val>
                                        </p:tav>
                                      </p:tavLst>
                                    </p:anim>
                                    <p:anim calcmode="lin" valueType="num">
                                      <p:cBhvr>
                                        <p:cTn id="275" dur="1000" fill="hold"/>
                                        <p:tgtEl>
                                          <p:spTgt spid="169"/>
                                        </p:tgtEl>
                                        <p:attrNameLst>
                                          <p:attrName>ppt_h</p:attrName>
                                        </p:attrNameLst>
                                      </p:cBhvr>
                                      <p:tavLst>
                                        <p:tav tm="0">
                                          <p:val>
                                            <p:strVal val="#ppt_h"/>
                                          </p:val>
                                        </p:tav>
                                        <p:tav tm="100000">
                                          <p:val>
                                            <p:strVal val="#ppt_h"/>
                                          </p:val>
                                        </p:tav>
                                      </p:tavLst>
                                    </p:anim>
                                    <p:animEffect transition="in" filter="fade">
                                      <p:cBhvr>
                                        <p:cTn id="276" dur="1000"/>
                                        <p:tgtEl>
                                          <p:spTgt spid="169"/>
                                        </p:tgtEl>
                                      </p:cBhvr>
                                    </p:animEffect>
                                  </p:childTnLst>
                                </p:cTn>
                              </p:par>
                            </p:childTnLst>
                          </p:cTn>
                        </p:par>
                      </p:childTnLst>
                    </p:cTn>
                  </p:par>
                  <p:par>
                    <p:cTn id="277" fill="hold">
                      <p:stCondLst>
                        <p:cond delay="indefinite"/>
                      </p:stCondLst>
                      <p:childTnLst>
                        <p:par>
                          <p:cTn id="278" fill="hold">
                            <p:stCondLst>
                              <p:cond delay="0"/>
                            </p:stCondLst>
                            <p:childTnLst>
                              <p:par>
                                <p:cTn id="279" presetID="55" presetClass="entr" presetSubtype="0" fill="hold" nodeType="clickEffect">
                                  <p:stCondLst>
                                    <p:cond delay="0"/>
                                  </p:stCondLst>
                                  <p:childTnLst>
                                    <p:set>
                                      <p:cBhvr>
                                        <p:cTn id="280" dur="1" fill="hold">
                                          <p:stCondLst>
                                            <p:cond delay="0"/>
                                          </p:stCondLst>
                                        </p:cTn>
                                        <p:tgtEl>
                                          <p:spTgt spid="164"/>
                                        </p:tgtEl>
                                        <p:attrNameLst>
                                          <p:attrName>style.visibility</p:attrName>
                                        </p:attrNameLst>
                                      </p:cBhvr>
                                      <p:to>
                                        <p:strVal val="visible"/>
                                      </p:to>
                                    </p:set>
                                    <p:anim calcmode="lin" valueType="num">
                                      <p:cBhvr>
                                        <p:cTn id="281" dur="1000" fill="hold"/>
                                        <p:tgtEl>
                                          <p:spTgt spid="164"/>
                                        </p:tgtEl>
                                        <p:attrNameLst>
                                          <p:attrName>ppt_w</p:attrName>
                                        </p:attrNameLst>
                                      </p:cBhvr>
                                      <p:tavLst>
                                        <p:tav tm="0">
                                          <p:val>
                                            <p:strVal val="#ppt_w*0.70"/>
                                          </p:val>
                                        </p:tav>
                                        <p:tav tm="100000">
                                          <p:val>
                                            <p:strVal val="#ppt_w"/>
                                          </p:val>
                                        </p:tav>
                                      </p:tavLst>
                                    </p:anim>
                                    <p:anim calcmode="lin" valueType="num">
                                      <p:cBhvr>
                                        <p:cTn id="282" dur="1000" fill="hold"/>
                                        <p:tgtEl>
                                          <p:spTgt spid="164"/>
                                        </p:tgtEl>
                                        <p:attrNameLst>
                                          <p:attrName>ppt_h</p:attrName>
                                        </p:attrNameLst>
                                      </p:cBhvr>
                                      <p:tavLst>
                                        <p:tav tm="0">
                                          <p:val>
                                            <p:strVal val="#ppt_h"/>
                                          </p:val>
                                        </p:tav>
                                        <p:tav tm="100000">
                                          <p:val>
                                            <p:strVal val="#ppt_h"/>
                                          </p:val>
                                        </p:tav>
                                      </p:tavLst>
                                    </p:anim>
                                    <p:animEffect transition="in" filter="fade">
                                      <p:cBhvr>
                                        <p:cTn id="283" dur="1000"/>
                                        <p:tgtEl>
                                          <p:spTgt spid="164"/>
                                        </p:tgtEl>
                                      </p:cBhvr>
                                    </p:animEffect>
                                  </p:childTnLst>
                                </p:cTn>
                              </p:par>
                              <p:par>
                                <p:cTn id="284" presetID="55" presetClass="entr" presetSubtype="0" fill="hold" nodeType="withEffect">
                                  <p:stCondLst>
                                    <p:cond delay="0"/>
                                  </p:stCondLst>
                                  <p:childTnLst>
                                    <p:set>
                                      <p:cBhvr>
                                        <p:cTn id="285" dur="1" fill="hold">
                                          <p:stCondLst>
                                            <p:cond delay="0"/>
                                          </p:stCondLst>
                                        </p:cTn>
                                        <p:tgtEl>
                                          <p:spTgt spid="161"/>
                                        </p:tgtEl>
                                        <p:attrNameLst>
                                          <p:attrName>style.visibility</p:attrName>
                                        </p:attrNameLst>
                                      </p:cBhvr>
                                      <p:to>
                                        <p:strVal val="visible"/>
                                      </p:to>
                                    </p:set>
                                    <p:anim calcmode="lin" valueType="num">
                                      <p:cBhvr>
                                        <p:cTn id="286" dur="1000" fill="hold"/>
                                        <p:tgtEl>
                                          <p:spTgt spid="161"/>
                                        </p:tgtEl>
                                        <p:attrNameLst>
                                          <p:attrName>ppt_w</p:attrName>
                                        </p:attrNameLst>
                                      </p:cBhvr>
                                      <p:tavLst>
                                        <p:tav tm="0">
                                          <p:val>
                                            <p:strVal val="#ppt_w*0.70"/>
                                          </p:val>
                                        </p:tav>
                                        <p:tav tm="100000">
                                          <p:val>
                                            <p:strVal val="#ppt_w"/>
                                          </p:val>
                                        </p:tav>
                                      </p:tavLst>
                                    </p:anim>
                                    <p:anim calcmode="lin" valueType="num">
                                      <p:cBhvr>
                                        <p:cTn id="287" dur="1000" fill="hold"/>
                                        <p:tgtEl>
                                          <p:spTgt spid="161"/>
                                        </p:tgtEl>
                                        <p:attrNameLst>
                                          <p:attrName>ppt_h</p:attrName>
                                        </p:attrNameLst>
                                      </p:cBhvr>
                                      <p:tavLst>
                                        <p:tav tm="0">
                                          <p:val>
                                            <p:strVal val="#ppt_h"/>
                                          </p:val>
                                        </p:tav>
                                        <p:tav tm="100000">
                                          <p:val>
                                            <p:strVal val="#ppt_h"/>
                                          </p:val>
                                        </p:tav>
                                      </p:tavLst>
                                    </p:anim>
                                    <p:animEffect transition="in" filter="fade">
                                      <p:cBhvr>
                                        <p:cTn id="288" dur="1000"/>
                                        <p:tgtEl>
                                          <p:spTgt spid="161"/>
                                        </p:tgtEl>
                                      </p:cBhvr>
                                    </p:animEffect>
                                  </p:childTnLst>
                                </p:cTn>
                              </p:par>
                            </p:childTnLst>
                          </p:cTn>
                        </p:par>
                      </p:childTnLst>
                    </p:cTn>
                  </p:par>
                  <p:par>
                    <p:cTn id="289" fill="hold">
                      <p:stCondLst>
                        <p:cond delay="indefinite"/>
                      </p:stCondLst>
                      <p:childTnLst>
                        <p:par>
                          <p:cTn id="290" fill="hold">
                            <p:stCondLst>
                              <p:cond delay="0"/>
                            </p:stCondLst>
                            <p:childTnLst>
                              <p:par>
                                <p:cTn id="291" presetID="55" presetClass="entr" presetSubtype="0" fill="hold" grpId="0" nodeType="clickEffect">
                                  <p:stCondLst>
                                    <p:cond delay="0"/>
                                  </p:stCondLst>
                                  <p:childTnLst>
                                    <p:set>
                                      <p:cBhvr>
                                        <p:cTn id="292" dur="1" fill="hold">
                                          <p:stCondLst>
                                            <p:cond delay="0"/>
                                          </p:stCondLst>
                                        </p:cTn>
                                        <p:tgtEl>
                                          <p:spTgt spid="128"/>
                                        </p:tgtEl>
                                        <p:attrNameLst>
                                          <p:attrName>style.visibility</p:attrName>
                                        </p:attrNameLst>
                                      </p:cBhvr>
                                      <p:to>
                                        <p:strVal val="visible"/>
                                      </p:to>
                                    </p:set>
                                    <p:anim calcmode="lin" valueType="num">
                                      <p:cBhvr>
                                        <p:cTn id="293" dur="1000" fill="hold"/>
                                        <p:tgtEl>
                                          <p:spTgt spid="128"/>
                                        </p:tgtEl>
                                        <p:attrNameLst>
                                          <p:attrName>ppt_w</p:attrName>
                                        </p:attrNameLst>
                                      </p:cBhvr>
                                      <p:tavLst>
                                        <p:tav tm="0">
                                          <p:val>
                                            <p:strVal val="#ppt_w*0.70"/>
                                          </p:val>
                                        </p:tav>
                                        <p:tav tm="100000">
                                          <p:val>
                                            <p:strVal val="#ppt_w"/>
                                          </p:val>
                                        </p:tav>
                                      </p:tavLst>
                                    </p:anim>
                                    <p:anim calcmode="lin" valueType="num">
                                      <p:cBhvr>
                                        <p:cTn id="294" dur="1000" fill="hold"/>
                                        <p:tgtEl>
                                          <p:spTgt spid="128"/>
                                        </p:tgtEl>
                                        <p:attrNameLst>
                                          <p:attrName>ppt_h</p:attrName>
                                        </p:attrNameLst>
                                      </p:cBhvr>
                                      <p:tavLst>
                                        <p:tav tm="0">
                                          <p:val>
                                            <p:strVal val="#ppt_h"/>
                                          </p:val>
                                        </p:tav>
                                        <p:tav tm="100000">
                                          <p:val>
                                            <p:strVal val="#ppt_h"/>
                                          </p:val>
                                        </p:tav>
                                      </p:tavLst>
                                    </p:anim>
                                    <p:animEffect transition="in" filter="fade">
                                      <p:cBhvr>
                                        <p:cTn id="295" dur="1000"/>
                                        <p:tgtEl>
                                          <p:spTgt spid="128"/>
                                        </p:tgtEl>
                                      </p:cBhvr>
                                    </p:animEffect>
                                  </p:childTnLst>
                                </p:cTn>
                              </p:par>
                              <p:par>
                                <p:cTn id="296" presetID="55" presetClass="entr" presetSubtype="0" fill="hold" grpId="0" nodeType="withEffect">
                                  <p:stCondLst>
                                    <p:cond delay="0"/>
                                  </p:stCondLst>
                                  <p:childTnLst>
                                    <p:set>
                                      <p:cBhvr>
                                        <p:cTn id="297" dur="1" fill="hold">
                                          <p:stCondLst>
                                            <p:cond delay="0"/>
                                          </p:stCondLst>
                                        </p:cTn>
                                        <p:tgtEl>
                                          <p:spTgt spid="25"/>
                                        </p:tgtEl>
                                        <p:attrNameLst>
                                          <p:attrName>style.visibility</p:attrName>
                                        </p:attrNameLst>
                                      </p:cBhvr>
                                      <p:to>
                                        <p:strVal val="visible"/>
                                      </p:to>
                                    </p:set>
                                    <p:anim calcmode="lin" valueType="num">
                                      <p:cBhvr>
                                        <p:cTn id="298" dur="1000" fill="hold"/>
                                        <p:tgtEl>
                                          <p:spTgt spid="25"/>
                                        </p:tgtEl>
                                        <p:attrNameLst>
                                          <p:attrName>ppt_w</p:attrName>
                                        </p:attrNameLst>
                                      </p:cBhvr>
                                      <p:tavLst>
                                        <p:tav tm="0">
                                          <p:val>
                                            <p:strVal val="#ppt_w*0.70"/>
                                          </p:val>
                                        </p:tav>
                                        <p:tav tm="100000">
                                          <p:val>
                                            <p:strVal val="#ppt_w"/>
                                          </p:val>
                                        </p:tav>
                                      </p:tavLst>
                                    </p:anim>
                                    <p:anim calcmode="lin" valueType="num">
                                      <p:cBhvr>
                                        <p:cTn id="299" dur="1000" fill="hold"/>
                                        <p:tgtEl>
                                          <p:spTgt spid="25"/>
                                        </p:tgtEl>
                                        <p:attrNameLst>
                                          <p:attrName>ppt_h</p:attrName>
                                        </p:attrNameLst>
                                      </p:cBhvr>
                                      <p:tavLst>
                                        <p:tav tm="0">
                                          <p:val>
                                            <p:strVal val="#ppt_h"/>
                                          </p:val>
                                        </p:tav>
                                        <p:tav tm="100000">
                                          <p:val>
                                            <p:strVal val="#ppt_h"/>
                                          </p:val>
                                        </p:tav>
                                      </p:tavLst>
                                    </p:anim>
                                    <p:animEffect transition="in" filter="fade">
                                      <p:cBhvr>
                                        <p:cTn id="300" dur="1000"/>
                                        <p:tgtEl>
                                          <p:spTgt spid="25"/>
                                        </p:tgtEl>
                                      </p:cBhvr>
                                    </p:animEffect>
                                  </p:childTnLst>
                                </p:cTn>
                              </p:par>
                            </p:childTnLst>
                          </p:cTn>
                        </p:par>
                      </p:childTnLst>
                    </p:cTn>
                  </p:par>
                  <p:par>
                    <p:cTn id="301" fill="hold">
                      <p:stCondLst>
                        <p:cond delay="indefinite"/>
                      </p:stCondLst>
                      <p:childTnLst>
                        <p:par>
                          <p:cTn id="302" fill="hold">
                            <p:stCondLst>
                              <p:cond delay="0"/>
                            </p:stCondLst>
                            <p:childTnLst>
                              <p:par>
                                <p:cTn id="303" presetID="55" presetClass="entr" presetSubtype="0" fill="hold" grpId="0" nodeType="clickEffect">
                                  <p:stCondLst>
                                    <p:cond delay="0"/>
                                  </p:stCondLst>
                                  <p:childTnLst>
                                    <p:set>
                                      <p:cBhvr>
                                        <p:cTn id="304" dur="1" fill="hold">
                                          <p:stCondLst>
                                            <p:cond delay="0"/>
                                          </p:stCondLst>
                                        </p:cTn>
                                        <p:tgtEl>
                                          <p:spTgt spid="22"/>
                                        </p:tgtEl>
                                        <p:attrNameLst>
                                          <p:attrName>style.visibility</p:attrName>
                                        </p:attrNameLst>
                                      </p:cBhvr>
                                      <p:to>
                                        <p:strVal val="visible"/>
                                      </p:to>
                                    </p:set>
                                    <p:anim calcmode="lin" valueType="num">
                                      <p:cBhvr>
                                        <p:cTn id="305" dur="1000" fill="hold"/>
                                        <p:tgtEl>
                                          <p:spTgt spid="22"/>
                                        </p:tgtEl>
                                        <p:attrNameLst>
                                          <p:attrName>ppt_w</p:attrName>
                                        </p:attrNameLst>
                                      </p:cBhvr>
                                      <p:tavLst>
                                        <p:tav tm="0">
                                          <p:val>
                                            <p:strVal val="#ppt_w*0.70"/>
                                          </p:val>
                                        </p:tav>
                                        <p:tav tm="100000">
                                          <p:val>
                                            <p:strVal val="#ppt_w"/>
                                          </p:val>
                                        </p:tav>
                                      </p:tavLst>
                                    </p:anim>
                                    <p:anim calcmode="lin" valueType="num">
                                      <p:cBhvr>
                                        <p:cTn id="306" dur="1000" fill="hold"/>
                                        <p:tgtEl>
                                          <p:spTgt spid="22"/>
                                        </p:tgtEl>
                                        <p:attrNameLst>
                                          <p:attrName>ppt_h</p:attrName>
                                        </p:attrNameLst>
                                      </p:cBhvr>
                                      <p:tavLst>
                                        <p:tav tm="0">
                                          <p:val>
                                            <p:strVal val="#ppt_h"/>
                                          </p:val>
                                        </p:tav>
                                        <p:tav tm="100000">
                                          <p:val>
                                            <p:strVal val="#ppt_h"/>
                                          </p:val>
                                        </p:tav>
                                      </p:tavLst>
                                    </p:anim>
                                    <p:animEffect transition="in" filter="fade">
                                      <p:cBhvr>
                                        <p:cTn id="307" dur="1000"/>
                                        <p:tgtEl>
                                          <p:spTgt spid="22"/>
                                        </p:tgtEl>
                                      </p:cBhvr>
                                    </p:animEffect>
                                  </p:childTnLst>
                                </p:cTn>
                              </p:par>
                              <p:par>
                                <p:cTn id="308" presetID="55" presetClass="entr" presetSubtype="0" fill="hold" grpId="0" nodeType="withEffect">
                                  <p:stCondLst>
                                    <p:cond delay="0"/>
                                  </p:stCondLst>
                                  <p:childTnLst>
                                    <p:set>
                                      <p:cBhvr>
                                        <p:cTn id="309" dur="1" fill="hold">
                                          <p:stCondLst>
                                            <p:cond delay="0"/>
                                          </p:stCondLst>
                                        </p:cTn>
                                        <p:tgtEl>
                                          <p:spTgt spid="129"/>
                                        </p:tgtEl>
                                        <p:attrNameLst>
                                          <p:attrName>style.visibility</p:attrName>
                                        </p:attrNameLst>
                                      </p:cBhvr>
                                      <p:to>
                                        <p:strVal val="visible"/>
                                      </p:to>
                                    </p:set>
                                    <p:anim calcmode="lin" valueType="num">
                                      <p:cBhvr>
                                        <p:cTn id="310" dur="1000" fill="hold"/>
                                        <p:tgtEl>
                                          <p:spTgt spid="129"/>
                                        </p:tgtEl>
                                        <p:attrNameLst>
                                          <p:attrName>ppt_w</p:attrName>
                                        </p:attrNameLst>
                                      </p:cBhvr>
                                      <p:tavLst>
                                        <p:tav tm="0">
                                          <p:val>
                                            <p:strVal val="#ppt_w*0.70"/>
                                          </p:val>
                                        </p:tav>
                                        <p:tav tm="100000">
                                          <p:val>
                                            <p:strVal val="#ppt_w"/>
                                          </p:val>
                                        </p:tav>
                                      </p:tavLst>
                                    </p:anim>
                                    <p:anim calcmode="lin" valueType="num">
                                      <p:cBhvr>
                                        <p:cTn id="311" dur="1000" fill="hold"/>
                                        <p:tgtEl>
                                          <p:spTgt spid="129"/>
                                        </p:tgtEl>
                                        <p:attrNameLst>
                                          <p:attrName>ppt_h</p:attrName>
                                        </p:attrNameLst>
                                      </p:cBhvr>
                                      <p:tavLst>
                                        <p:tav tm="0">
                                          <p:val>
                                            <p:strVal val="#ppt_h"/>
                                          </p:val>
                                        </p:tav>
                                        <p:tav tm="100000">
                                          <p:val>
                                            <p:strVal val="#ppt_h"/>
                                          </p:val>
                                        </p:tav>
                                      </p:tavLst>
                                    </p:anim>
                                    <p:animEffect transition="in" filter="fade">
                                      <p:cBhvr>
                                        <p:cTn id="31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3" grpId="0" animBg="1"/>
      <p:bldP spid="24" grpId="0" animBg="1"/>
      <p:bldP spid="30" grpId="0" animBg="1"/>
      <p:bldP spid="11" grpId="0" animBg="1"/>
      <p:bldP spid="12" grpId="0" animBg="1"/>
      <p:bldP spid="13" grpId="0" animBg="1"/>
      <p:bldP spid="22" grpId="0" animBg="1"/>
      <p:bldP spid="25" grpId="0" animBg="1"/>
      <p:bldP spid="41" grpId="0"/>
      <p:bldP spid="42" grpId="0"/>
      <p:bldP spid="44" grpId="0"/>
      <p:bldP spid="45" grpId="0"/>
      <p:bldP spid="46" grpId="0" animBg="1"/>
      <p:bldP spid="47" grpId="0"/>
      <p:bldP spid="48" grpId="0" animBg="1"/>
      <p:bldP spid="86" grpId="0" animBg="1"/>
      <p:bldP spid="87" grpId="0" animBg="1"/>
      <p:bldP spid="89" grpId="0" animBg="1"/>
      <p:bldP spid="90" grpId="0" animBg="1"/>
      <p:bldP spid="91" grpId="0"/>
      <p:bldP spid="94" grpId="0"/>
      <p:bldP spid="95" grpId="0"/>
      <p:bldP spid="124" grpId="0" animBg="1"/>
      <p:bldP spid="126" grpId="0" animBg="1"/>
      <p:bldP spid="127" grpId="0" animBg="1"/>
      <p:bldP spid="128" grpId="0"/>
      <p:bldP spid="129" grpId="0"/>
      <p:bldP spid="169" grpId="0" animBg="1"/>
      <p:bldP spid="83" grpId="0" animBg="1"/>
      <p:bldP spid="14" grpId="0" animBg="1"/>
      <p:bldP spid="10" grpId="0" animBg="1"/>
      <p:bldP spid="92" grpId="0"/>
      <p:bldP spid="43" grpId="0"/>
      <p:bldP spid="1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a:xfrm>
            <a:off x="779760" y="1176919"/>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2" descr="C:\Users\arib\Pictures\Presentation Stuff\Platform4.png"/>
          <p:cNvPicPr>
            <a:picLocks noChangeAspect="1" noChangeArrowheads="1"/>
          </p:cNvPicPr>
          <p:nvPr/>
        </p:nvPicPr>
        <p:blipFill>
          <a:blip r:embed="rId2" cstate="screen"/>
          <a:srcRect/>
          <a:stretch>
            <a:fillRect/>
          </a:stretch>
        </p:blipFill>
        <p:spPr bwMode="auto">
          <a:xfrm>
            <a:off x="3804028" y="5236505"/>
            <a:ext cx="4500687" cy="2150434"/>
          </a:xfrm>
          <a:prstGeom prst="rect">
            <a:avLst/>
          </a:prstGeom>
          <a:noFill/>
          <a:ln>
            <a:noFill/>
          </a:ln>
        </p:spPr>
      </p:pic>
      <p:sp>
        <p:nvSpPr>
          <p:cNvPr id="2" name="Title 1"/>
          <p:cNvSpPr>
            <a:spLocks noGrp="1"/>
          </p:cNvSpPr>
          <p:nvPr>
            <p:ph type="title"/>
          </p:nvPr>
        </p:nvSpPr>
        <p:spPr/>
        <p:txBody>
          <a:bodyPr/>
          <a:lstStyle/>
          <a:p>
            <a:r>
              <a:rPr lang="en-US" dirty="0" smtClean="0"/>
              <a:t>Opportunity</a:t>
            </a:r>
            <a:endParaRPr lang="en-US" dirty="0"/>
          </a:p>
        </p:txBody>
      </p:sp>
      <p:sp>
        <p:nvSpPr>
          <p:cNvPr id="5" name="Cloud 4"/>
          <p:cNvSpPr/>
          <p:nvPr/>
        </p:nvSpPr>
        <p:spPr>
          <a:xfrm>
            <a:off x="7131494" y="1091575"/>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360850" y="1700530"/>
            <a:ext cx="2979409" cy="1187264"/>
            <a:chOff x="6983921" y="1334985"/>
            <a:chExt cx="2979409" cy="1187264"/>
          </a:xfrm>
        </p:grpSpPr>
        <p:pic>
          <p:nvPicPr>
            <p:cNvPr id="6" name="Picture 24" descr="application server"/>
            <p:cNvPicPr>
              <a:picLocks noChangeAspect="1" noChangeArrowheads="1"/>
            </p:cNvPicPr>
            <p:nvPr/>
          </p:nvPicPr>
          <p:blipFill>
            <a:blip r:embed="rId3" cstate="print"/>
            <a:stretch>
              <a:fillRect/>
            </a:stretch>
          </p:blipFill>
          <p:spPr bwMode="auto">
            <a:xfrm>
              <a:off x="7704312" y="1334985"/>
              <a:ext cx="1440782" cy="586233"/>
            </a:xfrm>
            <a:prstGeom prst="rect">
              <a:avLst/>
            </a:prstGeom>
            <a:noFill/>
          </p:spPr>
        </p:pic>
        <p:pic>
          <p:nvPicPr>
            <p:cNvPr id="7" name="Picture 24" descr="application server"/>
            <p:cNvPicPr>
              <a:picLocks noChangeAspect="1" noChangeArrowheads="1"/>
            </p:cNvPicPr>
            <p:nvPr/>
          </p:nvPicPr>
          <p:blipFill>
            <a:blip r:embed="rId3" cstate="print"/>
            <a:stretch>
              <a:fillRect/>
            </a:stretch>
          </p:blipFill>
          <p:spPr bwMode="auto">
            <a:xfrm>
              <a:off x="8522548" y="1936016"/>
              <a:ext cx="1440782" cy="586233"/>
            </a:xfrm>
            <a:prstGeom prst="rect">
              <a:avLst/>
            </a:prstGeom>
            <a:noFill/>
          </p:spPr>
        </p:pic>
        <p:pic>
          <p:nvPicPr>
            <p:cNvPr id="8" name="Picture 24" descr="application server"/>
            <p:cNvPicPr>
              <a:picLocks noChangeAspect="1" noChangeArrowheads="1"/>
            </p:cNvPicPr>
            <p:nvPr/>
          </p:nvPicPr>
          <p:blipFill>
            <a:blip r:embed="rId3" cstate="print"/>
            <a:stretch>
              <a:fillRect/>
            </a:stretch>
          </p:blipFill>
          <p:spPr bwMode="auto">
            <a:xfrm>
              <a:off x="6983921" y="1936016"/>
              <a:ext cx="1440782" cy="586233"/>
            </a:xfrm>
            <a:prstGeom prst="rect">
              <a:avLst/>
            </a:prstGeom>
            <a:noFill/>
          </p:spPr>
        </p:pic>
      </p:grpSp>
      <p:pic>
        <p:nvPicPr>
          <p:cNvPr id="9" name="Picture 6" descr="laptop"/>
          <p:cNvPicPr>
            <a:picLocks noChangeAspect="1" noChangeArrowheads="1"/>
          </p:cNvPicPr>
          <p:nvPr/>
        </p:nvPicPr>
        <p:blipFill>
          <a:blip r:embed="rId4" cstate="print"/>
          <a:stretch>
            <a:fillRect/>
          </a:stretch>
        </p:blipFill>
        <p:spPr bwMode="auto">
          <a:xfrm>
            <a:off x="6441532" y="5286106"/>
            <a:ext cx="850678" cy="550069"/>
          </a:xfrm>
          <a:prstGeom prst="rect">
            <a:avLst/>
          </a:prstGeom>
          <a:noFill/>
        </p:spPr>
      </p:pic>
      <p:pic>
        <p:nvPicPr>
          <p:cNvPr id="10" name="Picture 6" descr="laptop"/>
          <p:cNvPicPr>
            <a:picLocks noChangeAspect="1" noChangeArrowheads="1"/>
          </p:cNvPicPr>
          <p:nvPr/>
        </p:nvPicPr>
        <p:blipFill>
          <a:blip r:embed="rId5" cstate="print"/>
          <a:stretch>
            <a:fillRect/>
          </a:stretch>
        </p:blipFill>
        <p:spPr bwMode="auto">
          <a:xfrm>
            <a:off x="4783458" y="5126491"/>
            <a:ext cx="1020814" cy="660083"/>
          </a:xfrm>
          <a:prstGeom prst="rect">
            <a:avLst/>
          </a:prstGeom>
          <a:noFill/>
        </p:spPr>
      </p:pic>
      <p:pic>
        <p:nvPicPr>
          <p:cNvPr id="11" name="Picture 6" descr="laptop"/>
          <p:cNvPicPr>
            <a:picLocks noChangeAspect="1" noChangeArrowheads="1"/>
          </p:cNvPicPr>
          <p:nvPr/>
        </p:nvPicPr>
        <p:blipFill>
          <a:blip r:embed="rId6" cstate="print"/>
          <a:stretch>
            <a:fillRect/>
          </a:stretch>
        </p:blipFill>
        <p:spPr bwMode="auto">
          <a:xfrm>
            <a:off x="5278164" y="5396120"/>
            <a:ext cx="1361085" cy="880110"/>
          </a:xfrm>
          <a:prstGeom prst="rect">
            <a:avLst/>
          </a:prstGeom>
          <a:noFill/>
        </p:spPr>
      </p:pic>
      <p:sp>
        <p:nvSpPr>
          <p:cNvPr id="14" name="Down Arrow 13"/>
          <p:cNvSpPr/>
          <p:nvPr/>
        </p:nvSpPr>
        <p:spPr bwMode="auto">
          <a:xfrm>
            <a:off x="6441532" y="3392931"/>
            <a:ext cx="1201855" cy="861838"/>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5" name="Down Arrow 24"/>
          <p:cNvSpPr/>
          <p:nvPr/>
        </p:nvSpPr>
        <p:spPr bwMode="auto">
          <a:xfrm>
            <a:off x="6682265" y="4320801"/>
            <a:ext cx="720391" cy="516585"/>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Down Arrow 25"/>
          <p:cNvSpPr/>
          <p:nvPr/>
        </p:nvSpPr>
        <p:spPr bwMode="auto">
          <a:xfrm>
            <a:off x="6859637" y="4873016"/>
            <a:ext cx="365643" cy="262199"/>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2" name="Down Arrow 31"/>
          <p:cNvSpPr/>
          <p:nvPr/>
        </p:nvSpPr>
        <p:spPr bwMode="auto">
          <a:xfrm>
            <a:off x="4319820" y="3414706"/>
            <a:ext cx="1201855" cy="861838"/>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Down Arrow 32"/>
          <p:cNvSpPr/>
          <p:nvPr/>
        </p:nvSpPr>
        <p:spPr bwMode="auto">
          <a:xfrm>
            <a:off x="4560553" y="4342576"/>
            <a:ext cx="720391" cy="516585"/>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Down Arrow 33"/>
          <p:cNvSpPr/>
          <p:nvPr/>
        </p:nvSpPr>
        <p:spPr bwMode="auto">
          <a:xfrm>
            <a:off x="4737925" y="4894791"/>
            <a:ext cx="365643" cy="262199"/>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3" name="Group 12"/>
          <p:cNvGrpSpPr/>
          <p:nvPr/>
        </p:nvGrpSpPr>
        <p:grpSpPr>
          <a:xfrm>
            <a:off x="8104098" y="1435528"/>
            <a:ext cx="2399341" cy="1769918"/>
            <a:chOff x="7402656" y="1118536"/>
            <a:chExt cx="2399341" cy="1769918"/>
          </a:xfrm>
        </p:grpSpPr>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2656" y="1298194"/>
              <a:ext cx="703654" cy="73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2998" y="1118536"/>
              <a:ext cx="828999" cy="8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8219" y="1976327"/>
              <a:ext cx="804405" cy="80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462735" y="1976327"/>
              <a:ext cx="583493" cy="215444"/>
            </a:xfrm>
            <a:prstGeom prst="rect">
              <a:avLst/>
            </a:prstGeom>
            <a:noFill/>
          </p:spPr>
          <p:txBody>
            <a:bodyPr wrap="none" lIns="0" tIns="0" rIns="0" bIns="0" rtlCol="0">
              <a:spAutoFit/>
            </a:bodyPr>
            <a:lstStyle/>
            <a:p>
              <a:pPr algn="ctr"/>
              <a:r>
                <a:rPr lang="en-US" sz="1400" dirty="0" smtClean="0">
                  <a:solidFill>
                    <a:schemeClr val="bg1"/>
                  </a:solidFill>
                </a:rPr>
                <a:t>Storage</a:t>
              </a:r>
            </a:p>
          </p:txBody>
        </p:sp>
        <p:sp>
          <p:nvSpPr>
            <p:cNvPr id="38" name="TextBox 37"/>
            <p:cNvSpPr txBox="1"/>
            <p:nvPr/>
          </p:nvSpPr>
          <p:spPr>
            <a:xfrm>
              <a:off x="8309364" y="2673010"/>
              <a:ext cx="702116" cy="215444"/>
            </a:xfrm>
            <a:prstGeom prst="rect">
              <a:avLst/>
            </a:prstGeom>
            <a:noFill/>
          </p:spPr>
          <p:txBody>
            <a:bodyPr wrap="none" lIns="0" tIns="0" rIns="0" bIns="0" rtlCol="0">
              <a:spAutoFit/>
            </a:bodyPr>
            <a:lstStyle/>
            <a:p>
              <a:pPr algn="ctr"/>
              <a:r>
                <a:rPr lang="en-US" sz="1400" dirty="0" smtClean="0">
                  <a:solidFill>
                    <a:schemeClr val="bg1"/>
                  </a:solidFill>
                </a:rPr>
                <a:t>Compute</a:t>
              </a:r>
            </a:p>
          </p:txBody>
        </p:sp>
        <p:sp>
          <p:nvSpPr>
            <p:cNvPr id="39" name="TextBox 38"/>
            <p:cNvSpPr txBox="1"/>
            <p:nvPr/>
          </p:nvSpPr>
          <p:spPr>
            <a:xfrm>
              <a:off x="9223990" y="1935642"/>
              <a:ext cx="327014" cy="215444"/>
            </a:xfrm>
            <a:prstGeom prst="rect">
              <a:avLst/>
            </a:prstGeom>
            <a:noFill/>
          </p:spPr>
          <p:txBody>
            <a:bodyPr wrap="none" lIns="0" tIns="0" rIns="0" bIns="0" rtlCol="0">
              <a:spAutoFit/>
            </a:bodyPr>
            <a:lstStyle/>
            <a:p>
              <a:pPr algn="ctr"/>
              <a:r>
                <a:rPr lang="en-US" sz="1400" dirty="0" smtClean="0">
                  <a:solidFill>
                    <a:schemeClr val="bg1"/>
                  </a:solidFill>
                </a:rPr>
                <a:t>VMs</a:t>
              </a:r>
            </a:p>
          </p:txBody>
        </p:sp>
      </p:grpSp>
      <p:sp>
        <p:nvSpPr>
          <p:cNvPr id="63" name="Rectangle 62"/>
          <p:cNvSpPr/>
          <p:nvPr/>
        </p:nvSpPr>
        <p:spPr bwMode="auto">
          <a:xfrm>
            <a:off x="0" y="4025197"/>
            <a:ext cx="11073518" cy="1024127"/>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65" name="TextBox 64"/>
          <p:cNvSpPr txBox="1"/>
          <p:nvPr/>
        </p:nvSpPr>
        <p:spPr>
          <a:xfrm>
            <a:off x="8304715" y="3804795"/>
            <a:ext cx="5029200" cy="461665"/>
          </a:xfrm>
          <a:prstGeom prst="rect">
            <a:avLst/>
          </a:prstGeom>
          <a:noFill/>
        </p:spPr>
        <p:txBody>
          <a:bodyPr wrap="square" rtlCol="0">
            <a:spAutoFit/>
          </a:bodyPr>
          <a:lstStyle/>
          <a:p>
            <a:r>
              <a:rPr lang="en-US" sz="2400" b="1" dirty="0" smtClean="0">
                <a:solidFill>
                  <a:srgbClr val="FFFFFF"/>
                </a:solidFill>
              </a:rPr>
              <a:t>Public Cloud</a:t>
            </a:r>
            <a:endParaRPr lang="en-US" sz="2400" b="1" dirty="0">
              <a:solidFill>
                <a:srgbClr val="FFFFFF"/>
              </a:solidFill>
            </a:endParaRPr>
          </a:p>
        </p:txBody>
      </p:sp>
      <p:grpSp>
        <p:nvGrpSpPr>
          <p:cNvPr id="67" name="Group 66"/>
          <p:cNvGrpSpPr/>
          <p:nvPr/>
        </p:nvGrpSpPr>
        <p:grpSpPr>
          <a:xfrm>
            <a:off x="489578" y="4023223"/>
            <a:ext cx="11073518" cy="1082548"/>
            <a:chOff x="213994" y="1521133"/>
            <a:chExt cx="8305108" cy="903821"/>
          </a:xfrm>
        </p:grpSpPr>
        <p:sp>
          <p:nvSpPr>
            <p:cNvPr id="68" name="Rectangle 67"/>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69" name="TextBox 68"/>
            <p:cNvSpPr txBox="1"/>
            <p:nvPr/>
          </p:nvSpPr>
          <p:spPr>
            <a:xfrm>
              <a:off x="248973" y="1731153"/>
              <a:ext cx="2830895" cy="69380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1800" dirty="0" err="1" smtClean="0">
                  <a:solidFill>
                    <a:schemeClr val="tx1"/>
                  </a:solidFill>
                </a:rPr>
                <a:t>BranchCache</a:t>
              </a:r>
              <a:r>
                <a:rPr lang="en-US" sz="1800" dirty="0" smtClean="0">
                  <a:solidFill>
                    <a:schemeClr val="tx1"/>
                  </a:solidFill>
                </a:rPr>
                <a:t> speeds up applications deployed on Windows Server without changes.</a:t>
              </a:r>
              <a:endParaRPr lang="en-US" sz="1800" dirty="0" smtClean="0">
                <a:solidFill>
                  <a:srgbClr val="FFFFFF"/>
                </a:solidFill>
              </a:endParaRPr>
            </a:p>
          </p:txBody>
        </p:sp>
      </p:grpSp>
      <p:sp>
        <p:nvSpPr>
          <p:cNvPr id="70" name="TextBox 69"/>
          <p:cNvSpPr txBox="1"/>
          <p:nvPr/>
        </p:nvSpPr>
        <p:spPr>
          <a:xfrm>
            <a:off x="904377" y="3747306"/>
            <a:ext cx="5029200" cy="461665"/>
          </a:xfrm>
          <a:prstGeom prst="rect">
            <a:avLst/>
          </a:prstGeom>
          <a:noFill/>
        </p:spPr>
        <p:txBody>
          <a:bodyPr wrap="square" rtlCol="0">
            <a:spAutoFit/>
          </a:bodyPr>
          <a:lstStyle/>
          <a:p>
            <a:r>
              <a:rPr lang="en-US" sz="2400" b="1" dirty="0" smtClean="0">
                <a:solidFill>
                  <a:srgbClr val="FFFFFF"/>
                </a:solidFill>
              </a:rPr>
              <a:t>Private Cloud</a:t>
            </a:r>
            <a:endParaRPr lang="en-US" sz="2400" b="1" dirty="0">
              <a:solidFill>
                <a:srgbClr val="FFFFFF"/>
              </a:solidFill>
            </a:endParaRPr>
          </a:p>
        </p:txBody>
      </p:sp>
      <p:sp>
        <p:nvSpPr>
          <p:cNvPr id="37" name="TextBox 36"/>
          <p:cNvSpPr txBox="1"/>
          <p:nvPr/>
        </p:nvSpPr>
        <p:spPr>
          <a:xfrm>
            <a:off x="7941713" y="4276748"/>
            <a:ext cx="3774541" cy="83099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1800" dirty="0" err="1" smtClean="0">
                <a:solidFill>
                  <a:schemeClr val="tx1"/>
                </a:solidFill>
              </a:rPr>
              <a:t>BranchCache</a:t>
            </a:r>
            <a:r>
              <a:rPr lang="en-US" sz="1800" dirty="0" smtClean="0">
                <a:solidFill>
                  <a:schemeClr val="tx1"/>
                </a:solidFill>
              </a:rPr>
              <a:t> API can be used to accelerate new applications and protocols.</a:t>
            </a:r>
            <a:endParaRPr lang="en-US" sz="1800" dirty="0" smtClean="0">
              <a:solidFill>
                <a:srgbClr val="FFFFFF"/>
              </a:solidFill>
            </a:endParaRPr>
          </a:p>
        </p:txBody>
      </p:sp>
      <p:sp>
        <p:nvSpPr>
          <p:cNvPr id="40" name="Down Arrow 39"/>
          <p:cNvSpPr/>
          <p:nvPr/>
        </p:nvSpPr>
        <p:spPr bwMode="auto">
          <a:xfrm rot="5400000">
            <a:off x="5363384" y="2319583"/>
            <a:ext cx="720391" cy="516585"/>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Down Arrow 40"/>
          <p:cNvSpPr/>
          <p:nvPr/>
        </p:nvSpPr>
        <p:spPr bwMode="auto">
          <a:xfrm rot="16200000">
            <a:off x="6019312" y="2319584"/>
            <a:ext cx="720391" cy="516585"/>
          </a:xfrm>
          <a:prstGeom prst="downArrow">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TextBox 41"/>
          <p:cNvSpPr txBox="1"/>
          <p:nvPr/>
        </p:nvSpPr>
        <p:spPr>
          <a:xfrm>
            <a:off x="5059739" y="376333"/>
            <a:ext cx="5029200" cy="461665"/>
          </a:xfrm>
          <a:prstGeom prst="rect">
            <a:avLst/>
          </a:prstGeom>
          <a:noFill/>
        </p:spPr>
        <p:txBody>
          <a:bodyPr wrap="square" rtlCol="0">
            <a:spAutoFit/>
          </a:bodyPr>
          <a:lstStyle/>
          <a:p>
            <a:r>
              <a:rPr lang="en-US" sz="2400" b="1" dirty="0" smtClean="0">
                <a:solidFill>
                  <a:srgbClr val="FFFFFF"/>
                </a:solidFill>
              </a:rPr>
              <a:t>Cloud to Cloud</a:t>
            </a:r>
            <a:endParaRPr lang="en-US" sz="2400" b="1" dirty="0">
              <a:solidFill>
                <a:srgbClr val="FFFFFF"/>
              </a:solidFill>
            </a:endParaRPr>
          </a:p>
        </p:txBody>
      </p:sp>
      <p:sp>
        <p:nvSpPr>
          <p:cNvPr id="43" name="TextBox 42"/>
          <p:cNvSpPr txBox="1"/>
          <p:nvPr/>
        </p:nvSpPr>
        <p:spPr>
          <a:xfrm>
            <a:off x="4696738" y="848286"/>
            <a:ext cx="3013020" cy="83099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1800" dirty="0" err="1" smtClean="0">
                <a:solidFill>
                  <a:schemeClr val="tx1"/>
                </a:solidFill>
              </a:rPr>
              <a:t>BranchCache</a:t>
            </a:r>
            <a:r>
              <a:rPr lang="en-US" sz="1800" dirty="0" smtClean="0">
                <a:solidFill>
                  <a:schemeClr val="tx1"/>
                </a:solidFill>
              </a:rPr>
              <a:t> can aid in transfers between data centers</a:t>
            </a:r>
            <a:endParaRPr lang="en-US" sz="1800" dirty="0" smtClean="0">
              <a:solidFill>
                <a:srgbClr val="FFFFFF"/>
              </a:solidFill>
            </a:endParaRPr>
          </a:p>
        </p:txBody>
      </p:sp>
    </p:spTree>
    <p:extLst>
      <p:ext uri="{BB962C8B-B14F-4D97-AF65-F5344CB8AC3E}">
        <p14:creationId xmlns:p14="http://schemas.microsoft.com/office/powerpoint/2010/main" val="35783937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677610" y="1277111"/>
            <a:ext cx="11149012" cy="4810548"/>
          </a:xfrm>
        </p:spPr>
        <p:txBody>
          <a:bodyPr/>
          <a:lstStyle/>
          <a:p>
            <a:pPr marL="0" indent="0">
              <a:buNone/>
            </a:pPr>
            <a:r>
              <a:rPr lang="en-US" b="1" dirty="0" smtClean="0"/>
              <a:t>Free Cache!</a:t>
            </a:r>
          </a:p>
          <a:p>
            <a:pPr marL="0" indent="0">
              <a:buNone/>
            </a:pPr>
            <a:r>
              <a:rPr lang="en-US" sz="1800" dirty="0" smtClean="0"/>
              <a:t>How apps on Windows get caching without code</a:t>
            </a:r>
          </a:p>
          <a:p>
            <a:pPr marL="0" indent="0">
              <a:buNone/>
            </a:pPr>
            <a:endParaRPr lang="en-US" sz="1800" dirty="0"/>
          </a:p>
          <a:p>
            <a:pPr marL="0" indent="0">
              <a:buNone/>
            </a:pPr>
            <a:r>
              <a:rPr lang="en-US" b="1" dirty="0"/>
              <a:t>New Programs, Protocols and Possibilities</a:t>
            </a:r>
          </a:p>
          <a:p>
            <a:pPr marL="0" indent="0">
              <a:buNone/>
            </a:pPr>
            <a:r>
              <a:rPr lang="en-US" sz="1800" dirty="0"/>
              <a:t>How to use the Peer Distribution </a:t>
            </a:r>
            <a:r>
              <a:rPr lang="en-US" sz="1800" dirty="0" smtClean="0"/>
              <a:t>API</a:t>
            </a:r>
          </a:p>
          <a:p>
            <a:pPr marL="0" indent="0">
              <a:buNone/>
            </a:pPr>
            <a:endParaRPr lang="en-US" sz="1800" dirty="0" smtClean="0"/>
          </a:p>
          <a:p>
            <a:pPr marL="0" indent="0">
              <a:buNone/>
            </a:pPr>
            <a:r>
              <a:rPr lang="en-US" b="1" dirty="0"/>
              <a:t>It’s Really Raining Hard Now</a:t>
            </a:r>
          </a:p>
          <a:p>
            <a:pPr marL="0" indent="0">
              <a:buNone/>
            </a:pPr>
            <a:r>
              <a:rPr lang="en-US" sz="1800" dirty="0" err="1"/>
              <a:t>BranchCache</a:t>
            </a:r>
            <a:r>
              <a:rPr lang="en-US" sz="1800" dirty="0"/>
              <a:t> and the public cloud</a:t>
            </a:r>
          </a:p>
          <a:p>
            <a:pPr marL="0" indent="0">
              <a:buNone/>
            </a:pPr>
            <a:endParaRPr lang="en-US" sz="1800" dirty="0"/>
          </a:p>
          <a:p>
            <a:pPr marL="0" indent="0">
              <a:buNone/>
            </a:pPr>
            <a:r>
              <a:rPr lang="en-US" b="1" dirty="0"/>
              <a:t>Sharing with Everyone</a:t>
            </a:r>
          </a:p>
          <a:p>
            <a:pPr marL="0" indent="0">
              <a:buNone/>
            </a:pPr>
            <a:r>
              <a:rPr lang="en-US" sz="1800" dirty="0" err="1"/>
              <a:t>BranchCache</a:t>
            </a:r>
            <a:r>
              <a:rPr lang="en-US" sz="1800" dirty="0"/>
              <a:t> appliances and </a:t>
            </a:r>
            <a:r>
              <a:rPr lang="en-US" sz="1800" dirty="0" smtClean="0"/>
              <a:t>opportunities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6782984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marL="0" indent="0" algn="ctr"/>
            <a:r>
              <a:rPr lang="en-US" sz="6000" b="1" dirty="0"/>
              <a:t>Free Cache!</a:t>
            </a:r>
            <a:br>
              <a:rPr lang="en-US" sz="6000" b="1" dirty="0"/>
            </a:br>
            <a:r>
              <a:rPr lang="en-US" sz="3600" dirty="0"/>
              <a:t>How Apps on Windows get caching without code</a:t>
            </a:r>
          </a:p>
        </p:txBody>
      </p:sp>
    </p:spTree>
    <p:extLst>
      <p:ext uri="{BB962C8B-B14F-4D97-AF65-F5344CB8AC3E}">
        <p14:creationId xmlns:p14="http://schemas.microsoft.com/office/powerpoint/2010/main" val="27222799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Windows </a:t>
            </a:r>
            <a:r>
              <a:rPr lang="en-US" dirty="0" err="1" smtClean="0"/>
              <a:t>BranchCache</a:t>
            </a:r>
            <a:r>
              <a:rPr lang="en-US" dirty="0" smtClean="0"/>
              <a:t> Framework</a:t>
            </a:r>
            <a:endParaRPr lang="en-US" dirty="0"/>
          </a:p>
        </p:txBody>
      </p:sp>
      <p:sp>
        <p:nvSpPr>
          <p:cNvPr id="7" name="Rounded Rectangle 6"/>
          <p:cNvSpPr/>
          <p:nvPr/>
        </p:nvSpPr>
        <p:spPr>
          <a:xfrm>
            <a:off x="10823247" y="2965238"/>
            <a:ext cx="914162" cy="457200"/>
          </a:xfrm>
          <a:prstGeom prst="roundRect">
            <a:avLst/>
          </a:prstGeom>
          <a:solidFill>
            <a:srgbClr val="0087FF"/>
          </a:solidFill>
          <a:ln cmpd="sng">
            <a:no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a:xfrm>
            <a:off x="5700131" y="3509794"/>
            <a:ext cx="6034485" cy="3810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a:xfrm>
            <a:off x="440963" y="3985656"/>
            <a:ext cx="11306900" cy="533400"/>
          </a:xfrm>
          <a:prstGeom prst="roundRect">
            <a:avLst/>
          </a:prstGeom>
          <a:solidFill>
            <a:srgbClr val="FFC000">
              <a:alpha val="50000"/>
            </a:srgb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a:xfrm>
            <a:off x="1349657" y="3509794"/>
            <a:ext cx="4219222" cy="3810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a:xfrm>
            <a:off x="4559727" y="2980988"/>
            <a:ext cx="1015735"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a:xfrm>
            <a:off x="475997" y="2970298"/>
            <a:ext cx="723645" cy="925090"/>
          </a:xfrm>
          <a:prstGeom prst="roundRect">
            <a:avLst/>
          </a:prstGeom>
          <a:solidFill>
            <a:schemeClr val="accent6">
              <a:lumMod val="75000"/>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a:xfrm>
            <a:off x="461279" y="2338947"/>
            <a:ext cx="11249634" cy="533400"/>
          </a:xfrm>
          <a:prstGeom prst="roundRect">
            <a:avLst/>
          </a:prstGeom>
          <a:solidFill>
            <a:schemeClr val="accent6">
              <a:lumMod val="75000"/>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a:xfrm>
            <a:off x="5737631" y="2995070"/>
            <a:ext cx="637574" cy="423596"/>
          </a:xfrm>
          <a:prstGeom prst="roundRect">
            <a:avLst/>
          </a:prstGeom>
          <a:solidFill>
            <a:schemeClr val="accent6">
              <a:lumMod val="75000"/>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a:xfrm>
            <a:off x="3402715" y="2978644"/>
            <a:ext cx="1015735"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2265394" y="2984369"/>
            <a:ext cx="952962" cy="439397"/>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a:xfrm>
            <a:off x="9779273" y="2976958"/>
            <a:ext cx="914162"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a:xfrm>
            <a:off x="8794854" y="2976958"/>
            <a:ext cx="914162"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a:xfrm>
            <a:off x="7750940" y="2976961"/>
            <a:ext cx="914162"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a:xfrm>
            <a:off x="6503616" y="2988685"/>
            <a:ext cx="1155500" cy="457200"/>
          </a:xfrm>
          <a:prstGeom prst="roundRect">
            <a:avLst/>
          </a:prstGeom>
          <a:solidFill>
            <a:srgbClr val="0087FF"/>
          </a:solidFill>
          <a:ln cmpd="sng">
            <a:solidFill>
              <a:schemeClr val="bg1"/>
            </a:solidFill>
            <a:headEnd type="none" w="med" len="med"/>
            <a:tailEnd type="none" w="med" len="med"/>
          </a:ln>
          <a:effectLst/>
          <a:scene3d>
            <a:camera prst="orthographicFront" fov="0">
              <a:rot lat="0" lon="0" rev="0"/>
            </a:camera>
            <a:lightRig rig="glow" dir="t">
              <a:rot lat="0" lon="0" rev="6360000"/>
            </a:lightRig>
          </a:scene3d>
          <a:sp3d/>
        </p:spPr>
        <p:style>
          <a:lnRef idx="0">
            <a:schemeClr val="accent2"/>
          </a:lnRef>
          <a:fillRef idx="1001">
            <a:schemeClr val="dk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a:xfrm>
            <a:off x="1405914" y="2992726"/>
            <a:ext cx="709455" cy="423596"/>
          </a:xfrm>
          <a:prstGeom prst="roundRect">
            <a:avLst/>
          </a:prstGeom>
          <a:solidFill>
            <a:schemeClr val="accent6">
              <a:lumMod val="75000"/>
              <a:alpha val="70000"/>
            </a:schemeClr>
          </a:solidFill>
          <a:ln>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400" b="1" dirty="0" smtClean="0">
              <a:solidFill>
                <a:prstClr val="white"/>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a:xfrm>
            <a:off x="2282958" y="3071092"/>
            <a:ext cx="865824" cy="276999"/>
          </a:xfrm>
          <a:prstGeom prst="rect">
            <a:avLst/>
          </a:prstGeom>
          <a:noFill/>
        </p:spPr>
        <p:txBody>
          <a:bodyPr wrap="square">
            <a:spAutoFit/>
          </a:bodyPr>
          <a:lstStyle/>
          <a:p>
            <a:pPr algn="ctr"/>
            <a:r>
              <a:rPr lang="en-US" sz="1200" b="1" dirty="0" smtClean="0">
                <a:solidFill>
                  <a:prstClr val="white"/>
                </a:solidFill>
                <a:effectLst>
                  <a:outerShdw blurRad="38100" dist="38100" dir="2700000" algn="tl">
                    <a:srgbClr val="000000">
                      <a:alpha val="43137"/>
                    </a:srgbClr>
                  </a:outerShdw>
                </a:effectLst>
                <a:latin typeface="Segoe" pitchFamily="34" charset="0"/>
              </a:rPr>
              <a:t>Office</a:t>
            </a:r>
          </a:p>
        </p:txBody>
      </p:sp>
      <p:sp>
        <p:nvSpPr>
          <p:cNvPr id="23" name="Rectangle 22"/>
          <p:cNvSpPr/>
          <p:nvPr/>
        </p:nvSpPr>
        <p:spPr>
          <a:xfrm>
            <a:off x="3213939" y="3071092"/>
            <a:ext cx="1393282" cy="276999"/>
          </a:xfrm>
          <a:prstGeom prst="rect">
            <a:avLst/>
          </a:prstGeom>
          <a:noFill/>
        </p:spPr>
        <p:txBody>
          <a:bodyPr wrap="square">
            <a:spAutoFit/>
          </a:bodyPr>
          <a:lstStyle/>
          <a:p>
            <a:pPr algn="ctr"/>
            <a:r>
              <a:rPr lang="en-US" sz="1200" b="1" dirty="0" err="1" smtClean="0">
                <a:solidFill>
                  <a:prstClr val="white"/>
                </a:solidFill>
                <a:effectLst>
                  <a:outerShdw blurRad="38100" dist="38100" dir="2700000" algn="tl">
                    <a:srgbClr val="000000">
                      <a:alpha val="43137"/>
                    </a:srgbClr>
                  </a:outerShdw>
                </a:effectLst>
                <a:latin typeface="Segoe" pitchFamily="34" charset="0"/>
              </a:rPr>
              <a:t>CopyFile</a:t>
            </a:r>
            <a:endParaRPr lang="en-US" sz="1200" b="1" dirty="0">
              <a:solidFill>
                <a:prstClr val="white"/>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a:xfrm>
            <a:off x="4663479" y="3071092"/>
            <a:ext cx="808234" cy="276999"/>
          </a:xfrm>
          <a:prstGeom prst="rect">
            <a:avLst/>
          </a:prstGeom>
          <a:solidFill>
            <a:srgbClr val="0087FF"/>
          </a:solidFill>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Explorer</a:t>
            </a:r>
          </a:p>
        </p:txBody>
      </p:sp>
      <p:sp>
        <p:nvSpPr>
          <p:cNvPr id="25" name="Rectangle 24"/>
          <p:cNvSpPr/>
          <p:nvPr/>
        </p:nvSpPr>
        <p:spPr>
          <a:xfrm>
            <a:off x="6399134" y="3071092"/>
            <a:ext cx="1320456" cy="276999"/>
          </a:xfrm>
          <a:prstGeom prst="rect">
            <a:avLst/>
          </a:prstGeom>
          <a:noFill/>
        </p:spPr>
        <p:txBody>
          <a:bodyPr wrap="squar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SharePoint 12</a:t>
            </a:r>
          </a:p>
        </p:txBody>
      </p:sp>
      <p:sp>
        <p:nvSpPr>
          <p:cNvPr id="26" name="Rectangle 25"/>
          <p:cNvSpPr/>
          <p:nvPr/>
        </p:nvSpPr>
        <p:spPr>
          <a:xfrm>
            <a:off x="7894405" y="3071092"/>
            <a:ext cx="620683" cy="276999"/>
          </a:xfrm>
          <a:prstGeom prst="rect">
            <a:avLst/>
          </a:prstGeom>
          <a:noFill/>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Office</a:t>
            </a:r>
          </a:p>
        </p:txBody>
      </p:sp>
      <p:sp>
        <p:nvSpPr>
          <p:cNvPr id="27" name="Rectangle 26"/>
          <p:cNvSpPr/>
          <p:nvPr/>
        </p:nvSpPr>
        <p:spPr>
          <a:xfrm>
            <a:off x="8976203" y="3071092"/>
            <a:ext cx="535723" cy="276999"/>
          </a:xfrm>
          <a:prstGeom prst="rect">
            <a:avLst/>
          </a:prstGeom>
          <a:noFill/>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BITS</a:t>
            </a:r>
          </a:p>
        </p:txBody>
      </p:sp>
      <p:sp>
        <p:nvSpPr>
          <p:cNvPr id="28" name="Rectangle 27"/>
          <p:cNvSpPr/>
          <p:nvPr/>
        </p:nvSpPr>
        <p:spPr>
          <a:xfrm>
            <a:off x="9943873" y="3071092"/>
            <a:ext cx="561372" cy="276999"/>
          </a:xfrm>
          <a:prstGeom prst="rect">
            <a:avLst/>
          </a:prstGeom>
          <a:solidFill>
            <a:srgbClr val="0087FF"/>
          </a:solidFill>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WMP</a:t>
            </a:r>
          </a:p>
        </p:txBody>
      </p:sp>
      <p:sp>
        <p:nvSpPr>
          <p:cNvPr id="29" name="Rectangle 28"/>
          <p:cNvSpPr/>
          <p:nvPr/>
        </p:nvSpPr>
        <p:spPr>
          <a:xfrm>
            <a:off x="11115867" y="3071092"/>
            <a:ext cx="330539" cy="276999"/>
          </a:xfrm>
          <a:prstGeom prst="rect">
            <a:avLst/>
          </a:prstGeom>
          <a:noFill/>
        </p:spPr>
        <p:txBody>
          <a:bodyPr wrap="none">
            <a:spAutoFit/>
          </a:bodyPr>
          <a:lstStyle/>
          <a:p>
            <a:pPr algn="ctr" fontAlgn="base">
              <a:spcBef>
                <a:spcPct val="0"/>
              </a:spcBef>
              <a:spcAft>
                <a:spcPct val="0"/>
              </a:spcAft>
            </a:pPr>
            <a:r>
              <a:rPr lang="en-US" sz="1200" b="1" dirty="0" smtClean="0">
                <a:solidFill>
                  <a:prstClr val="white"/>
                </a:solidFill>
                <a:effectLst>
                  <a:outerShdw blurRad="38100" dist="38100" dir="2700000" algn="tl">
                    <a:srgbClr val="000000">
                      <a:alpha val="43137"/>
                    </a:srgbClr>
                  </a:outerShdw>
                </a:effectLst>
                <a:latin typeface="Segoe" pitchFamily="34" charset="0"/>
              </a:rPr>
              <a:t>IE</a:t>
            </a:r>
            <a:endParaRPr lang="en-US" sz="1200" b="1" dirty="0">
              <a:solidFill>
                <a:prstClr val="white"/>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a:xfrm>
            <a:off x="8157450" y="3515628"/>
            <a:ext cx="847348" cy="369332"/>
          </a:xfrm>
          <a:prstGeom prst="rect">
            <a:avLst/>
          </a:prstGeom>
          <a:noFill/>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HTTP </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a:xfrm>
            <a:off x="3008193" y="3515628"/>
            <a:ext cx="873957" cy="369332"/>
          </a:xfrm>
          <a:prstGeom prst="rect">
            <a:avLst/>
          </a:prstGeom>
          <a:noFill/>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SMB 2</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923244" y="4067690"/>
            <a:ext cx="1903085"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BranchCache™</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a:xfrm>
            <a:off x="4354021" y="2420981"/>
            <a:ext cx="2625462" cy="369332"/>
          </a:xfrm>
          <a:prstGeom prst="rect">
            <a:avLst/>
          </a:prstGeom>
        </p:spPr>
        <p:txBody>
          <a:bodyPr wrap="none">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3rd Party Applications</a:t>
            </a:r>
            <a:endParaRPr lang="en-US" b="1" dirty="0">
              <a:solidFill>
                <a:prstClr val="white"/>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8537677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loud 70"/>
          <p:cNvSpPr/>
          <p:nvPr/>
        </p:nvSpPr>
        <p:spPr>
          <a:xfrm>
            <a:off x="628739" y="960691"/>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2" descr="C:\Users\arib\Pictures\Presentation Stuff\Platform4.png"/>
          <p:cNvPicPr>
            <a:picLocks noChangeAspect="1" noChangeArrowheads="1"/>
          </p:cNvPicPr>
          <p:nvPr/>
        </p:nvPicPr>
        <p:blipFill>
          <a:blip r:embed="rId3" cstate="screen"/>
          <a:srcRect/>
          <a:stretch>
            <a:fillRect/>
          </a:stretch>
        </p:blipFill>
        <p:spPr bwMode="auto">
          <a:xfrm>
            <a:off x="3792954" y="3563714"/>
            <a:ext cx="8592368" cy="4105445"/>
          </a:xfrm>
          <a:prstGeom prst="rect">
            <a:avLst/>
          </a:prstGeom>
          <a:noFill/>
          <a:ln>
            <a:noFill/>
          </a:ln>
        </p:spPr>
      </p:pic>
      <p:grpSp>
        <p:nvGrpSpPr>
          <p:cNvPr id="3" name="Group 28"/>
          <p:cNvGrpSpPr/>
          <p:nvPr/>
        </p:nvGrpSpPr>
        <p:grpSpPr>
          <a:xfrm>
            <a:off x="3780789" y="2086060"/>
            <a:ext cx="4088335" cy="853634"/>
            <a:chOff x="2743199" y="3003364"/>
            <a:chExt cx="4016439" cy="750726"/>
          </a:xfrm>
        </p:grpSpPr>
        <p:sp>
          <p:nvSpPr>
            <p:cNvPr id="8" name="Freeform 7"/>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rot="485127">
              <a:off x="4656396" y="3003364"/>
              <a:ext cx="559374" cy="32480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sp>
        <p:nvSpPr>
          <p:cNvPr id="2" name="Title 1"/>
          <p:cNvSpPr>
            <a:spLocks noGrp="1"/>
          </p:cNvSpPr>
          <p:nvPr>
            <p:ph type="title"/>
          </p:nvPr>
        </p:nvSpPr>
        <p:spPr/>
        <p:txBody>
          <a:bodyPr/>
          <a:lstStyle/>
          <a:p>
            <a:r>
              <a:rPr smtClean="0"/>
              <a:t>BranchCache Hosted Cache</a:t>
            </a:r>
            <a:endParaRPr lang="en-US" dirty="0"/>
          </a:p>
        </p:txBody>
      </p:sp>
      <p:pic>
        <p:nvPicPr>
          <p:cNvPr id="10" name="Picture 24" descr="application server"/>
          <p:cNvPicPr>
            <a:picLocks noChangeAspect="1" noChangeArrowheads="1"/>
          </p:cNvPicPr>
          <p:nvPr/>
        </p:nvPicPr>
        <p:blipFill>
          <a:blip r:embed="rId4" cstate="print"/>
          <a:stretch>
            <a:fillRect/>
          </a:stretch>
        </p:blipFill>
        <p:spPr bwMode="auto">
          <a:xfrm>
            <a:off x="1369363" y="1831961"/>
            <a:ext cx="2362526" cy="961278"/>
          </a:xfrm>
          <a:prstGeom prst="rect">
            <a:avLst/>
          </a:prstGeom>
          <a:noFill/>
        </p:spPr>
      </p:pic>
      <p:pic>
        <p:nvPicPr>
          <p:cNvPr id="11" name="Picture 6" descr="laptop"/>
          <p:cNvPicPr>
            <a:picLocks noChangeAspect="1" noChangeArrowheads="1"/>
          </p:cNvPicPr>
          <p:nvPr/>
        </p:nvPicPr>
        <p:blipFill>
          <a:blip r:embed="rId5" cstate="print"/>
          <a:stretch>
            <a:fillRect/>
          </a:stretch>
        </p:blipFill>
        <p:spPr bwMode="auto">
          <a:xfrm>
            <a:off x="7431489" y="3210288"/>
            <a:ext cx="1573012" cy="1017147"/>
          </a:xfrm>
          <a:prstGeom prst="rect">
            <a:avLst/>
          </a:prstGeom>
          <a:noFill/>
        </p:spPr>
      </p:pic>
      <p:grpSp>
        <p:nvGrpSpPr>
          <p:cNvPr id="7" name="Group 31"/>
          <p:cNvGrpSpPr/>
          <p:nvPr/>
        </p:nvGrpSpPr>
        <p:grpSpPr>
          <a:xfrm rot="250036" flipH="1" flipV="1">
            <a:off x="6358874" y="5573060"/>
            <a:ext cx="3303389" cy="509014"/>
            <a:chOff x="6043190" y="4492387"/>
            <a:chExt cx="1292782" cy="242781"/>
          </a:xfrm>
        </p:grpSpPr>
        <p:sp>
          <p:nvSpPr>
            <p:cNvPr id="16" name="Freeform 15"/>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latin typeface="Segoe" pitchFamily="34" charset="0"/>
              </a:endParaRPr>
            </a:p>
          </p:txBody>
        </p:sp>
        <p:sp>
          <p:nvSpPr>
            <p:cNvPr id="17" name="TextBox 16"/>
            <p:cNvSpPr txBox="1"/>
            <p:nvPr/>
          </p:nvSpPr>
          <p:spPr>
            <a:xfrm rot="10866129">
              <a:off x="6658665" y="4540219"/>
              <a:ext cx="217811" cy="17615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Put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pic>
        <p:nvPicPr>
          <p:cNvPr id="21" name="Picture 23" descr="XP icon my computer"/>
          <p:cNvPicPr>
            <a:picLocks noChangeAspect="1" noChangeArrowheads="1"/>
          </p:cNvPicPr>
          <p:nvPr/>
        </p:nvPicPr>
        <p:blipFill>
          <a:blip r:embed="rId5" cstate="print"/>
          <a:stretch>
            <a:fillRect/>
          </a:stretch>
        </p:blipFill>
        <p:spPr bwMode="auto">
          <a:xfrm>
            <a:off x="4811573" y="3861756"/>
            <a:ext cx="1979043" cy="1279697"/>
          </a:xfrm>
          <a:prstGeom prst="rect">
            <a:avLst/>
          </a:prstGeom>
          <a:noFill/>
        </p:spPr>
      </p:pic>
      <p:grpSp>
        <p:nvGrpSpPr>
          <p:cNvPr id="15" name="Group 29"/>
          <p:cNvGrpSpPr/>
          <p:nvPr/>
        </p:nvGrpSpPr>
        <p:grpSpPr>
          <a:xfrm flipH="1" flipV="1">
            <a:off x="2561904" y="2568223"/>
            <a:ext cx="2843889" cy="1558257"/>
            <a:chOff x="4592866" y="2029871"/>
            <a:chExt cx="2315078" cy="1810733"/>
          </a:xfrm>
        </p:grpSpPr>
        <p:sp>
          <p:nvSpPr>
            <p:cNvPr id="25" name="Freeform 24"/>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rot="13007782">
              <a:off x="4823279" y="2779212"/>
              <a:ext cx="463512" cy="429173"/>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8" name="Group 32"/>
          <p:cNvGrpSpPr/>
          <p:nvPr/>
        </p:nvGrpSpPr>
        <p:grpSpPr>
          <a:xfrm>
            <a:off x="2279455" y="2198928"/>
            <a:ext cx="506270" cy="381000"/>
            <a:chOff x="1460206" y="3169920"/>
            <a:chExt cx="379801" cy="381000"/>
          </a:xfrm>
        </p:grpSpPr>
        <p:pic>
          <p:nvPicPr>
            <p:cNvPr id="28" name="Picture 19" descr="page"/>
            <p:cNvPicPr>
              <a:picLocks noChangeAspect="1" noChangeArrowheads="1"/>
            </p:cNvPicPr>
            <p:nvPr/>
          </p:nvPicPr>
          <p:blipFill>
            <a:blip r:embed="rId6" cstate="print"/>
            <a:stretch>
              <a:fillRect/>
            </a:stretch>
          </p:blipFill>
          <p:spPr bwMode="auto">
            <a:xfrm>
              <a:off x="1534434" y="3169920"/>
              <a:ext cx="305573" cy="381000"/>
            </a:xfrm>
            <a:prstGeom prst="rect">
              <a:avLst/>
            </a:prstGeom>
            <a:noFill/>
            <a:ln w="9525">
              <a:noFill/>
              <a:miter lim="800000"/>
              <a:headEnd/>
              <a:tailEnd/>
            </a:ln>
          </p:spPr>
        </p:pic>
        <p:sp>
          <p:nvSpPr>
            <p:cNvPr id="29" name="TextBox 28"/>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pic>
        <p:nvPicPr>
          <p:cNvPr id="33" name="Picture 24" descr="application server"/>
          <p:cNvPicPr>
            <a:picLocks noChangeAspect="1" noChangeArrowheads="1"/>
          </p:cNvPicPr>
          <p:nvPr/>
        </p:nvPicPr>
        <p:blipFill>
          <a:blip r:embed="rId4" cstate="print"/>
          <a:stretch>
            <a:fillRect/>
          </a:stretch>
        </p:blipFill>
        <p:spPr bwMode="auto">
          <a:xfrm>
            <a:off x="8721499" y="4715080"/>
            <a:ext cx="1906714" cy="775815"/>
          </a:xfrm>
          <a:prstGeom prst="rect">
            <a:avLst/>
          </a:prstGeom>
          <a:noFill/>
        </p:spPr>
      </p:pic>
      <p:grpSp>
        <p:nvGrpSpPr>
          <p:cNvPr id="24" name="Group 31"/>
          <p:cNvGrpSpPr/>
          <p:nvPr/>
        </p:nvGrpSpPr>
        <p:grpSpPr>
          <a:xfrm rot="10507752" flipV="1">
            <a:off x="7030599" y="4054599"/>
            <a:ext cx="2095270" cy="743931"/>
            <a:chOff x="5847647" y="4275493"/>
            <a:chExt cx="1358097" cy="791969"/>
          </a:xfrm>
        </p:grpSpPr>
        <p:sp>
          <p:nvSpPr>
            <p:cNvPr id="35" name="Freeform 34"/>
            <p:cNvSpPr/>
            <p:nvPr/>
          </p:nvSpPr>
          <p:spPr>
            <a:xfrm>
              <a:off x="5847647" y="4450742"/>
              <a:ext cx="1358097" cy="616720"/>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rot="21307752">
              <a:off x="6388565" y="4275493"/>
              <a:ext cx="618426" cy="39318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27" name="Group 31"/>
          <p:cNvGrpSpPr/>
          <p:nvPr/>
        </p:nvGrpSpPr>
        <p:grpSpPr>
          <a:xfrm rot="14639605" flipV="1">
            <a:off x="8973470" y="3522928"/>
            <a:ext cx="1452489" cy="679151"/>
            <a:chOff x="5956187" y="4255965"/>
            <a:chExt cx="1249555" cy="459748"/>
          </a:xfrm>
        </p:grpSpPr>
        <p:sp>
          <p:nvSpPr>
            <p:cNvPr id="38" name="Freeform 37"/>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rot="20909144">
              <a:off x="6350683" y="4255965"/>
              <a:ext cx="489835" cy="250018"/>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0" name="Group 31"/>
          <p:cNvGrpSpPr/>
          <p:nvPr/>
        </p:nvGrpSpPr>
        <p:grpSpPr>
          <a:xfrm rot="4788695" flipH="1" flipV="1">
            <a:off x="8262796" y="3911810"/>
            <a:ext cx="1351576" cy="607628"/>
            <a:chOff x="6288313" y="4177700"/>
            <a:chExt cx="901309" cy="433431"/>
          </a:xfrm>
        </p:grpSpPr>
        <p:sp>
          <p:nvSpPr>
            <p:cNvPr id="41" name="Freeform 40"/>
            <p:cNvSpPr/>
            <p:nvPr/>
          </p:nvSpPr>
          <p:spPr>
            <a:xfrm>
              <a:off x="6288313" y="4421725"/>
              <a:ext cx="901309" cy="189406"/>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rot="21597780">
              <a:off x="6521526" y="4177700"/>
              <a:ext cx="636254" cy="26345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Search</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4" name="Group 48"/>
          <p:cNvGrpSpPr/>
          <p:nvPr/>
        </p:nvGrpSpPr>
        <p:grpSpPr>
          <a:xfrm>
            <a:off x="6421694" y="4941270"/>
            <a:ext cx="2170820" cy="447724"/>
            <a:chOff x="5758525" y="5105945"/>
            <a:chExt cx="1201336" cy="447724"/>
          </a:xfrm>
        </p:grpSpPr>
        <p:sp>
          <p:nvSpPr>
            <p:cNvPr id="44" name="Freeform 43"/>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5" name="TextBox 44"/>
            <p:cNvSpPr txBox="1"/>
            <p:nvPr/>
          </p:nvSpPr>
          <p:spPr>
            <a:xfrm rot="10997524" flipH="1" flipV="1">
              <a:off x="6254834" y="5105945"/>
              <a:ext cx="606070" cy="369332"/>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Request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7" name="Group 31"/>
          <p:cNvGrpSpPr/>
          <p:nvPr/>
        </p:nvGrpSpPr>
        <p:grpSpPr>
          <a:xfrm rot="10507752" flipV="1">
            <a:off x="6927712" y="4501858"/>
            <a:ext cx="1798639" cy="614654"/>
            <a:chOff x="5979881" y="4258266"/>
            <a:chExt cx="1230369" cy="554640"/>
          </a:xfrm>
        </p:grpSpPr>
        <p:sp>
          <p:nvSpPr>
            <p:cNvPr id="47" name="Freeform 46"/>
            <p:cNvSpPr/>
            <p:nvPr/>
          </p:nvSpPr>
          <p:spPr>
            <a:xfrm>
              <a:off x="5979881" y="4450397"/>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rot="20923483">
              <a:off x="6268121" y="4258266"/>
              <a:ext cx="503533" cy="33327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Offer</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0" name="Group 22"/>
          <p:cNvGrpSpPr/>
          <p:nvPr/>
        </p:nvGrpSpPr>
        <p:grpSpPr>
          <a:xfrm>
            <a:off x="6761957" y="4263182"/>
            <a:ext cx="407323" cy="381000"/>
            <a:chOff x="1454424" y="3048000"/>
            <a:chExt cx="305573" cy="381000"/>
          </a:xfrm>
        </p:grpSpPr>
        <p:pic>
          <p:nvPicPr>
            <p:cNvPr id="50" name="Picture 49"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51" name="TextBox 50"/>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3" name="Group 22"/>
          <p:cNvGrpSpPr/>
          <p:nvPr/>
        </p:nvGrpSpPr>
        <p:grpSpPr>
          <a:xfrm>
            <a:off x="6938604" y="4695718"/>
            <a:ext cx="407323" cy="381000"/>
            <a:chOff x="1454424" y="3048000"/>
            <a:chExt cx="305573" cy="381000"/>
          </a:xfrm>
        </p:grpSpPr>
        <p:pic>
          <p:nvPicPr>
            <p:cNvPr id="53" name="Picture 52"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54" name="TextBox 53"/>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6" name="Group 22"/>
          <p:cNvGrpSpPr/>
          <p:nvPr/>
        </p:nvGrpSpPr>
        <p:grpSpPr>
          <a:xfrm>
            <a:off x="8466624" y="5130094"/>
            <a:ext cx="407323" cy="381000"/>
            <a:chOff x="1454424" y="3048000"/>
            <a:chExt cx="305573" cy="381000"/>
          </a:xfrm>
        </p:grpSpPr>
        <p:pic>
          <p:nvPicPr>
            <p:cNvPr id="56" name="Picture 55"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57" name="TextBox 56"/>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9" name="Group 32"/>
          <p:cNvGrpSpPr/>
          <p:nvPr/>
        </p:nvGrpSpPr>
        <p:grpSpPr>
          <a:xfrm>
            <a:off x="5831613" y="5054595"/>
            <a:ext cx="506270" cy="381000"/>
            <a:chOff x="1460206" y="3169920"/>
            <a:chExt cx="379801" cy="381000"/>
          </a:xfrm>
        </p:grpSpPr>
        <p:pic>
          <p:nvPicPr>
            <p:cNvPr id="59" name="Picture 19" descr="page"/>
            <p:cNvPicPr>
              <a:picLocks noChangeAspect="1" noChangeArrowheads="1"/>
            </p:cNvPicPr>
            <p:nvPr/>
          </p:nvPicPr>
          <p:blipFill>
            <a:blip r:embed="rId6" cstate="print"/>
            <a:stretch>
              <a:fillRect/>
            </a:stretch>
          </p:blipFill>
          <p:spPr bwMode="auto">
            <a:xfrm>
              <a:off x="1534434" y="3169920"/>
              <a:ext cx="305573" cy="381000"/>
            </a:xfrm>
            <a:prstGeom prst="rect">
              <a:avLst/>
            </a:prstGeom>
            <a:noFill/>
            <a:ln w="9525">
              <a:noFill/>
              <a:miter lim="800000"/>
              <a:headEnd/>
              <a:tailEnd/>
            </a:ln>
          </p:spPr>
        </p:pic>
        <p:sp>
          <p:nvSpPr>
            <p:cNvPr id="60" name="TextBox 59"/>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2" name="Group 32"/>
          <p:cNvGrpSpPr/>
          <p:nvPr/>
        </p:nvGrpSpPr>
        <p:grpSpPr>
          <a:xfrm>
            <a:off x="9367333" y="4236153"/>
            <a:ext cx="506270" cy="381000"/>
            <a:chOff x="1460206" y="3169920"/>
            <a:chExt cx="379801" cy="381000"/>
          </a:xfrm>
        </p:grpSpPr>
        <p:pic>
          <p:nvPicPr>
            <p:cNvPr id="65" name="Picture 19" descr="page"/>
            <p:cNvPicPr>
              <a:picLocks noChangeAspect="1" noChangeArrowheads="1"/>
            </p:cNvPicPr>
            <p:nvPr/>
          </p:nvPicPr>
          <p:blipFill>
            <a:blip r:embed="rId6" cstate="print"/>
            <a:stretch>
              <a:fillRect/>
            </a:stretch>
          </p:blipFill>
          <p:spPr bwMode="auto">
            <a:xfrm>
              <a:off x="1534434" y="3169920"/>
              <a:ext cx="305573" cy="381000"/>
            </a:xfrm>
            <a:prstGeom prst="rect">
              <a:avLst/>
            </a:prstGeom>
            <a:noFill/>
            <a:ln w="9525">
              <a:noFill/>
              <a:miter lim="800000"/>
              <a:headEnd/>
              <a:tailEnd/>
            </a:ln>
          </p:spPr>
        </p:pic>
        <p:sp>
          <p:nvSpPr>
            <p:cNvPr id="66" name="TextBox 65"/>
            <p:cNvSpPr txBox="1"/>
            <p:nvPr/>
          </p:nvSpPr>
          <p:spPr>
            <a:xfrm>
              <a:off x="1460206" y="324612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58" name="Group 22"/>
          <p:cNvGrpSpPr/>
          <p:nvPr/>
        </p:nvGrpSpPr>
        <p:grpSpPr>
          <a:xfrm>
            <a:off x="8738746" y="3093153"/>
            <a:ext cx="407323" cy="381000"/>
            <a:chOff x="1454424" y="3048000"/>
            <a:chExt cx="305573" cy="381000"/>
          </a:xfrm>
        </p:grpSpPr>
        <p:pic>
          <p:nvPicPr>
            <p:cNvPr id="62" name="Picture 61"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63" name="TextBox 62"/>
            <p:cNvSpPr txBox="1"/>
            <p:nvPr/>
          </p:nvSpPr>
          <p:spPr>
            <a:xfrm>
              <a:off x="1473503" y="3114869"/>
              <a:ext cx="225121"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61" name="Group 29"/>
          <p:cNvGrpSpPr/>
          <p:nvPr/>
        </p:nvGrpSpPr>
        <p:grpSpPr>
          <a:xfrm>
            <a:off x="2257186" y="2568221"/>
            <a:ext cx="3099514" cy="1862091"/>
            <a:chOff x="2438400" y="3570303"/>
            <a:chExt cx="2096642" cy="1633491"/>
          </a:xfrm>
        </p:grpSpPr>
        <p:sp>
          <p:nvSpPr>
            <p:cNvPr id="5" name="Freeform 4"/>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solidFill>
                  <a:prstClr val="white"/>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rot="1645353">
              <a:off x="2973445" y="4600149"/>
              <a:ext cx="385157" cy="323991"/>
            </a:xfrm>
            <a:prstGeom prst="rect">
              <a:avLst/>
            </a:prstGeom>
            <a:noFill/>
            <a:ln>
              <a:noFill/>
            </a:ln>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73" name="Group 72"/>
          <p:cNvGrpSpPr/>
          <p:nvPr/>
        </p:nvGrpSpPr>
        <p:grpSpPr>
          <a:xfrm>
            <a:off x="2384379" y="2212458"/>
            <a:ext cx="407323" cy="381000"/>
            <a:chOff x="-305864" y="2598738"/>
            <a:chExt cx="305573" cy="381000"/>
          </a:xfrm>
        </p:grpSpPr>
        <p:grpSp>
          <p:nvGrpSpPr>
            <p:cNvPr id="55" name="Group 25"/>
            <p:cNvGrpSpPr/>
            <p:nvPr/>
          </p:nvGrpSpPr>
          <p:grpSpPr>
            <a:xfrm>
              <a:off x="-305864" y="2598738"/>
              <a:ext cx="305573" cy="381000"/>
              <a:chOff x="1454424" y="3048000"/>
              <a:chExt cx="305573" cy="381000"/>
            </a:xfrm>
          </p:grpSpPr>
          <p:sp>
            <p:nvSpPr>
              <p:cNvPr id="32" name="TextBox 31"/>
              <p:cNvSpPr txBox="1"/>
              <p:nvPr/>
            </p:nvSpPr>
            <p:spPr>
              <a:xfrm>
                <a:off x="1460206" y="3131820"/>
                <a:ext cx="225121" cy="230832"/>
              </a:xfrm>
              <a:prstGeom prst="rect">
                <a:avLst/>
              </a:prstGeom>
              <a:noFill/>
            </p:spPr>
            <p:txBody>
              <a:bodyPr wrap="none" rtlCol="0">
                <a:spAutoFit/>
              </a:bodyPr>
              <a:lstStyle/>
              <a:p>
                <a:r>
                  <a:rPr lang="en-US" sz="900" dirty="0" smtClean="0">
                    <a:solidFill>
                      <a:prstClr val="white"/>
                    </a:solidFill>
                    <a:effectLst>
                      <a:outerShdw blurRad="38100" dist="38100" dir="2700000" algn="tl">
                        <a:srgbClr val="000000">
                          <a:alpha val="43137"/>
                        </a:srgbClr>
                      </a:outerShdw>
                    </a:effectLst>
                    <a:latin typeface="Segoe" pitchFamily="34" charset="0"/>
                  </a:rPr>
                  <a:t>ID</a:t>
                </a:r>
                <a:endParaRPr lang="en-US" sz="900" dirty="0">
                  <a:solidFill>
                    <a:prstClr val="white"/>
                  </a:solidFill>
                  <a:effectLst>
                    <a:outerShdw blurRad="38100" dist="38100" dir="2700000" algn="tl">
                      <a:srgbClr val="000000">
                        <a:alpha val="43137"/>
                      </a:srgbClr>
                    </a:outerShdw>
                  </a:effectLst>
                  <a:latin typeface="Segoe" pitchFamily="34" charset="0"/>
                </a:endParaRPr>
              </a:p>
            </p:txBody>
          </p:sp>
          <p:pic>
            <p:nvPicPr>
              <p:cNvPr id="31" name="Picture 30" descr="page"/>
              <p:cNvPicPr>
                <a:picLocks noChangeAspect="1" noChangeArrowheads="1"/>
              </p:cNvPicPr>
              <p:nvPr/>
            </p:nvPicPr>
            <p:blipFill>
              <a:blip r:embed="rId6" cstate="print"/>
              <a:stretch>
                <a:fillRect/>
              </a:stretch>
            </p:blipFill>
            <p:spPr bwMode="auto">
              <a:xfrm>
                <a:off x="1454424" y="3048000"/>
                <a:ext cx="305573" cy="381000"/>
              </a:xfrm>
              <a:prstGeom prst="rect">
                <a:avLst/>
              </a:prstGeom>
              <a:noFill/>
              <a:ln w="9525">
                <a:noFill/>
                <a:miter lim="800000"/>
                <a:headEnd/>
                <a:tailEnd/>
              </a:ln>
            </p:spPr>
          </p:pic>
        </p:grpSp>
        <p:sp>
          <p:nvSpPr>
            <p:cNvPr id="74" name="TextBox 73"/>
            <p:cNvSpPr txBox="1"/>
            <p:nvPr/>
          </p:nvSpPr>
          <p:spPr>
            <a:xfrm>
              <a:off x="-295274" y="2691031"/>
              <a:ext cx="225121" cy="230832"/>
            </a:xfrm>
            <a:prstGeom prst="rect">
              <a:avLst/>
            </a:prstGeom>
            <a:noFill/>
          </p:spPr>
          <p:txBody>
            <a:bodyPr wrap="none" rtlCol="0">
              <a:spAutoFit/>
            </a:bodyPr>
            <a:lstStyle/>
            <a:p>
              <a:r>
                <a:rPr lang="en-US" sz="900" dirty="0" smtClean="0">
                  <a:solidFill>
                    <a:prstClr val="black"/>
                  </a:solidFill>
                  <a:latin typeface="Segoe" pitchFamily="34" charset="0"/>
                </a:rPr>
                <a:t>ID</a:t>
              </a:r>
              <a:endParaRPr lang="en-US" sz="900" dirty="0">
                <a:solidFill>
                  <a:prstClr val="black"/>
                </a:solidFill>
                <a:latin typeface="Segoe" pitchFamily="34" charset="0"/>
              </a:endParaRPr>
            </a:p>
          </p:txBody>
        </p:sp>
      </p:grpSp>
      <p:grpSp>
        <p:nvGrpSpPr>
          <p:cNvPr id="12" name="Group 32"/>
          <p:cNvGrpSpPr/>
          <p:nvPr/>
        </p:nvGrpSpPr>
        <p:grpSpPr>
          <a:xfrm>
            <a:off x="2287621" y="2198794"/>
            <a:ext cx="506270" cy="381000"/>
            <a:chOff x="1380196" y="3048000"/>
            <a:chExt cx="379801" cy="381000"/>
          </a:xfrm>
        </p:grpSpPr>
        <p:pic>
          <p:nvPicPr>
            <p:cNvPr id="19" name="Picture 19" descr="page"/>
            <p:cNvPicPr>
              <a:picLocks noChangeAspect="1" noChangeArrowheads="1"/>
            </p:cNvPicPr>
            <p:nvPr/>
          </p:nvPicPr>
          <p:blipFill>
            <a:blip r:embed="rId6" cstate="print"/>
            <a:stretch>
              <a:fillRect/>
            </a:stretch>
          </p:blipFill>
          <p:spPr bwMode="auto">
            <a:xfrm>
              <a:off x="1454424" y="3048000"/>
              <a:ext cx="305573" cy="381000"/>
            </a:xfrm>
            <a:prstGeom prst="rect">
              <a:avLst/>
            </a:prstGeom>
            <a:noFill/>
            <a:ln w="9525">
              <a:noFill/>
              <a:miter lim="800000"/>
              <a:headEnd/>
              <a:tailEnd/>
            </a:ln>
          </p:spPr>
        </p:pic>
        <p:sp>
          <p:nvSpPr>
            <p:cNvPr id="20" name="TextBox 19"/>
            <p:cNvSpPr txBox="1"/>
            <p:nvPr/>
          </p:nvSpPr>
          <p:spPr>
            <a:xfrm>
              <a:off x="1380196" y="3124200"/>
              <a:ext cx="345376"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 Data</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grpSp>
        <p:nvGrpSpPr>
          <p:cNvPr id="4" name="Group 14"/>
          <p:cNvGrpSpPr/>
          <p:nvPr/>
        </p:nvGrpSpPr>
        <p:grpSpPr>
          <a:xfrm>
            <a:off x="2384769" y="2209427"/>
            <a:ext cx="407325" cy="381000"/>
            <a:chOff x="1454424" y="3048000"/>
            <a:chExt cx="305573" cy="381000"/>
          </a:xfrm>
        </p:grpSpPr>
        <p:pic>
          <p:nvPicPr>
            <p:cNvPr id="13" name="Picture 19" descr="page"/>
            <p:cNvPicPr>
              <a:picLocks noChangeAspect="1" noChangeArrowheads="1"/>
            </p:cNvPicPr>
            <p:nvPr/>
          </p:nvPicPr>
          <p:blipFill>
            <a:blip r:embed="rId7" cstate="print"/>
            <a:stretch>
              <a:fillRect/>
            </a:stretch>
          </p:blipFill>
          <p:spPr bwMode="auto">
            <a:xfrm>
              <a:off x="1454424" y="3048000"/>
              <a:ext cx="305573" cy="381000"/>
            </a:xfrm>
            <a:prstGeom prst="rect">
              <a:avLst/>
            </a:prstGeom>
            <a:noFill/>
            <a:ln w="9525">
              <a:noFill/>
              <a:miter lim="800000"/>
              <a:headEnd/>
              <a:tailEnd/>
            </a:ln>
          </p:spPr>
        </p:pic>
        <p:sp>
          <p:nvSpPr>
            <p:cNvPr id="14" name="TextBox 13"/>
            <p:cNvSpPr txBox="1"/>
            <p:nvPr/>
          </p:nvSpPr>
          <p:spPr>
            <a:xfrm>
              <a:off x="1458912" y="3116580"/>
              <a:ext cx="225120" cy="230832"/>
            </a:xfrm>
            <a:prstGeom prst="rect">
              <a:avLst/>
            </a:prstGeom>
            <a:noFill/>
          </p:spPr>
          <p:txBody>
            <a:bodyPr wrap="none" rtlCol="0">
              <a:spAutoFit/>
            </a:bodyPr>
            <a:lstStyle/>
            <a:p>
              <a:r>
                <a:rPr lang="en-US" sz="900" dirty="0" smtClean="0">
                  <a:solidFill>
                    <a:prstClr val="black"/>
                  </a:solidFill>
                  <a:effectLst>
                    <a:outerShdw blurRad="38100" dist="38100" dir="2700000" algn="tl">
                      <a:srgbClr val="000000">
                        <a:alpha val="43137"/>
                      </a:srgbClr>
                    </a:outerShdw>
                  </a:effectLst>
                  <a:latin typeface="Segoe" pitchFamily="34" charset="0"/>
                </a:rPr>
                <a:t>ID</a:t>
              </a:r>
              <a:endParaRPr lang="en-US" sz="900" dirty="0">
                <a:solidFill>
                  <a:prstClr val="black"/>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28505899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44444E-6 0.05811 C 0.05573 0.21922 0.09237 0.23033 0.21441 0.30556 " pathEditMode="relative" rAng="0" ptsTypes="ss">
                                      <p:cBhvr>
                                        <p:cTn id="10" dur="1000" fill="hold"/>
                                        <p:tgtEl>
                                          <p:spTgt spid="4"/>
                                        </p:tgtEl>
                                        <p:attrNameLst>
                                          <p:attrName>ppt_x</p:attrName>
                                          <p:attrName>ppt_y</p:attrName>
                                        </p:attrNameLst>
                                      </p:cBhvr>
                                      <p:rCtr x="10700" y="124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226 0.00347 C 0.06268 -0.02292 0.09879 -0.04283 0.18802 0.04606 " pathEditMode="relative" rAng="0" ptsTypes="ss">
                                      <p:cBhvr>
                                        <p:cTn id="20" dur="1000" fill="hold"/>
                                        <p:tgtEl>
                                          <p:spTgt spid="40"/>
                                        </p:tgtEl>
                                        <p:attrNameLst>
                                          <p:attrName>ppt_x</p:attrName>
                                          <p:attrName>ppt_y</p:attrName>
                                        </p:attrNameLst>
                                      </p:cBhvr>
                                      <p:rCtr x="9300" y="-2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4.72222E-6 -4.80111E-6 C 0.02205 0.01457 0.09497 0.05111 0.13178 0.08766 C 0.16858 0.12443 0.20209 0.19219 0.22049 0.21948 " pathEditMode="relative" rAng="0" ptsTypes="aaa">
                                      <p:cBhvr>
                                        <p:cTn id="28" dur="1000" fill="hold"/>
                                        <p:tgtEl>
                                          <p:spTgt spid="18"/>
                                        </p:tgtEl>
                                        <p:attrNameLst>
                                          <p:attrName>ppt_x</p:attrName>
                                          <p:attrName>ppt_y</p:attrName>
                                        </p:attrNameLst>
                                      </p:cBhvr>
                                      <p:rCtr x="11000" y="1100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2.22222E-6 -0.0067 C 0.03212 -0.03793 0.08577 -0.02497 0.13334 0.0185 " pathEditMode="relative" rAng="0" ptsTypes="ss">
                                      <p:cBhvr>
                                        <p:cTn id="38" dur="1000" fill="hold"/>
                                        <p:tgtEl>
                                          <p:spTgt spid="43"/>
                                        </p:tgtEl>
                                        <p:attrNameLst>
                                          <p:attrName>ppt_x</p:attrName>
                                          <p:attrName>ppt_y</p:attrName>
                                        </p:attrNameLst>
                                      </p:cBhvr>
                                      <p:rCtr x="6700" y="-3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1.11022E-16 -3.27475E-6 C -0.02865 -0.03954 -0.14201 -0.0555 -0.18576 -0.0215 " pathEditMode="relative" rAng="0" ptsTypes="ss">
                                      <p:cBhvr>
                                        <p:cTn id="48" dur="1000" fill="hold"/>
                                        <p:tgtEl>
                                          <p:spTgt spid="46"/>
                                        </p:tgtEl>
                                        <p:attrNameLst>
                                          <p:attrName>ppt_x</p:attrName>
                                          <p:attrName>ppt_y</p:attrName>
                                        </p:attrNameLst>
                                      </p:cBhvr>
                                      <p:rCtr x="-9300" y="-28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165 0.02663 C 0.03872 0.03635 0.10903 0.08218 0.15209 0.08774 C 0.19532 0.09329 0.24896 0.06413 0.27483 0.05857 " pathEditMode="relative" rAng="0" ptsTypes="aaa">
                                      <p:cBhvr>
                                        <p:cTn id="58" dur="1000" fill="hold"/>
                                        <p:tgtEl>
                                          <p:spTgt spid="49"/>
                                        </p:tgtEl>
                                        <p:attrNameLst>
                                          <p:attrName>ppt_x</p:attrName>
                                          <p:attrName>ppt_y</p:attrName>
                                        </p:attrNameLst>
                                      </p:cBhvr>
                                      <p:rCtr x="12900" y="33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1.11111E-6 2.50694E-6 C 0.04792 -0.00023 0.21684 -0.01388 0.28767 -0.00093 C 0.35851 0.01202 0.39688 0.06198 0.42552 0.0784 " pathEditMode="relative" rAng="0" ptsTypes="aaa">
                                      <p:cBhvr>
                                        <p:cTn id="66" dur="2000" fill="hold"/>
                                        <p:tgtEl>
                                          <p:spTgt spid="73"/>
                                        </p:tgtEl>
                                        <p:attrNameLst>
                                          <p:attrName>ppt_x</p:attrName>
                                          <p:attrName>ppt_y</p:attrName>
                                        </p:attrNameLst>
                                      </p:cBhvr>
                                      <p:rCtr x="21300" y="3200"/>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295 0.01736 C 0.00174 0.01111 -0.00277 0.13056 0.00903 0.16598 C 0.02084 0.20139 0.05348 0.21783 0.06754 0.23033 " pathEditMode="relative" rAng="0" ptsTypes="sas">
                                      <p:cBhvr>
                                        <p:cTn id="76" dur="1000" fill="hold"/>
                                        <p:tgtEl>
                                          <p:spTgt spid="58"/>
                                        </p:tgtEl>
                                        <p:attrNameLst>
                                          <p:attrName>ppt_x</p:attrName>
                                          <p:attrName>ppt_y</p:attrName>
                                        </p:attrNameLst>
                                      </p:cBhvr>
                                      <p:rCtr x="3500" y="10300"/>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33 -0.01736 C -0.00017 -0.05463 0.00312 -0.07268 -0.00486 -0.10116 C -0.01285 -0.12963 -0.03629 -0.16991 -0.04445 -0.18796 " pathEditMode="relative" rAng="0" ptsTypes="sas">
                                      <p:cBhvr>
                                        <p:cTn id="86" dur="1000" fill="hold"/>
                                        <p:tgtEl>
                                          <p:spTgt spid="52"/>
                                        </p:tgtEl>
                                        <p:attrNameLst>
                                          <p:attrName>ppt_x</p:attrName>
                                          <p:attrName>ppt_y</p:attrName>
                                        </p:attrNameLst>
                                      </p:cBhvr>
                                      <p:rCtr x="-2400" y="-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loud 54"/>
          <p:cNvSpPr/>
          <p:nvPr/>
        </p:nvSpPr>
        <p:spPr>
          <a:xfrm>
            <a:off x="877422" y="910460"/>
            <a:ext cx="4184991" cy="2476206"/>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2" descr="C:\Users\arib\Pictures\Presentation Stuff\Platform4.png"/>
          <p:cNvPicPr>
            <a:picLocks noChangeAspect="1" noChangeArrowheads="1"/>
          </p:cNvPicPr>
          <p:nvPr/>
        </p:nvPicPr>
        <p:blipFill>
          <a:blip r:embed="rId3" cstate="screen"/>
          <a:srcRect/>
          <a:stretch>
            <a:fillRect/>
          </a:stretch>
        </p:blipFill>
        <p:spPr bwMode="auto">
          <a:xfrm>
            <a:off x="3792954" y="3563714"/>
            <a:ext cx="8592368" cy="4105445"/>
          </a:xfrm>
          <a:prstGeom prst="rect">
            <a:avLst/>
          </a:prstGeom>
          <a:noFill/>
          <a:ln>
            <a:noFill/>
          </a:ln>
        </p:spPr>
      </p:pic>
      <p:pic>
        <p:nvPicPr>
          <p:cNvPr id="60" name="Picture 23" descr="XP icon my computer"/>
          <p:cNvPicPr>
            <a:picLocks noChangeAspect="1" noChangeArrowheads="1"/>
          </p:cNvPicPr>
          <p:nvPr/>
        </p:nvPicPr>
        <p:blipFill>
          <a:blip r:embed="rId4" cstate="print"/>
          <a:stretch>
            <a:fillRect/>
          </a:stretch>
        </p:blipFill>
        <p:spPr bwMode="auto">
          <a:xfrm>
            <a:off x="5548931" y="3728157"/>
            <a:ext cx="2041628" cy="1320165"/>
          </a:xfrm>
          <a:prstGeom prst="rect">
            <a:avLst/>
          </a:prstGeom>
          <a:noFill/>
        </p:spPr>
      </p:pic>
      <p:pic>
        <p:nvPicPr>
          <p:cNvPr id="61" name="Picture 6" descr="laptop"/>
          <p:cNvPicPr>
            <a:picLocks noChangeAspect="1" noChangeArrowheads="1"/>
          </p:cNvPicPr>
          <p:nvPr/>
        </p:nvPicPr>
        <p:blipFill>
          <a:blip r:embed="rId4" cstate="print"/>
          <a:stretch>
            <a:fillRect/>
          </a:stretch>
        </p:blipFill>
        <p:spPr bwMode="auto">
          <a:xfrm>
            <a:off x="8201129" y="3203431"/>
            <a:ext cx="1701357" cy="1100138"/>
          </a:xfrm>
          <a:prstGeom prst="rect">
            <a:avLst/>
          </a:prstGeom>
          <a:noFill/>
        </p:spPr>
      </p:pic>
      <p:grpSp>
        <p:nvGrpSpPr>
          <p:cNvPr id="2" name="Group 28"/>
          <p:cNvGrpSpPr/>
          <p:nvPr/>
        </p:nvGrpSpPr>
        <p:grpSpPr>
          <a:xfrm>
            <a:off x="3982630" y="2135496"/>
            <a:ext cx="4666175" cy="946368"/>
            <a:chOff x="2743199" y="2992924"/>
            <a:chExt cx="4016439" cy="891795"/>
          </a:xfrm>
        </p:grpSpPr>
        <p:sp>
          <p:nvSpPr>
            <p:cNvPr id="14" name="Freeform 13"/>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rot="975737">
              <a:off x="4920603" y="2992924"/>
              <a:ext cx="490103" cy="34803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3" name="Group 29"/>
          <p:cNvGrpSpPr/>
          <p:nvPr/>
        </p:nvGrpSpPr>
        <p:grpSpPr>
          <a:xfrm>
            <a:off x="3075513" y="2716801"/>
            <a:ext cx="2794795" cy="1633491"/>
            <a:chOff x="2438400" y="3570303"/>
            <a:chExt cx="2096642" cy="1633491"/>
          </a:xfrm>
        </p:grpSpPr>
        <p:sp>
          <p:nvSpPr>
            <p:cNvPr id="11" name="Freeform 10"/>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rot="2099733">
              <a:off x="2917199" y="4587628"/>
              <a:ext cx="427151" cy="369332"/>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4" name="Group 29"/>
          <p:cNvGrpSpPr/>
          <p:nvPr/>
        </p:nvGrpSpPr>
        <p:grpSpPr>
          <a:xfrm flipH="1" flipV="1">
            <a:off x="3366979" y="2700866"/>
            <a:ext cx="2608326" cy="1371600"/>
            <a:chOff x="4614025" y="2052546"/>
            <a:chExt cx="2294426" cy="1787584"/>
          </a:xfrm>
        </p:grpSpPr>
        <p:sp>
          <p:nvSpPr>
            <p:cNvPr id="36" name="Freeform 35"/>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solidFill>
                <a:schemeClr val="tx1">
                  <a:lumMod val="65000"/>
                  <a:lumOff val="35000"/>
                </a:schemeClr>
              </a:solidFill>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37" name="TextBox 36"/>
            <p:cNvSpPr txBox="1"/>
            <p:nvPr/>
          </p:nvSpPr>
          <p:spPr>
            <a:xfrm rot="12863538">
              <a:off x="5006310" y="2988357"/>
              <a:ext cx="500864" cy="481344"/>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pic>
        <p:nvPicPr>
          <p:cNvPr id="59" name="Picture 24" descr="application server"/>
          <p:cNvPicPr>
            <a:picLocks noChangeAspect="1" noChangeArrowheads="1"/>
          </p:cNvPicPr>
          <p:nvPr/>
        </p:nvPicPr>
        <p:blipFill>
          <a:blip r:embed="rId5" cstate="print"/>
          <a:stretch>
            <a:fillRect/>
          </a:stretch>
        </p:blipFill>
        <p:spPr bwMode="auto">
          <a:xfrm>
            <a:off x="1528279" y="1690102"/>
            <a:ext cx="2640912" cy="1074549"/>
          </a:xfrm>
          <a:prstGeom prst="rect">
            <a:avLst/>
          </a:prstGeom>
          <a:noFill/>
        </p:spPr>
      </p:pic>
      <p:sp>
        <p:nvSpPr>
          <p:cNvPr id="7" name="Title 6"/>
          <p:cNvSpPr>
            <a:spLocks noGrp="1"/>
          </p:cNvSpPr>
          <p:nvPr>
            <p:ph type="title"/>
          </p:nvPr>
        </p:nvSpPr>
        <p:spPr/>
        <p:txBody>
          <a:bodyPr/>
          <a:lstStyle/>
          <a:p>
            <a:r>
              <a:rPr smtClean="0"/>
              <a:t>BranchCache Distributed Cache</a:t>
            </a:r>
            <a:endParaRPr lang="en-US" dirty="0"/>
          </a:p>
        </p:txBody>
      </p:sp>
      <p:grpSp>
        <p:nvGrpSpPr>
          <p:cNvPr id="13" name="Group 31"/>
          <p:cNvGrpSpPr/>
          <p:nvPr/>
        </p:nvGrpSpPr>
        <p:grpSpPr>
          <a:xfrm rot="18881222" flipV="1">
            <a:off x="8324817" y="4238622"/>
            <a:ext cx="1772220" cy="603271"/>
            <a:chOff x="5956187" y="4450742"/>
            <a:chExt cx="1249555" cy="264971"/>
          </a:xfrm>
        </p:grpSpPr>
        <p:sp>
          <p:nvSpPr>
            <p:cNvPr id="19" name="Freeform 18"/>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solidFill>
                <a:schemeClr val="tx1">
                  <a:lumMod val="65000"/>
                  <a:lumOff val="35000"/>
                </a:schemeClr>
              </a:solidFill>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b="1">
                <a:solidFill>
                  <a:prstClr val="white"/>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rot="10713528">
              <a:off x="6475524" y="4534694"/>
              <a:ext cx="401463" cy="162219"/>
            </a:xfrm>
            <a:prstGeom prst="rect">
              <a:avLst/>
            </a:prstGeom>
            <a:noFill/>
          </p:spPr>
          <p:txBody>
            <a:bodyPr wrap="none" rtlCol="0">
              <a:spAutoFit/>
            </a:bodyPr>
            <a:lstStyle/>
            <a:p>
              <a:r>
                <a:rPr lang="en-US" b="1" dirty="0" smtClean="0">
                  <a:solidFill>
                    <a:prstClr val="white"/>
                  </a:solidFill>
                  <a:effectLst>
                    <a:outerShdw blurRad="38100" dist="38100" dir="2700000" algn="tl">
                      <a:srgbClr val="000000">
                        <a:alpha val="43137"/>
                      </a:srgbClr>
                    </a:outerShdw>
                  </a:effectLst>
                  <a:latin typeface="Segoe" pitchFamily="34" charset="0"/>
                </a:rPr>
                <a:t>Get</a:t>
              </a:r>
              <a:endParaRPr lang="en-US" b="1" dirty="0">
                <a:solidFill>
                  <a:prstClr val="white"/>
                </a:solidFill>
                <a:effectLst>
                  <a:outerShdw blurRad="38100" dist="38100" dir="2700000" algn="tl">
                    <a:srgbClr val="000000">
                      <a:alpha val="43137"/>
                    </a:srgbClr>
                  </a:outerShdw>
                </a:effectLst>
                <a:latin typeface="Segoe" pitchFamily="34" charset="0"/>
              </a:endParaRPr>
            </a:p>
          </p:txBody>
        </p:sp>
      </p:grpSp>
      <p:grpSp>
        <p:nvGrpSpPr>
          <p:cNvPr id="16" name="Group 45"/>
          <p:cNvGrpSpPr/>
          <p:nvPr/>
        </p:nvGrpSpPr>
        <p:grpSpPr>
          <a:xfrm rot="605250">
            <a:off x="6922637" y="4377614"/>
            <a:ext cx="1304171" cy="730939"/>
            <a:chOff x="4691270" y="2128838"/>
            <a:chExt cx="978383" cy="730939"/>
          </a:xfrm>
        </p:grpSpPr>
        <p:sp>
          <p:nvSpPr>
            <p:cNvPr id="28" name="Arc 27"/>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Arc 28"/>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Arc 29"/>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7" name="Group 46"/>
          <p:cNvGrpSpPr/>
          <p:nvPr/>
        </p:nvGrpSpPr>
        <p:grpSpPr>
          <a:xfrm rot="21114929" flipH="1">
            <a:off x="4842754" y="4275372"/>
            <a:ext cx="1596951" cy="730939"/>
            <a:chOff x="4691270" y="2128838"/>
            <a:chExt cx="978383" cy="730939"/>
          </a:xfrm>
        </p:grpSpPr>
        <p:sp>
          <p:nvSpPr>
            <p:cNvPr id="32" name="Arc 31"/>
            <p:cNvSpPr/>
            <p:nvPr/>
          </p:nvSpPr>
          <p:spPr>
            <a:xfrm>
              <a:off x="4691270" y="2305877"/>
              <a:ext cx="702365" cy="357809"/>
            </a:xfrm>
            <a:prstGeom prst="arc">
              <a:avLst>
                <a:gd name="adj1" fmla="val 17727811"/>
                <a:gd name="adj2" fmla="val 4183439"/>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3" name="Arc 32"/>
            <p:cNvSpPr/>
            <p:nvPr/>
          </p:nvSpPr>
          <p:spPr>
            <a:xfrm>
              <a:off x="4838701" y="2214563"/>
              <a:ext cx="702365" cy="545201"/>
            </a:xfrm>
            <a:prstGeom prst="arc">
              <a:avLst>
                <a:gd name="adj1" fmla="val 17727811"/>
                <a:gd name="adj2" fmla="val 4183439"/>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4" name="Arc 33"/>
            <p:cNvSpPr/>
            <p:nvPr/>
          </p:nvSpPr>
          <p:spPr>
            <a:xfrm>
              <a:off x="4967288" y="2128838"/>
              <a:ext cx="702365" cy="730939"/>
            </a:xfrm>
            <a:prstGeom prst="arc">
              <a:avLst>
                <a:gd name="adj1" fmla="val 17727811"/>
                <a:gd name="adj2" fmla="val 4183439"/>
              </a:avLst>
            </a:prstGeom>
            <a:ln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18" name="Group 53"/>
          <p:cNvGrpSpPr/>
          <p:nvPr/>
        </p:nvGrpSpPr>
        <p:grpSpPr>
          <a:xfrm rot="305576">
            <a:off x="9460684" y="3376221"/>
            <a:ext cx="1304171" cy="730939"/>
            <a:chOff x="4691270" y="2128838"/>
            <a:chExt cx="978383" cy="730939"/>
          </a:xfrm>
        </p:grpSpPr>
        <p:sp>
          <p:nvSpPr>
            <p:cNvPr id="39" name="Arc 38"/>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Arc 39"/>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Arc 40"/>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1" name="Group 57"/>
          <p:cNvGrpSpPr/>
          <p:nvPr/>
        </p:nvGrpSpPr>
        <p:grpSpPr>
          <a:xfrm rot="1147498" flipH="1">
            <a:off x="7504375" y="3281722"/>
            <a:ext cx="1596951" cy="730939"/>
            <a:chOff x="4691270" y="2128838"/>
            <a:chExt cx="978383" cy="730939"/>
          </a:xfrm>
        </p:grpSpPr>
        <p:sp>
          <p:nvSpPr>
            <p:cNvPr id="43" name="Arc 42"/>
            <p:cNvSpPr/>
            <p:nvPr/>
          </p:nvSpPr>
          <p:spPr>
            <a:xfrm>
              <a:off x="4691270" y="2305877"/>
              <a:ext cx="702365" cy="357809"/>
            </a:xfrm>
            <a:prstGeom prst="arc">
              <a:avLst>
                <a:gd name="adj1" fmla="val 17727811"/>
                <a:gd name="adj2" fmla="val 41834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4" name="Arc 43"/>
            <p:cNvSpPr/>
            <p:nvPr/>
          </p:nvSpPr>
          <p:spPr>
            <a:xfrm>
              <a:off x="4838701" y="2214563"/>
              <a:ext cx="702365" cy="545201"/>
            </a:xfrm>
            <a:prstGeom prst="arc">
              <a:avLst>
                <a:gd name="adj1" fmla="val 17727811"/>
                <a:gd name="adj2" fmla="val 4183439"/>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Arc 44"/>
            <p:cNvSpPr/>
            <p:nvPr/>
          </p:nvSpPr>
          <p:spPr>
            <a:xfrm>
              <a:off x="4967288" y="2128838"/>
              <a:ext cx="702365" cy="730939"/>
            </a:xfrm>
            <a:prstGeom prst="arc">
              <a:avLst>
                <a:gd name="adj1" fmla="val 17727811"/>
                <a:gd name="adj2" fmla="val 4183439"/>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grpSp>
        <p:nvGrpSpPr>
          <p:cNvPr id="24" name="Group 22"/>
          <p:cNvGrpSpPr/>
          <p:nvPr/>
        </p:nvGrpSpPr>
        <p:grpSpPr>
          <a:xfrm>
            <a:off x="7824641" y="4255926"/>
            <a:ext cx="429908" cy="381000"/>
            <a:chOff x="1876023" y="3243944"/>
            <a:chExt cx="322513" cy="381000"/>
          </a:xfrm>
        </p:grpSpPr>
        <p:pic>
          <p:nvPicPr>
            <p:cNvPr id="50" name="Picture 49" descr="page"/>
            <p:cNvPicPr>
              <a:picLocks noChangeAspect="1" noChangeArrowheads="1"/>
            </p:cNvPicPr>
            <p:nvPr/>
          </p:nvPicPr>
          <p:blipFill>
            <a:blip r:embed="rId6" cstate="print"/>
            <a:stretch>
              <a:fillRect/>
            </a:stretch>
          </p:blipFill>
          <p:spPr bwMode="auto">
            <a:xfrm>
              <a:off x="1892963" y="3243944"/>
              <a:ext cx="305573" cy="381000"/>
            </a:xfrm>
            <a:prstGeom prst="rect">
              <a:avLst/>
            </a:prstGeom>
            <a:noFill/>
            <a:ln w="9525">
              <a:noFill/>
              <a:miter lim="800000"/>
              <a:headEnd/>
              <a:tailEnd/>
            </a:ln>
          </p:spPr>
        </p:pic>
        <p:sp>
          <p:nvSpPr>
            <p:cNvPr id="51" name="TextBox 50"/>
            <p:cNvSpPr txBox="1"/>
            <p:nvPr/>
          </p:nvSpPr>
          <p:spPr>
            <a:xfrm>
              <a:off x="1876023" y="3320144"/>
              <a:ext cx="309298"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5" name="Group 32"/>
          <p:cNvGrpSpPr/>
          <p:nvPr/>
        </p:nvGrpSpPr>
        <p:grpSpPr>
          <a:xfrm>
            <a:off x="2864619" y="2204595"/>
            <a:ext cx="512624" cy="381000"/>
            <a:chOff x="441979" y="3205162"/>
            <a:chExt cx="384568" cy="381000"/>
          </a:xfrm>
        </p:grpSpPr>
        <p:pic>
          <p:nvPicPr>
            <p:cNvPr id="47" name="Picture 19" descr="page"/>
            <p:cNvPicPr>
              <a:picLocks noChangeAspect="1" noChangeArrowheads="1"/>
            </p:cNvPicPr>
            <p:nvPr/>
          </p:nvPicPr>
          <p:blipFill>
            <a:blip r:embed="rId6" cstate="print"/>
            <a:stretch>
              <a:fillRect/>
            </a:stretch>
          </p:blipFill>
          <p:spPr bwMode="auto">
            <a:xfrm>
              <a:off x="520974" y="3205162"/>
              <a:ext cx="305573" cy="381000"/>
            </a:xfrm>
            <a:prstGeom prst="rect">
              <a:avLst/>
            </a:prstGeom>
            <a:noFill/>
            <a:ln w="9525">
              <a:noFill/>
              <a:miter lim="800000"/>
              <a:headEnd/>
              <a:tailEnd/>
            </a:ln>
          </p:spPr>
        </p:pic>
        <p:sp>
          <p:nvSpPr>
            <p:cNvPr id="48" name="TextBox 47"/>
            <p:cNvSpPr txBox="1"/>
            <p:nvPr/>
          </p:nvSpPr>
          <p:spPr>
            <a:xfrm>
              <a:off x="441979" y="3267075"/>
              <a:ext cx="309299" cy="230832"/>
            </a:xfrm>
            <a:prstGeom prst="rect">
              <a:avLst/>
            </a:prstGeom>
            <a:noFill/>
          </p:spPr>
          <p:txBody>
            <a:bodyPr wrap="none" rtlCol="0">
              <a:spAutoFit/>
            </a:bodyPr>
            <a:lstStyle/>
            <a:p>
              <a:r>
                <a:rPr lang="en-US" sz="900" dirty="0" smtClean="0">
                  <a:solidFill>
                    <a:prstClr val="black"/>
                  </a:solidFill>
                </a:rPr>
                <a:t>Data</a:t>
              </a:r>
              <a:endParaRPr lang="en-US" sz="900" dirty="0">
                <a:solidFill>
                  <a:prstClr val="black"/>
                </a:solidFill>
              </a:endParaRPr>
            </a:p>
          </p:txBody>
        </p:sp>
      </p:grpSp>
      <p:grpSp>
        <p:nvGrpSpPr>
          <p:cNvPr id="6" name="Group 54"/>
          <p:cNvGrpSpPr/>
          <p:nvPr/>
        </p:nvGrpSpPr>
        <p:grpSpPr>
          <a:xfrm>
            <a:off x="2965865" y="2188731"/>
            <a:ext cx="407325" cy="381000"/>
            <a:chOff x="1511574" y="3033712"/>
            <a:chExt cx="305573" cy="381000"/>
          </a:xfrm>
        </p:grpSpPr>
        <p:pic>
          <p:nvPicPr>
            <p:cNvPr id="56" name="Picture 55" descr="page"/>
            <p:cNvPicPr>
              <a:picLocks noChangeAspect="1" noChangeArrowheads="1"/>
            </p:cNvPicPr>
            <p:nvPr/>
          </p:nvPicPr>
          <p:blipFill>
            <a:blip r:embed="rId7" cstate="print"/>
            <a:stretch>
              <a:fillRect/>
            </a:stretch>
          </p:blipFill>
          <p:spPr bwMode="auto">
            <a:xfrm>
              <a:off x="1511574" y="3033712"/>
              <a:ext cx="305573" cy="381000"/>
            </a:xfrm>
            <a:prstGeom prst="rect">
              <a:avLst/>
            </a:prstGeom>
            <a:noFill/>
            <a:ln w="9525">
              <a:noFill/>
              <a:miter lim="800000"/>
              <a:headEnd/>
              <a:tailEnd/>
            </a:ln>
          </p:spPr>
        </p:pic>
        <p:sp>
          <p:nvSpPr>
            <p:cNvPr id="57" name="TextBox 56"/>
            <p:cNvSpPr txBox="1"/>
            <p:nvPr/>
          </p:nvSpPr>
          <p:spPr>
            <a:xfrm>
              <a:off x="1513546" y="3124200"/>
              <a:ext cx="216703" cy="230832"/>
            </a:xfrm>
            <a:prstGeom prst="rect">
              <a:avLst/>
            </a:prstGeom>
            <a:noFill/>
          </p:spPr>
          <p:txBody>
            <a:bodyPr wrap="none" rtlCol="0">
              <a:spAutoFit/>
            </a:bodyPr>
            <a:lstStyle/>
            <a:p>
              <a:r>
                <a:rPr lang="en-US" sz="900" dirty="0" smtClean="0">
                  <a:solidFill>
                    <a:prstClr val="black"/>
                  </a:solidFill>
                </a:rPr>
                <a:t>ID</a:t>
              </a:r>
              <a:endParaRPr lang="en-US" sz="900" dirty="0">
                <a:solidFill>
                  <a:prstClr val="black"/>
                </a:solidFill>
              </a:endParaRPr>
            </a:p>
          </p:txBody>
        </p:sp>
      </p:grpSp>
      <p:grpSp>
        <p:nvGrpSpPr>
          <p:cNvPr id="10" name="Group 32"/>
          <p:cNvGrpSpPr/>
          <p:nvPr/>
        </p:nvGrpSpPr>
        <p:grpSpPr>
          <a:xfrm>
            <a:off x="2859108" y="2191193"/>
            <a:ext cx="512618" cy="381000"/>
            <a:chOff x="1737383" y="2443162"/>
            <a:chExt cx="384564" cy="381000"/>
          </a:xfrm>
        </p:grpSpPr>
        <p:pic>
          <p:nvPicPr>
            <p:cNvPr id="22" name="Picture 19" descr="page"/>
            <p:cNvPicPr>
              <a:picLocks noChangeAspect="1" noChangeArrowheads="1"/>
            </p:cNvPicPr>
            <p:nvPr/>
          </p:nvPicPr>
          <p:blipFill>
            <a:blip r:embed="rId6" cstate="print"/>
            <a:stretch>
              <a:fillRect/>
            </a:stretch>
          </p:blipFill>
          <p:spPr bwMode="auto">
            <a:xfrm>
              <a:off x="1816374" y="2443162"/>
              <a:ext cx="305573" cy="381000"/>
            </a:xfrm>
            <a:prstGeom prst="rect">
              <a:avLst/>
            </a:prstGeom>
            <a:noFill/>
            <a:ln w="9525">
              <a:noFill/>
              <a:miter lim="800000"/>
              <a:headEnd/>
              <a:tailEnd/>
            </a:ln>
          </p:spPr>
        </p:pic>
        <p:sp>
          <p:nvSpPr>
            <p:cNvPr id="23" name="TextBox 22"/>
            <p:cNvSpPr txBox="1"/>
            <p:nvPr/>
          </p:nvSpPr>
          <p:spPr>
            <a:xfrm>
              <a:off x="1737383" y="2514602"/>
              <a:ext cx="333351" cy="230832"/>
            </a:xfrm>
            <a:prstGeom prst="rect">
              <a:avLst/>
            </a:prstGeom>
            <a:noFill/>
          </p:spPr>
          <p:txBody>
            <a:bodyPr wrap="none" rtlCol="0">
              <a:spAutoFit/>
            </a:bodyPr>
            <a:lstStyle/>
            <a:p>
              <a:r>
                <a:rPr lang="en-US" sz="900" dirty="0" smtClean="0">
                  <a:solidFill>
                    <a:prstClr val="black"/>
                  </a:solidFill>
                </a:rPr>
                <a:t> Data</a:t>
              </a:r>
              <a:endParaRPr lang="en-US" sz="900" dirty="0">
                <a:solidFill>
                  <a:prstClr val="black"/>
                </a:solidFill>
              </a:endParaRPr>
            </a:p>
          </p:txBody>
        </p:sp>
      </p:grpSp>
      <p:grpSp>
        <p:nvGrpSpPr>
          <p:cNvPr id="27" name="Group 14"/>
          <p:cNvGrpSpPr/>
          <p:nvPr/>
        </p:nvGrpSpPr>
        <p:grpSpPr>
          <a:xfrm>
            <a:off x="2966397" y="2199364"/>
            <a:ext cx="420962" cy="393756"/>
            <a:chOff x="925075" y="3052763"/>
            <a:chExt cx="315804" cy="393756"/>
          </a:xfrm>
        </p:grpSpPr>
        <p:pic>
          <p:nvPicPr>
            <p:cNvPr id="53" name="Picture 19" descr="page"/>
            <p:cNvPicPr>
              <a:picLocks noChangeAspect="1" noChangeArrowheads="1"/>
            </p:cNvPicPr>
            <p:nvPr/>
          </p:nvPicPr>
          <p:blipFill>
            <a:blip r:embed="rId8" cstate="print"/>
            <a:stretch>
              <a:fillRect/>
            </a:stretch>
          </p:blipFill>
          <p:spPr bwMode="auto">
            <a:xfrm>
              <a:off x="925075" y="3052763"/>
              <a:ext cx="315804" cy="393756"/>
            </a:xfrm>
            <a:prstGeom prst="rect">
              <a:avLst/>
            </a:prstGeom>
            <a:noFill/>
            <a:ln w="9525">
              <a:noFill/>
              <a:miter lim="800000"/>
              <a:headEnd/>
              <a:tailEnd/>
            </a:ln>
          </p:spPr>
        </p:pic>
        <p:sp>
          <p:nvSpPr>
            <p:cNvPr id="54" name="TextBox 53"/>
            <p:cNvSpPr txBox="1"/>
            <p:nvPr/>
          </p:nvSpPr>
          <p:spPr>
            <a:xfrm>
              <a:off x="925075" y="3112722"/>
              <a:ext cx="312941" cy="230832"/>
            </a:xfrm>
            <a:prstGeom prst="rect">
              <a:avLst/>
            </a:prstGeom>
            <a:noFill/>
          </p:spPr>
          <p:txBody>
            <a:bodyPr wrap="square" rtlCol="0">
              <a:spAutoFit/>
            </a:bodyPr>
            <a:lstStyle/>
            <a:p>
              <a:pPr algn="ctr"/>
              <a:r>
                <a:rPr lang="en-US" sz="900" dirty="0" smtClean="0">
                  <a:solidFill>
                    <a:prstClr val="black"/>
                  </a:solidFill>
                </a:rPr>
                <a:t>ID </a:t>
              </a:r>
              <a:endParaRPr lang="en-US" sz="900" dirty="0">
                <a:solidFill>
                  <a:prstClr val="black"/>
                </a:solidFill>
              </a:endParaRPr>
            </a:p>
          </p:txBody>
        </p:sp>
      </p:grpSp>
    </p:spTree>
    <p:extLst>
      <p:ext uri="{BB962C8B-B14F-4D97-AF65-F5344CB8AC3E}">
        <p14:creationId xmlns:p14="http://schemas.microsoft.com/office/powerpoint/2010/main" val="3716625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1000" fill="hold"/>
                                        <p:tgtEl>
                                          <p:spTgt spid="27"/>
                                        </p:tgtEl>
                                        <p:attrNameLst>
                                          <p:attrName>ppt_x</p:attrName>
                                          <p:attrName>ppt_y</p:attrName>
                                        </p:attrNameLst>
                                      </p:cBhvr>
                                      <p:rCtr x="11300" y="1270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10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vertical)">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5.55556E-7 2.12766E-6 C 0.02326 0.01295 0.10139 0.04348 0.14167 0.07886 C 0.18212 0.11424 0.22049 0.18339 0.24132 0.21114 " pathEditMode="relative" rAng="0" ptsTypes="aaa">
                                      <p:cBhvr>
                                        <p:cTn id="26" dur="2000" fill="hold"/>
                                        <p:tgtEl>
                                          <p:spTgt spid="5"/>
                                        </p:tgtEl>
                                        <p:attrNameLst>
                                          <p:attrName>ppt_x</p:attrName>
                                          <p:attrName>ppt_y</p:attrName>
                                        </p:attrNameLst>
                                      </p:cBhvr>
                                      <p:rCtr x="12100" y="105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6"/>
                                        </p:tgtEl>
                                        <p:attrNameLst>
                                          <p:attrName>ppt_x</p:attrName>
                                          <p:attrName>ppt_y</p:attrName>
                                        </p:attrNameLst>
                                      </p:cBhvr>
                                      <p:rCtr x="21900" y="2700"/>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24"/>
                                        </p:tgtEl>
                                        <p:attrNameLst>
                                          <p:attrName>ppt_x</p:attrName>
                                          <p:attrName>ppt_y</p:attrName>
                                        </p:attrNameLst>
                                      </p:cBhvr>
                                      <p:rCtr x="6600" y="-5900"/>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02CF78-E9E7-4535-B5DE-B66992AC79DB}"/>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2C78DC18-E11C-48FF-BE94-9EC696D82DA9}"/>
</file>

<file path=docProps/app.xml><?xml version="1.0" encoding="utf-8"?>
<Properties xmlns="http://schemas.openxmlformats.org/officeDocument/2006/extended-properties" xmlns:vt="http://schemas.openxmlformats.org/officeDocument/2006/docPropsVTypes">
  <Template>BUILD_Breakout_Template _ SAMPLE for Scott 7.28</Template>
  <TotalTime>4761</TotalTime>
  <Words>2144</Words>
  <Application>Microsoft Office PowerPoint</Application>
  <PresentationFormat>Custom</PresentationFormat>
  <Paragraphs>821</Paragraphs>
  <Slides>36</Slides>
  <Notes>18</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Optimal Cloud Performance with BranchCache</vt:lpstr>
      <vt:lpstr>Problem</vt:lpstr>
      <vt:lpstr>BranchCache</vt:lpstr>
      <vt:lpstr>Opportunity</vt:lpstr>
      <vt:lpstr>Agenda</vt:lpstr>
      <vt:lpstr>Free Cache! How Apps on Windows get caching without code</vt:lpstr>
      <vt:lpstr>The Windows BranchCache Framework</vt:lpstr>
      <vt:lpstr>BranchCache Hosted Cache</vt:lpstr>
      <vt:lpstr>BranchCache Distributed Cache</vt:lpstr>
      <vt:lpstr>What Are These Identifiers?</vt:lpstr>
      <vt:lpstr>Security</vt:lpstr>
      <vt:lpstr>BranchCache Security Model</vt:lpstr>
      <vt:lpstr>Deployment</vt:lpstr>
      <vt:lpstr>BranchCache and HTTP</vt:lpstr>
      <vt:lpstr>New Programs, Protocols and Possibilities How to use the Peer Distribution API</vt:lpstr>
      <vt:lpstr>Peer Distribution on MSDN</vt:lpstr>
      <vt:lpstr>New Protocols and Applications</vt:lpstr>
      <vt:lpstr>Peer Distribution Overview</vt:lpstr>
      <vt:lpstr>HTTP Flow</vt:lpstr>
      <vt:lpstr>Missing Data</vt:lpstr>
      <vt:lpstr>It’s Really Raining Hard Now BranchCache and the public cloud</vt:lpstr>
      <vt:lpstr>PaaS</vt:lpstr>
      <vt:lpstr>BranchCache and Windows Azure Storage</vt:lpstr>
      <vt:lpstr>BranchCache and Azure Storage</vt:lpstr>
      <vt:lpstr>Sharing with Everyone BranchCache appliances and opportunities</vt:lpstr>
      <vt:lpstr>Hosted Cache Offering</vt:lpstr>
      <vt:lpstr>BranchCache Protocols</vt:lpstr>
      <vt:lpstr>Summary</vt:lpstr>
      <vt:lpstr>For more information</vt:lpstr>
      <vt:lpstr>PowerPoint Presentation</vt:lpstr>
      <vt:lpstr>BranchCache and the Public Cloud</vt:lpstr>
      <vt:lpstr>PowerPoint Presentation</vt:lpstr>
      <vt:lpstr>Hosted Cache vs Distributed Cache</vt:lpstr>
      <vt:lpstr>Security Computations</vt:lpstr>
      <vt:lpstr>HTTP/HTTPS Integration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SAC-592T: Optimal Cloud Performance with BranchCache</dc:title>
  <dc:subject>BUILD</dc:subject>
  <dc:creator>Tyler Barton; Andrew Cunningham</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121</cp:revision>
  <cp:lastPrinted>2010-05-11T05:02:34Z</cp:lastPrinted>
  <dcterms:created xsi:type="dcterms:W3CDTF">2011-08-03T21:25:07Z</dcterms:created>
  <dcterms:modified xsi:type="dcterms:W3CDTF">2011-09-15T22:55:15Z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261</vt:lpwstr>
  </property>
  <property fmtid="{D5CDD505-2E9C-101B-9397-08002B2CF9AE}" pid="21" name="Session ID">
    <vt:lpwstr>592</vt:lpwstr>
  </property>
  <property fmtid="{D5CDD505-2E9C-101B-9397-08002B2CF9AE}" pid="22" name="Track">
    <vt:lpwstr>12</vt:lpwstr>
  </property>
  <property fmtid="{D5CDD505-2E9C-101B-9397-08002B2CF9AE}" pid="23" name="Editing/Review Status">
    <vt:lpwstr>Draft</vt:lpwstr>
  </property>
</Properties>
</file>