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Default Extension="tiff" ContentType="image/tiff"/>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2"/>
  </p:notesMasterIdLst>
  <p:handoutMasterIdLst>
    <p:handoutMasterId r:id="rId33"/>
  </p:handoutMasterIdLst>
  <p:sldIdLst>
    <p:sldId id="430" r:id="rId8"/>
    <p:sldId id="516" r:id="rId9"/>
    <p:sldId id="487" r:id="rId10"/>
    <p:sldId id="523" r:id="rId11"/>
    <p:sldId id="510" r:id="rId12"/>
    <p:sldId id="511" r:id="rId13"/>
    <p:sldId id="512" r:id="rId14"/>
    <p:sldId id="519" r:id="rId15"/>
    <p:sldId id="473" r:id="rId16"/>
    <p:sldId id="476" r:id="rId17"/>
    <p:sldId id="464" r:id="rId18"/>
    <p:sldId id="469" r:id="rId19"/>
    <p:sldId id="475" r:id="rId20"/>
    <p:sldId id="462" r:id="rId21"/>
    <p:sldId id="526" r:id="rId22"/>
    <p:sldId id="501" r:id="rId23"/>
    <p:sldId id="460" r:id="rId24"/>
    <p:sldId id="463" r:id="rId25"/>
    <p:sldId id="474" r:id="rId26"/>
    <p:sldId id="514" r:id="rId27"/>
    <p:sldId id="515" r:id="rId28"/>
    <p:sldId id="470" r:id="rId29"/>
    <p:sldId id="271" r:id="rId30"/>
    <p:sldId id="527"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716998-FF24-48E0-A94F-A54878597EDD}">
          <p14:sldIdLst>
            <p14:sldId id="430"/>
            <p14:sldId id="516"/>
            <p14:sldId id="487"/>
            <p14:sldId id="523"/>
            <p14:sldId id="510"/>
            <p14:sldId id="511"/>
            <p14:sldId id="512"/>
          </p14:sldIdLst>
        </p14:section>
        <p14:section name="Improved Management" id="{E76553AD-0F4D-4313-9AA9-EE5E8E01CB8C}">
          <p14:sldIdLst>
            <p14:sldId id="519"/>
            <p14:sldId id="473"/>
            <p14:sldId id="476"/>
            <p14:sldId id="464"/>
            <p14:sldId id="469"/>
            <p14:sldId id="475"/>
            <p14:sldId id="462"/>
          </p14:sldIdLst>
        </p14:section>
        <p14:section name="New Services" id="{A5709AF1-29C8-437F-82CA-967EF6010A69}">
          <p14:sldIdLst>
            <p14:sldId id="526"/>
            <p14:sldId id="501"/>
            <p14:sldId id="460"/>
            <p14:sldId id="463"/>
            <p14:sldId id="474"/>
            <p14:sldId id="514"/>
            <p14:sldId id="515"/>
            <p14:sldId id="470"/>
            <p14:sldId id="271"/>
            <p14:sldId id="527"/>
          </p14:sldIdLst>
        </p14:section>
        <p14:section name="Artifacts" id="{135F700E-8E22-4C51-A610-77079650BAD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23325E"/>
    <a:srgbClr val="457EC1"/>
    <a:srgbClr val="EF4423"/>
    <a:srgbClr val="FFFFFF"/>
    <a:srgbClr val="F8F57B"/>
    <a:srgbClr val="000000"/>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1335" autoAdjust="0"/>
    <p:restoredTop sz="78655"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2.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9:24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48FADE75-EA87-4EFA-8ED4-10630C9A1930}" type="datetime1">
              <a:rPr lang="en-US" smtClean="0"/>
              <a:t>9/15/2011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97381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249204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342533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20044947-2DCF-4B4C-80C4-59DD222FC052}" type="datetime1">
              <a:rPr lang="en-US" smtClean="0"/>
              <a:t>9/15/2011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7350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50" indent="-171450">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1EC63545-BAE1-4AB4-A02F-46AAE87501A0}" type="datetime1">
              <a:rPr lang="en-US" smtClean="0"/>
              <a:t>9/15/2011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001425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3FD94456-ED46-47BB-BB5F-4F56468308EE}" type="datetime1">
              <a:rPr lang="en-US" smtClean="0"/>
              <a:t>9/15/2011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5145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dirty="0"/>
          </a:p>
        </p:txBody>
      </p:sp>
      <p:sp>
        <p:nvSpPr>
          <p:cNvPr id="4" name="Header Placeholder 3"/>
          <p:cNvSpPr>
            <a:spLocks noGrp="1"/>
          </p:cNvSpPr>
          <p:nvPr>
            <p:ph type="hdr" sz="quarter" idx="10"/>
          </p:nvPr>
        </p:nvSpPr>
        <p:spPr/>
        <p:txBody>
          <a:bodyPr/>
          <a:lstStyle/>
          <a:p>
            <a:r>
              <a:rPr lang="en-US" smtClean="0"/>
              <a:t>MIX 11</a:t>
            </a:r>
            <a:endParaRPr lang="en-US" dirty="0"/>
          </a:p>
        </p:txBody>
      </p:sp>
      <p:sp>
        <p:nvSpPr>
          <p:cNvPr id="5" name="Date Placeholder 4"/>
          <p:cNvSpPr>
            <a:spLocks noGrp="1"/>
          </p:cNvSpPr>
          <p:nvPr>
            <p:ph type="dt" idx="11"/>
          </p:nvPr>
        </p:nvSpPr>
        <p:spPr/>
        <p:txBody>
          <a:bodyPr/>
          <a:lstStyle/>
          <a:p>
            <a:fld id="{AAF2F710-3C37-460D-BB83-C367BD0E562E}" type="datetime1">
              <a:rPr lang="en-US" smtClean="0"/>
              <a:t>9/15/2011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65660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959604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765161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9:24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24920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54595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03249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9:24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24920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846761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42251998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8" r:id="rId14"/>
    <p:sldLayoutId id="2147483814"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microsoft.com/oas/default.aspx?gprid=14928&amp;st=1&amp;wfxredirect=1"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arketplace.windowsazure.co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tankster.net/" TargetMode="Externa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windowsazure.com/build"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indowsazure.com/"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hyperlink" Target="http://bit.ly/WAPTKAug201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new in Windows Azure?</a:t>
            </a:r>
            <a:endParaRPr lang="en-US" dirty="0"/>
          </a:p>
        </p:txBody>
      </p:sp>
      <p:sp>
        <p:nvSpPr>
          <p:cNvPr id="3" name="Subtitle 2"/>
          <p:cNvSpPr>
            <a:spLocks noGrp="1"/>
          </p:cNvSpPr>
          <p:nvPr>
            <p:ph type="subTitle" idx="1"/>
          </p:nvPr>
        </p:nvSpPr>
        <p:spPr/>
        <p:txBody>
          <a:bodyPr/>
          <a:lstStyle/>
          <a:p>
            <a:r>
              <a:rPr lang="en-US" dirty="0" smtClean="0">
                <a:latin typeface="+mj-lt"/>
              </a:rPr>
              <a:t>James Conard</a:t>
            </a:r>
          </a:p>
          <a:p>
            <a:r>
              <a:rPr lang="en-US" dirty="0" smtClean="0"/>
              <a:t>Sr. Director</a:t>
            </a:r>
          </a:p>
          <a:p>
            <a:r>
              <a:rPr lang="en-US" dirty="0" smtClean="0"/>
              <a:t>Developer &amp; Platform Evangelism</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SAC-851</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048677" cy="1523494"/>
          </a:xfrm>
        </p:spPr>
        <p:txBody>
          <a:bodyPr/>
          <a:lstStyle/>
          <a:p>
            <a:r>
              <a:rPr lang="en-US" dirty="0" smtClean="0"/>
              <a:t>Service Management</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9429490"/>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Storage - Analytics</a:t>
            </a:r>
            <a:endParaRPr lang="en-US" dirty="0"/>
          </a:p>
        </p:txBody>
      </p:sp>
      <p:sp>
        <p:nvSpPr>
          <p:cNvPr id="3" name="Content Placeholder 2"/>
          <p:cNvSpPr>
            <a:spLocks noGrp="1"/>
          </p:cNvSpPr>
          <p:nvPr>
            <p:ph idx="1"/>
          </p:nvPr>
        </p:nvSpPr>
        <p:spPr>
          <a:xfrm>
            <a:off x="519112" y="1312336"/>
            <a:ext cx="11149013" cy="5281446"/>
          </a:xfrm>
        </p:spPr>
        <p:txBody>
          <a:bodyPr/>
          <a:lstStyle/>
          <a:p>
            <a:r>
              <a:rPr lang="en-US" dirty="0"/>
              <a:t>Analyze and debug your </a:t>
            </a:r>
            <a:r>
              <a:rPr lang="en-US" dirty="0" smtClean="0"/>
              <a:t>Windows Azure Storage usage</a:t>
            </a:r>
            <a:endParaRPr lang="en-US" dirty="0"/>
          </a:p>
          <a:p>
            <a:r>
              <a:rPr lang="en-US" dirty="0" smtClean="0"/>
              <a:t>Logs</a:t>
            </a:r>
          </a:p>
          <a:p>
            <a:pPr lvl="1"/>
            <a:r>
              <a:rPr lang="en-US" dirty="0" smtClean="0"/>
              <a:t>Understand </a:t>
            </a:r>
            <a:r>
              <a:rPr lang="en-US" dirty="0"/>
              <a:t>and debug </a:t>
            </a:r>
            <a:r>
              <a:rPr lang="en-US" dirty="0" smtClean="0"/>
              <a:t>your storage usage</a:t>
            </a:r>
          </a:p>
          <a:p>
            <a:pPr lvl="1"/>
            <a:r>
              <a:rPr lang="en-US" dirty="0" smtClean="0"/>
              <a:t>Record the meta information for all executed requests to a storage account to files in blob storage</a:t>
            </a:r>
          </a:p>
          <a:p>
            <a:r>
              <a:rPr lang="en-US" dirty="0" smtClean="0"/>
              <a:t>Metrics </a:t>
            </a:r>
          </a:p>
          <a:p>
            <a:pPr lvl="1"/>
            <a:r>
              <a:rPr lang="en-US" dirty="0" smtClean="0"/>
              <a:t>Get </a:t>
            </a:r>
            <a:r>
              <a:rPr lang="en-US" dirty="0"/>
              <a:t>a summary of key statistics </a:t>
            </a:r>
            <a:r>
              <a:rPr lang="en-US" dirty="0" smtClean="0"/>
              <a:t>for Blobs</a:t>
            </a:r>
            <a:r>
              <a:rPr lang="en-US" dirty="0"/>
              <a:t>, Tables and </a:t>
            </a:r>
            <a:r>
              <a:rPr lang="en-US" dirty="0" smtClean="0"/>
              <a:t>Queues</a:t>
            </a:r>
          </a:p>
          <a:p>
            <a:pPr lvl="1"/>
            <a:r>
              <a:rPr lang="en-US" dirty="0" smtClean="0"/>
              <a:t>Record hourly aggregated summary of all transactions and daily capacity utilized for a storage account</a:t>
            </a:r>
          </a:p>
          <a:p>
            <a:r>
              <a:rPr lang="en-US" dirty="0" smtClean="0"/>
              <a:t>Auto </a:t>
            </a:r>
            <a:r>
              <a:rPr lang="en-US" dirty="0"/>
              <a:t>cleanup using retention policy defined in days</a:t>
            </a:r>
          </a:p>
          <a:p>
            <a:endParaRPr lang="en-US" dirty="0"/>
          </a:p>
        </p:txBody>
      </p:sp>
      <p:sp>
        <p:nvSpPr>
          <p:cNvPr id="4" name="Rectangle 3"/>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a:gradFill>
                  <a:gsLst>
                    <a:gs pos="0">
                      <a:schemeClr val="tx1"/>
                    </a:gs>
                    <a:gs pos="100000">
                      <a:schemeClr val="tx1"/>
                    </a:gs>
                  </a:gsLst>
                  <a:lin ang="5400000" scaled="0"/>
                </a:gradFill>
                <a:latin typeface="+mj-lt"/>
              </a:rPr>
              <a:t>Inside Windows Azure Storage: What's New and Under the Hood Deep Dive </a:t>
            </a:r>
          </a:p>
        </p:txBody>
      </p:sp>
      <p:sp>
        <p:nvSpPr>
          <p:cNvPr id="5" name="Rectangle 4"/>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40440355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048677" cy="1523494"/>
          </a:xfrm>
        </p:spPr>
        <p:txBody>
          <a:bodyPr/>
          <a:lstStyle/>
          <a:p>
            <a:r>
              <a:rPr lang="en-US" dirty="0" smtClean="0"/>
              <a:t>Storage Analytics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4837401"/>
      </p:ext>
    </p:extLst>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Azure Database Enhancements</a:t>
            </a:r>
            <a:endParaRPr lang="en-US" dirty="0"/>
          </a:p>
        </p:txBody>
      </p:sp>
      <p:sp>
        <p:nvSpPr>
          <p:cNvPr id="3" name="Content Placeholder 2"/>
          <p:cNvSpPr>
            <a:spLocks noGrp="1"/>
          </p:cNvSpPr>
          <p:nvPr>
            <p:ph idx="1"/>
          </p:nvPr>
        </p:nvSpPr>
        <p:spPr>
          <a:xfrm>
            <a:off x="519112" y="1126072"/>
            <a:ext cx="11149013" cy="5127558"/>
          </a:xfrm>
        </p:spPr>
        <p:txBody>
          <a:bodyPr/>
          <a:lstStyle/>
          <a:p>
            <a:r>
              <a:rPr lang="en-US" sz="2800" dirty="0" smtClean="0"/>
              <a:t>SQL Azure Import/Export</a:t>
            </a:r>
          </a:p>
          <a:p>
            <a:pPr lvl="1"/>
            <a:r>
              <a:rPr lang="en-US" sz="2400" dirty="0" smtClean="0"/>
              <a:t>Import and export schema and data using a single .</a:t>
            </a:r>
            <a:r>
              <a:rPr lang="en-US" sz="2400" dirty="0" err="1" smtClean="0"/>
              <a:t>bacpac</a:t>
            </a:r>
            <a:r>
              <a:rPr lang="en-US" sz="2400" dirty="0" smtClean="0"/>
              <a:t> file</a:t>
            </a:r>
          </a:p>
          <a:p>
            <a:pPr lvl="1"/>
            <a:r>
              <a:rPr lang="en-US" sz="2400" dirty="0" smtClean="0"/>
              <a:t>Archive directly </a:t>
            </a:r>
            <a:r>
              <a:rPr lang="en-US" sz="2400" dirty="0"/>
              <a:t>to BLOB </a:t>
            </a:r>
            <a:r>
              <a:rPr lang="en-US" sz="2400" dirty="0" smtClean="0"/>
              <a:t>storage</a:t>
            </a:r>
          </a:p>
          <a:p>
            <a:pPr lvl="1"/>
            <a:r>
              <a:rPr lang="en-US" sz="2400" dirty="0" smtClean="0"/>
              <a:t>Migrate SQL Server schema and data to SQL Azure</a:t>
            </a:r>
          </a:p>
          <a:p>
            <a:r>
              <a:rPr lang="en-US" sz="2800" dirty="0" smtClean="0"/>
              <a:t>Multiple servers/subscription</a:t>
            </a:r>
          </a:p>
          <a:p>
            <a:pPr lvl="1"/>
            <a:r>
              <a:rPr lang="en-US" sz="2400" dirty="0" smtClean="0"/>
              <a:t>Create new logical servers within the same subscription </a:t>
            </a:r>
          </a:p>
          <a:p>
            <a:pPr lvl="1"/>
            <a:r>
              <a:rPr lang="en-US" sz="2400" dirty="0" smtClean="0"/>
              <a:t>Up </a:t>
            </a:r>
            <a:r>
              <a:rPr lang="en-US" sz="2400" dirty="0"/>
              <a:t>to 6 servers per subscription </a:t>
            </a:r>
            <a:r>
              <a:rPr lang="en-US" sz="2400" dirty="0" smtClean="0"/>
              <a:t>&amp; 150 </a:t>
            </a:r>
            <a:r>
              <a:rPr lang="en-US" sz="2400" dirty="0"/>
              <a:t>databases in each SQL Azure </a:t>
            </a:r>
            <a:r>
              <a:rPr lang="en-US" sz="2400" dirty="0" smtClean="0"/>
              <a:t>server</a:t>
            </a:r>
          </a:p>
          <a:p>
            <a:r>
              <a:rPr lang="en-US" sz="2800" dirty="0" smtClean="0"/>
              <a:t>Service Management API</a:t>
            </a:r>
          </a:p>
          <a:p>
            <a:pPr lvl="1"/>
            <a:r>
              <a:rPr lang="en-US" sz="2400" dirty="0" smtClean="0"/>
              <a:t>REST API for managing SQL Azure Servers &amp; Firewall rules programmatically</a:t>
            </a:r>
          </a:p>
          <a:p>
            <a:pPr lvl="1"/>
            <a:r>
              <a:rPr lang="en-US" sz="2400" dirty="0"/>
              <a:t>Uses </a:t>
            </a:r>
            <a:r>
              <a:rPr lang="en-US" sz="2400" dirty="0" smtClean="0"/>
              <a:t>X509 </a:t>
            </a:r>
            <a:r>
              <a:rPr lang="en-US" sz="2400" dirty="0"/>
              <a:t>client certificates for </a:t>
            </a:r>
            <a:r>
              <a:rPr lang="en-US" sz="2400" dirty="0" smtClean="0"/>
              <a:t>authentication – just like Windows Azure</a:t>
            </a:r>
          </a:p>
          <a:p>
            <a:r>
              <a:rPr lang="en-US" sz="2800" dirty="0" smtClean="0"/>
              <a:t>Full </a:t>
            </a:r>
            <a:r>
              <a:rPr lang="en-US" sz="2800" dirty="0"/>
              <a:t>DAC </a:t>
            </a:r>
            <a:r>
              <a:rPr lang="en-US" sz="2800" dirty="0" smtClean="0"/>
              <a:t>1.1 support including in-place upgrades of database schemas</a:t>
            </a:r>
          </a:p>
          <a:p>
            <a:r>
              <a:rPr lang="en-US" sz="2800" dirty="0" smtClean="0"/>
              <a:t>Co-admins!</a:t>
            </a:r>
          </a:p>
        </p:txBody>
      </p:sp>
    </p:spTree>
    <p:extLst>
      <p:ext uri="{BB962C8B-B14F-4D97-AF65-F5344CB8AC3E}">
        <p14:creationId xmlns:p14="http://schemas.microsoft.com/office/powerpoint/2010/main" val="1271093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048677" cy="1523494"/>
          </a:xfrm>
        </p:spPr>
        <p:txBody>
          <a:bodyPr/>
          <a:lstStyle/>
          <a:p>
            <a:r>
              <a:rPr lang="en-US" dirty="0" smtClean="0"/>
              <a:t>SQL Azure Database Enhancements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44096058"/>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2905" y="2417750"/>
            <a:ext cx="3665622" cy="2117829"/>
            <a:chOff x="471767" y="1714204"/>
            <a:chExt cx="3665622" cy="3793956"/>
          </a:xfrm>
        </p:grpSpPr>
        <p:sp>
          <p:nvSpPr>
            <p:cNvPr id="10" name="Rectangle 9"/>
            <p:cNvSpPr/>
            <p:nvPr/>
          </p:nvSpPr>
          <p:spPr bwMode="auto">
            <a:xfrm>
              <a:off x="479789" y="1714204"/>
              <a:ext cx="3657600" cy="3657600"/>
            </a:xfrm>
            <a:prstGeom prst="rect">
              <a:avLst/>
            </a:prstGeom>
            <a:solidFill>
              <a:srgbClr val="2332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Development Enhancements</a:t>
              </a:r>
              <a:endParaRPr lang="en-US" sz="3200" dirty="0" smtClean="0">
                <a:gradFill>
                  <a:gsLst>
                    <a:gs pos="0">
                      <a:schemeClr val="tx1"/>
                    </a:gs>
                    <a:gs pos="100000">
                      <a:schemeClr val="tx1"/>
                    </a:gs>
                  </a:gsLst>
                  <a:lin ang="5400000" scaled="0"/>
                </a:gradFill>
              </a:endParaRPr>
            </a:p>
          </p:txBody>
        </p:sp>
      </p:grpSp>
      <p:grpSp>
        <p:nvGrpSpPr>
          <p:cNvPr id="3" name="Group 2"/>
          <p:cNvGrpSpPr/>
          <p:nvPr/>
        </p:nvGrpSpPr>
        <p:grpSpPr>
          <a:xfrm>
            <a:off x="4261601" y="2417750"/>
            <a:ext cx="3665622" cy="2117829"/>
            <a:chOff x="4426943" y="1714204"/>
            <a:chExt cx="3665622" cy="3793956"/>
          </a:xfrm>
        </p:grpSpPr>
        <p:sp>
          <p:nvSpPr>
            <p:cNvPr id="11" name="Rectangle 10"/>
            <p:cNvSpPr/>
            <p:nvPr/>
          </p:nvSpPr>
          <p:spPr bwMode="auto">
            <a:xfrm>
              <a:off x="4434965" y="1714204"/>
              <a:ext cx="3657600" cy="3657600"/>
            </a:xfrm>
            <a:prstGeom prst="rect">
              <a:avLst/>
            </a:prstGeom>
            <a:solidFill>
              <a:srgbClr val="2332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Manageability Enhancements</a:t>
              </a:r>
              <a:endParaRPr lang="en-US" sz="3200" dirty="0" smtClean="0">
                <a:gradFill>
                  <a:gsLst>
                    <a:gs pos="0">
                      <a:schemeClr val="tx1"/>
                    </a:gs>
                    <a:gs pos="100000">
                      <a:schemeClr val="tx1"/>
                    </a:gs>
                  </a:gsLst>
                  <a:lin ang="5400000" scaled="0"/>
                </a:gradFill>
              </a:endParaRPr>
            </a:p>
          </p:txBody>
        </p:sp>
      </p:grpSp>
      <p:grpSp>
        <p:nvGrpSpPr>
          <p:cNvPr id="13" name="Group 12"/>
          <p:cNvGrpSpPr/>
          <p:nvPr/>
        </p:nvGrpSpPr>
        <p:grpSpPr>
          <a:xfrm>
            <a:off x="8236895" y="2417750"/>
            <a:ext cx="3665622" cy="2117829"/>
            <a:chOff x="8385757" y="1714204"/>
            <a:chExt cx="3665622" cy="3793956"/>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New &amp; Enhanced Services</a:t>
              </a:r>
              <a:endParaRPr lang="en-US" sz="3200" b="1" dirty="0">
                <a:solidFill>
                  <a:schemeClr val="tx1"/>
                </a:solidFill>
                <a:latin typeface="Segoe UI Light" pitchFamily="34" charset="0"/>
              </a:endParaRP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17398043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Storage - Geo-replication</a:t>
            </a:r>
            <a:endParaRPr lang="en-US" dirty="0"/>
          </a:p>
        </p:txBody>
      </p:sp>
      <p:sp>
        <p:nvSpPr>
          <p:cNvPr id="3" name="Text Placeholder 2"/>
          <p:cNvSpPr>
            <a:spLocks noGrp="1"/>
          </p:cNvSpPr>
          <p:nvPr>
            <p:ph type="body" sz="quarter" idx="10"/>
          </p:nvPr>
        </p:nvSpPr>
        <p:spPr>
          <a:xfrm>
            <a:off x="519114" y="1447800"/>
            <a:ext cx="11149012" cy="3902607"/>
          </a:xfrm>
        </p:spPr>
        <p:txBody>
          <a:bodyPr/>
          <a:lstStyle/>
          <a:p>
            <a:r>
              <a:rPr lang="en-US" dirty="0" smtClean="0"/>
              <a:t>All Windows Azure Blob and Table data geo-replicated within US, with Europe, or within Asia across two centers 100s miles apart from each other</a:t>
            </a:r>
          </a:p>
          <a:p>
            <a:pPr lvl="1"/>
            <a:r>
              <a:rPr lang="en-US" dirty="0" smtClean="0"/>
              <a:t>Data is not replicated across regions</a:t>
            </a:r>
          </a:p>
          <a:p>
            <a:r>
              <a:rPr lang="en-US" dirty="0" smtClean="0"/>
              <a:t>Asynchronous replication off critical path of live requests</a:t>
            </a:r>
          </a:p>
          <a:p>
            <a:r>
              <a:rPr lang="en-US" dirty="0" smtClean="0"/>
              <a:t>Geo-replication enabled by default for all storage accounts</a:t>
            </a:r>
          </a:p>
          <a:p>
            <a:pPr lvl="1"/>
            <a:r>
              <a:rPr lang="en-US" dirty="0" smtClean="0"/>
              <a:t>To disable geo-rep, contact </a:t>
            </a:r>
            <a:r>
              <a:rPr lang="en-US" dirty="0" smtClean="0">
                <a:hlinkClick r:id="rId3"/>
              </a:rPr>
              <a:t>Microsoft Windows Azure Support</a:t>
            </a:r>
            <a:endParaRPr lang="en-US" dirty="0" smtClean="0"/>
          </a:p>
          <a:p>
            <a:r>
              <a:rPr lang="en-US" dirty="0" smtClean="0"/>
              <a:t>Geo-replication included in current price of storage</a:t>
            </a:r>
          </a:p>
        </p:txBody>
      </p:sp>
      <p:sp>
        <p:nvSpPr>
          <p:cNvPr id="4" name="Rectangle 3"/>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a:gradFill>
                  <a:gsLst>
                    <a:gs pos="0">
                      <a:schemeClr val="tx1"/>
                    </a:gs>
                    <a:gs pos="100000">
                      <a:schemeClr val="tx1"/>
                    </a:gs>
                  </a:gsLst>
                  <a:lin ang="5400000" scaled="0"/>
                </a:gradFill>
                <a:latin typeface="+mj-lt"/>
              </a:rPr>
              <a:t>Inside Windows Azure Storage: What's New and Under the Hood Deep Dive </a:t>
            </a:r>
          </a:p>
        </p:txBody>
      </p:sp>
      <p:sp>
        <p:nvSpPr>
          <p:cNvPr id="5" name="Rectangle 4"/>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1885223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Bus September Release</a:t>
            </a:r>
            <a:endParaRPr lang="en-US" dirty="0"/>
          </a:p>
        </p:txBody>
      </p:sp>
      <p:sp>
        <p:nvSpPr>
          <p:cNvPr id="3" name="Content Placeholder 2"/>
          <p:cNvSpPr>
            <a:spLocks noGrp="1"/>
          </p:cNvSpPr>
          <p:nvPr>
            <p:ph idx="1"/>
          </p:nvPr>
        </p:nvSpPr>
        <p:spPr>
          <a:xfrm>
            <a:off x="519112" y="1210055"/>
            <a:ext cx="11149013" cy="5059847"/>
          </a:xfrm>
        </p:spPr>
        <p:txBody>
          <a:bodyPr/>
          <a:lstStyle/>
          <a:p>
            <a:r>
              <a:rPr lang="en-US" sz="2800" dirty="0" smtClean="0"/>
              <a:t>Queues</a:t>
            </a:r>
          </a:p>
          <a:p>
            <a:pPr lvl="1"/>
            <a:r>
              <a:rPr lang="en-US" sz="2400" dirty="0"/>
              <a:t>Reliable, durable storage – up to 1GB per </a:t>
            </a:r>
            <a:r>
              <a:rPr lang="en-US" sz="2400" dirty="0" smtClean="0"/>
              <a:t>Queue</a:t>
            </a:r>
            <a:endParaRPr lang="en-US" sz="2400" dirty="0"/>
          </a:p>
          <a:p>
            <a:pPr lvl="1"/>
            <a:r>
              <a:rPr lang="en-US" sz="2400" dirty="0" smtClean="0"/>
              <a:t>Balance </a:t>
            </a:r>
            <a:r>
              <a:rPr lang="en-US" sz="2400" dirty="0"/>
              <a:t>Work Across a Pool of Workers</a:t>
            </a:r>
          </a:p>
          <a:p>
            <a:pPr lvl="1"/>
            <a:r>
              <a:rPr lang="en-US" sz="2400" dirty="0" smtClean="0"/>
              <a:t>Publish </a:t>
            </a:r>
            <a:r>
              <a:rPr lang="en-US" sz="2400" dirty="0"/>
              <a:t>Work To Workers That Are Temporarily Offline</a:t>
            </a:r>
          </a:p>
          <a:p>
            <a:pPr lvl="1"/>
            <a:r>
              <a:rPr lang="en-US" sz="2400" dirty="0"/>
              <a:t>Enable Scheduled Batch </a:t>
            </a:r>
            <a:r>
              <a:rPr lang="en-US" sz="2400" dirty="0" smtClean="0"/>
              <a:t>Processing</a:t>
            </a:r>
            <a:endParaRPr lang="en-US" sz="2400" dirty="0"/>
          </a:p>
          <a:p>
            <a:r>
              <a:rPr lang="en-US" sz="2800" dirty="0" smtClean="0"/>
              <a:t>Topics</a:t>
            </a:r>
            <a:endParaRPr lang="en-US" sz="2800" dirty="0"/>
          </a:p>
          <a:p>
            <a:pPr lvl="1"/>
            <a:r>
              <a:rPr lang="en-US" sz="2400" dirty="0" smtClean="0"/>
              <a:t>All the features of Queues + Publish / Subscribe</a:t>
            </a:r>
          </a:p>
          <a:p>
            <a:pPr lvl="1"/>
            <a:r>
              <a:rPr lang="en-US" sz="2400" dirty="0"/>
              <a:t>Publish Events To Many Subscribers</a:t>
            </a:r>
          </a:p>
          <a:p>
            <a:pPr lvl="1"/>
            <a:r>
              <a:rPr lang="en-US" sz="2400" dirty="0"/>
              <a:t>Rules </a:t>
            </a:r>
            <a:r>
              <a:rPr lang="en-US" sz="2400" dirty="0" smtClean="0"/>
              <a:t>to select messages </a:t>
            </a:r>
            <a:r>
              <a:rPr lang="en-US" sz="2400" dirty="0"/>
              <a:t>based on conditions</a:t>
            </a:r>
          </a:p>
          <a:p>
            <a:pPr lvl="1"/>
            <a:r>
              <a:rPr lang="en-US" sz="2400" dirty="0" smtClean="0"/>
              <a:t>Subscriptions </a:t>
            </a:r>
            <a:r>
              <a:rPr lang="en-US" sz="2400" dirty="0"/>
              <a:t>can have filters and </a:t>
            </a:r>
            <a:r>
              <a:rPr lang="en-US" sz="2400" dirty="0" smtClean="0"/>
              <a:t>actions</a:t>
            </a:r>
          </a:p>
          <a:p>
            <a:r>
              <a:rPr lang="en-US" sz="2800" dirty="0"/>
              <a:t>Messaging API, WCF, and HTTP/REST </a:t>
            </a:r>
            <a:r>
              <a:rPr lang="en-US" sz="2800" dirty="0" smtClean="0"/>
              <a:t>Interfaces</a:t>
            </a:r>
          </a:p>
          <a:p>
            <a:r>
              <a:rPr lang="en-US" sz="2800" dirty="0" smtClean="0"/>
              <a:t>Now available!</a:t>
            </a:r>
            <a:endParaRPr lang="en-US" sz="2800" dirty="0"/>
          </a:p>
        </p:txBody>
      </p:sp>
      <p:sp>
        <p:nvSpPr>
          <p:cNvPr id="4" name="Rectangle 3"/>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b="1" dirty="0">
                <a:gradFill>
                  <a:gsLst>
                    <a:gs pos="0">
                      <a:schemeClr val="tx1"/>
                    </a:gs>
                    <a:gs pos="100000">
                      <a:schemeClr val="tx1"/>
                    </a:gs>
                  </a:gsLst>
                  <a:lin ang="5400000" scaled="0"/>
                </a:gradFill>
                <a:latin typeface="+mj-lt"/>
              </a:rPr>
              <a:t>Building Loosely Coupled Applications with Windows Azure Service Bus Topics and </a:t>
            </a:r>
            <a:r>
              <a:rPr lang="en-US" sz="1400" b="1" dirty="0" smtClean="0">
                <a:gradFill>
                  <a:gsLst>
                    <a:gs pos="0">
                      <a:schemeClr val="tx1"/>
                    </a:gs>
                    <a:gs pos="100000">
                      <a:schemeClr val="tx1"/>
                    </a:gs>
                  </a:gsLst>
                  <a:lin ang="5400000" scaled="0"/>
                </a:gradFill>
                <a:latin typeface="+mj-lt"/>
              </a:rPr>
              <a:t>Queues</a:t>
            </a:r>
            <a:endParaRPr lang="en-US" sz="1400" b="1" dirty="0">
              <a:gradFill>
                <a:gsLst>
                  <a:gs pos="0">
                    <a:schemeClr val="tx1"/>
                  </a:gs>
                  <a:gs pos="100000">
                    <a:schemeClr val="tx1"/>
                  </a:gs>
                </a:gsLst>
                <a:lin ang="5400000" scaled="0"/>
              </a:gradFill>
              <a:latin typeface="+mj-lt"/>
            </a:endParaRPr>
          </a:p>
        </p:txBody>
      </p:sp>
      <p:sp>
        <p:nvSpPr>
          <p:cNvPr id="5" name="Rectangle 4"/>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2621615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048677" cy="1523494"/>
          </a:xfrm>
        </p:spPr>
        <p:txBody>
          <a:bodyPr/>
          <a:lstStyle/>
          <a:p>
            <a:r>
              <a:rPr lang="en-US" dirty="0" smtClean="0"/>
              <a:t>Service Bus September Release</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8751099"/>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Marketplace</a:t>
            </a:r>
            <a:endParaRPr lang="en-US" dirty="0"/>
          </a:p>
        </p:txBody>
      </p:sp>
      <p:sp>
        <p:nvSpPr>
          <p:cNvPr id="6" name="Content Placeholder 5"/>
          <p:cNvSpPr>
            <a:spLocks noGrp="1"/>
          </p:cNvSpPr>
          <p:nvPr>
            <p:ph idx="1"/>
          </p:nvPr>
        </p:nvSpPr>
        <p:spPr>
          <a:xfrm>
            <a:off x="519112" y="1447799"/>
            <a:ext cx="10532515" cy="3841052"/>
          </a:xfrm>
        </p:spPr>
        <p:txBody>
          <a:bodyPr/>
          <a:lstStyle/>
          <a:p>
            <a:r>
              <a:rPr lang="en-US" sz="2800" dirty="0" smtClean="0"/>
              <a:t>Discover and purchase apps &amp; datasets</a:t>
            </a:r>
          </a:p>
          <a:p>
            <a:pPr lvl="1"/>
            <a:r>
              <a:rPr lang="en-US" sz="2400" dirty="0" smtClean="0"/>
              <a:t>Subscription-based access to apps</a:t>
            </a:r>
          </a:p>
          <a:p>
            <a:pPr lvl="1"/>
            <a:r>
              <a:rPr lang="en-US" sz="2400" dirty="0" smtClean="0"/>
              <a:t>Apps can be paid or unpaid</a:t>
            </a:r>
          </a:p>
          <a:p>
            <a:r>
              <a:rPr lang="en-US" sz="2800" dirty="0" smtClean="0"/>
              <a:t>App qualifications:</a:t>
            </a:r>
          </a:p>
          <a:p>
            <a:pPr lvl="1"/>
            <a:r>
              <a:rPr lang="en-US" sz="2400" dirty="0" err="1" smtClean="0"/>
              <a:t>SaaS</a:t>
            </a:r>
            <a:r>
              <a:rPr lang="en-US" sz="2400" dirty="0" smtClean="0"/>
              <a:t> applications</a:t>
            </a:r>
          </a:p>
          <a:p>
            <a:pPr lvl="1"/>
            <a:r>
              <a:rPr lang="en-US" sz="2400" dirty="0" smtClean="0"/>
              <a:t>Must be commercially available</a:t>
            </a:r>
          </a:p>
          <a:p>
            <a:pPr lvl="1"/>
            <a:r>
              <a:rPr lang="en-US" sz="2400" dirty="0" smtClean="0"/>
              <a:t>Paid apps need to provide endpoints for provisioning &amp; cancelation</a:t>
            </a:r>
          </a:p>
          <a:p>
            <a:r>
              <a:rPr lang="en-US" sz="2800" dirty="0" smtClean="0"/>
              <a:t>Adding 25 new countries on October 6</a:t>
            </a:r>
            <a:r>
              <a:rPr lang="en-US" sz="2800" baseline="30000" dirty="0" smtClean="0"/>
              <a:t>th</a:t>
            </a:r>
            <a:endParaRPr lang="en-US" sz="2800" dirty="0" smtClean="0"/>
          </a:p>
          <a:p>
            <a:r>
              <a:rPr lang="en-US" sz="2800" dirty="0">
                <a:hlinkClick r:id="rId3"/>
              </a:rPr>
              <a:t>https://</a:t>
            </a:r>
            <a:r>
              <a:rPr lang="en-US" sz="2800" dirty="0" smtClean="0">
                <a:hlinkClick r:id="rId3"/>
              </a:rPr>
              <a:t>marketplace.windowsazure.com</a:t>
            </a:r>
            <a:r>
              <a:rPr lang="en-US" sz="2800" dirty="0"/>
              <a:t> </a:t>
            </a:r>
            <a:endParaRPr lang="en-US" sz="2800" dirty="0" smtClean="0"/>
          </a:p>
        </p:txBody>
      </p:sp>
    </p:spTree>
    <p:extLst>
      <p:ext uri="{BB962C8B-B14F-4D97-AF65-F5344CB8AC3E}">
        <p14:creationId xmlns:p14="http://schemas.microsoft.com/office/powerpoint/2010/main" val="21809288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Platform Core Services</a:t>
            </a:r>
            <a:endParaRPr lang="en-US" dirty="0"/>
          </a:p>
        </p:txBody>
      </p:sp>
      <p:sp>
        <p:nvSpPr>
          <p:cNvPr id="13" name="Content Placeholder 2"/>
          <p:cNvSpPr>
            <a:spLocks noGrp="1"/>
          </p:cNvSpPr>
          <p:nvPr>
            <p:ph idx="1"/>
          </p:nvPr>
        </p:nvSpPr>
        <p:spPr>
          <a:xfrm>
            <a:off x="3656012" y="1295400"/>
            <a:ext cx="8534400" cy="1526572"/>
          </a:xfrm>
        </p:spPr>
        <p:txBody>
          <a:bodyPr/>
          <a:lstStyle/>
          <a:p>
            <a:r>
              <a:rPr lang="en-US" dirty="0" smtClean="0"/>
              <a:t>Scalable environment for running code</a:t>
            </a:r>
          </a:p>
          <a:p>
            <a:r>
              <a:rPr lang="en-US" dirty="0" smtClean="0"/>
              <a:t>Enables .NET, C++, PHP, Ruby, Python, …</a:t>
            </a:r>
          </a:p>
          <a:p>
            <a:r>
              <a:rPr lang="en-US" dirty="0" smtClean="0"/>
              <a:t>Automated service management</a:t>
            </a:r>
          </a:p>
        </p:txBody>
      </p:sp>
      <p:sp>
        <p:nvSpPr>
          <p:cNvPr id="14" name="Content Placeholder 2"/>
          <p:cNvSpPr txBox="1">
            <a:spLocks/>
          </p:cNvSpPr>
          <p:nvPr/>
        </p:nvSpPr>
        <p:spPr>
          <a:xfrm>
            <a:off x="3654425" y="3282315"/>
            <a:ext cx="8534400" cy="152657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US" dirty="0" smtClean="0"/>
              <a:t>Scalable and highly available cloud storage</a:t>
            </a:r>
          </a:p>
          <a:p>
            <a:pPr>
              <a:buFont typeface="Arial" pitchFamily="34" charset="0"/>
              <a:buChar char="•"/>
            </a:pPr>
            <a:r>
              <a:rPr lang="en-US" dirty="0" smtClean="0"/>
              <a:t>Blobs, Tables, Queues, Drives</a:t>
            </a:r>
          </a:p>
          <a:p>
            <a:pPr>
              <a:buFont typeface="Arial" pitchFamily="34" charset="0"/>
              <a:buChar char="•"/>
            </a:pPr>
            <a:r>
              <a:rPr lang="en-US" dirty="0" smtClean="0"/>
              <a:t>REST APIs and client libraries</a:t>
            </a:r>
          </a:p>
        </p:txBody>
      </p:sp>
      <p:sp>
        <p:nvSpPr>
          <p:cNvPr id="15" name="Content Placeholder 2"/>
          <p:cNvSpPr txBox="1">
            <a:spLocks/>
          </p:cNvSpPr>
          <p:nvPr/>
        </p:nvSpPr>
        <p:spPr>
          <a:xfrm>
            <a:off x="3656012" y="5415915"/>
            <a:ext cx="8534400" cy="984885"/>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en-US" dirty="0" smtClean="0"/>
              <a:t>SQL Relational Database</a:t>
            </a:r>
          </a:p>
          <a:p>
            <a:pPr>
              <a:buFont typeface="Arial" pitchFamily="34" charset="0"/>
              <a:buChar char="•"/>
            </a:pPr>
            <a:r>
              <a:rPr lang="en-US" dirty="0" smtClean="0"/>
              <a:t>Familiar programming model &amp; tools</a:t>
            </a:r>
          </a:p>
        </p:txBody>
      </p:sp>
      <p:grpSp>
        <p:nvGrpSpPr>
          <p:cNvPr id="7" name="Group 6"/>
          <p:cNvGrpSpPr/>
          <p:nvPr/>
        </p:nvGrpSpPr>
        <p:grpSpPr>
          <a:xfrm>
            <a:off x="510118" y="1609098"/>
            <a:ext cx="3296133" cy="749206"/>
            <a:chOff x="510118" y="1609098"/>
            <a:chExt cx="3296133" cy="749206"/>
          </a:xfrm>
        </p:grpSpPr>
        <p:sp>
          <p:nvSpPr>
            <p:cNvPr id="4" name="TextBox 3"/>
            <p:cNvSpPr txBox="1"/>
            <p:nvPr/>
          </p:nvSpPr>
          <p:spPr>
            <a:xfrm>
              <a:off x="1545651" y="1719430"/>
              <a:ext cx="2260600"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Compute</a:t>
              </a:r>
            </a:p>
          </p:txBody>
        </p:sp>
        <p:pic>
          <p:nvPicPr>
            <p:cNvPr id="16" name="Picture 15" descr="compute.png"/>
            <p:cNvPicPr>
              <a:picLocks noChangeAspect="1"/>
            </p:cNvPicPr>
            <p:nvPr/>
          </p:nvPicPr>
          <p:blipFill>
            <a:blip r:embed="rId5">
              <a:lum bright="100000" contrast="100000"/>
            </a:blip>
            <a:stretch>
              <a:fillRect/>
            </a:stretch>
          </p:blipFill>
          <p:spPr>
            <a:xfrm>
              <a:off x="510118" y="1609098"/>
              <a:ext cx="761905" cy="749206"/>
            </a:xfrm>
            <a:prstGeom prst="rect">
              <a:avLst/>
            </a:prstGeom>
          </p:spPr>
        </p:pic>
      </p:grpSp>
      <p:grpSp>
        <p:nvGrpSpPr>
          <p:cNvPr id="9" name="Group 8"/>
          <p:cNvGrpSpPr/>
          <p:nvPr/>
        </p:nvGrpSpPr>
        <p:grpSpPr>
          <a:xfrm>
            <a:off x="535065" y="5464648"/>
            <a:ext cx="3271186" cy="660318"/>
            <a:chOff x="535065" y="5464648"/>
            <a:chExt cx="3271186" cy="660318"/>
          </a:xfrm>
        </p:grpSpPr>
        <p:sp>
          <p:nvSpPr>
            <p:cNvPr id="11" name="TextBox 10"/>
            <p:cNvSpPr txBox="1"/>
            <p:nvPr/>
          </p:nvSpPr>
          <p:spPr>
            <a:xfrm>
              <a:off x="1545651" y="5548586"/>
              <a:ext cx="2260600"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Database</a:t>
              </a:r>
            </a:p>
          </p:txBody>
        </p:sp>
        <p:pic>
          <p:nvPicPr>
            <p:cNvPr id="17" name="Picture 16" descr="database.png"/>
            <p:cNvPicPr>
              <a:picLocks noChangeAspect="1"/>
            </p:cNvPicPr>
            <p:nvPr/>
          </p:nvPicPr>
          <p:blipFill>
            <a:blip r:embed="rId6">
              <a:lum bright="100000" contrast="100000"/>
            </a:blip>
            <a:stretch>
              <a:fillRect/>
            </a:stretch>
          </p:blipFill>
          <p:spPr>
            <a:xfrm>
              <a:off x="535065" y="5464648"/>
              <a:ext cx="711111" cy="660318"/>
            </a:xfrm>
            <a:prstGeom prst="rect">
              <a:avLst/>
            </a:prstGeom>
          </p:spPr>
        </p:pic>
      </p:grpSp>
      <p:grpSp>
        <p:nvGrpSpPr>
          <p:cNvPr id="8" name="Group 7"/>
          <p:cNvGrpSpPr/>
          <p:nvPr/>
        </p:nvGrpSpPr>
        <p:grpSpPr>
          <a:xfrm>
            <a:off x="597057" y="3541814"/>
            <a:ext cx="3209194" cy="676600"/>
            <a:chOff x="597057" y="3541814"/>
            <a:chExt cx="3209194" cy="676600"/>
          </a:xfrm>
        </p:grpSpPr>
        <p:sp>
          <p:nvSpPr>
            <p:cNvPr id="10" name="TextBox 9"/>
            <p:cNvSpPr txBox="1"/>
            <p:nvPr/>
          </p:nvSpPr>
          <p:spPr>
            <a:xfrm>
              <a:off x="1545651" y="3661209"/>
              <a:ext cx="2260600"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Storage</a:t>
              </a:r>
            </a:p>
          </p:txBody>
        </p:sp>
        <p:pic>
          <p:nvPicPr>
            <p:cNvPr id="18" name="Picture 17" descr="Database_Small.png"/>
            <p:cNvPicPr>
              <a:picLocks noChangeAspect="1"/>
            </p:cNvPicPr>
            <p:nvPr/>
          </p:nvPicPr>
          <p:blipFill>
            <a:blip r:embed="rId7"/>
            <a:stretch>
              <a:fillRect/>
            </a:stretch>
          </p:blipFill>
          <p:spPr>
            <a:xfrm>
              <a:off x="597057" y="3541814"/>
              <a:ext cx="554690" cy="676600"/>
            </a:xfrm>
            <a:prstGeom prst="rect">
              <a:avLst/>
            </a:prstGeom>
          </p:spPr>
        </p:pic>
      </p:grpSp>
    </p:spTree>
    <p:extLst>
      <p:ext uri="{BB962C8B-B14F-4D97-AF65-F5344CB8AC3E}">
        <p14:creationId xmlns:p14="http://schemas.microsoft.com/office/powerpoint/2010/main" val="1020534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Toolkits</a:t>
            </a:r>
            <a:endParaRPr lang="en-US" dirty="0"/>
          </a:p>
        </p:txBody>
      </p:sp>
      <p:grpSp>
        <p:nvGrpSpPr>
          <p:cNvPr id="4" name="Group 3"/>
          <p:cNvGrpSpPr/>
          <p:nvPr/>
        </p:nvGrpSpPr>
        <p:grpSpPr>
          <a:xfrm>
            <a:off x="4290880" y="1000953"/>
            <a:ext cx="3655972" cy="5033074"/>
            <a:chOff x="4290880" y="1000953"/>
            <a:chExt cx="3655972" cy="5033074"/>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7804" y="3526178"/>
              <a:ext cx="3469570" cy="2507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4303802" y="1000953"/>
              <a:ext cx="3643050" cy="365760"/>
            </a:xfrm>
            <a:prstGeom prst="rect">
              <a:avLst/>
            </a:prstGeom>
            <a:solidFill>
              <a:srgbClr val="65BC46"/>
            </a:solidFill>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099" fontAlgn="base">
                <a:spcBef>
                  <a:spcPct val="0"/>
                </a:spcBef>
                <a:spcAft>
                  <a:spcPct val="0"/>
                </a:spcAft>
              </a:pPr>
              <a:r>
                <a:rPr lang="en-US" sz="2400" b="1" dirty="0" smtClean="0">
                  <a:ln w="3175">
                    <a:noFill/>
                  </a:ln>
                  <a:cs typeface="Arial" charset="0"/>
                </a:rPr>
                <a:t>Social Games</a:t>
              </a:r>
              <a:endParaRPr lang="en-US" sz="2400" b="1" dirty="0">
                <a:ln w="3175">
                  <a:noFill/>
                </a:ln>
                <a:cs typeface="Arial" charset="0"/>
              </a:endParaRPr>
            </a:p>
          </p:txBody>
        </p:sp>
        <p:sp>
          <p:nvSpPr>
            <p:cNvPr id="21" name="TextBox 20"/>
            <p:cNvSpPr txBox="1"/>
            <p:nvPr/>
          </p:nvSpPr>
          <p:spPr>
            <a:xfrm>
              <a:off x="4290880" y="1471694"/>
              <a:ext cx="3655972" cy="1846659"/>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dirty="0" smtClean="0">
                  <a:solidFill>
                    <a:schemeClr val="tx1"/>
                  </a:solidFill>
                </a:rPr>
                <a:t>Example REST services for building turn-based games</a:t>
              </a:r>
            </a:p>
            <a:p>
              <a:pPr marL="404812" indent="-342900">
                <a:lnSpc>
                  <a:spcPct val="100000"/>
                </a:lnSpc>
                <a:spcBef>
                  <a:spcPts val="0"/>
                </a:spcBef>
                <a:buClrTx/>
                <a:buSzTx/>
                <a:buFont typeface="Arial" pitchFamily="34" charset="0"/>
                <a:buChar char="•"/>
              </a:pPr>
              <a:r>
                <a:rPr lang="en-US" sz="2000" dirty="0" smtClean="0">
                  <a:solidFill>
                    <a:schemeClr val="tx1"/>
                  </a:solidFill>
                </a:rPr>
                <a:t>Uses several services: compute, storage, CDN, etc.</a:t>
              </a:r>
            </a:p>
            <a:p>
              <a:pPr marL="404812" indent="-342900">
                <a:lnSpc>
                  <a:spcPct val="100000"/>
                </a:lnSpc>
                <a:spcBef>
                  <a:spcPts val="0"/>
                </a:spcBef>
                <a:buClrTx/>
                <a:buSzTx/>
                <a:buFont typeface="Arial" pitchFamily="34" charset="0"/>
                <a:buChar char="•"/>
              </a:pPr>
              <a:r>
                <a:rPr lang="en-US" sz="2000" dirty="0" smtClean="0">
                  <a:solidFill>
                    <a:schemeClr val="tx1"/>
                  </a:solidFill>
                </a:rPr>
                <a:t>Designed for scalability &amp; </a:t>
              </a:r>
              <a:r>
                <a:rPr lang="en-US" sz="2000" dirty="0" err="1" smtClean="0">
                  <a:solidFill>
                    <a:schemeClr val="tx1"/>
                  </a:solidFill>
                </a:rPr>
                <a:t>perf</a:t>
              </a:r>
              <a:endParaRPr lang="en-US" sz="2000" dirty="0" smtClean="0">
                <a:solidFill>
                  <a:schemeClr val="tx1"/>
                </a:solidFill>
              </a:endParaRPr>
            </a:p>
            <a:p>
              <a:pPr marL="404812" indent="-342900">
                <a:lnSpc>
                  <a:spcPct val="100000"/>
                </a:lnSpc>
                <a:spcBef>
                  <a:spcPts val="0"/>
                </a:spcBef>
                <a:buClrTx/>
                <a:buSzTx/>
                <a:buFont typeface="Arial" pitchFamily="34" charset="0"/>
                <a:buChar char="•"/>
              </a:pPr>
              <a:r>
                <a:rPr lang="en-US" sz="2000" dirty="0" smtClean="0">
                  <a:solidFill>
                    <a:schemeClr val="tx1"/>
                  </a:solidFill>
                </a:rPr>
                <a:t>Live at </a:t>
              </a:r>
              <a:r>
                <a:rPr lang="en-US" sz="2000" dirty="0" smtClean="0">
                  <a:solidFill>
                    <a:schemeClr val="tx1"/>
                  </a:solidFill>
                  <a:hlinkClick r:id="rId4"/>
                </a:rPr>
                <a:t>http://tankster.net</a:t>
              </a:r>
              <a:r>
                <a:rPr lang="en-US" sz="2000" dirty="0" smtClean="0">
                  <a:solidFill>
                    <a:schemeClr val="tx1"/>
                  </a:solidFill>
                </a:rPr>
                <a:t> </a:t>
              </a:r>
            </a:p>
          </p:txBody>
        </p:sp>
      </p:grpSp>
      <p:sp>
        <p:nvSpPr>
          <p:cNvPr id="18" name="Rectangle 17"/>
          <p:cNvSpPr/>
          <p:nvPr/>
        </p:nvSpPr>
        <p:spPr>
          <a:xfrm>
            <a:off x="1189628" y="6139938"/>
            <a:ext cx="2207077" cy="369332"/>
          </a:xfrm>
          <a:prstGeom prst="rect">
            <a:avLst/>
          </a:prstGeom>
        </p:spPr>
        <p:txBody>
          <a:bodyPr wrap="square">
            <a:spAutoFit/>
          </a:bodyPr>
          <a:lstStyle/>
          <a:p>
            <a:r>
              <a:rPr lang="en-US" dirty="0" smtClean="0"/>
              <a:t>BUILD Session #868</a:t>
            </a:r>
            <a:endParaRPr lang="en-US" dirty="0"/>
          </a:p>
        </p:txBody>
      </p:sp>
      <p:sp>
        <p:nvSpPr>
          <p:cNvPr id="25" name="Rectangle 24"/>
          <p:cNvSpPr/>
          <p:nvPr/>
        </p:nvSpPr>
        <p:spPr>
          <a:xfrm>
            <a:off x="5040310" y="6139938"/>
            <a:ext cx="2122476" cy="369332"/>
          </a:xfrm>
          <a:prstGeom prst="rect">
            <a:avLst/>
          </a:prstGeom>
        </p:spPr>
        <p:txBody>
          <a:bodyPr wrap="square">
            <a:spAutoFit/>
          </a:bodyPr>
          <a:lstStyle/>
          <a:p>
            <a:r>
              <a:rPr lang="en-US" dirty="0" smtClean="0"/>
              <a:t>BUILD Session #871</a:t>
            </a:r>
            <a:endParaRPr lang="en-US" dirty="0"/>
          </a:p>
        </p:txBody>
      </p:sp>
      <p:sp>
        <p:nvSpPr>
          <p:cNvPr id="26" name="Rectangle 25"/>
          <p:cNvSpPr/>
          <p:nvPr/>
        </p:nvSpPr>
        <p:spPr>
          <a:xfrm>
            <a:off x="8934902" y="6139938"/>
            <a:ext cx="2224163" cy="369332"/>
          </a:xfrm>
          <a:prstGeom prst="rect">
            <a:avLst/>
          </a:prstGeom>
        </p:spPr>
        <p:txBody>
          <a:bodyPr wrap="square">
            <a:spAutoFit/>
          </a:bodyPr>
          <a:lstStyle/>
          <a:p>
            <a:r>
              <a:rPr lang="en-US" dirty="0" smtClean="0"/>
              <a:t>BUILD Session #873</a:t>
            </a:r>
            <a:endParaRPr lang="en-US" dirty="0"/>
          </a:p>
        </p:txBody>
      </p:sp>
      <p:grpSp>
        <p:nvGrpSpPr>
          <p:cNvPr id="6" name="Group 5"/>
          <p:cNvGrpSpPr/>
          <p:nvPr/>
        </p:nvGrpSpPr>
        <p:grpSpPr>
          <a:xfrm>
            <a:off x="8202399" y="1000953"/>
            <a:ext cx="3722280" cy="5034025"/>
            <a:chOff x="8202399" y="1000953"/>
            <a:chExt cx="3722280" cy="5034025"/>
          </a:xfrm>
        </p:grpSpPr>
        <p:pic>
          <p:nvPicPr>
            <p:cNvPr id="5124" name="Picture 4" descr="5235bb67-f0b2-47fd-a27a-a62e50dbc17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8092" y="3465222"/>
              <a:ext cx="3505212" cy="150403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202399" y="1000953"/>
              <a:ext cx="3643050" cy="365760"/>
            </a:xfrm>
            <a:prstGeom prst="rect">
              <a:avLst/>
            </a:prstGeom>
            <a:solidFill>
              <a:srgbClr val="65BC46"/>
            </a:solidFill>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099" fontAlgn="base">
                <a:spcBef>
                  <a:spcPct val="0"/>
                </a:spcBef>
                <a:spcAft>
                  <a:spcPct val="0"/>
                </a:spcAft>
              </a:pPr>
              <a:r>
                <a:rPr lang="en-US" sz="2400" b="1" dirty="0" smtClean="0">
                  <a:ln w="3175">
                    <a:noFill/>
                  </a:ln>
                  <a:cs typeface="Arial" charset="0"/>
                </a:rPr>
                <a:t>Windows 8</a:t>
              </a:r>
              <a:endParaRPr lang="en-US" sz="2400" b="1" dirty="0">
                <a:ln w="3175">
                  <a:noFill/>
                </a:ln>
                <a:cs typeface="Arial" charset="0"/>
              </a:endParaRPr>
            </a:p>
          </p:txBody>
        </p:sp>
        <p:sp>
          <p:nvSpPr>
            <p:cNvPr id="22" name="TextBox 21"/>
            <p:cNvSpPr txBox="1"/>
            <p:nvPr/>
          </p:nvSpPr>
          <p:spPr>
            <a:xfrm>
              <a:off x="8224943" y="1471694"/>
              <a:ext cx="3655972" cy="153888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dirty="0" smtClean="0">
                  <a:solidFill>
                    <a:schemeClr val="tx1"/>
                  </a:solidFill>
                </a:rPr>
                <a:t>Starting point for building Windows 8 Metro style apps with Windows Azure</a:t>
              </a:r>
            </a:p>
            <a:p>
              <a:pPr marL="404812" indent="-342900">
                <a:lnSpc>
                  <a:spcPct val="100000"/>
                </a:lnSpc>
                <a:spcBef>
                  <a:spcPts val="0"/>
                </a:spcBef>
                <a:buClrTx/>
                <a:buSzTx/>
                <a:buFont typeface="Arial" pitchFamily="34" charset="0"/>
                <a:buChar char="•"/>
              </a:pPr>
              <a:r>
                <a:rPr lang="en-US" sz="2000" dirty="0" smtClean="0">
                  <a:solidFill>
                    <a:schemeClr val="tx1"/>
                  </a:solidFill>
                </a:rPr>
                <a:t>Sample &amp; libraries for Windows Push Notification</a:t>
              </a:r>
            </a:p>
          </p:txBody>
        </p:sp>
        <p:pic>
          <p:nvPicPr>
            <p:cNvPr id="5122" name="Picture 2" descr="863aa119-10a2-4d0f-97aa-1138a9aad0b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4902" y="4528456"/>
              <a:ext cx="2989777" cy="15065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13639" y="1000953"/>
            <a:ext cx="3655972" cy="5039535"/>
            <a:chOff x="413639" y="1000953"/>
            <a:chExt cx="3655972" cy="5039535"/>
          </a:xfrm>
        </p:grpSpPr>
        <p:sp>
          <p:nvSpPr>
            <p:cNvPr id="14" name="Rectangle 13"/>
            <p:cNvSpPr/>
            <p:nvPr/>
          </p:nvSpPr>
          <p:spPr>
            <a:xfrm>
              <a:off x="426561" y="1000953"/>
              <a:ext cx="3643050" cy="365760"/>
            </a:xfrm>
            <a:prstGeom prst="rect">
              <a:avLst/>
            </a:prstGeom>
            <a:solidFill>
              <a:srgbClr val="65BC46"/>
            </a:solidFill>
          </p:spPr>
          <p:txBody>
            <a:bodyPr wrap="square"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099" fontAlgn="base">
                <a:spcBef>
                  <a:spcPct val="0"/>
                </a:spcBef>
                <a:spcAft>
                  <a:spcPct val="0"/>
                </a:spcAft>
              </a:pPr>
              <a:r>
                <a:rPr lang="en-US" sz="2400" b="1" dirty="0" smtClean="0">
                  <a:ln w="3175">
                    <a:noFill/>
                  </a:ln>
                  <a:cs typeface="Arial" charset="0"/>
                </a:rPr>
                <a:t>Devices</a:t>
              </a:r>
              <a:endParaRPr lang="en-US" sz="2400" b="1" dirty="0">
                <a:ln w="3175">
                  <a:noFill/>
                </a:ln>
                <a:cs typeface="Arial" charset="0"/>
              </a:endParaRPr>
            </a:p>
          </p:txBody>
        </p:sp>
        <p:sp>
          <p:nvSpPr>
            <p:cNvPr id="20" name="TextBox 19"/>
            <p:cNvSpPr txBox="1"/>
            <p:nvPr/>
          </p:nvSpPr>
          <p:spPr>
            <a:xfrm>
              <a:off x="413639" y="1471694"/>
              <a:ext cx="3655972" cy="2154436"/>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dirty="0" smtClean="0">
                  <a:solidFill>
                    <a:schemeClr val="tx1"/>
                  </a:solidFill>
                </a:rPr>
                <a:t>For building Windows Phone, </a:t>
              </a:r>
              <a:r>
                <a:rPr lang="en-US" sz="2000" dirty="0" err="1" smtClean="0">
                  <a:solidFill>
                    <a:schemeClr val="tx1"/>
                  </a:solidFill>
                </a:rPr>
                <a:t>iOS</a:t>
              </a:r>
              <a:r>
                <a:rPr lang="en-US" sz="2000" dirty="0" smtClean="0">
                  <a:solidFill>
                    <a:schemeClr val="tx1"/>
                  </a:solidFill>
                </a:rPr>
                <a:t>, and Android apps</a:t>
              </a:r>
            </a:p>
            <a:p>
              <a:pPr marL="404812" indent="-342900">
                <a:lnSpc>
                  <a:spcPct val="100000"/>
                </a:lnSpc>
                <a:spcBef>
                  <a:spcPts val="0"/>
                </a:spcBef>
                <a:buClrTx/>
                <a:buSzTx/>
                <a:buFont typeface="Arial" pitchFamily="34" charset="0"/>
                <a:buChar char="•"/>
              </a:pPr>
              <a:r>
                <a:rPr lang="en-US" sz="2000" dirty="0" smtClean="0">
                  <a:solidFill>
                    <a:schemeClr val="tx1"/>
                  </a:solidFill>
                </a:rPr>
                <a:t>Includes clients for Windows Azure storage</a:t>
              </a:r>
            </a:p>
            <a:p>
              <a:pPr marL="404812" indent="-342900">
                <a:lnSpc>
                  <a:spcPct val="100000"/>
                </a:lnSpc>
                <a:spcBef>
                  <a:spcPts val="0"/>
                </a:spcBef>
                <a:buClrTx/>
                <a:buSzTx/>
                <a:buFont typeface="Arial" pitchFamily="34" charset="0"/>
                <a:buChar char="•"/>
              </a:pPr>
              <a:r>
                <a:rPr lang="en-US" sz="2000" dirty="0" smtClean="0">
                  <a:solidFill>
                    <a:schemeClr val="tx1"/>
                  </a:solidFill>
                </a:rPr>
                <a:t>Authentication with multiple identity providers using ACS</a:t>
              </a:r>
            </a:p>
            <a:p>
              <a:pPr marL="404812" indent="-342900">
                <a:lnSpc>
                  <a:spcPct val="100000"/>
                </a:lnSpc>
                <a:spcBef>
                  <a:spcPts val="0"/>
                </a:spcBef>
                <a:buClrTx/>
                <a:buSzTx/>
                <a:buFont typeface="Arial" pitchFamily="34" charset="0"/>
                <a:buChar char="•"/>
              </a:pPr>
              <a:endParaRPr lang="en-US" sz="2000" dirty="0" smtClean="0">
                <a:solidFill>
                  <a:schemeClr val="tx1"/>
                </a:solidFill>
              </a:endParaRPr>
            </a:p>
          </p:txBody>
        </p:sp>
        <p:grpSp>
          <p:nvGrpSpPr>
            <p:cNvPr id="19" name="Group 18"/>
            <p:cNvGrpSpPr/>
            <p:nvPr/>
          </p:nvGrpSpPr>
          <p:grpSpPr>
            <a:xfrm>
              <a:off x="973095" y="3426728"/>
              <a:ext cx="2795122" cy="2613760"/>
              <a:chOff x="3470449" y="618826"/>
              <a:chExt cx="5599236" cy="5785842"/>
            </a:xfrm>
          </p:grpSpPr>
          <p:pic>
            <p:nvPicPr>
              <p:cNvPr id="23" name="Picture 10" descr="D:\Clean\AndroidImage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0449" y="1405151"/>
                <a:ext cx="5599236" cy="40885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Clean\iOSImage3.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1979" y="618826"/>
                <a:ext cx="2084859" cy="39170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3" descr="C:\Users\wwegner\Desktop\WP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2667000"/>
                <a:ext cx="2024534" cy="373766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171722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Sessions at BUILD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7535892"/>
              </p:ext>
            </p:extLst>
          </p:nvPr>
        </p:nvGraphicFramePr>
        <p:xfrm>
          <a:off x="376532" y="973912"/>
          <a:ext cx="11467524" cy="5059424"/>
        </p:xfrm>
        <a:graphic>
          <a:graphicData uri="http://schemas.openxmlformats.org/drawingml/2006/table">
            <a:tbl>
              <a:tblPr firstRow="1" firstCol="1" bandRow="1">
                <a:tableStyleId>{5C22544A-7EE6-4342-B048-85BDC9FD1C3A}</a:tableStyleId>
              </a:tblPr>
              <a:tblGrid>
                <a:gridCol w="534665"/>
                <a:gridCol w="1259196"/>
                <a:gridCol w="9673663"/>
              </a:tblGrid>
              <a:tr h="395984">
                <a:tc>
                  <a:txBody>
                    <a:bodyPr/>
                    <a:lstStyle/>
                    <a:p>
                      <a:pPr marL="0" marR="0">
                        <a:spcBef>
                          <a:spcPts val="0"/>
                        </a:spcBef>
                        <a:spcAft>
                          <a:spcPts val="0"/>
                        </a:spcAft>
                      </a:pPr>
                      <a:endParaRPr lang="en-US" sz="1600" dirty="0">
                        <a:effectLst/>
                        <a:latin typeface="+mn-lt"/>
                        <a:ea typeface="Calibri"/>
                      </a:endParaRPr>
                    </a:p>
                  </a:txBody>
                  <a:tcPr marL="27900" marR="27900" marT="0" marB="0" anchor="b"/>
                </a:tc>
                <a:tc>
                  <a:txBody>
                    <a:bodyPr/>
                    <a:lstStyle/>
                    <a:p>
                      <a:pPr marL="0" marR="0">
                        <a:spcBef>
                          <a:spcPts val="0"/>
                        </a:spcBef>
                        <a:spcAft>
                          <a:spcPts val="0"/>
                        </a:spcAft>
                      </a:pPr>
                      <a:r>
                        <a:rPr lang="en-US" sz="2000" b="1" dirty="0">
                          <a:effectLst/>
                          <a:latin typeface="+mn-lt"/>
                        </a:rPr>
                        <a:t>Session #</a:t>
                      </a:r>
                      <a:endParaRPr lang="en-US" sz="2000" b="1" dirty="0">
                        <a:effectLst/>
                        <a:latin typeface="+mn-lt"/>
                        <a:ea typeface="Calibri"/>
                      </a:endParaRPr>
                    </a:p>
                  </a:txBody>
                  <a:tcPr marL="27900" marR="27900" marT="0" marB="0" anchor="ctr"/>
                </a:tc>
                <a:tc>
                  <a:txBody>
                    <a:bodyPr/>
                    <a:lstStyle/>
                    <a:p>
                      <a:pPr marL="0" marR="0">
                        <a:spcBef>
                          <a:spcPts val="0"/>
                        </a:spcBef>
                        <a:spcAft>
                          <a:spcPts val="0"/>
                        </a:spcAft>
                      </a:pPr>
                      <a:r>
                        <a:rPr lang="en-US" sz="2000" b="1" dirty="0">
                          <a:effectLst/>
                          <a:latin typeface="+mn-lt"/>
                        </a:rPr>
                        <a:t>Session Title</a:t>
                      </a:r>
                      <a:endParaRPr lang="en-US" sz="2000" b="1" dirty="0">
                        <a:effectLst/>
                        <a:latin typeface="+mn-lt"/>
                        <a:ea typeface="Calibri"/>
                      </a:endParaRPr>
                    </a:p>
                  </a:txBody>
                  <a:tcPr marL="27900" marR="27900" marT="0" marB="0" anchor="ctr"/>
                </a:tc>
              </a:tr>
              <a:tr h="457200">
                <a:tc rowSpan="2">
                  <a:txBody>
                    <a:bodyPr/>
                    <a:lstStyle/>
                    <a:p>
                      <a:pPr marL="0" marR="0" algn="ctr">
                        <a:spcBef>
                          <a:spcPts val="0"/>
                        </a:spcBef>
                        <a:spcAft>
                          <a:spcPts val="0"/>
                        </a:spcAft>
                      </a:pPr>
                      <a:r>
                        <a:rPr lang="en-US" sz="2400" dirty="0" smtClean="0">
                          <a:effectLst/>
                          <a:latin typeface="+mn-lt"/>
                          <a:ea typeface="Calibri"/>
                        </a:rPr>
                        <a:t>Wed</a:t>
                      </a:r>
                      <a:endParaRPr lang="en-US" sz="2400" dirty="0">
                        <a:effectLst/>
                        <a:latin typeface="+mn-lt"/>
                        <a:ea typeface="Calibri"/>
                      </a:endParaRPr>
                    </a:p>
                  </a:txBody>
                  <a:tcPr marL="27900" marR="27900" marT="0" marB="0" vert="vert270" anchor="ctr"/>
                </a:tc>
                <a:tc>
                  <a:txBody>
                    <a:bodyPr/>
                    <a:lstStyle/>
                    <a:p>
                      <a:pPr marL="0" marR="0" algn="ctr">
                        <a:spcBef>
                          <a:spcPts val="0"/>
                        </a:spcBef>
                        <a:spcAft>
                          <a:spcPts val="0"/>
                        </a:spcAft>
                      </a:pPr>
                      <a:r>
                        <a:rPr lang="en-US" sz="2000" b="0" dirty="0">
                          <a:effectLst/>
                          <a:latin typeface="+mn-lt"/>
                        </a:rPr>
                        <a:t>853</a:t>
                      </a:r>
                      <a:endParaRPr lang="en-US" sz="2000" b="0" dirty="0">
                        <a:effectLst/>
                        <a:latin typeface="+mn-lt"/>
                        <a:ea typeface="Calibri"/>
                      </a:endParaRPr>
                    </a:p>
                  </a:txBody>
                  <a:tcPr marL="27900" marR="27900" marT="0" marB="0" anchor="ctr"/>
                </a:tc>
                <a:tc>
                  <a:txBody>
                    <a:bodyPr/>
                    <a:lstStyle/>
                    <a:p>
                      <a:pPr marL="0" marR="0">
                        <a:spcBef>
                          <a:spcPts val="0"/>
                        </a:spcBef>
                        <a:spcAft>
                          <a:spcPts val="0"/>
                        </a:spcAft>
                      </a:pPr>
                      <a:r>
                        <a:rPr lang="en-US" sz="2000" b="0" dirty="0">
                          <a:effectLst/>
                          <a:latin typeface="+mn-lt"/>
                        </a:rPr>
                        <a:t>Inside Windows Azure: the Cloud Operating System</a:t>
                      </a:r>
                      <a:endParaRPr lang="en-US" sz="2000" b="0" dirty="0">
                        <a:effectLst/>
                        <a:latin typeface="+mn-lt"/>
                        <a:ea typeface="Calibri"/>
                      </a:endParaRPr>
                    </a:p>
                  </a:txBody>
                  <a:tcPr marL="27900" marR="27900" marT="0" marB="0" anchor="ctr"/>
                </a:tc>
              </a:tr>
              <a:tr h="457200">
                <a:tc vMerge="1">
                  <a:txBody>
                    <a:bodyPr/>
                    <a:lstStyle/>
                    <a:p>
                      <a:pPr marL="0" marR="0" algn="r">
                        <a:spcBef>
                          <a:spcPts val="0"/>
                        </a:spcBef>
                        <a:spcAft>
                          <a:spcPts val="0"/>
                        </a:spcAft>
                      </a:pPr>
                      <a:endParaRPr lang="en-US" sz="1600" dirty="0">
                        <a:effectLst/>
                        <a:latin typeface="Calibri"/>
                        <a:ea typeface="Calibri"/>
                      </a:endParaRPr>
                    </a:p>
                  </a:txBody>
                  <a:tcPr marL="27900" marR="27900" marT="0" marB="0" anchor="b"/>
                </a:tc>
                <a:tc>
                  <a:txBody>
                    <a:bodyPr/>
                    <a:lstStyle/>
                    <a:p>
                      <a:pPr marL="0" marR="0" algn="ctr">
                        <a:spcBef>
                          <a:spcPts val="0"/>
                        </a:spcBef>
                        <a:spcAft>
                          <a:spcPts val="0"/>
                        </a:spcAft>
                      </a:pPr>
                      <a:r>
                        <a:rPr lang="en-US" sz="2000" b="0" dirty="0">
                          <a:effectLst/>
                          <a:latin typeface="+mn-lt"/>
                        </a:rPr>
                        <a:t>961</a:t>
                      </a:r>
                      <a:endParaRPr lang="en-US" sz="2000" b="0" dirty="0">
                        <a:effectLst/>
                        <a:latin typeface="+mn-lt"/>
                        <a:ea typeface="Calibri"/>
                      </a:endParaRPr>
                    </a:p>
                  </a:txBody>
                  <a:tcPr marL="27900" marR="27900" marT="0" marB="0" anchor="ctr"/>
                </a:tc>
                <a:tc>
                  <a:txBody>
                    <a:bodyPr/>
                    <a:lstStyle/>
                    <a:p>
                      <a:pPr marL="0" marR="0">
                        <a:spcBef>
                          <a:spcPts val="0"/>
                        </a:spcBef>
                        <a:spcAft>
                          <a:spcPts val="0"/>
                        </a:spcAft>
                      </a:pPr>
                      <a:r>
                        <a:rPr lang="en-US" sz="2000" b="0" dirty="0">
                          <a:effectLst/>
                          <a:latin typeface="+mn-lt"/>
                        </a:rPr>
                        <a:t>Inside Windows Azure Storage: What's New and Under the Hood Deep Dive</a:t>
                      </a:r>
                      <a:endParaRPr lang="en-US" sz="2000" b="0" dirty="0">
                        <a:effectLst/>
                        <a:latin typeface="+mn-lt"/>
                        <a:ea typeface="Calibri"/>
                      </a:endParaRPr>
                    </a:p>
                  </a:txBody>
                  <a:tcPr marL="27900" marR="27900" marT="0" marB="0" anchor="ctr"/>
                </a:tc>
              </a:tr>
              <a:tr h="45720">
                <a:tc gridSpan="3">
                  <a:txBody>
                    <a:bodyPr/>
                    <a:lstStyle/>
                    <a:p>
                      <a:pPr marL="0" marR="0" algn="ctr">
                        <a:spcBef>
                          <a:spcPts val="0"/>
                        </a:spcBef>
                        <a:spcAft>
                          <a:spcPts val="0"/>
                        </a:spcAft>
                      </a:pPr>
                      <a:endParaRPr lang="en-US" sz="200" b="0" dirty="0">
                        <a:effectLst/>
                        <a:latin typeface="+mn-lt"/>
                        <a:ea typeface="Calibri"/>
                      </a:endParaRPr>
                    </a:p>
                  </a:txBody>
                  <a:tcPr marL="27900" marR="27900" marT="0" marB="0" vert="vert27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hMerge="1">
                  <a:txBody>
                    <a:bodyPr/>
                    <a:lstStyle/>
                    <a:p>
                      <a:pPr marL="0" marR="0" algn="ctr">
                        <a:spcBef>
                          <a:spcPts val="0"/>
                        </a:spcBef>
                        <a:spcAft>
                          <a:spcPts val="0"/>
                        </a:spcAft>
                      </a:pPr>
                      <a:endParaRPr lang="en-US" sz="2000" b="1" dirty="0">
                        <a:effectLst/>
                        <a:latin typeface="+mn-lt"/>
                        <a:ea typeface="Calibri"/>
                      </a:endParaRPr>
                    </a:p>
                  </a:txBody>
                  <a:tcPr marL="27900" marR="27900" marT="0" marB="0" anchor="b"/>
                </a:tc>
                <a:tc hMerge="1">
                  <a:txBody>
                    <a:bodyPr/>
                    <a:lstStyle/>
                    <a:p>
                      <a:pPr marL="0" marR="0">
                        <a:spcBef>
                          <a:spcPts val="0"/>
                        </a:spcBef>
                        <a:spcAft>
                          <a:spcPts val="0"/>
                        </a:spcAft>
                      </a:pPr>
                      <a:endParaRPr lang="en-US" sz="2000" b="1" dirty="0">
                        <a:effectLst/>
                        <a:latin typeface="+mn-lt"/>
                        <a:ea typeface="Calibri"/>
                      </a:endParaRPr>
                    </a:p>
                  </a:txBody>
                  <a:tcPr marL="27900" marR="27900" marT="0" marB="0" anchor="b"/>
                </a:tc>
              </a:tr>
              <a:tr h="457200">
                <a:tc rowSpan="3">
                  <a:txBody>
                    <a:bodyPr/>
                    <a:lstStyle/>
                    <a:p>
                      <a:pPr marL="0" marR="0" algn="ctr">
                        <a:spcBef>
                          <a:spcPts val="0"/>
                        </a:spcBef>
                        <a:spcAft>
                          <a:spcPts val="0"/>
                        </a:spcAft>
                      </a:pPr>
                      <a:r>
                        <a:rPr lang="en-US" sz="2400" dirty="0" smtClean="0">
                          <a:effectLst/>
                          <a:latin typeface="+mn-lt"/>
                          <a:ea typeface="Calibri"/>
                        </a:rPr>
                        <a:t>Thursday</a:t>
                      </a:r>
                      <a:endParaRPr lang="en-US" sz="2400" dirty="0">
                        <a:effectLst/>
                        <a:latin typeface="+mn-lt"/>
                        <a:ea typeface="Calibri"/>
                      </a:endParaRPr>
                    </a:p>
                  </a:txBody>
                  <a:tcPr marL="27900" marR="27900" marT="0" marB="0" vert="vert270" anchor="ctr"/>
                </a:tc>
                <a:tc>
                  <a:txBody>
                    <a:bodyPr/>
                    <a:lstStyle/>
                    <a:p>
                      <a:pPr marL="0" marR="0" algn="ctr">
                        <a:spcBef>
                          <a:spcPts val="0"/>
                        </a:spcBef>
                        <a:spcAft>
                          <a:spcPts val="0"/>
                        </a:spcAft>
                      </a:pPr>
                      <a:r>
                        <a:rPr lang="en-US" sz="2000" b="0" dirty="0" smtClean="0">
                          <a:effectLst/>
                          <a:latin typeface="+mn-lt"/>
                        </a:rPr>
                        <a:t>850</a:t>
                      </a:r>
                      <a:endParaRPr lang="en-US" sz="2000" b="0" dirty="0">
                        <a:effectLst/>
                        <a:latin typeface="+mn-lt"/>
                        <a:ea typeface="Calibri"/>
                      </a:endParaRPr>
                    </a:p>
                  </a:txBody>
                  <a:tcPr marL="27900" marR="27900" marT="0" marB="0" anchor="ctr"/>
                </a:tc>
                <a:tc>
                  <a:txBody>
                    <a:bodyPr/>
                    <a:lstStyle/>
                    <a:p>
                      <a:pPr marL="0" marR="0">
                        <a:spcBef>
                          <a:spcPts val="0"/>
                        </a:spcBef>
                        <a:spcAft>
                          <a:spcPts val="0"/>
                        </a:spcAft>
                      </a:pPr>
                      <a:r>
                        <a:rPr lang="en-US" sz="2000" b="0" dirty="0" smtClean="0">
                          <a:effectLst/>
                          <a:latin typeface="+mn-lt"/>
                        </a:rPr>
                        <a:t>Getting Started with Windows Azure</a:t>
                      </a:r>
                      <a:endParaRPr lang="en-US" sz="2000" b="0" dirty="0">
                        <a:effectLst/>
                        <a:latin typeface="+mn-lt"/>
                        <a:ea typeface="Calibri"/>
                      </a:endParaRPr>
                    </a:p>
                  </a:txBody>
                  <a:tcPr marL="27900" marR="27900" marT="0" marB="0" anchor="ctr"/>
                </a:tc>
              </a:tr>
              <a:tr h="457200">
                <a:tc vMerge="1">
                  <a:txBody>
                    <a:bodyPr/>
                    <a:lstStyle/>
                    <a:p>
                      <a:endParaRPr lang="en-US"/>
                    </a:p>
                  </a:txBody>
                  <a:tcPr/>
                </a:tc>
                <a:tc>
                  <a:txBody>
                    <a:bodyPr/>
                    <a:lstStyle/>
                    <a:p>
                      <a:pPr marL="0" marR="0" algn="ctr">
                        <a:spcBef>
                          <a:spcPts val="0"/>
                        </a:spcBef>
                        <a:spcAft>
                          <a:spcPts val="0"/>
                        </a:spcAft>
                      </a:pPr>
                      <a:r>
                        <a:rPr lang="en-US" sz="2000" b="0" dirty="0">
                          <a:effectLst/>
                          <a:latin typeface="+mn-lt"/>
                        </a:rPr>
                        <a:t>862</a:t>
                      </a:r>
                      <a:endParaRPr lang="en-US" sz="2000" b="0" dirty="0">
                        <a:effectLst/>
                        <a:latin typeface="+mn-lt"/>
                        <a:ea typeface="Calibri"/>
                      </a:endParaRPr>
                    </a:p>
                  </a:txBody>
                  <a:tcPr marL="27900" marR="27900" marT="0" marB="0" anchor="ctr"/>
                </a:tc>
                <a:tc>
                  <a:txBody>
                    <a:bodyPr/>
                    <a:lstStyle/>
                    <a:p>
                      <a:pPr marL="0" marR="0">
                        <a:spcBef>
                          <a:spcPts val="0"/>
                        </a:spcBef>
                        <a:spcAft>
                          <a:spcPts val="0"/>
                        </a:spcAft>
                      </a:pPr>
                      <a:r>
                        <a:rPr lang="en-US" sz="2000" b="0" dirty="0">
                          <a:effectLst/>
                          <a:latin typeface="+mn-lt"/>
                        </a:rPr>
                        <a:t>Building Loosely Coupled Applications with Windows Azure Service Bus Topics </a:t>
                      </a:r>
                      <a:r>
                        <a:rPr lang="en-US" sz="2000" b="0" dirty="0" smtClean="0">
                          <a:effectLst/>
                          <a:latin typeface="+mn-lt"/>
                        </a:rPr>
                        <a:t>&amp; Queues</a:t>
                      </a:r>
                      <a:endParaRPr lang="en-US" sz="2000" b="0" dirty="0">
                        <a:effectLst/>
                        <a:latin typeface="+mn-lt"/>
                        <a:ea typeface="Calibri"/>
                      </a:endParaRPr>
                    </a:p>
                  </a:txBody>
                  <a:tcPr marL="27900" marR="27900" marT="0" marB="0" anchor="ctr"/>
                </a:tc>
              </a:tr>
              <a:tr h="457200">
                <a:tc vMerge="1">
                  <a:txBody>
                    <a:bodyPr/>
                    <a:lstStyle/>
                    <a:p>
                      <a:pPr marL="0" marR="0" algn="r">
                        <a:spcBef>
                          <a:spcPts val="0"/>
                        </a:spcBef>
                        <a:spcAft>
                          <a:spcPts val="0"/>
                        </a:spcAft>
                      </a:pPr>
                      <a:endParaRPr lang="en-US" sz="1600" dirty="0">
                        <a:effectLst/>
                        <a:latin typeface="Calibri"/>
                        <a:ea typeface="Calibri"/>
                      </a:endParaRPr>
                    </a:p>
                  </a:txBody>
                  <a:tcPr marL="27900" marR="27900" marT="0" marB="0" anchor="b"/>
                </a:tc>
                <a:tc>
                  <a:txBody>
                    <a:bodyPr/>
                    <a:lstStyle/>
                    <a:p>
                      <a:pPr marL="0" marR="0" algn="ctr">
                        <a:spcBef>
                          <a:spcPts val="0"/>
                        </a:spcBef>
                        <a:spcAft>
                          <a:spcPts val="0"/>
                        </a:spcAft>
                      </a:pPr>
                      <a:r>
                        <a:rPr lang="en-US" sz="2000" b="0" dirty="0">
                          <a:effectLst/>
                          <a:latin typeface="+mn-lt"/>
                        </a:rPr>
                        <a:t>858</a:t>
                      </a:r>
                      <a:endParaRPr lang="en-US" sz="2000" b="0" dirty="0">
                        <a:effectLst/>
                        <a:latin typeface="+mn-lt"/>
                        <a:ea typeface="Calibri"/>
                      </a:endParaRPr>
                    </a:p>
                  </a:txBody>
                  <a:tcPr marL="27900" marR="27900" marT="0" marB="0" anchor="ctr"/>
                </a:tc>
                <a:tc>
                  <a:txBody>
                    <a:bodyPr/>
                    <a:lstStyle/>
                    <a:p>
                      <a:pPr marL="0" marR="0">
                        <a:spcBef>
                          <a:spcPts val="0"/>
                        </a:spcBef>
                        <a:spcAft>
                          <a:spcPts val="0"/>
                        </a:spcAft>
                      </a:pPr>
                      <a:r>
                        <a:rPr lang="en-US" sz="2000" b="0" dirty="0">
                          <a:effectLst/>
                          <a:latin typeface="+mn-lt"/>
                        </a:rPr>
                        <a:t>Identity and Access Management for Windows Azure Applications</a:t>
                      </a:r>
                      <a:endParaRPr lang="en-US" sz="2000" b="0" dirty="0">
                        <a:effectLst/>
                        <a:latin typeface="+mn-lt"/>
                        <a:ea typeface="Calibri"/>
                      </a:endParaRPr>
                    </a:p>
                  </a:txBody>
                  <a:tcPr marL="27900" marR="27900" marT="0" marB="0" anchor="ctr"/>
                </a:tc>
              </a:tr>
              <a:tr h="45720">
                <a:tc gridSpan="3">
                  <a:txBody>
                    <a:bodyPr/>
                    <a:lstStyle/>
                    <a:p>
                      <a:pPr marL="0" marR="0" algn="ctr">
                        <a:spcBef>
                          <a:spcPts val="0"/>
                        </a:spcBef>
                        <a:spcAft>
                          <a:spcPts val="0"/>
                        </a:spcAft>
                      </a:pPr>
                      <a:endParaRPr lang="en-US" sz="200" b="0" dirty="0">
                        <a:effectLst/>
                        <a:latin typeface="+mn-lt"/>
                        <a:ea typeface="Calibri"/>
                      </a:endParaRPr>
                    </a:p>
                  </a:txBody>
                  <a:tcPr marL="27900" marR="27900" marT="0" marB="0" vert="vert27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hMerge="1">
                  <a:txBody>
                    <a:bodyPr/>
                    <a:lstStyle/>
                    <a:p>
                      <a:pPr marL="0" marR="0" algn="ctr">
                        <a:spcBef>
                          <a:spcPts val="0"/>
                        </a:spcBef>
                        <a:spcAft>
                          <a:spcPts val="0"/>
                        </a:spcAft>
                      </a:pPr>
                      <a:endParaRPr lang="en-US" sz="2000" dirty="0">
                        <a:effectLst/>
                        <a:latin typeface="+mn-lt"/>
                        <a:ea typeface="Calibri"/>
                      </a:endParaRPr>
                    </a:p>
                  </a:txBody>
                  <a:tcPr marL="27900" marR="27900" marT="0" marB="0" anchor="b"/>
                </a:tc>
                <a:tc hMerge="1">
                  <a:txBody>
                    <a:bodyPr/>
                    <a:lstStyle/>
                    <a:p>
                      <a:pPr marL="0" marR="0">
                        <a:spcBef>
                          <a:spcPts val="0"/>
                        </a:spcBef>
                        <a:spcAft>
                          <a:spcPts val="0"/>
                        </a:spcAft>
                      </a:pPr>
                      <a:endParaRPr lang="en-US" sz="2000" dirty="0">
                        <a:effectLst/>
                        <a:latin typeface="+mn-lt"/>
                        <a:ea typeface="Calibri"/>
                      </a:endParaRPr>
                    </a:p>
                  </a:txBody>
                  <a:tcPr marL="27900" marR="27900" marT="0" marB="0" anchor="b"/>
                </a:tc>
              </a:tr>
              <a:tr h="457200">
                <a:tc rowSpan="5">
                  <a:txBody>
                    <a:bodyPr/>
                    <a:lstStyle/>
                    <a:p>
                      <a:pPr marL="0" marR="0" algn="ctr">
                        <a:spcBef>
                          <a:spcPts val="0"/>
                        </a:spcBef>
                        <a:spcAft>
                          <a:spcPts val="0"/>
                        </a:spcAft>
                      </a:pPr>
                      <a:r>
                        <a:rPr lang="en-US" sz="2400" dirty="0" smtClean="0">
                          <a:effectLst/>
                          <a:latin typeface="+mn-lt"/>
                          <a:ea typeface="Calibri"/>
                        </a:rPr>
                        <a:t>Friday</a:t>
                      </a:r>
                      <a:endParaRPr lang="en-US" sz="2400" dirty="0">
                        <a:effectLst/>
                        <a:latin typeface="+mn-lt"/>
                        <a:ea typeface="Calibri"/>
                      </a:endParaRPr>
                    </a:p>
                  </a:txBody>
                  <a:tcPr marL="27900" marR="27900" marT="0" marB="0" vert="vert270" anchor="ctr"/>
                </a:tc>
                <a:tc>
                  <a:txBody>
                    <a:bodyPr/>
                    <a:lstStyle/>
                    <a:p>
                      <a:pPr marL="0" marR="0" algn="ctr">
                        <a:spcBef>
                          <a:spcPts val="0"/>
                        </a:spcBef>
                        <a:spcAft>
                          <a:spcPts val="0"/>
                        </a:spcAft>
                      </a:pPr>
                      <a:r>
                        <a:rPr lang="en-US" sz="2000" b="0" dirty="0">
                          <a:effectLst/>
                          <a:latin typeface="+mn-lt"/>
                        </a:rPr>
                        <a:t>872</a:t>
                      </a:r>
                      <a:endParaRPr lang="en-US" sz="2000" b="0" dirty="0">
                        <a:effectLst/>
                        <a:latin typeface="+mn-lt"/>
                        <a:ea typeface="Calibri"/>
                      </a:endParaRPr>
                    </a:p>
                  </a:txBody>
                  <a:tcPr marL="27900" marR="27900" marT="0" marB="0" anchor="ctr"/>
                </a:tc>
                <a:tc>
                  <a:txBody>
                    <a:bodyPr/>
                    <a:lstStyle/>
                    <a:p>
                      <a:pPr marL="0" marR="0">
                        <a:spcBef>
                          <a:spcPts val="0"/>
                        </a:spcBef>
                        <a:spcAft>
                          <a:spcPts val="0"/>
                        </a:spcAft>
                      </a:pPr>
                      <a:r>
                        <a:rPr lang="en-US" sz="2000" b="0" dirty="0">
                          <a:effectLst/>
                          <a:latin typeface="+mn-lt"/>
                        </a:rPr>
                        <a:t>Building Windows 8 and Windows Azure Applications</a:t>
                      </a:r>
                      <a:endParaRPr lang="en-US" sz="2000" b="0" dirty="0">
                        <a:effectLst/>
                        <a:latin typeface="+mn-lt"/>
                        <a:ea typeface="Calibri"/>
                      </a:endParaRPr>
                    </a:p>
                  </a:txBody>
                  <a:tcPr marL="27900" marR="27900" marT="0" marB="0" anchor="ctr"/>
                </a:tc>
              </a:tr>
              <a:tr h="457200">
                <a:tc vMerge="1">
                  <a:txBody>
                    <a:bodyPr/>
                    <a:lstStyle/>
                    <a:p>
                      <a:endParaRPr lang="en-US"/>
                    </a:p>
                  </a:txBody>
                  <a:tcPr/>
                </a:tc>
                <a:tc>
                  <a:txBody>
                    <a:bodyPr/>
                    <a:lstStyle/>
                    <a:p>
                      <a:pPr marL="0" marR="0" algn="ctr">
                        <a:spcBef>
                          <a:spcPts val="0"/>
                        </a:spcBef>
                        <a:spcAft>
                          <a:spcPts val="0"/>
                        </a:spcAft>
                      </a:pPr>
                      <a:r>
                        <a:rPr lang="en-US" sz="2000" b="0" dirty="0" smtClean="0">
                          <a:effectLst/>
                          <a:latin typeface="+mn-lt"/>
                          <a:ea typeface="Calibri"/>
                        </a:rPr>
                        <a:t>861</a:t>
                      </a:r>
                      <a:endParaRPr lang="en-US" sz="2000" b="0" dirty="0">
                        <a:effectLst/>
                        <a:latin typeface="+mn-lt"/>
                        <a:ea typeface="Calibri"/>
                      </a:endParaRPr>
                    </a:p>
                  </a:txBody>
                  <a:tcPr marL="27900" marR="27900" marT="0" marB="0" anchor="ctr"/>
                </a:tc>
                <a:tc>
                  <a:txBody>
                    <a:bodyPr/>
                    <a:lstStyle/>
                    <a:p>
                      <a:pPr marL="0" marR="0">
                        <a:spcBef>
                          <a:spcPts val="0"/>
                        </a:spcBef>
                        <a:spcAft>
                          <a:spcPts val="0"/>
                        </a:spcAft>
                      </a:pPr>
                      <a:r>
                        <a:rPr lang="en-US" sz="2000" b="0" dirty="0" smtClean="0">
                          <a:effectLst/>
                          <a:latin typeface="+mn-lt"/>
                          <a:ea typeface="Calibri"/>
                        </a:rPr>
                        <a:t>Using Cloud Storage from Windows 8 Applications</a:t>
                      </a:r>
                      <a:endParaRPr lang="en-US" sz="2000" b="0" dirty="0">
                        <a:effectLst/>
                        <a:latin typeface="+mn-lt"/>
                        <a:ea typeface="Calibri"/>
                      </a:endParaRPr>
                    </a:p>
                  </a:txBody>
                  <a:tcPr marL="27900" marR="27900" marT="0" marB="0" anchor="ctr"/>
                </a:tc>
              </a:tr>
              <a:tr h="457200">
                <a:tc vMerge="1">
                  <a:txBody>
                    <a:bodyPr/>
                    <a:lstStyle/>
                    <a:p>
                      <a:pPr marL="0" marR="0" algn="r">
                        <a:spcBef>
                          <a:spcPts val="0"/>
                        </a:spcBef>
                        <a:spcAft>
                          <a:spcPts val="0"/>
                        </a:spcAft>
                      </a:pPr>
                      <a:endParaRPr lang="en-US" sz="1600" dirty="0">
                        <a:effectLst/>
                        <a:latin typeface="Calibri"/>
                        <a:ea typeface="Calibri"/>
                      </a:endParaRPr>
                    </a:p>
                  </a:txBody>
                  <a:tcPr marL="27900" marR="27900" marT="0" marB="0" anchor="b"/>
                </a:tc>
                <a:tc>
                  <a:txBody>
                    <a:bodyPr/>
                    <a:lstStyle/>
                    <a:p>
                      <a:pPr marL="0" marR="0" algn="ctr">
                        <a:spcBef>
                          <a:spcPts val="0"/>
                        </a:spcBef>
                        <a:spcAft>
                          <a:spcPts val="0"/>
                        </a:spcAft>
                      </a:pPr>
                      <a:r>
                        <a:rPr lang="en-US" sz="2000" b="0" dirty="0">
                          <a:effectLst/>
                          <a:latin typeface="+mn-lt"/>
                        </a:rPr>
                        <a:t>859</a:t>
                      </a:r>
                      <a:endParaRPr lang="en-US" sz="2000" b="0" dirty="0">
                        <a:effectLst/>
                        <a:latin typeface="+mn-lt"/>
                        <a:ea typeface="Calibri"/>
                      </a:endParaRPr>
                    </a:p>
                  </a:txBody>
                  <a:tcPr marL="27900" marR="27900" marT="0" marB="0" anchor="ctr"/>
                </a:tc>
                <a:tc>
                  <a:txBody>
                    <a:bodyPr/>
                    <a:lstStyle/>
                    <a:p>
                      <a:pPr marL="0" marR="0">
                        <a:spcBef>
                          <a:spcPts val="0"/>
                        </a:spcBef>
                        <a:spcAft>
                          <a:spcPts val="0"/>
                        </a:spcAft>
                      </a:pPr>
                      <a:r>
                        <a:rPr lang="en-US" sz="2000" b="0" dirty="0">
                          <a:effectLst/>
                          <a:latin typeface="+mn-lt"/>
                        </a:rPr>
                        <a:t>Monitoring and Troubleshooting Windows Azure Applications </a:t>
                      </a:r>
                      <a:endParaRPr lang="en-US" sz="2000" b="0" dirty="0">
                        <a:effectLst/>
                        <a:latin typeface="+mn-lt"/>
                        <a:ea typeface="Calibri"/>
                      </a:endParaRPr>
                    </a:p>
                  </a:txBody>
                  <a:tcPr marL="27900" marR="27900" marT="0" marB="0" anchor="ctr"/>
                </a:tc>
              </a:tr>
              <a:tr h="457200">
                <a:tc vMerge="1">
                  <a:txBody>
                    <a:bodyPr/>
                    <a:lstStyle/>
                    <a:p>
                      <a:pPr marL="0" marR="0" algn="r">
                        <a:spcBef>
                          <a:spcPts val="0"/>
                        </a:spcBef>
                        <a:spcAft>
                          <a:spcPts val="0"/>
                        </a:spcAft>
                      </a:pPr>
                      <a:endParaRPr lang="en-US" sz="1600" dirty="0">
                        <a:effectLst/>
                        <a:latin typeface="Calibri"/>
                        <a:ea typeface="Calibri"/>
                      </a:endParaRPr>
                    </a:p>
                  </a:txBody>
                  <a:tcPr marL="27900" marR="27900" marT="0" marB="0" anchor="b"/>
                </a:tc>
                <a:tc>
                  <a:txBody>
                    <a:bodyPr/>
                    <a:lstStyle/>
                    <a:p>
                      <a:pPr marL="0" marR="0" algn="ctr">
                        <a:spcBef>
                          <a:spcPts val="0"/>
                        </a:spcBef>
                        <a:spcAft>
                          <a:spcPts val="0"/>
                        </a:spcAft>
                      </a:pPr>
                      <a:r>
                        <a:rPr lang="en-US" sz="2000" b="0" dirty="0">
                          <a:effectLst/>
                          <a:latin typeface="+mn-lt"/>
                        </a:rPr>
                        <a:t>870</a:t>
                      </a:r>
                      <a:endParaRPr lang="en-US" sz="2000" b="0" dirty="0">
                        <a:effectLst/>
                        <a:latin typeface="+mn-lt"/>
                        <a:ea typeface="Calibri"/>
                      </a:endParaRPr>
                    </a:p>
                  </a:txBody>
                  <a:tcPr marL="27900" marR="27900" marT="0" marB="0" anchor="ctr"/>
                </a:tc>
                <a:tc>
                  <a:txBody>
                    <a:bodyPr/>
                    <a:lstStyle/>
                    <a:p>
                      <a:pPr marL="0" marR="0">
                        <a:spcBef>
                          <a:spcPts val="0"/>
                        </a:spcBef>
                        <a:spcAft>
                          <a:spcPts val="0"/>
                        </a:spcAft>
                      </a:pPr>
                      <a:r>
                        <a:rPr lang="en-US" sz="2000" b="0" dirty="0">
                          <a:effectLst/>
                          <a:latin typeface="+mn-lt"/>
                        </a:rPr>
                        <a:t>Building Scalable Web Applications with Windows Azure</a:t>
                      </a:r>
                      <a:endParaRPr lang="en-US" sz="2000" b="0" dirty="0">
                        <a:effectLst/>
                        <a:latin typeface="+mn-lt"/>
                        <a:ea typeface="Calibri"/>
                      </a:endParaRPr>
                    </a:p>
                  </a:txBody>
                  <a:tcPr marL="27900" marR="27900" marT="0" marB="0" anchor="ctr"/>
                </a:tc>
              </a:tr>
              <a:tr h="457200">
                <a:tc vMerge="1">
                  <a:txBody>
                    <a:bodyPr/>
                    <a:lstStyle/>
                    <a:p>
                      <a:pPr marL="0" marR="0" algn="r">
                        <a:spcBef>
                          <a:spcPts val="0"/>
                        </a:spcBef>
                        <a:spcAft>
                          <a:spcPts val="0"/>
                        </a:spcAft>
                      </a:pPr>
                      <a:endParaRPr lang="en-US" sz="1600" dirty="0">
                        <a:effectLst/>
                        <a:latin typeface="Calibri"/>
                        <a:ea typeface="Calibri"/>
                      </a:endParaRPr>
                    </a:p>
                  </a:txBody>
                  <a:tcPr marL="27900" marR="27900" marT="0" marB="0" anchor="b"/>
                </a:tc>
                <a:tc>
                  <a:txBody>
                    <a:bodyPr/>
                    <a:lstStyle/>
                    <a:p>
                      <a:pPr marL="0" marR="0" algn="ctr">
                        <a:spcBef>
                          <a:spcPts val="0"/>
                        </a:spcBef>
                        <a:spcAft>
                          <a:spcPts val="0"/>
                        </a:spcAft>
                      </a:pPr>
                      <a:r>
                        <a:rPr lang="en-US" sz="2000" dirty="0">
                          <a:effectLst/>
                          <a:latin typeface="+mn-lt"/>
                        </a:rPr>
                        <a:t>869</a:t>
                      </a:r>
                      <a:endParaRPr lang="en-US" sz="2000" dirty="0">
                        <a:effectLst/>
                        <a:latin typeface="+mn-lt"/>
                        <a:ea typeface="Calibri"/>
                      </a:endParaRPr>
                    </a:p>
                  </a:txBody>
                  <a:tcPr marL="27900" marR="27900" marT="0" marB="0" anchor="ctr"/>
                </a:tc>
                <a:tc>
                  <a:txBody>
                    <a:bodyPr/>
                    <a:lstStyle/>
                    <a:p>
                      <a:pPr marL="0" marR="0">
                        <a:spcBef>
                          <a:spcPts val="0"/>
                        </a:spcBef>
                        <a:spcAft>
                          <a:spcPts val="0"/>
                        </a:spcAft>
                      </a:pPr>
                      <a:r>
                        <a:rPr lang="en-US" sz="2000" dirty="0">
                          <a:effectLst/>
                          <a:latin typeface="+mn-lt"/>
                        </a:rPr>
                        <a:t>Building Global </a:t>
                      </a:r>
                      <a:r>
                        <a:rPr lang="en-US" sz="2000" dirty="0" smtClean="0">
                          <a:effectLst/>
                          <a:latin typeface="+mn-lt"/>
                        </a:rPr>
                        <a:t>&amp; Highly </a:t>
                      </a:r>
                      <a:r>
                        <a:rPr lang="en-US" sz="2000" dirty="0">
                          <a:effectLst/>
                          <a:latin typeface="+mn-lt"/>
                        </a:rPr>
                        <a:t>Available Services Using Windows Azure</a:t>
                      </a:r>
                      <a:endParaRPr lang="en-US" sz="2000" dirty="0">
                        <a:effectLst/>
                        <a:latin typeface="+mn-lt"/>
                        <a:ea typeface="Calibri"/>
                      </a:endParaRPr>
                    </a:p>
                  </a:txBody>
                  <a:tcPr marL="27900" marR="27900" marT="0" marB="0" anchor="ctr"/>
                </a:tc>
              </a:tr>
            </a:tbl>
          </a:graphicData>
        </a:graphic>
      </p:graphicFrame>
      <p:sp>
        <p:nvSpPr>
          <p:cNvPr id="5" name="Content Placeholder 2"/>
          <p:cNvSpPr txBox="1">
            <a:spLocks/>
          </p:cNvSpPr>
          <p:nvPr/>
        </p:nvSpPr>
        <p:spPr>
          <a:xfrm>
            <a:off x="2683243" y="6259643"/>
            <a:ext cx="9160812"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smtClean="0"/>
              <a:t>Complete list at </a:t>
            </a:r>
            <a:r>
              <a:rPr lang="en-US" dirty="0" smtClean="0">
                <a:hlinkClick r:id="rId3"/>
              </a:rPr>
              <a:t>http://windowsazure.com/build</a:t>
            </a:r>
            <a:r>
              <a:rPr lang="en-US" dirty="0" smtClean="0"/>
              <a:t> </a:t>
            </a:r>
            <a:endParaRPr lang="en-US" dirty="0"/>
          </a:p>
        </p:txBody>
      </p:sp>
    </p:spTree>
    <p:extLst>
      <p:ext uri="{BB962C8B-B14F-4D97-AF65-F5344CB8AC3E}">
        <p14:creationId xmlns:p14="http://schemas.microsoft.com/office/powerpoint/2010/main" val="372131669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519112" y="1447800"/>
            <a:ext cx="11149013" cy="3299365"/>
          </a:xfrm>
        </p:spPr>
        <p:txBody>
          <a:bodyPr/>
          <a:lstStyle/>
          <a:p>
            <a:r>
              <a:rPr lang="en-US" sz="2800" dirty="0" smtClean="0"/>
              <a:t>New bits available today in </a:t>
            </a:r>
            <a:r>
              <a:rPr lang="en-US" sz="2800" dirty="0" err="1" smtClean="0"/>
              <a:t>WebPI</a:t>
            </a:r>
            <a:r>
              <a:rPr lang="en-US" sz="2800" dirty="0" smtClean="0"/>
              <a:t>:</a:t>
            </a:r>
          </a:p>
          <a:p>
            <a:pPr lvl="1"/>
            <a:r>
              <a:rPr lang="en-US" sz="2400" dirty="0" smtClean="0"/>
              <a:t>Windows Azure SDK &amp; Tools 1.5</a:t>
            </a:r>
          </a:p>
          <a:p>
            <a:pPr lvl="1"/>
            <a:r>
              <a:rPr lang="en-US" sz="2400" dirty="0" smtClean="0"/>
              <a:t>Windows Azure </a:t>
            </a:r>
            <a:r>
              <a:rPr lang="en-US" sz="2400" dirty="0" err="1" smtClean="0"/>
              <a:t>AppFabric</a:t>
            </a:r>
            <a:r>
              <a:rPr lang="en-US" sz="2400" dirty="0" smtClean="0"/>
              <a:t> SDK 1.5</a:t>
            </a:r>
          </a:p>
          <a:p>
            <a:pPr lvl="1"/>
            <a:r>
              <a:rPr lang="en-US" sz="2400" dirty="0" smtClean="0"/>
              <a:t>ASP.NET MVC4 Preview</a:t>
            </a:r>
          </a:p>
          <a:p>
            <a:pPr lvl="1"/>
            <a:r>
              <a:rPr lang="en-US" sz="2400" dirty="0" smtClean="0">
                <a:hlinkClick r:id="rId3"/>
              </a:rPr>
              <a:t>http://windowsazure.com</a:t>
            </a:r>
            <a:r>
              <a:rPr lang="en-US" sz="2400" dirty="0" smtClean="0"/>
              <a:t>  </a:t>
            </a:r>
          </a:p>
          <a:p>
            <a:r>
              <a:rPr lang="en-US" sz="2800" dirty="0" smtClean="0"/>
              <a:t>Windows Azure Platform Training Kit</a:t>
            </a:r>
          </a:p>
          <a:p>
            <a:pPr lvl="1"/>
            <a:r>
              <a:rPr lang="en-US" sz="2400" dirty="0" smtClean="0"/>
              <a:t>Hands-on labs, samples, and presentations</a:t>
            </a:r>
            <a:endParaRPr lang="en-US" sz="2400" dirty="0"/>
          </a:p>
          <a:p>
            <a:pPr lvl="1"/>
            <a:r>
              <a:rPr lang="en-US" sz="2400" dirty="0">
                <a:hlinkClick r:id="rId4"/>
              </a:rPr>
              <a:t>http://</a:t>
            </a:r>
            <a:r>
              <a:rPr lang="en-US" sz="2400" dirty="0" smtClean="0">
                <a:hlinkClick r:id="rId4"/>
              </a:rPr>
              <a:t>bit.ly/WAPTKAug2011</a:t>
            </a:r>
            <a:r>
              <a:rPr lang="en-US" sz="2400" dirty="0" smtClean="0"/>
              <a:t> </a:t>
            </a:r>
          </a:p>
        </p:txBody>
      </p:sp>
      <p:pic>
        <p:nvPicPr>
          <p:cNvPr id="2050" name="Picture 2" descr="C:\Users\jamescon\AppData\Local\Temp\SNAGHTMLc5b310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716" y="1459148"/>
            <a:ext cx="4807986" cy="332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77747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6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87771" y="989922"/>
            <a:ext cx="9563643" cy="2919084"/>
          </a:xfrm>
          <a:prstGeom prst="rect">
            <a:avLst/>
          </a:prstGeom>
        </p:spPr>
        <p:txBody>
          <a:bodyPr wrap="square" lIns="91440" tIns="0" rIns="0" bIns="0">
            <a:noAutofit/>
          </a:bodyPr>
          <a:lstStyle/>
          <a:p>
            <a:pPr>
              <a:lnSpc>
                <a:spcPts val="11400"/>
              </a:lnSpc>
            </a:pPr>
            <a:r>
              <a:rPr lang="en-US" sz="10000" spc="-160" dirty="0" smtClean="0">
                <a:latin typeface="Segoe Light" pitchFamily="34" charset="0"/>
              </a:rPr>
              <a:t>Windows Azure Platform</a:t>
            </a:r>
            <a:endParaRPr lang="en-US" sz="10000" spc="300" dirty="0" smtClean="0">
              <a:latin typeface="Segoe Light" pitchFamily="34" charset="0"/>
            </a:endParaRPr>
          </a:p>
        </p:txBody>
      </p:sp>
      <p:sp>
        <p:nvSpPr>
          <p:cNvPr id="24" name="Rectangle 23"/>
          <p:cNvSpPr/>
          <p:nvPr/>
        </p:nvSpPr>
        <p:spPr bwMode="auto">
          <a:xfrm>
            <a:off x="167048" y="815060"/>
            <a:ext cx="91440" cy="2754556"/>
          </a:xfrm>
          <a:prstGeom prst="rect">
            <a:avLst/>
          </a:prstGeom>
          <a:solidFill>
            <a:schemeClr val="tx2">
              <a:lumMod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45720" tIns="45720" rIns="45720" bIns="45720" numCol="1" rtlCol="0" anchor="b" anchorCtr="0" compatLnSpc="1">
            <a:prstTxWarp prst="textNoShape">
              <a:avLst/>
            </a:prstTxWarp>
          </a:bodyPr>
          <a:lstStyle/>
          <a:p>
            <a:pPr defTabSz="914099" fontAlgn="base">
              <a:spcBef>
                <a:spcPct val="0"/>
              </a:spcBef>
              <a:spcAft>
                <a:spcPct val="0"/>
              </a:spcAft>
            </a:pPr>
            <a:endParaRPr lang="en-US" sz="3600" b="1" dirty="0">
              <a:gradFill>
                <a:gsLst>
                  <a:gs pos="0">
                    <a:srgbClr val="FFFFFF"/>
                  </a:gs>
                  <a:gs pos="86000">
                    <a:srgbClr val="FFFFFF"/>
                  </a:gs>
                </a:gsLst>
                <a:lin ang="5400000" scaled="0"/>
              </a:gradFill>
            </a:endParaRPr>
          </a:p>
        </p:txBody>
      </p:sp>
      <p:sp>
        <p:nvSpPr>
          <p:cNvPr id="2" name="Subtitle 2"/>
          <p:cNvSpPr txBox="1">
            <a:spLocks/>
          </p:cNvSpPr>
          <p:nvPr/>
        </p:nvSpPr>
        <p:spPr>
          <a:xfrm>
            <a:off x="2043665" y="0"/>
            <a:ext cx="2750153" cy="3572868"/>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lvl1pPr marL="290513" indent="-290513" algn="l" defTabSz="914363" rtl="0" eaLnBrk="1" latinLnBrk="0" hangingPunct="1">
              <a:lnSpc>
                <a:spcPct val="90000"/>
              </a:lnSpc>
              <a:spcBef>
                <a:spcPct val="20000"/>
              </a:spcBef>
              <a:buClr>
                <a:schemeClr val="bg1"/>
              </a:buClr>
              <a:buSzPct val="90000"/>
              <a:buFont typeface="Arial" pitchFamily="34" charset="0"/>
              <a:buChar char="•"/>
              <a:defRPr sz="3200" b="0" kern="1200">
                <a:gradFill>
                  <a:gsLst>
                    <a:gs pos="0">
                      <a:srgbClr val="000000"/>
                    </a:gs>
                    <a:gs pos="86000">
                      <a:srgbClr val="000000"/>
                    </a:gs>
                  </a:gsLst>
                  <a:lin ang="5400000" scaled="0"/>
                </a:gradFill>
                <a:latin typeface="Segoe Light" pitchFamily="34" charset="0"/>
                <a:ea typeface="+mn-ea"/>
                <a:cs typeface="+mn-cs"/>
              </a:defRPr>
            </a:lvl1pPr>
            <a:lvl2pPr marL="588963" indent="-284163" algn="l" defTabSz="914363" rtl="0" eaLnBrk="1" latinLnBrk="0" hangingPunct="1">
              <a:lnSpc>
                <a:spcPct val="90000"/>
              </a:lnSpc>
              <a:spcBef>
                <a:spcPct val="20000"/>
              </a:spcBef>
              <a:buClr>
                <a:schemeClr val="bg1"/>
              </a:buClr>
              <a:buSzPct val="90000"/>
              <a:buFont typeface="Arial" pitchFamily="34" charset="0"/>
              <a:buChar char="•"/>
              <a:defRPr sz="2800" b="0" kern="1200">
                <a:gradFill>
                  <a:gsLst>
                    <a:gs pos="0">
                      <a:srgbClr val="000000"/>
                    </a:gs>
                    <a:gs pos="86000">
                      <a:srgbClr val="000000"/>
                    </a:gs>
                  </a:gsLst>
                  <a:lin ang="5400000" scaled="0"/>
                </a:gradFill>
                <a:latin typeface="Segoe Light" pitchFamily="34" charset="0"/>
                <a:ea typeface="+mn-ea"/>
                <a:cs typeface="+mn-cs"/>
              </a:defRPr>
            </a:lvl2pPr>
            <a:lvl3pPr marL="884238" indent="-284163" algn="l" defTabSz="914363" rtl="0" eaLnBrk="1" latinLnBrk="0" hangingPunct="1">
              <a:lnSpc>
                <a:spcPct val="90000"/>
              </a:lnSpc>
              <a:spcBef>
                <a:spcPct val="20000"/>
              </a:spcBef>
              <a:buClr>
                <a:schemeClr val="bg1"/>
              </a:buClr>
              <a:buSzPct val="90000"/>
              <a:buFont typeface="Arial" pitchFamily="34" charset="0"/>
              <a:buChar char="•"/>
              <a:defRPr lang="en-US" sz="2400" b="0" kern="1200" dirty="0">
                <a:gradFill>
                  <a:gsLst>
                    <a:gs pos="0">
                      <a:srgbClr val="000000"/>
                    </a:gs>
                    <a:gs pos="86000">
                      <a:srgbClr val="000000"/>
                    </a:gs>
                  </a:gsLst>
                  <a:lin ang="5400000" scaled="0"/>
                </a:gradFill>
                <a:latin typeface="Segoe Light" pitchFamily="34" charset="0"/>
                <a:ea typeface="+mn-ea"/>
                <a:cs typeface="+mn-cs"/>
              </a:defRPr>
            </a:lvl3pPr>
            <a:lvl4pPr marL="1147763" indent="-29368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4pPr>
            <a:lvl5pPr marL="1371600" indent="-22383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68275" fontAlgn="base">
              <a:spcBef>
                <a:spcPts val="600"/>
              </a:spcBef>
              <a:spcAft>
                <a:spcPct val="0"/>
              </a:spcAft>
              <a:buNone/>
            </a:pPr>
            <a:r>
              <a:rPr lang="en-US" sz="1400" dirty="0">
                <a:solidFill>
                  <a:schemeClr val="tx1">
                    <a:alpha val="99000"/>
                  </a:schemeClr>
                </a:solidFill>
                <a:latin typeface="Segoe" pitchFamily="34" charset="0"/>
              </a:rPr>
              <a:t>Windows Azure SDK 1.3</a:t>
            </a:r>
          </a:p>
          <a:p>
            <a:pPr marL="0" indent="-168275" fontAlgn="base">
              <a:spcBef>
                <a:spcPts val="600"/>
              </a:spcBef>
              <a:spcAft>
                <a:spcPct val="0"/>
              </a:spcAft>
              <a:buNone/>
            </a:pPr>
            <a:r>
              <a:rPr lang="en-US" sz="1400" dirty="0">
                <a:solidFill>
                  <a:schemeClr val="tx1">
                    <a:alpha val="99000"/>
                  </a:schemeClr>
                </a:solidFill>
                <a:latin typeface="Segoe" pitchFamily="34" charset="0"/>
              </a:rPr>
              <a:t>New Portal Experience</a:t>
            </a:r>
          </a:p>
          <a:p>
            <a:pPr marL="0" indent="-168275" fontAlgn="base">
              <a:spcBef>
                <a:spcPts val="600"/>
              </a:spcBef>
              <a:spcAft>
                <a:spcPct val="0"/>
              </a:spcAft>
              <a:buNone/>
            </a:pPr>
            <a:r>
              <a:rPr lang="en-US" sz="1400" dirty="0">
                <a:solidFill>
                  <a:schemeClr val="tx1">
                    <a:alpha val="99000"/>
                  </a:schemeClr>
                </a:solidFill>
                <a:latin typeface="Segoe" pitchFamily="34" charset="0"/>
              </a:rPr>
              <a:t>Startup Tasks &amp; Admin mode</a:t>
            </a:r>
          </a:p>
          <a:p>
            <a:pPr marL="0" indent="-168275" fontAlgn="base">
              <a:spcBef>
                <a:spcPts val="600"/>
              </a:spcBef>
              <a:spcAft>
                <a:spcPct val="0"/>
              </a:spcAft>
              <a:buNone/>
            </a:pPr>
            <a:r>
              <a:rPr lang="en-US" sz="1400" dirty="0">
                <a:solidFill>
                  <a:schemeClr val="tx1">
                    <a:alpha val="99000"/>
                  </a:schemeClr>
                </a:solidFill>
                <a:latin typeface="Segoe" pitchFamily="34" charset="0"/>
              </a:rPr>
              <a:t>Full IIS</a:t>
            </a:r>
          </a:p>
          <a:p>
            <a:pPr marL="0" indent="-168275" fontAlgn="base">
              <a:spcBef>
                <a:spcPts val="600"/>
              </a:spcBef>
              <a:spcAft>
                <a:spcPct val="0"/>
              </a:spcAft>
              <a:buNone/>
            </a:pPr>
            <a:r>
              <a:rPr lang="en-US" sz="1400" dirty="0">
                <a:solidFill>
                  <a:schemeClr val="tx1">
                    <a:alpha val="99000"/>
                  </a:schemeClr>
                </a:solidFill>
                <a:latin typeface="Segoe" pitchFamily="34" charset="0"/>
              </a:rPr>
              <a:t>Windows Server 2008 R2 </a:t>
            </a:r>
          </a:p>
          <a:p>
            <a:pPr marL="0" indent="-168275" fontAlgn="base">
              <a:spcBef>
                <a:spcPts val="600"/>
              </a:spcBef>
              <a:spcAft>
                <a:spcPct val="0"/>
              </a:spcAft>
              <a:buNone/>
            </a:pPr>
            <a:r>
              <a:rPr lang="en-US" sz="1400" dirty="0">
                <a:solidFill>
                  <a:schemeClr val="tx1">
                    <a:alpha val="99000"/>
                  </a:schemeClr>
                </a:solidFill>
                <a:latin typeface="Segoe" pitchFamily="34" charset="0"/>
              </a:rPr>
              <a:t>Remote Desktop &amp; co-admins</a:t>
            </a:r>
          </a:p>
          <a:p>
            <a:pPr marL="0" indent="-168275" fontAlgn="base">
              <a:spcBef>
                <a:spcPts val="600"/>
              </a:spcBef>
              <a:spcAft>
                <a:spcPct val="0"/>
              </a:spcAft>
              <a:buNone/>
            </a:pPr>
            <a:r>
              <a:rPr lang="en-US" sz="1400" dirty="0">
                <a:solidFill>
                  <a:schemeClr val="tx1">
                    <a:alpha val="99000"/>
                  </a:schemeClr>
                </a:solidFill>
                <a:latin typeface="Segoe" pitchFamily="34" charset="0"/>
              </a:rPr>
              <a:t>Windows Azure Connect (CTP)</a:t>
            </a:r>
          </a:p>
          <a:p>
            <a:pPr marL="0" indent="-168275" fontAlgn="base">
              <a:spcBef>
                <a:spcPts val="600"/>
              </a:spcBef>
              <a:spcAft>
                <a:spcPct val="0"/>
              </a:spcAft>
              <a:buNone/>
            </a:pPr>
            <a:r>
              <a:rPr lang="en-US" sz="1400" dirty="0">
                <a:solidFill>
                  <a:schemeClr val="tx1">
                    <a:alpha val="99000"/>
                  </a:schemeClr>
                </a:solidFill>
                <a:latin typeface="Segoe" pitchFamily="34" charset="0"/>
              </a:rPr>
              <a:t>Virtual Machine Role (beta)</a:t>
            </a:r>
          </a:p>
          <a:p>
            <a:pPr marL="0" indent="-168275" fontAlgn="base">
              <a:spcBef>
                <a:spcPts val="600"/>
              </a:spcBef>
              <a:spcAft>
                <a:spcPct val="0"/>
              </a:spcAft>
              <a:buNone/>
            </a:pPr>
            <a:r>
              <a:rPr lang="en-US" sz="1400" dirty="0">
                <a:solidFill>
                  <a:schemeClr val="tx1">
                    <a:alpha val="99000"/>
                  </a:schemeClr>
                </a:solidFill>
                <a:latin typeface="Segoe" pitchFamily="34" charset="0"/>
              </a:rPr>
              <a:t>Extra Small Instances (beta)</a:t>
            </a:r>
          </a:p>
          <a:p>
            <a:pPr marL="0" indent="-168275" fontAlgn="base">
              <a:spcBef>
                <a:spcPts val="600"/>
              </a:spcBef>
              <a:spcAft>
                <a:spcPct val="0"/>
              </a:spcAft>
              <a:buNone/>
            </a:pPr>
            <a:r>
              <a:rPr lang="en-US" sz="1400" dirty="0">
                <a:solidFill>
                  <a:schemeClr val="tx1">
                    <a:alpha val="99000"/>
                  </a:schemeClr>
                </a:solidFill>
                <a:latin typeface="Segoe" pitchFamily="34" charset="0"/>
              </a:rPr>
              <a:t>Caching</a:t>
            </a:r>
            <a:r>
              <a:rPr lang="en-US" sz="1400" dirty="0">
                <a:solidFill>
                  <a:schemeClr val="tx1">
                    <a:alpha val="99000"/>
                  </a:schemeClr>
                </a:solidFill>
                <a:latin typeface="Segoe Semibold" pitchFamily="34" charset="0"/>
              </a:rPr>
              <a:t> &amp; Access Control (CTP)</a:t>
            </a:r>
          </a:p>
          <a:p>
            <a:pPr marL="0" indent="-168275" fontAlgn="base">
              <a:spcBef>
                <a:spcPts val="600"/>
              </a:spcBef>
              <a:spcAft>
                <a:spcPct val="0"/>
              </a:spcAft>
              <a:buNone/>
            </a:pPr>
            <a:r>
              <a:rPr lang="en-US" sz="1400" dirty="0">
                <a:solidFill>
                  <a:schemeClr val="tx1">
                    <a:alpha val="99000"/>
                  </a:schemeClr>
                </a:solidFill>
                <a:latin typeface="Segoe" pitchFamily="34" charset="0"/>
              </a:rPr>
              <a:t>SQL Azure Reporting </a:t>
            </a:r>
            <a:r>
              <a:rPr lang="en-US" sz="1400" dirty="0" smtClean="0">
                <a:solidFill>
                  <a:schemeClr val="tx1">
                    <a:alpha val="99000"/>
                  </a:schemeClr>
                </a:solidFill>
                <a:latin typeface="Segoe" pitchFamily="34" charset="0"/>
              </a:rPr>
              <a:t>Private</a:t>
            </a:r>
            <a:endParaRPr lang="en-US" sz="1400" dirty="0">
              <a:solidFill>
                <a:schemeClr val="tx1">
                  <a:alpha val="99000"/>
                </a:schemeClr>
              </a:solidFill>
              <a:latin typeface="Segoe" pitchFamily="34" charset="0"/>
            </a:endParaRPr>
          </a:p>
        </p:txBody>
      </p:sp>
      <p:sp>
        <p:nvSpPr>
          <p:cNvPr id="3" name="Subtitle 2"/>
          <p:cNvSpPr txBox="1">
            <a:spLocks/>
          </p:cNvSpPr>
          <p:nvPr/>
        </p:nvSpPr>
        <p:spPr>
          <a:xfrm>
            <a:off x="3495370" y="5149690"/>
            <a:ext cx="2750153" cy="1723549"/>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t" anchorCtr="0" compatLnSpc="1">
            <a:prstTxWarp prst="textNoShape">
              <a:avLst/>
            </a:prstTxWarp>
          </a:bodyPr>
          <a:lstStyle>
            <a:lvl1pPr marL="290513" indent="-290513" algn="l" defTabSz="914363" rtl="0" eaLnBrk="1" latinLnBrk="0" hangingPunct="1">
              <a:lnSpc>
                <a:spcPct val="90000"/>
              </a:lnSpc>
              <a:spcBef>
                <a:spcPct val="20000"/>
              </a:spcBef>
              <a:buClr>
                <a:schemeClr val="bg1"/>
              </a:buClr>
              <a:buSzPct val="90000"/>
              <a:buFont typeface="Arial" pitchFamily="34" charset="0"/>
              <a:buChar char="•"/>
              <a:defRPr sz="3200" b="0" kern="1200">
                <a:gradFill>
                  <a:gsLst>
                    <a:gs pos="0">
                      <a:srgbClr val="000000"/>
                    </a:gs>
                    <a:gs pos="86000">
                      <a:srgbClr val="000000"/>
                    </a:gs>
                  </a:gsLst>
                  <a:lin ang="5400000" scaled="0"/>
                </a:gradFill>
                <a:latin typeface="Segoe Light" pitchFamily="34" charset="0"/>
                <a:ea typeface="+mn-ea"/>
                <a:cs typeface="+mn-cs"/>
              </a:defRPr>
            </a:lvl1pPr>
            <a:lvl2pPr marL="588963" indent="-284163" algn="l" defTabSz="914363" rtl="0" eaLnBrk="1" latinLnBrk="0" hangingPunct="1">
              <a:lnSpc>
                <a:spcPct val="90000"/>
              </a:lnSpc>
              <a:spcBef>
                <a:spcPct val="20000"/>
              </a:spcBef>
              <a:buClr>
                <a:schemeClr val="bg1"/>
              </a:buClr>
              <a:buSzPct val="90000"/>
              <a:buFont typeface="Arial" pitchFamily="34" charset="0"/>
              <a:buChar char="•"/>
              <a:defRPr sz="2800" b="0" kern="1200">
                <a:gradFill>
                  <a:gsLst>
                    <a:gs pos="0">
                      <a:srgbClr val="000000"/>
                    </a:gs>
                    <a:gs pos="86000">
                      <a:srgbClr val="000000"/>
                    </a:gs>
                  </a:gsLst>
                  <a:lin ang="5400000" scaled="0"/>
                </a:gradFill>
                <a:latin typeface="Segoe Light" pitchFamily="34" charset="0"/>
                <a:ea typeface="+mn-ea"/>
                <a:cs typeface="+mn-cs"/>
              </a:defRPr>
            </a:lvl2pPr>
            <a:lvl3pPr marL="884238" indent="-284163" algn="l" defTabSz="914363" rtl="0" eaLnBrk="1" latinLnBrk="0" hangingPunct="1">
              <a:lnSpc>
                <a:spcPct val="90000"/>
              </a:lnSpc>
              <a:spcBef>
                <a:spcPct val="20000"/>
              </a:spcBef>
              <a:buClr>
                <a:schemeClr val="bg1"/>
              </a:buClr>
              <a:buSzPct val="90000"/>
              <a:buFont typeface="Arial" pitchFamily="34" charset="0"/>
              <a:buChar char="•"/>
              <a:defRPr lang="en-US" sz="2400" b="0" kern="1200" dirty="0">
                <a:gradFill>
                  <a:gsLst>
                    <a:gs pos="0">
                      <a:srgbClr val="000000"/>
                    </a:gs>
                    <a:gs pos="86000">
                      <a:srgbClr val="000000"/>
                    </a:gs>
                  </a:gsLst>
                  <a:lin ang="5400000" scaled="0"/>
                </a:gradFill>
                <a:latin typeface="Segoe Light" pitchFamily="34" charset="0"/>
                <a:ea typeface="+mn-ea"/>
                <a:cs typeface="+mn-cs"/>
              </a:defRPr>
            </a:lvl3pPr>
            <a:lvl4pPr marL="1147763" indent="-29368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4pPr>
            <a:lvl5pPr marL="1371600" indent="-22383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68275" fontAlgn="base">
              <a:spcBef>
                <a:spcPts val="600"/>
              </a:spcBef>
              <a:spcAft>
                <a:spcPct val="0"/>
              </a:spcAft>
              <a:buNone/>
            </a:pPr>
            <a:r>
              <a:rPr lang="en-US" sz="1400" dirty="0">
                <a:solidFill>
                  <a:schemeClr val="tx1">
                    <a:alpha val="99000"/>
                  </a:schemeClr>
                </a:solidFill>
                <a:latin typeface="Segoe" pitchFamily="34" charset="0"/>
              </a:rPr>
              <a:t>Trial expands to </a:t>
            </a:r>
            <a:r>
              <a:rPr lang="en-US" sz="1400" dirty="0" smtClean="0">
                <a:solidFill>
                  <a:schemeClr val="tx1">
                    <a:alpha val="99000"/>
                  </a:schemeClr>
                </a:solidFill>
                <a:latin typeface="Segoe" pitchFamily="34" charset="0"/>
              </a:rPr>
              <a:t>750 </a:t>
            </a:r>
            <a:r>
              <a:rPr lang="en-US" sz="1400" dirty="0">
                <a:solidFill>
                  <a:schemeClr val="tx1">
                    <a:alpha val="99000"/>
                  </a:schemeClr>
                </a:solidFill>
                <a:latin typeface="Segoe" pitchFamily="34" charset="0"/>
              </a:rPr>
              <a:t>x-small hrs </a:t>
            </a:r>
          </a:p>
          <a:p>
            <a:pPr marL="0" indent="-168275" fontAlgn="base">
              <a:spcBef>
                <a:spcPts val="600"/>
              </a:spcBef>
              <a:spcAft>
                <a:spcPct val="0"/>
              </a:spcAft>
              <a:buNone/>
            </a:pPr>
            <a:r>
              <a:rPr lang="en-US" sz="1400" dirty="0">
                <a:solidFill>
                  <a:schemeClr val="tx1">
                    <a:alpha val="99000"/>
                  </a:schemeClr>
                </a:solidFill>
                <a:latin typeface="Segoe" pitchFamily="34" charset="0"/>
              </a:rPr>
              <a:t>CDN Expands to 24 </a:t>
            </a:r>
            <a:r>
              <a:rPr lang="en-US" sz="1400" dirty="0" smtClean="0">
                <a:solidFill>
                  <a:schemeClr val="tx1">
                    <a:alpha val="99000"/>
                  </a:schemeClr>
                </a:solidFill>
                <a:latin typeface="Segoe" pitchFamily="34" charset="0"/>
              </a:rPr>
              <a:t>nodes</a:t>
            </a:r>
          </a:p>
        </p:txBody>
      </p:sp>
      <p:sp>
        <p:nvSpPr>
          <p:cNvPr id="4" name="Subtitle 2"/>
          <p:cNvSpPr txBox="1">
            <a:spLocks/>
          </p:cNvSpPr>
          <p:nvPr/>
        </p:nvSpPr>
        <p:spPr>
          <a:xfrm>
            <a:off x="4947075" y="1626780"/>
            <a:ext cx="2750153" cy="1946087"/>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lvl1pPr marL="290513" indent="-290513" algn="l" defTabSz="914363" rtl="0" eaLnBrk="1" latinLnBrk="0" hangingPunct="1">
              <a:lnSpc>
                <a:spcPct val="90000"/>
              </a:lnSpc>
              <a:spcBef>
                <a:spcPct val="20000"/>
              </a:spcBef>
              <a:buClr>
                <a:schemeClr val="bg1"/>
              </a:buClr>
              <a:buSzPct val="90000"/>
              <a:buFont typeface="Arial" pitchFamily="34" charset="0"/>
              <a:buChar char="•"/>
              <a:defRPr sz="3200" b="0" kern="1200">
                <a:gradFill>
                  <a:gsLst>
                    <a:gs pos="0">
                      <a:srgbClr val="000000"/>
                    </a:gs>
                    <a:gs pos="86000">
                      <a:srgbClr val="000000"/>
                    </a:gs>
                  </a:gsLst>
                  <a:lin ang="5400000" scaled="0"/>
                </a:gradFill>
                <a:latin typeface="Segoe Light" pitchFamily="34" charset="0"/>
                <a:ea typeface="+mn-ea"/>
                <a:cs typeface="+mn-cs"/>
              </a:defRPr>
            </a:lvl1pPr>
            <a:lvl2pPr marL="588963" indent="-284163" algn="l" defTabSz="914363" rtl="0" eaLnBrk="1" latinLnBrk="0" hangingPunct="1">
              <a:lnSpc>
                <a:spcPct val="90000"/>
              </a:lnSpc>
              <a:spcBef>
                <a:spcPct val="20000"/>
              </a:spcBef>
              <a:buClr>
                <a:schemeClr val="bg1"/>
              </a:buClr>
              <a:buSzPct val="90000"/>
              <a:buFont typeface="Arial" pitchFamily="34" charset="0"/>
              <a:buChar char="•"/>
              <a:defRPr sz="2800" b="0" kern="1200">
                <a:gradFill>
                  <a:gsLst>
                    <a:gs pos="0">
                      <a:srgbClr val="000000"/>
                    </a:gs>
                    <a:gs pos="86000">
                      <a:srgbClr val="000000"/>
                    </a:gs>
                  </a:gsLst>
                  <a:lin ang="5400000" scaled="0"/>
                </a:gradFill>
                <a:latin typeface="Segoe Light" pitchFamily="34" charset="0"/>
                <a:ea typeface="+mn-ea"/>
                <a:cs typeface="+mn-cs"/>
              </a:defRPr>
            </a:lvl2pPr>
            <a:lvl3pPr marL="884238" indent="-284163" algn="l" defTabSz="914363" rtl="0" eaLnBrk="1" latinLnBrk="0" hangingPunct="1">
              <a:lnSpc>
                <a:spcPct val="90000"/>
              </a:lnSpc>
              <a:spcBef>
                <a:spcPct val="20000"/>
              </a:spcBef>
              <a:buClr>
                <a:schemeClr val="bg1"/>
              </a:buClr>
              <a:buSzPct val="90000"/>
              <a:buFont typeface="Arial" pitchFamily="34" charset="0"/>
              <a:buChar char="•"/>
              <a:defRPr lang="en-US" sz="2400" b="0" kern="1200" dirty="0">
                <a:gradFill>
                  <a:gsLst>
                    <a:gs pos="0">
                      <a:srgbClr val="000000"/>
                    </a:gs>
                    <a:gs pos="86000">
                      <a:srgbClr val="000000"/>
                    </a:gs>
                  </a:gsLst>
                  <a:lin ang="5400000" scaled="0"/>
                </a:gradFill>
                <a:latin typeface="Segoe Light" pitchFamily="34" charset="0"/>
                <a:ea typeface="+mn-ea"/>
                <a:cs typeface="+mn-cs"/>
              </a:defRPr>
            </a:lvl3pPr>
            <a:lvl4pPr marL="1147763" indent="-29368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4pPr>
            <a:lvl5pPr marL="1371600" indent="-22383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68275" fontAlgn="base">
              <a:spcBef>
                <a:spcPts val="600"/>
              </a:spcBef>
              <a:spcAft>
                <a:spcPct val="0"/>
              </a:spcAft>
              <a:buNone/>
            </a:pPr>
            <a:r>
              <a:rPr lang="en-US" sz="1400" dirty="0" smtClean="0">
                <a:solidFill>
                  <a:schemeClr val="tx1">
                    <a:alpha val="99000"/>
                  </a:schemeClr>
                </a:solidFill>
                <a:latin typeface="Segoe Semibold" pitchFamily="34" charset="0"/>
              </a:rPr>
              <a:t>Access Control Service </a:t>
            </a:r>
            <a:r>
              <a:rPr lang="en-US" sz="1400" dirty="0">
                <a:solidFill>
                  <a:schemeClr val="tx1">
                    <a:alpha val="99000"/>
                  </a:schemeClr>
                </a:solidFill>
                <a:latin typeface="Segoe Semibold" pitchFamily="34" charset="0"/>
              </a:rPr>
              <a:t>2.0 GA</a:t>
            </a:r>
          </a:p>
          <a:p>
            <a:pPr marL="0" indent="-168275" fontAlgn="base">
              <a:spcBef>
                <a:spcPts val="600"/>
              </a:spcBef>
              <a:spcAft>
                <a:spcPct val="0"/>
              </a:spcAft>
              <a:buNone/>
            </a:pPr>
            <a:r>
              <a:rPr lang="en-US" sz="1400" dirty="0">
                <a:solidFill>
                  <a:schemeClr val="tx1">
                    <a:alpha val="99000"/>
                  </a:schemeClr>
                </a:solidFill>
                <a:latin typeface="Segoe" pitchFamily="34" charset="0"/>
              </a:rPr>
              <a:t>Caching GA</a:t>
            </a:r>
          </a:p>
          <a:p>
            <a:pPr marL="0" indent="-168275" fontAlgn="base">
              <a:spcBef>
                <a:spcPts val="600"/>
              </a:spcBef>
              <a:spcAft>
                <a:spcPct val="0"/>
              </a:spcAft>
              <a:buNone/>
            </a:pPr>
            <a:r>
              <a:rPr lang="en-US" sz="1400" dirty="0">
                <a:solidFill>
                  <a:schemeClr val="tx1">
                    <a:alpha val="99000"/>
                  </a:schemeClr>
                </a:solidFill>
                <a:latin typeface="Segoe" pitchFamily="34" charset="0"/>
              </a:rPr>
              <a:t>Windows Azure Traffic </a:t>
            </a:r>
            <a:r>
              <a:rPr lang="en-US" sz="1400" dirty="0" err="1" smtClean="0">
                <a:solidFill>
                  <a:schemeClr val="tx1">
                    <a:alpha val="99000"/>
                  </a:schemeClr>
                </a:solidFill>
                <a:latin typeface="Segoe" pitchFamily="34" charset="0"/>
              </a:rPr>
              <a:t>Mgr</a:t>
            </a:r>
            <a:r>
              <a:rPr lang="en-US" sz="1400" dirty="0" smtClean="0">
                <a:solidFill>
                  <a:schemeClr val="tx1">
                    <a:alpha val="99000"/>
                  </a:schemeClr>
                </a:solidFill>
                <a:latin typeface="Segoe" pitchFamily="34" charset="0"/>
              </a:rPr>
              <a:t> </a:t>
            </a:r>
            <a:r>
              <a:rPr lang="en-US" sz="1400" dirty="0">
                <a:solidFill>
                  <a:schemeClr val="tx1">
                    <a:alpha val="99000"/>
                  </a:schemeClr>
                </a:solidFill>
                <a:latin typeface="Segoe" pitchFamily="34" charset="0"/>
              </a:rPr>
              <a:t>CTP</a:t>
            </a:r>
          </a:p>
          <a:p>
            <a:pPr marL="0" indent="-168275" fontAlgn="base">
              <a:spcBef>
                <a:spcPts val="600"/>
              </a:spcBef>
              <a:spcAft>
                <a:spcPct val="0"/>
              </a:spcAft>
              <a:buNone/>
            </a:pPr>
            <a:r>
              <a:rPr lang="en-US" sz="1400" dirty="0">
                <a:solidFill>
                  <a:schemeClr val="tx1">
                    <a:alpha val="99000"/>
                  </a:schemeClr>
                </a:solidFill>
                <a:latin typeface="Segoe" pitchFamily="34" charset="0"/>
              </a:rPr>
              <a:t>Windows Azure SDK 1.4</a:t>
            </a:r>
          </a:p>
          <a:p>
            <a:pPr marL="0" indent="-168275" fontAlgn="base">
              <a:spcBef>
                <a:spcPts val="600"/>
              </a:spcBef>
              <a:spcAft>
                <a:spcPct val="0"/>
              </a:spcAft>
              <a:buNone/>
            </a:pPr>
            <a:r>
              <a:rPr lang="en-US" sz="1400" dirty="0">
                <a:solidFill>
                  <a:schemeClr val="tx1">
                    <a:alpha val="99000"/>
                  </a:schemeClr>
                </a:solidFill>
                <a:latin typeface="Segoe" pitchFamily="34" charset="0"/>
              </a:rPr>
              <a:t>MSDN Offers Expanded</a:t>
            </a:r>
          </a:p>
          <a:p>
            <a:pPr marL="0" indent="-168275" fontAlgn="base">
              <a:spcBef>
                <a:spcPts val="600"/>
              </a:spcBef>
              <a:spcAft>
                <a:spcPct val="0"/>
              </a:spcAft>
              <a:buNone/>
            </a:pPr>
            <a:r>
              <a:rPr lang="en-US" sz="1400" dirty="0">
                <a:solidFill>
                  <a:schemeClr val="tx1">
                    <a:alpha val="99000"/>
                  </a:schemeClr>
                </a:solidFill>
                <a:latin typeface="Segoe" pitchFamily="34" charset="0"/>
              </a:rPr>
              <a:t>SQL Azure Import/Export </a:t>
            </a:r>
            <a:r>
              <a:rPr lang="en-US" sz="1400" dirty="0" smtClean="0">
                <a:solidFill>
                  <a:schemeClr val="tx1">
                    <a:alpha val="99000"/>
                  </a:schemeClr>
                </a:solidFill>
                <a:latin typeface="Segoe" pitchFamily="34" charset="0"/>
              </a:rPr>
              <a:t/>
            </a:r>
            <a:br>
              <a:rPr lang="en-US" sz="1400" dirty="0" smtClean="0">
                <a:solidFill>
                  <a:schemeClr val="tx1">
                    <a:alpha val="99000"/>
                  </a:schemeClr>
                </a:solidFill>
                <a:latin typeface="Segoe" pitchFamily="34" charset="0"/>
              </a:rPr>
            </a:br>
            <a:r>
              <a:rPr lang="en-US" sz="1400" dirty="0" smtClean="0">
                <a:solidFill>
                  <a:schemeClr val="tx1">
                    <a:alpha val="99000"/>
                  </a:schemeClr>
                </a:solidFill>
                <a:latin typeface="Segoe" pitchFamily="34" charset="0"/>
              </a:rPr>
              <a:t>with </a:t>
            </a:r>
            <a:r>
              <a:rPr lang="en-US" sz="1400" dirty="0">
                <a:solidFill>
                  <a:schemeClr val="tx1">
                    <a:alpha val="99000"/>
                  </a:schemeClr>
                </a:solidFill>
                <a:latin typeface="Segoe" pitchFamily="34" charset="0"/>
              </a:rPr>
              <a:t>DAC 2.0 CTP</a:t>
            </a:r>
          </a:p>
        </p:txBody>
      </p:sp>
      <p:sp>
        <p:nvSpPr>
          <p:cNvPr id="5" name="Subtitle 2"/>
          <p:cNvSpPr txBox="1">
            <a:spLocks/>
          </p:cNvSpPr>
          <p:nvPr/>
        </p:nvSpPr>
        <p:spPr>
          <a:xfrm>
            <a:off x="6398780" y="5149690"/>
            <a:ext cx="2754535" cy="1708310"/>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t" anchorCtr="0" compatLnSpc="1">
            <a:prstTxWarp prst="textNoShape">
              <a:avLst/>
            </a:prstTxWarp>
          </a:bodyPr>
          <a:lstStyle>
            <a:lvl1pPr marL="290513" indent="-290513" algn="l" defTabSz="914363" rtl="0" eaLnBrk="1" latinLnBrk="0" hangingPunct="1">
              <a:lnSpc>
                <a:spcPct val="90000"/>
              </a:lnSpc>
              <a:spcBef>
                <a:spcPct val="20000"/>
              </a:spcBef>
              <a:buClr>
                <a:schemeClr val="bg1"/>
              </a:buClr>
              <a:buSzPct val="90000"/>
              <a:buFont typeface="Arial" pitchFamily="34" charset="0"/>
              <a:buChar char="•"/>
              <a:defRPr sz="3200" b="0" kern="1200">
                <a:gradFill>
                  <a:gsLst>
                    <a:gs pos="0">
                      <a:srgbClr val="000000"/>
                    </a:gs>
                    <a:gs pos="86000">
                      <a:srgbClr val="000000"/>
                    </a:gs>
                  </a:gsLst>
                  <a:lin ang="5400000" scaled="0"/>
                </a:gradFill>
                <a:latin typeface="Segoe Light" pitchFamily="34" charset="0"/>
                <a:ea typeface="+mn-ea"/>
                <a:cs typeface="+mn-cs"/>
              </a:defRPr>
            </a:lvl1pPr>
            <a:lvl2pPr marL="588963" indent="-284163" algn="l" defTabSz="914363" rtl="0" eaLnBrk="1" latinLnBrk="0" hangingPunct="1">
              <a:lnSpc>
                <a:spcPct val="90000"/>
              </a:lnSpc>
              <a:spcBef>
                <a:spcPct val="20000"/>
              </a:spcBef>
              <a:buClr>
                <a:schemeClr val="bg1"/>
              </a:buClr>
              <a:buSzPct val="90000"/>
              <a:buFont typeface="Arial" pitchFamily="34" charset="0"/>
              <a:buChar char="•"/>
              <a:defRPr sz="2800" b="0" kern="1200">
                <a:gradFill>
                  <a:gsLst>
                    <a:gs pos="0">
                      <a:srgbClr val="000000"/>
                    </a:gs>
                    <a:gs pos="86000">
                      <a:srgbClr val="000000"/>
                    </a:gs>
                  </a:gsLst>
                  <a:lin ang="5400000" scaled="0"/>
                </a:gradFill>
                <a:latin typeface="Segoe Light" pitchFamily="34" charset="0"/>
                <a:ea typeface="+mn-ea"/>
                <a:cs typeface="+mn-cs"/>
              </a:defRPr>
            </a:lvl2pPr>
            <a:lvl3pPr marL="884238" indent="-284163" algn="l" defTabSz="914363" rtl="0" eaLnBrk="1" latinLnBrk="0" hangingPunct="1">
              <a:lnSpc>
                <a:spcPct val="90000"/>
              </a:lnSpc>
              <a:spcBef>
                <a:spcPct val="20000"/>
              </a:spcBef>
              <a:buClr>
                <a:schemeClr val="bg1"/>
              </a:buClr>
              <a:buSzPct val="90000"/>
              <a:buFont typeface="Arial" pitchFamily="34" charset="0"/>
              <a:buChar char="•"/>
              <a:defRPr lang="en-US" sz="2400" b="0" kern="1200" dirty="0">
                <a:gradFill>
                  <a:gsLst>
                    <a:gs pos="0">
                      <a:srgbClr val="000000"/>
                    </a:gs>
                    <a:gs pos="86000">
                      <a:srgbClr val="000000"/>
                    </a:gs>
                  </a:gsLst>
                  <a:lin ang="5400000" scaled="0"/>
                </a:gradFill>
                <a:latin typeface="Segoe Light" pitchFamily="34" charset="0"/>
                <a:ea typeface="+mn-ea"/>
                <a:cs typeface="+mn-cs"/>
              </a:defRPr>
            </a:lvl3pPr>
            <a:lvl4pPr marL="1147763" indent="-29368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4pPr>
            <a:lvl5pPr marL="1371600" indent="-22383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68275" fontAlgn="base">
              <a:spcBef>
                <a:spcPts val="600"/>
              </a:spcBef>
              <a:spcAft>
                <a:spcPct val="0"/>
              </a:spcAft>
              <a:buNone/>
            </a:pPr>
            <a:r>
              <a:rPr lang="en-US" sz="1400" dirty="0">
                <a:solidFill>
                  <a:schemeClr val="tx1">
                    <a:alpha val="99000"/>
                  </a:schemeClr>
                </a:solidFill>
                <a:latin typeface="Segoe" pitchFamily="34" charset="0"/>
              </a:rPr>
              <a:t>SQL Azure Management </a:t>
            </a:r>
            <a:r>
              <a:rPr lang="en-US" sz="1400" dirty="0" smtClean="0">
                <a:solidFill>
                  <a:schemeClr val="tx1">
                    <a:alpha val="99000"/>
                  </a:schemeClr>
                </a:solidFill>
                <a:latin typeface="Segoe" pitchFamily="34" charset="0"/>
              </a:rPr>
              <a:t>APIs</a:t>
            </a:r>
            <a:endParaRPr lang="en-US" sz="1400" dirty="0">
              <a:solidFill>
                <a:schemeClr val="tx1">
                  <a:alpha val="99000"/>
                </a:schemeClr>
              </a:solidFill>
              <a:latin typeface="Segoe" pitchFamily="34" charset="0"/>
            </a:endParaRPr>
          </a:p>
          <a:p>
            <a:pPr marL="0" indent="-168275" fontAlgn="base">
              <a:spcBef>
                <a:spcPts val="600"/>
              </a:spcBef>
              <a:spcAft>
                <a:spcPct val="0"/>
              </a:spcAft>
              <a:buNone/>
            </a:pPr>
            <a:r>
              <a:rPr lang="en-US" sz="1400" dirty="0" smtClean="0">
                <a:solidFill>
                  <a:schemeClr val="tx1">
                    <a:alpha val="99000"/>
                  </a:schemeClr>
                </a:solidFill>
                <a:latin typeface="Segoe" pitchFamily="34" charset="0"/>
              </a:rPr>
              <a:t>SQL Azure DAC </a:t>
            </a:r>
            <a:r>
              <a:rPr lang="en-US" sz="1400" dirty="0" err="1">
                <a:solidFill>
                  <a:schemeClr val="tx1">
                    <a:alpha val="99000"/>
                  </a:schemeClr>
                </a:solidFill>
                <a:latin typeface="Segoe" pitchFamily="34" charset="0"/>
              </a:rPr>
              <a:t>Fx</a:t>
            </a:r>
            <a:r>
              <a:rPr lang="en-US" sz="1400" dirty="0">
                <a:solidFill>
                  <a:schemeClr val="tx1">
                    <a:alpha val="99000"/>
                  </a:schemeClr>
                </a:solidFill>
                <a:latin typeface="Segoe" pitchFamily="34" charset="0"/>
              </a:rPr>
              <a:t> </a:t>
            </a:r>
            <a:r>
              <a:rPr lang="en-US" sz="1400" dirty="0" smtClean="0">
                <a:solidFill>
                  <a:schemeClr val="tx1">
                    <a:alpha val="99000"/>
                  </a:schemeClr>
                </a:solidFill>
                <a:latin typeface="Segoe" pitchFamily="34" charset="0"/>
              </a:rPr>
              <a:t>1.1 support</a:t>
            </a:r>
            <a:endParaRPr lang="en-US" sz="1400" dirty="0">
              <a:solidFill>
                <a:schemeClr val="tx1">
                  <a:alpha val="99000"/>
                </a:schemeClr>
              </a:solidFill>
              <a:latin typeface="Segoe" pitchFamily="34" charset="0"/>
            </a:endParaRPr>
          </a:p>
          <a:p>
            <a:pPr marL="0" indent="-168275" fontAlgn="base">
              <a:spcBef>
                <a:spcPts val="600"/>
              </a:spcBef>
              <a:spcAft>
                <a:spcPct val="0"/>
              </a:spcAft>
              <a:buNone/>
            </a:pPr>
            <a:r>
              <a:rPr lang="en-US" sz="1400" dirty="0">
                <a:solidFill>
                  <a:schemeClr val="tx1">
                    <a:alpha val="99000"/>
                  </a:schemeClr>
                </a:solidFill>
                <a:latin typeface="Segoe" pitchFamily="34" charset="0"/>
              </a:rPr>
              <a:t>Service Bus </a:t>
            </a:r>
            <a:r>
              <a:rPr lang="en-US" sz="1400" dirty="0" smtClean="0">
                <a:solidFill>
                  <a:schemeClr val="tx1">
                    <a:alpha val="99000"/>
                  </a:schemeClr>
                </a:solidFill>
                <a:latin typeface="Segoe" pitchFamily="34" charset="0"/>
              </a:rPr>
              <a:t>CTP</a:t>
            </a:r>
            <a:endParaRPr lang="en-US" sz="1400" dirty="0">
              <a:solidFill>
                <a:schemeClr val="tx1">
                  <a:alpha val="99000"/>
                </a:schemeClr>
              </a:solidFill>
              <a:latin typeface="Segoe" pitchFamily="34" charset="0"/>
            </a:endParaRPr>
          </a:p>
        </p:txBody>
      </p:sp>
      <p:sp>
        <p:nvSpPr>
          <p:cNvPr id="6" name="Subtitle 2"/>
          <p:cNvSpPr txBox="1">
            <a:spLocks/>
          </p:cNvSpPr>
          <p:nvPr/>
        </p:nvSpPr>
        <p:spPr>
          <a:xfrm>
            <a:off x="7850486" y="2864982"/>
            <a:ext cx="2750154" cy="707886"/>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lvl1pPr marL="290513" indent="-290513" algn="l" defTabSz="914363" rtl="0" eaLnBrk="1" latinLnBrk="0" hangingPunct="1">
              <a:lnSpc>
                <a:spcPct val="90000"/>
              </a:lnSpc>
              <a:spcBef>
                <a:spcPct val="20000"/>
              </a:spcBef>
              <a:buClr>
                <a:schemeClr val="bg1"/>
              </a:buClr>
              <a:buSzPct val="90000"/>
              <a:buFont typeface="Arial" pitchFamily="34" charset="0"/>
              <a:buChar char="•"/>
              <a:defRPr sz="3200" b="0" kern="1200">
                <a:gradFill>
                  <a:gsLst>
                    <a:gs pos="0">
                      <a:srgbClr val="000000"/>
                    </a:gs>
                    <a:gs pos="86000">
                      <a:srgbClr val="000000"/>
                    </a:gs>
                  </a:gsLst>
                  <a:lin ang="5400000" scaled="0"/>
                </a:gradFill>
                <a:latin typeface="Segoe Light" pitchFamily="34" charset="0"/>
                <a:ea typeface="+mn-ea"/>
                <a:cs typeface="+mn-cs"/>
              </a:defRPr>
            </a:lvl1pPr>
            <a:lvl2pPr marL="588963" indent="-284163" algn="l" defTabSz="914363" rtl="0" eaLnBrk="1" latinLnBrk="0" hangingPunct="1">
              <a:lnSpc>
                <a:spcPct val="90000"/>
              </a:lnSpc>
              <a:spcBef>
                <a:spcPct val="20000"/>
              </a:spcBef>
              <a:buClr>
                <a:schemeClr val="bg1"/>
              </a:buClr>
              <a:buSzPct val="90000"/>
              <a:buFont typeface="Arial" pitchFamily="34" charset="0"/>
              <a:buChar char="•"/>
              <a:defRPr sz="2800" b="0" kern="1200">
                <a:gradFill>
                  <a:gsLst>
                    <a:gs pos="0">
                      <a:srgbClr val="000000"/>
                    </a:gs>
                    <a:gs pos="86000">
                      <a:srgbClr val="000000"/>
                    </a:gs>
                  </a:gsLst>
                  <a:lin ang="5400000" scaled="0"/>
                </a:gradFill>
                <a:latin typeface="Segoe Light" pitchFamily="34" charset="0"/>
                <a:ea typeface="+mn-ea"/>
                <a:cs typeface="+mn-cs"/>
              </a:defRPr>
            </a:lvl2pPr>
            <a:lvl3pPr marL="884238" indent="-284163" algn="l" defTabSz="914363" rtl="0" eaLnBrk="1" latinLnBrk="0" hangingPunct="1">
              <a:lnSpc>
                <a:spcPct val="90000"/>
              </a:lnSpc>
              <a:spcBef>
                <a:spcPct val="20000"/>
              </a:spcBef>
              <a:buClr>
                <a:schemeClr val="bg1"/>
              </a:buClr>
              <a:buSzPct val="90000"/>
              <a:buFont typeface="Arial" pitchFamily="34" charset="0"/>
              <a:buChar char="•"/>
              <a:defRPr lang="en-US" sz="2400" b="0" kern="1200" dirty="0">
                <a:gradFill>
                  <a:gsLst>
                    <a:gs pos="0">
                      <a:srgbClr val="000000"/>
                    </a:gs>
                    <a:gs pos="86000">
                      <a:srgbClr val="000000"/>
                    </a:gs>
                  </a:gsLst>
                  <a:lin ang="5400000" scaled="0"/>
                </a:gradFill>
                <a:latin typeface="Segoe Light" pitchFamily="34" charset="0"/>
                <a:ea typeface="+mn-ea"/>
                <a:cs typeface="+mn-cs"/>
              </a:defRPr>
            </a:lvl3pPr>
            <a:lvl4pPr marL="1147763" indent="-29368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4pPr>
            <a:lvl5pPr marL="1371600" indent="-22383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68275" fontAlgn="base">
              <a:spcBef>
                <a:spcPts val="600"/>
              </a:spcBef>
              <a:spcAft>
                <a:spcPct val="0"/>
              </a:spcAft>
              <a:buNone/>
            </a:pPr>
            <a:r>
              <a:rPr lang="en-US" sz="1400" dirty="0" err="1">
                <a:solidFill>
                  <a:schemeClr val="tx1">
                    <a:alpha val="99000"/>
                  </a:schemeClr>
                </a:solidFill>
                <a:latin typeface="Segoe" pitchFamily="34" charset="0"/>
              </a:rPr>
              <a:t>AppFabric</a:t>
            </a:r>
            <a:r>
              <a:rPr lang="en-US" sz="1400" dirty="0">
                <a:solidFill>
                  <a:schemeClr val="tx1">
                    <a:alpha val="99000"/>
                  </a:schemeClr>
                </a:solidFill>
                <a:latin typeface="Segoe" pitchFamily="34" charset="0"/>
              </a:rPr>
              <a:t> Apps CTP</a:t>
            </a:r>
          </a:p>
          <a:p>
            <a:pPr marL="0" indent="-168275" fontAlgn="base">
              <a:spcBef>
                <a:spcPts val="600"/>
              </a:spcBef>
              <a:spcAft>
                <a:spcPct val="0"/>
              </a:spcAft>
              <a:buNone/>
            </a:pPr>
            <a:r>
              <a:rPr lang="en-US" sz="1400" dirty="0">
                <a:solidFill>
                  <a:schemeClr val="tx1">
                    <a:alpha val="99000"/>
                  </a:schemeClr>
                </a:solidFill>
                <a:latin typeface="Segoe" pitchFamily="34" charset="0"/>
              </a:rPr>
              <a:t>HPC 2008 R2 SP2</a:t>
            </a:r>
          </a:p>
        </p:txBody>
      </p:sp>
      <p:sp>
        <p:nvSpPr>
          <p:cNvPr id="7" name="Subtitle 2"/>
          <p:cNvSpPr txBox="1">
            <a:spLocks/>
          </p:cNvSpPr>
          <p:nvPr/>
        </p:nvSpPr>
        <p:spPr>
          <a:xfrm>
            <a:off x="9302191" y="5149690"/>
            <a:ext cx="2886634" cy="1723549"/>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t" anchorCtr="0" compatLnSpc="1">
            <a:prstTxWarp prst="textNoShape">
              <a:avLst/>
            </a:prstTxWarp>
          </a:bodyPr>
          <a:lstStyle>
            <a:lvl1pPr marL="290513" indent="-290513" algn="l" defTabSz="914363" rtl="0" eaLnBrk="1" latinLnBrk="0" hangingPunct="1">
              <a:lnSpc>
                <a:spcPct val="90000"/>
              </a:lnSpc>
              <a:spcBef>
                <a:spcPct val="20000"/>
              </a:spcBef>
              <a:buClr>
                <a:schemeClr val="bg1"/>
              </a:buClr>
              <a:buSzPct val="90000"/>
              <a:buFont typeface="Arial" pitchFamily="34" charset="0"/>
              <a:buChar char="•"/>
              <a:defRPr sz="3200" b="0" kern="1200">
                <a:gradFill>
                  <a:gsLst>
                    <a:gs pos="0">
                      <a:srgbClr val="000000"/>
                    </a:gs>
                    <a:gs pos="86000">
                      <a:srgbClr val="000000"/>
                    </a:gs>
                  </a:gsLst>
                  <a:lin ang="5400000" scaled="0"/>
                </a:gradFill>
                <a:latin typeface="Segoe Light" pitchFamily="34" charset="0"/>
                <a:ea typeface="+mn-ea"/>
                <a:cs typeface="+mn-cs"/>
              </a:defRPr>
            </a:lvl1pPr>
            <a:lvl2pPr marL="588963" indent="-284163" algn="l" defTabSz="914363" rtl="0" eaLnBrk="1" latinLnBrk="0" hangingPunct="1">
              <a:lnSpc>
                <a:spcPct val="90000"/>
              </a:lnSpc>
              <a:spcBef>
                <a:spcPct val="20000"/>
              </a:spcBef>
              <a:buClr>
                <a:schemeClr val="bg1"/>
              </a:buClr>
              <a:buSzPct val="90000"/>
              <a:buFont typeface="Arial" pitchFamily="34" charset="0"/>
              <a:buChar char="•"/>
              <a:defRPr sz="2800" b="0" kern="1200">
                <a:gradFill>
                  <a:gsLst>
                    <a:gs pos="0">
                      <a:srgbClr val="000000"/>
                    </a:gs>
                    <a:gs pos="86000">
                      <a:srgbClr val="000000"/>
                    </a:gs>
                  </a:gsLst>
                  <a:lin ang="5400000" scaled="0"/>
                </a:gradFill>
                <a:latin typeface="Segoe Light" pitchFamily="34" charset="0"/>
                <a:ea typeface="+mn-ea"/>
                <a:cs typeface="+mn-cs"/>
              </a:defRPr>
            </a:lvl2pPr>
            <a:lvl3pPr marL="884238" indent="-284163" algn="l" defTabSz="914363" rtl="0" eaLnBrk="1" latinLnBrk="0" hangingPunct="1">
              <a:lnSpc>
                <a:spcPct val="90000"/>
              </a:lnSpc>
              <a:spcBef>
                <a:spcPct val="20000"/>
              </a:spcBef>
              <a:buClr>
                <a:schemeClr val="bg1"/>
              </a:buClr>
              <a:buSzPct val="90000"/>
              <a:buFont typeface="Arial" pitchFamily="34" charset="0"/>
              <a:buChar char="•"/>
              <a:defRPr lang="en-US" sz="2400" b="0" kern="1200" dirty="0">
                <a:gradFill>
                  <a:gsLst>
                    <a:gs pos="0">
                      <a:srgbClr val="000000"/>
                    </a:gs>
                    <a:gs pos="86000">
                      <a:srgbClr val="000000"/>
                    </a:gs>
                  </a:gsLst>
                  <a:lin ang="5400000" scaled="0"/>
                </a:gradFill>
                <a:latin typeface="Segoe Light" pitchFamily="34" charset="0"/>
                <a:ea typeface="+mn-ea"/>
                <a:cs typeface="+mn-cs"/>
              </a:defRPr>
            </a:lvl3pPr>
            <a:lvl4pPr marL="1147763" indent="-29368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4pPr>
            <a:lvl5pPr marL="1371600" indent="-223838" algn="l" defTabSz="914363" rtl="0" eaLnBrk="1" latinLnBrk="0" hangingPunct="1">
              <a:lnSpc>
                <a:spcPct val="90000"/>
              </a:lnSpc>
              <a:spcBef>
                <a:spcPct val="20000"/>
              </a:spcBef>
              <a:buClr>
                <a:schemeClr val="bg1"/>
              </a:buClr>
              <a:buSzPct val="90000"/>
              <a:buFont typeface="Arial" pitchFamily="34" charset="0"/>
              <a:buChar char="•"/>
              <a:defRPr sz="2000" b="0" kern="1200">
                <a:gradFill>
                  <a:gsLst>
                    <a:gs pos="0">
                      <a:srgbClr val="000000"/>
                    </a:gs>
                    <a:gs pos="86000">
                      <a:srgbClr val="000000"/>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168275" fontAlgn="base">
              <a:spcBef>
                <a:spcPts val="600"/>
              </a:spcBef>
              <a:spcAft>
                <a:spcPct val="0"/>
              </a:spcAft>
              <a:buNone/>
            </a:pPr>
            <a:r>
              <a:rPr lang="en-US" sz="1400" dirty="0">
                <a:solidFill>
                  <a:schemeClr val="tx1">
                    <a:alpha val="99000"/>
                  </a:schemeClr>
                </a:solidFill>
                <a:latin typeface="Segoe" pitchFamily="34" charset="0"/>
              </a:rPr>
              <a:t>Free Ingress</a:t>
            </a:r>
          </a:p>
          <a:p>
            <a:pPr marL="0" indent="-168275" fontAlgn="base">
              <a:spcBef>
                <a:spcPts val="600"/>
              </a:spcBef>
              <a:spcAft>
                <a:spcPct val="0"/>
              </a:spcAft>
              <a:buNone/>
            </a:pPr>
            <a:r>
              <a:rPr lang="en-US" sz="1400" dirty="0">
                <a:solidFill>
                  <a:schemeClr val="tx1">
                    <a:alpha val="99000"/>
                  </a:schemeClr>
                </a:solidFill>
                <a:latin typeface="Segoe Semibold" pitchFamily="34" charset="0"/>
              </a:rPr>
              <a:t>Application Marketplace</a:t>
            </a:r>
          </a:p>
          <a:p>
            <a:pPr marL="0" indent="-168275" fontAlgn="base">
              <a:spcBef>
                <a:spcPts val="600"/>
              </a:spcBef>
              <a:spcAft>
                <a:spcPct val="0"/>
              </a:spcAft>
              <a:buNone/>
            </a:pPr>
            <a:r>
              <a:rPr lang="en-US" sz="1400" dirty="0">
                <a:solidFill>
                  <a:schemeClr val="tx1">
                    <a:alpha val="99000"/>
                  </a:schemeClr>
                </a:solidFill>
                <a:latin typeface="Segoe" pitchFamily="34" charset="0"/>
              </a:rPr>
              <a:t>SQL Server Denali CTP3</a:t>
            </a:r>
          </a:p>
          <a:p>
            <a:pPr marL="0" indent="-168275" fontAlgn="base">
              <a:spcBef>
                <a:spcPts val="600"/>
              </a:spcBef>
              <a:spcAft>
                <a:spcPct val="0"/>
              </a:spcAft>
              <a:buNone/>
            </a:pPr>
            <a:r>
              <a:rPr lang="en-US" sz="1400" dirty="0">
                <a:solidFill>
                  <a:schemeClr val="tx1">
                    <a:alpha val="99000"/>
                  </a:schemeClr>
                </a:solidFill>
                <a:latin typeface="Segoe" pitchFamily="34" charset="0"/>
              </a:rPr>
              <a:t>SQL Azure </a:t>
            </a:r>
            <a:r>
              <a:rPr lang="en-US" sz="1400" dirty="0" smtClean="0">
                <a:solidFill>
                  <a:schemeClr val="tx1">
                    <a:alpha val="99000"/>
                  </a:schemeClr>
                </a:solidFill>
                <a:latin typeface="Segoe" pitchFamily="34" charset="0"/>
              </a:rPr>
              <a:t>co-admin</a:t>
            </a:r>
            <a:endParaRPr lang="en-US" sz="1400" dirty="0">
              <a:solidFill>
                <a:schemeClr val="tx1">
                  <a:alpha val="99000"/>
                </a:schemeClr>
              </a:solidFill>
              <a:latin typeface="Segoe" pitchFamily="34" charset="0"/>
            </a:endParaRPr>
          </a:p>
        </p:txBody>
      </p:sp>
      <p:sp>
        <p:nvSpPr>
          <p:cNvPr id="8" name="Rectangle 7"/>
          <p:cNvSpPr/>
          <p:nvPr/>
        </p:nvSpPr>
        <p:spPr bwMode="auto">
          <a:xfrm>
            <a:off x="2043665" y="3709348"/>
            <a:ext cx="1298448" cy="1298448"/>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lvl="0" fontAlgn="base">
              <a:lnSpc>
                <a:spcPct val="90000"/>
              </a:lnSpc>
              <a:spcBef>
                <a:spcPct val="20000"/>
              </a:spcBef>
              <a:spcAft>
                <a:spcPct val="0"/>
              </a:spcAft>
              <a:buClr>
                <a:schemeClr val="bg1"/>
              </a:buClr>
              <a:buSzPct val="90000"/>
            </a:pPr>
            <a:r>
              <a:rPr lang="en-US" sz="2000" dirty="0">
                <a:solidFill>
                  <a:schemeClr val="tx1">
                    <a:alpha val="99000"/>
                  </a:schemeClr>
                </a:solidFill>
                <a:latin typeface="Segoe" pitchFamily="34" charset="0"/>
              </a:rPr>
              <a:t>2010</a:t>
            </a:r>
            <a:br>
              <a:rPr lang="en-US" sz="2000" dirty="0">
                <a:solidFill>
                  <a:schemeClr val="tx1">
                    <a:alpha val="99000"/>
                  </a:schemeClr>
                </a:solidFill>
                <a:latin typeface="Segoe" pitchFamily="34" charset="0"/>
              </a:rPr>
            </a:br>
            <a:r>
              <a:rPr lang="en-US" sz="2000" dirty="0" err="1">
                <a:solidFill>
                  <a:schemeClr val="tx1">
                    <a:alpha val="99000"/>
                  </a:schemeClr>
                </a:solidFill>
                <a:latin typeface="Segoe" pitchFamily="34" charset="0"/>
              </a:rPr>
              <a:t>nov</a:t>
            </a:r>
            <a:endParaRPr lang="en-US" sz="2000" dirty="0">
              <a:solidFill>
                <a:schemeClr val="tx1">
                  <a:alpha val="99000"/>
                </a:schemeClr>
              </a:solidFill>
              <a:latin typeface="Segoe" pitchFamily="34" charset="0"/>
            </a:endParaRPr>
          </a:p>
        </p:txBody>
      </p:sp>
      <p:sp>
        <p:nvSpPr>
          <p:cNvPr id="9" name="Rectangle 8"/>
          <p:cNvSpPr/>
          <p:nvPr/>
        </p:nvSpPr>
        <p:spPr bwMode="auto">
          <a:xfrm>
            <a:off x="4947075" y="3709348"/>
            <a:ext cx="1298448" cy="1298448"/>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indent="-168275" fontAlgn="base">
              <a:lnSpc>
                <a:spcPct val="90000"/>
              </a:lnSpc>
              <a:spcBef>
                <a:spcPct val="20000"/>
              </a:spcBef>
              <a:spcAft>
                <a:spcPct val="0"/>
              </a:spcAft>
              <a:buClr>
                <a:schemeClr val="bg1"/>
              </a:buClr>
              <a:buSzPct val="90000"/>
            </a:pPr>
            <a:r>
              <a:rPr lang="en-US" sz="2000" dirty="0">
                <a:solidFill>
                  <a:schemeClr val="tx1">
                    <a:alpha val="99000"/>
                  </a:schemeClr>
                </a:solidFill>
                <a:latin typeface="Segoe" pitchFamily="34" charset="0"/>
              </a:rPr>
              <a:t>2011</a:t>
            </a:r>
            <a:br>
              <a:rPr lang="en-US" sz="2000" dirty="0">
                <a:solidFill>
                  <a:schemeClr val="tx1">
                    <a:alpha val="99000"/>
                  </a:schemeClr>
                </a:solidFill>
                <a:latin typeface="Segoe" pitchFamily="34" charset="0"/>
              </a:rPr>
            </a:br>
            <a:r>
              <a:rPr lang="en-US" sz="2000" dirty="0">
                <a:solidFill>
                  <a:schemeClr val="tx1">
                    <a:alpha val="99000"/>
                  </a:schemeClr>
                </a:solidFill>
                <a:latin typeface="Segoe" pitchFamily="34" charset="0"/>
              </a:rPr>
              <a:t>mar</a:t>
            </a:r>
          </a:p>
        </p:txBody>
      </p:sp>
      <p:sp>
        <p:nvSpPr>
          <p:cNvPr id="10" name="Rectangle 9"/>
          <p:cNvSpPr/>
          <p:nvPr/>
        </p:nvSpPr>
        <p:spPr bwMode="auto">
          <a:xfrm>
            <a:off x="3495370" y="3709348"/>
            <a:ext cx="1298448" cy="1298448"/>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indent="-168275" fontAlgn="base">
              <a:lnSpc>
                <a:spcPct val="90000"/>
              </a:lnSpc>
              <a:spcBef>
                <a:spcPct val="20000"/>
              </a:spcBef>
              <a:spcAft>
                <a:spcPct val="0"/>
              </a:spcAft>
              <a:buClr>
                <a:schemeClr val="bg1"/>
              </a:buClr>
              <a:buSzPct val="90000"/>
            </a:pPr>
            <a:r>
              <a:rPr lang="en-US" sz="2000" dirty="0" smtClean="0">
                <a:solidFill>
                  <a:schemeClr val="tx1">
                    <a:alpha val="99000"/>
                  </a:schemeClr>
                </a:solidFill>
                <a:latin typeface="Segoe" pitchFamily="34" charset="0"/>
              </a:rPr>
              <a:t>2011</a:t>
            </a:r>
            <a:br>
              <a:rPr lang="en-US" sz="2000" dirty="0" smtClean="0">
                <a:solidFill>
                  <a:schemeClr val="tx1">
                    <a:alpha val="99000"/>
                  </a:schemeClr>
                </a:solidFill>
                <a:latin typeface="Segoe" pitchFamily="34" charset="0"/>
              </a:rPr>
            </a:br>
            <a:r>
              <a:rPr lang="en-US" sz="2000" dirty="0" err="1" smtClean="0">
                <a:solidFill>
                  <a:schemeClr val="tx1">
                    <a:alpha val="99000"/>
                  </a:schemeClr>
                </a:solidFill>
                <a:latin typeface="Segoe" pitchFamily="34" charset="0"/>
              </a:rPr>
              <a:t>feb</a:t>
            </a:r>
            <a:endParaRPr lang="en-US" sz="2000" dirty="0">
              <a:solidFill>
                <a:schemeClr val="tx1">
                  <a:alpha val="99000"/>
                </a:schemeClr>
              </a:solidFill>
              <a:latin typeface="Segoe" pitchFamily="34" charset="0"/>
            </a:endParaRPr>
          </a:p>
        </p:txBody>
      </p:sp>
      <p:sp>
        <p:nvSpPr>
          <p:cNvPr id="11" name="Rectangle 10"/>
          <p:cNvSpPr/>
          <p:nvPr/>
        </p:nvSpPr>
        <p:spPr bwMode="auto">
          <a:xfrm>
            <a:off x="6398780" y="3709348"/>
            <a:ext cx="1298448" cy="1298448"/>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indent="-168275" fontAlgn="base">
              <a:lnSpc>
                <a:spcPct val="90000"/>
              </a:lnSpc>
              <a:spcBef>
                <a:spcPct val="20000"/>
              </a:spcBef>
              <a:spcAft>
                <a:spcPct val="0"/>
              </a:spcAft>
              <a:buClr>
                <a:schemeClr val="bg1"/>
              </a:buClr>
              <a:buSzPct val="90000"/>
            </a:pPr>
            <a:r>
              <a:rPr lang="en-US" sz="2000" dirty="0" smtClean="0">
                <a:solidFill>
                  <a:schemeClr val="tx1">
                    <a:alpha val="99000"/>
                  </a:schemeClr>
                </a:solidFill>
                <a:latin typeface="Segoe" pitchFamily="34" charset="0"/>
              </a:rPr>
              <a:t>2011</a:t>
            </a:r>
            <a:br>
              <a:rPr lang="en-US" sz="2000" dirty="0" smtClean="0">
                <a:solidFill>
                  <a:schemeClr val="tx1">
                    <a:alpha val="99000"/>
                  </a:schemeClr>
                </a:solidFill>
                <a:latin typeface="Segoe" pitchFamily="34" charset="0"/>
              </a:rPr>
            </a:br>
            <a:r>
              <a:rPr lang="en-US" sz="2000" dirty="0" smtClean="0">
                <a:solidFill>
                  <a:schemeClr val="tx1">
                    <a:alpha val="99000"/>
                  </a:schemeClr>
                </a:solidFill>
                <a:latin typeface="Segoe" pitchFamily="34" charset="0"/>
              </a:rPr>
              <a:t>may</a:t>
            </a:r>
            <a:endParaRPr lang="en-US" sz="2000" dirty="0">
              <a:solidFill>
                <a:schemeClr val="tx1">
                  <a:alpha val="99000"/>
                </a:schemeClr>
              </a:solidFill>
              <a:latin typeface="Segoe" pitchFamily="34" charset="0"/>
            </a:endParaRPr>
          </a:p>
        </p:txBody>
      </p:sp>
      <p:sp>
        <p:nvSpPr>
          <p:cNvPr id="12" name="Rectangle 11"/>
          <p:cNvSpPr/>
          <p:nvPr/>
        </p:nvSpPr>
        <p:spPr bwMode="auto">
          <a:xfrm>
            <a:off x="7850485" y="3709348"/>
            <a:ext cx="1298448" cy="1298448"/>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indent="-168275" fontAlgn="base">
              <a:lnSpc>
                <a:spcPct val="90000"/>
              </a:lnSpc>
              <a:spcBef>
                <a:spcPct val="20000"/>
              </a:spcBef>
              <a:spcAft>
                <a:spcPct val="0"/>
              </a:spcAft>
              <a:buClr>
                <a:schemeClr val="bg1"/>
              </a:buClr>
              <a:buSzPct val="90000"/>
            </a:pPr>
            <a:r>
              <a:rPr lang="en-US" sz="2000" dirty="0" smtClean="0">
                <a:solidFill>
                  <a:schemeClr val="tx1">
                    <a:alpha val="99000"/>
                  </a:schemeClr>
                </a:solidFill>
                <a:latin typeface="Segoe" pitchFamily="34" charset="0"/>
              </a:rPr>
              <a:t>2011</a:t>
            </a:r>
            <a:br>
              <a:rPr lang="en-US" sz="2000" dirty="0" smtClean="0">
                <a:solidFill>
                  <a:schemeClr val="tx1">
                    <a:alpha val="99000"/>
                  </a:schemeClr>
                </a:solidFill>
                <a:latin typeface="Segoe" pitchFamily="34" charset="0"/>
              </a:rPr>
            </a:br>
            <a:r>
              <a:rPr lang="en-US" sz="2000" dirty="0" err="1" smtClean="0">
                <a:solidFill>
                  <a:schemeClr val="tx1">
                    <a:alpha val="99000"/>
                  </a:schemeClr>
                </a:solidFill>
                <a:latin typeface="Segoe" pitchFamily="34" charset="0"/>
              </a:rPr>
              <a:t>jun</a:t>
            </a:r>
            <a:endParaRPr lang="en-US" sz="2000" dirty="0">
              <a:solidFill>
                <a:schemeClr val="tx1">
                  <a:alpha val="99000"/>
                </a:schemeClr>
              </a:solidFill>
              <a:latin typeface="Segoe" pitchFamily="34" charset="0"/>
            </a:endParaRPr>
          </a:p>
        </p:txBody>
      </p:sp>
      <p:sp>
        <p:nvSpPr>
          <p:cNvPr id="13" name="Rectangle 12"/>
          <p:cNvSpPr/>
          <p:nvPr/>
        </p:nvSpPr>
        <p:spPr bwMode="auto">
          <a:xfrm>
            <a:off x="9302191" y="3709348"/>
            <a:ext cx="1298448" cy="1298448"/>
          </a:xfrm>
          <a:prstGeom prst="rect">
            <a:avLst/>
          </a:prstGeom>
          <a:solidFill>
            <a:schemeClr val="bg1">
              <a:alpha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indent="-168275" fontAlgn="base">
              <a:lnSpc>
                <a:spcPct val="90000"/>
              </a:lnSpc>
              <a:spcBef>
                <a:spcPct val="20000"/>
              </a:spcBef>
              <a:spcAft>
                <a:spcPct val="0"/>
              </a:spcAft>
              <a:buClr>
                <a:schemeClr val="bg1"/>
              </a:buClr>
              <a:buSzPct val="90000"/>
            </a:pPr>
            <a:r>
              <a:rPr lang="en-US" sz="2000" dirty="0" smtClean="0">
                <a:solidFill>
                  <a:schemeClr val="tx1">
                    <a:alpha val="99000"/>
                  </a:schemeClr>
                </a:solidFill>
                <a:latin typeface="Segoe" pitchFamily="34" charset="0"/>
              </a:rPr>
              <a:t>2011</a:t>
            </a:r>
            <a:br>
              <a:rPr lang="en-US" sz="2000" dirty="0" smtClean="0">
                <a:solidFill>
                  <a:schemeClr val="tx1">
                    <a:alpha val="99000"/>
                  </a:schemeClr>
                </a:solidFill>
                <a:latin typeface="Segoe" pitchFamily="34" charset="0"/>
              </a:rPr>
            </a:br>
            <a:r>
              <a:rPr lang="en-US" sz="2000" dirty="0" err="1" smtClean="0">
                <a:solidFill>
                  <a:schemeClr val="tx1">
                    <a:alpha val="99000"/>
                  </a:schemeClr>
                </a:solidFill>
                <a:latin typeface="Segoe" pitchFamily="34" charset="0"/>
              </a:rPr>
              <a:t>july</a:t>
            </a:r>
            <a:endParaRPr lang="en-US" sz="2000" dirty="0">
              <a:solidFill>
                <a:schemeClr val="tx1">
                  <a:alpha val="99000"/>
                </a:schemeClr>
              </a:solidFill>
              <a:latin typeface="Segoe" pitchFamily="34" charset="0"/>
            </a:endParaRPr>
          </a:p>
        </p:txBody>
      </p:sp>
      <p:grpSp>
        <p:nvGrpSpPr>
          <p:cNvPr id="14" name="Group 35"/>
          <p:cNvGrpSpPr/>
          <p:nvPr/>
        </p:nvGrpSpPr>
        <p:grpSpPr>
          <a:xfrm>
            <a:off x="591960" y="3709348"/>
            <a:ext cx="1298448" cy="1298448"/>
            <a:chOff x="7851895" y="4902860"/>
            <a:chExt cx="1298448" cy="1298448"/>
          </a:xfrm>
          <a:effectLst/>
        </p:grpSpPr>
        <p:sp>
          <p:nvSpPr>
            <p:cNvPr id="15" name="Rectangle 14"/>
            <p:cNvSpPr/>
            <p:nvPr/>
          </p:nvSpPr>
          <p:spPr bwMode="auto">
            <a:xfrm>
              <a:off x="7851895" y="4902860"/>
              <a:ext cx="1298448" cy="1298448"/>
            </a:xfrm>
            <a:prstGeom prst="rect">
              <a:avLst/>
            </a:prstGeom>
            <a:solidFill>
              <a:schemeClr val="bg1">
                <a:alpha val="50000"/>
              </a:schemeClr>
            </a:solidFill>
            <a:ln>
              <a:noFill/>
              <a:headEnd type="none" w="med" len="med"/>
              <a:tailEnd type="none" w="med" len="med"/>
            </a:ln>
            <a:effectLst>
              <a:outerShdw blurRad="3937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indent="-168275" defTabSz="914099" fontAlgn="base">
                <a:spcBef>
                  <a:spcPct val="0"/>
                </a:spcBef>
                <a:spcAft>
                  <a:spcPct val="0"/>
                </a:spcAft>
              </a:pPr>
              <a:endParaRPr lang="en-US" sz="2000" dirty="0">
                <a:solidFill>
                  <a:schemeClr val="tx1"/>
                </a:solidFill>
                <a:latin typeface="Segoe" pitchFamily="34" charset="0"/>
              </a:endParaRPr>
            </a:p>
          </p:txBody>
        </p:sp>
        <p:pic>
          <p:nvPicPr>
            <p:cNvPr id="16" name="Picture 2" descr="C:\Users\chrisw\Desktop\Cloud Services 3.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117618" y="5290072"/>
              <a:ext cx="745028" cy="51384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bwMode="auto">
          <a:xfrm>
            <a:off x="2043665" y="3709348"/>
            <a:ext cx="1298448" cy="1298448"/>
          </a:xfrm>
          <a:prstGeom prst="rect">
            <a:avLst/>
          </a:prstGeom>
          <a:solidFill>
            <a:schemeClr val="tx2">
              <a:lumMod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lvl="0" fontAlgn="base">
              <a:lnSpc>
                <a:spcPct val="90000"/>
              </a:lnSpc>
              <a:spcBef>
                <a:spcPct val="20000"/>
              </a:spcBef>
              <a:spcAft>
                <a:spcPct val="0"/>
              </a:spcAft>
              <a:buClr>
                <a:schemeClr val="bg1"/>
              </a:buClr>
              <a:buSzPct val="90000"/>
            </a:pPr>
            <a:r>
              <a:rPr lang="en-US" sz="2000" dirty="0">
                <a:solidFill>
                  <a:schemeClr val="tx1">
                    <a:alpha val="99000"/>
                  </a:schemeClr>
                </a:solidFill>
                <a:latin typeface="Segoe" pitchFamily="34" charset="0"/>
              </a:rPr>
              <a:t>2010</a:t>
            </a:r>
            <a:br>
              <a:rPr lang="en-US" sz="2000" dirty="0">
                <a:solidFill>
                  <a:schemeClr val="tx1">
                    <a:alpha val="99000"/>
                  </a:schemeClr>
                </a:solidFill>
                <a:latin typeface="Segoe" pitchFamily="34" charset="0"/>
              </a:rPr>
            </a:br>
            <a:r>
              <a:rPr lang="en-US" sz="2000" dirty="0" err="1">
                <a:solidFill>
                  <a:schemeClr val="tx1">
                    <a:alpha val="99000"/>
                  </a:schemeClr>
                </a:solidFill>
                <a:latin typeface="Segoe" pitchFamily="34" charset="0"/>
              </a:rPr>
              <a:t>nov</a:t>
            </a:r>
            <a:endParaRPr lang="en-US" sz="2000" dirty="0">
              <a:solidFill>
                <a:schemeClr val="tx1">
                  <a:alpha val="99000"/>
                </a:schemeClr>
              </a:solidFill>
              <a:latin typeface="Segoe" pitchFamily="34" charset="0"/>
            </a:endParaRPr>
          </a:p>
        </p:txBody>
      </p:sp>
      <p:sp>
        <p:nvSpPr>
          <p:cNvPr id="18" name="Rectangle 17"/>
          <p:cNvSpPr/>
          <p:nvPr/>
        </p:nvSpPr>
        <p:spPr bwMode="auto">
          <a:xfrm>
            <a:off x="3495370" y="3709348"/>
            <a:ext cx="1298448" cy="1298448"/>
          </a:xfrm>
          <a:prstGeom prst="rect">
            <a:avLst/>
          </a:prstGeom>
          <a:solidFill>
            <a:schemeClr val="tx2">
              <a:lumMod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fontAlgn="base">
              <a:lnSpc>
                <a:spcPct val="90000"/>
              </a:lnSpc>
              <a:spcBef>
                <a:spcPct val="20000"/>
              </a:spcBef>
              <a:spcAft>
                <a:spcPct val="0"/>
              </a:spcAft>
              <a:buClr>
                <a:schemeClr val="bg1"/>
              </a:buClr>
              <a:buSzPct val="90000"/>
            </a:pPr>
            <a:r>
              <a:rPr lang="en-US" sz="2000" dirty="0">
                <a:solidFill>
                  <a:schemeClr val="tx1">
                    <a:alpha val="99000"/>
                  </a:schemeClr>
                </a:solidFill>
                <a:latin typeface="Segoe" pitchFamily="34" charset="0"/>
              </a:rPr>
              <a:t>2011</a:t>
            </a:r>
            <a:br>
              <a:rPr lang="en-US" sz="2000" dirty="0">
                <a:solidFill>
                  <a:schemeClr val="tx1">
                    <a:alpha val="99000"/>
                  </a:schemeClr>
                </a:solidFill>
                <a:latin typeface="Segoe" pitchFamily="34" charset="0"/>
              </a:rPr>
            </a:br>
            <a:r>
              <a:rPr lang="en-US" sz="2000" dirty="0" err="1">
                <a:solidFill>
                  <a:schemeClr val="tx1">
                    <a:alpha val="99000"/>
                  </a:schemeClr>
                </a:solidFill>
                <a:latin typeface="Segoe" pitchFamily="34" charset="0"/>
              </a:rPr>
              <a:t>feb</a:t>
            </a:r>
            <a:endParaRPr lang="en-US" sz="2000" dirty="0">
              <a:solidFill>
                <a:schemeClr val="tx1">
                  <a:alpha val="99000"/>
                </a:schemeClr>
              </a:solidFill>
              <a:latin typeface="Segoe" pitchFamily="34" charset="0"/>
            </a:endParaRPr>
          </a:p>
        </p:txBody>
      </p:sp>
      <p:sp>
        <p:nvSpPr>
          <p:cNvPr id="19" name="Rectangle 18"/>
          <p:cNvSpPr/>
          <p:nvPr/>
        </p:nvSpPr>
        <p:spPr bwMode="auto">
          <a:xfrm>
            <a:off x="4947075" y="3709348"/>
            <a:ext cx="1298448" cy="1298448"/>
          </a:xfrm>
          <a:prstGeom prst="rect">
            <a:avLst/>
          </a:prstGeom>
          <a:solidFill>
            <a:schemeClr val="tx2">
              <a:lumMod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fontAlgn="base">
              <a:lnSpc>
                <a:spcPct val="90000"/>
              </a:lnSpc>
              <a:spcBef>
                <a:spcPct val="20000"/>
              </a:spcBef>
              <a:spcAft>
                <a:spcPct val="0"/>
              </a:spcAft>
              <a:buClr>
                <a:schemeClr val="bg1"/>
              </a:buClr>
              <a:buSzPct val="90000"/>
            </a:pPr>
            <a:r>
              <a:rPr lang="en-US" sz="2000" dirty="0">
                <a:solidFill>
                  <a:schemeClr val="tx1">
                    <a:alpha val="99000"/>
                  </a:schemeClr>
                </a:solidFill>
                <a:latin typeface="Segoe" pitchFamily="34" charset="0"/>
              </a:rPr>
              <a:t>2011</a:t>
            </a:r>
            <a:br>
              <a:rPr lang="en-US" sz="2000" dirty="0">
                <a:solidFill>
                  <a:schemeClr val="tx1">
                    <a:alpha val="99000"/>
                  </a:schemeClr>
                </a:solidFill>
                <a:latin typeface="Segoe" pitchFamily="34" charset="0"/>
              </a:rPr>
            </a:br>
            <a:r>
              <a:rPr lang="en-US" sz="2000" dirty="0" smtClean="0">
                <a:solidFill>
                  <a:schemeClr val="tx1">
                    <a:alpha val="99000"/>
                  </a:schemeClr>
                </a:solidFill>
                <a:latin typeface="Segoe" pitchFamily="34" charset="0"/>
              </a:rPr>
              <a:t>mar</a:t>
            </a:r>
            <a:endParaRPr lang="en-US" sz="2000" dirty="0">
              <a:solidFill>
                <a:schemeClr val="tx1">
                  <a:alpha val="99000"/>
                </a:schemeClr>
              </a:solidFill>
              <a:latin typeface="Segoe" pitchFamily="34" charset="0"/>
            </a:endParaRPr>
          </a:p>
        </p:txBody>
      </p:sp>
      <p:sp>
        <p:nvSpPr>
          <p:cNvPr id="20" name="Rectangle 19"/>
          <p:cNvSpPr/>
          <p:nvPr/>
        </p:nvSpPr>
        <p:spPr bwMode="auto">
          <a:xfrm>
            <a:off x="6398780" y="3709348"/>
            <a:ext cx="1298448" cy="1298448"/>
          </a:xfrm>
          <a:prstGeom prst="rect">
            <a:avLst/>
          </a:prstGeom>
          <a:solidFill>
            <a:schemeClr val="tx2">
              <a:lumMod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fontAlgn="base">
              <a:lnSpc>
                <a:spcPct val="90000"/>
              </a:lnSpc>
              <a:spcBef>
                <a:spcPct val="20000"/>
              </a:spcBef>
              <a:spcAft>
                <a:spcPct val="0"/>
              </a:spcAft>
              <a:buClr>
                <a:schemeClr val="bg1"/>
              </a:buClr>
              <a:buSzPct val="90000"/>
            </a:pPr>
            <a:r>
              <a:rPr lang="en-US" sz="2000" dirty="0">
                <a:solidFill>
                  <a:schemeClr val="tx1">
                    <a:alpha val="99000"/>
                  </a:schemeClr>
                </a:solidFill>
                <a:latin typeface="Segoe" pitchFamily="34" charset="0"/>
              </a:rPr>
              <a:t>2011</a:t>
            </a:r>
            <a:br>
              <a:rPr lang="en-US" sz="2000" dirty="0">
                <a:solidFill>
                  <a:schemeClr val="tx1">
                    <a:alpha val="99000"/>
                  </a:schemeClr>
                </a:solidFill>
                <a:latin typeface="Segoe" pitchFamily="34" charset="0"/>
              </a:rPr>
            </a:br>
            <a:r>
              <a:rPr lang="en-US" sz="2000" dirty="0" smtClean="0">
                <a:solidFill>
                  <a:schemeClr val="tx1">
                    <a:alpha val="99000"/>
                  </a:schemeClr>
                </a:solidFill>
                <a:latin typeface="Segoe" pitchFamily="34" charset="0"/>
              </a:rPr>
              <a:t>may</a:t>
            </a:r>
            <a:endParaRPr lang="en-US" sz="2000" dirty="0">
              <a:solidFill>
                <a:schemeClr val="tx1">
                  <a:alpha val="99000"/>
                </a:schemeClr>
              </a:solidFill>
              <a:latin typeface="Segoe" pitchFamily="34" charset="0"/>
            </a:endParaRPr>
          </a:p>
        </p:txBody>
      </p:sp>
      <p:sp>
        <p:nvSpPr>
          <p:cNvPr id="21" name="Rectangle 20"/>
          <p:cNvSpPr/>
          <p:nvPr/>
        </p:nvSpPr>
        <p:spPr bwMode="auto">
          <a:xfrm>
            <a:off x="7850485" y="3709348"/>
            <a:ext cx="1298448" cy="1298448"/>
          </a:xfrm>
          <a:prstGeom prst="rect">
            <a:avLst/>
          </a:prstGeom>
          <a:solidFill>
            <a:schemeClr val="tx2">
              <a:lumMod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fontAlgn="base">
              <a:lnSpc>
                <a:spcPct val="90000"/>
              </a:lnSpc>
              <a:spcBef>
                <a:spcPct val="20000"/>
              </a:spcBef>
              <a:spcAft>
                <a:spcPct val="0"/>
              </a:spcAft>
              <a:buClr>
                <a:schemeClr val="bg1"/>
              </a:buClr>
              <a:buSzPct val="90000"/>
            </a:pPr>
            <a:r>
              <a:rPr lang="en-US" sz="2000" dirty="0">
                <a:solidFill>
                  <a:schemeClr val="tx1">
                    <a:alpha val="99000"/>
                  </a:schemeClr>
                </a:solidFill>
                <a:latin typeface="Segoe" pitchFamily="34" charset="0"/>
              </a:rPr>
              <a:t>2011</a:t>
            </a:r>
            <a:br>
              <a:rPr lang="en-US" sz="2000" dirty="0">
                <a:solidFill>
                  <a:schemeClr val="tx1">
                    <a:alpha val="99000"/>
                  </a:schemeClr>
                </a:solidFill>
                <a:latin typeface="Segoe" pitchFamily="34" charset="0"/>
              </a:rPr>
            </a:br>
            <a:r>
              <a:rPr lang="en-US" sz="2000" dirty="0" err="1" smtClean="0">
                <a:solidFill>
                  <a:schemeClr val="tx1">
                    <a:alpha val="99000"/>
                  </a:schemeClr>
                </a:solidFill>
                <a:latin typeface="Segoe" pitchFamily="34" charset="0"/>
              </a:rPr>
              <a:t>jun</a:t>
            </a:r>
            <a:endParaRPr lang="en-US" sz="2000" dirty="0">
              <a:solidFill>
                <a:schemeClr val="tx1">
                  <a:alpha val="99000"/>
                </a:schemeClr>
              </a:solidFill>
              <a:latin typeface="Segoe" pitchFamily="34" charset="0"/>
            </a:endParaRPr>
          </a:p>
        </p:txBody>
      </p:sp>
      <p:sp>
        <p:nvSpPr>
          <p:cNvPr id="22" name="Rectangle 21"/>
          <p:cNvSpPr/>
          <p:nvPr/>
        </p:nvSpPr>
        <p:spPr bwMode="auto">
          <a:xfrm>
            <a:off x="9302191" y="3709348"/>
            <a:ext cx="1298448" cy="1298448"/>
          </a:xfrm>
          <a:prstGeom prst="rect">
            <a:avLst/>
          </a:prstGeom>
          <a:solidFill>
            <a:schemeClr val="tx2">
              <a:lumMod val="50000"/>
            </a:schemeClr>
          </a:solidFill>
          <a:ln>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91440" tIns="91440" rIns="91440" bIns="91440" numCol="1" rtlCol="0" anchor="b" anchorCtr="0" compatLnSpc="1">
            <a:prstTxWarp prst="textNoShape">
              <a:avLst/>
            </a:prstTxWarp>
          </a:bodyPr>
          <a:lstStyle/>
          <a:p>
            <a:pPr fontAlgn="base">
              <a:lnSpc>
                <a:spcPct val="90000"/>
              </a:lnSpc>
              <a:spcBef>
                <a:spcPct val="20000"/>
              </a:spcBef>
              <a:spcAft>
                <a:spcPct val="0"/>
              </a:spcAft>
              <a:buClr>
                <a:schemeClr val="bg1"/>
              </a:buClr>
              <a:buSzPct val="90000"/>
            </a:pPr>
            <a:r>
              <a:rPr lang="en-US" sz="2000" dirty="0">
                <a:solidFill>
                  <a:schemeClr val="tx1">
                    <a:alpha val="99000"/>
                  </a:schemeClr>
                </a:solidFill>
                <a:latin typeface="Segoe" pitchFamily="34" charset="0"/>
              </a:rPr>
              <a:t>2011</a:t>
            </a:r>
            <a:br>
              <a:rPr lang="en-US" sz="2000" dirty="0">
                <a:solidFill>
                  <a:schemeClr val="tx1">
                    <a:alpha val="99000"/>
                  </a:schemeClr>
                </a:solidFill>
                <a:latin typeface="Segoe" pitchFamily="34" charset="0"/>
              </a:rPr>
            </a:br>
            <a:r>
              <a:rPr lang="en-US" sz="2000" dirty="0" err="1" smtClean="0">
                <a:solidFill>
                  <a:schemeClr val="tx1">
                    <a:alpha val="99000"/>
                  </a:schemeClr>
                </a:solidFill>
                <a:latin typeface="Segoe" pitchFamily="34" charset="0"/>
              </a:rPr>
              <a:t>july</a:t>
            </a:r>
            <a:endParaRPr lang="en-US" sz="2000" dirty="0">
              <a:solidFill>
                <a:schemeClr val="tx1">
                  <a:alpha val="99000"/>
                </a:schemeClr>
              </a:solidFill>
              <a:latin typeface="Segoe" pitchFamily="34" charset="0"/>
            </a:endParaRPr>
          </a:p>
        </p:txBody>
      </p:sp>
      <p:sp>
        <p:nvSpPr>
          <p:cNvPr id="25" name="Rectangle 24"/>
          <p:cNvSpPr/>
          <p:nvPr/>
        </p:nvSpPr>
        <p:spPr bwMode="auto">
          <a:xfrm>
            <a:off x="9447212" y="-274320"/>
            <a:ext cx="2743200" cy="274320"/>
          </a:xfrm>
          <a:prstGeom prst="rect">
            <a:avLst/>
          </a:prstGeom>
          <a:solidFill>
            <a:schemeClr val="accent1">
              <a:lumMod val="75000"/>
            </a:schemeClr>
          </a:solidFill>
          <a:ln w="12700">
            <a:noFill/>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45720" tIns="45720" rIns="45720" bIns="45720" numCol="1" rtlCol="0" anchor="t" anchorCtr="0" compatLnSpc="1">
            <a:prstTxWarp prst="textNoShape">
              <a:avLst/>
            </a:prstTxWarp>
          </a:bodyPr>
          <a:lstStyle/>
          <a:p>
            <a:pPr algn="r" defTabSz="914099" fontAlgn="base">
              <a:spcBef>
                <a:spcPct val="0"/>
              </a:spcBef>
              <a:spcAft>
                <a:spcPct val="0"/>
              </a:spcAft>
            </a:pPr>
            <a:r>
              <a:rPr lang="en-US" sz="1200" b="1" dirty="0" smtClean="0">
                <a:gradFill>
                  <a:gsLst>
                    <a:gs pos="0">
                      <a:srgbClr val="FFFFFF"/>
                    </a:gs>
                    <a:gs pos="86000">
                      <a:srgbClr val="FFFFFF"/>
                    </a:gs>
                  </a:gsLst>
                  <a:lin ang="5400000" scaled="0"/>
                </a:gradFill>
              </a:rPr>
              <a:t>OPTION 2</a:t>
            </a:r>
          </a:p>
        </p:txBody>
      </p:sp>
    </p:spTree>
    <p:extLst>
      <p:ext uri="{BB962C8B-B14F-4D97-AF65-F5344CB8AC3E}">
        <p14:creationId xmlns:p14="http://schemas.microsoft.com/office/powerpoint/2010/main" val="840280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2" presetClass="exit" presetSubtype="8" fill="hold" grpId="1" nodeType="afterEffect">
                                  <p:stCondLst>
                                    <p:cond delay="0"/>
                                  </p:stCondLst>
                                  <p:childTnLst>
                                    <p:anim calcmode="lin" valueType="num">
                                      <p:cBhvr additive="base">
                                        <p:cTn id="10" dur="500"/>
                                        <p:tgtEl>
                                          <p:spTgt spid="23"/>
                                        </p:tgtEl>
                                        <p:attrNameLst>
                                          <p:attrName>ppt_x</p:attrName>
                                        </p:attrNameLst>
                                      </p:cBhvr>
                                      <p:tavLst>
                                        <p:tav tm="0">
                                          <p:val>
                                            <p:strVal val="ppt_x"/>
                                          </p:val>
                                        </p:tav>
                                        <p:tav tm="100000">
                                          <p:val>
                                            <p:strVal val="0-ppt_w/2"/>
                                          </p:val>
                                        </p:tav>
                                      </p:tavLst>
                                    </p:anim>
                                    <p:anim calcmode="lin" valueType="num">
                                      <p:cBhvr additive="base">
                                        <p:cTn id="11" dur="500"/>
                                        <p:tgtEl>
                                          <p:spTgt spid="23"/>
                                        </p:tgtEl>
                                        <p:attrNameLst>
                                          <p:attrName>ppt_y</p:attrName>
                                        </p:attrNameLst>
                                      </p:cBhvr>
                                      <p:tavLst>
                                        <p:tav tm="0">
                                          <p:val>
                                            <p:strVal val="ppt_y"/>
                                          </p:val>
                                        </p:tav>
                                        <p:tav tm="100000">
                                          <p:val>
                                            <p:strVal val="ppt_y"/>
                                          </p:val>
                                        </p:tav>
                                      </p:tavLst>
                                    </p:anim>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nodeType="clickEffect">
                                  <p:stCondLst>
                                    <p:cond delay="0"/>
                                  </p:stCondLst>
                                  <p:childTnLst>
                                    <p:animEffect transition="out" filter="wipe(down)">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22" presetClass="entr" presetSubtype="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1" fill="hold" nodeType="clickEffect">
                                  <p:stCondLst>
                                    <p:cond delay="0"/>
                                  </p:stCondLst>
                                  <p:childTnLst>
                                    <p:animEffect transition="out" filter="wipe(up)">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2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nodeType="clickEffect">
                                  <p:stCondLst>
                                    <p:cond delay="0"/>
                                  </p:stCondLst>
                                  <p:childTnLst>
                                    <p:animEffect transition="out" filter="wipe(down)">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22" presetClass="entr" presetSubtype="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nodeType="clickEffect">
                                  <p:stCondLst>
                                    <p:cond delay="0"/>
                                  </p:stCondLst>
                                  <p:childTnLst>
                                    <p:animEffect transition="out" filter="wipe(up)">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22" presetClass="entr" presetSubtype="4"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4" fill="hold" nodeType="clickEffect">
                                  <p:stCondLst>
                                    <p:cond delay="0"/>
                                  </p:stCondLst>
                                  <p:childTnLst>
                                    <p:animEffect transition="out" filter="wipe(down)">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par>
                                <p:cTn id="77" presetID="22" presetClass="entr" presetSubtype="1"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up)">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1" fill="hold" nodeType="clickEffect">
                                  <p:stCondLst>
                                    <p:cond delay="0"/>
                                  </p:stCondLst>
                                  <p:childTnLst>
                                    <p:animEffect transition="out" filter="wipe(up)">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4" grpId="1" animBg="1"/>
      <p:bldP spid="2" grpId="0" animBg="1"/>
      <p:bldP spid="3" grpId="0" animBg="1"/>
      <p:bldP spid="4" grpId="0" animBg="1"/>
      <p:bldP spid="5" grpId="0" animBg="1"/>
      <p:bldP spid="6" grpId="0" animBg="1"/>
      <p:bldP spid="7"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Highlight development"/>
          <p:cNvGrpSpPr/>
          <p:nvPr/>
        </p:nvGrpSpPr>
        <p:grpSpPr>
          <a:xfrm>
            <a:off x="322905" y="2329825"/>
            <a:ext cx="3665622" cy="2117829"/>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Development Enhancements</a:t>
              </a:r>
              <a:endParaRPr lang="en-US" sz="3200" dirty="0" smtClean="0">
                <a:gradFill>
                  <a:gsLst>
                    <a:gs pos="0">
                      <a:schemeClr val="tx1"/>
                    </a:gs>
                    <a:gs pos="100000">
                      <a:schemeClr val="tx1"/>
                    </a:gs>
                  </a:gsLst>
                  <a:lin ang="5400000" scaled="0"/>
                </a:gradFill>
              </a:endParaRPr>
            </a:p>
          </p:txBody>
        </p:sp>
      </p:grpSp>
      <p:grpSp>
        <p:nvGrpSpPr>
          <p:cNvPr id="3" name="Highlight Managebility"/>
          <p:cNvGrpSpPr/>
          <p:nvPr/>
        </p:nvGrpSpPr>
        <p:grpSpPr>
          <a:xfrm>
            <a:off x="4261601" y="2329825"/>
            <a:ext cx="3665622" cy="2117829"/>
            <a:chOff x="4426943" y="1714204"/>
            <a:chExt cx="3665622" cy="3793956"/>
          </a:xfrm>
        </p:grpSpPr>
        <p:sp>
          <p:nvSpPr>
            <p:cNvPr id="11" name="Rectangle 10"/>
            <p:cNvSpPr/>
            <p:nvPr/>
          </p:nvSpPr>
          <p:spPr bwMode="auto">
            <a:xfrm>
              <a:off x="4434965"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Manageability Enhancements</a:t>
              </a:r>
              <a:endParaRPr lang="en-US" sz="3200" dirty="0" smtClean="0">
                <a:gradFill>
                  <a:gsLst>
                    <a:gs pos="0">
                      <a:schemeClr val="tx1"/>
                    </a:gs>
                    <a:gs pos="100000">
                      <a:schemeClr val="tx1"/>
                    </a:gs>
                  </a:gsLst>
                  <a:lin ang="5400000" scaled="0"/>
                </a:gradFill>
              </a:endParaRPr>
            </a:p>
          </p:txBody>
        </p:sp>
      </p:grpSp>
      <p:grpSp>
        <p:nvGrpSpPr>
          <p:cNvPr id="13" name="Highlight new services"/>
          <p:cNvGrpSpPr/>
          <p:nvPr/>
        </p:nvGrpSpPr>
        <p:grpSpPr>
          <a:xfrm>
            <a:off x="8236895" y="2329825"/>
            <a:ext cx="3665622" cy="2117829"/>
            <a:chOff x="8385757" y="1714204"/>
            <a:chExt cx="3665622" cy="3793956"/>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New &amp; Enhanced Services</a:t>
              </a:r>
              <a:endParaRPr lang="en-US" sz="3200" b="1" dirty="0">
                <a:solidFill>
                  <a:schemeClr val="tx1"/>
                </a:solidFill>
                <a:latin typeface="Segoe UI Light" pitchFamily="34" charset="0"/>
              </a:endParaRP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8" name="Title 7"/>
          <p:cNvSpPr>
            <a:spLocks noGrp="1"/>
          </p:cNvSpPr>
          <p:nvPr>
            <p:ph type="title"/>
          </p:nvPr>
        </p:nvSpPr>
        <p:spPr/>
        <p:txBody>
          <a:bodyPr/>
          <a:lstStyle/>
          <a:p>
            <a:endParaRPr lang="en-US"/>
          </a:p>
        </p:txBody>
      </p:sp>
      <p:grpSp>
        <p:nvGrpSpPr>
          <p:cNvPr id="18" name="Faded Managebility"/>
          <p:cNvGrpSpPr/>
          <p:nvPr/>
        </p:nvGrpSpPr>
        <p:grpSpPr>
          <a:xfrm>
            <a:off x="4259021" y="2329825"/>
            <a:ext cx="3665622" cy="2117829"/>
            <a:chOff x="4426943" y="1714204"/>
            <a:chExt cx="3665622" cy="3793956"/>
          </a:xfrm>
        </p:grpSpPr>
        <p:sp>
          <p:nvSpPr>
            <p:cNvPr id="19" name="Rectangle 18"/>
            <p:cNvSpPr/>
            <p:nvPr/>
          </p:nvSpPr>
          <p:spPr bwMode="auto">
            <a:xfrm>
              <a:off x="4434965" y="1714204"/>
              <a:ext cx="3657600" cy="3657600"/>
            </a:xfrm>
            <a:prstGeom prst="rect">
              <a:avLst/>
            </a:prstGeom>
            <a:solidFill>
              <a:srgbClr val="2332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20" name="Rectangle 19"/>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Manageability Enhancements</a:t>
              </a:r>
              <a:endParaRPr lang="en-US" sz="3200" dirty="0" smtClean="0">
                <a:gradFill>
                  <a:gsLst>
                    <a:gs pos="0">
                      <a:schemeClr val="tx1"/>
                    </a:gs>
                    <a:gs pos="100000">
                      <a:schemeClr val="tx1"/>
                    </a:gs>
                  </a:gsLst>
                  <a:lin ang="5400000" scaled="0"/>
                </a:gradFill>
              </a:endParaRPr>
            </a:p>
          </p:txBody>
        </p:sp>
      </p:grpSp>
      <p:grpSp>
        <p:nvGrpSpPr>
          <p:cNvPr id="21" name="Faded New Services"/>
          <p:cNvGrpSpPr/>
          <p:nvPr/>
        </p:nvGrpSpPr>
        <p:grpSpPr>
          <a:xfrm>
            <a:off x="8234315" y="2329825"/>
            <a:ext cx="3665622" cy="2117829"/>
            <a:chOff x="8385757" y="1714204"/>
            <a:chExt cx="3665622" cy="3793956"/>
          </a:xfrm>
        </p:grpSpPr>
        <p:sp>
          <p:nvSpPr>
            <p:cNvPr id="22" name="Rectangle 21"/>
            <p:cNvSpPr/>
            <p:nvPr/>
          </p:nvSpPr>
          <p:spPr bwMode="auto">
            <a:xfrm>
              <a:off x="8393779" y="1714204"/>
              <a:ext cx="3657600" cy="3657600"/>
            </a:xfrm>
            <a:prstGeom prst="rect">
              <a:avLst/>
            </a:prstGeom>
            <a:solidFill>
              <a:srgbClr val="2332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23" name="Rectangle 22"/>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New &amp; Enhanced Services</a:t>
              </a:r>
              <a:endParaRPr lang="en-US" sz="3200" b="1" dirty="0">
                <a:solidFill>
                  <a:schemeClr val="tx1"/>
                </a:solidFill>
                <a:latin typeface="Segoe UI Light" pitchFamily="34" charset="0"/>
              </a:endParaRPr>
            </a:p>
          </p:txBody>
        </p:sp>
      </p:grpSp>
    </p:spTree>
    <p:extLst>
      <p:ext uri="{BB962C8B-B14F-4D97-AF65-F5344CB8AC3E}">
        <p14:creationId xmlns:p14="http://schemas.microsoft.com/office/powerpoint/2010/main" val="2285751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September 2011 Visual Studio Tools</a:t>
            </a:r>
            <a:endParaRPr lang="en-US" dirty="0"/>
          </a:p>
        </p:txBody>
      </p:sp>
      <p:sp>
        <p:nvSpPr>
          <p:cNvPr id="3" name="Content Placeholder 2"/>
          <p:cNvSpPr>
            <a:spLocks noGrp="1"/>
          </p:cNvSpPr>
          <p:nvPr>
            <p:ph idx="1"/>
          </p:nvPr>
        </p:nvSpPr>
        <p:spPr>
          <a:xfrm>
            <a:off x="519112" y="1103248"/>
            <a:ext cx="11149013" cy="3151632"/>
          </a:xfrm>
        </p:spPr>
        <p:txBody>
          <a:bodyPr/>
          <a:lstStyle/>
          <a:p>
            <a:r>
              <a:rPr lang="en-US" dirty="0" smtClean="0"/>
              <a:t>ASP.NET </a:t>
            </a:r>
            <a:r>
              <a:rPr lang="en-US" dirty="0"/>
              <a:t>MVC3 Template</a:t>
            </a:r>
          </a:p>
          <a:p>
            <a:r>
              <a:rPr lang="en-US" dirty="0"/>
              <a:t>Profiling in the Cloud</a:t>
            </a:r>
          </a:p>
          <a:p>
            <a:r>
              <a:rPr lang="en-US" dirty="0" smtClean="0"/>
              <a:t>Multiple </a:t>
            </a:r>
            <a:r>
              <a:rPr lang="en-US" dirty="0"/>
              <a:t>Cloud Configurations</a:t>
            </a:r>
          </a:p>
          <a:p>
            <a:r>
              <a:rPr lang="en-US" dirty="0" smtClean="0"/>
              <a:t>Validation</a:t>
            </a:r>
            <a:endParaRPr lang="en-US" dirty="0"/>
          </a:p>
          <a:p>
            <a:r>
              <a:rPr lang="en-US" dirty="0" smtClean="0"/>
              <a:t>Simplified </a:t>
            </a:r>
            <a:r>
              <a:rPr lang="en-US" dirty="0"/>
              <a:t>packaging and deployment </a:t>
            </a:r>
            <a:r>
              <a:rPr lang="en-US" dirty="0" smtClean="0"/>
              <a:t>dialogs</a:t>
            </a:r>
          </a:p>
          <a:p>
            <a:r>
              <a:rPr lang="en-US" dirty="0" smtClean="0"/>
              <a:t>Generate cloud service project</a:t>
            </a:r>
          </a:p>
        </p:txBody>
      </p:sp>
    </p:spTree>
    <p:extLst>
      <p:ext uri="{BB962C8B-B14F-4D97-AF65-F5344CB8AC3E}">
        <p14:creationId xmlns:p14="http://schemas.microsoft.com/office/powerpoint/2010/main" val="16020932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SDK 1.5</a:t>
            </a:r>
            <a:endParaRPr lang="en-US" dirty="0"/>
          </a:p>
        </p:txBody>
      </p:sp>
      <p:sp>
        <p:nvSpPr>
          <p:cNvPr id="3" name="Content Placeholder 2"/>
          <p:cNvSpPr>
            <a:spLocks noGrp="1"/>
          </p:cNvSpPr>
          <p:nvPr>
            <p:ph idx="1"/>
          </p:nvPr>
        </p:nvSpPr>
        <p:spPr>
          <a:xfrm>
            <a:off x="519112" y="1447800"/>
            <a:ext cx="11149013" cy="2942344"/>
          </a:xfrm>
        </p:spPr>
        <p:txBody>
          <a:bodyPr/>
          <a:lstStyle/>
          <a:p>
            <a:r>
              <a:rPr lang="en-US" sz="2800" dirty="0" smtClean="0"/>
              <a:t>Fundamental </a:t>
            </a:r>
            <a:r>
              <a:rPr lang="en-US" sz="2800" dirty="0"/>
              <a:t>improvements including emulator performance and assembly/package validation before deployment</a:t>
            </a:r>
          </a:p>
          <a:p>
            <a:r>
              <a:rPr lang="en-US" sz="2800" dirty="0" smtClean="0"/>
              <a:t>CSUpload.exe</a:t>
            </a:r>
          </a:p>
          <a:p>
            <a:pPr lvl="1"/>
            <a:r>
              <a:rPr lang="en-US" sz="2400" dirty="0" smtClean="0"/>
              <a:t>Uploading </a:t>
            </a:r>
            <a:r>
              <a:rPr lang="en-US" sz="2400" dirty="0"/>
              <a:t>service certificates </a:t>
            </a:r>
            <a:r>
              <a:rPr lang="en-US" sz="2400" dirty="0" smtClean="0"/>
              <a:t>used for Remote Desktop from the command line</a:t>
            </a:r>
          </a:p>
          <a:p>
            <a:r>
              <a:rPr lang="en-US" sz="2800" dirty="0" smtClean="0"/>
              <a:t>CSEncrypt.exe </a:t>
            </a:r>
          </a:p>
          <a:p>
            <a:pPr lvl="1"/>
            <a:r>
              <a:rPr lang="en-US" sz="2400" dirty="0" smtClean="0"/>
              <a:t>Encrypt remote desktop passwords from the command line </a:t>
            </a:r>
          </a:p>
          <a:p>
            <a:pPr lvl="2"/>
            <a:endParaRPr lang="en-US" sz="2000" dirty="0"/>
          </a:p>
        </p:txBody>
      </p:sp>
    </p:spTree>
    <p:extLst>
      <p:ext uri="{BB962C8B-B14F-4D97-AF65-F5344CB8AC3E}">
        <p14:creationId xmlns:p14="http://schemas.microsoft.com/office/powerpoint/2010/main" val="41482011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048677" cy="1523494"/>
          </a:xfrm>
        </p:spPr>
        <p:txBody>
          <a:bodyPr/>
          <a:lstStyle/>
          <a:p>
            <a:r>
              <a:rPr lang="en-US" dirty="0" smtClean="0"/>
              <a:t>Windows Azure SDK &amp; </a:t>
            </a:r>
            <a:br>
              <a:rPr lang="en-US" dirty="0" smtClean="0"/>
            </a:br>
            <a:r>
              <a:rPr lang="en-US" dirty="0" smtClean="0"/>
              <a:t>Visual Studio Tools Updates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9023355"/>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2905" y="2417750"/>
            <a:ext cx="3665622" cy="2117829"/>
            <a:chOff x="471767" y="1714204"/>
            <a:chExt cx="3665622" cy="3793956"/>
          </a:xfrm>
        </p:grpSpPr>
        <p:sp>
          <p:nvSpPr>
            <p:cNvPr id="10" name="Rectangle 9"/>
            <p:cNvSpPr/>
            <p:nvPr/>
          </p:nvSpPr>
          <p:spPr bwMode="auto">
            <a:xfrm>
              <a:off x="479789" y="1714204"/>
              <a:ext cx="3657600" cy="3657600"/>
            </a:xfrm>
            <a:prstGeom prst="rect">
              <a:avLst/>
            </a:prstGeom>
            <a:solidFill>
              <a:srgbClr val="2332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Development Enhancements</a:t>
              </a:r>
              <a:endParaRPr lang="en-US" sz="3200" dirty="0" smtClean="0">
                <a:gradFill>
                  <a:gsLst>
                    <a:gs pos="0">
                      <a:schemeClr val="tx1"/>
                    </a:gs>
                    <a:gs pos="100000">
                      <a:schemeClr val="tx1"/>
                    </a:gs>
                  </a:gsLst>
                  <a:lin ang="5400000" scaled="0"/>
                </a:gradFill>
              </a:endParaRPr>
            </a:p>
          </p:txBody>
        </p:sp>
      </p:grpSp>
      <p:grpSp>
        <p:nvGrpSpPr>
          <p:cNvPr id="3" name="Group 2"/>
          <p:cNvGrpSpPr/>
          <p:nvPr/>
        </p:nvGrpSpPr>
        <p:grpSpPr>
          <a:xfrm>
            <a:off x="4261601" y="2417750"/>
            <a:ext cx="3665622" cy="2117829"/>
            <a:chOff x="4426943" y="1714204"/>
            <a:chExt cx="3665622" cy="3793956"/>
          </a:xfrm>
        </p:grpSpPr>
        <p:sp>
          <p:nvSpPr>
            <p:cNvPr id="11" name="Rectangle 10"/>
            <p:cNvSpPr/>
            <p:nvPr/>
          </p:nvSpPr>
          <p:spPr bwMode="auto">
            <a:xfrm>
              <a:off x="4434965"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Manageability Enhancements</a:t>
              </a:r>
              <a:endParaRPr lang="en-US" sz="3200" dirty="0" smtClean="0">
                <a:gradFill>
                  <a:gsLst>
                    <a:gs pos="0">
                      <a:schemeClr val="tx1"/>
                    </a:gs>
                    <a:gs pos="100000">
                      <a:schemeClr val="tx1"/>
                    </a:gs>
                  </a:gsLst>
                  <a:lin ang="5400000" scaled="0"/>
                </a:gradFill>
              </a:endParaRPr>
            </a:p>
          </p:txBody>
        </p:sp>
      </p:grpSp>
      <p:grpSp>
        <p:nvGrpSpPr>
          <p:cNvPr id="13" name="Group 12"/>
          <p:cNvGrpSpPr/>
          <p:nvPr/>
        </p:nvGrpSpPr>
        <p:grpSpPr>
          <a:xfrm>
            <a:off x="8236895" y="2417750"/>
            <a:ext cx="3665622" cy="2117829"/>
            <a:chOff x="8385757" y="1714204"/>
            <a:chExt cx="3665622" cy="3793956"/>
          </a:xfrm>
        </p:grpSpPr>
        <p:sp>
          <p:nvSpPr>
            <p:cNvPr id="12" name="Rectangle 11"/>
            <p:cNvSpPr/>
            <p:nvPr/>
          </p:nvSpPr>
          <p:spPr bwMode="auto">
            <a:xfrm>
              <a:off x="8393779" y="1714204"/>
              <a:ext cx="3657600" cy="3657600"/>
            </a:xfrm>
            <a:prstGeom prst="rect">
              <a:avLst/>
            </a:prstGeom>
            <a:solidFill>
              <a:srgbClr val="23325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smtClean="0">
                  <a:solidFill>
                    <a:schemeClr val="tx1"/>
                  </a:solidFill>
                </a:rPr>
                <a:t>New &amp; Enhanced Services</a:t>
              </a:r>
              <a:endParaRPr lang="en-US" sz="3200" b="1" dirty="0">
                <a:solidFill>
                  <a:schemeClr val="tx1"/>
                </a:solidFill>
                <a:latin typeface="Segoe UI Light" pitchFamily="34" charset="0"/>
              </a:endParaRP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5769270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Management API</a:t>
            </a:r>
            <a:endParaRPr lang="en-US" dirty="0"/>
          </a:p>
        </p:txBody>
      </p:sp>
      <p:sp>
        <p:nvSpPr>
          <p:cNvPr id="3" name="Content Placeholder 2"/>
          <p:cNvSpPr>
            <a:spLocks noGrp="1"/>
          </p:cNvSpPr>
          <p:nvPr>
            <p:ph idx="1"/>
          </p:nvPr>
        </p:nvSpPr>
        <p:spPr>
          <a:xfrm>
            <a:off x="519112" y="1103248"/>
            <a:ext cx="11149013" cy="5158335"/>
          </a:xfrm>
        </p:spPr>
        <p:txBody>
          <a:bodyPr/>
          <a:lstStyle/>
          <a:p>
            <a:r>
              <a:rPr lang="en-US" sz="2400" dirty="0" smtClean="0"/>
              <a:t>Create Hosted Service</a:t>
            </a:r>
          </a:p>
          <a:p>
            <a:pPr lvl="1"/>
            <a:r>
              <a:rPr lang="en-US" sz="2000" dirty="0" smtClean="0"/>
              <a:t>Create a new Hosted Service (i.e. foo.cloudapp.net)</a:t>
            </a:r>
          </a:p>
          <a:p>
            <a:r>
              <a:rPr lang="en-US" sz="2400" dirty="0" smtClean="0"/>
              <a:t>Create Storage Account</a:t>
            </a:r>
          </a:p>
          <a:p>
            <a:pPr lvl="1"/>
            <a:r>
              <a:rPr lang="en-US" sz="2000" dirty="0" smtClean="0"/>
              <a:t>Create a new storage account for using blobs, tables, and queues</a:t>
            </a:r>
          </a:p>
          <a:p>
            <a:r>
              <a:rPr lang="en-US" sz="2400" dirty="0" smtClean="0"/>
              <a:t>Detailed Status Information for instances</a:t>
            </a:r>
          </a:p>
          <a:p>
            <a:pPr lvl="1"/>
            <a:r>
              <a:rPr lang="en-US" sz="2000" dirty="0" smtClean="0"/>
              <a:t>15 different instance states including:  </a:t>
            </a:r>
            <a:r>
              <a:rPr lang="en-US" sz="2000" dirty="0" err="1" smtClean="0"/>
              <a:t>RoleStateUnknown</a:t>
            </a:r>
            <a:r>
              <a:rPr lang="en-US" sz="2000" dirty="0"/>
              <a:t>, </a:t>
            </a:r>
            <a:r>
              <a:rPr lang="en-US" sz="2000" dirty="0" err="1"/>
              <a:t>CreatingVM</a:t>
            </a:r>
            <a:r>
              <a:rPr lang="en-US" sz="2000" dirty="0"/>
              <a:t> , </a:t>
            </a:r>
            <a:r>
              <a:rPr lang="en-US" sz="2000" dirty="0" err="1"/>
              <a:t>StartingVM</a:t>
            </a:r>
            <a:r>
              <a:rPr lang="en-US" sz="2000" dirty="0"/>
              <a:t>, </a:t>
            </a:r>
            <a:r>
              <a:rPr lang="en-US" sz="2000" dirty="0" err="1"/>
              <a:t>CreatingRole</a:t>
            </a:r>
            <a:r>
              <a:rPr lang="en-US" sz="2000" dirty="0"/>
              <a:t>, </a:t>
            </a:r>
            <a:r>
              <a:rPr lang="en-US" sz="2000" dirty="0" err="1"/>
              <a:t>StartingRole</a:t>
            </a:r>
            <a:r>
              <a:rPr lang="en-US" sz="2000" dirty="0"/>
              <a:t>, </a:t>
            </a:r>
            <a:r>
              <a:rPr lang="en-US" sz="2000" dirty="0" err="1"/>
              <a:t>ReadyRole</a:t>
            </a:r>
            <a:r>
              <a:rPr lang="en-US" sz="2000" dirty="0"/>
              <a:t>, </a:t>
            </a:r>
            <a:r>
              <a:rPr lang="en-US" sz="2000" dirty="0" err="1"/>
              <a:t>BusyRole</a:t>
            </a:r>
            <a:r>
              <a:rPr lang="en-US" sz="2000" dirty="0"/>
              <a:t>, </a:t>
            </a:r>
            <a:r>
              <a:rPr lang="en-US" sz="2000" dirty="0" err="1"/>
              <a:t>StoppingRole</a:t>
            </a:r>
            <a:r>
              <a:rPr lang="en-US" sz="2000" dirty="0"/>
              <a:t>, </a:t>
            </a:r>
            <a:r>
              <a:rPr lang="en-US" sz="2000" dirty="0" err="1" smtClean="0"/>
              <a:t>StoppingVM</a:t>
            </a:r>
            <a:endParaRPr lang="en-US" sz="2000" dirty="0"/>
          </a:p>
          <a:p>
            <a:r>
              <a:rPr lang="en-US" sz="2400" dirty="0"/>
              <a:t>Rollback </a:t>
            </a:r>
          </a:p>
          <a:p>
            <a:pPr lvl="1"/>
            <a:r>
              <a:rPr lang="en-US" sz="2000" dirty="0"/>
              <a:t>Cancel </a:t>
            </a:r>
            <a:r>
              <a:rPr lang="en-US" sz="2000" dirty="0" smtClean="0"/>
              <a:t>a service </a:t>
            </a:r>
            <a:r>
              <a:rPr lang="en-US" sz="2000" dirty="0"/>
              <a:t>configuration update or in-place upgrade and revert </a:t>
            </a:r>
            <a:r>
              <a:rPr lang="en-US" sz="2000" dirty="0" smtClean="0"/>
              <a:t>instances </a:t>
            </a:r>
            <a:r>
              <a:rPr lang="en-US" sz="2000" dirty="0"/>
              <a:t>to the previous </a:t>
            </a:r>
            <a:r>
              <a:rPr lang="en-US" sz="2000" dirty="0" smtClean="0"/>
              <a:t>service package/configuration</a:t>
            </a:r>
            <a:endParaRPr lang="en-US" sz="2000" dirty="0"/>
          </a:p>
          <a:p>
            <a:pPr lvl="1"/>
            <a:r>
              <a:rPr lang="en-US" sz="2000" dirty="0"/>
              <a:t>Can be called only when an upgrade or configuration change is in progress on the deployment</a:t>
            </a:r>
          </a:p>
          <a:p>
            <a:r>
              <a:rPr lang="en-US" sz="2400" dirty="0" smtClean="0"/>
              <a:t>Subscription &amp; Quota Information</a:t>
            </a:r>
          </a:p>
          <a:p>
            <a:pPr lvl="1"/>
            <a:r>
              <a:rPr lang="en-US" sz="2000" dirty="0" smtClean="0"/>
              <a:t>Basic </a:t>
            </a:r>
            <a:r>
              <a:rPr lang="en-US" sz="2000" dirty="0"/>
              <a:t>information about a subscription </a:t>
            </a:r>
            <a:r>
              <a:rPr lang="en-US" sz="2000" dirty="0" smtClean="0"/>
              <a:t>including: subscription </a:t>
            </a:r>
            <a:r>
              <a:rPr lang="en-US" sz="2000" dirty="0"/>
              <a:t>name, status, and email addresses of the Account and Service </a:t>
            </a:r>
            <a:r>
              <a:rPr lang="en-US" sz="2000" dirty="0" smtClean="0"/>
              <a:t>Administrators</a:t>
            </a:r>
          </a:p>
          <a:p>
            <a:pPr lvl="1"/>
            <a:r>
              <a:rPr lang="en-US" sz="2000" dirty="0" smtClean="0"/>
              <a:t>Current </a:t>
            </a:r>
            <a:r>
              <a:rPr lang="en-US" sz="2000" dirty="0"/>
              <a:t>and max usage </a:t>
            </a:r>
            <a:r>
              <a:rPr lang="en-US" sz="2000" dirty="0" smtClean="0"/>
              <a:t>for storage </a:t>
            </a:r>
            <a:r>
              <a:rPr lang="en-US" sz="2000" dirty="0"/>
              <a:t>accounts, hosted services, and </a:t>
            </a:r>
            <a:r>
              <a:rPr lang="en-US" sz="2000" dirty="0" smtClean="0"/>
              <a:t>cores</a:t>
            </a:r>
            <a:endParaRPr lang="en-US" sz="2000" dirty="0"/>
          </a:p>
        </p:txBody>
      </p:sp>
    </p:spTree>
    <p:extLst>
      <p:ext uri="{BB962C8B-B14F-4D97-AF65-F5344CB8AC3E}">
        <p14:creationId xmlns:p14="http://schemas.microsoft.com/office/powerpoint/2010/main" val="22431956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3CC467-DC80-45A2-8EAE-A36BE7639EEE}"/>
</file>

<file path=customXml/itemProps2.xml><?xml version="1.0" encoding="utf-8"?>
<ds:datastoreItem xmlns:ds="http://schemas.openxmlformats.org/officeDocument/2006/customXml" ds:itemID="{E27D3FA6-8A0F-48CB-8EB3-3E4352D20D5B}"/>
</file>

<file path=customXml/itemProps3.xml><?xml version="1.0" encoding="utf-8"?>
<ds:datastoreItem xmlns:ds="http://schemas.openxmlformats.org/officeDocument/2006/customXml" ds:itemID="{F0B8AF62-177F-43DF-AA85-2C3CC9F90369}"/>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2443</Words>
  <Application>Microsoft Office PowerPoint</Application>
  <PresentationFormat>Custom</PresentationFormat>
  <Paragraphs>285</Paragraphs>
  <Slides>24</Slides>
  <Notes>22</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What’s new in Windows Azure?</vt:lpstr>
      <vt:lpstr>Windows Azure Platform Core Services</vt:lpstr>
      <vt:lpstr>PowerPoint Presentation</vt:lpstr>
      <vt:lpstr>PowerPoint Presentation</vt:lpstr>
      <vt:lpstr>September 2011 Visual Studio Tools</vt:lpstr>
      <vt:lpstr>Windows Azure SDK 1.5</vt:lpstr>
      <vt:lpstr>Windows Azure SDK &amp;  Visual Studio Tools Updates</vt:lpstr>
      <vt:lpstr>PowerPoint Presentation</vt:lpstr>
      <vt:lpstr>Service Management API</vt:lpstr>
      <vt:lpstr>Service Management</vt:lpstr>
      <vt:lpstr>Windows Azure Storage - Analytics</vt:lpstr>
      <vt:lpstr>Storage Analytics</vt:lpstr>
      <vt:lpstr>SQL Azure Database Enhancements</vt:lpstr>
      <vt:lpstr>SQL Azure Database Enhancements</vt:lpstr>
      <vt:lpstr>PowerPoint Presentation</vt:lpstr>
      <vt:lpstr>Windows Azure Storage - Geo-replication</vt:lpstr>
      <vt:lpstr>Service Bus September Release</vt:lpstr>
      <vt:lpstr>Service Bus September Release</vt:lpstr>
      <vt:lpstr>Marketplace</vt:lpstr>
      <vt:lpstr>Toolkits</vt:lpstr>
      <vt:lpstr>Additional Sessions at BUILD</vt:lpstr>
      <vt:lpstr>Resources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SAC-851: What's new in Windows Azure?</dc:title>
  <dc:subject>BUILD</dc:subject>
  <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
  <cp:revision>1</cp:revision>
  <dcterms:created xsi:type="dcterms:W3CDTF">2011-09-14T23:29:19Z</dcterms:created>
  <dcterms:modified xsi:type="dcterms:W3CDTF">2011-09-15T16:26:23Z</dcterms:modified>
</cp:coreProperties>
</file>