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67"/>
  </p:notesMasterIdLst>
  <p:handoutMasterIdLst>
    <p:handoutMasterId r:id="rId68"/>
  </p:handoutMasterIdLst>
  <p:sldIdLst>
    <p:sldId id="430" r:id="rId8"/>
    <p:sldId id="541" r:id="rId9"/>
    <p:sldId id="535" r:id="rId10"/>
    <p:sldId id="634" r:id="rId11"/>
    <p:sldId id="633" r:id="rId12"/>
    <p:sldId id="577" r:id="rId13"/>
    <p:sldId id="576" r:id="rId14"/>
    <p:sldId id="578" r:id="rId15"/>
    <p:sldId id="581" r:id="rId16"/>
    <p:sldId id="582" r:id="rId17"/>
    <p:sldId id="584" r:id="rId18"/>
    <p:sldId id="586" r:id="rId19"/>
    <p:sldId id="580" r:id="rId20"/>
    <p:sldId id="588" r:id="rId21"/>
    <p:sldId id="532" r:id="rId22"/>
    <p:sldId id="592" r:id="rId23"/>
    <p:sldId id="594" r:id="rId24"/>
    <p:sldId id="595" r:id="rId25"/>
    <p:sldId id="597" r:id="rId26"/>
    <p:sldId id="598" r:id="rId27"/>
    <p:sldId id="489" r:id="rId28"/>
    <p:sldId id="599" r:id="rId29"/>
    <p:sldId id="600" r:id="rId30"/>
    <p:sldId id="637" r:id="rId31"/>
    <p:sldId id="601" r:id="rId32"/>
    <p:sldId id="627" r:id="rId33"/>
    <p:sldId id="602" r:id="rId34"/>
    <p:sldId id="628" r:id="rId35"/>
    <p:sldId id="629" r:id="rId36"/>
    <p:sldId id="625" r:id="rId37"/>
    <p:sldId id="603" r:id="rId38"/>
    <p:sldId id="604" r:id="rId39"/>
    <p:sldId id="626" r:id="rId40"/>
    <p:sldId id="631" r:id="rId41"/>
    <p:sldId id="583" r:id="rId42"/>
    <p:sldId id="630" r:id="rId43"/>
    <p:sldId id="605" r:id="rId44"/>
    <p:sldId id="589" r:id="rId45"/>
    <p:sldId id="606" r:id="rId46"/>
    <p:sldId id="607" r:id="rId47"/>
    <p:sldId id="608" r:id="rId48"/>
    <p:sldId id="609" r:id="rId49"/>
    <p:sldId id="611" r:id="rId50"/>
    <p:sldId id="613" r:id="rId51"/>
    <p:sldId id="614" r:id="rId52"/>
    <p:sldId id="615" r:id="rId53"/>
    <p:sldId id="617" r:id="rId54"/>
    <p:sldId id="618" r:id="rId55"/>
    <p:sldId id="619" r:id="rId56"/>
    <p:sldId id="620" r:id="rId57"/>
    <p:sldId id="621" r:id="rId58"/>
    <p:sldId id="635" r:id="rId59"/>
    <p:sldId id="636" r:id="rId60"/>
    <p:sldId id="471" r:id="rId61"/>
    <p:sldId id="622" r:id="rId62"/>
    <p:sldId id="638" r:id="rId63"/>
    <p:sldId id="639" r:id="rId64"/>
    <p:sldId id="544" r:id="rId65"/>
    <p:sldId id="377" r:id="rId6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41"/>
            <p14:sldId id="535"/>
            <p14:sldId id="634"/>
            <p14:sldId id="633"/>
            <p14:sldId id="577"/>
            <p14:sldId id="576"/>
            <p14:sldId id="578"/>
            <p14:sldId id="581"/>
            <p14:sldId id="582"/>
            <p14:sldId id="584"/>
            <p14:sldId id="586"/>
            <p14:sldId id="580"/>
            <p14:sldId id="588"/>
            <p14:sldId id="532"/>
            <p14:sldId id="592"/>
            <p14:sldId id="594"/>
            <p14:sldId id="595"/>
            <p14:sldId id="597"/>
            <p14:sldId id="598"/>
            <p14:sldId id="489"/>
            <p14:sldId id="599"/>
            <p14:sldId id="600"/>
            <p14:sldId id="637"/>
            <p14:sldId id="601"/>
            <p14:sldId id="627"/>
            <p14:sldId id="602"/>
            <p14:sldId id="628"/>
            <p14:sldId id="629"/>
            <p14:sldId id="625"/>
            <p14:sldId id="603"/>
            <p14:sldId id="604"/>
            <p14:sldId id="626"/>
            <p14:sldId id="631"/>
            <p14:sldId id="583"/>
            <p14:sldId id="630"/>
            <p14:sldId id="605"/>
            <p14:sldId id="589"/>
            <p14:sldId id="606"/>
            <p14:sldId id="607"/>
            <p14:sldId id="608"/>
            <p14:sldId id="609"/>
            <p14:sldId id="611"/>
            <p14:sldId id="613"/>
            <p14:sldId id="614"/>
            <p14:sldId id="615"/>
            <p14:sldId id="617"/>
            <p14:sldId id="618"/>
            <p14:sldId id="619"/>
            <p14:sldId id="620"/>
            <p14:sldId id="621"/>
            <p14:sldId id="635"/>
            <p14:sldId id="636"/>
            <p14:sldId id="471"/>
            <p14:sldId id="622"/>
            <p14:sldId id="638"/>
            <p14:sldId id="639"/>
            <p14:sldId id="544"/>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2" autoAdjust="0"/>
    <p:restoredTop sz="70326" autoAdjust="0"/>
  </p:normalViewPr>
  <p:slideViewPr>
    <p:cSldViewPr snapToGrid="0" snapToObjects="1">
      <p:cViewPr>
        <p:scale>
          <a:sx n="50" d="100"/>
          <a:sy n="50" d="100"/>
        </p:scale>
        <p:origin x="-2028" y="-64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10:30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54540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6830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48613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MIX 11</a:t>
            </a:r>
            <a:endParaRPr lang="en-US" dirty="0"/>
          </a:p>
        </p:txBody>
      </p:sp>
      <p:sp>
        <p:nvSpPr>
          <p:cNvPr id="5" name="Date Placeholder 4"/>
          <p:cNvSpPr>
            <a:spLocks noGrp="1"/>
          </p:cNvSpPr>
          <p:nvPr>
            <p:ph type="dt" idx="11"/>
          </p:nvPr>
        </p:nvSpPr>
        <p:spPr/>
        <p:txBody>
          <a:bodyPr/>
          <a:lstStyle/>
          <a:p>
            <a:fld id="{8190A35E-5D85-40B6-960C-FB640E625A6F}"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00342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17636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176366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F3309C-40B0-400F-9DDF-37D5F192F07E}" type="slidenum">
              <a:rPr lang="en-US" smtClean="0"/>
              <a:pPr/>
              <a:t>37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10:30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95F67ECC-B605-47E6-A223-406DA42450A6}"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1430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49092987-58DC-4853-8967-F7AF4091CA43}"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183467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BAA55164-20B2-4E47-A5DC-197945868D6D}"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4170101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10:30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69299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MIX 11</a:t>
            </a:r>
            <a:endParaRPr lang="en-US" dirty="0"/>
          </a:p>
        </p:txBody>
      </p:sp>
      <p:sp>
        <p:nvSpPr>
          <p:cNvPr id="5" name="Date Placeholder 4"/>
          <p:cNvSpPr>
            <a:spLocks noGrp="1"/>
          </p:cNvSpPr>
          <p:nvPr>
            <p:ph type="dt" idx="11"/>
          </p:nvPr>
        </p:nvSpPr>
        <p:spPr/>
        <p:txBody>
          <a:bodyPr/>
          <a:lstStyle/>
          <a:p>
            <a:fld id="{9C4CE595-5EE2-4960-B747-B1890DE62B91}" type="datetime1">
              <a:rPr lang="en-US" smtClean="0"/>
              <a:t>9/16/2011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56508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62717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03066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msdn.microsoft.com/en-us/library/gg680302.asp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windowsazur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cloud storage from Windows apps</a:t>
            </a:r>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Wade Wegner</a:t>
            </a:r>
            <a:endParaRPr lang="en-US" dirty="0">
              <a:latin typeface="+mj-lt"/>
            </a:endParaRPr>
          </a:p>
          <a:p>
            <a:r>
              <a:rPr lang="en-US" dirty="0" smtClean="0"/>
              <a:t>Technical Evangelist Lead</a:t>
            </a:r>
            <a:endParaRPr lang="en-US" dirty="0"/>
          </a:p>
          <a:p>
            <a:r>
              <a:rPr lang="en-US" dirty="0"/>
              <a:t>Microsoft Corporation</a:t>
            </a:r>
          </a:p>
        </p:txBody>
      </p:sp>
      <p:sp>
        <p:nvSpPr>
          <p:cNvPr id="4" name="Text Placeholder 3"/>
          <p:cNvSpPr>
            <a:spLocks noGrp="1"/>
          </p:cNvSpPr>
          <p:nvPr>
            <p:ph type="body" sz="quarter" idx="10"/>
          </p:nvPr>
        </p:nvSpPr>
        <p:spPr/>
        <p:txBody>
          <a:bodyPr/>
          <a:lstStyle/>
          <a:p>
            <a:r>
              <a:rPr lang="en-US" dirty="0" smtClean="0"/>
              <a:t>SAC-861T</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a:t>
            </a:r>
            <a:endParaRPr lang="en-US" dirty="0"/>
          </a:p>
        </p:txBody>
      </p:sp>
      <p:sp>
        <p:nvSpPr>
          <p:cNvPr id="3" name="Text Placeholder 2"/>
          <p:cNvSpPr>
            <a:spLocks noGrp="1"/>
          </p:cNvSpPr>
          <p:nvPr>
            <p:ph type="body" sz="quarter" idx="10"/>
          </p:nvPr>
        </p:nvSpPr>
        <p:spPr>
          <a:xfrm>
            <a:off x="519114" y="1447800"/>
            <a:ext cx="11149012" cy="3053144"/>
          </a:xfrm>
        </p:spPr>
        <p:txBody>
          <a:bodyPr/>
          <a:lstStyle/>
          <a:p>
            <a:r>
              <a:rPr lang="en-US" dirty="0"/>
              <a:t>Persistent </a:t>
            </a:r>
            <a:r>
              <a:rPr lang="en-US" dirty="0" smtClean="0"/>
              <a:t>and durable storage </a:t>
            </a:r>
            <a:r>
              <a:rPr lang="en-US" dirty="0"/>
              <a:t>for both structured and unstructured data, as well as asynchronous messaging</a:t>
            </a:r>
          </a:p>
          <a:p>
            <a:r>
              <a:rPr lang="en-US" dirty="0" smtClean="0"/>
              <a:t>Highly scalable</a:t>
            </a:r>
          </a:p>
          <a:p>
            <a:r>
              <a:rPr lang="en-US" dirty="0" smtClean="0"/>
              <a:t>REST-based interfaces</a:t>
            </a:r>
          </a:p>
          <a:p>
            <a:endParaRPr lang="en-US" dirty="0" smtClean="0"/>
          </a:p>
          <a:p>
            <a:endParaRPr lang="en-US" dirty="0"/>
          </a:p>
        </p:txBody>
      </p:sp>
    </p:spTree>
    <p:extLst>
      <p:ext uri="{BB962C8B-B14F-4D97-AF65-F5344CB8AC3E}">
        <p14:creationId xmlns:p14="http://schemas.microsoft.com/office/powerpoint/2010/main" val="39060631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Azure Database</a:t>
            </a:r>
            <a:endParaRPr lang="en-US" dirty="0"/>
          </a:p>
        </p:txBody>
      </p:sp>
      <p:sp>
        <p:nvSpPr>
          <p:cNvPr id="3" name="Text Placeholder 2"/>
          <p:cNvSpPr>
            <a:spLocks noGrp="1"/>
          </p:cNvSpPr>
          <p:nvPr>
            <p:ph type="body" sz="quarter" idx="10"/>
          </p:nvPr>
        </p:nvSpPr>
        <p:spPr>
          <a:xfrm>
            <a:off x="519114" y="1447800"/>
            <a:ext cx="11149012" cy="2609945"/>
          </a:xfrm>
        </p:spPr>
        <p:txBody>
          <a:bodyPr/>
          <a:lstStyle/>
          <a:p>
            <a:r>
              <a:rPr lang="en-US" dirty="0" smtClean="0"/>
              <a:t>Highly available and scalable cloud database service</a:t>
            </a:r>
          </a:p>
          <a:p>
            <a:r>
              <a:rPr lang="en-US" dirty="0" smtClean="0"/>
              <a:t>Managed service (no setup or management)</a:t>
            </a:r>
          </a:p>
          <a:p>
            <a:r>
              <a:rPr lang="en-US" dirty="0" smtClean="0"/>
              <a:t>Familiar Relational Database Management System (RDMS)</a:t>
            </a:r>
          </a:p>
          <a:p>
            <a:r>
              <a:rPr lang="en-US" dirty="0" smtClean="0"/>
              <a:t>High availability and fault tolerance built in</a:t>
            </a:r>
          </a:p>
          <a:p>
            <a:endParaRPr lang="en-US" dirty="0"/>
          </a:p>
        </p:txBody>
      </p:sp>
    </p:spTree>
    <p:extLst>
      <p:ext uri="{BB962C8B-B14F-4D97-AF65-F5344CB8AC3E}">
        <p14:creationId xmlns:p14="http://schemas.microsoft.com/office/powerpoint/2010/main" val="16437729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Three difference forms of cloud storage?</a:t>
            </a:r>
            <a:endParaRPr lang="en-US" dirty="0">
              <a:latin typeface="+mn-lt"/>
            </a:endParaRPr>
          </a:p>
        </p:txBody>
      </p:sp>
    </p:spTree>
    <p:extLst>
      <p:ext uri="{BB962C8B-B14F-4D97-AF65-F5344CB8AC3E}">
        <p14:creationId xmlns:p14="http://schemas.microsoft.com/office/powerpoint/2010/main" val="7180568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chemeClr val="accent6"/>
                </a:solidFill>
              </a:rPr>
              <a:t>Value props to each</a:t>
            </a:r>
            <a:endParaRPr lang="en-US" dirty="0"/>
          </a:p>
        </p:txBody>
      </p:sp>
      <p:sp>
        <p:nvSpPr>
          <p:cNvPr id="5" name="Content Placeholder 4"/>
          <p:cNvSpPr>
            <a:spLocks noGrp="1"/>
          </p:cNvSpPr>
          <p:nvPr>
            <p:ph sz="half" idx="2"/>
          </p:nvPr>
        </p:nvSpPr>
        <p:spPr>
          <a:xfrm>
            <a:off x="4274039" y="1447801"/>
            <a:ext cx="3383280" cy="5579989"/>
          </a:xfrm>
        </p:spPr>
        <p:txBody>
          <a:bodyPr/>
          <a:lstStyle/>
          <a:p>
            <a:pPr marL="0" indent="0">
              <a:buNone/>
            </a:pPr>
            <a:r>
              <a:rPr lang="en-US" b="1" dirty="0" smtClean="0"/>
              <a:t>Windows Azure Storage</a:t>
            </a:r>
          </a:p>
          <a:p>
            <a:pPr marL="0" indent="0">
              <a:buNone/>
            </a:pPr>
            <a:endParaRPr lang="en-US" sz="1400" dirty="0" smtClean="0"/>
          </a:p>
          <a:p>
            <a:r>
              <a:rPr lang="en-US" dirty="0" smtClean="0"/>
              <a:t>CDN</a:t>
            </a:r>
          </a:p>
          <a:p>
            <a:r>
              <a:rPr lang="en-US" dirty="0" smtClean="0"/>
              <a:t>Fault-tolerance</a:t>
            </a:r>
          </a:p>
          <a:p>
            <a:r>
              <a:rPr lang="en-US" dirty="0" smtClean="0"/>
              <a:t>Structured, non-relational data</a:t>
            </a:r>
          </a:p>
          <a:p>
            <a:r>
              <a:rPr lang="en-US" dirty="0" smtClean="0"/>
              <a:t>Queues</a:t>
            </a:r>
          </a:p>
          <a:p>
            <a:r>
              <a:rPr lang="en-US" dirty="0" smtClean="0"/>
              <a:t>Geo replication</a:t>
            </a:r>
          </a:p>
          <a:p>
            <a:r>
              <a:rPr lang="en-US" dirty="0" smtClean="0"/>
              <a:t>Near compute</a:t>
            </a:r>
          </a:p>
          <a:p>
            <a:r>
              <a:rPr lang="en-US" dirty="0" smtClean="0"/>
              <a:t>REST &amp; Managed APIs</a:t>
            </a:r>
          </a:p>
          <a:p>
            <a:endParaRPr lang="en-US" dirty="0"/>
          </a:p>
        </p:txBody>
      </p:sp>
      <p:sp>
        <p:nvSpPr>
          <p:cNvPr id="6" name="Content Placeholder 5"/>
          <p:cNvSpPr>
            <a:spLocks noGrp="1"/>
          </p:cNvSpPr>
          <p:nvPr>
            <p:ph sz="half" idx="1"/>
          </p:nvPr>
        </p:nvSpPr>
        <p:spPr>
          <a:xfrm>
            <a:off x="519112" y="1447801"/>
            <a:ext cx="3383280" cy="4459682"/>
          </a:xfrm>
        </p:spPr>
        <p:txBody>
          <a:bodyPr/>
          <a:lstStyle/>
          <a:p>
            <a:pPr marL="0" indent="0">
              <a:buNone/>
            </a:pPr>
            <a:r>
              <a:rPr lang="en-US" b="1" dirty="0" smtClean="0"/>
              <a:t>Windows Live SkyDrive</a:t>
            </a:r>
          </a:p>
          <a:p>
            <a:pPr marL="0" indent="0">
              <a:buNone/>
            </a:pPr>
            <a:endParaRPr lang="en-US" sz="1400" dirty="0" smtClean="0"/>
          </a:p>
          <a:p>
            <a:r>
              <a:rPr lang="en-US" dirty="0" smtClean="0"/>
              <a:t>Using Windows &amp; Live ID</a:t>
            </a:r>
          </a:p>
          <a:p>
            <a:r>
              <a:rPr lang="en-US" dirty="0" smtClean="0"/>
              <a:t>Personal file storage</a:t>
            </a:r>
          </a:p>
          <a:p>
            <a:r>
              <a:rPr lang="en-US" dirty="0" smtClean="0"/>
              <a:t>Synchronize personal assets and apps across Windows devices</a:t>
            </a:r>
          </a:p>
          <a:p>
            <a:r>
              <a:rPr lang="en-US" dirty="0" smtClean="0"/>
              <a:t>Free</a:t>
            </a:r>
            <a:endParaRPr lang="en-US" dirty="0"/>
          </a:p>
        </p:txBody>
      </p:sp>
      <p:sp>
        <p:nvSpPr>
          <p:cNvPr id="7" name="Content Placeholder 4"/>
          <p:cNvSpPr txBox="1">
            <a:spLocks/>
          </p:cNvSpPr>
          <p:nvPr/>
        </p:nvSpPr>
        <p:spPr>
          <a:xfrm>
            <a:off x="8036745" y="1447801"/>
            <a:ext cx="3383280" cy="4071884"/>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dirty="0" smtClean="0"/>
              <a:t>SQL Azure Database</a:t>
            </a:r>
          </a:p>
          <a:p>
            <a:pPr marL="0" indent="0">
              <a:buNone/>
            </a:pPr>
            <a:endParaRPr lang="en-US" b="1" dirty="0" smtClean="0"/>
          </a:p>
          <a:p>
            <a:pPr marL="0" indent="0">
              <a:buNone/>
            </a:pPr>
            <a:endParaRPr lang="en-US" sz="1400" b="1" dirty="0" smtClean="0"/>
          </a:p>
          <a:p>
            <a:r>
              <a:rPr lang="en-US" dirty="0" smtClean="0"/>
              <a:t>Relational data</a:t>
            </a:r>
          </a:p>
          <a:p>
            <a:r>
              <a:rPr lang="en-US" dirty="0" smtClean="0"/>
              <a:t>Additional services such as reporting, sync, backup/restore, export/import</a:t>
            </a:r>
          </a:p>
          <a:p>
            <a:endParaRPr lang="en-US" dirty="0"/>
          </a:p>
        </p:txBody>
      </p:sp>
    </p:spTree>
    <p:extLst>
      <p:ext uri="{BB962C8B-B14F-4D97-AF65-F5344CB8AC3E}">
        <p14:creationId xmlns:p14="http://schemas.microsoft.com/office/powerpoint/2010/main" val="14609161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Live SkyDrive Sessions</a:t>
            </a:r>
            <a:endParaRPr lang="en-US" dirty="0"/>
          </a:p>
        </p:txBody>
      </p:sp>
      <p:sp>
        <p:nvSpPr>
          <p:cNvPr id="5" name="Text Placeholder 4"/>
          <p:cNvSpPr>
            <a:spLocks noGrp="1"/>
          </p:cNvSpPr>
          <p:nvPr>
            <p:ph type="body" idx="1"/>
          </p:nvPr>
        </p:nvSpPr>
        <p:spPr>
          <a:xfrm>
            <a:off x="519113" y="1270264"/>
            <a:ext cx="5486400" cy="692497"/>
          </a:xfrm>
        </p:spPr>
        <p:txBody>
          <a:bodyPr/>
          <a:lstStyle/>
          <a:p>
            <a:r>
              <a:rPr lang="en-US" dirty="0"/>
              <a:t>The complete developer's guide to the SkyDrive </a:t>
            </a:r>
            <a:r>
              <a:rPr lang="en-US" dirty="0" smtClean="0"/>
              <a:t>API</a:t>
            </a:r>
            <a:endParaRPr lang="en-US" dirty="0"/>
          </a:p>
        </p:txBody>
      </p:sp>
      <p:sp>
        <p:nvSpPr>
          <p:cNvPr id="3" name="Content Placeholder 2"/>
          <p:cNvSpPr>
            <a:spLocks noGrp="1"/>
          </p:cNvSpPr>
          <p:nvPr>
            <p:ph sz="half" idx="2"/>
          </p:nvPr>
        </p:nvSpPr>
        <p:spPr>
          <a:xfrm>
            <a:off x="507868" y="2338558"/>
            <a:ext cx="5484971" cy="1415772"/>
          </a:xfrm>
        </p:spPr>
        <p:txBody>
          <a:bodyPr/>
          <a:lstStyle/>
          <a:p>
            <a:pPr marL="52914" indent="0">
              <a:buNone/>
            </a:pPr>
            <a:r>
              <a:rPr lang="en-US" dirty="0" smtClean="0"/>
              <a:t>Steve </a:t>
            </a:r>
            <a:r>
              <a:rPr lang="en-US" dirty="0"/>
              <a:t>Gordon</a:t>
            </a:r>
          </a:p>
          <a:p>
            <a:pPr marL="52914" indent="0">
              <a:buNone/>
            </a:pPr>
            <a:r>
              <a:rPr lang="en-US" dirty="0"/>
              <a:t>PLAT-134C</a:t>
            </a:r>
          </a:p>
          <a:p>
            <a:pPr marL="52914" indent="0">
              <a:buNone/>
            </a:pPr>
            <a:r>
              <a:rPr lang="en-US" dirty="0"/>
              <a:t>September 16, 2011 from 12:30PM to </a:t>
            </a:r>
            <a:r>
              <a:rPr lang="en-US" dirty="0" smtClean="0"/>
              <a:t>1:30PM</a:t>
            </a:r>
            <a:endParaRPr lang="en-US" dirty="0"/>
          </a:p>
        </p:txBody>
      </p:sp>
      <p:sp>
        <p:nvSpPr>
          <p:cNvPr id="6" name="Text Placeholder 5"/>
          <p:cNvSpPr>
            <a:spLocks noGrp="1"/>
          </p:cNvSpPr>
          <p:nvPr>
            <p:ph type="body" sz="quarter" idx="3"/>
          </p:nvPr>
        </p:nvSpPr>
        <p:spPr>
          <a:xfrm>
            <a:off x="6181725" y="1270264"/>
            <a:ext cx="5486400" cy="692497"/>
          </a:xfrm>
        </p:spPr>
        <p:txBody>
          <a:bodyPr/>
          <a:lstStyle/>
          <a:p>
            <a:r>
              <a:rPr lang="en-US" dirty="0"/>
              <a:t>Power your app with Live </a:t>
            </a:r>
            <a:r>
              <a:rPr lang="en-US" dirty="0" smtClean="0"/>
              <a:t>services</a:t>
            </a:r>
          </a:p>
          <a:p>
            <a:endParaRPr lang="en-US" dirty="0"/>
          </a:p>
        </p:txBody>
      </p:sp>
      <p:sp>
        <p:nvSpPr>
          <p:cNvPr id="4" name="Content Placeholder 3"/>
          <p:cNvSpPr>
            <a:spLocks noGrp="1"/>
          </p:cNvSpPr>
          <p:nvPr>
            <p:ph sz="quarter" idx="4"/>
          </p:nvPr>
        </p:nvSpPr>
        <p:spPr>
          <a:xfrm>
            <a:off x="6181725" y="2338560"/>
            <a:ext cx="5486400" cy="1415772"/>
          </a:xfrm>
        </p:spPr>
        <p:txBody>
          <a:bodyPr/>
          <a:lstStyle/>
          <a:p>
            <a:pPr marL="51590" indent="0">
              <a:buNone/>
            </a:pPr>
            <a:r>
              <a:rPr lang="en-US" dirty="0" smtClean="0"/>
              <a:t>Dare </a:t>
            </a:r>
            <a:r>
              <a:rPr lang="en-US" dirty="0" err="1"/>
              <a:t>Obasanjo</a:t>
            </a:r>
            <a:endParaRPr lang="en-US" dirty="0"/>
          </a:p>
          <a:p>
            <a:pPr marL="51590" indent="0">
              <a:buNone/>
            </a:pPr>
            <a:r>
              <a:rPr lang="en-US" dirty="0"/>
              <a:t>APP-784T</a:t>
            </a:r>
          </a:p>
          <a:p>
            <a:pPr marL="51590" indent="0">
              <a:buNone/>
            </a:pPr>
            <a:r>
              <a:rPr lang="en-US" dirty="0"/>
              <a:t>September 16, </a:t>
            </a:r>
            <a:r>
              <a:rPr lang="en-US" dirty="0" smtClean="0"/>
              <a:t>2011 </a:t>
            </a:r>
            <a:r>
              <a:rPr lang="en-US" dirty="0"/>
              <a:t>from 10:30AM to 11:30AM</a:t>
            </a:r>
          </a:p>
        </p:txBody>
      </p:sp>
    </p:spTree>
    <p:extLst>
      <p:ext uri="{BB962C8B-B14F-4D97-AF65-F5344CB8AC3E}">
        <p14:creationId xmlns:p14="http://schemas.microsoft.com/office/powerpoint/2010/main" val="34395249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Windows Azure Storage</a:t>
            </a:r>
            <a:endParaRPr lang="en-US" sz="5400" dirty="0"/>
          </a:p>
        </p:txBody>
      </p:sp>
    </p:spTree>
    <p:extLst>
      <p:ext uri="{BB962C8B-B14F-4D97-AF65-F5344CB8AC3E}">
        <p14:creationId xmlns:p14="http://schemas.microsoft.com/office/powerpoint/2010/main" val="1233840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a:t>
            </a:r>
            <a:endParaRPr lang="en-US" dirty="0"/>
          </a:p>
        </p:txBody>
      </p:sp>
      <p:sp>
        <p:nvSpPr>
          <p:cNvPr id="3" name="Text Placeholder 2"/>
          <p:cNvSpPr>
            <a:spLocks noGrp="1"/>
          </p:cNvSpPr>
          <p:nvPr>
            <p:ph type="body" sz="quarter" idx="10"/>
          </p:nvPr>
        </p:nvSpPr>
        <p:spPr/>
        <p:txBody>
          <a:bodyPr/>
          <a:lstStyle/>
          <a:p>
            <a:r>
              <a:rPr lang="en-US" dirty="0" smtClean="0"/>
              <a:t>Windows Azure Tables</a:t>
            </a:r>
          </a:p>
          <a:p>
            <a:pPr lvl="1"/>
            <a:r>
              <a:rPr lang="en-US" dirty="0" smtClean="0"/>
              <a:t>Non-relational structured storage</a:t>
            </a:r>
          </a:p>
          <a:p>
            <a:pPr lvl="1"/>
            <a:r>
              <a:rPr lang="en-US" dirty="0" smtClean="0"/>
              <a:t>Massive scale-out</a:t>
            </a:r>
          </a:p>
          <a:p>
            <a:pPr lvl="1"/>
            <a:r>
              <a:rPr lang="en-US" dirty="0" err="1" smtClean="0"/>
              <a:t>OData</a:t>
            </a:r>
            <a:endParaRPr lang="en-US" dirty="0" smtClean="0"/>
          </a:p>
          <a:p>
            <a:r>
              <a:rPr lang="en-US" dirty="0" smtClean="0"/>
              <a:t>Windows Azure Blobs</a:t>
            </a:r>
          </a:p>
          <a:p>
            <a:pPr lvl="1"/>
            <a:r>
              <a:rPr lang="en-US" dirty="0" smtClean="0"/>
              <a:t>Big files</a:t>
            </a:r>
          </a:p>
          <a:p>
            <a:pPr lvl="1"/>
            <a:r>
              <a:rPr lang="en-US" dirty="0" smtClean="0"/>
              <a:t>REST</a:t>
            </a:r>
          </a:p>
          <a:p>
            <a:r>
              <a:rPr lang="en-US" dirty="0" smtClean="0"/>
              <a:t>Windows Azure Queues</a:t>
            </a:r>
          </a:p>
          <a:p>
            <a:pPr lvl="1"/>
            <a:r>
              <a:rPr lang="en-US" dirty="0" smtClean="0"/>
              <a:t>Persistent </a:t>
            </a:r>
            <a:r>
              <a:rPr lang="en-US" dirty="0" err="1" smtClean="0"/>
              <a:t>Async</a:t>
            </a:r>
            <a:r>
              <a:rPr lang="en-US" dirty="0" smtClean="0"/>
              <a:t> Messaging</a:t>
            </a:r>
          </a:p>
          <a:p>
            <a:pPr lvl="1"/>
            <a:r>
              <a:rPr lang="en-US" dirty="0" err="1" smtClean="0"/>
              <a:t>Enqueue</a:t>
            </a:r>
            <a:r>
              <a:rPr lang="en-US" dirty="0" smtClean="0"/>
              <a:t>, </a:t>
            </a:r>
            <a:r>
              <a:rPr lang="en-US" dirty="0" err="1" smtClean="0"/>
              <a:t>Dequeue</a:t>
            </a:r>
            <a:endParaRPr lang="en-US" dirty="0" smtClean="0"/>
          </a:p>
        </p:txBody>
      </p:sp>
      <p:grpSp>
        <p:nvGrpSpPr>
          <p:cNvPr id="4" name="Group 3"/>
          <p:cNvGrpSpPr/>
          <p:nvPr/>
        </p:nvGrpSpPr>
        <p:grpSpPr>
          <a:xfrm>
            <a:off x="9063512" y="1326932"/>
            <a:ext cx="1590225" cy="1685723"/>
            <a:chOff x="6532841" y="3563520"/>
            <a:chExt cx="1470104" cy="1541880"/>
          </a:xfrm>
        </p:grpSpPr>
        <p:sp>
          <p:nvSpPr>
            <p:cNvPr id="5" name="Rectangle 4"/>
            <p:cNvSpPr/>
            <p:nvPr/>
          </p:nvSpPr>
          <p:spPr>
            <a:xfrm>
              <a:off x="6549780" y="3563520"/>
              <a:ext cx="1453165" cy="154188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grpSp>
          <p:nvGrpSpPr>
            <p:cNvPr id="6" name="Group 5"/>
            <p:cNvGrpSpPr/>
            <p:nvPr/>
          </p:nvGrpSpPr>
          <p:grpSpPr>
            <a:xfrm>
              <a:off x="6832741" y="3563520"/>
              <a:ext cx="909732" cy="1541880"/>
              <a:chOff x="7770812" y="3587400"/>
              <a:chExt cx="1371600" cy="1852560"/>
            </a:xfrm>
          </p:grpSpPr>
          <p:cxnSp>
            <p:nvCxnSpPr>
              <p:cNvPr id="12" name="Straight Connector 11"/>
              <p:cNvCxnSpPr/>
              <p:nvPr/>
            </p:nvCxnSpPr>
            <p:spPr>
              <a:xfrm>
                <a:off x="7770812" y="3587400"/>
                <a:ext cx="0" cy="1852560"/>
              </a:xfrm>
              <a:prstGeom prst="line">
                <a:avLst/>
              </a:prstGeom>
              <a:ln/>
            </p:spPr>
            <p:style>
              <a:lnRef idx="2">
                <a:schemeClr val="accent4"/>
              </a:lnRef>
              <a:fillRef idx="1">
                <a:schemeClr val="lt1"/>
              </a:fillRef>
              <a:effectRef idx="0">
                <a:schemeClr val="accent4"/>
              </a:effectRef>
              <a:fontRef idx="minor">
                <a:schemeClr val="dk1"/>
              </a:fontRef>
            </p:style>
          </p:cxnSp>
          <p:cxnSp>
            <p:nvCxnSpPr>
              <p:cNvPr id="13" name="Straight Connector 12"/>
              <p:cNvCxnSpPr/>
              <p:nvPr/>
            </p:nvCxnSpPr>
            <p:spPr>
              <a:xfrm>
                <a:off x="8228012" y="3587400"/>
                <a:ext cx="0" cy="1852560"/>
              </a:xfrm>
              <a:prstGeom prst="line">
                <a:avLst/>
              </a:prstGeom>
              <a:ln/>
            </p:spPr>
            <p:style>
              <a:lnRef idx="2">
                <a:schemeClr val="accent4"/>
              </a:lnRef>
              <a:fillRef idx="1">
                <a:schemeClr val="lt1"/>
              </a:fillRef>
              <a:effectRef idx="0">
                <a:schemeClr val="accent4"/>
              </a:effectRef>
              <a:fontRef idx="minor">
                <a:schemeClr val="dk1"/>
              </a:fontRef>
            </p:style>
          </p:cxnSp>
          <p:cxnSp>
            <p:nvCxnSpPr>
              <p:cNvPr id="14" name="Straight Connector 13"/>
              <p:cNvCxnSpPr/>
              <p:nvPr/>
            </p:nvCxnSpPr>
            <p:spPr>
              <a:xfrm>
                <a:off x="8685212" y="3587400"/>
                <a:ext cx="0" cy="1852560"/>
              </a:xfrm>
              <a:prstGeom prst="line">
                <a:avLst/>
              </a:prstGeom>
              <a:ln/>
            </p:spPr>
            <p:style>
              <a:lnRef idx="2">
                <a:schemeClr val="accent4"/>
              </a:lnRef>
              <a:fillRef idx="1">
                <a:schemeClr val="lt1"/>
              </a:fillRef>
              <a:effectRef idx="0">
                <a:schemeClr val="accent4"/>
              </a:effectRef>
              <a:fontRef idx="minor">
                <a:schemeClr val="dk1"/>
              </a:fontRef>
            </p:style>
          </p:cxnSp>
          <p:cxnSp>
            <p:nvCxnSpPr>
              <p:cNvPr id="15" name="Straight Connector 14"/>
              <p:cNvCxnSpPr/>
              <p:nvPr/>
            </p:nvCxnSpPr>
            <p:spPr>
              <a:xfrm>
                <a:off x="9142412" y="3587400"/>
                <a:ext cx="0" cy="1852560"/>
              </a:xfrm>
              <a:prstGeom prst="line">
                <a:avLst/>
              </a:prstGeom>
              <a:ln/>
            </p:spPr>
            <p:style>
              <a:lnRef idx="2">
                <a:schemeClr val="accent4"/>
              </a:lnRef>
              <a:fillRef idx="1">
                <a:schemeClr val="lt1"/>
              </a:fillRef>
              <a:effectRef idx="0">
                <a:schemeClr val="accent4"/>
              </a:effectRef>
              <a:fontRef idx="minor">
                <a:schemeClr val="dk1"/>
              </a:fontRef>
            </p:style>
          </p:cxnSp>
        </p:grpSp>
        <p:grpSp>
          <p:nvGrpSpPr>
            <p:cNvPr id="7" name="Group 6"/>
            <p:cNvGrpSpPr/>
            <p:nvPr/>
          </p:nvGrpSpPr>
          <p:grpSpPr>
            <a:xfrm rot="16200000">
              <a:off x="6804073" y="3622498"/>
              <a:ext cx="909733" cy="1452197"/>
              <a:chOff x="7923212" y="3739800"/>
              <a:chExt cx="1371600" cy="1852560"/>
            </a:xfrm>
          </p:grpSpPr>
          <p:cxnSp>
            <p:nvCxnSpPr>
              <p:cNvPr id="8" name="Straight Connector 7"/>
              <p:cNvCxnSpPr/>
              <p:nvPr/>
            </p:nvCxnSpPr>
            <p:spPr>
              <a:xfrm>
                <a:off x="7923212" y="3739800"/>
                <a:ext cx="0" cy="1852560"/>
              </a:xfrm>
              <a:prstGeom prst="line">
                <a:avLst/>
              </a:prstGeom>
              <a:ln/>
            </p:spPr>
            <p:style>
              <a:lnRef idx="2">
                <a:schemeClr val="accent4"/>
              </a:lnRef>
              <a:fillRef idx="1">
                <a:schemeClr val="lt1"/>
              </a:fillRef>
              <a:effectRef idx="0">
                <a:schemeClr val="accent4"/>
              </a:effectRef>
              <a:fontRef idx="minor">
                <a:schemeClr val="dk1"/>
              </a:fontRef>
            </p:style>
          </p:cxnSp>
          <p:cxnSp>
            <p:nvCxnSpPr>
              <p:cNvPr id="9" name="Straight Connector 8"/>
              <p:cNvCxnSpPr/>
              <p:nvPr/>
            </p:nvCxnSpPr>
            <p:spPr>
              <a:xfrm>
                <a:off x="8380412" y="3739800"/>
                <a:ext cx="0" cy="1852560"/>
              </a:xfrm>
              <a:prstGeom prst="line">
                <a:avLst/>
              </a:prstGeom>
              <a:ln/>
            </p:spPr>
            <p:style>
              <a:lnRef idx="2">
                <a:schemeClr val="accent4"/>
              </a:lnRef>
              <a:fillRef idx="1">
                <a:schemeClr val="lt1"/>
              </a:fillRef>
              <a:effectRef idx="0">
                <a:schemeClr val="accent4"/>
              </a:effectRef>
              <a:fontRef idx="minor">
                <a:schemeClr val="dk1"/>
              </a:fontRef>
            </p:style>
          </p:cxnSp>
          <p:cxnSp>
            <p:nvCxnSpPr>
              <p:cNvPr id="10" name="Straight Connector 9"/>
              <p:cNvCxnSpPr/>
              <p:nvPr/>
            </p:nvCxnSpPr>
            <p:spPr>
              <a:xfrm>
                <a:off x="8837612" y="3739800"/>
                <a:ext cx="0" cy="1852560"/>
              </a:xfrm>
              <a:prstGeom prst="line">
                <a:avLst/>
              </a:prstGeom>
              <a:ln/>
            </p:spPr>
            <p:style>
              <a:lnRef idx="2">
                <a:schemeClr val="accent4"/>
              </a:lnRef>
              <a:fillRef idx="1">
                <a:schemeClr val="lt1"/>
              </a:fillRef>
              <a:effectRef idx="0">
                <a:schemeClr val="accent4"/>
              </a:effectRef>
              <a:fontRef idx="minor">
                <a:schemeClr val="dk1"/>
              </a:fontRef>
            </p:style>
          </p:cxnSp>
          <p:cxnSp>
            <p:nvCxnSpPr>
              <p:cNvPr id="11" name="Straight Connector 10"/>
              <p:cNvCxnSpPr/>
              <p:nvPr/>
            </p:nvCxnSpPr>
            <p:spPr>
              <a:xfrm>
                <a:off x="9294812" y="3739800"/>
                <a:ext cx="0" cy="1852560"/>
              </a:xfrm>
              <a:prstGeom prst="line">
                <a:avLst/>
              </a:prstGeom>
              <a:ln/>
            </p:spPr>
            <p:style>
              <a:lnRef idx="2">
                <a:schemeClr val="accent4"/>
              </a:lnRef>
              <a:fillRef idx="1">
                <a:schemeClr val="lt1"/>
              </a:fillRef>
              <a:effectRef idx="0">
                <a:schemeClr val="accent4"/>
              </a:effectRef>
              <a:fontRef idx="minor">
                <a:schemeClr val="dk1"/>
              </a:fontRef>
            </p:style>
          </p:cxnSp>
        </p:grpSp>
      </p:grpSp>
      <p:sp>
        <p:nvSpPr>
          <p:cNvPr id="17" name="Folded Corner 16"/>
          <p:cNvSpPr/>
          <p:nvPr/>
        </p:nvSpPr>
        <p:spPr bwMode="auto">
          <a:xfrm flipV="1">
            <a:off x="9330373" y="3402121"/>
            <a:ext cx="1041609" cy="1542412"/>
          </a:xfrm>
          <a:prstGeom prst="foldedCorner">
            <a:avLst>
              <a:gd name="adj" fmla="val 4134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grpSp>
        <p:nvGrpSpPr>
          <p:cNvPr id="24" name="Group 23"/>
          <p:cNvGrpSpPr/>
          <p:nvPr/>
        </p:nvGrpSpPr>
        <p:grpSpPr>
          <a:xfrm>
            <a:off x="9097378" y="5568952"/>
            <a:ext cx="1470623" cy="436033"/>
            <a:chOff x="8079777" y="5723467"/>
            <a:chExt cx="672244" cy="269455"/>
          </a:xfrm>
        </p:grpSpPr>
        <p:sp>
          <p:nvSpPr>
            <p:cNvPr id="18" name="Rectangle 17"/>
            <p:cNvSpPr/>
            <p:nvPr/>
          </p:nvSpPr>
          <p:spPr bwMode="auto">
            <a:xfrm>
              <a:off x="8079777" y="5723467"/>
              <a:ext cx="336122" cy="26945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19" name="Rectangle 18"/>
            <p:cNvSpPr/>
            <p:nvPr/>
          </p:nvSpPr>
          <p:spPr bwMode="auto">
            <a:xfrm>
              <a:off x="8247838" y="5723467"/>
              <a:ext cx="336122" cy="26945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20" name="Rectangle 19"/>
            <p:cNvSpPr/>
            <p:nvPr/>
          </p:nvSpPr>
          <p:spPr bwMode="auto">
            <a:xfrm>
              <a:off x="8415899" y="5723467"/>
              <a:ext cx="336122" cy="26945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sp>
          <p:nvSpPr>
            <p:cNvPr id="23" name="Rectangle 22"/>
            <p:cNvSpPr/>
            <p:nvPr/>
          </p:nvSpPr>
          <p:spPr bwMode="auto">
            <a:xfrm>
              <a:off x="8583960" y="5723467"/>
              <a:ext cx="168061" cy="26945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accent1"/>
                </a:solidFill>
                <a:latin typeface="+mj-lt"/>
              </a:endParaRPr>
            </a:p>
          </p:txBody>
        </p:sp>
      </p:grpSp>
    </p:spTree>
    <p:extLst>
      <p:ext uri="{BB962C8B-B14F-4D97-AF65-F5344CB8AC3E}">
        <p14:creationId xmlns:p14="http://schemas.microsoft.com/office/powerpoint/2010/main" val="34024262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p:nvPr/>
        </p:nvGrpSpPr>
        <p:grpSpPr>
          <a:xfrm>
            <a:off x="8327754" y="1411288"/>
            <a:ext cx="3344739" cy="5218112"/>
            <a:chOff x="5859507" y="0"/>
            <a:chExt cx="2509208" cy="5715000"/>
          </a:xfrm>
          <a:solidFill>
            <a:schemeClr val="tx1">
              <a:lumMod val="85000"/>
            </a:schemeClr>
          </a:solidFill>
        </p:grpSpPr>
        <p:sp>
          <p:nvSpPr>
            <p:cNvPr id="62" name="Rounded Rectangle 61"/>
            <p:cNvSpPr/>
            <p:nvPr/>
          </p:nvSpPr>
          <p:spPr>
            <a:xfrm>
              <a:off x="5859507" y="0"/>
              <a:ext cx="2509208" cy="5715000"/>
            </a:xfrm>
            <a:prstGeom prst="roundRect">
              <a:avLst>
                <a:gd name="adj" fmla="val 10000"/>
              </a:avLst>
            </a:prstGeom>
            <a:grp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3" name="Rounded Rectangle 4"/>
            <p:cNvSpPr/>
            <p:nvPr/>
          </p:nvSpPr>
          <p:spPr>
            <a:xfrm>
              <a:off x="5859507" y="0"/>
              <a:ext cx="2509208" cy="1714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4" name="Group 16"/>
          <p:cNvGrpSpPr/>
          <p:nvPr/>
        </p:nvGrpSpPr>
        <p:grpSpPr>
          <a:xfrm>
            <a:off x="4422821" y="1411288"/>
            <a:ext cx="3344739" cy="5218112"/>
            <a:chOff x="2930045" y="0"/>
            <a:chExt cx="2509208" cy="5715000"/>
          </a:xfrm>
          <a:solidFill>
            <a:schemeClr val="tx1">
              <a:lumMod val="85000"/>
            </a:schemeClr>
          </a:solidFill>
        </p:grpSpPr>
        <p:sp>
          <p:nvSpPr>
            <p:cNvPr id="60" name="Rounded Rectangle 59"/>
            <p:cNvSpPr/>
            <p:nvPr/>
          </p:nvSpPr>
          <p:spPr>
            <a:xfrm>
              <a:off x="2930045" y="0"/>
              <a:ext cx="2509208" cy="5715000"/>
            </a:xfrm>
            <a:prstGeom prst="roundRect">
              <a:avLst>
                <a:gd name="adj" fmla="val 10000"/>
              </a:avLst>
            </a:prstGeom>
            <a:grp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1" name="Rounded Rectangle 6"/>
            <p:cNvSpPr/>
            <p:nvPr/>
          </p:nvSpPr>
          <p:spPr>
            <a:xfrm>
              <a:off x="2930045" y="0"/>
              <a:ext cx="2509208" cy="1714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5" name="Group 17"/>
          <p:cNvGrpSpPr/>
          <p:nvPr/>
        </p:nvGrpSpPr>
        <p:grpSpPr>
          <a:xfrm>
            <a:off x="517112" y="1411288"/>
            <a:ext cx="3344739" cy="5218112"/>
            <a:chOff x="0" y="0"/>
            <a:chExt cx="2509208" cy="5715000"/>
          </a:xfrm>
          <a:solidFill>
            <a:schemeClr val="tx1">
              <a:lumMod val="85000"/>
            </a:schemeClr>
          </a:solidFill>
        </p:grpSpPr>
        <p:sp>
          <p:nvSpPr>
            <p:cNvPr id="58" name="Rounded Rectangle 57"/>
            <p:cNvSpPr/>
            <p:nvPr/>
          </p:nvSpPr>
          <p:spPr>
            <a:xfrm>
              <a:off x="0" y="0"/>
              <a:ext cx="2509208" cy="5715000"/>
            </a:xfrm>
            <a:prstGeom prst="roundRect">
              <a:avLst>
                <a:gd name="adj" fmla="val 10000"/>
              </a:avLst>
            </a:prstGeom>
            <a:grpFill/>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59" name="Rounded Rectangle 8"/>
            <p:cNvSpPr/>
            <p:nvPr/>
          </p:nvSpPr>
          <p:spPr>
            <a:xfrm>
              <a:off x="0" y="0"/>
              <a:ext cx="2509208" cy="17145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6" name="Group 18"/>
          <p:cNvGrpSpPr/>
          <p:nvPr/>
        </p:nvGrpSpPr>
        <p:grpSpPr>
          <a:xfrm>
            <a:off x="701578" y="3295119"/>
            <a:ext cx="2800960" cy="1050633"/>
            <a:chOff x="138385" y="2209799"/>
            <a:chExt cx="2101267" cy="1050633"/>
          </a:xfrm>
        </p:grpSpPr>
        <p:sp>
          <p:nvSpPr>
            <p:cNvPr id="56" name="Rounded Rectangle 55"/>
            <p:cNvSpPr/>
            <p:nvPr/>
          </p:nvSpPr>
          <p:spPr>
            <a:xfrm>
              <a:off x="138385"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7" name="Rounded Rectangle 10"/>
            <p:cNvSpPr/>
            <p:nvPr/>
          </p:nvSpPr>
          <p:spPr>
            <a:xfrm>
              <a:off x="169157"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Account</a:t>
              </a:r>
            </a:p>
          </p:txBody>
        </p:sp>
      </p:grpSp>
      <p:grpSp>
        <p:nvGrpSpPr>
          <p:cNvPr id="8" name="Group 20"/>
          <p:cNvGrpSpPr/>
          <p:nvPr/>
        </p:nvGrpSpPr>
        <p:grpSpPr>
          <a:xfrm>
            <a:off x="4719330" y="1521359"/>
            <a:ext cx="2800960" cy="1050633"/>
            <a:chOff x="3152484" y="228599"/>
            <a:chExt cx="2101267" cy="1050633"/>
          </a:xfrm>
        </p:grpSpPr>
        <p:sp>
          <p:nvSpPr>
            <p:cNvPr id="52" name="Rounded Rectangle 51"/>
            <p:cNvSpPr/>
            <p:nvPr/>
          </p:nvSpPr>
          <p:spPr>
            <a:xfrm>
              <a:off x="3152484"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3" name="Rounded Rectangle 14"/>
            <p:cNvSpPr/>
            <p:nvPr/>
          </p:nvSpPr>
          <p:spPr>
            <a:xfrm>
              <a:off x="3183256"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228600" numCol="1" rtlCol="0" anchor="b"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 Container</a:t>
              </a:r>
            </a:p>
          </p:txBody>
        </p:sp>
      </p:grpSp>
      <p:grpSp>
        <p:nvGrpSpPr>
          <p:cNvPr id="16" name="Group 22"/>
          <p:cNvGrpSpPr/>
          <p:nvPr/>
        </p:nvGrpSpPr>
        <p:grpSpPr>
          <a:xfrm>
            <a:off x="8640674" y="1521359"/>
            <a:ext cx="2800960" cy="1050633"/>
            <a:chOff x="6094258" y="228599"/>
            <a:chExt cx="2101267" cy="1050633"/>
          </a:xfrm>
        </p:grpSpPr>
        <p:sp>
          <p:nvSpPr>
            <p:cNvPr id="48" name="Rounded Rectangle 47"/>
            <p:cNvSpPr/>
            <p:nvPr/>
          </p:nvSpPr>
          <p:spPr>
            <a:xfrm>
              <a:off x="6094258"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9" name="Rounded Rectangle 18"/>
            <p:cNvSpPr/>
            <p:nvPr/>
          </p:nvSpPr>
          <p:spPr>
            <a:xfrm>
              <a:off x="6125030"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Blobs</a:t>
              </a:r>
              <a:endParaRPr lang="en-US" sz="3600" dirty="0">
                <a:solidFill>
                  <a:srgbClr val="FFFFFF"/>
                </a:solidFill>
                <a:latin typeface="Calibri"/>
              </a:endParaRPr>
            </a:p>
          </p:txBody>
        </p:sp>
      </p:grpSp>
      <p:grpSp>
        <p:nvGrpSpPr>
          <p:cNvPr id="18" name="Group 24"/>
          <p:cNvGrpSpPr/>
          <p:nvPr/>
        </p:nvGrpSpPr>
        <p:grpSpPr>
          <a:xfrm>
            <a:off x="4719330" y="3292360"/>
            <a:ext cx="2800960" cy="1050633"/>
            <a:chOff x="3152484" y="2209799"/>
            <a:chExt cx="2101267" cy="1050633"/>
          </a:xfrm>
        </p:grpSpPr>
        <p:sp>
          <p:nvSpPr>
            <p:cNvPr id="44" name="Rounded Rectangle 43"/>
            <p:cNvSpPr/>
            <p:nvPr/>
          </p:nvSpPr>
          <p:spPr>
            <a:xfrm>
              <a:off x="3152484"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5" name="Rounded Rectangle 22"/>
            <p:cNvSpPr/>
            <p:nvPr/>
          </p:nvSpPr>
          <p:spPr>
            <a:xfrm>
              <a:off x="3183256"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3600" dirty="0" smtClean="0">
                  <a:solidFill>
                    <a:srgbClr val="FFFFFF"/>
                  </a:solidFill>
                  <a:latin typeface="Calibri"/>
                </a:rPr>
                <a:t>Table</a:t>
              </a:r>
            </a:p>
          </p:txBody>
        </p:sp>
      </p:grpSp>
      <p:grpSp>
        <p:nvGrpSpPr>
          <p:cNvPr id="20" name="Group 26"/>
          <p:cNvGrpSpPr/>
          <p:nvPr/>
        </p:nvGrpSpPr>
        <p:grpSpPr>
          <a:xfrm>
            <a:off x="8640674" y="3292360"/>
            <a:ext cx="2800960" cy="1050633"/>
            <a:chOff x="6094258" y="2209799"/>
            <a:chExt cx="2101267" cy="1050633"/>
          </a:xfrm>
        </p:grpSpPr>
        <p:sp>
          <p:nvSpPr>
            <p:cNvPr id="40" name="Rounded Rectangle 39"/>
            <p:cNvSpPr/>
            <p:nvPr/>
          </p:nvSpPr>
          <p:spPr>
            <a:xfrm>
              <a:off x="6094258"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1" name="Rounded Rectangle 26"/>
            <p:cNvSpPr/>
            <p:nvPr/>
          </p:nvSpPr>
          <p:spPr>
            <a:xfrm>
              <a:off x="6125030"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Entities</a:t>
              </a:r>
            </a:p>
          </p:txBody>
        </p:sp>
      </p:grpSp>
      <p:grpSp>
        <p:nvGrpSpPr>
          <p:cNvPr id="22" name="Group 28"/>
          <p:cNvGrpSpPr/>
          <p:nvPr/>
        </p:nvGrpSpPr>
        <p:grpSpPr>
          <a:xfrm>
            <a:off x="4673170" y="5029199"/>
            <a:ext cx="2800960" cy="1050633"/>
            <a:chOff x="3117855" y="4114798"/>
            <a:chExt cx="2101267" cy="1050633"/>
          </a:xfrm>
        </p:grpSpPr>
        <p:sp>
          <p:nvSpPr>
            <p:cNvPr id="36" name="Rounded Rectangle 35"/>
            <p:cNvSpPr/>
            <p:nvPr/>
          </p:nvSpPr>
          <p:spPr>
            <a:xfrm>
              <a:off x="3117855"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7" name="Rounded Rectangle 30"/>
            <p:cNvSpPr/>
            <p:nvPr/>
          </p:nvSpPr>
          <p:spPr>
            <a:xfrm>
              <a:off x="3148627"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Queue</a:t>
              </a:r>
            </a:p>
          </p:txBody>
        </p:sp>
      </p:grpSp>
      <p:grpSp>
        <p:nvGrpSpPr>
          <p:cNvPr id="24" name="Group 30"/>
          <p:cNvGrpSpPr/>
          <p:nvPr/>
        </p:nvGrpSpPr>
        <p:grpSpPr>
          <a:xfrm>
            <a:off x="8640674" y="5029199"/>
            <a:ext cx="2800960" cy="1050633"/>
            <a:chOff x="6094258" y="4114798"/>
            <a:chExt cx="2101267" cy="1050633"/>
          </a:xfrm>
        </p:grpSpPr>
        <p:sp>
          <p:nvSpPr>
            <p:cNvPr id="32" name="Rounded Rectangle 31"/>
            <p:cNvSpPr/>
            <p:nvPr/>
          </p:nvSpPr>
          <p:spPr>
            <a:xfrm>
              <a:off x="6094258"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3" name="Rounded Rectangle 34"/>
            <p:cNvSpPr/>
            <p:nvPr/>
          </p:nvSpPr>
          <p:spPr>
            <a:xfrm>
              <a:off x="6125030"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Messages</a:t>
              </a:r>
            </a:p>
          </p:txBody>
        </p:sp>
      </p:grpSp>
      <p:sp>
        <p:nvSpPr>
          <p:cNvPr id="2" name="Title 1"/>
          <p:cNvSpPr>
            <a:spLocks noGrp="1"/>
          </p:cNvSpPr>
          <p:nvPr>
            <p:ph type="title"/>
          </p:nvPr>
        </p:nvSpPr>
        <p:spPr/>
        <p:txBody>
          <a:bodyPr/>
          <a:lstStyle/>
          <a:p>
            <a:r>
              <a:rPr lang="en-US" smtClean="0"/>
              <a:t>Windows Azure Data Storage Concepts</a:t>
            </a:r>
            <a:endParaRPr lang="en-US" dirty="0"/>
          </a:p>
        </p:txBody>
      </p:sp>
      <p:sp>
        <p:nvSpPr>
          <p:cNvPr id="9" name="Content Placeholder 8"/>
          <p:cNvSpPr>
            <a:spLocks noGrp="1"/>
          </p:cNvSpPr>
          <p:nvPr>
            <p:ph idx="1"/>
          </p:nvPr>
        </p:nvSpPr>
        <p:spPr/>
        <p:txBody>
          <a:bodyPr/>
          <a:lstStyle/>
          <a:p>
            <a:endParaRPr lang="en-US"/>
          </a:p>
        </p:txBody>
      </p:sp>
      <p:sp>
        <p:nvSpPr>
          <p:cNvPr id="10" name="Rounded Rectangle 9"/>
          <p:cNvSpPr/>
          <p:nvPr/>
        </p:nvSpPr>
        <p:spPr bwMode="auto">
          <a:xfrm>
            <a:off x="4469236" y="250561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https://&lt;account&gt;.</a:t>
            </a:r>
            <a:r>
              <a:rPr lang="en-US" b="1" dirty="0" smtClean="0">
                <a:solidFill>
                  <a:srgbClr val="FFFFFF"/>
                </a:solidFill>
                <a:latin typeface="Calibri"/>
              </a:rPr>
              <a:t>blob</a:t>
            </a:r>
            <a:r>
              <a:rPr lang="en-US" dirty="0" smtClean="0">
                <a:solidFill>
                  <a:srgbClr val="FFFFFF"/>
                </a:solidFill>
                <a:latin typeface="Calibri"/>
              </a:rPr>
              <a:t>.core.windows.net/&lt;container&gt;</a:t>
            </a:r>
          </a:p>
        </p:txBody>
      </p:sp>
      <p:sp>
        <p:nvSpPr>
          <p:cNvPr id="11" name="Rounded Rectangle 10"/>
          <p:cNvSpPr/>
          <p:nvPr/>
        </p:nvSpPr>
        <p:spPr bwMode="auto">
          <a:xfrm>
            <a:off x="4469236" y="428296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https://&lt;account&gt;.</a:t>
            </a:r>
            <a:r>
              <a:rPr lang="en-US" b="1" dirty="0" smtClean="0">
                <a:solidFill>
                  <a:srgbClr val="FFFFFF"/>
                </a:solidFill>
                <a:latin typeface="Calibri"/>
              </a:rPr>
              <a:t>table</a:t>
            </a:r>
            <a:r>
              <a:rPr lang="en-US" dirty="0" smtClean="0">
                <a:solidFill>
                  <a:srgbClr val="FFFFFF"/>
                </a:solidFill>
                <a:latin typeface="Calibri"/>
              </a:rPr>
              <a:t>.core.windows.net/&lt;table&gt;</a:t>
            </a:r>
          </a:p>
        </p:txBody>
      </p:sp>
      <p:sp>
        <p:nvSpPr>
          <p:cNvPr id="12" name="Rounded Rectangle 11"/>
          <p:cNvSpPr/>
          <p:nvPr/>
        </p:nvSpPr>
        <p:spPr bwMode="auto">
          <a:xfrm>
            <a:off x="4469236" y="6019800"/>
            <a:ext cx="7101683"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https://&lt;account&gt;.</a:t>
            </a:r>
            <a:r>
              <a:rPr lang="en-US" b="1" dirty="0" smtClean="0">
                <a:solidFill>
                  <a:srgbClr val="FFFFFF"/>
                </a:solidFill>
                <a:latin typeface="Calibri"/>
              </a:rPr>
              <a:t>queue</a:t>
            </a:r>
            <a:r>
              <a:rPr lang="en-US" dirty="0" smtClean="0">
                <a:solidFill>
                  <a:srgbClr val="FFFFFF"/>
                </a:solidFill>
                <a:latin typeface="Calibri"/>
              </a:rPr>
              <a:t>.core.windows.net/&lt;queue&gt;</a:t>
            </a:r>
          </a:p>
        </p:txBody>
      </p:sp>
      <p:sp>
        <p:nvSpPr>
          <p:cNvPr id="13" name="Donut 12"/>
          <p:cNvSpPr/>
          <p:nvPr/>
        </p:nvSpPr>
        <p:spPr bwMode="auto">
          <a:xfrm>
            <a:off x="6907477" y="2505610"/>
            <a:ext cx="1015735" cy="457200"/>
          </a:xfrm>
          <a:prstGeom prst="donut">
            <a:avLst>
              <a:gd name="adj" fmla="val 9669"/>
            </a:avLst>
          </a:prstGeom>
          <a:solidFill>
            <a:schemeClr val="accent4"/>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4" name="Donut 13"/>
          <p:cNvSpPr/>
          <p:nvPr/>
        </p:nvSpPr>
        <p:spPr bwMode="auto">
          <a:xfrm>
            <a:off x="7136077" y="4282960"/>
            <a:ext cx="1015735" cy="457200"/>
          </a:xfrm>
          <a:prstGeom prst="donut">
            <a:avLst>
              <a:gd name="adj" fmla="val 9669"/>
            </a:avLst>
          </a:prstGeom>
          <a:solidFill>
            <a:schemeClr val="accent4"/>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5" name="Donut 14"/>
          <p:cNvSpPr/>
          <p:nvPr/>
        </p:nvSpPr>
        <p:spPr bwMode="auto">
          <a:xfrm>
            <a:off x="7059877" y="6019800"/>
            <a:ext cx="1015735" cy="457200"/>
          </a:xfrm>
          <a:prstGeom prst="donut">
            <a:avLst>
              <a:gd name="adj" fmla="val 9669"/>
            </a:avLst>
          </a:prstGeom>
          <a:solidFill>
            <a:schemeClr val="accent4"/>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cxnSp>
        <p:nvCxnSpPr>
          <p:cNvPr id="27" name="Straight Arrow Connector 26"/>
          <p:cNvCxnSpPr>
            <a:stCxn id="56" idx="3"/>
            <a:endCxn id="44" idx="1"/>
          </p:cNvCxnSpPr>
          <p:nvPr/>
        </p:nvCxnSpPr>
        <p:spPr>
          <a:xfrm flipV="1">
            <a:off x="3502538" y="3817677"/>
            <a:ext cx="1216792" cy="2759"/>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502538" y="2194005"/>
            <a:ext cx="1211651" cy="1626431"/>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36" idx="1"/>
          </p:cNvCxnSpPr>
          <p:nvPr/>
        </p:nvCxnSpPr>
        <p:spPr>
          <a:xfrm>
            <a:off x="3507781" y="3823196"/>
            <a:ext cx="1165389" cy="173132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7520290" y="4020344"/>
            <a:ext cx="1120384" cy="1"/>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503434" y="5638800"/>
            <a:ext cx="1120384" cy="1"/>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510363" y="2286000"/>
            <a:ext cx="1120384" cy="1"/>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2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Blobs</a:t>
            </a:r>
            <a:endParaRPr lang="en-US" dirty="0"/>
          </a:p>
        </p:txBody>
      </p:sp>
      <p:sp>
        <p:nvSpPr>
          <p:cNvPr id="3" name="Text Placeholder 2"/>
          <p:cNvSpPr>
            <a:spLocks noGrp="1"/>
          </p:cNvSpPr>
          <p:nvPr>
            <p:ph type="body" sz="quarter" idx="10"/>
          </p:nvPr>
        </p:nvSpPr>
        <p:spPr>
          <a:xfrm>
            <a:off x="519114" y="1447800"/>
            <a:ext cx="11149012" cy="4438138"/>
          </a:xfrm>
        </p:spPr>
        <p:txBody>
          <a:bodyPr/>
          <a:lstStyle/>
          <a:p>
            <a:r>
              <a:rPr lang="en-US" dirty="0" smtClean="0"/>
              <a:t>A highly scalable and durable file system in the cloud</a:t>
            </a:r>
          </a:p>
          <a:p>
            <a:pPr lvl="1"/>
            <a:r>
              <a:rPr lang="en-US" dirty="0" smtClean="0"/>
              <a:t>An account can create many containers </a:t>
            </a:r>
          </a:p>
          <a:p>
            <a:pPr lvl="1"/>
            <a:r>
              <a:rPr lang="en-US" dirty="0" smtClean="0"/>
              <a:t>No limit on number of blobs in a container</a:t>
            </a:r>
          </a:p>
          <a:p>
            <a:r>
              <a:rPr lang="en-US" dirty="0" smtClean="0"/>
              <a:t>Associate metadata with blobs</a:t>
            </a:r>
          </a:p>
          <a:p>
            <a:r>
              <a:rPr lang="en-US" dirty="0" smtClean="0"/>
              <a:t>Share your blobs</a:t>
            </a:r>
          </a:p>
          <a:p>
            <a:pPr lvl="1"/>
            <a:r>
              <a:rPr lang="en-US" dirty="0" smtClean="0"/>
              <a:t>Public containers, Shared Access Signature (SAS)</a:t>
            </a:r>
          </a:p>
          <a:p>
            <a:r>
              <a:rPr lang="en-US" dirty="0" smtClean="0"/>
              <a:t>Upload/Download Blobs</a:t>
            </a:r>
          </a:p>
          <a:p>
            <a:pPr lvl="1"/>
            <a:r>
              <a:rPr lang="en-US" dirty="0" smtClean="0"/>
              <a:t>Allows range reads</a:t>
            </a:r>
          </a:p>
          <a:p>
            <a:pPr lvl="1"/>
            <a:r>
              <a:rPr lang="en-US" dirty="0" smtClean="0"/>
              <a:t>Conditional operations – If-Match, If-Not-Modified-Since etc.</a:t>
            </a:r>
          </a:p>
        </p:txBody>
      </p:sp>
    </p:spTree>
    <p:extLst>
      <p:ext uri="{BB962C8B-B14F-4D97-AF65-F5344CB8AC3E}">
        <p14:creationId xmlns:p14="http://schemas.microsoft.com/office/powerpoint/2010/main" val="31990051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Blobs Types – Block Blobs</a:t>
            </a:r>
            <a:endParaRPr lang="en-US" dirty="0"/>
          </a:p>
        </p:txBody>
      </p:sp>
      <p:sp>
        <p:nvSpPr>
          <p:cNvPr id="3" name="Text Placeholder 2"/>
          <p:cNvSpPr>
            <a:spLocks noGrp="1"/>
          </p:cNvSpPr>
          <p:nvPr>
            <p:ph type="body" sz="quarter" idx="10"/>
          </p:nvPr>
        </p:nvSpPr>
        <p:spPr>
          <a:xfrm>
            <a:off x="519114" y="1447800"/>
            <a:ext cx="11149012" cy="2948499"/>
          </a:xfrm>
        </p:spPr>
        <p:txBody>
          <a:bodyPr/>
          <a:lstStyle/>
          <a:p>
            <a:r>
              <a:rPr lang="en-US" dirty="0" smtClean="0"/>
              <a:t>Targeted at streaming workloads</a:t>
            </a:r>
          </a:p>
          <a:p>
            <a:r>
              <a:rPr lang="en-US" dirty="0" smtClean="0"/>
              <a:t>Each blob consists of a sequence of blocks</a:t>
            </a:r>
          </a:p>
          <a:p>
            <a:pPr lvl="1"/>
            <a:r>
              <a:rPr lang="en-US" dirty="0" smtClean="0"/>
              <a:t>2 Phase commit: Blocks are uploaded and then separately committed</a:t>
            </a:r>
          </a:p>
          <a:p>
            <a:pPr lvl="1"/>
            <a:r>
              <a:rPr lang="en-US" dirty="0" smtClean="0"/>
              <a:t>Efficient continuation and retry</a:t>
            </a:r>
          </a:p>
          <a:p>
            <a:pPr lvl="1"/>
            <a:r>
              <a:rPr lang="en-US" dirty="0" smtClean="0"/>
              <a:t>Random range reads possible</a:t>
            </a:r>
          </a:p>
          <a:p>
            <a:r>
              <a:rPr lang="en-US" dirty="0" smtClean="0"/>
              <a:t>Size limit 200GB per blob</a:t>
            </a:r>
          </a:p>
        </p:txBody>
      </p:sp>
    </p:spTree>
    <p:extLst>
      <p:ext uri="{BB962C8B-B14F-4D97-AF65-F5344CB8AC3E}">
        <p14:creationId xmlns:p14="http://schemas.microsoft.com/office/powerpoint/2010/main" val="9548573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481227"/>
          </a:xfrm>
        </p:spPr>
        <p:txBody>
          <a:bodyPr/>
          <a:lstStyle/>
          <a:p>
            <a:r>
              <a:rPr lang="en-US" dirty="0" smtClean="0"/>
              <a:t>Review the various cloud storage offerings</a:t>
            </a:r>
          </a:p>
          <a:p>
            <a:r>
              <a:rPr lang="en-US" dirty="0" smtClean="0"/>
              <a:t>Detailed discussion of the different storage options for Windows Azure</a:t>
            </a:r>
          </a:p>
          <a:p>
            <a:r>
              <a:rPr lang="en-US" dirty="0" smtClean="0"/>
              <a:t>Present ideas and thoughts on how to go about using cloud storage from Windows Azure in Windows 8</a:t>
            </a:r>
            <a:endParaRPr lang="en-US" dirty="0"/>
          </a:p>
          <a:p>
            <a:endParaRPr lang="en-US" dirty="0" smtClean="0"/>
          </a:p>
          <a:p>
            <a:pPr marL="0" indent="0">
              <a:buNone/>
            </a:pPr>
            <a:r>
              <a:rPr lang="en-US" dirty="0" smtClean="0">
                <a:latin typeface="+mj-lt"/>
              </a:rPr>
              <a:t>You’ll leave with an …</a:t>
            </a:r>
          </a:p>
          <a:p>
            <a:r>
              <a:rPr lang="en-US" dirty="0" smtClean="0"/>
              <a:t>… understanding of the various storage options in Windows Azure and how you can use them</a:t>
            </a:r>
            <a:endParaRPr lang="en-US" dirty="0"/>
          </a:p>
        </p:txBody>
      </p:sp>
    </p:spTree>
    <p:extLst>
      <p:ext uri="{BB962C8B-B14F-4D97-AF65-F5344CB8AC3E}">
        <p14:creationId xmlns:p14="http://schemas.microsoft.com/office/powerpoint/2010/main" val="12787152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7264" y="2417144"/>
            <a:ext cx="1320456" cy="609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Block 1</a:t>
            </a:r>
            <a:endParaRPr lang="en-US" dirty="0">
              <a:solidFill>
                <a:schemeClr val="bg1">
                  <a:lumMod val="95000"/>
                  <a:lumOff val="5000"/>
                </a:schemeClr>
              </a:solidFill>
            </a:endParaRPr>
          </a:p>
        </p:txBody>
      </p:sp>
      <p:sp>
        <p:nvSpPr>
          <p:cNvPr id="14" name="Rectangle 13"/>
          <p:cNvSpPr/>
          <p:nvPr/>
        </p:nvSpPr>
        <p:spPr>
          <a:xfrm>
            <a:off x="10268355" y="2417144"/>
            <a:ext cx="1422030" cy="609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Block </a:t>
            </a:r>
            <a:r>
              <a:rPr lang="en-US" dirty="0">
                <a:solidFill>
                  <a:schemeClr val="bg1">
                    <a:lumMod val="95000"/>
                    <a:lumOff val="5000"/>
                  </a:schemeClr>
                </a:solidFill>
              </a:rPr>
              <a:t>4</a:t>
            </a:r>
          </a:p>
        </p:txBody>
      </p:sp>
      <p:sp>
        <p:nvSpPr>
          <p:cNvPr id="13" name="Rectangle 12"/>
          <p:cNvSpPr/>
          <p:nvPr/>
        </p:nvSpPr>
        <p:spPr>
          <a:xfrm>
            <a:off x="9141619" y="2417144"/>
            <a:ext cx="914162" cy="60105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Block 3</a:t>
            </a:r>
            <a:endParaRPr lang="en-US" dirty="0">
              <a:solidFill>
                <a:schemeClr val="bg1">
                  <a:lumMod val="95000"/>
                  <a:lumOff val="5000"/>
                </a:schemeClr>
              </a:solidFill>
            </a:endParaRPr>
          </a:p>
        </p:txBody>
      </p:sp>
      <p:sp>
        <p:nvSpPr>
          <p:cNvPr id="12" name="Rectangle 11"/>
          <p:cNvSpPr/>
          <p:nvPr/>
        </p:nvSpPr>
        <p:spPr>
          <a:xfrm>
            <a:off x="7006894" y="2417144"/>
            <a:ext cx="1929897" cy="609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Block 2</a:t>
            </a:r>
            <a:endParaRPr lang="en-US" dirty="0">
              <a:solidFill>
                <a:schemeClr val="bg1">
                  <a:lumMod val="95000"/>
                  <a:lumOff val="5000"/>
                </a:schemeClr>
              </a:solidFill>
            </a:endParaRPr>
          </a:p>
        </p:txBody>
      </p:sp>
      <p:sp>
        <p:nvSpPr>
          <p:cNvPr id="31" name="Rectangle 30"/>
          <p:cNvSpPr/>
          <p:nvPr/>
        </p:nvSpPr>
        <p:spPr>
          <a:xfrm>
            <a:off x="5038774" y="-825139"/>
            <a:ext cx="1422030" cy="609600"/>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Block 4</a:t>
            </a:r>
            <a:endParaRPr lang="en-US" dirty="0">
              <a:solidFill>
                <a:schemeClr val="bg1"/>
              </a:solidFill>
            </a:endParaRPr>
          </a:p>
        </p:txBody>
      </p:sp>
      <p:sp>
        <p:nvSpPr>
          <p:cNvPr id="30" name="Rectangle 29"/>
          <p:cNvSpPr/>
          <p:nvPr/>
        </p:nvSpPr>
        <p:spPr>
          <a:xfrm>
            <a:off x="3996627" y="-826771"/>
            <a:ext cx="914162" cy="609600"/>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Block 3</a:t>
            </a:r>
            <a:endParaRPr lang="en-US" dirty="0">
              <a:solidFill>
                <a:schemeClr val="bg1"/>
              </a:solidFill>
            </a:endParaRPr>
          </a:p>
        </p:txBody>
      </p:sp>
      <p:sp>
        <p:nvSpPr>
          <p:cNvPr id="29" name="Rectangle 28"/>
          <p:cNvSpPr/>
          <p:nvPr/>
        </p:nvSpPr>
        <p:spPr>
          <a:xfrm>
            <a:off x="1815991" y="-828403"/>
            <a:ext cx="1929897" cy="609600"/>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Block 2</a:t>
            </a:r>
            <a:endParaRPr lang="en-US" dirty="0">
              <a:solidFill>
                <a:schemeClr val="bg1"/>
              </a:solidFill>
            </a:endParaRPr>
          </a:p>
        </p:txBody>
      </p:sp>
      <p:sp>
        <p:nvSpPr>
          <p:cNvPr id="2" name="Title 1"/>
          <p:cNvSpPr>
            <a:spLocks noGrp="1"/>
          </p:cNvSpPr>
          <p:nvPr>
            <p:ph type="title"/>
          </p:nvPr>
        </p:nvSpPr>
        <p:spPr/>
        <p:txBody>
          <a:bodyPr/>
          <a:lstStyle/>
          <a:p>
            <a:r>
              <a:rPr lang="en-US" smtClean="0"/>
              <a:t>Block blobs</a:t>
            </a:r>
            <a:endParaRPr lang="en-US" dirty="0"/>
          </a:p>
        </p:txBody>
      </p:sp>
      <p:sp>
        <p:nvSpPr>
          <p:cNvPr id="4" name="Content Placeholder 3"/>
          <p:cNvSpPr>
            <a:spLocks noGrp="1"/>
          </p:cNvSpPr>
          <p:nvPr>
            <p:ph sz="half" idx="1"/>
          </p:nvPr>
        </p:nvSpPr>
        <p:spPr>
          <a:xfrm>
            <a:off x="519113" y="1447801"/>
            <a:ext cx="4519661" cy="1742015"/>
          </a:xfrm>
        </p:spPr>
        <p:txBody>
          <a:bodyPr/>
          <a:lstStyle/>
          <a:p>
            <a:r>
              <a:rPr lang="en-US" dirty="0" smtClean="0"/>
              <a:t>File has variable sized blocks</a:t>
            </a:r>
          </a:p>
          <a:p>
            <a:r>
              <a:rPr lang="en-US" dirty="0" smtClean="0"/>
              <a:t>Upload blocks in parallel using </a:t>
            </a:r>
            <a:r>
              <a:rPr lang="en-US" dirty="0" err="1" smtClean="0"/>
              <a:t>PutBlock</a:t>
            </a:r>
            <a:endParaRPr lang="en-US" dirty="0" smtClean="0"/>
          </a:p>
          <a:p>
            <a:r>
              <a:rPr lang="en-US" dirty="0" smtClean="0"/>
              <a:t>Retry failed blocks</a:t>
            </a:r>
          </a:p>
          <a:p>
            <a:r>
              <a:rPr lang="en-US" dirty="0" smtClean="0"/>
              <a:t>Commit the blob using </a:t>
            </a:r>
            <a:r>
              <a:rPr lang="en-US" dirty="0" err="1" smtClean="0"/>
              <a:t>PutBlockList</a:t>
            </a:r>
            <a:endParaRPr lang="en-US" dirty="0"/>
          </a:p>
        </p:txBody>
      </p:sp>
      <p:sp>
        <p:nvSpPr>
          <p:cNvPr id="15" name="Rectangle 14"/>
          <p:cNvSpPr/>
          <p:nvPr/>
        </p:nvSpPr>
        <p:spPr>
          <a:xfrm>
            <a:off x="5281824" y="2257870"/>
            <a:ext cx="6573571" cy="931946"/>
          </a:xfrm>
          <a:prstGeom prst="rect">
            <a:avLst/>
          </a:prstGeom>
          <a:noFill/>
          <a:ln cmpd="sng">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281824" y="4483208"/>
            <a:ext cx="6573571" cy="932688"/>
          </a:xfrm>
          <a:prstGeom prst="rect">
            <a:avLst/>
          </a:prstGeom>
          <a:noFill/>
          <a:ln cmpd="sng">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719589" y="1745259"/>
            <a:ext cx="2159702" cy="461665"/>
          </a:xfrm>
          <a:prstGeom prst="rect">
            <a:avLst/>
          </a:prstGeom>
          <a:noFill/>
        </p:spPr>
        <p:txBody>
          <a:bodyPr wrap="square" rtlCol="0">
            <a:spAutoFit/>
          </a:bodyPr>
          <a:lstStyle/>
          <a:p>
            <a:r>
              <a:rPr lang="en-US" sz="2400" b="1" dirty="0" smtClean="0"/>
              <a:t>Local file</a:t>
            </a:r>
            <a:endParaRPr lang="en-US" sz="2400" b="1" dirty="0"/>
          </a:p>
        </p:txBody>
      </p:sp>
      <p:sp>
        <p:nvSpPr>
          <p:cNvPr id="19" name="TextBox 18"/>
          <p:cNvSpPr txBox="1"/>
          <p:nvPr/>
        </p:nvSpPr>
        <p:spPr>
          <a:xfrm>
            <a:off x="7798379" y="5638800"/>
            <a:ext cx="2957605" cy="461665"/>
          </a:xfrm>
          <a:prstGeom prst="rect">
            <a:avLst/>
          </a:prstGeom>
          <a:noFill/>
        </p:spPr>
        <p:txBody>
          <a:bodyPr wrap="square" rtlCol="0">
            <a:spAutoFit/>
          </a:bodyPr>
          <a:lstStyle/>
          <a:p>
            <a:r>
              <a:rPr lang="en-US" sz="2400" b="1" dirty="0" smtClean="0"/>
              <a:t>Cloud blob</a:t>
            </a:r>
            <a:endParaRPr lang="en-US" sz="2400" b="1" dirty="0"/>
          </a:p>
        </p:txBody>
      </p:sp>
      <p:sp>
        <p:nvSpPr>
          <p:cNvPr id="28" name="Rectangle 27"/>
          <p:cNvSpPr/>
          <p:nvPr/>
        </p:nvSpPr>
        <p:spPr>
          <a:xfrm>
            <a:off x="292059" y="-828403"/>
            <a:ext cx="1320456" cy="609600"/>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Block 1</a:t>
            </a:r>
            <a:endParaRPr lang="en-US" dirty="0">
              <a:solidFill>
                <a:schemeClr val="bg1"/>
              </a:solidFill>
            </a:endParaRPr>
          </a:p>
        </p:txBody>
      </p:sp>
      <p:sp>
        <p:nvSpPr>
          <p:cNvPr id="17" name="Rectangle 16"/>
          <p:cNvSpPr/>
          <p:nvPr/>
        </p:nvSpPr>
        <p:spPr>
          <a:xfrm>
            <a:off x="8633751" y="-825139"/>
            <a:ext cx="1320456" cy="609600"/>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bg1"/>
                </a:solidFill>
              </a:rPr>
              <a:t>Block 1</a:t>
            </a:r>
            <a:endParaRPr lang="en-US" dirty="0">
              <a:solidFill>
                <a:schemeClr val="bg1"/>
              </a:solidFill>
            </a:endParaRPr>
          </a:p>
        </p:txBody>
      </p:sp>
    </p:spTree>
    <p:extLst>
      <p:ext uri="{BB962C8B-B14F-4D97-AF65-F5344CB8AC3E}">
        <p14:creationId xmlns:p14="http://schemas.microsoft.com/office/powerpoint/2010/main" val="1289149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42745 0.48184 L 0.42745 0.79828 " pathEditMode="relative" rAng="0" ptsTypes="AA">
                                      <p:cBhvr>
                                        <p:cTn id="8" dur="2000" fill="hold"/>
                                        <p:tgtEl>
                                          <p:spTgt spid="31"/>
                                        </p:tgtEl>
                                        <p:attrNameLst>
                                          <p:attrName>ppt_x</p:attrName>
                                          <p:attrName>ppt_y</p:attrName>
                                        </p:attrNameLst>
                                      </p:cBhvr>
                                      <p:rCtr x="0" y="15822"/>
                                    </p:animMotion>
                                  </p:childTnLst>
                                </p:cTn>
                              </p:par>
                              <p:par>
                                <p:cTn id="9" presetID="42" presetClass="path" presetSubtype="0" accel="50000" decel="50000" fill="hold" grpId="0" nodeType="withEffect">
                                  <p:stCondLst>
                                    <p:cond delay="0"/>
                                  </p:stCondLst>
                                  <p:childTnLst>
                                    <p:animMotion origin="layout" path="M 0.42603 0.48069 L 0.42603 0.79852 " pathEditMode="relative" rAng="0" ptsTypes="AA">
                                      <p:cBhvr>
                                        <p:cTn id="10" dur="2000" fill="hold"/>
                                        <p:tgtEl>
                                          <p:spTgt spid="29"/>
                                        </p:tgtEl>
                                        <p:attrNameLst>
                                          <p:attrName>ppt_x</p:attrName>
                                          <p:attrName>ppt_y</p:attrName>
                                        </p:attrNameLst>
                                      </p:cBhvr>
                                      <p:rCtr x="0" y="158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42198 0.47952 L 0.42198 0.79828 " pathEditMode="relative" rAng="0" ptsTypes="AA">
                                      <p:cBhvr>
                                        <p:cTn id="14" dur="2000" fill="hold"/>
                                        <p:tgtEl>
                                          <p:spTgt spid="30"/>
                                        </p:tgtEl>
                                        <p:attrNameLst>
                                          <p:attrName>ppt_x</p:attrName>
                                          <p:attrName>ppt_y</p:attrName>
                                        </p:attrNameLst>
                                      </p:cBhvr>
                                      <p:rCtr x="0" y="1593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614 0.47814 L -0.23105 0.64931 " pathEditMode="relative" rAng="0" ptsTypes="AA">
                                      <p:cBhvr>
                                        <p:cTn id="18" dur="2000" fill="hold"/>
                                        <p:tgtEl>
                                          <p:spTgt spid="17"/>
                                        </p:tgtEl>
                                        <p:attrNameLst>
                                          <p:attrName>ppt_x</p:attrName>
                                          <p:attrName>ppt_y</p:attrName>
                                        </p:attrNameLst>
                                      </p:cBhvr>
                                      <p:rCtr x="1511" y="8559"/>
                                    </p:animMotion>
                                  </p:childTnLst>
                                </p:cTn>
                              </p:par>
                            </p:childTnLst>
                          </p:cTn>
                        </p:par>
                        <p:par>
                          <p:cTn id="19" fill="hold">
                            <p:stCondLst>
                              <p:cond delay="2000"/>
                            </p:stCondLst>
                            <p:childTnLst>
                              <p:par>
                                <p:cTn id="20" presetID="10" presetClass="exit" presetSubtype="0" fill="hold" grpId="1" nodeType="after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42328 0.47722 L 0.42328 0.79875 " pathEditMode="relative" rAng="0" ptsTypes="AA">
                                      <p:cBhvr>
                                        <p:cTn id="30" dur="2000" fill="hold"/>
                                        <p:tgtEl>
                                          <p:spTgt spid="28"/>
                                        </p:tgtEl>
                                        <p:attrNameLst>
                                          <p:attrName>ppt_x</p:attrName>
                                          <p:attrName>ppt_y</p:attrName>
                                        </p:attrNameLst>
                                      </p:cBhvr>
                                      <p:rCtr x="0" y="1607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7" grpId="0" animBg="1"/>
      <p:bldP spid="28" grpId="0" animBg="1"/>
      <p:bldP spid="17" grpId="0" animBg="1"/>
      <p:bldP spid="1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Example Put Block</a:t>
            </a:r>
            <a:endParaRPr lang="en-US" dirty="0"/>
          </a:p>
        </p:txBody>
      </p:sp>
      <p:sp>
        <p:nvSpPr>
          <p:cNvPr id="5" name="Text Placeholder 2"/>
          <p:cNvSpPr>
            <a:spLocks noGrp="1"/>
          </p:cNvSpPr>
          <p:nvPr>
            <p:ph type="body" sz="quarter" idx="10"/>
          </p:nvPr>
        </p:nvSpPr>
        <p:spPr>
          <a:xfrm>
            <a:off x="519112" y="1100959"/>
            <a:ext cx="11149012" cy="3776418"/>
          </a:xfrm>
        </p:spPr>
        <p:txBody>
          <a:bodyPr/>
          <a:lstStyle/>
          <a:p>
            <a:r>
              <a:rPr lang="en-US" dirty="0" smtClean="0">
                <a:latin typeface="Courier New" pitchFamily="49" charset="0"/>
                <a:cs typeface="Courier New" pitchFamily="49" charset="0"/>
              </a:rPr>
              <a:t>PUT </a:t>
            </a:r>
            <a:r>
              <a:rPr lang="en-US" dirty="0">
                <a:latin typeface="Courier New" pitchFamily="49" charset="0"/>
                <a:cs typeface="Courier New" pitchFamily="49" charset="0"/>
              </a:rPr>
              <a:t>http://myaccount.blob.core.windows.net/mycontainer/myblob?comp=block&amp;amp;blockid=AAAAAA%3D%3D HTTP/1.1</a:t>
            </a:r>
          </a:p>
          <a:p>
            <a:endParaRPr lang="en-US" dirty="0">
              <a:latin typeface="Courier New" pitchFamily="49" charset="0"/>
              <a:cs typeface="Courier New" pitchFamily="49" charset="0"/>
            </a:endParaRPr>
          </a:p>
          <a:p>
            <a:r>
              <a:rPr lang="en-US" dirty="0">
                <a:latin typeface="Courier New" pitchFamily="49" charset="0"/>
                <a:cs typeface="Courier New" pitchFamily="49" charset="0"/>
              </a:rPr>
              <a:t>Request Headers:</a:t>
            </a:r>
          </a:p>
          <a:p>
            <a:r>
              <a:rPr lang="en-US" dirty="0">
                <a:latin typeface="Courier New" pitchFamily="49" charset="0"/>
                <a:cs typeface="Courier New" pitchFamily="49" charset="0"/>
              </a:rPr>
              <a:t>x-</a:t>
            </a:r>
            <a:r>
              <a:rPr lang="en-US" dirty="0" err="1">
                <a:latin typeface="Courier New" pitchFamily="49" charset="0"/>
                <a:cs typeface="Courier New" pitchFamily="49" charset="0"/>
              </a:rPr>
              <a:t>ms</a:t>
            </a:r>
            <a:r>
              <a:rPr lang="en-US" dirty="0">
                <a:latin typeface="Courier New" pitchFamily="49" charset="0"/>
                <a:cs typeface="Courier New" pitchFamily="49" charset="0"/>
              </a:rPr>
              <a:t>-version: 2009-09-19</a:t>
            </a:r>
          </a:p>
          <a:p>
            <a:r>
              <a:rPr lang="en-US" dirty="0">
                <a:latin typeface="Courier New" pitchFamily="49" charset="0"/>
                <a:cs typeface="Courier New" pitchFamily="49" charset="0"/>
              </a:rPr>
              <a:t>x-</a:t>
            </a:r>
            <a:r>
              <a:rPr lang="en-US" dirty="0" err="1">
                <a:latin typeface="Courier New" pitchFamily="49" charset="0"/>
                <a:cs typeface="Courier New" pitchFamily="49" charset="0"/>
              </a:rPr>
              <a:t>ms</a:t>
            </a:r>
            <a:r>
              <a:rPr lang="en-US" dirty="0">
                <a:latin typeface="Courier New" pitchFamily="49" charset="0"/>
                <a:cs typeface="Courier New" pitchFamily="49" charset="0"/>
              </a:rPr>
              <a:t>-date: Sun, 27 Sep 2009 14:37:35 GMT</a:t>
            </a:r>
          </a:p>
          <a:p>
            <a:r>
              <a:rPr lang="en-US" dirty="0">
                <a:latin typeface="Courier New" pitchFamily="49" charset="0"/>
                <a:cs typeface="Courier New" pitchFamily="49" charset="0"/>
              </a:rPr>
              <a:t>Authorization: </a:t>
            </a:r>
            <a:r>
              <a:rPr lang="en-US" dirty="0" err="1">
                <a:latin typeface="Courier New" pitchFamily="49" charset="0"/>
                <a:cs typeface="Courier New" pitchFamily="49" charset="0"/>
              </a:rPr>
              <a:t>SharedKey</a:t>
            </a:r>
            <a:r>
              <a:rPr lang="en-US" dirty="0">
                <a:latin typeface="Courier New" pitchFamily="49" charset="0"/>
                <a:cs typeface="Courier New" pitchFamily="49" charset="0"/>
              </a:rPr>
              <a:t> myaccount:J4ma1VuFnlJ7yfk/Gu1GxzbfdJloYmBPWlfhZ/xn7GI=</a:t>
            </a:r>
          </a:p>
          <a:p>
            <a:r>
              <a:rPr lang="en-US" dirty="0">
                <a:latin typeface="Courier New" pitchFamily="49" charset="0"/>
                <a:cs typeface="Courier New" pitchFamily="49" charset="0"/>
              </a:rPr>
              <a:t>Content-Length: 1048576</a:t>
            </a:r>
            <a:endParaRPr lang="en-US" dirty="0" smtClean="0">
              <a:solidFill>
                <a:srgbClr val="00B050"/>
              </a:solidFill>
              <a:latin typeface="Courier New" pitchFamily="49" charset="0"/>
              <a:cs typeface="Courier New" pitchFamily="49" charset="0"/>
            </a:endParaRPr>
          </a:p>
        </p:txBody>
      </p:sp>
    </p:spTree>
    <p:extLst>
      <p:ext uri="{BB962C8B-B14F-4D97-AF65-F5344CB8AC3E}">
        <p14:creationId xmlns:p14="http://schemas.microsoft.com/office/powerpoint/2010/main" val="25495521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Blobs Types – Page Blobs</a:t>
            </a:r>
            <a:endParaRPr lang="en-US" dirty="0"/>
          </a:p>
        </p:txBody>
      </p:sp>
      <p:sp>
        <p:nvSpPr>
          <p:cNvPr id="3" name="Text Placeholder 2"/>
          <p:cNvSpPr>
            <a:spLocks noGrp="1"/>
          </p:cNvSpPr>
          <p:nvPr>
            <p:ph type="body" sz="quarter" idx="10"/>
          </p:nvPr>
        </p:nvSpPr>
        <p:spPr/>
        <p:txBody>
          <a:bodyPr/>
          <a:lstStyle/>
          <a:p>
            <a:r>
              <a:rPr lang="en-US" smtClean="0"/>
              <a:t>Targeted at random write workloads</a:t>
            </a:r>
          </a:p>
          <a:p>
            <a:r>
              <a:rPr lang="en-US" smtClean="0"/>
              <a:t>Each blob consists of an array of pages</a:t>
            </a:r>
          </a:p>
          <a:p>
            <a:r>
              <a:rPr lang="en-US" smtClean="0"/>
              <a:t>Size limit 1TB per blob</a:t>
            </a:r>
          </a:p>
          <a:p>
            <a:r>
              <a:rPr lang="en-US" smtClean="0"/>
              <a:t>Page</a:t>
            </a:r>
          </a:p>
          <a:p>
            <a:pPr lvl="1"/>
            <a:r>
              <a:rPr lang="en-US" smtClean="0"/>
              <a:t>Each page range write is committed on PUT</a:t>
            </a:r>
          </a:p>
          <a:p>
            <a:pPr lvl="1"/>
            <a:r>
              <a:rPr lang="en-US" smtClean="0"/>
              <a:t>Page is 512 bytes in size</a:t>
            </a:r>
          </a:p>
          <a:p>
            <a:pPr lvl="1"/>
            <a:r>
              <a:rPr lang="en-US" smtClean="0"/>
              <a:t>Write boundary aligned at multiple of 512 byte</a:t>
            </a:r>
          </a:p>
          <a:p>
            <a:pPr lvl="1"/>
            <a:r>
              <a:rPr lang="en-US" smtClean="0"/>
              <a:t>Range reads possible</a:t>
            </a:r>
          </a:p>
          <a:p>
            <a:pPr lvl="1"/>
            <a:r>
              <a:rPr lang="en-US" smtClean="0"/>
              <a:t>Pages that do not have data are zeroed out</a:t>
            </a:r>
          </a:p>
          <a:p>
            <a:pPr lvl="2"/>
            <a:endParaRPr lang="en-US" dirty="0"/>
          </a:p>
        </p:txBody>
      </p:sp>
    </p:spTree>
    <p:extLst>
      <p:ext uri="{BB962C8B-B14F-4D97-AF65-F5344CB8AC3E}">
        <p14:creationId xmlns:p14="http://schemas.microsoft.com/office/powerpoint/2010/main" val="282747217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Page blobs</a:t>
            </a:r>
            <a:endParaRPr lang="en-US" dirty="0"/>
          </a:p>
        </p:txBody>
      </p:sp>
      <p:sp>
        <p:nvSpPr>
          <p:cNvPr id="4" name="Content Placeholder 3"/>
          <p:cNvSpPr>
            <a:spLocks noGrp="1"/>
          </p:cNvSpPr>
          <p:nvPr>
            <p:ph sz="half" idx="1"/>
          </p:nvPr>
        </p:nvSpPr>
        <p:spPr>
          <a:xfrm>
            <a:off x="519113" y="1447801"/>
            <a:ext cx="4661138" cy="4782848"/>
          </a:xfrm>
        </p:spPr>
        <p:txBody>
          <a:bodyPr/>
          <a:lstStyle/>
          <a:p>
            <a:r>
              <a:rPr lang="en-US" dirty="0" smtClean="0"/>
              <a:t>Write 5K bytes – </a:t>
            </a:r>
            <a:r>
              <a:rPr lang="en-US" dirty="0" err="1" smtClean="0"/>
              <a:t>PutPage</a:t>
            </a:r>
            <a:endParaRPr lang="en-US" dirty="0" smtClean="0"/>
          </a:p>
          <a:p>
            <a:pPr marL="0" indent="0">
              <a:buNone/>
            </a:pPr>
            <a:r>
              <a:rPr lang="en-US" dirty="0" smtClean="0"/>
              <a:t/>
            </a:r>
            <a:br>
              <a:rPr lang="en-US" dirty="0" smtClean="0"/>
            </a:br>
            <a:endParaRPr lang="en-US" dirty="0" smtClean="0"/>
          </a:p>
          <a:p>
            <a:r>
              <a:rPr lang="en-US" dirty="0" smtClean="0"/>
              <a:t>Clear 2K bytes starting at offset 1K – </a:t>
            </a:r>
            <a:r>
              <a:rPr lang="en-US" dirty="0" err="1" smtClean="0"/>
              <a:t>ClearPage</a:t>
            </a:r>
            <a:endParaRPr lang="en-US" dirty="0" smtClean="0"/>
          </a:p>
          <a:p>
            <a:endParaRPr lang="en-US" dirty="0" smtClean="0"/>
          </a:p>
          <a:p>
            <a:r>
              <a:rPr lang="en-US" dirty="0" smtClean="0"/>
              <a:t>Overwrite 2K bytes starting at 2K – </a:t>
            </a:r>
            <a:r>
              <a:rPr lang="en-US" dirty="0" err="1" smtClean="0"/>
              <a:t>PutPage</a:t>
            </a:r>
            <a:endParaRPr lang="en-US" dirty="0" smtClean="0"/>
          </a:p>
          <a:p>
            <a:endParaRPr lang="en-US" dirty="0" smtClean="0"/>
          </a:p>
          <a:p>
            <a:r>
              <a:rPr lang="en-US" dirty="0" smtClean="0"/>
              <a:t>Truncate blob to 3K - </a:t>
            </a:r>
            <a:r>
              <a:rPr lang="en-US" dirty="0" err="1" smtClean="0"/>
              <a:t>SetMaxBlobSize</a:t>
            </a:r>
            <a:endParaRPr lang="en-US" dirty="0"/>
          </a:p>
        </p:txBody>
      </p:sp>
      <p:sp>
        <p:nvSpPr>
          <p:cNvPr id="19" name="Content Placeholder 18"/>
          <p:cNvSpPr>
            <a:spLocks noGrp="1"/>
          </p:cNvSpPr>
          <p:nvPr>
            <p:ph sz="half" idx="2"/>
          </p:nvPr>
        </p:nvSpPr>
        <p:spPr/>
        <p:txBody>
          <a:bodyPr/>
          <a:lstStyle/>
          <a:p>
            <a:endParaRPr lang="en-US" dirty="0"/>
          </a:p>
        </p:txBody>
      </p:sp>
      <p:grpSp>
        <p:nvGrpSpPr>
          <p:cNvPr id="9" name="Group 8"/>
          <p:cNvGrpSpPr/>
          <p:nvPr/>
        </p:nvGrpSpPr>
        <p:grpSpPr>
          <a:xfrm>
            <a:off x="5180250" y="1524000"/>
            <a:ext cx="6500707" cy="1101202"/>
            <a:chOff x="3886200" y="2022998"/>
            <a:chExt cx="4876800" cy="1101202"/>
          </a:xfrm>
        </p:grpSpPr>
        <p:sp>
          <p:nvSpPr>
            <p:cNvPr id="6" name="Rectangle 5"/>
            <p:cNvSpPr/>
            <p:nvPr/>
          </p:nvSpPr>
          <p:spPr>
            <a:xfrm>
              <a:off x="3962400" y="2438400"/>
              <a:ext cx="441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86200" y="2025134"/>
              <a:ext cx="381000" cy="369332"/>
            </a:xfrm>
            <a:prstGeom prst="rect">
              <a:avLst/>
            </a:prstGeom>
            <a:noFill/>
          </p:spPr>
          <p:txBody>
            <a:bodyPr wrap="square" rtlCol="0">
              <a:spAutoFit/>
            </a:bodyPr>
            <a:lstStyle/>
            <a:p>
              <a:r>
                <a:rPr lang="en-US" dirty="0" smtClean="0"/>
                <a:t>0</a:t>
              </a:r>
              <a:endParaRPr lang="en-US" dirty="0"/>
            </a:p>
          </p:txBody>
        </p:sp>
        <p:sp>
          <p:nvSpPr>
            <p:cNvPr id="8" name="TextBox 7"/>
            <p:cNvSpPr txBox="1"/>
            <p:nvPr/>
          </p:nvSpPr>
          <p:spPr>
            <a:xfrm>
              <a:off x="8077200" y="2022998"/>
              <a:ext cx="685800" cy="369332"/>
            </a:xfrm>
            <a:prstGeom prst="rect">
              <a:avLst/>
            </a:prstGeom>
            <a:noFill/>
          </p:spPr>
          <p:txBody>
            <a:bodyPr wrap="square" rtlCol="0">
              <a:spAutoFit/>
            </a:bodyPr>
            <a:lstStyle/>
            <a:p>
              <a:r>
                <a:rPr lang="en-US" dirty="0" smtClean="0"/>
                <a:t>5120</a:t>
              </a:r>
              <a:endParaRPr lang="en-US" dirty="0"/>
            </a:p>
          </p:txBody>
        </p:sp>
      </p:grpSp>
      <p:grpSp>
        <p:nvGrpSpPr>
          <p:cNvPr id="3" name="Group 2"/>
          <p:cNvGrpSpPr/>
          <p:nvPr/>
        </p:nvGrpSpPr>
        <p:grpSpPr>
          <a:xfrm>
            <a:off x="5180250" y="2847968"/>
            <a:ext cx="6500707" cy="1101202"/>
            <a:chOff x="3886200" y="2847968"/>
            <a:chExt cx="4876800" cy="1101202"/>
          </a:xfrm>
        </p:grpSpPr>
        <p:grpSp>
          <p:nvGrpSpPr>
            <p:cNvPr id="10" name="Group 9"/>
            <p:cNvGrpSpPr/>
            <p:nvPr/>
          </p:nvGrpSpPr>
          <p:grpSpPr>
            <a:xfrm>
              <a:off x="3886200" y="2847968"/>
              <a:ext cx="4876800" cy="1101202"/>
              <a:chOff x="3886200" y="2022998"/>
              <a:chExt cx="4876800" cy="1101202"/>
            </a:xfrm>
          </p:grpSpPr>
          <p:sp>
            <p:nvSpPr>
              <p:cNvPr id="11" name="Rectangle 10"/>
              <p:cNvSpPr/>
              <p:nvPr/>
            </p:nvSpPr>
            <p:spPr>
              <a:xfrm>
                <a:off x="3962400" y="2438400"/>
                <a:ext cx="441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86200" y="2025134"/>
                <a:ext cx="381000" cy="369332"/>
              </a:xfrm>
              <a:prstGeom prst="rect">
                <a:avLst/>
              </a:prstGeom>
              <a:noFill/>
            </p:spPr>
            <p:txBody>
              <a:bodyPr wrap="square" rtlCol="0">
                <a:spAutoFit/>
              </a:bodyPr>
              <a:lstStyle/>
              <a:p>
                <a:r>
                  <a:rPr lang="en-US" dirty="0" smtClean="0"/>
                  <a:t>0</a:t>
                </a:r>
                <a:endParaRPr lang="en-US" dirty="0"/>
              </a:p>
            </p:txBody>
          </p:sp>
          <p:sp>
            <p:nvSpPr>
              <p:cNvPr id="13" name="TextBox 12"/>
              <p:cNvSpPr txBox="1"/>
              <p:nvPr/>
            </p:nvSpPr>
            <p:spPr>
              <a:xfrm>
                <a:off x="8077200" y="2022998"/>
                <a:ext cx="685800" cy="369332"/>
              </a:xfrm>
              <a:prstGeom prst="rect">
                <a:avLst/>
              </a:prstGeom>
              <a:noFill/>
            </p:spPr>
            <p:txBody>
              <a:bodyPr wrap="square" rtlCol="0">
                <a:spAutoFit/>
              </a:bodyPr>
              <a:lstStyle/>
              <a:p>
                <a:r>
                  <a:rPr lang="en-US" dirty="0" smtClean="0"/>
                  <a:t>5120</a:t>
                </a:r>
                <a:endParaRPr lang="en-US" dirty="0"/>
              </a:p>
            </p:txBody>
          </p:sp>
        </p:grpSp>
        <p:sp>
          <p:nvSpPr>
            <p:cNvPr id="22" name="Rectangle 21"/>
            <p:cNvSpPr/>
            <p:nvPr/>
          </p:nvSpPr>
          <p:spPr>
            <a:xfrm>
              <a:off x="5105400" y="3263370"/>
              <a:ext cx="1524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5180250" y="4191001"/>
            <a:ext cx="6500707" cy="1106515"/>
            <a:chOff x="3886200" y="4191000"/>
            <a:chExt cx="4876800" cy="1106515"/>
          </a:xfrm>
        </p:grpSpPr>
        <p:grpSp>
          <p:nvGrpSpPr>
            <p:cNvPr id="14" name="Group 13"/>
            <p:cNvGrpSpPr/>
            <p:nvPr/>
          </p:nvGrpSpPr>
          <p:grpSpPr>
            <a:xfrm>
              <a:off x="3886200" y="4191000"/>
              <a:ext cx="4876800" cy="1101202"/>
              <a:chOff x="3886200" y="2022998"/>
              <a:chExt cx="4876800" cy="1101202"/>
            </a:xfrm>
          </p:grpSpPr>
          <p:sp>
            <p:nvSpPr>
              <p:cNvPr id="15" name="Rectangle 14"/>
              <p:cNvSpPr/>
              <p:nvPr/>
            </p:nvSpPr>
            <p:spPr>
              <a:xfrm>
                <a:off x="3962400" y="2438400"/>
                <a:ext cx="441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886200" y="2025134"/>
                <a:ext cx="381000" cy="369332"/>
              </a:xfrm>
              <a:prstGeom prst="rect">
                <a:avLst/>
              </a:prstGeom>
              <a:noFill/>
            </p:spPr>
            <p:txBody>
              <a:bodyPr wrap="square" rtlCol="0">
                <a:spAutoFit/>
              </a:bodyPr>
              <a:lstStyle/>
              <a:p>
                <a:r>
                  <a:rPr lang="en-US" dirty="0" smtClean="0"/>
                  <a:t>0</a:t>
                </a:r>
                <a:endParaRPr lang="en-US" dirty="0"/>
              </a:p>
            </p:txBody>
          </p:sp>
          <p:sp>
            <p:nvSpPr>
              <p:cNvPr id="17" name="TextBox 16"/>
              <p:cNvSpPr txBox="1"/>
              <p:nvPr/>
            </p:nvSpPr>
            <p:spPr>
              <a:xfrm>
                <a:off x="8077200" y="2022998"/>
                <a:ext cx="685800" cy="369332"/>
              </a:xfrm>
              <a:prstGeom prst="rect">
                <a:avLst/>
              </a:prstGeom>
              <a:noFill/>
            </p:spPr>
            <p:txBody>
              <a:bodyPr wrap="square" rtlCol="0">
                <a:spAutoFit/>
              </a:bodyPr>
              <a:lstStyle/>
              <a:p>
                <a:r>
                  <a:rPr lang="en-US" dirty="0" smtClean="0"/>
                  <a:t>5120</a:t>
                </a:r>
                <a:endParaRPr lang="en-US" dirty="0"/>
              </a:p>
            </p:txBody>
          </p:sp>
        </p:grpSp>
        <p:sp>
          <p:nvSpPr>
            <p:cNvPr id="23" name="Rectangle 22"/>
            <p:cNvSpPr/>
            <p:nvPr/>
          </p:nvSpPr>
          <p:spPr>
            <a:xfrm>
              <a:off x="5105400" y="4611715"/>
              <a:ext cx="1524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867400" y="4611715"/>
              <a:ext cx="1676400" cy="6804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5180251" y="5393161"/>
            <a:ext cx="5992839" cy="1099066"/>
            <a:chOff x="3886200" y="2025134"/>
            <a:chExt cx="4495800" cy="1099066"/>
          </a:xfrm>
        </p:grpSpPr>
        <p:sp>
          <p:nvSpPr>
            <p:cNvPr id="30" name="Rectangle 29"/>
            <p:cNvSpPr/>
            <p:nvPr/>
          </p:nvSpPr>
          <p:spPr>
            <a:xfrm>
              <a:off x="3962400" y="2438400"/>
              <a:ext cx="441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886200" y="2025134"/>
              <a:ext cx="381000" cy="369332"/>
            </a:xfrm>
            <a:prstGeom prst="rect">
              <a:avLst/>
            </a:prstGeom>
            <a:noFill/>
          </p:spPr>
          <p:txBody>
            <a:bodyPr wrap="square" rtlCol="0">
              <a:spAutoFit/>
            </a:bodyPr>
            <a:lstStyle/>
            <a:p>
              <a:r>
                <a:rPr lang="en-US" dirty="0" smtClean="0"/>
                <a:t>0</a:t>
              </a:r>
              <a:endParaRPr lang="en-US" dirty="0"/>
            </a:p>
          </p:txBody>
        </p:sp>
        <p:sp>
          <p:nvSpPr>
            <p:cNvPr id="32" name="TextBox 31"/>
            <p:cNvSpPr txBox="1"/>
            <p:nvPr/>
          </p:nvSpPr>
          <p:spPr>
            <a:xfrm>
              <a:off x="6204959" y="2025899"/>
              <a:ext cx="685800" cy="369332"/>
            </a:xfrm>
            <a:prstGeom prst="rect">
              <a:avLst/>
            </a:prstGeom>
            <a:noFill/>
          </p:spPr>
          <p:txBody>
            <a:bodyPr wrap="square" rtlCol="0">
              <a:spAutoFit/>
            </a:bodyPr>
            <a:lstStyle/>
            <a:p>
              <a:r>
                <a:rPr lang="en-US" dirty="0" smtClean="0"/>
                <a:t>3072</a:t>
              </a:r>
              <a:endParaRPr lang="en-US" dirty="0"/>
            </a:p>
          </p:txBody>
        </p:sp>
      </p:grpSp>
      <p:sp>
        <p:nvSpPr>
          <p:cNvPr id="28" name="Rectangle 27"/>
          <p:cNvSpPr/>
          <p:nvPr/>
        </p:nvSpPr>
        <p:spPr>
          <a:xfrm>
            <a:off x="6805427" y="5811740"/>
            <a:ext cx="2031471"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821163" y="5811741"/>
            <a:ext cx="2234618" cy="6804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32"/>
          <p:cNvSpPr/>
          <p:nvPr/>
        </p:nvSpPr>
        <p:spPr>
          <a:xfrm>
            <a:off x="8836898" y="5760358"/>
            <a:ext cx="2386978" cy="792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6500707" y="2843776"/>
            <a:ext cx="914162" cy="369332"/>
          </a:xfrm>
          <a:prstGeom prst="rect">
            <a:avLst/>
          </a:prstGeom>
          <a:noFill/>
        </p:spPr>
        <p:txBody>
          <a:bodyPr wrap="square" rtlCol="0">
            <a:spAutoFit/>
          </a:bodyPr>
          <a:lstStyle/>
          <a:p>
            <a:r>
              <a:rPr lang="en-US" dirty="0" smtClean="0"/>
              <a:t>1024</a:t>
            </a:r>
            <a:endParaRPr lang="en-US" dirty="0"/>
          </a:p>
        </p:txBody>
      </p:sp>
      <p:sp>
        <p:nvSpPr>
          <p:cNvPr id="35" name="TextBox 34"/>
          <p:cNvSpPr txBox="1"/>
          <p:nvPr/>
        </p:nvSpPr>
        <p:spPr>
          <a:xfrm>
            <a:off x="8379817" y="2831832"/>
            <a:ext cx="914162" cy="369332"/>
          </a:xfrm>
          <a:prstGeom prst="rect">
            <a:avLst/>
          </a:prstGeom>
          <a:noFill/>
        </p:spPr>
        <p:txBody>
          <a:bodyPr wrap="square" rtlCol="0">
            <a:spAutoFit/>
          </a:bodyPr>
          <a:lstStyle/>
          <a:p>
            <a:r>
              <a:rPr lang="en-US" dirty="0" smtClean="0"/>
              <a:t>3072</a:t>
            </a:r>
            <a:endParaRPr lang="en-US" dirty="0"/>
          </a:p>
        </p:txBody>
      </p:sp>
      <p:sp>
        <p:nvSpPr>
          <p:cNvPr id="36" name="TextBox 35"/>
          <p:cNvSpPr txBox="1"/>
          <p:nvPr/>
        </p:nvSpPr>
        <p:spPr>
          <a:xfrm>
            <a:off x="7347469" y="4190833"/>
            <a:ext cx="914162" cy="369332"/>
          </a:xfrm>
          <a:prstGeom prst="rect">
            <a:avLst/>
          </a:prstGeom>
          <a:noFill/>
        </p:spPr>
        <p:txBody>
          <a:bodyPr wrap="square" rtlCol="0">
            <a:spAutoFit/>
          </a:bodyPr>
          <a:lstStyle/>
          <a:p>
            <a:r>
              <a:rPr lang="en-US" dirty="0" smtClean="0"/>
              <a:t>2048</a:t>
            </a:r>
            <a:endParaRPr lang="en-US" dirty="0"/>
          </a:p>
        </p:txBody>
      </p:sp>
      <p:sp>
        <p:nvSpPr>
          <p:cNvPr id="37" name="TextBox 36"/>
          <p:cNvSpPr txBox="1"/>
          <p:nvPr/>
        </p:nvSpPr>
        <p:spPr>
          <a:xfrm>
            <a:off x="9446339" y="4190833"/>
            <a:ext cx="914162" cy="369332"/>
          </a:xfrm>
          <a:prstGeom prst="rect">
            <a:avLst/>
          </a:prstGeom>
          <a:noFill/>
        </p:spPr>
        <p:txBody>
          <a:bodyPr wrap="square" rtlCol="0">
            <a:spAutoFit/>
          </a:bodyPr>
          <a:lstStyle/>
          <a:p>
            <a:r>
              <a:rPr lang="en-US" dirty="0" smtClean="0"/>
              <a:t>4096</a:t>
            </a:r>
            <a:endParaRPr lang="en-US" dirty="0"/>
          </a:p>
        </p:txBody>
      </p:sp>
    </p:spTree>
    <p:extLst>
      <p:ext uri="{BB962C8B-B14F-4D97-AF65-F5344CB8AC3E}">
        <p14:creationId xmlns:p14="http://schemas.microsoft.com/office/powerpoint/2010/main" val="574886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P spid="34" grpId="0"/>
      <p:bldP spid="35"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Example: Put Page</a:t>
            </a:r>
            <a:endParaRPr lang="en-US" dirty="0"/>
          </a:p>
        </p:txBody>
      </p:sp>
      <p:sp>
        <p:nvSpPr>
          <p:cNvPr id="5" name="Text Placeholder 2"/>
          <p:cNvSpPr>
            <a:spLocks noGrp="1"/>
          </p:cNvSpPr>
          <p:nvPr>
            <p:ph type="body" sz="quarter" idx="10"/>
          </p:nvPr>
        </p:nvSpPr>
        <p:spPr>
          <a:xfrm>
            <a:off x="519112" y="1100959"/>
            <a:ext cx="11149012" cy="4579715"/>
          </a:xfrm>
        </p:spPr>
        <p:txBody>
          <a:bodyPr/>
          <a:lstStyle/>
          <a:p>
            <a:r>
              <a:rPr lang="en-US" dirty="0" smtClean="0">
                <a:latin typeface="Courier New" pitchFamily="49" charset="0"/>
                <a:cs typeface="Courier New" pitchFamily="49" charset="0"/>
              </a:rPr>
              <a:t>PUT </a:t>
            </a:r>
            <a:r>
              <a:rPr lang="en-US" dirty="0">
                <a:latin typeface="Courier New" pitchFamily="49" charset="0"/>
                <a:cs typeface="Courier New" pitchFamily="49" charset="0"/>
              </a:rPr>
              <a:t>http://myaccount.blob.core.windows.net/mycontainer/myblob?comp=page HTTP/1.1</a:t>
            </a:r>
          </a:p>
          <a:p>
            <a:endParaRPr lang="en-US" dirty="0">
              <a:latin typeface="Courier New" pitchFamily="49" charset="0"/>
              <a:cs typeface="Courier New" pitchFamily="49" charset="0"/>
            </a:endParaRPr>
          </a:p>
          <a:p>
            <a:r>
              <a:rPr lang="en-US" dirty="0">
                <a:latin typeface="Courier New" pitchFamily="49" charset="0"/>
                <a:cs typeface="Courier New" pitchFamily="49" charset="0"/>
              </a:rPr>
              <a:t>Request Headers:</a:t>
            </a:r>
          </a:p>
          <a:p>
            <a:r>
              <a:rPr lang="en-US" dirty="0">
                <a:latin typeface="Courier New" pitchFamily="49" charset="0"/>
                <a:cs typeface="Courier New" pitchFamily="49" charset="0"/>
              </a:rPr>
              <a:t>x-</a:t>
            </a:r>
            <a:r>
              <a:rPr lang="en-US" dirty="0" err="1">
                <a:latin typeface="Courier New" pitchFamily="49" charset="0"/>
                <a:cs typeface="Courier New" pitchFamily="49" charset="0"/>
              </a:rPr>
              <a:t>ms</a:t>
            </a:r>
            <a:r>
              <a:rPr lang="en-US" dirty="0">
                <a:latin typeface="Courier New" pitchFamily="49" charset="0"/>
                <a:cs typeface="Courier New" pitchFamily="49" charset="0"/>
              </a:rPr>
              <a:t>-page-write: update</a:t>
            </a:r>
          </a:p>
          <a:p>
            <a:r>
              <a:rPr lang="en-US" dirty="0">
                <a:latin typeface="Courier New" pitchFamily="49" charset="0"/>
                <a:cs typeface="Courier New" pitchFamily="49" charset="0"/>
              </a:rPr>
              <a:t>x-</a:t>
            </a:r>
            <a:r>
              <a:rPr lang="en-US" dirty="0" err="1">
                <a:latin typeface="Courier New" pitchFamily="49" charset="0"/>
                <a:cs typeface="Courier New" pitchFamily="49" charset="0"/>
              </a:rPr>
              <a:t>ms</a:t>
            </a:r>
            <a:r>
              <a:rPr lang="en-US" dirty="0">
                <a:latin typeface="Courier New" pitchFamily="49" charset="0"/>
                <a:cs typeface="Courier New" pitchFamily="49" charset="0"/>
              </a:rPr>
              <a:t>-date: Fri, 16 Sep 2011 22:15:50 GMT</a:t>
            </a:r>
          </a:p>
          <a:p>
            <a:r>
              <a:rPr lang="en-US" dirty="0">
                <a:latin typeface="Courier New" pitchFamily="49" charset="0"/>
                <a:cs typeface="Courier New" pitchFamily="49" charset="0"/>
              </a:rPr>
              <a:t>x-</a:t>
            </a:r>
            <a:r>
              <a:rPr lang="en-US" dirty="0" err="1">
                <a:latin typeface="Courier New" pitchFamily="49" charset="0"/>
                <a:cs typeface="Courier New" pitchFamily="49" charset="0"/>
              </a:rPr>
              <a:t>ms</a:t>
            </a:r>
            <a:r>
              <a:rPr lang="en-US" dirty="0">
                <a:latin typeface="Courier New" pitchFamily="49" charset="0"/>
                <a:cs typeface="Courier New" pitchFamily="49" charset="0"/>
              </a:rPr>
              <a:t>-version: 2011-08-18</a:t>
            </a:r>
          </a:p>
          <a:p>
            <a:r>
              <a:rPr lang="en-US" dirty="0">
                <a:latin typeface="Courier New" pitchFamily="49" charset="0"/>
                <a:cs typeface="Courier New" pitchFamily="49" charset="0"/>
              </a:rPr>
              <a:t>x-</a:t>
            </a:r>
            <a:r>
              <a:rPr lang="en-US" dirty="0" err="1">
                <a:latin typeface="Courier New" pitchFamily="49" charset="0"/>
                <a:cs typeface="Courier New" pitchFamily="49" charset="0"/>
              </a:rPr>
              <a:t>ms</a:t>
            </a:r>
            <a:r>
              <a:rPr lang="en-US" dirty="0">
                <a:latin typeface="Courier New" pitchFamily="49" charset="0"/>
                <a:cs typeface="Courier New" pitchFamily="49" charset="0"/>
              </a:rPr>
              <a:t>-range: bytes=0-65535</a:t>
            </a:r>
          </a:p>
          <a:p>
            <a:r>
              <a:rPr lang="en-US" dirty="0">
                <a:latin typeface="Courier New" pitchFamily="49" charset="0"/>
                <a:cs typeface="Courier New" pitchFamily="49" charset="0"/>
              </a:rPr>
              <a:t>Authorization: </a:t>
            </a:r>
            <a:r>
              <a:rPr lang="en-US" dirty="0" err="1">
                <a:latin typeface="Courier New" pitchFamily="49" charset="0"/>
                <a:cs typeface="Courier New" pitchFamily="49" charset="0"/>
              </a:rPr>
              <a:t>SharedKey</a:t>
            </a:r>
            <a:r>
              <a:rPr lang="en-US" dirty="0">
                <a:latin typeface="Courier New" pitchFamily="49" charset="0"/>
                <a:cs typeface="Courier New" pitchFamily="49" charset="0"/>
              </a:rPr>
              <a:t> myaccount:4KdWDiTdA9HmIF9+WF/8WfYOpUrFhieGIT7f0av+GEI=</a:t>
            </a:r>
          </a:p>
          <a:p>
            <a:r>
              <a:rPr lang="en-US" dirty="0">
                <a:latin typeface="Courier New" pitchFamily="49" charset="0"/>
                <a:cs typeface="Courier New" pitchFamily="49" charset="0"/>
              </a:rPr>
              <a:t>Content-Length: 65536</a:t>
            </a:r>
            <a:endParaRPr lang="en-US" dirty="0" smtClean="0">
              <a:solidFill>
                <a:srgbClr val="00B050"/>
              </a:solidFill>
              <a:latin typeface="Courier New" pitchFamily="49" charset="0"/>
              <a:cs typeface="Courier New" pitchFamily="49" charset="0"/>
            </a:endParaRPr>
          </a:p>
        </p:txBody>
      </p:sp>
    </p:spTree>
    <p:extLst>
      <p:ext uri="{BB962C8B-B14F-4D97-AF65-F5344CB8AC3E}">
        <p14:creationId xmlns:p14="http://schemas.microsoft.com/office/powerpoint/2010/main" val="17676984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Delivery Network</a:t>
            </a:r>
            <a:endParaRPr lang="en-US" dirty="0"/>
          </a:p>
        </p:txBody>
      </p:sp>
      <p:sp>
        <p:nvSpPr>
          <p:cNvPr id="5" name="Content Placeholder 4"/>
          <p:cNvSpPr>
            <a:spLocks noGrp="1"/>
          </p:cNvSpPr>
          <p:nvPr>
            <p:ph idx="1"/>
          </p:nvPr>
        </p:nvSpPr>
        <p:spPr>
          <a:xfrm>
            <a:off x="519112" y="1447800"/>
            <a:ext cx="11149013" cy="1969770"/>
          </a:xfrm>
        </p:spPr>
        <p:txBody>
          <a:bodyPr/>
          <a:lstStyle/>
          <a:p>
            <a:r>
              <a:rPr lang="en-US" dirty="0" smtClean="0"/>
              <a:t>Enhance end user performance by placing copies of data closer to users</a:t>
            </a:r>
          </a:p>
          <a:p>
            <a:r>
              <a:rPr lang="en-US" dirty="0" smtClean="0"/>
              <a:t>24 physical nodes globally</a:t>
            </a:r>
          </a:p>
          <a:p>
            <a:r>
              <a:rPr lang="en-US" dirty="0" smtClean="0"/>
              <a:t>Smooth streaming</a:t>
            </a:r>
            <a:endParaRPr lang="en-US" dirty="0"/>
          </a:p>
        </p:txBody>
      </p:sp>
    </p:spTree>
    <p:extLst>
      <p:ext uri="{BB962C8B-B14F-4D97-AF65-F5344CB8AC3E}">
        <p14:creationId xmlns:p14="http://schemas.microsoft.com/office/powerpoint/2010/main" val="18883007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Delivery Network</a:t>
            </a:r>
            <a:endParaRPr lang="en-US" dirty="0"/>
          </a:p>
        </p:txBody>
      </p:sp>
      <p:pic>
        <p:nvPicPr>
          <p:cNvPr id="81" name="Picture 2" descr="CDN Nod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172" y="1340768"/>
            <a:ext cx="10171729" cy="3960440"/>
          </a:xfrm>
          <a:prstGeom prst="rect">
            <a:avLst/>
          </a:prstGeom>
          <a:noFill/>
          <a:extLst>
            <a:ext uri="{909E8E84-426E-40DD-AFC4-6F175D3DCCD1}">
              <a14:hiddenFill xmlns:a14="http://schemas.microsoft.com/office/drawing/2010/main">
                <a:solidFill>
                  <a:srgbClr val="FFFFFF"/>
                </a:solidFill>
              </a14:hiddenFill>
            </a:ext>
          </a:extLst>
        </p:spPr>
      </p:pic>
      <p:sp>
        <p:nvSpPr>
          <p:cNvPr id="82" name="Oval 81"/>
          <p:cNvSpPr/>
          <p:nvPr/>
        </p:nvSpPr>
        <p:spPr>
          <a:xfrm>
            <a:off x="3269729" y="2673499"/>
            <a:ext cx="383943" cy="2880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83" name="Oval 82"/>
          <p:cNvSpPr/>
          <p:nvPr/>
        </p:nvSpPr>
        <p:spPr>
          <a:xfrm>
            <a:off x="8224348" y="4005063"/>
            <a:ext cx="383943" cy="2880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84" name="Curved Right Arrow 83"/>
          <p:cNvSpPr/>
          <p:nvPr/>
        </p:nvSpPr>
        <p:spPr>
          <a:xfrm rot="6500717">
            <a:off x="5678481" y="-185950"/>
            <a:ext cx="1142011" cy="5687228"/>
          </a:xfrm>
          <a:prstGeom prst="curved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
        <p:nvSpPr>
          <p:cNvPr id="85" name="Curved Right Arrow 84"/>
          <p:cNvSpPr/>
          <p:nvPr/>
        </p:nvSpPr>
        <p:spPr>
          <a:xfrm rot="17315890">
            <a:off x="5194514" y="1418080"/>
            <a:ext cx="1142011" cy="5687228"/>
          </a:xfrm>
          <a:prstGeom prst="curved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
        <p:nvSpPr>
          <p:cNvPr id="88" name="Curved Right Arrow 87"/>
          <p:cNvSpPr/>
          <p:nvPr/>
        </p:nvSpPr>
        <p:spPr>
          <a:xfrm rot="6500717">
            <a:off x="6149233" y="-598674"/>
            <a:ext cx="1142011" cy="6874565"/>
          </a:xfrm>
          <a:prstGeom prst="curvedRightArrow">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
        <p:nvSpPr>
          <p:cNvPr id="89" name="Curved Right Arrow 88"/>
          <p:cNvSpPr/>
          <p:nvPr/>
        </p:nvSpPr>
        <p:spPr>
          <a:xfrm rot="17315890">
            <a:off x="5722718" y="927531"/>
            <a:ext cx="1142011" cy="6997537"/>
          </a:xfrm>
          <a:prstGeom prst="curvedRightArrow">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pic>
        <p:nvPicPr>
          <p:cNvPr id="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427" y="1381126"/>
            <a:ext cx="5043596"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312" y="1381125"/>
            <a:ext cx="6275968"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Curved Right Arrow 85"/>
          <p:cNvSpPr/>
          <p:nvPr/>
        </p:nvSpPr>
        <p:spPr>
          <a:xfrm rot="17315890">
            <a:off x="8530979" y="4127309"/>
            <a:ext cx="325536" cy="948281"/>
          </a:xfrm>
          <a:prstGeom prst="curvedRightArrow">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
        <p:nvSpPr>
          <p:cNvPr id="87" name="Curved Right Arrow 86"/>
          <p:cNvSpPr/>
          <p:nvPr/>
        </p:nvSpPr>
        <p:spPr>
          <a:xfrm rot="6500717">
            <a:off x="8714606" y="3431790"/>
            <a:ext cx="325536" cy="962796"/>
          </a:xfrm>
          <a:prstGeom prst="curvedRightArrow">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60298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4"/>
                                        </p:tgtEl>
                                      </p:cBhvr>
                                    </p:animEffect>
                                    <p:set>
                                      <p:cBhvr>
                                        <p:cTn id="25" dur="1" fill="hold">
                                          <p:stCondLst>
                                            <p:cond delay="499"/>
                                          </p:stCondLst>
                                        </p:cTn>
                                        <p:tgtEl>
                                          <p:spTgt spid="8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85"/>
                                        </p:tgtEl>
                                      </p:cBhvr>
                                    </p:animEffect>
                                    <p:set>
                                      <p:cBhvr>
                                        <p:cTn id="28" dur="1" fill="hold">
                                          <p:stCondLst>
                                            <p:cond delay="499"/>
                                          </p:stCondLst>
                                        </p:cTn>
                                        <p:tgtEl>
                                          <p:spTgt spid="8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8"/>
                                        </p:tgtEl>
                                      </p:cBhvr>
                                    </p:animEffect>
                                    <p:set>
                                      <p:cBhvr>
                                        <p:cTn id="49" dur="1" fill="hold">
                                          <p:stCondLst>
                                            <p:cond delay="499"/>
                                          </p:stCondLst>
                                        </p:cTn>
                                        <p:tgtEl>
                                          <p:spTgt spid="8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9"/>
                                        </p:tgtEl>
                                      </p:cBhvr>
                                    </p:animEffect>
                                    <p:set>
                                      <p:cBhvr>
                                        <p:cTn id="52" dur="1" fill="hold">
                                          <p:stCondLst>
                                            <p:cond delay="499"/>
                                          </p:stCondLst>
                                        </p:cTn>
                                        <p:tgtEl>
                                          <p:spTgt spid="8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4" grpId="1" animBg="1"/>
      <p:bldP spid="85" grpId="0" animBg="1"/>
      <p:bldP spid="85" grpId="1" animBg="1"/>
      <p:bldP spid="88" grpId="0" animBg="1"/>
      <p:bldP spid="88" grpId="1" animBg="1"/>
      <p:bldP spid="89" grpId="0" animBg="1"/>
      <p:bldP spid="89" grpId="1" animBg="1"/>
      <p:bldP spid="86" grpId="0" animBg="1"/>
      <p:bldP spid="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Tables</a:t>
            </a:r>
            <a:endParaRPr lang="en-US" dirty="0"/>
          </a:p>
        </p:txBody>
      </p:sp>
      <p:sp>
        <p:nvSpPr>
          <p:cNvPr id="3" name="Text Placeholder 2"/>
          <p:cNvSpPr>
            <a:spLocks noGrp="1"/>
          </p:cNvSpPr>
          <p:nvPr>
            <p:ph type="body" sz="quarter" idx="10"/>
          </p:nvPr>
        </p:nvSpPr>
        <p:spPr>
          <a:xfrm>
            <a:off x="519114" y="1447800"/>
            <a:ext cx="11149012" cy="2339102"/>
          </a:xfrm>
        </p:spPr>
        <p:txBody>
          <a:bodyPr/>
          <a:lstStyle/>
          <a:p>
            <a:r>
              <a:rPr lang="en-US" dirty="0" smtClean="0"/>
              <a:t>Massively Scalable and Durable Structured Storage</a:t>
            </a:r>
          </a:p>
          <a:p>
            <a:pPr lvl="1"/>
            <a:r>
              <a:rPr lang="en-US" dirty="0" smtClean="0"/>
              <a:t>Provides flexible schema </a:t>
            </a:r>
          </a:p>
          <a:p>
            <a:pPr lvl="1"/>
            <a:r>
              <a:rPr lang="en-US" dirty="0" smtClean="0"/>
              <a:t>A storage account can contain many tables </a:t>
            </a:r>
          </a:p>
          <a:p>
            <a:pPr lvl="1"/>
            <a:r>
              <a:rPr lang="en-US" dirty="0" smtClean="0"/>
              <a:t>No limit on number of entities (aka rows) in each table</a:t>
            </a:r>
          </a:p>
          <a:p>
            <a:pPr lvl="1"/>
            <a:endParaRPr lang="en-US" dirty="0" smtClean="0"/>
          </a:p>
        </p:txBody>
      </p:sp>
    </p:spTree>
    <p:extLst>
      <p:ext uri="{BB962C8B-B14F-4D97-AF65-F5344CB8AC3E}">
        <p14:creationId xmlns:p14="http://schemas.microsoft.com/office/powerpoint/2010/main" val="3695352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API for Tables</a:t>
            </a:r>
            <a:endParaRPr lang="en-US" dirty="0"/>
          </a:p>
        </p:txBody>
      </p:sp>
      <p:sp>
        <p:nvSpPr>
          <p:cNvPr id="3" name="Text Placeholder 2"/>
          <p:cNvSpPr>
            <a:spLocks noGrp="1"/>
          </p:cNvSpPr>
          <p:nvPr>
            <p:ph type="body" sz="quarter" idx="10"/>
          </p:nvPr>
        </p:nvSpPr>
        <p:spPr>
          <a:xfrm>
            <a:off x="519114" y="1447800"/>
            <a:ext cx="11149012" cy="2474524"/>
          </a:xfrm>
        </p:spPr>
        <p:txBody>
          <a:bodyPr/>
          <a:lstStyle/>
          <a:p>
            <a:r>
              <a:rPr lang="en-US" dirty="0" smtClean="0"/>
              <a:t>Simple REST API</a:t>
            </a:r>
          </a:p>
          <a:p>
            <a:r>
              <a:rPr lang="en-US" dirty="0" smtClean="0"/>
              <a:t>Familiar </a:t>
            </a:r>
            <a:r>
              <a:rPr lang="en-US" dirty="0"/>
              <a:t>and Easy to use API</a:t>
            </a:r>
          </a:p>
          <a:p>
            <a:pPr lvl="1"/>
            <a:r>
              <a:rPr lang="en-US" dirty="0" err="1"/>
              <a:t>OData</a:t>
            </a:r>
            <a:r>
              <a:rPr lang="en-US" dirty="0"/>
              <a:t> Protocol</a:t>
            </a:r>
          </a:p>
          <a:p>
            <a:pPr lvl="1"/>
            <a:r>
              <a:rPr lang="en-US" dirty="0"/>
              <a:t>WCF Data Services - .NET classes and LINQ</a:t>
            </a:r>
          </a:p>
          <a:p>
            <a:endParaRPr lang="en-US" dirty="0"/>
          </a:p>
        </p:txBody>
      </p:sp>
    </p:spTree>
    <p:extLst>
      <p:ext uri="{BB962C8B-B14F-4D97-AF65-F5344CB8AC3E}">
        <p14:creationId xmlns:p14="http://schemas.microsoft.com/office/powerpoint/2010/main" val="29640617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Text Placeholder 2"/>
          <p:cNvSpPr>
            <a:spLocks noGrp="1"/>
          </p:cNvSpPr>
          <p:nvPr>
            <p:ph type="body" sz="quarter" idx="10"/>
          </p:nvPr>
        </p:nvSpPr>
        <p:spPr>
          <a:xfrm>
            <a:off x="519114" y="1447800"/>
            <a:ext cx="11149012" cy="3016210"/>
          </a:xfrm>
        </p:spPr>
        <p:txBody>
          <a:bodyPr/>
          <a:lstStyle/>
          <a:p>
            <a:r>
              <a:rPr lang="en-US" dirty="0" smtClean="0"/>
              <a:t>Shared Key and Shared Key Lite Authentication</a:t>
            </a:r>
          </a:p>
          <a:p>
            <a:r>
              <a:rPr lang="en-US" dirty="0" smtClean="0"/>
              <a:t>Continuation Tokens for Query Pagination</a:t>
            </a:r>
          </a:p>
          <a:p>
            <a:r>
              <a:rPr lang="en-US" dirty="0" smtClean="0"/>
              <a:t>Primary Key System</a:t>
            </a:r>
          </a:p>
          <a:p>
            <a:pPr lvl="1"/>
            <a:r>
              <a:rPr lang="en-US" dirty="0" err="1" smtClean="0"/>
              <a:t>PartitionKey</a:t>
            </a:r>
            <a:endParaRPr lang="en-US" dirty="0" smtClean="0"/>
          </a:p>
          <a:p>
            <a:pPr lvl="1"/>
            <a:r>
              <a:rPr lang="en-US" dirty="0" err="1" smtClean="0"/>
              <a:t>RowKey</a:t>
            </a:r>
            <a:endParaRPr lang="en-US" dirty="0" smtClean="0"/>
          </a:p>
          <a:p>
            <a:r>
              <a:rPr lang="en-US" dirty="0" smtClean="0"/>
              <a:t>Timestamp System Property</a:t>
            </a:r>
            <a:endParaRPr lang="en-US" dirty="0"/>
          </a:p>
        </p:txBody>
      </p:sp>
    </p:spTree>
    <p:extLst>
      <p:ext uri="{BB962C8B-B14F-4D97-AF65-F5344CB8AC3E}">
        <p14:creationId xmlns:p14="http://schemas.microsoft.com/office/powerpoint/2010/main" val="30121357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smtClean="0">
                <a:latin typeface="+mn-lt"/>
              </a:rPr>
              <a:t>Applications Use Data</a:t>
            </a:r>
            <a:br>
              <a:rPr lang="en-US" smtClean="0">
                <a:latin typeface="+mn-lt"/>
              </a:rPr>
            </a:br>
            <a:r>
              <a:rPr lang="en-US" smtClean="0">
                <a:latin typeface="+mn-lt"/>
              </a:rPr>
              <a:t/>
            </a:r>
            <a:br>
              <a:rPr lang="en-US" smtClean="0">
                <a:latin typeface="+mn-lt"/>
              </a:rPr>
            </a:br>
            <a:r>
              <a:rPr lang="en-US" smtClean="0">
                <a:latin typeface="+mn-lt"/>
              </a:rPr>
              <a:t>Data Needs to be Stored</a:t>
            </a:r>
            <a:br>
              <a:rPr lang="en-US" smtClean="0">
                <a:latin typeface="+mn-lt"/>
              </a:rPr>
            </a:br>
            <a:r>
              <a:rPr lang="en-US" smtClean="0">
                <a:latin typeface="+mn-lt"/>
              </a:rPr>
              <a:t/>
            </a:r>
            <a:br>
              <a:rPr lang="en-US" smtClean="0">
                <a:latin typeface="+mn-lt"/>
              </a:rPr>
            </a:br>
            <a:r>
              <a:rPr lang="en-US" smtClean="0">
                <a:latin typeface="+mn-lt"/>
              </a:rPr>
              <a:t>The Cloud Can Help</a:t>
            </a:r>
            <a:endParaRPr lang="en-US" dirty="0">
              <a:latin typeface="+mn-lt"/>
            </a:endParaRPr>
          </a:p>
        </p:txBody>
      </p:sp>
    </p:spTree>
    <p:extLst>
      <p:ext uri="{BB962C8B-B14F-4D97-AF65-F5344CB8AC3E}">
        <p14:creationId xmlns:p14="http://schemas.microsoft.com/office/powerpoint/2010/main" val="52991879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Example body of POST to create a Table</a:t>
            </a:r>
            <a:endParaRPr lang="en-US" dirty="0"/>
          </a:p>
        </p:txBody>
      </p:sp>
      <p:sp>
        <p:nvSpPr>
          <p:cNvPr id="5" name="Text Placeholder 2"/>
          <p:cNvSpPr>
            <a:spLocks noGrp="1"/>
          </p:cNvSpPr>
          <p:nvPr>
            <p:ph type="body" sz="quarter" idx="10"/>
          </p:nvPr>
        </p:nvSpPr>
        <p:spPr>
          <a:xfrm>
            <a:off x="519112" y="1100959"/>
            <a:ext cx="11149012" cy="5700022"/>
          </a:xfrm>
        </p:spPr>
        <p:txBody>
          <a:bodyPr/>
          <a:lstStyle/>
          <a:p>
            <a:r>
              <a:rPr lang="en-US" sz="2000" dirty="0">
                <a:latin typeface="Courier New" pitchFamily="49" charset="0"/>
                <a:cs typeface="Courier New" pitchFamily="49" charset="0"/>
              </a:rPr>
              <a:t>&lt;?xml version="1.0" encoding="utf-8" standalone="yes"?&gt;   </a:t>
            </a:r>
          </a:p>
          <a:p>
            <a:r>
              <a:rPr lang="en-US" sz="2000" dirty="0">
                <a:latin typeface="Courier New" pitchFamily="49" charset="0"/>
                <a:cs typeface="Courier New" pitchFamily="49" charset="0"/>
              </a:rPr>
              <a:t>  &lt;entry </a:t>
            </a:r>
            <a:r>
              <a:rPr lang="en-US" sz="2000" dirty="0" err="1">
                <a:latin typeface="Courier New" pitchFamily="49" charset="0"/>
                <a:cs typeface="Courier New" pitchFamily="49" charset="0"/>
              </a:rPr>
              <a:t>xmlns:d</a:t>
            </a:r>
            <a:r>
              <a:rPr lang="en-US" sz="2000" dirty="0">
                <a:latin typeface="Courier New" pitchFamily="49" charset="0"/>
                <a:cs typeface="Courier New" pitchFamily="49" charset="0"/>
              </a:rPr>
              <a:t>="http://schemas.microsoft.com/ado/2007/08/</a:t>
            </a:r>
            <a:r>
              <a:rPr lang="en-US" sz="2000" dirty="0" err="1">
                <a:latin typeface="Courier New" pitchFamily="49" charset="0"/>
                <a:cs typeface="Courier New" pitchFamily="49" charset="0"/>
              </a:rPr>
              <a:t>dataservices</a:t>
            </a:r>
            <a:r>
              <a:rPr lang="en-US" sz="2000" dirty="0">
                <a:latin typeface="Courier New" pitchFamily="49" charset="0"/>
                <a:cs typeface="Courier New" pitchFamily="49" charset="0"/>
              </a:rPr>
              <a:t>" </a:t>
            </a:r>
          </a:p>
          <a:p>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xmlns:m</a:t>
            </a:r>
            <a:r>
              <a:rPr lang="en-US" sz="2000" dirty="0">
                <a:latin typeface="Courier New" pitchFamily="49" charset="0"/>
                <a:cs typeface="Courier New" pitchFamily="49" charset="0"/>
              </a:rPr>
              <a:t>="http://schemas.microsoft.com/ado/2007/08/</a:t>
            </a:r>
            <a:r>
              <a:rPr lang="en-US" sz="2000" dirty="0" err="1">
                <a:latin typeface="Courier New" pitchFamily="49" charset="0"/>
                <a:cs typeface="Courier New" pitchFamily="49" charset="0"/>
              </a:rPr>
              <a:t>dataservices</a:t>
            </a:r>
            <a:r>
              <a:rPr lang="en-US" sz="2000" dirty="0">
                <a:latin typeface="Courier New" pitchFamily="49" charset="0"/>
                <a:cs typeface="Courier New" pitchFamily="49" charset="0"/>
              </a:rPr>
              <a:t>/metadata</a:t>
            </a:r>
          </a:p>
          <a:p>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xmlns</a:t>
            </a:r>
            <a:r>
              <a:rPr lang="en-US" sz="2000" dirty="0">
                <a:latin typeface="Courier New" pitchFamily="49" charset="0"/>
                <a:cs typeface="Courier New" pitchFamily="49" charset="0"/>
              </a:rPr>
              <a:t>="http://www.w3.org/2005/Atom"&gt; </a:t>
            </a:r>
          </a:p>
          <a:p>
            <a:r>
              <a:rPr lang="en-US" sz="2000" dirty="0">
                <a:latin typeface="Courier New" pitchFamily="49" charset="0"/>
                <a:cs typeface="Courier New" pitchFamily="49" charset="0"/>
              </a:rPr>
              <a:t>    &lt;title /&gt; </a:t>
            </a:r>
          </a:p>
          <a:p>
            <a:r>
              <a:rPr lang="en-US" sz="2000" dirty="0">
                <a:latin typeface="Courier New" pitchFamily="49" charset="0"/>
                <a:cs typeface="Courier New" pitchFamily="49" charset="0"/>
              </a:rPr>
              <a:t>    &lt;updated&gt;2009-03-18T11:48:34.9840639-07:00&lt;/updated&gt; </a:t>
            </a:r>
          </a:p>
          <a:p>
            <a:r>
              <a:rPr lang="en-US" sz="2000" dirty="0">
                <a:latin typeface="Courier New" pitchFamily="49" charset="0"/>
                <a:cs typeface="Courier New" pitchFamily="49" charset="0"/>
              </a:rPr>
              <a:t>    &lt;author&gt;</a:t>
            </a:r>
          </a:p>
          <a:p>
            <a:r>
              <a:rPr lang="en-US" sz="2000" dirty="0">
                <a:latin typeface="Courier New" pitchFamily="49" charset="0"/>
                <a:cs typeface="Courier New" pitchFamily="49" charset="0"/>
              </a:rPr>
              <a:t>      &lt;name/&gt; </a:t>
            </a:r>
          </a:p>
          <a:p>
            <a:r>
              <a:rPr lang="en-US" sz="2000" dirty="0">
                <a:latin typeface="Courier New" pitchFamily="49" charset="0"/>
                <a:cs typeface="Courier New" pitchFamily="49" charset="0"/>
              </a:rPr>
              <a:t>    &lt;/author&gt; </a:t>
            </a:r>
          </a:p>
          <a:p>
            <a:r>
              <a:rPr lang="en-US" sz="2000" dirty="0">
                <a:latin typeface="Courier New" pitchFamily="49" charset="0"/>
                <a:cs typeface="Courier New" pitchFamily="49" charset="0"/>
              </a:rPr>
              <a:t>      &lt;id/&gt; </a:t>
            </a:r>
          </a:p>
          <a:p>
            <a:r>
              <a:rPr lang="en-US" sz="2000" dirty="0">
                <a:latin typeface="Courier New" pitchFamily="49" charset="0"/>
                <a:cs typeface="Courier New" pitchFamily="49" charset="0"/>
              </a:rPr>
              <a:t>      &lt;content type="application/xml"&gt;</a:t>
            </a:r>
          </a:p>
          <a:p>
            <a:r>
              <a:rPr lang="en-US" sz="2000" dirty="0">
                <a:latin typeface="Courier New" pitchFamily="49" charset="0"/>
                <a:cs typeface="Courier New" pitchFamily="49" charset="0"/>
              </a:rPr>
              <a:t>        &lt;</a:t>
            </a:r>
            <a:r>
              <a:rPr lang="en-US" sz="2000" dirty="0" err="1">
                <a:latin typeface="Courier New" pitchFamily="49" charset="0"/>
                <a:cs typeface="Courier New" pitchFamily="49" charset="0"/>
              </a:rPr>
              <a:t>m:properties</a:t>
            </a:r>
            <a:r>
              <a:rPr lang="en-US" sz="2000" dirty="0">
                <a:latin typeface="Courier New" pitchFamily="49" charset="0"/>
                <a:cs typeface="Courier New" pitchFamily="49" charset="0"/>
              </a:rPr>
              <a:t>&gt;</a:t>
            </a:r>
          </a:p>
          <a:p>
            <a:r>
              <a:rPr lang="en-US" sz="2000" dirty="0">
                <a:latin typeface="Courier New" pitchFamily="49" charset="0"/>
                <a:cs typeface="Courier New" pitchFamily="49" charset="0"/>
              </a:rPr>
              <a:t>          &lt;</a:t>
            </a:r>
            <a:r>
              <a:rPr lang="en-US" sz="2000" dirty="0" err="1">
                <a:latin typeface="Courier New" pitchFamily="49" charset="0"/>
                <a:cs typeface="Courier New" pitchFamily="49" charset="0"/>
              </a:rPr>
              <a:t>d:TableName</a:t>
            </a:r>
            <a:r>
              <a:rPr lang="en-US" sz="2000" dirty="0">
                <a:latin typeface="Courier New" pitchFamily="49" charset="0"/>
                <a:cs typeface="Courier New" pitchFamily="49" charset="0"/>
              </a:rPr>
              <a:t>&gt;</a:t>
            </a:r>
            <a:r>
              <a:rPr lang="en-US" sz="2000" dirty="0" err="1">
                <a:latin typeface="Courier New" pitchFamily="49" charset="0"/>
                <a:cs typeface="Courier New" pitchFamily="49" charset="0"/>
              </a:rPr>
              <a:t>mytable</a:t>
            </a:r>
            <a:r>
              <a:rPr lang="en-US" sz="2000" dirty="0">
                <a:latin typeface="Courier New" pitchFamily="49" charset="0"/>
                <a:cs typeface="Courier New" pitchFamily="49" charset="0"/>
              </a:rPr>
              <a:t>&lt;/</a:t>
            </a:r>
            <a:r>
              <a:rPr lang="en-US" sz="2000" dirty="0" err="1">
                <a:latin typeface="Courier New" pitchFamily="49" charset="0"/>
                <a:cs typeface="Courier New" pitchFamily="49" charset="0"/>
              </a:rPr>
              <a:t>d:TableName</a:t>
            </a:r>
            <a:r>
              <a:rPr lang="en-US" sz="2000" dirty="0">
                <a:latin typeface="Courier New" pitchFamily="49" charset="0"/>
                <a:cs typeface="Courier New" pitchFamily="49" charset="0"/>
              </a:rPr>
              <a:t>&gt;</a:t>
            </a:r>
          </a:p>
          <a:p>
            <a:r>
              <a:rPr lang="en-US" sz="2000" dirty="0">
                <a:latin typeface="Courier New" pitchFamily="49" charset="0"/>
                <a:cs typeface="Courier New" pitchFamily="49" charset="0"/>
              </a:rPr>
              <a:t>        &lt;/</a:t>
            </a:r>
            <a:r>
              <a:rPr lang="en-US" sz="2000" dirty="0" err="1">
                <a:latin typeface="Courier New" pitchFamily="49" charset="0"/>
                <a:cs typeface="Courier New" pitchFamily="49" charset="0"/>
              </a:rPr>
              <a:t>m:properties</a:t>
            </a:r>
            <a:r>
              <a:rPr lang="en-US" sz="2000" dirty="0">
                <a:latin typeface="Courier New" pitchFamily="49" charset="0"/>
                <a:cs typeface="Courier New" pitchFamily="49" charset="0"/>
              </a:rPr>
              <a:t>&gt;</a:t>
            </a:r>
          </a:p>
          <a:p>
            <a:r>
              <a:rPr lang="en-US" sz="2000" dirty="0">
                <a:latin typeface="Courier New" pitchFamily="49" charset="0"/>
                <a:cs typeface="Courier New" pitchFamily="49" charset="0"/>
              </a:rPr>
              <a:t>      &lt;/content&gt; </a:t>
            </a:r>
          </a:p>
          <a:p>
            <a:r>
              <a:rPr lang="en-US" sz="2000" dirty="0">
                <a:latin typeface="Courier New" pitchFamily="49" charset="0"/>
                <a:cs typeface="Courier New" pitchFamily="49" charset="0"/>
              </a:rPr>
              <a:t>    &lt;/entry&gt;</a:t>
            </a:r>
          </a:p>
        </p:txBody>
      </p:sp>
    </p:spTree>
    <p:extLst>
      <p:ext uri="{BB962C8B-B14F-4D97-AF65-F5344CB8AC3E}">
        <p14:creationId xmlns:p14="http://schemas.microsoft.com/office/powerpoint/2010/main" val="137525304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Queues</a:t>
            </a:r>
            <a:endParaRPr lang="en-US" dirty="0"/>
          </a:p>
        </p:txBody>
      </p:sp>
      <p:sp>
        <p:nvSpPr>
          <p:cNvPr id="3" name="Text Placeholder 2"/>
          <p:cNvSpPr>
            <a:spLocks noGrp="1"/>
          </p:cNvSpPr>
          <p:nvPr>
            <p:ph type="body" sz="quarter" idx="10"/>
          </p:nvPr>
        </p:nvSpPr>
        <p:spPr>
          <a:xfrm>
            <a:off x="519114" y="1447800"/>
            <a:ext cx="11149012" cy="2511457"/>
          </a:xfrm>
        </p:spPr>
        <p:txBody>
          <a:bodyPr/>
          <a:lstStyle/>
          <a:p>
            <a:r>
              <a:rPr lang="en-US" dirty="0" smtClean="0"/>
              <a:t>Highly scalable, available and provides reliable message delivery</a:t>
            </a:r>
          </a:p>
          <a:p>
            <a:r>
              <a:rPr lang="en-US" dirty="0" smtClean="0"/>
              <a:t>A storage account can create any number of queues</a:t>
            </a:r>
          </a:p>
          <a:p>
            <a:r>
              <a:rPr lang="en-US" dirty="0" smtClean="0"/>
              <a:t>Access is provided via REST</a:t>
            </a:r>
          </a:p>
          <a:p>
            <a:pPr lvl="0"/>
            <a:endParaRPr lang="en-US" dirty="0"/>
          </a:p>
        </p:txBody>
      </p:sp>
    </p:spTree>
    <p:extLst>
      <p:ext uri="{BB962C8B-B14F-4D97-AF65-F5344CB8AC3E}">
        <p14:creationId xmlns:p14="http://schemas.microsoft.com/office/powerpoint/2010/main" val="19787138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Queue Message</a:t>
            </a:r>
            <a:endParaRPr lang="en-US" dirty="0"/>
          </a:p>
        </p:txBody>
      </p:sp>
      <p:sp>
        <p:nvSpPr>
          <p:cNvPr id="3" name="Text Placeholder 2"/>
          <p:cNvSpPr>
            <a:spLocks noGrp="1"/>
          </p:cNvSpPr>
          <p:nvPr>
            <p:ph type="body" sz="quarter" idx="10"/>
          </p:nvPr>
        </p:nvSpPr>
        <p:spPr>
          <a:xfrm>
            <a:off x="519114" y="1447800"/>
            <a:ext cx="11149012" cy="2917722"/>
          </a:xfrm>
        </p:spPr>
        <p:txBody>
          <a:bodyPr/>
          <a:lstStyle/>
          <a:p>
            <a:r>
              <a:rPr lang="en-US" dirty="0" smtClean="0"/>
              <a:t>64K message size limit and default expiry of 7 days</a:t>
            </a:r>
          </a:p>
          <a:p>
            <a:r>
              <a:rPr lang="en-US" dirty="0" smtClean="0"/>
              <a:t>Programming semantics – Ensures that a message can be processed at least once </a:t>
            </a:r>
          </a:p>
          <a:p>
            <a:pPr lvl="1"/>
            <a:r>
              <a:rPr lang="en-US" dirty="0" smtClean="0"/>
              <a:t>Get message to make the message invisible</a:t>
            </a:r>
          </a:p>
          <a:p>
            <a:pPr lvl="1"/>
            <a:r>
              <a:rPr lang="en-US" dirty="0" smtClean="0"/>
              <a:t>Delete message to remove the message</a:t>
            </a:r>
          </a:p>
          <a:p>
            <a:pPr lvl="0"/>
            <a:endParaRPr lang="en-US" dirty="0"/>
          </a:p>
        </p:txBody>
      </p:sp>
    </p:spTree>
    <p:extLst>
      <p:ext uri="{BB962C8B-B14F-4D97-AF65-F5344CB8AC3E}">
        <p14:creationId xmlns:p14="http://schemas.microsoft.com/office/powerpoint/2010/main" val="158882409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Example Put Message</a:t>
            </a:r>
            <a:endParaRPr lang="en-US" dirty="0"/>
          </a:p>
        </p:txBody>
      </p:sp>
      <p:sp>
        <p:nvSpPr>
          <p:cNvPr id="5" name="Text Placeholder 2"/>
          <p:cNvSpPr>
            <a:spLocks noGrp="1"/>
          </p:cNvSpPr>
          <p:nvPr>
            <p:ph type="body" sz="quarter" idx="10"/>
          </p:nvPr>
        </p:nvSpPr>
        <p:spPr>
          <a:xfrm>
            <a:off x="519112" y="1100959"/>
            <a:ext cx="11149012" cy="4899803"/>
          </a:xfrm>
        </p:spPr>
        <p:txBody>
          <a:bodyPr/>
          <a:lstStyle/>
          <a:p>
            <a:r>
              <a:rPr lang="en-US" sz="2000" dirty="0" smtClean="0">
                <a:gradFill>
                  <a:gsLst>
                    <a:gs pos="0">
                      <a:schemeClr val="bg1"/>
                    </a:gs>
                    <a:gs pos="86000">
                      <a:schemeClr val="bg1"/>
                    </a:gs>
                  </a:gsLst>
                  <a:lin ang="5400000" scaled="0"/>
                </a:gradFill>
                <a:latin typeface="Courier New" pitchFamily="49" charset="0"/>
                <a:cs typeface="Courier New" pitchFamily="49" charset="0"/>
              </a:rPr>
              <a:t>POST </a:t>
            </a:r>
            <a:r>
              <a:rPr lang="en-US" sz="2000" dirty="0">
                <a:gradFill>
                  <a:gsLst>
                    <a:gs pos="0">
                      <a:schemeClr val="bg1"/>
                    </a:gs>
                    <a:gs pos="86000">
                      <a:schemeClr val="bg1"/>
                    </a:gs>
                  </a:gsLst>
                  <a:lin ang="5400000" scaled="0"/>
                </a:gradFill>
                <a:latin typeface="Courier New" pitchFamily="49" charset="0"/>
                <a:cs typeface="Courier New" pitchFamily="49" charset="0"/>
              </a:rPr>
              <a:t>http://myaccount.queue.core.windows.net/messages?visibilitytimeout=30&amp;timeout=30 HTTP/1.1</a:t>
            </a:r>
          </a:p>
          <a:p>
            <a:endParaRPr lang="en-US" sz="2000" dirty="0">
              <a:gradFill>
                <a:gsLst>
                  <a:gs pos="0">
                    <a:schemeClr val="bg1"/>
                  </a:gs>
                  <a:gs pos="86000">
                    <a:schemeClr val="bg1"/>
                  </a:gs>
                </a:gsLst>
                <a:lin ang="5400000" scaled="0"/>
              </a:gradFill>
              <a:latin typeface="Courier New" pitchFamily="49" charset="0"/>
              <a:cs typeface="Courier New" pitchFamily="49" charset="0"/>
            </a:endParaRPr>
          </a:p>
          <a:p>
            <a:r>
              <a:rPr lang="en-US" sz="2000" dirty="0">
                <a:gradFill>
                  <a:gsLst>
                    <a:gs pos="0">
                      <a:schemeClr val="bg1"/>
                    </a:gs>
                    <a:gs pos="86000">
                      <a:schemeClr val="bg1"/>
                    </a:gs>
                  </a:gsLst>
                  <a:lin ang="5400000" scaled="0"/>
                </a:gradFill>
                <a:latin typeface="Courier New" pitchFamily="49" charset="0"/>
                <a:cs typeface="Courier New" pitchFamily="49" charset="0"/>
              </a:rPr>
              <a:t>Headers:</a:t>
            </a:r>
          </a:p>
          <a:p>
            <a:r>
              <a:rPr lang="en-US" sz="2000" dirty="0">
                <a:gradFill>
                  <a:gsLst>
                    <a:gs pos="0">
                      <a:schemeClr val="bg1"/>
                    </a:gs>
                    <a:gs pos="86000">
                      <a:schemeClr val="bg1"/>
                    </a:gs>
                  </a:gsLst>
                  <a:lin ang="5400000" scaled="0"/>
                </a:gradFill>
                <a:latin typeface="Courier New" pitchFamily="49" charset="0"/>
                <a:cs typeface="Courier New" pitchFamily="49" charset="0"/>
              </a:rPr>
              <a:t>x-</a:t>
            </a:r>
            <a:r>
              <a:rPr lang="en-US" sz="2000" dirty="0" err="1">
                <a:gradFill>
                  <a:gsLst>
                    <a:gs pos="0">
                      <a:schemeClr val="bg1"/>
                    </a:gs>
                    <a:gs pos="86000">
                      <a:schemeClr val="bg1"/>
                    </a:gs>
                  </a:gsLst>
                  <a:lin ang="5400000" scaled="0"/>
                </a:gradFill>
                <a:latin typeface="Courier New" pitchFamily="49" charset="0"/>
                <a:cs typeface="Courier New" pitchFamily="49" charset="0"/>
              </a:rPr>
              <a:t>ms</a:t>
            </a:r>
            <a:r>
              <a:rPr lang="en-US" sz="2000" dirty="0">
                <a:gradFill>
                  <a:gsLst>
                    <a:gs pos="0">
                      <a:schemeClr val="bg1"/>
                    </a:gs>
                    <a:gs pos="86000">
                      <a:schemeClr val="bg1"/>
                    </a:gs>
                  </a:gsLst>
                  <a:lin ang="5400000" scaled="0"/>
                </a:gradFill>
                <a:latin typeface="Courier New" pitchFamily="49" charset="0"/>
                <a:cs typeface="Courier New" pitchFamily="49" charset="0"/>
              </a:rPr>
              <a:t>-version: 2011-08-18</a:t>
            </a:r>
          </a:p>
          <a:p>
            <a:r>
              <a:rPr lang="en-US" sz="2000" dirty="0">
                <a:gradFill>
                  <a:gsLst>
                    <a:gs pos="0">
                      <a:schemeClr val="bg1"/>
                    </a:gs>
                    <a:gs pos="86000">
                      <a:schemeClr val="bg1"/>
                    </a:gs>
                  </a:gsLst>
                  <a:lin ang="5400000" scaled="0"/>
                </a:gradFill>
                <a:latin typeface="Courier New" pitchFamily="49" charset="0"/>
                <a:cs typeface="Courier New" pitchFamily="49" charset="0"/>
              </a:rPr>
              <a:t>x-</a:t>
            </a:r>
            <a:r>
              <a:rPr lang="en-US" sz="2000" dirty="0" err="1">
                <a:gradFill>
                  <a:gsLst>
                    <a:gs pos="0">
                      <a:schemeClr val="bg1"/>
                    </a:gs>
                    <a:gs pos="86000">
                      <a:schemeClr val="bg1"/>
                    </a:gs>
                  </a:gsLst>
                  <a:lin ang="5400000" scaled="0"/>
                </a:gradFill>
                <a:latin typeface="Courier New" pitchFamily="49" charset="0"/>
                <a:cs typeface="Courier New" pitchFamily="49" charset="0"/>
              </a:rPr>
              <a:t>ms</a:t>
            </a:r>
            <a:r>
              <a:rPr lang="en-US" sz="2000" dirty="0">
                <a:gradFill>
                  <a:gsLst>
                    <a:gs pos="0">
                      <a:schemeClr val="bg1"/>
                    </a:gs>
                    <a:gs pos="86000">
                      <a:schemeClr val="bg1"/>
                    </a:gs>
                  </a:gsLst>
                  <a:lin ang="5400000" scaled="0"/>
                </a:gradFill>
                <a:latin typeface="Courier New" pitchFamily="49" charset="0"/>
                <a:cs typeface="Courier New" pitchFamily="49" charset="0"/>
              </a:rPr>
              <a:t>-date: Tue, 30 Aug 2011 01:03:21 GMT</a:t>
            </a:r>
          </a:p>
          <a:p>
            <a:r>
              <a:rPr lang="en-US" sz="2000" dirty="0">
                <a:gradFill>
                  <a:gsLst>
                    <a:gs pos="0">
                      <a:schemeClr val="bg1"/>
                    </a:gs>
                    <a:gs pos="86000">
                      <a:schemeClr val="bg1"/>
                    </a:gs>
                  </a:gsLst>
                  <a:lin ang="5400000" scaled="0"/>
                </a:gradFill>
                <a:latin typeface="Courier New" pitchFamily="49" charset="0"/>
                <a:cs typeface="Courier New" pitchFamily="49" charset="0"/>
              </a:rPr>
              <a:t>Authorization: </a:t>
            </a:r>
            <a:r>
              <a:rPr lang="en-US" sz="2000" dirty="0" err="1">
                <a:gradFill>
                  <a:gsLst>
                    <a:gs pos="0">
                      <a:schemeClr val="bg1"/>
                    </a:gs>
                    <a:gs pos="86000">
                      <a:schemeClr val="bg1"/>
                    </a:gs>
                  </a:gsLst>
                  <a:lin ang="5400000" scaled="0"/>
                </a:gradFill>
                <a:latin typeface="Courier New" pitchFamily="49" charset="0"/>
                <a:cs typeface="Courier New" pitchFamily="49" charset="0"/>
              </a:rPr>
              <a:t>SharedKey</a:t>
            </a:r>
            <a:r>
              <a:rPr lang="en-US" sz="2000" dirty="0">
                <a:gradFill>
                  <a:gsLst>
                    <a:gs pos="0">
                      <a:schemeClr val="bg1"/>
                    </a:gs>
                    <a:gs pos="86000">
                      <a:schemeClr val="bg1"/>
                    </a:gs>
                  </a:gsLst>
                  <a:lin ang="5400000" scaled="0"/>
                </a:gradFill>
                <a:latin typeface="Courier New" pitchFamily="49" charset="0"/>
                <a:cs typeface="Courier New" pitchFamily="49" charset="0"/>
              </a:rPr>
              <a:t> myaccount:sr8rIheJmCd6npMSx7DfAY3L//V3uWvSXOzUBCV9wnk=</a:t>
            </a:r>
          </a:p>
          <a:p>
            <a:r>
              <a:rPr lang="en-US" sz="2000" dirty="0">
                <a:gradFill>
                  <a:gsLst>
                    <a:gs pos="0">
                      <a:schemeClr val="bg1"/>
                    </a:gs>
                    <a:gs pos="86000">
                      <a:schemeClr val="bg1"/>
                    </a:gs>
                  </a:gsLst>
                  <a:lin ang="5400000" scaled="0"/>
                </a:gradFill>
                <a:latin typeface="Courier New" pitchFamily="49" charset="0"/>
                <a:cs typeface="Courier New" pitchFamily="49" charset="0"/>
              </a:rPr>
              <a:t>Content-Length: 100</a:t>
            </a:r>
          </a:p>
          <a:p>
            <a:endParaRPr lang="en-US" sz="2000" dirty="0">
              <a:gradFill>
                <a:gsLst>
                  <a:gs pos="0">
                    <a:schemeClr val="bg1"/>
                  </a:gs>
                  <a:gs pos="86000">
                    <a:schemeClr val="bg1"/>
                  </a:gs>
                </a:gsLst>
                <a:lin ang="5400000" scaled="0"/>
              </a:gradFill>
              <a:latin typeface="Courier New" pitchFamily="49" charset="0"/>
              <a:cs typeface="Courier New" pitchFamily="49" charset="0"/>
            </a:endParaRPr>
          </a:p>
          <a:p>
            <a:r>
              <a:rPr lang="en-US" sz="2000" dirty="0">
                <a:gradFill>
                  <a:gsLst>
                    <a:gs pos="0">
                      <a:schemeClr val="bg1"/>
                    </a:gs>
                    <a:gs pos="86000">
                      <a:schemeClr val="bg1"/>
                    </a:gs>
                  </a:gsLst>
                  <a:lin ang="5400000" scaled="0"/>
                </a:gradFill>
                <a:latin typeface="Courier New" pitchFamily="49" charset="0"/>
                <a:cs typeface="Courier New" pitchFamily="49" charset="0"/>
              </a:rPr>
              <a:t>Body:</a:t>
            </a:r>
          </a:p>
          <a:p>
            <a:r>
              <a:rPr lang="en-US" sz="2000" dirty="0">
                <a:gradFill>
                  <a:gsLst>
                    <a:gs pos="0">
                      <a:schemeClr val="bg1"/>
                    </a:gs>
                    <a:gs pos="86000">
                      <a:schemeClr val="bg1"/>
                    </a:gs>
                  </a:gsLst>
                  <a:lin ang="5400000" scaled="0"/>
                </a:gradFill>
                <a:latin typeface="Courier New" pitchFamily="49" charset="0"/>
                <a:cs typeface="Courier New" pitchFamily="49" charset="0"/>
              </a:rPr>
              <a:t>&lt;</a:t>
            </a:r>
            <a:r>
              <a:rPr lang="en-US" sz="2000" dirty="0" err="1">
                <a:gradFill>
                  <a:gsLst>
                    <a:gs pos="0">
                      <a:schemeClr val="bg1"/>
                    </a:gs>
                    <a:gs pos="86000">
                      <a:schemeClr val="bg1"/>
                    </a:gs>
                  </a:gsLst>
                  <a:lin ang="5400000" scaled="0"/>
                </a:gradFill>
                <a:latin typeface="Courier New" pitchFamily="49" charset="0"/>
                <a:cs typeface="Courier New" pitchFamily="49" charset="0"/>
              </a:rPr>
              <a:t>QueueMessage</a:t>
            </a:r>
            <a:r>
              <a:rPr lang="en-US" sz="2000" dirty="0">
                <a:gradFill>
                  <a:gsLst>
                    <a:gs pos="0">
                      <a:schemeClr val="bg1"/>
                    </a:gs>
                    <a:gs pos="86000">
                      <a:schemeClr val="bg1"/>
                    </a:gs>
                  </a:gsLst>
                  <a:lin ang="5400000" scaled="0"/>
                </a:gradFill>
                <a:latin typeface="Courier New" pitchFamily="49" charset="0"/>
                <a:cs typeface="Courier New" pitchFamily="49" charset="0"/>
              </a:rPr>
              <a:t>&gt;</a:t>
            </a:r>
          </a:p>
          <a:p>
            <a:r>
              <a:rPr lang="en-US" sz="2000" dirty="0">
                <a:gradFill>
                  <a:gsLst>
                    <a:gs pos="0">
                      <a:schemeClr val="bg1"/>
                    </a:gs>
                    <a:gs pos="86000">
                      <a:schemeClr val="bg1"/>
                    </a:gs>
                  </a:gsLst>
                  <a:lin ang="5400000" scaled="0"/>
                </a:gradFill>
                <a:latin typeface="Courier New" pitchFamily="49" charset="0"/>
                <a:cs typeface="Courier New" pitchFamily="49" charset="0"/>
              </a:rPr>
              <a:t>&lt;</a:t>
            </a:r>
            <a:r>
              <a:rPr lang="en-US" sz="2000" dirty="0" err="1">
                <a:gradFill>
                  <a:gsLst>
                    <a:gs pos="0">
                      <a:schemeClr val="bg1"/>
                    </a:gs>
                    <a:gs pos="86000">
                      <a:schemeClr val="bg1"/>
                    </a:gs>
                  </a:gsLst>
                  <a:lin ang="5400000" scaled="0"/>
                </a:gradFill>
                <a:latin typeface="Courier New" pitchFamily="49" charset="0"/>
                <a:cs typeface="Courier New" pitchFamily="49" charset="0"/>
              </a:rPr>
              <a:t>MessageText</a:t>
            </a:r>
            <a:r>
              <a:rPr lang="en-US" sz="2000" dirty="0">
                <a:gradFill>
                  <a:gsLst>
                    <a:gs pos="0">
                      <a:schemeClr val="bg1"/>
                    </a:gs>
                    <a:gs pos="86000">
                      <a:schemeClr val="bg1"/>
                    </a:gs>
                  </a:gsLst>
                  <a:lin ang="5400000" scaled="0"/>
                </a:gradFill>
                <a:latin typeface="Courier New" pitchFamily="49" charset="0"/>
                <a:cs typeface="Courier New" pitchFamily="49" charset="0"/>
              </a:rPr>
              <a:t>&gt;PHNhbXBsZT5zYW1wbGUgbWVzc2FnZTwvc2FtcGxlPg==&lt;/</a:t>
            </a:r>
            <a:r>
              <a:rPr lang="en-US" sz="2000" dirty="0" err="1">
                <a:gradFill>
                  <a:gsLst>
                    <a:gs pos="0">
                      <a:schemeClr val="bg1"/>
                    </a:gs>
                    <a:gs pos="86000">
                      <a:schemeClr val="bg1"/>
                    </a:gs>
                  </a:gsLst>
                  <a:lin ang="5400000" scaled="0"/>
                </a:gradFill>
                <a:latin typeface="Courier New" pitchFamily="49" charset="0"/>
                <a:cs typeface="Courier New" pitchFamily="49" charset="0"/>
              </a:rPr>
              <a:t>MessageText</a:t>
            </a:r>
            <a:r>
              <a:rPr lang="en-US" sz="2000" dirty="0">
                <a:gradFill>
                  <a:gsLst>
                    <a:gs pos="0">
                      <a:schemeClr val="bg1"/>
                    </a:gs>
                    <a:gs pos="86000">
                      <a:schemeClr val="bg1"/>
                    </a:gs>
                  </a:gsLst>
                  <a:lin ang="5400000" scaled="0"/>
                </a:gradFill>
                <a:latin typeface="Courier New" pitchFamily="49" charset="0"/>
                <a:cs typeface="Courier New" pitchFamily="49" charset="0"/>
              </a:rPr>
              <a:t>&gt;</a:t>
            </a:r>
          </a:p>
          <a:p>
            <a:r>
              <a:rPr lang="en-US" sz="2000" dirty="0">
                <a:gradFill>
                  <a:gsLst>
                    <a:gs pos="0">
                      <a:schemeClr val="bg1"/>
                    </a:gs>
                    <a:gs pos="86000">
                      <a:schemeClr val="bg1"/>
                    </a:gs>
                  </a:gsLst>
                  <a:lin ang="5400000" scaled="0"/>
                </a:gradFill>
                <a:latin typeface="Courier New" pitchFamily="49" charset="0"/>
                <a:cs typeface="Courier New" pitchFamily="49" charset="0"/>
              </a:rPr>
              <a:t>&lt;/</a:t>
            </a:r>
            <a:r>
              <a:rPr lang="en-US" sz="2000" dirty="0" err="1">
                <a:gradFill>
                  <a:gsLst>
                    <a:gs pos="0">
                      <a:schemeClr val="bg1"/>
                    </a:gs>
                    <a:gs pos="86000">
                      <a:schemeClr val="bg1"/>
                    </a:gs>
                  </a:gsLst>
                  <a:lin ang="5400000" scaled="0"/>
                </a:gradFill>
                <a:latin typeface="Courier New" pitchFamily="49" charset="0"/>
                <a:cs typeface="Courier New" pitchFamily="49" charset="0"/>
              </a:rPr>
              <a:t>QueueMessage</a:t>
            </a:r>
            <a:r>
              <a:rPr lang="en-US" sz="2000" dirty="0">
                <a:gradFill>
                  <a:gsLst>
                    <a:gs pos="0">
                      <a:schemeClr val="bg1"/>
                    </a:gs>
                    <a:gs pos="86000">
                      <a:schemeClr val="bg1"/>
                    </a:gs>
                  </a:gsLst>
                  <a:lin ang="5400000" scaled="0"/>
                </a:gradFill>
                <a:latin typeface="Courier New" pitchFamily="49" charset="0"/>
                <a:cs typeface="Courier New" pitchFamily="49" charset="0"/>
              </a:rPr>
              <a:t>&gt;</a:t>
            </a:r>
          </a:p>
        </p:txBody>
      </p:sp>
    </p:spTree>
    <p:extLst>
      <p:ext uri="{BB962C8B-B14F-4D97-AF65-F5344CB8AC3E}">
        <p14:creationId xmlns:p14="http://schemas.microsoft.com/office/powerpoint/2010/main" val="403452416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Analytics</a:t>
            </a:r>
            <a:endParaRPr lang="en-US" dirty="0"/>
          </a:p>
        </p:txBody>
      </p:sp>
      <p:sp>
        <p:nvSpPr>
          <p:cNvPr id="3" name="Text Placeholder 2"/>
          <p:cNvSpPr>
            <a:spLocks noGrp="1"/>
          </p:cNvSpPr>
          <p:nvPr>
            <p:ph type="body" sz="quarter" idx="10"/>
          </p:nvPr>
        </p:nvSpPr>
        <p:spPr>
          <a:xfrm>
            <a:off x="519114" y="1447800"/>
            <a:ext cx="11149012" cy="2948499"/>
          </a:xfrm>
        </p:spPr>
        <p:txBody>
          <a:bodyPr/>
          <a:lstStyle/>
          <a:p>
            <a:r>
              <a:rPr lang="en-US" dirty="0" smtClean="0"/>
              <a:t>Performs logging and provides metrics for a storage account</a:t>
            </a:r>
          </a:p>
          <a:p>
            <a:pPr lvl="1"/>
            <a:r>
              <a:rPr lang="en-US" dirty="0" smtClean="0"/>
              <a:t>Trace requests</a:t>
            </a:r>
          </a:p>
          <a:p>
            <a:pPr lvl="1"/>
            <a:r>
              <a:rPr lang="en-US" dirty="0" smtClean="0"/>
              <a:t>Analyze usage trends</a:t>
            </a:r>
          </a:p>
          <a:p>
            <a:pPr lvl="1"/>
            <a:r>
              <a:rPr lang="en-US" dirty="0" smtClean="0"/>
              <a:t>Diagnose issues</a:t>
            </a:r>
          </a:p>
          <a:p>
            <a:r>
              <a:rPr lang="en-US" dirty="0" smtClean="0"/>
              <a:t>Must be enabled individually</a:t>
            </a:r>
          </a:p>
          <a:p>
            <a:r>
              <a:rPr lang="en-US" dirty="0" smtClean="0"/>
              <a:t>Aggregated data stored in blobs and tables</a:t>
            </a:r>
            <a:endParaRPr lang="en-US" dirty="0"/>
          </a:p>
        </p:txBody>
      </p:sp>
    </p:spTree>
    <p:extLst>
      <p:ext uri="{BB962C8B-B14F-4D97-AF65-F5344CB8AC3E}">
        <p14:creationId xmlns:p14="http://schemas.microsoft.com/office/powerpoint/2010/main" val="29758753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Features in Windows Azure Storage</a:t>
            </a:r>
            <a:endParaRPr lang="en-US" dirty="0"/>
          </a:p>
        </p:txBody>
      </p:sp>
      <p:sp>
        <p:nvSpPr>
          <p:cNvPr id="3" name="Text Placeholder 2"/>
          <p:cNvSpPr>
            <a:spLocks noGrp="1"/>
          </p:cNvSpPr>
          <p:nvPr>
            <p:ph type="body" sz="quarter" idx="10"/>
          </p:nvPr>
        </p:nvSpPr>
        <p:spPr>
          <a:xfrm>
            <a:off x="519114" y="1447800"/>
            <a:ext cx="11149012" cy="3151632"/>
          </a:xfrm>
        </p:spPr>
        <p:txBody>
          <a:bodyPr/>
          <a:lstStyle/>
          <a:p>
            <a:r>
              <a:rPr lang="en-US" dirty="0" smtClean="0"/>
              <a:t>Windows Azure Geo-replication</a:t>
            </a:r>
          </a:p>
          <a:p>
            <a:r>
              <a:rPr lang="en-US" dirty="0" smtClean="0"/>
              <a:t>Table </a:t>
            </a:r>
            <a:r>
              <a:rPr lang="en-US" dirty="0" err="1" smtClean="0"/>
              <a:t>Upsert</a:t>
            </a:r>
            <a:endParaRPr lang="en-US" dirty="0" smtClean="0"/>
          </a:p>
          <a:p>
            <a:r>
              <a:rPr lang="en-US" dirty="0" smtClean="0"/>
              <a:t>Table Query Projection</a:t>
            </a:r>
          </a:p>
          <a:p>
            <a:r>
              <a:rPr lang="en-US" dirty="0" smtClean="0"/>
              <a:t>Improved Blob HTTP header support</a:t>
            </a:r>
          </a:p>
          <a:p>
            <a:r>
              <a:rPr lang="en-US" dirty="0" smtClean="0"/>
              <a:t>Queue </a:t>
            </a:r>
            <a:r>
              <a:rPr lang="en-US" dirty="0" err="1" smtClean="0"/>
              <a:t>UpdateMessage</a:t>
            </a:r>
            <a:endParaRPr lang="en-US" dirty="0" smtClean="0"/>
          </a:p>
          <a:p>
            <a:r>
              <a:rPr lang="en-US" dirty="0" smtClean="0"/>
              <a:t>Queue </a:t>
            </a:r>
            <a:r>
              <a:rPr lang="en-US" dirty="0" err="1" smtClean="0"/>
              <a:t>InsertMessage</a:t>
            </a:r>
            <a:r>
              <a:rPr lang="en-US" dirty="0" smtClean="0"/>
              <a:t> with visibility timeout</a:t>
            </a:r>
            <a:endParaRPr lang="en-US" dirty="0"/>
          </a:p>
        </p:txBody>
      </p:sp>
      <p:sp>
        <p:nvSpPr>
          <p:cNvPr id="6" name="Rectangle 5"/>
          <p:cNvSpPr/>
          <p:nvPr/>
        </p:nvSpPr>
        <p:spPr bwMode="auto">
          <a:xfrm>
            <a:off x="4146331" y="5123543"/>
            <a:ext cx="8042494"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a:gradFill>
                  <a:gsLst>
                    <a:gs pos="0">
                      <a:schemeClr val="tx1"/>
                    </a:gs>
                    <a:gs pos="100000">
                      <a:schemeClr val="tx1"/>
                    </a:gs>
                  </a:gsLst>
                  <a:lin ang="5400000" scaled="0"/>
                </a:gradFill>
              </a:rPr>
              <a:t>Inside Windows Azure storage: what's new </a:t>
            </a:r>
            <a:r>
              <a:rPr lang="en-US" sz="2200" b="1" dirty="0" smtClean="0">
                <a:gradFill>
                  <a:gsLst>
                    <a:gs pos="0">
                      <a:schemeClr val="tx1"/>
                    </a:gs>
                    <a:gs pos="100000">
                      <a:schemeClr val="tx1"/>
                    </a:gs>
                  </a:gsLst>
                  <a:lin ang="5400000" scaled="0"/>
                </a:gradFill>
              </a:rPr>
              <a:t>&amp; </a:t>
            </a:r>
            <a:r>
              <a:rPr lang="en-US" sz="2200" b="1" dirty="0">
                <a:gradFill>
                  <a:gsLst>
                    <a:gs pos="0">
                      <a:schemeClr val="tx1"/>
                    </a:gs>
                    <a:gs pos="100000">
                      <a:schemeClr val="tx1"/>
                    </a:gs>
                  </a:gsLst>
                  <a:lin ang="5400000" scaled="0"/>
                </a:gradFill>
              </a:rPr>
              <a:t>under the hood</a:t>
            </a:r>
          </a:p>
          <a:p>
            <a:pPr lvl="1" defTabSz="914099" fontAlgn="base">
              <a:spcBef>
                <a:spcPct val="0"/>
              </a:spcBef>
              <a:spcAft>
                <a:spcPct val="0"/>
              </a:spcAft>
            </a:pPr>
            <a:r>
              <a:rPr lang="en-US" sz="2200" dirty="0">
                <a:gradFill>
                  <a:gsLst>
                    <a:gs pos="0">
                      <a:schemeClr val="tx1"/>
                    </a:gs>
                    <a:gs pos="100000">
                      <a:schemeClr val="tx1"/>
                    </a:gs>
                  </a:gsLst>
                  <a:lin ang="5400000" scaled="0"/>
                </a:gradFill>
              </a:rPr>
              <a:t>Brad Calder</a:t>
            </a:r>
          </a:p>
          <a:p>
            <a:pPr lvl="1" defTabSz="914099" fontAlgn="base">
              <a:spcBef>
                <a:spcPct val="0"/>
              </a:spcBef>
              <a:spcAft>
                <a:spcPct val="0"/>
              </a:spcAft>
            </a:pPr>
            <a:r>
              <a:rPr lang="en-US" sz="2200" dirty="0">
                <a:gradFill>
                  <a:gsLst>
                    <a:gs pos="0">
                      <a:schemeClr val="tx1"/>
                    </a:gs>
                    <a:gs pos="100000">
                      <a:schemeClr val="tx1"/>
                    </a:gs>
                  </a:gsLst>
                  <a:lin ang="5400000" scaled="0"/>
                </a:gradFill>
              </a:rPr>
              <a:t>SAC-961T</a:t>
            </a:r>
          </a:p>
          <a:p>
            <a:pPr lvl="1" defTabSz="914099" fontAlgn="base">
              <a:spcBef>
                <a:spcPct val="0"/>
              </a:spcBef>
              <a:spcAft>
                <a:spcPct val="0"/>
              </a:spcAft>
            </a:pPr>
            <a:r>
              <a:rPr lang="en-US" sz="2200" dirty="0">
                <a:gradFill>
                  <a:gsLst>
                    <a:gs pos="0">
                      <a:schemeClr val="tx1"/>
                    </a:gs>
                    <a:gs pos="100000">
                      <a:schemeClr val="tx1"/>
                    </a:gs>
                  </a:gsLst>
                  <a:lin ang="5400000" scaled="0"/>
                </a:gradFill>
              </a:rPr>
              <a:t>September 14, 2011 from 5:00PM to 6:00PM</a:t>
            </a: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67728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Service Versioning</a:t>
            </a:r>
            <a:endParaRPr lang="en-US" dirty="0"/>
          </a:p>
        </p:txBody>
      </p:sp>
      <p:sp>
        <p:nvSpPr>
          <p:cNvPr id="3" name="Text Placeholder 2"/>
          <p:cNvSpPr>
            <a:spLocks noGrp="1"/>
          </p:cNvSpPr>
          <p:nvPr>
            <p:ph type="body" sz="quarter" idx="10"/>
          </p:nvPr>
        </p:nvSpPr>
        <p:spPr>
          <a:xfrm>
            <a:off x="519114" y="1447800"/>
            <a:ext cx="11149012" cy="3594830"/>
          </a:xfrm>
        </p:spPr>
        <p:txBody>
          <a:bodyPr/>
          <a:lstStyle/>
          <a:p>
            <a:r>
              <a:rPr lang="en-US" dirty="0"/>
              <a:t>Operations provided by the storage service API may have multiple </a:t>
            </a:r>
            <a:r>
              <a:rPr lang="en-US" dirty="0" smtClean="0"/>
              <a:t>versions</a:t>
            </a:r>
          </a:p>
          <a:p>
            <a:r>
              <a:rPr lang="en-US" dirty="0" smtClean="0"/>
              <a:t>Use the </a:t>
            </a:r>
            <a:r>
              <a:rPr lang="en-US" i="1" dirty="0" smtClean="0"/>
              <a:t>x-</a:t>
            </a:r>
            <a:r>
              <a:rPr lang="en-US" i="1" dirty="0" err="1" smtClean="0"/>
              <a:t>ms</a:t>
            </a:r>
            <a:r>
              <a:rPr lang="en-US" i="1" dirty="0" smtClean="0"/>
              <a:t>-version</a:t>
            </a:r>
            <a:r>
              <a:rPr lang="en-US" dirty="0" smtClean="0"/>
              <a:t> request header</a:t>
            </a:r>
          </a:p>
          <a:p>
            <a:endParaRPr lang="en-US" dirty="0"/>
          </a:p>
          <a:p>
            <a:pPr marL="0" indent="0">
              <a:buNone/>
            </a:pPr>
            <a:r>
              <a:rPr lang="en-US" dirty="0" smtClean="0">
                <a:latin typeface="Courier New" pitchFamily="49" charset="0"/>
                <a:cs typeface="Courier New" pitchFamily="49" charset="0"/>
              </a:rPr>
              <a:t>Request Headers:</a:t>
            </a:r>
          </a:p>
          <a:p>
            <a:pPr marL="0" indent="0">
              <a:buNone/>
            </a:pPr>
            <a:r>
              <a:rPr lang="en-US" dirty="0" smtClean="0">
                <a:latin typeface="Courier New" pitchFamily="49" charset="0"/>
                <a:cs typeface="Courier New" pitchFamily="49" charset="0"/>
              </a:rPr>
              <a:t>x-</a:t>
            </a:r>
            <a:r>
              <a:rPr lang="en-US" dirty="0" err="1" smtClean="0">
                <a:latin typeface="Courier New" pitchFamily="49" charset="0"/>
                <a:cs typeface="Courier New" pitchFamily="49" charset="0"/>
              </a:rPr>
              <a:t>ms</a:t>
            </a:r>
            <a:r>
              <a:rPr lang="en-US" dirty="0" smtClean="0">
                <a:latin typeface="Courier New" pitchFamily="49" charset="0"/>
                <a:cs typeface="Courier New" pitchFamily="49" charset="0"/>
              </a:rPr>
              <a:t>-version: 2011-08-18</a:t>
            </a:r>
          </a:p>
          <a:p>
            <a:endParaRPr lang="en-US" dirty="0"/>
          </a:p>
        </p:txBody>
      </p:sp>
    </p:spTree>
    <p:extLst>
      <p:ext uri="{BB962C8B-B14F-4D97-AF65-F5344CB8AC3E}">
        <p14:creationId xmlns:p14="http://schemas.microsoft.com/office/powerpoint/2010/main" val="97047003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Storage Takeaways</a:t>
            </a:r>
            <a:endParaRPr lang="en-US" dirty="0"/>
          </a:p>
        </p:txBody>
      </p:sp>
      <p:sp>
        <p:nvSpPr>
          <p:cNvPr id="6" name="Content Placeholder 5"/>
          <p:cNvSpPr>
            <a:spLocks noGrp="1"/>
          </p:cNvSpPr>
          <p:nvPr>
            <p:ph idx="1"/>
          </p:nvPr>
        </p:nvSpPr>
        <p:spPr>
          <a:xfrm>
            <a:off x="519112" y="1447800"/>
            <a:ext cx="11149013" cy="5860066"/>
          </a:xfrm>
        </p:spPr>
        <p:txBody>
          <a:bodyPr/>
          <a:lstStyle/>
          <a:p>
            <a:r>
              <a:rPr lang="en-US" dirty="0" smtClean="0"/>
              <a:t>Scalable data abstractions to build your applications</a:t>
            </a:r>
          </a:p>
          <a:p>
            <a:pPr lvl="1"/>
            <a:r>
              <a:rPr lang="en-US" dirty="0" smtClean="0"/>
              <a:t>Blobs – Files and large objects </a:t>
            </a:r>
          </a:p>
          <a:p>
            <a:pPr lvl="1"/>
            <a:r>
              <a:rPr lang="en-US" dirty="0" smtClean="0"/>
              <a:t>Tables – Massively scalable structured storage</a:t>
            </a:r>
          </a:p>
          <a:p>
            <a:pPr lvl="1"/>
            <a:r>
              <a:rPr lang="en-US" dirty="0" smtClean="0"/>
              <a:t>Queues – Reliable delivery of messages</a:t>
            </a:r>
          </a:p>
          <a:p>
            <a:pPr lvl="4"/>
            <a:endParaRPr lang="en-US" dirty="0" smtClean="0"/>
          </a:p>
          <a:p>
            <a:r>
              <a:rPr lang="en-US" dirty="0" smtClean="0"/>
              <a:t>More info on Windows Azure Storage at:</a:t>
            </a:r>
          </a:p>
          <a:p>
            <a:pPr marL="798513" lvl="2" indent="0">
              <a:buNone/>
            </a:pPr>
            <a:r>
              <a:rPr lang="en-US" sz="2800" dirty="0" smtClean="0">
                <a:hlinkClick r:id="rId3"/>
              </a:rPr>
              <a:t>http://blogs.msdn.com/windowsazurestorage/</a:t>
            </a:r>
          </a:p>
          <a:p>
            <a:endParaRPr lang="en-US" dirty="0" smtClean="0"/>
          </a:p>
          <a:p>
            <a:endParaRPr lang="en-US" dirty="0" smtClean="0"/>
          </a:p>
          <a:p>
            <a:pPr lvl="1"/>
            <a:endParaRPr lang="en-US" dirty="0" smtClean="0"/>
          </a:p>
          <a:p>
            <a:pPr lvl="1"/>
            <a:endParaRPr lang="en-US" dirty="0" smtClean="0"/>
          </a:p>
          <a:p>
            <a:endParaRPr lang="en-US" dirty="0"/>
          </a:p>
        </p:txBody>
      </p:sp>
      <p:sp>
        <p:nvSpPr>
          <p:cNvPr id="17" name="Text Placeholder 4"/>
          <p:cNvSpPr txBox="1">
            <a:spLocks/>
          </p:cNvSpPr>
          <p:nvPr/>
        </p:nvSpPr>
        <p:spPr>
          <a:xfrm>
            <a:off x="524425" y="1191910"/>
            <a:ext cx="11210884" cy="5029200"/>
          </a:xfrm>
          <a:prstGeom prst="rect">
            <a:avLst/>
          </a:prstGeom>
        </p:spPr>
        <p:txBody>
          <a:bodyPr>
            <a:normAutofit/>
          </a:bodyPr>
          <a:lstStyle>
            <a:lvl1pPr marL="460375" indent="-460375" algn="l" defTabSz="914363" rtl="0" eaLnBrk="1" latinLnBrk="0" hangingPunct="1">
              <a:lnSpc>
                <a:spcPct val="90000"/>
              </a:lnSpc>
              <a:spcBef>
                <a:spcPct val="20000"/>
              </a:spcBef>
              <a:buSzPct val="100000"/>
              <a:buFontTx/>
              <a:buBlip>
                <a:blip r:embed="rId4"/>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4"/>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4"/>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4"/>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4"/>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endParaRPr lang="en-US" sz="2800" dirty="0"/>
          </a:p>
        </p:txBody>
      </p:sp>
    </p:spTree>
    <p:extLst>
      <p:ext uri="{BB962C8B-B14F-4D97-AF65-F5344CB8AC3E}">
        <p14:creationId xmlns:p14="http://schemas.microsoft.com/office/powerpoint/2010/main" val="219824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SQL Azure</a:t>
            </a:r>
            <a:endParaRPr lang="en-US" sz="5400" dirty="0"/>
          </a:p>
        </p:txBody>
      </p:sp>
    </p:spTree>
    <p:extLst>
      <p:ext uri="{BB962C8B-B14F-4D97-AF65-F5344CB8AC3E}">
        <p14:creationId xmlns:p14="http://schemas.microsoft.com/office/powerpoint/2010/main" val="1278248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2905" y="1532022"/>
            <a:ext cx="3665622" cy="3793956"/>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Easy provisioning and deployment</a:t>
              </a:r>
            </a:p>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Auto high-availability and fault tolerance</a:t>
              </a:r>
            </a:p>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No need for server or VM administration</a:t>
              </a:r>
            </a:p>
          </p:txBody>
        </p:sp>
      </p:grpSp>
      <p:grpSp>
        <p:nvGrpSpPr>
          <p:cNvPr id="3" name="Group 2"/>
          <p:cNvGrpSpPr/>
          <p:nvPr/>
        </p:nvGrpSpPr>
        <p:grpSpPr>
          <a:xfrm>
            <a:off x="4261601" y="1532022"/>
            <a:ext cx="3665622" cy="3793956"/>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Database utility; pay as you grow</a:t>
              </a:r>
            </a:p>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Business-ready SLAs</a:t>
              </a:r>
            </a:p>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Enable multi-tenant solutions</a:t>
              </a:r>
            </a:p>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World-wide presence</a:t>
              </a:r>
            </a:p>
          </p:txBody>
        </p:sp>
      </p:grpSp>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Build cloud-based database solutions on </a:t>
              </a:r>
              <a:r>
                <a:rPr lang="en-US" sz="2800" dirty="0" smtClean="0">
                  <a:gradFill>
                    <a:gsLst>
                      <a:gs pos="0">
                        <a:schemeClr val="tx1"/>
                      </a:gs>
                      <a:gs pos="100000">
                        <a:schemeClr val="tx1"/>
                      </a:gs>
                    </a:gsLst>
                    <a:lin ang="5400000" scaled="0"/>
                  </a:gradFill>
                </a:rPr>
                <a:t>relational </a:t>
              </a:r>
              <a:r>
                <a:rPr lang="en-US" sz="2800" dirty="0">
                  <a:gradFill>
                    <a:gsLst>
                      <a:gs pos="0">
                        <a:schemeClr val="tx1"/>
                      </a:gs>
                      <a:gs pos="100000">
                        <a:schemeClr val="tx1"/>
                      </a:gs>
                    </a:gsLst>
                    <a:lin ang="5400000" scaled="0"/>
                  </a:gradFill>
                </a:rPr>
                <a:t>model</a:t>
              </a:r>
            </a:p>
            <a:p>
              <a:pPr marL="300514" indent="-300514">
                <a:lnSpc>
                  <a:spcPct val="90000"/>
                </a:lnSpc>
                <a:spcBef>
                  <a:spcPct val="20000"/>
                </a:spcBef>
                <a:buSzPct val="100000"/>
                <a:buFont typeface="Courier New" pitchFamily="49" charset="0"/>
                <a:buChar char="o"/>
              </a:pPr>
              <a:r>
                <a:rPr lang="en-US" sz="2800" dirty="0">
                  <a:gradFill>
                    <a:gsLst>
                      <a:gs pos="0">
                        <a:schemeClr val="tx1"/>
                      </a:gs>
                      <a:gs pos="100000">
                        <a:schemeClr val="tx1"/>
                      </a:gs>
                    </a:gsLst>
                    <a:lin ang="5400000" scaled="0"/>
                  </a:gradFill>
                </a:rPr>
                <a:t>Leverage existing skills </a:t>
              </a:r>
              <a:r>
                <a:rPr lang="en-US" sz="2800" dirty="0" smtClean="0">
                  <a:gradFill>
                    <a:gsLst>
                      <a:gs pos="0">
                        <a:schemeClr val="tx1"/>
                      </a:gs>
                      <a:gs pos="100000">
                        <a:schemeClr val="tx1"/>
                      </a:gs>
                    </a:gsLst>
                    <a:lin ang="5400000" scaled="0"/>
                  </a:gradFill>
                </a:rPr>
                <a:t>through known developer </a:t>
              </a:r>
              <a:r>
                <a:rPr lang="en-US" sz="2800" dirty="0">
                  <a:gradFill>
                    <a:gsLst>
                      <a:gs pos="0">
                        <a:schemeClr val="tx1"/>
                      </a:gs>
                      <a:gs pos="100000">
                        <a:schemeClr val="tx1"/>
                      </a:gs>
                    </a:gsLst>
                    <a:lin ang="5400000" scaled="0"/>
                  </a:gradFill>
                </a:rPr>
                <a:t>and management tools</a:t>
              </a: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smtClean="0"/>
              <a:t>SQL Azure Database</a:t>
            </a:r>
            <a:endParaRPr lang="en-US" dirty="0"/>
          </a:p>
        </p:txBody>
      </p:sp>
      <p:sp>
        <p:nvSpPr>
          <p:cNvPr id="15" name="Rectangle 14"/>
          <p:cNvSpPr/>
          <p:nvPr/>
        </p:nvSpPr>
        <p:spPr bwMode="auto">
          <a:xfrm>
            <a:off x="327388" y="454044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Managed Service</a:t>
            </a:r>
            <a:endParaRPr lang="en-US" sz="2400" b="1" dirty="0">
              <a:solidFill>
                <a:schemeClr val="bg1"/>
              </a:solidFill>
            </a:endParaRPr>
          </a:p>
        </p:txBody>
      </p:sp>
      <p:sp>
        <p:nvSpPr>
          <p:cNvPr id="16" name="Rectangle 15"/>
          <p:cNvSpPr/>
          <p:nvPr/>
        </p:nvSpPr>
        <p:spPr bwMode="auto">
          <a:xfrm>
            <a:off x="4266798" y="4535193"/>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Scale on Demand</a:t>
            </a:r>
            <a:endParaRPr lang="en-US" sz="2400" b="1" dirty="0">
              <a:solidFill>
                <a:schemeClr val="bg1"/>
              </a:solidFill>
            </a:endParaRPr>
          </a:p>
        </p:txBody>
      </p:sp>
      <p:sp>
        <p:nvSpPr>
          <p:cNvPr id="17" name="Rectangle 16"/>
          <p:cNvSpPr/>
          <p:nvPr/>
        </p:nvSpPr>
        <p:spPr bwMode="auto">
          <a:xfrm>
            <a:off x="8241378" y="454146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Innovate Faster</a:t>
            </a:r>
            <a:endParaRPr lang="en-US" sz="2400" b="1" dirty="0">
              <a:solidFill>
                <a:schemeClr val="bg1"/>
              </a:solidFill>
            </a:endParaRPr>
          </a:p>
        </p:txBody>
      </p:sp>
    </p:spTree>
    <p:extLst>
      <p:ext uri="{BB962C8B-B14F-4D97-AF65-F5344CB8AC3E}">
        <p14:creationId xmlns:p14="http://schemas.microsoft.com/office/powerpoint/2010/main" val="2952734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78174" y="464024"/>
            <a:ext cx="5804848" cy="791571"/>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6" name="Rectangle 5"/>
          <p:cNvSpPr/>
          <p:nvPr/>
        </p:nvSpPr>
        <p:spPr bwMode="auto">
          <a:xfrm>
            <a:off x="1078173" y="2415653"/>
            <a:ext cx="5804849" cy="191068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7" name="Rectangle 6"/>
          <p:cNvSpPr/>
          <p:nvPr/>
        </p:nvSpPr>
        <p:spPr bwMode="auto">
          <a:xfrm>
            <a:off x="1078173" y="1610437"/>
            <a:ext cx="5804849" cy="55955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8" name="Rectangle 7"/>
          <p:cNvSpPr/>
          <p:nvPr/>
        </p:nvSpPr>
        <p:spPr bwMode="auto">
          <a:xfrm>
            <a:off x="9539785" y="464024"/>
            <a:ext cx="2442949" cy="67556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9" name="Rectangle 8"/>
          <p:cNvSpPr/>
          <p:nvPr/>
        </p:nvSpPr>
        <p:spPr bwMode="auto">
          <a:xfrm>
            <a:off x="7399364" y="1708244"/>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0" name="Rectangle 9"/>
          <p:cNvSpPr/>
          <p:nvPr/>
        </p:nvSpPr>
        <p:spPr bwMode="auto">
          <a:xfrm>
            <a:off x="8941560" y="1708243"/>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1" name="Rectangle 10"/>
          <p:cNvSpPr/>
          <p:nvPr/>
        </p:nvSpPr>
        <p:spPr bwMode="auto">
          <a:xfrm>
            <a:off x="10499681" y="1708242"/>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2" name="Rectangle 11"/>
          <p:cNvSpPr/>
          <p:nvPr/>
        </p:nvSpPr>
        <p:spPr bwMode="auto">
          <a:xfrm>
            <a:off x="10499681" y="3264089"/>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3" name="Rectangle 12"/>
          <p:cNvSpPr/>
          <p:nvPr/>
        </p:nvSpPr>
        <p:spPr bwMode="auto">
          <a:xfrm>
            <a:off x="8941560" y="3264089"/>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4" name="Rectangle 13"/>
          <p:cNvSpPr/>
          <p:nvPr/>
        </p:nvSpPr>
        <p:spPr bwMode="auto">
          <a:xfrm>
            <a:off x="7399364" y="3266362"/>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5" name="Rectangle 14"/>
          <p:cNvSpPr/>
          <p:nvPr/>
        </p:nvSpPr>
        <p:spPr bwMode="auto">
          <a:xfrm>
            <a:off x="10499681" y="4822207"/>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6" name="Rectangle 15"/>
          <p:cNvSpPr/>
          <p:nvPr/>
        </p:nvSpPr>
        <p:spPr bwMode="auto">
          <a:xfrm>
            <a:off x="8941560" y="4822206"/>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7" name="Rectangle 16"/>
          <p:cNvSpPr/>
          <p:nvPr/>
        </p:nvSpPr>
        <p:spPr bwMode="auto">
          <a:xfrm>
            <a:off x="7399364" y="4822206"/>
            <a:ext cx="136250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8" name="Rectangle 17"/>
          <p:cNvSpPr/>
          <p:nvPr/>
        </p:nvSpPr>
        <p:spPr bwMode="auto">
          <a:xfrm>
            <a:off x="1078173" y="4822207"/>
            <a:ext cx="5804850" cy="134885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Tree>
    <p:extLst>
      <p:ext uri="{BB962C8B-B14F-4D97-AF65-F5344CB8AC3E}">
        <p14:creationId xmlns:p14="http://schemas.microsoft.com/office/powerpoint/2010/main" val="130352282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Azure Database</a:t>
            </a:r>
            <a:br>
              <a:rPr lang="en-US" smtClean="0"/>
            </a:br>
            <a:endParaRPr lang="en-US" dirty="0"/>
          </a:p>
        </p:txBody>
      </p:sp>
      <p:sp>
        <p:nvSpPr>
          <p:cNvPr id="3" name="Text Placeholder 2"/>
          <p:cNvSpPr>
            <a:spLocks noGrp="1"/>
          </p:cNvSpPr>
          <p:nvPr>
            <p:ph type="body" sz="quarter" idx="4294967295"/>
          </p:nvPr>
        </p:nvSpPr>
        <p:spPr>
          <a:xfrm>
            <a:off x="5637213" y="3603625"/>
            <a:ext cx="6551612" cy="2228850"/>
          </a:xfrm>
        </p:spPr>
        <p:txBody>
          <a:bodyPr/>
          <a:lstStyle/>
          <a:p>
            <a:r>
              <a:rPr lang="en-US" sz="2400" dirty="0" smtClean="0">
                <a:gradFill>
                  <a:gsLst>
                    <a:gs pos="0">
                      <a:schemeClr val="tx1"/>
                    </a:gs>
                    <a:gs pos="100000">
                      <a:schemeClr val="tx1"/>
                    </a:gs>
                  </a:gsLst>
                  <a:lin ang="5400000" scaled="0"/>
                </a:gradFill>
              </a:rPr>
              <a:t>Was based on SQL Server 2008 engine</a:t>
            </a:r>
          </a:p>
          <a:p>
            <a:r>
              <a:rPr lang="en-US" sz="2400" dirty="0" smtClean="0">
                <a:gradFill>
                  <a:gsLst>
                    <a:gs pos="0">
                      <a:schemeClr val="tx1"/>
                    </a:gs>
                    <a:gs pos="100000">
                      <a:schemeClr val="tx1"/>
                    </a:gs>
                  </a:gsLst>
                  <a:lin ang="5400000" scaled="0"/>
                </a:gradFill>
              </a:rPr>
              <a:t>Use same tools and data access frameworks</a:t>
            </a:r>
          </a:p>
          <a:p>
            <a:r>
              <a:rPr lang="en-US" sz="2400" dirty="0" smtClean="0">
                <a:gradFill>
                  <a:gsLst>
                    <a:gs pos="0">
                      <a:schemeClr val="tx1"/>
                    </a:gs>
                    <a:gs pos="100000">
                      <a:schemeClr val="tx1"/>
                    </a:gs>
                  </a:gsLst>
                  <a:lin ang="5400000" scaled="0"/>
                </a:gradFill>
              </a:rPr>
              <a:t>Six global datacenters</a:t>
            </a:r>
          </a:p>
          <a:p>
            <a:r>
              <a:rPr lang="en-US" sz="2400" dirty="0" smtClean="0">
                <a:gradFill>
                  <a:gsLst>
                    <a:gs pos="0">
                      <a:schemeClr val="tx1"/>
                    </a:gs>
                    <a:gs pos="100000">
                      <a:schemeClr val="tx1"/>
                    </a:gs>
                  </a:gsLst>
                  <a:lin ang="5400000" scaled="0"/>
                </a:gradFill>
              </a:rPr>
              <a:t>High Availability &amp; Redundancy</a:t>
            </a:r>
          </a:p>
          <a:p>
            <a:pPr lvl="1"/>
            <a:r>
              <a:rPr lang="en-US" sz="2000" dirty="0" smtClean="0">
                <a:gradFill>
                  <a:gsLst>
                    <a:gs pos="0">
                      <a:schemeClr val="tx1"/>
                    </a:gs>
                    <a:gs pos="100000">
                      <a:schemeClr val="tx1"/>
                    </a:gs>
                  </a:gsLst>
                  <a:lin ang="5400000" scaled="0"/>
                </a:gradFill>
              </a:rPr>
              <a:t>Reads are completed at the primary</a:t>
            </a:r>
          </a:p>
          <a:p>
            <a:pPr lvl="1"/>
            <a:r>
              <a:rPr lang="en-US" sz="2000" dirty="0" smtClean="0">
                <a:gradFill>
                  <a:gsLst>
                    <a:gs pos="0">
                      <a:schemeClr val="tx1"/>
                    </a:gs>
                    <a:gs pos="100000">
                      <a:schemeClr val="tx1"/>
                    </a:gs>
                  </a:gsLst>
                  <a:lin ang="5400000" scaled="0"/>
                </a:gradFill>
              </a:rPr>
              <a:t>Writes are replicated to a quorum of </a:t>
            </a:r>
            <a:r>
              <a:rPr lang="en-US" sz="2000" dirty="0" err="1" smtClean="0">
                <a:gradFill>
                  <a:gsLst>
                    <a:gs pos="0">
                      <a:schemeClr val="tx1"/>
                    </a:gs>
                    <a:gs pos="100000">
                      <a:schemeClr val="tx1"/>
                    </a:gs>
                  </a:gsLst>
                  <a:lin ang="5400000" scaled="0"/>
                </a:gradFill>
              </a:rPr>
              <a:t>secondaries</a:t>
            </a:r>
            <a:endParaRPr lang="en-US" sz="2000" dirty="0" smtClean="0">
              <a:gradFill>
                <a:gsLst>
                  <a:gs pos="0">
                    <a:schemeClr val="tx1"/>
                  </a:gs>
                  <a:gs pos="100000">
                    <a:schemeClr val="tx1"/>
                  </a:gs>
                </a:gsLst>
                <a:lin ang="5400000" scaled="0"/>
              </a:gradFill>
            </a:endParaRPr>
          </a:p>
        </p:txBody>
      </p:sp>
      <p:pic>
        <p:nvPicPr>
          <p:cNvPr id="4"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2502077" y="4717263"/>
            <a:ext cx="1145231" cy="1145231"/>
          </a:xfrm>
          <a:prstGeom prst="rect">
            <a:avLst/>
          </a:prstGeom>
          <a:noFill/>
        </p:spPr>
      </p:pic>
      <p:pic>
        <p:nvPicPr>
          <p:cNvPr id="5"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2578278" y="3421860"/>
            <a:ext cx="1145231" cy="1145231"/>
          </a:xfrm>
          <a:prstGeom prst="rect">
            <a:avLst/>
          </a:prstGeom>
          <a:noFill/>
        </p:spPr>
      </p:pic>
      <p:pic>
        <p:nvPicPr>
          <p:cNvPr id="6"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2578278" y="2126464"/>
            <a:ext cx="1145231" cy="1145231"/>
          </a:xfrm>
          <a:prstGeom prst="rect">
            <a:avLst/>
          </a:prstGeom>
          <a:noFill/>
        </p:spPr>
      </p:pic>
      <p:pic>
        <p:nvPicPr>
          <p:cNvPr id="7"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673277" y="3117063"/>
            <a:ext cx="1145231" cy="1145231"/>
          </a:xfrm>
          <a:prstGeom prst="rect">
            <a:avLst/>
          </a:prstGeom>
          <a:noFill/>
        </p:spPr>
      </p:pic>
      <p:sp>
        <p:nvSpPr>
          <p:cNvPr id="8" name="Can 7"/>
          <p:cNvSpPr/>
          <p:nvPr/>
        </p:nvSpPr>
        <p:spPr bwMode="auto">
          <a:xfrm>
            <a:off x="3187870" y="2278857"/>
            <a:ext cx="1223324"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rPr>
              <a:t>Replica 1</a:t>
            </a:r>
          </a:p>
        </p:txBody>
      </p:sp>
      <p:sp>
        <p:nvSpPr>
          <p:cNvPr id="9" name="Can 8"/>
          <p:cNvSpPr/>
          <p:nvPr/>
        </p:nvSpPr>
        <p:spPr bwMode="auto">
          <a:xfrm>
            <a:off x="3187870" y="3574257"/>
            <a:ext cx="1223324"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bg1"/>
                </a:solidFill>
              </a:rPr>
              <a:t>Replica </a:t>
            </a:r>
            <a:r>
              <a:rPr lang="en-US" sz="1600" dirty="0" smtClean="0">
                <a:solidFill>
                  <a:schemeClr val="bg1"/>
                </a:solidFill>
              </a:rPr>
              <a:t>2</a:t>
            </a:r>
            <a:endParaRPr lang="en-US" sz="1600" dirty="0">
              <a:solidFill>
                <a:schemeClr val="bg1"/>
              </a:solidFill>
            </a:endParaRPr>
          </a:p>
        </p:txBody>
      </p:sp>
      <p:sp>
        <p:nvSpPr>
          <p:cNvPr id="10" name="Can 9"/>
          <p:cNvSpPr/>
          <p:nvPr/>
        </p:nvSpPr>
        <p:spPr bwMode="auto">
          <a:xfrm>
            <a:off x="3187870" y="4869657"/>
            <a:ext cx="1223324"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bg1"/>
                </a:solidFill>
              </a:rPr>
              <a:t>Replica </a:t>
            </a:r>
            <a:r>
              <a:rPr lang="en-US" sz="1600" dirty="0" smtClean="0">
                <a:solidFill>
                  <a:schemeClr val="bg1"/>
                </a:solidFill>
              </a:rPr>
              <a:t>3</a:t>
            </a:r>
            <a:endParaRPr lang="en-US" sz="1600" dirty="0">
              <a:solidFill>
                <a:schemeClr val="bg1"/>
              </a:solidFill>
            </a:endParaRPr>
          </a:p>
        </p:txBody>
      </p:sp>
      <p:sp>
        <p:nvSpPr>
          <p:cNvPr id="11" name="Can 10"/>
          <p:cNvSpPr/>
          <p:nvPr/>
        </p:nvSpPr>
        <p:spPr bwMode="auto">
          <a:xfrm>
            <a:off x="1206676" y="3802857"/>
            <a:ext cx="762000" cy="762000"/>
          </a:xfrm>
          <a:prstGeom prst="can">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DB</a:t>
            </a:r>
          </a:p>
        </p:txBody>
      </p:sp>
      <p:cxnSp>
        <p:nvCxnSpPr>
          <p:cNvPr id="12" name="Straight Arrow Connector 11"/>
          <p:cNvCxnSpPr/>
          <p:nvPr/>
        </p:nvCxnSpPr>
        <p:spPr>
          <a:xfrm rot="5400000" flipH="1" flipV="1">
            <a:off x="1835322" y="2831307"/>
            <a:ext cx="14859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stCxn id="8" idx="3"/>
            <a:endCxn id="9" idx="1"/>
          </p:cNvCxnSpPr>
          <p:nvPr/>
        </p:nvCxnSpPr>
        <p:spPr>
          <a:xfrm>
            <a:off x="3799532" y="3117057"/>
            <a:ext cx="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Right Arrow 13"/>
          <p:cNvSpPr/>
          <p:nvPr/>
        </p:nvSpPr>
        <p:spPr bwMode="auto">
          <a:xfrm>
            <a:off x="292271" y="3461657"/>
            <a:ext cx="685800" cy="6096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5" name="TextBox 14"/>
          <p:cNvSpPr txBox="1"/>
          <p:nvPr/>
        </p:nvSpPr>
        <p:spPr>
          <a:xfrm>
            <a:off x="593432" y="1480457"/>
            <a:ext cx="1401025" cy="553998"/>
          </a:xfrm>
          <a:prstGeom prst="rect">
            <a:avLst/>
          </a:prstGeom>
          <a:noFill/>
        </p:spPr>
        <p:txBody>
          <a:bodyPr wrap="none" lIns="0" tIns="0" rIns="0" bIns="0" rtlCol="0">
            <a:spAutoFit/>
          </a:bodyPr>
          <a:lstStyle/>
          <a:p>
            <a:pPr algn="ctr"/>
            <a:r>
              <a:rPr lang="en-US" dirty="0" smtClean="0"/>
              <a:t>Single Logical</a:t>
            </a:r>
          </a:p>
          <a:p>
            <a:pPr algn="ctr"/>
            <a:r>
              <a:rPr lang="en-US" dirty="0" smtClean="0"/>
              <a:t>Database</a:t>
            </a:r>
          </a:p>
        </p:txBody>
      </p:sp>
      <p:sp>
        <p:nvSpPr>
          <p:cNvPr id="16" name="TextBox 15"/>
          <p:cNvSpPr txBox="1"/>
          <p:nvPr/>
        </p:nvSpPr>
        <p:spPr>
          <a:xfrm>
            <a:off x="2886907" y="1480457"/>
            <a:ext cx="1708801" cy="553998"/>
          </a:xfrm>
          <a:prstGeom prst="rect">
            <a:avLst/>
          </a:prstGeom>
          <a:noFill/>
        </p:spPr>
        <p:txBody>
          <a:bodyPr wrap="none" lIns="0" tIns="0" rIns="0" bIns="0" rtlCol="0">
            <a:spAutoFit/>
          </a:bodyPr>
          <a:lstStyle/>
          <a:p>
            <a:pPr algn="ctr"/>
            <a:r>
              <a:rPr lang="en-US" dirty="0" smtClean="0"/>
              <a:t>Multiple Physical</a:t>
            </a:r>
            <a:br>
              <a:rPr lang="en-US" dirty="0" smtClean="0"/>
            </a:br>
            <a:r>
              <a:rPr lang="en-US" dirty="0" smtClean="0"/>
              <a:t>Replicas</a:t>
            </a:r>
          </a:p>
        </p:txBody>
      </p:sp>
      <p:cxnSp>
        <p:nvCxnSpPr>
          <p:cNvPr id="17" name="Curved Connector 16"/>
          <p:cNvCxnSpPr>
            <a:stCxn id="8" idx="4"/>
            <a:endCxn id="10" idx="4"/>
          </p:cNvCxnSpPr>
          <p:nvPr/>
        </p:nvCxnSpPr>
        <p:spPr>
          <a:xfrm>
            <a:off x="4411194" y="2697957"/>
            <a:ext cx="16929" cy="2590800"/>
          </a:xfrm>
          <a:prstGeom prst="curvedConnector3">
            <a:avLst>
              <a:gd name="adj1" fmla="val 1800000"/>
            </a:avLst>
          </a:prstGeom>
          <a:ln>
            <a:tailEnd type="arrow"/>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1663878" y="2421176"/>
            <a:ext cx="815749" cy="430887"/>
          </a:xfrm>
          <a:prstGeom prst="rect">
            <a:avLst/>
          </a:prstGeom>
          <a:noFill/>
        </p:spPr>
        <p:txBody>
          <a:bodyPr wrap="square" lIns="0" tIns="0" rIns="0" bIns="0" rtlCol="0">
            <a:spAutoFit/>
          </a:bodyPr>
          <a:lstStyle>
            <a:defPPr>
              <a:defRPr lang="en-US"/>
            </a:defPPr>
            <a:lvl1pPr algn="ctr">
              <a:defRPr sz="1400">
                <a:gradFill>
                  <a:gsLst>
                    <a:gs pos="0">
                      <a:schemeClr val="tx1"/>
                    </a:gs>
                    <a:gs pos="86000">
                      <a:schemeClr val="tx1"/>
                    </a:gs>
                  </a:gsLst>
                  <a:lin ang="5400000" scaled="0"/>
                </a:gradFill>
              </a:defRPr>
            </a:lvl1pPr>
          </a:lstStyle>
          <a:p>
            <a:r>
              <a:rPr lang="en-US" dirty="0"/>
              <a:t>Single Primary</a:t>
            </a:r>
          </a:p>
        </p:txBody>
      </p:sp>
      <p:sp>
        <p:nvSpPr>
          <p:cNvPr id="19" name="TextBox 18"/>
          <p:cNvSpPr txBox="1"/>
          <p:nvPr/>
        </p:nvSpPr>
        <p:spPr>
          <a:xfrm>
            <a:off x="1526646" y="5061864"/>
            <a:ext cx="955390" cy="430887"/>
          </a:xfrm>
          <a:prstGeom prst="rect">
            <a:avLst/>
          </a:prstGeom>
          <a:noFill/>
        </p:spPr>
        <p:txBody>
          <a:bodyPr wrap="none" lIns="0" tIns="0" rIns="0" bIns="0" rtlCol="0">
            <a:spAutoFit/>
          </a:bodyPr>
          <a:lstStyle/>
          <a:p>
            <a:pPr algn="ctr"/>
            <a:r>
              <a:rPr lang="en-US" sz="1400" dirty="0" smtClean="0">
                <a:gradFill>
                  <a:gsLst>
                    <a:gs pos="0">
                      <a:schemeClr val="tx1"/>
                    </a:gs>
                    <a:gs pos="86000">
                      <a:schemeClr val="tx1"/>
                    </a:gs>
                  </a:gsLst>
                  <a:lin ang="5400000" scaled="0"/>
                </a:gradFill>
              </a:rPr>
              <a:t>Multiple</a:t>
            </a:r>
          </a:p>
          <a:p>
            <a:pPr algn="ctr"/>
            <a:r>
              <a:rPr lang="en-US" sz="1400" dirty="0" err="1" smtClean="0">
                <a:gradFill>
                  <a:gsLst>
                    <a:gs pos="0">
                      <a:schemeClr val="tx1"/>
                    </a:gs>
                    <a:gs pos="86000">
                      <a:schemeClr val="tx1"/>
                    </a:gs>
                  </a:gsLst>
                  <a:lin ang="5400000" scaled="0"/>
                </a:gradFill>
              </a:rPr>
              <a:t>Secondaries</a:t>
            </a:r>
            <a:endParaRPr lang="en-US" sz="1400" dirty="0" smtClean="0">
              <a:gradFill>
                <a:gsLst>
                  <a:gs pos="0">
                    <a:schemeClr val="tx1"/>
                  </a:gs>
                  <a:gs pos="86000">
                    <a:schemeClr val="tx1"/>
                  </a:gs>
                </a:gsLst>
                <a:lin ang="5400000" scaled="0"/>
              </a:gradFill>
            </a:endParaRPr>
          </a:p>
        </p:txBody>
      </p:sp>
      <p:grpSp>
        <p:nvGrpSpPr>
          <p:cNvPr id="20" name="Group 19"/>
          <p:cNvGrpSpPr/>
          <p:nvPr/>
        </p:nvGrpSpPr>
        <p:grpSpPr>
          <a:xfrm>
            <a:off x="6228642" y="913234"/>
            <a:ext cx="4784830" cy="2409731"/>
            <a:chOff x="4498529" y="956774"/>
            <a:chExt cx="3846354" cy="2890423"/>
          </a:xfrm>
        </p:grpSpPr>
        <p:pic>
          <p:nvPicPr>
            <p:cNvPr id="1026" name="Picture 2" descr="D:\Microsoft\DVD 36\DVD_ART36\Artwork_Imagery\Icons - Illustrations\Maps Globes\world map blan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529" y="956774"/>
              <a:ext cx="3846354" cy="28904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980" y="1914527"/>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485" y="1981203"/>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6928" y="1676403"/>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2"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423" y="1752600"/>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3"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080" y="2524128"/>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4" name="Picture 3" descr="D:\Microsoft\DVD 36\DVD_ART36\Artwork_Imagery\Shapes\Bullets\Green G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0245" y="2066928"/>
              <a:ext cx="164349" cy="219075"/>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527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SQL Server and SQL Azure</a:t>
            </a:r>
            <a:endParaRPr lang="en-US" dirty="0"/>
          </a:p>
        </p:txBody>
      </p:sp>
      <p:sp>
        <p:nvSpPr>
          <p:cNvPr id="3" name="Text Placeholder 2"/>
          <p:cNvSpPr>
            <a:spLocks noGrp="1"/>
          </p:cNvSpPr>
          <p:nvPr>
            <p:ph type="body" sz="quarter" idx="10"/>
          </p:nvPr>
        </p:nvSpPr>
        <p:spPr>
          <a:xfrm>
            <a:off x="519114" y="1447800"/>
            <a:ext cx="11149012" cy="3422475"/>
          </a:xfrm>
        </p:spPr>
        <p:txBody>
          <a:bodyPr/>
          <a:lstStyle/>
          <a:p>
            <a:r>
              <a:rPr lang="en-US" dirty="0" smtClean="0"/>
              <a:t>Goal is symmetry:</a:t>
            </a:r>
          </a:p>
          <a:p>
            <a:pPr lvl="1"/>
            <a:r>
              <a:rPr lang="en-US" dirty="0" smtClean="0"/>
              <a:t>T-SQL, features</a:t>
            </a:r>
          </a:p>
          <a:p>
            <a:pPr lvl="1"/>
            <a:r>
              <a:rPr lang="en-US" dirty="0" smtClean="0"/>
              <a:t>Tools</a:t>
            </a:r>
          </a:p>
          <a:p>
            <a:pPr lvl="1"/>
            <a:r>
              <a:rPr lang="en-US" dirty="0" smtClean="0"/>
              <a:t>Connectivity</a:t>
            </a:r>
          </a:p>
          <a:p>
            <a:pPr lvl="1"/>
            <a:r>
              <a:rPr lang="en-US" dirty="0" smtClean="0"/>
              <a:t>Frameworks</a:t>
            </a:r>
          </a:p>
          <a:p>
            <a:endParaRPr lang="en-US" dirty="0" smtClean="0"/>
          </a:p>
          <a:p>
            <a:endParaRPr lang="en-US" dirty="0" smtClean="0"/>
          </a:p>
        </p:txBody>
      </p:sp>
    </p:spTree>
    <p:extLst>
      <p:ext uri="{BB962C8B-B14F-4D97-AF65-F5344CB8AC3E}">
        <p14:creationId xmlns:p14="http://schemas.microsoft.com/office/powerpoint/2010/main" val="241413915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Variations from SQL Server</a:t>
            </a:r>
            <a:endParaRPr lang="en-US" dirty="0"/>
          </a:p>
        </p:txBody>
      </p:sp>
      <p:sp>
        <p:nvSpPr>
          <p:cNvPr id="3" name="Content Placeholder 2"/>
          <p:cNvSpPr>
            <a:spLocks noGrp="1"/>
          </p:cNvSpPr>
          <p:nvPr>
            <p:ph type="body" sz="quarter" idx="10"/>
          </p:nvPr>
        </p:nvSpPr>
        <p:spPr>
          <a:xfrm>
            <a:off x="519114" y="1447800"/>
            <a:ext cx="11149012" cy="4370427"/>
          </a:xfrm>
        </p:spPr>
        <p:txBody>
          <a:bodyPr/>
          <a:lstStyle/>
          <a:p>
            <a:r>
              <a:rPr lang="en-US" dirty="0" smtClean="0"/>
              <a:t>Source database version</a:t>
            </a:r>
          </a:p>
          <a:p>
            <a:pPr lvl="1"/>
            <a:r>
              <a:rPr lang="en-US" dirty="0" smtClean="0"/>
              <a:t>SQL Azure based on SQL Server 2008</a:t>
            </a:r>
          </a:p>
          <a:p>
            <a:r>
              <a:rPr lang="en-US" dirty="0" smtClean="0"/>
              <a:t>Table design</a:t>
            </a:r>
          </a:p>
          <a:p>
            <a:pPr lvl="1"/>
            <a:r>
              <a:rPr lang="en-US" dirty="0" smtClean="0"/>
              <a:t>Clustered index required</a:t>
            </a:r>
          </a:p>
          <a:p>
            <a:pPr lvl="1"/>
            <a:r>
              <a:rPr lang="en-US" dirty="0" smtClean="0"/>
              <a:t>No physical/server configuration</a:t>
            </a:r>
          </a:p>
          <a:p>
            <a:r>
              <a:rPr lang="en-US" dirty="0" smtClean="0"/>
              <a:t>Features</a:t>
            </a:r>
          </a:p>
          <a:p>
            <a:pPr lvl="1"/>
            <a:r>
              <a:rPr lang="en-US" dirty="0" smtClean="0"/>
              <a:t>Some features not yet available</a:t>
            </a:r>
          </a:p>
          <a:p>
            <a:pPr lvl="1"/>
            <a:r>
              <a:rPr lang="en-US" dirty="0" smtClean="0"/>
              <a:t>E.g. Agent, Full-text, encryption, service broker, SQL CLR</a:t>
            </a:r>
          </a:p>
          <a:p>
            <a:pPr lvl="1"/>
            <a:endParaRPr lang="en-US" dirty="0" smtClean="0"/>
          </a:p>
        </p:txBody>
      </p:sp>
    </p:spTree>
    <p:extLst>
      <p:ext uri="{BB962C8B-B14F-4D97-AF65-F5344CB8AC3E}">
        <p14:creationId xmlns:p14="http://schemas.microsoft.com/office/powerpoint/2010/main" val="12298897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Connection Model</a:t>
            </a:r>
            <a:endParaRPr lang="en-US" dirty="0"/>
          </a:p>
        </p:txBody>
      </p:sp>
      <p:sp>
        <p:nvSpPr>
          <p:cNvPr id="3" name="Content Placeholder 2"/>
          <p:cNvSpPr>
            <a:spLocks noGrp="1"/>
          </p:cNvSpPr>
          <p:nvPr>
            <p:ph idx="1"/>
          </p:nvPr>
        </p:nvSpPr>
        <p:spPr>
          <a:xfrm>
            <a:off x="519113" y="1447801"/>
            <a:ext cx="11149013" cy="4645375"/>
          </a:xfrm>
        </p:spPr>
        <p:txBody>
          <a:bodyPr/>
          <a:lstStyle/>
          <a:p>
            <a:r>
              <a:rPr lang="en-US" sz="3700" dirty="0"/>
              <a:t>SQL Azure exposes native SQL Server TDS protocol</a:t>
            </a:r>
          </a:p>
          <a:p>
            <a:r>
              <a:rPr lang="en-US" sz="3700" dirty="0"/>
              <a:t>Use existing client libraries</a:t>
            </a:r>
          </a:p>
          <a:p>
            <a:pPr lvl="1"/>
            <a:r>
              <a:rPr lang="en-US" sz="3200" dirty="0"/>
              <a:t>ADO.NET, ODBC, PHP</a:t>
            </a:r>
          </a:p>
          <a:p>
            <a:r>
              <a:rPr lang="en-US" sz="3700" dirty="0"/>
              <a:t>Client libraries pre-installed in Windows Azure roles</a:t>
            </a:r>
          </a:p>
          <a:p>
            <a:r>
              <a:rPr lang="en-US" sz="3700" dirty="0"/>
              <a:t>Support for ASP.NET controls</a:t>
            </a:r>
          </a:p>
          <a:p>
            <a:r>
              <a:rPr lang="en-US" sz="3700" dirty="0" smtClean="0"/>
              <a:t>Applications connect </a:t>
            </a:r>
            <a:r>
              <a:rPr lang="en-US" sz="3700" dirty="0"/>
              <a:t>directly to a database</a:t>
            </a:r>
          </a:p>
          <a:p>
            <a:pPr lvl="1"/>
            <a:r>
              <a:rPr lang="en-US" sz="3200" dirty="0"/>
              <a:t>Cannot hop across DBs (no USE)</a:t>
            </a:r>
          </a:p>
        </p:txBody>
      </p:sp>
    </p:spTree>
    <p:extLst>
      <p:ext uri="{BB962C8B-B14F-4D97-AF65-F5344CB8AC3E}">
        <p14:creationId xmlns:p14="http://schemas.microsoft.com/office/powerpoint/2010/main" val="10614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a:t>
            </a:r>
            <a:endParaRPr lang="en-US" dirty="0"/>
          </a:p>
        </p:txBody>
      </p:sp>
      <p:sp>
        <p:nvSpPr>
          <p:cNvPr id="3" name="Content Placeholder 2"/>
          <p:cNvSpPr>
            <a:spLocks noGrp="1"/>
          </p:cNvSpPr>
          <p:nvPr>
            <p:ph idx="1"/>
          </p:nvPr>
        </p:nvSpPr>
        <p:spPr>
          <a:xfrm>
            <a:off x="519113" y="1447803"/>
            <a:ext cx="11149013" cy="3898503"/>
          </a:xfrm>
        </p:spPr>
        <p:txBody>
          <a:bodyPr/>
          <a:lstStyle/>
          <a:p>
            <a:r>
              <a:rPr lang="en-US" sz="3700" dirty="0"/>
              <a:t>Deploy via T-SQL scripts </a:t>
            </a:r>
            <a:endParaRPr lang="en-US" dirty="0"/>
          </a:p>
          <a:p>
            <a:r>
              <a:rPr lang="en-US" sz="3700" dirty="0"/>
              <a:t>Support for SQL Server Data-Tier Applications (DAC) feature</a:t>
            </a:r>
          </a:p>
          <a:p>
            <a:pPr lvl="1"/>
            <a:r>
              <a:rPr lang="en-US" sz="3200" dirty="0"/>
              <a:t>DACPAC is unit of deployment</a:t>
            </a:r>
          </a:p>
          <a:p>
            <a:pPr lvl="1"/>
            <a:r>
              <a:rPr lang="en-US" sz="3200" dirty="0"/>
              <a:t>Cloud or on-premise is a deployment time choice</a:t>
            </a:r>
          </a:p>
          <a:p>
            <a:r>
              <a:rPr lang="en-US" sz="3700" dirty="0"/>
              <a:t>Create Logical Server in same region as Windows Azure Affinity Group for code-near architecture</a:t>
            </a:r>
          </a:p>
        </p:txBody>
      </p:sp>
    </p:spTree>
    <p:extLst>
      <p:ext uri="{BB962C8B-B14F-4D97-AF65-F5344CB8AC3E}">
        <p14:creationId xmlns:p14="http://schemas.microsoft.com/office/powerpoint/2010/main" val="69250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3" name="Content Placeholder 2"/>
          <p:cNvSpPr>
            <a:spLocks noGrp="1"/>
          </p:cNvSpPr>
          <p:nvPr>
            <p:ph idx="1"/>
          </p:nvPr>
        </p:nvSpPr>
        <p:spPr>
          <a:xfrm>
            <a:off x="519113" y="1447800"/>
            <a:ext cx="11149013" cy="3217291"/>
          </a:xfrm>
        </p:spPr>
        <p:txBody>
          <a:bodyPr/>
          <a:lstStyle/>
          <a:p>
            <a:r>
              <a:rPr lang="en-US" sz="3700" dirty="0"/>
              <a:t>Uses regular SQL security model</a:t>
            </a:r>
          </a:p>
          <a:p>
            <a:pPr lvl="1"/>
            <a:r>
              <a:rPr lang="en-US" sz="3200" dirty="0"/>
              <a:t>Authenticate logins, map to users and roles</a:t>
            </a:r>
          </a:p>
          <a:p>
            <a:pPr lvl="1"/>
            <a:r>
              <a:rPr lang="en-US" sz="3200" dirty="0"/>
              <a:t>Authorize users and roles to SQL objects</a:t>
            </a:r>
            <a:br>
              <a:rPr lang="en-US" sz="3200" dirty="0"/>
            </a:br>
            <a:endParaRPr lang="en-US" sz="3200" dirty="0"/>
          </a:p>
          <a:p>
            <a:r>
              <a:rPr lang="en-US" sz="3700" dirty="0"/>
              <a:t>Support for standard SQL </a:t>
            </a:r>
            <a:r>
              <a:rPr lang="en-US" sz="3700" dirty="0" err="1"/>
              <a:t>Auth</a:t>
            </a:r>
            <a:r>
              <a:rPr lang="en-US" sz="3700" dirty="0"/>
              <a:t> logins</a:t>
            </a:r>
          </a:p>
          <a:p>
            <a:pPr lvl="1"/>
            <a:r>
              <a:rPr lang="en-US" sz="3200" dirty="0"/>
              <a:t>Username + password</a:t>
            </a:r>
          </a:p>
        </p:txBody>
      </p:sp>
    </p:spTree>
    <p:extLst>
      <p:ext uri="{BB962C8B-B14F-4D97-AF65-F5344CB8AC3E}">
        <p14:creationId xmlns:p14="http://schemas.microsoft.com/office/powerpoint/2010/main" val="104674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754326"/>
          </a:xfrm>
          <a:prstGeom prst="rect">
            <a:avLst/>
          </a:prstGeom>
          <a:noFill/>
        </p:spPr>
        <p:txBody>
          <a:bodyPr wrap="square" rtlCol="0">
            <a:spAutoFit/>
          </a:bodyPr>
          <a:lstStyle/>
          <a:p>
            <a:r>
              <a:rPr lang="en-US" sz="5400" dirty="0" smtClean="0"/>
              <a:t>Interacting with Cloud Storage from Windows 8</a:t>
            </a:r>
            <a:endParaRPr lang="en-US" sz="5400" dirty="0"/>
          </a:p>
        </p:txBody>
      </p:sp>
    </p:spTree>
    <p:extLst>
      <p:ext uri="{BB962C8B-B14F-4D97-AF65-F5344CB8AC3E}">
        <p14:creationId xmlns:p14="http://schemas.microsoft.com/office/powerpoint/2010/main" val="36118834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Secrets</a:t>
            </a:r>
            <a:endParaRPr lang="en-US" dirty="0"/>
          </a:p>
        </p:txBody>
      </p:sp>
      <p:sp>
        <p:nvSpPr>
          <p:cNvPr id="3" name="Text Placeholder 2"/>
          <p:cNvSpPr>
            <a:spLocks noGrp="1"/>
          </p:cNvSpPr>
          <p:nvPr>
            <p:ph type="body" sz="quarter" idx="10"/>
          </p:nvPr>
        </p:nvSpPr>
        <p:spPr>
          <a:xfrm>
            <a:off x="519112" y="1447799"/>
            <a:ext cx="11149013" cy="3964162"/>
          </a:xfrm>
        </p:spPr>
        <p:txBody>
          <a:bodyPr/>
          <a:lstStyle/>
          <a:p>
            <a:r>
              <a:rPr lang="en-US" dirty="0" smtClean="0"/>
              <a:t>Windows Azure</a:t>
            </a:r>
          </a:p>
          <a:p>
            <a:pPr lvl="1"/>
            <a:r>
              <a:rPr lang="en-US" dirty="0" smtClean="0"/>
              <a:t>Storage name</a:t>
            </a:r>
          </a:p>
          <a:p>
            <a:pPr lvl="1"/>
            <a:r>
              <a:rPr lang="en-US" dirty="0" smtClean="0"/>
              <a:t>Storage key</a:t>
            </a:r>
          </a:p>
          <a:p>
            <a:r>
              <a:rPr lang="en-US" dirty="0" smtClean="0"/>
              <a:t>SQL Azure</a:t>
            </a:r>
          </a:p>
          <a:p>
            <a:pPr lvl="1"/>
            <a:r>
              <a:rPr lang="en-US" dirty="0" smtClean="0"/>
              <a:t>Username</a:t>
            </a:r>
          </a:p>
          <a:p>
            <a:pPr lvl="1"/>
            <a:r>
              <a:rPr lang="en-US" dirty="0" smtClean="0"/>
              <a:t>Password</a:t>
            </a:r>
          </a:p>
          <a:p>
            <a:pPr marL="65087" indent="0">
              <a:buNone/>
            </a:pPr>
            <a:endParaRPr lang="en-US" dirty="0" smtClean="0"/>
          </a:p>
          <a:p>
            <a:pPr marL="65087" indent="0">
              <a:buNone/>
            </a:pPr>
            <a:r>
              <a:rPr lang="en-US" dirty="0" smtClean="0"/>
              <a:t>Once your share your secret, it’s no longer secret</a:t>
            </a:r>
            <a:endParaRPr lang="en-US" dirty="0"/>
          </a:p>
        </p:txBody>
      </p:sp>
    </p:spTree>
    <p:extLst>
      <p:ext uri="{BB962C8B-B14F-4D97-AF65-F5344CB8AC3E}">
        <p14:creationId xmlns:p14="http://schemas.microsoft.com/office/powerpoint/2010/main" val="335982355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20"/>
          <p:cNvSpPr/>
          <p:nvPr/>
        </p:nvSpPr>
        <p:spPr bwMode="auto">
          <a:xfrm>
            <a:off x="6492051" y="1074418"/>
            <a:ext cx="4752597" cy="3299874"/>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How do we keep secrets secret?</a:t>
            </a:r>
            <a:endParaRPr lang="en-US" dirty="0"/>
          </a:p>
        </p:txBody>
      </p:sp>
      <p:sp>
        <p:nvSpPr>
          <p:cNvPr id="3" name="Text Placeholder 2"/>
          <p:cNvSpPr>
            <a:spLocks noGrp="1"/>
          </p:cNvSpPr>
          <p:nvPr>
            <p:ph type="body" sz="quarter" idx="10"/>
          </p:nvPr>
        </p:nvSpPr>
        <p:spPr>
          <a:xfrm>
            <a:off x="519113" y="1447799"/>
            <a:ext cx="5843588" cy="3933384"/>
          </a:xfrm>
        </p:spPr>
        <p:txBody>
          <a:bodyPr/>
          <a:lstStyle/>
          <a:p>
            <a:pPr marL="0" indent="0">
              <a:buNone/>
            </a:pPr>
            <a:r>
              <a:rPr lang="en-US" sz="3600" dirty="0" smtClean="0"/>
              <a:t>Proxy the requests</a:t>
            </a:r>
            <a:endParaRPr lang="en-US" sz="3600" dirty="0"/>
          </a:p>
          <a:p>
            <a:endParaRPr lang="en-US" sz="3600" dirty="0" smtClean="0"/>
          </a:p>
          <a:p>
            <a:pPr marL="514350" indent="-514350">
              <a:buFont typeface="+mj-lt"/>
              <a:buAutoNum type="arabicPeriod"/>
            </a:pPr>
            <a:r>
              <a:rPr lang="en-US" sz="3600" dirty="0" smtClean="0"/>
              <a:t>Client sends data to web role</a:t>
            </a:r>
          </a:p>
          <a:p>
            <a:pPr marL="514350" indent="-514350">
              <a:buFont typeface="+mj-lt"/>
              <a:buAutoNum type="arabicPeriod"/>
            </a:pPr>
            <a:r>
              <a:rPr lang="en-US" sz="3600" dirty="0" smtClean="0"/>
              <a:t>Web role sends data to storage</a:t>
            </a:r>
          </a:p>
          <a:p>
            <a:endParaRPr lang="en-US" sz="3600" dirty="0"/>
          </a:p>
        </p:txBody>
      </p:sp>
      <p:sp>
        <p:nvSpPr>
          <p:cNvPr id="4" name="Rectangle 3"/>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cxnSp>
        <p:nvCxnSpPr>
          <p:cNvPr id="5" name="Straight Connector 4"/>
          <p:cNvCxnSpPr>
            <a:stCxn id="10" idx="1"/>
            <a:endCxn id="4" idx="2"/>
          </p:cNvCxnSpPr>
          <p:nvPr/>
        </p:nvCxnSpPr>
        <p:spPr>
          <a:xfrm flipH="1" flipV="1">
            <a:off x="8123144" y="3652950"/>
            <a:ext cx="1353229" cy="1828956"/>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cxnSp>
        <p:nvCxnSpPr>
          <p:cNvPr id="6" name="Curved Connector 5"/>
          <p:cNvCxnSpPr>
            <a:stCxn id="4" idx="0"/>
            <a:endCxn id="7" idx="1"/>
          </p:cNvCxnSpPr>
          <p:nvPr/>
        </p:nvCxnSpPr>
        <p:spPr>
          <a:xfrm rot="5400000" flipH="1" flipV="1">
            <a:off x="8624218" y="1487746"/>
            <a:ext cx="301531" cy="1303679"/>
          </a:xfrm>
          <a:prstGeom prst="curvedConnector2">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sp>
        <p:nvSpPr>
          <p:cNvPr id="7" name="Folded Corner 6"/>
          <p:cNvSpPr/>
          <p:nvPr/>
        </p:nvSpPr>
        <p:spPr bwMode="auto">
          <a:xfrm flipV="1">
            <a:off x="9426823" y="1379219"/>
            <a:ext cx="928139" cy="1219200"/>
          </a:xfrm>
          <a:prstGeom prst="foldedCorner">
            <a:avLst>
              <a:gd name="adj" fmla="val 4134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8" name="TextBox 7"/>
          <p:cNvSpPr txBox="1"/>
          <p:nvPr/>
        </p:nvSpPr>
        <p:spPr>
          <a:xfrm>
            <a:off x="8463764" y="468233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tx1"/>
                </a:solidFill>
              </a:rPr>
              <a:t>(1)</a:t>
            </a:r>
          </a:p>
        </p:txBody>
      </p:sp>
      <p:sp>
        <p:nvSpPr>
          <p:cNvPr id="9" name="TextBox 8"/>
          <p:cNvSpPr txBox="1"/>
          <p:nvPr/>
        </p:nvSpPr>
        <p:spPr>
          <a:xfrm>
            <a:off x="8439580" y="157566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(2)</a:t>
            </a:r>
          </a:p>
        </p:txBody>
      </p:sp>
      <p:grpSp>
        <p:nvGrpSpPr>
          <p:cNvPr id="16" name="Group 15"/>
          <p:cNvGrpSpPr/>
          <p:nvPr/>
        </p:nvGrpSpPr>
        <p:grpSpPr>
          <a:xfrm>
            <a:off x="9476373" y="4800606"/>
            <a:ext cx="685800" cy="1362600"/>
            <a:chOff x="9476373" y="4919137"/>
            <a:chExt cx="685800" cy="1362600"/>
          </a:xfrm>
        </p:grpSpPr>
        <p:sp>
          <p:nvSpPr>
            <p:cNvPr id="10" name="Rectangle 9"/>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11" name="Rectangle 10"/>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spTree>
    <p:extLst>
      <p:ext uri="{BB962C8B-B14F-4D97-AF65-F5344CB8AC3E}">
        <p14:creationId xmlns:p14="http://schemas.microsoft.com/office/powerpoint/2010/main" val="2665485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options?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3208616"/>
              </p:ext>
            </p:extLst>
          </p:nvPr>
        </p:nvGraphicFramePr>
        <p:xfrm>
          <a:off x="519113" y="1447796"/>
          <a:ext cx="11149012" cy="3462870"/>
        </p:xfrm>
        <a:graphic>
          <a:graphicData uri="http://schemas.openxmlformats.org/drawingml/2006/table">
            <a:tbl>
              <a:tblPr firstRow="1" bandRow="1">
                <a:tableStyleId>{5C22544A-7EE6-4342-B048-85BDC9FD1C3A}</a:tableStyleId>
              </a:tblPr>
              <a:tblGrid>
                <a:gridCol w="4713287"/>
                <a:gridCol w="2082800"/>
                <a:gridCol w="2167467"/>
                <a:gridCol w="2185458"/>
              </a:tblGrid>
              <a:tr h="577145">
                <a:tc>
                  <a:txBody>
                    <a:bodyPr/>
                    <a:lstStyle/>
                    <a:p>
                      <a:r>
                        <a:rPr lang="en-US" sz="2800" dirty="0" smtClean="0"/>
                        <a:t>Choices</a:t>
                      </a:r>
                      <a:endParaRPr lang="en-US" sz="2800" dirty="0"/>
                    </a:p>
                  </a:txBody>
                  <a:tcPr/>
                </a:tc>
                <a:tc>
                  <a:txBody>
                    <a:bodyPr/>
                    <a:lstStyle/>
                    <a:p>
                      <a:r>
                        <a:rPr lang="en-US" sz="2800" dirty="0" smtClean="0"/>
                        <a:t>Direct</a:t>
                      </a:r>
                      <a:endParaRPr lang="en-US" sz="2800" dirty="0"/>
                    </a:p>
                  </a:txBody>
                  <a:tcPr/>
                </a:tc>
                <a:tc>
                  <a:txBody>
                    <a:bodyPr/>
                    <a:lstStyle/>
                    <a:p>
                      <a:r>
                        <a:rPr lang="en-US" sz="2800" dirty="0" smtClean="0"/>
                        <a:t>Proxy</a:t>
                      </a:r>
                      <a:endParaRPr lang="en-US" sz="2800" dirty="0"/>
                    </a:p>
                  </a:txBody>
                  <a:tcPr/>
                </a:tc>
                <a:tc>
                  <a:txBody>
                    <a:bodyPr/>
                    <a:lstStyle/>
                    <a:p>
                      <a:r>
                        <a:rPr lang="en-US" sz="2800" dirty="0" smtClean="0"/>
                        <a:t>Other</a:t>
                      </a:r>
                      <a:endParaRPr lang="en-US" sz="2800" dirty="0"/>
                    </a:p>
                  </a:txBody>
                  <a:tcPr/>
                </a:tc>
              </a:tr>
              <a:tr h="577145">
                <a:tc>
                  <a:txBody>
                    <a:bodyPr/>
                    <a:lstStyle/>
                    <a:p>
                      <a:r>
                        <a:rPr lang="en-US" sz="2800" dirty="0" smtClean="0"/>
                        <a:t>Blob (private)</a:t>
                      </a:r>
                      <a:endParaRPr lang="en-US" sz="2800" dirty="0"/>
                    </a:p>
                  </a:txBody>
                  <a:tcPr/>
                </a:tc>
                <a:tc>
                  <a:txBody>
                    <a:bodyPr/>
                    <a:lstStyle/>
                    <a:p>
                      <a:r>
                        <a:rPr lang="en-US" sz="2800" dirty="0" smtClean="0"/>
                        <a:t>x</a:t>
                      </a:r>
                      <a:endParaRPr lang="en-US" sz="2800" dirty="0"/>
                    </a:p>
                  </a:txBody>
                  <a:tcPr/>
                </a:tc>
                <a:tc>
                  <a:txBody>
                    <a:bodyPr/>
                    <a:lstStyle/>
                    <a:p>
                      <a:r>
                        <a:rPr lang="en-US" sz="2800" dirty="0" smtClean="0"/>
                        <a:t>x</a:t>
                      </a:r>
                      <a:endParaRPr lang="en-US" sz="2800" dirty="0"/>
                    </a:p>
                  </a:txBody>
                  <a:tcPr/>
                </a:tc>
                <a:tc>
                  <a:txBody>
                    <a:bodyPr/>
                    <a:lstStyle/>
                    <a:p>
                      <a:r>
                        <a:rPr lang="en-US" sz="2800" dirty="0" smtClean="0"/>
                        <a:t>x (SAS)</a:t>
                      </a:r>
                      <a:endParaRPr lang="en-US" sz="2800" dirty="0"/>
                    </a:p>
                  </a:txBody>
                  <a:tcPr/>
                </a:tc>
              </a:tr>
              <a:tr h="577145">
                <a:tc>
                  <a:txBody>
                    <a:bodyPr/>
                    <a:lstStyle/>
                    <a:p>
                      <a:r>
                        <a:rPr lang="en-US" sz="2800" dirty="0" smtClean="0"/>
                        <a:t>Blob (public)</a:t>
                      </a:r>
                      <a:endParaRPr lang="en-US" sz="2800" dirty="0"/>
                    </a:p>
                  </a:txBody>
                  <a:tcPr/>
                </a:tc>
                <a:tc>
                  <a:txBody>
                    <a:bodyPr/>
                    <a:lstStyle/>
                    <a:p>
                      <a:r>
                        <a:rPr lang="en-US" sz="2800" dirty="0" smtClean="0"/>
                        <a:t>x</a:t>
                      </a:r>
                      <a:endParaRPr lang="en-US" sz="2800" dirty="0"/>
                    </a:p>
                  </a:txBody>
                  <a:tcPr/>
                </a:tc>
                <a:tc>
                  <a:txBody>
                    <a:bodyPr/>
                    <a:lstStyle/>
                    <a:p>
                      <a:r>
                        <a:rPr lang="en-US" sz="2800" dirty="0" smtClean="0"/>
                        <a:t>x (write)</a:t>
                      </a:r>
                      <a:endParaRPr lang="en-US" sz="2800" dirty="0"/>
                    </a:p>
                  </a:txBody>
                  <a:tcPr/>
                </a:tc>
                <a:tc>
                  <a:txBody>
                    <a:bodyPr/>
                    <a:lstStyle/>
                    <a:p>
                      <a:r>
                        <a:rPr lang="en-US" sz="2800" dirty="0" smtClean="0"/>
                        <a:t>x (read-only)</a:t>
                      </a:r>
                      <a:endParaRPr lang="en-US" sz="2800" dirty="0"/>
                    </a:p>
                  </a:txBody>
                  <a:tcPr/>
                </a:tc>
              </a:tr>
              <a:tr h="577145">
                <a:tc>
                  <a:txBody>
                    <a:bodyPr/>
                    <a:lstStyle/>
                    <a:p>
                      <a:r>
                        <a:rPr lang="en-US" sz="2800" dirty="0" smtClean="0"/>
                        <a:t>Table</a:t>
                      </a:r>
                      <a:endParaRPr lang="en-US" sz="2800" dirty="0"/>
                    </a:p>
                  </a:txBody>
                  <a:tcPr/>
                </a:tc>
                <a:tc>
                  <a:txBody>
                    <a:bodyPr/>
                    <a:lstStyle/>
                    <a:p>
                      <a:r>
                        <a:rPr lang="en-US" sz="2800" dirty="0" smtClean="0"/>
                        <a:t>x</a:t>
                      </a:r>
                      <a:endParaRPr lang="en-US" sz="2800" dirty="0"/>
                    </a:p>
                  </a:txBody>
                  <a:tcPr/>
                </a:tc>
                <a:tc>
                  <a:txBody>
                    <a:bodyPr/>
                    <a:lstStyle/>
                    <a:p>
                      <a:r>
                        <a:rPr lang="en-US" sz="2800" dirty="0" smtClean="0"/>
                        <a:t>x</a:t>
                      </a:r>
                      <a:endParaRPr lang="en-US" sz="2800" dirty="0"/>
                    </a:p>
                  </a:txBody>
                  <a:tcPr/>
                </a:tc>
                <a:tc>
                  <a:txBody>
                    <a:bodyPr/>
                    <a:lstStyle/>
                    <a:p>
                      <a:endParaRPr lang="en-US" sz="2800"/>
                    </a:p>
                  </a:txBody>
                  <a:tcPr/>
                </a:tc>
              </a:tr>
              <a:tr h="577145">
                <a:tc>
                  <a:txBody>
                    <a:bodyPr/>
                    <a:lstStyle/>
                    <a:p>
                      <a:r>
                        <a:rPr lang="en-US" sz="2800" dirty="0" smtClean="0"/>
                        <a:t>Queue</a:t>
                      </a:r>
                      <a:endParaRPr lang="en-US" sz="2800" dirty="0"/>
                    </a:p>
                  </a:txBody>
                  <a:tcPr/>
                </a:tc>
                <a:tc>
                  <a:txBody>
                    <a:bodyPr/>
                    <a:lstStyle/>
                    <a:p>
                      <a:r>
                        <a:rPr lang="en-US" sz="2800" dirty="0" smtClean="0"/>
                        <a:t>x</a:t>
                      </a:r>
                      <a:endParaRPr lang="en-US" sz="2800" dirty="0"/>
                    </a:p>
                  </a:txBody>
                  <a:tcPr/>
                </a:tc>
                <a:tc>
                  <a:txBody>
                    <a:bodyPr/>
                    <a:lstStyle/>
                    <a:p>
                      <a:r>
                        <a:rPr lang="en-US" sz="2800" dirty="0" smtClean="0"/>
                        <a:t>x</a:t>
                      </a:r>
                      <a:endParaRPr lang="en-US" sz="2800" dirty="0"/>
                    </a:p>
                  </a:txBody>
                  <a:tcPr/>
                </a:tc>
                <a:tc>
                  <a:txBody>
                    <a:bodyPr/>
                    <a:lstStyle/>
                    <a:p>
                      <a:endParaRPr lang="en-US" sz="2800"/>
                    </a:p>
                  </a:txBody>
                  <a:tcPr/>
                </a:tc>
              </a:tr>
              <a:tr h="577145">
                <a:tc>
                  <a:txBody>
                    <a:bodyPr/>
                    <a:lstStyle/>
                    <a:p>
                      <a:r>
                        <a:rPr lang="en-US" sz="2800" dirty="0" smtClean="0"/>
                        <a:t>Database</a:t>
                      </a:r>
                      <a:endParaRPr lang="en-US" sz="2800" dirty="0"/>
                    </a:p>
                  </a:txBody>
                  <a:tcPr/>
                </a:tc>
                <a:tc>
                  <a:txBody>
                    <a:bodyPr/>
                    <a:lstStyle/>
                    <a:p>
                      <a:endParaRPr lang="en-US" sz="2800" dirty="0"/>
                    </a:p>
                  </a:txBody>
                  <a:tcPr/>
                </a:tc>
                <a:tc>
                  <a:txBody>
                    <a:bodyPr/>
                    <a:lstStyle/>
                    <a:p>
                      <a:r>
                        <a:rPr lang="en-US" sz="2800" dirty="0" smtClean="0"/>
                        <a:t>x</a:t>
                      </a:r>
                      <a:endParaRPr lang="en-US" sz="2800" dirty="0"/>
                    </a:p>
                  </a:txBody>
                  <a:tcPr/>
                </a:tc>
                <a:tc>
                  <a:txBody>
                    <a:bodyPr/>
                    <a:lstStyle/>
                    <a:p>
                      <a:endParaRPr lang="en-US" sz="2800" dirty="0"/>
                    </a:p>
                  </a:txBody>
                  <a:tcPr/>
                </a:tc>
              </a:tr>
            </a:tbl>
          </a:graphicData>
        </a:graphic>
      </p:graphicFrame>
    </p:spTree>
    <p:extLst>
      <p:ext uri="{BB962C8B-B14F-4D97-AF65-F5344CB8AC3E}">
        <p14:creationId xmlns:p14="http://schemas.microsoft.com/office/powerpoint/2010/main" val="9362326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lean\Image5\Imag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595"/>
            <a:ext cx="12188824" cy="660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3277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Shared Access Signatures </a:t>
            </a:r>
            <a:endParaRPr lang="en-US" dirty="0"/>
          </a:p>
        </p:txBody>
      </p:sp>
      <p:sp>
        <p:nvSpPr>
          <p:cNvPr id="3" name="Text Placeholder 2"/>
          <p:cNvSpPr>
            <a:spLocks noGrp="1"/>
          </p:cNvSpPr>
          <p:nvPr>
            <p:ph type="body" sz="quarter" idx="10"/>
          </p:nvPr>
        </p:nvSpPr>
        <p:spPr>
          <a:xfrm>
            <a:off x="519113" y="1447799"/>
            <a:ext cx="5675948" cy="2511457"/>
          </a:xfrm>
        </p:spPr>
        <p:txBody>
          <a:bodyPr/>
          <a:lstStyle/>
          <a:p>
            <a:r>
              <a:rPr lang="en-US" dirty="0" smtClean="0"/>
              <a:t>Client makes request of Web Role for SAS</a:t>
            </a:r>
          </a:p>
          <a:p>
            <a:r>
              <a:rPr lang="en-US" dirty="0" smtClean="0"/>
              <a:t>Web Role sends client SAS</a:t>
            </a:r>
          </a:p>
          <a:p>
            <a:r>
              <a:rPr lang="en-US" dirty="0" smtClean="0"/>
              <a:t>Client makes request</a:t>
            </a:r>
          </a:p>
          <a:p>
            <a:r>
              <a:rPr lang="en-US" dirty="0" smtClean="0"/>
              <a:t>Client gets response</a:t>
            </a:r>
            <a:endParaRPr lang="en-US" dirty="0"/>
          </a:p>
        </p:txBody>
      </p:sp>
      <p:sp>
        <p:nvSpPr>
          <p:cNvPr id="14" name="Cloud 13"/>
          <p:cNvSpPr/>
          <p:nvPr/>
        </p:nvSpPr>
        <p:spPr bwMode="auto">
          <a:xfrm>
            <a:off x="6492051" y="1074418"/>
            <a:ext cx="4752597" cy="3299874"/>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 name="Rectangle 14"/>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cxnSp>
        <p:nvCxnSpPr>
          <p:cNvPr id="16" name="Straight Connector 15"/>
          <p:cNvCxnSpPr>
            <a:stCxn id="22" idx="1"/>
            <a:endCxn id="15" idx="2"/>
          </p:cNvCxnSpPr>
          <p:nvPr/>
        </p:nvCxnSpPr>
        <p:spPr>
          <a:xfrm flipH="1" flipV="1">
            <a:off x="8123144" y="3652950"/>
            <a:ext cx="1353229" cy="1828956"/>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sp>
        <p:nvSpPr>
          <p:cNvPr id="18" name="Folded Corner 17"/>
          <p:cNvSpPr/>
          <p:nvPr/>
        </p:nvSpPr>
        <p:spPr bwMode="auto">
          <a:xfrm flipV="1">
            <a:off x="9426823" y="1379219"/>
            <a:ext cx="928139" cy="1219200"/>
          </a:xfrm>
          <a:prstGeom prst="foldedCorner">
            <a:avLst>
              <a:gd name="adj" fmla="val 4134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19" name="TextBox 18"/>
          <p:cNvSpPr txBox="1"/>
          <p:nvPr/>
        </p:nvSpPr>
        <p:spPr>
          <a:xfrm>
            <a:off x="8446831" y="4678950"/>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tx1"/>
                </a:solidFill>
              </a:rPr>
              <a:t>(1)</a:t>
            </a:r>
          </a:p>
        </p:txBody>
      </p:sp>
      <p:sp>
        <p:nvSpPr>
          <p:cNvPr id="20" name="TextBox 19"/>
          <p:cNvSpPr txBox="1"/>
          <p:nvPr/>
        </p:nvSpPr>
        <p:spPr>
          <a:xfrm>
            <a:off x="8792391" y="3724067"/>
            <a:ext cx="386324"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(2)</a:t>
            </a:r>
          </a:p>
        </p:txBody>
      </p:sp>
      <p:grpSp>
        <p:nvGrpSpPr>
          <p:cNvPr id="21" name="Group 20"/>
          <p:cNvGrpSpPr/>
          <p:nvPr/>
        </p:nvGrpSpPr>
        <p:grpSpPr>
          <a:xfrm>
            <a:off x="9476373" y="4800606"/>
            <a:ext cx="685800" cy="1362600"/>
            <a:chOff x="9476373" y="4919137"/>
            <a:chExt cx="685800" cy="1362600"/>
          </a:xfrm>
        </p:grpSpPr>
        <p:sp>
          <p:nvSpPr>
            <p:cNvPr id="22" name="Rectangle 21"/>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23" name="Rectangle 22"/>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cxnSp>
        <p:nvCxnSpPr>
          <p:cNvPr id="24" name="Straight Connector 23"/>
          <p:cNvCxnSpPr/>
          <p:nvPr/>
        </p:nvCxnSpPr>
        <p:spPr>
          <a:xfrm flipH="1" flipV="1">
            <a:off x="8396624" y="3652951"/>
            <a:ext cx="1030199" cy="1427705"/>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cxnSp>
        <p:nvCxnSpPr>
          <p:cNvPr id="26" name="Straight Connector 25"/>
          <p:cNvCxnSpPr/>
          <p:nvPr/>
        </p:nvCxnSpPr>
        <p:spPr>
          <a:xfrm flipV="1">
            <a:off x="9683809" y="2598419"/>
            <a:ext cx="0" cy="2202187"/>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cxnSp>
        <p:nvCxnSpPr>
          <p:cNvPr id="29" name="Straight Connector 28"/>
          <p:cNvCxnSpPr/>
          <p:nvPr/>
        </p:nvCxnSpPr>
        <p:spPr>
          <a:xfrm flipV="1">
            <a:off x="9937807" y="2598422"/>
            <a:ext cx="0" cy="2202187"/>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sp>
        <p:nvSpPr>
          <p:cNvPr id="33" name="TextBox 32"/>
          <p:cNvSpPr txBox="1"/>
          <p:nvPr/>
        </p:nvSpPr>
        <p:spPr>
          <a:xfrm>
            <a:off x="9194206" y="2971650"/>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(3)</a:t>
            </a:r>
          </a:p>
        </p:txBody>
      </p:sp>
      <p:sp>
        <p:nvSpPr>
          <p:cNvPr id="34" name="TextBox 33"/>
          <p:cNvSpPr txBox="1"/>
          <p:nvPr/>
        </p:nvSpPr>
        <p:spPr>
          <a:xfrm>
            <a:off x="10035174" y="3142581"/>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(4)</a:t>
            </a:r>
          </a:p>
        </p:txBody>
      </p:sp>
    </p:spTree>
    <p:extLst>
      <p:ext uri="{BB962C8B-B14F-4D97-AF65-F5344CB8AC3E}">
        <p14:creationId xmlns:p14="http://schemas.microsoft.com/office/powerpoint/2010/main" val="4012454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3"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20"/>
          <p:cNvSpPr/>
          <p:nvPr/>
        </p:nvSpPr>
        <p:spPr bwMode="auto">
          <a:xfrm>
            <a:off x="6492051" y="1074418"/>
            <a:ext cx="4752597" cy="3299874"/>
          </a:xfrm>
          <a:prstGeom prst="cloud">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SQL Azure</a:t>
            </a:r>
            <a:endParaRPr lang="en-US" dirty="0"/>
          </a:p>
        </p:txBody>
      </p:sp>
      <p:sp>
        <p:nvSpPr>
          <p:cNvPr id="3" name="Text Placeholder 2"/>
          <p:cNvSpPr>
            <a:spLocks noGrp="1"/>
          </p:cNvSpPr>
          <p:nvPr>
            <p:ph type="body" sz="quarter" idx="10"/>
          </p:nvPr>
        </p:nvSpPr>
        <p:spPr>
          <a:xfrm>
            <a:off x="519113" y="1447799"/>
            <a:ext cx="5790248" cy="3496342"/>
          </a:xfrm>
        </p:spPr>
        <p:txBody>
          <a:bodyPr/>
          <a:lstStyle/>
          <a:p>
            <a:r>
              <a:rPr lang="en-US" dirty="0" smtClean="0"/>
              <a:t>Client sends request to proxy</a:t>
            </a:r>
          </a:p>
          <a:p>
            <a:r>
              <a:rPr lang="en-US" dirty="0" smtClean="0"/>
              <a:t>Proxy makes SQL call against SQL Azure</a:t>
            </a:r>
          </a:p>
          <a:p>
            <a:r>
              <a:rPr lang="en-US" dirty="0" smtClean="0"/>
              <a:t>SQL Azure returns a response</a:t>
            </a:r>
          </a:p>
          <a:p>
            <a:r>
              <a:rPr lang="en-US" dirty="0" smtClean="0"/>
              <a:t>Proxy returns response to device</a:t>
            </a:r>
          </a:p>
          <a:p>
            <a:endParaRPr lang="en-US" dirty="0"/>
          </a:p>
        </p:txBody>
      </p:sp>
      <p:sp>
        <p:nvSpPr>
          <p:cNvPr id="4" name="Rectangle 3"/>
          <p:cNvSpPr/>
          <p:nvPr/>
        </p:nvSpPr>
        <p:spPr>
          <a:xfrm>
            <a:off x="7611901" y="2290350"/>
            <a:ext cx="1022486"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Web</a:t>
            </a:r>
          </a:p>
          <a:p>
            <a:pPr algn="ctr" defTabSz="914099" fontAlgn="base">
              <a:spcBef>
                <a:spcPct val="0"/>
              </a:spcBef>
              <a:spcAft>
                <a:spcPct val="0"/>
              </a:spcAft>
            </a:pPr>
            <a:r>
              <a:rPr lang="en-US" sz="2800" dirty="0" smtClean="0">
                <a:solidFill>
                  <a:schemeClr val="bg1"/>
                </a:solidFill>
              </a:rPr>
              <a:t>Role</a:t>
            </a:r>
          </a:p>
        </p:txBody>
      </p:sp>
      <p:cxnSp>
        <p:nvCxnSpPr>
          <p:cNvPr id="5" name="Straight Connector 4"/>
          <p:cNvCxnSpPr>
            <a:stCxn id="10" idx="1"/>
            <a:endCxn id="4" idx="2"/>
          </p:cNvCxnSpPr>
          <p:nvPr/>
        </p:nvCxnSpPr>
        <p:spPr>
          <a:xfrm flipH="1" flipV="1">
            <a:off x="8123144" y="3652950"/>
            <a:ext cx="1353229" cy="1828956"/>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sp>
        <p:nvSpPr>
          <p:cNvPr id="8" name="TextBox 7"/>
          <p:cNvSpPr txBox="1"/>
          <p:nvPr/>
        </p:nvSpPr>
        <p:spPr>
          <a:xfrm>
            <a:off x="8463764" y="468233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tx1"/>
                </a:solidFill>
              </a:rPr>
              <a:t>(1)</a:t>
            </a:r>
          </a:p>
        </p:txBody>
      </p:sp>
      <p:sp>
        <p:nvSpPr>
          <p:cNvPr id="9" name="TextBox 8"/>
          <p:cNvSpPr txBox="1"/>
          <p:nvPr/>
        </p:nvSpPr>
        <p:spPr>
          <a:xfrm>
            <a:off x="8553880" y="1644243"/>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(2)</a:t>
            </a:r>
          </a:p>
        </p:txBody>
      </p:sp>
      <p:grpSp>
        <p:nvGrpSpPr>
          <p:cNvPr id="16" name="Group 15"/>
          <p:cNvGrpSpPr/>
          <p:nvPr/>
        </p:nvGrpSpPr>
        <p:grpSpPr>
          <a:xfrm>
            <a:off x="9476373" y="4800606"/>
            <a:ext cx="685800" cy="1362600"/>
            <a:chOff x="9476373" y="4919137"/>
            <a:chExt cx="685800" cy="1362600"/>
          </a:xfrm>
        </p:grpSpPr>
        <p:sp>
          <p:nvSpPr>
            <p:cNvPr id="10" name="Rectangle 9"/>
            <p:cNvSpPr/>
            <p:nvPr/>
          </p:nvSpPr>
          <p:spPr>
            <a:xfrm>
              <a:off x="9476373" y="4919137"/>
              <a:ext cx="685800" cy="1362600"/>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sp>
          <p:nvSpPr>
            <p:cNvPr id="11" name="Rectangle 10"/>
            <p:cNvSpPr/>
            <p:nvPr/>
          </p:nvSpPr>
          <p:spPr>
            <a:xfrm>
              <a:off x="9552573" y="5049175"/>
              <a:ext cx="533400" cy="9112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chemeClr val="bg1"/>
                </a:solidFill>
              </a:endParaRPr>
            </a:p>
          </p:txBody>
        </p:sp>
      </p:grpSp>
      <p:cxnSp>
        <p:nvCxnSpPr>
          <p:cNvPr id="22" name="Straight Connector 21"/>
          <p:cNvCxnSpPr/>
          <p:nvPr/>
        </p:nvCxnSpPr>
        <p:spPr>
          <a:xfrm flipV="1">
            <a:off x="8634387" y="1745386"/>
            <a:ext cx="792436" cy="853033"/>
          </a:xfrm>
          <a:prstGeom prst="line">
            <a:avLst/>
          </a:prstGeom>
          <a:ln w="50800">
            <a:solidFill>
              <a:schemeClr val="accent4">
                <a:lumMod val="75000"/>
              </a:schemeClr>
            </a:solidFill>
            <a:tailEnd type="arrow"/>
          </a:ln>
        </p:spPr>
        <p:style>
          <a:lnRef idx="2">
            <a:schemeClr val="accent4"/>
          </a:lnRef>
          <a:fillRef idx="1">
            <a:schemeClr val="lt1"/>
          </a:fillRef>
          <a:effectRef idx="0">
            <a:schemeClr val="accent4"/>
          </a:effectRef>
          <a:fontRef idx="minor">
            <a:schemeClr val="dk1"/>
          </a:fontRef>
        </p:style>
      </p:cxnSp>
      <p:cxnSp>
        <p:nvCxnSpPr>
          <p:cNvPr id="24" name="Straight Connector 23"/>
          <p:cNvCxnSpPr/>
          <p:nvPr/>
        </p:nvCxnSpPr>
        <p:spPr>
          <a:xfrm flipV="1">
            <a:off x="8649627" y="2034946"/>
            <a:ext cx="792436" cy="853033"/>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sp>
        <p:nvSpPr>
          <p:cNvPr id="25" name="TextBox 24"/>
          <p:cNvSpPr txBox="1"/>
          <p:nvPr/>
        </p:nvSpPr>
        <p:spPr>
          <a:xfrm>
            <a:off x="9029041" y="2598419"/>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(3)</a:t>
            </a:r>
          </a:p>
        </p:txBody>
      </p:sp>
      <p:sp>
        <p:nvSpPr>
          <p:cNvPr id="26" name="TextBox 25"/>
          <p:cNvSpPr txBox="1"/>
          <p:nvPr/>
        </p:nvSpPr>
        <p:spPr>
          <a:xfrm>
            <a:off x="8792391" y="3724067"/>
            <a:ext cx="411972" cy="430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r>
              <a:rPr lang="en-US" sz="2800" dirty="0" smtClean="0">
                <a:solidFill>
                  <a:schemeClr val="bg1"/>
                </a:solidFill>
              </a:rPr>
              <a:t>(4)</a:t>
            </a:r>
          </a:p>
        </p:txBody>
      </p:sp>
      <p:cxnSp>
        <p:nvCxnSpPr>
          <p:cNvPr id="27" name="Straight Connector 26"/>
          <p:cNvCxnSpPr/>
          <p:nvPr/>
        </p:nvCxnSpPr>
        <p:spPr>
          <a:xfrm flipH="1" flipV="1">
            <a:off x="8396624" y="3652951"/>
            <a:ext cx="1030199" cy="1427705"/>
          </a:xfrm>
          <a:prstGeom prst="line">
            <a:avLst/>
          </a:prstGeom>
          <a:ln w="50800">
            <a:solidFill>
              <a:schemeClr val="accent4">
                <a:lumMod val="75000"/>
              </a:schemeClr>
            </a:solidFill>
            <a:headEnd type="arrow"/>
            <a:tailEnd type="none"/>
          </a:ln>
        </p:spPr>
        <p:style>
          <a:lnRef idx="2">
            <a:schemeClr val="accent4"/>
          </a:lnRef>
          <a:fillRef idx="1">
            <a:schemeClr val="lt1"/>
          </a:fillRef>
          <a:effectRef idx="0">
            <a:schemeClr val="accent4"/>
          </a:effectRef>
          <a:fontRef idx="minor">
            <a:schemeClr val="dk1"/>
          </a:fontRef>
        </p:style>
      </p:cxnSp>
      <p:sp>
        <p:nvSpPr>
          <p:cNvPr id="28" name="Can 27"/>
          <p:cNvSpPr/>
          <p:nvPr/>
        </p:nvSpPr>
        <p:spPr bwMode="auto">
          <a:xfrm>
            <a:off x="9429200" y="1463222"/>
            <a:ext cx="732973" cy="998240"/>
          </a:xfrm>
          <a:prstGeom prst="can">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a:solidFill>
                  <a:schemeClr val="accent4"/>
                </a:solidFill>
              </a:ln>
              <a:solidFill>
                <a:schemeClr val="accent4"/>
              </a:solidFill>
            </a:endParaRPr>
          </a:p>
        </p:txBody>
      </p:sp>
      <p:sp>
        <p:nvSpPr>
          <p:cNvPr id="18" name="Rectangle 17"/>
          <p:cNvSpPr/>
          <p:nvPr/>
        </p:nvSpPr>
        <p:spPr bwMode="auto">
          <a:xfrm>
            <a:off x="5283199" y="5123543"/>
            <a:ext cx="6905625"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a:gradFill>
                  <a:gsLst>
                    <a:gs pos="0">
                      <a:schemeClr val="tx1"/>
                    </a:gs>
                    <a:gs pos="100000">
                      <a:schemeClr val="tx1"/>
                    </a:gs>
                  </a:gsLst>
                  <a:lin ang="5400000" scaled="0"/>
                </a:gradFill>
              </a:rPr>
              <a:t>Building device &amp; cloud apps</a:t>
            </a:r>
          </a:p>
          <a:p>
            <a:pPr lvl="1" defTabSz="914099" fontAlgn="base">
              <a:spcBef>
                <a:spcPct val="0"/>
              </a:spcBef>
              <a:spcAft>
                <a:spcPct val="0"/>
              </a:spcAft>
            </a:pPr>
            <a:r>
              <a:rPr lang="en-US" sz="2200" dirty="0">
                <a:gradFill>
                  <a:gsLst>
                    <a:gs pos="0">
                      <a:schemeClr val="tx1"/>
                    </a:gs>
                    <a:gs pos="100000">
                      <a:schemeClr val="tx1"/>
                    </a:gs>
                  </a:gsLst>
                  <a:lin ang="5400000" scaled="0"/>
                </a:gradFill>
              </a:rPr>
              <a:t>Wade Wegner</a:t>
            </a:r>
          </a:p>
          <a:p>
            <a:pPr lvl="1" defTabSz="914099" fontAlgn="base">
              <a:spcBef>
                <a:spcPct val="0"/>
              </a:spcBef>
              <a:spcAft>
                <a:spcPct val="0"/>
              </a:spcAft>
            </a:pPr>
            <a:r>
              <a:rPr lang="en-US" sz="2200" dirty="0">
                <a:gradFill>
                  <a:gsLst>
                    <a:gs pos="0">
                      <a:schemeClr val="tx1"/>
                    </a:gs>
                    <a:gs pos="100000">
                      <a:schemeClr val="tx1"/>
                    </a:gs>
                  </a:gsLst>
                  <a:lin ang="5400000" scaled="0"/>
                </a:gradFill>
              </a:rPr>
              <a:t>SAC-868T</a:t>
            </a:r>
          </a:p>
          <a:p>
            <a:pPr lvl="1" defTabSz="914099" fontAlgn="base">
              <a:spcBef>
                <a:spcPct val="0"/>
              </a:spcBef>
              <a:spcAft>
                <a:spcPct val="0"/>
              </a:spcAft>
            </a:pPr>
            <a:r>
              <a:rPr lang="en-US" sz="2200" dirty="0">
                <a:gradFill>
                  <a:gsLst>
                    <a:gs pos="0">
                      <a:schemeClr val="tx1"/>
                    </a:gs>
                    <a:gs pos="100000">
                      <a:schemeClr val="tx1"/>
                    </a:gs>
                  </a:gsLst>
                  <a:lin ang="5400000" scaled="0"/>
                </a:gradFill>
              </a:rPr>
              <a:t>September 15, 2011 from 2:30PM to 3:30PM</a:t>
            </a: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4867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P spid="26" grpId="0"/>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MVC Controller</a:t>
            </a:r>
            <a:endParaRPr lang="en-US" dirty="0"/>
          </a:p>
        </p:txBody>
      </p:sp>
      <p:sp>
        <p:nvSpPr>
          <p:cNvPr id="5" name="Text Placeholder 2"/>
          <p:cNvSpPr>
            <a:spLocks noGrp="1"/>
          </p:cNvSpPr>
          <p:nvPr>
            <p:ph type="body" sz="quarter" idx="10"/>
          </p:nvPr>
        </p:nvSpPr>
        <p:spPr>
          <a:xfrm>
            <a:off x="519112" y="1100959"/>
            <a:ext cx="11149012" cy="5016758"/>
          </a:xfrm>
        </p:spPr>
        <p:txBody>
          <a:bodyPr/>
          <a:lstStyle/>
          <a:p>
            <a:pPr>
              <a:spcBef>
                <a:spcPts val="0"/>
              </a:spcBef>
            </a:pPr>
            <a:r>
              <a:rPr lang="en-US" sz="2000" dirty="0" smtClean="0">
                <a:latin typeface="Consolas"/>
                <a:ea typeface="Calibri"/>
              </a:rPr>
              <a:t>[</a:t>
            </a:r>
            <a:r>
              <a:rPr lang="en-US" sz="2000" dirty="0" err="1">
                <a:solidFill>
                  <a:srgbClr val="2B91AF"/>
                </a:solidFill>
                <a:latin typeface="Consolas"/>
                <a:ea typeface="Calibri"/>
              </a:rPr>
              <a:t>OutputCache</a:t>
            </a:r>
            <a:r>
              <a:rPr lang="en-US" sz="2000" dirty="0">
                <a:latin typeface="Consolas"/>
                <a:ea typeface="Calibri"/>
              </a:rPr>
              <a:t>(Duration = 0, </a:t>
            </a:r>
            <a:r>
              <a:rPr lang="en-US" sz="2000" dirty="0" err="1">
                <a:latin typeface="Consolas"/>
                <a:ea typeface="Calibri"/>
              </a:rPr>
              <a:t>NoStore</a:t>
            </a:r>
            <a:r>
              <a:rPr lang="en-US" sz="2000" dirty="0">
                <a:latin typeface="Consolas"/>
                <a:ea typeface="Calibri"/>
              </a:rPr>
              <a:t> = </a:t>
            </a:r>
            <a:r>
              <a:rPr lang="en-US" sz="2000" dirty="0">
                <a:solidFill>
                  <a:srgbClr val="0000FF"/>
                </a:solidFill>
                <a:latin typeface="Consolas"/>
                <a:ea typeface="Calibri"/>
              </a:rPr>
              <a:t>true</a:t>
            </a:r>
            <a:r>
              <a:rPr lang="en-US" sz="2000" dirty="0">
                <a:latin typeface="Consolas"/>
                <a:ea typeface="Calibri"/>
              </a:rPr>
              <a:t>, </a:t>
            </a:r>
            <a:r>
              <a:rPr lang="en-US" sz="2000" dirty="0" err="1">
                <a:latin typeface="Consolas"/>
                <a:ea typeface="Calibri"/>
              </a:rPr>
              <a:t>VaryByParam</a:t>
            </a:r>
            <a:r>
              <a:rPr lang="en-US" sz="2000" dirty="0">
                <a:latin typeface="Consolas"/>
                <a:ea typeface="Calibri"/>
              </a:rPr>
              <a:t> = </a:t>
            </a:r>
            <a:r>
              <a:rPr lang="en-US" sz="2000" dirty="0">
                <a:solidFill>
                  <a:srgbClr val="A31515"/>
                </a:solidFill>
                <a:latin typeface="Consolas"/>
                <a:ea typeface="Calibri"/>
              </a:rPr>
              <a:t>"*"</a:t>
            </a:r>
            <a:r>
              <a:rPr lang="en-US" sz="2000" dirty="0">
                <a:latin typeface="Consolas"/>
                <a:ea typeface="Calibri"/>
              </a:rPr>
              <a:t>, Location = </a:t>
            </a:r>
            <a:r>
              <a:rPr lang="en-US" sz="2000" dirty="0" err="1">
                <a:solidFill>
                  <a:srgbClr val="2B91AF"/>
                </a:solidFill>
                <a:latin typeface="Consolas"/>
                <a:ea typeface="Calibri"/>
              </a:rPr>
              <a:t>OutputCacheLocation</a:t>
            </a:r>
            <a:r>
              <a:rPr lang="en-US" sz="2000" dirty="0" err="1">
                <a:latin typeface="Consolas"/>
                <a:ea typeface="Calibri"/>
              </a:rPr>
              <a:t>.None</a:t>
            </a:r>
            <a:r>
              <a:rPr lang="en-US" sz="2000" dirty="0">
                <a:latin typeface="Consolas"/>
                <a:ea typeface="Calibri"/>
              </a:rPr>
              <a:t>)]</a:t>
            </a:r>
            <a:endParaRPr lang="en-US" sz="2800" dirty="0">
              <a:latin typeface="Calibri"/>
              <a:ea typeface="Calibri"/>
            </a:endParaRPr>
          </a:p>
          <a:p>
            <a:pPr>
              <a:spcBef>
                <a:spcPts val="0"/>
              </a:spcBef>
            </a:pPr>
            <a:r>
              <a:rPr lang="en-US" sz="2000" dirty="0" smtClean="0">
                <a:solidFill>
                  <a:srgbClr val="0000FF"/>
                </a:solidFill>
                <a:latin typeface="Consolas"/>
                <a:ea typeface="Calibri"/>
              </a:rPr>
              <a:t>public</a:t>
            </a:r>
            <a:r>
              <a:rPr lang="en-US" sz="2000" dirty="0" smtClean="0">
                <a:latin typeface="Consolas"/>
                <a:ea typeface="Calibri"/>
              </a:rPr>
              <a:t> </a:t>
            </a:r>
            <a:r>
              <a:rPr lang="en-US" sz="2000" dirty="0" err="1">
                <a:solidFill>
                  <a:srgbClr val="2B91AF"/>
                </a:solidFill>
                <a:latin typeface="Consolas"/>
                <a:ea typeface="Calibri"/>
              </a:rPr>
              <a:t>JsonResult</a:t>
            </a:r>
            <a:r>
              <a:rPr lang="en-US" sz="2000" dirty="0">
                <a:latin typeface="Consolas"/>
                <a:ea typeface="Calibri"/>
              </a:rPr>
              <a:t> </a:t>
            </a:r>
            <a:r>
              <a:rPr lang="en-US" sz="2000" dirty="0" err="1">
                <a:latin typeface="Consolas"/>
                <a:ea typeface="Calibri"/>
              </a:rPr>
              <a:t>GetRandomCompliment</a:t>
            </a:r>
            <a:r>
              <a:rPr lang="en-US" sz="2000" dirty="0">
                <a:latin typeface="Consolas"/>
                <a:ea typeface="Calibri"/>
              </a:rPr>
              <a:t>()</a:t>
            </a:r>
            <a:endParaRPr lang="en-US" sz="2800" dirty="0">
              <a:latin typeface="Calibri"/>
              <a:ea typeface="Calibri"/>
            </a:endParaRPr>
          </a:p>
          <a:p>
            <a:pPr>
              <a:spcBef>
                <a:spcPts val="0"/>
              </a:spcBef>
            </a:pPr>
            <a:r>
              <a:rPr lang="en-US" sz="2000" dirty="0" smtClean="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err="1">
                <a:solidFill>
                  <a:srgbClr val="0000FF"/>
                </a:solidFill>
                <a:latin typeface="Consolas"/>
                <a:ea typeface="Calibri"/>
              </a:rPr>
              <a:t>var</a:t>
            </a:r>
            <a:r>
              <a:rPr lang="en-US" sz="2000" dirty="0">
                <a:latin typeface="Consolas"/>
                <a:ea typeface="Calibri"/>
              </a:rPr>
              <a:t> account = </a:t>
            </a:r>
            <a:r>
              <a:rPr lang="en-US" sz="2000" dirty="0" err="1">
                <a:solidFill>
                  <a:srgbClr val="2B91AF"/>
                </a:solidFill>
                <a:latin typeface="Consolas"/>
                <a:ea typeface="Calibri"/>
              </a:rPr>
              <a:t>CloudStorageAccount</a:t>
            </a:r>
            <a:r>
              <a:rPr lang="en-US" sz="2000" dirty="0" err="1">
                <a:latin typeface="Consolas"/>
                <a:ea typeface="Calibri"/>
              </a:rPr>
              <a:t>.Parse</a:t>
            </a:r>
            <a:r>
              <a:rPr lang="en-US" sz="2000" dirty="0">
                <a:latin typeface="Consolas"/>
                <a:ea typeface="Calibri"/>
              </a:rPr>
              <a:t>(</a:t>
            </a:r>
            <a:r>
              <a:rPr lang="en-US" sz="2000" dirty="0" err="1">
                <a:solidFill>
                  <a:srgbClr val="2B91AF"/>
                </a:solidFill>
                <a:latin typeface="Consolas"/>
                <a:ea typeface="Calibri"/>
              </a:rPr>
              <a:t>RoleEnvironment</a:t>
            </a:r>
            <a:r>
              <a:rPr lang="en-US" sz="2000" dirty="0" err="1">
                <a:latin typeface="Consolas"/>
                <a:ea typeface="Calibri"/>
              </a:rPr>
              <a:t>.GetConfigurationSettingValue</a:t>
            </a:r>
            <a:r>
              <a:rPr lang="en-US" sz="2000" dirty="0">
                <a:latin typeface="Consolas"/>
                <a:ea typeface="Calibri"/>
              </a:rPr>
              <a:t>(</a:t>
            </a:r>
            <a:r>
              <a:rPr lang="en-US" sz="2000" dirty="0">
                <a:solidFill>
                  <a:srgbClr val="A31515"/>
                </a:solidFill>
                <a:latin typeface="Consolas"/>
                <a:ea typeface="Calibri"/>
              </a:rPr>
              <a:t>"</a:t>
            </a:r>
            <a:r>
              <a:rPr lang="en-US" sz="2000" dirty="0" err="1">
                <a:solidFill>
                  <a:srgbClr val="A31515"/>
                </a:solidFill>
                <a:latin typeface="Consolas"/>
                <a:ea typeface="Calibri"/>
              </a:rPr>
              <a:t>DataConnectionString</a:t>
            </a:r>
            <a:r>
              <a:rPr lang="en-US" sz="2000" dirty="0">
                <a:solidFill>
                  <a:srgbClr val="A31515"/>
                </a:solidFill>
                <a:latin typeface="Consolas"/>
                <a:ea typeface="Calibri"/>
              </a:rPr>
              <a:t>"</a:t>
            </a:r>
            <a:r>
              <a:rPr lang="en-US" sz="2000" dirty="0">
                <a:latin typeface="Consolas"/>
                <a:ea typeface="Calibri"/>
              </a:rPr>
              <a:t>));</a:t>
            </a:r>
            <a:endParaRPr lang="en-US" sz="2800" dirty="0">
              <a:latin typeface="Calibri"/>
              <a:ea typeface="Calibri"/>
            </a:endParaRPr>
          </a:p>
          <a:p>
            <a:pPr>
              <a:spcBef>
                <a:spcPts val="0"/>
              </a:spcBef>
            </a:pPr>
            <a:endParaRPr lang="en-US" sz="2000" dirty="0" smtClean="0">
              <a:latin typeface="Consolas"/>
              <a:ea typeface="Calibri"/>
            </a:endParaRPr>
          </a:p>
          <a:p>
            <a:pPr>
              <a:spcBef>
                <a:spcPts val="0"/>
              </a:spcBef>
            </a:pPr>
            <a:r>
              <a:rPr lang="en-US" sz="2000" dirty="0">
                <a:latin typeface="Consolas"/>
                <a:ea typeface="Calibri"/>
              </a:rPr>
              <a:t>    </a:t>
            </a:r>
            <a:r>
              <a:rPr lang="en-US" sz="2000" dirty="0" err="1">
                <a:solidFill>
                  <a:srgbClr val="0000FF"/>
                </a:solidFill>
                <a:latin typeface="Consolas"/>
                <a:ea typeface="Calibri"/>
              </a:rPr>
              <a:t>var</a:t>
            </a:r>
            <a:r>
              <a:rPr lang="en-US" sz="2000" dirty="0">
                <a:latin typeface="Consolas"/>
                <a:ea typeface="Calibri"/>
              </a:rPr>
              <a:t> </a:t>
            </a:r>
            <a:r>
              <a:rPr lang="en-US" sz="2000" dirty="0" err="1">
                <a:latin typeface="Consolas"/>
                <a:ea typeface="Calibri"/>
              </a:rPr>
              <a:t>ctx</a:t>
            </a:r>
            <a:r>
              <a:rPr lang="en-US" sz="2000" dirty="0">
                <a:latin typeface="Consolas"/>
                <a:ea typeface="Calibri"/>
              </a:rPr>
              <a:t> = </a:t>
            </a:r>
            <a:r>
              <a:rPr lang="en-US" sz="2000" dirty="0" err="1">
                <a:latin typeface="Consolas"/>
                <a:ea typeface="Calibri"/>
              </a:rPr>
              <a:t>account.CreateCloudTableClient</a:t>
            </a:r>
            <a:r>
              <a:rPr lang="en-US" sz="2000" dirty="0">
                <a:latin typeface="Consolas"/>
                <a:ea typeface="Calibri"/>
              </a:rPr>
              <a:t>().</a:t>
            </a:r>
            <a:r>
              <a:rPr lang="en-US" sz="2000" dirty="0" err="1">
                <a:latin typeface="Consolas"/>
                <a:ea typeface="Calibri"/>
              </a:rPr>
              <a:t>GetDataServiceContext</a:t>
            </a:r>
            <a:r>
              <a:rPr lang="en-US" sz="2000" dirty="0">
                <a:latin typeface="Consolas"/>
                <a:ea typeface="Calibri"/>
              </a:rPr>
              <a:t>();</a:t>
            </a:r>
            <a:endParaRPr lang="en-US" sz="2800" dirty="0">
              <a:latin typeface="Calibri"/>
              <a:ea typeface="Calibri"/>
            </a:endParaRPr>
          </a:p>
          <a:p>
            <a:pPr>
              <a:spcBef>
                <a:spcPts val="0"/>
              </a:spcBef>
            </a:pPr>
            <a:endParaRPr lang="en-US" sz="2000" dirty="0" smtClean="0">
              <a:latin typeface="Consolas"/>
              <a:ea typeface="Calibri"/>
            </a:endParaRPr>
          </a:p>
          <a:p>
            <a:pPr>
              <a:spcBef>
                <a:spcPts val="0"/>
              </a:spcBef>
            </a:pPr>
            <a:r>
              <a:rPr lang="en-US" sz="2000" dirty="0">
                <a:latin typeface="Consolas"/>
                <a:ea typeface="Calibri"/>
              </a:rPr>
              <a:t>    </a:t>
            </a:r>
            <a:r>
              <a:rPr lang="en-US" sz="2000" dirty="0" err="1">
                <a:solidFill>
                  <a:srgbClr val="0000FF"/>
                </a:solidFill>
                <a:latin typeface="Consolas"/>
                <a:ea typeface="Calibri"/>
              </a:rPr>
              <a:t>var</a:t>
            </a:r>
            <a:r>
              <a:rPr lang="en-US" sz="2000" dirty="0">
                <a:latin typeface="Consolas"/>
                <a:ea typeface="Calibri"/>
              </a:rPr>
              <a:t> compliments = (</a:t>
            </a:r>
            <a:r>
              <a:rPr lang="en-US" sz="2000" dirty="0">
                <a:solidFill>
                  <a:srgbClr val="0000FF"/>
                </a:solidFill>
                <a:latin typeface="Consolas"/>
                <a:ea typeface="Calibri"/>
              </a:rPr>
              <a:t>from</a:t>
            </a:r>
            <a:r>
              <a:rPr lang="en-US" sz="2000" dirty="0">
                <a:latin typeface="Consolas"/>
                <a:ea typeface="Calibri"/>
              </a:rPr>
              <a:t> c </a:t>
            </a:r>
            <a:r>
              <a:rPr lang="en-US" sz="2000" dirty="0">
                <a:solidFill>
                  <a:srgbClr val="0000FF"/>
                </a:solidFill>
                <a:latin typeface="Consolas"/>
                <a:ea typeface="Calibri"/>
              </a:rPr>
              <a:t>in</a:t>
            </a:r>
            <a:r>
              <a:rPr lang="en-US" sz="2000" dirty="0">
                <a:latin typeface="Consolas"/>
                <a:ea typeface="Calibri"/>
              </a:rPr>
              <a:t> </a:t>
            </a:r>
            <a:r>
              <a:rPr lang="en-US" sz="2000" dirty="0" err="1">
                <a:latin typeface="Consolas"/>
                <a:ea typeface="Calibri"/>
              </a:rPr>
              <a:t>ctx.CreateQuery</a:t>
            </a:r>
            <a:r>
              <a:rPr lang="en-US" sz="2000" dirty="0">
                <a:latin typeface="Consolas"/>
                <a:ea typeface="Calibri"/>
              </a:rPr>
              <a:t>&lt;</a:t>
            </a:r>
            <a:r>
              <a:rPr lang="en-US" sz="2000" dirty="0">
                <a:solidFill>
                  <a:srgbClr val="2B91AF"/>
                </a:solidFill>
                <a:latin typeface="Consolas"/>
                <a:ea typeface="Calibri"/>
              </a:rPr>
              <a:t>Compliment</a:t>
            </a:r>
            <a:r>
              <a:rPr lang="en-US" sz="2000" dirty="0">
                <a:latin typeface="Consolas"/>
                <a:ea typeface="Calibri"/>
              </a:rPr>
              <a:t>&gt;(</a:t>
            </a:r>
            <a:r>
              <a:rPr lang="en-US" sz="2000" dirty="0">
                <a:solidFill>
                  <a:srgbClr val="A31515"/>
                </a:solidFill>
                <a:latin typeface="Consolas"/>
                <a:ea typeface="Calibri"/>
              </a:rPr>
              <a:t>"compliments"</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a:solidFill>
                  <a:srgbClr val="0000FF"/>
                </a:solidFill>
                <a:latin typeface="Consolas"/>
                <a:ea typeface="Calibri"/>
              </a:rPr>
              <a:t>where</a:t>
            </a:r>
            <a:r>
              <a:rPr lang="en-US" sz="2000" dirty="0">
                <a:latin typeface="Consolas"/>
                <a:ea typeface="Calibri"/>
              </a:rPr>
              <a:t> </a:t>
            </a:r>
            <a:r>
              <a:rPr lang="en-US" sz="2000" dirty="0" err="1">
                <a:latin typeface="Consolas"/>
                <a:ea typeface="Calibri"/>
              </a:rPr>
              <a:t>c.PartitionKey</a:t>
            </a:r>
            <a:r>
              <a:rPr lang="en-US" sz="2000" dirty="0">
                <a:latin typeface="Consolas"/>
                <a:ea typeface="Calibri"/>
              </a:rPr>
              <a:t> == </a:t>
            </a:r>
            <a:r>
              <a:rPr lang="en-US" sz="2000" dirty="0" err="1">
                <a:solidFill>
                  <a:srgbClr val="0000FF"/>
                </a:solidFill>
                <a:latin typeface="Consolas"/>
                <a:ea typeface="Calibri"/>
              </a:rPr>
              <a:t>string</a:t>
            </a:r>
            <a:r>
              <a:rPr lang="en-US" sz="2000" dirty="0" err="1">
                <a:latin typeface="Consolas"/>
                <a:ea typeface="Calibri"/>
              </a:rPr>
              <a:t>.Empty</a:t>
            </a:r>
            <a:r>
              <a:rPr lang="en-US" sz="2000" dirty="0">
                <a:latin typeface="Consolas"/>
                <a:ea typeface="Calibri"/>
              </a:rPr>
              <a:t> &amp;&amp; </a:t>
            </a:r>
            <a:r>
              <a:rPr lang="en-US" sz="2000" dirty="0" err="1">
                <a:latin typeface="Consolas"/>
                <a:ea typeface="Calibri"/>
              </a:rPr>
              <a:t>c.Approved</a:t>
            </a:r>
            <a:endParaRPr lang="en-US" sz="2800" dirty="0">
              <a:latin typeface="Calibri"/>
              <a:ea typeface="Calibri"/>
            </a:endParaRPr>
          </a:p>
          <a:p>
            <a:pPr>
              <a:spcBef>
                <a:spcPts val="0"/>
              </a:spcBef>
            </a:pPr>
            <a:r>
              <a:rPr lang="en-US" sz="2000" dirty="0">
                <a:latin typeface="Consolas"/>
                <a:ea typeface="Calibri"/>
              </a:rPr>
              <a:t>                       </a:t>
            </a:r>
            <a:r>
              <a:rPr lang="en-US" sz="2000" dirty="0">
                <a:solidFill>
                  <a:srgbClr val="0000FF"/>
                </a:solidFill>
                <a:latin typeface="Consolas"/>
                <a:ea typeface="Calibri"/>
              </a:rPr>
              <a:t>select</a:t>
            </a:r>
            <a:r>
              <a:rPr lang="en-US" sz="2000" dirty="0">
                <a:latin typeface="Consolas"/>
                <a:ea typeface="Calibri"/>
              </a:rPr>
              <a:t> c).</a:t>
            </a:r>
            <a:r>
              <a:rPr lang="en-US" sz="2000" dirty="0" err="1">
                <a:latin typeface="Consolas"/>
                <a:ea typeface="Calibri"/>
              </a:rPr>
              <a:t>AsTableServiceQuery</a:t>
            </a:r>
            <a:r>
              <a:rPr lang="en-US" sz="2000" dirty="0">
                <a:latin typeface="Consolas"/>
                <a:ea typeface="Calibri"/>
              </a:rPr>
              <a:t>().</a:t>
            </a:r>
            <a:r>
              <a:rPr lang="en-US" sz="2000" dirty="0" err="1">
                <a:latin typeface="Consolas"/>
                <a:ea typeface="Calibri"/>
              </a:rPr>
              <a:t>ToList</a:t>
            </a:r>
            <a:r>
              <a:rPr lang="en-US" sz="2000" dirty="0">
                <a:latin typeface="Consolas"/>
                <a:ea typeface="Calibri"/>
              </a:rPr>
              <a:t>();</a:t>
            </a:r>
            <a:endParaRPr lang="en-US" sz="2800" dirty="0">
              <a:latin typeface="Calibri"/>
              <a:ea typeface="Calibri"/>
            </a:endParaRPr>
          </a:p>
          <a:p>
            <a:pPr>
              <a:spcBef>
                <a:spcPts val="0"/>
              </a:spcBef>
            </a:pPr>
            <a:endParaRPr lang="en-US" sz="2000" dirty="0" smtClean="0">
              <a:latin typeface="Consolas"/>
              <a:ea typeface="Calibri"/>
            </a:endParaRPr>
          </a:p>
          <a:p>
            <a:pPr>
              <a:spcBef>
                <a:spcPts val="0"/>
              </a:spcBef>
            </a:pPr>
            <a:r>
              <a:rPr lang="en-US" sz="2000" dirty="0">
                <a:latin typeface="Consolas"/>
                <a:ea typeface="Calibri"/>
              </a:rPr>
              <a:t>    </a:t>
            </a:r>
            <a:r>
              <a:rPr lang="en-US" sz="2000" dirty="0" err="1" smtClean="0">
                <a:solidFill>
                  <a:srgbClr val="0000FF"/>
                </a:solidFill>
                <a:latin typeface="Consolas"/>
                <a:ea typeface="Calibri"/>
              </a:rPr>
              <a:t>var</a:t>
            </a:r>
            <a:r>
              <a:rPr lang="en-US" sz="2000" dirty="0" smtClean="0">
                <a:latin typeface="Consolas"/>
                <a:ea typeface="Calibri"/>
              </a:rPr>
              <a:t> </a:t>
            </a:r>
            <a:r>
              <a:rPr lang="en-US" sz="2000" dirty="0">
                <a:latin typeface="Consolas"/>
                <a:ea typeface="Calibri"/>
              </a:rPr>
              <a:t>compliment = compliments[</a:t>
            </a:r>
            <a:r>
              <a:rPr lang="en-US" sz="2000" dirty="0">
                <a:solidFill>
                  <a:srgbClr val="0000FF"/>
                </a:solidFill>
                <a:latin typeface="Consolas"/>
                <a:ea typeface="Calibri"/>
              </a:rPr>
              <a:t>new</a:t>
            </a:r>
            <a:r>
              <a:rPr lang="en-US" sz="2000" dirty="0">
                <a:latin typeface="Consolas"/>
                <a:ea typeface="Calibri"/>
              </a:rPr>
              <a:t> </a:t>
            </a:r>
            <a:r>
              <a:rPr lang="en-US" sz="2000" dirty="0">
                <a:solidFill>
                  <a:srgbClr val="2B91AF"/>
                </a:solidFill>
                <a:latin typeface="Consolas"/>
                <a:ea typeface="Calibri"/>
              </a:rPr>
              <a:t>Random</a:t>
            </a:r>
            <a:r>
              <a:rPr lang="en-US" sz="2000" dirty="0">
                <a:latin typeface="Consolas"/>
                <a:ea typeface="Calibri"/>
              </a:rPr>
              <a:t>().Next(</a:t>
            </a:r>
            <a:r>
              <a:rPr lang="en-US" sz="2000" dirty="0" err="1">
                <a:latin typeface="Consolas"/>
                <a:ea typeface="Calibri"/>
              </a:rPr>
              <a:t>compliments.Count</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smtClean="0">
                <a:solidFill>
                  <a:srgbClr val="0000FF"/>
                </a:solidFill>
                <a:latin typeface="Consolas"/>
                <a:ea typeface="Calibri"/>
              </a:rPr>
              <a:t>return</a:t>
            </a:r>
            <a:r>
              <a:rPr lang="en-US" sz="2000" dirty="0" smtClean="0">
                <a:latin typeface="Consolas"/>
                <a:ea typeface="Calibri"/>
              </a:rPr>
              <a:t> </a:t>
            </a:r>
            <a:r>
              <a:rPr lang="en-US" sz="2000" dirty="0" err="1">
                <a:latin typeface="Consolas"/>
                <a:ea typeface="Calibri"/>
              </a:rPr>
              <a:t>JsonForCompliment</a:t>
            </a:r>
            <a:r>
              <a:rPr lang="en-US" sz="2000" dirty="0">
                <a:latin typeface="Consolas"/>
                <a:ea typeface="Calibri"/>
              </a:rPr>
              <a:t>(compliment);</a:t>
            </a:r>
            <a:endParaRPr lang="en-US" sz="2800" dirty="0">
              <a:latin typeface="Calibri"/>
              <a:ea typeface="Calibri"/>
            </a:endParaRPr>
          </a:p>
          <a:p>
            <a:pPr>
              <a:spcBef>
                <a:spcPts val="0"/>
              </a:spcBef>
            </a:pPr>
            <a:r>
              <a:rPr lang="en-US" sz="2000" dirty="0" smtClean="0">
                <a:latin typeface="Consolas"/>
                <a:ea typeface="Calibri"/>
              </a:rPr>
              <a:t>}</a:t>
            </a:r>
            <a:endParaRPr lang="en-US" sz="2800" dirty="0">
              <a:latin typeface="Calibri"/>
              <a:ea typeface="Calibri"/>
            </a:endParaRPr>
          </a:p>
          <a:p>
            <a:pPr>
              <a:lnSpc>
                <a:spcPct val="100000"/>
              </a:lnSpc>
              <a:spcBef>
                <a:spcPts val="0"/>
              </a:spcBef>
            </a:pPr>
            <a:endParaRPr lang="en-US" sz="2000" dirty="0" smtClean="0">
              <a:solidFill>
                <a:srgbClr val="00B050"/>
              </a:solidFill>
            </a:endParaRPr>
          </a:p>
        </p:txBody>
      </p:sp>
    </p:spTree>
    <p:extLst>
      <p:ext uri="{BB962C8B-B14F-4D97-AF65-F5344CB8AC3E}">
        <p14:creationId xmlns:p14="http://schemas.microsoft.com/office/powerpoint/2010/main" val="200776844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JsonResult</a:t>
            </a:r>
            <a:endParaRPr lang="en-US" dirty="0"/>
          </a:p>
        </p:txBody>
      </p:sp>
      <p:sp>
        <p:nvSpPr>
          <p:cNvPr id="5" name="Text Placeholder 2"/>
          <p:cNvSpPr>
            <a:spLocks noGrp="1"/>
          </p:cNvSpPr>
          <p:nvPr>
            <p:ph type="body" sz="quarter" idx="10"/>
          </p:nvPr>
        </p:nvSpPr>
        <p:spPr>
          <a:xfrm>
            <a:off x="519112" y="1100959"/>
            <a:ext cx="11149012" cy="4985980"/>
          </a:xfrm>
        </p:spPr>
        <p:txBody>
          <a:bodyPr/>
          <a:lstStyle/>
          <a:p>
            <a:pPr>
              <a:spcBef>
                <a:spcPts val="0"/>
              </a:spcBef>
            </a:pPr>
            <a:r>
              <a:rPr lang="en-US" sz="2000" dirty="0" smtClean="0">
                <a:solidFill>
                  <a:srgbClr val="0000FF"/>
                </a:solidFill>
                <a:latin typeface="Consolas"/>
                <a:ea typeface="Calibri"/>
              </a:rPr>
              <a:t>private</a:t>
            </a:r>
            <a:r>
              <a:rPr lang="en-US" sz="2000" dirty="0" smtClean="0">
                <a:latin typeface="Consolas"/>
                <a:ea typeface="Calibri"/>
              </a:rPr>
              <a:t> </a:t>
            </a:r>
            <a:r>
              <a:rPr lang="en-US" sz="2000" dirty="0" err="1">
                <a:solidFill>
                  <a:srgbClr val="2B91AF"/>
                </a:solidFill>
                <a:latin typeface="Consolas"/>
                <a:ea typeface="Calibri"/>
              </a:rPr>
              <a:t>JsonResult</a:t>
            </a:r>
            <a:r>
              <a:rPr lang="en-US" sz="2000" dirty="0">
                <a:latin typeface="Consolas"/>
                <a:ea typeface="Calibri"/>
              </a:rPr>
              <a:t> </a:t>
            </a:r>
            <a:r>
              <a:rPr lang="en-US" sz="2000" dirty="0" err="1">
                <a:latin typeface="Consolas"/>
                <a:ea typeface="Calibri"/>
              </a:rPr>
              <a:t>JsonForCompliment</a:t>
            </a:r>
            <a:r>
              <a:rPr lang="en-US" sz="2000" dirty="0">
                <a:latin typeface="Consolas"/>
                <a:ea typeface="Calibri"/>
              </a:rPr>
              <a:t>(</a:t>
            </a:r>
            <a:r>
              <a:rPr lang="en-US" sz="2000" dirty="0">
                <a:solidFill>
                  <a:srgbClr val="2B91AF"/>
                </a:solidFill>
                <a:latin typeface="Consolas"/>
                <a:ea typeface="Calibri"/>
              </a:rPr>
              <a:t>Compliment</a:t>
            </a:r>
            <a:r>
              <a:rPr lang="en-US" sz="2000" dirty="0">
                <a:latin typeface="Consolas"/>
                <a:ea typeface="Calibri"/>
              </a:rPr>
              <a:t> compliment)</a:t>
            </a:r>
            <a:endParaRPr lang="en-US" sz="2800" dirty="0">
              <a:latin typeface="Calibri"/>
              <a:ea typeface="Calibri"/>
            </a:endParaRPr>
          </a:p>
          <a:p>
            <a:pPr>
              <a:spcBef>
                <a:spcPts val="0"/>
              </a:spcBef>
            </a:pPr>
            <a:r>
              <a:rPr lang="en-US" sz="2000" dirty="0" smtClean="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err="1">
                <a:solidFill>
                  <a:srgbClr val="0000FF"/>
                </a:solidFill>
                <a:latin typeface="Consolas"/>
                <a:ea typeface="Calibri"/>
              </a:rPr>
              <a:t>var</a:t>
            </a:r>
            <a:r>
              <a:rPr lang="en-US" sz="2000" dirty="0">
                <a:latin typeface="Consolas"/>
                <a:ea typeface="Calibri"/>
              </a:rPr>
              <a:t> result = </a:t>
            </a:r>
            <a:r>
              <a:rPr lang="en-US" sz="2000" dirty="0" err="1">
                <a:latin typeface="Consolas"/>
                <a:ea typeface="Calibri"/>
              </a:rPr>
              <a:t>Json</a:t>
            </a:r>
            <a:r>
              <a:rPr lang="en-US" sz="2000" dirty="0">
                <a:latin typeface="Consolas"/>
                <a:ea typeface="Calibri"/>
              </a:rPr>
              <a:t>(</a:t>
            </a:r>
            <a:r>
              <a:rPr lang="en-US" sz="2000" dirty="0">
                <a:solidFill>
                  <a:srgbClr val="0000FF"/>
                </a:solidFill>
                <a:latin typeface="Consolas"/>
                <a:ea typeface="Calibri"/>
              </a:rPr>
              <a:t>new</a:t>
            </a:r>
            <a:endParaRPr lang="en-US" sz="2800" dirty="0">
              <a:latin typeface="Calibri"/>
              <a:ea typeface="Calibri"/>
            </a:endParaRPr>
          </a:p>
          <a:p>
            <a:pPr>
              <a:spcBef>
                <a:spcPts val="0"/>
              </a:spcBef>
            </a:pPr>
            <a:r>
              <a:rPr lang="en-US" sz="2000" dirty="0">
                <a:latin typeface="Consolas"/>
                <a:ea typeface="Calibri"/>
              </a:rPr>
              <a:t>    {</a:t>
            </a:r>
            <a:endParaRPr lang="en-US" sz="2800" dirty="0">
              <a:latin typeface="Calibri"/>
              <a:ea typeface="Calibri"/>
            </a:endParaRPr>
          </a:p>
          <a:p>
            <a:pPr>
              <a:spcBef>
                <a:spcPts val="0"/>
              </a:spcBef>
            </a:pPr>
            <a:r>
              <a:rPr lang="en-US" sz="2000" dirty="0">
                <a:latin typeface="Consolas"/>
                <a:ea typeface="Calibri"/>
              </a:rPr>
              <a:t>        Text = </a:t>
            </a:r>
            <a:r>
              <a:rPr lang="en-US" sz="2000" dirty="0" err="1">
                <a:latin typeface="Consolas"/>
                <a:ea typeface="Calibri"/>
              </a:rPr>
              <a:t>compliment.Text</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err="1">
                <a:latin typeface="Consolas"/>
                <a:ea typeface="Calibri"/>
              </a:rPr>
              <a:t>AudioBaseUrl</a:t>
            </a:r>
            <a:r>
              <a:rPr lang="en-US" sz="2000" dirty="0">
                <a:latin typeface="Consolas"/>
                <a:ea typeface="Calibri"/>
              </a:rPr>
              <a:t> = </a:t>
            </a:r>
            <a:r>
              <a:rPr lang="en-US" sz="2000" dirty="0">
                <a:solidFill>
                  <a:srgbClr val="0000FF"/>
                </a:solidFill>
                <a:latin typeface="Consolas"/>
                <a:ea typeface="Calibri"/>
              </a:rPr>
              <a:t>new</a:t>
            </a:r>
            <a:r>
              <a:rPr lang="en-US" sz="2000" dirty="0">
                <a:latin typeface="Consolas"/>
                <a:ea typeface="Calibri"/>
              </a:rPr>
              <a:t> </a:t>
            </a:r>
            <a:r>
              <a:rPr lang="en-US" sz="2000" dirty="0" err="1">
                <a:solidFill>
                  <a:srgbClr val="2B91AF"/>
                </a:solidFill>
                <a:latin typeface="Consolas"/>
                <a:ea typeface="Calibri"/>
              </a:rPr>
              <a:t>UriBuilder</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err="1">
                <a:solidFill>
                  <a:srgbClr val="2B91AF"/>
                </a:solidFill>
                <a:latin typeface="Consolas"/>
                <a:ea typeface="Calibri"/>
              </a:rPr>
              <a:t>CloudStorageAccount</a:t>
            </a:r>
            <a:r>
              <a:rPr lang="en-US" sz="2000" dirty="0" err="1">
                <a:latin typeface="Consolas"/>
                <a:ea typeface="Calibri"/>
              </a:rPr>
              <a:t>.Parse</a:t>
            </a:r>
            <a:r>
              <a:rPr lang="en-US" sz="2000" dirty="0">
                <a:latin typeface="Consolas"/>
                <a:ea typeface="Calibri"/>
              </a:rPr>
              <a:t>(</a:t>
            </a:r>
            <a:r>
              <a:rPr lang="en-US" sz="2000" dirty="0" err="1">
                <a:solidFill>
                  <a:srgbClr val="2B91AF"/>
                </a:solidFill>
                <a:latin typeface="Consolas"/>
                <a:ea typeface="Calibri"/>
              </a:rPr>
              <a:t>RoleEnvironment</a:t>
            </a:r>
            <a:r>
              <a:rPr lang="en-US" sz="2000" dirty="0" err="1">
                <a:latin typeface="Consolas"/>
                <a:ea typeface="Calibri"/>
              </a:rPr>
              <a:t>.GetConfigurationSettingValue</a:t>
            </a:r>
            <a:r>
              <a:rPr lang="en-US" sz="2000" dirty="0">
                <a:latin typeface="Consolas"/>
                <a:ea typeface="Calibri"/>
              </a:rPr>
              <a:t>(</a:t>
            </a:r>
            <a:r>
              <a:rPr lang="en-US" sz="2000" dirty="0">
                <a:solidFill>
                  <a:srgbClr val="A31515"/>
                </a:solidFill>
                <a:latin typeface="Consolas"/>
                <a:ea typeface="Calibri"/>
              </a:rPr>
              <a:t>"</a:t>
            </a:r>
            <a:r>
              <a:rPr lang="en-US" sz="2000" dirty="0" err="1">
                <a:solidFill>
                  <a:srgbClr val="A31515"/>
                </a:solidFill>
                <a:latin typeface="Consolas"/>
                <a:ea typeface="Calibri"/>
              </a:rPr>
              <a:t>DataConnectionString</a:t>
            </a:r>
            <a:r>
              <a:rPr lang="en-US" sz="2000" dirty="0">
                <a:solidFill>
                  <a:srgbClr val="A31515"/>
                </a:solidFill>
                <a:latin typeface="Consolas"/>
                <a:ea typeface="Calibri"/>
              </a:rPr>
              <a:t>"</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err="1">
                <a:latin typeface="Consolas"/>
                <a:ea typeface="Calibri"/>
              </a:rPr>
              <a:t>CreateCloudBlobClient</a:t>
            </a:r>
            <a:r>
              <a:rPr lang="en-US" sz="2000" dirty="0">
                <a:latin typeface="Consolas"/>
                <a:ea typeface="Calibri"/>
              </a:rPr>
              <a:t>().</a:t>
            </a:r>
            <a:r>
              <a:rPr lang="en-US" sz="2000" dirty="0" err="1">
                <a:latin typeface="Consolas"/>
                <a:ea typeface="Calibri"/>
              </a:rPr>
              <a:t>GetContainerReference</a:t>
            </a:r>
            <a:r>
              <a:rPr lang="en-US" sz="2000" dirty="0">
                <a:latin typeface="Consolas"/>
                <a:ea typeface="Calibri"/>
              </a:rPr>
              <a:t>(</a:t>
            </a:r>
            <a:r>
              <a:rPr lang="en-US" sz="2000" dirty="0">
                <a:solidFill>
                  <a:srgbClr val="A31515"/>
                </a:solidFill>
                <a:latin typeface="Consolas"/>
                <a:ea typeface="Calibri"/>
              </a:rPr>
              <a:t>"audio"</a:t>
            </a:r>
            <a:r>
              <a:rPr lang="en-US" sz="2000" dirty="0">
                <a:latin typeface="Consolas"/>
                <a:ea typeface="Calibri"/>
              </a:rPr>
              <a:t>).</a:t>
            </a:r>
            <a:r>
              <a:rPr lang="en-US" sz="2000" dirty="0" err="1">
                <a:latin typeface="Consolas"/>
                <a:ea typeface="Calibri"/>
              </a:rPr>
              <a:t>GetBlobReference</a:t>
            </a:r>
            <a:r>
              <a:rPr lang="en-US" sz="2000" dirty="0">
                <a:latin typeface="Consolas"/>
                <a:ea typeface="Calibri"/>
              </a:rPr>
              <a:t>(</a:t>
            </a:r>
            <a:r>
              <a:rPr lang="en-US" sz="2000" dirty="0" err="1">
                <a:latin typeface="Consolas"/>
                <a:ea typeface="Calibri"/>
              </a:rPr>
              <a:t>compliment.AudioBlob</a:t>
            </a:r>
            <a:r>
              <a:rPr lang="en-US" sz="2000" dirty="0">
                <a:latin typeface="Consolas"/>
                <a:ea typeface="Calibri"/>
              </a:rPr>
              <a:t>).Uri)</a:t>
            </a:r>
            <a:endParaRPr lang="en-US" sz="2800" dirty="0">
              <a:latin typeface="Calibri"/>
              <a:ea typeface="Calibri"/>
            </a:endParaRPr>
          </a:p>
          <a:p>
            <a:pPr>
              <a:spcBef>
                <a:spcPts val="0"/>
              </a:spcBef>
            </a:pPr>
            <a:r>
              <a:rPr lang="en-US" sz="2000" dirty="0">
                <a:latin typeface="Consolas"/>
                <a:ea typeface="Calibri"/>
              </a:rPr>
              <a:t>            { Scheme = </a:t>
            </a:r>
            <a:r>
              <a:rPr lang="en-US" sz="2000" dirty="0">
                <a:solidFill>
                  <a:srgbClr val="A31515"/>
                </a:solidFill>
                <a:latin typeface="Consolas"/>
                <a:ea typeface="Calibri"/>
              </a:rPr>
              <a:t>"http"</a:t>
            </a:r>
            <a:r>
              <a:rPr lang="en-US" sz="2000" dirty="0">
                <a:latin typeface="Consolas"/>
                <a:ea typeface="Calibri"/>
              </a:rPr>
              <a:t>, Host = </a:t>
            </a:r>
            <a:r>
              <a:rPr lang="en-US" sz="2000" dirty="0">
                <a:solidFill>
                  <a:srgbClr val="A31515"/>
                </a:solidFill>
                <a:latin typeface="Consolas"/>
                <a:ea typeface="Calibri"/>
              </a:rPr>
              <a:t>"audio.flatterist.com"</a:t>
            </a:r>
            <a:r>
              <a:rPr lang="en-US" sz="2000" dirty="0">
                <a:latin typeface="Consolas"/>
                <a:ea typeface="Calibri"/>
              </a:rPr>
              <a:t>, Port = 80 }.</a:t>
            </a:r>
            <a:r>
              <a:rPr lang="en-US" sz="2000" dirty="0" err="1">
                <a:latin typeface="Consolas"/>
                <a:ea typeface="Calibri"/>
              </a:rPr>
              <a:t>Uri.AbsoluteUri</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Id = </a:t>
            </a:r>
            <a:r>
              <a:rPr lang="en-US" sz="2000" dirty="0" err="1">
                <a:latin typeface="Consolas"/>
                <a:ea typeface="Calibri"/>
              </a:rPr>
              <a:t>compliment.RowKey</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err="1">
                <a:latin typeface="Consolas"/>
                <a:ea typeface="Calibri"/>
              </a:rPr>
              <a:t>ShortUrl</a:t>
            </a:r>
            <a:r>
              <a:rPr lang="en-US" sz="2000" dirty="0">
                <a:latin typeface="Consolas"/>
                <a:ea typeface="Calibri"/>
              </a:rPr>
              <a:t> = </a:t>
            </a:r>
            <a:r>
              <a:rPr lang="en-US" sz="2000" dirty="0" err="1">
                <a:latin typeface="Consolas"/>
                <a:ea typeface="Calibri"/>
              </a:rPr>
              <a:t>compliment.ShortUrl</a:t>
            </a:r>
            <a:endParaRPr lang="en-US" sz="2800" dirty="0">
              <a:latin typeface="Calibri"/>
              <a:ea typeface="Calibri"/>
            </a:endParaRPr>
          </a:p>
          <a:p>
            <a:pPr>
              <a:spcBef>
                <a:spcPts val="0"/>
              </a:spcBef>
            </a:pPr>
            <a:r>
              <a:rPr lang="en-US" sz="2000" dirty="0">
                <a:latin typeface="Consolas"/>
                <a:ea typeface="Calibri"/>
              </a:rPr>
              <a:t>    });</a:t>
            </a:r>
            <a:endParaRPr lang="en-US" sz="2800" dirty="0">
              <a:latin typeface="Calibri"/>
              <a:ea typeface="Calibri"/>
            </a:endParaRPr>
          </a:p>
          <a:p>
            <a:pPr>
              <a:spcBef>
                <a:spcPts val="0"/>
              </a:spcBef>
            </a:pPr>
            <a:r>
              <a:rPr lang="en-US" sz="2000" dirty="0">
                <a:latin typeface="Consolas"/>
                <a:ea typeface="Calibri"/>
              </a:rPr>
              <a:t>    </a:t>
            </a:r>
            <a:r>
              <a:rPr lang="en-US" sz="2000" dirty="0" err="1">
                <a:latin typeface="Consolas"/>
                <a:ea typeface="Calibri"/>
              </a:rPr>
              <a:t>result.JsonRequestBehavior</a:t>
            </a:r>
            <a:r>
              <a:rPr lang="en-US" sz="2000" dirty="0">
                <a:latin typeface="Consolas"/>
                <a:ea typeface="Calibri"/>
              </a:rPr>
              <a:t> = </a:t>
            </a:r>
            <a:r>
              <a:rPr lang="en-US" sz="2000" dirty="0" err="1">
                <a:solidFill>
                  <a:srgbClr val="2B91AF"/>
                </a:solidFill>
                <a:latin typeface="Consolas"/>
                <a:ea typeface="Calibri"/>
              </a:rPr>
              <a:t>JsonRequestBehavior</a:t>
            </a:r>
            <a:r>
              <a:rPr lang="en-US" sz="2000" dirty="0" err="1">
                <a:latin typeface="Consolas"/>
                <a:ea typeface="Calibri"/>
              </a:rPr>
              <a:t>.AllowGet</a:t>
            </a:r>
            <a:r>
              <a:rPr lang="en-US" sz="2000" dirty="0">
                <a:latin typeface="Consolas"/>
                <a:ea typeface="Calibri"/>
              </a:rPr>
              <a:t>;</a:t>
            </a:r>
            <a:endParaRPr lang="en-US" sz="2800" dirty="0">
              <a:latin typeface="Calibri"/>
              <a:ea typeface="Calibri"/>
            </a:endParaRPr>
          </a:p>
          <a:p>
            <a:pPr>
              <a:spcBef>
                <a:spcPts val="0"/>
              </a:spcBef>
            </a:pPr>
            <a:r>
              <a:rPr lang="en-US" sz="2000" dirty="0">
                <a:latin typeface="Consolas"/>
                <a:ea typeface="Calibri"/>
              </a:rPr>
              <a:t>    </a:t>
            </a:r>
            <a:r>
              <a:rPr lang="en-US" sz="2000" dirty="0">
                <a:solidFill>
                  <a:srgbClr val="0000FF"/>
                </a:solidFill>
                <a:latin typeface="Consolas"/>
                <a:ea typeface="Calibri"/>
              </a:rPr>
              <a:t>return</a:t>
            </a:r>
            <a:r>
              <a:rPr lang="en-US" sz="2000" dirty="0">
                <a:latin typeface="Consolas"/>
                <a:ea typeface="Calibri"/>
              </a:rPr>
              <a:t> result;</a:t>
            </a:r>
            <a:endParaRPr lang="en-US" sz="2800" dirty="0">
              <a:latin typeface="Calibri"/>
              <a:ea typeface="Calibri"/>
            </a:endParaRPr>
          </a:p>
          <a:p>
            <a:pPr>
              <a:spcBef>
                <a:spcPts val="0"/>
              </a:spcBef>
            </a:pPr>
            <a:r>
              <a:rPr lang="en-US" sz="2000" dirty="0" smtClean="0">
                <a:latin typeface="Consolas"/>
                <a:ea typeface="Calibri"/>
              </a:rPr>
              <a:t>}</a:t>
            </a:r>
            <a:endParaRPr lang="en-US" sz="2800" dirty="0">
              <a:effectLst/>
              <a:latin typeface="Calibri"/>
              <a:ea typeface="Calibri"/>
            </a:endParaRPr>
          </a:p>
        </p:txBody>
      </p:sp>
    </p:spTree>
    <p:extLst>
      <p:ext uri="{BB962C8B-B14F-4D97-AF65-F5344CB8AC3E}">
        <p14:creationId xmlns:p14="http://schemas.microsoft.com/office/powerpoint/2010/main" val="327054346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Calling a MVC REST API</a:t>
            </a:r>
            <a:endParaRPr lang="en-US" dirty="0"/>
          </a:p>
        </p:txBody>
      </p:sp>
      <p:sp>
        <p:nvSpPr>
          <p:cNvPr id="3" name="Subtitle 2"/>
          <p:cNvSpPr>
            <a:spLocks noGrp="1"/>
          </p:cNvSpPr>
          <p:nvPr>
            <p:ph type="subTitle" idx="1"/>
          </p:nvPr>
        </p:nvSpPr>
        <p:spPr>
          <a:xfrm>
            <a:off x="969964" y="4787310"/>
            <a:ext cx="9655995" cy="1045931"/>
          </a:xfrm>
        </p:spPr>
        <p:txBody>
          <a:bodyPr/>
          <a:lstStyle/>
          <a:p>
            <a:endParaRPr lang="en-US" sz="28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5536875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4" y="1447800"/>
            <a:ext cx="11149012" cy="2856167"/>
          </a:xfrm>
        </p:spPr>
        <p:txBody>
          <a:bodyPr/>
          <a:lstStyle/>
          <a:p>
            <a:r>
              <a:rPr lang="en-US" dirty="0" smtClean="0"/>
              <a:t>There are many opportunities for leveraging Cloud Storage in your Windows 8 applications</a:t>
            </a:r>
          </a:p>
          <a:p>
            <a:r>
              <a:rPr lang="en-US" dirty="0" smtClean="0"/>
              <a:t>Choose the right solution based on your need</a:t>
            </a:r>
          </a:p>
          <a:p>
            <a:r>
              <a:rPr lang="en-US" dirty="0" smtClean="0"/>
              <a:t>Windows Azure Storage and SQL Azure Database provide compelling opportunities for using data in Windows 8 applications</a:t>
            </a:r>
            <a:endParaRPr lang="en-US" dirty="0"/>
          </a:p>
        </p:txBody>
      </p:sp>
    </p:spTree>
    <p:extLst>
      <p:ext uri="{BB962C8B-B14F-4D97-AF65-F5344CB8AC3E}">
        <p14:creationId xmlns:p14="http://schemas.microsoft.com/office/powerpoint/2010/main" val="162193376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869025"/>
          </a:xfrm>
        </p:spPr>
        <p:txBody>
          <a:bodyPr/>
          <a:lstStyle/>
          <a:p>
            <a:r>
              <a:rPr lang="en-US" sz="2800" dirty="0" smtClean="0"/>
              <a:t>[SAC-850T</a:t>
            </a:r>
            <a:r>
              <a:rPr lang="en-US" sz="2800" dirty="0"/>
              <a:t>] Getting started with Windows Azure</a:t>
            </a:r>
          </a:p>
          <a:p>
            <a:r>
              <a:rPr lang="en-US" sz="2800" dirty="0" smtClean="0"/>
              <a:t>[SAC-858T</a:t>
            </a:r>
            <a:r>
              <a:rPr lang="en-US" sz="2800" dirty="0"/>
              <a:t>] Identity and access management for Windows Azure apps</a:t>
            </a:r>
          </a:p>
          <a:p>
            <a:r>
              <a:rPr lang="en-US" sz="2800" dirty="0" smtClean="0"/>
              <a:t>[SAC-863T</a:t>
            </a:r>
            <a:r>
              <a:rPr lang="en-US" sz="2800" dirty="0"/>
              <a:t>] Delivering notifications with the Windows Push Notification Service and Windows Azure</a:t>
            </a:r>
            <a:endParaRPr lang="en-US" sz="2800" dirty="0" smtClean="0"/>
          </a:p>
          <a:p>
            <a:r>
              <a:rPr lang="en-US" sz="2800" dirty="0" smtClean="0"/>
              <a:t>[SAC-868T</a:t>
            </a:r>
            <a:r>
              <a:rPr lang="en-US" sz="2800" dirty="0"/>
              <a:t>] Building device &amp; cloud apps</a:t>
            </a:r>
          </a:p>
          <a:p>
            <a:r>
              <a:rPr lang="en-US" sz="2800" dirty="0" smtClean="0"/>
              <a:t>[SAC-869T</a:t>
            </a:r>
            <a:r>
              <a:rPr lang="en-US" sz="2800" dirty="0"/>
              <a:t>] Building global and highly-available services using </a:t>
            </a:r>
            <a:r>
              <a:rPr lang="en-US" sz="2800" dirty="0" smtClean="0"/>
              <a:t/>
            </a:r>
            <a:br>
              <a:rPr lang="en-US" sz="2800" dirty="0" smtClean="0"/>
            </a:br>
            <a:r>
              <a:rPr lang="en-US" sz="2800" dirty="0" smtClean="0"/>
              <a:t>Windows </a:t>
            </a:r>
            <a:r>
              <a:rPr lang="en-US" sz="2800" dirty="0"/>
              <a:t>Azure</a:t>
            </a:r>
          </a:p>
          <a:p>
            <a:r>
              <a:rPr lang="en-US" sz="2800" dirty="0" smtClean="0"/>
              <a:t>[SAC-870T</a:t>
            </a:r>
            <a:r>
              <a:rPr lang="en-US" sz="2800" dirty="0"/>
              <a:t>] Building scalable web apps with Windows Azure</a:t>
            </a:r>
          </a:p>
          <a:p>
            <a:r>
              <a:rPr lang="en-US" sz="2800" dirty="0" smtClean="0"/>
              <a:t>[SAC-871T</a:t>
            </a:r>
            <a:r>
              <a:rPr lang="en-US" sz="2800" dirty="0"/>
              <a:t>] Building social games for Windows 8 with Windows Azure</a:t>
            </a:r>
          </a:p>
          <a:p>
            <a:r>
              <a:rPr lang="en-US" sz="2800" dirty="0" smtClean="0"/>
              <a:t>[SAC-961T</a:t>
            </a:r>
            <a:r>
              <a:rPr lang="en-US" sz="2800" dirty="0"/>
              <a:t>] Inside Windows Azure storage: what's new and under the hood deep dive</a:t>
            </a:r>
          </a:p>
        </p:txBody>
      </p:sp>
    </p:spTree>
    <p:extLst>
      <p:ext uri="{BB962C8B-B14F-4D97-AF65-F5344CB8AC3E}">
        <p14:creationId xmlns:p14="http://schemas.microsoft.com/office/powerpoint/2010/main" val="147197584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23190714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p:transition>
    <p:strips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My App Need Data?</a:t>
            </a:r>
            <a:endParaRPr lang="en-US" dirty="0"/>
          </a:p>
        </p:txBody>
      </p:sp>
      <p:sp>
        <p:nvSpPr>
          <p:cNvPr id="3" name="Text Placeholder 2"/>
          <p:cNvSpPr>
            <a:spLocks noGrp="1"/>
          </p:cNvSpPr>
          <p:nvPr>
            <p:ph type="body" sz="quarter" idx="10"/>
          </p:nvPr>
        </p:nvSpPr>
        <p:spPr>
          <a:xfrm>
            <a:off x="519114" y="1447800"/>
            <a:ext cx="11149012" cy="2068259"/>
          </a:xfrm>
        </p:spPr>
        <p:txBody>
          <a:bodyPr/>
          <a:lstStyle/>
          <a:p>
            <a:r>
              <a:rPr lang="en-US" dirty="0" smtClean="0"/>
              <a:t>Enriches and personalizes applications</a:t>
            </a:r>
          </a:p>
          <a:p>
            <a:r>
              <a:rPr lang="en-US" dirty="0" smtClean="0"/>
              <a:t>Makes applications more appealing</a:t>
            </a:r>
          </a:p>
          <a:p>
            <a:r>
              <a:rPr lang="en-US" dirty="0" smtClean="0"/>
              <a:t>Provide useful services and capabilities</a:t>
            </a:r>
          </a:p>
          <a:p>
            <a:r>
              <a:rPr lang="en-US" dirty="0" smtClean="0"/>
              <a:t>Differentiate your application from others</a:t>
            </a:r>
          </a:p>
        </p:txBody>
      </p:sp>
    </p:spTree>
    <p:extLst>
      <p:ext uri="{BB962C8B-B14F-4D97-AF65-F5344CB8AC3E}">
        <p14:creationId xmlns:p14="http://schemas.microsoft.com/office/powerpoint/2010/main" val="25826197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Cloud Storage?</a:t>
            </a:r>
            <a:endParaRPr lang="en-US" dirty="0"/>
          </a:p>
        </p:txBody>
      </p:sp>
      <p:sp>
        <p:nvSpPr>
          <p:cNvPr id="4" name="Text Placeholder 3"/>
          <p:cNvSpPr>
            <a:spLocks noGrp="1"/>
          </p:cNvSpPr>
          <p:nvPr>
            <p:ph type="body" sz="quarter" idx="10"/>
          </p:nvPr>
        </p:nvSpPr>
        <p:spPr>
          <a:xfrm>
            <a:off x="519114" y="1447800"/>
            <a:ext cx="11149012" cy="3693319"/>
          </a:xfrm>
        </p:spPr>
        <p:txBody>
          <a:bodyPr/>
          <a:lstStyle/>
          <a:p>
            <a:r>
              <a:rPr lang="en-US" dirty="0" smtClean="0"/>
              <a:t>Elasticity</a:t>
            </a:r>
          </a:p>
          <a:p>
            <a:r>
              <a:rPr lang="en-US" dirty="0" smtClean="0"/>
              <a:t>Scale</a:t>
            </a:r>
          </a:p>
          <a:p>
            <a:r>
              <a:rPr lang="en-US" dirty="0" smtClean="0"/>
              <a:t>Cost model</a:t>
            </a:r>
          </a:p>
          <a:p>
            <a:r>
              <a:rPr lang="en-US" dirty="0" smtClean="0"/>
              <a:t>Near your cloud applications</a:t>
            </a:r>
          </a:p>
          <a:p>
            <a:r>
              <a:rPr lang="en-US" dirty="0" smtClean="0"/>
              <a:t>Personalize applications</a:t>
            </a:r>
          </a:p>
          <a:p>
            <a:endParaRPr lang="en-US" dirty="0" smtClean="0"/>
          </a:p>
          <a:p>
            <a:endParaRPr lang="en-US" dirty="0"/>
          </a:p>
        </p:txBody>
      </p:sp>
    </p:spTree>
    <p:extLst>
      <p:ext uri="{BB962C8B-B14F-4D97-AF65-F5344CB8AC3E}">
        <p14:creationId xmlns:p14="http://schemas.microsoft.com/office/powerpoint/2010/main" val="206250233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for application developers</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smtClean="0"/>
              <a:t>Windows Live SkyDrive</a:t>
            </a:r>
          </a:p>
          <a:p>
            <a:r>
              <a:rPr lang="en-US" dirty="0" smtClean="0"/>
              <a:t>Windows Azure Storage</a:t>
            </a:r>
          </a:p>
          <a:p>
            <a:r>
              <a:rPr lang="en-US" dirty="0" smtClean="0"/>
              <a:t>SQL Azure Database</a:t>
            </a:r>
            <a:endParaRPr lang="en-US" dirty="0"/>
          </a:p>
        </p:txBody>
      </p:sp>
    </p:spTree>
    <p:extLst>
      <p:ext uri="{BB962C8B-B14F-4D97-AF65-F5344CB8AC3E}">
        <p14:creationId xmlns:p14="http://schemas.microsoft.com/office/powerpoint/2010/main" val="11493930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Live SkyDrive</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smtClean="0"/>
              <a:t>Simple Storage, Simple Sharing</a:t>
            </a:r>
          </a:p>
          <a:p>
            <a:r>
              <a:rPr lang="en-US" dirty="0" smtClean="0"/>
              <a:t>Store, organize, and download files, photos, and favorites</a:t>
            </a:r>
          </a:p>
          <a:p>
            <a:r>
              <a:rPr lang="en-US" dirty="0" smtClean="0"/>
              <a:t>Collaborate on documents</a:t>
            </a:r>
            <a:endParaRPr lang="en-US" dirty="0"/>
          </a:p>
        </p:txBody>
      </p:sp>
      <p:sp>
        <p:nvSpPr>
          <p:cNvPr id="4" name="Rectangle 3"/>
          <p:cNvSpPr/>
          <p:nvPr/>
        </p:nvSpPr>
        <p:spPr bwMode="auto">
          <a:xfrm>
            <a:off x="5283199" y="5123543"/>
            <a:ext cx="6905625" cy="173445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pPr>
            <a:r>
              <a:rPr lang="en-US" sz="2200" b="1" dirty="0">
                <a:gradFill>
                  <a:gsLst>
                    <a:gs pos="0">
                      <a:schemeClr val="tx1"/>
                    </a:gs>
                    <a:gs pos="100000">
                      <a:schemeClr val="tx1"/>
                    </a:gs>
                  </a:gsLst>
                  <a:lin ang="5400000" scaled="0"/>
                </a:gradFill>
              </a:rPr>
              <a:t>Power your app with Live services</a:t>
            </a:r>
          </a:p>
          <a:p>
            <a:pPr lvl="1" defTabSz="914099" fontAlgn="base">
              <a:spcBef>
                <a:spcPct val="0"/>
              </a:spcBef>
              <a:spcAft>
                <a:spcPct val="0"/>
              </a:spcAft>
            </a:pPr>
            <a:r>
              <a:rPr lang="en-US" sz="2200" dirty="0">
                <a:gradFill>
                  <a:gsLst>
                    <a:gs pos="0">
                      <a:schemeClr val="tx1"/>
                    </a:gs>
                    <a:gs pos="100000">
                      <a:schemeClr val="tx1"/>
                    </a:gs>
                  </a:gsLst>
                  <a:lin ang="5400000" scaled="0"/>
                </a:gradFill>
              </a:rPr>
              <a:t>Dare </a:t>
            </a:r>
            <a:r>
              <a:rPr lang="en-US" sz="2200" dirty="0" err="1">
                <a:gradFill>
                  <a:gsLst>
                    <a:gs pos="0">
                      <a:schemeClr val="tx1"/>
                    </a:gs>
                    <a:gs pos="100000">
                      <a:schemeClr val="tx1"/>
                    </a:gs>
                  </a:gsLst>
                  <a:lin ang="5400000" scaled="0"/>
                </a:gradFill>
              </a:rPr>
              <a:t>Obasanjo</a:t>
            </a:r>
            <a:endParaRPr lang="en-US" sz="2200" dirty="0">
              <a:gradFill>
                <a:gsLst>
                  <a:gs pos="0">
                    <a:schemeClr val="tx1"/>
                  </a:gs>
                  <a:gs pos="100000">
                    <a:schemeClr val="tx1"/>
                  </a:gs>
                </a:gsLst>
                <a:lin ang="5400000" scaled="0"/>
              </a:gradFill>
            </a:endParaRPr>
          </a:p>
          <a:p>
            <a:pPr lvl="1" defTabSz="914099" fontAlgn="base">
              <a:spcBef>
                <a:spcPct val="0"/>
              </a:spcBef>
              <a:spcAft>
                <a:spcPct val="0"/>
              </a:spcAft>
            </a:pPr>
            <a:r>
              <a:rPr lang="en-US" sz="2200" dirty="0">
                <a:gradFill>
                  <a:gsLst>
                    <a:gs pos="0">
                      <a:schemeClr val="tx1"/>
                    </a:gs>
                    <a:gs pos="100000">
                      <a:schemeClr val="tx1"/>
                    </a:gs>
                  </a:gsLst>
                  <a:lin ang="5400000" scaled="0"/>
                </a:gradFill>
              </a:rPr>
              <a:t>APP-784T</a:t>
            </a:r>
          </a:p>
          <a:p>
            <a:pPr lvl="1" defTabSz="914099" fontAlgn="base">
              <a:spcBef>
                <a:spcPct val="0"/>
              </a:spcBef>
              <a:spcAft>
                <a:spcPct val="0"/>
              </a:spcAft>
            </a:pPr>
            <a:r>
              <a:rPr lang="en-US" sz="2200" dirty="0">
                <a:gradFill>
                  <a:gsLst>
                    <a:gs pos="0">
                      <a:schemeClr val="tx1"/>
                    </a:gs>
                    <a:gs pos="100000">
                      <a:schemeClr val="tx1"/>
                    </a:gs>
                  </a:gsLst>
                  <a:lin ang="5400000" scaled="0"/>
                </a:gradFill>
              </a:rPr>
              <a:t>September 16, 2011 from 10:30AM to 11:30AM</a:t>
            </a: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95071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A786EAD-E2F3-4F69-A5B3-B6946D359042}"/>
</file>

<file path=customXml/itemProps2.xml><?xml version="1.0" encoding="utf-8"?>
<ds:datastoreItem xmlns:ds="http://schemas.openxmlformats.org/officeDocument/2006/customXml" ds:itemID="{AD5A98EE-CC47-49B4-BDF4-9F38FC99A02D}"/>
</file>

<file path=customXml/itemProps3.xml><?xml version="1.0" encoding="utf-8"?>
<ds:datastoreItem xmlns:ds="http://schemas.openxmlformats.org/officeDocument/2006/customXml" ds:itemID="{C38526EB-DF9A-4159-9140-B9BBAF3DE040}"/>
</file>

<file path=docProps/app.xml><?xml version="1.0" encoding="utf-8"?>
<Properties xmlns="http://schemas.openxmlformats.org/officeDocument/2006/extended-properties" xmlns:vt="http://schemas.openxmlformats.org/officeDocument/2006/docPropsVTypes">
  <Template>BUILD_Breakout_Template _ SAMPLE for Scott 7.28</Template>
  <TotalTime>4639</TotalTime>
  <Words>2704</Words>
  <Application>Microsoft Office PowerPoint</Application>
  <PresentationFormat>Custom</PresentationFormat>
  <Paragraphs>520</Paragraphs>
  <Slides>59</Slides>
  <Notes>30</Notes>
  <HiddenSlides>0</HiddenSlides>
  <MMClips>0</MMClips>
  <ScaleCrop>false</ScaleCrop>
  <HeadingPairs>
    <vt:vector size="4" baseType="variant">
      <vt:variant>
        <vt:lpstr>Theme</vt:lpstr>
      </vt:variant>
      <vt:variant>
        <vt:i4>7</vt:i4>
      </vt:variant>
      <vt:variant>
        <vt:lpstr>Slide Titles</vt:lpstr>
      </vt:variant>
      <vt:variant>
        <vt:i4>59</vt:i4>
      </vt:variant>
    </vt:vector>
  </HeadingPairs>
  <TitlesOfParts>
    <vt:vector size="6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Using cloud storage from Windows apps</vt:lpstr>
      <vt:lpstr>Agenda</vt:lpstr>
      <vt:lpstr>Applications Use Data  Data Needs to be Stored  The Cloud Can Help</vt:lpstr>
      <vt:lpstr>PowerPoint Presentation</vt:lpstr>
      <vt:lpstr>PowerPoint Presentation</vt:lpstr>
      <vt:lpstr>Why Does My App Need Data?</vt:lpstr>
      <vt:lpstr>Why Cloud Storage?</vt:lpstr>
      <vt:lpstr>Choices for application developers</vt:lpstr>
      <vt:lpstr>Windows Live SkyDrive</vt:lpstr>
      <vt:lpstr>Windows Azure Storage</vt:lpstr>
      <vt:lpstr>SQL Azure Database</vt:lpstr>
      <vt:lpstr>Three difference forms of cloud storage?</vt:lpstr>
      <vt:lpstr>Value props to each</vt:lpstr>
      <vt:lpstr>Windows Live SkyDrive Sessions</vt:lpstr>
      <vt:lpstr>PowerPoint Presentation</vt:lpstr>
      <vt:lpstr>Windows Azure Storage</vt:lpstr>
      <vt:lpstr>Windows Azure Data Storage Concepts</vt:lpstr>
      <vt:lpstr>Windows Azure Blobs</vt:lpstr>
      <vt:lpstr>Windows Azure Blobs Types – Block Blobs</vt:lpstr>
      <vt:lpstr>Block blobs</vt:lpstr>
      <vt:lpstr>Example Put Block</vt:lpstr>
      <vt:lpstr>Windows Azure Blobs Types – Page Blobs</vt:lpstr>
      <vt:lpstr>Page blobs</vt:lpstr>
      <vt:lpstr>Example: Put Page</vt:lpstr>
      <vt:lpstr>Content Delivery Network</vt:lpstr>
      <vt:lpstr>Content Delivery Network</vt:lpstr>
      <vt:lpstr>Windows Azure Tables</vt:lpstr>
      <vt:lpstr>Simple API for Tables</vt:lpstr>
      <vt:lpstr>Features</vt:lpstr>
      <vt:lpstr>Example body of POST to create a Table</vt:lpstr>
      <vt:lpstr>Windows Azure Queues</vt:lpstr>
      <vt:lpstr>Windows Azure Queue Message</vt:lpstr>
      <vt:lpstr>Example Put Message</vt:lpstr>
      <vt:lpstr>Storage Analytics</vt:lpstr>
      <vt:lpstr>New Features in Windows Azure Storage</vt:lpstr>
      <vt:lpstr>Storage Service Versioning</vt:lpstr>
      <vt:lpstr>Windows Azure Storage Takeaways</vt:lpstr>
      <vt:lpstr>PowerPoint Presentation</vt:lpstr>
      <vt:lpstr>SQL Azure Database</vt:lpstr>
      <vt:lpstr>SQL Azure Database </vt:lpstr>
      <vt:lpstr>Comparing SQL Server and SQL Azure</vt:lpstr>
      <vt:lpstr>Variations from SQL Server</vt:lpstr>
      <vt:lpstr>Connection Model</vt:lpstr>
      <vt:lpstr>Deployment</vt:lpstr>
      <vt:lpstr>Security Model</vt:lpstr>
      <vt:lpstr>PowerPoint Presentation</vt:lpstr>
      <vt:lpstr>Storage Secrets</vt:lpstr>
      <vt:lpstr>How do we keep secrets secret?</vt:lpstr>
      <vt:lpstr>What are the options?</vt:lpstr>
      <vt:lpstr>Using Shared Access Signatures </vt:lpstr>
      <vt:lpstr>SQL Azure</vt:lpstr>
      <vt:lpstr>MVC Controller</vt:lpstr>
      <vt:lpstr>JsonResult</vt:lpstr>
      <vt:lpstr>Calling a MVC REST API</vt:lpstr>
      <vt:lpstr>Summary</vt:lpstr>
      <vt:lpstr>Related sessions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SAC-861T: Using cloud storage from Windows apps</dc:title>
  <dc:subject>BUILD</dc:subject>
  <dc:creator>Wade Wegner</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340</cp:revision>
  <cp:lastPrinted>2010-05-11T05:02:34Z</cp:lastPrinted>
  <dcterms:created xsi:type="dcterms:W3CDTF">2011-08-03T21:25:07Z</dcterms:created>
  <dcterms:modified xsi:type="dcterms:W3CDTF">2011-09-16T17:31:52Z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