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4" r:id="rId8"/>
    <p:sldMasterId id="2147483830" r:id="rId9"/>
    <p:sldMasterId id="2147483846" r:id="rId10"/>
    <p:sldMasterId id="2147483862" r:id="rId11"/>
  </p:sldMasterIdLst>
  <p:notesMasterIdLst>
    <p:notesMasterId r:id="rId54"/>
  </p:notesMasterIdLst>
  <p:handoutMasterIdLst>
    <p:handoutMasterId r:id="rId55"/>
  </p:handoutMasterIdLst>
  <p:sldIdLst>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7" r:id="rId45"/>
    <p:sldId id="290" r:id="rId46"/>
    <p:sldId id="291" r:id="rId47"/>
    <p:sldId id="292" r:id="rId48"/>
    <p:sldId id="293" r:id="rId49"/>
    <p:sldId id="294" r:id="rId50"/>
    <p:sldId id="296" r:id="rId51"/>
    <p:sldId id="295" r:id="rId52"/>
    <p:sldId id="298" r:id="rId5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4878"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it-IT"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2681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4833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3355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12:46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91779227"/>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48174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121896"/>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014858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1786798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31983152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6321991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2392491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10359499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12068759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95778793"/>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63378536"/>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28950106"/>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82623417"/>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42189106"/>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7264549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244536"/>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64181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5837250"/>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32510651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42133953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7787851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2737541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18153971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871575970"/>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74111787"/>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51582692"/>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97656873"/>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95779142"/>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3261063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23181867"/>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870551"/>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45392"/>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0324564"/>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30477118"/>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98912799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86900195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2889912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4111282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2972429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63635660"/>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80691492"/>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20781918"/>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7995936"/>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3709224"/>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23616434"/>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457919"/>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983110"/>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15841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7864678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22931228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7806997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6008912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9148795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88180974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1455763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solidFill>
                  <a:srgbClr val="FFFFFF"/>
                </a:solidFill>
              </a:rPr>
              <a:pPr/>
              <a:t>9/15/2011</a:t>
            </a:fld>
            <a:endParaRPr lang="en-US">
              <a:solidFill>
                <a:srgbClr val="FFFFFF"/>
              </a:solidFill>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solidFill>
                <a:srgbClr val="FFFFFF"/>
              </a:solidFill>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3655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622160068"/>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1669949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61137125"/>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4856470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2844305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0491182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image" Target="../media/image1.png"/><Relationship Id="rId2" Type="http://schemas.openxmlformats.org/officeDocument/2006/relationships/slideLayout" Target="../slideLayouts/slideLayout125.xml"/><Relationship Id="rId16" Type="http://schemas.openxmlformats.org/officeDocument/2006/relationships/theme" Target="../theme/theme10.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1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1.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1.png"/><Relationship Id="rId2" Type="http://schemas.openxmlformats.org/officeDocument/2006/relationships/slideLayout" Target="../slideLayouts/slideLayout95.xml"/><Relationship Id="rId16" Type="http://schemas.openxmlformats.org/officeDocument/2006/relationships/theme" Target="../theme/theme8.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theme" Target="../theme/theme9.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469773"/>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8687387"/>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8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 id="2147483880"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711110"/>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2842894"/>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5.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5.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a:t>
            </a:r>
            <a:r>
              <a:rPr lang="en-US"/>
              <a:t>loosely-coupled </a:t>
            </a:r>
            <a:r>
              <a:rPr lang="en-US" smtClean="0"/>
              <a:t>Apps </a:t>
            </a:r>
            <a:r>
              <a:rPr lang="en-US" dirty="0"/>
              <a:t>with Windows Azure Service </a:t>
            </a:r>
            <a:r>
              <a:rPr lang="en-US" smtClean="0"/>
              <a:t>Bus Topics </a:t>
            </a:r>
            <a:r>
              <a:rPr lang="en-US"/>
              <a:t>and </a:t>
            </a:r>
            <a:r>
              <a:rPr lang="en-US" smtClean="0"/>
              <a:t>Queues</a:t>
            </a:r>
            <a:endParaRPr lang="en-US" dirty="0"/>
          </a:p>
        </p:txBody>
      </p:sp>
      <p:sp>
        <p:nvSpPr>
          <p:cNvPr id="3" name="Subtitle 2"/>
          <p:cNvSpPr>
            <a:spLocks noGrp="1"/>
          </p:cNvSpPr>
          <p:nvPr>
            <p:ph type="subTitle" idx="1"/>
          </p:nvPr>
        </p:nvSpPr>
        <p:spPr/>
        <p:txBody>
          <a:bodyPr/>
          <a:lstStyle/>
          <a:p>
            <a:r>
              <a:rPr lang="en-US" dirty="0" smtClean="0">
                <a:latin typeface="+mj-lt"/>
              </a:rPr>
              <a:t>Clemens Vasters</a:t>
            </a:r>
          </a:p>
          <a:p>
            <a:r>
              <a:rPr lang="en-US" dirty="0" smtClean="0"/>
              <a:t>Principal Technical Lead</a:t>
            </a:r>
          </a:p>
          <a:p>
            <a:r>
              <a:rPr lang="en-US" dirty="0" smtClean="0"/>
              <a:t>Microsoft Corporation</a:t>
            </a:r>
            <a:br>
              <a:rPr lang="en-US" dirty="0" smtClean="0"/>
            </a:br>
            <a:r>
              <a:rPr lang="en-US" dirty="0" smtClean="0"/>
              <a:t>@</a:t>
            </a:r>
            <a:r>
              <a:rPr lang="en-US" dirty="0" err="1" smtClean="0"/>
              <a:t>clemensv</a:t>
            </a:r>
            <a:endParaRPr lang="en-US" dirty="0"/>
          </a:p>
        </p:txBody>
      </p:sp>
      <p:sp>
        <p:nvSpPr>
          <p:cNvPr id="9" name="Text Placeholder 8"/>
          <p:cNvSpPr>
            <a:spLocks noGrp="1"/>
          </p:cNvSpPr>
          <p:nvPr>
            <p:ph type="body" sz="quarter" idx="10"/>
          </p:nvPr>
        </p:nvSpPr>
        <p:spPr/>
        <p:txBody>
          <a:bodyPr/>
          <a:lstStyle/>
          <a:p>
            <a:r>
              <a:rPr lang="en-US" dirty="0"/>
              <a:t>SAC-862T</a:t>
            </a:r>
          </a:p>
        </p:txBody>
      </p:sp>
    </p:spTree>
    <p:extLst>
      <p:ext uri="{BB962C8B-B14F-4D97-AF65-F5344CB8AC3E}">
        <p14:creationId xmlns:p14="http://schemas.microsoft.com/office/powerpoint/2010/main" val="2707060510"/>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Pull</a:t>
            </a:r>
            <a:endParaRPr lang="en-US" dirty="0"/>
          </a:p>
        </p:txBody>
      </p:sp>
      <p:sp>
        <p:nvSpPr>
          <p:cNvPr id="3" name="Content Placeholder 2"/>
          <p:cNvSpPr>
            <a:spLocks noGrp="1"/>
          </p:cNvSpPr>
          <p:nvPr>
            <p:ph idx="1"/>
          </p:nvPr>
        </p:nvSpPr>
        <p:spPr>
          <a:xfrm>
            <a:off x="519115" y="1447802"/>
            <a:ext cx="4603871" cy="4887492"/>
          </a:xfrm>
        </p:spPr>
        <p:txBody>
          <a:bodyPr/>
          <a:lstStyle/>
          <a:p>
            <a:r>
              <a:rPr lang="en-US" dirty="0" smtClean="0"/>
              <a:t>Receive and Delete</a:t>
            </a:r>
          </a:p>
          <a:p>
            <a:pPr lvl="1"/>
            <a:r>
              <a:rPr lang="en-US" dirty="0" smtClean="0"/>
              <a:t>Fastest. Message lost if receiver crashes or transmission fails.</a:t>
            </a:r>
          </a:p>
          <a:p>
            <a:r>
              <a:rPr lang="en-US" dirty="0" smtClean="0"/>
              <a:t>Peek Lock</a:t>
            </a:r>
          </a:p>
          <a:p>
            <a:pPr lvl="1"/>
            <a:r>
              <a:rPr lang="en-US" dirty="0" smtClean="0"/>
              <a:t>Message is locked when retrieved. Reappears on broker when not deleted within lock timeout.</a:t>
            </a:r>
          </a:p>
          <a:p>
            <a:r>
              <a:rPr lang="en-US" dirty="0" smtClean="0"/>
              <a:t>Transactional</a:t>
            </a:r>
          </a:p>
          <a:p>
            <a:pPr lvl="1"/>
            <a:r>
              <a:rPr lang="en-US" dirty="0" smtClean="0"/>
              <a:t>Local model</a:t>
            </a:r>
          </a:p>
        </p:txBody>
      </p:sp>
      <p:sp>
        <p:nvSpPr>
          <p:cNvPr id="4" name="Rectangle 3"/>
          <p:cNvSpPr/>
          <p:nvPr/>
        </p:nvSpPr>
        <p:spPr bwMode="auto">
          <a:xfrm>
            <a:off x="5357448" y="1359879"/>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FFFFFF"/>
                </a:solidFill>
              </a:rPr>
              <a:t>Broker</a:t>
            </a:r>
          </a:p>
        </p:txBody>
      </p:sp>
      <p:sp>
        <p:nvSpPr>
          <p:cNvPr id="5" name="Oval 4"/>
          <p:cNvSpPr/>
          <p:nvPr/>
        </p:nvSpPr>
        <p:spPr bwMode="auto">
          <a:xfrm>
            <a:off x="10726614" y="1424353"/>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sp>
        <p:nvSpPr>
          <p:cNvPr id="6" name="Flowchart: Magnetic Disk 5"/>
          <p:cNvSpPr/>
          <p:nvPr/>
        </p:nvSpPr>
        <p:spPr bwMode="auto">
          <a:xfrm>
            <a:off x="6283567" y="2262556"/>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7" name="Straight Arrow Connector 6"/>
          <p:cNvCxnSpPr>
            <a:stCxn id="4" idx="3"/>
            <a:endCxn id="5" idx="2"/>
          </p:cNvCxnSpPr>
          <p:nvPr/>
        </p:nvCxnSpPr>
        <p:spPr>
          <a:xfrm flipV="1">
            <a:off x="7959969" y="1887418"/>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99937" y="1953292"/>
            <a:ext cx="2058256" cy="307777"/>
          </a:xfrm>
          <a:prstGeom prst="rect">
            <a:avLst/>
          </a:prstGeom>
          <a:noFill/>
        </p:spPr>
        <p:txBody>
          <a:bodyPr wrap="none" lIns="0" tIns="0" rIns="0" bIns="0" rtlCol="0">
            <a:spAutoFit/>
          </a:bodyPr>
          <a:lstStyle/>
          <a:p>
            <a:pPr defTabSz="914287"/>
            <a:r>
              <a:rPr lang="en-US" sz="2000" dirty="0">
                <a:gradFill>
                  <a:gsLst>
                    <a:gs pos="0">
                      <a:srgbClr val="FFFFFF"/>
                    </a:gs>
                    <a:gs pos="86000">
                      <a:srgbClr val="FFFFFF"/>
                    </a:gs>
                  </a:gsLst>
                  <a:lin ang="5400000" scaled="0"/>
                </a:gradFill>
              </a:rPr>
              <a:t>Receive and Delete</a:t>
            </a:r>
          </a:p>
        </p:txBody>
      </p:sp>
      <p:sp>
        <p:nvSpPr>
          <p:cNvPr id="9" name="Rectangle 8"/>
          <p:cNvSpPr/>
          <p:nvPr/>
        </p:nvSpPr>
        <p:spPr bwMode="auto">
          <a:xfrm>
            <a:off x="5380895" y="3176944"/>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FFFFFF"/>
                </a:solidFill>
              </a:rPr>
              <a:t>Broker</a:t>
            </a:r>
          </a:p>
        </p:txBody>
      </p:sp>
      <p:sp>
        <p:nvSpPr>
          <p:cNvPr id="10" name="Oval 9"/>
          <p:cNvSpPr/>
          <p:nvPr/>
        </p:nvSpPr>
        <p:spPr bwMode="auto">
          <a:xfrm>
            <a:off x="10750061" y="324142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sp>
        <p:nvSpPr>
          <p:cNvPr id="11" name="Flowchart: Magnetic Disk 10"/>
          <p:cNvSpPr/>
          <p:nvPr/>
        </p:nvSpPr>
        <p:spPr bwMode="auto">
          <a:xfrm>
            <a:off x="6307015" y="4079620"/>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12" name="Straight Arrow Connector 11"/>
          <p:cNvCxnSpPr/>
          <p:nvPr/>
        </p:nvCxnSpPr>
        <p:spPr>
          <a:xfrm flipV="1">
            <a:off x="7983416" y="4021005"/>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8475783" y="4086878"/>
            <a:ext cx="1776127" cy="307777"/>
          </a:xfrm>
          <a:prstGeom prst="rect">
            <a:avLst/>
          </a:prstGeom>
          <a:noFill/>
        </p:spPr>
        <p:txBody>
          <a:bodyPr wrap="none" lIns="0" tIns="0" rIns="0" bIns="0" rtlCol="0">
            <a:spAutoFit/>
          </a:bodyPr>
          <a:lstStyle/>
          <a:p>
            <a:pPr defTabSz="914287"/>
            <a:r>
              <a:rPr lang="en-US" sz="2000" dirty="0">
                <a:gradFill>
                  <a:gsLst>
                    <a:gs pos="0">
                      <a:srgbClr val="FFFFFF"/>
                    </a:gs>
                    <a:gs pos="86000">
                      <a:srgbClr val="FFFFFF"/>
                    </a:gs>
                  </a:gsLst>
                  <a:lin ang="5400000" scaled="0"/>
                </a:gradFill>
              </a:rPr>
              <a:t>2. Delete/Unlock</a:t>
            </a:r>
          </a:p>
        </p:txBody>
      </p:sp>
      <p:sp>
        <p:nvSpPr>
          <p:cNvPr id="14" name="Rectangle 13"/>
          <p:cNvSpPr/>
          <p:nvPr/>
        </p:nvSpPr>
        <p:spPr bwMode="auto">
          <a:xfrm>
            <a:off x="5404342" y="4994011"/>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FFFFFF"/>
                </a:solidFill>
              </a:rPr>
              <a:t>Broker</a:t>
            </a:r>
          </a:p>
        </p:txBody>
      </p:sp>
      <p:sp>
        <p:nvSpPr>
          <p:cNvPr id="15" name="Oval 14"/>
          <p:cNvSpPr/>
          <p:nvPr/>
        </p:nvSpPr>
        <p:spPr bwMode="auto">
          <a:xfrm>
            <a:off x="10773510" y="5058485"/>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sp>
        <p:nvSpPr>
          <p:cNvPr id="16" name="Flowchart: Magnetic Disk 15"/>
          <p:cNvSpPr/>
          <p:nvPr/>
        </p:nvSpPr>
        <p:spPr bwMode="auto">
          <a:xfrm>
            <a:off x="6330462" y="5896688"/>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17" name="Straight Arrow Connector 16"/>
          <p:cNvCxnSpPr>
            <a:stCxn id="14" idx="3"/>
            <a:endCxn id="15" idx="2"/>
          </p:cNvCxnSpPr>
          <p:nvPr/>
        </p:nvCxnSpPr>
        <p:spPr>
          <a:xfrm flipV="1">
            <a:off x="8006865" y="5521550"/>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8850921" y="5599146"/>
            <a:ext cx="815929" cy="307777"/>
          </a:xfrm>
          <a:prstGeom prst="rect">
            <a:avLst/>
          </a:prstGeom>
          <a:noFill/>
        </p:spPr>
        <p:txBody>
          <a:bodyPr wrap="none" lIns="0" tIns="0" rIns="0" bIns="0" rtlCol="0">
            <a:spAutoFit/>
          </a:bodyPr>
          <a:lstStyle/>
          <a:p>
            <a:pPr defTabSz="914287"/>
            <a:r>
              <a:rPr lang="en-US" sz="2000" dirty="0">
                <a:gradFill>
                  <a:gsLst>
                    <a:gs pos="0">
                      <a:srgbClr val="FFFFFF"/>
                    </a:gs>
                    <a:gs pos="86000">
                      <a:srgbClr val="FFFFFF"/>
                    </a:gs>
                  </a:gsLst>
                  <a:lin ang="5400000" scaled="0"/>
                </a:gradFill>
              </a:rPr>
              <a:t>Receive</a:t>
            </a:r>
          </a:p>
        </p:txBody>
      </p:sp>
      <p:cxnSp>
        <p:nvCxnSpPr>
          <p:cNvPr id="19" name="Straight Arrow Connector 18"/>
          <p:cNvCxnSpPr/>
          <p:nvPr/>
        </p:nvCxnSpPr>
        <p:spPr>
          <a:xfrm flipV="1">
            <a:off x="8018587" y="3446578"/>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8510956" y="3512453"/>
            <a:ext cx="1341714" cy="307777"/>
          </a:xfrm>
          <a:prstGeom prst="rect">
            <a:avLst/>
          </a:prstGeom>
          <a:noFill/>
        </p:spPr>
        <p:txBody>
          <a:bodyPr wrap="none" lIns="0" tIns="0" rIns="0" bIns="0" rtlCol="0">
            <a:spAutoFit/>
          </a:bodyPr>
          <a:lstStyle/>
          <a:p>
            <a:pPr defTabSz="914287"/>
            <a:r>
              <a:rPr lang="en-US" sz="2000" dirty="0">
                <a:gradFill>
                  <a:gsLst>
                    <a:gs pos="0">
                      <a:srgbClr val="FFFFFF"/>
                    </a:gs>
                    <a:gs pos="86000">
                      <a:srgbClr val="FFFFFF"/>
                    </a:gs>
                  </a:gsLst>
                  <a:lin ang="5400000" scaled="0"/>
                </a:gradFill>
              </a:rPr>
              <a:t>1. Peek/Lock</a:t>
            </a:r>
          </a:p>
        </p:txBody>
      </p:sp>
      <p:sp>
        <p:nvSpPr>
          <p:cNvPr id="21" name="Rectangle 20"/>
          <p:cNvSpPr/>
          <p:nvPr/>
        </p:nvSpPr>
        <p:spPr bwMode="auto">
          <a:xfrm>
            <a:off x="5099538" y="4794741"/>
            <a:ext cx="6858000" cy="1770185"/>
          </a:xfrm>
          <a:prstGeom prst="rect">
            <a:avLst/>
          </a:prstGeom>
          <a:noFill/>
          <a:ln w="38100">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2" name="TextBox 21"/>
          <p:cNvSpPr txBox="1"/>
          <p:nvPr/>
        </p:nvSpPr>
        <p:spPr>
          <a:xfrm>
            <a:off x="11620248" y="6227700"/>
            <a:ext cx="204543" cy="307777"/>
          </a:xfrm>
          <a:prstGeom prst="rect">
            <a:avLst/>
          </a:prstGeom>
          <a:noFill/>
        </p:spPr>
        <p:txBody>
          <a:bodyPr wrap="none" lIns="0" tIns="0" rIns="0" bIns="0" rtlCol="0">
            <a:spAutoFit/>
          </a:bodyPr>
          <a:lstStyle/>
          <a:p>
            <a:pPr defTabSz="914287"/>
            <a:r>
              <a:rPr lang="en-US" sz="2000" dirty="0" err="1">
                <a:gradFill>
                  <a:gsLst>
                    <a:gs pos="0">
                      <a:srgbClr val="FFFFFF"/>
                    </a:gs>
                    <a:gs pos="86000">
                      <a:srgbClr val="FFFFFF"/>
                    </a:gs>
                  </a:gsLst>
                  <a:lin ang="5400000" scaled="0"/>
                </a:gradFill>
              </a:rPr>
              <a:t>Tx</a:t>
            </a:r>
            <a:endParaRPr lang="en-US" sz="200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2812448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a:t>
            </a:r>
            <a:endParaRPr lang="en-US" dirty="0"/>
          </a:p>
        </p:txBody>
      </p:sp>
      <p:sp>
        <p:nvSpPr>
          <p:cNvPr id="4" name="Content Placeholder 3"/>
          <p:cNvSpPr>
            <a:spLocks noGrp="1"/>
          </p:cNvSpPr>
          <p:nvPr>
            <p:ph sz="half" idx="1"/>
          </p:nvPr>
        </p:nvSpPr>
        <p:spPr>
          <a:xfrm>
            <a:off x="519113" y="1447801"/>
            <a:ext cx="5486400" cy="4524315"/>
          </a:xfrm>
        </p:spPr>
        <p:txBody>
          <a:bodyPr/>
          <a:lstStyle/>
          <a:p>
            <a:r>
              <a:rPr lang="en-US" dirty="0" smtClean="0"/>
              <a:t>Brokered messaging properties are not SOAP headers</a:t>
            </a:r>
          </a:p>
          <a:p>
            <a:r>
              <a:rPr lang="en-US" dirty="0" smtClean="0"/>
              <a:t>Properties are key/value pairs that may very well carry payloads</a:t>
            </a:r>
          </a:p>
          <a:p>
            <a:r>
              <a:rPr lang="en-US" dirty="0" smtClean="0"/>
              <a:t>It’s not uncommon to have messages with empty message bodies</a:t>
            </a:r>
          </a:p>
          <a:p>
            <a:r>
              <a:rPr lang="en-US" dirty="0" smtClean="0"/>
              <a:t>Message bodies are useful for a single opaque payload not exposed to the broker (e.g. encrypted content)</a:t>
            </a:r>
            <a:endParaRPr lang="en-US" dirty="0"/>
          </a:p>
        </p:txBody>
      </p:sp>
      <p:sp>
        <p:nvSpPr>
          <p:cNvPr id="6" name="Rectangle 5"/>
          <p:cNvSpPr/>
          <p:nvPr/>
        </p:nvSpPr>
        <p:spPr>
          <a:xfrm>
            <a:off x="6297560" y="1327214"/>
            <a:ext cx="4875530" cy="4921188"/>
          </a:xfrm>
          <a:prstGeom prst="rect">
            <a:avLst/>
          </a:prstGeom>
        </p:spPr>
        <p:style>
          <a:lnRef idx="1">
            <a:schemeClr val="accent6"/>
          </a:lnRef>
          <a:fillRef idx="2">
            <a:schemeClr val="accent6"/>
          </a:fillRef>
          <a:effectRef idx="1">
            <a:schemeClr val="accent6"/>
          </a:effectRef>
          <a:fontRef idx="minor">
            <a:schemeClr val="dk1"/>
          </a:fontRef>
        </p:style>
        <p:txBody>
          <a:bodyPr lIns="91432" tIns="45717" rIns="91432" bIns="45717" rtlCol="0" anchor="t"/>
          <a:lstStyle/>
          <a:p>
            <a:pPr defTabSz="914287"/>
            <a:r>
              <a:rPr lang="en-US" sz="2800" dirty="0">
                <a:solidFill>
                  <a:srgbClr val="000000"/>
                </a:solidFill>
              </a:rPr>
              <a:t>Broker Message</a:t>
            </a:r>
          </a:p>
        </p:txBody>
      </p:sp>
      <p:sp>
        <p:nvSpPr>
          <p:cNvPr id="7" name="Rectangle 6"/>
          <p:cNvSpPr/>
          <p:nvPr/>
        </p:nvSpPr>
        <p:spPr>
          <a:xfrm>
            <a:off x="6542204" y="4818187"/>
            <a:ext cx="4454042" cy="1266092"/>
          </a:xfrm>
          <a:prstGeom prst="rect">
            <a:avLst/>
          </a:prstGeom>
        </p:spPr>
        <p:style>
          <a:lnRef idx="1">
            <a:schemeClr val="accent6"/>
          </a:lnRef>
          <a:fillRef idx="3">
            <a:schemeClr val="accent6"/>
          </a:fillRef>
          <a:effectRef idx="2">
            <a:schemeClr val="accent6"/>
          </a:effectRef>
          <a:fontRef idx="minor">
            <a:schemeClr val="lt1"/>
          </a:fontRef>
        </p:style>
        <p:txBody>
          <a:bodyPr lIns="91432" tIns="45717" rIns="91432" bIns="45717" rtlCol="0" anchor="t"/>
          <a:lstStyle/>
          <a:p>
            <a:pPr defTabSz="914287"/>
            <a:r>
              <a:rPr lang="en-US" sz="2000" dirty="0">
                <a:solidFill>
                  <a:srgbClr val="FFFFFF"/>
                </a:solidFill>
              </a:rPr>
              <a:t>Body</a:t>
            </a:r>
          </a:p>
        </p:txBody>
      </p:sp>
      <p:sp>
        <p:nvSpPr>
          <p:cNvPr id="8" name="Rectangle 7"/>
          <p:cNvSpPr/>
          <p:nvPr/>
        </p:nvSpPr>
        <p:spPr>
          <a:xfrm>
            <a:off x="6542204" y="1957757"/>
            <a:ext cx="4454042" cy="2719753"/>
          </a:xfrm>
          <a:prstGeom prst="rect">
            <a:avLst/>
          </a:prstGeom>
        </p:spPr>
        <p:style>
          <a:lnRef idx="1">
            <a:schemeClr val="accent6"/>
          </a:lnRef>
          <a:fillRef idx="3">
            <a:schemeClr val="accent6"/>
          </a:fillRef>
          <a:effectRef idx="2">
            <a:schemeClr val="accent6"/>
          </a:effectRef>
          <a:fontRef idx="minor">
            <a:schemeClr val="lt1"/>
          </a:fontRef>
        </p:style>
        <p:txBody>
          <a:bodyPr lIns="91432" tIns="45717" rIns="91432" bIns="45717" rtlCol="0" anchor="t"/>
          <a:lstStyle/>
          <a:p>
            <a:pPr defTabSz="914287"/>
            <a:r>
              <a:rPr lang="en-US" sz="2000" dirty="0">
                <a:solidFill>
                  <a:srgbClr val="FFFFFF"/>
                </a:solidFill>
              </a:rPr>
              <a:t>Properties</a:t>
            </a:r>
          </a:p>
        </p:txBody>
      </p:sp>
      <p:sp>
        <p:nvSpPr>
          <p:cNvPr id="9" name="Rectangle 8"/>
          <p:cNvSpPr/>
          <p:nvPr/>
        </p:nvSpPr>
        <p:spPr bwMode="auto">
          <a:xfrm>
            <a:off x="6705600" y="2485295"/>
            <a:ext cx="832338"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Key</a:t>
            </a:r>
          </a:p>
        </p:txBody>
      </p:sp>
      <p:sp>
        <p:nvSpPr>
          <p:cNvPr id="10" name="Rectangle 9"/>
          <p:cNvSpPr/>
          <p:nvPr/>
        </p:nvSpPr>
        <p:spPr bwMode="auto">
          <a:xfrm>
            <a:off x="7690338" y="2479431"/>
            <a:ext cx="3130062"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Value</a:t>
            </a:r>
          </a:p>
        </p:txBody>
      </p:sp>
      <p:sp>
        <p:nvSpPr>
          <p:cNvPr id="11" name="Rectangle 10"/>
          <p:cNvSpPr/>
          <p:nvPr/>
        </p:nvSpPr>
        <p:spPr bwMode="auto">
          <a:xfrm>
            <a:off x="6705600" y="2965940"/>
            <a:ext cx="832338"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Key</a:t>
            </a:r>
          </a:p>
        </p:txBody>
      </p:sp>
      <p:sp>
        <p:nvSpPr>
          <p:cNvPr id="12" name="Rectangle 11"/>
          <p:cNvSpPr/>
          <p:nvPr/>
        </p:nvSpPr>
        <p:spPr bwMode="auto">
          <a:xfrm>
            <a:off x="7690338" y="2960076"/>
            <a:ext cx="3130062"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Value</a:t>
            </a:r>
          </a:p>
        </p:txBody>
      </p:sp>
      <p:sp>
        <p:nvSpPr>
          <p:cNvPr id="13" name="Rectangle 12"/>
          <p:cNvSpPr/>
          <p:nvPr/>
        </p:nvSpPr>
        <p:spPr bwMode="auto">
          <a:xfrm>
            <a:off x="6705600" y="3446584"/>
            <a:ext cx="832338"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Key</a:t>
            </a:r>
          </a:p>
        </p:txBody>
      </p:sp>
      <p:sp>
        <p:nvSpPr>
          <p:cNvPr id="14" name="Rectangle 13"/>
          <p:cNvSpPr/>
          <p:nvPr/>
        </p:nvSpPr>
        <p:spPr bwMode="auto">
          <a:xfrm>
            <a:off x="7690338" y="3440723"/>
            <a:ext cx="3130062"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Value</a:t>
            </a:r>
          </a:p>
        </p:txBody>
      </p:sp>
      <p:sp>
        <p:nvSpPr>
          <p:cNvPr id="15" name="Rectangle 14"/>
          <p:cNvSpPr/>
          <p:nvPr/>
        </p:nvSpPr>
        <p:spPr bwMode="auto">
          <a:xfrm>
            <a:off x="6705600" y="3927228"/>
            <a:ext cx="832338"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Key</a:t>
            </a:r>
          </a:p>
        </p:txBody>
      </p:sp>
      <p:sp>
        <p:nvSpPr>
          <p:cNvPr id="16" name="Rectangle 15"/>
          <p:cNvSpPr/>
          <p:nvPr/>
        </p:nvSpPr>
        <p:spPr bwMode="auto">
          <a:xfrm>
            <a:off x="7690338" y="3921368"/>
            <a:ext cx="3130062" cy="38686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Value</a:t>
            </a:r>
          </a:p>
        </p:txBody>
      </p:sp>
      <p:sp>
        <p:nvSpPr>
          <p:cNvPr id="17" name="Rectangle 16"/>
          <p:cNvSpPr/>
          <p:nvPr/>
        </p:nvSpPr>
        <p:spPr bwMode="auto">
          <a:xfrm>
            <a:off x="6705600" y="5257804"/>
            <a:ext cx="4114800" cy="66235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smtClean="0">
                <a:gradFill>
                  <a:gsLst>
                    <a:gs pos="0">
                      <a:srgbClr val="FFFFFF"/>
                    </a:gs>
                    <a:gs pos="100000">
                      <a:srgbClr val="FFFFFF"/>
                    </a:gs>
                  </a:gsLst>
                  <a:lin ang="5400000" scaled="0"/>
                </a:gradFill>
              </a:rPr>
              <a:t>Body</a:t>
            </a:r>
            <a:endParaRPr lang="en-US" sz="23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425920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Brokered Messaging Entities: Queues</a:t>
            </a:r>
            <a:endParaRPr lang="en-US" dirty="0"/>
          </a:p>
        </p:txBody>
      </p:sp>
      <p:sp>
        <p:nvSpPr>
          <p:cNvPr id="3" name="Content Placeholder 2"/>
          <p:cNvSpPr>
            <a:spLocks noGrp="1"/>
          </p:cNvSpPr>
          <p:nvPr>
            <p:ph idx="1"/>
          </p:nvPr>
        </p:nvSpPr>
        <p:spPr>
          <a:xfrm>
            <a:off x="480647" y="3335215"/>
            <a:ext cx="11149013" cy="1526572"/>
          </a:xfrm>
        </p:spPr>
        <p:txBody>
          <a:bodyPr/>
          <a:lstStyle/>
          <a:p>
            <a:r>
              <a:rPr lang="en-US" dirty="0" smtClean="0"/>
              <a:t>Sequential Message Log</a:t>
            </a:r>
          </a:p>
          <a:p>
            <a:r>
              <a:rPr lang="en-US" dirty="0" smtClean="0"/>
              <a:t>Competing Consumers</a:t>
            </a:r>
          </a:p>
          <a:p>
            <a:r>
              <a:rPr lang="en-US" dirty="0" smtClean="0"/>
              <a:t>Shared Cursors and Locks over the log</a:t>
            </a:r>
            <a:endParaRPr lang="en-US" dirty="0"/>
          </a:p>
        </p:txBody>
      </p:sp>
      <p:sp>
        <p:nvSpPr>
          <p:cNvPr id="4" name="Rectangle 3"/>
          <p:cNvSpPr/>
          <p:nvPr/>
        </p:nvSpPr>
        <p:spPr bwMode="auto">
          <a:xfrm>
            <a:off x="4548556" y="1230924"/>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solidFill>
                <a:srgbClr val="FFFFFF"/>
              </a:solidFill>
            </a:endParaRPr>
          </a:p>
        </p:txBody>
      </p:sp>
      <p:sp>
        <p:nvSpPr>
          <p:cNvPr id="5" name="Oval 4"/>
          <p:cNvSpPr/>
          <p:nvPr/>
        </p:nvSpPr>
        <p:spPr bwMode="auto">
          <a:xfrm>
            <a:off x="480647" y="129540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6" name="Oval 5"/>
          <p:cNvSpPr/>
          <p:nvPr/>
        </p:nvSpPr>
        <p:spPr bwMode="auto">
          <a:xfrm>
            <a:off x="9917722" y="129540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7" name="Straight Arrow Connector 6"/>
          <p:cNvCxnSpPr>
            <a:stCxn id="5" idx="6"/>
            <a:endCxn id="4" idx="1"/>
          </p:cNvCxnSpPr>
          <p:nvPr/>
        </p:nvCxnSpPr>
        <p:spPr>
          <a:xfrm>
            <a:off x="1488831" y="1758463"/>
            <a:ext cx="30597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lowchart: Magnetic Disk 7"/>
          <p:cNvSpPr/>
          <p:nvPr/>
        </p:nvSpPr>
        <p:spPr bwMode="auto">
          <a:xfrm>
            <a:off x="5474676" y="2133603"/>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9" name="Straight Arrow Connector 8"/>
          <p:cNvCxnSpPr>
            <a:stCxn id="4" idx="3"/>
            <a:endCxn id="6" idx="2"/>
          </p:cNvCxnSpPr>
          <p:nvPr/>
        </p:nvCxnSpPr>
        <p:spPr>
          <a:xfrm flipV="1">
            <a:off x="7151077" y="1758465"/>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bwMode="auto">
          <a:xfrm>
            <a:off x="4797670" y="1611925"/>
            <a:ext cx="204567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Queue</a:t>
            </a:r>
          </a:p>
        </p:txBody>
      </p:sp>
    </p:spTree>
    <p:extLst>
      <p:ext uri="{BB962C8B-B14F-4D97-AF65-F5344CB8AC3E}">
        <p14:creationId xmlns:p14="http://schemas.microsoft.com/office/powerpoint/2010/main" val="26427603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Brokered Messaging Entities: Topics</a:t>
            </a:r>
          </a:p>
        </p:txBody>
      </p:sp>
      <p:sp>
        <p:nvSpPr>
          <p:cNvPr id="3" name="Content Placeholder 2"/>
          <p:cNvSpPr>
            <a:spLocks noGrp="1"/>
          </p:cNvSpPr>
          <p:nvPr>
            <p:ph idx="1"/>
          </p:nvPr>
        </p:nvSpPr>
        <p:spPr>
          <a:xfrm>
            <a:off x="460497" y="3470034"/>
            <a:ext cx="11149013" cy="2068259"/>
          </a:xfrm>
        </p:spPr>
        <p:txBody>
          <a:bodyPr/>
          <a:lstStyle/>
          <a:p>
            <a:r>
              <a:rPr lang="en-US" dirty="0"/>
              <a:t>Sequential Message </a:t>
            </a:r>
            <a:r>
              <a:rPr lang="en-US" dirty="0" smtClean="0"/>
              <a:t>Log</a:t>
            </a:r>
          </a:p>
          <a:p>
            <a:r>
              <a:rPr lang="en-US" dirty="0" smtClean="0"/>
              <a:t>Multiple subscribers over the log, each with own cur/locks</a:t>
            </a:r>
          </a:p>
          <a:p>
            <a:r>
              <a:rPr lang="en-US" dirty="0" smtClean="0"/>
              <a:t>Subscribers can filter with expressions on properties</a:t>
            </a:r>
            <a:endParaRPr lang="en-US" dirty="0"/>
          </a:p>
          <a:p>
            <a:r>
              <a:rPr lang="en-US" dirty="0"/>
              <a:t>Competing </a:t>
            </a:r>
            <a:r>
              <a:rPr lang="en-US" dirty="0" smtClean="0"/>
              <a:t>Consumers on each subscription</a:t>
            </a:r>
            <a:endParaRPr lang="en-US" dirty="0"/>
          </a:p>
        </p:txBody>
      </p:sp>
      <p:sp>
        <p:nvSpPr>
          <p:cNvPr id="5" name="Rectangle 4"/>
          <p:cNvSpPr/>
          <p:nvPr/>
        </p:nvSpPr>
        <p:spPr bwMode="auto">
          <a:xfrm>
            <a:off x="4548556" y="1230924"/>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solidFill>
                <a:srgbClr val="FFFFFF"/>
              </a:solidFill>
            </a:endParaRPr>
          </a:p>
        </p:txBody>
      </p:sp>
      <p:sp>
        <p:nvSpPr>
          <p:cNvPr id="6" name="Oval 5"/>
          <p:cNvSpPr/>
          <p:nvPr/>
        </p:nvSpPr>
        <p:spPr bwMode="auto">
          <a:xfrm>
            <a:off x="480647" y="129540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7" name="Oval 6"/>
          <p:cNvSpPr/>
          <p:nvPr/>
        </p:nvSpPr>
        <p:spPr bwMode="auto">
          <a:xfrm>
            <a:off x="9917722" y="129540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8" name="Straight Arrow Connector 7"/>
          <p:cNvCxnSpPr>
            <a:stCxn id="6" idx="6"/>
            <a:endCxn id="5" idx="1"/>
          </p:cNvCxnSpPr>
          <p:nvPr/>
        </p:nvCxnSpPr>
        <p:spPr>
          <a:xfrm>
            <a:off x="1488831" y="1758463"/>
            <a:ext cx="30597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3"/>
            <a:endCxn id="7" idx="2"/>
          </p:cNvCxnSpPr>
          <p:nvPr/>
        </p:nvCxnSpPr>
        <p:spPr>
          <a:xfrm flipV="1">
            <a:off x="7151077" y="1758465"/>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1" name="Rounded Rectangle 10"/>
          <p:cNvSpPr/>
          <p:nvPr/>
        </p:nvSpPr>
        <p:spPr bwMode="auto">
          <a:xfrm>
            <a:off x="4797669" y="1611925"/>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Topic</a:t>
            </a:r>
          </a:p>
        </p:txBody>
      </p:sp>
      <p:sp>
        <p:nvSpPr>
          <p:cNvPr id="12" name="Rounded Rectangle 11"/>
          <p:cNvSpPr/>
          <p:nvPr/>
        </p:nvSpPr>
        <p:spPr bwMode="auto">
          <a:xfrm>
            <a:off x="6025666" y="1606062"/>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Sub</a:t>
            </a:r>
          </a:p>
        </p:txBody>
      </p:sp>
      <p:sp>
        <p:nvSpPr>
          <p:cNvPr id="13" name="Rounded Rectangle 12"/>
          <p:cNvSpPr/>
          <p:nvPr/>
        </p:nvSpPr>
        <p:spPr bwMode="auto">
          <a:xfrm>
            <a:off x="6025666" y="1242650"/>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Sub</a:t>
            </a:r>
          </a:p>
        </p:txBody>
      </p:sp>
      <p:sp>
        <p:nvSpPr>
          <p:cNvPr id="14" name="Rounded Rectangle 13"/>
          <p:cNvSpPr/>
          <p:nvPr/>
        </p:nvSpPr>
        <p:spPr bwMode="auto">
          <a:xfrm>
            <a:off x="6025666" y="1957754"/>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Sub</a:t>
            </a:r>
          </a:p>
        </p:txBody>
      </p:sp>
    </p:spTree>
    <p:extLst>
      <p:ext uri="{BB962C8B-B14F-4D97-AF65-F5344CB8AC3E}">
        <p14:creationId xmlns:p14="http://schemas.microsoft.com/office/powerpoint/2010/main" val="33817412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err="1" smtClean="0"/>
              <a:t>aKite</a:t>
            </a:r>
            <a:endParaRPr lang="en-US" dirty="0"/>
          </a:p>
        </p:txBody>
      </p:sp>
      <p:sp>
        <p:nvSpPr>
          <p:cNvPr id="3" name="Subtitle 2"/>
          <p:cNvSpPr>
            <a:spLocks noGrp="1"/>
          </p:cNvSpPr>
          <p:nvPr>
            <p:ph type="subTitle" idx="1"/>
          </p:nvPr>
        </p:nvSpPr>
        <p:spPr/>
        <p:txBody>
          <a:bodyPr/>
          <a:lstStyle/>
          <a:p>
            <a:r>
              <a:rPr lang="en-US" dirty="0" smtClean="0">
                <a:gradFill>
                  <a:gsLst>
                    <a:gs pos="0">
                      <a:schemeClr val="tx1"/>
                    </a:gs>
                    <a:gs pos="100000">
                      <a:schemeClr val="tx1"/>
                    </a:gs>
                  </a:gsLst>
                  <a:lin ang="5400000" scaled="0"/>
                </a:gradFill>
                <a:latin typeface="+mj-lt"/>
              </a:rPr>
              <a:t>Davide Bedin</a:t>
            </a:r>
          </a:p>
          <a:p>
            <a:r>
              <a:rPr lang="en-US" dirty="0" smtClean="0">
                <a:gradFill>
                  <a:gsLst>
                    <a:gs pos="0">
                      <a:schemeClr val="tx1"/>
                    </a:gs>
                    <a:gs pos="100000">
                      <a:schemeClr val="tx1"/>
                    </a:gs>
                  </a:gsLst>
                  <a:lin ang="5400000" scaled="0"/>
                </a:gradFill>
              </a:rPr>
              <a:t>CTO</a:t>
            </a:r>
          </a:p>
          <a:p>
            <a:r>
              <a:rPr lang="en-US" dirty="0" smtClean="0">
                <a:gradFill>
                  <a:gsLst>
                    <a:gs pos="0">
                      <a:schemeClr val="tx1"/>
                    </a:gs>
                    <a:gs pos="100000">
                      <a:schemeClr val="tx1"/>
                    </a:gs>
                  </a:gsLst>
                  <a:lin ang="5400000" scaled="0"/>
                </a:gradFill>
              </a:rPr>
              <a:t>BEDIN Shop Systems</a:t>
            </a:r>
            <a:endParaRPr lang="en-US" dirty="0">
              <a:gradFill>
                <a:gsLst>
                  <a:gs pos="0">
                    <a:schemeClr val="tx1"/>
                  </a:gs>
                  <a:gs pos="100000">
                    <a:schemeClr val="tx1"/>
                  </a:gs>
                </a:gsLst>
                <a:lin ang="5400000" scaled="0"/>
              </a:gradFill>
            </a:endParaRPr>
          </a:p>
        </p:txBody>
      </p:sp>
      <p:sp>
        <p:nvSpPr>
          <p:cNvPr id="4" name="Text Placeholder 3"/>
          <p:cNvSpPr>
            <a:spLocks noGrp="1"/>
          </p:cNvSpPr>
          <p:nvPr>
            <p:ph type="body" sz="quarter" idx="10"/>
          </p:nvPr>
        </p:nvSpPr>
        <p:spPr/>
        <p:txBody>
          <a:bodyPr/>
          <a:lstStyle/>
          <a:p>
            <a:r>
              <a:rPr lang="en-US" spc="100" dirty="0" smtClean="0"/>
              <a:t>p</a:t>
            </a:r>
            <a:r>
              <a:rPr spc="-400" dirty="0" smtClean="0"/>
              <a:t>a</a:t>
            </a:r>
            <a:r>
              <a:rPr spc="200" dirty="0"/>
              <a:t>r</a:t>
            </a:r>
            <a:r>
              <a:rPr spc="-150" dirty="0" smtClean="0"/>
              <a:t>t</a:t>
            </a:r>
            <a:r>
              <a:rPr dirty="0" smtClean="0"/>
              <a:t>ner </a:t>
            </a:r>
            <a:endParaRPr lang="en-US" dirty="0"/>
          </a:p>
        </p:txBody>
      </p:sp>
    </p:spTree>
    <p:extLst>
      <p:ext uri="{BB962C8B-B14F-4D97-AF65-F5344CB8AC3E}">
        <p14:creationId xmlns:p14="http://schemas.microsoft.com/office/powerpoint/2010/main" val="2585400768"/>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72" y="228600"/>
            <a:ext cx="11149013" cy="609398"/>
          </a:xfrm>
        </p:spPr>
        <p:txBody>
          <a:bodyPr/>
          <a:lstStyle/>
          <a:p>
            <a:r>
              <a:rPr lang="en-US" dirty="0" err="1"/>
              <a:t>aKite</a:t>
            </a:r>
            <a:r>
              <a:rPr lang="en-US" dirty="0"/>
              <a:t>: Retail Management on Azure</a:t>
            </a:r>
          </a:p>
        </p:txBody>
      </p:sp>
      <p:sp>
        <p:nvSpPr>
          <p:cNvPr id="16" name="Text Placeholder 2"/>
          <p:cNvSpPr txBox="1">
            <a:spLocks/>
          </p:cNvSpPr>
          <p:nvPr/>
        </p:nvSpPr>
        <p:spPr>
          <a:xfrm>
            <a:off x="814073" y="1414063"/>
            <a:ext cx="4821998" cy="484440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a:gradFill>
                  <a:gsLst>
                    <a:gs pos="0">
                      <a:srgbClr val="FFFFFF"/>
                    </a:gs>
                    <a:gs pos="86000">
                      <a:srgbClr val="FFFFFF"/>
                    </a:gs>
                  </a:gsLst>
                  <a:lin ang="5400000" scaled="0"/>
                </a:gradFill>
              </a:rPr>
              <a:t>POS and In-</a:t>
            </a:r>
            <a:r>
              <a:rPr lang="it-IT" dirty="0" err="1">
                <a:gradFill>
                  <a:gsLst>
                    <a:gs pos="0">
                      <a:srgbClr val="FFFFFF"/>
                    </a:gs>
                    <a:gs pos="86000">
                      <a:srgbClr val="FFFFFF"/>
                    </a:gs>
                  </a:gsLst>
                  <a:lin ang="5400000" scaled="0"/>
                </a:gradFill>
              </a:rPr>
              <a:t>Store</a:t>
            </a:r>
            <a:r>
              <a:rPr lang="it-IT" dirty="0">
                <a:gradFill>
                  <a:gsLst>
                    <a:gs pos="0">
                      <a:srgbClr val="FFFFFF"/>
                    </a:gs>
                    <a:gs pos="86000">
                      <a:srgbClr val="FFFFFF"/>
                    </a:gs>
                  </a:gsLst>
                  <a:lin ang="5400000" scaled="0"/>
                </a:gradFill>
              </a:rPr>
              <a:t> </a:t>
            </a:r>
            <a:r>
              <a:rPr lang="it-IT" dirty="0" err="1">
                <a:gradFill>
                  <a:gsLst>
                    <a:gs pos="0">
                      <a:srgbClr val="FFFFFF"/>
                    </a:gs>
                    <a:gs pos="86000">
                      <a:srgbClr val="FFFFFF"/>
                    </a:gs>
                  </a:gsLst>
                  <a:lin ang="5400000" scaled="0"/>
                </a:gradFill>
              </a:rPr>
              <a:t>SaaS</a:t>
            </a:r>
            <a:endParaRPr lang="it-IT" dirty="0">
              <a:gradFill>
                <a:gsLst>
                  <a:gs pos="0">
                    <a:srgbClr val="FFFFFF"/>
                  </a:gs>
                  <a:gs pos="86000">
                    <a:srgbClr val="FFFFFF"/>
                  </a:gs>
                </a:gsLst>
                <a:lin ang="5400000" scaled="0"/>
              </a:gradFill>
            </a:endParaRPr>
          </a:p>
          <a:p>
            <a:pPr lvl="1"/>
            <a:r>
              <a:rPr lang="it-IT" dirty="0">
                <a:gradFill>
                  <a:gsLst>
                    <a:gs pos="0">
                      <a:srgbClr val="FFFFFF"/>
                    </a:gs>
                    <a:gs pos="86000">
                      <a:srgbClr val="FFFFFF"/>
                    </a:gs>
                  </a:gsLst>
                  <a:lin ang="5400000" scaled="0"/>
                </a:gradFill>
              </a:rPr>
              <a:t>Retail Web Services</a:t>
            </a:r>
          </a:p>
          <a:p>
            <a:pPr lvl="1"/>
            <a:r>
              <a:rPr lang="it-IT" dirty="0">
                <a:gradFill>
                  <a:gsLst>
                    <a:gs pos="0">
                      <a:srgbClr val="FFFFFF"/>
                    </a:gs>
                    <a:gs pos="86000">
                      <a:srgbClr val="FFFFFF"/>
                    </a:gs>
                  </a:gsLst>
                  <a:lin ang="5400000" scaled="0"/>
                </a:gradFill>
              </a:rPr>
              <a:t>POS.net &amp; </a:t>
            </a:r>
            <a:r>
              <a:rPr lang="it-IT" dirty="0" smtClean="0">
                <a:gradFill>
                  <a:gsLst>
                    <a:gs pos="0">
                      <a:srgbClr val="FFFFFF"/>
                    </a:gs>
                    <a:gs pos="86000">
                      <a:srgbClr val="FFFFFF"/>
                    </a:gs>
                  </a:gsLst>
                  <a:lin ang="5400000" scaled="0"/>
                </a:gradFill>
              </a:rPr>
              <a:t>SHOP.net</a:t>
            </a:r>
          </a:p>
          <a:p>
            <a:pPr lvl="1"/>
            <a:endParaRPr lang="it-IT" sz="800" dirty="0">
              <a:gradFill>
                <a:gsLst>
                  <a:gs pos="0">
                    <a:srgbClr val="FFFFFF"/>
                  </a:gs>
                  <a:gs pos="86000">
                    <a:srgbClr val="FFFFFF"/>
                  </a:gs>
                </a:gsLst>
                <a:lin ang="5400000" scaled="0"/>
              </a:gradFill>
            </a:endParaRPr>
          </a:p>
          <a:p>
            <a:r>
              <a:rPr lang="it-IT" dirty="0" err="1">
                <a:gradFill>
                  <a:gsLst>
                    <a:gs pos="0">
                      <a:srgbClr val="FFFFFF"/>
                    </a:gs>
                    <a:gs pos="86000">
                      <a:srgbClr val="FFFFFF"/>
                    </a:gs>
                  </a:gsLst>
                  <a:lin ang="5400000" scaled="0"/>
                </a:gradFill>
              </a:rPr>
              <a:t>Connects</a:t>
            </a:r>
            <a:r>
              <a:rPr lang="it-IT" dirty="0">
                <a:gradFill>
                  <a:gsLst>
                    <a:gs pos="0">
                      <a:srgbClr val="FFFFFF"/>
                    </a:gs>
                    <a:gs pos="86000">
                      <a:srgbClr val="FFFFFF"/>
                    </a:gs>
                  </a:gsLst>
                  <a:lin ang="5400000" scaled="0"/>
                </a:gradFill>
              </a:rPr>
              <a:t> </a:t>
            </a:r>
            <a:r>
              <a:rPr lang="it-IT" dirty="0" err="1">
                <a:gradFill>
                  <a:gsLst>
                    <a:gs pos="0">
                      <a:srgbClr val="FFFFFF"/>
                    </a:gs>
                    <a:gs pos="86000">
                      <a:srgbClr val="FFFFFF"/>
                    </a:gs>
                  </a:gsLst>
                  <a:lin ang="5400000" scaled="0"/>
                </a:gradFill>
              </a:rPr>
              <a:t>S</a:t>
            </a:r>
            <a:r>
              <a:rPr lang="it-IT" dirty="0" err="1" smtClean="0">
                <a:gradFill>
                  <a:gsLst>
                    <a:gs pos="0">
                      <a:srgbClr val="FFFFFF"/>
                    </a:gs>
                    <a:gs pos="86000">
                      <a:srgbClr val="FFFFFF"/>
                    </a:gs>
                  </a:gsLst>
                  <a:lin ang="5400000" scaled="0"/>
                </a:gradFill>
              </a:rPr>
              <a:t>tores</a:t>
            </a:r>
            <a:r>
              <a:rPr lang="it-IT" dirty="0" smtClean="0">
                <a:gradFill>
                  <a:gsLst>
                    <a:gs pos="0">
                      <a:srgbClr val="FFFFFF"/>
                    </a:gs>
                    <a:gs pos="86000">
                      <a:srgbClr val="FFFFFF"/>
                    </a:gs>
                  </a:gsLst>
                  <a:lin ang="5400000" scaled="0"/>
                </a:gradFill>
              </a:rPr>
              <a:t> </a:t>
            </a:r>
            <a:endParaRPr lang="it-IT" dirty="0">
              <a:gradFill>
                <a:gsLst>
                  <a:gs pos="0">
                    <a:srgbClr val="FFFFFF"/>
                  </a:gs>
                  <a:gs pos="86000">
                    <a:srgbClr val="FFFFFF"/>
                  </a:gs>
                </a:gsLst>
                <a:lin ang="5400000" scaled="0"/>
              </a:gradFill>
            </a:endParaRPr>
          </a:p>
          <a:p>
            <a:pPr lvl="1"/>
            <a:r>
              <a:rPr lang="it-IT" dirty="0">
                <a:gradFill>
                  <a:gsLst>
                    <a:gs pos="0">
                      <a:srgbClr val="FFFFFF"/>
                    </a:gs>
                    <a:gs pos="86000">
                      <a:srgbClr val="FFFFFF"/>
                    </a:gs>
                  </a:gsLst>
                  <a:lin ang="5400000" scaled="0"/>
                </a:gradFill>
              </a:rPr>
              <a:t>to HQ &amp; to the </a:t>
            </a:r>
            <a:r>
              <a:rPr lang="it-IT" dirty="0" smtClean="0">
                <a:gradFill>
                  <a:gsLst>
                    <a:gs pos="0">
                      <a:srgbClr val="FFFFFF"/>
                    </a:gs>
                    <a:gs pos="86000">
                      <a:srgbClr val="FFFFFF"/>
                    </a:gs>
                  </a:gsLst>
                  <a:lin ang="5400000" scaled="0"/>
                </a:gradFill>
              </a:rPr>
              <a:t>World</a:t>
            </a:r>
          </a:p>
          <a:p>
            <a:pPr lvl="1"/>
            <a:endParaRPr lang="it-IT" sz="800" dirty="0">
              <a:gradFill>
                <a:gsLst>
                  <a:gs pos="0">
                    <a:srgbClr val="FFFFFF"/>
                  </a:gs>
                  <a:gs pos="86000">
                    <a:srgbClr val="FFFFFF"/>
                  </a:gs>
                </a:gsLst>
                <a:lin ang="5400000" scaled="0"/>
              </a:gradFill>
            </a:endParaRPr>
          </a:p>
          <a:p>
            <a:r>
              <a:rPr lang="it-IT" dirty="0" err="1" smtClean="0">
                <a:gradFill>
                  <a:gsLst>
                    <a:gs pos="0">
                      <a:srgbClr val="FFFFFF"/>
                    </a:gs>
                    <a:gs pos="86000">
                      <a:srgbClr val="FFFFFF"/>
                    </a:gs>
                  </a:gsLst>
                  <a:lin ang="5400000" scaled="0"/>
                </a:gradFill>
              </a:rPr>
              <a:t>Removes</a:t>
            </a:r>
            <a:endParaRPr lang="it-IT" dirty="0" smtClean="0">
              <a:gradFill>
                <a:gsLst>
                  <a:gs pos="0">
                    <a:srgbClr val="FFFFFF"/>
                  </a:gs>
                  <a:gs pos="86000">
                    <a:srgbClr val="FFFFFF"/>
                  </a:gs>
                </a:gsLst>
                <a:lin ang="5400000" scaled="0"/>
              </a:gradFill>
            </a:endParaRPr>
          </a:p>
          <a:p>
            <a:pPr lvl="1"/>
            <a:r>
              <a:rPr lang="it-IT" dirty="0" err="1">
                <a:gradFill>
                  <a:gsLst>
                    <a:gs pos="0">
                      <a:srgbClr val="FFFFFF"/>
                    </a:gs>
                    <a:gs pos="86000">
                      <a:srgbClr val="FFFFFF"/>
                    </a:gs>
                  </a:gsLst>
                  <a:lin ang="5400000" scaled="0"/>
                </a:gradFill>
              </a:rPr>
              <a:t>Complexity</a:t>
            </a:r>
            <a:r>
              <a:rPr lang="it-IT" dirty="0">
                <a:gradFill>
                  <a:gsLst>
                    <a:gs pos="0">
                      <a:srgbClr val="FFFFFF"/>
                    </a:gs>
                    <a:gs pos="86000">
                      <a:srgbClr val="FFFFFF"/>
                    </a:gs>
                  </a:gsLst>
                  <a:lin ang="5400000" scaled="0"/>
                </a:gradFill>
              </a:rPr>
              <a:t> &amp; </a:t>
            </a:r>
            <a:r>
              <a:rPr lang="it-IT" dirty="0" err="1">
                <a:gradFill>
                  <a:gsLst>
                    <a:gs pos="0">
                      <a:srgbClr val="FFFFFF"/>
                    </a:gs>
                    <a:gs pos="86000">
                      <a:srgbClr val="FFFFFF"/>
                    </a:gs>
                  </a:gsLst>
                  <a:lin ang="5400000" scaled="0"/>
                </a:gradFill>
              </a:rPr>
              <a:t>Servers</a:t>
            </a:r>
            <a:endParaRPr lang="it-IT" dirty="0">
              <a:gradFill>
                <a:gsLst>
                  <a:gs pos="0">
                    <a:srgbClr val="FFFFFF"/>
                  </a:gs>
                  <a:gs pos="86000">
                    <a:srgbClr val="FFFFFF"/>
                  </a:gs>
                </a:gsLst>
                <a:lin ang="5400000" scaled="0"/>
              </a:gradFill>
            </a:endParaRPr>
          </a:p>
          <a:p>
            <a:pPr lvl="1"/>
            <a:r>
              <a:rPr lang="it-IT" dirty="0" smtClean="0">
                <a:gradFill>
                  <a:gsLst>
                    <a:gs pos="0">
                      <a:srgbClr val="FFFFFF"/>
                    </a:gs>
                    <a:gs pos="86000">
                      <a:srgbClr val="FFFFFF"/>
                    </a:gs>
                  </a:gsLst>
                  <a:lin ang="5400000" scaled="0"/>
                </a:gradFill>
              </a:rPr>
              <a:t>Save </a:t>
            </a:r>
            <a:r>
              <a:rPr lang="it-IT" dirty="0" err="1">
                <a:gradFill>
                  <a:gsLst>
                    <a:gs pos="0">
                      <a:srgbClr val="FFFFFF"/>
                    </a:gs>
                    <a:gs pos="86000">
                      <a:srgbClr val="FFFFFF"/>
                    </a:gs>
                  </a:gsLst>
                  <a:lin ang="5400000" scaled="0"/>
                </a:gradFill>
              </a:rPr>
              <a:t>energy</a:t>
            </a:r>
            <a:r>
              <a:rPr lang="it-IT" dirty="0">
                <a:gradFill>
                  <a:gsLst>
                    <a:gs pos="0">
                      <a:srgbClr val="FFFFFF"/>
                    </a:gs>
                    <a:gs pos="86000">
                      <a:srgbClr val="FFFFFF"/>
                    </a:gs>
                  </a:gsLst>
                  <a:lin ang="5400000" scaled="0"/>
                </a:gradFill>
              </a:rPr>
              <a:t> &amp; the </a:t>
            </a:r>
            <a:r>
              <a:rPr lang="it-IT" dirty="0" smtClean="0">
                <a:gradFill>
                  <a:gsLst>
                    <a:gs pos="0">
                      <a:srgbClr val="FFFFFF"/>
                    </a:gs>
                    <a:gs pos="86000">
                      <a:srgbClr val="FFFFFF"/>
                    </a:gs>
                  </a:gsLst>
                  <a:lin ang="5400000" scaled="0"/>
                </a:gradFill>
              </a:rPr>
              <a:t>Planet</a:t>
            </a:r>
          </a:p>
          <a:p>
            <a:pPr lvl="1"/>
            <a:endParaRPr lang="it-IT" sz="800" dirty="0">
              <a:gradFill>
                <a:gsLst>
                  <a:gs pos="0">
                    <a:srgbClr val="FFFFFF"/>
                  </a:gs>
                  <a:gs pos="86000">
                    <a:srgbClr val="FFFFFF"/>
                  </a:gs>
                </a:gsLst>
                <a:lin ang="5400000" scaled="0"/>
              </a:gradFill>
            </a:endParaRPr>
          </a:p>
          <a:p>
            <a:r>
              <a:rPr lang="it-IT" dirty="0">
                <a:gradFill>
                  <a:gsLst>
                    <a:gs pos="0">
                      <a:srgbClr val="FFFFFF"/>
                    </a:gs>
                    <a:gs pos="86000">
                      <a:srgbClr val="FFFFFF"/>
                    </a:gs>
                  </a:gsLst>
                  <a:lin ang="5400000" scaled="0"/>
                </a:gradFill>
              </a:rPr>
              <a:t>LIVE </a:t>
            </a:r>
            <a:r>
              <a:rPr lang="it-IT" dirty="0" err="1">
                <a:gradFill>
                  <a:gsLst>
                    <a:gs pos="0">
                      <a:srgbClr val="FFFFFF"/>
                    </a:gs>
                    <a:gs pos="86000">
                      <a:srgbClr val="FFFFFF"/>
                    </a:gs>
                  </a:gsLst>
                  <a:lin ang="5400000" scaled="0"/>
                </a:gradFill>
              </a:rPr>
              <a:t>since</a:t>
            </a:r>
            <a:r>
              <a:rPr lang="it-IT" dirty="0">
                <a:gradFill>
                  <a:gsLst>
                    <a:gs pos="0">
                      <a:srgbClr val="FFFFFF"/>
                    </a:gs>
                    <a:gs pos="86000">
                      <a:srgbClr val="FFFFFF"/>
                    </a:gs>
                  </a:gsLst>
                  <a:lin ang="5400000" scaled="0"/>
                </a:gradFill>
              </a:rPr>
              <a:t> </a:t>
            </a:r>
            <a:r>
              <a:rPr lang="it-IT" dirty="0" err="1">
                <a:gradFill>
                  <a:gsLst>
                    <a:gs pos="0">
                      <a:srgbClr val="FFFFFF"/>
                    </a:gs>
                    <a:gs pos="86000">
                      <a:srgbClr val="FFFFFF"/>
                    </a:gs>
                  </a:gsLst>
                  <a:lin ang="5400000" scaled="0"/>
                </a:gradFill>
              </a:rPr>
              <a:t>Azure</a:t>
            </a:r>
            <a:r>
              <a:rPr lang="it-IT" dirty="0">
                <a:gradFill>
                  <a:gsLst>
                    <a:gs pos="0">
                      <a:srgbClr val="FFFFFF"/>
                    </a:gs>
                    <a:gs pos="86000">
                      <a:srgbClr val="FFFFFF"/>
                    </a:gs>
                  </a:gsLst>
                  <a:lin ang="5400000" scaled="0"/>
                </a:gradFill>
              </a:rPr>
              <a:t> </a:t>
            </a:r>
            <a:r>
              <a:rPr lang="it-IT" dirty="0" err="1">
                <a:gradFill>
                  <a:gsLst>
                    <a:gs pos="0">
                      <a:srgbClr val="FFFFFF"/>
                    </a:gs>
                    <a:gs pos="86000">
                      <a:srgbClr val="FFFFFF"/>
                    </a:gs>
                  </a:gsLst>
                  <a:lin ang="5400000" scaled="0"/>
                </a:gradFill>
              </a:rPr>
              <a:t>Day</a:t>
            </a:r>
            <a:r>
              <a:rPr lang="it-IT" dirty="0">
                <a:gradFill>
                  <a:gsLst>
                    <a:gs pos="0">
                      <a:srgbClr val="FFFFFF"/>
                    </a:gs>
                    <a:gs pos="86000">
                      <a:srgbClr val="FFFFFF"/>
                    </a:gs>
                  </a:gsLst>
                  <a:lin ang="5400000" scaled="0"/>
                </a:gradFill>
              </a:rPr>
              <a:t> 1</a:t>
            </a:r>
          </a:p>
        </p:txBody>
      </p:sp>
      <p:pic>
        <p:nvPicPr>
          <p:cNvPr id="31" name="Picture 2" descr="https://bedinit-3.sharepoint.emea.microsoftonline.com/marketing/Documenti%20condivisi/Loghi%20Schemi%20Immagini/schema_aKite_NEW_eng.bmp"/>
          <p:cNvPicPr>
            <a:picLocks noChangeAspect="1" noChangeArrowheads="1"/>
          </p:cNvPicPr>
          <p:nvPr/>
        </p:nvPicPr>
        <p:blipFill>
          <a:blip r:embed="rId3" cstate="print"/>
          <a:srcRect/>
          <a:stretch>
            <a:fillRect/>
          </a:stretch>
        </p:blipFill>
        <p:spPr bwMode="auto">
          <a:xfrm>
            <a:off x="7599884" y="2278283"/>
            <a:ext cx="2965518" cy="3962676"/>
          </a:xfrm>
          <a:prstGeom prst="rect">
            <a:avLst/>
          </a:prstGeom>
          <a:noFill/>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884" y="1309853"/>
            <a:ext cx="2965518" cy="968430"/>
          </a:xfrm>
          <a:prstGeom prst="rect">
            <a:avLst/>
          </a:prstGeom>
        </p:spPr>
      </p:pic>
    </p:spTree>
    <p:extLst>
      <p:ext uri="{BB962C8B-B14F-4D97-AF65-F5344CB8AC3E}">
        <p14:creationId xmlns:p14="http://schemas.microsoft.com/office/powerpoint/2010/main" val="30558036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9112" y="228600"/>
            <a:ext cx="11149013" cy="609398"/>
          </a:xfrm>
        </p:spPr>
        <p:txBody>
          <a:bodyPr/>
          <a:lstStyle/>
          <a:p>
            <a:r>
              <a:rPr lang="it-IT" dirty="0" err="1" smtClean="0"/>
              <a:t>aKite</a:t>
            </a:r>
            <a:r>
              <a:rPr lang="it-IT" dirty="0" smtClean="0"/>
              <a:t> </a:t>
            </a:r>
            <a:r>
              <a:rPr lang="it-IT" dirty="0" err="1" smtClean="0"/>
              <a:t>refreshed</a:t>
            </a:r>
            <a:r>
              <a:rPr lang="it-IT" dirty="0" smtClean="0"/>
              <a:t> </a:t>
            </a:r>
            <a:r>
              <a:rPr lang="it-IT" dirty="0" err="1" smtClean="0"/>
              <a:t>architecture</a:t>
            </a:r>
            <a:endParaRPr lang="it-IT" dirty="0"/>
          </a:p>
        </p:txBody>
      </p:sp>
      <p:grpSp>
        <p:nvGrpSpPr>
          <p:cNvPr id="6" name="Gruppo 5"/>
          <p:cNvGrpSpPr/>
          <p:nvPr/>
        </p:nvGrpSpPr>
        <p:grpSpPr>
          <a:xfrm>
            <a:off x="1166188" y="967410"/>
            <a:ext cx="9447212" cy="5486400"/>
            <a:chOff x="331304" y="1404730"/>
            <a:chExt cx="8481392" cy="5049079"/>
          </a:xfrm>
        </p:grpSpPr>
        <p:sp>
          <p:nvSpPr>
            <p:cNvPr id="5" name="Rettangolo 4"/>
            <p:cNvSpPr/>
            <p:nvPr/>
          </p:nvSpPr>
          <p:spPr bwMode="auto">
            <a:xfrm>
              <a:off x="331304" y="1404730"/>
              <a:ext cx="8481392" cy="504907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it-IT" sz="2200" dirty="0" smtClean="0">
                <a:gradFill>
                  <a:gsLst>
                    <a:gs pos="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590882"/>
              <a:ext cx="805815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Ovale 7"/>
          <p:cNvSpPr/>
          <p:nvPr/>
        </p:nvSpPr>
        <p:spPr>
          <a:xfrm flipV="1">
            <a:off x="3160379" y="1888232"/>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rgbClr val="FFFFFF"/>
              </a:solidFill>
            </a:endParaRPr>
          </a:p>
        </p:txBody>
      </p:sp>
      <p:sp>
        <p:nvSpPr>
          <p:cNvPr id="9" name="Ovale 8"/>
          <p:cNvSpPr/>
          <p:nvPr/>
        </p:nvSpPr>
        <p:spPr>
          <a:xfrm flipV="1">
            <a:off x="7063708" y="2612132"/>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rgbClr val="FFFFFF"/>
              </a:solidFill>
            </a:endParaRPr>
          </a:p>
        </p:txBody>
      </p:sp>
      <p:sp>
        <p:nvSpPr>
          <p:cNvPr id="10" name="Ovale 9"/>
          <p:cNvSpPr/>
          <p:nvPr/>
        </p:nvSpPr>
        <p:spPr>
          <a:xfrm flipV="1">
            <a:off x="7063708" y="175165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rgbClr val="FFFFFF"/>
              </a:solidFill>
            </a:endParaRPr>
          </a:p>
        </p:txBody>
      </p:sp>
      <p:sp>
        <p:nvSpPr>
          <p:cNvPr id="12" name="Ovale 11"/>
          <p:cNvSpPr/>
          <p:nvPr/>
        </p:nvSpPr>
        <p:spPr>
          <a:xfrm flipV="1">
            <a:off x="8711533" y="261126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3" name="Ovale 12"/>
          <p:cNvSpPr/>
          <p:nvPr/>
        </p:nvSpPr>
        <p:spPr>
          <a:xfrm flipV="1">
            <a:off x="8711533" y="1751657"/>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4" name="Ovale 13"/>
          <p:cNvSpPr/>
          <p:nvPr/>
        </p:nvSpPr>
        <p:spPr>
          <a:xfrm flipV="1">
            <a:off x="9397333" y="2812157"/>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5" name="Ovale 14"/>
          <p:cNvSpPr/>
          <p:nvPr/>
        </p:nvSpPr>
        <p:spPr>
          <a:xfrm flipV="1">
            <a:off x="9517391" y="2812157"/>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7" name="Ovale 16"/>
          <p:cNvSpPr/>
          <p:nvPr/>
        </p:nvSpPr>
        <p:spPr>
          <a:xfrm flipV="1">
            <a:off x="7652954" y="5199707"/>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rgbClr val="FFFFFF"/>
              </a:solidFill>
            </a:endParaRPr>
          </a:p>
        </p:txBody>
      </p:sp>
      <p:sp>
        <p:nvSpPr>
          <p:cNvPr id="18" name="Ovale 17"/>
          <p:cNvSpPr/>
          <p:nvPr/>
        </p:nvSpPr>
        <p:spPr>
          <a:xfrm flipV="1">
            <a:off x="7652954" y="5323532"/>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rgbClr val="FFFFFF"/>
              </a:solidFill>
            </a:endParaRPr>
          </a:p>
        </p:txBody>
      </p:sp>
      <p:sp>
        <p:nvSpPr>
          <p:cNvPr id="19" name="Ovale 18"/>
          <p:cNvSpPr/>
          <p:nvPr/>
        </p:nvSpPr>
        <p:spPr>
          <a:xfrm flipV="1">
            <a:off x="7652954" y="5071789"/>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rgbClr val="FFFFFF"/>
              </a:solidFill>
            </a:endParaRPr>
          </a:p>
        </p:txBody>
      </p:sp>
      <p:sp>
        <p:nvSpPr>
          <p:cNvPr id="20" name="Ovale 19"/>
          <p:cNvSpPr/>
          <p:nvPr/>
        </p:nvSpPr>
        <p:spPr>
          <a:xfrm flipV="1">
            <a:off x="3052379" y="3825032"/>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rgbClr val="FFFFFF"/>
              </a:solidFill>
            </a:endParaRPr>
          </a:p>
        </p:txBody>
      </p:sp>
      <p:sp>
        <p:nvSpPr>
          <p:cNvPr id="21" name="Ovale 20"/>
          <p:cNvSpPr/>
          <p:nvPr/>
        </p:nvSpPr>
        <p:spPr>
          <a:xfrm flipV="1">
            <a:off x="4046204" y="353605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rgbClr val="FFFFFF"/>
              </a:solidFill>
            </a:endParaRPr>
          </a:p>
        </p:txBody>
      </p:sp>
    </p:spTree>
    <p:extLst>
      <p:ext uri="{BB962C8B-B14F-4D97-AF65-F5344CB8AC3E}">
        <p14:creationId xmlns:p14="http://schemas.microsoft.com/office/powerpoint/2010/main" val="1200335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4"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1.875E-6 -1.85185E-6 L 0.21055 -1.85185E-6 " pathEditMode="relative" rAng="0" ptsTypes="AA">
                                      <p:cBhvr>
                                        <p:cTn id="10" dur="2000" fill="hold"/>
                                        <p:tgtEl>
                                          <p:spTgt spid="8"/>
                                        </p:tgtEl>
                                        <p:attrNameLst>
                                          <p:attrName>ppt_x</p:attrName>
                                          <p:attrName>ppt_y</p:attrName>
                                        </p:attrNameLst>
                                      </p:cBhvr>
                                      <p:rCtr x="10521" y="0"/>
                                    </p:animMotion>
                                  </p:childTnLst>
                                </p:cTn>
                              </p:par>
                            </p:childTnLst>
                          </p:cTn>
                        </p:par>
                        <p:par>
                          <p:cTn id="11" fill="hold">
                            <p:stCondLst>
                              <p:cond delay="2500"/>
                            </p:stCondLst>
                            <p:childTnLst>
                              <p:par>
                                <p:cTn id="12" presetID="27" presetClass="emph" presetSubtype="0" fill="remove" grpId="1" nodeType="afterEffect">
                                  <p:stCondLst>
                                    <p:cond delay="0"/>
                                  </p:stCondLst>
                                  <p:childTnLst>
                                    <p:animClr clrSpc="rgb" dir="cw">
                                      <p:cBhvr override="childStyle">
                                        <p:cTn id="13" dur="250" autoRev="1" fill="remove"/>
                                        <p:tgtEl>
                                          <p:spTgt spid="8"/>
                                        </p:tgtEl>
                                        <p:attrNameLst>
                                          <p:attrName>style.color</p:attrName>
                                        </p:attrNameLst>
                                      </p:cBhvr>
                                      <p:to>
                                        <a:schemeClr val="bg1"/>
                                      </p:to>
                                    </p:animClr>
                                    <p:animClr clrSpc="rgb" dir="cw">
                                      <p:cBhvr>
                                        <p:cTn id="14" dur="250" autoRev="1" fill="remove"/>
                                        <p:tgtEl>
                                          <p:spTgt spid="8"/>
                                        </p:tgtEl>
                                        <p:attrNameLst>
                                          <p:attrName>fillcolor</p:attrName>
                                        </p:attrNameLst>
                                      </p:cBhvr>
                                      <p:to>
                                        <a:schemeClr val="bg1"/>
                                      </p:to>
                                    </p:animClr>
                                    <p:set>
                                      <p:cBhvr>
                                        <p:cTn id="15" dur="250" autoRev="1" fill="remove"/>
                                        <p:tgtEl>
                                          <p:spTgt spid="8"/>
                                        </p:tgtEl>
                                        <p:attrNameLst>
                                          <p:attrName>fill.type</p:attrName>
                                        </p:attrNameLst>
                                      </p:cBhvr>
                                      <p:to>
                                        <p:strVal val="solid"/>
                                      </p:to>
                                    </p:set>
                                    <p:set>
                                      <p:cBhvr>
                                        <p:cTn id="16" dur="250" autoRev="1" fill="remove"/>
                                        <p:tgtEl>
                                          <p:spTgt spid="8"/>
                                        </p:tgtEl>
                                        <p:attrNameLst>
                                          <p:attrName>fill.on</p:attrName>
                                        </p:attrNameLst>
                                      </p:cBhvr>
                                      <p:to>
                                        <p:strVal val="true"/>
                                      </p:to>
                                    </p:se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00"/>
                            </p:stCondLst>
                            <p:childTnLst>
                              <p:par>
                                <p:cTn id="25" presetID="42" presetClass="path" presetSubtype="0" accel="50000" decel="50000" fill="hold" grpId="1" nodeType="afterEffect">
                                  <p:stCondLst>
                                    <p:cond delay="0"/>
                                  </p:stCondLst>
                                  <p:childTnLst>
                                    <p:animMotion origin="layout" path="M -4.16667E-6 -4.44444E-6 L 0.03959 -4.44444E-6 " pathEditMode="relative" rAng="0" ptsTypes="AA">
                                      <p:cBhvr>
                                        <p:cTn id="26" dur="1500" fill="hold"/>
                                        <p:tgtEl>
                                          <p:spTgt spid="10"/>
                                        </p:tgtEl>
                                        <p:attrNameLst>
                                          <p:attrName>ppt_x</p:attrName>
                                          <p:attrName>ppt_y</p:attrName>
                                        </p:attrNameLst>
                                      </p:cBhvr>
                                      <p:rCtr x="1979" y="0"/>
                                    </p:animMotion>
                                  </p:childTnLst>
                                </p:cTn>
                              </p:par>
                              <p:par>
                                <p:cTn id="27" presetID="42" presetClass="path" presetSubtype="0" accel="50000" decel="50000" fill="hold" grpId="1" nodeType="withEffect">
                                  <p:stCondLst>
                                    <p:cond delay="0"/>
                                  </p:stCondLst>
                                  <p:childTnLst>
                                    <p:animMotion origin="layout" path="M -4.16667E-6 2.59259E-6 L 0.03959 2.59259E-6 " pathEditMode="relative" rAng="0" ptsTypes="AA">
                                      <p:cBhvr>
                                        <p:cTn id="28" dur="1500" fill="hold"/>
                                        <p:tgtEl>
                                          <p:spTgt spid="9"/>
                                        </p:tgtEl>
                                        <p:attrNameLst>
                                          <p:attrName>ppt_x</p:attrName>
                                          <p:attrName>ppt_y</p:attrName>
                                        </p:attrNameLst>
                                      </p:cBhvr>
                                      <p:rCtr x="1979" y="0"/>
                                    </p:animMotion>
                                  </p:childTnLst>
                                </p:cTn>
                              </p:par>
                            </p:childTnLst>
                          </p:cTn>
                        </p:par>
                        <p:par>
                          <p:cTn id="29" fill="hold">
                            <p:stCondLst>
                              <p:cond delay="5000"/>
                            </p:stCondLst>
                            <p:childTnLst>
                              <p:par>
                                <p:cTn id="30" presetID="42" presetClass="path" presetSubtype="0" accel="50000" decel="50000" fill="hold" grpId="2" nodeType="afterEffect">
                                  <p:stCondLst>
                                    <p:cond delay="0"/>
                                  </p:stCondLst>
                                  <p:childTnLst>
                                    <p:animMotion origin="layout" path="M 0.03959 -4.44444E-6 L -4.16667E-6 -4.44444E-6 " pathEditMode="relative" rAng="0" ptsTypes="AA">
                                      <p:cBhvr>
                                        <p:cTn id="31" dur="1500" fill="hold"/>
                                        <p:tgtEl>
                                          <p:spTgt spid="10"/>
                                        </p:tgtEl>
                                        <p:attrNameLst>
                                          <p:attrName>ppt_x</p:attrName>
                                          <p:attrName>ppt_y</p:attrName>
                                        </p:attrNameLst>
                                      </p:cBhvr>
                                      <p:rCtr x="-1979" y="0"/>
                                    </p:animMotion>
                                  </p:childTnLst>
                                </p:cTn>
                              </p:par>
                              <p:par>
                                <p:cTn id="32" presetID="42" presetClass="path" presetSubtype="0" accel="50000" decel="50000" fill="hold" grpId="2" nodeType="withEffect">
                                  <p:stCondLst>
                                    <p:cond delay="0"/>
                                  </p:stCondLst>
                                  <p:childTnLst>
                                    <p:animMotion origin="layout" path="M 0.03959 2.59259E-6 L -4.16667E-6 2.59259E-6 " pathEditMode="relative" rAng="0" ptsTypes="AA">
                                      <p:cBhvr>
                                        <p:cTn id="33" dur="1500" fill="hold"/>
                                        <p:tgtEl>
                                          <p:spTgt spid="9"/>
                                        </p:tgtEl>
                                        <p:attrNameLst>
                                          <p:attrName>ppt_x</p:attrName>
                                          <p:attrName>ppt_y</p:attrName>
                                        </p:attrNameLst>
                                      </p:cBhvr>
                                      <p:rCtr x="-1979" y="0"/>
                                    </p:animMotion>
                                  </p:childTnLst>
                                </p:cTn>
                              </p:par>
                            </p:childTnLst>
                          </p:cTn>
                        </p:par>
                        <p:par>
                          <p:cTn id="34" fill="hold">
                            <p:stCondLst>
                              <p:cond delay="6500"/>
                            </p:stCondLst>
                            <p:childTnLst>
                              <p:par>
                                <p:cTn id="35" presetID="10" presetClass="exit" presetSubtype="0" fill="hold" grpId="3" nodeType="after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3"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par>
                          <p:cTn id="41" fill="hold">
                            <p:stCondLst>
                              <p:cond delay="7000"/>
                            </p:stCondLst>
                            <p:childTnLst>
                              <p:par>
                                <p:cTn id="42" presetID="42" presetClass="path" presetSubtype="0" accel="50000" decel="50000" fill="hold" grpId="2" nodeType="afterEffect">
                                  <p:stCondLst>
                                    <p:cond delay="0"/>
                                  </p:stCondLst>
                                  <p:childTnLst>
                                    <p:animMotion origin="layout" path="M 0.21055 -1.85185E-6 L -1.875E-6 -1.85185E-6 " pathEditMode="relative" rAng="0" ptsTypes="AA">
                                      <p:cBhvr>
                                        <p:cTn id="43" dur="2000" fill="hold"/>
                                        <p:tgtEl>
                                          <p:spTgt spid="8"/>
                                        </p:tgtEl>
                                        <p:attrNameLst>
                                          <p:attrName>ppt_x</p:attrName>
                                          <p:attrName>ppt_y</p:attrName>
                                        </p:attrNameLst>
                                      </p:cBhvr>
                                      <p:rCtr x="-10534" y="0"/>
                                    </p:animMotion>
                                  </p:childTnLst>
                                </p:cTn>
                              </p:par>
                            </p:childTnLst>
                          </p:cTn>
                        </p:par>
                        <p:par>
                          <p:cTn id="44" fill="hold">
                            <p:stCondLst>
                              <p:cond delay="9000"/>
                            </p:stCondLst>
                            <p:childTnLst>
                              <p:par>
                                <p:cTn id="45" presetID="10" presetClass="exit" presetSubtype="0" fill="hold" grpId="3" nodeType="after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42" presetClass="path" presetSubtype="0" accel="50000" decel="50000" fill="hold" grpId="1" nodeType="afterEffect">
                                  <p:stCondLst>
                                    <p:cond delay="0"/>
                                  </p:stCondLst>
                                  <p:childTnLst>
                                    <p:animMotion origin="layout" path="M -4.16667E-7 2.59259E-6 L -0.03229 2.59259E-6 " pathEditMode="relative" rAng="0" ptsTypes="AA">
                                      <p:cBhvr>
                                        <p:cTn id="55" dur="1500" fill="hold"/>
                                        <p:tgtEl>
                                          <p:spTgt spid="12"/>
                                        </p:tgtEl>
                                        <p:attrNameLst>
                                          <p:attrName>ppt_x</p:attrName>
                                          <p:attrName>ppt_y</p:attrName>
                                        </p:attrNameLst>
                                      </p:cBhvr>
                                      <p:rCtr x="-1615" y="0"/>
                                    </p:animMotion>
                                  </p:childTnLst>
                                </p:cTn>
                              </p:par>
                            </p:childTnLst>
                          </p:cTn>
                        </p:par>
                        <p:par>
                          <p:cTn id="56" fill="hold">
                            <p:stCondLst>
                              <p:cond delay="2000"/>
                            </p:stCondLst>
                            <p:childTnLst>
                              <p:par>
                                <p:cTn id="57" presetID="42" presetClass="path" presetSubtype="0" accel="50000" decel="50000" fill="hold" grpId="2" nodeType="afterEffect">
                                  <p:stCondLst>
                                    <p:cond delay="0"/>
                                  </p:stCondLst>
                                  <p:childTnLst>
                                    <p:animMotion origin="layout" path="M -0.03229 2.59259E-6 L -4.16667E-7 2.59259E-6 " pathEditMode="relative" rAng="0" ptsTypes="AA">
                                      <p:cBhvr>
                                        <p:cTn id="58" dur="1500" fill="hold"/>
                                        <p:tgtEl>
                                          <p:spTgt spid="12"/>
                                        </p:tgtEl>
                                        <p:attrNameLst>
                                          <p:attrName>ppt_x</p:attrName>
                                          <p:attrName>ppt_y</p:attrName>
                                        </p:attrNameLst>
                                      </p:cBhvr>
                                      <p:rCtr x="1615" y="0"/>
                                    </p:animMotion>
                                  </p:childTnLst>
                                </p:cTn>
                              </p:par>
                            </p:childTnLst>
                          </p:cTn>
                        </p:par>
                        <p:par>
                          <p:cTn id="59" fill="hold">
                            <p:stCondLst>
                              <p:cond delay="3500"/>
                            </p:stCondLst>
                            <p:childTnLst>
                              <p:par>
                                <p:cTn id="60" presetID="10" presetClass="exit" presetSubtype="0" fill="hold" grpId="3" nodeType="after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4500"/>
                            </p:stCondLst>
                            <p:childTnLst>
                              <p:par>
                                <p:cTn id="68" presetID="42" presetClass="path" presetSubtype="0" accel="50000" decel="50000" fill="hold" grpId="1" nodeType="afterEffect">
                                  <p:stCondLst>
                                    <p:cond delay="0"/>
                                  </p:stCondLst>
                                  <p:childTnLst>
                                    <p:animMotion origin="layout" path="M -4.16667E-7 -4.44444E-6 L -0.03229 -4.44444E-6 " pathEditMode="relative" rAng="0" ptsTypes="AA">
                                      <p:cBhvr>
                                        <p:cTn id="69" dur="1500" fill="hold"/>
                                        <p:tgtEl>
                                          <p:spTgt spid="13"/>
                                        </p:tgtEl>
                                        <p:attrNameLst>
                                          <p:attrName>ppt_x</p:attrName>
                                          <p:attrName>ppt_y</p:attrName>
                                        </p:attrNameLst>
                                      </p:cBhvr>
                                      <p:rCtr x="-1615" y="0"/>
                                    </p:animMotion>
                                  </p:childTnLst>
                                </p:cTn>
                              </p:par>
                            </p:childTnLst>
                          </p:cTn>
                        </p:par>
                        <p:par>
                          <p:cTn id="70" fill="hold">
                            <p:stCondLst>
                              <p:cond delay="6000"/>
                            </p:stCondLst>
                            <p:childTnLst>
                              <p:par>
                                <p:cTn id="71" presetID="42" presetClass="path" presetSubtype="0" accel="50000" decel="50000" fill="hold" grpId="2" nodeType="afterEffect">
                                  <p:stCondLst>
                                    <p:cond delay="0"/>
                                  </p:stCondLst>
                                  <p:childTnLst>
                                    <p:animMotion origin="layout" path="M -0.03229 -4.44444E-6 L -4.16667E-7 -4.44444E-6 " pathEditMode="relative" rAng="0" ptsTypes="AA">
                                      <p:cBhvr>
                                        <p:cTn id="72" dur="1500" fill="hold"/>
                                        <p:tgtEl>
                                          <p:spTgt spid="13"/>
                                        </p:tgtEl>
                                        <p:attrNameLst>
                                          <p:attrName>ppt_x</p:attrName>
                                          <p:attrName>ppt_y</p:attrName>
                                        </p:attrNameLst>
                                      </p:cBhvr>
                                      <p:rCtr x="1615" y="0"/>
                                    </p:animMotion>
                                  </p:childTnLst>
                                </p:cTn>
                              </p:par>
                            </p:childTnLst>
                          </p:cTn>
                        </p:par>
                        <p:par>
                          <p:cTn id="73" fill="hold">
                            <p:stCondLst>
                              <p:cond delay="7500"/>
                            </p:stCondLst>
                            <p:childTnLst>
                              <p:par>
                                <p:cTn id="74" presetID="10" presetClass="exit" presetSubtype="0" fill="hold" grpId="3" nodeType="after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par>
                          <p:cTn id="81" fill="hold">
                            <p:stCondLst>
                              <p:cond delay="8500"/>
                            </p:stCondLst>
                            <p:childTnLst>
                              <p:par>
                                <p:cTn id="82" presetID="36" presetClass="path" presetSubtype="0" accel="50000" decel="50000" fill="hold" grpId="1" nodeType="afterEffect">
                                  <p:stCondLst>
                                    <p:cond delay="0"/>
                                  </p:stCondLst>
                                  <p:childTnLst>
                                    <p:animMotion origin="layout" path="M -4.16667E-7 -4.07407E-6 L 0.0013 0.10024 C 0.0013 0.10047 0.00469 0.11065 -0.01042 0.11274 L -0.08932 0.11274 " pathEditMode="relative" rAng="0" ptsTypes="FfAF">
                                      <p:cBhvr>
                                        <p:cTn id="83" dur="1750" fill="hold"/>
                                        <p:tgtEl>
                                          <p:spTgt spid="14"/>
                                        </p:tgtEl>
                                        <p:attrNameLst>
                                          <p:attrName>ppt_x</p:attrName>
                                          <p:attrName>ppt_y</p:attrName>
                                        </p:attrNameLst>
                                      </p:cBhvr>
                                      <p:rCtr x="-4232" y="5625"/>
                                    </p:animMotion>
                                  </p:childTnLst>
                                </p:cTn>
                              </p:par>
                            </p:childTnLst>
                          </p:cTn>
                        </p:par>
                        <p:par>
                          <p:cTn id="84" fill="hold">
                            <p:stCondLst>
                              <p:cond delay="10250"/>
                            </p:stCondLst>
                            <p:childTnLst>
                              <p:par>
                                <p:cTn id="85" presetID="10" presetClass="exit" presetSubtype="0" fill="hold" grpId="2" nodeType="after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par>
                          <p:cTn id="93" fill="hold">
                            <p:stCondLst>
                              <p:cond delay="500"/>
                            </p:stCondLst>
                            <p:childTnLst>
                              <p:par>
                                <p:cTn id="94" presetID="50" presetClass="path" presetSubtype="0" accel="50000" decel="50000" fill="hold" grpId="1" nodeType="afterEffect">
                                  <p:stCondLst>
                                    <p:cond delay="0"/>
                                  </p:stCondLst>
                                  <p:childTnLst>
                                    <p:animMotion origin="layout" path="M 3.95833E-6 -0.00046 L 3.95833E-6 0.17315 C 3.95833E-6 0.2507 0.00078 0.34746 -0.01003 0.34746 L -0.04844 0.34676 " pathEditMode="relative" rAng="0" ptsTypes="FfFF">
                                      <p:cBhvr>
                                        <p:cTn id="95" dur="2000" fill="hold"/>
                                        <p:tgtEl>
                                          <p:spTgt spid="15"/>
                                        </p:tgtEl>
                                        <p:attrNameLst>
                                          <p:attrName>ppt_x</p:attrName>
                                          <p:attrName>ppt_y</p:attrName>
                                        </p:attrNameLst>
                                      </p:cBhvr>
                                      <p:rCtr x="-2383" y="17384"/>
                                    </p:animMotion>
                                  </p:childTnLst>
                                </p:cTn>
                              </p:par>
                            </p:childTnLst>
                          </p:cTn>
                        </p:par>
                        <p:par>
                          <p:cTn id="96" fill="hold">
                            <p:stCondLst>
                              <p:cond delay="2500"/>
                            </p:stCondLst>
                            <p:childTnLst>
                              <p:par>
                                <p:cTn id="97" presetID="10" presetClass="exit" presetSubtype="0" fill="hold" grpId="2" nodeType="afterEffect">
                                  <p:stCondLst>
                                    <p:cond delay="0"/>
                                  </p:stCondLst>
                                  <p:childTnLst>
                                    <p:animEffect transition="out" filter="fade">
                                      <p:cBhvr>
                                        <p:cTn id="98" dur="500"/>
                                        <p:tgtEl>
                                          <p:spTgt spid="15"/>
                                        </p:tgtEl>
                                      </p:cBhvr>
                                    </p:animEffect>
                                    <p:set>
                                      <p:cBhvr>
                                        <p:cTn id="99" dur="1" fill="hold">
                                          <p:stCondLst>
                                            <p:cond delay="499"/>
                                          </p:stCondLst>
                                        </p:cTn>
                                        <p:tgtEl>
                                          <p:spTgt spid="15"/>
                                        </p:tgtEl>
                                        <p:attrNameLst>
                                          <p:attrName>style.visibility</p:attrName>
                                        </p:attrNameLst>
                                      </p:cBhvr>
                                      <p:to>
                                        <p:strVal val="hidden"/>
                                      </p:to>
                                    </p:se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cTn>
                              </p:par>
                            </p:childTnLst>
                          </p:cTn>
                        </p:par>
                        <p:par>
                          <p:cTn id="110" fill="hold">
                            <p:stCondLst>
                              <p:cond delay="3500"/>
                            </p:stCondLst>
                            <p:childTnLst>
                              <p:par>
                                <p:cTn id="111" presetID="43" presetClass="path" presetSubtype="0" accel="50000" decel="50000" fill="hold" grpId="1" nodeType="afterEffect">
                                  <p:stCondLst>
                                    <p:cond delay="0"/>
                                  </p:stCondLst>
                                  <p:childTnLst>
                                    <p:animMotion origin="layout" path="M 0.00026 -0.00023 C 0.00026 -3.7037E-6 -0.01028 0.00417 -0.01276 -0.00509 C -0.01523 -0.01435 -0.00898 -0.04444 -0.01497 -0.05532 C -0.0207 -0.06597 -0.02096 -0.06273 -0.04779 -0.06481 L -0.17658 -0.06689 C -0.25589 -0.06689 -0.35629 -0.05578 -0.35629 -0.07662 L -0.35616 -0.10277 " pathEditMode="relative" rAng="0" ptsTypes="fssAfFf">
                                      <p:cBhvr>
                                        <p:cTn id="112" dur="2500" fill="hold"/>
                                        <p:tgtEl>
                                          <p:spTgt spid="19"/>
                                        </p:tgtEl>
                                        <p:attrNameLst>
                                          <p:attrName>ppt_x</p:attrName>
                                          <p:attrName>ppt_y</p:attrName>
                                        </p:attrNameLst>
                                      </p:cBhvr>
                                      <p:rCtr x="-17828" y="-4907"/>
                                    </p:animMotion>
                                  </p:childTnLst>
                                </p:cTn>
                              </p:par>
                              <p:par>
                                <p:cTn id="113" presetID="50" presetClass="path" presetSubtype="0" accel="50000" decel="50000" fill="hold" grpId="1" nodeType="withEffect">
                                  <p:stCondLst>
                                    <p:cond delay="0"/>
                                  </p:stCondLst>
                                  <p:childTnLst>
                                    <p:animMotion origin="layout" path="M -1.45833E-6 -2.22222E-6 L -0.21042 -2.22222E-6 C -0.30469 -2.22222E-6 -0.42122 0.00301 -0.42122 -0.0243 L -0.42083 -0.12129 " pathEditMode="relative" rAng="0" ptsTypes="FfFF">
                                      <p:cBhvr>
                                        <p:cTn id="114" dur="3000" fill="hold"/>
                                        <p:tgtEl>
                                          <p:spTgt spid="17"/>
                                        </p:tgtEl>
                                        <p:attrNameLst>
                                          <p:attrName>ppt_x</p:attrName>
                                          <p:attrName>ppt_y</p:attrName>
                                        </p:attrNameLst>
                                      </p:cBhvr>
                                      <p:rCtr x="-21068" y="-5926"/>
                                    </p:animMotion>
                                  </p:childTnLst>
                                </p:cTn>
                              </p:par>
                              <p:par>
                                <p:cTn id="115" presetID="50" presetClass="path" presetSubtype="0" accel="50000" decel="50000" fill="hold" grpId="1" nodeType="withEffect">
                                  <p:stCondLst>
                                    <p:cond delay="0"/>
                                  </p:stCondLst>
                                  <p:childTnLst>
                                    <p:animMotion origin="layout" path="M -3.78174E-6 2.22222E-6 C -0.00234 0.00486 -0.00833 -0.0044 -0.01276 0.01296 C -0.01719 0.03032 -0.01067 0.04884 -0.01823 0.05671 C -0.02578 0.06458 -0.01549 0.05949 -0.05795 0.06041 C -0.1004 0.06134 -0.20745 0.06296 -0.27282 0.0618 C -0.33819 0.06065 -0.41346 0.06597 -0.45019 0.05347 C -0.46112 0.01875 -0.45448 -0.02639 -0.45565 -0.07292 C -0.45683 -0.11945 -0.4567 -0.20093 -0.45696 -0.22639 " pathEditMode="relative" rAng="0" ptsTypes="fsaaafaf">
                                      <p:cBhvr>
                                        <p:cTn id="116" dur="3750" fill="hold"/>
                                        <p:tgtEl>
                                          <p:spTgt spid="18"/>
                                        </p:tgtEl>
                                        <p:attrNameLst>
                                          <p:attrName>ppt_x</p:attrName>
                                          <p:attrName>ppt_y</p:attrName>
                                        </p:attrNameLst>
                                      </p:cBhvr>
                                      <p:rCtr x="-23063" y="-8032"/>
                                    </p:animMotion>
                                  </p:childTnLst>
                                </p:cTn>
                              </p:par>
                            </p:childTnLst>
                          </p:cTn>
                        </p:par>
                        <p:par>
                          <p:cTn id="117" fill="hold">
                            <p:stCondLst>
                              <p:cond delay="7250"/>
                            </p:stCondLst>
                            <p:childTnLst>
                              <p:par>
                                <p:cTn id="118" presetID="10" presetClass="exit" presetSubtype="0" fill="hold" grpId="2" nodeType="after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500"/>
                                        <p:tgtEl>
                                          <p:spTgt spid="17"/>
                                        </p:tgtEl>
                                      </p:cBhvr>
                                    </p:animEffect>
                                    <p:set>
                                      <p:cBhvr>
                                        <p:cTn id="123" dur="1" fill="hold">
                                          <p:stCondLst>
                                            <p:cond delay="499"/>
                                          </p:stCondLst>
                                        </p:cTn>
                                        <p:tgtEl>
                                          <p:spTgt spid="17"/>
                                        </p:tgtEl>
                                        <p:attrNameLst>
                                          <p:attrName>style.visibility</p:attrName>
                                        </p:attrNameLst>
                                      </p:cBhvr>
                                      <p:to>
                                        <p:strVal val="hidden"/>
                                      </p:to>
                                    </p:set>
                                  </p:childTnLst>
                                </p:cTn>
                              </p:par>
                              <p:par>
                                <p:cTn id="124" presetID="10" presetClass="exit" presetSubtype="0" fill="hold" grpId="2" nodeType="withEffect">
                                  <p:stCondLst>
                                    <p:cond delay="0"/>
                                  </p:stCondLst>
                                  <p:childTnLst>
                                    <p:animEffect transition="out" filter="fad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500"/>
                                        <p:tgtEl>
                                          <p:spTgt spid="20"/>
                                        </p:tgtEl>
                                      </p:cBhvr>
                                    </p:animEffect>
                                  </p:childTnLst>
                                </p:cTn>
                              </p:par>
                            </p:childTnLst>
                          </p:cTn>
                        </p:par>
                        <p:par>
                          <p:cTn id="132" fill="hold">
                            <p:stCondLst>
                              <p:cond delay="500"/>
                            </p:stCondLst>
                            <p:childTnLst>
                              <p:par>
                                <p:cTn id="133" presetID="1" presetClass="path" presetSubtype="0" accel="50000" decel="50000" fill="hold" grpId="1" nodeType="afterEffect">
                                  <p:stCondLst>
                                    <p:cond delay="0"/>
                                  </p:stCondLst>
                                  <p:childTnLst>
                                    <p:animMotion origin="layout" path="M -0.00013 0.00046 C -0.03607 -0.01875 -0.06029 -0.06042 -0.05534 -0.09445 C -0.04922 -0.12708 -0.01576 -0.13866 0.02018 -0.11945 C 0.05612 -0.10023 0.0806 -0.05764 0.07526 -0.02477 C 0.0694 0.00856 0.03607 0.01968 -0.00013 0.00046 Z " pathEditMode="relative" rAng="11808224" ptsTypes="fffff">
                                      <p:cBhvr>
                                        <p:cTn id="134" dur="2000" fill="hold"/>
                                        <p:tgtEl>
                                          <p:spTgt spid="20"/>
                                        </p:tgtEl>
                                        <p:attrNameLst>
                                          <p:attrName>ppt_x</p:attrName>
                                          <p:attrName>ppt_y</p:attrName>
                                        </p:attrNameLst>
                                      </p:cBhvr>
                                      <p:rCtr x="1016" y="-5995"/>
                                    </p:animMotion>
                                  </p:childTnLst>
                                </p:cTn>
                              </p:par>
                            </p:childTnLst>
                          </p:cTn>
                        </p:par>
                        <p:par>
                          <p:cTn id="135" fill="hold">
                            <p:stCondLst>
                              <p:cond delay="2500"/>
                            </p:stCondLst>
                            <p:childTnLst>
                              <p:par>
                                <p:cTn id="136" presetID="10" presetClass="exit" presetSubtype="0" fill="hold" grpId="2" nodeType="afterEffect">
                                  <p:stCondLst>
                                    <p:cond delay="0"/>
                                  </p:stCondLst>
                                  <p:childTnLst>
                                    <p:animEffect transition="out" filter="fade">
                                      <p:cBhvr>
                                        <p:cTn id="137" dur="500"/>
                                        <p:tgtEl>
                                          <p:spTgt spid="20"/>
                                        </p:tgtEl>
                                      </p:cBhvr>
                                    </p:animEffect>
                                    <p:set>
                                      <p:cBhvr>
                                        <p:cTn id="138" dur="1" fill="hold">
                                          <p:stCondLst>
                                            <p:cond delay="499"/>
                                          </p:stCondLst>
                                        </p:cTn>
                                        <p:tgtEl>
                                          <p:spTgt spid="20"/>
                                        </p:tgtEl>
                                        <p:attrNameLst>
                                          <p:attrName>style.visibility</p:attrName>
                                        </p:attrNameLst>
                                      </p:cBhvr>
                                      <p:to>
                                        <p:strVal val="hidden"/>
                                      </p:to>
                                    </p:set>
                                  </p:childTnLst>
                                </p:cTn>
                              </p:par>
                            </p:childTnLst>
                          </p:cTn>
                        </p:par>
                        <p:par>
                          <p:cTn id="139" fill="hold">
                            <p:stCondLst>
                              <p:cond delay="3000"/>
                            </p:stCondLst>
                            <p:childTnLst>
                              <p:par>
                                <p:cTn id="140" presetID="10" presetClass="entr" presetSubtype="0" fill="hold" grpId="0" nodeType="after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500"/>
                                        <p:tgtEl>
                                          <p:spTgt spid="21"/>
                                        </p:tgtEl>
                                      </p:cBhvr>
                                    </p:animEffect>
                                  </p:childTnLst>
                                </p:cTn>
                              </p:par>
                            </p:childTnLst>
                          </p:cTn>
                        </p:par>
                        <p:par>
                          <p:cTn id="143" fill="hold">
                            <p:stCondLst>
                              <p:cond delay="3500"/>
                            </p:stCondLst>
                            <p:childTnLst>
                              <p:par>
                                <p:cTn id="144" presetID="42" presetClass="path" presetSubtype="0" accel="50000" decel="50000" fill="hold" grpId="1" nodeType="afterEffect">
                                  <p:stCondLst>
                                    <p:cond delay="0"/>
                                  </p:stCondLst>
                                  <p:childTnLst>
                                    <p:animMotion origin="layout" path="M 1.875E-6 3.7037E-7 L 0.23555 3.7037E-7 " pathEditMode="relative" rAng="0" ptsTypes="AA">
                                      <p:cBhvr>
                                        <p:cTn id="145" dur="2000" fill="hold"/>
                                        <p:tgtEl>
                                          <p:spTgt spid="21"/>
                                        </p:tgtEl>
                                        <p:attrNameLst>
                                          <p:attrName>ppt_x</p:attrName>
                                          <p:attrName>ppt_y</p:attrName>
                                        </p:attrNameLst>
                                      </p:cBhvr>
                                      <p:rCtr x="11771" y="0"/>
                                    </p:animMotion>
                                  </p:childTnLst>
                                </p:cTn>
                              </p:par>
                            </p:childTnLst>
                          </p:cTn>
                        </p:par>
                        <p:par>
                          <p:cTn id="146" fill="hold">
                            <p:stCondLst>
                              <p:cond delay="5500"/>
                            </p:stCondLst>
                            <p:childTnLst>
                              <p:par>
                                <p:cTn id="147" presetID="42" presetClass="path" presetSubtype="0" accel="50000" decel="50000" fill="hold" grpId="3" nodeType="afterEffect">
                                  <p:stCondLst>
                                    <p:cond delay="0"/>
                                  </p:stCondLst>
                                  <p:childTnLst>
                                    <p:animMotion origin="layout" path="M 0.23555 3.7037E-7 L 1.875E-6 3.7037E-7 " pathEditMode="relative" rAng="0" ptsTypes="AA">
                                      <p:cBhvr>
                                        <p:cTn id="148" dur="2000" fill="hold"/>
                                        <p:tgtEl>
                                          <p:spTgt spid="21"/>
                                        </p:tgtEl>
                                        <p:attrNameLst>
                                          <p:attrName>ppt_x</p:attrName>
                                          <p:attrName>ppt_y</p:attrName>
                                        </p:attrNameLst>
                                      </p:cBhvr>
                                      <p:rCtr x="-11784" y="0"/>
                                    </p:animMotion>
                                  </p:childTnLst>
                                </p:cTn>
                              </p:par>
                            </p:childTnLst>
                          </p:cTn>
                        </p:par>
                        <p:par>
                          <p:cTn id="149" fill="hold">
                            <p:stCondLst>
                              <p:cond delay="7500"/>
                            </p:stCondLst>
                            <p:childTnLst>
                              <p:par>
                                <p:cTn id="150" presetID="10" presetClass="exit" presetSubtype="0" fill="hold" grpId="2" nodeType="afterEffect">
                                  <p:stCondLst>
                                    <p:cond delay="0"/>
                                  </p:stCondLst>
                                  <p:childTnLst>
                                    <p:animEffect transition="out" filter="fade">
                                      <p:cBhvr>
                                        <p:cTn id="151" dur="500"/>
                                        <p:tgtEl>
                                          <p:spTgt spid="21"/>
                                        </p:tgtEl>
                                      </p:cBhvr>
                                    </p:animEffect>
                                    <p:set>
                                      <p:cBhvr>
                                        <p:cTn id="15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9" grpId="0" animBg="1"/>
      <p:bldP spid="9" grpId="1" animBg="1"/>
      <p:bldP spid="9" grpId="2" animBg="1"/>
      <p:bldP spid="9" grpId="3" animBg="1"/>
      <p:bldP spid="10" grpId="0" animBg="1"/>
      <p:bldP spid="10" grpId="1" animBg="1"/>
      <p:bldP spid="10" grpId="2" animBg="1"/>
      <p:bldP spid="10" grpId="3" animBg="1"/>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5" grpId="0" animBg="1"/>
      <p:bldP spid="15" grpId="1" animBg="1"/>
      <p:bldP spid="15"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1"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Price update in a chain of stores</a:t>
            </a:r>
            <a:endParaRPr lang="en-US" dirty="0"/>
          </a:p>
        </p:txBody>
      </p:sp>
      <p:sp>
        <p:nvSpPr>
          <p:cNvPr id="3" name="Subtitle 2"/>
          <p:cNvSpPr>
            <a:spLocks noGrp="1"/>
          </p:cNvSpPr>
          <p:nvPr>
            <p:ph type="subTitle" idx="1"/>
          </p:nvPr>
        </p:nvSpPr>
        <p:spPr/>
        <p:txBody>
          <a:bodyPr/>
          <a:lstStyle/>
          <a:p>
            <a:r>
              <a:rPr lang="en-US" dirty="0" smtClean="0">
                <a:latin typeface="+mj-lt"/>
              </a:rPr>
              <a:t>Davide Bedin</a:t>
            </a:r>
          </a:p>
          <a:p>
            <a:r>
              <a:rPr lang="en-US" dirty="0" smtClean="0">
                <a:gradFill>
                  <a:gsLst>
                    <a:gs pos="0">
                      <a:schemeClr val="tx1"/>
                    </a:gs>
                    <a:gs pos="100000">
                      <a:schemeClr val="tx1"/>
                    </a:gs>
                  </a:gsLst>
                  <a:lin ang="5400000" scaled="0"/>
                </a:gradFill>
              </a:rPr>
              <a:t>CTO</a:t>
            </a:r>
            <a:endParaRPr lang="en-US" dirty="0">
              <a:gradFill>
                <a:gsLst>
                  <a:gs pos="0">
                    <a:schemeClr val="tx1"/>
                  </a:gs>
                  <a:gs pos="100000">
                    <a:schemeClr val="tx1"/>
                  </a:gs>
                </a:gsLst>
                <a:lin ang="5400000" scaled="0"/>
              </a:gradFill>
            </a:endParaRPr>
          </a:p>
          <a:p>
            <a:r>
              <a:rPr lang="en-US" dirty="0">
                <a:gradFill>
                  <a:gsLst>
                    <a:gs pos="0">
                      <a:schemeClr val="tx1"/>
                    </a:gs>
                    <a:gs pos="100000">
                      <a:schemeClr val="tx1"/>
                    </a:gs>
                  </a:gsLst>
                  <a:lin ang="5400000" scaled="0"/>
                </a:gradFill>
              </a:rPr>
              <a:t>BEDIN Shop Systems</a:t>
            </a: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417990205"/>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Benefits</a:t>
            </a:r>
            <a:br>
              <a:rPr lang="en-US" dirty="0" smtClean="0"/>
            </a:br>
            <a:r>
              <a:rPr lang="en-US" sz="3600" dirty="0" smtClean="0">
                <a:gradFill flip="none" rotWithShape="1">
                  <a:gsLst>
                    <a:gs pos="5417">
                      <a:schemeClr val="tx2"/>
                    </a:gs>
                    <a:gs pos="98000">
                      <a:schemeClr val="tx2"/>
                    </a:gs>
                  </a:gsLst>
                  <a:lin ang="5400000" scaled="0"/>
                  <a:tileRect/>
                </a:gradFill>
                <a:latin typeface="+mn-lt"/>
              </a:rPr>
              <a:t>of refreshed architecture with Service </a:t>
            </a:r>
            <a:r>
              <a:rPr lang="en-US" sz="3600" dirty="0">
                <a:gradFill flip="none" rotWithShape="1">
                  <a:gsLst>
                    <a:gs pos="5417">
                      <a:schemeClr val="tx2"/>
                    </a:gs>
                    <a:gs pos="98000">
                      <a:schemeClr val="tx2"/>
                    </a:gs>
                  </a:gsLst>
                  <a:lin ang="5400000" scaled="0"/>
                  <a:tileRect/>
                </a:gradFill>
                <a:latin typeface="+mn-lt"/>
              </a:rPr>
              <a:t>B</a:t>
            </a:r>
            <a:r>
              <a:rPr lang="en-US" sz="3600" dirty="0" smtClean="0">
                <a:gradFill flip="none" rotWithShape="1">
                  <a:gsLst>
                    <a:gs pos="5417">
                      <a:schemeClr val="tx2"/>
                    </a:gs>
                    <a:gs pos="98000">
                      <a:schemeClr val="tx2"/>
                    </a:gs>
                  </a:gsLst>
                  <a:lin ang="5400000" scaled="0"/>
                  <a:tileRect/>
                </a:gradFill>
                <a:latin typeface="+mn-lt"/>
              </a:rPr>
              <a:t>us Topics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905000"/>
            <a:ext cx="11149012" cy="3625608"/>
          </a:xfrm>
        </p:spPr>
        <p:txBody>
          <a:bodyPr/>
          <a:lstStyle/>
          <a:p>
            <a:r>
              <a:rPr lang="it-IT" dirty="0" err="1"/>
              <a:t>Simpler</a:t>
            </a:r>
            <a:r>
              <a:rPr lang="it-IT" dirty="0"/>
              <a:t> </a:t>
            </a:r>
            <a:r>
              <a:rPr lang="it-IT" dirty="0" err="1"/>
              <a:t>architecture</a:t>
            </a:r>
            <a:endParaRPr lang="it-IT" dirty="0"/>
          </a:p>
          <a:p>
            <a:pPr lvl="1"/>
            <a:r>
              <a:rPr lang="it-IT" dirty="0" err="1"/>
              <a:t>Reduced</a:t>
            </a:r>
            <a:r>
              <a:rPr lang="it-IT" dirty="0"/>
              <a:t> </a:t>
            </a:r>
            <a:r>
              <a:rPr lang="it-IT" dirty="0" err="1"/>
              <a:t>load</a:t>
            </a:r>
            <a:r>
              <a:rPr lang="it-IT" dirty="0"/>
              <a:t> on Web </a:t>
            </a:r>
            <a:r>
              <a:rPr lang="it-IT" dirty="0" err="1"/>
              <a:t>Roles</a:t>
            </a:r>
            <a:r>
              <a:rPr lang="it-IT" dirty="0"/>
              <a:t> and SQL </a:t>
            </a:r>
            <a:r>
              <a:rPr lang="it-IT" dirty="0" err="1"/>
              <a:t>Azure</a:t>
            </a:r>
            <a:endParaRPr lang="it-IT" dirty="0"/>
          </a:p>
          <a:p>
            <a:pPr lvl="1"/>
            <a:r>
              <a:rPr lang="it-IT" dirty="0" err="1"/>
              <a:t>Push-based</a:t>
            </a:r>
            <a:r>
              <a:rPr lang="it-IT" dirty="0"/>
              <a:t> </a:t>
            </a:r>
            <a:r>
              <a:rPr lang="it-IT" dirty="0" err="1"/>
              <a:t>notification</a:t>
            </a:r>
            <a:r>
              <a:rPr lang="it-IT" dirty="0"/>
              <a:t> to clients</a:t>
            </a:r>
          </a:p>
          <a:p>
            <a:pPr lvl="2"/>
            <a:r>
              <a:rPr lang="it-IT" dirty="0" err="1"/>
              <a:t>Saved</a:t>
            </a:r>
            <a:r>
              <a:rPr lang="it-IT" dirty="0"/>
              <a:t> 62% web </a:t>
            </a:r>
            <a:r>
              <a:rPr lang="it-IT" dirty="0" err="1"/>
              <a:t>services</a:t>
            </a:r>
            <a:r>
              <a:rPr lang="it-IT" dirty="0"/>
              <a:t> </a:t>
            </a:r>
            <a:r>
              <a:rPr lang="it-IT" dirty="0" err="1"/>
              <a:t>calls</a:t>
            </a:r>
            <a:r>
              <a:rPr lang="it-IT" dirty="0"/>
              <a:t> (15% CPU time)</a:t>
            </a:r>
          </a:p>
          <a:p>
            <a:pPr lvl="1"/>
            <a:r>
              <a:rPr lang="it-IT" dirty="0" err="1"/>
              <a:t>Less</a:t>
            </a:r>
            <a:r>
              <a:rPr lang="it-IT" dirty="0"/>
              <a:t> </a:t>
            </a:r>
            <a:r>
              <a:rPr lang="it-IT" dirty="0" err="1"/>
              <a:t>infrastucture</a:t>
            </a:r>
            <a:r>
              <a:rPr lang="it-IT" dirty="0"/>
              <a:t> code </a:t>
            </a:r>
            <a:r>
              <a:rPr lang="it-IT" dirty="0" err="1"/>
              <a:t>required</a:t>
            </a:r>
            <a:endParaRPr lang="it-IT" dirty="0"/>
          </a:p>
          <a:p>
            <a:pPr lvl="2"/>
            <a:r>
              <a:rPr lang="it-IT" dirty="0"/>
              <a:t>Service Bus </a:t>
            </a:r>
            <a:r>
              <a:rPr lang="it-IT" dirty="0" err="1"/>
              <a:t>handles</a:t>
            </a:r>
            <a:r>
              <a:rPr lang="it-IT" dirty="0"/>
              <a:t> </a:t>
            </a:r>
            <a:r>
              <a:rPr lang="it-IT" dirty="0" err="1"/>
              <a:t>event</a:t>
            </a:r>
            <a:r>
              <a:rPr lang="it-IT" dirty="0"/>
              <a:t> </a:t>
            </a:r>
            <a:r>
              <a:rPr lang="it-IT" dirty="0" err="1"/>
              <a:t>notification</a:t>
            </a:r>
            <a:endParaRPr lang="it-IT" dirty="0"/>
          </a:p>
          <a:p>
            <a:pPr lvl="2"/>
            <a:r>
              <a:rPr lang="it-IT" dirty="0" err="1" smtClean="0"/>
              <a:t>aKite</a:t>
            </a:r>
            <a:r>
              <a:rPr lang="it-IT" dirty="0" smtClean="0"/>
              <a:t> Retail Web </a:t>
            </a:r>
            <a:r>
              <a:rPr lang="it-IT" dirty="0"/>
              <a:t>S</a:t>
            </a:r>
            <a:r>
              <a:rPr lang="it-IT" dirty="0" smtClean="0"/>
              <a:t>ervices </a:t>
            </a:r>
            <a:r>
              <a:rPr lang="it-IT" dirty="0" err="1" smtClean="0"/>
              <a:t>focused</a:t>
            </a:r>
            <a:r>
              <a:rPr lang="it-IT" dirty="0" smtClean="0"/>
              <a:t> </a:t>
            </a:r>
            <a:r>
              <a:rPr lang="it-IT" dirty="0"/>
              <a:t>on business </a:t>
            </a:r>
            <a:r>
              <a:rPr lang="it-IT" dirty="0" err="1"/>
              <a:t>relevant</a:t>
            </a:r>
            <a:r>
              <a:rPr lang="it-IT" dirty="0"/>
              <a:t> </a:t>
            </a:r>
            <a:r>
              <a:rPr lang="it-IT" dirty="0" err="1"/>
              <a:t>functions</a:t>
            </a:r>
            <a:endParaRPr lang="it-IT" dirty="0"/>
          </a:p>
          <a:p>
            <a:r>
              <a:rPr lang="it-IT" dirty="0" err="1"/>
              <a:t>aKite</a:t>
            </a:r>
            <a:r>
              <a:rPr lang="it-IT" dirty="0"/>
              <a:t> </a:t>
            </a:r>
            <a:r>
              <a:rPr lang="it-IT" dirty="0" err="1"/>
              <a:t>scales</a:t>
            </a:r>
            <a:r>
              <a:rPr lang="it-IT" dirty="0"/>
              <a:t> </a:t>
            </a:r>
            <a:r>
              <a:rPr lang="it-IT" dirty="0" err="1"/>
              <a:t>better</a:t>
            </a:r>
            <a:r>
              <a:rPr lang="it-IT" dirty="0"/>
              <a:t>!</a:t>
            </a:r>
          </a:p>
        </p:txBody>
      </p:sp>
    </p:spTree>
    <p:extLst>
      <p:ext uri="{BB962C8B-B14F-4D97-AF65-F5344CB8AC3E}">
        <p14:creationId xmlns:p14="http://schemas.microsoft.com/office/powerpoint/2010/main" val="344551918"/>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72" y="228600"/>
            <a:ext cx="11149013" cy="609398"/>
          </a:xfrm>
        </p:spPr>
        <p:txBody>
          <a:bodyPr/>
          <a:lstStyle/>
          <a:p>
            <a:r>
              <a:rPr lang="en-US" dirty="0" err="1" smtClean="0"/>
              <a:t>aKite</a:t>
            </a:r>
            <a:r>
              <a:rPr lang="en-US" dirty="0"/>
              <a:t> </a:t>
            </a:r>
            <a:r>
              <a:rPr lang="en-US" dirty="0" smtClean="0"/>
              <a:t>= Windows Azure +  Service Bus</a:t>
            </a:r>
            <a:endParaRPr lang="en-US" dirty="0"/>
          </a:p>
        </p:txBody>
      </p:sp>
      <p:pic>
        <p:nvPicPr>
          <p:cNvPr id="9" name="Picture 2" descr="C:\Users\Davide\Desktop\Documenti\Lavoro\20110722_Cornuda_IMG_30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12" y="1307705"/>
            <a:ext cx="7421389" cy="494717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484" y="3057897"/>
            <a:ext cx="3483921" cy="1137722"/>
          </a:xfrm>
          <a:prstGeom prst="rect">
            <a:avLst/>
          </a:prstGeom>
          <a:effectLst>
            <a:reflection blurRad="6350" stA="50000" endA="300" endPos="55500" dist="101600" dir="5400000" sy="-100000" algn="bl" rotWithShape="0"/>
          </a:effectLst>
        </p:spPr>
      </p:pic>
    </p:spTree>
    <p:extLst>
      <p:ext uri="{BB962C8B-B14F-4D97-AF65-F5344CB8AC3E}">
        <p14:creationId xmlns:p14="http://schemas.microsoft.com/office/powerpoint/2010/main" val="30263721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Azure AppFabric Service Bus</a:t>
            </a:r>
            <a:endParaRPr lang="en-US" dirty="0"/>
          </a:p>
        </p:txBody>
      </p:sp>
      <p:grpSp>
        <p:nvGrpSpPr>
          <p:cNvPr id="46" name="Group 45"/>
          <p:cNvGrpSpPr/>
          <p:nvPr/>
        </p:nvGrpSpPr>
        <p:grpSpPr>
          <a:xfrm>
            <a:off x="8070860" y="1524003"/>
            <a:ext cx="2071117" cy="4855319"/>
            <a:chOff x="6772669" y="1524000"/>
            <a:chExt cx="2066531" cy="4855319"/>
          </a:xfrm>
        </p:grpSpPr>
        <p:sp>
          <p:nvSpPr>
            <p:cNvPr id="47" name="Rectangle 46"/>
            <p:cNvSpPr/>
            <p:nvPr/>
          </p:nvSpPr>
          <p:spPr>
            <a:xfrm>
              <a:off x="6772669" y="1524000"/>
              <a:ext cx="2066531"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Integration</a:t>
              </a:r>
            </a:p>
            <a:p>
              <a:pPr algn="ctr" defTabSz="1217249">
                <a:defRPr/>
              </a:pPr>
              <a:r>
                <a:rPr lang="en-US" kern="0" dirty="0" smtClean="0">
                  <a:solidFill>
                    <a:prstClr val="white"/>
                  </a:solidFill>
                  <a:latin typeface="Segoe Light" pitchFamily="34" charset="0"/>
                </a:rPr>
                <a:t>Routing</a:t>
              </a:r>
            </a:p>
            <a:p>
              <a:pPr algn="ctr" defTabSz="1217249">
                <a:defRPr/>
              </a:pPr>
              <a:r>
                <a:rPr lang="en-US" kern="0" dirty="0" smtClean="0">
                  <a:solidFill>
                    <a:prstClr val="white"/>
                  </a:solidFill>
                  <a:latin typeface="Segoe Light" pitchFamily="34" charset="0"/>
                </a:rPr>
                <a:t>Coordination</a:t>
              </a:r>
            </a:p>
            <a:p>
              <a:pPr algn="ctr" defTabSz="1217249">
                <a:defRPr/>
              </a:pPr>
              <a:r>
                <a:rPr lang="en-US" kern="0" dirty="0" smtClean="0">
                  <a:solidFill>
                    <a:prstClr val="white"/>
                  </a:solidFill>
                  <a:latin typeface="Segoe Light" pitchFamily="34" charset="0"/>
                </a:rPr>
                <a:t>Transformation</a:t>
              </a:r>
              <a:endParaRPr lang="en-US" kern="0" dirty="0">
                <a:solidFill>
                  <a:prstClr val="white"/>
                </a:solidFill>
                <a:latin typeface="Segoe Light" pitchFamily="34" charset="0"/>
              </a:endParaRPr>
            </a:p>
          </p:txBody>
        </p:sp>
        <p:sp>
          <p:nvSpPr>
            <p:cNvPr id="48" name="Isosceles Triangle 47"/>
            <p:cNvSpPr/>
            <p:nvPr/>
          </p:nvSpPr>
          <p:spPr>
            <a:xfrm>
              <a:off x="7554192" y="1587289"/>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49" name="Oval 48"/>
            <p:cNvSpPr/>
            <p:nvPr/>
          </p:nvSpPr>
          <p:spPr>
            <a:xfrm>
              <a:off x="6923495" y="2692505"/>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50" name="Straight Arrow Connector 49"/>
            <p:cNvCxnSpPr>
              <a:stCxn id="48" idx="3"/>
              <a:endCxn id="54" idx="0"/>
            </p:cNvCxnSpPr>
            <p:nvPr/>
          </p:nvCxnSpPr>
          <p:spPr>
            <a:xfrm>
              <a:off x="7820892" y="2120689"/>
              <a:ext cx="11494" cy="517972"/>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51" name="Straight Arrow Connector 50"/>
            <p:cNvCxnSpPr>
              <a:stCxn id="54" idx="1"/>
              <a:endCxn id="49" idx="6"/>
            </p:cNvCxnSpPr>
            <p:nvPr/>
          </p:nvCxnSpPr>
          <p:spPr>
            <a:xfrm flipH="1">
              <a:off x="7366525" y="2915752"/>
              <a:ext cx="218211" cy="5353"/>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52" name="Straight Arrow Connector 51"/>
            <p:cNvCxnSpPr>
              <a:stCxn id="54" idx="3"/>
              <a:endCxn id="53" idx="2"/>
            </p:cNvCxnSpPr>
            <p:nvPr/>
          </p:nvCxnSpPr>
          <p:spPr>
            <a:xfrm>
              <a:off x="8080036" y="2915752"/>
              <a:ext cx="230803" cy="5038"/>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53" name="Oval 52"/>
            <p:cNvSpPr/>
            <p:nvPr/>
          </p:nvSpPr>
          <p:spPr>
            <a:xfrm>
              <a:off x="8310839" y="2692190"/>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54" name="Rectangle 53"/>
            <p:cNvSpPr/>
            <p:nvPr/>
          </p:nvSpPr>
          <p:spPr>
            <a:xfrm>
              <a:off x="7584736" y="2638661"/>
              <a:ext cx="495300" cy="554182"/>
            </a:xfrm>
            <a:prstGeom prst="rect">
              <a:avLst/>
            </a:prstGeom>
            <a:noFill/>
            <a:ln w="25400" cap="flat" cmpd="sng" algn="ctr">
              <a:solidFill>
                <a:srgbClr val="9BBB59"/>
              </a:solidFill>
              <a:prstDash val="solid"/>
            </a:ln>
            <a:effectLst/>
          </p:spPr>
          <p:txBody>
            <a:bodyPr rtlCol="0" anchor="ctr"/>
            <a:lstStyle/>
            <a:p>
              <a:pPr algn="ctr" defTabSz="1217249">
                <a:defRPr/>
              </a:pPr>
              <a:endParaRPr lang="en-US" kern="0">
                <a:solidFill>
                  <a:prstClr val="black"/>
                </a:solidFill>
                <a:latin typeface="Segoe Light" pitchFamily="34" charset="0"/>
              </a:endParaRPr>
            </a:p>
          </p:txBody>
        </p:sp>
        <p:sp>
          <p:nvSpPr>
            <p:cNvPr id="55" name="Diamond 54"/>
            <p:cNvSpPr/>
            <p:nvPr/>
          </p:nvSpPr>
          <p:spPr>
            <a:xfrm>
              <a:off x="7688487" y="2743200"/>
              <a:ext cx="287797" cy="284017"/>
            </a:xfrm>
            <a:prstGeom prst="diamond">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56" name="TextBox 55"/>
            <p:cNvSpPr txBox="1"/>
            <p:nvPr/>
          </p:nvSpPr>
          <p:spPr>
            <a:xfrm>
              <a:off x="6779912" y="4901991"/>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Content-based routing, document transformation, and process coordination.</a:t>
              </a:r>
              <a:endParaRPr lang="en-US" kern="0" dirty="0">
                <a:solidFill>
                  <a:prstClr val="white"/>
                </a:solidFill>
                <a:latin typeface="Segoe Light" pitchFamily="34" charset="0"/>
              </a:endParaRPr>
            </a:p>
          </p:txBody>
        </p:sp>
      </p:grpSp>
      <p:grpSp>
        <p:nvGrpSpPr>
          <p:cNvPr id="57" name="Group 56"/>
          <p:cNvGrpSpPr/>
          <p:nvPr/>
        </p:nvGrpSpPr>
        <p:grpSpPr>
          <a:xfrm>
            <a:off x="5932523" y="1524003"/>
            <a:ext cx="2062044" cy="4855319"/>
            <a:chOff x="4639069" y="1524000"/>
            <a:chExt cx="2057478" cy="4855319"/>
          </a:xfrm>
        </p:grpSpPr>
        <p:sp>
          <p:nvSpPr>
            <p:cNvPr id="58" name="Rectangle 57"/>
            <p:cNvSpPr/>
            <p:nvPr/>
          </p:nvSpPr>
          <p:spPr>
            <a:xfrm>
              <a:off x="4639069" y="1524000"/>
              <a:ext cx="2057400"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Service Management </a:t>
              </a:r>
              <a:r>
                <a:rPr lang="en-US" kern="0" dirty="0" smtClean="0">
                  <a:solidFill>
                    <a:prstClr val="white"/>
                  </a:solidFill>
                  <a:latin typeface="Segoe Light" pitchFamily="34" charset="0"/>
                </a:rPr>
                <a:t>Naming, Discovery</a:t>
              </a:r>
            </a:p>
            <a:p>
              <a:pPr algn="ctr" defTabSz="1217249">
                <a:defRPr/>
              </a:pPr>
              <a:r>
                <a:rPr lang="en-US" kern="0" dirty="0" smtClean="0">
                  <a:solidFill>
                    <a:prstClr val="white"/>
                  </a:solidFill>
                  <a:latin typeface="Segoe Light" pitchFamily="34" charset="0"/>
                </a:rPr>
                <a:t>Monitoring</a:t>
              </a:r>
              <a:endParaRPr lang="en-US" kern="0" dirty="0">
                <a:solidFill>
                  <a:prstClr val="white"/>
                </a:solidFill>
                <a:latin typeface="Segoe Light" pitchFamily="34" charset="0"/>
              </a:endParaRPr>
            </a:p>
          </p:txBody>
        </p:sp>
        <p:sp>
          <p:nvSpPr>
            <p:cNvPr id="59" name="Isosceles Triangle 58"/>
            <p:cNvSpPr/>
            <p:nvPr/>
          </p:nvSpPr>
          <p:spPr>
            <a:xfrm>
              <a:off x="5401069" y="1571861"/>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60" name="Oval 59"/>
            <p:cNvSpPr/>
            <p:nvPr/>
          </p:nvSpPr>
          <p:spPr>
            <a:xfrm>
              <a:off x="5446254" y="2791061"/>
              <a:ext cx="443030" cy="457200"/>
            </a:xfrm>
            <a:prstGeom prst="ellipse">
              <a:avLst/>
            </a:prstGeom>
            <a:noFill/>
            <a:ln w="12700"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61" name="Straight Arrow Connector 60"/>
            <p:cNvCxnSpPr>
              <a:stCxn id="59" idx="3"/>
              <a:endCxn id="60" idx="0"/>
            </p:cNvCxnSpPr>
            <p:nvPr/>
          </p:nvCxnSpPr>
          <p:spPr>
            <a:xfrm>
              <a:off x="5667769" y="2105261"/>
              <a:ext cx="0" cy="68580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62" name="Rectangle 61"/>
            <p:cNvSpPr/>
            <p:nvPr/>
          </p:nvSpPr>
          <p:spPr>
            <a:xfrm>
              <a:off x="5423740" y="2505311"/>
              <a:ext cx="488215" cy="571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63" name="Straight Arrow Connector 62"/>
            <p:cNvCxnSpPr/>
            <p:nvPr/>
          </p:nvCxnSpPr>
          <p:spPr>
            <a:xfrm flipH="1">
              <a:off x="6019800" y="2523733"/>
              <a:ext cx="285750" cy="4249"/>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64" name="TextBox 63"/>
            <p:cNvSpPr txBox="1"/>
            <p:nvPr/>
          </p:nvSpPr>
          <p:spPr>
            <a:xfrm>
              <a:off x="6257531" y="2343316"/>
              <a:ext cx="284052" cy="369332"/>
            </a:xfrm>
            <a:prstGeom prst="rect">
              <a:avLst/>
            </a:prstGeom>
            <a:noFill/>
          </p:spPr>
          <p:txBody>
            <a:bodyPr wrap="none" rtlCol="0">
              <a:spAutoFit/>
            </a:bodyPr>
            <a:lstStyle/>
            <a:p>
              <a:pPr defTabSz="1217249">
                <a:defRPr/>
              </a:pPr>
              <a:r>
                <a:rPr lang="en-US" kern="0" dirty="0" smtClean="0">
                  <a:solidFill>
                    <a:srgbClr val="92D050"/>
                  </a:solidFill>
                  <a:latin typeface="Segoe Light" pitchFamily="34" charset="0"/>
                </a:rPr>
                <a:t>?</a:t>
              </a:r>
              <a:endParaRPr lang="en-US" kern="0" dirty="0">
                <a:solidFill>
                  <a:srgbClr val="92D050"/>
                </a:solidFill>
                <a:latin typeface="Segoe Light" pitchFamily="34" charset="0"/>
              </a:endParaRPr>
            </a:p>
          </p:txBody>
        </p:sp>
        <p:sp>
          <p:nvSpPr>
            <p:cNvPr id="65" name="Hexagon 64"/>
            <p:cNvSpPr/>
            <p:nvPr/>
          </p:nvSpPr>
          <p:spPr>
            <a:xfrm>
              <a:off x="5477268" y="2859704"/>
              <a:ext cx="367461" cy="327156"/>
            </a:xfrm>
            <a:prstGeom prst="hexag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66" name="TextBox 65"/>
            <p:cNvSpPr txBox="1"/>
            <p:nvPr/>
          </p:nvSpPr>
          <p:spPr>
            <a:xfrm>
              <a:off x="4639147" y="4901991"/>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Consistent management surface and service observation capabilities</a:t>
              </a:r>
              <a:endParaRPr lang="en-US" kern="0" dirty="0">
                <a:solidFill>
                  <a:prstClr val="white"/>
                </a:solidFill>
                <a:latin typeface="Segoe Light" pitchFamily="34" charset="0"/>
              </a:endParaRPr>
            </a:p>
          </p:txBody>
        </p:sp>
      </p:grpSp>
      <p:sp>
        <p:nvSpPr>
          <p:cNvPr id="68" name="Rectangle 67"/>
          <p:cNvSpPr/>
          <p:nvPr/>
        </p:nvSpPr>
        <p:spPr>
          <a:xfrm>
            <a:off x="3794191" y="1524000"/>
            <a:ext cx="2061965"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r>
              <a:rPr lang="en-US" b="1" kern="0" dirty="0">
                <a:solidFill>
                  <a:prstClr val="white"/>
                </a:solidFill>
                <a:latin typeface="Segoe Light" pitchFamily="34" charset="0"/>
              </a:rPr>
              <a:t>Messaging</a:t>
            </a:r>
          </a:p>
          <a:p>
            <a:pPr algn="ctr" defTabSz="1217249"/>
            <a:r>
              <a:rPr lang="en-US" b="1" kern="0" dirty="0">
                <a:solidFill>
                  <a:prstClr val="white"/>
                </a:solidFill>
                <a:latin typeface="Segoe Light" pitchFamily="34" charset="0"/>
              </a:rPr>
              <a:t>Queuing</a:t>
            </a:r>
          </a:p>
          <a:p>
            <a:pPr algn="ctr" defTabSz="1217249"/>
            <a:r>
              <a:rPr lang="en-US" b="1" kern="0" dirty="0">
                <a:solidFill>
                  <a:prstClr val="white"/>
                </a:solidFill>
                <a:latin typeface="Segoe Light" pitchFamily="34" charset="0"/>
              </a:rPr>
              <a:t>Pub/Sub</a:t>
            </a:r>
          </a:p>
          <a:p>
            <a:pPr algn="ctr" defTabSz="1217249"/>
            <a:r>
              <a:rPr lang="en-US" b="1" kern="0" dirty="0">
                <a:solidFill>
                  <a:prstClr val="white"/>
                </a:solidFill>
                <a:latin typeface="Segoe Light" pitchFamily="34" charset="0"/>
              </a:rPr>
              <a:t>Reliable Transfer</a:t>
            </a:r>
          </a:p>
        </p:txBody>
      </p:sp>
      <p:sp>
        <p:nvSpPr>
          <p:cNvPr id="69" name="Isosceles Triangle 68"/>
          <p:cNvSpPr/>
          <p:nvPr/>
        </p:nvSpPr>
        <p:spPr>
          <a:xfrm>
            <a:off x="4579026" y="1569972"/>
            <a:ext cx="534584"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70" name="Oval 69"/>
          <p:cNvSpPr/>
          <p:nvPr/>
        </p:nvSpPr>
        <p:spPr>
          <a:xfrm>
            <a:off x="3946929" y="2735644"/>
            <a:ext cx="444013"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71" name="Straight Arrow Connector 70"/>
          <p:cNvCxnSpPr>
            <a:stCxn id="69" idx="3"/>
            <a:endCxn id="72" idx="1"/>
          </p:cNvCxnSpPr>
          <p:nvPr/>
        </p:nvCxnSpPr>
        <p:spPr>
          <a:xfrm>
            <a:off x="4846317" y="2103372"/>
            <a:ext cx="0" cy="632272"/>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72" name="Flowchart: Magnetic Disk 71"/>
          <p:cNvSpPr/>
          <p:nvPr/>
        </p:nvSpPr>
        <p:spPr>
          <a:xfrm>
            <a:off x="4617210" y="2735644"/>
            <a:ext cx="458214" cy="457200"/>
          </a:xfrm>
          <a:prstGeom prst="flowChartMagneticDisk">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2D050"/>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73" name="Straight Arrow Connector 72"/>
          <p:cNvCxnSpPr>
            <a:stCxn id="72" idx="2"/>
            <a:endCxn id="70" idx="6"/>
          </p:cNvCxnSpPr>
          <p:nvPr/>
        </p:nvCxnSpPr>
        <p:spPr>
          <a:xfrm flipH="1">
            <a:off x="4390942" y="2964244"/>
            <a:ext cx="226268"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74" name="Straight Arrow Connector 73"/>
          <p:cNvCxnSpPr>
            <a:stCxn id="72" idx="4"/>
            <a:endCxn id="75" idx="2"/>
          </p:cNvCxnSpPr>
          <p:nvPr/>
        </p:nvCxnSpPr>
        <p:spPr>
          <a:xfrm>
            <a:off x="5075425" y="2964244"/>
            <a:ext cx="231947"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75" name="Oval 74"/>
          <p:cNvSpPr/>
          <p:nvPr/>
        </p:nvSpPr>
        <p:spPr>
          <a:xfrm>
            <a:off x="5307371" y="2735644"/>
            <a:ext cx="444013"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76" name="TextBox 75"/>
          <p:cNvSpPr txBox="1"/>
          <p:nvPr/>
        </p:nvSpPr>
        <p:spPr>
          <a:xfrm>
            <a:off x="3794191" y="4876800"/>
            <a:ext cx="2061965"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Reliable, transaction-aware cloud messaging infrastructure for business apps.</a:t>
            </a:r>
            <a:endParaRPr lang="en-US" kern="0" dirty="0">
              <a:solidFill>
                <a:prstClr val="white"/>
              </a:solidFill>
              <a:latin typeface="Segoe Light" pitchFamily="34" charset="0"/>
            </a:endParaRPr>
          </a:p>
        </p:txBody>
      </p:sp>
      <p:grpSp>
        <p:nvGrpSpPr>
          <p:cNvPr id="77" name="Group 76"/>
          <p:cNvGrpSpPr/>
          <p:nvPr/>
        </p:nvGrpSpPr>
        <p:grpSpPr>
          <a:xfrm>
            <a:off x="1655857" y="1524000"/>
            <a:ext cx="2061966" cy="4830128"/>
            <a:chOff x="371869" y="1524000"/>
            <a:chExt cx="2057401" cy="4830128"/>
          </a:xfrm>
        </p:grpSpPr>
        <p:sp>
          <p:nvSpPr>
            <p:cNvPr id="78" name="Rectangle 77"/>
            <p:cNvSpPr/>
            <p:nvPr/>
          </p:nvSpPr>
          <p:spPr>
            <a:xfrm>
              <a:off x="371869" y="1524000"/>
              <a:ext cx="2057400"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Connectivity</a:t>
              </a:r>
            </a:p>
            <a:p>
              <a:pPr algn="ctr" defTabSz="1217249">
                <a:defRPr/>
              </a:pPr>
              <a:r>
                <a:rPr lang="en-US" kern="0" dirty="0" smtClean="0">
                  <a:solidFill>
                    <a:prstClr val="white"/>
                  </a:solidFill>
                  <a:latin typeface="Segoe Light" pitchFamily="34" charset="0"/>
                </a:rPr>
                <a:t>Service Relay</a:t>
              </a:r>
            </a:p>
            <a:p>
              <a:pPr algn="ctr" defTabSz="1217249">
                <a:defRPr/>
              </a:pPr>
              <a:r>
                <a:rPr lang="en-US" kern="0" dirty="0" smtClean="0">
                  <a:solidFill>
                    <a:prstClr val="white"/>
                  </a:solidFill>
                  <a:latin typeface="Segoe Light" pitchFamily="34" charset="0"/>
                </a:rPr>
                <a:t>Protocol Tunnel</a:t>
              </a:r>
            </a:p>
            <a:p>
              <a:pPr algn="ctr" defTabSz="1217249">
                <a:defRPr/>
              </a:pPr>
              <a:r>
                <a:rPr lang="en-US" kern="0" dirty="0" smtClean="0">
                  <a:solidFill>
                    <a:prstClr val="white"/>
                  </a:solidFill>
                  <a:latin typeface="Segoe Light" pitchFamily="34" charset="0"/>
                </a:rPr>
                <a:t>Eventing, Push</a:t>
              </a:r>
            </a:p>
          </p:txBody>
        </p:sp>
        <p:sp>
          <p:nvSpPr>
            <p:cNvPr id="79" name="Isosceles Triangle 78"/>
            <p:cNvSpPr/>
            <p:nvPr/>
          </p:nvSpPr>
          <p:spPr>
            <a:xfrm>
              <a:off x="1133869" y="1571861"/>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80" name="Oval 79"/>
            <p:cNvSpPr/>
            <p:nvPr/>
          </p:nvSpPr>
          <p:spPr>
            <a:xfrm>
              <a:off x="1179054" y="2791061"/>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81" name="Straight Arrow Connector 80"/>
            <p:cNvCxnSpPr>
              <a:stCxn id="79" idx="3"/>
              <a:endCxn id="80" idx="0"/>
            </p:cNvCxnSpPr>
            <p:nvPr/>
          </p:nvCxnSpPr>
          <p:spPr>
            <a:xfrm>
              <a:off x="1400569" y="2105261"/>
              <a:ext cx="0" cy="68580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82" name="Rectangle 81"/>
            <p:cNvSpPr/>
            <p:nvPr/>
          </p:nvSpPr>
          <p:spPr>
            <a:xfrm>
              <a:off x="1156540" y="2505311"/>
              <a:ext cx="488215" cy="571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83" name="TextBox 82"/>
            <p:cNvSpPr txBox="1"/>
            <p:nvPr/>
          </p:nvSpPr>
          <p:spPr>
            <a:xfrm>
              <a:off x="371870" y="4876800"/>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Rich options for interconnecting apps across network boundaries</a:t>
              </a:r>
              <a:endParaRPr lang="en-US" kern="0" dirty="0">
                <a:solidFill>
                  <a:prstClr val="white"/>
                </a:solidFill>
                <a:latin typeface="Segoe Light" pitchFamily="34" charset="0"/>
              </a:endParaRPr>
            </a:p>
          </p:txBody>
        </p:sp>
      </p:grpSp>
    </p:spTree>
    <p:extLst>
      <p:ext uri="{BB962C8B-B14F-4D97-AF65-F5344CB8AC3E}">
        <p14:creationId xmlns:p14="http://schemas.microsoft.com/office/powerpoint/2010/main" val="20515964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ctrTitle" idx="4294967295"/>
          </p:nvPr>
        </p:nvSpPr>
        <p:spPr>
          <a:xfrm>
            <a:off x="1946275" y="2359025"/>
            <a:ext cx="10242550" cy="609398"/>
          </a:xfrm>
        </p:spPr>
        <p:txBody>
          <a:bodyPr/>
          <a:lstStyle/>
          <a:p>
            <a:r>
              <a:rPr lang="en-US" dirty="0" smtClean="0"/>
              <a:t>Messaging In Service Bus</a:t>
            </a:r>
            <a:endParaRPr lang="en-US" dirty="0"/>
          </a:p>
        </p:txBody>
      </p:sp>
    </p:spTree>
    <p:extLst>
      <p:ext uri="{BB962C8B-B14F-4D97-AF65-F5344CB8AC3E}">
        <p14:creationId xmlns:p14="http://schemas.microsoft.com/office/powerpoint/2010/main" val="283225377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World!</a:t>
            </a:r>
            <a:endParaRPr lang="en-US" dirty="0"/>
          </a:p>
        </p:txBody>
      </p:sp>
      <p:sp>
        <p:nvSpPr>
          <p:cNvPr id="5" name="Text Placeholder 4"/>
          <p:cNvSpPr>
            <a:spLocks noGrp="1"/>
          </p:cNvSpPr>
          <p:nvPr>
            <p:ph type="body" sz="quarter" idx="10"/>
          </p:nvPr>
        </p:nvSpPr>
        <p:spPr>
          <a:xfrm>
            <a:off x="519115" y="1838741"/>
            <a:ext cx="11149012" cy="4182683"/>
          </a:xfrm>
        </p:spPr>
        <p:txBody>
          <a:bodyPr/>
          <a:lstStyle/>
          <a:p>
            <a:r>
              <a:rPr lang="en-US" sz="1800" dirty="0" err="1">
                <a:solidFill>
                  <a:srgbClr val="0000FF"/>
                </a:solidFill>
                <a:latin typeface="Consolas"/>
              </a:rPr>
              <a:t>var</a:t>
            </a:r>
            <a:r>
              <a:rPr lang="en-US" sz="1800" dirty="0">
                <a:solidFill>
                  <a:prstClr val="black"/>
                </a:solidFill>
                <a:latin typeface="Consolas"/>
              </a:rPr>
              <a:t> </a:t>
            </a:r>
            <a:r>
              <a:rPr lang="en-US" sz="1800" dirty="0" err="1" smtClean="0">
                <a:solidFill>
                  <a:prstClr val="black"/>
                </a:solidFill>
                <a:latin typeface="Consolas"/>
              </a:rPr>
              <a:t>tkp</a:t>
            </a:r>
            <a:r>
              <a:rPr lang="en-US" sz="1800" dirty="0" smtClean="0">
                <a:solidFill>
                  <a:prstClr val="black"/>
                </a:solidFill>
                <a:latin typeface="Consolas"/>
              </a:rPr>
              <a:t> </a:t>
            </a:r>
            <a:r>
              <a:rPr lang="en-US" sz="1800" dirty="0">
                <a:solidFill>
                  <a:prstClr val="black"/>
                </a:solidFill>
                <a:latin typeface="Consolas"/>
              </a:rPr>
              <a:t>= </a:t>
            </a:r>
            <a:r>
              <a:rPr lang="en-US" sz="1800" dirty="0" err="1">
                <a:solidFill>
                  <a:srgbClr val="2B91AF"/>
                </a:solidFill>
                <a:latin typeface="Consolas"/>
              </a:rPr>
              <a:t>TokenProvider</a:t>
            </a:r>
            <a:r>
              <a:rPr lang="en-US" sz="1800" dirty="0" err="1">
                <a:solidFill>
                  <a:prstClr val="black"/>
                </a:solidFill>
                <a:latin typeface="Consolas"/>
              </a:rPr>
              <a:t>.CreateSharedSecretTokenProvider</a:t>
            </a:r>
            <a:r>
              <a:rPr lang="en-US" sz="1800" dirty="0" smtClean="0">
                <a:solidFill>
                  <a:prstClr val="black"/>
                </a:solidFill>
                <a:latin typeface="Consolas"/>
              </a:rPr>
              <a:t>(</a:t>
            </a:r>
            <a:r>
              <a:rPr lang="en-US" sz="1800" dirty="0">
                <a:solidFill>
                  <a:srgbClr val="A31515"/>
                </a:solidFill>
                <a:latin typeface="Consolas"/>
              </a:rPr>
              <a:t>"</a:t>
            </a:r>
            <a:r>
              <a:rPr lang="en-US" sz="1800" dirty="0" smtClean="0">
                <a:solidFill>
                  <a:srgbClr val="A31515"/>
                </a:solidFill>
                <a:latin typeface="Consolas"/>
              </a:rPr>
              <a:t>acct"</a:t>
            </a:r>
            <a:r>
              <a:rPr lang="en-US" sz="1800" dirty="0" smtClean="0">
                <a:solidFill>
                  <a:prstClr val="black"/>
                </a:solidFill>
                <a:latin typeface="Consolas"/>
              </a:rPr>
              <a:t>, </a:t>
            </a:r>
            <a:r>
              <a:rPr lang="en-US" sz="1800" dirty="0">
                <a:solidFill>
                  <a:srgbClr val="A31515"/>
                </a:solidFill>
                <a:latin typeface="Consolas"/>
              </a:rPr>
              <a:t>"</a:t>
            </a:r>
            <a:r>
              <a:rPr lang="en-US" sz="1800" dirty="0" smtClean="0">
                <a:solidFill>
                  <a:srgbClr val="A31515"/>
                </a:solidFill>
                <a:latin typeface="Consolas"/>
              </a:rPr>
              <a:t>…"</a:t>
            </a:r>
            <a:r>
              <a:rPr lang="en-US" sz="1800" dirty="0" smtClean="0">
                <a:solidFill>
                  <a:prstClr val="black"/>
                </a:solidFill>
                <a:latin typeface="Consolas"/>
              </a:rPr>
              <a:t>);</a:t>
            </a:r>
            <a:endParaRPr lang="en-US" sz="1800" dirty="0">
              <a:solidFill>
                <a:prstClr val="black"/>
              </a:solidFill>
              <a:latin typeface="Consolas"/>
            </a:endParaRP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smtClean="0">
                <a:solidFill>
                  <a:prstClr val="black"/>
                </a:solidFill>
                <a:latin typeface="Consolas"/>
              </a:rPr>
              <a:t>svcUri</a:t>
            </a:r>
            <a:r>
              <a:rPr lang="en-US" sz="1800" dirty="0" smtClean="0">
                <a:solidFill>
                  <a:prstClr val="black"/>
                </a:solidFill>
                <a:latin typeface="Consolas"/>
              </a:rPr>
              <a:t> </a:t>
            </a:r>
            <a:r>
              <a:rPr lang="en-US" sz="1800" dirty="0">
                <a:solidFill>
                  <a:prstClr val="black"/>
                </a:solidFill>
                <a:latin typeface="Consolas"/>
              </a:rPr>
              <a:t>= </a:t>
            </a:r>
            <a:r>
              <a:rPr lang="en-US" sz="1800" dirty="0" err="1">
                <a:solidFill>
                  <a:srgbClr val="2B91AF"/>
                </a:solidFill>
                <a:latin typeface="Consolas"/>
              </a:rPr>
              <a:t>ServiceBusEnvironment</a:t>
            </a:r>
            <a:r>
              <a:rPr lang="en-US" sz="1800" dirty="0" err="1">
                <a:solidFill>
                  <a:prstClr val="black"/>
                </a:solidFill>
                <a:latin typeface="Consolas"/>
              </a:rPr>
              <a:t>.CreateServiceUri</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sb</a:t>
            </a:r>
            <a:r>
              <a:rPr lang="en-US" sz="1800" dirty="0">
                <a:solidFill>
                  <a:srgbClr val="A31515"/>
                </a:solidFill>
                <a:latin typeface="Consolas"/>
              </a:rPr>
              <a:t>"</a:t>
            </a:r>
            <a:r>
              <a:rPr lang="en-US" sz="1800" dirty="0">
                <a:solidFill>
                  <a:prstClr val="black"/>
                </a:solidFill>
                <a:latin typeface="Consolas"/>
              </a:rPr>
              <a:t>, </a:t>
            </a:r>
            <a:r>
              <a:rPr lang="en-US" sz="1800" dirty="0">
                <a:solidFill>
                  <a:srgbClr val="A31515"/>
                </a:solidFill>
                <a:latin typeface="Consolas"/>
              </a:rPr>
              <a:t>"</a:t>
            </a:r>
            <a:r>
              <a:rPr lang="en-US" sz="1800" dirty="0" err="1" smtClean="0">
                <a:solidFill>
                  <a:srgbClr val="A31515"/>
                </a:solidFill>
                <a:latin typeface="Consolas"/>
              </a:rPr>
              <a:t>myns</a:t>
            </a:r>
            <a:r>
              <a:rPr lang="en-US" sz="1800" dirty="0" smtClean="0">
                <a:solidFill>
                  <a:srgbClr val="A31515"/>
                </a:solidFill>
                <a:latin typeface="Consolas"/>
              </a:rPr>
              <a:t>"</a:t>
            </a:r>
            <a:r>
              <a:rPr lang="en-US" sz="1800" dirty="0" smtClean="0">
                <a:solidFill>
                  <a:prstClr val="black"/>
                </a:solidFill>
                <a:latin typeface="Consolas"/>
              </a:rPr>
              <a:t>, </a:t>
            </a:r>
            <a:r>
              <a:rPr lang="en-US" sz="1800" dirty="0">
                <a:solidFill>
                  <a:srgbClr val="A31515"/>
                </a:solidFill>
                <a:latin typeface="Consolas"/>
              </a:rPr>
              <a:t>"</a:t>
            </a:r>
            <a:r>
              <a:rPr lang="en-US" sz="1800" dirty="0" smtClean="0">
                <a:solidFill>
                  <a:srgbClr val="A31515"/>
                </a:solidFill>
                <a:latin typeface="Consolas"/>
              </a:rPr>
              <a:t>"</a:t>
            </a:r>
            <a:r>
              <a:rPr lang="en-US" sz="1800" dirty="0" smtClean="0">
                <a:solidFill>
                  <a:prstClr val="black"/>
                </a:solidFill>
                <a:latin typeface="Consolas"/>
              </a:rPr>
              <a:t>);</a:t>
            </a:r>
            <a:endParaRPr lang="en-US" sz="1800" dirty="0">
              <a:solidFill>
                <a:prstClr val="black"/>
              </a:solidFill>
              <a:latin typeface="Consolas"/>
            </a:endParaRPr>
          </a:p>
          <a:p>
            <a:endParaRPr lang="en-US" sz="1800" dirty="0" smtClean="0">
              <a:solidFill>
                <a:srgbClr val="0000FF"/>
              </a:solidFill>
              <a:latin typeface="Consolas"/>
            </a:endParaRP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smtClean="0">
                <a:solidFill>
                  <a:prstClr val="black"/>
                </a:solidFill>
                <a:latin typeface="Consolas"/>
              </a:rPr>
              <a:t>nsm</a:t>
            </a:r>
            <a:r>
              <a:rPr lang="en-US" sz="1800" dirty="0" smtClean="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smtClean="0">
                <a:solidFill>
                  <a:srgbClr val="2B91AF"/>
                </a:solidFill>
                <a:latin typeface="Consolas"/>
              </a:rPr>
              <a:t>NamespaceManager</a:t>
            </a:r>
            <a:r>
              <a:rPr lang="en-US" sz="1800" dirty="0" smtClean="0">
                <a:solidFill>
                  <a:prstClr val="black"/>
                </a:solidFill>
                <a:latin typeface="Consolas"/>
              </a:rPr>
              <a:t>(</a:t>
            </a:r>
            <a:r>
              <a:rPr lang="en-US" sz="1800" dirty="0" err="1" smtClean="0">
                <a:solidFill>
                  <a:prstClr val="black"/>
                </a:solidFill>
                <a:latin typeface="Consolas"/>
              </a:rPr>
              <a:t>svcUri</a:t>
            </a:r>
            <a:r>
              <a:rPr lang="en-US" sz="1800" dirty="0">
                <a:solidFill>
                  <a:prstClr val="black"/>
                </a:solidFill>
                <a:latin typeface="Consolas"/>
              </a:rPr>
              <a:t>, </a:t>
            </a:r>
            <a:r>
              <a:rPr lang="en-US" sz="1800" dirty="0" err="1" smtClean="0">
                <a:solidFill>
                  <a:prstClr val="black"/>
                </a:solidFill>
                <a:latin typeface="Consolas"/>
              </a:rPr>
              <a:t>tkp</a:t>
            </a:r>
            <a:r>
              <a:rPr lang="en-US" sz="1800" dirty="0" smtClean="0">
                <a:solidFill>
                  <a:prstClr val="black"/>
                </a:solidFill>
                <a:latin typeface="Consolas"/>
              </a:rPr>
              <a:t>);</a:t>
            </a:r>
            <a:endParaRPr lang="en-US" sz="1800" dirty="0">
              <a:solidFill>
                <a:prstClr val="black"/>
              </a:solidFill>
              <a:latin typeface="Consolas"/>
            </a:endParaRPr>
          </a:p>
          <a:p>
            <a:r>
              <a:rPr lang="en-US" sz="1800" dirty="0" err="1" smtClean="0">
                <a:solidFill>
                  <a:prstClr val="black"/>
                </a:solidFill>
                <a:latin typeface="Consolas"/>
              </a:rPr>
              <a:t>nsm.CreateQueue</a:t>
            </a:r>
            <a:r>
              <a:rPr lang="en-US" sz="1800" dirty="0" smtClean="0">
                <a:solidFill>
                  <a:prstClr val="black"/>
                </a:solidFill>
                <a:latin typeface="Consolas"/>
              </a:rPr>
              <a:t>(</a:t>
            </a:r>
            <a:r>
              <a:rPr lang="en-US" sz="1800" dirty="0" err="1" smtClean="0">
                <a:solidFill>
                  <a:prstClr val="black"/>
                </a:solidFill>
                <a:latin typeface="Consolas"/>
              </a:rPr>
              <a:t>queueName</a:t>
            </a:r>
            <a:r>
              <a:rPr lang="en-US" sz="1800" dirty="0" smtClean="0">
                <a:solidFill>
                  <a:prstClr val="black"/>
                </a:solidFill>
                <a:latin typeface="Consolas"/>
              </a:rPr>
              <a:t>);</a:t>
            </a:r>
            <a:br>
              <a:rPr lang="en-US" sz="1800" dirty="0" smtClean="0">
                <a:solidFill>
                  <a:prstClr val="black"/>
                </a:solidFill>
                <a:latin typeface="Consolas"/>
              </a:rPr>
            </a:br>
            <a:r>
              <a:rPr lang="en-US" sz="1800" dirty="0" smtClean="0">
                <a:solidFill>
                  <a:prstClr val="black"/>
                </a:solidFill>
                <a:latin typeface="Consolas"/>
              </a:rPr>
              <a:t/>
            </a:r>
            <a:br>
              <a:rPr lang="en-US" sz="1800" dirty="0" smtClean="0">
                <a:solidFill>
                  <a:prstClr val="black"/>
                </a:solidFill>
                <a:latin typeface="Consolas"/>
              </a:rPr>
            </a:br>
            <a:r>
              <a:rPr lang="en-US" sz="1800" dirty="0" smtClean="0">
                <a:solidFill>
                  <a:prstClr val="black"/>
                </a:solidFill>
                <a:latin typeface="Consolas"/>
              </a:rPr>
              <a:t/>
            </a:r>
            <a:br>
              <a:rPr lang="en-US" sz="1800" dirty="0" smtClean="0">
                <a:solidFill>
                  <a:prstClr val="black"/>
                </a:solidFill>
                <a:latin typeface="Consolas"/>
              </a:rPr>
            </a:br>
            <a:r>
              <a:rPr lang="en-US" sz="1800" dirty="0" err="1">
                <a:solidFill>
                  <a:srgbClr val="0000FF"/>
                </a:solidFill>
                <a:latin typeface="Consolas"/>
              </a:rPr>
              <a:t>var</a:t>
            </a:r>
            <a:r>
              <a:rPr lang="en-US" sz="1800" dirty="0">
                <a:solidFill>
                  <a:prstClr val="black"/>
                </a:solidFill>
                <a:latin typeface="Consolas"/>
              </a:rPr>
              <a:t> </a:t>
            </a:r>
            <a:r>
              <a:rPr lang="en-US" sz="1800" dirty="0" smtClean="0">
                <a:solidFill>
                  <a:prstClr val="black"/>
                </a:solidFill>
                <a:latin typeface="Consolas"/>
              </a:rPr>
              <a:t>mf </a:t>
            </a:r>
            <a:r>
              <a:rPr lang="en-US" sz="1800" dirty="0">
                <a:solidFill>
                  <a:prstClr val="black"/>
                </a:solidFill>
                <a:latin typeface="Consolas"/>
              </a:rPr>
              <a:t>= </a:t>
            </a:r>
            <a:r>
              <a:rPr lang="en-US" sz="1800" dirty="0" err="1">
                <a:solidFill>
                  <a:srgbClr val="2B91AF"/>
                </a:solidFill>
                <a:latin typeface="Consolas"/>
              </a:rPr>
              <a:t>MessagingFactory</a:t>
            </a:r>
            <a:r>
              <a:rPr lang="en-US" sz="1800" dirty="0" err="1">
                <a:solidFill>
                  <a:prstClr val="black"/>
                </a:solidFill>
                <a:latin typeface="Consolas"/>
              </a:rPr>
              <a:t>.Create</a:t>
            </a:r>
            <a:r>
              <a:rPr lang="en-US" sz="1800" dirty="0">
                <a:solidFill>
                  <a:prstClr val="black"/>
                </a:solidFill>
                <a:latin typeface="Consolas"/>
              </a:rPr>
              <a:t>(</a:t>
            </a:r>
            <a:r>
              <a:rPr lang="en-US" sz="1800" dirty="0" err="1">
                <a:solidFill>
                  <a:prstClr val="black"/>
                </a:solidFill>
                <a:latin typeface="Consolas"/>
              </a:rPr>
              <a:t>svcUri</a:t>
            </a:r>
            <a:r>
              <a:rPr lang="en-US" sz="1800" dirty="0">
                <a:solidFill>
                  <a:prstClr val="black"/>
                </a:solidFill>
                <a:latin typeface="Consolas"/>
              </a:rPr>
              <a:t>, </a:t>
            </a:r>
            <a:r>
              <a:rPr lang="en-US" sz="1800" dirty="0" err="1">
                <a:solidFill>
                  <a:prstClr val="black"/>
                </a:solidFill>
                <a:latin typeface="Consolas"/>
              </a:rPr>
              <a:t>tkp</a:t>
            </a:r>
            <a:r>
              <a:rPr lang="en-US" sz="1800" dirty="0">
                <a:solidFill>
                  <a:prstClr val="black"/>
                </a:solidFill>
                <a:latin typeface="Consolas"/>
              </a:rPr>
              <a:t>);</a:t>
            </a:r>
          </a:p>
          <a:p>
            <a:r>
              <a:rPr lang="en-US" sz="1800" dirty="0" err="1" smtClean="0">
                <a:solidFill>
                  <a:srgbClr val="0000FF"/>
                </a:solidFill>
                <a:latin typeface="Consolas"/>
              </a:rPr>
              <a:t>var</a:t>
            </a:r>
            <a:r>
              <a:rPr lang="en-US" sz="1800" dirty="0" smtClean="0">
                <a:solidFill>
                  <a:prstClr val="black"/>
                </a:solidFill>
                <a:latin typeface="Consolas"/>
              </a:rPr>
              <a:t> qc </a:t>
            </a:r>
            <a:r>
              <a:rPr lang="en-US" sz="1800" dirty="0">
                <a:solidFill>
                  <a:prstClr val="black"/>
                </a:solidFill>
                <a:latin typeface="Consolas"/>
              </a:rPr>
              <a:t>= </a:t>
            </a:r>
            <a:r>
              <a:rPr lang="en-US" sz="1800" dirty="0" err="1" smtClean="0">
                <a:solidFill>
                  <a:prstClr val="black"/>
                </a:solidFill>
                <a:latin typeface="Consolas"/>
              </a:rPr>
              <a:t>mf.CreateQueueClient</a:t>
            </a:r>
            <a:r>
              <a:rPr lang="en-US" sz="1800" dirty="0" smtClean="0">
                <a:solidFill>
                  <a:prstClr val="black"/>
                </a:solidFill>
                <a:latin typeface="Consolas"/>
              </a:rPr>
              <a:t>(</a:t>
            </a:r>
            <a:r>
              <a:rPr lang="en-US" sz="1800" dirty="0" err="1" smtClean="0">
                <a:solidFill>
                  <a:prstClr val="black"/>
                </a:solidFill>
                <a:latin typeface="Consolas"/>
              </a:rPr>
              <a:t>queueName</a:t>
            </a:r>
            <a:r>
              <a:rPr lang="en-US" sz="1800" dirty="0">
                <a:solidFill>
                  <a:prstClr val="black"/>
                </a:solidFill>
                <a:latin typeface="Consolas"/>
              </a:rPr>
              <a:t>);</a:t>
            </a:r>
          </a:p>
          <a:p>
            <a:r>
              <a:rPr lang="en-US" sz="1800" dirty="0" err="1" smtClean="0">
                <a:latin typeface="Consolas"/>
              </a:rPr>
              <a:t>qc.Send</a:t>
            </a:r>
            <a:r>
              <a:rPr lang="en-US" sz="1800" dirty="0" smtClean="0">
                <a:latin typeface="Consolas"/>
              </a:rPr>
              <a:t>(</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BrokeredMessage</a:t>
            </a:r>
            <a:r>
              <a:rPr lang="en-US" sz="1800" dirty="0">
                <a:solidFill>
                  <a:prstClr val="black"/>
                </a:solidFill>
                <a:latin typeface="Consolas"/>
              </a:rPr>
              <a:t> { Properties = </a:t>
            </a:r>
            <a:r>
              <a:rPr lang="en-US" sz="1800" dirty="0" smtClean="0">
                <a:solidFill>
                  <a:prstClr val="black"/>
                </a:solidFill>
                <a:latin typeface="Consolas"/>
              </a:rPr>
              <a:t>{{ </a:t>
            </a:r>
            <a:r>
              <a:rPr lang="en-US" sz="1800" dirty="0">
                <a:solidFill>
                  <a:srgbClr val="A31515"/>
                </a:solidFill>
                <a:latin typeface="Consolas"/>
              </a:rPr>
              <a:t>"Greeting"</a:t>
            </a:r>
            <a:r>
              <a:rPr lang="en-US" sz="1800" dirty="0">
                <a:solidFill>
                  <a:prstClr val="black"/>
                </a:solidFill>
                <a:latin typeface="Consolas"/>
              </a:rPr>
              <a:t>, </a:t>
            </a:r>
            <a:r>
              <a:rPr lang="en-US" sz="1800" dirty="0">
                <a:solidFill>
                  <a:srgbClr val="A31515"/>
                </a:solidFill>
                <a:latin typeface="Consolas"/>
              </a:rPr>
              <a:t>"Hello World!"</a:t>
            </a:r>
            <a:r>
              <a:rPr lang="en-US" sz="1800" dirty="0">
                <a:solidFill>
                  <a:prstClr val="black"/>
                </a:solidFill>
                <a:latin typeface="Consolas"/>
              </a:rPr>
              <a:t> </a:t>
            </a:r>
            <a:r>
              <a:rPr lang="en-US" sz="1800" dirty="0" smtClean="0">
                <a:solidFill>
                  <a:prstClr val="black"/>
                </a:solidFill>
                <a:latin typeface="Consolas"/>
              </a:rPr>
              <a:t>}}}</a:t>
            </a:r>
            <a:r>
              <a:rPr lang="en-US" sz="1800" dirty="0" smtClean="0">
                <a:latin typeface="Consolas"/>
              </a:rPr>
              <a:t>);</a:t>
            </a:r>
            <a:r>
              <a:rPr lang="en-US" sz="1800" dirty="0" smtClean="0">
                <a:solidFill>
                  <a:prstClr val="black"/>
                </a:solidFill>
                <a:latin typeface="Consolas"/>
              </a:rPr>
              <a:t/>
            </a:r>
            <a:br>
              <a:rPr lang="en-US" sz="1800" dirty="0" smtClean="0">
                <a:solidFill>
                  <a:prstClr val="black"/>
                </a:solidFill>
                <a:latin typeface="Consolas"/>
              </a:rPr>
            </a:br>
            <a:r>
              <a:rPr lang="en-US" sz="1800" dirty="0" smtClean="0">
                <a:solidFill>
                  <a:prstClr val="black"/>
                </a:solidFill>
                <a:latin typeface="Consolas"/>
              </a:rPr>
              <a:t/>
            </a:r>
            <a:br>
              <a:rPr lang="en-US" sz="1800" dirty="0" smtClean="0">
                <a:solidFill>
                  <a:prstClr val="black"/>
                </a:solidFill>
                <a:latin typeface="Consolas"/>
              </a:rPr>
            </a:br>
            <a:r>
              <a:rPr lang="en-US" sz="1800" dirty="0" smtClean="0">
                <a:solidFill>
                  <a:prstClr val="black"/>
                </a:solidFill>
                <a:latin typeface="Consolas"/>
              </a:rPr>
              <a:t/>
            </a:r>
            <a:br>
              <a:rPr lang="en-US" sz="1800" dirty="0" smtClean="0">
                <a:solidFill>
                  <a:prstClr val="black"/>
                </a:solidFill>
                <a:latin typeface="Consolas"/>
              </a:rPr>
            </a:br>
            <a:r>
              <a:rPr lang="en-US" sz="1800" dirty="0" err="1" smtClean="0">
                <a:solidFill>
                  <a:srgbClr val="0000FF"/>
                </a:solidFill>
                <a:latin typeface="Consolas"/>
              </a:rPr>
              <a:t>var</a:t>
            </a:r>
            <a:r>
              <a:rPr lang="en-US" sz="1800" dirty="0" smtClean="0">
                <a:solidFill>
                  <a:prstClr val="black"/>
                </a:solidFill>
                <a:latin typeface="Consolas"/>
              </a:rPr>
              <a:t> </a:t>
            </a:r>
            <a:r>
              <a:rPr lang="en-US" sz="1800" dirty="0">
                <a:solidFill>
                  <a:prstClr val="black"/>
                </a:solidFill>
                <a:latin typeface="Consolas"/>
              </a:rPr>
              <a:t>m = </a:t>
            </a:r>
            <a:r>
              <a:rPr lang="en-US" sz="1800" dirty="0" err="1" smtClean="0">
                <a:solidFill>
                  <a:prstClr val="black"/>
                </a:solidFill>
                <a:latin typeface="Consolas"/>
              </a:rPr>
              <a:t>qc.Receive</a:t>
            </a:r>
            <a:r>
              <a:rPr lang="en-US" sz="1800" dirty="0">
                <a:solidFill>
                  <a:prstClr val="black"/>
                </a:solidFill>
                <a:latin typeface="Consolas"/>
              </a:rPr>
              <a:t>();</a:t>
            </a:r>
          </a:p>
          <a:p>
            <a:r>
              <a:rPr lang="en-US" sz="1800" dirty="0" err="1" smtClean="0">
                <a:solidFill>
                  <a:srgbClr val="2B91AF"/>
                </a:solidFill>
                <a:latin typeface="Consolas"/>
              </a:rPr>
              <a:t>Console</a:t>
            </a:r>
            <a:r>
              <a:rPr lang="en-US" sz="1800" dirty="0" err="1" smtClean="0">
                <a:solidFill>
                  <a:prstClr val="black"/>
                </a:solidFill>
                <a:latin typeface="Consolas"/>
              </a:rPr>
              <a:t>.WriteLine</a:t>
            </a:r>
            <a:r>
              <a:rPr lang="en-US" sz="1800" dirty="0" smtClean="0">
                <a:solidFill>
                  <a:prstClr val="black"/>
                </a:solidFill>
                <a:latin typeface="Consolas"/>
              </a:rPr>
              <a:t>(</a:t>
            </a:r>
            <a:r>
              <a:rPr lang="en-US" sz="1800" dirty="0" err="1" smtClean="0">
                <a:solidFill>
                  <a:prstClr val="black"/>
                </a:solidFill>
                <a:latin typeface="Consolas"/>
              </a:rPr>
              <a:t>m.Properties</a:t>
            </a:r>
            <a:r>
              <a:rPr lang="en-US" sz="1800" dirty="0">
                <a:solidFill>
                  <a:prstClr val="black"/>
                </a:solidFill>
                <a:latin typeface="Consolas"/>
              </a:rPr>
              <a:t>[</a:t>
            </a:r>
            <a:r>
              <a:rPr lang="en-US" sz="1800" dirty="0">
                <a:solidFill>
                  <a:srgbClr val="A31515"/>
                </a:solidFill>
                <a:latin typeface="Consolas"/>
              </a:rPr>
              <a:t>"Greeting"</a:t>
            </a:r>
            <a:r>
              <a:rPr lang="en-US" sz="1800" dirty="0">
                <a:solidFill>
                  <a:prstClr val="black"/>
                </a:solidFill>
                <a:latin typeface="Consolas"/>
              </a:rPr>
              <a:t>]);</a:t>
            </a:r>
          </a:p>
          <a:p>
            <a:endParaRPr lang="en-US" sz="1800" dirty="0">
              <a:solidFill>
                <a:prstClr val="black"/>
              </a:solidFill>
              <a:latin typeface="Consolas"/>
            </a:endParaRPr>
          </a:p>
        </p:txBody>
      </p:sp>
      <p:cxnSp>
        <p:nvCxnSpPr>
          <p:cNvPr id="18" name="Straight Connector 17"/>
          <p:cNvCxnSpPr/>
          <p:nvPr/>
        </p:nvCxnSpPr>
        <p:spPr>
          <a:xfrm>
            <a:off x="278296" y="4929805"/>
            <a:ext cx="113898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8296" y="3452188"/>
            <a:ext cx="113898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357093" y="2173378"/>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21" name="TextBox 20"/>
          <p:cNvSpPr txBox="1"/>
          <p:nvPr/>
        </p:nvSpPr>
        <p:spPr>
          <a:xfrm>
            <a:off x="11357093" y="3902786"/>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sp>
        <p:nvSpPr>
          <p:cNvPr id="22" name="TextBox 21"/>
          <p:cNvSpPr txBox="1"/>
          <p:nvPr/>
        </p:nvSpPr>
        <p:spPr>
          <a:xfrm>
            <a:off x="11357093" y="5254497"/>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3</a:t>
            </a:r>
          </a:p>
        </p:txBody>
      </p:sp>
    </p:spTree>
    <p:extLst>
      <p:ext uri="{BB962C8B-B14F-4D97-AF65-F5344CB8AC3E}">
        <p14:creationId xmlns:p14="http://schemas.microsoft.com/office/powerpoint/2010/main" val="16013414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NamespaceManager</a:t>
            </a:r>
            <a:endParaRPr lang="en-US" dirty="0"/>
          </a:p>
        </p:txBody>
      </p:sp>
      <p:sp>
        <p:nvSpPr>
          <p:cNvPr id="5" name="Text Placeholder 4"/>
          <p:cNvSpPr>
            <a:spLocks noGrp="1"/>
          </p:cNvSpPr>
          <p:nvPr>
            <p:ph type="body" sz="quarter" idx="10"/>
          </p:nvPr>
        </p:nvSpPr>
        <p:spPr>
          <a:xfrm>
            <a:off x="519115" y="1891749"/>
            <a:ext cx="11149012" cy="4764381"/>
          </a:xfrm>
        </p:spPr>
        <p:txBody>
          <a:bodyPr/>
          <a:lstStyle/>
          <a:p>
            <a:r>
              <a:rPr lang="en-US" sz="1800" dirty="0" err="1">
                <a:solidFill>
                  <a:srgbClr val="0000FF"/>
                </a:solidFill>
                <a:latin typeface="Consolas"/>
              </a:rPr>
              <a:t>var</a:t>
            </a:r>
            <a:r>
              <a:rPr lang="en-US" sz="1800" dirty="0">
                <a:solidFill>
                  <a:prstClr val="black"/>
                </a:solidFill>
                <a:latin typeface="Consolas"/>
              </a:rPr>
              <a:t> </a:t>
            </a:r>
            <a:r>
              <a:rPr lang="en-US" sz="1800" dirty="0" err="1" smtClean="0">
                <a:solidFill>
                  <a:prstClr val="black"/>
                </a:solidFill>
                <a:latin typeface="Consolas"/>
              </a:rPr>
              <a:t>tkp</a:t>
            </a:r>
            <a:r>
              <a:rPr lang="en-US" sz="1800" dirty="0" smtClean="0">
                <a:solidFill>
                  <a:prstClr val="black"/>
                </a:solidFill>
                <a:latin typeface="Consolas"/>
              </a:rPr>
              <a:t> </a:t>
            </a:r>
            <a:r>
              <a:rPr lang="en-US" sz="1800" dirty="0">
                <a:solidFill>
                  <a:prstClr val="black"/>
                </a:solidFill>
                <a:latin typeface="Consolas"/>
              </a:rPr>
              <a:t>= </a:t>
            </a:r>
            <a:r>
              <a:rPr lang="en-US" sz="1800" dirty="0" err="1">
                <a:solidFill>
                  <a:srgbClr val="2B91AF"/>
                </a:solidFill>
                <a:latin typeface="Consolas"/>
              </a:rPr>
              <a:t>TokenProvider</a:t>
            </a:r>
            <a:r>
              <a:rPr lang="en-US" sz="1800" dirty="0" err="1">
                <a:solidFill>
                  <a:prstClr val="black"/>
                </a:solidFill>
                <a:latin typeface="Consolas"/>
              </a:rPr>
              <a:t>.CreateSharedSecretTokenProvider</a:t>
            </a:r>
            <a:r>
              <a:rPr lang="en-US" sz="1800" dirty="0" smtClean="0">
                <a:solidFill>
                  <a:prstClr val="black"/>
                </a:solidFill>
                <a:latin typeface="Consolas"/>
              </a:rPr>
              <a:t>(</a:t>
            </a:r>
            <a:r>
              <a:rPr lang="en-US" sz="1800" dirty="0">
                <a:solidFill>
                  <a:srgbClr val="A31515"/>
                </a:solidFill>
                <a:latin typeface="Consolas"/>
              </a:rPr>
              <a:t>"</a:t>
            </a:r>
            <a:r>
              <a:rPr lang="en-US" sz="1800" dirty="0" smtClean="0">
                <a:solidFill>
                  <a:srgbClr val="A31515"/>
                </a:solidFill>
                <a:latin typeface="Consolas"/>
              </a:rPr>
              <a:t>acct"</a:t>
            </a:r>
            <a:r>
              <a:rPr lang="en-US" sz="1800" dirty="0" smtClean="0">
                <a:solidFill>
                  <a:prstClr val="black"/>
                </a:solidFill>
                <a:latin typeface="Consolas"/>
              </a:rPr>
              <a:t>, </a:t>
            </a:r>
            <a:r>
              <a:rPr lang="en-US" sz="1800" dirty="0">
                <a:solidFill>
                  <a:srgbClr val="A31515"/>
                </a:solidFill>
                <a:latin typeface="Consolas"/>
              </a:rPr>
              <a:t>"</a:t>
            </a:r>
            <a:r>
              <a:rPr lang="en-US" sz="1800" dirty="0" smtClean="0">
                <a:solidFill>
                  <a:srgbClr val="A31515"/>
                </a:solidFill>
                <a:latin typeface="Consolas"/>
              </a:rPr>
              <a:t>…"</a:t>
            </a:r>
            <a:r>
              <a:rPr lang="en-US" sz="1800" dirty="0" smtClean="0">
                <a:solidFill>
                  <a:prstClr val="black"/>
                </a:solidFill>
                <a:latin typeface="Consolas"/>
              </a:rPr>
              <a:t>);</a:t>
            </a:r>
            <a:endParaRPr lang="en-US" sz="1800" dirty="0">
              <a:solidFill>
                <a:prstClr val="black"/>
              </a:solidFill>
              <a:latin typeface="Consolas"/>
            </a:endParaRP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smtClean="0">
                <a:solidFill>
                  <a:prstClr val="black"/>
                </a:solidFill>
                <a:latin typeface="Consolas"/>
              </a:rPr>
              <a:t>svcUri</a:t>
            </a:r>
            <a:r>
              <a:rPr lang="en-US" sz="1800" dirty="0" smtClean="0">
                <a:solidFill>
                  <a:prstClr val="black"/>
                </a:solidFill>
                <a:latin typeface="Consolas"/>
              </a:rPr>
              <a:t> </a:t>
            </a:r>
            <a:r>
              <a:rPr lang="en-US" sz="1800" dirty="0">
                <a:solidFill>
                  <a:prstClr val="black"/>
                </a:solidFill>
                <a:latin typeface="Consolas"/>
              </a:rPr>
              <a:t>= </a:t>
            </a:r>
            <a:r>
              <a:rPr lang="en-US" sz="1800" dirty="0" err="1">
                <a:solidFill>
                  <a:srgbClr val="2B91AF"/>
                </a:solidFill>
                <a:latin typeface="Consolas"/>
              </a:rPr>
              <a:t>ServiceBusEnvironment</a:t>
            </a:r>
            <a:r>
              <a:rPr lang="en-US" sz="1800" dirty="0" err="1">
                <a:solidFill>
                  <a:prstClr val="black"/>
                </a:solidFill>
                <a:latin typeface="Consolas"/>
              </a:rPr>
              <a:t>.CreateServiceUri</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sb</a:t>
            </a:r>
            <a:r>
              <a:rPr lang="en-US" sz="1800" dirty="0">
                <a:solidFill>
                  <a:srgbClr val="A31515"/>
                </a:solidFill>
                <a:latin typeface="Consolas"/>
              </a:rPr>
              <a:t>"</a:t>
            </a:r>
            <a:r>
              <a:rPr lang="en-US" sz="1800" dirty="0">
                <a:solidFill>
                  <a:prstClr val="black"/>
                </a:solidFill>
                <a:latin typeface="Consolas"/>
              </a:rPr>
              <a:t>, </a:t>
            </a:r>
            <a:r>
              <a:rPr lang="en-US" sz="1800" dirty="0">
                <a:solidFill>
                  <a:srgbClr val="A31515"/>
                </a:solidFill>
                <a:latin typeface="Consolas"/>
              </a:rPr>
              <a:t>"</a:t>
            </a:r>
            <a:r>
              <a:rPr lang="en-US" sz="1800" dirty="0" err="1" smtClean="0">
                <a:solidFill>
                  <a:srgbClr val="A31515"/>
                </a:solidFill>
                <a:latin typeface="Consolas"/>
              </a:rPr>
              <a:t>myns</a:t>
            </a:r>
            <a:r>
              <a:rPr lang="en-US" sz="1800" dirty="0" smtClean="0">
                <a:solidFill>
                  <a:srgbClr val="A31515"/>
                </a:solidFill>
                <a:latin typeface="Consolas"/>
              </a:rPr>
              <a:t>"</a:t>
            </a:r>
            <a:r>
              <a:rPr lang="en-US" sz="1800" dirty="0" smtClean="0">
                <a:solidFill>
                  <a:prstClr val="black"/>
                </a:solidFill>
                <a:latin typeface="Consolas"/>
              </a:rPr>
              <a:t>, </a:t>
            </a:r>
            <a:r>
              <a:rPr lang="en-US" sz="1800" dirty="0">
                <a:solidFill>
                  <a:srgbClr val="A31515"/>
                </a:solidFill>
                <a:latin typeface="Consolas"/>
              </a:rPr>
              <a:t>"</a:t>
            </a:r>
            <a:r>
              <a:rPr lang="en-US" sz="1800" dirty="0" smtClean="0">
                <a:solidFill>
                  <a:srgbClr val="A31515"/>
                </a:solidFill>
                <a:latin typeface="Consolas"/>
              </a:rPr>
              <a:t>"</a:t>
            </a:r>
            <a:r>
              <a:rPr lang="en-US" sz="1800" dirty="0" smtClean="0">
                <a:solidFill>
                  <a:prstClr val="black"/>
                </a:solidFill>
                <a:latin typeface="Consolas"/>
              </a:rPr>
              <a:t>);</a:t>
            </a:r>
            <a:endParaRPr lang="en-US" sz="1800" dirty="0">
              <a:solidFill>
                <a:prstClr val="black"/>
              </a:solidFill>
              <a:latin typeface="Consolas"/>
            </a:endParaRPr>
          </a:p>
          <a:p>
            <a:r>
              <a:rPr lang="en-US" sz="1800" b="1" dirty="0" smtClean="0">
                <a:solidFill>
                  <a:srgbClr val="0000FF"/>
                </a:solidFill>
                <a:latin typeface="Consolas"/>
              </a:rPr>
              <a:t/>
            </a:r>
            <a:br>
              <a:rPr lang="en-US" sz="1800" b="1" dirty="0" smtClean="0">
                <a:solidFill>
                  <a:srgbClr val="0000FF"/>
                </a:solidFill>
                <a:latin typeface="Consolas"/>
              </a:rPr>
            </a:br>
            <a:r>
              <a:rPr lang="en-US" sz="1800" b="1" dirty="0" err="1" smtClean="0">
                <a:solidFill>
                  <a:srgbClr val="0000FF"/>
                </a:solidFill>
                <a:latin typeface="Consolas"/>
              </a:rPr>
              <a:t>var</a:t>
            </a:r>
            <a:r>
              <a:rPr lang="en-US" sz="1800" b="1" dirty="0" smtClean="0">
                <a:solidFill>
                  <a:prstClr val="black"/>
                </a:solidFill>
                <a:latin typeface="Consolas"/>
              </a:rPr>
              <a:t> </a:t>
            </a:r>
            <a:r>
              <a:rPr lang="en-US" sz="1800" b="1" dirty="0" err="1" smtClean="0">
                <a:solidFill>
                  <a:prstClr val="black"/>
                </a:solidFill>
                <a:latin typeface="Consolas"/>
              </a:rPr>
              <a:t>nsm</a:t>
            </a:r>
            <a:r>
              <a:rPr lang="en-US" sz="1800" b="1" dirty="0" smtClean="0">
                <a:solidFill>
                  <a:prstClr val="black"/>
                </a:solidFill>
                <a:latin typeface="Consolas"/>
              </a:rPr>
              <a:t> = </a:t>
            </a:r>
            <a:r>
              <a:rPr lang="en-US" sz="1800" b="1" dirty="0">
                <a:solidFill>
                  <a:srgbClr val="0000FF"/>
                </a:solidFill>
                <a:latin typeface="Consolas"/>
              </a:rPr>
              <a:t>new</a:t>
            </a:r>
            <a:r>
              <a:rPr lang="en-US" sz="1800" b="1" dirty="0">
                <a:solidFill>
                  <a:prstClr val="black"/>
                </a:solidFill>
                <a:latin typeface="Consolas"/>
              </a:rPr>
              <a:t> </a:t>
            </a:r>
            <a:r>
              <a:rPr lang="en-US" sz="1800" b="1" dirty="0" err="1" smtClean="0">
                <a:solidFill>
                  <a:srgbClr val="2B91AF"/>
                </a:solidFill>
                <a:latin typeface="Consolas"/>
              </a:rPr>
              <a:t>NamespaceManager</a:t>
            </a:r>
            <a:r>
              <a:rPr lang="en-US" sz="1800" b="1" dirty="0" smtClean="0">
                <a:solidFill>
                  <a:prstClr val="black"/>
                </a:solidFill>
                <a:latin typeface="Consolas"/>
              </a:rPr>
              <a:t>(</a:t>
            </a:r>
            <a:r>
              <a:rPr lang="en-US" sz="1800" b="1" dirty="0" err="1" smtClean="0">
                <a:solidFill>
                  <a:prstClr val="black"/>
                </a:solidFill>
                <a:latin typeface="Consolas"/>
              </a:rPr>
              <a:t>svcUri</a:t>
            </a:r>
            <a:r>
              <a:rPr lang="en-US" sz="1800" b="1" dirty="0">
                <a:solidFill>
                  <a:prstClr val="black"/>
                </a:solidFill>
                <a:latin typeface="Consolas"/>
              </a:rPr>
              <a:t>, </a:t>
            </a:r>
            <a:r>
              <a:rPr lang="en-US" sz="1800" b="1" dirty="0" err="1" smtClean="0">
                <a:solidFill>
                  <a:prstClr val="black"/>
                </a:solidFill>
                <a:latin typeface="Consolas"/>
              </a:rPr>
              <a:t>tkp</a:t>
            </a:r>
            <a:r>
              <a:rPr lang="en-US" sz="1800" b="1" dirty="0" smtClean="0">
                <a:solidFill>
                  <a:prstClr val="black"/>
                </a:solidFill>
                <a:latin typeface="Consolas"/>
              </a:rPr>
              <a:t>);</a:t>
            </a:r>
            <a:endParaRPr lang="en-US" sz="1800" b="1" dirty="0">
              <a:solidFill>
                <a:prstClr val="black"/>
              </a:solidFill>
              <a:latin typeface="Consolas"/>
            </a:endParaRPr>
          </a:p>
          <a:p>
            <a:endParaRPr lang="en-US" sz="1800" dirty="0">
              <a:solidFill>
                <a:prstClr val="black"/>
              </a:solidFill>
              <a:latin typeface="Consolas"/>
            </a:endParaRPr>
          </a:p>
          <a:p>
            <a:r>
              <a:rPr lang="en-US" sz="1800" dirty="0" smtClean="0">
                <a:solidFill>
                  <a:srgbClr val="0000FF"/>
                </a:solidFill>
                <a:latin typeface="Consolas"/>
              </a:rPr>
              <a:t>if</a:t>
            </a:r>
            <a:r>
              <a:rPr lang="en-US" sz="1800" dirty="0" smtClean="0">
                <a:solidFill>
                  <a:prstClr val="black"/>
                </a:solidFill>
                <a:latin typeface="Consolas"/>
              </a:rPr>
              <a:t> (!</a:t>
            </a:r>
            <a:r>
              <a:rPr lang="en-US" sz="1800" dirty="0" err="1" smtClean="0">
                <a:solidFill>
                  <a:prstClr val="black"/>
                </a:solidFill>
                <a:latin typeface="Consolas"/>
              </a:rPr>
              <a:t>nsm.QueueExists</a:t>
            </a:r>
            <a:r>
              <a:rPr lang="en-US" sz="1800" dirty="0" smtClean="0">
                <a:solidFill>
                  <a:prstClr val="black"/>
                </a:solidFill>
                <a:latin typeface="Consolas"/>
              </a:rPr>
              <a:t>(</a:t>
            </a:r>
            <a:r>
              <a:rPr lang="en-US" sz="1800" dirty="0" err="1" smtClean="0">
                <a:solidFill>
                  <a:prstClr val="black"/>
                </a:solidFill>
                <a:latin typeface="Consolas"/>
              </a:rPr>
              <a:t>queueName</a:t>
            </a:r>
            <a:r>
              <a:rPr lang="en-US" sz="1800" dirty="0" smtClean="0">
                <a:solidFill>
                  <a:prstClr val="black"/>
                </a:solidFill>
                <a:latin typeface="Consolas"/>
              </a:rPr>
              <a:t>))</a:t>
            </a:r>
            <a:endParaRPr lang="en-US" sz="1800" dirty="0">
              <a:solidFill>
                <a:prstClr val="black"/>
              </a:solidFill>
              <a:latin typeface="Consolas"/>
            </a:endParaRPr>
          </a:p>
          <a:p>
            <a:r>
              <a:rPr lang="en-US" sz="1800" dirty="0" smtClean="0">
                <a:solidFill>
                  <a:prstClr val="black"/>
                </a:solidFill>
                <a:latin typeface="Consolas"/>
              </a:rPr>
              <a:t>{</a:t>
            </a:r>
            <a:endParaRPr lang="en-US" sz="1800" dirty="0">
              <a:solidFill>
                <a:prstClr val="black"/>
              </a:solidFill>
              <a:latin typeface="Consolas"/>
            </a:endParaRPr>
          </a:p>
          <a:p>
            <a:r>
              <a:rPr lang="en-US" sz="1800" dirty="0" smtClean="0">
                <a:solidFill>
                  <a:prstClr val="black"/>
                </a:solidFill>
                <a:latin typeface="Consolas"/>
              </a:rPr>
              <a:t>    </a:t>
            </a:r>
            <a:r>
              <a:rPr lang="en-US" sz="1800" dirty="0" err="1" smtClean="0">
                <a:solidFill>
                  <a:prstClr val="black"/>
                </a:solidFill>
                <a:latin typeface="Consolas"/>
              </a:rPr>
              <a:t>nsm.CreateQueue</a:t>
            </a:r>
            <a:r>
              <a:rPr lang="en-US" sz="1800" dirty="0" smtClean="0">
                <a:solidFill>
                  <a:prstClr val="black"/>
                </a:solidFill>
                <a:latin typeface="Consolas"/>
              </a:rPr>
              <a:t>(</a:t>
            </a:r>
            <a:r>
              <a:rPr lang="en-US" sz="1800" dirty="0" err="1" smtClean="0">
                <a:solidFill>
                  <a:prstClr val="black"/>
                </a:solidFill>
                <a:latin typeface="Consolas"/>
              </a:rPr>
              <a:t>queueName</a:t>
            </a:r>
            <a:r>
              <a:rPr lang="en-US" sz="1800" dirty="0">
                <a:solidFill>
                  <a:prstClr val="black"/>
                </a:solidFill>
                <a:latin typeface="Consolas"/>
              </a:rPr>
              <a:t>);</a:t>
            </a:r>
          </a:p>
          <a:p>
            <a:r>
              <a:rPr lang="en-US" sz="1800" dirty="0" smtClean="0">
                <a:solidFill>
                  <a:prstClr val="black"/>
                </a:solidFill>
                <a:latin typeface="Consolas"/>
              </a:rPr>
              <a:t>}</a:t>
            </a:r>
          </a:p>
          <a:p>
            <a:endParaRPr lang="en-US" sz="1800" dirty="0" smtClean="0">
              <a:solidFill>
                <a:srgbClr val="0000FF"/>
              </a:solidFill>
              <a:latin typeface="Consolas"/>
            </a:endParaRPr>
          </a:p>
          <a:p>
            <a:r>
              <a:rPr lang="en-US" sz="1800" dirty="0" err="1" smtClean="0">
                <a:solidFill>
                  <a:prstClr val="black"/>
                </a:solidFill>
                <a:latin typeface="Consolas"/>
              </a:rPr>
              <a:t>nsm.DeleteQueue</a:t>
            </a:r>
            <a:r>
              <a:rPr lang="en-US" sz="1800" dirty="0" smtClean="0">
                <a:solidFill>
                  <a:prstClr val="black"/>
                </a:solidFill>
                <a:latin typeface="Consolas"/>
              </a:rPr>
              <a:t>(</a:t>
            </a:r>
            <a:r>
              <a:rPr lang="en-US" sz="1800" dirty="0" err="1" smtClean="0">
                <a:solidFill>
                  <a:prstClr val="black"/>
                </a:solidFill>
                <a:latin typeface="Consolas"/>
              </a:rPr>
              <a:t>queueName</a:t>
            </a:r>
            <a:r>
              <a:rPr lang="en-US" sz="1800" dirty="0">
                <a:solidFill>
                  <a:prstClr val="black"/>
                </a:solidFill>
                <a:latin typeface="Consolas"/>
              </a:rPr>
              <a:t>);</a:t>
            </a:r>
          </a:p>
          <a:p>
            <a:endParaRPr lang="en-US" sz="1800" dirty="0" smtClean="0">
              <a:solidFill>
                <a:srgbClr val="0000FF"/>
              </a:solidFill>
              <a:latin typeface="Consolas"/>
            </a:endParaRPr>
          </a:p>
          <a:p>
            <a:r>
              <a:rPr lang="en-US" sz="1800" dirty="0" err="1" smtClean="0">
                <a:solidFill>
                  <a:srgbClr val="0000FF"/>
                </a:solidFill>
                <a:latin typeface="Consolas"/>
              </a:rPr>
              <a:t>var</a:t>
            </a:r>
            <a:r>
              <a:rPr lang="en-US" sz="1800" dirty="0" smtClean="0">
                <a:solidFill>
                  <a:prstClr val="black"/>
                </a:solidFill>
                <a:latin typeface="Consolas"/>
              </a:rPr>
              <a:t> </a:t>
            </a:r>
            <a:r>
              <a:rPr lang="en-US" sz="1800" b="1" dirty="0" smtClean="0">
                <a:solidFill>
                  <a:prstClr val="black"/>
                </a:solidFill>
                <a:latin typeface="Consolas"/>
              </a:rPr>
              <a:t>topic</a:t>
            </a:r>
            <a:r>
              <a:rPr lang="en-US" sz="1800" dirty="0" smtClean="0">
                <a:solidFill>
                  <a:prstClr val="black"/>
                </a:solidFill>
                <a:latin typeface="Consolas"/>
              </a:rPr>
              <a:t> </a:t>
            </a:r>
            <a:r>
              <a:rPr lang="en-US" sz="1800" dirty="0">
                <a:solidFill>
                  <a:prstClr val="black"/>
                </a:solidFill>
                <a:latin typeface="Consolas"/>
              </a:rPr>
              <a:t>= </a:t>
            </a:r>
            <a:r>
              <a:rPr lang="en-US" sz="1800" dirty="0" err="1" smtClean="0">
                <a:solidFill>
                  <a:prstClr val="black"/>
                </a:solidFill>
                <a:latin typeface="Consolas"/>
              </a:rPr>
              <a:t>nms.CreateTopic</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IssueTrackingTopic</a:t>
            </a:r>
            <a:r>
              <a:rPr lang="en-US" sz="1800" dirty="0">
                <a:solidFill>
                  <a:srgbClr val="A31515"/>
                </a:solidFill>
                <a:latin typeface="Consolas"/>
              </a:rPr>
              <a:t>"</a:t>
            </a:r>
            <a:r>
              <a:rPr lang="en-US" sz="1800" dirty="0">
                <a:solidFill>
                  <a:prstClr val="black"/>
                </a:solidFill>
                <a:latin typeface="Consolas"/>
              </a:rPr>
              <a:t>);</a:t>
            </a: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smtClean="0">
                <a:solidFill>
                  <a:prstClr val="black"/>
                </a:solidFill>
                <a:latin typeface="Consolas"/>
              </a:rPr>
              <a:t>auditSub</a:t>
            </a:r>
            <a:r>
              <a:rPr lang="en-US" sz="1800" dirty="0" smtClean="0">
                <a:solidFill>
                  <a:prstClr val="black"/>
                </a:solidFill>
                <a:latin typeface="Consolas"/>
              </a:rPr>
              <a:t> </a:t>
            </a:r>
            <a:r>
              <a:rPr lang="en-US" sz="1800" dirty="0">
                <a:solidFill>
                  <a:prstClr val="black"/>
                </a:solidFill>
                <a:latin typeface="Consolas"/>
              </a:rPr>
              <a:t>= </a:t>
            </a:r>
            <a:r>
              <a:rPr lang="en-US" sz="1800" dirty="0" err="1" smtClean="0">
                <a:solidFill>
                  <a:prstClr val="black"/>
                </a:solidFill>
                <a:latin typeface="Consolas"/>
              </a:rPr>
              <a:t>nms.CreateSubscription</a:t>
            </a:r>
            <a:r>
              <a:rPr lang="en-US" sz="1800" dirty="0" smtClean="0">
                <a:solidFill>
                  <a:prstClr val="black"/>
                </a:solidFill>
                <a:latin typeface="Consolas"/>
              </a:rPr>
              <a:t>(</a:t>
            </a:r>
            <a:r>
              <a:rPr lang="en-US" sz="1800" b="1" dirty="0" err="1" smtClean="0">
                <a:solidFill>
                  <a:prstClr val="black"/>
                </a:solidFill>
                <a:latin typeface="Consolas"/>
              </a:rPr>
              <a:t>topic</a:t>
            </a:r>
            <a:r>
              <a:rPr lang="en-US" sz="1800" dirty="0" err="1" smtClean="0">
                <a:solidFill>
                  <a:prstClr val="black"/>
                </a:solidFill>
                <a:latin typeface="Consolas"/>
              </a:rPr>
              <a:t>.Path</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AuditSubscription</a:t>
            </a:r>
            <a:r>
              <a:rPr lang="en-US" sz="1800" dirty="0">
                <a:solidFill>
                  <a:srgbClr val="A31515"/>
                </a:solidFill>
                <a:latin typeface="Consolas"/>
              </a:rPr>
              <a:t>"</a:t>
            </a:r>
            <a:r>
              <a:rPr lang="en-US" sz="1800" dirty="0">
                <a:solidFill>
                  <a:prstClr val="black"/>
                </a:solidFill>
                <a:latin typeface="Consolas"/>
              </a:rPr>
              <a:t>);</a:t>
            </a: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smtClean="0">
                <a:solidFill>
                  <a:prstClr val="black"/>
                </a:solidFill>
                <a:latin typeface="Consolas"/>
              </a:rPr>
              <a:t>agentSub</a:t>
            </a:r>
            <a:r>
              <a:rPr lang="en-US" sz="1800" dirty="0" smtClean="0">
                <a:solidFill>
                  <a:prstClr val="black"/>
                </a:solidFill>
                <a:latin typeface="Consolas"/>
              </a:rPr>
              <a:t> </a:t>
            </a:r>
            <a:r>
              <a:rPr lang="en-US" sz="1800" dirty="0">
                <a:solidFill>
                  <a:prstClr val="black"/>
                </a:solidFill>
                <a:latin typeface="Consolas"/>
              </a:rPr>
              <a:t>= </a:t>
            </a:r>
            <a:r>
              <a:rPr lang="en-US" sz="1800" dirty="0" err="1" smtClean="0">
                <a:solidFill>
                  <a:prstClr val="black"/>
                </a:solidFill>
                <a:latin typeface="Consolas"/>
              </a:rPr>
              <a:t>nms.CreateSubscription</a:t>
            </a:r>
            <a:r>
              <a:rPr lang="en-US" sz="1800" dirty="0" smtClean="0">
                <a:solidFill>
                  <a:prstClr val="black"/>
                </a:solidFill>
                <a:latin typeface="Consolas"/>
              </a:rPr>
              <a:t>(</a:t>
            </a:r>
            <a:r>
              <a:rPr lang="en-US" sz="1800" b="1" dirty="0" err="1" smtClean="0">
                <a:solidFill>
                  <a:prstClr val="black"/>
                </a:solidFill>
                <a:latin typeface="Consolas"/>
              </a:rPr>
              <a:t>topic</a:t>
            </a:r>
            <a:r>
              <a:rPr lang="en-US" sz="1800" dirty="0" err="1" smtClean="0">
                <a:solidFill>
                  <a:prstClr val="black"/>
                </a:solidFill>
                <a:latin typeface="Consolas"/>
              </a:rPr>
              <a:t>.Path</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AgentSubscription</a:t>
            </a:r>
            <a:r>
              <a:rPr lang="en-US" sz="1800" dirty="0">
                <a:solidFill>
                  <a:srgbClr val="A31515"/>
                </a:solidFill>
                <a:latin typeface="Consolas"/>
              </a:rPr>
              <a:t>"</a:t>
            </a:r>
            <a:r>
              <a:rPr lang="en-US" sz="1800" dirty="0">
                <a:solidFill>
                  <a:prstClr val="black"/>
                </a:solidFill>
                <a:latin typeface="Consolas"/>
              </a:rPr>
              <a:t>);</a:t>
            </a:r>
          </a:p>
          <a:p>
            <a:endParaRPr lang="en-US" sz="1800" dirty="0"/>
          </a:p>
        </p:txBody>
      </p:sp>
      <p:cxnSp>
        <p:nvCxnSpPr>
          <p:cNvPr id="3" name="Straight Connector 2"/>
          <p:cNvCxnSpPr/>
          <p:nvPr/>
        </p:nvCxnSpPr>
        <p:spPr>
          <a:xfrm>
            <a:off x="278296" y="4691269"/>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1672" y="5347245"/>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8296" y="3240156"/>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2608" y="848144"/>
            <a:ext cx="11328332" cy="738664"/>
          </a:xfrm>
          <a:prstGeom prst="rect">
            <a:avLst/>
          </a:prstGeom>
          <a:noFill/>
        </p:spPr>
        <p:txBody>
          <a:bodyPr wrap="square" lIns="0" tIns="0" rIns="0" bIns="0" rtlCol="0">
            <a:spAutoFit/>
          </a:bodyPr>
          <a:lstStyle/>
          <a:p>
            <a:r>
              <a:rPr lang="en-US" sz="2400" dirty="0" smtClean="0">
                <a:gradFill>
                  <a:gsLst>
                    <a:gs pos="417">
                      <a:srgbClr val="000000"/>
                    </a:gs>
                    <a:gs pos="100000">
                      <a:srgbClr val="000000"/>
                    </a:gs>
                  </a:gsLst>
                  <a:lin ang="5400000" scaled="0"/>
                </a:gradFill>
              </a:rPr>
              <a:t>Management operations on the namespace Create/Delete/Exists for </a:t>
            </a:r>
            <a:br>
              <a:rPr lang="en-US" sz="2400" dirty="0" smtClean="0">
                <a:gradFill>
                  <a:gsLst>
                    <a:gs pos="417">
                      <a:srgbClr val="000000"/>
                    </a:gs>
                    <a:gs pos="100000">
                      <a:srgbClr val="000000"/>
                    </a:gs>
                  </a:gsLst>
                  <a:lin ang="5400000" scaled="0"/>
                </a:gradFill>
              </a:rPr>
            </a:br>
            <a:r>
              <a:rPr lang="en-US" sz="2400" dirty="0" smtClean="0">
                <a:gradFill>
                  <a:gsLst>
                    <a:gs pos="417">
                      <a:srgbClr val="000000"/>
                    </a:gs>
                    <a:gs pos="100000">
                      <a:srgbClr val="000000"/>
                    </a:gs>
                  </a:gsLst>
                  <a:lin ang="5400000" scaled="0"/>
                </a:gradFill>
              </a:rPr>
              <a:t>Queues, Topics, and Subscriptions</a:t>
            </a:r>
          </a:p>
        </p:txBody>
      </p:sp>
      <p:cxnSp>
        <p:nvCxnSpPr>
          <p:cNvPr id="13" name="Straight Connector 12"/>
          <p:cNvCxnSpPr/>
          <p:nvPr/>
        </p:nvCxnSpPr>
        <p:spPr>
          <a:xfrm>
            <a:off x="271671" y="6642871"/>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57093" y="1961346"/>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15" name="TextBox 14"/>
          <p:cNvSpPr txBox="1"/>
          <p:nvPr/>
        </p:nvSpPr>
        <p:spPr>
          <a:xfrm>
            <a:off x="11357093" y="3690754"/>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sp>
        <p:nvSpPr>
          <p:cNvPr id="16" name="TextBox 15"/>
          <p:cNvSpPr txBox="1"/>
          <p:nvPr/>
        </p:nvSpPr>
        <p:spPr>
          <a:xfrm>
            <a:off x="11357093" y="4777425"/>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3</a:t>
            </a:r>
          </a:p>
        </p:txBody>
      </p:sp>
      <p:sp>
        <p:nvSpPr>
          <p:cNvPr id="17" name="TextBox 16"/>
          <p:cNvSpPr txBox="1"/>
          <p:nvPr/>
        </p:nvSpPr>
        <p:spPr>
          <a:xfrm>
            <a:off x="11357093" y="5738208"/>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4</a:t>
            </a:r>
          </a:p>
        </p:txBody>
      </p:sp>
    </p:spTree>
    <p:extLst>
      <p:ext uri="{BB962C8B-B14F-4D97-AF65-F5344CB8AC3E}">
        <p14:creationId xmlns:p14="http://schemas.microsoft.com/office/powerpoint/2010/main" val="237817103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MessagingFactory</a:t>
            </a:r>
            <a:endParaRPr lang="en-US" dirty="0"/>
          </a:p>
        </p:txBody>
      </p:sp>
      <p:sp>
        <p:nvSpPr>
          <p:cNvPr id="3" name="Content Placeholder 2"/>
          <p:cNvSpPr>
            <a:spLocks noGrp="1"/>
          </p:cNvSpPr>
          <p:nvPr>
            <p:ph idx="1"/>
          </p:nvPr>
        </p:nvSpPr>
        <p:spPr>
          <a:xfrm>
            <a:off x="519114" y="1905000"/>
            <a:ext cx="11149011" cy="4422749"/>
          </a:xfrm>
        </p:spPr>
        <p:txBody>
          <a:bodyPr/>
          <a:lstStyle/>
          <a:p>
            <a:pPr lvl="0"/>
            <a:r>
              <a:rPr lang="en-US" sz="1800" dirty="0" err="1">
                <a:solidFill>
                  <a:srgbClr val="0000FF"/>
                </a:solidFill>
                <a:latin typeface="Consolas"/>
              </a:rPr>
              <a:t>var</a:t>
            </a:r>
            <a:r>
              <a:rPr lang="en-US" sz="1800" dirty="0">
                <a:solidFill>
                  <a:prstClr val="black"/>
                </a:solidFill>
                <a:latin typeface="Consolas"/>
              </a:rPr>
              <a:t> </a:t>
            </a:r>
            <a:r>
              <a:rPr lang="en-US" sz="1800" dirty="0" err="1" smtClean="0">
                <a:solidFill>
                  <a:prstClr val="black"/>
                </a:solidFill>
                <a:latin typeface="Consolas"/>
              </a:rPr>
              <a:t>tkp</a:t>
            </a:r>
            <a:r>
              <a:rPr lang="en-US" sz="1800" dirty="0" smtClean="0">
                <a:solidFill>
                  <a:prstClr val="black"/>
                </a:solidFill>
                <a:latin typeface="Consolas"/>
              </a:rPr>
              <a:t> = </a:t>
            </a:r>
            <a:r>
              <a:rPr lang="en-US" sz="1800" dirty="0" err="1">
                <a:solidFill>
                  <a:srgbClr val="2B91AF"/>
                </a:solidFill>
                <a:latin typeface="Consolas"/>
              </a:rPr>
              <a:t>TokenProvider</a:t>
            </a:r>
            <a:r>
              <a:rPr lang="en-US" sz="1800" dirty="0" err="1">
                <a:solidFill>
                  <a:prstClr val="black"/>
                </a:solidFill>
                <a:latin typeface="Consolas"/>
              </a:rPr>
              <a:t>.CreateSharedSecretTokenProvider</a:t>
            </a:r>
            <a:r>
              <a:rPr lang="en-US" sz="1800" dirty="0">
                <a:solidFill>
                  <a:prstClr val="black"/>
                </a:solidFill>
                <a:latin typeface="Consolas"/>
              </a:rPr>
              <a:t>(</a:t>
            </a:r>
            <a:r>
              <a:rPr lang="en-US" sz="1800" dirty="0">
                <a:solidFill>
                  <a:srgbClr val="A31515"/>
                </a:solidFill>
                <a:latin typeface="Consolas"/>
              </a:rPr>
              <a:t>"acct"</a:t>
            </a:r>
            <a:r>
              <a:rPr lang="en-US" sz="1800" dirty="0">
                <a:solidFill>
                  <a:prstClr val="black"/>
                </a:solidFill>
                <a:latin typeface="Consolas"/>
              </a:rPr>
              <a:t>, </a:t>
            </a:r>
            <a:r>
              <a:rPr lang="en-US" sz="1800" dirty="0">
                <a:solidFill>
                  <a:srgbClr val="A31515"/>
                </a:solidFill>
                <a:latin typeface="Consolas"/>
              </a:rPr>
              <a:t>"…"</a:t>
            </a:r>
            <a:r>
              <a:rPr lang="en-US" sz="1800" dirty="0">
                <a:solidFill>
                  <a:prstClr val="black"/>
                </a:solidFill>
                <a:latin typeface="Consolas"/>
              </a:rPr>
              <a:t>);</a:t>
            </a:r>
          </a:p>
          <a:p>
            <a:pPr lvl="0"/>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svcUri</a:t>
            </a:r>
            <a:r>
              <a:rPr lang="en-US" sz="1800" dirty="0">
                <a:solidFill>
                  <a:prstClr val="black"/>
                </a:solidFill>
                <a:latin typeface="Consolas"/>
              </a:rPr>
              <a:t> = </a:t>
            </a:r>
            <a:r>
              <a:rPr lang="en-US" sz="1800" dirty="0" err="1">
                <a:solidFill>
                  <a:srgbClr val="2B91AF"/>
                </a:solidFill>
                <a:latin typeface="Consolas"/>
              </a:rPr>
              <a:t>ServiceBusEnvironment</a:t>
            </a:r>
            <a:r>
              <a:rPr lang="en-US" sz="1800" dirty="0" err="1">
                <a:solidFill>
                  <a:prstClr val="black"/>
                </a:solidFill>
                <a:latin typeface="Consolas"/>
              </a:rPr>
              <a:t>.CreateServiceUri</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sb</a:t>
            </a:r>
            <a:r>
              <a:rPr lang="en-US" sz="1800" dirty="0">
                <a:solidFill>
                  <a:srgbClr val="A31515"/>
                </a:solidFill>
                <a:latin typeface="Consolas"/>
              </a:rPr>
              <a:t>"</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myns</a:t>
            </a:r>
            <a:r>
              <a:rPr lang="en-US" sz="1800" dirty="0">
                <a:solidFill>
                  <a:srgbClr val="A31515"/>
                </a:solidFill>
                <a:latin typeface="Consolas"/>
              </a:rPr>
              <a:t>"</a:t>
            </a:r>
            <a:r>
              <a:rPr lang="en-US" sz="1800" dirty="0">
                <a:solidFill>
                  <a:prstClr val="black"/>
                </a:solidFill>
                <a:latin typeface="Consolas"/>
              </a:rPr>
              <a:t>, </a:t>
            </a:r>
            <a:r>
              <a:rPr lang="en-US" sz="1800" dirty="0">
                <a:solidFill>
                  <a:srgbClr val="A31515"/>
                </a:solidFill>
                <a:latin typeface="Consolas"/>
              </a:rPr>
              <a:t>""</a:t>
            </a:r>
            <a:r>
              <a:rPr lang="en-US" sz="1800" dirty="0">
                <a:solidFill>
                  <a:prstClr val="black"/>
                </a:solidFill>
                <a:latin typeface="Consolas"/>
              </a:rPr>
              <a:t>);</a:t>
            </a:r>
          </a:p>
          <a:p>
            <a:r>
              <a:rPr lang="en-US" dirty="0" smtClean="0"/>
              <a:t/>
            </a:r>
            <a:br>
              <a:rPr lang="en-US" dirty="0" smtClean="0"/>
            </a:br>
            <a:r>
              <a:rPr lang="en-US" sz="1800" b="1" dirty="0" err="1">
                <a:solidFill>
                  <a:srgbClr val="0000FF"/>
                </a:solidFill>
                <a:latin typeface="Consolas"/>
              </a:rPr>
              <a:t>var</a:t>
            </a:r>
            <a:r>
              <a:rPr lang="en-US" sz="1800" b="1" dirty="0">
                <a:solidFill>
                  <a:prstClr val="black"/>
                </a:solidFill>
                <a:latin typeface="Consolas"/>
              </a:rPr>
              <a:t> factory = </a:t>
            </a:r>
            <a:r>
              <a:rPr lang="en-US" sz="1800" b="1" dirty="0" err="1" smtClean="0">
                <a:solidFill>
                  <a:srgbClr val="2B91AF"/>
                </a:solidFill>
                <a:latin typeface="Consolas"/>
              </a:rPr>
              <a:t>MessagingFactory</a:t>
            </a:r>
            <a:r>
              <a:rPr lang="en-US" sz="1800" b="1" dirty="0" err="1" smtClean="0">
                <a:solidFill>
                  <a:prstClr val="black"/>
                </a:solidFill>
                <a:latin typeface="Consolas"/>
              </a:rPr>
              <a:t>.Create</a:t>
            </a:r>
            <a:r>
              <a:rPr lang="en-US" sz="1800" b="1" dirty="0" smtClean="0">
                <a:solidFill>
                  <a:prstClr val="black"/>
                </a:solidFill>
                <a:latin typeface="Consolas"/>
              </a:rPr>
              <a:t>(</a:t>
            </a:r>
            <a:r>
              <a:rPr lang="en-US" sz="1800" b="1" dirty="0" err="1" smtClean="0">
                <a:solidFill>
                  <a:prstClr val="black"/>
                </a:solidFill>
                <a:latin typeface="Consolas"/>
              </a:rPr>
              <a:t>svcUri</a:t>
            </a:r>
            <a:r>
              <a:rPr lang="en-US" sz="1800" b="1" dirty="0">
                <a:solidFill>
                  <a:prstClr val="black"/>
                </a:solidFill>
                <a:latin typeface="Consolas"/>
              </a:rPr>
              <a:t>, </a:t>
            </a:r>
            <a:r>
              <a:rPr lang="en-US" sz="1800" b="1" dirty="0" err="1" smtClean="0">
                <a:solidFill>
                  <a:prstClr val="black"/>
                </a:solidFill>
                <a:latin typeface="Consolas"/>
              </a:rPr>
              <a:t>tkp</a:t>
            </a:r>
            <a:r>
              <a:rPr lang="en-US" sz="1800" b="1" dirty="0" smtClean="0">
                <a:solidFill>
                  <a:prstClr val="black"/>
                </a:solidFill>
                <a:latin typeface="Consolas"/>
              </a:rPr>
              <a:t>);</a:t>
            </a:r>
            <a:endParaRPr lang="en-US" sz="1800" b="1" dirty="0">
              <a:solidFill>
                <a:prstClr val="black"/>
              </a:solidFill>
              <a:latin typeface="Consolas"/>
            </a:endParaRPr>
          </a:p>
          <a:p>
            <a:r>
              <a:rPr lang="en-US" sz="1800" dirty="0" smtClean="0">
                <a:solidFill>
                  <a:srgbClr val="0000FF"/>
                </a:solidFill>
                <a:latin typeface="Consolas"/>
              </a:rPr>
              <a:t/>
            </a:r>
            <a:br>
              <a:rPr lang="en-US" sz="1800" dirty="0" smtClean="0">
                <a:solidFill>
                  <a:srgbClr val="0000FF"/>
                </a:solidFill>
                <a:latin typeface="Consolas"/>
              </a:rPr>
            </a:br>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smtClean="0">
                <a:solidFill>
                  <a:prstClr val="black"/>
                </a:solidFill>
                <a:latin typeface="Consolas"/>
              </a:rPr>
              <a:t>queueClient</a:t>
            </a:r>
            <a:r>
              <a:rPr lang="en-US" sz="1800" dirty="0" smtClean="0">
                <a:solidFill>
                  <a:prstClr val="black"/>
                </a:solidFill>
                <a:latin typeface="Consolas"/>
              </a:rPr>
              <a:t> </a:t>
            </a:r>
            <a:r>
              <a:rPr lang="en-US" sz="1800" dirty="0">
                <a:solidFill>
                  <a:prstClr val="black"/>
                </a:solidFill>
                <a:latin typeface="Consolas"/>
              </a:rPr>
              <a:t>= </a:t>
            </a:r>
            <a:r>
              <a:rPr lang="en-US" sz="1800" b="1" dirty="0" err="1">
                <a:solidFill>
                  <a:prstClr val="black"/>
                </a:solidFill>
                <a:latin typeface="Consolas"/>
              </a:rPr>
              <a:t>factory</a:t>
            </a:r>
            <a:r>
              <a:rPr lang="en-US" sz="1800" dirty="0" err="1">
                <a:solidFill>
                  <a:prstClr val="black"/>
                </a:solidFill>
                <a:latin typeface="Consolas"/>
              </a:rPr>
              <a:t>.CreateQueueClient</a:t>
            </a:r>
            <a:r>
              <a:rPr lang="en-US" sz="1800" dirty="0">
                <a:solidFill>
                  <a:prstClr val="black"/>
                </a:solidFill>
                <a:latin typeface="Consolas"/>
              </a:rPr>
              <a:t>(</a:t>
            </a:r>
            <a:r>
              <a:rPr lang="en-US" sz="1800" dirty="0" err="1">
                <a:solidFill>
                  <a:prstClr val="black"/>
                </a:solidFill>
                <a:latin typeface="Consolas"/>
              </a:rPr>
              <a:t>queueName</a:t>
            </a:r>
            <a:r>
              <a:rPr lang="en-US" sz="1800" dirty="0">
                <a:solidFill>
                  <a:prstClr val="black"/>
                </a:solidFill>
                <a:latin typeface="Consolas"/>
              </a:rPr>
              <a:t>);</a:t>
            </a:r>
          </a:p>
          <a:p>
            <a:r>
              <a:rPr lang="en-US" sz="1800" dirty="0" err="1">
                <a:latin typeface="Consolas"/>
              </a:rPr>
              <a:t>q</a:t>
            </a:r>
            <a:r>
              <a:rPr lang="en-US" sz="1800" dirty="0" err="1" smtClean="0">
                <a:latin typeface="Consolas"/>
              </a:rPr>
              <a:t>ueueClient.Send</a:t>
            </a:r>
            <a:r>
              <a:rPr lang="en-US" sz="1800" dirty="0" smtClean="0">
                <a:latin typeface="Consolas"/>
              </a:rPr>
              <a:t>(message);</a:t>
            </a:r>
            <a:br>
              <a:rPr lang="en-US" sz="1800" dirty="0" smtClean="0">
                <a:latin typeface="Consolas"/>
              </a:rPr>
            </a:br>
            <a:endParaRPr lang="en-US" sz="1800" dirty="0">
              <a:latin typeface="Consolas"/>
            </a:endParaRPr>
          </a:p>
          <a:p>
            <a:r>
              <a:rPr lang="en-US" sz="1800" dirty="0" err="1">
                <a:solidFill>
                  <a:srgbClr val="0000FF"/>
                </a:solidFill>
                <a:latin typeface="Consolas"/>
              </a:rPr>
              <a:t>var</a:t>
            </a:r>
            <a:r>
              <a:rPr lang="en-US" sz="1800" dirty="0">
                <a:solidFill>
                  <a:prstClr val="black"/>
                </a:solidFill>
                <a:latin typeface="Consolas"/>
              </a:rPr>
              <a:t> sender = </a:t>
            </a:r>
            <a:r>
              <a:rPr lang="en-US" sz="1800" b="1" dirty="0" err="1">
                <a:solidFill>
                  <a:prstClr val="black"/>
                </a:solidFill>
                <a:latin typeface="Consolas"/>
              </a:rPr>
              <a:t>factory</a:t>
            </a:r>
            <a:r>
              <a:rPr lang="en-US" sz="1800" dirty="0" err="1">
                <a:solidFill>
                  <a:prstClr val="black"/>
                </a:solidFill>
                <a:latin typeface="Consolas"/>
              </a:rPr>
              <a:t>.CreateMessageSender</a:t>
            </a:r>
            <a:r>
              <a:rPr lang="en-US" sz="1800" dirty="0">
                <a:solidFill>
                  <a:prstClr val="black"/>
                </a:solidFill>
                <a:latin typeface="Consolas"/>
              </a:rPr>
              <a:t>(</a:t>
            </a:r>
            <a:r>
              <a:rPr lang="en-US" sz="1800" dirty="0" err="1">
                <a:solidFill>
                  <a:prstClr val="black"/>
                </a:solidFill>
                <a:latin typeface="Consolas"/>
              </a:rPr>
              <a:t>queueName</a:t>
            </a:r>
            <a:r>
              <a:rPr lang="en-US" sz="1800" dirty="0">
                <a:solidFill>
                  <a:prstClr val="black"/>
                </a:solidFill>
                <a:latin typeface="Consolas"/>
              </a:rPr>
              <a:t>);</a:t>
            </a:r>
          </a:p>
          <a:p>
            <a:r>
              <a:rPr lang="en-US" sz="1800" dirty="0" err="1" smtClean="0">
                <a:solidFill>
                  <a:prstClr val="black"/>
                </a:solidFill>
                <a:latin typeface="Consolas"/>
              </a:rPr>
              <a:t>sender.Send</a:t>
            </a:r>
            <a:r>
              <a:rPr lang="en-US" sz="1800" dirty="0" smtClean="0">
                <a:solidFill>
                  <a:prstClr val="black"/>
                </a:solidFill>
                <a:latin typeface="Consolas"/>
              </a:rPr>
              <a:t>(message);</a:t>
            </a:r>
          </a:p>
          <a:p>
            <a:endParaRPr lang="en-US" sz="1800" dirty="0">
              <a:solidFill>
                <a:prstClr val="black"/>
              </a:solidFill>
              <a:latin typeface="Consolas"/>
            </a:endParaRPr>
          </a:p>
          <a:p>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subClient</a:t>
            </a:r>
            <a:r>
              <a:rPr lang="en-US" sz="1800" dirty="0">
                <a:solidFill>
                  <a:prstClr val="black"/>
                </a:solidFill>
                <a:latin typeface="Consolas"/>
              </a:rPr>
              <a:t> = </a:t>
            </a:r>
            <a:r>
              <a:rPr lang="en-US" sz="1800" b="1" dirty="0" err="1">
                <a:solidFill>
                  <a:prstClr val="black"/>
                </a:solidFill>
                <a:latin typeface="Consolas"/>
              </a:rPr>
              <a:t>factory</a:t>
            </a:r>
            <a:r>
              <a:rPr lang="en-US" sz="1800" dirty="0" err="1">
                <a:solidFill>
                  <a:prstClr val="black"/>
                </a:solidFill>
                <a:latin typeface="Consolas"/>
              </a:rPr>
              <a:t>.CreateSubscriptionClient</a:t>
            </a:r>
            <a:r>
              <a:rPr lang="en-US" sz="1800" dirty="0">
                <a:solidFill>
                  <a:prstClr val="black"/>
                </a:solidFill>
                <a:latin typeface="Consolas"/>
              </a:rPr>
              <a:t>(</a:t>
            </a:r>
            <a:r>
              <a:rPr lang="en-US" sz="1800" dirty="0">
                <a:solidFill>
                  <a:srgbClr val="A31515"/>
                </a:solidFill>
                <a:latin typeface="Consolas"/>
              </a:rPr>
              <a:t>"</a:t>
            </a:r>
            <a:r>
              <a:rPr lang="en-US" sz="1800" dirty="0" err="1" smtClean="0">
                <a:solidFill>
                  <a:srgbClr val="A31515"/>
                </a:solidFill>
                <a:latin typeface="Consolas"/>
              </a:rPr>
              <a:t>mytopic</a:t>
            </a:r>
            <a:r>
              <a:rPr lang="en-US" sz="1800" dirty="0" smtClean="0">
                <a:solidFill>
                  <a:srgbClr val="A31515"/>
                </a:solidFill>
                <a:latin typeface="Consolas"/>
              </a:rPr>
              <a:t>"</a:t>
            </a:r>
            <a:r>
              <a:rPr lang="en-US" sz="1800" dirty="0" smtClean="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mysub</a:t>
            </a:r>
            <a:r>
              <a:rPr lang="en-US" sz="1800" dirty="0" smtClean="0">
                <a:solidFill>
                  <a:srgbClr val="A31515"/>
                </a:solidFill>
                <a:latin typeface="Consolas"/>
              </a:rPr>
              <a:t>"</a:t>
            </a:r>
            <a:r>
              <a:rPr lang="en-US" sz="1800" dirty="0" smtClean="0">
                <a:solidFill>
                  <a:prstClr val="black"/>
                </a:solidFill>
                <a:latin typeface="Consolas"/>
              </a:rPr>
              <a:t>,</a:t>
            </a:r>
            <a:br>
              <a:rPr lang="en-US" sz="1800" dirty="0" smtClean="0">
                <a:solidFill>
                  <a:prstClr val="black"/>
                </a:solidFill>
                <a:latin typeface="Consolas"/>
              </a:rPr>
            </a:br>
            <a:r>
              <a:rPr lang="en-US" sz="1800" dirty="0" smtClean="0">
                <a:solidFill>
                  <a:prstClr val="black"/>
                </a:solidFill>
                <a:latin typeface="Consolas"/>
              </a:rPr>
              <a:t>                                                 </a:t>
            </a:r>
            <a:r>
              <a:rPr lang="en-US" sz="1800" dirty="0" err="1">
                <a:solidFill>
                  <a:srgbClr val="2B91AF"/>
                </a:solidFill>
                <a:latin typeface="Consolas"/>
              </a:rPr>
              <a:t>ReceiveMode</a:t>
            </a:r>
            <a:r>
              <a:rPr lang="en-US" sz="1800" dirty="0" err="1">
                <a:solidFill>
                  <a:prstClr val="black"/>
                </a:solidFill>
                <a:latin typeface="Consolas"/>
              </a:rPr>
              <a:t>.ReceiveAndDelete</a:t>
            </a:r>
            <a:r>
              <a:rPr lang="en-US" sz="1800" dirty="0">
                <a:solidFill>
                  <a:prstClr val="black"/>
                </a:solidFill>
                <a:latin typeface="Consolas"/>
              </a:rPr>
              <a:t>);</a:t>
            </a:r>
          </a:p>
          <a:p>
            <a:r>
              <a:rPr lang="en-US" sz="1800" dirty="0" err="1" smtClean="0">
                <a:solidFill>
                  <a:prstClr val="black"/>
                </a:solidFill>
                <a:latin typeface="Consolas"/>
              </a:rPr>
              <a:t>subClient.Receive</a:t>
            </a:r>
            <a:r>
              <a:rPr lang="en-US" sz="1800" dirty="0">
                <a:solidFill>
                  <a:prstClr val="black"/>
                </a:solidFill>
                <a:latin typeface="Consolas"/>
              </a:rPr>
              <a:t>();</a:t>
            </a:r>
          </a:p>
          <a:p>
            <a:endParaRPr lang="en-US" sz="1800" dirty="0">
              <a:solidFill>
                <a:prstClr val="black"/>
              </a:solidFill>
              <a:latin typeface="Consolas"/>
            </a:endParaRPr>
          </a:p>
        </p:txBody>
      </p:sp>
      <p:sp>
        <p:nvSpPr>
          <p:cNvPr id="4" name="TextBox 3"/>
          <p:cNvSpPr txBox="1"/>
          <p:nvPr/>
        </p:nvSpPr>
        <p:spPr>
          <a:xfrm>
            <a:off x="492608" y="887900"/>
            <a:ext cx="11328332" cy="738664"/>
          </a:xfrm>
          <a:prstGeom prst="rect">
            <a:avLst/>
          </a:prstGeom>
          <a:noFill/>
        </p:spPr>
        <p:txBody>
          <a:bodyPr wrap="square" lIns="0" tIns="0" rIns="0" bIns="0" rtlCol="0">
            <a:spAutoFit/>
          </a:bodyPr>
          <a:lstStyle/>
          <a:p>
            <a:r>
              <a:rPr lang="en-US" sz="2400" dirty="0" smtClean="0">
                <a:gradFill>
                  <a:gsLst>
                    <a:gs pos="417">
                      <a:srgbClr val="000000"/>
                    </a:gs>
                    <a:gs pos="100000">
                      <a:srgbClr val="000000"/>
                    </a:gs>
                  </a:gsLst>
                  <a:lin ang="5400000" scaled="0"/>
                </a:gradFill>
              </a:rPr>
              <a:t>Creates client objects to interact with Queues, Topics, and Subscriptions. Anchor </a:t>
            </a:r>
          </a:p>
          <a:p>
            <a:r>
              <a:rPr lang="en-US" sz="2400" dirty="0">
                <a:gradFill>
                  <a:gsLst>
                    <a:gs pos="417">
                      <a:srgbClr val="000000"/>
                    </a:gs>
                    <a:gs pos="100000">
                      <a:srgbClr val="000000"/>
                    </a:gs>
                  </a:gsLst>
                  <a:lin ang="5400000" scaled="0"/>
                </a:gradFill>
              </a:rPr>
              <a:t>f</a:t>
            </a:r>
            <a:r>
              <a:rPr lang="en-US" sz="2400" dirty="0" smtClean="0">
                <a:gradFill>
                  <a:gsLst>
                    <a:gs pos="417">
                      <a:srgbClr val="000000"/>
                    </a:gs>
                    <a:gs pos="100000">
                      <a:srgbClr val="000000"/>
                    </a:gs>
                  </a:gsLst>
                  <a:lin ang="5400000" scaled="0"/>
                </a:gradFill>
              </a:rPr>
              <a:t>or connection management and multiplexing. </a:t>
            </a:r>
          </a:p>
        </p:txBody>
      </p:sp>
      <p:cxnSp>
        <p:nvCxnSpPr>
          <p:cNvPr id="5" name="Straight Connector 4"/>
          <p:cNvCxnSpPr/>
          <p:nvPr/>
        </p:nvCxnSpPr>
        <p:spPr>
          <a:xfrm>
            <a:off x="278296" y="3306416"/>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8294" y="4147934"/>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293" y="5002700"/>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8296" y="6301249"/>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357093" y="1961346"/>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10" name="TextBox 9"/>
          <p:cNvSpPr txBox="1"/>
          <p:nvPr/>
        </p:nvSpPr>
        <p:spPr>
          <a:xfrm>
            <a:off x="11357093" y="3518478"/>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sp>
        <p:nvSpPr>
          <p:cNvPr id="11" name="TextBox 10"/>
          <p:cNvSpPr txBox="1"/>
          <p:nvPr/>
        </p:nvSpPr>
        <p:spPr>
          <a:xfrm>
            <a:off x="11357093" y="4366613"/>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3</a:t>
            </a:r>
          </a:p>
        </p:txBody>
      </p:sp>
      <p:sp>
        <p:nvSpPr>
          <p:cNvPr id="12" name="TextBox 11"/>
          <p:cNvSpPr txBox="1"/>
          <p:nvPr/>
        </p:nvSpPr>
        <p:spPr>
          <a:xfrm>
            <a:off x="11357093" y="5380404"/>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4</a:t>
            </a:r>
          </a:p>
        </p:txBody>
      </p:sp>
    </p:spTree>
    <p:extLst>
      <p:ext uri="{BB962C8B-B14F-4D97-AF65-F5344CB8AC3E}">
        <p14:creationId xmlns:p14="http://schemas.microsoft.com/office/powerpoint/2010/main" val="221367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BrokeredMessage</a:t>
            </a:r>
            <a:endParaRPr lang="en-US" dirty="0"/>
          </a:p>
        </p:txBody>
      </p:sp>
      <p:sp>
        <p:nvSpPr>
          <p:cNvPr id="3" name="Content Placeholder 2"/>
          <p:cNvSpPr>
            <a:spLocks noGrp="1"/>
          </p:cNvSpPr>
          <p:nvPr>
            <p:ph idx="1"/>
          </p:nvPr>
        </p:nvSpPr>
        <p:spPr>
          <a:xfrm>
            <a:off x="519114" y="1176140"/>
            <a:ext cx="11149011" cy="5466731"/>
          </a:xfrm>
        </p:spPr>
        <p:txBody>
          <a:bodyPr/>
          <a:lstStyle/>
          <a:p>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bm</a:t>
            </a:r>
            <a:r>
              <a:rPr lang="en-US" sz="1800" dirty="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BrokeredMessage</a:t>
            </a:r>
            <a:endParaRPr lang="en-US" sz="1800" dirty="0">
              <a:solidFill>
                <a:prstClr val="black"/>
              </a:solidFill>
              <a:latin typeface="Consolas"/>
            </a:endParaRPr>
          </a:p>
          <a:p>
            <a:r>
              <a:rPr lang="en-US" sz="1800" dirty="0" smtClean="0">
                <a:solidFill>
                  <a:prstClr val="black"/>
                </a:solidFill>
                <a:latin typeface="Consolas"/>
              </a:rPr>
              <a:t>         </a:t>
            </a:r>
            <a:r>
              <a:rPr lang="en-US" sz="1800" dirty="0">
                <a:solidFill>
                  <a:prstClr val="black"/>
                </a:solidFill>
                <a:latin typeface="Consolas"/>
              </a:rPr>
              <a:t>{</a:t>
            </a:r>
          </a:p>
          <a:p>
            <a:r>
              <a:rPr lang="en-US" sz="1800" dirty="0" smtClean="0">
                <a:solidFill>
                  <a:prstClr val="black"/>
                </a:solidFill>
                <a:latin typeface="Consolas"/>
              </a:rPr>
              <a:t>            </a:t>
            </a:r>
            <a:r>
              <a:rPr lang="en-US" sz="1800" dirty="0" err="1">
                <a:solidFill>
                  <a:prstClr val="black"/>
                </a:solidFill>
                <a:latin typeface="Consolas"/>
              </a:rPr>
              <a:t>TimeToLive</a:t>
            </a:r>
            <a:r>
              <a:rPr lang="en-US" sz="1800" dirty="0">
                <a:solidFill>
                  <a:prstClr val="black"/>
                </a:solidFill>
                <a:latin typeface="Consolas"/>
              </a:rPr>
              <a:t> = </a:t>
            </a:r>
            <a:r>
              <a:rPr lang="en-US" sz="1800" dirty="0" err="1">
                <a:solidFill>
                  <a:srgbClr val="2B91AF"/>
                </a:solidFill>
                <a:latin typeface="Consolas"/>
              </a:rPr>
              <a:t>TimeSpan</a:t>
            </a:r>
            <a:r>
              <a:rPr lang="en-US" sz="1800" dirty="0" err="1">
                <a:solidFill>
                  <a:prstClr val="black"/>
                </a:solidFill>
                <a:latin typeface="Consolas"/>
              </a:rPr>
              <a:t>.FromMinutes</a:t>
            </a:r>
            <a:r>
              <a:rPr lang="en-US" sz="1800" dirty="0">
                <a:solidFill>
                  <a:prstClr val="black"/>
                </a:solidFill>
                <a:latin typeface="Consolas"/>
              </a:rPr>
              <a:t>(30),</a:t>
            </a:r>
          </a:p>
          <a:p>
            <a:r>
              <a:rPr lang="en-US" sz="1800" dirty="0" smtClean="0">
                <a:solidFill>
                  <a:prstClr val="black"/>
                </a:solidFill>
                <a:latin typeface="Consolas"/>
              </a:rPr>
              <a:t>            </a:t>
            </a:r>
            <a:r>
              <a:rPr lang="en-US" sz="1800" dirty="0" err="1">
                <a:solidFill>
                  <a:prstClr val="black"/>
                </a:solidFill>
                <a:latin typeface="Consolas"/>
              </a:rPr>
              <a:t>ReplyTo</a:t>
            </a:r>
            <a:r>
              <a:rPr lang="en-US" sz="1800" dirty="0">
                <a:solidFill>
                  <a:prstClr val="black"/>
                </a:solidFill>
                <a:latin typeface="Consolas"/>
              </a:rPr>
              <a:t> = </a:t>
            </a:r>
            <a:r>
              <a:rPr lang="en-US" sz="1800" dirty="0" smtClean="0">
                <a:solidFill>
                  <a:srgbClr val="A31515"/>
                </a:solidFill>
                <a:latin typeface="Consolas"/>
              </a:rPr>
              <a:t>“</a:t>
            </a:r>
            <a:r>
              <a:rPr lang="en-US" sz="1800" dirty="0" err="1" smtClean="0">
                <a:solidFill>
                  <a:srgbClr val="A31515"/>
                </a:solidFill>
                <a:latin typeface="Consolas"/>
              </a:rPr>
              <a:t>sb</a:t>
            </a:r>
            <a:r>
              <a:rPr lang="en-US" sz="1800" dirty="0" smtClean="0">
                <a:solidFill>
                  <a:srgbClr val="A31515"/>
                </a:solidFill>
                <a:latin typeface="Consolas"/>
              </a:rPr>
              <a:t>://clemensv.servicebus.windows.net/</a:t>
            </a:r>
            <a:r>
              <a:rPr lang="en-US" sz="1800" dirty="0" err="1" smtClean="0">
                <a:solidFill>
                  <a:srgbClr val="A31515"/>
                </a:solidFill>
                <a:latin typeface="Consolas"/>
              </a:rPr>
              <a:t>replyqueues</a:t>
            </a:r>
            <a:r>
              <a:rPr lang="en-US" sz="1800" dirty="0" smtClean="0">
                <a:solidFill>
                  <a:srgbClr val="A31515"/>
                </a:solidFill>
                <a:latin typeface="Consolas"/>
              </a:rPr>
              <a:t>/1</a:t>
            </a:r>
            <a:r>
              <a:rPr lang="en-US" sz="1800" dirty="0">
                <a:solidFill>
                  <a:srgbClr val="A31515"/>
                </a:solidFill>
                <a:latin typeface="Consolas"/>
              </a:rPr>
              <a:t>"</a:t>
            </a:r>
            <a:r>
              <a:rPr lang="en-US" sz="1800" dirty="0">
                <a:solidFill>
                  <a:prstClr val="black"/>
                </a:solidFill>
                <a:latin typeface="Consolas"/>
              </a:rPr>
              <a:t>,</a:t>
            </a:r>
          </a:p>
          <a:p>
            <a:r>
              <a:rPr lang="en-US" sz="1800" dirty="0">
                <a:solidFill>
                  <a:prstClr val="black"/>
                </a:solidFill>
                <a:latin typeface="Consolas"/>
              </a:rPr>
              <a:t>            </a:t>
            </a:r>
            <a:r>
              <a:rPr lang="en-US" sz="1800" dirty="0" smtClean="0">
                <a:solidFill>
                  <a:prstClr val="black"/>
                </a:solidFill>
                <a:latin typeface="Consolas"/>
              </a:rPr>
              <a:t>Properties </a:t>
            </a:r>
            <a:r>
              <a:rPr lang="en-US" sz="1800" dirty="0">
                <a:solidFill>
                  <a:prstClr val="black"/>
                </a:solidFill>
                <a:latin typeface="Consolas"/>
              </a:rPr>
              <a:t>= {</a:t>
            </a:r>
          </a:p>
          <a:p>
            <a:r>
              <a:rPr lang="en-US" sz="1800" dirty="0">
                <a:solidFill>
                  <a:prstClr val="black"/>
                </a:solidFill>
                <a:latin typeface="Consolas"/>
              </a:rPr>
              <a:t>            </a:t>
            </a:r>
            <a:r>
              <a:rPr lang="en-US" sz="1800" dirty="0" smtClean="0">
                <a:solidFill>
                  <a:prstClr val="black"/>
                </a:solidFill>
                <a:latin typeface="Consolas"/>
              </a:rPr>
              <a:t>                </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JobId</a:t>
            </a:r>
            <a:r>
              <a:rPr lang="en-US" sz="1800" dirty="0">
                <a:solidFill>
                  <a:srgbClr val="A31515"/>
                </a:solidFill>
                <a:latin typeface="Consolas"/>
              </a:rPr>
              <a:t>"</a:t>
            </a:r>
            <a:r>
              <a:rPr lang="en-US" sz="1800" dirty="0">
                <a:solidFill>
                  <a:prstClr val="black"/>
                </a:solidFill>
                <a:latin typeface="Consolas"/>
              </a:rPr>
              <a:t>, 1 },</a:t>
            </a:r>
          </a:p>
          <a:p>
            <a:r>
              <a:rPr lang="en-US" sz="1800" dirty="0">
                <a:solidFill>
                  <a:prstClr val="black"/>
                </a:solidFill>
                <a:latin typeface="Consolas"/>
              </a:rPr>
              <a:t>             </a:t>
            </a:r>
            <a:r>
              <a:rPr lang="en-US" sz="1800" dirty="0" smtClean="0">
                <a:solidFill>
                  <a:prstClr val="black"/>
                </a:solidFill>
                <a:latin typeface="Consolas"/>
              </a:rPr>
              <a:t>               </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SubmittedAt</a:t>
            </a:r>
            <a:r>
              <a:rPr lang="en-US" sz="1800" dirty="0">
                <a:solidFill>
                  <a:srgbClr val="A31515"/>
                </a:solidFill>
                <a:latin typeface="Consolas"/>
              </a:rPr>
              <a:t>"</a:t>
            </a:r>
            <a:r>
              <a:rPr lang="en-US" sz="1800" dirty="0">
                <a:solidFill>
                  <a:prstClr val="black"/>
                </a:solidFill>
                <a:latin typeface="Consolas"/>
              </a:rPr>
              <a:t>, </a:t>
            </a:r>
            <a:r>
              <a:rPr lang="en-US" sz="1800" dirty="0" err="1">
                <a:solidFill>
                  <a:srgbClr val="2B91AF"/>
                </a:solidFill>
                <a:latin typeface="Consolas"/>
              </a:rPr>
              <a:t>DateTime</a:t>
            </a:r>
            <a:r>
              <a:rPr lang="en-US" sz="1800" dirty="0" err="1">
                <a:solidFill>
                  <a:prstClr val="black"/>
                </a:solidFill>
                <a:latin typeface="Consolas"/>
              </a:rPr>
              <a:t>.UtcNow</a:t>
            </a:r>
            <a:r>
              <a:rPr lang="en-US" sz="1800" dirty="0">
                <a:solidFill>
                  <a:prstClr val="black"/>
                </a:solidFill>
                <a:latin typeface="Consolas"/>
              </a:rPr>
              <a:t> },</a:t>
            </a:r>
          </a:p>
          <a:p>
            <a:r>
              <a:rPr lang="en-US" sz="1800" dirty="0">
                <a:solidFill>
                  <a:prstClr val="black"/>
                </a:solidFill>
                <a:latin typeface="Consolas"/>
              </a:rPr>
              <a:t>             </a:t>
            </a:r>
            <a:r>
              <a:rPr lang="en-US" sz="1800" dirty="0" smtClean="0">
                <a:solidFill>
                  <a:prstClr val="black"/>
                </a:solidFill>
                <a:latin typeface="Consolas"/>
              </a:rPr>
              <a:t>               </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JobData</a:t>
            </a:r>
            <a:r>
              <a:rPr lang="en-US" sz="1800" dirty="0">
                <a:solidFill>
                  <a:srgbClr val="A31515"/>
                </a:solidFill>
                <a:latin typeface="Consolas"/>
              </a:rPr>
              <a:t>"</a:t>
            </a:r>
            <a:r>
              <a:rPr lang="en-US" sz="1800" dirty="0">
                <a:solidFill>
                  <a:prstClr val="black"/>
                </a:solidFill>
                <a:latin typeface="Consolas"/>
              </a:rPr>
              <a:t>, </a:t>
            </a:r>
            <a:r>
              <a:rPr lang="en-US" sz="1800" dirty="0">
                <a:solidFill>
                  <a:srgbClr val="A31515"/>
                </a:solidFill>
                <a:latin typeface="Consolas"/>
              </a:rPr>
              <a:t>"..."</a:t>
            </a:r>
            <a:r>
              <a:rPr lang="en-US" sz="1800" dirty="0">
                <a:solidFill>
                  <a:prstClr val="black"/>
                </a:solidFill>
                <a:latin typeface="Consolas"/>
              </a:rPr>
              <a:t> }</a:t>
            </a:r>
          </a:p>
          <a:p>
            <a:r>
              <a:rPr lang="en-US" sz="1800" dirty="0">
                <a:solidFill>
                  <a:prstClr val="black"/>
                </a:solidFill>
                <a:latin typeface="Consolas"/>
              </a:rPr>
              <a:t>              </a:t>
            </a:r>
            <a:r>
              <a:rPr lang="en-US" sz="1800" dirty="0" smtClean="0">
                <a:solidFill>
                  <a:prstClr val="black"/>
                </a:solidFill>
                <a:latin typeface="Consolas"/>
              </a:rPr>
              <a:t>           </a:t>
            </a:r>
            <a:r>
              <a:rPr lang="en-US" sz="1800" dirty="0">
                <a:solidFill>
                  <a:prstClr val="black"/>
                </a:solidFill>
                <a:latin typeface="Consolas"/>
              </a:rPr>
              <a:t>}</a:t>
            </a:r>
          </a:p>
          <a:p>
            <a:r>
              <a:rPr lang="en-US" sz="1800" dirty="0">
                <a:solidFill>
                  <a:prstClr val="black"/>
                </a:solidFill>
                <a:latin typeface="Consolas"/>
              </a:rPr>
              <a:t>        </a:t>
            </a:r>
            <a:r>
              <a:rPr lang="en-US" sz="1800" dirty="0" smtClean="0">
                <a:solidFill>
                  <a:prstClr val="black"/>
                </a:solidFill>
                <a:latin typeface="Consolas"/>
              </a:rPr>
              <a:t>  };</a:t>
            </a:r>
          </a:p>
          <a:p>
            <a:endParaRPr lang="en-US" sz="1800" dirty="0">
              <a:solidFill>
                <a:prstClr val="black"/>
              </a:solidFill>
              <a:latin typeface="Consolas"/>
            </a:endParaRP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a:solidFill>
                  <a:prstClr val="black"/>
                </a:solidFill>
                <a:latin typeface="Consolas"/>
              </a:rPr>
              <a:t>jobDetail</a:t>
            </a:r>
            <a:r>
              <a:rPr lang="en-US" sz="1800" dirty="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JobDetail</a:t>
            </a:r>
            <a:r>
              <a:rPr lang="en-US" sz="1800" dirty="0">
                <a:solidFill>
                  <a:prstClr val="black"/>
                </a:solidFill>
                <a:latin typeface="Consolas"/>
              </a:rPr>
              <a:t>();</a:t>
            </a: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a:solidFill>
                  <a:prstClr val="black"/>
                </a:solidFill>
                <a:latin typeface="Consolas"/>
              </a:rPr>
              <a:t>bm</a:t>
            </a:r>
            <a:r>
              <a:rPr lang="en-US" sz="1800" dirty="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BrokeredMessage</a:t>
            </a:r>
            <a:r>
              <a:rPr lang="en-US" sz="1800" dirty="0">
                <a:solidFill>
                  <a:prstClr val="black"/>
                </a:solidFill>
                <a:latin typeface="Consolas"/>
              </a:rPr>
              <a:t>(</a:t>
            </a:r>
            <a:r>
              <a:rPr lang="en-US" sz="1800" dirty="0" err="1">
                <a:solidFill>
                  <a:prstClr val="black"/>
                </a:solidFill>
                <a:latin typeface="Consolas"/>
              </a:rPr>
              <a:t>jobDetail</a:t>
            </a:r>
            <a:r>
              <a:rPr lang="en-US" sz="1800" dirty="0" smtClean="0">
                <a:solidFill>
                  <a:prstClr val="black"/>
                </a:solidFill>
                <a:latin typeface="Consolas"/>
              </a:rPr>
              <a:t>);</a:t>
            </a:r>
          </a:p>
          <a:p>
            <a:endParaRPr lang="en-US" sz="1800" dirty="0">
              <a:solidFill>
                <a:prstClr val="black"/>
              </a:solidFill>
              <a:latin typeface="Consolas"/>
            </a:endParaRPr>
          </a:p>
          <a:p>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bm</a:t>
            </a:r>
            <a:r>
              <a:rPr lang="en-US" sz="1800" dirty="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BrokeredMessage</a:t>
            </a:r>
            <a:r>
              <a:rPr lang="en-US" sz="1800" dirty="0">
                <a:solidFill>
                  <a:prstClr val="black"/>
                </a:solidFill>
                <a:latin typeface="Consolas"/>
              </a:rPr>
              <a:t>(utf8EncodedTextStream)</a:t>
            </a:r>
          </a:p>
          <a:p>
            <a:r>
              <a:rPr lang="en-US" sz="1800" dirty="0" smtClean="0">
                <a:solidFill>
                  <a:prstClr val="black"/>
                </a:solidFill>
                <a:latin typeface="Consolas"/>
              </a:rPr>
              <a:t>         </a:t>
            </a:r>
            <a:r>
              <a:rPr lang="en-US" sz="1800" dirty="0">
                <a:solidFill>
                  <a:prstClr val="black"/>
                </a:solidFill>
                <a:latin typeface="Consolas"/>
              </a:rPr>
              <a:t>{</a:t>
            </a:r>
          </a:p>
          <a:p>
            <a:r>
              <a:rPr lang="en-US" sz="1800" dirty="0" smtClean="0">
                <a:solidFill>
                  <a:prstClr val="black"/>
                </a:solidFill>
                <a:latin typeface="Consolas"/>
              </a:rPr>
              <a:t>            </a:t>
            </a:r>
            <a:r>
              <a:rPr lang="en-US" sz="1800" dirty="0" err="1">
                <a:solidFill>
                  <a:prstClr val="black"/>
                </a:solidFill>
                <a:latin typeface="Consolas"/>
              </a:rPr>
              <a:t>ContentType</a:t>
            </a:r>
            <a:r>
              <a:rPr lang="en-US" sz="1800" dirty="0">
                <a:solidFill>
                  <a:prstClr val="black"/>
                </a:solidFill>
                <a:latin typeface="Consolas"/>
              </a:rPr>
              <a:t> = </a:t>
            </a:r>
            <a:r>
              <a:rPr lang="en-US" sz="1800" dirty="0">
                <a:solidFill>
                  <a:srgbClr val="A31515"/>
                </a:solidFill>
                <a:latin typeface="Consolas"/>
              </a:rPr>
              <a:t>"text/plain"</a:t>
            </a:r>
            <a:endParaRPr lang="en-US" sz="1800" dirty="0">
              <a:solidFill>
                <a:prstClr val="black"/>
              </a:solidFill>
              <a:latin typeface="Consolas"/>
            </a:endParaRPr>
          </a:p>
          <a:p>
            <a:r>
              <a:rPr lang="en-US" sz="1800" dirty="0" smtClean="0">
                <a:solidFill>
                  <a:prstClr val="black"/>
                </a:solidFill>
                <a:latin typeface="Consolas"/>
              </a:rPr>
              <a:t>         </a:t>
            </a:r>
            <a:r>
              <a:rPr lang="en-US" sz="1800" dirty="0">
                <a:solidFill>
                  <a:prstClr val="black"/>
                </a:solidFill>
                <a:latin typeface="Consolas"/>
              </a:rPr>
              <a:t>};</a:t>
            </a:r>
          </a:p>
          <a:p>
            <a:endParaRPr lang="en-US" dirty="0" smtClean="0"/>
          </a:p>
          <a:p>
            <a:endParaRPr lang="en-US" dirty="0"/>
          </a:p>
        </p:txBody>
      </p:sp>
      <p:cxnSp>
        <p:nvCxnSpPr>
          <p:cNvPr id="4" name="Straight Connector 3"/>
          <p:cNvCxnSpPr/>
          <p:nvPr/>
        </p:nvCxnSpPr>
        <p:spPr>
          <a:xfrm>
            <a:off x="278296" y="4300316"/>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1671" y="6642871"/>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357093" y="1961346"/>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7" name="TextBox 6"/>
          <p:cNvSpPr txBox="1"/>
          <p:nvPr/>
        </p:nvSpPr>
        <p:spPr>
          <a:xfrm>
            <a:off x="11357093" y="4605134"/>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cxnSp>
        <p:nvCxnSpPr>
          <p:cNvPr id="8" name="Straight Connector 7"/>
          <p:cNvCxnSpPr/>
          <p:nvPr/>
        </p:nvCxnSpPr>
        <p:spPr>
          <a:xfrm>
            <a:off x="271670" y="5261100"/>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357093" y="5792788"/>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3</a:t>
            </a:r>
          </a:p>
        </p:txBody>
      </p:sp>
    </p:spTree>
    <p:extLst>
      <p:ext uri="{BB962C8B-B14F-4D97-AF65-F5344CB8AC3E}">
        <p14:creationId xmlns:p14="http://schemas.microsoft.com/office/powerpoint/2010/main" val="3200504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Messages</a:t>
            </a:r>
            <a:endParaRPr lang="en-US" dirty="0"/>
          </a:p>
        </p:txBody>
      </p:sp>
      <p:sp>
        <p:nvSpPr>
          <p:cNvPr id="4" name="Text Placeholder 4"/>
          <p:cNvSpPr txBox="1">
            <a:spLocks/>
          </p:cNvSpPr>
          <p:nvPr/>
        </p:nvSpPr>
        <p:spPr>
          <a:xfrm>
            <a:off x="519115" y="1865245"/>
            <a:ext cx="11149012" cy="4764381"/>
          </a:xfrm>
          <a:prstGeom prst="rect">
            <a:avLst/>
          </a:prstGeom>
        </p:spPr>
        <p:txBody>
          <a:bodyPr lIns="121899" tIns="60949" rIns="121899" bIns="60949"/>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smtClean="0">
              <a:solidFill>
                <a:srgbClr val="0000FF"/>
              </a:solidFill>
              <a:latin typeface="Consolas"/>
            </a:endParaRPr>
          </a:p>
          <a:p>
            <a:r>
              <a:rPr lang="en-US" dirty="0" err="1" smtClean="0">
                <a:solidFill>
                  <a:srgbClr val="0000FF"/>
                </a:solidFill>
                <a:latin typeface="Consolas"/>
              </a:rPr>
              <a:t>var</a:t>
            </a:r>
            <a:r>
              <a:rPr lang="en-US" dirty="0" smtClean="0">
                <a:solidFill>
                  <a:prstClr val="black"/>
                </a:solidFill>
                <a:latin typeface="Consolas"/>
              </a:rPr>
              <a:t> </a:t>
            </a:r>
            <a:r>
              <a:rPr lang="en-US" dirty="0" err="1">
                <a:solidFill>
                  <a:prstClr val="black"/>
                </a:solidFill>
                <a:latin typeface="Consolas"/>
              </a:rPr>
              <a:t>queueClient</a:t>
            </a:r>
            <a:r>
              <a:rPr lang="en-US" dirty="0">
                <a:solidFill>
                  <a:prstClr val="black"/>
                </a:solidFill>
                <a:latin typeface="Consolas"/>
              </a:rPr>
              <a:t> = </a:t>
            </a:r>
            <a:r>
              <a:rPr lang="en-US" b="1" dirty="0" err="1">
                <a:solidFill>
                  <a:prstClr val="black"/>
                </a:solidFill>
                <a:latin typeface="Consolas"/>
              </a:rPr>
              <a:t>factory</a:t>
            </a:r>
            <a:r>
              <a:rPr lang="en-US" dirty="0" err="1">
                <a:solidFill>
                  <a:prstClr val="black"/>
                </a:solidFill>
                <a:latin typeface="Consolas"/>
              </a:rPr>
              <a:t>.CreateQueueClient</a:t>
            </a:r>
            <a:r>
              <a:rPr lang="en-US" dirty="0">
                <a:solidFill>
                  <a:prstClr val="black"/>
                </a:solidFill>
                <a:latin typeface="Consolas"/>
              </a:rPr>
              <a:t>(</a:t>
            </a:r>
            <a:r>
              <a:rPr lang="en-US" dirty="0" err="1">
                <a:solidFill>
                  <a:prstClr val="black"/>
                </a:solidFill>
                <a:latin typeface="Consolas"/>
              </a:rPr>
              <a:t>queueName</a:t>
            </a:r>
            <a:r>
              <a:rPr lang="en-US" dirty="0" smtClean="0">
                <a:solidFill>
                  <a:prstClr val="black"/>
                </a:solidFill>
                <a:latin typeface="Consolas"/>
              </a:rPr>
              <a:t>);</a:t>
            </a:r>
          </a:p>
          <a:p>
            <a:r>
              <a:rPr lang="en-US" dirty="0" err="1" smtClean="0">
                <a:solidFill>
                  <a:prstClr val="black"/>
                </a:solidFill>
                <a:latin typeface="Consolas"/>
              </a:rPr>
              <a:t>queueClient.Send</a:t>
            </a:r>
            <a:r>
              <a:rPr lang="en-US" dirty="0" smtClean="0">
                <a:solidFill>
                  <a:prstClr val="black"/>
                </a:solidFill>
                <a:latin typeface="Consolas"/>
              </a:rPr>
              <a:t>(message);</a:t>
            </a:r>
            <a:br>
              <a:rPr lang="en-US" dirty="0" smtClean="0">
                <a:solidFill>
                  <a:prstClr val="black"/>
                </a:solidFill>
                <a:latin typeface="Consolas"/>
              </a:rPr>
            </a:br>
            <a:endParaRPr lang="en-US" dirty="0" smtClean="0">
              <a:solidFill>
                <a:prstClr val="black"/>
              </a:solidFill>
              <a:latin typeface="Consolas"/>
            </a:endParaRPr>
          </a:p>
          <a:p>
            <a:r>
              <a:rPr lang="en-US" dirty="0" err="1" smtClean="0">
                <a:solidFill>
                  <a:prstClr val="black"/>
                </a:solidFill>
                <a:latin typeface="Consolas"/>
              </a:rPr>
              <a:t>queueClient.BeginSend</a:t>
            </a:r>
            <a:r>
              <a:rPr lang="en-US" dirty="0" smtClean="0">
                <a:solidFill>
                  <a:prstClr val="black"/>
                </a:solidFill>
                <a:latin typeface="Consolas"/>
              </a:rPr>
              <a:t>(message, </a:t>
            </a:r>
            <a:r>
              <a:rPr lang="en-US" dirty="0" err="1" smtClean="0">
                <a:solidFill>
                  <a:prstClr val="black"/>
                </a:solidFill>
                <a:latin typeface="Consolas"/>
              </a:rPr>
              <a:t>DoneSending</a:t>
            </a:r>
            <a:r>
              <a:rPr lang="en-US" dirty="0" smtClean="0">
                <a:solidFill>
                  <a:prstClr val="black"/>
                </a:solidFill>
                <a:latin typeface="Consolas"/>
              </a:rPr>
              <a:t>, </a:t>
            </a:r>
            <a:r>
              <a:rPr lang="en-US" dirty="0" err="1" smtClean="0">
                <a:solidFill>
                  <a:prstClr val="black"/>
                </a:solidFill>
                <a:latin typeface="Consolas"/>
              </a:rPr>
              <a:t>queueClient</a:t>
            </a:r>
            <a:r>
              <a:rPr lang="en-US" dirty="0" smtClean="0">
                <a:solidFill>
                  <a:prstClr val="black"/>
                </a:solidFill>
                <a:latin typeface="Consolas"/>
              </a:rPr>
              <a:t>);</a:t>
            </a:r>
            <a:endParaRPr lang="en-US" dirty="0">
              <a:solidFill>
                <a:prstClr val="black"/>
              </a:solidFill>
              <a:latin typeface="Consolas"/>
            </a:endParaRPr>
          </a:p>
          <a:p>
            <a:r>
              <a:rPr lang="en-US" dirty="0" smtClean="0">
                <a:solidFill>
                  <a:srgbClr val="0000FF"/>
                </a:solidFill>
                <a:latin typeface="Consolas"/>
              </a:rPr>
              <a:t/>
            </a:r>
            <a:br>
              <a:rPr lang="en-US" dirty="0" smtClean="0">
                <a:solidFill>
                  <a:srgbClr val="0000FF"/>
                </a:solidFill>
                <a:latin typeface="Consolas"/>
              </a:rPr>
            </a:br>
            <a:r>
              <a:rPr lang="en-US" dirty="0" smtClean="0">
                <a:solidFill>
                  <a:srgbClr val="0000FF"/>
                </a:solidFill>
                <a:latin typeface="Consolas"/>
              </a:rPr>
              <a:t>void</a:t>
            </a:r>
            <a:r>
              <a:rPr lang="en-US" dirty="0" smtClean="0">
                <a:solidFill>
                  <a:prstClr val="black"/>
                </a:solidFill>
                <a:latin typeface="Consolas"/>
              </a:rPr>
              <a:t> </a:t>
            </a:r>
            <a:r>
              <a:rPr lang="en-US" dirty="0" err="1">
                <a:solidFill>
                  <a:prstClr val="black"/>
                </a:solidFill>
                <a:latin typeface="Consolas"/>
              </a:rPr>
              <a:t>DoneSending</a:t>
            </a:r>
            <a:r>
              <a:rPr lang="en-US" dirty="0">
                <a:solidFill>
                  <a:prstClr val="black"/>
                </a:solidFill>
                <a:latin typeface="Consolas"/>
              </a:rPr>
              <a:t>(</a:t>
            </a:r>
            <a:r>
              <a:rPr lang="en-US" dirty="0" err="1">
                <a:solidFill>
                  <a:srgbClr val="2B91AF"/>
                </a:solidFill>
                <a:latin typeface="Consolas"/>
              </a:rPr>
              <a:t>IAsyncResult</a:t>
            </a:r>
            <a:r>
              <a:rPr lang="en-US" dirty="0">
                <a:solidFill>
                  <a:prstClr val="black"/>
                </a:solidFill>
                <a:latin typeface="Consolas"/>
              </a:rPr>
              <a:t> </a:t>
            </a:r>
            <a:r>
              <a:rPr lang="en-US" dirty="0" err="1">
                <a:solidFill>
                  <a:prstClr val="black"/>
                </a:solidFill>
                <a:latin typeface="Consolas"/>
              </a:rPr>
              <a:t>ar</a:t>
            </a:r>
            <a:r>
              <a:rPr lang="en-US" dirty="0">
                <a:solidFill>
                  <a:prstClr val="black"/>
                </a:solidFill>
                <a:latin typeface="Consolas"/>
              </a:rPr>
              <a:t>)</a:t>
            </a:r>
          </a:p>
          <a:p>
            <a:r>
              <a:rPr lang="en-US" dirty="0" smtClean="0">
                <a:solidFill>
                  <a:prstClr val="black"/>
                </a:solidFill>
                <a:latin typeface="Consolas"/>
              </a:rPr>
              <a:t>{</a:t>
            </a:r>
            <a:endParaRPr lang="en-US" dirty="0">
              <a:solidFill>
                <a:prstClr val="black"/>
              </a:solidFill>
              <a:latin typeface="Consolas"/>
            </a:endParaRPr>
          </a:p>
          <a:p>
            <a:r>
              <a:rPr lang="en-US" dirty="0" smtClean="0">
                <a:solidFill>
                  <a:prstClr val="black"/>
                </a:solidFill>
                <a:latin typeface="Consolas"/>
              </a:rPr>
              <a:t>   </a:t>
            </a:r>
            <a:r>
              <a:rPr lang="en-US" dirty="0" err="1">
                <a:solidFill>
                  <a:srgbClr val="0000FF"/>
                </a:solidFill>
                <a:latin typeface="Consolas"/>
              </a:rPr>
              <a:t>var</a:t>
            </a:r>
            <a:r>
              <a:rPr lang="en-US" dirty="0">
                <a:solidFill>
                  <a:prstClr val="black"/>
                </a:solidFill>
                <a:latin typeface="Consolas"/>
              </a:rPr>
              <a:t> </a:t>
            </a:r>
            <a:r>
              <a:rPr lang="en-US" dirty="0" err="1">
                <a:solidFill>
                  <a:prstClr val="black"/>
                </a:solidFill>
                <a:latin typeface="Consolas"/>
              </a:rPr>
              <a:t>queueClient</a:t>
            </a:r>
            <a:r>
              <a:rPr lang="en-US" dirty="0">
                <a:solidFill>
                  <a:prstClr val="black"/>
                </a:solidFill>
                <a:latin typeface="Consolas"/>
              </a:rPr>
              <a:t> = (</a:t>
            </a:r>
            <a:r>
              <a:rPr lang="en-US" dirty="0" err="1">
                <a:solidFill>
                  <a:srgbClr val="2B91AF"/>
                </a:solidFill>
                <a:latin typeface="Consolas"/>
              </a:rPr>
              <a:t>QueueClient</a:t>
            </a:r>
            <a:r>
              <a:rPr lang="en-US" dirty="0">
                <a:solidFill>
                  <a:prstClr val="black"/>
                </a:solidFill>
                <a:latin typeface="Consolas"/>
              </a:rPr>
              <a:t>)</a:t>
            </a:r>
            <a:r>
              <a:rPr lang="en-US" dirty="0" err="1">
                <a:solidFill>
                  <a:prstClr val="black"/>
                </a:solidFill>
                <a:latin typeface="Consolas"/>
              </a:rPr>
              <a:t>ar.AsyncState</a:t>
            </a:r>
            <a:r>
              <a:rPr lang="en-US" dirty="0">
                <a:solidFill>
                  <a:prstClr val="black"/>
                </a:solidFill>
                <a:latin typeface="Consolas"/>
              </a:rPr>
              <a:t>;</a:t>
            </a:r>
          </a:p>
          <a:p>
            <a:r>
              <a:rPr lang="en-US" dirty="0" smtClean="0">
                <a:solidFill>
                  <a:prstClr val="black"/>
                </a:solidFill>
                <a:latin typeface="Consolas"/>
              </a:rPr>
              <a:t>   </a:t>
            </a:r>
            <a:r>
              <a:rPr lang="en-US" dirty="0" err="1">
                <a:solidFill>
                  <a:prstClr val="black"/>
                </a:solidFill>
                <a:latin typeface="Consolas"/>
              </a:rPr>
              <a:t>queueClient.EndSend</a:t>
            </a:r>
            <a:r>
              <a:rPr lang="en-US" dirty="0">
                <a:solidFill>
                  <a:prstClr val="black"/>
                </a:solidFill>
                <a:latin typeface="Consolas"/>
              </a:rPr>
              <a:t>(</a:t>
            </a:r>
            <a:r>
              <a:rPr lang="en-US" dirty="0" err="1">
                <a:solidFill>
                  <a:prstClr val="black"/>
                </a:solidFill>
                <a:latin typeface="Consolas"/>
              </a:rPr>
              <a:t>ar</a:t>
            </a:r>
            <a:r>
              <a:rPr lang="en-US" dirty="0">
                <a:solidFill>
                  <a:prstClr val="black"/>
                </a:solidFill>
                <a:latin typeface="Consolas"/>
              </a:rPr>
              <a:t>);</a:t>
            </a:r>
          </a:p>
          <a:p>
            <a:endParaRPr lang="en-US" dirty="0">
              <a:solidFill>
                <a:prstClr val="black"/>
              </a:solidFill>
              <a:latin typeface="Consolas"/>
            </a:endParaRPr>
          </a:p>
          <a:p>
            <a:r>
              <a:rPr lang="en-US" dirty="0" smtClean="0">
                <a:solidFill>
                  <a:prstClr val="black"/>
                </a:solidFill>
                <a:latin typeface="Consolas"/>
              </a:rPr>
              <a:t>}</a:t>
            </a:r>
            <a:br>
              <a:rPr lang="en-US" dirty="0" smtClean="0">
                <a:solidFill>
                  <a:prstClr val="black"/>
                </a:solidFill>
                <a:latin typeface="Consolas"/>
              </a:rPr>
            </a:br>
            <a:r>
              <a:rPr lang="en-US" dirty="0" smtClean="0">
                <a:solidFill>
                  <a:prstClr val="black"/>
                </a:solidFill>
                <a:latin typeface="Consolas"/>
              </a:rPr>
              <a:t/>
            </a:r>
            <a:br>
              <a:rPr lang="en-US" dirty="0" smtClean="0">
                <a:solidFill>
                  <a:prstClr val="black"/>
                </a:solidFill>
                <a:latin typeface="Consolas"/>
              </a:rPr>
            </a:br>
            <a:r>
              <a:rPr lang="en-US" dirty="0" smtClean="0">
                <a:solidFill>
                  <a:prstClr val="black"/>
                </a:solidFill>
                <a:latin typeface="Consolas"/>
              </a:rPr>
              <a:t/>
            </a:r>
            <a:br>
              <a:rPr lang="en-US" dirty="0" smtClean="0">
                <a:solidFill>
                  <a:prstClr val="black"/>
                </a:solidFill>
                <a:latin typeface="Consolas"/>
              </a:rPr>
            </a:br>
            <a:r>
              <a:rPr lang="en-US" dirty="0" err="1" smtClean="0">
                <a:solidFill>
                  <a:srgbClr val="0000FF"/>
                </a:solidFill>
                <a:latin typeface="Consolas"/>
              </a:rPr>
              <a:t>var</a:t>
            </a:r>
            <a:r>
              <a:rPr lang="en-US" dirty="0" smtClean="0">
                <a:solidFill>
                  <a:prstClr val="black"/>
                </a:solidFill>
                <a:latin typeface="Consolas"/>
              </a:rPr>
              <a:t> sender </a:t>
            </a:r>
            <a:r>
              <a:rPr lang="en-US" dirty="0">
                <a:solidFill>
                  <a:prstClr val="black"/>
                </a:solidFill>
                <a:latin typeface="Consolas"/>
              </a:rPr>
              <a:t>= </a:t>
            </a:r>
            <a:r>
              <a:rPr lang="en-US" b="1" dirty="0" err="1" smtClean="0">
                <a:solidFill>
                  <a:prstClr val="black"/>
                </a:solidFill>
                <a:latin typeface="Consolas"/>
              </a:rPr>
              <a:t>factory</a:t>
            </a:r>
            <a:r>
              <a:rPr lang="en-US" dirty="0" err="1" smtClean="0">
                <a:solidFill>
                  <a:prstClr val="black"/>
                </a:solidFill>
                <a:latin typeface="Consolas"/>
              </a:rPr>
              <a:t>.CreateMessageSender</a:t>
            </a:r>
            <a:r>
              <a:rPr lang="en-US" dirty="0" smtClean="0">
                <a:solidFill>
                  <a:prstClr val="black"/>
                </a:solidFill>
                <a:latin typeface="Consolas"/>
              </a:rPr>
              <a:t>(</a:t>
            </a:r>
            <a:r>
              <a:rPr lang="en-US" dirty="0" err="1" smtClean="0">
                <a:solidFill>
                  <a:prstClr val="black"/>
                </a:solidFill>
                <a:latin typeface="Consolas"/>
              </a:rPr>
              <a:t>queueName</a:t>
            </a:r>
            <a:r>
              <a:rPr lang="en-US" dirty="0">
                <a:solidFill>
                  <a:prstClr val="black"/>
                </a:solidFill>
                <a:latin typeface="Consolas"/>
              </a:rPr>
              <a:t>);</a:t>
            </a:r>
          </a:p>
          <a:p>
            <a:r>
              <a:rPr lang="en-US" dirty="0" err="1" smtClean="0">
                <a:solidFill>
                  <a:prstClr val="black"/>
                </a:solidFill>
                <a:latin typeface="Consolas"/>
              </a:rPr>
              <a:t>sender.Send</a:t>
            </a:r>
            <a:r>
              <a:rPr lang="en-US" dirty="0" smtClean="0">
                <a:solidFill>
                  <a:prstClr val="black"/>
                </a:solidFill>
                <a:latin typeface="Consolas"/>
              </a:rPr>
              <a:t>(message</a:t>
            </a:r>
            <a:r>
              <a:rPr lang="en-US" dirty="0">
                <a:solidFill>
                  <a:prstClr val="black"/>
                </a:solidFill>
                <a:latin typeface="Consolas"/>
              </a:rPr>
              <a:t>);</a:t>
            </a:r>
          </a:p>
          <a:p>
            <a:endParaRPr lang="en-US" dirty="0">
              <a:solidFill>
                <a:prstClr val="black"/>
              </a:solidFill>
              <a:latin typeface="Consolas"/>
            </a:endParaRPr>
          </a:p>
        </p:txBody>
      </p:sp>
      <p:cxnSp>
        <p:nvCxnSpPr>
          <p:cNvPr id="5" name="Straight Connector 4"/>
          <p:cNvCxnSpPr/>
          <p:nvPr/>
        </p:nvCxnSpPr>
        <p:spPr>
          <a:xfrm>
            <a:off x="271670" y="5367133"/>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296" y="2882352"/>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1671" y="6616367"/>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357093" y="1934842"/>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10" name="TextBox 9"/>
          <p:cNvSpPr txBox="1"/>
          <p:nvPr/>
        </p:nvSpPr>
        <p:spPr>
          <a:xfrm>
            <a:off x="11357093" y="3664250"/>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sp>
        <p:nvSpPr>
          <p:cNvPr id="12" name="TextBox 11"/>
          <p:cNvSpPr txBox="1"/>
          <p:nvPr/>
        </p:nvSpPr>
        <p:spPr>
          <a:xfrm>
            <a:off x="11357093" y="5711704"/>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3</a:t>
            </a:r>
          </a:p>
        </p:txBody>
      </p:sp>
      <p:sp>
        <p:nvSpPr>
          <p:cNvPr id="13" name="TextBox 12"/>
          <p:cNvSpPr txBox="1"/>
          <p:nvPr/>
        </p:nvSpPr>
        <p:spPr>
          <a:xfrm>
            <a:off x="492608" y="954160"/>
            <a:ext cx="11328332" cy="738664"/>
          </a:xfrm>
          <a:prstGeom prst="rect">
            <a:avLst/>
          </a:prstGeom>
          <a:noFill/>
        </p:spPr>
        <p:txBody>
          <a:bodyPr wrap="square" lIns="0" tIns="0" rIns="0" bIns="0" rtlCol="0">
            <a:spAutoFit/>
          </a:bodyPr>
          <a:lstStyle/>
          <a:p>
            <a:r>
              <a:rPr lang="en-US" sz="2400" dirty="0" smtClean="0">
                <a:gradFill>
                  <a:gsLst>
                    <a:gs pos="417">
                      <a:srgbClr val="000000"/>
                    </a:gs>
                    <a:gs pos="100000">
                      <a:srgbClr val="000000"/>
                    </a:gs>
                  </a:gsLst>
                  <a:lin ang="5400000" scaled="0"/>
                </a:gradFill>
              </a:rPr>
              <a:t>Sending messages is done with Send or Begin/</a:t>
            </a:r>
            <a:r>
              <a:rPr lang="en-US" sz="2400" dirty="0" err="1" smtClean="0">
                <a:gradFill>
                  <a:gsLst>
                    <a:gs pos="417">
                      <a:srgbClr val="000000"/>
                    </a:gs>
                    <a:gs pos="100000">
                      <a:srgbClr val="000000"/>
                    </a:gs>
                  </a:gsLst>
                  <a:lin ang="5400000" scaled="0"/>
                </a:gradFill>
              </a:rPr>
              <a:t>EndSend</a:t>
            </a:r>
            <a:r>
              <a:rPr lang="en-US" sz="2400" dirty="0" smtClean="0">
                <a:gradFill>
                  <a:gsLst>
                    <a:gs pos="417">
                      <a:srgbClr val="000000"/>
                    </a:gs>
                    <a:gs pos="100000">
                      <a:srgbClr val="000000"/>
                    </a:gs>
                  </a:gsLst>
                  <a:lin ang="5400000" scaled="0"/>
                </a:gradFill>
              </a:rPr>
              <a:t>. You can send on the </a:t>
            </a:r>
            <a:r>
              <a:rPr lang="en-US" sz="2400" dirty="0" err="1" smtClean="0">
                <a:gradFill>
                  <a:gsLst>
                    <a:gs pos="417">
                      <a:srgbClr val="000000"/>
                    </a:gs>
                    <a:gs pos="100000">
                      <a:srgbClr val="000000"/>
                    </a:gs>
                  </a:gsLst>
                  <a:lin ang="5400000" scaled="0"/>
                </a:gradFill>
              </a:rPr>
              <a:t>QueueClient</a:t>
            </a:r>
            <a:r>
              <a:rPr lang="en-US" sz="2400" dirty="0" smtClean="0">
                <a:gradFill>
                  <a:gsLst>
                    <a:gs pos="417">
                      <a:srgbClr val="000000"/>
                    </a:gs>
                    <a:gs pos="100000">
                      <a:srgbClr val="000000"/>
                    </a:gs>
                  </a:gsLst>
                  <a:lin ang="5400000" scaled="0"/>
                </a:gradFill>
              </a:rPr>
              <a:t> or </a:t>
            </a:r>
            <a:r>
              <a:rPr lang="en-US" sz="2400" dirty="0" err="1" smtClean="0">
                <a:gradFill>
                  <a:gsLst>
                    <a:gs pos="417">
                      <a:srgbClr val="000000"/>
                    </a:gs>
                    <a:gs pos="100000">
                      <a:srgbClr val="000000"/>
                    </a:gs>
                  </a:gsLst>
                  <a:lin ang="5400000" scaled="0"/>
                </a:gradFill>
              </a:rPr>
              <a:t>TopicClient</a:t>
            </a:r>
            <a:r>
              <a:rPr lang="en-US" sz="2400" dirty="0" smtClean="0">
                <a:gradFill>
                  <a:gsLst>
                    <a:gs pos="417">
                      <a:srgbClr val="000000"/>
                    </a:gs>
                    <a:gs pos="100000">
                      <a:srgbClr val="000000"/>
                    </a:gs>
                  </a:gsLst>
                  <a:lin ang="5400000" scaled="0"/>
                </a:gradFill>
              </a:rPr>
              <a:t> or the neutral </a:t>
            </a:r>
            <a:r>
              <a:rPr lang="en-US" sz="2400" i="1" dirty="0" err="1" smtClean="0">
                <a:gradFill>
                  <a:gsLst>
                    <a:gs pos="417">
                      <a:srgbClr val="000000"/>
                    </a:gs>
                    <a:gs pos="100000">
                      <a:srgbClr val="000000"/>
                    </a:gs>
                  </a:gsLst>
                  <a:lin ang="5400000" scaled="0"/>
                </a:gradFill>
              </a:rPr>
              <a:t>MessageSender</a:t>
            </a:r>
            <a:r>
              <a:rPr lang="en-US" sz="2400" dirty="0">
                <a:gradFill>
                  <a:gsLst>
                    <a:gs pos="417">
                      <a:srgbClr val="000000"/>
                    </a:gs>
                    <a:gs pos="100000">
                      <a:srgbClr val="000000"/>
                    </a:gs>
                  </a:gsLst>
                  <a:lin ang="5400000" scaled="0"/>
                </a:gradFill>
              </a:rPr>
              <a:t>.</a:t>
            </a:r>
            <a:r>
              <a:rPr lang="en-US" sz="2400" dirty="0" smtClean="0">
                <a:gradFill>
                  <a:gsLst>
                    <a:gs pos="417">
                      <a:srgbClr val="000000"/>
                    </a:gs>
                    <a:gs pos="100000">
                      <a:srgbClr val="000000"/>
                    </a:gs>
                  </a:gsLst>
                  <a:lin ang="5400000" scaled="0"/>
                </a:gradFill>
              </a:rPr>
              <a:t> </a:t>
            </a:r>
          </a:p>
        </p:txBody>
      </p:sp>
    </p:spTree>
    <p:extLst>
      <p:ext uri="{BB962C8B-B14F-4D97-AF65-F5344CB8AC3E}">
        <p14:creationId xmlns:p14="http://schemas.microsoft.com/office/powerpoint/2010/main" val="335261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Messages (Destructive)</a:t>
            </a:r>
            <a:endParaRPr lang="en-US" dirty="0"/>
          </a:p>
        </p:txBody>
      </p:sp>
      <p:sp>
        <p:nvSpPr>
          <p:cNvPr id="4" name="Text Placeholder 4"/>
          <p:cNvSpPr txBox="1">
            <a:spLocks/>
          </p:cNvSpPr>
          <p:nvPr/>
        </p:nvSpPr>
        <p:spPr>
          <a:xfrm>
            <a:off x="519115" y="1865245"/>
            <a:ext cx="11149012" cy="4615067"/>
          </a:xfrm>
          <a:prstGeom prst="rect">
            <a:avLst/>
          </a:prstGeom>
        </p:spPr>
        <p:txBody>
          <a:bodyPr lIns="121899" tIns="60949" rIns="121899" bIns="60949"/>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smtClean="0">
              <a:solidFill>
                <a:srgbClr val="0000FF"/>
              </a:solidFill>
              <a:latin typeface="Consolas"/>
            </a:endParaRPr>
          </a:p>
          <a:p>
            <a:r>
              <a:rPr lang="en-US" dirty="0" err="1" smtClean="0">
                <a:solidFill>
                  <a:srgbClr val="0000FF"/>
                </a:solidFill>
                <a:latin typeface="Consolas"/>
              </a:rPr>
              <a:t>var</a:t>
            </a:r>
            <a:r>
              <a:rPr lang="en-US" dirty="0" smtClean="0">
                <a:solidFill>
                  <a:prstClr val="black"/>
                </a:solidFill>
                <a:latin typeface="Consolas"/>
              </a:rPr>
              <a:t> </a:t>
            </a:r>
            <a:r>
              <a:rPr lang="en-US" dirty="0" err="1">
                <a:solidFill>
                  <a:prstClr val="black"/>
                </a:solidFill>
                <a:latin typeface="Consolas"/>
              </a:rPr>
              <a:t>queueClient</a:t>
            </a:r>
            <a:r>
              <a:rPr lang="en-US" dirty="0">
                <a:solidFill>
                  <a:prstClr val="black"/>
                </a:solidFill>
                <a:latin typeface="Consolas"/>
              </a:rPr>
              <a:t> = </a:t>
            </a:r>
            <a:r>
              <a:rPr lang="en-US" dirty="0" smtClean="0">
                <a:solidFill>
                  <a:prstClr val="black"/>
                </a:solidFill>
                <a:latin typeface="Consolas"/>
              </a:rPr>
              <a:t/>
            </a:r>
            <a:br>
              <a:rPr lang="en-US" dirty="0" smtClean="0">
                <a:solidFill>
                  <a:prstClr val="black"/>
                </a:solidFill>
                <a:latin typeface="Consolas"/>
              </a:rPr>
            </a:br>
            <a:r>
              <a:rPr lang="en-US" dirty="0" smtClean="0">
                <a:solidFill>
                  <a:prstClr val="black"/>
                </a:solidFill>
                <a:latin typeface="Consolas"/>
              </a:rPr>
              <a:t>    </a:t>
            </a:r>
            <a:r>
              <a:rPr lang="en-US" b="1" dirty="0" err="1" smtClean="0">
                <a:solidFill>
                  <a:prstClr val="black"/>
                </a:solidFill>
                <a:latin typeface="Consolas"/>
              </a:rPr>
              <a:t>factory</a:t>
            </a:r>
            <a:r>
              <a:rPr lang="en-US" dirty="0" err="1" smtClean="0">
                <a:solidFill>
                  <a:prstClr val="black"/>
                </a:solidFill>
                <a:latin typeface="Consolas"/>
              </a:rPr>
              <a:t>.CreateQueueClient</a:t>
            </a:r>
            <a:r>
              <a:rPr lang="en-US" dirty="0" smtClean="0">
                <a:solidFill>
                  <a:prstClr val="black"/>
                </a:solidFill>
                <a:latin typeface="Consolas"/>
              </a:rPr>
              <a:t>(</a:t>
            </a:r>
            <a:r>
              <a:rPr lang="en-US" dirty="0" err="1" smtClean="0">
                <a:solidFill>
                  <a:prstClr val="black"/>
                </a:solidFill>
                <a:latin typeface="Consolas"/>
              </a:rPr>
              <a:t>queueName</a:t>
            </a:r>
            <a:r>
              <a:rPr lang="en-US" dirty="0" smtClean="0">
                <a:solidFill>
                  <a:prstClr val="black"/>
                </a:solidFill>
                <a:latin typeface="Consolas"/>
              </a:rPr>
              <a:t>, </a:t>
            </a:r>
            <a:r>
              <a:rPr lang="en-US" b="1" dirty="0" err="1" smtClean="0">
                <a:solidFill>
                  <a:srgbClr val="2B91AF"/>
                </a:solidFill>
                <a:latin typeface="Consolas"/>
              </a:rPr>
              <a:t>ReceiveMode</a:t>
            </a:r>
            <a:r>
              <a:rPr lang="en-US" b="1" dirty="0" err="1" smtClean="0">
                <a:solidFill>
                  <a:prstClr val="black"/>
                </a:solidFill>
                <a:latin typeface="Consolas"/>
              </a:rPr>
              <a:t>.ReceiveAndDelete</a:t>
            </a:r>
            <a:r>
              <a:rPr lang="en-US" dirty="0" smtClean="0">
                <a:solidFill>
                  <a:prstClr val="black"/>
                </a:solidFill>
                <a:latin typeface="Consolas"/>
              </a:rPr>
              <a:t>);</a:t>
            </a:r>
            <a:br>
              <a:rPr lang="en-US" dirty="0" smtClean="0">
                <a:solidFill>
                  <a:prstClr val="black"/>
                </a:solidFill>
                <a:latin typeface="Consolas"/>
              </a:rPr>
            </a:br>
            <a:endParaRPr lang="en-US" dirty="0" smtClean="0">
              <a:solidFill>
                <a:prstClr val="black"/>
              </a:solidFill>
              <a:latin typeface="Consolas"/>
            </a:endParaRPr>
          </a:p>
          <a:p>
            <a:r>
              <a:rPr lang="en-US" dirty="0" err="1">
                <a:solidFill>
                  <a:srgbClr val="0000FF"/>
                </a:solidFill>
                <a:latin typeface="Consolas"/>
              </a:rPr>
              <a:t>var</a:t>
            </a:r>
            <a:r>
              <a:rPr lang="en-US" dirty="0">
                <a:solidFill>
                  <a:prstClr val="black"/>
                </a:solidFill>
                <a:latin typeface="Consolas"/>
              </a:rPr>
              <a:t> </a:t>
            </a:r>
            <a:r>
              <a:rPr lang="en-US" dirty="0" smtClean="0">
                <a:solidFill>
                  <a:prstClr val="black"/>
                </a:solidFill>
                <a:latin typeface="Consolas"/>
              </a:rPr>
              <a:t>message = </a:t>
            </a:r>
            <a:r>
              <a:rPr lang="en-US" dirty="0" err="1" smtClean="0">
                <a:solidFill>
                  <a:prstClr val="black"/>
                </a:solidFill>
                <a:latin typeface="Consolas"/>
              </a:rPr>
              <a:t>queueClient.Receive</a:t>
            </a:r>
            <a:r>
              <a:rPr lang="en-US" dirty="0" smtClean="0">
                <a:solidFill>
                  <a:prstClr val="black"/>
                </a:solidFill>
                <a:latin typeface="Consolas"/>
              </a:rPr>
              <a:t>(</a:t>
            </a:r>
            <a:r>
              <a:rPr lang="en-US" dirty="0" err="1" smtClean="0">
                <a:solidFill>
                  <a:prstClr val="black"/>
                </a:solidFill>
                <a:latin typeface="Consolas"/>
              </a:rPr>
              <a:t>TimeSpan.FromMinutes</a:t>
            </a:r>
            <a:r>
              <a:rPr lang="en-US" dirty="0" smtClean="0">
                <a:solidFill>
                  <a:prstClr val="black"/>
                </a:solidFill>
                <a:latin typeface="Consolas"/>
              </a:rPr>
              <a:t>(1));</a:t>
            </a:r>
            <a:br>
              <a:rPr lang="en-US" dirty="0" smtClean="0">
                <a:solidFill>
                  <a:prstClr val="black"/>
                </a:solidFill>
                <a:latin typeface="Consolas"/>
              </a:rPr>
            </a:br>
            <a:r>
              <a:rPr lang="en-US" dirty="0" smtClean="0">
                <a:solidFill>
                  <a:prstClr val="black"/>
                </a:solidFill>
                <a:latin typeface="Consolas"/>
              </a:rPr>
              <a:t>if ( message != null ) </a:t>
            </a:r>
            <a:br>
              <a:rPr lang="en-US" dirty="0" smtClean="0">
                <a:solidFill>
                  <a:prstClr val="black"/>
                </a:solidFill>
                <a:latin typeface="Consolas"/>
              </a:rPr>
            </a:br>
            <a:r>
              <a:rPr lang="en-US" dirty="0" smtClean="0">
                <a:solidFill>
                  <a:prstClr val="black"/>
                </a:solidFill>
                <a:latin typeface="Consolas"/>
              </a:rPr>
              <a:t>{ </a:t>
            </a:r>
            <a:br>
              <a:rPr lang="en-US" dirty="0" smtClean="0">
                <a:solidFill>
                  <a:prstClr val="black"/>
                </a:solidFill>
                <a:latin typeface="Consolas"/>
              </a:rPr>
            </a:br>
            <a:r>
              <a:rPr lang="en-US" dirty="0" smtClean="0">
                <a:solidFill>
                  <a:prstClr val="black"/>
                </a:solidFill>
                <a:latin typeface="Consolas"/>
              </a:rPr>
              <a:t>   …</a:t>
            </a:r>
            <a:br>
              <a:rPr lang="en-US" dirty="0" smtClean="0">
                <a:solidFill>
                  <a:prstClr val="black"/>
                </a:solidFill>
                <a:latin typeface="Consolas"/>
              </a:rPr>
            </a:br>
            <a:endParaRPr lang="en-US" dirty="0" smtClean="0">
              <a:solidFill>
                <a:prstClr val="black"/>
              </a:solidFill>
              <a:latin typeface="Consolas"/>
            </a:endParaRPr>
          </a:p>
          <a:p>
            <a:r>
              <a:rPr lang="en-US" dirty="0" err="1" smtClean="0">
                <a:solidFill>
                  <a:prstClr val="black"/>
                </a:solidFill>
                <a:latin typeface="Consolas"/>
              </a:rPr>
              <a:t>queueClient.BeginReceive</a:t>
            </a:r>
            <a:r>
              <a:rPr lang="en-US" dirty="0" smtClean="0">
                <a:solidFill>
                  <a:prstClr val="black"/>
                </a:solidFill>
                <a:latin typeface="Consolas"/>
              </a:rPr>
              <a:t>(</a:t>
            </a:r>
            <a:r>
              <a:rPr lang="en-US" dirty="0" err="1" smtClean="0">
                <a:solidFill>
                  <a:prstClr val="black"/>
                </a:solidFill>
                <a:latin typeface="Consolas"/>
              </a:rPr>
              <a:t>TimeSpan.FromMinutes</a:t>
            </a:r>
            <a:r>
              <a:rPr lang="en-US" dirty="0" smtClean="0">
                <a:solidFill>
                  <a:prstClr val="black"/>
                </a:solidFill>
                <a:latin typeface="Consolas"/>
              </a:rPr>
              <a:t>(1), </a:t>
            </a:r>
            <a:r>
              <a:rPr lang="en-US" dirty="0" err="1" smtClean="0">
                <a:solidFill>
                  <a:prstClr val="black"/>
                </a:solidFill>
                <a:latin typeface="Consolas"/>
              </a:rPr>
              <a:t>DoneReceiving</a:t>
            </a:r>
            <a:r>
              <a:rPr lang="en-US" dirty="0" smtClean="0">
                <a:solidFill>
                  <a:prstClr val="black"/>
                </a:solidFill>
                <a:latin typeface="Consolas"/>
              </a:rPr>
              <a:t>, </a:t>
            </a:r>
            <a:r>
              <a:rPr lang="en-US" dirty="0" err="1" smtClean="0">
                <a:solidFill>
                  <a:prstClr val="black"/>
                </a:solidFill>
                <a:latin typeface="Consolas"/>
              </a:rPr>
              <a:t>queueClient</a:t>
            </a:r>
            <a:r>
              <a:rPr lang="en-US" dirty="0" smtClean="0">
                <a:solidFill>
                  <a:prstClr val="black"/>
                </a:solidFill>
                <a:latin typeface="Consolas"/>
              </a:rPr>
              <a:t>);</a:t>
            </a:r>
            <a:endParaRPr lang="en-US" dirty="0">
              <a:solidFill>
                <a:prstClr val="black"/>
              </a:solidFill>
              <a:latin typeface="Consolas"/>
            </a:endParaRPr>
          </a:p>
          <a:p>
            <a:r>
              <a:rPr lang="en-US" dirty="0" smtClean="0">
                <a:solidFill>
                  <a:srgbClr val="0000FF"/>
                </a:solidFill>
                <a:latin typeface="Consolas"/>
              </a:rPr>
              <a:t/>
            </a:r>
            <a:br>
              <a:rPr lang="en-US" dirty="0" smtClean="0">
                <a:solidFill>
                  <a:srgbClr val="0000FF"/>
                </a:solidFill>
                <a:latin typeface="Consolas"/>
              </a:rPr>
            </a:br>
            <a:r>
              <a:rPr lang="en-US" dirty="0" smtClean="0">
                <a:solidFill>
                  <a:srgbClr val="0000FF"/>
                </a:solidFill>
                <a:latin typeface="Consolas"/>
              </a:rPr>
              <a:t>void</a:t>
            </a:r>
            <a:r>
              <a:rPr lang="en-US" dirty="0" smtClean="0">
                <a:solidFill>
                  <a:prstClr val="black"/>
                </a:solidFill>
                <a:latin typeface="Consolas"/>
              </a:rPr>
              <a:t> </a:t>
            </a:r>
            <a:r>
              <a:rPr lang="en-US" dirty="0" err="1" smtClean="0">
                <a:solidFill>
                  <a:prstClr val="black"/>
                </a:solidFill>
                <a:latin typeface="Consolas"/>
              </a:rPr>
              <a:t>DoneReceiving</a:t>
            </a:r>
            <a:r>
              <a:rPr lang="en-US" dirty="0" smtClean="0">
                <a:solidFill>
                  <a:prstClr val="black"/>
                </a:solidFill>
                <a:latin typeface="Consolas"/>
              </a:rPr>
              <a:t>(</a:t>
            </a:r>
            <a:r>
              <a:rPr lang="en-US" dirty="0" err="1" smtClean="0">
                <a:solidFill>
                  <a:srgbClr val="2B91AF"/>
                </a:solidFill>
                <a:latin typeface="Consolas"/>
              </a:rPr>
              <a:t>IAsyncResult</a:t>
            </a:r>
            <a:r>
              <a:rPr lang="en-US" dirty="0" smtClean="0">
                <a:solidFill>
                  <a:prstClr val="black"/>
                </a:solidFill>
                <a:latin typeface="Consolas"/>
              </a:rPr>
              <a:t> </a:t>
            </a:r>
            <a:r>
              <a:rPr lang="en-US" dirty="0" err="1">
                <a:solidFill>
                  <a:prstClr val="black"/>
                </a:solidFill>
                <a:latin typeface="Consolas"/>
              </a:rPr>
              <a:t>ar</a:t>
            </a:r>
            <a:r>
              <a:rPr lang="en-US" dirty="0">
                <a:solidFill>
                  <a:prstClr val="black"/>
                </a:solidFill>
                <a:latin typeface="Consolas"/>
              </a:rPr>
              <a:t>)</a:t>
            </a:r>
          </a:p>
          <a:p>
            <a:r>
              <a:rPr lang="en-US" dirty="0" smtClean="0">
                <a:solidFill>
                  <a:prstClr val="black"/>
                </a:solidFill>
                <a:latin typeface="Consolas"/>
              </a:rPr>
              <a:t>{</a:t>
            </a:r>
            <a:endParaRPr lang="en-US" dirty="0">
              <a:solidFill>
                <a:prstClr val="black"/>
              </a:solidFill>
              <a:latin typeface="Consolas"/>
            </a:endParaRPr>
          </a:p>
          <a:p>
            <a:r>
              <a:rPr lang="en-US" dirty="0" smtClean="0">
                <a:solidFill>
                  <a:prstClr val="black"/>
                </a:solidFill>
                <a:latin typeface="Consolas"/>
              </a:rPr>
              <a:t>   </a:t>
            </a:r>
            <a:r>
              <a:rPr lang="en-US" dirty="0" err="1">
                <a:solidFill>
                  <a:srgbClr val="0000FF"/>
                </a:solidFill>
                <a:latin typeface="Consolas"/>
              </a:rPr>
              <a:t>var</a:t>
            </a:r>
            <a:r>
              <a:rPr lang="en-US" dirty="0">
                <a:solidFill>
                  <a:prstClr val="black"/>
                </a:solidFill>
                <a:latin typeface="Consolas"/>
              </a:rPr>
              <a:t> </a:t>
            </a:r>
            <a:r>
              <a:rPr lang="en-US" dirty="0" err="1">
                <a:solidFill>
                  <a:prstClr val="black"/>
                </a:solidFill>
                <a:latin typeface="Consolas"/>
              </a:rPr>
              <a:t>queueClient</a:t>
            </a:r>
            <a:r>
              <a:rPr lang="en-US" dirty="0">
                <a:solidFill>
                  <a:prstClr val="black"/>
                </a:solidFill>
                <a:latin typeface="Consolas"/>
              </a:rPr>
              <a:t> = (</a:t>
            </a:r>
            <a:r>
              <a:rPr lang="en-US" dirty="0" err="1">
                <a:solidFill>
                  <a:srgbClr val="2B91AF"/>
                </a:solidFill>
                <a:latin typeface="Consolas"/>
              </a:rPr>
              <a:t>QueueClient</a:t>
            </a:r>
            <a:r>
              <a:rPr lang="en-US" dirty="0">
                <a:solidFill>
                  <a:prstClr val="black"/>
                </a:solidFill>
                <a:latin typeface="Consolas"/>
              </a:rPr>
              <a:t>)</a:t>
            </a:r>
            <a:r>
              <a:rPr lang="en-US" dirty="0" err="1">
                <a:solidFill>
                  <a:prstClr val="black"/>
                </a:solidFill>
                <a:latin typeface="Consolas"/>
              </a:rPr>
              <a:t>ar.AsyncState</a:t>
            </a:r>
            <a:r>
              <a:rPr lang="en-US" dirty="0">
                <a:solidFill>
                  <a:prstClr val="black"/>
                </a:solidFill>
                <a:latin typeface="Consolas"/>
              </a:rPr>
              <a:t>;</a:t>
            </a:r>
          </a:p>
          <a:p>
            <a:r>
              <a:rPr lang="en-US" dirty="0" smtClean="0">
                <a:solidFill>
                  <a:prstClr val="black"/>
                </a:solidFill>
                <a:latin typeface="Consolas"/>
              </a:rPr>
              <a:t>   </a:t>
            </a:r>
            <a:r>
              <a:rPr lang="en-US" dirty="0" err="1">
                <a:solidFill>
                  <a:srgbClr val="0000FF"/>
                </a:solidFill>
                <a:latin typeface="Consolas"/>
              </a:rPr>
              <a:t>var</a:t>
            </a:r>
            <a:r>
              <a:rPr lang="en-US" dirty="0">
                <a:solidFill>
                  <a:prstClr val="black"/>
                </a:solidFill>
                <a:latin typeface="Consolas"/>
              </a:rPr>
              <a:t> message = </a:t>
            </a:r>
            <a:r>
              <a:rPr lang="en-US" dirty="0" err="1" smtClean="0">
                <a:solidFill>
                  <a:prstClr val="black"/>
                </a:solidFill>
                <a:latin typeface="Consolas"/>
              </a:rPr>
              <a:t>queueClient.EndReceive</a:t>
            </a:r>
            <a:r>
              <a:rPr lang="en-US" dirty="0" smtClean="0">
                <a:solidFill>
                  <a:prstClr val="black"/>
                </a:solidFill>
                <a:latin typeface="Consolas"/>
              </a:rPr>
              <a:t>(</a:t>
            </a:r>
            <a:r>
              <a:rPr lang="en-US" dirty="0" err="1" smtClean="0">
                <a:solidFill>
                  <a:prstClr val="black"/>
                </a:solidFill>
                <a:latin typeface="Consolas"/>
              </a:rPr>
              <a:t>ar</a:t>
            </a:r>
            <a:r>
              <a:rPr lang="en-US" dirty="0">
                <a:solidFill>
                  <a:prstClr val="black"/>
                </a:solidFill>
                <a:latin typeface="Consolas"/>
              </a:rPr>
              <a:t>);</a:t>
            </a:r>
          </a:p>
          <a:p>
            <a:r>
              <a:rPr lang="en-US" dirty="0" smtClean="0">
                <a:solidFill>
                  <a:prstClr val="black"/>
                </a:solidFill>
                <a:latin typeface="Consolas"/>
              </a:rPr>
              <a:t>   if </a:t>
            </a:r>
            <a:r>
              <a:rPr lang="en-US" dirty="0">
                <a:solidFill>
                  <a:prstClr val="black"/>
                </a:solidFill>
                <a:latin typeface="Consolas"/>
              </a:rPr>
              <a:t>( message != null ) </a:t>
            </a:r>
            <a:br>
              <a:rPr lang="en-US" dirty="0">
                <a:solidFill>
                  <a:prstClr val="black"/>
                </a:solidFill>
                <a:latin typeface="Consolas"/>
              </a:rPr>
            </a:br>
            <a:r>
              <a:rPr lang="en-US" dirty="0" smtClean="0">
                <a:solidFill>
                  <a:prstClr val="black"/>
                </a:solidFill>
                <a:latin typeface="Consolas"/>
              </a:rPr>
              <a:t>   { </a:t>
            </a:r>
            <a:r>
              <a:rPr lang="en-US" dirty="0">
                <a:solidFill>
                  <a:prstClr val="black"/>
                </a:solidFill>
                <a:latin typeface="Consolas"/>
              </a:rPr>
              <a:t/>
            </a:r>
            <a:br>
              <a:rPr lang="en-US" dirty="0">
                <a:solidFill>
                  <a:prstClr val="black"/>
                </a:solidFill>
                <a:latin typeface="Consolas"/>
              </a:rPr>
            </a:br>
            <a:r>
              <a:rPr lang="en-US" dirty="0">
                <a:solidFill>
                  <a:prstClr val="black"/>
                </a:solidFill>
                <a:latin typeface="Consolas"/>
              </a:rPr>
              <a:t>   </a:t>
            </a:r>
            <a:r>
              <a:rPr lang="en-US" dirty="0" smtClean="0">
                <a:solidFill>
                  <a:prstClr val="black"/>
                </a:solidFill>
                <a:latin typeface="Consolas"/>
              </a:rPr>
              <a:t>   …</a:t>
            </a:r>
            <a:endParaRPr lang="en-US" dirty="0">
              <a:solidFill>
                <a:prstClr val="black"/>
              </a:solidFill>
              <a:latin typeface="Consolas"/>
            </a:endParaRPr>
          </a:p>
          <a:p>
            <a:endParaRPr lang="en-US" dirty="0">
              <a:solidFill>
                <a:prstClr val="black"/>
              </a:solidFill>
              <a:latin typeface="Consolas"/>
            </a:endParaRPr>
          </a:p>
        </p:txBody>
      </p:sp>
      <p:cxnSp>
        <p:nvCxnSpPr>
          <p:cNvPr id="7" name="Straight Connector 6"/>
          <p:cNvCxnSpPr/>
          <p:nvPr/>
        </p:nvCxnSpPr>
        <p:spPr>
          <a:xfrm>
            <a:off x="271669" y="4201076"/>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1671" y="6616367"/>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357093" y="2703468"/>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10" name="TextBox 9"/>
          <p:cNvSpPr txBox="1"/>
          <p:nvPr/>
        </p:nvSpPr>
        <p:spPr>
          <a:xfrm>
            <a:off x="11357093" y="5175087"/>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sp>
        <p:nvSpPr>
          <p:cNvPr id="13" name="TextBox 12"/>
          <p:cNvSpPr txBox="1"/>
          <p:nvPr/>
        </p:nvSpPr>
        <p:spPr>
          <a:xfrm>
            <a:off x="492608" y="954160"/>
            <a:ext cx="11328332" cy="738664"/>
          </a:xfrm>
          <a:prstGeom prst="rect">
            <a:avLst/>
          </a:prstGeom>
          <a:noFill/>
        </p:spPr>
        <p:txBody>
          <a:bodyPr wrap="square" lIns="0" tIns="0" rIns="0" bIns="0" rtlCol="0">
            <a:spAutoFit/>
          </a:bodyPr>
          <a:lstStyle/>
          <a:p>
            <a:r>
              <a:rPr lang="en-US" sz="2400" dirty="0" smtClean="0">
                <a:gradFill>
                  <a:gsLst>
                    <a:gs pos="417">
                      <a:srgbClr val="000000"/>
                    </a:gs>
                    <a:gs pos="100000">
                      <a:srgbClr val="000000"/>
                    </a:gs>
                  </a:gsLst>
                  <a:lin ang="5400000" scaled="0"/>
                </a:gradFill>
              </a:rPr>
              <a:t>Destructive receives remove the messages from the queue as it is being taken from the broker. Higher throughput than Peek/Lock, but risk of message loss.</a:t>
            </a:r>
          </a:p>
        </p:txBody>
      </p:sp>
    </p:spTree>
    <p:extLst>
      <p:ext uri="{BB962C8B-B14F-4D97-AF65-F5344CB8AC3E}">
        <p14:creationId xmlns:p14="http://schemas.microsoft.com/office/powerpoint/2010/main" val="3072017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Messages (Peek/Lock)</a:t>
            </a:r>
            <a:endParaRPr lang="en-US" dirty="0"/>
          </a:p>
        </p:txBody>
      </p:sp>
      <p:sp>
        <p:nvSpPr>
          <p:cNvPr id="4" name="Text Placeholder 4"/>
          <p:cNvSpPr txBox="1">
            <a:spLocks/>
          </p:cNvSpPr>
          <p:nvPr/>
        </p:nvSpPr>
        <p:spPr>
          <a:xfrm>
            <a:off x="519115" y="1865245"/>
            <a:ext cx="11149012" cy="4615067"/>
          </a:xfrm>
          <a:prstGeom prst="rect">
            <a:avLst/>
          </a:prstGeom>
        </p:spPr>
        <p:txBody>
          <a:bodyPr lIns="121899" tIns="60949" rIns="121899" bIns="60949"/>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smtClean="0">
              <a:solidFill>
                <a:srgbClr val="0000FF"/>
              </a:solidFill>
              <a:latin typeface="Consolas"/>
            </a:endParaRPr>
          </a:p>
          <a:p>
            <a:r>
              <a:rPr lang="en-US" dirty="0" err="1" smtClean="0">
                <a:solidFill>
                  <a:srgbClr val="0000FF"/>
                </a:solidFill>
                <a:latin typeface="Consolas"/>
              </a:rPr>
              <a:t>var</a:t>
            </a:r>
            <a:r>
              <a:rPr lang="en-US" dirty="0" smtClean="0">
                <a:solidFill>
                  <a:prstClr val="black"/>
                </a:solidFill>
                <a:latin typeface="Consolas"/>
              </a:rPr>
              <a:t> </a:t>
            </a:r>
            <a:r>
              <a:rPr lang="en-US" dirty="0" err="1">
                <a:solidFill>
                  <a:prstClr val="black"/>
                </a:solidFill>
                <a:latin typeface="Consolas"/>
              </a:rPr>
              <a:t>queueClient</a:t>
            </a:r>
            <a:r>
              <a:rPr lang="en-US" dirty="0">
                <a:solidFill>
                  <a:prstClr val="black"/>
                </a:solidFill>
                <a:latin typeface="Consolas"/>
              </a:rPr>
              <a:t> = </a:t>
            </a:r>
            <a:r>
              <a:rPr lang="en-US" dirty="0" smtClean="0">
                <a:solidFill>
                  <a:prstClr val="black"/>
                </a:solidFill>
                <a:latin typeface="Consolas"/>
              </a:rPr>
              <a:t/>
            </a:r>
            <a:br>
              <a:rPr lang="en-US" dirty="0" smtClean="0">
                <a:solidFill>
                  <a:prstClr val="black"/>
                </a:solidFill>
                <a:latin typeface="Consolas"/>
              </a:rPr>
            </a:br>
            <a:r>
              <a:rPr lang="en-US" dirty="0" smtClean="0">
                <a:solidFill>
                  <a:prstClr val="black"/>
                </a:solidFill>
                <a:latin typeface="Consolas"/>
              </a:rPr>
              <a:t>    </a:t>
            </a:r>
            <a:r>
              <a:rPr lang="en-US" b="1" dirty="0" err="1" smtClean="0">
                <a:solidFill>
                  <a:prstClr val="black"/>
                </a:solidFill>
                <a:latin typeface="Consolas"/>
              </a:rPr>
              <a:t>factory</a:t>
            </a:r>
            <a:r>
              <a:rPr lang="en-US" dirty="0" err="1" smtClean="0">
                <a:solidFill>
                  <a:prstClr val="black"/>
                </a:solidFill>
                <a:latin typeface="Consolas"/>
              </a:rPr>
              <a:t>.CreateQueueClient</a:t>
            </a:r>
            <a:r>
              <a:rPr lang="en-US" dirty="0" smtClean="0">
                <a:solidFill>
                  <a:prstClr val="black"/>
                </a:solidFill>
                <a:latin typeface="Consolas"/>
              </a:rPr>
              <a:t>(</a:t>
            </a:r>
            <a:r>
              <a:rPr lang="en-US" dirty="0" err="1" smtClean="0">
                <a:solidFill>
                  <a:prstClr val="black"/>
                </a:solidFill>
                <a:latin typeface="Consolas"/>
              </a:rPr>
              <a:t>queueName</a:t>
            </a:r>
            <a:r>
              <a:rPr lang="en-US" dirty="0" smtClean="0">
                <a:solidFill>
                  <a:prstClr val="black"/>
                </a:solidFill>
                <a:latin typeface="Consolas"/>
              </a:rPr>
              <a:t>, </a:t>
            </a:r>
            <a:r>
              <a:rPr lang="en-US" b="1" dirty="0" err="1" smtClean="0">
                <a:solidFill>
                  <a:srgbClr val="2B91AF"/>
                </a:solidFill>
                <a:latin typeface="Consolas"/>
              </a:rPr>
              <a:t>ReceiveMode</a:t>
            </a:r>
            <a:r>
              <a:rPr lang="en-US" b="1" dirty="0" err="1" smtClean="0">
                <a:solidFill>
                  <a:prstClr val="black"/>
                </a:solidFill>
                <a:latin typeface="Consolas"/>
              </a:rPr>
              <a:t>.PeekLock</a:t>
            </a:r>
            <a:r>
              <a:rPr lang="en-US" dirty="0" smtClean="0">
                <a:solidFill>
                  <a:prstClr val="black"/>
                </a:solidFill>
                <a:latin typeface="Consolas"/>
              </a:rPr>
              <a:t>);</a:t>
            </a:r>
            <a:br>
              <a:rPr lang="en-US" dirty="0" smtClean="0">
                <a:solidFill>
                  <a:prstClr val="black"/>
                </a:solidFill>
                <a:latin typeface="Consolas"/>
              </a:rPr>
            </a:br>
            <a:endParaRPr lang="en-US" dirty="0" smtClean="0">
              <a:solidFill>
                <a:prstClr val="black"/>
              </a:solidFill>
              <a:latin typeface="Consolas"/>
            </a:endParaRPr>
          </a:p>
          <a:p>
            <a:r>
              <a:rPr lang="en-US" dirty="0" err="1" smtClean="0">
                <a:solidFill>
                  <a:srgbClr val="0000FF"/>
                </a:solidFill>
                <a:latin typeface="Consolas"/>
              </a:rPr>
              <a:t>var</a:t>
            </a:r>
            <a:r>
              <a:rPr lang="en-US" dirty="0" smtClean="0">
                <a:solidFill>
                  <a:prstClr val="black"/>
                </a:solidFill>
                <a:latin typeface="Consolas"/>
              </a:rPr>
              <a:t> message = </a:t>
            </a:r>
            <a:r>
              <a:rPr lang="en-US" dirty="0" err="1" smtClean="0">
                <a:solidFill>
                  <a:prstClr val="black"/>
                </a:solidFill>
                <a:latin typeface="Consolas"/>
              </a:rPr>
              <a:t>queueClient.Receive</a:t>
            </a:r>
            <a:r>
              <a:rPr lang="en-US" dirty="0" smtClean="0">
                <a:solidFill>
                  <a:prstClr val="black"/>
                </a:solidFill>
                <a:latin typeface="Consolas"/>
              </a:rPr>
              <a:t>(</a:t>
            </a:r>
            <a:r>
              <a:rPr lang="en-US" dirty="0" err="1" smtClean="0">
                <a:solidFill>
                  <a:prstClr val="black"/>
                </a:solidFill>
                <a:latin typeface="Consolas"/>
              </a:rPr>
              <a:t>TimeSpan.FromMinutes</a:t>
            </a:r>
            <a:r>
              <a:rPr lang="en-US" dirty="0" smtClean="0">
                <a:solidFill>
                  <a:prstClr val="black"/>
                </a:solidFill>
                <a:latin typeface="Consolas"/>
              </a:rPr>
              <a:t>(1));</a:t>
            </a:r>
            <a:br>
              <a:rPr lang="en-US" dirty="0" smtClean="0">
                <a:solidFill>
                  <a:prstClr val="black"/>
                </a:solidFill>
                <a:latin typeface="Consolas"/>
              </a:rPr>
            </a:br>
            <a:r>
              <a:rPr lang="en-US" dirty="0" smtClean="0">
                <a:solidFill>
                  <a:prstClr val="black"/>
                </a:solidFill>
                <a:latin typeface="Consolas"/>
              </a:rPr>
              <a:t>if ( message != null ) </a:t>
            </a:r>
            <a:br>
              <a:rPr lang="en-US" dirty="0" smtClean="0">
                <a:solidFill>
                  <a:prstClr val="black"/>
                </a:solidFill>
                <a:latin typeface="Consolas"/>
              </a:rPr>
            </a:br>
            <a:r>
              <a:rPr lang="en-US" dirty="0" smtClean="0">
                <a:solidFill>
                  <a:prstClr val="black"/>
                </a:solidFill>
                <a:latin typeface="Consolas"/>
              </a:rPr>
              <a:t>{</a:t>
            </a:r>
            <a:br>
              <a:rPr lang="en-US" dirty="0" smtClean="0">
                <a:solidFill>
                  <a:prstClr val="black"/>
                </a:solidFill>
                <a:latin typeface="Consolas"/>
              </a:rPr>
            </a:br>
            <a:r>
              <a:rPr lang="en-US" dirty="0" smtClean="0">
                <a:solidFill>
                  <a:prstClr val="black"/>
                </a:solidFill>
                <a:latin typeface="Consolas"/>
              </a:rPr>
              <a:t>    </a:t>
            </a:r>
            <a:r>
              <a:rPr lang="en-US" dirty="0" smtClean="0">
                <a:solidFill>
                  <a:srgbClr val="0000FF"/>
                </a:solidFill>
                <a:latin typeface="Consolas"/>
              </a:rPr>
              <a:t>try</a:t>
            </a:r>
            <a:endParaRPr lang="en-US" dirty="0">
              <a:solidFill>
                <a:prstClr val="black"/>
              </a:solidFill>
              <a:latin typeface="Consolas"/>
            </a:endParaRPr>
          </a:p>
          <a:p>
            <a:r>
              <a:rPr lang="en-US" dirty="0">
                <a:solidFill>
                  <a:prstClr val="black"/>
                </a:solidFill>
                <a:latin typeface="Consolas"/>
              </a:rPr>
              <a:t>    </a:t>
            </a:r>
            <a:r>
              <a:rPr lang="en-US" dirty="0" smtClean="0">
                <a:solidFill>
                  <a:prstClr val="black"/>
                </a:solidFill>
                <a:latin typeface="Consolas"/>
              </a:rPr>
              <a:t>{</a:t>
            </a:r>
            <a:br>
              <a:rPr lang="en-US" dirty="0" smtClean="0">
                <a:solidFill>
                  <a:prstClr val="black"/>
                </a:solidFill>
                <a:latin typeface="Consolas"/>
              </a:rPr>
            </a:br>
            <a:r>
              <a:rPr lang="en-US" dirty="0" smtClean="0">
                <a:solidFill>
                  <a:prstClr val="black"/>
                </a:solidFill>
                <a:latin typeface="Consolas"/>
              </a:rPr>
              <a:t>        .. processing work ..</a:t>
            </a:r>
            <a:endParaRPr lang="en-US" dirty="0">
              <a:solidFill>
                <a:prstClr val="black"/>
              </a:solidFill>
              <a:latin typeface="Consolas"/>
            </a:endParaRPr>
          </a:p>
          <a:p>
            <a:r>
              <a:rPr lang="en-US" dirty="0" smtClean="0">
                <a:solidFill>
                  <a:prstClr val="black"/>
                </a:solidFill>
                <a:latin typeface="Consolas"/>
              </a:rPr>
              <a:t>        </a:t>
            </a:r>
            <a:r>
              <a:rPr lang="en-US" dirty="0" err="1">
                <a:solidFill>
                  <a:prstClr val="black"/>
                </a:solidFill>
                <a:latin typeface="Consolas"/>
              </a:rPr>
              <a:t>message.Complete</a:t>
            </a:r>
            <a:r>
              <a:rPr lang="en-US" dirty="0">
                <a:solidFill>
                  <a:prstClr val="black"/>
                </a:solidFill>
                <a:latin typeface="Consolas"/>
              </a:rPr>
              <a:t>();</a:t>
            </a:r>
          </a:p>
          <a:p>
            <a:r>
              <a:rPr lang="en-US" dirty="0" smtClean="0">
                <a:solidFill>
                  <a:prstClr val="black"/>
                </a:solidFill>
                <a:latin typeface="Consolas"/>
              </a:rPr>
              <a:t>    </a:t>
            </a:r>
            <a:r>
              <a:rPr lang="en-US" dirty="0">
                <a:solidFill>
                  <a:prstClr val="black"/>
                </a:solidFill>
                <a:latin typeface="Consolas"/>
              </a:rPr>
              <a:t>}</a:t>
            </a:r>
          </a:p>
          <a:p>
            <a:r>
              <a:rPr lang="en-US" dirty="0" smtClean="0">
                <a:solidFill>
                  <a:prstClr val="black"/>
                </a:solidFill>
                <a:latin typeface="Consolas"/>
              </a:rPr>
              <a:t>    </a:t>
            </a:r>
            <a:r>
              <a:rPr lang="en-US" dirty="0">
                <a:solidFill>
                  <a:srgbClr val="0000FF"/>
                </a:solidFill>
                <a:latin typeface="Consolas"/>
              </a:rPr>
              <a:t>catch</a:t>
            </a:r>
            <a:endParaRPr lang="en-US" dirty="0">
              <a:solidFill>
                <a:prstClr val="black"/>
              </a:solidFill>
              <a:latin typeface="Consolas"/>
            </a:endParaRPr>
          </a:p>
          <a:p>
            <a:r>
              <a:rPr lang="en-US" dirty="0" smtClean="0">
                <a:solidFill>
                  <a:prstClr val="black"/>
                </a:solidFill>
                <a:latin typeface="Consolas"/>
              </a:rPr>
              <a:t>    </a:t>
            </a:r>
            <a:r>
              <a:rPr lang="en-US" dirty="0">
                <a:solidFill>
                  <a:prstClr val="black"/>
                </a:solidFill>
                <a:latin typeface="Consolas"/>
              </a:rPr>
              <a:t>{</a:t>
            </a:r>
          </a:p>
          <a:p>
            <a:r>
              <a:rPr lang="en-US" dirty="0" smtClean="0">
                <a:solidFill>
                  <a:prstClr val="black"/>
                </a:solidFill>
                <a:latin typeface="Consolas"/>
              </a:rPr>
              <a:t>        </a:t>
            </a:r>
            <a:r>
              <a:rPr lang="en-US" dirty="0" err="1">
                <a:solidFill>
                  <a:prstClr val="black"/>
                </a:solidFill>
                <a:latin typeface="Consolas"/>
              </a:rPr>
              <a:t>message.Abandon</a:t>
            </a:r>
            <a:r>
              <a:rPr lang="en-US" dirty="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a:t>
            </a:r>
            <a:r>
              <a:rPr lang="en-US" dirty="0">
                <a:solidFill>
                  <a:srgbClr val="0000FF"/>
                </a:solidFill>
                <a:latin typeface="Consolas"/>
              </a:rPr>
              <a:t>throw</a:t>
            </a:r>
            <a:r>
              <a:rPr lang="en-US" dirty="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a:t>
            </a:r>
            <a:endParaRPr lang="en-US" dirty="0">
              <a:solidFill>
                <a:prstClr val="black"/>
              </a:solidFill>
              <a:latin typeface="Consolas"/>
            </a:endParaRPr>
          </a:p>
        </p:txBody>
      </p:sp>
      <p:cxnSp>
        <p:nvCxnSpPr>
          <p:cNvPr id="8" name="Straight Connector 7"/>
          <p:cNvCxnSpPr/>
          <p:nvPr/>
        </p:nvCxnSpPr>
        <p:spPr>
          <a:xfrm>
            <a:off x="271671" y="6616367"/>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357093" y="3941945"/>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13" name="TextBox 12"/>
          <p:cNvSpPr txBox="1"/>
          <p:nvPr/>
        </p:nvSpPr>
        <p:spPr>
          <a:xfrm>
            <a:off x="492608" y="954160"/>
            <a:ext cx="11328332" cy="738664"/>
          </a:xfrm>
          <a:prstGeom prst="rect">
            <a:avLst/>
          </a:prstGeom>
          <a:noFill/>
        </p:spPr>
        <p:txBody>
          <a:bodyPr wrap="square" lIns="0" tIns="0" rIns="0" bIns="0" rtlCol="0">
            <a:spAutoFit/>
          </a:bodyPr>
          <a:lstStyle/>
          <a:p>
            <a:r>
              <a:rPr lang="en-US" sz="2400" dirty="0" smtClean="0">
                <a:gradFill>
                  <a:gsLst>
                    <a:gs pos="417">
                      <a:srgbClr val="000000"/>
                    </a:gs>
                    <a:gs pos="100000">
                      <a:srgbClr val="000000"/>
                    </a:gs>
                  </a:gsLst>
                  <a:lin ang="5400000" scaled="0"/>
                </a:gradFill>
              </a:rPr>
              <a:t>Peek/lock returns messages that have been locked on the queue in the broker. Locked messages are invisible. Complete() deletes them, Abandon() puts them back.</a:t>
            </a:r>
          </a:p>
        </p:txBody>
      </p:sp>
    </p:spTree>
    <p:extLst>
      <p:ext uri="{BB962C8B-B14F-4D97-AF65-F5344CB8AC3E}">
        <p14:creationId xmlns:p14="http://schemas.microsoft.com/office/powerpoint/2010/main" val="1812327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Queue Patterns</a:t>
            </a:r>
            <a:endParaRPr lang="en-US" dirty="0"/>
          </a:p>
        </p:txBody>
      </p:sp>
      <p:sp>
        <p:nvSpPr>
          <p:cNvPr id="6" name="Text Placeholder 5"/>
          <p:cNvSpPr>
            <a:spLocks noGrp="1"/>
          </p:cNvSpPr>
          <p:nvPr>
            <p:ph type="body" sz="quarter" idx="10"/>
          </p:nvPr>
        </p:nvSpPr>
        <p:spPr>
          <a:xfrm>
            <a:off x="591830" y="2948355"/>
            <a:ext cx="11149013" cy="3484031"/>
          </a:xfrm>
        </p:spPr>
        <p:txBody>
          <a:bodyPr/>
          <a:lstStyle/>
          <a:p>
            <a:r>
              <a:rPr lang="en-US" dirty="0" smtClean="0"/>
              <a:t>Load Leveling</a:t>
            </a:r>
          </a:p>
          <a:p>
            <a:pPr lvl="1"/>
            <a:r>
              <a:rPr lang="en-US" dirty="0" smtClean="0"/>
              <a:t>Receiver receives and processes at its own pace. Can never be overloaded. Can add receivers as queue length grows, reduce receiver if queue length is low or zero. Gracefully handles traffic spikes by never stressing out the backend.</a:t>
            </a:r>
          </a:p>
          <a:p>
            <a:r>
              <a:rPr lang="en-US" dirty="0" smtClean="0"/>
              <a:t>Offline/Batch</a:t>
            </a:r>
          </a:p>
          <a:p>
            <a:pPr lvl="1"/>
            <a:r>
              <a:rPr lang="en-US" dirty="0" smtClean="0"/>
              <a:t>Allows taking the receiver offline for servicing or other reasons. Requests are buffered up until the receiver is available again.</a:t>
            </a:r>
            <a:endParaRPr lang="en-US" dirty="0"/>
          </a:p>
        </p:txBody>
      </p:sp>
      <p:sp>
        <p:nvSpPr>
          <p:cNvPr id="7" name="Rectangle 6"/>
          <p:cNvSpPr/>
          <p:nvPr/>
        </p:nvSpPr>
        <p:spPr bwMode="auto">
          <a:xfrm>
            <a:off x="4548556" y="1166448"/>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solidFill>
                <a:srgbClr val="FFFFFF"/>
              </a:solidFill>
            </a:endParaRPr>
          </a:p>
        </p:txBody>
      </p:sp>
      <p:sp>
        <p:nvSpPr>
          <p:cNvPr id="8" name="Oval 7"/>
          <p:cNvSpPr/>
          <p:nvPr/>
        </p:nvSpPr>
        <p:spPr bwMode="auto">
          <a:xfrm>
            <a:off x="480647" y="1230925"/>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9" name="Oval 8"/>
          <p:cNvSpPr/>
          <p:nvPr/>
        </p:nvSpPr>
        <p:spPr bwMode="auto">
          <a:xfrm>
            <a:off x="9917722" y="1230925"/>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10" name="Straight Arrow Connector 9"/>
          <p:cNvCxnSpPr>
            <a:stCxn id="8" idx="6"/>
            <a:endCxn id="7" idx="1"/>
          </p:cNvCxnSpPr>
          <p:nvPr/>
        </p:nvCxnSpPr>
        <p:spPr>
          <a:xfrm>
            <a:off x="1488831" y="1693987"/>
            <a:ext cx="30597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lowchart: Magnetic Disk 10"/>
          <p:cNvSpPr/>
          <p:nvPr/>
        </p:nvSpPr>
        <p:spPr bwMode="auto">
          <a:xfrm>
            <a:off x="5474676" y="2069124"/>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12" name="Straight Arrow Connector 11"/>
          <p:cNvCxnSpPr>
            <a:stCxn id="7" idx="3"/>
            <a:endCxn id="9" idx="2"/>
          </p:cNvCxnSpPr>
          <p:nvPr/>
        </p:nvCxnSpPr>
        <p:spPr>
          <a:xfrm flipV="1">
            <a:off x="7151077" y="1693988"/>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3" name="Rounded Rectangle 12"/>
          <p:cNvSpPr/>
          <p:nvPr/>
        </p:nvSpPr>
        <p:spPr bwMode="auto">
          <a:xfrm>
            <a:off x="4797668" y="1547447"/>
            <a:ext cx="204567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Queue</a:t>
            </a:r>
          </a:p>
        </p:txBody>
      </p:sp>
    </p:spTree>
    <p:extLst>
      <p:ext uri="{BB962C8B-B14F-4D97-AF65-F5344CB8AC3E}">
        <p14:creationId xmlns:p14="http://schemas.microsoft.com/office/powerpoint/2010/main" val="249684179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Consumer</a:t>
            </a:r>
            <a:endParaRPr lang="en-US" dirty="0"/>
          </a:p>
        </p:txBody>
      </p:sp>
      <p:sp>
        <p:nvSpPr>
          <p:cNvPr id="3" name="Text Placeholder 2"/>
          <p:cNvSpPr>
            <a:spLocks noGrp="1"/>
          </p:cNvSpPr>
          <p:nvPr>
            <p:ph type="body" sz="quarter" idx="10"/>
          </p:nvPr>
        </p:nvSpPr>
        <p:spPr>
          <a:xfrm>
            <a:off x="378435" y="3686909"/>
            <a:ext cx="11149013" cy="2554545"/>
          </a:xfrm>
        </p:spPr>
        <p:txBody>
          <a:bodyPr/>
          <a:lstStyle/>
          <a:p>
            <a:r>
              <a:rPr lang="en-US" dirty="0" smtClean="0"/>
              <a:t>Load Balancing</a:t>
            </a:r>
          </a:p>
          <a:p>
            <a:pPr lvl="1"/>
            <a:r>
              <a:rPr lang="en-US" dirty="0" smtClean="0"/>
              <a:t>Multiple receivers compete for messages on the same queue (or subscription). Provides automatic load balancing of work to receivers volunteering for jobs.</a:t>
            </a:r>
          </a:p>
          <a:p>
            <a:pPr lvl="1"/>
            <a:r>
              <a:rPr lang="en-US" dirty="0" smtClean="0"/>
              <a:t>Observing the queue length allows to determine whether more receivers are required. </a:t>
            </a:r>
            <a:endParaRPr lang="en-US" dirty="0"/>
          </a:p>
        </p:txBody>
      </p:sp>
      <p:sp>
        <p:nvSpPr>
          <p:cNvPr id="4" name="Rectangle 3"/>
          <p:cNvSpPr/>
          <p:nvPr/>
        </p:nvSpPr>
        <p:spPr bwMode="auto">
          <a:xfrm>
            <a:off x="4548556" y="1647092"/>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solidFill>
                <a:srgbClr val="FFFFFF"/>
              </a:solidFill>
            </a:endParaRPr>
          </a:p>
        </p:txBody>
      </p:sp>
      <p:sp>
        <p:nvSpPr>
          <p:cNvPr id="5" name="Oval 4"/>
          <p:cNvSpPr/>
          <p:nvPr/>
        </p:nvSpPr>
        <p:spPr bwMode="auto">
          <a:xfrm>
            <a:off x="480647" y="1711569"/>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6" name="Oval 5"/>
          <p:cNvSpPr/>
          <p:nvPr/>
        </p:nvSpPr>
        <p:spPr bwMode="auto">
          <a:xfrm>
            <a:off x="9917722" y="1711568"/>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7" name="Straight Arrow Connector 6"/>
          <p:cNvCxnSpPr>
            <a:stCxn id="5" idx="6"/>
            <a:endCxn id="4" idx="1"/>
          </p:cNvCxnSpPr>
          <p:nvPr/>
        </p:nvCxnSpPr>
        <p:spPr>
          <a:xfrm>
            <a:off x="1488831" y="2174629"/>
            <a:ext cx="30597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lowchart: Magnetic Disk 7"/>
          <p:cNvSpPr/>
          <p:nvPr/>
        </p:nvSpPr>
        <p:spPr bwMode="auto">
          <a:xfrm>
            <a:off x="5474676" y="2549768"/>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9" name="Straight Arrow Connector 8"/>
          <p:cNvCxnSpPr>
            <a:stCxn id="4" idx="3"/>
            <a:endCxn id="6" idx="2"/>
          </p:cNvCxnSpPr>
          <p:nvPr/>
        </p:nvCxnSpPr>
        <p:spPr>
          <a:xfrm flipV="1">
            <a:off x="7151077" y="2174630"/>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bwMode="auto">
          <a:xfrm>
            <a:off x="4797668" y="2028090"/>
            <a:ext cx="204567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Queue</a:t>
            </a:r>
          </a:p>
        </p:txBody>
      </p:sp>
      <p:sp>
        <p:nvSpPr>
          <p:cNvPr id="11" name="Oval 10"/>
          <p:cNvSpPr/>
          <p:nvPr/>
        </p:nvSpPr>
        <p:spPr bwMode="auto">
          <a:xfrm>
            <a:off x="9917722" y="2971797"/>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sp>
        <p:nvSpPr>
          <p:cNvPr id="12" name="Oval 11"/>
          <p:cNvSpPr/>
          <p:nvPr/>
        </p:nvSpPr>
        <p:spPr bwMode="auto">
          <a:xfrm>
            <a:off x="9917719" y="480644"/>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13" name="Straight Arrow Connector 12"/>
          <p:cNvCxnSpPr>
            <a:stCxn id="4" idx="3"/>
            <a:endCxn id="12" idx="2"/>
          </p:cNvCxnSpPr>
          <p:nvPr/>
        </p:nvCxnSpPr>
        <p:spPr>
          <a:xfrm flipV="1">
            <a:off x="7151078" y="943704"/>
            <a:ext cx="2766643" cy="1230925"/>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4" idx="3"/>
            <a:endCxn id="11" idx="2"/>
          </p:cNvCxnSpPr>
          <p:nvPr/>
        </p:nvCxnSpPr>
        <p:spPr>
          <a:xfrm>
            <a:off x="7151077" y="2174631"/>
            <a:ext cx="2766645" cy="126022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85569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Azure AppFabric Service Bus</a:t>
            </a:r>
            <a:endParaRPr lang="en-US" dirty="0"/>
          </a:p>
        </p:txBody>
      </p:sp>
      <p:grpSp>
        <p:nvGrpSpPr>
          <p:cNvPr id="46" name="Group 45"/>
          <p:cNvGrpSpPr/>
          <p:nvPr/>
        </p:nvGrpSpPr>
        <p:grpSpPr>
          <a:xfrm>
            <a:off x="8070860" y="1524003"/>
            <a:ext cx="2071117" cy="4855319"/>
            <a:chOff x="6772669" y="1524000"/>
            <a:chExt cx="2066531" cy="4855319"/>
          </a:xfrm>
        </p:grpSpPr>
        <p:sp>
          <p:nvSpPr>
            <p:cNvPr id="47" name="Rectangle 46"/>
            <p:cNvSpPr/>
            <p:nvPr/>
          </p:nvSpPr>
          <p:spPr>
            <a:xfrm>
              <a:off x="6772669" y="1524000"/>
              <a:ext cx="2066531"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Integration</a:t>
              </a:r>
            </a:p>
            <a:p>
              <a:pPr algn="ctr" defTabSz="1217249">
                <a:defRPr/>
              </a:pPr>
              <a:r>
                <a:rPr lang="en-US" kern="0" dirty="0" smtClean="0">
                  <a:solidFill>
                    <a:prstClr val="white"/>
                  </a:solidFill>
                  <a:latin typeface="Segoe Light" pitchFamily="34" charset="0"/>
                </a:rPr>
                <a:t>Routing</a:t>
              </a:r>
            </a:p>
            <a:p>
              <a:pPr algn="ctr" defTabSz="1217249">
                <a:defRPr/>
              </a:pPr>
              <a:r>
                <a:rPr lang="en-US" kern="0" dirty="0" smtClean="0">
                  <a:solidFill>
                    <a:prstClr val="white"/>
                  </a:solidFill>
                  <a:latin typeface="Segoe Light" pitchFamily="34" charset="0"/>
                </a:rPr>
                <a:t>Coordination</a:t>
              </a:r>
            </a:p>
            <a:p>
              <a:pPr algn="ctr" defTabSz="1217249">
                <a:defRPr/>
              </a:pPr>
              <a:r>
                <a:rPr lang="en-US" kern="0" dirty="0" smtClean="0">
                  <a:solidFill>
                    <a:prstClr val="white"/>
                  </a:solidFill>
                  <a:latin typeface="Segoe Light" pitchFamily="34" charset="0"/>
                </a:rPr>
                <a:t>Transformation</a:t>
              </a:r>
              <a:endParaRPr lang="en-US" kern="0" dirty="0">
                <a:solidFill>
                  <a:prstClr val="white"/>
                </a:solidFill>
                <a:latin typeface="Segoe Light" pitchFamily="34" charset="0"/>
              </a:endParaRPr>
            </a:p>
          </p:txBody>
        </p:sp>
        <p:sp>
          <p:nvSpPr>
            <p:cNvPr id="48" name="Isosceles Triangle 47"/>
            <p:cNvSpPr/>
            <p:nvPr/>
          </p:nvSpPr>
          <p:spPr>
            <a:xfrm>
              <a:off x="7554192" y="1587289"/>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49" name="Oval 48"/>
            <p:cNvSpPr/>
            <p:nvPr/>
          </p:nvSpPr>
          <p:spPr>
            <a:xfrm>
              <a:off x="6923495" y="2692505"/>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50" name="Straight Arrow Connector 49"/>
            <p:cNvCxnSpPr>
              <a:stCxn id="48" idx="3"/>
              <a:endCxn id="54" idx="0"/>
            </p:cNvCxnSpPr>
            <p:nvPr/>
          </p:nvCxnSpPr>
          <p:spPr>
            <a:xfrm>
              <a:off x="7820892" y="2120689"/>
              <a:ext cx="11494" cy="517972"/>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51" name="Straight Arrow Connector 50"/>
            <p:cNvCxnSpPr>
              <a:stCxn id="54" idx="1"/>
              <a:endCxn id="49" idx="6"/>
            </p:cNvCxnSpPr>
            <p:nvPr/>
          </p:nvCxnSpPr>
          <p:spPr>
            <a:xfrm flipH="1">
              <a:off x="7366525" y="2915752"/>
              <a:ext cx="218211" cy="5353"/>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52" name="Straight Arrow Connector 51"/>
            <p:cNvCxnSpPr>
              <a:stCxn id="54" idx="3"/>
              <a:endCxn id="53" idx="2"/>
            </p:cNvCxnSpPr>
            <p:nvPr/>
          </p:nvCxnSpPr>
          <p:spPr>
            <a:xfrm>
              <a:off x="8080036" y="2915752"/>
              <a:ext cx="230803" cy="5038"/>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53" name="Oval 52"/>
            <p:cNvSpPr/>
            <p:nvPr/>
          </p:nvSpPr>
          <p:spPr>
            <a:xfrm>
              <a:off x="8310839" y="2692190"/>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54" name="Rectangle 53"/>
            <p:cNvSpPr/>
            <p:nvPr/>
          </p:nvSpPr>
          <p:spPr>
            <a:xfrm>
              <a:off x="7584736" y="2638661"/>
              <a:ext cx="495300" cy="554182"/>
            </a:xfrm>
            <a:prstGeom prst="rect">
              <a:avLst/>
            </a:prstGeom>
            <a:noFill/>
            <a:ln w="25400" cap="flat" cmpd="sng" algn="ctr">
              <a:solidFill>
                <a:srgbClr val="9BBB59"/>
              </a:solidFill>
              <a:prstDash val="solid"/>
            </a:ln>
            <a:effectLst/>
          </p:spPr>
          <p:txBody>
            <a:bodyPr rtlCol="0" anchor="ctr"/>
            <a:lstStyle/>
            <a:p>
              <a:pPr algn="ctr" defTabSz="1217249">
                <a:defRPr/>
              </a:pPr>
              <a:endParaRPr lang="en-US" kern="0">
                <a:solidFill>
                  <a:prstClr val="black"/>
                </a:solidFill>
                <a:latin typeface="Segoe Light" pitchFamily="34" charset="0"/>
              </a:endParaRPr>
            </a:p>
          </p:txBody>
        </p:sp>
        <p:sp>
          <p:nvSpPr>
            <p:cNvPr id="55" name="Diamond 54"/>
            <p:cNvSpPr/>
            <p:nvPr/>
          </p:nvSpPr>
          <p:spPr>
            <a:xfrm>
              <a:off x="7688487" y="2743200"/>
              <a:ext cx="287797" cy="284017"/>
            </a:xfrm>
            <a:prstGeom prst="diamond">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56" name="TextBox 55"/>
            <p:cNvSpPr txBox="1"/>
            <p:nvPr/>
          </p:nvSpPr>
          <p:spPr>
            <a:xfrm>
              <a:off x="6779912" y="4901991"/>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Content-based routing, document transformation, and process coordination.</a:t>
              </a:r>
              <a:endParaRPr lang="en-US" kern="0" dirty="0">
                <a:solidFill>
                  <a:prstClr val="white"/>
                </a:solidFill>
                <a:latin typeface="Segoe Light" pitchFamily="34" charset="0"/>
              </a:endParaRPr>
            </a:p>
          </p:txBody>
        </p:sp>
      </p:grpSp>
      <p:grpSp>
        <p:nvGrpSpPr>
          <p:cNvPr id="57" name="Group 56"/>
          <p:cNvGrpSpPr/>
          <p:nvPr/>
        </p:nvGrpSpPr>
        <p:grpSpPr>
          <a:xfrm>
            <a:off x="5932523" y="1524003"/>
            <a:ext cx="2062044" cy="4855319"/>
            <a:chOff x="4639069" y="1524000"/>
            <a:chExt cx="2057478" cy="4855319"/>
          </a:xfrm>
        </p:grpSpPr>
        <p:sp>
          <p:nvSpPr>
            <p:cNvPr id="58" name="Rectangle 57"/>
            <p:cNvSpPr/>
            <p:nvPr/>
          </p:nvSpPr>
          <p:spPr>
            <a:xfrm>
              <a:off x="4639069" y="1524000"/>
              <a:ext cx="2057400"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Service Management </a:t>
              </a:r>
              <a:r>
                <a:rPr lang="en-US" kern="0" dirty="0" smtClean="0">
                  <a:solidFill>
                    <a:prstClr val="white"/>
                  </a:solidFill>
                  <a:latin typeface="Segoe Light" pitchFamily="34" charset="0"/>
                </a:rPr>
                <a:t>Naming, Discovery</a:t>
              </a:r>
            </a:p>
            <a:p>
              <a:pPr algn="ctr" defTabSz="1217249">
                <a:defRPr/>
              </a:pPr>
              <a:r>
                <a:rPr lang="en-US" kern="0" dirty="0" smtClean="0">
                  <a:solidFill>
                    <a:prstClr val="white"/>
                  </a:solidFill>
                  <a:latin typeface="Segoe Light" pitchFamily="34" charset="0"/>
                </a:rPr>
                <a:t>Monitoring</a:t>
              </a:r>
              <a:endParaRPr lang="en-US" kern="0" dirty="0">
                <a:solidFill>
                  <a:prstClr val="white"/>
                </a:solidFill>
                <a:latin typeface="Segoe Light" pitchFamily="34" charset="0"/>
              </a:endParaRPr>
            </a:p>
          </p:txBody>
        </p:sp>
        <p:sp>
          <p:nvSpPr>
            <p:cNvPr id="59" name="Isosceles Triangle 58"/>
            <p:cNvSpPr/>
            <p:nvPr/>
          </p:nvSpPr>
          <p:spPr>
            <a:xfrm>
              <a:off x="5401069" y="1571861"/>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60" name="Oval 59"/>
            <p:cNvSpPr/>
            <p:nvPr/>
          </p:nvSpPr>
          <p:spPr>
            <a:xfrm>
              <a:off x="5446254" y="2791061"/>
              <a:ext cx="443030" cy="457200"/>
            </a:xfrm>
            <a:prstGeom prst="ellipse">
              <a:avLst/>
            </a:prstGeom>
            <a:noFill/>
            <a:ln w="12700"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61" name="Straight Arrow Connector 60"/>
            <p:cNvCxnSpPr>
              <a:stCxn id="59" idx="3"/>
              <a:endCxn id="60" idx="0"/>
            </p:cNvCxnSpPr>
            <p:nvPr/>
          </p:nvCxnSpPr>
          <p:spPr>
            <a:xfrm>
              <a:off x="5667769" y="2105261"/>
              <a:ext cx="0" cy="68580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62" name="Rectangle 61"/>
            <p:cNvSpPr/>
            <p:nvPr/>
          </p:nvSpPr>
          <p:spPr>
            <a:xfrm>
              <a:off x="5423740" y="2505311"/>
              <a:ext cx="488215" cy="571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63" name="Straight Arrow Connector 62"/>
            <p:cNvCxnSpPr/>
            <p:nvPr/>
          </p:nvCxnSpPr>
          <p:spPr>
            <a:xfrm flipH="1">
              <a:off x="6019800" y="2523733"/>
              <a:ext cx="285750" cy="4249"/>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64" name="TextBox 63"/>
            <p:cNvSpPr txBox="1"/>
            <p:nvPr/>
          </p:nvSpPr>
          <p:spPr>
            <a:xfrm>
              <a:off x="6257531" y="2343316"/>
              <a:ext cx="284052" cy="369332"/>
            </a:xfrm>
            <a:prstGeom prst="rect">
              <a:avLst/>
            </a:prstGeom>
            <a:noFill/>
          </p:spPr>
          <p:txBody>
            <a:bodyPr wrap="none" rtlCol="0">
              <a:spAutoFit/>
            </a:bodyPr>
            <a:lstStyle/>
            <a:p>
              <a:pPr defTabSz="1217249">
                <a:defRPr/>
              </a:pPr>
              <a:r>
                <a:rPr lang="en-US" kern="0" dirty="0" smtClean="0">
                  <a:solidFill>
                    <a:srgbClr val="92D050"/>
                  </a:solidFill>
                  <a:latin typeface="Segoe Light" pitchFamily="34" charset="0"/>
                </a:rPr>
                <a:t>?</a:t>
              </a:r>
              <a:endParaRPr lang="en-US" kern="0" dirty="0">
                <a:solidFill>
                  <a:srgbClr val="92D050"/>
                </a:solidFill>
                <a:latin typeface="Segoe Light" pitchFamily="34" charset="0"/>
              </a:endParaRPr>
            </a:p>
          </p:txBody>
        </p:sp>
        <p:sp>
          <p:nvSpPr>
            <p:cNvPr id="65" name="Hexagon 64"/>
            <p:cNvSpPr/>
            <p:nvPr/>
          </p:nvSpPr>
          <p:spPr>
            <a:xfrm>
              <a:off x="5477268" y="2859704"/>
              <a:ext cx="367461" cy="327156"/>
            </a:xfrm>
            <a:prstGeom prst="hexag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66" name="TextBox 65"/>
            <p:cNvSpPr txBox="1"/>
            <p:nvPr/>
          </p:nvSpPr>
          <p:spPr>
            <a:xfrm>
              <a:off x="4639147" y="4901991"/>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Consistent management surface and service observation capabilities</a:t>
              </a:r>
              <a:endParaRPr lang="en-US" kern="0" dirty="0">
                <a:solidFill>
                  <a:prstClr val="white"/>
                </a:solidFill>
                <a:latin typeface="Segoe Light" pitchFamily="34" charset="0"/>
              </a:endParaRPr>
            </a:p>
          </p:txBody>
        </p:sp>
      </p:grpSp>
      <p:sp>
        <p:nvSpPr>
          <p:cNvPr id="68" name="Rectangle 67"/>
          <p:cNvSpPr/>
          <p:nvPr/>
        </p:nvSpPr>
        <p:spPr>
          <a:xfrm>
            <a:off x="3794191" y="1524000"/>
            <a:ext cx="2061965"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r>
              <a:rPr lang="en-US" b="1" kern="0" dirty="0">
                <a:solidFill>
                  <a:prstClr val="white"/>
                </a:solidFill>
                <a:latin typeface="Segoe Light" pitchFamily="34" charset="0"/>
              </a:rPr>
              <a:t>Messaging</a:t>
            </a:r>
          </a:p>
          <a:p>
            <a:pPr algn="ctr" defTabSz="1217249"/>
            <a:r>
              <a:rPr lang="en-US" b="1" kern="0" dirty="0">
                <a:solidFill>
                  <a:prstClr val="white"/>
                </a:solidFill>
                <a:latin typeface="Segoe Light" pitchFamily="34" charset="0"/>
              </a:rPr>
              <a:t>Queuing</a:t>
            </a:r>
          </a:p>
          <a:p>
            <a:pPr algn="ctr" defTabSz="1217249"/>
            <a:r>
              <a:rPr lang="en-US" b="1" kern="0" dirty="0">
                <a:solidFill>
                  <a:prstClr val="white"/>
                </a:solidFill>
                <a:latin typeface="Segoe Light" pitchFamily="34" charset="0"/>
              </a:rPr>
              <a:t>Pub/Sub</a:t>
            </a:r>
          </a:p>
          <a:p>
            <a:pPr algn="ctr" defTabSz="1217249"/>
            <a:r>
              <a:rPr lang="en-US" b="1" kern="0" dirty="0">
                <a:solidFill>
                  <a:prstClr val="white"/>
                </a:solidFill>
                <a:latin typeface="Segoe Light" pitchFamily="34" charset="0"/>
              </a:rPr>
              <a:t>Reliable Transfer</a:t>
            </a:r>
          </a:p>
        </p:txBody>
      </p:sp>
      <p:sp>
        <p:nvSpPr>
          <p:cNvPr id="69" name="Isosceles Triangle 68"/>
          <p:cNvSpPr/>
          <p:nvPr/>
        </p:nvSpPr>
        <p:spPr>
          <a:xfrm>
            <a:off x="4579026" y="1569972"/>
            <a:ext cx="534584"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70" name="Oval 69"/>
          <p:cNvSpPr/>
          <p:nvPr/>
        </p:nvSpPr>
        <p:spPr>
          <a:xfrm>
            <a:off x="3946929" y="2735644"/>
            <a:ext cx="444013"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71" name="Straight Arrow Connector 70"/>
          <p:cNvCxnSpPr>
            <a:stCxn id="69" idx="3"/>
            <a:endCxn id="72" idx="1"/>
          </p:cNvCxnSpPr>
          <p:nvPr/>
        </p:nvCxnSpPr>
        <p:spPr>
          <a:xfrm>
            <a:off x="4846317" y="2103372"/>
            <a:ext cx="0" cy="632272"/>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72" name="Flowchart: Magnetic Disk 71"/>
          <p:cNvSpPr/>
          <p:nvPr/>
        </p:nvSpPr>
        <p:spPr>
          <a:xfrm>
            <a:off x="4617210" y="2735644"/>
            <a:ext cx="458214" cy="457200"/>
          </a:xfrm>
          <a:prstGeom prst="flowChartMagneticDisk">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2D050"/>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73" name="Straight Arrow Connector 72"/>
          <p:cNvCxnSpPr>
            <a:stCxn id="72" idx="2"/>
            <a:endCxn id="70" idx="6"/>
          </p:cNvCxnSpPr>
          <p:nvPr/>
        </p:nvCxnSpPr>
        <p:spPr>
          <a:xfrm flipH="1">
            <a:off x="4390942" y="2964244"/>
            <a:ext cx="226268"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74" name="Straight Arrow Connector 73"/>
          <p:cNvCxnSpPr>
            <a:stCxn id="72" idx="4"/>
            <a:endCxn id="75" idx="2"/>
          </p:cNvCxnSpPr>
          <p:nvPr/>
        </p:nvCxnSpPr>
        <p:spPr>
          <a:xfrm>
            <a:off x="5075425" y="2964244"/>
            <a:ext cx="231947"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75" name="Oval 74"/>
          <p:cNvSpPr/>
          <p:nvPr/>
        </p:nvSpPr>
        <p:spPr>
          <a:xfrm>
            <a:off x="5307371" y="2735644"/>
            <a:ext cx="444013"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76" name="TextBox 75"/>
          <p:cNvSpPr txBox="1"/>
          <p:nvPr/>
        </p:nvSpPr>
        <p:spPr>
          <a:xfrm>
            <a:off x="3794191" y="4876800"/>
            <a:ext cx="2061965"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Reliable, transaction-aware cloud messaging infrastructure for business apps.</a:t>
            </a:r>
            <a:endParaRPr lang="en-US" kern="0" dirty="0">
              <a:solidFill>
                <a:prstClr val="white"/>
              </a:solidFill>
              <a:latin typeface="Segoe Light" pitchFamily="34" charset="0"/>
            </a:endParaRPr>
          </a:p>
        </p:txBody>
      </p:sp>
      <p:grpSp>
        <p:nvGrpSpPr>
          <p:cNvPr id="77" name="Group 76"/>
          <p:cNvGrpSpPr/>
          <p:nvPr/>
        </p:nvGrpSpPr>
        <p:grpSpPr>
          <a:xfrm>
            <a:off x="1655857" y="1524000"/>
            <a:ext cx="2061966" cy="4830128"/>
            <a:chOff x="371869" y="1524000"/>
            <a:chExt cx="2057401" cy="4830128"/>
          </a:xfrm>
        </p:grpSpPr>
        <p:sp>
          <p:nvSpPr>
            <p:cNvPr id="78" name="Rectangle 77"/>
            <p:cNvSpPr/>
            <p:nvPr/>
          </p:nvSpPr>
          <p:spPr>
            <a:xfrm>
              <a:off x="371869" y="1524000"/>
              <a:ext cx="2057400" cy="2971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b"/>
            <a:lstStyle/>
            <a:p>
              <a:pPr algn="ctr" defTabSz="1217249">
                <a:defRPr/>
              </a:pPr>
              <a:r>
                <a:rPr lang="en-US" b="1" kern="0" dirty="0" smtClean="0">
                  <a:solidFill>
                    <a:prstClr val="white"/>
                  </a:solidFill>
                  <a:latin typeface="Segoe Light" pitchFamily="34" charset="0"/>
                </a:rPr>
                <a:t>Connectivity</a:t>
              </a:r>
            </a:p>
            <a:p>
              <a:pPr algn="ctr" defTabSz="1217249">
                <a:defRPr/>
              </a:pPr>
              <a:r>
                <a:rPr lang="en-US" kern="0" dirty="0" smtClean="0">
                  <a:solidFill>
                    <a:prstClr val="white"/>
                  </a:solidFill>
                  <a:latin typeface="Segoe Light" pitchFamily="34" charset="0"/>
                </a:rPr>
                <a:t>Service Relay</a:t>
              </a:r>
            </a:p>
            <a:p>
              <a:pPr algn="ctr" defTabSz="1217249">
                <a:defRPr/>
              </a:pPr>
              <a:r>
                <a:rPr lang="en-US" kern="0" dirty="0" smtClean="0">
                  <a:solidFill>
                    <a:prstClr val="white"/>
                  </a:solidFill>
                  <a:latin typeface="Segoe Light" pitchFamily="34" charset="0"/>
                </a:rPr>
                <a:t>Protocol Tunnel</a:t>
              </a:r>
            </a:p>
            <a:p>
              <a:pPr algn="ctr" defTabSz="1217249">
                <a:defRPr/>
              </a:pPr>
              <a:r>
                <a:rPr lang="en-US" kern="0" dirty="0" smtClean="0">
                  <a:solidFill>
                    <a:prstClr val="white"/>
                  </a:solidFill>
                  <a:latin typeface="Segoe Light" pitchFamily="34" charset="0"/>
                </a:rPr>
                <a:t>Eventing, Push</a:t>
              </a:r>
            </a:p>
          </p:txBody>
        </p:sp>
        <p:sp>
          <p:nvSpPr>
            <p:cNvPr id="79" name="Isosceles Triangle 78"/>
            <p:cNvSpPr/>
            <p:nvPr/>
          </p:nvSpPr>
          <p:spPr>
            <a:xfrm>
              <a:off x="1133869" y="1571861"/>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80" name="Oval 79"/>
            <p:cNvSpPr/>
            <p:nvPr/>
          </p:nvSpPr>
          <p:spPr>
            <a:xfrm>
              <a:off x="1179054" y="2791061"/>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81" name="Straight Arrow Connector 80"/>
            <p:cNvCxnSpPr>
              <a:stCxn id="79" idx="3"/>
              <a:endCxn id="80" idx="0"/>
            </p:cNvCxnSpPr>
            <p:nvPr/>
          </p:nvCxnSpPr>
          <p:spPr>
            <a:xfrm>
              <a:off x="1400569" y="2105261"/>
              <a:ext cx="0" cy="68580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82" name="Rectangle 81"/>
            <p:cNvSpPr/>
            <p:nvPr/>
          </p:nvSpPr>
          <p:spPr>
            <a:xfrm>
              <a:off x="1156540" y="2505311"/>
              <a:ext cx="488215" cy="571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83" name="TextBox 82"/>
            <p:cNvSpPr txBox="1"/>
            <p:nvPr/>
          </p:nvSpPr>
          <p:spPr>
            <a:xfrm>
              <a:off x="371870" y="4876800"/>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Rich options for interconnecting apps across network boundaries</a:t>
              </a:r>
              <a:endParaRPr lang="en-US" kern="0" dirty="0">
                <a:solidFill>
                  <a:prstClr val="white"/>
                </a:solidFill>
                <a:latin typeface="Segoe Light" pitchFamily="34" charset="0"/>
              </a:endParaRPr>
            </a:p>
          </p:txBody>
        </p:sp>
      </p:grpSp>
    </p:spTree>
    <p:extLst>
      <p:ext uri="{BB962C8B-B14F-4D97-AF65-F5344CB8AC3E}">
        <p14:creationId xmlns:p14="http://schemas.microsoft.com/office/powerpoint/2010/main" val="8913745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Managing Topics</a:t>
            </a:r>
            <a:endParaRPr lang="en-US" dirty="0"/>
          </a:p>
        </p:txBody>
      </p:sp>
      <p:sp>
        <p:nvSpPr>
          <p:cNvPr id="5" name="Text Placeholder 4"/>
          <p:cNvSpPr>
            <a:spLocks noGrp="1"/>
          </p:cNvSpPr>
          <p:nvPr>
            <p:ph type="body" sz="quarter" idx="10"/>
          </p:nvPr>
        </p:nvSpPr>
        <p:spPr>
          <a:xfrm>
            <a:off x="519115" y="1891749"/>
            <a:ext cx="11149012" cy="4653582"/>
          </a:xfrm>
        </p:spPr>
        <p:txBody>
          <a:bodyPr/>
          <a:lstStyle/>
          <a:p>
            <a:r>
              <a:rPr lang="en-US" sz="1800" dirty="0" err="1">
                <a:solidFill>
                  <a:srgbClr val="0000FF"/>
                </a:solidFill>
                <a:latin typeface="Consolas"/>
              </a:rPr>
              <a:t>var</a:t>
            </a:r>
            <a:r>
              <a:rPr lang="en-US" sz="1800" dirty="0">
                <a:solidFill>
                  <a:prstClr val="black"/>
                </a:solidFill>
                <a:latin typeface="Consolas"/>
              </a:rPr>
              <a:t> </a:t>
            </a:r>
            <a:r>
              <a:rPr lang="en-US" sz="1800" dirty="0" err="1" smtClean="0">
                <a:solidFill>
                  <a:prstClr val="black"/>
                </a:solidFill>
                <a:latin typeface="Consolas"/>
              </a:rPr>
              <a:t>tkp</a:t>
            </a:r>
            <a:r>
              <a:rPr lang="en-US" sz="1800" dirty="0" smtClean="0">
                <a:solidFill>
                  <a:prstClr val="black"/>
                </a:solidFill>
                <a:latin typeface="Consolas"/>
              </a:rPr>
              <a:t> </a:t>
            </a:r>
            <a:r>
              <a:rPr lang="en-US" sz="1800" dirty="0">
                <a:solidFill>
                  <a:prstClr val="black"/>
                </a:solidFill>
                <a:latin typeface="Consolas"/>
              </a:rPr>
              <a:t>= </a:t>
            </a:r>
            <a:r>
              <a:rPr lang="en-US" sz="1800" dirty="0" err="1">
                <a:solidFill>
                  <a:srgbClr val="2B91AF"/>
                </a:solidFill>
                <a:latin typeface="Consolas"/>
              </a:rPr>
              <a:t>TokenProvider</a:t>
            </a:r>
            <a:r>
              <a:rPr lang="en-US" sz="1800" dirty="0" err="1">
                <a:solidFill>
                  <a:prstClr val="black"/>
                </a:solidFill>
                <a:latin typeface="Consolas"/>
              </a:rPr>
              <a:t>.CreateSharedSecretTokenProvider</a:t>
            </a:r>
            <a:r>
              <a:rPr lang="en-US" sz="1800" dirty="0" smtClean="0">
                <a:solidFill>
                  <a:prstClr val="black"/>
                </a:solidFill>
                <a:latin typeface="Consolas"/>
              </a:rPr>
              <a:t>(</a:t>
            </a:r>
            <a:r>
              <a:rPr lang="en-US" sz="1800" dirty="0">
                <a:solidFill>
                  <a:srgbClr val="A31515"/>
                </a:solidFill>
                <a:latin typeface="Consolas"/>
              </a:rPr>
              <a:t>"</a:t>
            </a:r>
            <a:r>
              <a:rPr lang="en-US" sz="1800" dirty="0" smtClean="0">
                <a:solidFill>
                  <a:srgbClr val="A31515"/>
                </a:solidFill>
                <a:latin typeface="Consolas"/>
              </a:rPr>
              <a:t>acct"</a:t>
            </a:r>
            <a:r>
              <a:rPr lang="en-US" sz="1800" dirty="0" smtClean="0">
                <a:solidFill>
                  <a:prstClr val="black"/>
                </a:solidFill>
                <a:latin typeface="Consolas"/>
              </a:rPr>
              <a:t>, </a:t>
            </a:r>
            <a:r>
              <a:rPr lang="en-US" sz="1800" dirty="0">
                <a:solidFill>
                  <a:srgbClr val="A31515"/>
                </a:solidFill>
                <a:latin typeface="Consolas"/>
              </a:rPr>
              <a:t>"</a:t>
            </a:r>
            <a:r>
              <a:rPr lang="en-US" sz="1800" dirty="0" smtClean="0">
                <a:solidFill>
                  <a:srgbClr val="A31515"/>
                </a:solidFill>
                <a:latin typeface="Consolas"/>
              </a:rPr>
              <a:t>…"</a:t>
            </a:r>
            <a:r>
              <a:rPr lang="en-US" sz="1800" dirty="0" smtClean="0">
                <a:solidFill>
                  <a:prstClr val="black"/>
                </a:solidFill>
                <a:latin typeface="Consolas"/>
              </a:rPr>
              <a:t>);</a:t>
            </a:r>
            <a:endParaRPr lang="en-US" sz="1800" dirty="0">
              <a:solidFill>
                <a:prstClr val="black"/>
              </a:solidFill>
              <a:latin typeface="Consolas"/>
            </a:endParaRPr>
          </a:p>
          <a:p>
            <a:r>
              <a:rPr lang="en-US" sz="1800" dirty="0" err="1" smtClean="0">
                <a:solidFill>
                  <a:srgbClr val="0000FF"/>
                </a:solidFill>
                <a:latin typeface="Consolas"/>
              </a:rPr>
              <a:t>var</a:t>
            </a:r>
            <a:r>
              <a:rPr lang="en-US" sz="1800" dirty="0" smtClean="0">
                <a:solidFill>
                  <a:prstClr val="black"/>
                </a:solidFill>
                <a:latin typeface="Consolas"/>
              </a:rPr>
              <a:t> </a:t>
            </a:r>
            <a:r>
              <a:rPr lang="en-US" sz="1800" dirty="0" err="1" smtClean="0">
                <a:solidFill>
                  <a:prstClr val="black"/>
                </a:solidFill>
                <a:latin typeface="Consolas"/>
              </a:rPr>
              <a:t>svcUri</a:t>
            </a:r>
            <a:r>
              <a:rPr lang="en-US" sz="1800" dirty="0" smtClean="0">
                <a:solidFill>
                  <a:prstClr val="black"/>
                </a:solidFill>
                <a:latin typeface="Consolas"/>
              </a:rPr>
              <a:t> </a:t>
            </a:r>
            <a:r>
              <a:rPr lang="en-US" sz="1800" dirty="0">
                <a:solidFill>
                  <a:prstClr val="black"/>
                </a:solidFill>
                <a:latin typeface="Consolas"/>
              </a:rPr>
              <a:t>= </a:t>
            </a:r>
            <a:r>
              <a:rPr lang="en-US" sz="1800" dirty="0" err="1">
                <a:solidFill>
                  <a:srgbClr val="2B91AF"/>
                </a:solidFill>
                <a:latin typeface="Consolas"/>
              </a:rPr>
              <a:t>ServiceBusEnvironment</a:t>
            </a:r>
            <a:r>
              <a:rPr lang="en-US" sz="1800" dirty="0" err="1">
                <a:solidFill>
                  <a:prstClr val="black"/>
                </a:solidFill>
                <a:latin typeface="Consolas"/>
              </a:rPr>
              <a:t>.CreateServiceUri</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sb</a:t>
            </a:r>
            <a:r>
              <a:rPr lang="en-US" sz="1800" dirty="0">
                <a:solidFill>
                  <a:srgbClr val="A31515"/>
                </a:solidFill>
                <a:latin typeface="Consolas"/>
              </a:rPr>
              <a:t>"</a:t>
            </a:r>
            <a:r>
              <a:rPr lang="en-US" sz="1800" dirty="0">
                <a:solidFill>
                  <a:prstClr val="black"/>
                </a:solidFill>
                <a:latin typeface="Consolas"/>
              </a:rPr>
              <a:t>, </a:t>
            </a:r>
            <a:r>
              <a:rPr lang="en-US" sz="1800" dirty="0">
                <a:solidFill>
                  <a:srgbClr val="A31515"/>
                </a:solidFill>
                <a:latin typeface="Consolas"/>
              </a:rPr>
              <a:t>"</a:t>
            </a:r>
            <a:r>
              <a:rPr lang="en-US" sz="1800" dirty="0" err="1" smtClean="0">
                <a:solidFill>
                  <a:srgbClr val="A31515"/>
                </a:solidFill>
                <a:latin typeface="Consolas"/>
              </a:rPr>
              <a:t>myns</a:t>
            </a:r>
            <a:r>
              <a:rPr lang="en-US" sz="1800" dirty="0" smtClean="0">
                <a:solidFill>
                  <a:srgbClr val="A31515"/>
                </a:solidFill>
                <a:latin typeface="Consolas"/>
              </a:rPr>
              <a:t>"</a:t>
            </a:r>
            <a:r>
              <a:rPr lang="en-US" sz="1800" dirty="0" smtClean="0">
                <a:solidFill>
                  <a:prstClr val="black"/>
                </a:solidFill>
                <a:latin typeface="Consolas"/>
              </a:rPr>
              <a:t>, </a:t>
            </a:r>
            <a:r>
              <a:rPr lang="en-US" sz="1800" dirty="0">
                <a:solidFill>
                  <a:srgbClr val="A31515"/>
                </a:solidFill>
                <a:latin typeface="Consolas"/>
              </a:rPr>
              <a:t>"</a:t>
            </a:r>
            <a:r>
              <a:rPr lang="en-US" sz="1800" dirty="0" smtClean="0">
                <a:solidFill>
                  <a:srgbClr val="A31515"/>
                </a:solidFill>
                <a:latin typeface="Consolas"/>
              </a:rPr>
              <a:t>"</a:t>
            </a:r>
            <a:r>
              <a:rPr lang="en-US" sz="1800" dirty="0" smtClean="0">
                <a:solidFill>
                  <a:prstClr val="black"/>
                </a:solidFill>
                <a:latin typeface="Consolas"/>
              </a:rPr>
              <a:t>);</a:t>
            </a:r>
            <a:endParaRPr lang="en-US" sz="1800" dirty="0">
              <a:solidFill>
                <a:prstClr val="black"/>
              </a:solidFill>
              <a:latin typeface="Consolas"/>
            </a:endParaRPr>
          </a:p>
          <a:p>
            <a:r>
              <a:rPr lang="en-US" sz="1800" b="1" dirty="0" err="1" smtClean="0">
                <a:solidFill>
                  <a:srgbClr val="0000FF"/>
                </a:solidFill>
                <a:latin typeface="Consolas"/>
              </a:rPr>
              <a:t>var</a:t>
            </a:r>
            <a:r>
              <a:rPr lang="en-US" sz="1800" b="1" dirty="0" smtClean="0">
                <a:solidFill>
                  <a:prstClr val="black"/>
                </a:solidFill>
                <a:latin typeface="Consolas"/>
              </a:rPr>
              <a:t> </a:t>
            </a:r>
            <a:r>
              <a:rPr lang="en-US" sz="1800" b="1" dirty="0" err="1" smtClean="0">
                <a:solidFill>
                  <a:prstClr val="black"/>
                </a:solidFill>
                <a:latin typeface="Consolas"/>
              </a:rPr>
              <a:t>nsm</a:t>
            </a:r>
            <a:r>
              <a:rPr lang="en-US" sz="1800" b="1" dirty="0" smtClean="0">
                <a:solidFill>
                  <a:prstClr val="black"/>
                </a:solidFill>
                <a:latin typeface="Consolas"/>
              </a:rPr>
              <a:t> = </a:t>
            </a:r>
            <a:r>
              <a:rPr lang="en-US" sz="1800" b="1" dirty="0">
                <a:solidFill>
                  <a:srgbClr val="0000FF"/>
                </a:solidFill>
                <a:latin typeface="Consolas"/>
              </a:rPr>
              <a:t>new</a:t>
            </a:r>
            <a:r>
              <a:rPr lang="en-US" sz="1800" b="1" dirty="0">
                <a:solidFill>
                  <a:prstClr val="black"/>
                </a:solidFill>
                <a:latin typeface="Consolas"/>
              </a:rPr>
              <a:t> </a:t>
            </a:r>
            <a:r>
              <a:rPr lang="en-US" sz="1800" b="1" dirty="0" err="1" smtClean="0">
                <a:solidFill>
                  <a:srgbClr val="2B91AF"/>
                </a:solidFill>
                <a:latin typeface="Consolas"/>
              </a:rPr>
              <a:t>NamespaceManager</a:t>
            </a:r>
            <a:r>
              <a:rPr lang="en-US" sz="1800" b="1" dirty="0" smtClean="0">
                <a:solidFill>
                  <a:prstClr val="black"/>
                </a:solidFill>
                <a:latin typeface="Consolas"/>
              </a:rPr>
              <a:t>(</a:t>
            </a:r>
            <a:r>
              <a:rPr lang="en-US" sz="1800" b="1" dirty="0" err="1" smtClean="0">
                <a:solidFill>
                  <a:prstClr val="black"/>
                </a:solidFill>
                <a:latin typeface="Consolas"/>
              </a:rPr>
              <a:t>svcUri</a:t>
            </a:r>
            <a:r>
              <a:rPr lang="en-US" sz="1800" b="1" dirty="0">
                <a:solidFill>
                  <a:prstClr val="black"/>
                </a:solidFill>
                <a:latin typeface="Consolas"/>
              </a:rPr>
              <a:t>, </a:t>
            </a:r>
            <a:r>
              <a:rPr lang="en-US" sz="1800" b="1" dirty="0" err="1" smtClean="0">
                <a:solidFill>
                  <a:prstClr val="black"/>
                </a:solidFill>
                <a:latin typeface="Consolas"/>
              </a:rPr>
              <a:t>tkp</a:t>
            </a:r>
            <a:r>
              <a:rPr lang="en-US" sz="1800" b="1" dirty="0" smtClean="0">
                <a:solidFill>
                  <a:prstClr val="black"/>
                </a:solidFill>
                <a:latin typeface="Consolas"/>
              </a:rPr>
              <a:t>);</a:t>
            </a:r>
            <a:endParaRPr lang="en-US" sz="1800" b="1" dirty="0">
              <a:solidFill>
                <a:prstClr val="black"/>
              </a:solidFill>
              <a:latin typeface="Consolas"/>
            </a:endParaRPr>
          </a:p>
          <a:p>
            <a:endParaRPr lang="en-US" sz="1800" dirty="0">
              <a:solidFill>
                <a:prstClr val="black"/>
              </a:solidFill>
              <a:latin typeface="Consolas"/>
            </a:endParaRPr>
          </a:p>
          <a:p>
            <a:r>
              <a:rPr lang="en-US" sz="1800" dirty="0" err="1">
                <a:solidFill>
                  <a:srgbClr val="0000FF"/>
                </a:solidFill>
                <a:latin typeface="Consolas"/>
              </a:rPr>
              <a:t>var</a:t>
            </a:r>
            <a:r>
              <a:rPr lang="en-US" sz="1800" dirty="0">
                <a:solidFill>
                  <a:prstClr val="black"/>
                </a:solidFill>
                <a:latin typeface="Consolas"/>
              </a:rPr>
              <a:t> topic = </a:t>
            </a:r>
            <a:r>
              <a:rPr lang="en-US" sz="1800" dirty="0" err="1">
                <a:solidFill>
                  <a:prstClr val="black"/>
                </a:solidFill>
                <a:latin typeface="Consolas"/>
              </a:rPr>
              <a:t>nms.CreateTopic</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IssueTrackingTopic</a:t>
            </a:r>
            <a:r>
              <a:rPr lang="en-US" sz="1800" dirty="0">
                <a:solidFill>
                  <a:srgbClr val="A31515"/>
                </a:solidFill>
                <a:latin typeface="Consolas"/>
              </a:rPr>
              <a:t>"</a:t>
            </a:r>
            <a:r>
              <a:rPr lang="en-US" sz="1800" dirty="0">
                <a:solidFill>
                  <a:prstClr val="black"/>
                </a:solidFill>
                <a:latin typeface="Consolas"/>
              </a:rPr>
              <a:t>);</a:t>
            </a:r>
          </a:p>
          <a:p>
            <a:r>
              <a:rPr lang="en-US" sz="1800" dirty="0" err="1" smtClean="0">
                <a:solidFill>
                  <a:prstClr val="black"/>
                </a:solidFill>
                <a:latin typeface="Consolas"/>
              </a:rPr>
              <a:t>nms.CreateSubscription</a:t>
            </a:r>
            <a:r>
              <a:rPr lang="en-US" sz="1800" dirty="0" smtClean="0">
                <a:solidFill>
                  <a:prstClr val="black"/>
                </a:solidFill>
                <a:latin typeface="Consolas"/>
              </a:rPr>
              <a:t>(</a:t>
            </a:r>
            <a:r>
              <a:rPr lang="en-US" sz="1800" dirty="0" err="1" smtClean="0">
                <a:solidFill>
                  <a:prstClr val="black"/>
                </a:solidFill>
                <a:latin typeface="Consolas"/>
              </a:rPr>
              <a:t>topic.Path</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AuditSubscription</a:t>
            </a:r>
            <a:r>
              <a:rPr lang="en-US" sz="1800" dirty="0">
                <a:solidFill>
                  <a:srgbClr val="A31515"/>
                </a:solidFill>
                <a:latin typeface="Consolas"/>
              </a:rPr>
              <a:t>"</a:t>
            </a:r>
            <a:r>
              <a:rPr lang="en-US" sz="1800" dirty="0">
                <a:solidFill>
                  <a:prstClr val="black"/>
                </a:solidFill>
                <a:latin typeface="Consolas"/>
              </a:rPr>
              <a:t>,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TrueFilter</a:t>
            </a:r>
            <a:r>
              <a:rPr lang="en-US" sz="1800" dirty="0">
                <a:solidFill>
                  <a:prstClr val="black"/>
                </a:solidFill>
                <a:latin typeface="Consolas"/>
              </a:rPr>
              <a:t>());</a:t>
            </a:r>
          </a:p>
          <a:p>
            <a:r>
              <a:rPr lang="en-US" sz="1800" dirty="0" err="1" smtClean="0">
                <a:solidFill>
                  <a:prstClr val="black"/>
                </a:solidFill>
                <a:latin typeface="Consolas"/>
              </a:rPr>
              <a:t>nms.CreateSubscription</a:t>
            </a:r>
            <a:r>
              <a:rPr lang="en-US" sz="1800" dirty="0" smtClean="0">
                <a:solidFill>
                  <a:prstClr val="black"/>
                </a:solidFill>
                <a:latin typeface="Consolas"/>
              </a:rPr>
              <a:t>(</a:t>
            </a:r>
            <a:r>
              <a:rPr lang="en-US" sz="1800" dirty="0" err="1" smtClean="0">
                <a:solidFill>
                  <a:prstClr val="black"/>
                </a:solidFill>
                <a:latin typeface="Consolas"/>
              </a:rPr>
              <a:t>topic.Path</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BlindTap</a:t>
            </a:r>
            <a:r>
              <a:rPr lang="en-US" sz="1800" dirty="0">
                <a:solidFill>
                  <a:srgbClr val="A31515"/>
                </a:solidFill>
                <a:latin typeface="Consolas"/>
              </a:rPr>
              <a:t>"</a:t>
            </a:r>
            <a:r>
              <a:rPr lang="en-US" sz="1800" dirty="0">
                <a:solidFill>
                  <a:prstClr val="black"/>
                </a:solidFill>
                <a:latin typeface="Consolas"/>
              </a:rPr>
              <a:t>,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FalseFilter</a:t>
            </a:r>
            <a:r>
              <a:rPr lang="en-US" sz="1800" dirty="0">
                <a:solidFill>
                  <a:prstClr val="black"/>
                </a:solidFill>
                <a:latin typeface="Consolas"/>
              </a:rPr>
              <a:t>());</a:t>
            </a:r>
          </a:p>
          <a:p>
            <a:r>
              <a:rPr lang="en-US" sz="1800" dirty="0" err="1" smtClean="0">
                <a:solidFill>
                  <a:prstClr val="black"/>
                </a:solidFill>
                <a:latin typeface="Consolas"/>
              </a:rPr>
              <a:t>nms.CreateSubscription</a:t>
            </a:r>
            <a:r>
              <a:rPr lang="en-US" sz="1800" dirty="0" smtClean="0">
                <a:solidFill>
                  <a:prstClr val="black"/>
                </a:solidFill>
                <a:latin typeface="Consolas"/>
              </a:rPr>
              <a:t>(</a:t>
            </a:r>
            <a:r>
              <a:rPr lang="en-US" sz="1800" dirty="0" err="1" smtClean="0">
                <a:solidFill>
                  <a:prstClr val="black"/>
                </a:solidFill>
                <a:latin typeface="Consolas"/>
              </a:rPr>
              <a:t>topic.Path</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USAgentSubscription</a:t>
            </a:r>
            <a:r>
              <a:rPr lang="en-US" sz="1800" dirty="0">
                <a:solidFill>
                  <a:srgbClr val="A31515"/>
                </a:solidFill>
                <a:latin typeface="Consolas"/>
              </a:rPr>
              <a:t>"</a:t>
            </a:r>
            <a:r>
              <a:rPr lang="en-US" sz="1800" dirty="0">
                <a:solidFill>
                  <a:prstClr val="black"/>
                </a:solidFill>
                <a:latin typeface="Consolas"/>
              </a:rPr>
              <a:t>, </a:t>
            </a:r>
            <a:r>
              <a:rPr lang="en-US" sz="1800" dirty="0" smtClean="0">
                <a:solidFill>
                  <a:prstClr val="black"/>
                </a:solidFill>
                <a:latin typeface="Consolas"/>
              </a:rPr>
              <a:t/>
            </a:r>
            <a:br>
              <a:rPr lang="en-US" sz="1800" dirty="0" smtClean="0">
                <a:solidFill>
                  <a:prstClr val="black"/>
                </a:solidFill>
                <a:latin typeface="Consolas"/>
              </a:rPr>
            </a:br>
            <a:r>
              <a:rPr lang="en-US" sz="1800" dirty="0" smtClean="0">
                <a:solidFill>
                  <a:prstClr val="black"/>
                </a:solidFill>
                <a:latin typeface="Consolas"/>
              </a:rPr>
              <a:t>                       </a:t>
            </a:r>
            <a:r>
              <a:rPr lang="en-US" sz="1800" dirty="0" smtClean="0">
                <a:solidFill>
                  <a:srgbClr val="0000FF"/>
                </a:solidFill>
                <a:latin typeface="Consolas"/>
              </a:rPr>
              <a:t>new</a:t>
            </a:r>
            <a:r>
              <a:rPr lang="en-US" sz="1800" dirty="0" smtClean="0">
                <a:solidFill>
                  <a:prstClr val="black"/>
                </a:solidFill>
                <a:latin typeface="Consolas"/>
              </a:rPr>
              <a:t> </a:t>
            </a:r>
            <a:r>
              <a:rPr lang="en-US" sz="1800" dirty="0" err="1">
                <a:solidFill>
                  <a:srgbClr val="2B91AF"/>
                </a:solidFill>
                <a:latin typeface="Consolas"/>
              </a:rPr>
              <a:t>SqlFilter</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ShipCountry</a:t>
            </a:r>
            <a:r>
              <a:rPr lang="en-US" sz="1800" dirty="0">
                <a:solidFill>
                  <a:srgbClr val="A31515"/>
                </a:solidFill>
                <a:latin typeface="Consolas"/>
              </a:rPr>
              <a:t> = 'US'"</a:t>
            </a:r>
            <a:r>
              <a:rPr lang="en-US" sz="1800" dirty="0">
                <a:solidFill>
                  <a:prstClr val="black"/>
                </a:solidFill>
                <a:latin typeface="Consolas"/>
              </a:rPr>
              <a:t>));</a:t>
            </a:r>
          </a:p>
          <a:p>
            <a:r>
              <a:rPr lang="en-US" sz="1800" dirty="0" err="1" smtClean="0">
                <a:solidFill>
                  <a:prstClr val="black"/>
                </a:solidFill>
                <a:latin typeface="Consolas"/>
              </a:rPr>
              <a:t>nms.CreateSubscription</a:t>
            </a:r>
            <a:r>
              <a:rPr lang="en-US" sz="1800" dirty="0" smtClean="0">
                <a:solidFill>
                  <a:prstClr val="black"/>
                </a:solidFill>
                <a:latin typeface="Consolas"/>
              </a:rPr>
              <a:t>(</a:t>
            </a:r>
            <a:r>
              <a:rPr lang="en-US" sz="1800" dirty="0" err="1" smtClean="0">
                <a:solidFill>
                  <a:prstClr val="black"/>
                </a:solidFill>
                <a:latin typeface="Consolas"/>
              </a:rPr>
              <a:t>topic.Path</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DEAgentSubscription</a:t>
            </a:r>
            <a:r>
              <a:rPr lang="en-US" sz="1800" dirty="0">
                <a:solidFill>
                  <a:srgbClr val="A31515"/>
                </a:solidFill>
                <a:latin typeface="Consolas"/>
              </a:rPr>
              <a:t>"</a:t>
            </a:r>
            <a:r>
              <a:rPr lang="en-US" sz="1800" dirty="0">
                <a:solidFill>
                  <a:prstClr val="black"/>
                </a:solidFill>
                <a:latin typeface="Consolas"/>
              </a:rPr>
              <a:t>, </a:t>
            </a:r>
            <a:r>
              <a:rPr lang="en-US" sz="1800" dirty="0" smtClean="0">
                <a:solidFill>
                  <a:prstClr val="black"/>
                </a:solidFill>
                <a:latin typeface="Consolas"/>
              </a:rPr>
              <a:t/>
            </a:r>
            <a:br>
              <a:rPr lang="en-US" sz="1800" dirty="0" smtClean="0">
                <a:solidFill>
                  <a:prstClr val="black"/>
                </a:solidFill>
                <a:latin typeface="Consolas"/>
              </a:rPr>
            </a:br>
            <a:r>
              <a:rPr lang="en-US" sz="1800" dirty="0" smtClean="0">
                <a:solidFill>
                  <a:prstClr val="black"/>
                </a:solidFill>
                <a:latin typeface="Consolas"/>
              </a:rPr>
              <a:t>                       </a:t>
            </a:r>
            <a:r>
              <a:rPr lang="en-US" sz="1800" dirty="0" smtClean="0">
                <a:solidFill>
                  <a:srgbClr val="0000FF"/>
                </a:solidFill>
                <a:latin typeface="Consolas"/>
              </a:rPr>
              <a:t>new</a:t>
            </a:r>
            <a:r>
              <a:rPr lang="en-US" sz="1800" dirty="0" smtClean="0">
                <a:solidFill>
                  <a:prstClr val="black"/>
                </a:solidFill>
                <a:latin typeface="Consolas"/>
              </a:rPr>
              <a:t> </a:t>
            </a:r>
            <a:r>
              <a:rPr lang="en-US" sz="1800" dirty="0" err="1">
                <a:solidFill>
                  <a:srgbClr val="2B91AF"/>
                </a:solidFill>
                <a:latin typeface="Consolas"/>
              </a:rPr>
              <a:t>SqlFilter</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ShipCountry</a:t>
            </a:r>
            <a:r>
              <a:rPr lang="en-US" sz="1800" dirty="0">
                <a:solidFill>
                  <a:srgbClr val="A31515"/>
                </a:solidFill>
                <a:latin typeface="Consolas"/>
              </a:rPr>
              <a:t> = 'DE</a:t>
            </a:r>
            <a:r>
              <a:rPr lang="en-US" sz="1800" dirty="0" smtClean="0">
                <a:solidFill>
                  <a:srgbClr val="A31515"/>
                </a:solidFill>
                <a:latin typeface="Consolas"/>
              </a:rPr>
              <a:t>'"</a:t>
            </a:r>
            <a:r>
              <a:rPr lang="en-US" sz="1800" dirty="0" smtClean="0">
                <a:solidFill>
                  <a:prstClr val="black"/>
                </a:solidFill>
                <a:latin typeface="Consolas"/>
              </a:rPr>
              <a:t>));</a:t>
            </a:r>
          </a:p>
          <a:p>
            <a:r>
              <a:rPr lang="en-US" sz="1800" dirty="0" smtClean="0">
                <a:solidFill>
                  <a:prstClr val="black"/>
                </a:solidFill>
                <a:latin typeface="Consolas"/>
              </a:rPr>
              <a:t/>
            </a:r>
            <a:br>
              <a:rPr lang="en-US" sz="1800" dirty="0" smtClean="0">
                <a:solidFill>
                  <a:prstClr val="black"/>
                </a:solidFill>
                <a:latin typeface="Consolas"/>
              </a:rPr>
            </a:br>
            <a:r>
              <a:rPr lang="en-US" sz="1800" dirty="0" err="1" smtClean="0">
                <a:solidFill>
                  <a:prstClr val="black"/>
                </a:solidFill>
                <a:latin typeface="Consolas"/>
              </a:rPr>
              <a:t>nms.CreateSubscription</a:t>
            </a:r>
            <a:r>
              <a:rPr lang="en-US" sz="1800" dirty="0" smtClean="0">
                <a:solidFill>
                  <a:prstClr val="black"/>
                </a:solidFill>
                <a:latin typeface="Consolas"/>
              </a:rPr>
              <a:t>(</a:t>
            </a:r>
            <a:r>
              <a:rPr lang="en-US" sz="1800" dirty="0" smtClean="0">
                <a:solidFill>
                  <a:srgbClr val="0000FF"/>
                </a:solidFill>
                <a:latin typeface="Consolas"/>
              </a:rPr>
              <a:t>new</a:t>
            </a:r>
            <a:r>
              <a:rPr lang="en-US" sz="1800" dirty="0" smtClean="0">
                <a:solidFill>
                  <a:prstClr val="black"/>
                </a:solidFill>
                <a:latin typeface="Consolas"/>
              </a:rPr>
              <a:t> </a:t>
            </a:r>
            <a:r>
              <a:rPr lang="en-US" sz="1800" dirty="0" err="1">
                <a:solidFill>
                  <a:srgbClr val="2B91AF"/>
                </a:solidFill>
                <a:latin typeface="Consolas"/>
              </a:rPr>
              <a:t>SubscriptionDescription</a:t>
            </a:r>
            <a:r>
              <a:rPr lang="en-US" sz="1800" dirty="0">
                <a:solidFill>
                  <a:prstClr val="black"/>
                </a:solidFill>
                <a:latin typeface="Consolas"/>
              </a:rPr>
              <a:t>(</a:t>
            </a:r>
            <a:r>
              <a:rPr lang="en-US" sz="1800" dirty="0" err="1">
                <a:solidFill>
                  <a:prstClr val="black"/>
                </a:solidFill>
                <a:latin typeface="Consolas"/>
              </a:rPr>
              <a:t>topic.Path</a:t>
            </a:r>
            <a:r>
              <a:rPr lang="en-US" sz="1800" dirty="0">
                <a:solidFill>
                  <a:prstClr val="black"/>
                </a:solidFill>
                <a:latin typeface="Consolas"/>
              </a:rPr>
              <a:t>, </a:t>
            </a:r>
            <a:r>
              <a:rPr lang="en-US" sz="1800" dirty="0">
                <a:solidFill>
                  <a:srgbClr val="A31515"/>
                </a:solidFill>
                <a:latin typeface="Consolas"/>
              </a:rPr>
              <a:t>"</a:t>
            </a:r>
            <a:r>
              <a:rPr lang="en-US" sz="1800" dirty="0" err="1">
                <a:solidFill>
                  <a:srgbClr val="A31515"/>
                </a:solidFill>
                <a:latin typeface="Consolas"/>
              </a:rPr>
              <a:t>CNAgentSubscription</a:t>
            </a:r>
            <a:r>
              <a:rPr lang="en-US" sz="1800" dirty="0">
                <a:solidFill>
                  <a:srgbClr val="A31515"/>
                </a:solidFill>
                <a:latin typeface="Consolas"/>
              </a:rPr>
              <a:t>"</a:t>
            </a:r>
            <a:r>
              <a:rPr lang="en-US" sz="1800" dirty="0">
                <a:solidFill>
                  <a:prstClr val="black"/>
                </a:solidFill>
                <a:latin typeface="Consolas"/>
              </a:rPr>
              <a:t>)</a:t>
            </a:r>
          </a:p>
          <a:p>
            <a:r>
              <a:rPr lang="en-US" sz="1800" dirty="0" smtClean="0">
                <a:solidFill>
                  <a:prstClr val="black"/>
                </a:solidFill>
                <a:latin typeface="Consolas"/>
              </a:rPr>
              <a:t>                       </a:t>
            </a:r>
            <a:r>
              <a:rPr lang="en-US" sz="1800" dirty="0">
                <a:solidFill>
                  <a:prstClr val="black"/>
                </a:solidFill>
                <a:latin typeface="Consolas"/>
              </a:rPr>
              <a:t>{ </a:t>
            </a:r>
          </a:p>
          <a:p>
            <a:r>
              <a:rPr lang="en-US" sz="1800" dirty="0">
                <a:solidFill>
                  <a:prstClr val="black"/>
                </a:solidFill>
                <a:latin typeface="Consolas"/>
              </a:rPr>
              <a:t>                </a:t>
            </a:r>
            <a:r>
              <a:rPr lang="en-US" sz="1800" dirty="0" smtClean="0">
                <a:solidFill>
                  <a:prstClr val="black"/>
                </a:solidFill>
                <a:latin typeface="Consolas"/>
              </a:rPr>
              <a:t>           </a:t>
            </a:r>
            <a:r>
              <a:rPr lang="en-US" sz="1800" dirty="0" err="1" smtClean="0">
                <a:solidFill>
                  <a:prstClr val="black"/>
                </a:solidFill>
                <a:latin typeface="Consolas"/>
              </a:rPr>
              <a:t>EnableDeadLetteringOnMessageExpiration</a:t>
            </a:r>
            <a:r>
              <a:rPr lang="en-US" sz="1800" dirty="0" smtClean="0">
                <a:solidFill>
                  <a:prstClr val="black"/>
                </a:solidFill>
                <a:latin typeface="Consolas"/>
              </a:rPr>
              <a:t> </a:t>
            </a:r>
            <a:r>
              <a:rPr lang="en-US" sz="1800" dirty="0">
                <a:solidFill>
                  <a:prstClr val="black"/>
                </a:solidFill>
                <a:latin typeface="Consolas"/>
              </a:rPr>
              <a:t>= </a:t>
            </a:r>
            <a:r>
              <a:rPr lang="en-US" sz="1800" dirty="0">
                <a:solidFill>
                  <a:srgbClr val="0000FF"/>
                </a:solidFill>
                <a:latin typeface="Consolas"/>
              </a:rPr>
              <a:t>true</a:t>
            </a:r>
            <a:endParaRPr lang="en-US" sz="1800" dirty="0">
              <a:solidFill>
                <a:prstClr val="black"/>
              </a:solidFill>
              <a:latin typeface="Consolas"/>
            </a:endParaRPr>
          </a:p>
          <a:p>
            <a:r>
              <a:rPr lang="en-US" sz="1800" dirty="0">
                <a:solidFill>
                  <a:prstClr val="black"/>
                </a:solidFill>
                <a:latin typeface="Consolas"/>
              </a:rPr>
              <a:t>            </a:t>
            </a:r>
            <a:r>
              <a:rPr lang="en-US" sz="1800" dirty="0" smtClean="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SqlFilter</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ShipCountry</a:t>
            </a:r>
            <a:r>
              <a:rPr lang="en-US" sz="1800" dirty="0">
                <a:solidFill>
                  <a:srgbClr val="A31515"/>
                </a:solidFill>
                <a:latin typeface="Consolas"/>
              </a:rPr>
              <a:t> = 'CN</a:t>
            </a:r>
            <a:r>
              <a:rPr lang="en-US" sz="1800" dirty="0" smtClean="0">
                <a:solidFill>
                  <a:srgbClr val="A31515"/>
                </a:solidFill>
                <a:latin typeface="Consolas"/>
              </a:rPr>
              <a:t>'"</a:t>
            </a:r>
            <a:r>
              <a:rPr lang="en-US" sz="1800" dirty="0" smtClean="0">
                <a:solidFill>
                  <a:prstClr val="black"/>
                </a:solidFill>
                <a:latin typeface="Consolas"/>
              </a:rPr>
              <a:t>));</a:t>
            </a:r>
            <a:endParaRPr lang="en-US" sz="1800" dirty="0"/>
          </a:p>
        </p:txBody>
      </p:sp>
      <p:cxnSp>
        <p:nvCxnSpPr>
          <p:cNvPr id="8" name="Straight Connector 7"/>
          <p:cNvCxnSpPr/>
          <p:nvPr/>
        </p:nvCxnSpPr>
        <p:spPr>
          <a:xfrm>
            <a:off x="271672" y="5227977"/>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8296" y="2935360"/>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2608" y="848144"/>
            <a:ext cx="11328332" cy="738664"/>
          </a:xfrm>
          <a:prstGeom prst="rect">
            <a:avLst/>
          </a:prstGeom>
          <a:noFill/>
        </p:spPr>
        <p:txBody>
          <a:bodyPr wrap="square" lIns="0" tIns="0" rIns="0" bIns="0" rtlCol="0">
            <a:spAutoFit/>
          </a:bodyPr>
          <a:lstStyle/>
          <a:p>
            <a:r>
              <a:rPr lang="en-US" sz="2400" dirty="0" smtClean="0">
                <a:gradFill>
                  <a:gsLst>
                    <a:gs pos="417">
                      <a:srgbClr val="000000"/>
                    </a:gs>
                    <a:gs pos="100000">
                      <a:srgbClr val="000000"/>
                    </a:gs>
                  </a:gsLst>
                  <a:lin ang="5400000" scaled="0"/>
                </a:gradFill>
              </a:rPr>
              <a:t>Management operations on the namespace Create/Delete/Exists for </a:t>
            </a:r>
            <a:br>
              <a:rPr lang="en-US" sz="2400" dirty="0" smtClean="0">
                <a:gradFill>
                  <a:gsLst>
                    <a:gs pos="417">
                      <a:srgbClr val="000000"/>
                    </a:gs>
                    <a:gs pos="100000">
                      <a:srgbClr val="000000"/>
                    </a:gs>
                  </a:gsLst>
                  <a:lin ang="5400000" scaled="0"/>
                </a:gradFill>
              </a:rPr>
            </a:br>
            <a:r>
              <a:rPr lang="en-US" sz="2400" dirty="0" smtClean="0">
                <a:gradFill>
                  <a:gsLst>
                    <a:gs pos="417">
                      <a:srgbClr val="000000"/>
                    </a:gs>
                    <a:gs pos="100000">
                      <a:srgbClr val="000000"/>
                    </a:gs>
                  </a:gsLst>
                  <a:lin ang="5400000" scaled="0"/>
                </a:gradFill>
              </a:rPr>
              <a:t>Queues, Topics, and Subscriptions</a:t>
            </a:r>
          </a:p>
        </p:txBody>
      </p:sp>
      <p:cxnSp>
        <p:nvCxnSpPr>
          <p:cNvPr id="13" name="Straight Connector 12"/>
          <p:cNvCxnSpPr/>
          <p:nvPr/>
        </p:nvCxnSpPr>
        <p:spPr>
          <a:xfrm>
            <a:off x="271671" y="6642871"/>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57093" y="1961346"/>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15" name="TextBox 14"/>
          <p:cNvSpPr txBox="1"/>
          <p:nvPr/>
        </p:nvSpPr>
        <p:spPr>
          <a:xfrm>
            <a:off x="11357093" y="4048563"/>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sp>
        <p:nvSpPr>
          <p:cNvPr id="17" name="TextBox 16"/>
          <p:cNvSpPr txBox="1"/>
          <p:nvPr/>
        </p:nvSpPr>
        <p:spPr>
          <a:xfrm>
            <a:off x="11357093" y="5738208"/>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3</a:t>
            </a:r>
            <a:endParaRPr lang="en-US" sz="3000" b="1" dirty="0" smtClean="0">
              <a:solidFill>
                <a:srgbClr val="B0D685">
                  <a:lumMod val="60000"/>
                  <a:lumOff val="40000"/>
                </a:srgbClr>
              </a:solidFill>
            </a:endParaRPr>
          </a:p>
        </p:txBody>
      </p:sp>
    </p:spTree>
    <p:extLst>
      <p:ext uri="{BB962C8B-B14F-4D97-AF65-F5344CB8AC3E}">
        <p14:creationId xmlns:p14="http://schemas.microsoft.com/office/powerpoint/2010/main" val="126783488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Messages</a:t>
            </a:r>
            <a:endParaRPr lang="en-US" dirty="0"/>
          </a:p>
        </p:txBody>
      </p:sp>
      <p:sp>
        <p:nvSpPr>
          <p:cNvPr id="4" name="Text Placeholder 4"/>
          <p:cNvSpPr txBox="1">
            <a:spLocks/>
          </p:cNvSpPr>
          <p:nvPr/>
        </p:nvSpPr>
        <p:spPr>
          <a:xfrm>
            <a:off x="519115" y="1056873"/>
            <a:ext cx="11149012" cy="4615067"/>
          </a:xfrm>
          <a:prstGeom prst="rect">
            <a:avLst/>
          </a:prstGeom>
        </p:spPr>
        <p:txBody>
          <a:bodyPr lIns="121899" tIns="60949" rIns="121899" bIns="60949"/>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smtClean="0">
              <a:solidFill>
                <a:srgbClr val="0000FF"/>
              </a:solidFill>
              <a:latin typeface="Consolas"/>
            </a:endParaRPr>
          </a:p>
          <a:p>
            <a:r>
              <a:rPr lang="en-US" dirty="0" err="1" smtClean="0">
                <a:solidFill>
                  <a:srgbClr val="0000FF"/>
                </a:solidFill>
                <a:latin typeface="Consolas"/>
              </a:rPr>
              <a:t>var</a:t>
            </a:r>
            <a:r>
              <a:rPr lang="en-US" dirty="0" smtClean="0">
                <a:solidFill>
                  <a:prstClr val="black"/>
                </a:solidFill>
                <a:latin typeface="Consolas"/>
              </a:rPr>
              <a:t> </a:t>
            </a:r>
            <a:r>
              <a:rPr lang="en-US" dirty="0" err="1" smtClean="0">
                <a:solidFill>
                  <a:prstClr val="black"/>
                </a:solidFill>
                <a:latin typeface="Consolas"/>
              </a:rPr>
              <a:t>subClient</a:t>
            </a:r>
            <a:r>
              <a:rPr lang="en-US" dirty="0" smtClean="0">
                <a:solidFill>
                  <a:prstClr val="black"/>
                </a:solidFill>
                <a:latin typeface="Consolas"/>
              </a:rPr>
              <a:t> </a:t>
            </a:r>
            <a:r>
              <a:rPr lang="en-US" dirty="0">
                <a:solidFill>
                  <a:prstClr val="black"/>
                </a:solidFill>
                <a:latin typeface="Consolas"/>
              </a:rPr>
              <a:t>= </a:t>
            </a:r>
            <a:r>
              <a:rPr lang="en-US" dirty="0" smtClean="0">
                <a:solidFill>
                  <a:prstClr val="black"/>
                </a:solidFill>
                <a:latin typeface="Consolas"/>
              </a:rPr>
              <a:t/>
            </a:r>
            <a:br>
              <a:rPr lang="en-US" dirty="0" smtClean="0">
                <a:solidFill>
                  <a:prstClr val="black"/>
                </a:solidFill>
                <a:latin typeface="Consolas"/>
              </a:rPr>
            </a:br>
            <a:r>
              <a:rPr lang="en-US" dirty="0" smtClean="0">
                <a:solidFill>
                  <a:prstClr val="black"/>
                </a:solidFill>
                <a:latin typeface="Consolas"/>
              </a:rPr>
              <a:t>    </a:t>
            </a:r>
            <a:r>
              <a:rPr lang="en-US" b="1" dirty="0" err="1" smtClean="0">
                <a:solidFill>
                  <a:prstClr val="black"/>
                </a:solidFill>
                <a:latin typeface="Consolas"/>
              </a:rPr>
              <a:t>factory</a:t>
            </a:r>
            <a:r>
              <a:rPr lang="en-US" dirty="0" err="1" smtClean="0">
                <a:solidFill>
                  <a:prstClr val="black"/>
                </a:solidFill>
                <a:latin typeface="Consolas"/>
              </a:rPr>
              <a:t>.CreateSubscriptionClient</a:t>
            </a:r>
            <a:r>
              <a:rPr lang="en-US" dirty="0" smtClean="0">
                <a:solidFill>
                  <a:prstClr val="black"/>
                </a:solidFill>
                <a:latin typeface="Consolas"/>
              </a:rPr>
              <a:t>(</a:t>
            </a:r>
            <a:r>
              <a:rPr lang="en-US" dirty="0" err="1" smtClean="0">
                <a:solidFill>
                  <a:prstClr val="black"/>
                </a:solidFill>
                <a:latin typeface="Consolas"/>
              </a:rPr>
              <a:t>topicName</a:t>
            </a:r>
            <a:r>
              <a:rPr lang="en-US" dirty="0" smtClean="0">
                <a:solidFill>
                  <a:prstClr val="black"/>
                </a:solidFill>
                <a:latin typeface="Consolas"/>
              </a:rPr>
              <a:t>, </a:t>
            </a:r>
            <a:r>
              <a:rPr lang="en-US" dirty="0" err="1" smtClean="0">
                <a:solidFill>
                  <a:prstClr val="black"/>
                </a:solidFill>
                <a:latin typeface="Consolas"/>
              </a:rPr>
              <a:t>subName</a:t>
            </a:r>
            <a:r>
              <a:rPr lang="en-US" dirty="0" smtClean="0">
                <a:solidFill>
                  <a:prstClr val="black"/>
                </a:solidFill>
                <a:latin typeface="Consolas"/>
              </a:rPr>
              <a:t>,</a:t>
            </a:r>
            <a:br>
              <a:rPr lang="en-US" dirty="0" smtClean="0">
                <a:solidFill>
                  <a:prstClr val="black"/>
                </a:solidFill>
                <a:latin typeface="Consolas"/>
              </a:rPr>
            </a:br>
            <a:r>
              <a:rPr lang="en-US" dirty="0" smtClean="0">
                <a:solidFill>
                  <a:prstClr val="black"/>
                </a:solidFill>
                <a:latin typeface="Consolas"/>
              </a:rPr>
              <a:t>                                     </a:t>
            </a:r>
            <a:r>
              <a:rPr lang="en-US" b="1" dirty="0" err="1" smtClean="0">
                <a:solidFill>
                  <a:srgbClr val="2B91AF"/>
                </a:solidFill>
                <a:latin typeface="Consolas"/>
              </a:rPr>
              <a:t>ReceiveMode</a:t>
            </a:r>
            <a:r>
              <a:rPr lang="en-US" b="1" dirty="0" err="1" smtClean="0">
                <a:solidFill>
                  <a:prstClr val="black"/>
                </a:solidFill>
                <a:latin typeface="Consolas"/>
              </a:rPr>
              <a:t>.ReceiveAndDelete</a:t>
            </a:r>
            <a:r>
              <a:rPr lang="en-US" dirty="0" smtClean="0">
                <a:solidFill>
                  <a:prstClr val="black"/>
                </a:solidFill>
                <a:latin typeface="Consolas"/>
              </a:rPr>
              <a:t>);</a:t>
            </a:r>
            <a:br>
              <a:rPr lang="en-US" dirty="0" smtClean="0">
                <a:solidFill>
                  <a:prstClr val="black"/>
                </a:solidFill>
                <a:latin typeface="Consolas"/>
              </a:rPr>
            </a:br>
            <a:endParaRPr lang="en-US" dirty="0" smtClean="0">
              <a:solidFill>
                <a:prstClr val="black"/>
              </a:solidFill>
              <a:latin typeface="Consolas"/>
            </a:endParaRPr>
          </a:p>
          <a:p>
            <a:r>
              <a:rPr lang="en-US" dirty="0" err="1">
                <a:solidFill>
                  <a:srgbClr val="0000FF"/>
                </a:solidFill>
                <a:latin typeface="Consolas"/>
              </a:rPr>
              <a:t>var</a:t>
            </a:r>
            <a:r>
              <a:rPr lang="en-US" dirty="0">
                <a:solidFill>
                  <a:prstClr val="black"/>
                </a:solidFill>
                <a:latin typeface="Consolas"/>
              </a:rPr>
              <a:t> </a:t>
            </a:r>
            <a:r>
              <a:rPr lang="en-US" dirty="0" smtClean="0">
                <a:solidFill>
                  <a:prstClr val="black"/>
                </a:solidFill>
                <a:latin typeface="Consolas"/>
              </a:rPr>
              <a:t>message = </a:t>
            </a:r>
            <a:r>
              <a:rPr lang="en-US" dirty="0" err="1" smtClean="0">
                <a:solidFill>
                  <a:prstClr val="black"/>
                </a:solidFill>
                <a:latin typeface="Consolas"/>
              </a:rPr>
              <a:t>subClient.Receive</a:t>
            </a:r>
            <a:r>
              <a:rPr lang="en-US" dirty="0" smtClean="0">
                <a:solidFill>
                  <a:prstClr val="black"/>
                </a:solidFill>
                <a:latin typeface="Consolas"/>
              </a:rPr>
              <a:t>(</a:t>
            </a:r>
            <a:r>
              <a:rPr lang="en-US" dirty="0" err="1" smtClean="0">
                <a:solidFill>
                  <a:prstClr val="black"/>
                </a:solidFill>
                <a:latin typeface="Consolas"/>
              </a:rPr>
              <a:t>TimeSpan.FromMinutes</a:t>
            </a:r>
            <a:r>
              <a:rPr lang="en-US" dirty="0" smtClean="0">
                <a:solidFill>
                  <a:prstClr val="black"/>
                </a:solidFill>
                <a:latin typeface="Consolas"/>
              </a:rPr>
              <a:t>(1));</a:t>
            </a:r>
            <a:br>
              <a:rPr lang="en-US" dirty="0" smtClean="0">
                <a:solidFill>
                  <a:prstClr val="black"/>
                </a:solidFill>
                <a:latin typeface="Consolas"/>
              </a:rPr>
            </a:br>
            <a:r>
              <a:rPr lang="en-US" dirty="0" smtClean="0">
                <a:solidFill>
                  <a:prstClr val="black"/>
                </a:solidFill>
                <a:latin typeface="Consolas"/>
              </a:rPr>
              <a:t>if ( message != null ) </a:t>
            </a:r>
            <a:br>
              <a:rPr lang="en-US" dirty="0" smtClean="0">
                <a:solidFill>
                  <a:prstClr val="black"/>
                </a:solidFill>
                <a:latin typeface="Consolas"/>
              </a:rPr>
            </a:br>
            <a:r>
              <a:rPr lang="en-US" dirty="0" smtClean="0">
                <a:solidFill>
                  <a:prstClr val="black"/>
                </a:solidFill>
                <a:latin typeface="Consolas"/>
              </a:rPr>
              <a:t>{ </a:t>
            </a:r>
            <a:br>
              <a:rPr lang="en-US" dirty="0" smtClean="0">
                <a:solidFill>
                  <a:prstClr val="black"/>
                </a:solidFill>
                <a:latin typeface="Consolas"/>
              </a:rPr>
            </a:br>
            <a:r>
              <a:rPr lang="en-US" dirty="0" smtClean="0">
                <a:solidFill>
                  <a:prstClr val="black"/>
                </a:solidFill>
                <a:latin typeface="Consolas"/>
              </a:rPr>
              <a:t>   …</a:t>
            </a:r>
            <a:br>
              <a:rPr lang="en-US" dirty="0" smtClean="0">
                <a:solidFill>
                  <a:prstClr val="black"/>
                </a:solidFill>
                <a:latin typeface="Consolas"/>
              </a:rPr>
            </a:br>
            <a:endParaRPr lang="en-US" dirty="0" smtClean="0">
              <a:solidFill>
                <a:prstClr val="black"/>
              </a:solidFill>
              <a:latin typeface="Consolas"/>
            </a:endParaRPr>
          </a:p>
          <a:p>
            <a:r>
              <a:rPr lang="en-US" dirty="0" err="1" smtClean="0">
                <a:solidFill>
                  <a:srgbClr val="0000FF"/>
                </a:solidFill>
                <a:latin typeface="Consolas"/>
              </a:rPr>
              <a:t>var</a:t>
            </a:r>
            <a:r>
              <a:rPr lang="en-US" dirty="0" smtClean="0">
                <a:solidFill>
                  <a:prstClr val="black"/>
                </a:solidFill>
                <a:latin typeface="Consolas"/>
              </a:rPr>
              <a:t> </a:t>
            </a:r>
            <a:r>
              <a:rPr lang="en-US" dirty="0" err="1" smtClean="0">
                <a:solidFill>
                  <a:prstClr val="black"/>
                </a:solidFill>
                <a:latin typeface="Consolas"/>
              </a:rPr>
              <a:t>rcv</a:t>
            </a:r>
            <a:r>
              <a:rPr lang="en-US" dirty="0" smtClean="0">
                <a:solidFill>
                  <a:prstClr val="black"/>
                </a:solidFill>
                <a:latin typeface="Consolas"/>
              </a:rPr>
              <a:t> = </a:t>
            </a:r>
            <a:r>
              <a:rPr lang="en-US" b="1" dirty="0" err="1" smtClean="0">
                <a:solidFill>
                  <a:prstClr val="black"/>
                </a:solidFill>
                <a:latin typeface="Consolas"/>
              </a:rPr>
              <a:t>factory</a:t>
            </a:r>
            <a:r>
              <a:rPr lang="en-US" dirty="0" err="1" smtClean="0">
                <a:solidFill>
                  <a:prstClr val="black"/>
                </a:solidFill>
                <a:latin typeface="Consolas"/>
              </a:rPr>
              <a:t>.CreateMessageReceiver</a:t>
            </a:r>
            <a:r>
              <a:rPr lang="en-US" dirty="0" smtClean="0">
                <a:solidFill>
                  <a:prstClr val="black"/>
                </a:solidFill>
                <a:latin typeface="Consolas"/>
              </a:rPr>
              <a:t>(</a:t>
            </a:r>
            <a:br>
              <a:rPr lang="en-US" dirty="0" smtClean="0">
                <a:solidFill>
                  <a:prstClr val="black"/>
                </a:solidFill>
                <a:latin typeface="Consolas"/>
              </a:rPr>
            </a:br>
            <a:r>
              <a:rPr lang="en-US" dirty="0" smtClean="0">
                <a:solidFill>
                  <a:prstClr val="black"/>
                </a:solidFill>
                <a:latin typeface="Consolas"/>
              </a:rPr>
              <a:t>                  </a:t>
            </a:r>
            <a:r>
              <a:rPr lang="en-US" dirty="0" err="1" smtClean="0">
                <a:solidFill>
                  <a:srgbClr val="2B91AF"/>
                </a:solidFill>
                <a:latin typeface="Consolas"/>
              </a:rPr>
              <a:t>SubscriptionClient</a:t>
            </a:r>
            <a:r>
              <a:rPr lang="en-US" dirty="0" err="1" smtClean="0">
                <a:solidFill>
                  <a:prstClr val="black"/>
                </a:solidFill>
                <a:latin typeface="Consolas"/>
              </a:rPr>
              <a:t>.FormatSubscriptionPath</a:t>
            </a:r>
            <a:r>
              <a:rPr lang="en-US" dirty="0" smtClean="0">
                <a:solidFill>
                  <a:prstClr val="black"/>
                </a:solidFill>
                <a:latin typeface="Consolas"/>
              </a:rPr>
              <a:t>(</a:t>
            </a:r>
            <a:r>
              <a:rPr lang="en-US" dirty="0" err="1" smtClean="0">
                <a:solidFill>
                  <a:prstClr val="black"/>
                </a:solidFill>
                <a:latin typeface="Consolas"/>
              </a:rPr>
              <a:t>topicName</a:t>
            </a:r>
            <a:r>
              <a:rPr lang="en-US" dirty="0" smtClean="0">
                <a:solidFill>
                  <a:prstClr val="black"/>
                </a:solidFill>
                <a:latin typeface="Consolas"/>
              </a:rPr>
              <a:t>, </a:t>
            </a:r>
            <a:r>
              <a:rPr lang="en-US" dirty="0" err="1" smtClean="0">
                <a:solidFill>
                  <a:prstClr val="black"/>
                </a:solidFill>
                <a:latin typeface="Consolas"/>
              </a:rPr>
              <a:t>subName</a:t>
            </a:r>
            <a:r>
              <a:rPr lang="en-US" dirty="0" smtClean="0">
                <a:solidFill>
                  <a:prstClr val="black"/>
                </a:solidFill>
                <a:latin typeface="Consolas"/>
              </a:rPr>
              <a:t>),</a:t>
            </a:r>
            <a:r>
              <a:rPr lang="en-US" dirty="0">
                <a:solidFill>
                  <a:prstClr val="black"/>
                </a:solidFill>
                <a:latin typeface="Consolas"/>
              </a:rPr>
              <a:t/>
            </a:r>
            <a:br>
              <a:rPr lang="en-US" dirty="0">
                <a:solidFill>
                  <a:prstClr val="black"/>
                </a:solidFill>
                <a:latin typeface="Consolas"/>
              </a:rPr>
            </a:br>
            <a:r>
              <a:rPr lang="en-US" dirty="0" smtClean="0">
                <a:solidFill>
                  <a:prstClr val="black"/>
                </a:solidFill>
                <a:latin typeface="Consolas"/>
              </a:rPr>
              <a:t>                  </a:t>
            </a:r>
            <a:r>
              <a:rPr lang="en-US" b="1" dirty="0" err="1">
                <a:solidFill>
                  <a:srgbClr val="2B91AF"/>
                </a:solidFill>
                <a:latin typeface="Consolas"/>
              </a:rPr>
              <a:t>ReceiveMode</a:t>
            </a:r>
            <a:r>
              <a:rPr lang="en-US" b="1" dirty="0" err="1">
                <a:solidFill>
                  <a:prstClr val="black"/>
                </a:solidFill>
                <a:latin typeface="Consolas"/>
              </a:rPr>
              <a:t>.ReceiveAndDelete</a:t>
            </a:r>
            <a:r>
              <a:rPr lang="en-US" dirty="0">
                <a:solidFill>
                  <a:prstClr val="black"/>
                </a:solidFill>
                <a:latin typeface="Consolas"/>
              </a:rPr>
              <a:t>);</a:t>
            </a:r>
            <a:br>
              <a:rPr lang="en-US" dirty="0">
                <a:solidFill>
                  <a:prstClr val="black"/>
                </a:solidFill>
                <a:latin typeface="Consolas"/>
              </a:rPr>
            </a:br>
            <a:endParaRPr lang="en-US" dirty="0">
              <a:solidFill>
                <a:prstClr val="black"/>
              </a:solidFill>
              <a:latin typeface="Consolas"/>
            </a:endParaRPr>
          </a:p>
          <a:p>
            <a:r>
              <a:rPr lang="en-US" dirty="0" err="1">
                <a:solidFill>
                  <a:srgbClr val="0000FF"/>
                </a:solidFill>
                <a:latin typeface="Consolas"/>
              </a:rPr>
              <a:t>var</a:t>
            </a:r>
            <a:r>
              <a:rPr lang="en-US" dirty="0">
                <a:solidFill>
                  <a:prstClr val="black"/>
                </a:solidFill>
                <a:latin typeface="Consolas"/>
              </a:rPr>
              <a:t> message = </a:t>
            </a:r>
            <a:r>
              <a:rPr lang="en-US" dirty="0" err="1" smtClean="0">
                <a:solidFill>
                  <a:prstClr val="black"/>
                </a:solidFill>
                <a:latin typeface="Consolas"/>
              </a:rPr>
              <a:t>rcv.Receive</a:t>
            </a:r>
            <a:r>
              <a:rPr lang="en-US" dirty="0" smtClean="0">
                <a:solidFill>
                  <a:prstClr val="black"/>
                </a:solidFill>
                <a:latin typeface="Consolas"/>
              </a:rPr>
              <a:t>(</a:t>
            </a:r>
            <a:r>
              <a:rPr lang="en-US" dirty="0" err="1" smtClean="0">
                <a:solidFill>
                  <a:prstClr val="black"/>
                </a:solidFill>
                <a:latin typeface="Consolas"/>
              </a:rPr>
              <a:t>TimeSpan.FromMinutes</a:t>
            </a:r>
            <a:r>
              <a:rPr lang="en-US" dirty="0" smtClean="0">
                <a:solidFill>
                  <a:prstClr val="black"/>
                </a:solidFill>
                <a:latin typeface="Consolas"/>
              </a:rPr>
              <a:t>(1</a:t>
            </a:r>
            <a:r>
              <a:rPr lang="en-US" dirty="0">
                <a:solidFill>
                  <a:prstClr val="black"/>
                </a:solidFill>
                <a:latin typeface="Consolas"/>
              </a:rPr>
              <a:t>));</a:t>
            </a:r>
            <a:br>
              <a:rPr lang="en-US" dirty="0">
                <a:solidFill>
                  <a:prstClr val="black"/>
                </a:solidFill>
                <a:latin typeface="Consolas"/>
              </a:rPr>
            </a:br>
            <a:r>
              <a:rPr lang="en-US" dirty="0">
                <a:solidFill>
                  <a:prstClr val="black"/>
                </a:solidFill>
                <a:latin typeface="Consolas"/>
              </a:rPr>
              <a:t>if ( message != null ) </a:t>
            </a:r>
            <a:br>
              <a:rPr lang="en-US" dirty="0">
                <a:solidFill>
                  <a:prstClr val="black"/>
                </a:solidFill>
                <a:latin typeface="Consolas"/>
              </a:rPr>
            </a:br>
            <a:r>
              <a:rPr lang="en-US" dirty="0">
                <a:solidFill>
                  <a:prstClr val="black"/>
                </a:solidFill>
                <a:latin typeface="Consolas"/>
              </a:rPr>
              <a:t>{ </a:t>
            </a:r>
            <a:br>
              <a:rPr lang="en-US" dirty="0">
                <a:solidFill>
                  <a:prstClr val="black"/>
                </a:solidFill>
                <a:latin typeface="Consolas"/>
              </a:rPr>
            </a:br>
            <a:r>
              <a:rPr lang="en-US" dirty="0">
                <a:solidFill>
                  <a:prstClr val="black"/>
                </a:solidFill>
                <a:latin typeface="Consolas"/>
              </a:rPr>
              <a:t>   …</a:t>
            </a:r>
          </a:p>
          <a:p>
            <a:endParaRPr lang="en-US" dirty="0">
              <a:solidFill>
                <a:prstClr val="black"/>
              </a:solidFill>
              <a:latin typeface="Consolas"/>
            </a:endParaRPr>
          </a:p>
        </p:txBody>
      </p:sp>
      <p:cxnSp>
        <p:nvCxnSpPr>
          <p:cNvPr id="7" name="Straight Connector 6"/>
          <p:cNvCxnSpPr/>
          <p:nvPr/>
        </p:nvCxnSpPr>
        <p:spPr>
          <a:xfrm>
            <a:off x="271669" y="3710752"/>
            <a:ext cx="113898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1671" y="6232059"/>
            <a:ext cx="1138983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357093" y="1895096"/>
            <a:ext cx="221214" cy="461665"/>
          </a:xfrm>
          <a:prstGeom prst="rect">
            <a:avLst/>
          </a:prstGeom>
          <a:noFill/>
        </p:spPr>
        <p:txBody>
          <a:bodyPr wrap="none" lIns="0" tIns="0" rIns="0" bIns="0" rtlCol="0">
            <a:spAutoFit/>
          </a:bodyPr>
          <a:lstStyle/>
          <a:p>
            <a:r>
              <a:rPr lang="en-US" sz="3000" b="1" dirty="0" smtClean="0">
                <a:solidFill>
                  <a:srgbClr val="B0D685">
                    <a:lumMod val="60000"/>
                    <a:lumOff val="40000"/>
                  </a:srgbClr>
                </a:solidFill>
              </a:rPr>
              <a:t>1</a:t>
            </a:r>
          </a:p>
        </p:txBody>
      </p:sp>
      <p:sp>
        <p:nvSpPr>
          <p:cNvPr id="10" name="TextBox 9"/>
          <p:cNvSpPr txBox="1"/>
          <p:nvPr/>
        </p:nvSpPr>
        <p:spPr>
          <a:xfrm>
            <a:off x="11357093" y="4366715"/>
            <a:ext cx="221214" cy="461665"/>
          </a:xfrm>
          <a:prstGeom prst="rect">
            <a:avLst/>
          </a:prstGeom>
          <a:noFill/>
        </p:spPr>
        <p:txBody>
          <a:bodyPr wrap="none" lIns="0" tIns="0" rIns="0" bIns="0" rtlCol="0">
            <a:spAutoFit/>
          </a:bodyPr>
          <a:lstStyle/>
          <a:p>
            <a:r>
              <a:rPr lang="en-US" sz="3000" b="1" dirty="0">
                <a:solidFill>
                  <a:srgbClr val="B0D685">
                    <a:lumMod val="60000"/>
                    <a:lumOff val="40000"/>
                  </a:srgbClr>
                </a:solidFill>
              </a:rPr>
              <a:t>2</a:t>
            </a:r>
            <a:endParaRPr lang="en-US" sz="3000" b="1" dirty="0" smtClean="0">
              <a:solidFill>
                <a:srgbClr val="B0D685">
                  <a:lumMod val="60000"/>
                  <a:lumOff val="40000"/>
                </a:srgbClr>
              </a:solidFill>
            </a:endParaRPr>
          </a:p>
        </p:txBody>
      </p:sp>
    </p:spTree>
    <p:extLst>
      <p:ext uri="{BB962C8B-B14F-4D97-AF65-F5344CB8AC3E}">
        <p14:creationId xmlns:p14="http://schemas.microsoft.com/office/powerpoint/2010/main" val="3634998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sp>
        <p:nvSpPr>
          <p:cNvPr id="9" name="Content Placeholder 4"/>
          <p:cNvSpPr>
            <a:spLocks noGrp="1"/>
          </p:cNvSpPr>
          <p:nvPr>
            <p:ph idx="4294967295"/>
          </p:nvPr>
        </p:nvSpPr>
        <p:spPr>
          <a:xfrm>
            <a:off x="776966" y="2602668"/>
            <a:ext cx="11149012" cy="1527175"/>
          </a:xfrm>
        </p:spPr>
        <p:txBody>
          <a:bodyPr>
            <a:normAutofit/>
          </a:bodyPr>
          <a:lstStyle/>
          <a:p>
            <a:r>
              <a:rPr lang="en-US" dirty="0" err="1" smtClean="0">
                <a:latin typeface="Consolas" pitchFamily="49" charset="0"/>
                <a:cs typeface="Consolas" pitchFamily="49" charset="0"/>
              </a:rPr>
              <a:t>InvoiceTotal</a:t>
            </a:r>
            <a:r>
              <a:rPr lang="en-US" dirty="0" smtClean="0">
                <a:latin typeface="Consolas" pitchFamily="49" charset="0"/>
                <a:cs typeface="Consolas" pitchFamily="49" charset="0"/>
              </a:rPr>
              <a:t> &gt; 10000.00 OR </a:t>
            </a:r>
            <a:r>
              <a:rPr lang="en-US" dirty="0" err="1" smtClean="0">
                <a:latin typeface="Consolas" pitchFamily="49" charset="0"/>
                <a:cs typeface="Consolas" pitchFamily="49" charset="0"/>
              </a:rPr>
              <a:t>ClientRating</a:t>
            </a:r>
            <a:r>
              <a:rPr lang="en-US" dirty="0" smtClean="0">
                <a:latin typeface="Consolas" pitchFamily="49" charset="0"/>
                <a:cs typeface="Consolas" pitchFamily="49" charset="0"/>
              </a:rPr>
              <a:t> &lt;3</a:t>
            </a:r>
          </a:p>
          <a:p>
            <a:r>
              <a:rPr lang="en-US" dirty="0" err="1" smtClean="0">
                <a:latin typeface="Consolas" pitchFamily="49" charset="0"/>
                <a:cs typeface="Consolas" pitchFamily="49" charset="0"/>
              </a:rPr>
              <a:t>ShipDestCtry</a:t>
            </a:r>
            <a:r>
              <a:rPr lang="en-US" dirty="0" smtClean="0">
                <a:latin typeface="Consolas" pitchFamily="49" charset="0"/>
                <a:cs typeface="Consolas" pitchFamily="49" charset="0"/>
              </a:rPr>
              <a:t> = ‘USA’ AND </a:t>
            </a:r>
            <a:r>
              <a:rPr lang="en-US" dirty="0" err="1" smtClean="0">
                <a:latin typeface="Consolas" pitchFamily="49" charset="0"/>
                <a:cs typeface="Consolas" pitchFamily="49" charset="0"/>
              </a:rPr>
              <a:t>ShipDestState</a:t>
            </a:r>
            <a:r>
              <a:rPr lang="en-US" dirty="0" smtClean="0">
                <a:latin typeface="Consolas" pitchFamily="49" charset="0"/>
                <a:cs typeface="Consolas" pitchFamily="49" charset="0"/>
              </a:rPr>
              <a:t>=‘WA’</a:t>
            </a:r>
          </a:p>
          <a:p>
            <a:r>
              <a:rPr lang="en-US" dirty="0" err="1" smtClean="0">
                <a:latin typeface="Consolas" pitchFamily="49" charset="0"/>
                <a:cs typeface="Consolas" pitchFamily="49" charset="0"/>
              </a:rPr>
              <a:t>LastName</a:t>
            </a:r>
            <a:r>
              <a:rPr lang="en-US" dirty="0">
                <a:latin typeface="Consolas" pitchFamily="49" charset="0"/>
                <a:cs typeface="Consolas" pitchFamily="49" charset="0"/>
              </a:rPr>
              <a:t> </a:t>
            </a:r>
            <a:r>
              <a:rPr lang="en-US" dirty="0" smtClean="0">
                <a:latin typeface="Consolas" pitchFamily="49" charset="0"/>
                <a:cs typeface="Consolas" pitchFamily="49" charset="0"/>
              </a:rPr>
              <a:t>LIKE ‘V%’</a:t>
            </a:r>
          </a:p>
        </p:txBody>
      </p:sp>
      <p:sp>
        <p:nvSpPr>
          <p:cNvPr id="10" name="TextBox 9"/>
          <p:cNvSpPr txBox="1"/>
          <p:nvPr/>
        </p:nvSpPr>
        <p:spPr>
          <a:xfrm>
            <a:off x="532364" y="1460176"/>
            <a:ext cx="8298939" cy="984885"/>
          </a:xfrm>
          <a:prstGeom prst="rect">
            <a:avLst/>
          </a:prstGeom>
          <a:noFill/>
        </p:spPr>
        <p:txBody>
          <a:bodyPr wrap="none" lIns="0" tIns="0" rIns="0" bIns="0" rtlCol="0">
            <a:spAutoFit/>
          </a:bodyPr>
          <a:lstStyle/>
          <a:p>
            <a:r>
              <a:rPr lang="en-US" sz="3200" dirty="0" smtClean="0">
                <a:solidFill>
                  <a:srgbClr val="FFFFFF"/>
                </a:solidFill>
                <a:effectLst>
                  <a:outerShdw blurRad="63500" algn="ctr" rotWithShape="0">
                    <a:srgbClr val="FFFFFF">
                      <a:alpha val="60000"/>
                    </a:srgbClr>
                  </a:outerShdw>
                </a:effectLst>
              </a:rPr>
              <a:t>Filter conditions operate on message properties </a:t>
            </a:r>
            <a:br>
              <a:rPr lang="en-US" sz="3200" dirty="0" smtClean="0">
                <a:solidFill>
                  <a:srgbClr val="FFFFFF"/>
                </a:solidFill>
                <a:effectLst>
                  <a:outerShdw blurRad="63500" algn="ctr" rotWithShape="0">
                    <a:srgbClr val="FFFFFF">
                      <a:alpha val="60000"/>
                    </a:srgbClr>
                  </a:outerShdw>
                </a:effectLst>
              </a:rPr>
            </a:br>
            <a:r>
              <a:rPr lang="en-US" sz="3200" dirty="0" smtClean="0">
                <a:solidFill>
                  <a:srgbClr val="FFFFFF"/>
                </a:solidFill>
                <a:effectLst>
                  <a:outerShdw blurRad="63500" algn="ctr" rotWithShape="0">
                    <a:srgbClr val="FFFFFF">
                      <a:alpha val="60000"/>
                    </a:srgbClr>
                  </a:outerShdw>
                </a:effectLst>
              </a:rPr>
              <a:t>and are expressed in SQL’92 syntax </a:t>
            </a:r>
          </a:p>
        </p:txBody>
      </p:sp>
      <p:sp>
        <p:nvSpPr>
          <p:cNvPr id="11" name="Content Placeholder 4"/>
          <p:cNvSpPr txBox="1">
            <a:spLocks/>
          </p:cNvSpPr>
          <p:nvPr/>
        </p:nvSpPr>
        <p:spPr>
          <a:xfrm>
            <a:off x="649967" y="5346376"/>
            <a:ext cx="10768012" cy="443198"/>
          </a:xfrm>
          <a:prstGeom prst="rect">
            <a:avLst/>
          </a:prstGeom>
        </p:spPr>
        <p:txBody>
          <a:bodyPr vert="horz" wrap="square" lIns="0" tIns="0" rIns="0" bIns="0" rtlCol="0">
            <a:spAutoFit/>
          </a:bodyPr>
          <a:lstStyle>
            <a:lvl1pPr marL="0" indent="0" algn="l" defTabSz="1218937" rtl="0" eaLnBrk="1" latinLnBrk="0" hangingPunct="1">
              <a:lnSpc>
                <a:spcPct val="90000"/>
              </a:lnSpc>
              <a:spcBef>
                <a:spcPct val="20000"/>
              </a:spcBef>
              <a:buSzPct val="90000"/>
              <a:buFont typeface="Arial" pitchFamily="34" charset="0"/>
              <a:buNone/>
              <a:defRPr sz="3200" kern="1200">
                <a:solidFill>
                  <a:schemeClr val="bg1"/>
                </a:solidFill>
                <a:effectLst/>
                <a:latin typeface="Consolas" pitchFamily="49" charset="0"/>
                <a:ea typeface="+mn-ea"/>
                <a:cs typeface="Consolas" pitchFamily="49" charset="0"/>
              </a:defRPr>
            </a:lvl1pPr>
            <a:lvl2pPr marL="533307" indent="0" algn="l" defTabSz="1218937" rtl="0" eaLnBrk="1" latinLnBrk="0" hangingPunct="1">
              <a:lnSpc>
                <a:spcPct val="90000"/>
              </a:lnSpc>
              <a:spcBef>
                <a:spcPct val="20000"/>
              </a:spcBef>
              <a:buSzPct val="90000"/>
              <a:buFont typeface="Arial" pitchFamily="34" charset="0"/>
              <a:buNone/>
              <a:defRPr sz="2800" kern="1200">
                <a:solidFill>
                  <a:schemeClr val="bg1"/>
                </a:solidFill>
                <a:effectLst/>
                <a:latin typeface="Consolas" pitchFamily="49" charset="0"/>
                <a:ea typeface="+mn-ea"/>
                <a:cs typeface="Consolas" pitchFamily="49" charset="0"/>
              </a:defRPr>
            </a:lvl2pPr>
            <a:lvl3pPr marL="994659" indent="0" algn="l" defTabSz="1218937" rtl="0" eaLnBrk="1" latinLnBrk="0" hangingPunct="1">
              <a:lnSpc>
                <a:spcPct val="90000"/>
              </a:lnSpc>
              <a:spcBef>
                <a:spcPct val="20000"/>
              </a:spcBef>
              <a:buSzPct val="90000"/>
              <a:buFont typeface="Arial" pitchFamily="34" charset="0"/>
              <a:buNone/>
              <a:defRPr sz="2000" kern="1200">
                <a:solidFill>
                  <a:schemeClr val="bg1"/>
                </a:solidFill>
                <a:effectLst/>
                <a:latin typeface="Consolas" pitchFamily="49" charset="0"/>
                <a:ea typeface="+mn-ea"/>
                <a:cs typeface="Consolas" pitchFamily="49" charset="0"/>
              </a:defRPr>
            </a:lvl3pPr>
            <a:lvl4pPr marL="1443314" indent="0" algn="l" defTabSz="1218937" rtl="0" eaLnBrk="1" latinLnBrk="0" hangingPunct="1">
              <a:lnSpc>
                <a:spcPct val="90000"/>
              </a:lnSpc>
              <a:spcBef>
                <a:spcPct val="20000"/>
              </a:spcBef>
              <a:buSzPct val="90000"/>
              <a:buFont typeface="Arial" pitchFamily="34" charset="0"/>
              <a:buNone/>
              <a:defRPr sz="1800" kern="1200">
                <a:solidFill>
                  <a:schemeClr val="bg1"/>
                </a:solidFill>
                <a:effectLst/>
                <a:latin typeface="Consolas" pitchFamily="49" charset="0"/>
                <a:ea typeface="+mn-ea"/>
                <a:cs typeface="Consolas" pitchFamily="49" charset="0"/>
              </a:defRPr>
            </a:lvl4pPr>
            <a:lvl5pPr marL="1832713" indent="0" algn="l" defTabSz="1218937" rtl="0" eaLnBrk="1" latinLnBrk="0" hangingPunct="1">
              <a:lnSpc>
                <a:spcPct val="90000"/>
              </a:lnSpc>
              <a:spcBef>
                <a:spcPct val="20000"/>
              </a:spcBef>
              <a:buSzPct val="90000"/>
              <a:buFont typeface="Arial" pitchFamily="34" charset="0"/>
              <a:buNone/>
              <a:defRPr sz="1800" kern="1200">
                <a:solidFill>
                  <a:schemeClr val="bg1"/>
                </a:solidFill>
                <a:effectLst/>
                <a:latin typeface="Consolas" pitchFamily="49" charset="0"/>
                <a:ea typeface="+mn-ea"/>
                <a:cs typeface="Consolas" pitchFamily="49" charset="0"/>
              </a:defRPr>
            </a:lvl5pPr>
            <a:lvl6pPr marL="3352079" indent="-304735" algn="l" defTabSz="121893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48" indent="-304735" algn="l" defTabSz="121893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17" indent="-304735" algn="l" defTabSz="121893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87" indent="-304735" algn="l" defTabSz="121893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smtClean="0">
                <a:solidFill>
                  <a:srgbClr val="FFFFFF"/>
                </a:solidFill>
              </a:rPr>
              <a:t>SET </a:t>
            </a:r>
            <a:r>
              <a:rPr lang="en-US" dirty="0" err="1" smtClean="0">
                <a:solidFill>
                  <a:srgbClr val="FFFFFF"/>
                </a:solidFill>
              </a:rPr>
              <a:t>AuditRequired</a:t>
            </a:r>
            <a:r>
              <a:rPr lang="en-US" dirty="0" smtClean="0">
                <a:solidFill>
                  <a:srgbClr val="FFFFFF"/>
                </a:solidFill>
              </a:rPr>
              <a:t> = 1</a:t>
            </a:r>
          </a:p>
        </p:txBody>
      </p:sp>
      <p:sp>
        <p:nvSpPr>
          <p:cNvPr id="12" name="TextBox 11"/>
          <p:cNvSpPr txBox="1"/>
          <p:nvPr/>
        </p:nvSpPr>
        <p:spPr>
          <a:xfrm>
            <a:off x="578679" y="4209093"/>
            <a:ext cx="9152570" cy="984885"/>
          </a:xfrm>
          <a:prstGeom prst="rect">
            <a:avLst/>
          </a:prstGeom>
          <a:noFill/>
        </p:spPr>
        <p:txBody>
          <a:bodyPr wrap="none" lIns="0" tIns="0" rIns="0" bIns="0" rtlCol="0">
            <a:spAutoFit/>
          </a:bodyPr>
          <a:lstStyle/>
          <a:p>
            <a:r>
              <a:rPr lang="en-US" sz="3200" dirty="0" smtClean="0">
                <a:solidFill>
                  <a:srgbClr val="FFFFFF"/>
                </a:solidFill>
                <a:effectLst>
                  <a:outerShdw blurRad="63500" algn="ctr" rotWithShape="0">
                    <a:srgbClr val="FFFFFF">
                      <a:alpha val="60000"/>
                    </a:srgbClr>
                  </a:outerShdw>
                </a:effectLst>
              </a:rPr>
              <a:t>Filters actions may modify/add/remove properties as </a:t>
            </a:r>
            <a:br>
              <a:rPr lang="en-US" sz="3200" dirty="0" smtClean="0">
                <a:solidFill>
                  <a:srgbClr val="FFFFFF"/>
                </a:solidFill>
                <a:effectLst>
                  <a:outerShdw blurRad="63500" algn="ctr" rotWithShape="0">
                    <a:srgbClr val="FFFFFF">
                      <a:alpha val="60000"/>
                    </a:srgbClr>
                  </a:outerShdw>
                </a:effectLst>
              </a:rPr>
            </a:br>
            <a:r>
              <a:rPr lang="en-US" sz="3200" dirty="0" smtClean="0">
                <a:solidFill>
                  <a:srgbClr val="FFFFFF"/>
                </a:solidFill>
                <a:effectLst>
                  <a:outerShdw blurRad="63500" algn="ctr" rotWithShape="0">
                    <a:srgbClr val="FFFFFF">
                      <a:alpha val="60000"/>
                    </a:srgbClr>
                  </a:outerShdw>
                </a:effectLst>
              </a:rPr>
              <a:t>message is selected</a:t>
            </a:r>
          </a:p>
        </p:txBody>
      </p:sp>
    </p:spTree>
    <p:extLst>
      <p:ext uri="{BB962C8B-B14F-4D97-AF65-F5344CB8AC3E}">
        <p14:creationId xmlns:p14="http://schemas.microsoft.com/office/powerpoint/2010/main" val="254015372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Topics?</a:t>
            </a:r>
            <a:endParaRPr lang="en-US" dirty="0"/>
          </a:p>
        </p:txBody>
      </p:sp>
      <p:sp>
        <p:nvSpPr>
          <p:cNvPr id="3" name="Text Placeholder 2"/>
          <p:cNvSpPr>
            <a:spLocks noGrp="1"/>
          </p:cNvSpPr>
          <p:nvPr>
            <p:ph type="body" sz="quarter" idx="10"/>
          </p:nvPr>
        </p:nvSpPr>
        <p:spPr>
          <a:xfrm>
            <a:off x="480647" y="3405563"/>
            <a:ext cx="11149013" cy="3096232"/>
          </a:xfrm>
        </p:spPr>
        <p:txBody>
          <a:bodyPr/>
          <a:lstStyle/>
          <a:p>
            <a:r>
              <a:rPr lang="en-US" dirty="0" smtClean="0"/>
              <a:t>Message Distribution</a:t>
            </a:r>
          </a:p>
          <a:p>
            <a:pPr lvl="1"/>
            <a:r>
              <a:rPr lang="en-US" dirty="0" smtClean="0"/>
              <a:t>Each receiver gets its own copy of each message. Subscriptions are independent. Allows for many independent ‘taps’ into a message stream. Subscriber can filter down by interest. </a:t>
            </a:r>
          </a:p>
          <a:p>
            <a:r>
              <a:rPr lang="en-US" dirty="0" smtClean="0"/>
              <a:t>Constrained Message Distribution (Partitioning)</a:t>
            </a:r>
          </a:p>
          <a:p>
            <a:pPr lvl="1"/>
            <a:r>
              <a:rPr lang="en-US" dirty="0" smtClean="0"/>
              <a:t>Receiver get mutually exclusive slices of the message stream by creating appropriate filter expressions.</a:t>
            </a:r>
            <a:endParaRPr lang="en-US" dirty="0"/>
          </a:p>
        </p:txBody>
      </p:sp>
      <p:sp>
        <p:nvSpPr>
          <p:cNvPr id="5" name="Rectangle 4"/>
          <p:cNvSpPr/>
          <p:nvPr/>
        </p:nvSpPr>
        <p:spPr bwMode="auto">
          <a:xfrm>
            <a:off x="4548556" y="1606060"/>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solidFill>
                <a:srgbClr val="FFFFFF"/>
              </a:solidFill>
            </a:endParaRPr>
          </a:p>
        </p:txBody>
      </p:sp>
      <p:sp>
        <p:nvSpPr>
          <p:cNvPr id="6" name="Oval 5"/>
          <p:cNvSpPr/>
          <p:nvPr/>
        </p:nvSpPr>
        <p:spPr bwMode="auto">
          <a:xfrm>
            <a:off x="480647" y="1670537"/>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7" name="Oval 6"/>
          <p:cNvSpPr/>
          <p:nvPr/>
        </p:nvSpPr>
        <p:spPr bwMode="auto">
          <a:xfrm>
            <a:off x="9917722" y="1670537"/>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8" name="Straight Arrow Connector 7"/>
          <p:cNvCxnSpPr>
            <a:stCxn id="6" idx="6"/>
            <a:endCxn id="5" idx="1"/>
          </p:cNvCxnSpPr>
          <p:nvPr/>
        </p:nvCxnSpPr>
        <p:spPr>
          <a:xfrm>
            <a:off x="1488831" y="2133599"/>
            <a:ext cx="30597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3"/>
            <a:endCxn id="7" idx="2"/>
          </p:cNvCxnSpPr>
          <p:nvPr/>
        </p:nvCxnSpPr>
        <p:spPr>
          <a:xfrm flipV="1">
            <a:off x="7151077" y="2133601"/>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bwMode="auto">
          <a:xfrm>
            <a:off x="4797669" y="1987061"/>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Topic</a:t>
            </a:r>
          </a:p>
        </p:txBody>
      </p:sp>
      <p:sp>
        <p:nvSpPr>
          <p:cNvPr id="11" name="Rounded Rectangle 10"/>
          <p:cNvSpPr/>
          <p:nvPr/>
        </p:nvSpPr>
        <p:spPr bwMode="auto">
          <a:xfrm>
            <a:off x="6025666" y="1981198"/>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Sub</a:t>
            </a:r>
          </a:p>
        </p:txBody>
      </p:sp>
      <p:sp>
        <p:nvSpPr>
          <p:cNvPr id="12" name="Rounded Rectangle 11"/>
          <p:cNvSpPr/>
          <p:nvPr/>
        </p:nvSpPr>
        <p:spPr bwMode="auto">
          <a:xfrm>
            <a:off x="6025666" y="1617784"/>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Sub</a:t>
            </a:r>
          </a:p>
        </p:txBody>
      </p:sp>
      <p:sp>
        <p:nvSpPr>
          <p:cNvPr id="13" name="Rounded Rectangle 12"/>
          <p:cNvSpPr/>
          <p:nvPr/>
        </p:nvSpPr>
        <p:spPr bwMode="auto">
          <a:xfrm>
            <a:off x="6025666" y="2332890"/>
            <a:ext cx="1052149"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232323"/>
                </a:solidFill>
              </a:rPr>
              <a:t>Sub</a:t>
            </a:r>
          </a:p>
        </p:txBody>
      </p:sp>
      <p:sp>
        <p:nvSpPr>
          <p:cNvPr id="14" name="Oval 13"/>
          <p:cNvSpPr/>
          <p:nvPr/>
        </p:nvSpPr>
        <p:spPr bwMode="auto">
          <a:xfrm>
            <a:off x="9917722" y="50996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15" name="Straight Arrow Connector 14"/>
          <p:cNvCxnSpPr>
            <a:endCxn id="14" idx="2"/>
          </p:cNvCxnSpPr>
          <p:nvPr/>
        </p:nvCxnSpPr>
        <p:spPr>
          <a:xfrm flipV="1">
            <a:off x="7077814" y="973024"/>
            <a:ext cx="2839910" cy="79130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6" name="Oval 15"/>
          <p:cNvSpPr/>
          <p:nvPr/>
        </p:nvSpPr>
        <p:spPr bwMode="auto">
          <a:xfrm>
            <a:off x="9917722" y="2901469"/>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18" name="Straight Arrow Connector 17"/>
          <p:cNvCxnSpPr>
            <a:stCxn id="13" idx="3"/>
            <a:endCxn id="16" idx="2"/>
          </p:cNvCxnSpPr>
          <p:nvPr/>
        </p:nvCxnSpPr>
        <p:spPr>
          <a:xfrm>
            <a:off x="7077812" y="2479429"/>
            <a:ext cx="2839908" cy="885103"/>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7" name="Oval 16"/>
          <p:cNvSpPr/>
          <p:nvPr/>
        </p:nvSpPr>
        <p:spPr bwMode="auto">
          <a:xfrm>
            <a:off x="10070122" y="145188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sp>
        <p:nvSpPr>
          <p:cNvPr id="19" name="Oval 18"/>
          <p:cNvSpPr/>
          <p:nvPr/>
        </p:nvSpPr>
        <p:spPr bwMode="auto">
          <a:xfrm>
            <a:off x="10156262" y="180306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20" name="Straight Arrow Connector 19"/>
          <p:cNvCxnSpPr>
            <a:stCxn id="5" idx="3"/>
            <a:endCxn id="17" idx="2"/>
          </p:cNvCxnSpPr>
          <p:nvPr/>
        </p:nvCxnSpPr>
        <p:spPr>
          <a:xfrm flipV="1">
            <a:off x="7151079" y="1914943"/>
            <a:ext cx="2919043" cy="218656"/>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a:stCxn id="5" idx="3"/>
            <a:endCxn id="19" idx="2"/>
          </p:cNvCxnSpPr>
          <p:nvPr/>
        </p:nvCxnSpPr>
        <p:spPr>
          <a:xfrm>
            <a:off x="7151079" y="2133599"/>
            <a:ext cx="3005183" cy="13252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6551503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214870" cy="1523494"/>
          </a:xfrm>
        </p:spPr>
        <p:txBody>
          <a:bodyPr/>
          <a:lstStyle/>
          <a:p>
            <a:r>
              <a:rPr lang="en-US" dirty="0" smtClean="0"/>
              <a:t>Continuous Client with Topics</a:t>
            </a:r>
            <a:br>
              <a:rPr lang="en-US" dirty="0" smtClean="0"/>
            </a:br>
            <a:r>
              <a:rPr lang="en-US" sz="3200" dirty="0" smtClean="0"/>
              <a:t>courtesy of @</a:t>
            </a:r>
            <a:r>
              <a:rPr lang="en-US" sz="3200" dirty="0" err="1" smtClean="0"/>
              <a:t>kellabyte</a:t>
            </a:r>
            <a:r>
              <a:rPr lang="en-US" sz="3200" dirty="0" smtClean="0"/>
              <a:t> Kelly </a:t>
            </a:r>
            <a:r>
              <a:rPr lang="en-US" sz="3200" dirty="0" err="1" smtClean="0"/>
              <a:t>Sommers</a:t>
            </a:r>
            <a:r>
              <a:rPr lang="en-US" dirty="0" smtClean="0"/>
              <a:t>  </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129818956"/>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214870" cy="1523494"/>
          </a:xfrm>
        </p:spPr>
        <p:txBody>
          <a:bodyPr/>
          <a:lstStyle/>
          <a:p>
            <a:r>
              <a:rPr lang="en-US" dirty="0" smtClean="0"/>
              <a:t>A Quick Tour through the SDK Samples </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816828271"/>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type="body" sz="quarter" idx="10"/>
          </p:nvPr>
        </p:nvSpPr>
        <p:spPr>
          <a:xfrm>
            <a:off x="519114" y="1447800"/>
            <a:ext cx="11149012" cy="4776692"/>
          </a:xfrm>
        </p:spPr>
        <p:txBody>
          <a:bodyPr/>
          <a:lstStyle/>
          <a:p>
            <a:r>
              <a:rPr lang="en-US" dirty="0" smtClean="0"/>
              <a:t>Messaging provides a wholly new capability set for Service Bus</a:t>
            </a:r>
          </a:p>
          <a:p>
            <a:r>
              <a:rPr lang="en-US" dirty="0" smtClean="0"/>
              <a:t>Reliable message transfer</a:t>
            </a:r>
          </a:p>
          <a:p>
            <a:r>
              <a:rPr lang="en-US" dirty="0" smtClean="0"/>
              <a:t>Temporal decoupling, load balancing and leveling</a:t>
            </a:r>
          </a:p>
          <a:p>
            <a:r>
              <a:rPr lang="en-US" dirty="0" smtClean="0"/>
              <a:t>Ordered processing, session multiplexing</a:t>
            </a:r>
          </a:p>
          <a:p>
            <a:r>
              <a:rPr lang="en-US" dirty="0" smtClean="0"/>
              <a:t>etc. etc. etc.</a:t>
            </a:r>
          </a:p>
          <a:p>
            <a:pPr marL="0" indent="0">
              <a:buNone/>
            </a:pPr>
            <a:endParaRPr lang="en-US" dirty="0" smtClean="0"/>
          </a:p>
          <a:p>
            <a:pPr marL="0" indent="0">
              <a:buNone/>
            </a:pPr>
            <a:r>
              <a:rPr lang="en-US" dirty="0" smtClean="0"/>
              <a:t>… want more?  2 more hours of fresh content on Channel 9:</a:t>
            </a:r>
            <a:endParaRPr lang="en-US" dirty="0"/>
          </a:p>
          <a:p>
            <a:r>
              <a:rPr lang="en-US" dirty="0" smtClean="0"/>
              <a:t>“Session 862A” – Service Bus Advanced Patterns and Guidance</a:t>
            </a:r>
          </a:p>
          <a:p>
            <a:r>
              <a:rPr lang="en-US" dirty="0" smtClean="0"/>
              <a:t>“Session 862B” – Service Bus Authorization with ACS</a:t>
            </a:r>
          </a:p>
        </p:txBody>
      </p:sp>
    </p:spTree>
    <p:extLst>
      <p:ext uri="{BB962C8B-B14F-4D97-AF65-F5344CB8AC3E}">
        <p14:creationId xmlns:p14="http://schemas.microsoft.com/office/powerpoint/2010/main" val="224945654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35000">
              <a:schemeClr val="bg1"/>
            </a:gs>
            <a:gs pos="98000">
              <a:schemeClr val="accent2">
                <a:lumMod val="50000"/>
              </a:schemeClr>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835965" y="2871471"/>
            <a:ext cx="6545125" cy="1015663"/>
          </a:xfrm>
          <a:prstGeom prst="rect">
            <a:avLst/>
          </a:prstGeom>
          <a:noFill/>
        </p:spPr>
        <p:txBody>
          <a:bodyPr wrap="none" lIns="0" tIns="0" rIns="0" bIns="0" rtlCol="0">
            <a:spAutoFit/>
          </a:bodyPr>
          <a:lstStyle/>
          <a:p>
            <a:r>
              <a:rPr lang="en-US" sz="66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One more thing…</a:t>
            </a:r>
          </a:p>
        </p:txBody>
      </p:sp>
    </p:spTree>
    <p:extLst>
      <p:ext uri="{BB962C8B-B14F-4D97-AF65-F5344CB8AC3E}">
        <p14:creationId xmlns:p14="http://schemas.microsoft.com/office/powerpoint/2010/main" val="280887872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69965" y="2018082"/>
            <a:ext cx="9459495" cy="1523494"/>
          </a:xfrm>
        </p:spPr>
        <p:txBody>
          <a:bodyPr/>
          <a:lstStyle/>
          <a:p>
            <a:r>
              <a:rPr lang="en-US" dirty="0" smtClean="0"/>
              <a:t>“Iguazu”</a:t>
            </a:r>
            <a:endParaRPr lang="en-US" dirty="0"/>
          </a:p>
        </p:txBody>
      </p:sp>
      <p:sp>
        <p:nvSpPr>
          <p:cNvPr id="8" name="Text Placeholder 7"/>
          <p:cNvSpPr>
            <a:spLocks noGrp="1"/>
          </p:cNvSpPr>
          <p:nvPr>
            <p:ph type="body" sz="quarter" idx="10"/>
          </p:nvPr>
        </p:nvSpPr>
        <p:spPr/>
        <p:txBody>
          <a:bodyPr/>
          <a:lstStyle/>
          <a:p>
            <a:r>
              <a:rPr lang="en-US" dirty="0" smtClean="0"/>
              <a:t>demo</a:t>
            </a:r>
            <a:endParaRPr lang="en-US" dirty="0"/>
          </a:p>
        </p:txBody>
      </p:sp>
      <p:pic>
        <p:nvPicPr>
          <p:cNvPr id="9" name="Picture 8" descr="http://upload.wikimedia.org/wikipedia/commons/2/2c/Iguazu_D%C3%A9cembre_2007_-_Panorama_7.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969965" y="3551585"/>
            <a:ext cx="10678695" cy="2557668"/>
          </a:xfrm>
          <a:prstGeom prst="rect">
            <a:avLst/>
          </a:prstGeom>
          <a:noFill/>
          <a:ln>
            <a:noFill/>
          </a:ln>
        </p:spPr>
      </p:pic>
    </p:spTree>
    <p:extLst>
      <p:ext uri="{BB962C8B-B14F-4D97-AF65-F5344CB8AC3E}">
        <p14:creationId xmlns:p14="http://schemas.microsoft.com/office/powerpoint/2010/main" val="35234071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type="body" sz="quarter" idx="10"/>
          </p:nvPr>
        </p:nvSpPr>
        <p:spPr>
          <a:xfrm>
            <a:off x="519114" y="1447800"/>
            <a:ext cx="11149012" cy="4776692"/>
          </a:xfrm>
        </p:spPr>
        <p:txBody>
          <a:bodyPr/>
          <a:lstStyle/>
          <a:p>
            <a:r>
              <a:rPr lang="en-US" dirty="0" smtClean="0"/>
              <a:t>Messaging provides a wholly new capability set for Service Bus</a:t>
            </a:r>
          </a:p>
          <a:p>
            <a:r>
              <a:rPr lang="en-US" dirty="0" smtClean="0"/>
              <a:t>Reliable message transfer</a:t>
            </a:r>
          </a:p>
          <a:p>
            <a:r>
              <a:rPr lang="en-US" dirty="0" smtClean="0"/>
              <a:t>Temporal decoupling, load balancing and leveling</a:t>
            </a:r>
          </a:p>
          <a:p>
            <a:r>
              <a:rPr lang="en-US" dirty="0" smtClean="0"/>
              <a:t>Ordered processing, session multiplexing</a:t>
            </a:r>
          </a:p>
          <a:p>
            <a:r>
              <a:rPr lang="en-US" dirty="0" smtClean="0"/>
              <a:t>etc. etc. etc.</a:t>
            </a:r>
          </a:p>
          <a:p>
            <a:pPr marL="0" indent="0">
              <a:buNone/>
            </a:pPr>
            <a:endParaRPr lang="en-US" dirty="0" smtClean="0"/>
          </a:p>
          <a:p>
            <a:pPr marL="0" indent="0">
              <a:buNone/>
            </a:pPr>
            <a:r>
              <a:rPr lang="en-US" dirty="0" smtClean="0"/>
              <a:t>… want more?  2 more hours of fresh content on Channel 9:</a:t>
            </a:r>
            <a:endParaRPr lang="en-US" dirty="0"/>
          </a:p>
          <a:p>
            <a:r>
              <a:rPr lang="en-US" dirty="0" smtClean="0"/>
              <a:t>“Session 862A” – Service Bus Advanced Patterns and Guidance</a:t>
            </a:r>
          </a:p>
          <a:p>
            <a:r>
              <a:rPr lang="en-US" dirty="0" smtClean="0"/>
              <a:t>“Session 862B” – Service Bus Authorization with ACS</a:t>
            </a:r>
          </a:p>
        </p:txBody>
      </p:sp>
    </p:spTree>
    <p:extLst>
      <p:ext uri="{BB962C8B-B14F-4D97-AF65-F5344CB8AC3E}">
        <p14:creationId xmlns:p14="http://schemas.microsoft.com/office/powerpoint/2010/main" val="29032497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p:txBody>
          <a:bodyPr>
            <a:normAutofit fontScale="90000"/>
          </a:bodyPr>
          <a:lstStyle/>
          <a:p>
            <a:pPr algn="l"/>
            <a:r>
              <a:rPr lang="en-US" sz="4800" dirty="0" smtClean="0">
                <a:solidFill>
                  <a:prstClr val="white"/>
                </a:solidFill>
              </a:rPr>
              <a:t>Service Bus Relay</a:t>
            </a:r>
            <a:endParaRPr lang="en-US" sz="4800" dirty="0"/>
          </a:p>
        </p:txBody>
      </p:sp>
      <p:cxnSp>
        <p:nvCxnSpPr>
          <p:cNvPr id="3" name="Straight Arrow Connector 2"/>
          <p:cNvCxnSpPr/>
          <p:nvPr/>
        </p:nvCxnSpPr>
        <p:spPr>
          <a:xfrm rot="5400000" flipH="1" flipV="1">
            <a:off x="3772918" y="4131620"/>
            <a:ext cx="1752600" cy="534584"/>
          </a:xfrm>
          <a:prstGeom prst="straightConnector1">
            <a:avLst/>
          </a:prstGeom>
          <a:noFill/>
          <a:ln w="9525" cap="flat" cmpd="sng" algn="ctr">
            <a:solidFill>
              <a:srgbClr val="92D050"/>
            </a:solidFill>
            <a:prstDash val="solid"/>
            <a:tailEnd type="arrow"/>
          </a:ln>
          <a:effectLst/>
        </p:spPr>
      </p:cxnSp>
      <p:sp>
        <p:nvSpPr>
          <p:cNvPr id="4" name="Right Bracket 3"/>
          <p:cNvSpPr/>
          <p:nvPr/>
        </p:nvSpPr>
        <p:spPr>
          <a:xfrm rot="16200000">
            <a:off x="10434642" y="4987433"/>
            <a:ext cx="419100" cy="1832858"/>
          </a:xfrm>
          <a:prstGeom prst="rightBracket">
            <a:avLst>
              <a:gd name="adj" fmla="val 0"/>
            </a:avLst>
          </a:prstGeom>
          <a:noFill/>
          <a:ln w="25400" cap="rnd" cmpd="sng" algn="ctr">
            <a:solidFill>
              <a:srgbClr val="9BBB59"/>
            </a:solidFill>
            <a:prstDash val="sysDot"/>
          </a:ln>
          <a:effectLst>
            <a:outerShdw blurRad="40000" dist="20000" dir="5400000" rotWithShape="0">
              <a:srgbClr val="000000">
                <a:alpha val="38000"/>
              </a:srgbClr>
            </a:outerShdw>
          </a:effectLst>
        </p:spPr>
        <p:txBody>
          <a:bodyPr rtlCol="0" anchor="ctr"/>
          <a:lstStyle/>
          <a:p>
            <a:pPr algn="ctr" defTabSz="1217249">
              <a:defRPr/>
            </a:pPr>
            <a:endParaRPr lang="en-US" kern="0" dirty="0">
              <a:solidFill>
                <a:prstClr val="black"/>
              </a:solidFill>
              <a:latin typeface="Segoe Light" pitchFamily="34" charset="0"/>
            </a:endParaRPr>
          </a:p>
        </p:txBody>
      </p:sp>
      <p:sp>
        <p:nvSpPr>
          <p:cNvPr id="5" name="Right Bracket 4"/>
          <p:cNvSpPr/>
          <p:nvPr/>
        </p:nvSpPr>
        <p:spPr>
          <a:xfrm rot="16200000">
            <a:off x="4477853" y="4987433"/>
            <a:ext cx="419100" cy="1832858"/>
          </a:xfrm>
          <a:prstGeom prst="rightBracket">
            <a:avLst>
              <a:gd name="adj" fmla="val 0"/>
            </a:avLst>
          </a:prstGeom>
          <a:noFill/>
          <a:ln w="25400" cap="rnd" cmpd="sng" algn="ctr">
            <a:solidFill>
              <a:srgbClr val="9BBB59"/>
            </a:solidFill>
            <a:prstDash val="sysDot"/>
          </a:ln>
          <a:effectLst>
            <a:outerShdw blurRad="40000" dist="20000" dir="5400000" rotWithShape="0">
              <a:srgbClr val="000000">
                <a:alpha val="38000"/>
              </a:srgbClr>
            </a:outerShdw>
          </a:effectLst>
        </p:spPr>
        <p:txBody>
          <a:bodyPr rtlCol="0" anchor="ctr"/>
          <a:lstStyle/>
          <a:p>
            <a:pPr algn="ctr" defTabSz="1217249">
              <a:defRPr/>
            </a:pPr>
            <a:endParaRPr lang="en-US" kern="0" dirty="0">
              <a:solidFill>
                <a:prstClr val="black"/>
              </a:solidFill>
              <a:latin typeface="Segoe Light" pitchFamily="34" charset="0"/>
            </a:endParaRPr>
          </a:p>
        </p:txBody>
      </p:sp>
      <p:sp>
        <p:nvSpPr>
          <p:cNvPr id="6" name="Rectangle 5"/>
          <p:cNvSpPr/>
          <p:nvPr/>
        </p:nvSpPr>
        <p:spPr>
          <a:xfrm>
            <a:off x="4381929" y="1332024"/>
            <a:ext cx="7407801" cy="12954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r>
              <a:rPr lang="en-US" b="1" kern="0" dirty="0" smtClean="0">
                <a:solidFill>
                  <a:prstClr val="white"/>
                </a:solidFill>
                <a:latin typeface="Segoe Light" pitchFamily="34" charset="0"/>
              </a:rPr>
              <a:t>Service Bus</a:t>
            </a:r>
            <a:endParaRPr lang="en-US" b="1" kern="0" dirty="0">
              <a:solidFill>
                <a:prstClr val="white"/>
              </a:solidFill>
              <a:latin typeface="Segoe Light" pitchFamily="34" charset="0"/>
            </a:endParaRPr>
          </a:p>
        </p:txBody>
      </p:sp>
      <p:sp>
        <p:nvSpPr>
          <p:cNvPr id="7" name="Oval 97"/>
          <p:cNvSpPr>
            <a:spLocks noChangeArrowheads="1"/>
          </p:cNvSpPr>
          <p:nvPr/>
        </p:nvSpPr>
        <p:spPr bwMode="auto">
          <a:xfrm>
            <a:off x="7658322" y="1452620"/>
            <a:ext cx="237586" cy="217192"/>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US" sz="1400" kern="0" dirty="0" smtClean="0">
              <a:solidFill>
                <a:prstClr val="black"/>
              </a:solidFill>
              <a:latin typeface="Segoe Light" pitchFamily="34" charset="0"/>
              <a:cs typeface="Arial" pitchFamily="34" charset="0"/>
            </a:endParaRPr>
          </a:p>
        </p:txBody>
      </p:sp>
      <p:sp>
        <p:nvSpPr>
          <p:cNvPr id="8" name="Oval 96"/>
          <p:cNvSpPr>
            <a:spLocks noChangeArrowheads="1"/>
          </p:cNvSpPr>
          <p:nvPr/>
        </p:nvSpPr>
        <p:spPr bwMode="auto">
          <a:xfrm>
            <a:off x="7125761" y="1744354"/>
            <a:ext cx="237586" cy="2166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vert="horz" wrap="square" lIns="0" tIns="0" rIns="0" bIns="0" numCol="1" anchor="t" anchorCtr="0" compatLnSpc="1">
            <a:prstTxWarp prst="textNoShape">
              <a:avLst/>
            </a:prstTxWarp>
          </a:bodyPr>
          <a:lstStyle/>
          <a:p>
            <a:pPr defTabSz="1217249">
              <a:defRPr/>
            </a:pPr>
            <a:endParaRPr lang="en-US" kern="0" dirty="0">
              <a:solidFill>
                <a:prstClr val="white"/>
              </a:solidFill>
              <a:latin typeface="Segoe Light" pitchFamily="34" charset="0"/>
            </a:endParaRPr>
          </a:p>
        </p:txBody>
      </p:sp>
      <p:sp>
        <p:nvSpPr>
          <p:cNvPr id="9" name="Oval 95"/>
          <p:cNvSpPr>
            <a:spLocks noChangeArrowheads="1"/>
          </p:cNvSpPr>
          <p:nvPr/>
        </p:nvSpPr>
        <p:spPr bwMode="auto">
          <a:xfrm>
            <a:off x="8146694" y="1744354"/>
            <a:ext cx="237586" cy="2166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defTabSz="1217249">
              <a:defRPr/>
            </a:pPr>
            <a:endParaRPr lang="en-US" kern="0" dirty="0">
              <a:solidFill>
                <a:prstClr val="white"/>
              </a:solidFill>
              <a:latin typeface="Segoe Light" pitchFamily="34" charset="0"/>
            </a:endParaRPr>
          </a:p>
        </p:txBody>
      </p:sp>
      <p:sp>
        <p:nvSpPr>
          <p:cNvPr id="10" name="Oval 94"/>
          <p:cNvSpPr>
            <a:spLocks noChangeArrowheads="1"/>
          </p:cNvSpPr>
          <p:nvPr/>
        </p:nvSpPr>
        <p:spPr bwMode="auto">
          <a:xfrm>
            <a:off x="8421010" y="2074164"/>
            <a:ext cx="237586" cy="2166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defTabSz="1217249">
              <a:defRPr/>
            </a:pPr>
            <a:endParaRPr lang="en-US" kern="0" dirty="0">
              <a:solidFill>
                <a:prstClr val="white"/>
              </a:solidFill>
              <a:latin typeface="Segoe Light" pitchFamily="34" charset="0"/>
            </a:endParaRPr>
          </a:p>
        </p:txBody>
      </p:sp>
      <p:sp>
        <p:nvSpPr>
          <p:cNvPr id="11" name="Oval 93"/>
          <p:cNvSpPr>
            <a:spLocks noChangeArrowheads="1"/>
          </p:cNvSpPr>
          <p:nvPr/>
        </p:nvSpPr>
        <p:spPr bwMode="auto">
          <a:xfrm>
            <a:off x="7891891" y="2074164"/>
            <a:ext cx="237586" cy="21665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defTabSz="1217249">
              <a:defRPr/>
            </a:pPr>
            <a:endParaRPr lang="en-US" kern="0" dirty="0">
              <a:solidFill>
                <a:prstClr val="white"/>
              </a:solidFill>
              <a:latin typeface="Segoe Light" pitchFamily="34" charset="0"/>
            </a:endParaRPr>
          </a:p>
        </p:txBody>
      </p:sp>
      <p:sp>
        <p:nvSpPr>
          <p:cNvPr id="12" name="Oval 92"/>
          <p:cNvSpPr>
            <a:spLocks noChangeArrowheads="1"/>
          </p:cNvSpPr>
          <p:nvPr/>
        </p:nvSpPr>
        <p:spPr bwMode="auto">
          <a:xfrm>
            <a:off x="7363347" y="2074164"/>
            <a:ext cx="237586" cy="2166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defTabSz="1217249">
              <a:defRPr/>
            </a:pPr>
            <a:endParaRPr lang="en-US" kern="0" dirty="0">
              <a:solidFill>
                <a:prstClr val="white"/>
              </a:solidFill>
              <a:latin typeface="Segoe Light" pitchFamily="34" charset="0"/>
            </a:endParaRPr>
          </a:p>
        </p:txBody>
      </p:sp>
      <p:sp>
        <p:nvSpPr>
          <p:cNvPr id="13" name="Oval 91"/>
          <p:cNvSpPr>
            <a:spLocks noChangeArrowheads="1"/>
          </p:cNvSpPr>
          <p:nvPr/>
        </p:nvSpPr>
        <p:spPr bwMode="auto">
          <a:xfrm>
            <a:off x="6834804" y="2074164"/>
            <a:ext cx="237586" cy="2166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scene3d>
            <a:camera prst="orthographicFront">
              <a:rot lat="0" lon="0" rev="0"/>
            </a:camera>
            <a:lightRig rig="threePt" dir="t">
              <a:rot lat="0" lon="0" rev="1200000"/>
            </a:lightRig>
          </a:scene3d>
          <a:sp3d/>
        </p:spPr>
        <p:txBody>
          <a:bodyPr vert="horz" wrap="square" lIns="91440" tIns="45720" rIns="91440" bIns="45720" numCol="1" anchor="t" anchorCtr="0" compatLnSpc="1">
            <a:prstTxWarp prst="textNoShape">
              <a:avLst/>
            </a:prstTxWarp>
          </a:bodyPr>
          <a:lstStyle/>
          <a:p>
            <a:pPr defTabSz="1217249">
              <a:defRPr/>
            </a:pPr>
            <a:endParaRPr lang="en-US" kern="0" dirty="0">
              <a:solidFill>
                <a:prstClr val="white"/>
              </a:solidFill>
              <a:latin typeface="Segoe Light" pitchFamily="34" charset="0"/>
            </a:endParaRPr>
          </a:p>
        </p:txBody>
      </p:sp>
      <p:sp>
        <p:nvSpPr>
          <p:cNvPr id="14" name="AutoShape 90"/>
          <p:cNvSpPr>
            <a:spLocks noChangeShapeType="1"/>
          </p:cNvSpPr>
          <p:nvPr/>
        </p:nvSpPr>
        <p:spPr bwMode="auto">
          <a:xfrm flipH="1">
            <a:off x="7328340" y="1561484"/>
            <a:ext cx="315635" cy="201104"/>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pPr defTabSz="1217249"/>
            <a:endParaRPr lang="en-US" dirty="0">
              <a:solidFill>
                <a:prstClr val="black"/>
              </a:solidFill>
              <a:latin typeface="Segoe Light" pitchFamily="34" charset="0"/>
            </a:endParaRPr>
          </a:p>
        </p:txBody>
      </p:sp>
      <p:sp>
        <p:nvSpPr>
          <p:cNvPr id="15" name="AutoShape 89"/>
          <p:cNvSpPr>
            <a:spLocks noChangeShapeType="1"/>
          </p:cNvSpPr>
          <p:nvPr/>
        </p:nvSpPr>
        <p:spPr bwMode="auto">
          <a:xfrm>
            <a:off x="7910258" y="1561484"/>
            <a:ext cx="271445" cy="201104"/>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pPr defTabSz="1217249"/>
            <a:endParaRPr lang="en-US" dirty="0">
              <a:solidFill>
                <a:prstClr val="black"/>
              </a:solidFill>
              <a:latin typeface="Segoe Light" pitchFamily="34" charset="0"/>
            </a:endParaRPr>
          </a:p>
        </p:txBody>
      </p:sp>
      <p:sp>
        <p:nvSpPr>
          <p:cNvPr id="16" name="AutoShape 88"/>
          <p:cNvSpPr>
            <a:spLocks noChangeShapeType="1"/>
          </p:cNvSpPr>
          <p:nvPr/>
        </p:nvSpPr>
        <p:spPr bwMode="auto">
          <a:xfrm flipH="1">
            <a:off x="8094471" y="1942777"/>
            <a:ext cx="87230"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pPr defTabSz="1217249"/>
            <a:endParaRPr lang="en-US" dirty="0">
              <a:solidFill>
                <a:prstClr val="black"/>
              </a:solidFill>
              <a:latin typeface="Segoe Light" pitchFamily="34" charset="0"/>
            </a:endParaRPr>
          </a:p>
        </p:txBody>
      </p:sp>
      <p:sp>
        <p:nvSpPr>
          <p:cNvPr id="17" name="AutoShape 87"/>
          <p:cNvSpPr>
            <a:spLocks noChangeShapeType="1"/>
          </p:cNvSpPr>
          <p:nvPr/>
        </p:nvSpPr>
        <p:spPr bwMode="auto">
          <a:xfrm>
            <a:off x="8349277" y="1942777"/>
            <a:ext cx="106741"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pPr defTabSz="1217249"/>
            <a:endParaRPr lang="en-US" dirty="0">
              <a:solidFill>
                <a:prstClr val="black"/>
              </a:solidFill>
              <a:latin typeface="Segoe Light" pitchFamily="34" charset="0"/>
            </a:endParaRPr>
          </a:p>
        </p:txBody>
      </p:sp>
      <p:sp>
        <p:nvSpPr>
          <p:cNvPr id="18" name="AutoShape 86"/>
          <p:cNvSpPr>
            <a:spLocks noChangeShapeType="1"/>
          </p:cNvSpPr>
          <p:nvPr/>
        </p:nvSpPr>
        <p:spPr bwMode="auto">
          <a:xfrm>
            <a:off x="7328343" y="1942777"/>
            <a:ext cx="70014"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pPr defTabSz="1217249"/>
            <a:endParaRPr lang="en-US" dirty="0">
              <a:solidFill>
                <a:prstClr val="black"/>
              </a:solidFill>
              <a:latin typeface="Segoe Light" pitchFamily="34" charset="0"/>
            </a:endParaRPr>
          </a:p>
        </p:txBody>
      </p:sp>
      <p:sp>
        <p:nvSpPr>
          <p:cNvPr id="19" name="AutoShape 85"/>
          <p:cNvSpPr>
            <a:spLocks noChangeShapeType="1"/>
          </p:cNvSpPr>
          <p:nvPr/>
        </p:nvSpPr>
        <p:spPr bwMode="auto">
          <a:xfrm flipH="1">
            <a:off x="7037386" y="1942777"/>
            <a:ext cx="123384"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pPr defTabSz="1217249"/>
            <a:endParaRPr lang="en-US" dirty="0">
              <a:solidFill>
                <a:prstClr val="black"/>
              </a:solidFill>
              <a:latin typeface="Segoe Light" pitchFamily="34" charset="0"/>
            </a:endParaRPr>
          </a:p>
        </p:txBody>
      </p:sp>
      <p:sp>
        <p:nvSpPr>
          <p:cNvPr id="20" name="AutoShape 77"/>
          <p:cNvSpPr>
            <a:spLocks noChangeArrowheads="1"/>
          </p:cNvSpPr>
          <p:nvPr/>
        </p:nvSpPr>
        <p:spPr bwMode="auto">
          <a:xfrm>
            <a:off x="3923714" y="5799030"/>
            <a:ext cx="1487993" cy="84778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kern="0" dirty="0" smtClean="0">
                <a:solidFill>
                  <a:prstClr val="white"/>
                </a:solidFill>
                <a:latin typeface="Segoe Light" pitchFamily="34" charset="0"/>
                <a:ea typeface="Calibri" pitchFamily="34" charset="0"/>
                <a:cs typeface="Times New Roman" pitchFamily="18" charset="0"/>
              </a:rPr>
              <a:t>Sender</a:t>
            </a:r>
            <a:endParaRPr lang="en-US" kern="0" dirty="0" smtClean="0">
              <a:solidFill>
                <a:prstClr val="white"/>
              </a:solidFill>
              <a:latin typeface="Segoe Light" pitchFamily="34" charset="0"/>
              <a:cs typeface="Arial" pitchFamily="34" charset="0"/>
            </a:endParaRPr>
          </a:p>
        </p:txBody>
      </p:sp>
      <p:sp>
        <p:nvSpPr>
          <p:cNvPr id="21" name="AutoShape 77"/>
          <p:cNvSpPr>
            <a:spLocks noChangeArrowheads="1"/>
          </p:cNvSpPr>
          <p:nvPr/>
        </p:nvSpPr>
        <p:spPr bwMode="auto">
          <a:xfrm>
            <a:off x="9919892" y="5799030"/>
            <a:ext cx="1487993" cy="84778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kern="0" dirty="0" smtClean="0">
                <a:solidFill>
                  <a:prstClr val="white"/>
                </a:solidFill>
                <a:latin typeface="Segoe Light" pitchFamily="34" charset="0"/>
                <a:ea typeface="Calibri" pitchFamily="34" charset="0"/>
                <a:cs typeface="Times New Roman" pitchFamily="18" charset="0"/>
              </a:rPr>
              <a:t>Receiver</a:t>
            </a:r>
            <a:endParaRPr lang="en-US" kern="0" dirty="0" smtClean="0">
              <a:solidFill>
                <a:prstClr val="white"/>
              </a:solidFill>
              <a:latin typeface="Segoe Light" pitchFamily="34" charset="0"/>
              <a:cs typeface="Arial" pitchFamily="34" charset="0"/>
            </a:endParaRPr>
          </a:p>
        </p:txBody>
      </p:sp>
      <p:sp>
        <p:nvSpPr>
          <p:cNvPr id="22" name="Rectangle 21"/>
          <p:cNvSpPr/>
          <p:nvPr/>
        </p:nvSpPr>
        <p:spPr>
          <a:xfrm>
            <a:off x="4381926"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23" name="Rectangle 22"/>
          <p:cNvSpPr/>
          <p:nvPr/>
        </p:nvSpPr>
        <p:spPr>
          <a:xfrm>
            <a:off x="4916510"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24" name="Rectangle 23"/>
          <p:cNvSpPr/>
          <p:nvPr/>
        </p:nvSpPr>
        <p:spPr>
          <a:xfrm>
            <a:off x="5451096"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25" name="Rectangle 24"/>
          <p:cNvSpPr/>
          <p:nvPr/>
        </p:nvSpPr>
        <p:spPr>
          <a:xfrm>
            <a:off x="5985677"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26" name="Rectangle 25"/>
          <p:cNvSpPr/>
          <p:nvPr/>
        </p:nvSpPr>
        <p:spPr>
          <a:xfrm>
            <a:off x="6520263"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27" name="Rectangle 26"/>
          <p:cNvSpPr/>
          <p:nvPr/>
        </p:nvSpPr>
        <p:spPr>
          <a:xfrm>
            <a:off x="7054844"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28" name="Rectangle 27"/>
          <p:cNvSpPr/>
          <p:nvPr/>
        </p:nvSpPr>
        <p:spPr>
          <a:xfrm>
            <a:off x="7589428"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29" name="Rectangle 28"/>
          <p:cNvSpPr/>
          <p:nvPr/>
        </p:nvSpPr>
        <p:spPr>
          <a:xfrm>
            <a:off x="8124014"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30" name="Rectangle 29"/>
          <p:cNvSpPr/>
          <p:nvPr/>
        </p:nvSpPr>
        <p:spPr>
          <a:xfrm>
            <a:off x="8658595"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31" name="Rectangle 30"/>
          <p:cNvSpPr/>
          <p:nvPr/>
        </p:nvSpPr>
        <p:spPr>
          <a:xfrm>
            <a:off x="9193181"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32" name="Rectangle 31"/>
          <p:cNvSpPr/>
          <p:nvPr/>
        </p:nvSpPr>
        <p:spPr>
          <a:xfrm>
            <a:off x="9727765"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33" name="Rectangle 32"/>
          <p:cNvSpPr/>
          <p:nvPr/>
        </p:nvSpPr>
        <p:spPr>
          <a:xfrm>
            <a:off x="10262346"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34" name="Rectangle 33"/>
          <p:cNvSpPr/>
          <p:nvPr/>
        </p:nvSpPr>
        <p:spPr>
          <a:xfrm>
            <a:off x="10796932"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35" name="Rectangle 34"/>
          <p:cNvSpPr/>
          <p:nvPr/>
        </p:nvSpPr>
        <p:spPr>
          <a:xfrm>
            <a:off x="11331513" y="2623049"/>
            <a:ext cx="458215" cy="3810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36" name="Left Brace 35"/>
          <p:cNvSpPr/>
          <p:nvPr/>
        </p:nvSpPr>
        <p:spPr>
          <a:xfrm>
            <a:off x="4000081" y="1300220"/>
            <a:ext cx="229107" cy="1219200"/>
          </a:xfrm>
          <a:prstGeom prst="leftBrace">
            <a:avLst/>
          </a:prstGeom>
          <a:noFill/>
          <a:ln w="38100"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algn="ctr" defTabSz="1217249">
              <a:defRPr/>
            </a:pPr>
            <a:endParaRPr lang="en-US" kern="0" dirty="0">
              <a:solidFill>
                <a:prstClr val="black"/>
              </a:solidFill>
              <a:latin typeface="Segoe Light" pitchFamily="34" charset="0"/>
            </a:endParaRPr>
          </a:p>
        </p:txBody>
      </p:sp>
      <p:sp>
        <p:nvSpPr>
          <p:cNvPr id="37" name="Left Brace 36"/>
          <p:cNvSpPr/>
          <p:nvPr/>
        </p:nvSpPr>
        <p:spPr>
          <a:xfrm>
            <a:off x="4000081" y="2623049"/>
            <a:ext cx="229107" cy="381000"/>
          </a:xfrm>
          <a:prstGeom prst="leftBrace">
            <a:avLst/>
          </a:prstGeom>
          <a:noFill/>
          <a:ln w="38100" cap="flat" cmpd="sng" algn="ctr">
            <a:solidFill>
              <a:srgbClr val="1F497D"/>
            </a:solidFill>
            <a:prstDash val="solid"/>
          </a:ln>
          <a:effectLst>
            <a:outerShdw blurRad="40000" dist="20000" dir="5400000" rotWithShape="0">
              <a:srgbClr val="000000">
                <a:alpha val="38000"/>
              </a:srgbClr>
            </a:outerShdw>
          </a:effectLst>
        </p:spPr>
        <p:txBody>
          <a:bodyPr rtlCol="0" anchor="ctr"/>
          <a:lstStyle/>
          <a:p>
            <a:pPr algn="ctr" defTabSz="1217249">
              <a:defRPr/>
            </a:pPr>
            <a:endParaRPr lang="en-US" kern="0" dirty="0">
              <a:solidFill>
                <a:prstClr val="black"/>
              </a:solidFill>
              <a:latin typeface="Segoe Light" pitchFamily="34" charset="0"/>
            </a:endParaRPr>
          </a:p>
        </p:txBody>
      </p:sp>
      <p:sp>
        <p:nvSpPr>
          <p:cNvPr id="38" name="TextBox 37"/>
          <p:cNvSpPr txBox="1"/>
          <p:nvPr/>
        </p:nvSpPr>
        <p:spPr>
          <a:xfrm>
            <a:off x="3083655" y="2495479"/>
            <a:ext cx="1071730" cy="461665"/>
          </a:xfrm>
          <a:prstGeom prst="rect">
            <a:avLst/>
          </a:prstGeom>
          <a:noFill/>
        </p:spPr>
        <p:txBody>
          <a:bodyPr wrap="square" rtlCol="0">
            <a:spAutoFit/>
          </a:bodyPr>
          <a:lstStyle/>
          <a:p>
            <a:pPr algn="ctr" defTabSz="1217249"/>
            <a:r>
              <a:rPr lang="en-US" sz="1200" dirty="0" smtClean="0">
                <a:solidFill>
                  <a:srgbClr val="FFFFFF"/>
                </a:solidFill>
                <a:latin typeface="Segoe Light" pitchFamily="34" charset="0"/>
              </a:rPr>
              <a:t>Frontend </a:t>
            </a:r>
            <a:br>
              <a:rPr lang="en-US" sz="1200" dirty="0" smtClean="0">
                <a:solidFill>
                  <a:srgbClr val="FFFFFF"/>
                </a:solidFill>
                <a:latin typeface="Segoe Light" pitchFamily="34" charset="0"/>
              </a:rPr>
            </a:br>
            <a:r>
              <a:rPr lang="en-US" sz="1200" dirty="0" smtClean="0">
                <a:solidFill>
                  <a:srgbClr val="FFFFFF"/>
                </a:solidFill>
                <a:latin typeface="Segoe Light" pitchFamily="34" charset="0"/>
              </a:rPr>
              <a:t>Nodes</a:t>
            </a:r>
            <a:endParaRPr lang="en-US" sz="1200" dirty="0">
              <a:solidFill>
                <a:srgbClr val="FFFFFF"/>
              </a:solidFill>
              <a:latin typeface="Segoe Light" pitchFamily="34" charset="0"/>
            </a:endParaRPr>
          </a:p>
        </p:txBody>
      </p:sp>
      <p:cxnSp>
        <p:nvCxnSpPr>
          <p:cNvPr id="39" name="Shape 93"/>
          <p:cNvCxnSpPr/>
          <p:nvPr/>
        </p:nvCxnSpPr>
        <p:spPr>
          <a:xfrm rot="16200000" flipH="1">
            <a:off x="8346503" y="3481645"/>
            <a:ext cx="2858589" cy="1776184"/>
          </a:xfrm>
          <a:prstGeom prst="straightConnector1">
            <a:avLst/>
          </a:prstGeom>
          <a:noFill/>
          <a:ln w="76200" cap="rnd" cmpd="sng" algn="ctr">
            <a:solidFill>
              <a:srgbClr val="4F81BD">
                <a:lumMod val="75000"/>
              </a:srgbClr>
            </a:solidFill>
            <a:prstDash val="solid"/>
            <a:headEnd type="triangle" w="sm" len="med"/>
            <a:tailEnd type="none" w="sm" len="med"/>
          </a:ln>
          <a:effectLst>
            <a:outerShdw blurRad="50800" dist="38100" dir="2700000" algn="tl" rotWithShape="0">
              <a:prstClr val="black">
                <a:alpha val="40000"/>
              </a:prstClr>
            </a:outerShdw>
          </a:effectLst>
        </p:spPr>
      </p:cxnSp>
      <p:grpSp>
        <p:nvGrpSpPr>
          <p:cNvPr id="40" name="Group 113"/>
          <p:cNvGrpSpPr/>
          <p:nvPr/>
        </p:nvGrpSpPr>
        <p:grpSpPr>
          <a:xfrm>
            <a:off x="9345917" y="3065412"/>
            <a:ext cx="1680120" cy="2514600"/>
            <a:chOff x="4724400" y="3810000"/>
            <a:chExt cx="1676400" cy="2514600"/>
          </a:xfrm>
        </p:grpSpPr>
        <p:cxnSp>
          <p:nvCxnSpPr>
            <p:cNvPr id="41" name="Straight Arrow Connector 40"/>
            <p:cNvCxnSpPr/>
            <p:nvPr/>
          </p:nvCxnSpPr>
          <p:spPr>
            <a:xfrm rot="16200000" flipH="1">
              <a:off x="4305300" y="4229100"/>
              <a:ext cx="2514600" cy="1676400"/>
            </a:xfrm>
            <a:prstGeom prst="straightConnector1">
              <a:avLst/>
            </a:prstGeom>
            <a:gradFill rotWithShape="1">
              <a:gsLst>
                <a:gs pos="0">
                  <a:srgbClr val="EEECE1">
                    <a:tint val="40000"/>
                    <a:satMod val="350000"/>
                  </a:srgbClr>
                </a:gs>
                <a:gs pos="40000">
                  <a:srgbClr val="EEECE1">
                    <a:tint val="45000"/>
                    <a:shade val="99000"/>
                    <a:satMod val="350000"/>
                  </a:srgbClr>
                </a:gs>
                <a:gs pos="100000">
                  <a:srgbClr val="EEECE1">
                    <a:shade val="20000"/>
                    <a:satMod val="255000"/>
                  </a:srgbClr>
                </a:gs>
              </a:gsLst>
              <a:path path="circle">
                <a:fillToRect l="50000" t="-80000" r="50000" b="180000"/>
              </a:path>
            </a:gradFill>
            <a:ln w="9525" cap="flat" cmpd="sng" algn="ctr">
              <a:solidFill>
                <a:srgbClr val="1F497D">
                  <a:lumMod val="60000"/>
                  <a:lumOff val="40000"/>
                </a:srgbClr>
              </a:solidFill>
              <a:prstDash val="solid"/>
              <a:tailEnd type="arrow"/>
            </a:ln>
            <a:effectLst>
              <a:outerShdw blurRad="40000" dist="20000" dir="5400000" rotWithShape="0">
                <a:srgbClr val="000000">
                  <a:alpha val="38000"/>
                </a:srgbClr>
              </a:outerShdw>
            </a:effectLst>
          </p:spPr>
        </p:cxnSp>
        <p:sp>
          <p:nvSpPr>
            <p:cNvPr id="42" name="Rectangle 41"/>
            <p:cNvSpPr/>
            <p:nvPr/>
          </p:nvSpPr>
          <p:spPr bwMode="auto">
            <a:xfrm>
              <a:off x="5486400" y="5029200"/>
              <a:ext cx="609600" cy="3810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prstClr val="black"/>
                  </a:solidFill>
                  <a:latin typeface="Segoe Light" pitchFamily="34" charset="0"/>
                </a:rPr>
                <a:t>Ctrl</a:t>
              </a:r>
            </a:p>
          </p:txBody>
        </p:sp>
      </p:grpSp>
      <p:cxnSp>
        <p:nvCxnSpPr>
          <p:cNvPr id="43" name="Shape 93"/>
          <p:cNvCxnSpPr>
            <a:stCxn id="11" idx="6"/>
          </p:cNvCxnSpPr>
          <p:nvPr/>
        </p:nvCxnSpPr>
        <p:spPr>
          <a:xfrm>
            <a:off x="8129477" y="2182497"/>
            <a:ext cx="758226" cy="440557"/>
          </a:xfrm>
          <a:prstGeom prst="curvedConnector2">
            <a:avLst/>
          </a:prstGeom>
          <a:noFill/>
          <a:ln w="69850" cap="rnd" cmpd="dbl" algn="ctr">
            <a:solidFill>
              <a:srgbClr val="C0504D"/>
            </a:solidFill>
            <a:prstDash val="solid"/>
            <a:headEnd type="none" w="sm" len="med"/>
            <a:tailEnd type="triangle" w="sm" len="med"/>
          </a:ln>
          <a:effectLst>
            <a:outerShdw blurRad="50800" dist="38100" dir="2700000" algn="tl" rotWithShape="0">
              <a:prstClr val="black">
                <a:alpha val="40000"/>
              </a:prstClr>
            </a:outerShdw>
          </a:effectLst>
        </p:spPr>
      </p:cxnSp>
      <p:sp>
        <p:nvSpPr>
          <p:cNvPr id="47" name="Oval 46"/>
          <p:cNvSpPr/>
          <p:nvPr/>
        </p:nvSpPr>
        <p:spPr bwMode="auto">
          <a:xfrm>
            <a:off x="9193179" y="5961012"/>
            <a:ext cx="381845" cy="381000"/>
          </a:xfrm>
          <a:prstGeom prst="ellipse">
            <a:avLst/>
          </a:prstGeom>
          <a:no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kern="0" dirty="0" smtClean="0">
                <a:solidFill>
                  <a:srgbClr val="FFFFFF"/>
                </a:solidFill>
                <a:latin typeface="Segoe Light" pitchFamily="34" charset="0"/>
              </a:rPr>
              <a:t>4</a:t>
            </a:r>
          </a:p>
        </p:txBody>
      </p:sp>
      <p:grpSp>
        <p:nvGrpSpPr>
          <p:cNvPr id="48" name="Group 71"/>
          <p:cNvGrpSpPr/>
          <p:nvPr/>
        </p:nvGrpSpPr>
        <p:grpSpPr>
          <a:xfrm>
            <a:off x="6336975" y="3675012"/>
            <a:ext cx="2550728" cy="2133600"/>
            <a:chOff x="3398520" y="3657600"/>
            <a:chExt cx="2545080" cy="2133600"/>
          </a:xfrm>
        </p:grpSpPr>
        <p:sp>
          <p:nvSpPr>
            <p:cNvPr id="49" name="Rectangle 48"/>
            <p:cNvSpPr/>
            <p:nvPr/>
          </p:nvSpPr>
          <p:spPr>
            <a:xfrm>
              <a:off x="3398520" y="3657600"/>
              <a:ext cx="2545080" cy="21336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b"/>
            <a:lstStyle/>
            <a:p>
              <a:pPr algn="r" defTabSz="1217249">
                <a:defRPr/>
              </a:pPr>
              <a:endParaRPr lang="en-US" sz="2000" b="1" kern="0" dirty="0">
                <a:solidFill>
                  <a:prstClr val="white"/>
                </a:solidFill>
                <a:latin typeface="Segoe Light" pitchFamily="34" charset="0"/>
              </a:endParaRPr>
            </a:p>
          </p:txBody>
        </p:sp>
        <p:sp>
          <p:nvSpPr>
            <p:cNvPr id="50" name="Rectangle 49"/>
            <p:cNvSpPr/>
            <p:nvPr/>
          </p:nvSpPr>
          <p:spPr bwMode="auto">
            <a:xfrm>
              <a:off x="4114800" y="4191000"/>
              <a:ext cx="1143000" cy="838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kern="0" dirty="0" smtClean="0">
                <a:solidFill>
                  <a:srgbClr val="FFFFFF"/>
                </a:solidFill>
                <a:latin typeface="Segoe Light" pitchFamily="34" charset="0"/>
              </a:endParaRPr>
            </a:p>
          </p:txBody>
        </p:sp>
        <p:grpSp>
          <p:nvGrpSpPr>
            <p:cNvPr id="51" name="Group 103"/>
            <p:cNvGrpSpPr/>
            <p:nvPr/>
          </p:nvGrpSpPr>
          <p:grpSpPr>
            <a:xfrm>
              <a:off x="4439696" y="4343401"/>
              <a:ext cx="533400" cy="533400"/>
              <a:chOff x="4267200" y="4343400"/>
              <a:chExt cx="762001" cy="798007"/>
            </a:xfrm>
          </p:grpSpPr>
          <p:sp>
            <p:nvSpPr>
              <p:cNvPr id="53" name="Circular Arrow 52"/>
              <p:cNvSpPr/>
              <p:nvPr/>
            </p:nvSpPr>
            <p:spPr bwMode="auto">
              <a:xfrm>
                <a:off x="4267200" y="4343400"/>
                <a:ext cx="762000" cy="762000"/>
              </a:xfrm>
              <a:prstGeom prst="circularArrow">
                <a:avLst/>
              </a:prstGeom>
              <a:solidFill>
                <a:srgbClr val="92D050"/>
              </a:solidFill>
              <a:ln w="9525" cap="flat" cmpd="sng" algn="ctr">
                <a:solidFill>
                  <a:srgbClr val="4BACC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kern="0" dirty="0" smtClean="0">
                  <a:solidFill>
                    <a:srgbClr val="FFFFFF"/>
                  </a:solidFill>
                  <a:latin typeface="Segoe Light" pitchFamily="34" charset="0"/>
                </a:endParaRPr>
              </a:p>
            </p:txBody>
          </p:sp>
          <p:sp>
            <p:nvSpPr>
              <p:cNvPr id="54" name="Circular Arrow 53"/>
              <p:cNvSpPr/>
              <p:nvPr/>
            </p:nvSpPr>
            <p:spPr bwMode="auto">
              <a:xfrm rot="10800000">
                <a:off x="4267201" y="4379407"/>
                <a:ext cx="762000" cy="762000"/>
              </a:xfrm>
              <a:prstGeom prst="circularArrow">
                <a:avLst/>
              </a:prstGeom>
              <a:solidFill>
                <a:srgbClr val="92D050"/>
              </a:solidFill>
              <a:ln w="9525" cap="flat" cmpd="sng" algn="ctr">
                <a:solidFill>
                  <a:srgbClr val="4BACC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kern="0" dirty="0" smtClean="0">
                  <a:solidFill>
                    <a:srgbClr val="FFFFFF"/>
                  </a:solidFill>
                  <a:latin typeface="Segoe Light" pitchFamily="34" charset="0"/>
                </a:endParaRPr>
              </a:p>
            </p:txBody>
          </p:sp>
        </p:grpSp>
        <p:sp>
          <p:nvSpPr>
            <p:cNvPr id="52" name="Rectangle 51"/>
            <p:cNvSpPr/>
            <p:nvPr/>
          </p:nvSpPr>
          <p:spPr>
            <a:xfrm>
              <a:off x="4099867" y="5105400"/>
              <a:ext cx="1180003" cy="369332"/>
            </a:xfrm>
            <a:prstGeom prst="rect">
              <a:avLst/>
            </a:prstGeom>
          </p:spPr>
          <p:txBody>
            <a:bodyPr wrap="none">
              <a:spAutoFit/>
            </a:bodyPr>
            <a:lstStyle/>
            <a:p>
              <a:pPr algn="ctr" defTabSz="1217249">
                <a:defRPr/>
              </a:pPr>
              <a:r>
                <a:rPr lang="en-US" b="1" kern="0" dirty="0" smtClean="0">
                  <a:solidFill>
                    <a:srgbClr val="1F497D">
                      <a:lumMod val="25000"/>
                    </a:srgbClr>
                  </a:solidFill>
                  <a:latin typeface="Segoe Light" pitchFamily="34" charset="0"/>
                </a:rPr>
                <a:t>Forwarder</a:t>
              </a:r>
              <a:endParaRPr lang="en-US" b="1" kern="0" dirty="0">
                <a:solidFill>
                  <a:srgbClr val="1F497D">
                    <a:lumMod val="25000"/>
                  </a:srgbClr>
                </a:solidFill>
                <a:latin typeface="Segoe Light" pitchFamily="34" charset="0"/>
              </a:endParaRPr>
            </a:p>
          </p:txBody>
        </p:sp>
      </p:grpSp>
      <p:grpSp>
        <p:nvGrpSpPr>
          <p:cNvPr id="55" name="Group 79"/>
          <p:cNvGrpSpPr/>
          <p:nvPr/>
        </p:nvGrpSpPr>
        <p:grpSpPr>
          <a:xfrm>
            <a:off x="5314383" y="4665616"/>
            <a:ext cx="1969569" cy="1557309"/>
            <a:chOff x="2378192" y="4648199"/>
            <a:chExt cx="1965208" cy="1557309"/>
          </a:xfrm>
        </p:grpSpPr>
        <p:cxnSp>
          <p:nvCxnSpPr>
            <p:cNvPr id="56" name="Shape 93"/>
            <p:cNvCxnSpPr/>
            <p:nvPr/>
          </p:nvCxnSpPr>
          <p:spPr>
            <a:xfrm rot="10800000" flipV="1">
              <a:off x="2475298" y="4648199"/>
              <a:ext cx="1868102" cy="1557309"/>
            </a:xfrm>
            <a:prstGeom prst="straightConnector1">
              <a:avLst/>
            </a:prstGeom>
            <a:noFill/>
            <a:ln w="38100" cap="rnd" cmpd="sng" algn="ctr">
              <a:solidFill>
                <a:srgbClr val="92D050"/>
              </a:solidFill>
              <a:prstDash val="solid"/>
              <a:headEnd type="oval" w="med" len="med"/>
              <a:tailEnd type="oval" w="med" len="med"/>
            </a:ln>
            <a:effectLst>
              <a:outerShdw blurRad="50800" dist="38100" dir="2700000" algn="tl" rotWithShape="0">
                <a:prstClr val="black">
                  <a:alpha val="40000"/>
                </a:prstClr>
              </a:outerShdw>
            </a:effectLst>
          </p:spPr>
        </p:cxnSp>
        <p:sp>
          <p:nvSpPr>
            <p:cNvPr id="57" name="TextBox 56"/>
            <p:cNvSpPr txBox="1"/>
            <p:nvPr/>
          </p:nvSpPr>
          <p:spPr>
            <a:xfrm rot="19119082">
              <a:off x="2378192" y="5016334"/>
              <a:ext cx="1055097" cy="769441"/>
            </a:xfrm>
            <a:prstGeom prst="rect">
              <a:avLst/>
            </a:prstGeom>
            <a:noFill/>
          </p:spPr>
          <p:txBody>
            <a:bodyPr wrap="square" rtlCol="0">
              <a:spAutoFit/>
            </a:bodyPr>
            <a:lstStyle/>
            <a:p>
              <a:pPr algn="ctr" defTabSz="1217249">
                <a:defRPr/>
              </a:pPr>
              <a:r>
                <a:rPr lang="en-US" sz="1100" b="1" kern="0" dirty="0" smtClean="0">
                  <a:solidFill>
                    <a:srgbClr val="92D050"/>
                  </a:solidFill>
                  <a:latin typeface="Segoe Light" pitchFamily="34" charset="0"/>
                </a:rPr>
                <a:t>outbound </a:t>
              </a:r>
              <a:br>
                <a:rPr lang="en-US" sz="1100" b="1" kern="0" dirty="0" smtClean="0">
                  <a:solidFill>
                    <a:srgbClr val="92D050"/>
                  </a:solidFill>
                  <a:latin typeface="Segoe Light" pitchFamily="34" charset="0"/>
                </a:rPr>
              </a:br>
              <a:r>
                <a:rPr lang="en-US" sz="1100" b="1" kern="0" dirty="0" smtClean="0">
                  <a:solidFill>
                    <a:srgbClr val="92D050"/>
                  </a:solidFill>
                  <a:latin typeface="Segoe Light" pitchFamily="34" charset="0"/>
                </a:rPr>
                <a:t>socket </a:t>
              </a:r>
              <a:br>
                <a:rPr lang="en-US" sz="1100" b="1" kern="0" dirty="0" smtClean="0">
                  <a:solidFill>
                    <a:srgbClr val="92D050"/>
                  </a:solidFill>
                  <a:latin typeface="Segoe Light" pitchFamily="34" charset="0"/>
                </a:rPr>
              </a:br>
              <a:r>
                <a:rPr lang="en-US" sz="1100" b="1" kern="0" dirty="0" smtClean="0">
                  <a:solidFill>
                    <a:srgbClr val="92D050"/>
                  </a:solidFill>
                  <a:latin typeface="Segoe Light" pitchFamily="34" charset="0"/>
                </a:rPr>
                <a:t>connect</a:t>
              </a:r>
              <a:br>
                <a:rPr lang="en-US" sz="1100" b="1" kern="0" dirty="0" smtClean="0">
                  <a:solidFill>
                    <a:srgbClr val="92D050"/>
                  </a:solidFill>
                  <a:latin typeface="Segoe Light" pitchFamily="34" charset="0"/>
                </a:rPr>
              </a:br>
              <a:endParaRPr lang="en-US" sz="1100" b="1" kern="0" dirty="0">
                <a:solidFill>
                  <a:srgbClr val="92D050"/>
                </a:solidFill>
                <a:latin typeface="Segoe Light" pitchFamily="34" charset="0"/>
              </a:endParaRPr>
            </a:p>
          </p:txBody>
        </p:sp>
      </p:grpSp>
      <p:grpSp>
        <p:nvGrpSpPr>
          <p:cNvPr id="58" name="Group 80"/>
          <p:cNvGrpSpPr/>
          <p:nvPr/>
        </p:nvGrpSpPr>
        <p:grpSpPr>
          <a:xfrm>
            <a:off x="7971276" y="4665617"/>
            <a:ext cx="2319037" cy="1557309"/>
            <a:chOff x="5029200" y="4648200"/>
            <a:chExt cx="2313902" cy="1557309"/>
          </a:xfrm>
        </p:grpSpPr>
        <p:cxnSp>
          <p:nvCxnSpPr>
            <p:cNvPr id="59" name="Shape 93"/>
            <p:cNvCxnSpPr/>
            <p:nvPr/>
          </p:nvCxnSpPr>
          <p:spPr>
            <a:xfrm>
              <a:off x="5029200" y="4648200"/>
              <a:ext cx="1944302" cy="1557309"/>
            </a:xfrm>
            <a:prstGeom prst="straightConnector1">
              <a:avLst/>
            </a:prstGeom>
            <a:noFill/>
            <a:ln w="38100" cap="rnd" cmpd="sng" algn="ctr">
              <a:solidFill>
                <a:srgbClr val="92D050"/>
              </a:solidFill>
              <a:prstDash val="solid"/>
              <a:headEnd type="oval" w="med" len="med"/>
              <a:tailEnd type="oval" w="med" len="med"/>
            </a:ln>
            <a:effectLst>
              <a:outerShdw blurRad="50800" dist="38100" dir="2700000" algn="tl" rotWithShape="0">
                <a:prstClr val="black">
                  <a:alpha val="40000"/>
                </a:prstClr>
              </a:outerShdw>
            </a:effectLst>
          </p:spPr>
        </p:cxnSp>
        <p:sp>
          <p:nvSpPr>
            <p:cNvPr id="60" name="TextBox 59"/>
            <p:cNvSpPr txBox="1"/>
            <p:nvPr/>
          </p:nvSpPr>
          <p:spPr>
            <a:xfrm rot="2392367">
              <a:off x="5724524" y="4973664"/>
              <a:ext cx="1618578" cy="600164"/>
            </a:xfrm>
            <a:prstGeom prst="rect">
              <a:avLst/>
            </a:prstGeom>
            <a:noFill/>
          </p:spPr>
          <p:txBody>
            <a:bodyPr wrap="square" rtlCol="0">
              <a:spAutoFit/>
            </a:bodyPr>
            <a:lstStyle/>
            <a:p>
              <a:pPr algn="ctr" defTabSz="1217249">
                <a:defRPr/>
              </a:pPr>
              <a:r>
                <a:rPr lang="en-US" sz="1100" b="1" kern="0" dirty="0" smtClean="0">
                  <a:solidFill>
                    <a:srgbClr val="92D050"/>
                  </a:solidFill>
                  <a:latin typeface="Segoe Light" pitchFamily="34" charset="0"/>
                </a:rPr>
                <a:t>outbound </a:t>
              </a:r>
              <a:br>
                <a:rPr lang="en-US" sz="1100" b="1" kern="0" dirty="0" smtClean="0">
                  <a:solidFill>
                    <a:srgbClr val="92D050"/>
                  </a:solidFill>
                  <a:latin typeface="Segoe Light" pitchFamily="34" charset="0"/>
                </a:rPr>
              </a:br>
              <a:r>
                <a:rPr lang="en-US" sz="1100" b="1" kern="0" dirty="0" smtClean="0">
                  <a:solidFill>
                    <a:srgbClr val="92D050"/>
                  </a:solidFill>
                  <a:latin typeface="Segoe Light" pitchFamily="34" charset="0"/>
                </a:rPr>
                <a:t>socket </a:t>
              </a:r>
              <a:br>
                <a:rPr lang="en-US" sz="1100" b="1" kern="0" dirty="0" smtClean="0">
                  <a:solidFill>
                    <a:srgbClr val="92D050"/>
                  </a:solidFill>
                  <a:latin typeface="Segoe Light" pitchFamily="34" charset="0"/>
                </a:rPr>
              </a:br>
              <a:r>
                <a:rPr lang="en-US" sz="1100" b="1" kern="0" dirty="0" smtClean="0">
                  <a:solidFill>
                    <a:srgbClr val="92D050"/>
                  </a:solidFill>
                  <a:latin typeface="Segoe Light" pitchFamily="34" charset="0"/>
                </a:rPr>
                <a:t>rendezvous</a:t>
              </a:r>
              <a:endParaRPr lang="en-US" sz="1100" b="1" kern="0" dirty="0">
                <a:solidFill>
                  <a:srgbClr val="92D050"/>
                </a:solidFill>
                <a:latin typeface="Segoe Light" pitchFamily="34" charset="0"/>
              </a:endParaRPr>
            </a:p>
          </p:txBody>
        </p:sp>
      </p:grpSp>
      <p:grpSp>
        <p:nvGrpSpPr>
          <p:cNvPr id="61" name="Group 82"/>
          <p:cNvGrpSpPr/>
          <p:nvPr/>
        </p:nvGrpSpPr>
        <p:grpSpPr>
          <a:xfrm>
            <a:off x="7513007" y="2118884"/>
            <a:ext cx="610945" cy="2089528"/>
            <a:chOff x="4572000" y="2101472"/>
            <a:chExt cx="609600" cy="2089528"/>
          </a:xfrm>
        </p:grpSpPr>
        <p:cxnSp>
          <p:nvCxnSpPr>
            <p:cNvPr id="62" name="Shape 93"/>
            <p:cNvCxnSpPr/>
            <p:nvPr/>
          </p:nvCxnSpPr>
          <p:spPr>
            <a:xfrm rot="10800000" flipV="1">
              <a:off x="4641683" y="2101472"/>
              <a:ext cx="263693" cy="2089528"/>
            </a:xfrm>
            <a:prstGeom prst="curvedConnector2">
              <a:avLst/>
            </a:prstGeom>
            <a:noFill/>
            <a:ln w="69850" cap="rnd" cmpd="dbl" algn="ctr">
              <a:solidFill>
                <a:srgbClr val="C0504D"/>
              </a:solidFill>
              <a:prstDash val="solid"/>
              <a:headEnd type="triangle" w="sm" len="med"/>
              <a:tailEnd type="none" w="sm" len="med"/>
            </a:ln>
            <a:effectLst>
              <a:outerShdw blurRad="50800" dist="38100" dir="2700000" algn="tl" rotWithShape="0">
                <a:prstClr val="black">
                  <a:alpha val="40000"/>
                </a:prstClr>
              </a:outerShdw>
            </a:effectLst>
          </p:spPr>
        </p:cxnSp>
        <p:grpSp>
          <p:nvGrpSpPr>
            <p:cNvPr id="63" name="Group 127"/>
            <p:cNvGrpSpPr/>
            <p:nvPr/>
          </p:nvGrpSpPr>
          <p:grpSpPr>
            <a:xfrm>
              <a:off x="4572000" y="2209800"/>
              <a:ext cx="609600" cy="1828800"/>
              <a:chOff x="4572000" y="2514600"/>
              <a:chExt cx="609600" cy="1828800"/>
            </a:xfrm>
          </p:grpSpPr>
          <p:cxnSp>
            <p:nvCxnSpPr>
              <p:cNvPr id="64" name="Straight Arrow Connector 63"/>
              <p:cNvCxnSpPr/>
              <p:nvPr/>
            </p:nvCxnSpPr>
            <p:spPr>
              <a:xfrm rot="5400000" flipH="1" flipV="1">
                <a:off x="3962400" y="3352800"/>
                <a:ext cx="1828800" cy="152400"/>
              </a:xfrm>
              <a:prstGeom prst="straightConnector1">
                <a:avLst/>
              </a:prstGeom>
              <a:gradFill rotWithShape="1">
                <a:gsLst>
                  <a:gs pos="0">
                    <a:srgbClr val="EEECE1">
                      <a:tint val="40000"/>
                      <a:satMod val="350000"/>
                    </a:srgbClr>
                  </a:gs>
                  <a:gs pos="40000">
                    <a:srgbClr val="EEECE1">
                      <a:tint val="45000"/>
                      <a:shade val="99000"/>
                      <a:satMod val="350000"/>
                    </a:srgbClr>
                  </a:gs>
                  <a:gs pos="100000">
                    <a:srgbClr val="EEECE1">
                      <a:shade val="20000"/>
                      <a:satMod val="255000"/>
                    </a:srgbClr>
                  </a:gs>
                </a:gsLst>
                <a:path path="circle">
                  <a:fillToRect l="50000" t="-80000" r="50000" b="180000"/>
                </a:path>
              </a:gradFill>
              <a:ln w="9525" cap="flat" cmpd="sng" algn="ctr">
                <a:solidFill>
                  <a:srgbClr val="1F497D">
                    <a:lumMod val="60000"/>
                    <a:lumOff val="40000"/>
                  </a:srgbClr>
                </a:solidFill>
                <a:prstDash val="solid"/>
                <a:tailEnd type="arrow"/>
              </a:ln>
              <a:effectLst>
                <a:outerShdw blurRad="40000" dist="20000" dir="5400000" rotWithShape="0">
                  <a:srgbClr val="000000">
                    <a:alpha val="38000"/>
                  </a:srgbClr>
                </a:outerShdw>
              </a:effectLst>
            </p:spPr>
          </p:cxnSp>
          <p:sp>
            <p:nvSpPr>
              <p:cNvPr id="65" name="Rectangle 64"/>
              <p:cNvSpPr/>
              <p:nvPr/>
            </p:nvSpPr>
            <p:spPr bwMode="auto">
              <a:xfrm>
                <a:off x="4572000" y="2895600"/>
                <a:ext cx="609600" cy="3810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kern="0" dirty="0" smtClean="0">
                    <a:solidFill>
                      <a:prstClr val="black"/>
                    </a:solidFill>
                    <a:latin typeface="Segoe Light" pitchFamily="34" charset="0"/>
                  </a:rPr>
                  <a:t>Ctrl</a:t>
                </a:r>
              </a:p>
            </p:txBody>
          </p:sp>
        </p:grpSp>
      </p:grpSp>
      <p:grpSp>
        <p:nvGrpSpPr>
          <p:cNvPr id="66" name="Group 92"/>
          <p:cNvGrpSpPr/>
          <p:nvPr/>
        </p:nvGrpSpPr>
        <p:grpSpPr>
          <a:xfrm>
            <a:off x="4611036" y="3062868"/>
            <a:ext cx="916429" cy="369332"/>
            <a:chOff x="1676400" y="2981848"/>
            <a:chExt cx="914400" cy="369332"/>
          </a:xfrm>
        </p:grpSpPr>
        <p:cxnSp>
          <p:nvCxnSpPr>
            <p:cNvPr id="67" name="Elbow Connector 66"/>
            <p:cNvCxnSpPr/>
            <p:nvPr/>
          </p:nvCxnSpPr>
          <p:spPr>
            <a:xfrm>
              <a:off x="1676400" y="3276600"/>
              <a:ext cx="914400" cy="1588"/>
            </a:xfrm>
            <a:prstGeom prst="bentConnector3">
              <a:avLst>
                <a:gd name="adj1" fmla="val 50000"/>
              </a:avLst>
            </a:prstGeom>
            <a:noFill/>
            <a:ln w="9525" cap="flat" cmpd="sng" algn="ctr">
              <a:solidFill>
                <a:srgbClr val="F8F57B"/>
              </a:solidFill>
              <a:prstDash val="solid"/>
              <a:headEnd type="arrow"/>
              <a:tailEnd type="arrow"/>
            </a:ln>
            <a:effectLst/>
          </p:spPr>
        </p:cxnSp>
        <p:sp>
          <p:nvSpPr>
            <p:cNvPr id="68" name="TextBox 67"/>
            <p:cNvSpPr txBox="1"/>
            <p:nvPr/>
          </p:nvSpPr>
          <p:spPr>
            <a:xfrm>
              <a:off x="1871789" y="2981848"/>
              <a:ext cx="579005" cy="369332"/>
            </a:xfrm>
            <a:prstGeom prst="rect">
              <a:avLst/>
            </a:prstGeom>
            <a:noFill/>
          </p:spPr>
          <p:txBody>
            <a:bodyPr wrap="none" rtlCol="0">
              <a:spAutoFit/>
            </a:bodyPr>
            <a:lstStyle/>
            <a:p>
              <a:pPr defTabSz="1217249">
                <a:defRPr/>
              </a:pPr>
              <a:r>
                <a:rPr lang="en-US" kern="0" dirty="0" smtClean="0">
                  <a:solidFill>
                    <a:srgbClr val="9BBB59">
                      <a:lumMod val="60000"/>
                      <a:lumOff val="40000"/>
                    </a:srgbClr>
                  </a:solidFill>
                  <a:latin typeface="Segoe Light" pitchFamily="34" charset="0"/>
                </a:rPr>
                <a:t>NLB</a:t>
              </a:r>
              <a:endParaRPr lang="en-US" kern="0" dirty="0">
                <a:solidFill>
                  <a:srgbClr val="9BBB59">
                    <a:lumMod val="60000"/>
                    <a:lumOff val="40000"/>
                  </a:srgbClr>
                </a:solidFill>
                <a:latin typeface="Segoe Light" pitchFamily="34" charset="0"/>
              </a:endParaRPr>
            </a:p>
          </p:txBody>
        </p:sp>
      </p:grpSp>
      <p:sp>
        <p:nvSpPr>
          <p:cNvPr id="69" name="Content Placeholder 21"/>
          <p:cNvSpPr txBox="1">
            <a:spLocks/>
          </p:cNvSpPr>
          <p:nvPr/>
        </p:nvSpPr>
        <p:spPr>
          <a:xfrm>
            <a:off x="183811" y="1300220"/>
            <a:ext cx="3587164" cy="5041792"/>
          </a:xfrm>
          <a:prstGeom prst="rect">
            <a:avLst/>
          </a:prstGeom>
        </p:spPr>
        <p:txBody>
          <a:bodyPr>
            <a:normAutofit/>
          </a:bodyPr>
          <a:lstStyle>
            <a:lvl1pPr marL="456468" indent="-456468" algn="l" defTabSz="1217249" rtl="0" eaLnBrk="1" latinLnBrk="0" hangingPunct="1">
              <a:spcBef>
                <a:spcPct val="20000"/>
              </a:spcBef>
              <a:buFont typeface="Arial" pitchFamily="34" charset="0"/>
              <a:buChar char="•"/>
              <a:defRPr sz="4300" kern="1200">
                <a:solidFill>
                  <a:schemeClr val="bg1"/>
                </a:solidFill>
                <a:latin typeface="Segoe Light" pitchFamily="34" charset="0"/>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bg1"/>
                </a:solidFill>
                <a:latin typeface="Segoe Light" pitchFamily="34" charset="0"/>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bg1"/>
                </a:solidFill>
                <a:latin typeface="Segoe Light" pitchFamily="34" charset="0"/>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bg1"/>
                </a:solidFill>
                <a:latin typeface="Segoe Light" pitchFamily="34" charset="0"/>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bg1"/>
                </a:solidFill>
                <a:latin typeface="Segoe Light" pitchFamily="34" charset="0"/>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defRPr/>
            </a:pPr>
            <a:r>
              <a:rPr lang="en-US" sz="2000" dirty="0" smtClean="0">
                <a:solidFill>
                  <a:prstClr val="white"/>
                </a:solidFill>
              </a:rPr>
              <a:t>Integrated w/ WCF programming </a:t>
            </a:r>
            <a:r>
              <a:rPr lang="en-US" sz="2000" dirty="0">
                <a:solidFill>
                  <a:prstClr val="white"/>
                </a:solidFill>
              </a:rPr>
              <a:t>m</a:t>
            </a:r>
            <a:r>
              <a:rPr lang="en-US" sz="2000" dirty="0" smtClean="0">
                <a:solidFill>
                  <a:prstClr val="white"/>
                </a:solidFill>
              </a:rPr>
              <a:t>odel </a:t>
            </a:r>
          </a:p>
          <a:p>
            <a:pPr>
              <a:defRPr/>
            </a:pPr>
            <a:r>
              <a:rPr lang="en-US" sz="2000" dirty="0" smtClean="0">
                <a:solidFill>
                  <a:prstClr val="white"/>
                </a:solidFill>
              </a:rPr>
              <a:t>Using Outbound Connections Only</a:t>
            </a:r>
          </a:p>
          <a:p>
            <a:pPr>
              <a:defRPr/>
            </a:pPr>
            <a:r>
              <a:rPr lang="en-US" sz="2000" dirty="0" smtClean="0">
                <a:solidFill>
                  <a:prstClr val="white"/>
                </a:solidFill>
              </a:rPr>
              <a:t>No open inbound firewall/NAT ports</a:t>
            </a:r>
          </a:p>
          <a:p>
            <a:pPr>
              <a:defRPr/>
            </a:pPr>
            <a:r>
              <a:rPr lang="en-US" sz="2000" dirty="0" smtClean="0">
                <a:solidFill>
                  <a:prstClr val="white"/>
                </a:solidFill>
              </a:rPr>
              <a:t>Outbound connections default to TCP</a:t>
            </a:r>
          </a:p>
          <a:p>
            <a:pPr>
              <a:defRPr/>
            </a:pPr>
            <a:r>
              <a:rPr lang="en-US" sz="2000" dirty="0" smtClean="0">
                <a:solidFill>
                  <a:prstClr val="white"/>
                </a:solidFill>
              </a:rPr>
              <a:t>Fall back to HTTP when needed</a:t>
            </a:r>
          </a:p>
          <a:p>
            <a:pPr>
              <a:defRPr/>
            </a:pPr>
            <a:r>
              <a:rPr lang="en-US" sz="2000" dirty="0" smtClean="0">
                <a:solidFill>
                  <a:prstClr val="white"/>
                </a:solidFill>
              </a:rPr>
              <a:t>Guarded by Datacenter Firewall</a:t>
            </a:r>
          </a:p>
          <a:p>
            <a:pPr>
              <a:defRPr/>
            </a:pPr>
            <a:r>
              <a:rPr lang="en-US" sz="2000" dirty="0" smtClean="0">
                <a:solidFill>
                  <a:prstClr val="white"/>
                </a:solidFill>
              </a:rPr>
              <a:t>Secured with Access Control</a:t>
            </a:r>
            <a:endParaRPr lang="en-US" sz="2000" dirty="0">
              <a:solidFill>
                <a:prstClr val="white"/>
              </a:solidFill>
            </a:endParaRPr>
          </a:p>
        </p:txBody>
      </p:sp>
    </p:spTree>
    <p:extLst>
      <p:ext uri="{BB962C8B-B14F-4D97-AF65-F5344CB8AC3E}">
        <p14:creationId xmlns:p14="http://schemas.microsoft.com/office/powerpoint/2010/main" val="12418757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25886468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736667433"/>
      </p:ext>
    </p:extLst>
  </p:cSld>
  <p:clrMapOvr>
    <a:masterClrMapping/>
  </p:clrMapOvr>
  <p:transition>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223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413651" cy="1523494"/>
          </a:xfrm>
        </p:spPr>
        <p:txBody>
          <a:bodyPr/>
          <a:lstStyle/>
          <a:p>
            <a:r>
              <a:rPr lang="en-US" dirty="0" smtClean="0"/>
              <a:t>REST Across The Firewall</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7209356"/>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Azure AppFabric Service Bus</a:t>
            </a:r>
            <a:endParaRPr lang="en-US" dirty="0"/>
          </a:p>
        </p:txBody>
      </p:sp>
      <p:grpSp>
        <p:nvGrpSpPr>
          <p:cNvPr id="46" name="Group 45"/>
          <p:cNvGrpSpPr/>
          <p:nvPr/>
        </p:nvGrpSpPr>
        <p:grpSpPr>
          <a:xfrm>
            <a:off x="8070860" y="1524003"/>
            <a:ext cx="2071117" cy="4855319"/>
            <a:chOff x="6772669" y="1524000"/>
            <a:chExt cx="2066531" cy="4855319"/>
          </a:xfrm>
        </p:grpSpPr>
        <p:sp>
          <p:nvSpPr>
            <p:cNvPr id="47" name="Rectangle 46"/>
            <p:cNvSpPr/>
            <p:nvPr/>
          </p:nvSpPr>
          <p:spPr>
            <a:xfrm>
              <a:off x="6772669" y="1524000"/>
              <a:ext cx="2066531"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Integration</a:t>
              </a:r>
            </a:p>
            <a:p>
              <a:pPr algn="ctr" defTabSz="1217249">
                <a:defRPr/>
              </a:pPr>
              <a:r>
                <a:rPr lang="en-US" kern="0" dirty="0" smtClean="0">
                  <a:solidFill>
                    <a:prstClr val="white"/>
                  </a:solidFill>
                  <a:latin typeface="Segoe Light" pitchFamily="34" charset="0"/>
                </a:rPr>
                <a:t>Routing</a:t>
              </a:r>
            </a:p>
            <a:p>
              <a:pPr algn="ctr" defTabSz="1217249">
                <a:defRPr/>
              </a:pPr>
              <a:r>
                <a:rPr lang="en-US" kern="0" dirty="0" smtClean="0">
                  <a:solidFill>
                    <a:prstClr val="white"/>
                  </a:solidFill>
                  <a:latin typeface="Segoe Light" pitchFamily="34" charset="0"/>
                </a:rPr>
                <a:t>Coordination</a:t>
              </a:r>
            </a:p>
            <a:p>
              <a:pPr algn="ctr" defTabSz="1217249">
                <a:defRPr/>
              </a:pPr>
              <a:r>
                <a:rPr lang="en-US" kern="0" dirty="0" smtClean="0">
                  <a:solidFill>
                    <a:prstClr val="white"/>
                  </a:solidFill>
                  <a:latin typeface="Segoe Light" pitchFamily="34" charset="0"/>
                </a:rPr>
                <a:t>Transformation</a:t>
              </a:r>
              <a:endParaRPr lang="en-US" kern="0" dirty="0">
                <a:solidFill>
                  <a:prstClr val="white"/>
                </a:solidFill>
                <a:latin typeface="Segoe Light" pitchFamily="34" charset="0"/>
              </a:endParaRPr>
            </a:p>
          </p:txBody>
        </p:sp>
        <p:sp>
          <p:nvSpPr>
            <p:cNvPr id="48" name="Isosceles Triangle 47"/>
            <p:cNvSpPr/>
            <p:nvPr/>
          </p:nvSpPr>
          <p:spPr>
            <a:xfrm>
              <a:off x="7554192" y="1587289"/>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49" name="Oval 48"/>
            <p:cNvSpPr/>
            <p:nvPr/>
          </p:nvSpPr>
          <p:spPr>
            <a:xfrm>
              <a:off x="6923495" y="2692505"/>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50" name="Straight Arrow Connector 49"/>
            <p:cNvCxnSpPr>
              <a:stCxn id="48" idx="3"/>
              <a:endCxn id="54" idx="0"/>
            </p:cNvCxnSpPr>
            <p:nvPr/>
          </p:nvCxnSpPr>
          <p:spPr>
            <a:xfrm>
              <a:off x="7820892" y="2120689"/>
              <a:ext cx="11494" cy="517972"/>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51" name="Straight Arrow Connector 50"/>
            <p:cNvCxnSpPr>
              <a:stCxn id="54" idx="1"/>
              <a:endCxn id="49" idx="6"/>
            </p:cNvCxnSpPr>
            <p:nvPr/>
          </p:nvCxnSpPr>
          <p:spPr>
            <a:xfrm flipH="1">
              <a:off x="7366525" y="2915752"/>
              <a:ext cx="218211" cy="5353"/>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52" name="Straight Arrow Connector 51"/>
            <p:cNvCxnSpPr>
              <a:stCxn id="54" idx="3"/>
              <a:endCxn id="53" idx="2"/>
            </p:cNvCxnSpPr>
            <p:nvPr/>
          </p:nvCxnSpPr>
          <p:spPr>
            <a:xfrm>
              <a:off x="8080036" y="2915752"/>
              <a:ext cx="230803" cy="5038"/>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53" name="Oval 52"/>
            <p:cNvSpPr/>
            <p:nvPr/>
          </p:nvSpPr>
          <p:spPr>
            <a:xfrm>
              <a:off x="8310839" y="2692190"/>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54" name="Rectangle 53"/>
            <p:cNvSpPr/>
            <p:nvPr/>
          </p:nvSpPr>
          <p:spPr>
            <a:xfrm>
              <a:off x="7584736" y="2638661"/>
              <a:ext cx="495300" cy="554182"/>
            </a:xfrm>
            <a:prstGeom prst="rect">
              <a:avLst/>
            </a:prstGeom>
            <a:noFill/>
            <a:ln w="25400" cap="flat" cmpd="sng" algn="ctr">
              <a:solidFill>
                <a:srgbClr val="9BBB59"/>
              </a:solidFill>
              <a:prstDash val="solid"/>
            </a:ln>
            <a:effectLst/>
          </p:spPr>
          <p:txBody>
            <a:bodyPr rtlCol="0" anchor="ctr"/>
            <a:lstStyle/>
            <a:p>
              <a:pPr algn="ctr" defTabSz="1217249">
                <a:defRPr/>
              </a:pPr>
              <a:endParaRPr lang="en-US" kern="0">
                <a:solidFill>
                  <a:prstClr val="black"/>
                </a:solidFill>
                <a:latin typeface="Segoe Light" pitchFamily="34" charset="0"/>
              </a:endParaRPr>
            </a:p>
          </p:txBody>
        </p:sp>
        <p:sp>
          <p:nvSpPr>
            <p:cNvPr id="55" name="Diamond 54"/>
            <p:cNvSpPr/>
            <p:nvPr/>
          </p:nvSpPr>
          <p:spPr>
            <a:xfrm>
              <a:off x="7688487" y="2743200"/>
              <a:ext cx="287797" cy="284017"/>
            </a:xfrm>
            <a:prstGeom prst="diamond">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56" name="TextBox 55"/>
            <p:cNvSpPr txBox="1"/>
            <p:nvPr/>
          </p:nvSpPr>
          <p:spPr>
            <a:xfrm>
              <a:off x="6779912" y="4901991"/>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Content-based routing, document transformation, and process coordination.</a:t>
              </a:r>
              <a:endParaRPr lang="en-US" kern="0" dirty="0">
                <a:solidFill>
                  <a:prstClr val="white"/>
                </a:solidFill>
                <a:latin typeface="Segoe Light" pitchFamily="34" charset="0"/>
              </a:endParaRPr>
            </a:p>
          </p:txBody>
        </p:sp>
      </p:grpSp>
      <p:grpSp>
        <p:nvGrpSpPr>
          <p:cNvPr id="57" name="Group 56"/>
          <p:cNvGrpSpPr/>
          <p:nvPr/>
        </p:nvGrpSpPr>
        <p:grpSpPr>
          <a:xfrm>
            <a:off x="5932523" y="1524003"/>
            <a:ext cx="2062044" cy="4855319"/>
            <a:chOff x="4639069" y="1524000"/>
            <a:chExt cx="2057478" cy="4855319"/>
          </a:xfrm>
        </p:grpSpPr>
        <p:sp>
          <p:nvSpPr>
            <p:cNvPr id="58" name="Rectangle 57"/>
            <p:cNvSpPr/>
            <p:nvPr/>
          </p:nvSpPr>
          <p:spPr>
            <a:xfrm>
              <a:off x="4639069" y="1524000"/>
              <a:ext cx="2057400"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Service Management </a:t>
              </a:r>
              <a:r>
                <a:rPr lang="en-US" kern="0" dirty="0" smtClean="0">
                  <a:solidFill>
                    <a:prstClr val="white"/>
                  </a:solidFill>
                  <a:latin typeface="Segoe Light" pitchFamily="34" charset="0"/>
                </a:rPr>
                <a:t>Naming, Discovery</a:t>
              </a:r>
            </a:p>
            <a:p>
              <a:pPr algn="ctr" defTabSz="1217249">
                <a:defRPr/>
              </a:pPr>
              <a:r>
                <a:rPr lang="en-US" kern="0" dirty="0" smtClean="0">
                  <a:solidFill>
                    <a:prstClr val="white"/>
                  </a:solidFill>
                  <a:latin typeface="Segoe Light" pitchFamily="34" charset="0"/>
                </a:rPr>
                <a:t>Monitoring</a:t>
              </a:r>
              <a:endParaRPr lang="en-US" kern="0" dirty="0">
                <a:solidFill>
                  <a:prstClr val="white"/>
                </a:solidFill>
                <a:latin typeface="Segoe Light" pitchFamily="34" charset="0"/>
              </a:endParaRPr>
            </a:p>
          </p:txBody>
        </p:sp>
        <p:sp>
          <p:nvSpPr>
            <p:cNvPr id="59" name="Isosceles Triangle 58"/>
            <p:cNvSpPr/>
            <p:nvPr/>
          </p:nvSpPr>
          <p:spPr>
            <a:xfrm>
              <a:off x="5401069" y="1571861"/>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60" name="Oval 59"/>
            <p:cNvSpPr/>
            <p:nvPr/>
          </p:nvSpPr>
          <p:spPr>
            <a:xfrm>
              <a:off x="5446254" y="2791061"/>
              <a:ext cx="443030" cy="457200"/>
            </a:xfrm>
            <a:prstGeom prst="ellipse">
              <a:avLst/>
            </a:prstGeom>
            <a:noFill/>
            <a:ln w="12700"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61" name="Straight Arrow Connector 60"/>
            <p:cNvCxnSpPr>
              <a:stCxn id="59" idx="3"/>
              <a:endCxn id="60" idx="0"/>
            </p:cNvCxnSpPr>
            <p:nvPr/>
          </p:nvCxnSpPr>
          <p:spPr>
            <a:xfrm>
              <a:off x="5667769" y="2105261"/>
              <a:ext cx="0" cy="68580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62" name="Rectangle 61"/>
            <p:cNvSpPr/>
            <p:nvPr/>
          </p:nvSpPr>
          <p:spPr>
            <a:xfrm>
              <a:off x="5423740" y="2505311"/>
              <a:ext cx="488215" cy="571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63" name="Straight Arrow Connector 62"/>
            <p:cNvCxnSpPr/>
            <p:nvPr/>
          </p:nvCxnSpPr>
          <p:spPr>
            <a:xfrm flipH="1">
              <a:off x="6019800" y="2523733"/>
              <a:ext cx="285750" cy="4249"/>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64" name="TextBox 63"/>
            <p:cNvSpPr txBox="1"/>
            <p:nvPr/>
          </p:nvSpPr>
          <p:spPr>
            <a:xfrm>
              <a:off x="6257531" y="2343316"/>
              <a:ext cx="284052" cy="369332"/>
            </a:xfrm>
            <a:prstGeom prst="rect">
              <a:avLst/>
            </a:prstGeom>
            <a:noFill/>
          </p:spPr>
          <p:txBody>
            <a:bodyPr wrap="none" rtlCol="0">
              <a:spAutoFit/>
            </a:bodyPr>
            <a:lstStyle/>
            <a:p>
              <a:pPr defTabSz="1217249">
                <a:defRPr/>
              </a:pPr>
              <a:r>
                <a:rPr lang="en-US" kern="0" dirty="0" smtClean="0">
                  <a:solidFill>
                    <a:srgbClr val="92D050"/>
                  </a:solidFill>
                  <a:latin typeface="Segoe Light" pitchFamily="34" charset="0"/>
                </a:rPr>
                <a:t>?</a:t>
              </a:r>
              <a:endParaRPr lang="en-US" kern="0" dirty="0">
                <a:solidFill>
                  <a:srgbClr val="92D050"/>
                </a:solidFill>
                <a:latin typeface="Segoe Light" pitchFamily="34" charset="0"/>
              </a:endParaRPr>
            </a:p>
          </p:txBody>
        </p:sp>
        <p:sp>
          <p:nvSpPr>
            <p:cNvPr id="65" name="Hexagon 64"/>
            <p:cNvSpPr/>
            <p:nvPr/>
          </p:nvSpPr>
          <p:spPr>
            <a:xfrm>
              <a:off x="5477268" y="2859704"/>
              <a:ext cx="367461" cy="327156"/>
            </a:xfrm>
            <a:prstGeom prst="hexagon">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66" name="TextBox 65"/>
            <p:cNvSpPr txBox="1"/>
            <p:nvPr/>
          </p:nvSpPr>
          <p:spPr>
            <a:xfrm>
              <a:off x="4639147" y="4901991"/>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Consistent management surface and service observation capabilities</a:t>
              </a:r>
              <a:endParaRPr lang="en-US" kern="0" dirty="0">
                <a:solidFill>
                  <a:prstClr val="white"/>
                </a:solidFill>
                <a:latin typeface="Segoe Light" pitchFamily="34" charset="0"/>
              </a:endParaRPr>
            </a:p>
          </p:txBody>
        </p:sp>
      </p:grpSp>
      <p:sp>
        <p:nvSpPr>
          <p:cNvPr id="68" name="Rectangle 67"/>
          <p:cNvSpPr/>
          <p:nvPr/>
        </p:nvSpPr>
        <p:spPr>
          <a:xfrm>
            <a:off x="3794191" y="1524000"/>
            <a:ext cx="2061965" cy="2971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b"/>
          <a:lstStyle/>
          <a:p>
            <a:pPr algn="ctr" defTabSz="1217249"/>
            <a:r>
              <a:rPr lang="en-US" b="1" kern="0" dirty="0">
                <a:solidFill>
                  <a:prstClr val="white"/>
                </a:solidFill>
                <a:latin typeface="Segoe Light" pitchFamily="34" charset="0"/>
              </a:rPr>
              <a:t>Messaging</a:t>
            </a:r>
          </a:p>
          <a:p>
            <a:pPr algn="ctr" defTabSz="1217249"/>
            <a:r>
              <a:rPr lang="en-US" b="1" kern="0" dirty="0">
                <a:solidFill>
                  <a:prstClr val="white"/>
                </a:solidFill>
                <a:latin typeface="Segoe Light" pitchFamily="34" charset="0"/>
              </a:rPr>
              <a:t>Queuing</a:t>
            </a:r>
          </a:p>
          <a:p>
            <a:pPr algn="ctr" defTabSz="1217249"/>
            <a:r>
              <a:rPr lang="en-US" b="1" kern="0" dirty="0">
                <a:solidFill>
                  <a:prstClr val="white"/>
                </a:solidFill>
                <a:latin typeface="Segoe Light" pitchFamily="34" charset="0"/>
              </a:rPr>
              <a:t>Pub/Sub</a:t>
            </a:r>
          </a:p>
          <a:p>
            <a:pPr algn="ctr" defTabSz="1217249"/>
            <a:r>
              <a:rPr lang="en-US" b="1" kern="0" dirty="0">
                <a:solidFill>
                  <a:prstClr val="white"/>
                </a:solidFill>
                <a:latin typeface="Segoe Light" pitchFamily="34" charset="0"/>
              </a:rPr>
              <a:t>Reliable Transfer</a:t>
            </a:r>
          </a:p>
        </p:txBody>
      </p:sp>
      <p:sp>
        <p:nvSpPr>
          <p:cNvPr id="69" name="Isosceles Triangle 68"/>
          <p:cNvSpPr/>
          <p:nvPr/>
        </p:nvSpPr>
        <p:spPr>
          <a:xfrm>
            <a:off x="4579026" y="1569972"/>
            <a:ext cx="534584"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70" name="Oval 69"/>
          <p:cNvSpPr/>
          <p:nvPr/>
        </p:nvSpPr>
        <p:spPr>
          <a:xfrm>
            <a:off x="3946929" y="2735644"/>
            <a:ext cx="444013"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71" name="Straight Arrow Connector 70"/>
          <p:cNvCxnSpPr>
            <a:stCxn id="69" idx="3"/>
            <a:endCxn id="72" idx="1"/>
          </p:cNvCxnSpPr>
          <p:nvPr/>
        </p:nvCxnSpPr>
        <p:spPr>
          <a:xfrm>
            <a:off x="4846317" y="2103372"/>
            <a:ext cx="0" cy="632272"/>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72" name="Flowchart: Magnetic Disk 71"/>
          <p:cNvSpPr/>
          <p:nvPr/>
        </p:nvSpPr>
        <p:spPr>
          <a:xfrm>
            <a:off x="4617210" y="2735644"/>
            <a:ext cx="458214" cy="457200"/>
          </a:xfrm>
          <a:prstGeom prst="flowChartMagneticDisk">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2D050"/>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73" name="Straight Arrow Connector 72"/>
          <p:cNvCxnSpPr>
            <a:stCxn id="72" idx="2"/>
            <a:endCxn id="70" idx="6"/>
          </p:cNvCxnSpPr>
          <p:nvPr/>
        </p:nvCxnSpPr>
        <p:spPr>
          <a:xfrm flipH="1">
            <a:off x="4390942" y="2964244"/>
            <a:ext cx="226268"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74" name="Straight Arrow Connector 73"/>
          <p:cNvCxnSpPr>
            <a:stCxn id="72" idx="4"/>
            <a:endCxn id="75" idx="2"/>
          </p:cNvCxnSpPr>
          <p:nvPr/>
        </p:nvCxnSpPr>
        <p:spPr>
          <a:xfrm>
            <a:off x="5075425" y="2964244"/>
            <a:ext cx="231947"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75" name="Oval 74"/>
          <p:cNvSpPr/>
          <p:nvPr/>
        </p:nvSpPr>
        <p:spPr>
          <a:xfrm>
            <a:off x="5307371" y="2735644"/>
            <a:ext cx="444013"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76" name="TextBox 75"/>
          <p:cNvSpPr txBox="1"/>
          <p:nvPr/>
        </p:nvSpPr>
        <p:spPr>
          <a:xfrm>
            <a:off x="3794191" y="4876800"/>
            <a:ext cx="2061965"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Reliable, transaction-aware cloud messaging infrastructure for business apps.</a:t>
            </a:r>
            <a:endParaRPr lang="en-US" kern="0" dirty="0">
              <a:solidFill>
                <a:prstClr val="white"/>
              </a:solidFill>
              <a:latin typeface="Segoe Light" pitchFamily="34" charset="0"/>
            </a:endParaRPr>
          </a:p>
        </p:txBody>
      </p:sp>
      <p:grpSp>
        <p:nvGrpSpPr>
          <p:cNvPr id="77" name="Group 76"/>
          <p:cNvGrpSpPr/>
          <p:nvPr/>
        </p:nvGrpSpPr>
        <p:grpSpPr>
          <a:xfrm>
            <a:off x="1655857" y="1524000"/>
            <a:ext cx="2061966" cy="4830128"/>
            <a:chOff x="371869" y="1524000"/>
            <a:chExt cx="2057401" cy="4830128"/>
          </a:xfrm>
        </p:grpSpPr>
        <p:sp>
          <p:nvSpPr>
            <p:cNvPr id="78" name="Rectangle 77"/>
            <p:cNvSpPr/>
            <p:nvPr/>
          </p:nvSpPr>
          <p:spPr>
            <a:xfrm>
              <a:off x="371869" y="1524000"/>
              <a:ext cx="2057400" cy="29718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algn="ctr" defTabSz="1217249">
                <a:defRPr/>
              </a:pPr>
              <a:r>
                <a:rPr lang="en-US" b="1" kern="0" dirty="0" smtClean="0">
                  <a:solidFill>
                    <a:prstClr val="white"/>
                  </a:solidFill>
                  <a:latin typeface="Segoe Light" pitchFamily="34" charset="0"/>
                </a:rPr>
                <a:t>Connectivity</a:t>
              </a:r>
            </a:p>
            <a:p>
              <a:pPr algn="ctr" defTabSz="1217249">
                <a:defRPr/>
              </a:pPr>
              <a:r>
                <a:rPr lang="en-US" kern="0" dirty="0" smtClean="0">
                  <a:solidFill>
                    <a:prstClr val="white"/>
                  </a:solidFill>
                  <a:latin typeface="Segoe Light" pitchFamily="34" charset="0"/>
                </a:rPr>
                <a:t>Service Relay</a:t>
              </a:r>
            </a:p>
            <a:p>
              <a:pPr algn="ctr" defTabSz="1217249">
                <a:defRPr/>
              </a:pPr>
              <a:r>
                <a:rPr lang="en-US" kern="0" dirty="0" smtClean="0">
                  <a:solidFill>
                    <a:prstClr val="white"/>
                  </a:solidFill>
                  <a:latin typeface="Segoe Light" pitchFamily="34" charset="0"/>
                </a:rPr>
                <a:t>Protocol Tunnel</a:t>
              </a:r>
            </a:p>
            <a:p>
              <a:pPr algn="ctr" defTabSz="1217249">
                <a:defRPr/>
              </a:pPr>
              <a:r>
                <a:rPr lang="en-US" kern="0" dirty="0" smtClean="0">
                  <a:solidFill>
                    <a:prstClr val="white"/>
                  </a:solidFill>
                  <a:latin typeface="Segoe Light" pitchFamily="34" charset="0"/>
                </a:rPr>
                <a:t>Eventing, Push</a:t>
              </a:r>
            </a:p>
          </p:txBody>
        </p:sp>
        <p:sp>
          <p:nvSpPr>
            <p:cNvPr id="79" name="Isosceles Triangle 78"/>
            <p:cNvSpPr/>
            <p:nvPr/>
          </p:nvSpPr>
          <p:spPr>
            <a:xfrm>
              <a:off x="1133869" y="1571861"/>
              <a:ext cx="533400" cy="533400"/>
            </a:xfrm>
            <a:prstGeom prst="triangl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80" name="Oval 79"/>
            <p:cNvSpPr/>
            <p:nvPr/>
          </p:nvSpPr>
          <p:spPr>
            <a:xfrm>
              <a:off x="1179054" y="2791061"/>
              <a:ext cx="443030" cy="4572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cxnSp>
          <p:nvCxnSpPr>
            <p:cNvPr id="81" name="Straight Arrow Connector 80"/>
            <p:cNvCxnSpPr>
              <a:stCxn id="79" idx="3"/>
              <a:endCxn id="80" idx="0"/>
            </p:cNvCxnSpPr>
            <p:nvPr/>
          </p:nvCxnSpPr>
          <p:spPr>
            <a:xfrm>
              <a:off x="1400569" y="2105261"/>
              <a:ext cx="0" cy="68580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82" name="Rectangle 81"/>
            <p:cNvSpPr/>
            <p:nvPr/>
          </p:nvSpPr>
          <p:spPr>
            <a:xfrm>
              <a:off x="1156540" y="2505311"/>
              <a:ext cx="488215" cy="571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217249">
                <a:defRPr/>
              </a:pPr>
              <a:endParaRPr lang="en-US" kern="0">
                <a:solidFill>
                  <a:prstClr val="white"/>
                </a:solidFill>
                <a:latin typeface="Segoe Light" pitchFamily="34" charset="0"/>
              </a:endParaRPr>
            </a:p>
          </p:txBody>
        </p:sp>
        <p:sp>
          <p:nvSpPr>
            <p:cNvPr id="83" name="TextBox 82"/>
            <p:cNvSpPr txBox="1"/>
            <p:nvPr/>
          </p:nvSpPr>
          <p:spPr>
            <a:xfrm>
              <a:off x="371870" y="4876800"/>
              <a:ext cx="2057400" cy="1477328"/>
            </a:xfrm>
            <a:prstGeom prst="rect">
              <a:avLst/>
            </a:prstGeom>
            <a:noFill/>
          </p:spPr>
          <p:txBody>
            <a:bodyPr wrap="square" rtlCol="0">
              <a:spAutoFit/>
            </a:bodyPr>
            <a:lstStyle/>
            <a:p>
              <a:pPr algn="ctr" defTabSz="1217249">
                <a:defRPr/>
              </a:pPr>
              <a:r>
                <a:rPr lang="en-US" kern="0" dirty="0" smtClean="0">
                  <a:solidFill>
                    <a:prstClr val="white"/>
                  </a:solidFill>
                  <a:latin typeface="Segoe Light" pitchFamily="34" charset="0"/>
                </a:rPr>
                <a:t>Rich options for interconnecting apps across network boundaries</a:t>
              </a:r>
              <a:endParaRPr lang="en-US" kern="0" dirty="0">
                <a:solidFill>
                  <a:prstClr val="white"/>
                </a:solidFill>
                <a:latin typeface="Segoe Light" pitchFamily="34" charset="0"/>
              </a:endParaRPr>
            </a:p>
          </p:txBody>
        </p:sp>
      </p:grpSp>
    </p:spTree>
    <p:extLst>
      <p:ext uri="{BB962C8B-B14F-4D97-AF65-F5344CB8AC3E}">
        <p14:creationId xmlns:p14="http://schemas.microsoft.com/office/powerpoint/2010/main" val="22683972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ctrTitle" idx="4294967295"/>
          </p:nvPr>
        </p:nvSpPr>
        <p:spPr>
          <a:xfrm>
            <a:off x="1946275" y="2359025"/>
            <a:ext cx="10242550" cy="609398"/>
          </a:xfrm>
        </p:spPr>
        <p:txBody>
          <a:bodyPr/>
          <a:lstStyle/>
          <a:p>
            <a:r>
              <a:rPr lang="en-US" smtClean="0"/>
              <a:t>Messaging.</a:t>
            </a:r>
            <a:endParaRPr lang="en-US" dirty="0"/>
          </a:p>
        </p:txBody>
      </p:sp>
    </p:spTree>
    <p:extLst>
      <p:ext uri="{BB962C8B-B14F-4D97-AF65-F5344CB8AC3E}">
        <p14:creationId xmlns:p14="http://schemas.microsoft.com/office/powerpoint/2010/main" val="39251962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a:off x="1488831" y="2053694"/>
            <a:ext cx="84288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Intermediaries and Brokers</a:t>
            </a:r>
            <a:endParaRPr lang="en-US" dirty="0"/>
          </a:p>
        </p:txBody>
      </p:sp>
      <p:sp>
        <p:nvSpPr>
          <p:cNvPr id="4" name="Rectangle 3"/>
          <p:cNvSpPr/>
          <p:nvPr/>
        </p:nvSpPr>
        <p:spPr bwMode="auto">
          <a:xfrm>
            <a:off x="4548556" y="1699848"/>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smtClean="0">
                <a:solidFill>
                  <a:srgbClr val="FFFFFF"/>
                </a:solidFill>
              </a:rPr>
              <a:t>Intermediary</a:t>
            </a:r>
            <a:endParaRPr lang="en-US" sz="2300" dirty="0">
              <a:solidFill>
                <a:srgbClr val="FFFFFF"/>
              </a:solidFill>
            </a:endParaRPr>
          </a:p>
        </p:txBody>
      </p:sp>
      <p:sp>
        <p:nvSpPr>
          <p:cNvPr id="5" name="Oval 4"/>
          <p:cNvSpPr/>
          <p:nvPr/>
        </p:nvSpPr>
        <p:spPr bwMode="auto">
          <a:xfrm>
            <a:off x="480647" y="1764325"/>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6" name="Oval 5"/>
          <p:cNvSpPr/>
          <p:nvPr/>
        </p:nvSpPr>
        <p:spPr bwMode="auto">
          <a:xfrm>
            <a:off x="9917722" y="1764324"/>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9" name="Straight Arrow Connector 8"/>
          <p:cNvCxnSpPr>
            <a:stCxn id="5" idx="6"/>
            <a:endCxn id="4" idx="1"/>
          </p:cNvCxnSpPr>
          <p:nvPr/>
        </p:nvCxnSpPr>
        <p:spPr>
          <a:xfrm>
            <a:off x="1488831" y="2227385"/>
            <a:ext cx="305972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4" idx="3"/>
            <a:endCxn id="6" idx="2"/>
          </p:cNvCxnSpPr>
          <p:nvPr/>
        </p:nvCxnSpPr>
        <p:spPr>
          <a:xfrm flipV="1">
            <a:off x="7151077" y="2227386"/>
            <a:ext cx="2766645"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bwMode="auto">
          <a:xfrm>
            <a:off x="4548556" y="4138248"/>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FFFFFF"/>
                </a:solidFill>
              </a:rPr>
              <a:t>Broker</a:t>
            </a:r>
          </a:p>
        </p:txBody>
      </p:sp>
      <p:sp>
        <p:nvSpPr>
          <p:cNvPr id="17" name="Oval 16"/>
          <p:cNvSpPr/>
          <p:nvPr/>
        </p:nvSpPr>
        <p:spPr bwMode="auto">
          <a:xfrm>
            <a:off x="480647" y="4202725"/>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18" name="Oval 17"/>
          <p:cNvSpPr/>
          <p:nvPr/>
        </p:nvSpPr>
        <p:spPr bwMode="auto">
          <a:xfrm>
            <a:off x="9917722" y="4202724"/>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19" name="Straight Arrow Connector 18"/>
          <p:cNvCxnSpPr>
            <a:stCxn id="17" idx="6"/>
            <a:endCxn id="16" idx="1"/>
          </p:cNvCxnSpPr>
          <p:nvPr/>
        </p:nvCxnSpPr>
        <p:spPr>
          <a:xfrm>
            <a:off x="1488831" y="4665785"/>
            <a:ext cx="305972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Flowchart: Magnetic Disk 20"/>
          <p:cNvSpPr/>
          <p:nvPr/>
        </p:nvSpPr>
        <p:spPr bwMode="auto">
          <a:xfrm>
            <a:off x="5474676" y="5040924"/>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23" name="Straight Arrow Connector 22"/>
          <p:cNvCxnSpPr>
            <a:stCxn id="16" idx="3"/>
            <a:endCxn id="18" idx="2"/>
          </p:cNvCxnSpPr>
          <p:nvPr/>
        </p:nvCxnSpPr>
        <p:spPr>
          <a:xfrm flipV="1">
            <a:off x="7151077" y="4665786"/>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7491045" y="4731657"/>
            <a:ext cx="697948" cy="923331"/>
          </a:xfrm>
          <a:prstGeom prst="rect">
            <a:avLst/>
          </a:prstGeom>
          <a:noFill/>
        </p:spPr>
        <p:txBody>
          <a:bodyPr wrap="none" lIns="0" tIns="0" rIns="0" bIns="0" rtlCol="0">
            <a:spAutoFit/>
          </a:bodyPr>
          <a:lstStyle/>
          <a:p>
            <a:pPr defTabSz="914287"/>
            <a:r>
              <a:rPr lang="en-US" sz="2000" dirty="0">
                <a:gradFill>
                  <a:gsLst>
                    <a:gs pos="0">
                      <a:srgbClr val="FFFFFF"/>
                    </a:gs>
                    <a:gs pos="86000">
                      <a:srgbClr val="FFFFFF"/>
                    </a:gs>
                  </a:gsLst>
                  <a:lin ang="5400000" scaled="0"/>
                </a:gradFill>
              </a:rPr>
              <a:t>Query</a:t>
            </a:r>
          </a:p>
          <a:p>
            <a:pPr defTabSz="914287"/>
            <a:r>
              <a:rPr lang="en-US" sz="2000" dirty="0">
                <a:gradFill>
                  <a:gsLst>
                    <a:gs pos="0">
                      <a:srgbClr val="FFFFFF"/>
                    </a:gs>
                    <a:gs pos="86000">
                      <a:srgbClr val="FFFFFF"/>
                    </a:gs>
                  </a:gsLst>
                  <a:lin ang="5400000" scaled="0"/>
                </a:gradFill>
              </a:rPr>
              <a:t>Filter</a:t>
            </a:r>
          </a:p>
          <a:p>
            <a:pPr defTabSz="914287"/>
            <a:r>
              <a:rPr lang="en-US" sz="2000" dirty="0">
                <a:gradFill>
                  <a:gsLst>
                    <a:gs pos="0">
                      <a:srgbClr val="FFFFFF"/>
                    </a:gs>
                    <a:gs pos="86000">
                      <a:srgbClr val="FFFFFF"/>
                    </a:gs>
                  </a:gsLst>
                  <a:lin ang="5400000" scaled="0"/>
                </a:gradFill>
              </a:rPr>
              <a:t>Pull</a:t>
            </a:r>
          </a:p>
        </p:txBody>
      </p:sp>
      <p:sp>
        <p:nvSpPr>
          <p:cNvPr id="27" name="TextBox 26"/>
          <p:cNvSpPr txBox="1"/>
          <p:nvPr/>
        </p:nvSpPr>
        <p:spPr>
          <a:xfrm>
            <a:off x="7411701" y="2293261"/>
            <a:ext cx="631583" cy="307777"/>
          </a:xfrm>
          <a:prstGeom prst="rect">
            <a:avLst/>
          </a:prstGeom>
          <a:noFill/>
        </p:spPr>
        <p:txBody>
          <a:bodyPr wrap="none" lIns="0" tIns="0" rIns="0" bIns="0" rtlCol="0">
            <a:spAutoFit/>
          </a:bodyPr>
          <a:lstStyle/>
          <a:p>
            <a:pPr defTabSz="914287"/>
            <a:r>
              <a:rPr lang="en-US" sz="2000" dirty="0">
                <a:gradFill>
                  <a:gsLst>
                    <a:gs pos="0">
                      <a:srgbClr val="FFFFFF"/>
                    </a:gs>
                    <a:gs pos="86000">
                      <a:srgbClr val="FFFFFF"/>
                    </a:gs>
                  </a:gsLst>
                  <a:lin ang="5400000" scaled="0"/>
                </a:gradFill>
              </a:rPr>
              <a:t>Route</a:t>
            </a:r>
          </a:p>
        </p:txBody>
      </p:sp>
      <p:sp>
        <p:nvSpPr>
          <p:cNvPr id="28" name="TextBox 27"/>
          <p:cNvSpPr txBox="1"/>
          <p:nvPr/>
        </p:nvSpPr>
        <p:spPr>
          <a:xfrm>
            <a:off x="1838783" y="2909750"/>
            <a:ext cx="8022068" cy="861774"/>
          </a:xfrm>
          <a:prstGeom prst="rect">
            <a:avLst/>
          </a:prstGeom>
          <a:noFill/>
        </p:spPr>
        <p:txBody>
          <a:bodyPr wrap="none" lIns="0" tIns="0" rIns="0" bIns="0" rtlCol="0">
            <a:spAutoFit/>
          </a:bodyPr>
          <a:lstStyle/>
          <a:p>
            <a:pPr defTabSz="914287"/>
            <a:r>
              <a:rPr lang="en-US" sz="2800" dirty="0">
                <a:gradFill>
                  <a:gsLst>
                    <a:gs pos="0">
                      <a:srgbClr val="FFFFFF"/>
                    </a:gs>
                    <a:gs pos="86000">
                      <a:srgbClr val="FFFFFF"/>
                    </a:gs>
                  </a:gsLst>
                  <a:lin ang="5400000" scaled="0"/>
                </a:gradFill>
              </a:rPr>
              <a:t>Intermediaries route messages ‘straight through</a:t>
            </a:r>
            <a:r>
              <a:rPr lang="en-US" sz="2800" dirty="0" smtClean="0">
                <a:gradFill>
                  <a:gsLst>
                    <a:gs pos="0">
                      <a:srgbClr val="FFFFFF"/>
                    </a:gs>
                    <a:gs pos="86000">
                      <a:srgbClr val="FFFFFF"/>
                    </a:gs>
                  </a:gsLst>
                  <a:lin ang="5400000" scaled="0"/>
                </a:gradFill>
              </a:rPr>
              <a:t>’ with </a:t>
            </a:r>
            <a:br>
              <a:rPr lang="en-US" sz="2800" dirty="0" smtClean="0">
                <a:gradFill>
                  <a:gsLst>
                    <a:gs pos="0">
                      <a:srgbClr val="FFFFFF"/>
                    </a:gs>
                    <a:gs pos="86000">
                      <a:srgbClr val="FFFFFF"/>
                    </a:gs>
                  </a:gsLst>
                  <a:lin ang="5400000" scaled="0"/>
                </a:gradFill>
              </a:rPr>
            </a:br>
            <a:r>
              <a:rPr lang="en-US" sz="2800" dirty="0" smtClean="0">
                <a:gradFill>
                  <a:gsLst>
                    <a:gs pos="0">
                      <a:srgbClr val="FFFFFF"/>
                    </a:gs>
                    <a:gs pos="86000">
                      <a:srgbClr val="FFFFFF"/>
                    </a:gs>
                  </a:gsLst>
                  <a:lin ang="5400000" scaled="0"/>
                </a:gradFill>
              </a:rPr>
              <a:t>feedback path and network backpressure into sender</a:t>
            </a:r>
            <a:endParaRPr lang="en-US" sz="2800" dirty="0">
              <a:gradFill>
                <a:gsLst>
                  <a:gs pos="0">
                    <a:srgbClr val="FFFFFF"/>
                  </a:gs>
                  <a:gs pos="86000">
                    <a:srgbClr val="FFFFFF"/>
                  </a:gs>
                </a:gsLst>
                <a:lin ang="5400000" scaled="0"/>
              </a:gradFill>
            </a:endParaRPr>
          </a:p>
        </p:txBody>
      </p:sp>
      <p:sp>
        <p:nvSpPr>
          <p:cNvPr id="29" name="TextBox 28"/>
          <p:cNvSpPr txBox="1"/>
          <p:nvPr/>
        </p:nvSpPr>
        <p:spPr>
          <a:xfrm>
            <a:off x="3411415" y="1512517"/>
            <a:ext cx="936154" cy="307777"/>
          </a:xfrm>
          <a:prstGeom prst="rect">
            <a:avLst/>
          </a:prstGeom>
          <a:noFill/>
        </p:spPr>
        <p:txBody>
          <a:bodyPr wrap="none" lIns="0" tIns="0" rIns="0" bIns="0" rtlCol="0">
            <a:spAutoFit/>
          </a:bodyPr>
          <a:lstStyle/>
          <a:p>
            <a:pPr defTabSz="914287"/>
            <a:r>
              <a:rPr lang="en-US" sz="2000" dirty="0" err="1" smtClean="0">
                <a:gradFill>
                  <a:gsLst>
                    <a:gs pos="0">
                      <a:srgbClr val="FFFFFF"/>
                    </a:gs>
                    <a:gs pos="86000">
                      <a:srgbClr val="FFFFFF"/>
                    </a:gs>
                  </a:gsLst>
                  <a:lin ang="5400000" scaled="0"/>
                </a:gradFill>
              </a:rPr>
              <a:t>AuthN</a:t>
            </a:r>
            <a:r>
              <a:rPr lang="en-US" sz="2000" dirty="0" smtClean="0">
                <a:gradFill>
                  <a:gsLst>
                    <a:gs pos="0">
                      <a:srgbClr val="FFFFFF"/>
                    </a:gs>
                    <a:gs pos="86000">
                      <a:srgbClr val="FFFFFF"/>
                    </a:gs>
                  </a:gsLst>
                  <a:lin ang="5400000" scaled="0"/>
                </a:gradFill>
              </a:rPr>
              <a:t>/Z</a:t>
            </a:r>
            <a:endParaRPr lang="en-US" sz="2000" dirty="0">
              <a:gradFill>
                <a:gsLst>
                  <a:gs pos="0">
                    <a:srgbClr val="FFFFFF"/>
                  </a:gs>
                  <a:gs pos="86000">
                    <a:srgbClr val="FFFFFF"/>
                  </a:gs>
                </a:gsLst>
                <a:lin ang="5400000" scaled="0"/>
              </a:gradFill>
            </a:endParaRPr>
          </a:p>
        </p:txBody>
      </p:sp>
      <p:sp>
        <p:nvSpPr>
          <p:cNvPr id="30" name="TextBox 29"/>
          <p:cNvSpPr txBox="1"/>
          <p:nvPr/>
        </p:nvSpPr>
        <p:spPr>
          <a:xfrm>
            <a:off x="3411415" y="4131741"/>
            <a:ext cx="936154" cy="307777"/>
          </a:xfrm>
          <a:prstGeom prst="rect">
            <a:avLst/>
          </a:prstGeom>
          <a:noFill/>
        </p:spPr>
        <p:txBody>
          <a:bodyPr wrap="none" lIns="0" tIns="0" rIns="0" bIns="0" rtlCol="0">
            <a:spAutoFit/>
          </a:bodyPr>
          <a:lstStyle/>
          <a:p>
            <a:pPr defTabSz="914287"/>
            <a:r>
              <a:rPr lang="en-US" sz="2000" dirty="0" err="1" smtClean="0">
                <a:gradFill>
                  <a:gsLst>
                    <a:gs pos="0">
                      <a:srgbClr val="FFFFFF"/>
                    </a:gs>
                    <a:gs pos="86000">
                      <a:srgbClr val="FFFFFF"/>
                    </a:gs>
                  </a:gsLst>
                  <a:lin ang="5400000" scaled="0"/>
                </a:gradFill>
              </a:rPr>
              <a:t>AuthN</a:t>
            </a:r>
            <a:r>
              <a:rPr lang="en-US" sz="2000" dirty="0" smtClean="0">
                <a:gradFill>
                  <a:gsLst>
                    <a:gs pos="0">
                      <a:srgbClr val="FFFFFF"/>
                    </a:gs>
                    <a:gs pos="86000">
                      <a:srgbClr val="FFFFFF"/>
                    </a:gs>
                  </a:gsLst>
                  <a:lin ang="5400000" scaled="0"/>
                </a:gradFill>
              </a:rPr>
              <a:t>/Z</a:t>
            </a:r>
            <a:endParaRPr lang="en-US" sz="2000" dirty="0">
              <a:gradFill>
                <a:gsLst>
                  <a:gs pos="0">
                    <a:srgbClr val="FFFFFF"/>
                  </a:gs>
                  <a:gs pos="86000">
                    <a:srgbClr val="FFFFFF"/>
                  </a:gs>
                </a:gsLst>
                <a:lin ang="5400000" scaled="0"/>
              </a:gradFill>
            </a:endParaRPr>
          </a:p>
        </p:txBody>
      </p:sp>
      <p:sp>
        <p:nvSpPr>
          <p:cNvPr id="31" name="TextBox 30"/>
          <p:cNvSpPr txBox="1"/>
          <p:nvPr/>
        </p:nvSpPr>
        <p:spPr>
          <a:xfrm>
            <a:off x="2148892" y="5861544"/>
            <a:ext cx="7343229" cy="430887"/>
          </a:xfrm>
          <a:prstGeom prst="rect">
            <a:avLst/>
          </a:prstGeom>
          <a:noFill/>
        </p:spPr>
        <p:txBody>
          <a:bodyPr wrap="none" lIns="0" tIns="0" rIns="0" bIns="0" rtlCol="0">
            <a:spAutoFit/>
          </a:bodyPr>
          <a:lstStyle/>
          <a:p>
            <a:pPr defTabSz="914287"/>
            <a:r>
              <a:rPr lang="en-US" sz="2800" dirty="0">
                <a:gradFill>
                  <a:gsLst>
                    <a:gs pos="0">
                      <a:srgbClr val="FFFFFF"/>
                    </a:gs>
                    <a:gs pos="86000">
                      <a:srgbClr val="FFFFFF"/>
                    </a:gs>
                  </a:gsLst>
                  <a:lin ang="5400000" scaled="0"/>
                </a:gradFill>
              </a:rPr>
              <a:t>Brokers hold messages for retrieval and querying</a:t>
            </a:r>
          </a:p>
        </p:txBody>
      </p:sp>
      <p:sp>
        <p:nvSpPr>
          <p:cNvPr id="8" name="TextBox 7"/>
          <p:cNvSpPr txBox="1"/>
          <p:nvPr/>
        </p:nvSpPr>
        <p:spPr>
          <a:xfrm>
            <a:off x="8100637" y="1383251"/>
            <a:ext cx="1393971" cy="615553"/>
          </a:xfrm>
          <a:prstGeom prst="rect">
            <a:avLst/>
          </a:prstGeom>
          <a:noFill/>
        </p:spPr>
        <p:txBody>
          <a:bodyPr wrap="none" lIns="0" tIns="0" rIns="0" bIns="0" rtlCol="0">
            <a:spAutoFit/>
          </a:bodyPr>
          <a:lstStyle/>
          <a:p>
            <a:r>
              <a:rPr lang="en-US" sz="2000" dirty="0" smtClean="0">
                <a:solidFill>
                  <a:srgbClr val="B0D685"/>
                </a:solidFill>
              </a:rPr>
              <a:t>Backpressure</a:t>
            </a:r>
            <a:br>
              <a:rPr lang="en-US" sz="2000" dirty="0" smtClean="0">
                <a:solidFill>
                  <a:srgbClr val="B0D685"/>
                </a:solidFill>
              </a:rPr>
            </a:br>
            <a:r>
              <a:rPr lang="en-US" sz="2000" dirty="0" smtClean="0">
                <a:solidFill>
                  <a:srgbClr val="B0D685"/>
                </a:solidFill>
              </a:rPr>
              <a:t>Feedback </a:t>
            </a:r>
          </a:p>
        </p:txBody>
      </p:sp>
    </p:spTree>
    <p:extLst>
      <p:ext uri="{BB962C8B-B14F-4D97-AF65-F5344CB8AC3E}">
        <p14:creationId xmlns:p14="http://schemas.microsoft.com/office/powerpoint/2010/main" val="40326327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a:t>
            </a:r>
            <a:endParaRPr lang="en-US" dirty="0"/>
          </a:p>
        </p:txBody>
      </p:sp>
      <p:sp>
        <p:nvSpPr>
          <p:cNvPr id="5" name="Rectangle 4"/>
          <p:cNvSpPr/>
          <p:nvPr/>
        </p:nvSpPr>
        <p:spPr bwMode="auto">
          <a:xfrm>
            <a:off x="4548556" y="1254372"/>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smtClean="0">
                <a:solidFill>
                  <a:srgbClr val="FFFFFF"/>
                </a:solidFill>
              </a:rPr>
              <a:t>Intermediary</a:t>
            </a:r>
            <a:endParaRPr lang="en-US" sz="2300" dirty="0">
              <a:solidFill>
                <a:srgbClr val="FFFFFF"/>
              </a:solidFill>
            </a:endParaRPr>
          </a:p>
        </p:txBody>
      </p:sp>
      <p:sp>
        <p:nvSpPr>
          <p:cNvPr id="6" name="Oval 5"/>
          <p:cNvSpPr/>
          <p:nvPr/>
        </p:nvSpPr>
        <p:spPr bwMode="auto">
          <a:xfrm>
            <a:off x="480647" y="1318849"/>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7" name="Oval 6"/>
          <p:cNvSpPr/>
          <p:nvPr/>
        </p:nvSpPr>
        <p:spPr bwMode="auto">
          <a:xfrm>
            <a:off x="9917722" y="1318849"/>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8" name="Straight Arrow Connector 7"/>
          <p:cNvCxnSpPr>
            <a:stCxn id="6" idx="6"/>
            <a:endCxn id="5" idx="1"/>
          </p:cNvCxnSpPr>
          <p:nvPr/>
        </p:nvCxnSpPr>
        <p:spPr>
          <a:xfrm>
            <a:off x="1488831" y="1781911"/>
            <a:ext cx="30597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3"/>
            <a:endCxn id="7" idx="2"/>
          </p:cNvCxnSpPr>
          <p:nvPr/>
        </p:nvCxnSpPr>
        <p:spPr>
          <a:xfrm flipV="1">
            <a:off x="7151077" y="1781911"/>
            <a:ext cx="2766645"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bwMode="auto">
          <a:xfrm>
            <a:off x="4548556" y="3950680"/>
            <a:ext cx="2602523"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solidFill>
                  <a:srgbClr val="FFFFFF"/>
                </a:solidFill>
              </a:rPr>
              <a:t>Broker</a:t>
            </a:r>
          </a:p>
        </p:txBody>
      </p:sp>
      <p:sp>
        <p:nvSpPr>
          <p:cNvPr id="11" name="Oval 10"/>
          <p:cNvSpPr/>
          <p:nvPr/>
        </p:nvSpPr>
        <p:spPr bwMode="auto">
          <a:xfrm>
            <a:off x="480647" y="4015157"/>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S</a:t>
            </a:r>
          </a:p>
        </p:txBody>
      </p:sp>
      <p:sp>
        <p:nvSpPr>
          <p:cNvPr id="12" name="Oval 11"/>
          <p:cNvSpPr/>
          <p:nvPr/>
        </p:nvSpPr>
        <p:spPr bwMode="auto">
          <a:xfrm>
            <a:off x="9917722" y="4015156"/>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13" name="Straight Arrow Connector 12"/>
          <p:cNvCxnSpPr>
            <a:stCxn id="11" idx="6"/>
            <a:endCxn id="10" idx="1"/>
          </p:cNvCxnSpPr>
          <p:nvPr/>
        </p:nvCxnSpPr>
        <p:spPr>
          <a:xfrm>
            <a:off x="1488831" y="4478217"/>
            <a:ext cx="30597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Flowchart: Magnetic Disk 13"/>
          <p:cNvSpPr/>
          <p:nvPr/>
        </p:nvSpPr>
        <p:spPr bwMode="auto">
          <a:xfrm>
            <a:off x="5474676" y="4853356"/>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15" name="Straight Arrow Connector 14"/>
          <p:cNvCxnSpPr>
            <a:stCxn id="10" idx="3"/>
            <a:endCxn id="12" idx="2"/>
          </p:cNvCxnSpPr>
          <p:nvPr/>
        </p:nvCxnSpPr>
        <p:spPr>
          <a:xfrm flipV="1">
            <a:off x="7151077" y="4478218"/>
            <a:ext cx="2766645" cy="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52924" y="2438407"/>
            <a:ext cx="10445261" cy="738664"/>
          </a:xfrm>
          <a:prstGeom prst="rect">
            <a:avLst/>
          </a:prstGeom>
          <a:noFill/>
        </p:spPr>
        <p:txBody>
          <a:bodyPr wrap="square" lIns="0" tIns="0" rIns="0" bIns="0" rtlCol="0">
            <a:spAutoFit/>
          </a:bodyPr>
          <a:lstStyle/>
          <a:p>
            <a:pPr algn="ctr" defTabSz="914287"/>
            <a:r>
              <a:rPr lang="en-US" sz="2400" dirty="0">
                <a:gradFill>
                  <a:gsLst>
                    <a:gs pos="0">
                      <a:srgbClr val="FFFFFF"/>
                    </a:gs>
                    <a:gs pos="86000">
                      <a:srgbClr val="FFFFFF"/>
                    </a:gs>
                  </a:gsLst>
                  <a:lin ang="5400000" scaled="0"/>
                </a:gradFill>
              </a:rPr>
              <a:t>‘Push’ is a sender initiated activity that results in delivery of a message to a receiver </a:t>
            </a:r>
            <a:r>
              <a:rPr lang="en-US" sz="2400" dirty="0" smtClean="0">
                <a:gradFill>
                  <a:gsLst>
                    <a:gs pos="0">
                      <a:srgbClr val="FFFFFF"/>
                    </a:gs>
                    <a:gs pos="86000">
                      <a:srgbClr val="FFFFFF"/>
                    </a:gs>
                  </a:gsLst>
                  <a:lin ang="5400000" scaled="0"/>
                </a:gradFill>
              </a:rPr>
              <a:t>without the receiver explicitly asking for one or a particular message.</a:t>
            </a:r>
            <a:endParaRPr lang="en-US" sz="2400" dirty="0">
              <a:gradFill>
                <a:gsLst>
                  <a:gs pos="0">
                    <a:srgbClr val="FFFFFF"/>
                  </a:gs>
                  <a:gs pos="86000">
                    <a:srgbClr val="FFFFFF"/>
                  </a:gs>
                </a:gsLst>
                <a:lin ang="5400000" scaled="0"/>
              </a:gradFill>
            </a:endParaRPr>
          </a:p>
        </p:txBody>
      </p:sp>
      <p:sp>
        <p:nvSpPr>
          <p:cNvPr id="19" name="TextBox 18"/>
          <p:cNvSpPr txBox="1"/>
          <p:nvPr/>
        </p:nvSpPr>
        <p:spPr>
          <a:xfrm>
            <a:off x="626420" y="5454170"/>
            <a:ext cx="10445261" cy="1107996"/>
          </a:xfrm>
          <a:prstGeom prst="rect">
            <a:avLst/>
          </a:prstGeom>
          <a:noFill/>
        </p:spPr>
        <p:txBody>
          <a:bodyPr wrap="square" lIns="0" tIns="0" rIns="0" bIns="0" rtlCol="0">
            <a:spAutoFit/>
          </a:bodyPr>
          <a:lstStyle/>
          <a:p>
            <a:pPr algn="ctr" defTabSz="914287"/>
            <a:r>
              <a:rPr lang="en-US" sz="2400" dirty="0">
                <a:gradFill>
                  <a:gsLst>
                    <a:gs pos="0">
                      <a:srgbClr val="FFFFFF"/>
                    </a:gs>
                    <a:gs pos="86000">
                      <a:srgbClr val="FFFFFF"/>
                    </a:gs>
                  </a:gsLst>
                  <a:lin ang="5400000" scaled="0"/>
                </a:gradFill>
              </a:rPr>
              <a:t>‘Pull’ is a receiver initiated activity that delivers stored messages to the receiver in a context that the receiver controls. The context is decoupled </a:t>
            </a:r>
            <a:r>
              <a:rPr lang="en-US" sz="2400" dirty="0" smtClean="0">
                <a:gradFill>
                  <a:gsLst>
                    <a:gs pos="0">
                      <a:srgbClr val="FFFFFF"/>
                    </a:gs>
                    <a:gs pos="86000">
                      <a:srgbClr val="FFFFFF"/>
                    </a:gs>
                  </a:gsLst>
                  <a:lin ang="5400000" scaled="0"/>
                </a:gradFill>
              </a:rPr>
              <a:t>from </a:t>
            </a:r>
            <a:r>
              <a:rPr lang="en-US" sz="2400" dirty="0">
                <a:gradFill>
                  <a:gsLst>
                    <a:gs pos="0">
                      <a:srgbClr val="FFFFFF"/>
                    </a:gs>
                    <a:gs pos="86000">
                      <a:srgbClr val="FFFFFF"/>
                    </a:gs>
                  </a:gsLst>
                  <a:lin ang="5400000" scaled="0"/>
                </a:gradFill>
              </a:rPr>
              <a:t>the ‘Push’ style send operation</a:t>
            </a:r>
          </a:p>
        </p:txBody>
      </p:sp>
    </p:spTree>
    <p:extLst>
      <p:ext uri="{BB962C8B-B14F-4D97-AF65-F5344CB8AC3E}">
        <p14:creationId xmlns:p14="http://schemas.microsoft.com/office/powerpoint/2010/main" val="4122921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6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81642CE-D02C-4694-ADB9-523076B4FD2C}"/>
</file>

<file path=customXml/itemProps2.xml><?xml version="1.0" encoding="utf-8"?>
<ds:datastoreItem xmlns:ds="http://schemas.openxmlformats.org/officeDocument/2006/customXml" ds:itemID="{03E10709-2EB9-4B7D-B8BA-5755F52F4051}"/>
</file>

<file path=customXml/itemProps3.xml><?xml version="1.0" encoding="utf-8"?>
<ds:datastoreItem xmlns:ds="http://schemas.openxmlformats.org/officeDocument/2006/customXml" ds:itemID="{C22CEA66-0A85-4430-9044-562A92F40488}"/>
</file>

<file path=docProps/app.xml><?xml version="1.0" encoding="utf-8"?>
<Properties xmlns="http://schemas.openxmlformats.org/officeDocument/2006/extended-properties" xmlns:vt="http://schemas.openxmlformats.org/officeDocument/2006/docPropsVTypes">
  <Template>BUILD_Breakout_Template _ SAMPLE for Scott 7.28</Template>
  <TotalTime>1904</TotalTime>
  <Words>2374</Words>
  <Application>Microsoft Office PowerPoint</Application>
  <PresentationFormat>Custom</PresentationFormat>
  <Paragraphs>446</Paragraphs>
  <Slides>42</Slides>
  <Notes>11</Notes>
  <HiddenSlides>0</HiddenSlides>
  <MMClips>0</MMClips>
  <ScaleCrop>false</ScaleCrop>
  <HeadingPairs>
    <vt:vector size="4" baseType="variant">
      <vt:variant>
        <vt:lpstr>Theme</vt:lpstr>
      </vt:variant>
      <vt:variant>
        <vt:i4>11</vt:i4>
      </vt:variant>
      <vt:variant>
        <vt:lpstr>Slide Titles</vt:lpstr>
      </vt:variant>
      <vt:variant>
        <vt:i4>42</vt:i4>
      </vt:variant>
    </vt:vector>
  </HeadingPairs>
  <TitlesOfParts>
    <vt:vector size="5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5_BUILD_Breakout_Template _ SAMPLE for Scott 7.28</vt:lpstr>
      <vt:lpstr>6_BUILD_Breakout_Template _ SAMPLE for Scott 7.28</vt:lpstr>
      <vt:lpstr>Building loosely-coupled Apps with Windows Azure Service Bus Topics and Queues</vt:lpstr>
      <vt:lpstr>Windows Azure AppFabric Service Bus</vt:lpstr>
      <vt:lpstr>Windows Azure AppFabric Service Bus</vt:lpstr>
      <vt:lpstr>Service Bus Relay</vt:lpstr>
      <vt:lpstr>REST Across The Firewall</vt:lpstr>
      <vt:lpstr>Windows Azure AppFabric Service Bus</vt:lpstr>
      <vt:lpstr>Messaging.</vt:lpstr>
      <vt:lpstr>Intermediaries and Brokers</vt:lpstr>
      <vt:lpstr>Push vs. Pull</vt:lpstr>
      <vt:lpstr>Ways to Pull</vt:lpstr>
      <vt:lpstr>Messages</vt:lpstr>
      <vt:lpstr>Brokered Messaging Entities: Queues</vt:lpstr>
      <vt:lpstr>Brokered Messaging Entities: Topics</vt:lpstr>
      <vt:lpstr>aKite</vt:lpstr>
      <vt:lpstr>aKite: Retail Management on Azure</vt:lpstr>
      <vt:lpstr>aKite refreshed architecture</vt:lpstr>
      <vt:lpstr>Price update in a chain of stores</vt:lpstr>
      <vt:lpstr>Benefits of refreshed architecture with Service Bus Topics</vt:lpstr>
      <vt:lpstr>aKite = Windows Azure +  Service Bus</vt:lpstr>
      <vt:lpstr>Messaging In Service Bus</vt:lpstr>
      <vt:lpstr>Hello World!</vt:lpstr>
      <vt:lpstr>NamespaceManager</vt:lpstr>
      <vt:lpstr>MessagingFactory</vt:lpstr>
      <vt:lpstr>BrokeredMessage</vt:lpstr>
      <vt:lpstr>Sending Messages</vt:lpstr>
      <vt:lpstr>Receiving Messages (Destructive)</vt:lpstr>
      <vt:lpstr>Receiving Messages (Peek/Lock)</vt:lpstr>
      <vt:lpstr>Queue Patterns</vt:lpstr>
      <vt:lpstr>Competing Consumer</vt:lpstr>
      <vt:lpstr>Managing Topics</vt:lpstr>
      <vt:lpstr>Receiving Messages</vt:lpstr>
      <vt:lpstr>Filters</vt:lpstr>
      <vt:lpstr>Why Topics?</vt:lpstr>
      <vt:lpstr>Continuous Client with Topics courtesy of @kellabyte Kelly Sommers  </vt:lpstr>
      <vt:lpstr>A Quick Tour through the SDK Samples </vt:lpstr>
      <vt:lpstr>Summary</vt:lpstr>
      <vt:lpstr>PowerPoint Presentation</vt:lpstr>
      <vt:lpstr>“Iguazu”</vt:lpstr>
      <vt:lpstr>Summary</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SAC-862T: Building loosely-coupled apps with Windows Azure Service bus topics and queues</dc:title>
  <dc:subject>BUILD</dc:subject>
  <dc:creator>Clemens Vasters</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65</cp:revision>
  <cp:lastPrinted>2010-05-11T05:02:34Z</cp:lastPrinted>
  <dcterms:created xsi:type="dcterms:W3CDTF">2011-08-03T21:25:07Z</dcterms:created>
  <dcterms:modified xsi:type="dcterms:W3CDTF">2011-09-15T19:48:06Z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