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Layouts/slideLayout87.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charts/chart2.xml" ContentType="application/vnd.openxmlformats-officedocument.drawingml.char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Default Extension="wdp" ContentType="image/vnd.ms-photo"/>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notesSlides/notesSlide36.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51"/>
  </p:notesMasterIdLst>
  <p:handoutMasterIdLst>
    <p:handoutMasterId r:id="rId52"/>
  </p:handoutMasterIdLst>
  <p:sldIdLst>
    <p:sldId id="430" r:id="rId8"/>
    <p:sldId id="481" r:id="rId9"/>
    <p:sldId id="482" r:id="rId10"/>
    <p:sldId id="458" r:id="rId11"/>
    <p:sldId id="459" r:id="rId12"/>
    <p:sldId id="460" r:id="rId13"/>
    <p:sldId id="480" r:id="rId14"/>
    <p:sldId id="462" r:id="rId15"/>
    <p:sldId id="475" r:id="rId16"/>
    <p:sldId id="463" r:id="rId17"/>
    <p:sldId id="464" r:id="rId18"/>
    <p:sldId id="483" r:id="rId19"/>
    <p:sldId id="471" r:id="rId20"/>
    <p:sldId id="465" r:id="rId21"/>
    <p:sldId id="466" r:id="rId22"/>
    <p:sldId id="470" r:id="rId23"/>
    <p:sldId id="467" r:id="rId24"/>
    <p:sldId id="468" r:id="rId25"/>
    <p:sldId id="484" r:id="rId26"/>
    <p:sldId id="486" r:id="rId27"/>
    <p:sldId id="433" r:id="rId28"/>
    <p:sldId id="434" r:id="rId29"/>
    <p:sldId id="445" r:id="rId30"/>
    <p:sldId id="436" r:id="rId31"/>
    <p:sldId id="457" r:id="rId32"/>
    <p:sldId id="429" r:id="rId33"/>
    <p:sldId id="446" r:id="rId34"/>
    <p:sldId id="443" r:id="rId35"/>
    <p:sldId id="456" r:id="rId36"/>
    <p:sldId id="442" r:id="rId37"/>
    <p:sldId id="441" r:id="rId38"/>
    <p:sldId id="453" r:id="rId39"/>
    <p:sldId id="455" r:id="rId40"/>
    <p:sldId id="444" r:id="rId41"/>
    <p:sldId id="447" r:id="rId42"/>
    <p:sldId id="346" r:id="rId43"/>
    <p:sldId id="448" r:id="rId44"/>
    <p:sldId id="449" r:id="rId45"/>
    <p:sldId id="450" r:id="rId46"/>
    <p:sldId id="451" r:id="rId47"/>
    <p:sldId id="452" r:id="rId48"/>
    <p:sldId id="271" r:id="rId49"/>
    <p:sldId id="377" r:id="rId50"/>
  </p:sldIdLst>
  <p:sldSz cx="12188825" cy="6858000"/>
  <p:notesSz cx="7010400" cy="92964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A00EC4-15F3-4F33-8962-97B2F61F05B6}">
          <p14:sldIdLst>
            <p14:sldId id="430"/>
            <p14:sldId id="481"/>
            <p14:sldId id="482"/>
            <p14:sldId id="458"/>
            <p14:sldId id="459"/>
            <p14:sldId id="460"/>
            <p14:sldId id="480"/>
            <p14:sldId id="462"/>
            <p14:sldId id="475"/>
            <p14:sldId id="463"/>
            <p14:sldId id="464"/>
            <p14:sldId id="483"/>
            <p14:sldId id="471"/>
            <p14:sldId id="465"/>
            <p14:sldId id="466"/>
            <p14:sldId id="470"/>
            <p14:sldId id="467"/>
            <p14:sldId id="468"/>
            <p14:sldId id="484"/>
            <p14:sldId id="486"/>
          </p14:sldIdLst>
        </p14:section>
        <p14:section name="Untitled Section" id="{55654EBD-0441-4D86-884C-0B8618CFF5E2}">
          <p14:sldIdLst>
            <p14:sldId id="433"/>
            <p14:sldId id="434"/>
            <p14:sldId id="445"/>
            <p14:sldId id="436"/>
            <p14:sldId id="457"/>
            <p14:sldId id="429"/>
            <p14:sldId id="446"/>
            <p14:sldId id="443"/>
            <p14:sldId id="456"/>
            <p14:sldId id="442"/>
            <p14:sldId id="441"/>
            <p14:sldId id="453"/>
            <p14:sldId id="455"/>
            <p14:sldId id="444"/>
            <p14:sldId id="447"/>
            <p14:sldId id="346"/>
            <p14:sldId id="448"/>
            <p14:sldId id="449"/>
            <p14:sldId id="450"/>
            <p14:sldId id="451"/>
            <p14:sldId id="452"/>
            <p14:sldId id="271"/>
            <p14:sldId id="37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7EC1"/>
    <a:srgbClr val="F1F1E3"/>
    <a:srgbClr val="EF4423"/>
    <a:srgbClr val="65BC46"/>
    <a:srgbClr val="FFFFFF"/>
    <a:srgbClr val="F8F57B"/>
    <a:srgbClr val="000000"/>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1086" autoAdjust="0"/>
  </p:normalViewPr>
  <p:slideViewPr>
    <p:cSldViewPr snapToGrid="0" snapToObjects="1">
      <p:cViewPr>
        <p:scale>
          <a:sx n="50" d="100"/>
          <a:sy n="50" d="100"/>
        </p:scale>
        <p:origin x="-78" y="-960"/>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napToObjects="1" showGuides="1">
      <p:cViewPr varScale="1">
        <p:scale>
          <a:sx n="80" d="100"/>
          <a:sy n="80" d="100"/>
        </p:scale>
        <p:origin x="-292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8" Type="http://schemas.openxmlformats.org/officeDocument/2006/relationships/customXml" Target="../customXml/item2.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ustomXml" Target="../customXml/item3.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customXml" Target="../customXml/item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pieChart>
        <c:varyColors val="1"/>
        <c:ser>
          <c:idx val="0"/>
          <c:order val="0"/>
          <c:tx>
            <c:strRef>
              <c:f>Sheet1!$B$1</c:f>
              <c:strCache>
                <c:ptCount val="1"/>
                <c:pt idx="0">
                  <c:v>A Pie Chart</c:v>
                </c:pt>
              </c:strCache>
            </c:strRef>
          </c:tx>
          <c:cat>
            <c:strRef>
              <c:f>Sheet1!$A$2:$A$4</c:f>
              <c:strCache>
                <c:ptCount val="3"/>
                <c:pt idx="0">
                  <c:v>Airport</c:v>
                </c:pt>
                <c:pt idx="1">
                  <c:v>Relaxing Weekend without the kids</c:v>
                </c:pt>
                <c:pt idx="2">
                  <c:v>Disneyland</c:v>
                </c:pt>
              </c:strCache>
            </c:strRef>
          </c:cat>
          <c:val>
            <c:numRef>
              <c:f>Sheet1!$B$2:$B$4</c:f>
              <c:numCache>
                <c:formatCode>General</c:formatCode>
                <c:ptCount val="3"/>
                <c:pt idx="0">
                  <c:v>78</c:v>
                </c:pt>
                <c:pt idx="1">
                  <c:v>25</c:v>
                </c:pt>
                <c:pt idx="2">
                  <c:v>0</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78"/>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Stuff you know</c:v>
                </c:pt>
              </c:strCache>
            </c:strRef>
          </c:tx>
          <c:spPr>
            <a:ln w="15875"/>
            <a:scene3d>
              <a:camera prst="orthographicFront"/>
              <a:lightRig rig="threePt" dir="t"/>
            </a:scene3d>
            <a:sp3d prstMaterial="plastic"/>
          </c:spPr>
          <c:dLbls>
            <c:dLbl>
              <c:idx val="0"/>
              <c:layout>
                <c:manualLayout>
                  <c:x val="-3.7132702993631583E-2"/>
                  <c:y val="3.8965852822905198E-2"/>
                </c:manualLayout>
              </c:layout>
              <c:showLegendKey val="0"/>
              <c:showVal val="0"/>
              <c:showCatName val="1"/>
              <c:showSerName val="0"/>
              <c:showPercent val="0"/>
              <c:showBubbleSize val="0"/>
            </c:dLbl>
            <c:dLbl>
              <c:idx val="1"/>
              <c:layout>
                <c:manualLayout>
                  <c:x val="3.7240506662475942E-2"/>
                  <c:y val="9.6393820044686825E-3"/>
                </c:manualLayout>
              </c:layout>
              <c:showLegendKey val="0"/>
              <c:showVal val="0"/>
              <c:showCatName val="1"/>
              <c:showSerName val="0"/>
              <c:showPercent val="0"/>
              <c:showBubbleSize val="0"/>
            </c:dLbl>
            <c:dLbl>
              <c:idx val="2"/>
              <c:layout>
                <c:manualLayout>
                  <c:x val="-1.3296647268979877E-2"/>
                  <c:y val="-7.5960043239603217E-2"/>
                </c:manualLayout>
              </c:layout>
              <c:showLegendKey val="0"/>
              <c:showVal val="0"/>
              <c:showCatName val="1"/>
              <c:showSerName val="0"/>
              <c:showPercent val="0"/>
              <c:showBubbleSize val="0"/>
            </c:dLbl>
            <c:dLbl>
              <c:idx val="3"/>
              <c:layout>
                <c:manualLayout>
                  <c:x val="7.135224565748703E-3"/>
                  <c:y val="7.0934805370098802E-2"/>
                </c:manualLayout>
              </c:layout>
              <c:showLegendKey val="0"/>
              <c:showVal val="0"/>
              <c:showCatName val="1"/>
              <c:showSerName val="0"/>
              <c:showPercent val="0"/>
              <c:showBubbleSize val="0"/>
            </c:dLbl>
            <c:txPr>
              <a:bodyPr/>
              <a:lstStyle/>
              <a:p>
                <a:pPr>
                  <a:defRPr sz="2800" b="1">
                    <a:effectLst>
                      <a:outerShdw blurRad="38100" dist="38100" dir="2700000" algn="tl">
                        <a:srgbClr val="000000">
                          <a:alpha val="43137"/>
                        </a:srgbClr>
                      </a:outerShdw>
                    </a:effectLst>
                  </a:defRPr>
                </a:pPr>
                <a:endParaRPr lang="en-US"/>
              </a:p>
            </c:txPr>
            <c:showLegendKey val="0"/>
            <c:showVal val="0"/>
            <c:showCatName val="1"/>
            <c:showSerName val="0"/>
            <c:showPercent val="0"/>
            <c:showBubbleSize val="0"/>
            <c:showLeaderLines val="1"/>
          </c:dLbls>
          <c:cat>
            <c:strRef>
              <c:f>Sheet1!$A$2:$A$5</c:f>
              <c:strCache>
                <c:ptCount val="4"/>
                <c:pt idx="0">
                  <c:v>Know Workflow</c:v>
                </c:pt>
                <c:pt idx="1">
                  <c:v>Know neither</c:v>
                </c:pt>
                <c:pt idx="2">
                  <c:v>Know Both</c:v>
                </c:pt>
                <c:pt idx="3">
                  <c:v>Know Azure</c:v>
                </c:pt>
              </c:strCache>
            </c:strRef>
          </c:cat>
          <c:val>
            <c:numRef>
              <c:f>Sheet1!$B$2:$B$5</c:f>
              <c:numCache>
                <c:formatCode>General</c:formatCode>
                <c:ptCount val="4"/>
                <c:pt idx="0">
                  <c:v>26</c:v>
                </c:pt>
                <c:pt idx="1">
                  <c:v>10</c:v>
                </c:pt>
                <c:pt idx="2">
                  <c:v>32</c:v>
                </c:pt>
                <c:pt idx="3">
                  <c:v>22</c:v>
                </c:pt>
              </c:numCache>
            </c:numRef>
          </c:val>
        </c:ser>
        <c:dLbls>
          <c:showLegendKey val="0"/>
          <c:showVal val="0"/>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0"/>
          <c:order val="0"/>
          <c:tx>
            <c:strRef>
              <c:f>Sheet1!$B$1</c:f>
              <c:strCache>
                <c:ptCount val="1"/>
                <c:pt idx="0">
                  <c:v>Series 1</c:v>
                </c:pt>
              </c:strCache>
            </c:strRef>
          </c:tx>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0.5</c:v>
                </c:pt>
                <c:pt idx="1">
                  <c:v>1</c:v>
                </c:pt>
                <c:pt idx="2">
                  <c:v>2</c:v>
                </c:pt>
                <c:pt idx="3">
                  <c:v>3</c:v>
                </c:pt>
              </c:numCache>
            </c:numRef>
          </c:val>
        </c:ser>
        <c:ser>
          <c:idx val="1"/>
          <c:order val="1"/>
          <c:tx>
            <c:strRef>
              <c:f>Sheet1!$C$1</c:f>
              <c:strCache>
                <c:ptCount val="1"/>
                <c:pt idx="0">
                  <c:v>Series 2</c:v>
                </c:pt>
              </c:strCache>
            </c:strRef>
          </c:tx>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0.5</c:v>
                </c:pt>
                <c:pt idx="1">
                  <c:v>1</c:v>
                </c:pt>
                <c:pt idx="2">
                  <c:v>0.5</c:v>
                </c:pt>
                <c:pt idx="3">
                  <c:v>1</c:v>
                </c:pt>
              </c:numCache>
            </c:numRef>
          </c:val>
        </c:ser>
        <c:ser>
          <c:idx val="2"/>
          <c:order val="2"/>
          <c:tx>
            <c:strRef>
              <c:f>Sheet1!$D$1</c:f>
              <c:strCache>
                <c:ptCount val="1"/>
                <c:pt idx="0">
                  <c:v>Series 3</c:v>
                </c:pt>
              </c:strCache>
            </c:strRef>
          </c:tx>
          <c:spPr>
            <a:ln w="25400">
              <a:noFill/>
            </a:ln>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0.7</c:v>
                </c:pt>
                <c:pt idx="1">
                  <c:v>0.8</c:v>
                </c:pt>
                <c:pt idx="2">
                  <c:v>0.8</c:v>
                </c:pt>
                <c:pt idx="3">
                  <c:v>1</c:v>
                </c:pt>
              </c:numCache>
            </c:numRef>
          </c:val>
        </c:ser>
        <c:ser>
          <c:idx val="3"/>
          <c:order val="3"/>
          <c:tx>
            <c:strRef>
              <c:f>Sheet1!$E$1</c:f>
              <c:strCache>
                <c:ptCount val="1"/>
                <c:pt idx="0">
                  <c:v>Series 4</c:v>
                </c:pt>
              </c:strCache>
            </c:strRef>
          </c:tx>
          <c:spPr>
            <a:solidFill>
              <a:schemeClr val="tx1"/>
            </a:solidFill>
            <a:ln w="25400">
              <a:noFill/>
            </a:ln>
          </c:spP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0.5</c:v>
                </c:pt>
                <c:pt idx="1">
                  <c:v>0.3</c:v>
                </c:pt>
                <c:pt idx="2">
                  <c:v>0.5</c:v>
                </c:pt>
                <c:pt idx="3">
                  <c:v>0.7</c:v>
                </c:pt>
              </c:numCache>
            </c:numRef>
          </c:val>
        </c:ser>
        <c:dLbls>
          <c:showLegendKey val="0"/>
          <c:showVal val="0"/>
          <c:showCatName val="0"/>
          <c:showSerName val="0"/>
          <c:showPercent val="0"/>
          <c:showBubbleSize val="0"/>
        </c:dLbls>
        <c:axId val="144182272"/>
        <c:axId val="148952576"/>
      </c:areaChart>
      <c:catAx>
        <c:axId val="144182272"/>
        <c:scaling>
          <c:orientation val="minMax"/>
        </c:scaling>
        <c:delete val="0"/>
        <c:axPos val="b"/>
        <c:numFmt formatCode="m/d/yyyy" sourceLinked="1"/>
        <c:majorTickMark val="out"/>
        <c:minorTickMark val="none"/>
        <c:tickLblPos val="nextTo"/>
        <c:crossAx val="148952576"/>
        <c:crosses val="autoZero"/>
        <c:auto val="1"/>
        <c:lblAlgn val="ctr"/>
        <c:lblOffset val="100"/>
        <c:noMultiLvlLbl val="0"/>
      </c:catAx>
      <c:valAx>
        <c:axId val="148952576"/>
        <c:scaling>
          <c:orientation val="minMax"/>
        </c:scaling>
        <c:delete val="0"/>
        <c:axPos val="l"/>
        <c:majorGridlines/>
        <c:numFmt formatCode="General" sourceLinked="1"/>
        <c:majorTickMark val="out"/>
        <c:minorTickMark val="none"/>
        <c:tickLblPos val="nextTo"/>
        <c:crossAx val="144182272"/>
        <c:crosses val="autoZero"/>
        <c:crossBetween val="midCat"/>
      </c:valAx>
    </c:plotArea>
    <c:legend>
      <c:legendPos val="r"/>
      <c:layout>
        <c:manualLayout>
          <c:xMode val="edge"/>
          <c:yMode val="edge"/>
          <c:x val="0.85889123270329293"/>
          <c:y val="0.53226027825987998"/>
          <c:w val="0.13870262146715392"/>
          <c:h val="0.37857080139984695"/>
        </c:manualLayout>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87253" y="8829967"/>
            <a:ext cx="621524" cy="464820"/>
          </a:xfrm>
          <a:prstGeom prst="rect">
            <a:avLst/>
          </a:prstGeom>
        </p:spPr>
        <p:txBody>
          <a:bodyPr vert="horz" lIns="93177" tIns="46589" rIns="93177" bIns="46589"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6309360" cy="464820"/>
          </a:xfrm>
          <a:prstGeom prst="rect">
            <a:avLst/>
          </a:prstGeom>
        </p:spPr>
        <p:txBody>
          <a:bodyPr vert="horz" lIns="93177" tIns="46589" rIns="93177" bIns="46589"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09359" y="8829967"/>
            <a:ext cx="699418" cy="464820"/>
          </a:xfrm>
          <a:prstGeom prst="rect">
            <a:avLst/>
          </a:prstGeom>
        </p:spPr>
        <p:txBody>
          <a:bodyPr vert="horz" lIns="93177" tIns="46589" rIns="93177" bIns="46589"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3:02 PM</a:t>
            </a:fld>
            <a:endParaRPr lang="en-US" dirty="0"/>
          </a:p>
        </p:txBody>
      </p:sp>
      <p:sp>
        <p:nvSpPr>
          <p:cNvPr id="7" name="Slide Number Placeholder 6"/>
          <p:cNvSpPr>
            <a:spLocks noGrp="1"/>
          </p:cNvSpPr>
          <p:nvPr>
            <p:ph type="sldNum" sz="quarter" idx="13"/>
          </p:nvPr>
        </p:nvSpPr>
        <p:spPr>
          <a:xfrm>
            <a:off x="6309359" y="8829967"/>
            <a:ext cx="699418" cy="46482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610842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808235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177154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1309195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80175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20576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1091" y="697230"/>
            <a:ext cx="6228221"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54931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033532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94631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extLst>
      <p:ext uri="{BB962C8B-B14F-4D97-AF65-F5344CB8AC3E}">
        <p14:creationId xmlns:p14="http://schemas.microsoft.com/office/powerpoint/2010/main" val="161151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lstStyle/>
          <a:p>
            <a:pPr marL="465887" lvl="1" indent="0">
              <a:buNone/>
            </a:pPr>
            <a:endParaRPr lang="en-US" baseline="0" dirty="0" smtClean="0"/>
          </a:p>
        </p:txBody>
      </p:sp>
      <p:sp>
        <p:nvSpPr>
          <p:cNvPr id="4" name="Slide Number Placeholder 3"/>
          <p:cNvSpPr>
            <a:spLocks noGrp="1"/>
          </p:cNvSpPr>
          <p:nvPr>
            <p:ph type="sldNum" sz="quarter" idx="10"/>
          </p:nvPr>
        </p:nvSpPr>
        <p:spPr/>
        <p:txBody>
          <a:bodyPr/>
          <a:lstStyle/>
          <a:p>
            <a:fld id="{26C70BA7-54A9-4C9D-A4D9-4CF62DB81B3C}" type="slidenum">
              <a:rPr lang="en-US" smtClean="0"/>
              <a:t>27</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extLst>
      <p:ext uri="{BB962C8B-B14F-4D97-AF65-F5344CB8AC3E}">
        <p14:creationId xmlns:p14="http://schemas.microsoft.com/office/powerpoint/2010/main" val="1911140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383027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3198592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2373077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450233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2801123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918968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3507729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37</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a:solidFill>
                  <a:prstClr val="black"/>
                </a:solidFill>
              </a:rPr>
              <a:t>&lt;Conference/Group Name&gt;</a:t>
            </a: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3:02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41</a:t>
            </a:fld>
            <a:endParaRPr lang="en-US" dirty="0">
              <a:solidFill>
                <a:prstClr val="black"/>
              </a:solidFill>
            </a:endParaRPr>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4425" cy="34861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3:02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42</a:t>
            </a:fld>
            <a:endParaRPr lang="en-US" dirty="0"/>
          </a:p>
        </p:txBody>
      </p:sp>
      <p:sp>
        <p:nvSpPr>
          <p:cNvPr id="8" name="Footer Placeholder 3"/>
          <p:cNvSpPr>
            <a:spLocks noGrp="1"/>
          </p:cNvSpPr>
          <p:nvPr>
            <p:ph type="ftr" sz="quarter" idx="4"/>
          </p:nvPr>
        </p:nvSpPr>
        <p:spPr>
          <a:xfrm>
            <a:off x="0" y="8829967"/>
            <a:ext cx="6387253" cy="464820"/>
          </a:xfrm>
          <a:prstGeom prst="rect">
            <a:avLst/>
          </a:prstGeom>
        </p:spPr>
        <p:txBody>
          <a:bodyPr vert="horz" lIns="93177" tIns="46589" rIns="93177" bIns="46589"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43</a:t>
            </a:fld>
            <a:endParaRPr lang="en-US" dirty="0"/>
          </a:p>
        </p:txBody>
      </p:sp>
    </p:spTree>
    <p:extLst>
      <p:ext uri="{BB962C8B-B14F-4D97-AF65-F5344CB8AC3E}">
        <p14:creationId xmlns:p14="http://schemas.microsoft.com/office/powerpoint/2010/main" val="371286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0E12D3-A815-4D8A-9251-0EBBB6ED1B07}" type="slidenum">
              <a:rPr lang="en-US" smtClean="0"/>
              <a:t>6</a:t>
            </a:fld>
            <a:endParaRPr lang="en-US"/>
          </a:p>
        </p:txBody>
      </p:sp>
    </p:spTree>
    <p:extLst>
      <p:ext uri="{BB962C8B-B14F-4D97-AF65-F5344CB8AC3E}">
        <p14:creationId xmlns:p14="http://schemas.microsoft.com/office/powerpoint/2010/main" val="298838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01650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427043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068351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419034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509983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9/16/2011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1.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21" Type="http://schemas.openxmlformats.org/officeDocument/2006/relationships/image" Target="../media/image1.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5.xml"/><Relationship Id="rId1"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theme" Target="../theme/theme7.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6" r:id="rId12"/>
    <p:sldLayoutId id="2147483727" r:id="rId13"/>
    <p:sldLayoutId id="2147483728" r:id="rId14"/>
    <p:sldLayoutId id="2147483729" r:id="rId15"/>
    <p:sldLayoutId id="2147483732"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53"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7.png"/><Relationship Id="rId7" Type="http://schemas.openxmlformats.org/officeDocument/2006/relationships/image" Target="../media/image39.png"/><Relationship Id="rId12" Type="http://schemas.microsoft.com/office/2007/relationships/hdphoto" Target="../media/hdphoto7.wdp"/><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microsoft.com/office/2007/relationships/hdphoto" Target="../media/hdphoto4.wdp"/><Relationship Id="rId11" Type="http://schemas.openxmlformats.org/officeDocument/2006/relationships/image" Target="../media/image41.png"/><Relationship Id="rId5" Type="http://schemas.openxmlformats.org/officeDocument/2006/relationships/image" Target="../media/image38.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mailto:buildspeaksupport@microsoft.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hyperlink" Target="http://www.thejoyofcode.com/Uploads/Windows-Live-Writer/Cloud-Artwork_D99F/SQL_4.pn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a:t>Building apps with Windows Workflow Foundation and Windows Azure</a:t>
            </a:r>
          </a:p>
        </p:txBody>
      </p:sp>
      <p:sp>
        <p:nvSpPr>
          <p:cNvPr id="3" name="Subtitle 2"/>
          <p:cNvSpPr>
            <a:spLocks noGrp="1"/>
          </p:cNvSpPr>
          <p:nvPr>
            <p:ph type="subTitle" idx="1"/>
          </p:nvPr>
        </p:nvSpPr>
        <p:spPr/>
        <p:txBody>
          <a:bodyPr/>
          <a:lstStyle/>
          <a:p>
            <a:r>
              <a:rPr lang="en-US" dirty="0" smtClean="0">
                <a:latin typeface="+mj-lt"/>
              </a:rPr>
              <a:t>Josh Twist</a:t>
            </a:r>
          </a:p>
          <a:p>
            <a:r>
              <a:rPr lang="en-US" dirty="0" smtClean="0"/>
              <a:t>Senior Program Manager</a:t>
            </a:r>
          </a:p>
          <a:p>
            <a:r>
              <a:rPr lang="en-US" dirty="0" smtClean="0"/>
              <a:t>Microsoft Corporation</a:t>
            </a:r>
          </a:p>
          <a:p>
            <a:r>
              <a:rPr lang="en-US" dirty="0" smtClean="0"/>
              <a:t>@</a:t>
            </a:r>
            <a:r>
              <a:rPr lang="en-US" dirty="0" err="1" smtClean="0"/>
              <a:t>joshtwist</a:t>
            </a:r>
            <a:endParaRPr lang="en-US" dirty="0"/>
          </a:p>
        </p:txBody>
      </p:sp>
      <p:sp>
        <p:nvSpPr>
          <p:cNvPr id="9" name="Text Placeholder 8"/>
          <p:cNvSpPr>
            <a:spLocks noGrp="1"/>
          </p:cNvSpPr>
          <p:nvPr>
            <p:ph type="body" sz="quarter" idx="10"/>
          </p:nvPr>
        </p:nvSpPr>
        <p:spPr>
          <a:xfrm>
            <a:off x="969964" y="190502"/>
            <a:ext cx="2547937" cy="276999"/>
          </a:xfrm>
        </p:spPr>
        <p:txBody>
          <a:bodyPr/>
          <a:lstStyle/>
          <a:p>
            <a:r>
              <a:rPr lang="en-US" dirty="0" smtClean="0"/>
              <a:t>SAC-867T</a:t>
            </a:r>
          </a:p>
        </p:txBody>
      </p:sp>
      <p:grpSp>
        <p:nvGrpSpPr>
          <p:cNvPr id="5" name="Group 4"/>
          <p:cNvGrpSpPr/>
          <p:nvPr/>
        </p:nvGrpSpPr>
        <p:grpSpPr>
          <a:xfrm>
            <a:off x="7056370" y="2219419"/>
            <a:ext cx="4131808" cy="4247963"/>
            <a:chOff x="4648200" y="0"/>
            <a:chExt cx="4335628" cy="4457513"/>
          </a:xfrm>
        </p:grpSpPr>
        <p:pic>
          <p:nvPicPr>
            <p:cNvPr id="6" name="Picture 2" descr="http://www.thejoyofcode.com/Uploads/Windows-Live-Writer/Cloud-Artwork_D99F/Worker_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335628" cy="44575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7086600" y="514350"/>
              <a:ext cx="990600" cy="990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29400" y="640318"/>
              <a:ext cx="1930400" cy="775102"/>
            </a:xfrm>
            <a:prstGeom prst="rect">
              <a:avLst/>
            </a:prstGeom>
            <a:noFill/>
          </p:spPr>
          <p:txBody>
            <a:bodyPr wrap="square" lIns="0" tIns="0" rIns="0" bIns="0" rtlCol="0">
              <a:spAutoFit/>
            </a:bodyPr>
            <a:lstStyle/>
            <a:p>
              <a:pPr algn="ctr"/>
              <a:r>
                <a:rPr lang="en-US" sz="4800" dirty="0" smtClean="0">
                  <a:solidFill>
                    <a:schemeClr val="accent1"/>
                  </a:solidFill>
                  <a:effectLst>
                    <a:glow rad="101600">
                      <a:schemeClr val="accent1">
                        <a:satMod val="175000"/>
                        <a:alpha val="40000"/>
                      </a:schemeClr>
                    </a:glow>
                  </a:effectLst>
                  <a:latin typeface="Calibri" pitchFamily="34" charset="0"/>
                  <a:cs typeface="Calibri" pitchFamily="34" charset="0"/>
                </a:rPr>
                <a:t>WF</a:t>
              </a:r>
            </a:p>
          </p:txBody>
        </p:sp>
      </p:grpSp>
    </p:spTree>
    <p:extLst>
      <p:ext uri="{BB962C8B-B14F-4D97-AF65-F5344CB8AC3E}">
        <p14:creationId xmlns:p14="http://schemas.microsoft.com/office/powerpoint/2010/main" val="108281134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8365" y="3344009"/>
            <a:ext cx="7796664" cy="759905"/>
          </a:xfrm>
        </p:spPr>
        <p:txBody>
          <a:bodyPr/>
          <a:lstStyle/>
          <a:p>
            <a:r>
              <a:rPr lang="en-US" dirty="0" smtClean="0"/>
              <a:t>Comment Invoker</a:t>
            </a:r>
            <a:endParaRPr lang="en-US" dirty="0"/>
          </a:p>
        </p:txBody>
      </p:sp>
      <p:sp>
        <p:nvSpPr>
          <p:cNvPr id="4" name="Text Placeholder 3"/>
          <p:cNvSpPr>
            <a:spLocks noGrp="1"/>
          </p:cNvSpPr>
          <p:nvPr>
            <p:ph type="body" sz="quarter" idx="10"/>
          </p:nvPr>
        </p:nvSpPr>
        <p:spPr>
          <a:xfrm>
            <a:off x="868365" y="844109"/>
            <a:ext cx="8605837" cy="1378644"/>
          </a:xfrm>
        </p:spPr>
        <p:txBody>
          <a:bodyPr/>
          <a:lstStyle/>
          <a:p>
            <a:r>
              <a:rPr lang="en-US" dirty="0" smtClean="0"/>
              <a:t>Demo</a:t>
            </a:r>
            <a:endParaRPr lang="en-US" dirty="0"/>
          </a:p>
        </p:txBody>
      </p:sp>
    </p:spTree>
    <p:extLst>
      <p:ext uri="{BB962C8B-B14F-4D97-AF65-F5344CB8AC3E}">
        <p14:creationId xmlns:p14="http://schemas.microsoft.com/office/powerpoint/2010/main" val="195971650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Invoker</a:t>
            </a:r>
            <a:endParaRPr lang="en-US" dirty="0"/>
          </a:p>
        </p:txBody>
      </p:sp>
      <p:sp>
        <p:nvSpPr>
          <p:cNvPr id="3" name="Content Placeholder 2"/>
          <p:cNvSpPr>
            <a:spLocks noGrp="1"/>
          </p:cNvSpPr>
          <p:nvPr>
            <p:ph sz="half" idx="1"/>
          </p:nvPr>
        </p:nvSpPr>
        <p:spPr>
          <a:xfrm>
            <a:off x="519113" y="1447801"/>
            <a:ext cx="5486400" cy="2609945"/>
          </a:xfrm>
        </p:spPr>
        <p:txBody>
          <a:bodyPr/>
          <a:lstStyle/>
          <a:p>
            <a:pPr marL="0" indent="0">
              <a:buNone/>
            </a:pPr>
            <a:r>
              <a:rPr lang="en-US" sz="3200" dirty="0" smtClean="0">
                <a:latin typeface="+mj-lt"/>
              </a:rPr>
              <a:t>Nice</a:t>
            </a:r>
          </a:p>
          <a:p>
            <a:r>
              <a:rPr lang="en-US" sz="3200" dirty="0" smtClean="0"/>
              <a:t>Dynamic program</a:t>
            </a:r>
          </a:p>
          <a:p>
            <a:r>
              <a:rPr lang="en-US" sz="3200" dirty="0" smtClean="0"/>
              <a:t>Domain Specific</a:t>
            </a:r>
          </a:p>
          <a:p>
            <a:r>
              <a:rPr lang="en-US" sz="3200" dirty="0" smtClean="0"/>
              <a:t>Re-hosted designer</a:t>
            </a:r>
          </a:p>
          <a:p>
            <a:pPr marL="0" indent="0">
              <a:buNone/>
            </a:pPr>
            <a:endParaRPr lang="en-US" sz="3200" dirty="0"/>
          </a:p>
        </p:txBody>
      </p:sp>
      <p:sp>
        <p:nvSpPr>
          <p:cNvPr id="4" name="Content Placeholder 3"/>
          <p:cNvSpPr>
            <a:spLocks noGrp="1"/>
          </p:cNvSpPr>
          <p:nvPr>
            <p:ph sz="half" idx="2"/>
          </p:nvPr>
        </p:nvSpPr>
        <p:spPr>
          <a:xfrm>
            <a:off x="6181725" y="1447801"/>
            <a:ext cx="5486400" cy="3151632"/>
          </a:xfrm>
        </p:spPr>
        <p:txBody>
          <a:bodyPr/>
          <a:lstStyle/>
          <a:p>
            <a:pPr marL="0" indent="0">
              <a:buNone/>
            </a:pPr>
            <a:r>
              <a:rPr lang="en-US" sz="3200" dirty="0" smtClean="0">
                <a:latin typeface="+mj-lt"/>
              </a:rPr>
              <a:t>Challenges</a:t>
            </a:r>
          </a:p>
          <a:p>
            <a:r>
              <a:rPr lang="en-US" sz="3200" dirty="0" smtClean="0"/>
              <a:t>Plumbing and Infrastructure</a:t>
            </a:r>
          </a:p>
          <a:p>
            <a:r>
              <a:rPr lang="en-US" sz="3200" dirty="0" smtClean="0"/>
              <a:t>Activation</a:t>
            </a:r>
          </a:p>
          <a:p>
            <a:r>
              <a:rPr lang="en-US" sz="3200" dirty="0" smtClean="0"/>
              <a:t>No *</a:t>
            </a:r>
            <a:r>
              <a:rPr lang="en-US" sz="3200" dirty="0" err="1" smtClean="0"/>
              <a:t>ilities</a:t>
            </a:r>
            <a:endParaRPr lang="en-US" sz="3200" dirty="0" smtClean="0"/>
          </a:p>
          <a:p>
            <a:r>
              <a:rPr lang="en-US" sz="3200" dirty="0" smtClean="0"/>
              <a:t>Non-durable</a:t>
            </a:r>
          </a:p>
          <a:p>
            <a:endParaRPr lang="en-US" sz="3200" dirty="0"/>
          </a:p>
        </p:txBody>
      </p:sp>
    </p:spTree>
    <p:extLst>
      <p:ext uri="{BB962C8B-B14F-4D97-AF65-F5344CB8AC3E}">
        <p14:creationId xmlns:p14="http://schemas.microsoft.com/office/powerpoint/2010/main" val="3521597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50"/>
                                        <p:tgtEl>
                                          <p:spTgt spid="4">
                                            <p:txEl>
                                              <p:pRg st="0" end="0"/>
                                            </p:txEl>
                                          </p:spTgt>
                                        </p:tgtEl>
                                      </p:cBhvr>
                                    </p:animEffect>
                                  </p:childTnLst>
                                </p:cTn>
                              </p:par>
                            </p:childTnLst>
                          </p:cTn>
                        </p:par>
                        <p:par>
                          <p:cTn id="25" fill="hold">
                            <p:stCondLst>
                              <p:cond delay="250"/>
                            </p:stCondLst>
                            <p:childTnLst>
                              <p:par>
                                <p:cTn id="26" presetID="10" presetClass="entr" presetSubtype="0"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250"/>
                                        <p:tgtEl>
                                          <p:spTgt spid="4">
                                            <p:txEl>
                                              <p:pRg st="1" end="1"/>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250"/>
                                        <p:tgtEl>
                                          <p:spTgt spid="4">
                                            <p:txEl>
                                              <p:pRg st="2" end="2"/>
                                            </p:txEl>
                                          </p:spTgt>
                                        </p:tgtEl>
                                      </p:cBhvr>
                                    </p:animEffect>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250"/>
                                        <p:tgtEl>
                                          <p:spTgt spid="4">
                                            <p:txEl>
                                              <p:pRg st="3" end="3"/>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2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err="1" smtClean="0"/>
              <a:t>Activites</a:t>
            </a:r>
            <a:endParaRPr lang="en-US" dirty="0"/>
          </a:p>
        </p:txBody>
      </p:sp>
      <p:sp>
        <p:nvSpPr>
          <p:cNvPr id="3" name="Text Placeholder 2"/>
          <p:cNvSpPr>
            <a:spLocks noGrp="1"/>
          </p:cNvSpPr>
          <p:nvPr>
            <p:ph type="body" sz="quarter" idx="10"/>
          </p:nvPr>
        </p:nvSpPr>
        <p:spPr>
          <a:xfrm>
            <a:off x="6686550" y="1543050"/>
            <a:ext cx="4981576" cy="3779496"/>
          </a:xfrm>
        </p:spPr>
        <p:txBody>
          <a:bodyPr/>
          <a:lstStyle/>
          <a:p>
            <a:r>
              <a:rPr lang="en-US" sz="4800" dirty="0" smtClean="0"/>
              <a:t>Blob storage</a:t>
            </a:r>
          </a:p>
          <a:p>
            <a:r>
              <a:rPr lang="en-US" sz="4800" dirty="0" smtClean="0"/>
              <a:t>Table storage</a:t>
            </a:r>
          </a:p>
          <a:p>
            <a:r>
              <a:rPr lang="en-US" sz="4800" dirty="0" smtClean="0"/>
              <a:t>Cache</a:t>
            </a:r>
          </a:p>
          <a:p>
            <a:endParaRPr lang="en-US" sz="4800" dirty="0"/>
          </a:p>
          <a:p>
            <a:pPr marL="0" indent="0">
              <a:buNone/>
            </a:pPr>
            <a:r>
              <a:rPr lang="en-US" sz="4000" dirty="0" smtClean="0">
                <a:solidFill>
                  <a:schemeClr val="accent2">
                    <a:lumMod val="60000"/>
                    <a:lumOff val="40000"/>
                  </a:schemeClr>
                </a:solidFill>
              </a:rPr>
              <a:t>http://</a:t>
            </a:r>
            <a:r>
              <a:rPr lang="en-US" sz="4000" dirty="0" smtClean="0"/>
              <a:t>wf.codeplex.com</a:t>
            </a:r>
            <a:endParaRPr lang="en-US"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54" y="1133374"/>
            <a:ext cx="6418221" cy="5238548"/>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283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Notched Right Arrow 17"/>
          <p:cNvSpPr/>
          <p:nvPr/>
        </p:nvSpPr>
        <p:spPr>
          <a:xfrm>
            <a:off x="-14626590" y="1863920"/>
            <a:ext cx="14118722" cy="1168400"/>
          </a:xfrm>
          <a:prstGeom prst="notchedRightArrow">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endParaRPr lang="en-US"/>
          </a:p>
        </p:txBody>
      </p:sp>
      <p:sp>
        <p:nvSpPr>
          <p:cNvPr id="2" name="Title 1"/>
          <p:cNvSpPr>
            <a:spLocks noGrp="1"/>
          </p:cNvSpPr>
          <p:nvPr>
            <p:ph type="title"/>
          </p:nvPr>
        </p:nvSpPr>
        <p:spPr/>
        <p:txBody>
          <a:bodyPr/>
          <a:lstStyle/>
          <a:p>
            <a:r>
              <a:rPr lang="en-US" dirty="0" smtClean="0"/>
              <a:t>Pizza + Workflow + Azure = </a:t>
            </a:r>
            <a:r>
              <a:rPr lang="en-US" dirty="0" smtClean="0">
                <a:sym typeface="Wingdings" pitchFamily="2" charset="2"/>
              </a:rPr>
              <a:t></a:t>
            </a:r>
            <a:endParaRPr lang="en-US"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671" b="96329" l="5219" r="97980"/>
                    </a14:imgEffect>
                  </a14:imgLayer>
                </a14:imgProps>
              </a:ext>
              <a:ext uri="{28A0092B-C50C-407E-A947-70E740481C1C}">
                <a14:useLocalDpi xmlns:a14="http://schemas.microsoft.com/office/drawing/2010/main" val="0"/>
              </a:ext>
            </a:extLst>
          </a:blip>
          <a:srcRect/>
          <a:stretch>
            <a:fillRect/>
          </a:stretch>
        </p:blipFill>
        <p:spPr bwMode="auto">
          <a:xfrm>
            <a:off x="4558111" y="3109251"/>
            <a:ext cx="3061461" cy="2948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092" l="2206" r="97059"/>
                    </a14:imgEffect>
                  </a14:imgLayer>
                </a14:imgProps>
              </a:ext>
              <a:ext uri="{28A0092B-C50C-407E-A947-70E740481C1C}">
                <a14:useLocalDpi xmlns:a14="http://schemas.microsoft.com/office/drawing/2010/main" val="0"/>
              </a:ext>
            </a:extLst>
          </a:blip>
          <a:srcRect/>
          <a:stretch>
            <a:fillRect/>
          </a:stretch>
        </p:blipFill>
        <p:spPr bwMode="auto">
          <a:xfrm>
            <a:off x="4558110" y="3108677"/>
            <a:ext cx="3061461" cy="294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672" b="98092" l="1515" r="100000"/>
                    </a14:imgEffect>
                  </a14:imgLayer>
                </a14:imgProps>
              </a:ext>
              <a:ext uri="{28A0092B-C50C-407E-A947-70E740481C1C}">
                <a14:useLocalDpi xmlns:a14="http://schemas.microsoft.com/office/drawing/2010/main" val="0"/>
              </a:ext>
            </a:extLst>
          </a:blip>
          <a:srcRect/>
          <a:stretch>
            <a:fillRect/>
          </a:stretch>
        </p:blipFill>
        <p:spPr bwMode="auto">
          <a:xfrm>
            <a:off x="4558112" y="3111378"/>
            <a:ext cx="2228563" cy="294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732" b="98361" l="2941" r="100000"/>
                    </a14:imgEffect>
                  </a14:imgLayer>
                </a14:imgProps>
              </a:ext>
              <a:ext uri="{28A0092B-C50C-407E-A947-70E740481C1C}">
                <a14:useLocalDpi xmlns:a14="http://schemas.microsoft.com/office/drawing/2010/main" val="0"/>
              </a:ext>
            </a:extLst>
          </a:blip>
          <a:srcRect/>
          <a:stretch>
            <a:fillRect/>
          </a:stretch>
        </p:blipFill>
        <p:spPr bwMode="auto">
          <a:xfrm>
            <a:off x="4595368" y="3103143"/>
            <a:ext cx="1530729" cy="206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http://www.cafecree.co.uk/sitebuildercontent/sitebuilderpictures/crumbs.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3607" b="96393" l="4000" r="98000">
                        <a14:foregroundMark x1="42000" y1="48852" x2="42000" y2="48852"/>
                        <a14:foregroundMark x1="50667" y1="50492" x2="50667" y2="50492"/>
                        <a14:foregroundMark x1="89333" y1="40000" x2="89333" y2="40000"/>
                        <a14:foregroundMark x1="90667" y1="37377" x2="90667" y2="37377"/>
                        <a14:foregroundMark x1="75000" y1="69836" x2="75000" y2="69836"/>
                        <a14:foregroundMark x1="23667" y1="58033" x2="23667" y2="58033"/>
                        <a14:foregroundMark x1="27667" y1="43279" x2="27667" y2="43279"/>
                        <a14:backgroundMark x1="33333" y1="39344" x2="36667" y2="43279"/>
                        <a14:backgroundMark x1="42000" y1="39016" x2="42000" y2="37705"/>
                      </a14:backgroundRemoval>
                    </a14:imgEffect>
                  </a14:imgLayer>
                </a14:imgProps>
              </a:ext>
              <a:ext uri="{28A0092B-C50C-407E-A947-70E740481C1C}">
                <a14:useLocalDpi xmlns:a14="http://schemas.microsoft.com/office/drawing/2010/main" val="0"/>
              </a:ext>
            </a:extLst>
          </a:blip>
          <a:srcRect/>
          <a:stretch>
            <a:fillRect/>
          </a:stretch>
        </p:blipFill>
        <p:spPr bwMode="auto">
          <a:xfrm>
            <a:off x="4951709" y="3625878"/>
            <a:ext cx="1621442" cy="16488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11015" y="2079943"/>
            <a:ext cx="1895798" cy="692475"/>
          </a:xfrm>
          <a:prstGeom prst="rect">
            <a:avLst/>
          </a:prstGeom>
          <a:noFill/>
        </p:spPr>
        <p:txBody>
          <a:bodyPr wrap="none" lIns="121899" tIns="60949" rIns="121899" bIns="60949" rtlCol="0">
            <a:spAutoFit/>
          </a:bodyPr>
          <a:lstStyle/>
          <a:p>
            <a:r>
              <a:rPr lang="en-US" sz="3700" dirty="0">
                <a:effectLst>
                  <a:outerShdw blurRad="38100" dist="38100" dir="2700000" algn="tl">
                    <a:srgbClr val="000000">
                      <a:alpha val="43137"/>
                    </a:srgbClr>
                  </a:outerShdw>
                </a:effectLst>
              </a:rPr>
              <a:t>1. Order</a:t>
            </a:r>
          </a:p>
        </p:txBody>
      </p:sp>
      <p:sp>
        <p:nvSpPr>
          <p:cNvPr id="14" name="TextBox 13"/>
          <p:cNvSpPr txBox="1"/>
          <p:nvPr/>
        </p:nvSpPr>
        <p:spPr>
          <a:xfrm>
            <a:off x="3148780" y="2075021"/>
            <a:ext cx="2244218" cy="697627"/>
          </a:xfrm>
          <a:prstGeom prst="rect">
            <a:avLst/>
          </a:prstGeom>
          <a:noFill/>
        </p:spPr>
        <p:txBody>
          <a:bodyPr wrap="none" lIns="121899" tIns="60949" rIns="121899" bIns="60949" rtlCol="0">
            <a:spAutoFit/>
          </a:bodyPr>
          <a:lstStyle/>
          <a:p>
            <a:r>
              <a:rPr lang="en-US" sz="3700" dirty="0">
                <a:effectLst>
                  <a:outerShdw blurRad="38100" dist="38100" dir="2700000" algn="tl">
                    <a:srgbClr val="000000">
                      <a:alpha val="43137"/>
                    </a:srgbClr>
                  </a:outerShdw>
                </a:effectLst>
              </a:rPr>
              <a:t>2. Prepare</a:t>
            </a:r>
          </a:p>
        </p:txBody>
      </p:sp>
      <p:sp>
        <p:nvSpPr>
          <p:cNvPr id="15" name="TextBox 14"/>
          <p:cNvSpPr txBox="1"/>
          <p:nvPr/>
        </p:nvSpPr>
        <p:spPr>
          <a:xfrm>
            <a:off x="5704243" y="2079943"/>
            <a:ext cx="1762620" cy="692475"/>
          </a:xfrm>
          <a:prstGeom prst="rect">
            <a:avLst/>
          </a:prstGeom>
          <a:noFill/>
        </p:spPr>
        <p:txBody>
          <a:bodyPr wrap="none" lIns="121899" tIns="60949" rIns="121899" bIns="60949" rtlCol="0">
            <a:spAutoFit/>
          </a:bodyPr>
          <a:lstStyle/>
          <a:p>
            <a:r>
              <a:rPr lang="en-US" sz="3700" dirty="0">
                <a:effectLst>
                  <a:outerShdw blurRad="38100" dist="38100" dir="2700000" algn="tl">
                    <a:srgbClr val="000000">
                      <a:alpha val="43137"/>
                    </a:srgbClr>
                  </a:outerShdw>
                </a:effectLst>
              </a:rPr>
              <a:t>3. Cook</a:t>
            </a:r>
          </a:p>
        </p:txBody>
      </p:sp>
      <p:sp>
        <p:nvSpPr>
          <p:cNvPr id="16" name="TextBox 15"/>
          <p:cNvSpPr txBox="1"/>
          <p:nvPr/>
        </p:nvSpPr>
        <p:spPr>
          <a:xfrm>
            <a:off x="7922737" y="2075021"/>
            <a:ext cx="2085498" cy="697627"/>
          </a:xfrm>
          <a:prstGeom prst="rect">
            <a:avLst/>
          </a:prstGeom>
          <a:noFill/>
        </p:spPr>
        <p:txBody>
          <a:bodyPr wrap="none" lIns="121899" tIns="60949" rIns="121899" bIns="60949" rtlCol="0">
            <a:spAutoFit/>
          </a:bodyPr>
          <a:lstStyle/>
          <a:p>
            <a:r>
              <a:rPr lang="en-US" sz="3700" dirty="0">
                <a:effectLst>
                  <a:outerShdw blurRad="38100" dist="38100" dir="2700000" algn="tl">
                    <a:srgbClr val="000000">
                      <a:alpha val="43137"/>
                    </a:srgbClr>
                  </a:outerShdw>
                </a:effectLst>
              </a:rPr>
              <a:t>4. Deliver</a:t>
            </a:r>
          </a:p>
        </p:txBody>
      </p:sp>
      <p:sp>
        <p:nvSpPr>
          <p:cNvPr id="17" name="TextBox 16"/>
          <p:cNvSpPr txBox="1"/>
          <p:nvPr/>
        </p:nvSpPr>
        <p:spPr>
          <a:xfrm>
            <a:off x="10258928" y="2075021"/>
            <a:ext cx="1329932" cy="697627"/>
          </a:xfrm>
          <a:prstGeom prst="rect">
            <a:avLst/>
          </a:prstGeom>
          <a:noFill/>
        </p:spPr>
        <p:txBody>
          <a:bodyPr wrap="none" lIns="121899" tIns="60949" rIns="121899" bIns="60949" rtlCol="0">
            <a:spAutoFit/>
          </a:bodyPr>
          <a:lstStyle/>
          <a:p>
            <a:r>
              <a:rPr lang="en-US" sz="3700" dirty="0">
                <a:effectLst>
                  <a:outerShdw blurRad="38100" dist="38100" dir="2700000" algn="tl">
                    <a:srgbClr val="000000">
                      <a:alpha val="43137"/>
                    </a:srgbClr>
                  </a:outerShdw>
                </a:effectLst>
              </a:rPr>
              <a:t>5. Eat</a:t>
            </a:r>
          </a:p>
        </p:txBody>
      </p:sp>
    </p:spTree>
    <p:extLst>
      <p:ext uri="{BB962C8B-B14F-4D97-AF65-F5344CB8AC3E}">
        <p14:creationId xmlns:p14="http://schemas.microsoft.com/office/powerpoint/2010/main" val="3787280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2" presetClass="path" presetSubtype="0" accel="50000" decel="50000" fill="hold" grpId="4" nodeType="withEffect">
                                  <p:stCondLst>
                                    <p:cond delay="0"/>
                                  </p:stCondLst>
                                  <p:childTnLst>
                                    <p:animMotion origin="layout" path="M -0.02917 -0.00124 L 0.13333 1.23457E-6 " pathEditMode="relative" rAng="0" ptsTypes="AA">
                                      <p:cBhvr>
                                        <p:cTn id="9" dur="500" fill="hold"/>
                                        <p:tgtEl>
                                          <p:spTgt spid="18"/>
                                        </p:tgtEl>
                                        <p:attrNameLst>
                                          <p:attrName>ppt_x</p:attrName>
                                          <p:attrName>ppt_y</p:attrName>
                                        </p:attrNameLst>
                                      </p:cBhvr>
                                      <p:rCtr x="8125" y="62"/>
                                    </p:animMotion>
                                  </p:childTnLst>
                                </p:cTn>
                              </p:par>
                              <p:par>
                                <p:cTn id="10" presetID="10"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5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42" presetClass="path" presetSubtype="0" accel="50000" decel="50000" fill="hold" grpId="0" nodeType="withEffect">
                                  <p:stCondLst>
                                    <p:cond delay="0"/>
                                  </p:stCondLst>
                                  <p:childTnLst>
                                    <p:animMotion origin="layout" path="M 0.13333 1.23457E-6 L 0.34583 0.00617 " pathEditMode="relative" rAng="0" ptsTypes="AA">
                                      <p:cBhvr>
                                        <p:cTn id="19" dur="500" fill="hold"/>
                                        <p:tgtEl>
                                          <p:spTgt spid="18"/>
                                        </p:tgtEl>
                                        <p:attrNameLst>
                                          <p:attrName>ppt_x</p:attrName>
                                          <p:attrName>ppt_y</p:attrName>
                                        </p:attrNameLst>
                                      </p:cBhvr>
                                      <p:rCtr x="10625" y="309"/>
                                    </p:animMotion>
                                  </p:childTnLst>
                                </p:cTn>
                              </p:par>
                              <p:par>
                                <p:cTn id="20" presetID="10" presetClass="exit" presetSubtype="0" fill="hold" nodeType="withEffect">
                                  <p:stCondLst>
                                    <p:cond delay="0"/>
                                  </p:stCondLst>
                                  <p:childTnLst>
                                    <p:animEffect transition="out" filter="fade">
                                      <p:cBhvr>
                                        <p:cTn id="21" dur="250"/>
                                        <p:tgtEl>
                                          <p:spTgt spid="1026"/>
                                        </p:tgtEl>
                                      </p:cBhvr>
                                    </p:animEffect>
                                    <p:set>
                                      <p:cBhvr>
                                        <p:cTn id="22" dur="1" fill="hold">
                                          <p:stCondLst>
                                            <p:cond delay="249"/>
                                          </p:stCondLst>
                                        </p:cTn>
                                        <p:tgtEl>
                                          <p:spTgt spid="1026"/>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250"/>
                                        <p:tgtEl>
                                          <p:spTgt spid="102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42" presetClass="path" presetSubtype="0" accel="50000" decel="50000" fill="hold" grpId="1" nodeType="withEffect">
                                  <p:stCondLst>
                                    <p:cond delay="0"/>
                                  </p:stCondLst>
                                  <p:childTnLst>
                                    <p:animMotion origin="layout" path="M 0.34583 0.00617 L 0.57083 0.00957 " pathEditMode="relative" rAng="0" ptsTypes="AA">
                                      <p:cBhvr>
                                        <p:cTn id="32" dur="500" fill="hold"/>
                                        <p:tgtEl>
                                          <p:spTgt spid="18"/>
                                        </p:tgtEl>
                                        <p:attrNameLst>
                                          <p:attrName>ppt_x</p:attrName>
                                          <p:attrName>ppt_y</p:attrName>
                                        </p:attrNameLst>
                                      </p:cBhvr>
                                      <p:rCtr x="11250" y="154"/>
                                    </p:animMotion>
                                  </p:childTnLst>
                                </p:cTn>
                              </p:par>
                              <p:par>
                                <p:cTn id="33" presetID="10" presetClass="exit" presetSubtype="0" fill="hold" nodeType="withEffect">
                                  <p:stCondLst>
                                    <p:cond delay="0"/>
                                  </p:stCondLst>
                                  <p:childTnLst>
                                    <p:animEffect transition="out" filter="fade">
                                      <p:cBhvr>
                                        <p:cTn id="34" dur="250"/>
                                        <p:tgtEl>
                                          <p:spTgt spid="1027"/>
                                        </p:tgtEl>
                                      </p:cBhvr>
                                    </p:animEffect>
                                    <p:set>
                                      <p:cBhvr>
                                        <p:cTn id="35" dur="1" fill="hold">
                                          <p:stCondLst>
                                            <p:cond delay="249"/>
                                          </p:stCondLst>
                                        </p:cTn>
                                        <p:tgtEl>
                                          <p:spTgt spid="1027"/>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250"/>
                                        <p:tgtEl>
                                          <p:spTgt spid="10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42" presetClass="path" presetSubtype="0" accel="50000" decel="50000" fill="hold" grpId="2" nodeType="withEffect">
                                  <p:stCondLst>
                                    <p:cond delay="0"/>
                                  </p:stCondLst>
                                  <p:childTnLst>
                                    <p:animMotion origin="layout" path="M 0.57083 0.00957 L 0.77916 0.00957 " pathEditMode="relative" rAng="0" ptsTypes="AA">
                                      <p:cBhvr>
                                        <p:cTn id="45" dur="500" fill="hold"/>
                                        <p:tgtEl>
                                          <p:spTgt spid="18"/>
                                        </p:tgtEl>
                                        <p:attrNameLst>
                                          <p:attrName>ppt_x</p:attrName>
                                          <p:attrName>ppt_y</p:attrName>
                                        </p:attrNameLst>
                                      </p:cBhvr>
                                      <p:rCtr x="10417" y="0"/>
                                    </p:animMotion>
                                  </p:childTnLst>
                                </p:cTn>
                              </p:par>
                              <p:par>
                                <p:cTn id="46" presetID="10" presetClass="exit" presetSubtype="0" fill="hold" nodeType="withEffect">
                                  <p:stCondLst>
                                    <p:cond delay="0"/>
                                  </p:stCondLst>
                                  <p:childTnLst>
                                    <p:animEffect transition="out" filter="fade">
                                      <p:cBhvr>
                                        <p:cTn id="47" dur="250"/>
                                        <p:tgtEl>
                                          <p:spTgt spid="1028"/>
                                        </p:tgtEl>
                                      </p:cBhvr>
                                    </p:animEffect>
                                    <p:set>
                                      <p:cBhvr>
                                        <p:cTn id="48" dur="1" fill="hold">
                                          <p:stCondLst>
                                            <p:cond delay="249"/>
                                          </p:stCondLst>
                                        </p:cTn>
                                        <p:tgtEl>
                                          <p:spTgt spid="1028"/>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029"/>
                                        </p:tgtEl>
                                        <p:attrNameLst>
                                          <p:attrName>style.visibility</p:attrName>
                                        </p:attrNameLst>
                                      </p:cBhvr>
                                      <p:to>
                                        <p:strVal val="visible"/>
                                      </p:to>
                                    </p:set>
                                    <p:animEffect transition="in" filter="fade">
                                      <p:cBhvr>
                                        <p:cTn id="51" dur="250"/>
                                        <p:tgtEl>
                                          <p:spTgt spid="10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42" presetClass="path" presetSubtype="0" accel="50000" decel="50000" fill="hold" grpId="3" nodeType="withEffect">
                                  <p:stCondLst>
                                    <p:cond delay="0"/>
                                  </p:stCondLst>
                                  <p:childTnLst>
                                    <p:animMotion origin="layout" path="M 0.77916 0.00957 L 0.92916 0.00957 " pathEditMode="relative" rAng="0" ptsTypes="AA">
                                      <p:cBhvr>
                                        <p:cTn id="58" dur="500" fill="hold"/>
                                        <p:tgtEl>
                                          <p:spTgt spid="18"/>
                                        </p:tgtEl>
                                        <p:attrNameLst>
                                          <p:attrName>ppt_x</p:attrName>
                                          <p:attrName>ppt_y</p:attrName>
                                        </p:attrNameLst>
                                      </p:cBhvr>
                                      <p:rCtr x="7500" y="0"/>
                                    </p:animMotion>
                                  </p:childTnLst>
                                </p:cTn>
                              </p:par>
                              <p:par>
                                <p:cTn id="59" presetID="10" presetClass="exit" presetSubtype="0" fill="hold" nodeType="withEffect">
                                  <p:stCondLst>
                                    <p:cond delay="0"/>
                                  </p:stCondLst>
                                  <p:childTnLst>
                                    <p:animEffect transition="out" filter="fade">
                                      <p:cBhvr>
                                        <p:cTn id="60" dur="250"/>
                                        <p:tgtEl>
                                          <p:spTgt spid="1029"/>
                                        </p:tgtEl>
                                      </p:cBhvr>
                                    </p:animEffect>
                                    <p:set>
                                      <p:cBhvr>
                                        <p:cTn id="61" dur="1" fill="hold">
                                          <p:stCondLst>
                                            <p:cond delay="249"/>
                                          </p:stCondLst>
                                        </p:cTn>
                                        <p:tgtEl>
                                          <p:spTgt spid="1029"/>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031"/>
                                        </p:tgtEl>
                                        <p:attrNameLst>
                                          <p:attrName>style.visibility</p:attrName>
                                        </p:attrNameLst>
                                      </p:cBhvr>
                                      <p:to>
                                        <p:strVal val="visible"/>
                                      </p:to>
                                    </p:set>
                                    <p:animEffect transition="in" filter="fade">
                                      <p:cBhvr>
                                        <p:cTn id="64" dur="25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8" grpId="3" animBg="1"/>
      <p:bldP spid="18" grpId="4" animBg="1"/>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Pizza Flow</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62347538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Pizza Flow</a:t>
            </a:r>
            <a:endParaRPr lang="en-US" dirty="0"/>
          </a:p>
        </p:txBody>
      </p:sp>
      <p:sp>
        <p:nvSpPr>
          <p:cNvPr id="3" name="Content Placeholder 2"/>
          <p:cNvSpPr>
            <a:spLocks noGrp="1"/>
          </p:cNvSpPr>
          <p:nvPr>
            <p:ph sz="half" idx="1"/>
          </p:nvPr>
        </p:nvSpPr>
        <p:spPr>
          <a:xfrm>
            <a:off x="519113" y="1447801"/>
            <a:ext cx="5486400" cy="2609945"/>
          </a:xfrm>
        </p:spPr>
        <p:txBody>
          <a:bodyPr/>
          <a:lstStyle/>
          <a:p>
            <a:pPr marL="0" indent="0">
              <a:buNone/>
            </a:pPr>
            <a:r>
              <a:rPr lang="en-US" sz="3200" dirty="0" smtClean="0">
                <a:latin typeface="+mj-lt"/>
              </a:rPr>
              <a:t>Nice</a:t>
            </a:r>
          </a:p>
          <a:p>
            <a:r>
              <a:rPr lang="en-US" sz="3200" dirty="0" smtClean="0"/>
              <a:t>Integrated messaging (WCF)</a:t>
            </a:r>
          </a:p>
          <a:p>
            <a:r>
              <a:rPr lang="en-US" sz="3200" dirty="0" smtClean="0"/>
              <a:t>Activation</a:t>
            </a:r>
          </a:p>
          <a:p>
            <a:r>
              <a:rPr lang="en-US" sz="3200" dirty="0" smtClean="0"/>
              <a:t>Long Running</a:t>
            </a:r>
          </a:p>
          <a:p>
            <a:pPr marL="0" indent="0">
              <a:buNone/>
            </a:pPr>
            <a:endParaRPr lang="en-US" sz="3200" dirty="0"/>
          </a:p>
        </p:txBody>
      </p:sp>
      <p:sp>
        <p:nvSpPr>
          <p:cNvPr id="4" name="Content Placeholder 3"/>
          <p:cNvSpPr>
            <a:spLocks noGrp="1"/>
          </p:cNvSpPr>
          <p:nvPr>
            <p:ph sz="half" idx="2"/>
          </p:nvPr>
        </p:nvSpPr>
        <p:spPr>
          <a:xfrm>
            <a:off x="6181725" y="1447801"/>
            <a:ext cx="5486400" cy="2068259"/>
          </a:xfrm>
        </p:spPr>
        <p:txBody>
          <a:bodyPr/>
          <a:lstStyle/>
          <a:p>
            <a:pPr marL="0" indent="0">
              <a:buNone/>
            </a:pPr>
            <a:r>
              <a:rPr lang="en-US" sz="3200" dirty="0" smtClean="0">
                <a:latin typeface="+mj-lt"/>
              </a:rPr>
              <a:t>Challenges</a:t>
            </a:r>
          </a:p>
          <a:p>
            <a:r>
              <a:rPr lang="en-US" sz="3200" dirty="0" smtClean="0"/>
              <a:t>Setup – not turnkey</a:t>
            </a:r>
          </a:p>
          <a:p>
            <a:r>
              <a:rPr lang="en-US" sz="3200" dirty="0" smtClean="0"/>
              <a:t>Scalability</a:t>
            </a:r>
          </a:p>
          <a:p>
            <a:r>
              <a:rPr lang="en-US" sz="3200" dirty="0" smtClean="0"/>
              <a:t>Extensibility</a:t>
            </a:r>
          </a:p>
        </p:txBody>
      </p:sp>
    </p:spTree>
    <p:extLst>
      <p:ext uri="{BB962C8B-B14F-4D97-AF65-F5344CB8AC3E}">
        <p14:creationId xmlns:p14="http://schemas.microsoft.com/office/powerpoint/2010/main" val="3713411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250"/>
                                        <p:tgtEl>
                                          <p:spTgt spid="4">
                                            <p:txEl>
                                              <p:pRg st="0" end="0"/>
                                            </p:txEl>
                                          </p:spTgt>
                                        </p:tgtEl>
                                      </p:cBhvr>
                                    </p:animEffect>
                                  </p:childTnLst>
                                </p:cTn>
                              </p:par>
                            </p:childTnLst>
                          </p:cTn>
                        </p:par>
                        <p:par>
                          <p:cTn id="25" fill="hold">
                            <p:stCondLst>
                              <p:cond delay="250"/>
                            </p:stCondLst>
                            <p:childTnLst>
                              <p:par>
                                <p:cTn id="26" presetID="10" presetClass="entr" presetSubtype="0"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250"/>
                                        <p:tgtEl>
                                          <p:spTgt spid="4">
                                            <p:txEl>
                                              <p:pRg st="1" end="1"/>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250"/>
                                        <p:tgtEl>
                                          <p:spTgt spid="4">
                                            <p:txEl>
                                              <p:pRg st="2" end="2"/>
                                            </p:txEl>
                                          </p:spTgt>
                                        </p:tgtEl>
                                      </p:cBhvr>
                                    </p:animEffect>
                                  </p:childTnLst>
                                </p:cTn>
                              </p:par>
                            </p:childTnLst>
                          </p:cTn>
                        </p:par>
                        <p:par>
                          <p:cTn id="33" fill="hold">
                            <p:stCondLst>
                              <p:cond delay="750"/>
                            </p:stCondLst>
                            <p:childTnLst>
                              <p:par>
                                <p:cTn id="34" presetID="10" presetClass="entr" presetSubtype="0" fill="hold" grpId="0" nodeType="after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2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170393" y="4872858"/>
            <a:ext cx="9348951" cy="738664"/>
          </a:xfrm>
          <a:prstGeom prst="rect">
            <a:avLst/>
          </a:prstGeom>
          <a:noFill/>
        </p:spPr>
        <p:txBody>
          <a:bodyPr wrap="square" lIns="0" tIns="0" rIns="0" bIns="0" rtlCol="0">
            <a:spAutoFit/>
          </a:bodyPr>
          <a:lstStyle/>
          <a:p>
            <a:pPr algn="ctr"/>
            <a:r>
              <a:rPr lang="en-US" sz="4800" dirty="0" smtClean="0"/>
              <a:t>Azure Workflow Service</a:t>
            </a:r>
            <a:endParaRPr lang="en-US" sz="4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21077"/>
          <a:stretch/>
        </p:blipFill>
        <p:spPr>
          <a:xfrm>
            <a:off x="3421123" y="1514995"/>
            <a:ext cx="4761182" cy="3188192"/>
          </a:xfrm>
          <a:prstGeom prst="rect">
            <a:avLst/>
          </a:prstGeom>
        </p:spPr>
      </p:pic>
      <p:sp>
        <p:nvSpPr>
          <p:cNvPr id="7" name="TextBox 6"/>
          <p:cNvSpPr txBox="1"/>
          <p:nvPr/>
        </p:nvSpPr>
        <p:spPr>
          <a:xfrm>
            <a:off x="1103592" y="3710688"/>
            <a:ext cx="2317531" cy="984885"/>
          </a:xfrm>
          <a:prstGeom prst="rect">
            <a:avLst/>
          </a:prstGeom>
          <a:noFill/>
        </p:spPr>
        <p:txBody>
          <a:bodyPr wrap="square" lIns="0" tIns="0" rIns="0" bIns="0" rtlCol="0">
            <a:spAutoFit/>
          </a:bodyPr>
          <a:lstStyle/>
          <a:p>
            <a:pPr algn="r"/>
            <a:r>
              <a:rPr lang="en-US" sz="3200" dirty="0">
                <a:gradFill>
                  <a:gsLst>
                    <a:gs pos="0">
                      <a:schemeClr val="tx1"/>
                    </a:gs>
                    <a:gs pos="86000">
                      <a:schemeClr val="tx1"/>
                    </a:gs>
                  </a:gsLst>
                  <a:lin ang="5400000" scaled="0"/>
                </a:gradFill>
              </a:rPr>
              <a:t>Massive</a:t>
            </a:r>
          </a:p>
          <a:p>
            <a:pPr algn="r"/>
            <a:r>
              <a:rPr lang="en-US" sz="3200" dirty="0">
                <a:gradFill>
                  <a:gsLst>
                    <a:gs pos="0">
                      <a:schemeClr val="tx1"/>
                    </a:gs>
                    <a:gs pos="86000">
                      <a:schemeClr val="tx1"/>
                    </a:gs>
                  </a:gsLst>
                  <a:lin ang="5400000" scaled="0"/>
                </a:gradFill>
              </a:rPr>
              <a:t>Scale</a:t>
            </a:r>
          </a:p>
        </p:txBody>
      </p:sp>
      <p:sp>
        <p:nvSpPr>
          <p:cNvPr id="8" name="TextBox 7"/>
          <p:cNvSpPr txBox="1"/>
          <p:nvPr/>
        </p:nvSpPr>
        <p:spPr>
          <a:xfrm>
            <a:off x="1855083" y="1022552"/>
            <a:ext cx="2317531" cy="984885"/>
          </a:xfrm>
          <a:prstGeom prst="rect">
            <a:avLst/>
          </a:prstGeom>
          <a:noFill/>
        </p:spPr>
        <p:txBody>
          <a:bodyPr wrap="square" lIns="0" tIns="0" rIns="0" bIns="0" rtlCol="0">
            <a:spAutoFit/>
          </a:bodyPr>
          <a:lstStyle/>
          <a:p>
            <a:pPr algn="r"/>
            <a:r>
              <a:rPr lang="en-US" sz="3200" dirty="0">
                <a:gradFill>
                  <a:gsLst>
                    <a:gs pos="0">
                      <a:schemeClr val="tx1"/>
                    </a:gs>
                    <a:gs pos="86000">
                      <a:schemeClr val="tx1"/>
                    </a:gs>
                  </a:gsLst>
                  <a:lin ang="5400000" scaled="0"/>
                </a:gradFill>
              </a:rPr>
              <a:t>High</a:t>
            </a:r>
          </a:p>
          <a:p>
            <a:pPr algn="r"/>
            <a:r>
              <a:rPr lang="en-US" sz="3200" dirty="0">
                <a:gradFill>
                  <a:gsLst>
                    <a:gs pos="0">
                      <a:schemeClr val="tx1"/>
                    </a:gs>
                    <a:gs pos="86000">
                      <a:schemeClr val="tx1"/>
                    </a:gs>
                  </a:gsLst>
                  <a:lin ang="5400000" scaled="0"/>
                </a:gradFill>
              </a:rPr>
              <a:t>Density</a:t>
            </a:r>
          </a:p>
        </p:txBody>
      </p:sp>
      <p:sp>
        <p:nvSpPr>
          <p:cNvPr id="10" name="TextBox 9"/>
          <p:cNvSpPr txBox="1"/>
          <p:nvPr/>
        </p:nvSpPr>
        <p:spPr>
          <a:xfrm>
            <a:off x="3609975" y="2948594"/>
            <a:ext cx="4486275" cy="615553"/>
          </a:xfrm>
          <a:prstGeom prst="rect">
            <a:avLst/>
          </a:prstGeom>
          <a:gradFill>
            <a:gsLst>
              <a:gs pos="0">
                <a:schemeClr val="tx1">
                  <a:alpha val="0"/>
                </a:schemeClr>
              </a:gs>
              <a:gs pos="93000">
                <a:srgbClr val="FFFFFF">
                  <a:alpha val="75000"/>
                </a:srgbClr>
              </a:gs>
              <a:gs pos="8000">
                <a:srgbClr val="FFFFFF">
                  <a:alpha val="75000"/>
                </a:srgbClr>
              </a:gs>
              <a:gs pos="100000">
                <a:schemeClr val="tx1">
                  <a:alpha val="0"/>
                </a:schemeClr>
              </a:gs>
            </a:gsLst>
            <a:lin ang="0" scaled="0"/>
          </a:gradFill>
          <a:effectLst/>
        </p:spPr>
        <p:txBody>
          <a:bodyPr wrap="square" lIns="0" tIns="0" rIns="0" bIns="0" rtlCol="0">
            <a:spAutoFit/>
          </a:bodyPr>
          <a:lstStyle/>
          <a:p>
            <a:pPr algn="ctr"/>
            <a:r>
              <a:rPr lang="en-US" sz="4000" dirty="0">
                <a:solidFill>
                  <a:schemeClr val="accent2">
                    <a:lumMod val="50000"/>
                  </a:schemeClr>
                </a:solidFill>
                <a:latin typeface="+mj-lt"/>
              </a:rPr>
              <a:t>Compatible</a:t>
            </a:r>
          </a:p>
        </p:txBody>
      </p:sp>
      <p:sp>
        <p:nvSpPr>
          <p:cNvPr id="11" name="TextBox 10"/>
          <p:cNvSpPr txBox="1"/>
          <p:nvPr/>
        </p:nvSpPr>
        <p:spPr>
          <a:xfrm>
            <a:off x="7467602" y="1514993"/>
            <a:ext cx="3562597"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Easy management</a:t>
            </a:r>
            <a:endParaRPr lang="en-US" sz="3200" dirty="0">
              <a:gradFill>
                <a:gsLst>
                  <a:gs pos="0">
                    <a:schemeClr val="tx1"/>
                  </a:gs>
                  <a:gs pos="86000">
                    <a:schemeClr val="tx1"/>
                  </a:gs>
                </a:gsLst>
                <a:lin ang="5400000" scaled="0"/>
              </a:gradFill>
            </a:endParaRPr>
          </a:p>
        </p:txBody>
      </p:sp>
      <p:sp>
        <p:nvSpPr>
          <p:cNvPr id="12" name="TextBox 11"/>
          <p:cNvSpPr txBox="1"/>
          <p:nvPr/>
        </p:nvSpPr>
        <p:spPr>
          <a:xfrm>
            <a:off x="7467603" y="4071208"/>
            <a:ext cx="2706408" cy="492443"/>
          </a:xfrm>
          <a:prstGeom prst="rect">
            <a:avLst/>
          </a:prstGeom>
          <a:noFill/>
        </p:spPr>
        <p:txBody>
          <a:bodyPr wrap="square" lIns="0" tIns="0" rIns="0" bIns="0" rtlCol="0">
            <a:spAutoFit/>
          </a:bodyPr>
          <a:lstStyle/>
          <a:p>
            <a:r>
              <a:rPr lang="en-US" sz="3200" dirty="0" smtClean="0">
                <a:gradFill>
                  <a:gsLst>
                    <a:gs pos="0">
                      <a:schemeClr val="tx1"/>
                    </a:gs>
                    <a:gs pos="86000">
                      <a:schemeClr val="tx1"/>
                    </a:gs>
                  </a:gsLst>
                  <a:lin ang="5400000" scaled="0"/>
                </a:gradFill>
              </a:rPr>
              <a:t>Multi-tenant</a:t>
            </a:r>
            <a:endParaRPr lang="en-US" sz="32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1397108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p:bldP spid="8" grpId="0"/>
      <p:bldP spid="10" grpId="0" animBg="1"/>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Azure Workflow Service</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362347538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Azure Workflow Service</a:t>
            </a:r>
            <a:endParaRPr lang="en-US" dirty="0"/>
          </a:p>
        </p:txBody>
      </p:sp>
      <p:sp>
        <p:nvSpPr>
          <p:cNvPr id="3" name="Content Placeholder 2"/>
          <p:cNvSpPr>
            <a:spLocks noGrp="1"/>
          </p:cNvSpPr>
          <p:nvPr>
            <p:ph sz="half" idx="1"/>
          </p:nvPr>
        </p:nvSpPr>
        <p:spPr>
          <a:xfrm>
            <a:off x="519113" y="1447801"/>
            <a:ext cx="5486400" cy="5318379"/>
          </a:xfrm>
        </p:spPr>
        <p:txBody>
          <a:bodyPr/>
          <a:lstStyle/>
          <a:p>
            <a:pPr marL="0" indent="0">
              <a:buNone/>
            </a:pPr>
            <a:r>
              <a:rPr lang="en-US" sz="3200" dirty="0" smtClean="0">
                <a:latin typeface="+mj-lt"/>
              </a:rPr>
              <a:t>Nice</a:t>
            </a:r>
          </a:p>
          <a:p>
            <a:r>
              <a:rPr lang="en-US" sz="3200" dirty="0" smtClean="0"/>
              <a:t>Turnkey</a:t>
            </a:r>
          </a:p>
          <a:p>
            <a:r>
              <a:rPr lang="en-US" sz="3200" dirty="0" smtClean="0"/>
              <a:t>Huge scale</a:t>
            </a:r>
          </a:p>
          <a:p>
            <a:r>
              <a:rPr lang="en-US" sz="3200" dirty="0" smtClean="0"/>
              <a:t>Dynamic program</a:t>
            </a:r>
          </a:p>
          <a:p>
            <a:r>
              <a:rPr lang="en-US" sz="3200" dirty="0" smtClean="0"/>
              <a:t>Domain Specific</a:t>
            </a:r>
          </a:p>
          <a:p>
            <a:r>
              <a:rPr lang="en-US" sz="3200" dirty="0" smtClean="0"/>
              <a:t>Integrated Messaging</a:t>
            </a:r>
          </a:p>
          <a:p>
            <a:r>
              <a:rPr lang="en-US" sz="3200" dirty="0" smtClean="0"/>
              <a:t>Pub/Sub </a:t>
            </a:r>
            <a:r>
              <a:rPr lang="en-US" sz="3200" dirty="0" err="1" smtClean="0"/>
              <a:t>Eventing</a:t>
            </a:r>
            <a:endParaRPr lang="en-US" sz="3200" dirty="0" smtClean="0"/>
          </a:p>
          <a:p>
            <a:r>
              <a:rPr lang="en-US" sz="3200" dirty="0" smtClean="0"/>
              <a:t>Multi-tenant</a:t>
            </a:r>
          </a:p>
          <a:p>
            <a:r>
              <a:rPr lang="en-US" sz="3200" dirty="0" smtClean="0"/>
              <a:t>*</a:t>
            </a:r>
            <a:r>
              <a:rPr lang="en-US" sz="3200" dirty="0" err="1" smtClean="0"/>
              <a:t>ilities</a:t>
            </a:r>
            <a:r>
              <a:rPr lang="en-US" sz="3200" dirty="0" smtClean="0"/>
              <a:t> included</a:t>
            </a:r>
          </a:p>
          <a:p>
            <a:pPr marL="0" indent="0">
              <a:buNone/>
            </a:pPr>
            <a:endParaRPr lang="en-US" sz="3200" dirty="0"/>
          </a:p>
        </p:txBody>
      </p:sp>
      <p:sp>
        <p:nvSpPr>
          <p:cNvPr id="4" name="Content Placeholder 3"/>
          <p:cNvSpPr>
            <a:spLocks noGrp="1"/>
          </p:cNvSpPr>
          <p:nvPr>
            <p:ph sz="half" idx="2"/>
          </p:nvPr>
        </p:nvSpPr>
        <p:spPr>
          <a:xfrm>
            <a:off x="6181725" y="1447801"/>
            <a:ext cx="5486400" cy="2068259"/>
          </a:xfrm>
        </p:spPr>
        <p:txBody>
          <a:bodyPr/>
          <a:lstStyle/>
          <a:p>
            <a:pPr marL="0" indent="0">
              <a:buNone/>
            </a:pPr>
            <a:r>
              <a:rPr lang="en-US" sz="3200" dirty="0" smtClean="0">
                <a:latin typeface="+mj-lt"/>
              </a:rPr>
              <a:t>Challenges</a:t>
            </a:r>
          </a:p>
          <a:p>
            <a:r>
              <a:rPr lang="en-US" sz="3200" dirty="0" smtClean="0"/>
              <a:t>Not here yet…</a:t>
            </a:r>
          </a:p>
          <a:p>
            <a:r>
              <a:rPr lang="en-US" sz="3200" dirty="0" smtClean="0"/>
              <a:t>Preview in 2012</a:t>
            </a:r>
          </a:p>
          <a:p>
            <a:endParaRPr lang="en-US" sz="3200" dirty="0"/>
          </a:p>
        </p:txBody>
      </p:sp>
    </p:spTree>
    <p:extLst>
      <p:ext uri="{BB962C8B-B14F-4D97-AF65-F5344CB8AC3E}">
        <p14:creationId xmlns:p14="http://schemas.microsoft.com/office/powerpoint/2010/main" val="37134112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50"/>
                                        <p:tgtEl>
                                          <p:spTgt spid="3">
                                            <p:txEl>
                                              <p:pRg st="3" end="3"/>
                                            </p:txEl>
                                          </p:spTgt>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50"/>
                                        <p:tgtEl>
                                          <p:spTgt spid="3">
                                            <p:txEl>
                                              <p:pRg st="4" end="4"/>
                                            </p:txEl>
                                          </p:spTgt>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50"/>
                                        <p:tgtEl>
                                          <p:spTgt spid="3">
                                            <p:txEl>
                                              <p:pRg st="5" end="5"/>
                                            </p:txEl>
                                          </p:spTgt>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250"/>
                                        <p:tgtEl>
                                          <p:spTgt spid="3">
                                            <p:txEl>
                                              <p:pRg st="6" end="6"/>
                                            </p:txEl>
                                          </p:spTgt>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250"/>
                                        <p:tgtEl>
                                          <p:spTgt spid="3">
                                            <p:txEl>
                                              <p:pRg st="7" end="7"/>
                                            </p:txEl>
                                          </p:spTgt>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5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fade">
                                      <p:cBhvr>
                                        <p:cTn id="44" dur="250"/>
                                        <p:tgtEl>
                                          <p:spTgt spid="4">
                                            <p:txEl>
                                              <p:pRg st="0" end="0"/>
                                            </p:txEl>
                                          </p:spTgt>
                                        </p:tgtEl>
                                      </p:cBhvr>
                                    </p:animEffect>
                                  </p:childTnLst>
                                </p:cTn>
                              </p:par>
                            </p:childTnLst>
                          </p:cTn>
                        </p:par>
                        <p:par>
                          <p:cTn id="45" fill="hold">
                            <p:stCondLst>
                              <p:cond delay="250"/>
                            </p:stCondLst>
                            <p:childTnLst>
                              <p:par>
                                <p:cTn id="46" presetID="10" presetClass="entr" presetSubtype="0" fill="hold" grpId="0" nodeType="after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Effect transition="in" filter="fade">
                                      <p:cBhvr>
                                        <p:cTn id="48" dur="250"/>
                                        <p:tgtEl>
                                          <p:spTgt spid="4">
                                            <p:txEl>
                                              <p:pRg st="1" end="1"/>
                                            </p:txEl>
                                          </p:spTgt>
                                        </p:tgtEl>
                                      </p:cBhvr>
                                    </p:animEffect>
                                  </p:childTnLst>
                                </p:cTn>
                              </p:par>
                            </p:childTnLst>
                          </p:cTn>
                        </p:par>
                        <p:par>
                          <p:cTn id="49" fill="hold">
                            <p:stCondLst>
                              <p:cond delay="500"/>
                            </p:stCondLst>
                            <p:childTnLst>
                              <p:par>
                                <p:cTn id="50" presetID="10" presetClass="entr" presetSubtype="0" fill="hold" grpId="0" nodeType="after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fade">
                                      <p:cBhvr>
                                        <p:cTn id="52" dur="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56485493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bwMode="auto">
          <a:xfrm>
            <a:off x="4283243" y="1750108"/>
            <a:ext cx="1074822" cy="1041217"/>
          </a:xfrm>
          <a:prstGeom prst="ellipse">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6" name="Oval 5"/>
          <p:cNvSpPr/>
          <p:nvPr/>
        </p:nvSpPr>
        <p:spPr bwMode="auto">
          <a:xfrm>
            <a:off x="6537161" y="1774171"/>
            <a:ext cx="1074822" cy="1041217"/>
          </a:xfrm>
          <a:prstGeom prst="ellipse">
            <a:avLst/>
          </a:prstGeom>
          <a:noFill/>
          <a:ln w="2857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I know what you’re doing next</a:t>
            </a:r>
            <a:endParaRPr lang="en-US" dirty="0"/>
          </a:p>
        </p:txBody>
      </p:sp>
      <p:graphicFrame>
        <p:nvGraphicFramePr>
          <p:cNvPr id="4" name="Chart 3"/>
          <p:cNvGraphicFramePr/>
          <p:nvPr>
            <p:extLst>
              <p:ext uri="{D42A27DB-BD31-4B8C-83A1-F6EECF244321}">
                <p14:modId xmlns:p14="http://schemas.microsoft.com/office/powerpoint/2010/main" val="3868268720"/>
              </p:ext>
            </p:extLst>
          </p:nvPr>
        </p:nvGraphicFramePr>
        <p:xfrm>
          <a:off x="2967788" y="2159183"/>
          <a:ext cx="5967665" cy="3978444"/>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001" y="5705699"/>
            <a:ext cx="1979529" cy="863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6222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xit" presetSubtype="0" fill="hold" nodeType="withEffect">
                                  <p:stCondLst>
                                    <p:cond delay="0"/>
                                  </p:stCondLst>
                                  <p:childTnLst>
                                    <p:animEffect transition="out" filter="fade">
                                      <p:cBhvr>
                                        <p:cTn id="12" dur="500"/>
                                        <p:tgtEl>
                                          <p:spTgt spid="1026"/>
                                        </p:tgtEl>
                                      </p:cBhvr>
                                    </p:animEffect>
                                    <p:set>
                                      <p:cBhvr>
                                        <p:cTn id="13"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913041595"/>
      </p:ext>
    </p:extLst>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PowerPoint </a:t>
            </a:r>
            <a:r>
              <a:rPr lang="en-US" dirty="0"/>
              <a:t>g</a:t>
            </a:r>
            <a:r>
              <a:rPr lang="en-US" dirty="0" smtClean="0"/>
              <a:t>uidelines</a:t>
            </a:r>
            <a:endParaRPr lang="en-US" dirty="0"/>
          </a:p>
        </p:txBody>
      </p:sp>
      <p:sp>
        <p:nvSpPr>
          <p:cNvPr id="3" name="Text Placeholder 2"/>
          <p:cNvSpPr>
            <a:spLocks noGrp="1"/>
          </p:cNvSpPr>
          <p:nvPr>
            <p:ph type="body" sz="quarter" idx="10"/>
          </p:nvPr>
        </p:nvSpPr>
        <p:spPr>
          <a:xfrm>
            <a:off x="519113" y="1447800"/>
            <a:ext cx="8423551" cy="3397853"/>
          </a:xfrm>
        </p:spPr>
        <p:txBody>
          <a:bodyPr/>
          <a:lstStyle/>
          <a:p>
            <a:r>
              <a:rPr lang="en-US" dirty="0" smtClean="0"/>
              <a:t>Lucida Console</a:t>
            </a:r>
          </a:p>
          <a:p>
            <a:r>
              <a:rPr lang="en-US" dirty="0" smtClean="0"/>
              <a:t>Font, size, and color for text have been formatted for you in the Slide Master</a:t>
            </a:r>
          </a:p>
          <a:p>
            <a:r>
              <a:rPr lang="en-US" dirty="0">
                <a:gradFill>
                  <a:gsLst>
                    <a:gs pos="0">
                      <a:schemeClr val="tx1"/>
                    </a:gs>
                    <a:gs pos="100000">
                      <a:schemeClr val="tx1"/>
                    </a:gs>
                  </a:gsLst>
                  <a:lin ang="5400000" scaled="0"/>
                </a:gradFill>
              </a:rPr>
              <a:t>This template uses Segoe UI </a:t>
            </a:r>
            <a:r>
              <a:rPr lang="en-US" dirty="0" smtClean="0">
                <a:gradFill>
                  <a:gsLst>
                    <a:gs pos="0">
                      <a:schemeClr val="tx1"/>
                    </a:gs>
                    <a:gs pos="100000">
                      <a:schemeClr val="tx1"/>
                    </a:gs>
                  </a:gsLst>
                  <a:lin ang="5400000" scaled="0"/>
                </a:gradFill>
              </a:rPr>
              <a:t>Light and Segoe UI Semibold, standard fonts </a:t>
            </a:r>
            <a:r>
              <a:rPr lang="en-US" dirty="0">
                <a:gradFill>
                  <a:gsLst>
                    <a:gs pos="0">
                      <a:schemeClr val="tx1"/>
                    </a:gs>
                    <a:gs pos="100000">
                      <a:schemeClr val="tx1"/>
                    </a:gs>
                  </a:gsLst>
                  <a:lin ang="5400000" scaled="0"/>
                </a:gradFill>
              </a:rPr>
              <a:t>included </a:t>
            </a:r>
            <a:r>
              <a:rPr lang="en-US" dirty="0" smtClean="0">
                <a:gradFill>
                  <a:gsLst>
                    <a:gs pos="0">
                      <a:schemeClr val="tx1"/>
                    </a:gs>
                    <a:gs pos="100000">
                      <a:schemeClr val="tx1"/>
                    </a:gs>
                  </a:gsLst>
                  <a:lin ang="5400000" scaled="0"/>
                </a:gradFill>
              </a:rPr>
              <a:t>with Windows 7. </a:t>
            </a:r>
          </a:p>
          <a:p>
            <a:r>
              <a:rPr lang="en-US" dirty="0" smtClean="0"/>
              <a:t>Use the color palette shown to the right</a:t>
            </a:r>
          </a:p>
        </p:txBody>
      </p:sp>
      <p:sp>
        <p:nvSpPr>
          <p:cNvPr id="10" name="Rounded Rectangle 9"/>
          <p:cNvSpPr/>
          <p:nvPr/>
        </p:nvSpPr>
        <p:spPr bwMode="auto">
          <a:xfrm>
            <a:off x="10771085" y="493477"/>
            <a:ext cx="833541" cy="833539"/>
          </a:xfrm>
          <a:prstGeom prst="roundRect">
            <a:avLst>
              <a:gd name="adj" fmla="val 3755"/>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tx1"/>
                    </a:gs>
                    <a:gs pos="100000">
                      <a:schemeClr val="tx1"/>
                    </a:gs>
                  </a:gsLst>
                  <a:lin ang="5400000" scaled="0"/>
                </a:gradFill>
              </a:rPr>
              <a:t>1</a:t>
            </a:r>
          </a:p>
        </p:txBody>
      </p:sp>
      <p:sp>
        <p:nvSpPr>
          <p:cNvPr id="11" name="Rounded Rectangle 10"/>
          <p:cNvSpPr/>
          <p:nvPr/>
        </p:nvSpPr>
        <p:spPr bwMode="auto">
          <a:xfrm>
            <a:off x="10375087" y="1497232"/>
            <a:ext cx="833541" cy="833539"/>
          </a:xfrm>
          <a:prstGeom prst="roundRect">
            <a:avLst>
              <a:gd name="adj" fmla="val 3755"/>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chemeClr val="tx1"/>
                    </a:gs>
                    <a:gs pos="100000">
                      <a:schemeClr val="tx1"/>
                    </a:gs>
                  </a:gsLst>
                  <a:lin ang="5400000" scaled="0"/>
                </a:gradFill>
              </a:rPr>
              <a:t>2</a:t>
            </a:r>
          </a:p>
        </p:txBody>
      </p:sp>
      <p:sp>
        <p:nvSpPr>
          <p:cNvPr id="12" name="Rounded Rectangle 11"/>
          <p:cNvSpPr/>
          <p:nvPr/>
        </p:nvSpPr>
        <p:spPr bwMode="auto">
          <a:xfrm>
            <a:off x="9979085" y="2500987"/>
            <a:ext cx="833541" cy="833539"/>
          </a:xfrm>
          <a:prstGeom prst="roundRect">
            <a:avLst>
              <a:gd name="adj" fmla="val 3755"/>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chemeClr val="tx1"/>
                    </a:gs>
                    <a:gs pos="100000">
                      <a:schemeClr val="tx1"/>
                    </a:gs>
                  </a:gsLst>
                  <a:lin ang="5400000" scaled="0"/>
                </a:gradFill>
              </a:rPr>
              <a:t>3</a:t>
            </a:r>
          </a:p>
        </p:txBody>
      </p:sp>
      <p:sp>
        <p:nvSpPr>
          <p:cNvPr id="13" name="Rounded Rectangle 12"/>
          <p:cNvSpPr/>
          <p:nvPr/>
        </p:nvSpPr>
        <p:spPr bwMode="auto">
          <a:xfrm>
            <a:off x="9583085" y="3504742"/>
            <a:ext cx="833541" cy="833539"/>
          </a:xfrm>
          <a:prstGeom prst="roundRect">
            <a:avLst>
              <a:gd name="adj" fmla="val 3755"/>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chemeClr val="tx1"/>
                    </a:gs>
                    <a:gs pos="100000">
                      <a:schemeClr val="tx1"/>
                    </a:gs>
                  </a:gsLst>
                  <a:lin ang="5400000" scaled="0"/>
                </a:gradFill>
              </a:rPr>
              <a:t>4</a:t>
            </a:r>
          </a:p>
        </p:txBody>
      </p:sp>
      <p:sp>
        <p:nvSpPr>
          <p:cNvPr id="14" name="Rounded Rectangle 13"/>
          <p:cNvSpPr/>
          <p:nvPr/>
        </p:nvSpPr>
        <p:spPr bwMode="auto">
          <a:xfrm>
            <a:off x="9187087" y="4508498"/>
            <a:ext cx="833541" cy="833539"/>
          </a:xfrm>
          <a:prstGeom prst="roundRect">
            <a:avLst>
              <a:gd name="adj" fmla="val 3755"/>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a:gradFill>
                  <a:gsLst>
                    <a:gs pos="0">
                      <a:schemeClr val="bg1"/>
                    </a:gs>
                    <a:gs pos="100000">
                      <a:schemeClr val="bg1"/>
                    </a:gs>
                  </a:gsLst>
                  <a:lin ang="5400000" scaled="0"/>
                </a:gradFill>
              </a:rPr>
              <a:t>5</a:t>
            </a:r>
          </a:p>
        </p:txBody>
      </p:sp>
      <p:sp>
        <p:nvSpPr>
          <p:cNvPr id="19" name="Rounded Rectangle 18"/>
          <p:cNvSpPr/>
          <p:nvPr/>
        </p:nvSpPr>
        <p:spPr bwMode="auto">
          <a:xfrm>
            <a:off x="8774774" y="5518787"/>
            <a:ext cx="833541" cy="833539"/>
          </a:xfrm>
          <a:prstGeom prst="roundRect">
            <a:avLst>
              <a:gd name="adj" fmla="val 4118"/>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chemeClr val="bg1"/>
                    </a:gs>
                    <a:gs pos="100000">
                      <a:schemeClr val="bg1"/>
                    </a:gs>
                  </a:gsLst>
                  <a:lin ang="5400000" scaled="0"/>
                </a:gradFill>
              </a:rPr>
              <a:t>6</a:t>
            </a:r>
          </a:p>
        </p:txBody>
      </p:sp>
    </p:spTree>
    <p:extLst>
      <p:ext uri="{BB962C8B-B14F-4D97-AF65-F5344CB8AC3E}">
        <p14:creationId xmlns:p14="http://schemas.microsoft.com/office/powerpoint/2010/main" val="1490316067"/>
      </p:ext>
    </p:extLst>
  </p:cSld>
  <p:clrMapOvr>
    <a:masterClrMapping/>
  </p:clrMapOvr>
  <p:transition>
    <p:strips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PowerPoint template</a:t>
            </a:r>
            <a:br>
              <a:rPr lang="en-US" dirty="0" smtClean="0"/>
            </a:br>
            <a:r>
              <a:rPr lang="en-US" sz="3600" dirty="0" smtClean="0">
                <a:gradFill flip="none" rotWithShape="1">
                  <a:gsLst>
                    <a:gs pos="5417">
                      <a:schemeClr val="tx2"/>
                    </a:gs>
                    <a:gs pos="98000">
                      <a:schemeClr val="tx2"/>
                    </a:gs>
                  </a:gsLst>
                  <a:lin ang="5400000" scaled="0"/>
                  <a:tileRect/>
                </a:gradFill>
                <a:latin typeface="+mn-lt"/>
              </a:rPr>
              <a:t>Subtitle style</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905000"/>
            <a:ext cx="11149012" cy="3742563"/>
          </a:xfrm>
        </p:spPr>
        <p:txBody>
          <a:bodyPr/>
          <a:lstStyle/>
          <a:p>
            <a:r>
              <a:rPr lang="en-US" dirty="0" smtClean="0"/>
              <a:t>Example of a slide with a subhead</a:t>
            </a:r>
          </a:p>
          <a:p>
            <a:pPr lvl="1"/>
            <a:r>
              <a:rPr lang="en-US" dirty="0" smtClean="0"/>
              <a:t>Set the slide title in “Title Case”</a:t>
            </a:r>
          </a:p>
          <a:p>
            <a:pPr lvl="1"/>
            <a:r>
              <a:rPr lang="en-US" dirty="0" smtClean="0"/>
              <a:t>Set subheads in “Sentence case”</a:t>
            </a:r>
          </a:p>
          <a:p>
            <a:pPr lvl="1"/>
            <a:r>
              <a:rPr lang="en-US" dirty="0" smtClean="0"/>
              <a:t>Generally set subhead to 36pt or smaller so it will fit on a single line</a:t>
            </a:r>
          </a:p>
          <a:p>
            <a:pPr lvl="1"/>
            <a:r>
              <a:rPr lang="en-US" dirty="0" smtClean="0"/>
              <a:t>The subhead font is defined for this template but must be selected; t is Segoe UI Light</a:t>
            </a:r>
          </a:p>
          <a:p>
            <a:pPr lvl="0"/>
            <a:r>
              <a:rPr lang="en-US" dirty="0" smtClean="0"/>
              <a:t>Hyperlink color: </a:t>
            </a:r>
            <a:r>
              <a:rPr lang="en-US" dirty="0" smtClean="0">
                <a:hlinkClick r:id="rId3"/>
              </a:rPr>
              <a:t>www.microsoft.com</a:t>
            </a:r>
            <a:r>
              <a:rPr lang="en-US" dirty="0" smtClean="0"/>
              <a:t> </a:t>
            </a:r>
          </a:p>
          <a:p>
            <a:pPr lvl="1"/>
            <a:endParaRPr lang="en-US" dirty="0" smtClean="0"/>
          </a:p>
        </p:txBody>
      </p:sp>
    </p:spTree>
    <p:extLst>
      <p:ext uri="{BB962C8B-B14F-4D97-AF65-F5344CB8AC3E}">
        <p14:creationId xmlns:p14="http://schemas.microsoft.com/office/powerpoint/2010/main" val="1617709731"/>
      </p:ext>
    </p:extLst>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slide</a:t>
            </a:r>
            <a:endParaRPr lang="en-US" dirty="0"/>
          </a:p>
        </p:txBody>
      </p:sp>
      <p:sp>
        <p:nvSpPr>
          <p:cNvPr id="4" name="Rectangle 3"/>
          <p:cNvSpPr/>
          <p:nvPr/>
        </p:nvSpPr>
        <p:spPr bwMode="auto">
          <a:xfrm>
            <a:off x="4274323" y="3905140"/>
            <a:ext cx="3657600" cy="914400"/>
          </a:xfrm>
          <a:prstGeom prst="rect">
            <a:avLst/>
          </a:prstGeom>
          <a:noFill/>
          <a:ln w="381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1828800" rIns="91436" bIns="45718" numCol="1" rtlCol="0" anchor="t" anchorCtr="0" compatLnSpc="1">
            <a:prstTxWarp prst="textNoShape">
              <a:avLst/>
            </a:prstTxWarp>
          </a:bodyPr>
          <a:lstStyle/>
          <a:p>
            <a:pPr marL="18"/>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a:p>
            <a:pPr marL="342918" indent="-342900">
              <a:buFont typeface="Arial" pitchFamily="34" charset="0"/>
              <a:buChar char="•"/>
            </a:pPr>
            <a:endParaRPr lang="en-US" sz="1700" b="1" dirty="0" smtClean="0">
              <a:solidFill>
                <a:schemeClr val="tx1"/>
              </a:solidFill>
            </a:endParaRPr>
          </a:p>
          <a:p>
            <a:pPr marL="342918" indent="-342900">
              <a:buFont typeface="Arial" pitchFamily="34" charset="0"/>
              <a:buChar char="•"/>
            </a:pPr>
            <a:endParaRPr lang="en-US" sz="1700" b="1" dirty="0">
              <a:solidFill>
                <a:schemeClr val="tx1"/>
              </a:solidFill>
            </a:endParaRPr>
          </a:p>
        </p:txBody>
      </p:sp>
      <p:sp>
        <p:nvSpPr>
          <p:cNvPr id="6" name="Rectangle 5"/>
          <p:cNvSpPr/>
          <p:nvPr/>
        </p:nvSpPr>
        <p:spPr bwMode="auto">
          <a:xfrm>
            <a:off x="327387"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WHO WILL BENEFIT FROM THIS </a:t>
            </a:r>
            <a:r>
              <a:rPr lang="en-US" sz="1700" b="1" dirty="0" smtClean="0">
                <a:solidFill>
                  <a:schemeClr val="tx1"/>
                </a:solidFill>
              </a:rPr>
              <a:t>TALK</a:t>
            </a:r>
            <a:endParaRPr lang="en-US" sz="1700" b="1" dirty="0">
              <a:solidFill>
                <a:schemeClr val="tx1"/>
              </a:solidFill>
            </a:endParaRPr>
          </a:p>
        </p:txBody>
      </p:sp>
      <p:sp>
        <p:nvSpPr>
          <p:cNvPr id="7" name="Rectangle 6"/>
          <p:cNvSpPr/>
          <p:nvPr/>
        </p:nvSpPr>
        <p:spPr bwMode="auto">
          <a:xfrm>
            <a:off x="427432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smtClean="0">
                <a:solidFill>
                  <a:schemeClr val="tx1"/>
                </a:solidFill>
              </a:rPr>
              <a:t>TOPICS</a:t>
            </a:r>
            <a:endParaRPr lang="en-US" sz="1700" b="1" dirty="0">
              <a:solidFill>
                <a:schemeClr val="tx1"/>
              </a:solidFill>
            </a:endParaRPr>
          </a:p>
        </p:txBody>
      </p:sp>
      <p:sp>
        <p:nvSpPr>
          <p:cNvPr id="8" name="Rectangle 7"/>
          <p:cNvSpPr/>
          <p:nvPr/>
        </p:nvSpPr>
        <p:spPr bwMode="auto">
          <a:xfrm>
            <a:off x="8255742" y="1570588"/>
            <a:ext cx="3657600" cy="640080"/>
          </a:xfrm>
          <a:prstGeom prst="rect">
            <a:avLst/>
          </a:prstGeom>
          <a:solidFill>
            <a:srgbClr val="65BC46"/>
          </a:solidFill>
          <a:ln>
            <a:no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700" b="1" dirty="0">
                <a:solidFill>
                  <a:schemeClr val="tx1"/>
                </a:solidFill>
              </a:rPr>
              <a:t>WHAT YOU’LL LEAVE </a:t>
            </a:r>
            <a:r>
              <a:rPr lang="en-US" sz="1700" b="1" dirty="0" smtClean="0">
                <a:solidFill>
                  <a:schemeClr val="tx1"/>
                </a:solidFill>
              </a:rPr>
              <a:t>WITH</a:t>
            </a:r>
            <a:endParaRPr lang="en-US" sz="1700" b="1" dirty="0">
              <a:solidFill>
                <a:schemeClr val="tx1"/>
              </a:solidFill>
            </a:endParaRPr>
          </a:p>
        </p:txBody>
      </p:sp>
      <p:sp>
        <p:nvSpPr>
          <p:cNvPr id="9" name="TextBox 8"/>
          <p:cNvSpPr txBox="1"/>
          <p:nvPr/>
        </p:nvSpPr>
        <p:spPr>
          <a:xfrm>
            <a:off x="368569" y="2269661"/>
            <a:ext cx="3566160" cy="1107996"/>
          </a:xfrm>
          <a:prstGeom prst="rect">
            <a:avLst/>
          </a:prstGeom>
          <a:noFill/>
        </p:spPr>
        <p:txBody>
          <a:bodyPr wrap="square" lIns="0" tIns="0" rIns="0" bIns="0" rtlCol="0">
            <a:spAutoFit/>
          </a:bodyPr>
          <a:lstStyle/>
          <a:p>
            <a:pPr marL="342918" indent="-342900">
              <a:buFont typeface="Arial" pitchFamily="34" charset="0"/>
              <a:buChar char="•"/>
            </a:pPr>
            <a:r>
              <a:rPr lang="en-US" b="1" dirty="0"/>
              <a:t>Insert text </a:t>
            </a:r>
            <a:r>
              <a:rPr lang="en-US" b="1" dirty="0" smtClean="0"/>
              <a:t>here (18pt)</a:t>
            </a:r>
          </a:p>
          <a:p>
            <a:pPr marL="18"/>
            <a:r>
              <a:rPr lang="en-US" b="1" dirty="0" smtClean="0">
                <a:solidFill>
                  <a:srgbClr val="EF4423"/>
                </a:solidFill>
              </a:rPr>
              <a:t>Example text:</a:t>
            </a:r>
          </a:p>
          <a:p>
            <a:pPr marL="285768" indent="-285750">
              <a:buFont typeface="Arial" pitchFamily="34" charset="0"/>
              <a:buChar char="•"/>
            </a:pPr>
            <a:r>
              <a:rPr lang="en-US" b="1" dirty="0"/>
              <a:t>Web developers</a:t>
            </a:r>
          </a:p>
          <a:p>
            <a:pPr marL="18"/>
            <a:endParaRPr lang="en-US" b="1" dirty="0"/>
          </a:p>
        </p:txBody>
      </p:sp>
      <p:sp>
        <p:nvSpPr>
          <p:cNvPr id="10" name="TextBox 9"/>
          <p:cNvSpPr txBox="1"/>
          <p:nvPr/>
        </p:nvSpPr>
        <p:spPr>
          <a:xfrm>
            <a:off x="4274322" y="2253321"/>
            <a:ext cx="3566160" cy="1107996"/>
          </a:xfrm>
          <a:prstGeom prst="rect">
            <a:avLst/>
          </a:prstGeom>
          <a:noFill/>
        </p:spPr>
        <p:txBody>
          <a:bodyPr wrap="square" lIns="0" tIns="0" rIns="0" bIns="0" rtlCol="0">
            <a:spAutoFit/>
          </a:bodyPr>
          <a:lstStyle/>
          <a:p>
            <a:pPr marL="342918" indent="-342900">
              <a:buFont typeface="Arial" pitchFamily="34" charset="0"/>
              <a:buChar char="•"/>
            </a:pPr>
            <a:r>
              <a:rPr lang="en-US" b="1" dirty="0"/>
              <a:t>Insert text here </a:t>
            </a:r>
            <a:r>
              <a:rPr lang="en-US" b="1" dirty="0" smtClean="0"/>
              <a:t>(18pt)</a:t>
            </a:r>
          </a:p>
          <a:p>
            <a:pPr marL="18"/>
            <a:r>
              <a:rPr lang="en-US" b="1" dirty="0" smtClean="0">
                <a:solidFill>
                  <a:srgbClr val="EF4423"/>
                </a:solidFill>
              </a:rPr>
              <a:t>Example text:</a:t>
            </a:r>
            <a:endParaRPr lang="en-US" b="1" dirty="0">
              <a:solidFill>
                <a:srgbClr val="EF4423"/>
              </a:solidFill>
            </a:endParaRPr>
          </a:p>
          <a:p>
            <a:pPr marL="285768" indent="-285750">
              <a:buFont typeface="Arial" pitchFamily="34" charset="0"/>
              <a:buChar char="•"/>
            </a:pPr>
            <a:r>
              <a:rPr lang="en-US" b="1" dirty="0"/>
              <a:t>Media platform overview and format </a:t>
            </a:r>
            <a:r>
              <a:rPr lang="en-US" b="1" dirty="0" smtClean="0"/>
              <a:t>recommendations</a:t>
            </a:r>
            <a:endParaRPr lang="en-US" b="1" dirty="0"/>
          </a:p>
        </p:txBody>
      </p:sp>
      <p:sp>
        <p:nvSpPr>
          <p:cNvPr id="11" name="TextBox 10"/>
          <p:cNvSpPr txBox="1"/>
          <p:nvPr/>
        </p:nvSpPr>
        <p:spPr>
          <a:xfrm>
            <a:off x="8243917" y="2240164"/>
            <a:ext cx="3566160" cy="1384995"/>
          </a:xfrm>
          <a:prstGeom prst="rect">
            <a:avLst/>
          </a:prstGeom>
          <a:noFill/>
        </p:spPr>
        <p:txBody>
          <a:bodyPr wrap="square" lIns="0" tIns="0" rIns="0" bIns="0" rtlCol="0">
            <a:spAutoFit/>
          </a:bodyPr>
          <a:lstStyle/>
          <a:p>
            <a:pPr marL="342918" indent="-342900">
              <a:buFont typeface="Arial" pitchFamily="34" charset="0"/>
              <a:buChar char="•"/>
            </a:pPr>
            <a:r>
              <a:rPr lang="en-US" b="1" dirty="0"/>
              <a:t>Insert text </a:t>
            </a:r>
            <a:r>
              <a:rPr lang="en-US" b="1" dirty="0" smtClean="0"/>
              <a:t>here (18pt)</a:t>
            </a:r>
          </a:p>
          <a:p>
            <a:pPr marL="18"/>
            <a:r>
              <a:rPr lang="en-US" b="1" dirty="0" smtClean="0">
                <a:solidFill>
                  <a:srgbClr val="EF4423"/>
                </a:solidFill>
              </a:rPr>
              <a:t>Example</a:t>
            </a:r>
            <a:r>
              <a:rPr lang="en-US" b="1" dirty="0">
                <a:solidFill>
                  <a:srgbClr val="EF4423"/>
                </a:solidFill>
              </a:rPr>
              <a:t> </a:t>
            </a:r>
            <a:r>
              <a:rPr lang="en-US" b="1" dirty="0" smtClean="0">
                <a:solidFill>
                  <a:srgbClr val="EF4423"/>
                </a:solidFill>
              </a:rPr>
              <a:t>text:</a:t>
            </a:r>
            <a:endParaRPr lang="en-US" b="1" dirty="0">
              <a:solidFill>
                <a:srgbClr val="EF4423"/>
              </a:solidFill>
            </a:endParaRPr>
          </a:p>
          <a:p>
            <a:pPr marL="285768" indent="-285750">
              <a:buFont typeface="Arial" pitchFamily="34" charset="0"/>
              <a:buChar char="•"/>
            </a:pPr>
            <a:r>
              <a:rPr lang="en-US" b="1" dirty="0"/>
              <a:t>It’s easy to incorporate media in new ways into your new application.</a:t>
            </a:r>
          </a:p>
        </p:txBody>
      </p:sp>
    </p:spTree>
    <p:extLst>
      <p:ext uri="{BB962C8B-B14F-4D97-AF65-F5344CB8AC3E}">
        <p14:creationId xmlns:p14="http://schemas.microsoft.com/office/powerpoint/2010/main" val="36383832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a:t>Content slide – Option </a:t>
            </a:r>
            <a:r>
              <a:rPr lang="en-US" dirty="0" smtClean="0"/>
              <a:t>1</a:t>
            </a:r>
            <a:br>
              <a:rPr lang="en-US" dirty="0" smtClean="0"/>
            </a:br>
            <a:r>
              <a:rPr lang="en-US" sz="3600" dirty="0" smtClean="0">
                <a:gradFill flip="none" rotWithShape="1">
                  <a:gsLst>
                    <a:gs pos="5417">
                      <a:schemeClr val="tx2"/>
                    </a:gs>
                    <a:gs pos="98000">
                      <a:schemeClr val="tx2"/>
                    </a:gs>
                  </a:gsLst>
                  <a:lin ang="5400000" scaled="0"/>
                  <a:tileRect/>
                </a:gradFill>
                <a:latin typeface="+mn-lt"/>
              </a:rPr>
              <a:t>Insert subtitle </a:t>
            </a:r>
            <a:endParaRPr lang="en-US" dirty="0">
              <a:gradFill flip="none" rotWithShape="1">
                <a:gsLst>
                  <a:gs pos="5417">
                    <a:schemeClr val="tx2"/>
                  </a:gs>
                  <a:gs pos="98000">
                    <a:schemeClr val="tx2"/>
                  </a:gs>
                </a:gsLst>
                <a:lin ang="5400000" scaled="0"/>
                <a:tileRect/>
              </a:gradFill>
              <a:latin typeface="+mn-lt"/>
            </a:endParaRPr>
          </a:p>
        </p:txBody>
      </p:sp>
      <p:sp>
        <p:nvSpPr>
          <p:cNvPr id="3" name="Text Placeholder 2"/>
          <p:cNvSpPr>
            <a:spLocks noGrp="1"/>
          </p:cNvSpPr>
          <p:nvPr>
            <p:ph type="body" sz="quarter" idx="4294967295"/>
          </p:nvPr>
        </p:nvSpPr>
        <p:spPr>
          <a:xfrm>
            <a:off x="519113" y="1905000"/>
            <a:ext cx="11149012" cy="2985433"/>
          </a:xfrm>
        </p:spPr>
        <p:txBody>
          <a:bodyPr/>
          <a:lstStyle/>
          <a:p>
            <a:r>
              <a:rPr lang="en-US" dirty="0" smtClean="0"/>
              <a:t>Insert text here</a:t>
            </a:r>
          </a:p>
          <a:p>
            <a:pPr marL="0" indent="0">
              <a:buNone/>
            </a:pPr>
            <a:r>
              <a:rPr lang="en-US" dirty="0" smtClean="0">
                <a:solidFill>
                  <a:srgbClr val="EF4423"/>
                </a:solidFill>
              </a:rPr>
              <a:t>Example text:</a:t>
            </a:r>
            <a:endParaRPr lang="en-US" b="1" dirty="0">
              <a:solidFill>
                <a:srgbClr val="EF4423"/>
              </a:solidFill>
            </a:endParaRPr>
          </a:p>
          <a:p>
            <a:pPr lvl="0"/>
            <a:r>
              <a:rPr lang="en-US" dirty="0" smtClean="0">
                <a:solidFill>
                  <a:srgbClr val="FFFFFF"/>
                </a:solidFill>
                <a:latin typeface="Segoe UI Light" pitchFamily="34" charset="0"/>
              </a:rPr>
              <a:t>FILE FORMAT: Certified </a:t>
            </a:r>
            <a:r>
              <a:rPr lang="en-US" dirty="0">
                <a:solidFill>
                  <a:srgbClr val="FFFFFF"/>
                </a:solidFill>
                <a:latin typeface="Segoe UI Light" pitchFamily="34" charset="0"/>
              </a:rPr>
              <a:t>hardware decoders </a:t>
            </a:r>
            <a:r>
              <a:rPr lang="en-US" dirty="0" smtClean="0">
                <a:solidFill>
                  <a:srgbClr val="FFFFFF"/>
                </a:solidFill>
                <a:latin typeface="Segoe UI Light" pitchFamily="34" charset="0"/>
              </a:rPr>
              <a:t>and </a:t>
            </a:r>
            <a:br>
              <a:rPr lang="en-US" dirty="0" smtClean="0">
                <a:solidFill>
                  <a:srgbClr val="FFFFFF"/>
                </a:solidFill>
                <a:latin typeface="Segoe UI Light" pitchFamily="34" charset="0"/>
              </a:rPr>
            </a:br>
            <a:r>
              <a:rPr lang="en-US" dirty="0" smtClean="0">
                <a:solidFill>
                  <a:srgbClr val="FFFFFF"/>
                </a:solidFill>
                <a:latin typeface="Segoe UI Light" pitchFamily="34" charset="0"/>
              </a:rPr>
              <a:t>encoders </a:t>
            </a:r>
            <a:r>
              <a:rPr lang="en-US" dirty="0">
                <a:solidFill>
                  <a:srgbClr val="FFFFFF"/>
                </a:solidFill>
                <a:latin typeface="Segoe UI Light" pitchFamily="34" charset="0"/>
              </a:rPr>
              <a:t>are usable by all applications if </a:t>
            </a:r>
            <a:br>
              <a:rPr lang="en-US" dirty="0">
                <a:solidFill>
                  <a:srgbClr val="FFFFFF"/>
                </a:solidFill>
                <a:latin typeface="Segoe UI Light" pitchFamily="34" charset="0"/>
              </a:rPr>
            </a:br>
            <a:r>
              <a:rPr lang="en-US" dirty="0" smtClean="0">
                <a:solidFill>
                  <a:srgbClr val="FFFFFF"/>
                </a:solidFill>
                <a:latin typeface="Segoe UI Light" pitchFamily="34" charset="0"/>
              </a:rPr>
              <a:t>available </a:t>
            </a:r>
            <a:r>
              <a:rPr lang="en-US" dirty="0">
                <a:solidFill>
                  <a:srgbClr val="FFFFFF"/>
                </a:solidFill>
                <a:latin typeface="Segoe UI Light" pitchFamily="34" charset="0"/>
              </a:rPr>
              <a:t>on the system</a:t>
            </a:r>
            <a:r>
              <a:rPr lang="en-US" dirty="0" smtClean="0">
                <a:solidFill>
                  <a:srgbClr val="FFFFFF"/>
                </a:solidFill>
                <a:latin typeface="Segoe UI Light" pitchFamily="34" charset="0"/>
              </a:rPr>
              <a:t>.</a:t>
            </a:r>
            <a:endParaRPr lang="en-US" dirty="0" smtClean="0"/>
          </a:p>
          <a:p>
            <a:pPr lvl="1"/>
            <a:endParaRPr lang="en-US" dirty="0" smtClean="0"/>
          </a:p>
        </p:txBody>
      </p:sp>
    </p:spTree>
    <p:extLst>
      <p:ext uri="{BB962C8B-B14F-4D97-AF65-F5344CB8AC3E}">
        <p14:creationId xmlns:p14="http://schemas.microsoft.com/office/powerpoint/2010/main" val="1445072216"/>
      </p:ext>
    </p:extLst>
  </p:cSld>
  <p:clrMapOvr>
    <a:masterClrMapping/>
  </p:clrMapOvr>
  <p:transition>
    <p:strips dir="l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22905" y="1532022"/>
            <a:ext cx="3665622" cy="3793956"/>
            <a:chOff x="471767" y="1714204"/>
            <a:chExt cx="3665622" cy="3793956"/>
          </a:xfrm>
        </p:grpSpPr>
        <p:sp>
          <p:nvSpPr>
            <p:cNvPr id="10" name="Rectangle 9"/>
            <p:cNvSpPr/>
            <p:nvPr/>
          </p:nvSpPr>
          <p:spPr bwMode="auto">
            <a:xfrm>
              <a:off x="47978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7176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a:solidFill>
                    <a:schemeClr val="tx1"/>
                  </a:solidFill>
                </a:rPr>
                <a:t>INSERT TEXT (32pt)</a:t>
              </a:r>
            </a:p>
            <a:p>
              <a:pPr algn="ctr"/>
              <a:r>
                <a:rPr lang="en-US" sz="3200" b="1" dirty="0" smtClean="0">
                  <a:solidFill>
                    <a:srgbClr val="FF0000"/>
                  </a:solidFill>
                </a:rPr>
                <a:t>Example text: </a:t>
              </a:r>
              <a:r>
                <a:rPr lang="en-US" sz="3200" b="1" dirty="0" smtClean="0">
                  <a:solidFill>
                    <a:schemeClr val="tx1"/>
                  </a:solidFill>
                </a:rPr>
                <a:t>MP4 </a:t>
              </a:r>
              <a:r>
                <a:rPr lang="en-US" sz="3200" b="1" dirty="0">
                  <a:solidFill>
                    <a:schemeClr val="tx1"/>
                  </a:solidFill>
                </a:rPr>
                <a:t>(preferred) </a:t>
              </a:r>
            </a:p>
            <a:p>
              <a:pPr algn="ctr"/>
              <a:r>
                <a:rPr lang="en-US" sz="3200" b="1" dirty="0">
                  <a:solidFill>
                    <a:schemeClr val="tx1"/>
                  </a:solidFill>
                </a:rPr>
                <a:t>or ASF</a:t>
              </a: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grpSp>
        <p:nvGrpSpPr>
          <p:cNvPr id="3" name="Group 2"/>
          <p:cNvGrpSpPr/>
          <p:nvPr/>
        </p:nvGrpSpPr>
        <p:grpSpPr>
          <a:xfrm>
            <a:off x="4261601" y="1532022"/>
            <a:ext cx="3665622" cy="3793956"/>
            <a:chOff x="4426943" y="1714204"/>
            <a:chExt cx="3665622" cy="3793956"/>
          </a:xfrm>
        </p:grpSpPr>
        <p:sp>
          <p:nvSpPr>
            <p:cNvPr id="11" name="Rectangle 10"/>
            <p:cNvSpPr/>
            <p:nvPr/>
          </p:nvSpPr>
          <p:spPr bwMode="auto">
            <a:xfrm>
              <a:off x="4434965"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4426943"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3200" b="1" dirty="0">
                  <a:solidFill>
                    <a:schemeClr val="tx1"/>
                  </a:solidFill>
                </a:rPr>
                <a:t>INSERT TEXT (32pt)</a:t>
              </a:r>
            </a:p>
            <a:p>
              <a:pPr algn="ctr" defTabSz="914099" fontAlgn="base">
                <a:spcBef>
                  <a:spcPct val="0"/>
                </a:spcBef>
                <a:spcAft>
                  <a:spcPct val="0"/>
                </a:spcAft>
              </a:pPr>
              <a:endParaRPr lang="en-US" sz="3200" b="1" dirty="0">
                <a:solidFill>
                  <a:schemeClr val="tx1"/>
                </a:solidFill>
              </a:endParaRP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grpSp>
      <p:grpSp>
        <p:nvGrpSpPr>
          <p:cNvPr id="13" name="Group 12"/>
          <p:cNvGrpSpPr/>
          <p:nvPr/>
        </p:nvGrpSpPr>
        <p:grpSpPr>
          <a:xfrm>
            <a:off x="8236895" y="1532022"/>
            <a:ext cx="3665622" cy="3793956"/>
            <a:chOff x="8385757" y="1714204"/>
            <a:chExt cx="3665622" cy="3793956"/>
          </a:xfrm>
        </p:grpSpPr>
        <p:sp>
          <p:nvSpPr>
            <p:cNvPr id="12" name="Rectangle 11"/>
            <p:cNvSpPr/>
            <p:nvPr/>
          </p:nvSpPr>
          <p:spPr bwMode="auto">
            <a:xfrm>
              <a:off x="8393779" y="1714204"/>
              <a:ext cx="3657600" cy="3657600"/>
            </a:xfrm>
            <a:prstGeom prst="rect">
              <a:avLst/>
            </a:prstGeom>
            <a:solidFill>
              <a:srgbClr val="65BC4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3200" b="1" dirty="0">
                <a:solidFill>
                  <a:schemeClr val="tx1"/>
                </a:solidFill>
              </a:endParaRPr>
            </a:p>
          </p:txBody>
        </p:sp>
        <p:sp>
          <p:nvSpPr>
            <p:cNvPr id="6" name="Rectangle 5"/>
            <p:cNvSpPr/>
            <p:nvPr/>
          </p:nvSpPr>
          <p:spPr bwMode="auto">
            <a:xfrm>
              <a:off x="8385757" y="1850560"/>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r>
                <a:rPr lang="en-US" sz="3200" b="1" dirty="0">
                  <a:solidFill>
                    <a:schemeClr val="tx1"/>
                  </a:solidFill>
                </a:rPr>
                <a:t>INSERT TEXT (32pt)</a:t>
              </a:r>
            </a:p>
            <a:p>
              <a:pPr algn="ctr"/>
              <a:endParaRPr lang="en-US" sz="3200" b="1" dirty="0" smtClean="0">
                <a:solidFill>
                  <a:schemeClr val="tx1"/>
                </a:solidFill>
              </a:endParaRPr>
            </a:p>
            <a:p>
              <a:pPr algn="ctr"/>
              <a:endParaRPr lang="en-US" sz="3200" b="1" dirty="0">
                <a:solidFill>
                  <a:schemeClr val="tx1"/>
                </a:solidFill>
                <a:latin typeface="Segoe UI Light" pitchFamily="34" charset="0"/>
              </a:endParaRPr>
            </a:p>
            <a:p>
              <a:pPr algn="ctr"/>
              <a:endParaRPr lang="en-US" sz="3200" b="1" dirty="0">
                <a:solidFill>
                  <a:schemeClr val="tx1"/>
                </a:solidFill>
                <a:latin typeface="Segoe UI Light" pitchFamily="34" charset="0"/>
              </a:endParaRPr>
            </a:p>
          </p:txBody>
        </p:sp>
      </p:grpSp>
      <p:sp>
        <p:nvSpPr>
          <p:cNvPr id="7" name="Title 1"/>
          <p:cNvSpPr txBox="1">
            <a:spLocks/>
          </p:cNvSpPr>
          <p:nvPr/>
        </p:nvSpPr>
        <p:spPr>
          <a:xfrm>
            <a:off x="519112" y="228600"/>
            <a:ext cx="11149013" cy="609398"/>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endParaRPr lang="en-US" dirty="0"/>
          </a:p>
        </p:txBody>
      </p:sp>
      <p:sp>
        <p:nvSpPr>
          <p:cNvPr id="2" name="Title 1"/>
          <p:cNvSpPr>
            <a:spLocks noGrp="1"/>
          </p:cNvSpPr>
          <p:nvPr>
            <p:ph type="title"/>
          </p:nvPr>
        </p:nvSpPr>
        <p:spPr>
          <a:xfrm>
            <a:off x="519112" y="228600"/>
            <a:ext cx="11149013" cy="609398"/>
          </a:xfrm>
        </p:spPr>
        <p:txBody>
          <a:bodyPr/>
          <a:lstStyle/>
          <a:p>
            <a:r>
              <a:rPr lang="en-US" dirty="0"/>
              <a:t>Content slide – Option 2</a:t>
            </a:r>
          </a:p>
        </p:txBody>
      </p:sp>
      <p:sp>
        <p:nvSpPr>
          <p:cNvPr id="15" name="Rectangle 14"/>
          <p:cNvSpPr/>
          <p:nvPr/>
        </p:nvSpPr>
        <p:spPr bwMode="auto">
          <a:xfrm>
            <a:off x="327388" y="454044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smtClean="0">
                <a:solidFill>
                  <a:schemeClr val="bg1"/>
                </a:solidFill>
              </a:rPr>
              <a:t>INSERT TEXT  (24 </a:t>
            </a:r>
            <a:r>
              <a:rPr lang="en-US" sz="2400" b="1" dirty="0" err="1" smtClean="0">
                <a:solidFill>
                  <a:schemeClr val="bg1"/>
                </a:solidFill>
              </a:rPr>
              <a:t>pt</a:t>
            </a:r>
            <a:r>
              <a:rPr lang="en-US" sz="2400" b="1" dirty="0" smtClean="0">
                <a:solidFill>
                  <a:schemeClr val="bg1"/>
                </a:solidFill>
              </a:rPr>
              <a:t>)</a:t>
            </a:r>
            <a:endParaRPr lang="en-US" sz="2400" b="1" dirty="0">
              <a:solidFill>
                <a:schemeClr val="bg1"/>
              </a:solidFill>
            </a:endParaRPr>
          </a:p>
        </p:txBody>
      </p:sp>
      <p:sp>
        <p:nvSpPr>
          <p:cNvPr id="16" name="Rectangle 15"/>
          <p:cNvSpPr/>
          <p:nvPr/>
        </p:nvSpPr>
        <p:spPr bwMode="auto">
          <a:xfrm>
            <a:off x="4266798" y="4535193"/>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a:solidFill>
                  <a:schemeClr val="bg1"/>
                </a:solidFill>
              </a:rPr>
              <a:t>INSERT TEXT  (24 </a:t>
            </a:r>
            <a:r>
              <a:rPr lang="en-US" sz="2400" b="1" dirty="0" err="1">
                <a:solidFill>
                  <a:schemeClr val="bg1"/>
                </a:solidFill>
              </a:rPr>
              <a:t>pt</a:t>
            </a:r>
            <a:r>
              <a:rPr lang="en-US" sz="2400" b="1" dirty="0">
                <a:solidFill>
                  <a:schemeClr val="bg1"/>
                </a:solidFill>
              </a:rPr>
              <a:t>)</a:t>
            </a:r>
          </a:p>
        </p:txBody>
      </p:sp>
      <p:sp>
        <p:nvSpPr>
          <p:cNvPr id="17" name="Rectangle 16"/>
          <p:cNvSpPr/>
          <p:nvPr/>
        </p:nvSpPr>
        <p:spPr bwMode="auto">
          <a:xfrm>
            <a:off x="8241378" y="4541464"/>
            <a:ext cx="3657600" cy="6400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2400" b="1" dirty="0">
                <a:solidFill>
                  <a:schemeClr val="bg1"/>
                </a:solidFill>
              </a:rPr>
              <a:t>INSERT TEXT  (24 </a:t>
            </a:r>
            <a:r>
              <a:rPr lang="en-US" sz="2400" b="1" dirty="0" err="1">
                <a:solidFill>
                  <a:schemeClr val="bg1"/>
                </a:solidFill>
              </a:rPr>
              <a:t>pt</a:t>
            </a:r>
            <a:r>
              <a:rPr lang="en-US" sz="2400" b="1" dirty="0">
                <a:solidFill>
                  <a:schemeClr val="bg1"/>
                </a:solidFill>
              </a:rPr>
              <a:t>)</a:t>
            </a:r>
          </a:p>
        </p:txBody>
      </p:sp>
    </p:spTree>
    <p:extLst>
      <p:ext uri="{BB962C8B-B14F-4D97-AF65-F5344CB8AC3E}">
        <p14:creationId xmlns:p14="http://schemas.microsoft.com/office/powerpoint/2010/main" val="4134143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500"/>
                                        <p:tgtEl>
                                          <p:spTgt spid="15"/>
                                        </p:tgtEl>
                                      </p:cBhvr>
                                    </p:animEffect>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0" y="2433484"/>
            <a:ext cx="12188825" cy="1755058"/>
          </a:xfrm>
          <a:prstGeom prst="rect">
            <a:avLst/>
          </a:prstGeom>
          <a:solidFill>
            <a:srgbClr val="FFFFFF">
              <a:alpha val="25098"/>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 name="Rectangle 2"/>
          <p:cNvSpPr/>
          <p:nvPr/>
        </p:nvSpPr>
        <p:spPr bwMode="auto">
          <a:xfrm>
            <a:off x="327389" y="1561804"/>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r>
              <a:rPr lang="en-US" sz="3200" b="1" dirty="0" smtClean="0">
                <a:solidFill>
                  <a:schemeClr val="tx1"/>
                </a:solidFill>
              </a:rPr>
              <a:t>INSERT TEXT (32pt)</a:t>
            </a:r>
          </a:p>
          <a:p>
            <a:pPr algn="ctr" defTabSz="914099" fontAlgn="base">
              <a:spcBef>
                <a:spcPct val="0"/>
              </a:spcBef>
              <a:spcAft>
                <a:spcPct val="0"/>
              </a:spcAft>
            </a:pPr>
            <a:endParaRPr lang="en-US" sz="3200" dirty="0" smtClean="0">
              <a:gradFill>
                <a:gsLst>
                  <a:gs pos="0">
                    <a:schemeClr val="tx1"/>
                  </a:gs>
                  <a:gs pos="100000">
                    <a:schemeClr val="tx1"/>
                  </a:gs>
                </a:gsLst>
                <a:lin ang="5400000" scaled="0"/>
              </a:gradFill>
            </a:endParaRPr>
          </a:p>
        </p:txBody>
      </p:sp>
      <p:sp>
        <p:nvSpPr>
          <p:cNvPr id="4" name="Rectangle 3"/>
          <p:cNvSpPr/>
          <p:nvPr/>
        </p:nvSpPr>
        <p:spPr bwMode="auto">
          <a:xfrm>
            <a:off x="4282565" y="1561804"/>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3200" b="1" dirty="0" smtClean="0">
                <a:solidFill>
                  <a:schemeClr val="tx1"/>
                </a:solidFill>
              </a:rPr>
              <a:t>INSERT TEXT (32pt)</a:t>
            </a:r>
            <a:endParaRPr lang="en-US" sz="3200" dirty="0" smtClean="0">
              <a:gradFill>
                <a:gsLst>
                  <a:gs pos="0">
                    <a:schemeClr val="tx1"/>
                  </a:gs>
                  <a:gs pos="100000">
                    <a:schemeClr val="tx1"/>
                  </a:gs>
                </a:gsLst>
                <a:lin ang="5400000" scaled="0"/>
              </a:gradFill>
            </a:endParaRPr>
          </a:p>
        </p:txBody>
      </p:sp>
      <p:sp>
        <p:nvSpPr>
          <p:cNvPr id="5" name="Rectangle 4"/>
          <p:cNvSpPr/>
          <p:nvPr/>
        </p:nvSpPr>
        <p:spPr bwMode="auto">
          <a:xfrm>
            <a:off x="8241379" y="1561804"/>
            <a:ext cx="3657600" cy="3657600"/>
          </a:xfrm>
          <a:prstGeom prst="rect">
            <a:avLst/>
          </a:prstGeom>
          <a:noFill/>
          <a:ln w="571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endParaRPr lang="en-US" sz="3200" b="1" dirty="0">
              <a:solidFill>
                <a:schemeClr val="tx1"/>
              </a:solidFill>
            </a:endParaRPr>
          </a:p>
          <a:p>
            <a:pPr algn="ctr"/>
            <a:r>
              <a:rPr lang="en-US" sz="3200" b="1" dirty="0" smtClean="0">
                <a:solidFill>
                  <a:srgbClr val="EF4423"/>
                </a:solidFill>
              </a:rPr>
              <a:t>Example text:</a:t>
            </a:r>
            <a:r>
              <a:rPr lang="en-US" sz="3200" b="1" dirty="0" smtClean="0">
                <a:solidFill>
                  <a:schemeClr val="bg1"/>
                </a:solidFill>
              </a:rPr>
              <a:t> </a:t>
            </a:r>
            <a:r>
              <a:rPr lang="en-US" sz="3200" b="1" dirty="0"/>
              <a:t>INCREASE USAGE OF YOUR APPLICATION</a:t>
            </a:r>
            <a:endParaRPr lang="en-US" sz="3200" b="1" dirty="0">
              <a:solidFill>
                <a:schemeClr val="tx1"/>
              </a:solidFill>
            </a:endParaRPr>
          </a:p>
          <a:p>
            <a:pPr algn="ctr"/>
            <a:endParaRPr lang="en-US" sz="3200" b="1" dirty="0">
              <a:solidFill>
                <a:schemeClr val="tx1"/>
              </a:solidFill>
              <a:latin typeface="Segoe UI Light" pitchFamily="34" charset="0"/>
            </a:endParaRPr>
          </a:p>
        </p:txBody>
      </p:sp>
      <p:sp>
        <p:nvSpPr>
          <p:cNvPr id="2" name="Title 1"/>
          <p:cNvSpPr>
            <a:spLocks noGrp="1"/>
          </p:cNvSpPr>
          <p:nvPr>
            <p:ph type="title"/>
          </p:nvPr>
        </p:nvSpPr>
        <p:spPr/>
        <p:txBody>
          <a:bodyPr/>
          <a:lstStyle/>
          <a:p>
            <a:r>
              <a:rPr lang="en-US" dirty="0" smtClean="0"/>
              <a:t>Content slide – Option 3</a:t>
            </a:r>
            <a:endParaRPr lang="en-US" dirty="0"/>
          </a:p>
        </p:txBody>
      </p:sp>
    </p:spTree>
    <p:extLst>
      <p:ext uri="{BB962C8B-B14F-4D97-AF65-F5344CB8AC3E}">
        <p14:creationId xmlns:p14="http://schemas.microsoft.com/office/powerpoint/2010/main" val="18270050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idx="4294967295"/>
          </p:nvPr>
        </p:nvSpPr>
        <p:spPr>
          <a:xfrm>
            <a:off x="383451" y="1002906"/>
            <a:ext cx="7406640" cy="5486400"/>
          </a:xfrm>
        </p:spPr>
        <p:txBody>
          <a:bodyPr anchor="b">
            <a:noAutofit/>
          </a:bodyPr>
          <a:lstStyle/>
          <a:p>
            <a:r>
              <a:rPr lang="en-US" sz="5000" dirty="0" smtClean="0">
                <a:latin typeface="+mn-lt"/>
              </a:rPr>
              <a:t>Insert text (50pt size)</a:t>
            </a:r>
            <a:br>
              <a:rPr lang="en-US" sz="5000" dirty="0" smtClean="0">
                <a:latin typeface="+mn-lt"/>
              </a:rPr>
            </a:br>
            <a:r>
              <a:rPr lang="en-US" sz="5000" dirty="0" smtClean="0">
                <a:solidFill>
                  <a:srgbClr val="EF4423"/>
                </a:solidFill>
                <a:latin typeface="+mn-lt"/>
              </a:rPr>
              <a:t>Example text:</a:t>
            </a:r>
            <a:r>
              <a:rPr lang="en-US" sz="5000" dirty="0" smtClean="0">
                <a:solidFill>
                  <a:schemeClr val="bg1"/>
                </a:solidFill>
                <a:latin typeface="+mn-lt"/>
              </a:rPr>
              <a:t> </a:t>
            </a:r>
            <a:r>
              <a:rPr lang="en-US" sz="5000" dirty="0" smtClean="0">
                <a:latin typeface="+mn-lt"/>
              </a:rPr>
              <a:t>Audio </a:t>
            </a:r>
            <a:r>
              <a:rPr lang="en-US" sz="5000" dirty="0">
                <a:latin typeface="+mn-lt"/>
              </a:rPr>
              <a:t>and video are </a:t>
            </a:r>
            <a:r>
              <a:rPr lang="en-US" sz="5000" dirty="0" smtClean="0">
                <a:latin typeface="+mn-lt"/>
              </a:rPr>
              <a:t>a </a:t>
            </a:r>
            <a:r>
              <a:rPr lang="en-US" sz="5000" dirty="0">
                <a:latin typeface="+mn-lt"/>
              </a:rPr>
              <a:t>key element of </a:t>
            </a:r>
            <a:r>
              <a:rPr lang="en-US" sz="5000" dirty="0" smtClean="0">
                <a:latin typeface="+mn-lt"/>
              </a:rPr>
              <a:t>visually </a:t>
            </a:r>
            <a:r>
              <a:rPr lang="en-US" sz="5000" dirty="0">
                <a:latin typeface="+mn-lt"/>
              </a:rPr>
              <a:t>rich </a:t>
            </a:r>
            <a:r>
              <a:rPr lang="en-US" sz="5000" dirty="0" smtClean="0">
                <a:latin typeface="+mn-lt"/>
              </a:rPr>
              <a:t>and </a:t>
            </a:r>
            <a:r>
              <a:rPr lang="en-US" sz="5000" dirty="0">
                <a:latin typeface="+mn-lt"/>
              </a:rPr>
              <a:t>engaging </a:t>
            </a:r>
            <a:r>
              <a:rPr lang="en-US" sz="5000" dirty="0" smtClean="0">
                <a:latin typeface="+mn-lt"/>
              </a:rPr>
              <a:t>applications.</a:t>
            </a:r>
            <a:endParaRPr lang="en-US" sz="5000" dirty="0">
              <a:latin typeface="+mn-lt"/>
            </a:endParaRPr>
          </a:p>
        </p:txBody>
      </p:sp>
      <p:sp>
        <p:nvSpPr>
          <p:cNvPr id="3" name="Title 2"/>
          <p:cNvSpPr txBox="1">
            <a:spLocks/>
          </p:cNvSpPr>
          <p:nvPr/>
        </p:nvSpPr>
        <p:spPr>
          <a:xfrm>
            <a:off x="519112" y="228600"/>
            <a:ext cx="11149013" cy="1128252"/>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Statement  or Recap slide </a:t>
            </a:r>
          </a:p>
          <a:p>
            <a:r>
              <a:rPr lang="en-US" sz="3200" dirty="0" smtClean="0"/>
              <a:t>Note: There should be no title on </a:t>
            </a:r>
            <a:r>
              <a:rPr lang="en-US" sz="3200" dirty="0"/>
              <a:t>S</a:t>
            </a:r>
            <a:r>
              <a:rPr lang="en-US" sz="3200" dirty="0" smtClean="0"/>
              <a:t>tatement and Recap slides</a:t>
            </a:r>
            <a:endParaRPr lang="en-US" sz="3200" dirty="0"/>
          </a:p>
        </p:txBody>
      </p:sp>
    </p:spTree>
    <p:extLst>
      <p:ext uri="{BB962C8B-B14F-4D97-AF65-F5344CB8AC3E}">
        <p14:creationId xmlns:p14="http://schemas.microsoft.com/office/powerpoint/2010/main" val="384900348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41796"/>
          </a:xfrm>
        </p:spPr>
        <p:txBody>
          <a:bodyPr/>
          <a:lstStyle/>
          <a:p>
            <a:r>
              <a:rPr lang="en-US" dirty="0" smtClean="0"/>
              <a:t>Session callout template</a:t>
            </a:r>
            <a:br>
              <a:rPr lang="en-US" dirty="0" smtClean="0"/>
            </a:br>
            <a:r>
              <a:rPr lang="en-US" sz="2400" dirty="0" smtClean="0"/>
              <a:t>Note: To use in your slides, you can Cut &amp; Paste the template and add text.</a:t>
            </a:r>
            <a:endParaRPr lang="en-US" sz="2400" dirty="0"/>
          </a:p>
        </p:txBody>
      </p:sp>
      <p:sp>
        <p:nvSpPr>
          <p:cNvPr id="17" name="Rectangle 16"/>
          <p:cNvSpPr/>
          <p:nvPr/>
        </p:nvSpPr>
        <p:spPr bwMode="auto">
          <a:xfrm>
            <a:off x="7888406" y="6301692"/>
            <a:ext cx="4242527" cy="502920"/>
          </a:xfrm>
          <a:prstGeom prst="rect">
            <a:avLst/>
          </a:prstGeom>
          <a:solidFill>
            <a:srgbClr val="FFFFFF">
              <a:alpha val="10196"/>
            </a:srgbClr>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gradFill>
                  <a:gsLst>
                    <a:gs pos="0">
                      <a:schemeClr val="tx1"/>
                    </a:gs>
                    <a:gs pos="100000">
                      <a:schemeClr val="tx1"/>
                    </a:gs>
                  </a:gsLst>
                  <a:lin ang="5400000" scaled="0"/>
                </a:gradFill>
                <a:latin typeface="+mj-lt"/>
              </a:rPr>
              <a:t>Insert text (16pt) </a:t>
            </a:r>
            <a:endParaRPr lang="en-US" sz="1600" b="1" dirty="0">
              <a:gradFill>
                <a:gsLst>
                  <a:gs pos="0">
                    <a:schemeClr val="tx1"/>
                  </a:gs>
                  <a:gs pos="100000">
                    <a:schemeClr val="tx1"/>
                  </a:gs>
                </a:gsLst>
                <a:lin ang="5400000" scaled="0"/>
              </a:gradFill>
              <a:latin typeface="+mj-lt"/>
            </a:endParaRPr>
          </a:p>
        </p:txBody>
      </p:sp>
      <p:sp>
        <p:nvSpPr>
          <p:cNvPr id="18" name="Rectangle 17"/>
          <p:cNvSpPr/>
          <p:nvPr/>
        </p:nvSpPr>
        <p:spPr bwMode="auto">
          <a:xfrm>
            <a:off x="6974006" y="6296309"/>
            <a:ext cx="914400" cy="512064"/>
          </a:xfrm>
          <a:prstGeom prst="rect">
            <a:avLst/>
          </a:prstGeom>
          <a:solidFill>
            <a:schemeClr val="tx1"/>
          </a:solidFill>
          <a:ln w="3175">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sz="1600" b="1" dirty="0" smtClean="0">
                <a:solidFill>
                  <a:schemeClr val="bg1"/>
                </a:solidFill>
                <a:latin typeface="+mj-lt"/>
              </a:rPr>
              <a:t>LEARN </a:t>
            </a:r>
          </a:p>
          <a:p>
            <a:pPr defTabSz="914099" fontAlgn="base">
              <a:spcBef>
                <a:spcPct val="0"/>
              </a:spcBef>
              <a:spcAft>
                <a:spcPct val="0"/>
              </a:spcAft>
            </a:pPr>
            <a:r>
              <a:rPr lang="en-US" sz="1600" b="1" dirty="0" smtClean="0">
                <a:solidFill>
                  <a:schemeClr val="bg1"/>
                </a:solidFill>
                <a:latin typeface="+mj-lt"/>
              </a:rPr>
              <a:t>MORE</a:t>
            </a:r>
            <a:endParaRPr lang="en-US" sz="1600" b="1" dirty="0">
              <a:solidFill>
                <a:schemeClr val="bg1"/>
              </a:solidFill>
              <a:latin typeface="+mj-lt"/>
            </a:endParaRPr>
          </a:p>
        </p:txBody>
      </p:sp>
    </p:spTree>
    <p:extLst>
      <p:ext uri="{BB962C8B-B14F-4D97-AF65-F5344CB8AC3E}">
        <p14:creationId xmlns:p14="http://schemas.microsoft.com/office/powerpoint/2010/main" val="170753275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 Slide</a:t>
            </a:r>
            <a:endParaRPr lang="en-US" dirty="0"/>
          </a:p>
        </p:txBody>
      </p:sp>
      <p:sp>
        <p:nvSpPr>
          <p:cNvPr id="10" name="Rectangle 9"/>
          <p:cNvSpPr/>
          <p:nvPr/>
        </p:nvSpPr>
        <p:spPr bwMode="auto">
          <a:xfrm>
            <a:off x="655614" y="1460731"/>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1" name="TextBox 10"/>
          <p:cNvSpPr txBox="1"/>
          <p:nvPr/>
        </p:nvSpPr>
        <p:spPr>
          <a:xfrm>
            <a:off x="799878" y="1849441"/>
            <a:ext cx="4846320" cy="246221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Insert text here (20pt)</a:t>
            </a:r>
          </a:p>
          <a:p>
            <a:pPr marL="61912" indent="0">
              <a:lnSpc>
                <a:spcPct val="100000"/>
              </a:lnSpc>
              <a:spcBef>
                <a:spcPts val="0"/>
              </a:spcBef>
              <a:buClrTx/>
              <a:buSzTx/>
            </a:pPr>
            <a:r>
              <a:rPr lang="en-US" sz="2000" b="1" dirty="0" smtClean="0">
                <a:solidFill>
                  <a:srgbClr val="EF4423"/>
                </a:solidFill>
              </a:rPr>
              <a:t>Example:</a:t>
            </a:r>
          </a:p>
          <a:p>
            <a:pPr marL="404812" indent="-342900">
              <a:lnSpc>
                <a:spcPct val="100000"/>
              </a:lnSpc>
              <a:spcBef>
                <a:spcPts val="0"/>
              </a:spcBef>
              <a:buClrTx/>
              <a:buSzTx/>
              <a:buFont typeface="Arial" pitchFamily="34" charset="0"/>
              <a:buChar char="•"/>
            </a:pPr>
            <a:r>
              <a:rPr lang="en-US" sz="2000" b="1" dirty="0" smtClean="0">
                <a:solidFill>
                  <a:schemeClr val="tx1"/>
                </a:solidFill>
              </a:rPr>
              <a:t>Taking your application to the next level with advanced multimedia</a:t>
            </a:r>
            <a:br>
              <a:rPr lang="en-US" sz="2000" b="1" dirty="0" smtClean="0">
                <a:solidFill>
                  <a:schemeClr val="tx1"/>
                </a:solidFill>
              </a:rPr>
            </a:br>
            <a:endParaRPr lang="en-US" sz="2000" b="1" dirty="0" smtClean="0">
              <a:solidFill>
                <a:schemeClr val="tx1"/>
              </a:solidFill>
            </a:endParaRPr>
          </a:p>
          <a:p>
            <a:pPr marL="404812" indent="-342900">
              <a:lnSpc>
                <a:spcPct val="100000"/>
              </a:lnSpc>
              <a:spcBef>
                <a:spcPts val="0"/>
              </a:spcBef>
              <a:buClrTx/>
              <a:buSzTx/>
              <a:buFont typeface="Arial" pitchFamily="34" charset="0"/>
              <a:buChar char="•"/>
            </a:pPr>
            <a:r>
              <a:rPr lang="en-US" sz="2000" b="1" dirty="0" smtClean="0">
                <a:solidFill>
                  <a:schemeClr val="tx1"/>
                </a:solidFill>
              </a:rPr>
              <a:t>Using </a:t>
            </a:r>
            <a:r>
              <a:rPr lang="en-US" sz="2000" b="1" dirty="0">
                <a:solidFill>
                  <a:schemeClr val="tx1"/>
                </a:solidFill>
              </a:rPr>
              <a:t>the camera and microphone in your </a:t>
            </a:r>
            <a:r>
              <a:rPr lang="en-US" sz="2000" b="1" dirty="0" smtClean="0">
                <a:solidFill>
                  <a:schemeClr val="tx1"/>
                </a:solidFill>
              </a:rPr>
              <a:t>application</a:t>
            </a:r>
            <a:br>
              <a:rPr lang="en-US" sz="2000" b="1" dirty="0" smtClean="0">
                <a:solidFill>
                  <a:schemeClr val="tx1"/>
                </a:solidFill>
              </a:rPr>
            </a:br>
            <a:endParaRPr lang="en-US" sz="2000" b="1" dirty="0">
              <a:solidFill>
                <a:schemeClr val="tx1"/>
              </a:solidFill>
            </a:endParaRPr>
          </a:p>
        </p:txBody>
      </p:sp>
      <p:sp>
        <p:nvSpPr>
          <p:cNvPr id="12" name="TextBox 11"/>
          <p:cNvSpPr txBox="1"/>
          <p:nvPr/>
        </p:nvSpPr>
        <p:spPr>
          <a:xfrm>
            <a:off x="799878" y="1161105"/>
            <a:ext cx="4846320" cy="640080"/>
          </a:xfrm>
          <a:prstGeom prst="rect">
            <a:avLst/>
          </a:prstGeom>
          <a:solidFill>
            <a:srgbClr val="65BC46"/>
          </a:solidFill>
        </p:spPr>
        <p:txBody>
          <a:bodyPr wrap="square" rtlCol="0">
            <a:spAutoFit/>
          </a:bodyPr>
          <a:lstStyle/>
          <a:p>
            <a:r>
              <a:rPr lang="en-US" sz="2000" b="1" dirty="0" smtClean="0"/>
              <a:t>RELATED SESSIONS</a:t>
            </a:r>
            <a:endParaRPr lang="en-US" sz="2000" b="1" dirty="0"/>
          </a:p>
        </p:txBody>
      </p:sp>
      <p:sp>
        <p:nvSpPr>
          <p:cNvPr id="14" name="Rectangle 13"/>
          <p:cNvSpPr/>
          <p:nvPr/>
        </p:nvSpPr>
        <p:spPr bwMode="auto">
          <a:xfrm>
            <a:off x="6641814" y="1462657"/>
            <a:ext cx="4572000"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6" name="TextBox 15"/>
          <p:cNvSpPr txBox="1"/>
          <p:nvPr/>
        </p:nvSpPr>
        <p:spPr>
          <a:xfrm>
            <a:off x="6557478" y="1163030"/>
            <a:ext cx="4846320" cy="640080"/>
          </a:xfrm>
          <a:prstGeom prst="rect">
            <a:avLst/>
          </a:prstGeom>
          <a:solidFill>
            <a:srgbClr val="65BC46"/>
          </a:solidFill>
        </p:spPr>
        <p:txBody>
          <a:bodyPr wrap="square" rtlCol="0">
            <a:spAutoFit/>
          </a:bodyPr>
          <a:lstStyle/>
          <a:p>
            <a:r>
              <a:rPr lang="en-US" sz="2000" b="1" dirty="0" smtClean="0"/>
              <a:t>DOCUMENTATION &amp; ARTICLES</a:t>
            </a:r>
            <a:endParaRPr lang="en-US" sz="2000" b="1" dirty="0"/>
          </a:p>
        </p:txBody>
      </p:sp>
      <p:sp>
        <p:nvSpPr>
          <p:cNvPr id="18" name="Rectangle 17"/>
          <p:cNvSpPr/>
          <p:nvPr/>
        </p:nvSpPr>
        <p:spPr bwMode="auto">
          <a:xfrm>
            <a:off x="5938103" y="5977905"/>
            <a:ext cx="11073518" cy="1024128"/>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b="1" dirty="0">
              <a:gradFill>
                <a:gsLst>
                  <a:gs pos="0">
                    <a:srgbClr val="292929"/>
                  </a:gs>
                  <a:gs pos="86000">
                    <a:srgbClr val="292929"/>
                  </a:gs>
                </a:gsLst>
                <a:lin ang="5400000" scaled="0"/>
              </a:gradFill>
            </a:endParaRPr>
          </a:p>
        </p:txBody>
      </p:sp>
      <p:sp>
        <p:nvSpPr>
          <p:cNvPr id="19" name="TextBox 18"/>
          <p:cNvSpPr txBox="1"/>
          <p:nvPr/>
        </p:nvSpPr>
        <p:spPr>
          <a:xfrm>
            <a:off x="6307104" y="6439245"/>
            <a:ext cx="5820761" cy="369331"/>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lvl="0" indent="0" algn="r">
              <a:lnSpc>
                <a:spcPct val="100000"/>
              </a:lnSpc>
              <a:spcBef>
                <a:spcPts val="0"/>
              </a:spcBef>
              <a:buClrTx/>
              <a:buSzTx/>
            </a:pPr>
            <a:r>
              <a:rPr lang="en-US" b="1" dirty="0" smtClean="0">
                <a:solidFill>
                  <a:srgbClr val="FFFFFF"/>
                </a:solidFill>
                <a:latin typeface="+mj-lt"/>
              </a:rPr>
              <a:t>CONTACT: </a:t>
            </a:r>
            <a:r>
              <a:rPr lang="en-US" sz="2200" b="1" dirty="0" smtClean="0">
                <a:solidFill>
                  <a:schemeClr val="tx1"/>
                </a:solidFill>
                <a:latin typeface="+mj-lt"/>
              </a:rPr>
              <a:t>XXXX@microsoft.com </a:t>
            </a:r>
            <a:endParaRPr lang="en-US" sz="2200" b="1" dirty="0">
              <a:solidFill>
                <a:schemeClr val="tx1"/>
              </a:solidFill>
              <a:latin typeface="+mj-lt"/>
            </a:endParaRPr>
          </a:p>
        </p:txBody>
      </p:sp>
      <p:sp>
        <p:nvSpPr>
          <p:cNvPr id="22" name="TextBox 21"/>
          <p:cNvSpPr txBox="1"/>
          <p:nvPr/>
        </p:nvSpPr>
        <p:spPr>
          <a:xfrm>
            <a:off x="6557478" y="1818350"/>
            <a:ext cx="4846320" cy="2462213"/>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404812" indent="-342900">
              <a:lnSpc>
                <a:spcPct val="100000"/>
              </a:lnSpc>
              <a:spcBef>
                <a:spcPts val="0"/>
              </a:spcBef>
              <a:buClrTx/>
              <a:buSzTx/>
              <a:buFont typeface="Arial" pitchFamily="34" charset="0"/>
              <a:buChar char="•"/>
            </a:pPr>
            <a:r>
              <a:rPr lang="en-US" sz="2000" b="1" dirty="0" smtClean="0">
                <a:solidFill>
                  <a:schemeClr val="tx1"/>
                </a:solidFill>
              </a:rPr>
              <a:t>Insert text here (20pt)</a:t>
            </a:r>
          </a:p>
          <a:p>
            <a:pPr marL="61912" indent="0">
              <a:lnSpc>
                <a:spcPct val="100000"/>
              </a:lnSpc>
              <a:spcBef>
                <a:spcPts val="0"/>
              </a:spcBef>
              <a:buClrTx/>
              <a:buSzTx/>
            </a:pPr>
            <a:r>
              <a:rPr lang="en-US" sz="2000" b="1" dirty="0">
                <a:solidFill>
                  <a:srgbClr val="EF4423"/>
                </a:solidFill>
              </a:rPr>
              <a:t>Example:</a:t>
            </a:r>
          </a:p>
          <a:p>
            <a:pPr marL="404812" indent="-342900">
              <a:lnSpc>
                <a:spcPct val="100000"/>
              </a:lnSpc>
              <a:spcBef>
                <a:spcPts val="0"/>
              </a:spcBef>
              <a:buClrTx/>
              <a:buSzTx/>
              <a:buFont typeface="Arial" pitchFamily="34" charset="0"/>
              <a:buChar char="•"/>
            </a:pPr>
            <a:r>
              <a:rPr lang="en-US" sz="2000" b="1" dirty="0">
                <a:solidFill>
                  <a:schemeClr val="tx1"/>
                </a:solidFill>
              </a:rPr>
              <a:t>Requirements and recommendations for creating devices that work great with Play To</a:t>
            </a:r>
          </a:p>
          <a:p>
            <a:pPr marL="404812" indent="-342900">
              <a:lnSpc>
                <a:spcPct val="100000"/>
              </a:lnSpc>
              <a:spcBef>
                <a:spcPts val="0"/>
              </a:spcBef>
              <a:buClrTx/>
              <a:buSzTx/>
              <a:buFont typeface="Arial" pitchFamily="34" charset="0"/>
              <a:buChar char="•"/>
            </a:pPr>
            <a:endParaRPr lang="en-US" sz="2000" b="1" dirty="0">
              <a:solidFill>
                <a:schemeClr val="tx1"/>
              </a:solidFill>
            </a:endParaRPr>
          </a:p>
          <a:p>
            <a:pPr marL="404812" indent="-342900">
              <a:lnSpc>
                <a:spcPct val="100000"/>
              </a:lnSpc>
              <a:spcBef>
                <a:spcPts val="0"/>
              </a:spcBef>
              <a:buClrTx/>
              <a:buSzTx/>
              <a:buFont typeface="Arial" pitchFamily="34" charset="0"/>
              <a:buChar char="•"/>
            </a:pPr>
            <a:r>
              <a:rPr lang="en-US" sz="2000" b="1" dirty="0">
                <a:solidFill>
                  <a:schemeClr val="tx1"/>
                </a:solidFill>
              </a:rPr>
              <a:t>Writing Metro style applications that work great with Play </a:t>
            </a:r>
            <a:r>
              <a:rPr lang="en-US" sz="2000" b="1" dirty="0" smtClean="0">
                <a:solidFill>
                  <a:schemeClr val="tx1"/>
                </a:solidFill>
              </a:rPr>
              <a:t>To</a:t>
            </a:r>
            <a:endParaRPr lang="en-US" sz="2000" b="1" dirty="0">
              <a:solidFill>
                <a:schemeClr val="tx1"/>
              </a:solidFill>
            </a:endParaRPr>
          </a:p>
        </p:txBody>
      </p:sp>
    </p:spTree>
    <p:extLst>
      <p:ext uri="{BB962C8B-B14F-4D97-AF65-F5344CB8AC3E}">
        <p14:creationId xmlns:p14="http://schemas.microsoft.com/office/powerpoint/2010/main" val="36961233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6"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 don’t know which of you</a:t>
            </a:r>
            <a:endParaRPr lang="en-US" dirty="0"/>
          </a:p>
        </p:txBody>
      </p:sp>
      <p:graphicFrame>
        <p:nvGraphicFramePr>
          <p:cNvPr id="4" name="Chart 3"/>
          <p:cNvGraphicFramePr/>
          <p:nvPr>
            <p:extLst>
              <p:ext uri="{D42A27DB-BD31-4B8C-83A1-F6EECF244321}">
                <p14:modId xmlns:p14="http://schemas.microsoft.com/office/powerpoint/2010/main" val="1342429154"/>
              </p:ext>
            </p:extLst>
          </p:nvPr>
        </p:nvGraphicFramePr>
        <p:xfrm>
          <a:off x="2031471" y="1018083"/>
          <a:ext cx="8125883" cy="541725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4972050" y="2157413"/>
            <a:ext cx="614363" cy="1015663"/>
          </a:xfrm>
          <a:prstGeom prst="rect">
            <a:avLst/>
          </a:prstGeom>
          <a:noFill/>
        </p:spPr>
        <p:txBody>
          <a:bodyPr wrap="square" lIns="0" tIns="0" rIns="0" bIns="0" rtlCol="0">
            <a:spAutoFit/>
          </a:bodyPr>
          <a:lstStyle/>
          <a:p>
            <a:r>
              <a:rPr lang="en-US" sz="6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p>
        </p:txBody>
      </p:sp>
      <p:sp>
        <p:nvSpPr>
          <p:cNvPr id="5" name="TextBox 4"/>
          <p:cNvSpPr txBox="1"/>
          <p:nvPr/>
        </p:nvSpPr>
        <p:spPr>
          <a:xfrm>
            <a:off x="6965156" y="2366963"/>
            <a:ext cx="614363" cy="1015663"/>
          </a:xfrm>
          <a:prstGeom prst="rect">
            <a:avLst/>
          </a:prstGeom>
          <a:noFill/>
        </p:spPr>
        <p:txBody>
          <a:bodyPr wrap="square" lIns="0" tIns="0" rIns="0" bIns="0" rtlCol="0">
            <a:spAutoFit/>
          </a:bodyPr>
          <a:lstStyle/>
          <a:p>
            <a:r>
              <a:rPr lang="en-US" sz="6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p>
        </p:txBody>
      </p:sp>
      <p:sp>
        <p:nvSpPr>
          <p:cNvPr id="6" name="TextBox 5"/>
          <p:cNvSpPr txBox="1"/>
          <p:nvPr/>
        </p:nvSpPr>
        <p:spPr>
          <a:xfrm>
            <a:off x="5105400" y="4162426"/>
            <a:ext cx="614363" cy="1015663"/>
          </a:xfrm>
          <a:prstGeom prst="rect">
            <a:avLst/>
          </a:prstGeom>
          <a:noFill/>
        </p:spPr>
        <p:txBody>
          <a:bodyPr wrap="square" lIns="0" tIns="0" rIns="0" bIns="0" rtlCol="0">
            <a:spAutoFit/>
          </a:bodyPr>
          <a:lstStyle/>
          <a:p>
            <a:r>
              <a:rPr lang="en-US" sz="6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p>
        </p:txBody>
      </p:sp>
      <p:sp>
        <p:nvSpPr>
          <p:cNvPr id="7" name="TextBox 6"/>
          <p:cNvSpPr txBox="1"/>
          <p:nvPr/>
        </p:nvSpPr>
        <p:spPr>
          <a:xfrm>
            <a:off x="7162801" y="4033835"/>
            <a:ext cx="614363" cy="1015663"/>
          </a:xfrm>
          <a:prstGeom prst="rect">
            <a:avLst/>
          </a:prstGeom>
          <a:noFill/>
        </p:spPr>
        <p:txBody>
          <a:bodyPr wrap="square" lIns="0" tIns="0" rIns="0" bIns="0" rtlCol="0">
            <a:spAutoFit/>
          </a:bodyPr>
          <a:lstStyle/>
          <a:p>
            <a:r>
              <a:rPr lang="en-US" sz="6600" dirty="0" smtClean="0">
                <a:gradFill>
                  <a:gsLst>
                    <a:gs pos="0">
                      <a:schemeClr val="tx1"/>
                    </a:gs>
                    <a:gs pos="86000">
                      <a:schemeClr val="tx1"/>
                    </a:gs>
                  </a:gsLst>
                  <a:lin ang="5400000" scaled="0"/>
                </a:gra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8147362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column grid</a:t>
            </a:r>
            <a:endParaRPr lang="en-US" dirty="0"/>
          </a:p>
        </p:txBody>
      </p:sp>
      <p:sp>
        <p:nvSpPr>
          <p:cNvPr id="21" name="Rectangle 20"/>
          <p:cNvSpPr/>
          <p:nvPr/>
        </p:nvSpPr>
        <p:spPr>
          <a:xfrm>
            <a:off x="328806" y="1576552"/>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cxnSp>
        <p:nvCxnSpPr>
          <p:cNvPr id="25" name="Straight Connector 24"/>
          <p:cNvCxnSpPr/>
          <p:nvPr/>
        </p:nvCxnSpPr>
        <p:spPr>
          <a:xfrm>
            <a:off x="0" y="3429000"/>
            <a:ext cx="12161838" cy="0"/>
          </a:xfrm>
          <a:prstGeom prst="line">
            <a:avLst/>
          </a:prstGeom>
          <a:noFill/>
          <a:ln w="9525" cap="flat" cmpd="sng" algn="ctr">
            <a:solidFill>
              <a:schemeClr val="accent4"/>
            </a:solidFill>
            <a:prstDash val="solid"/>
          </a:ln>
          <a:effectLst/>
        </p:spPr>
      </p:cxnSp>
      <p:cxnSp>
        <p:nvCxnSpPr>
          <p:cNvPr id="29" name="Straight Connector 28"/>
          <p:cNvCxnSpPr/>
          <p:nvPr/>
        </p:nvCxnSpPr>
        <p:spPr>
          <a:xfrm rot="5400000">
            <a:off x="2655888" y="3429000"/>
            <a:ext cx="6858000" cy="0"/>
          </a:xfrm>
          <a:prstGeom prst="line">
            <a:avLst/>
          </a:prstGeom>
          <a:noFill/>
          <a:ln w="9525" cap="flat" cmpd="sng" algn="ctr">
            <a:solidFill>
              <a:schemeClr val="accent4"/>
            </a:solidFill>
            <a:prstDash val="solid"/>
          </a:ln>
          <a:effectLst/>
        </p:spPr>
      </p:cxnSp>
      <p:sp>
        <p:nvSpPr>
          <p:cNvPr id="32" name="Rectangle 31"/>
          <p:cNvSpPr/>
          <p:nvPr/>
        </p:nvSpPr>
        <p:spPr>
          <a:xfrm>
            <a:off x="4282651" y="1582399"/>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34" name="Rectangle 33"/>
          <p:cNvSpPr/>
          <p:nvPr/>
        </p:nvSpPr>
        <p:spPr>
          <a:xfrm>
            <a:off x="8238654" y="1581472"/>
            <a:ext cx="3657600" cy="36576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41" name="TextBox 40"/>
          <p:cNvSpPr txBox="1"/>
          <p:nvPr/>
        </p:nvSpPr>
        <p:spPr>
          <a:xfrm>
            <a:off x="1824093" y="2951274"/>
            <a:ext cx="820738"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4 x 4</a:t>
            </a:r>
          </a:p>
        </p:txBody>
      </p:sp>
      <p:sp>
        <p:nvSpPr>
          <p:cNvPr id="42" name="TextBox 41"/>
          <p:cNvSpPr txBox="1"/>
          <p:nvPr/>
        </p:nvSpPr>
        <p:spPr>
          <a:xfrm>
            <a:off x="5766729" y="2956194"/>
            <a:ext cx="820738"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4 x 4</a:t>
            </a:r>
          </a:p>
        </p:txBody>
      </p:sp>
      <p:sp>
        <p:nvSpPr>
          <p:cNvPr id="43" name="TextBox 42"/>
          <p:cNvSpPr txBox="1"/>
          <p:nvPr/>
        </p:nvSpPr>
        <p:spPr>
          <a:xfrm>
            <a:off x="9615957" y="2956194"/>
            <a:ext cx="820738"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4 x 4</a:t>
            </a:r>
          </a:p>
        </p:txBody>
      </p:sp>
      <p:sp>
        <p:nvSpPr>
          <p:cNvPr id="44" name="Text Placeholder 3"/>
          <p:cNvSpPr txBox="1">
            <a:spLocks/>
          </p:cNvSpPr>
          <p:nvPr/>
        </p:nvSpPr>
        <p:spPr>
          <a:xfrm>
            <a:off x="8391822" y="88488"/>
            <a:ext cx="4168212" cy="664797"/>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smtClean="0"/>
              <a:t>The grid system helps keep content aligned across slides</a:t>
            </a:r>
            <a:endParaRPr lang="en-US" sz="2400" dirty="0"/>
          </a:p>
        </p:txBody>
      </p:sp>
      <p:cxnSp>
        <p:nvCxnSpPr>
          <p:cNvPr id="47" name="Straight Connector 46"/>
          <p:cNvCxnSpPr/>
          <p:nvPr/>
        </p:nvCxnSpPr>
        <p:spPr>
          <a:xfrm>
            <a:off x="-14748" y="4577612"/>
            <a:ext cx="12161838" cy="0"/>
          </a:xfrm>
          <a:prstGeom prst="line">
            <a:avLst/>
          </a:prstGeom>
          <a:noFill/>
          <a:ln w="9525" cap="flat" cmpd="sng" algn="ctr">
            <a:solidFill>
              <a:srgbClr val="00B9F2">
                <a:shade val="95000"/>
                <a:satMod val="105000"/>
              </a:srgbClr>
            </a:solidFill>
            <a:prstDash val="solid"/>
          </a:ln>
          <a:effectLst/>
        </p:spPr>
      </p:cxnSp>
    </p:spTree>
    <p:extLst>
      <p:ext uri="{BB962C8B-B14F-4D97-AF65-F5344CB8AC3E}">
        <p14:creationId xmlns:p14="http://schemas.microsoft.com/office/powerpoint/2010/main" val="2620396583"/>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072" y="228600"/>
            <a:ext cx="11149013" cy="609398"/>
          </a:xfrm>
        </p:spPr>
        <p:txBody>
          <a:bodyPr/>
          <a:lstStyle/>
          <a:p>
            <a:r>
              <a:rPr lang="en-US" dirty="0" smtClean="0"/>
              <a:t>Two column grid</a:t>
            </a:r>
            <a:endParaRPr lang="en-US" dirty="0"/>
          </a:p>
        </p:txBody>
      </p:sp>
      <p:sp>
        <p:nvSpPr>
          <p:cNvPr id="4" name="Text Placeholder 3"/>
          <p:cNvSpPr>
            <a:spLocks noGrp="1"/>
          </p:cNvSpPr>
          <p:nvPr>
            <p:ph type="body" sz="quarter" idx="4294967295"/>
          </p:nvPr>
        </p:nvSpPr>
        <p:spPr>
          <a:xfrm>
            <a:off x="8391822" y="88488"/>
            <a:ext cx="4168212" cy="664797"/>
          </a:xfrm>
        </p:spPr>
        <p:txBody>
          <a:bodyPr/>
          <a:lstStyle/>
          <a:p>
            <a:pPr marL="0" indent="0">
              <a:buNone/>
            </a:pPr>
            <a:r>
              <a:rPr lang="en-US" sz="2400" dirty="0" smtClean="0"/>
              <a:t>The grid system helps keep content aligned across slides</a:t>
            </a:r>
            <a:endParaRPr lang="en-US" sz="2400" dirty="0"/>
          </a:p>
        </p:txBody>
      </p:sp>
      <p:sp>
        <p:nvSpPr>
          <p:cNvPr id="21" name="Rectangle 20"/>
          <p:cNvSpPr/>
          <p:nvPr/>
        </p:nvSpPr>
        <p:spPr>
          <a:xfrm>
            <a:off x="789751" y="1156076"/>
            <a:ext cx="4846320" cy="484632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cxnSp>
        <p:nvCxnSpPr>
          <p:cNvPr id="22" name="Straight Connector 21"/>
          <p:cNvCxnSpPr/>
          <p:nvPr/>
        </p:nvCxnSpPr>
        <p:spPr>
          <a:xfrm rot="5400000">
            <a:off x="-2653997" y="3429000"/>
            <a:ext cx="6858000" cy="0"/>
          </a:xfrm>
          <a:prstGeom prst="line">
            <a:avLst/>
          </a:prstGeom>
          <a:noFill/>
          <a:ln w="9525" cap="flat" cmpd="sng" algn="ctr">
            <a:solidFill>
              <a:srgbClr val="00B9F2">
                <a:shade val="95000"/>
                <a:satMod val="105000"/>
              </a:srgbClr>
            </a:solidFill>
            <a:prstDash val="solid"/>
          </a:ln>
          <a:effectLst/>
        </p:spPr>
      </p:cxnSp>
      <p:cxnSp>
        <p:nvCxnSpPr>
          <p:cNvPr id="23" name="Straight Connector 22"/>
          <p:cNvCxnSpPr/>
          <p:nvPr/>
        </p:nvCxnSpPr>
        <p:spPr>
          <a:xfrm rot="5400000">
            <a:off x="2210720" y="3429000"/>
            <a:ext cx="6858000" cy="0"/>
          </a:xfrm>
          <a:prstGeom prst="line">
            <a:avLst/>
          </a:prstGeom>
          <a:noFill/>
          <a:ln w="9525" cap="flat" cmpd="sng" algn="ctr">
            <a:solidFill>
              <a:srgbClr val="00B9F2">
                <a:shade val="95000"/>
                <a:satMod val="105000"/>
              </a:srgbClr>
            </a:solidFill>
            <a:prstDash val="solid"/>
          </a:ln>
          <a:effectLst/>
        </p:spPr>
      </p:cxnSp>
      <p:cxnSp>
        <p:nvCxnSpPr>
          <p:cNvPr id="24" name="Straight Connector 23"/>
          <p:cNvCxnSpPr/>
          <p:nvPr/>
        </p:nvCxnSpPr>
        <p:spPr>
          <a:xfrm>
            <a:off x="-14748" y="1141328"/>
            <a:ext cx="12161838" cy="0"/>
          </a:xfrm>
          <a:prstGeom prst="line">
            <a:avLst/>
          </a:prstGeom>
          <a:noFill/>
          <a:ln w="9525" cap="flat" cmpd="sng" algn="ctr">
            <a:solidFill>
              <a:srgbClr val="00B9F2">
                <a:shade val="95000"/>
                <a:satMod val="105000"/>
              </a:srgbClr>
            </a:solidFill>
            <a:prstDash val="solid"/>
          </a:ln>
          <a:effectLst/>
        </p:spPr>
      </p:cxnSp>
      <p:cxnSp>
        <p:nvCxnSpPr>
          <p:cNvPr id="25" name="Straight Connector 24"/>
          <p:cNvCxnSpPr/>
          <p:nvPr/>
        </p:nvCxnSpPr>
        <p:spPr>
          <a:xfrm>
            <a:off x="0" y="3429000"/>
            <a:ext cx="12161838" cy="0"/>
          </a:xfrm>
          <a:prstGeom prst="line">
            <a:avLst/>
          </a:prstGeom>
          <a:noFill/>
          <a:ln w="9525" cap="flat" cmpd="sng" algn="ctr">
            <a:solidFill>
              <a:schemeClr val="accent4"/>
            </a:solidFill>
            <a:prstDash val="solid"/>
          </a:ln>
          <a:effectLst/>
        </p:spPr>
      </p:cxnSp>
      <p:cxnSp>
        <p:nvCxnSpPr>
          <p:cNvPr id="26" name="Straight Connector 25"/>
          <p:cNvCxnSpPr/>
          <p:nvPr/>
        </p:nvCxnSpPr>
        <p:spPr>
          <a:xfrm>
            <a:off x="0" y="5999417"/>
            <a:ext cx="12161838" cy="0"/>
          </a:xfrm>
          <a:prstGeom prst="line">
            <a:avLst/>
          </a:prstGeom>
          <a:noFill/>
          <a:ln w="9525" cap="flat" cmpd="sng" algn="ctr">
            <a:solidFill>
              <a:srgbClr val="00B9F2">
                <a:shade val="95000"/>
                <a:satMod val="105000"/>
              </a:srgbClr>
            </a:solidFill>
            <a:prstDash val="solid"/>
          </a:ln>
          <a:effectLst/>
        </p:spPr>
      </p:cxnSp>
      <p:sp>
        <p:nvSpPr>
          <p:cNvPr id="27" name="Rectangle 26"/>
          <p:cNvSpPr/>
          <p:nvPr/>
        </p:nvSpPr>
        <p:spPr>
          <a:xfrm>
            <a:off x="6547614" y="1156076"/>
            <a:ext cx="4846320" cy="484632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cxnSp>
        <p:nvCxnSpPr>
          <p:cNvPr id="28" name="Straight Connector 27"/>
          <p:cNvCxnSpPr/>
          <p:nvPr/>
        </p:nvCxnSpPr>
        <p:spPr>
          <a:xfrm rot="5400000">
            <a:off x="3103866" y="3429000"/>
            <a:ext cx="6858000" cy="0"/>
          </a:xfrm>
          <a:prstGeom prst="line">
            <a:avLst/>
          </a:prstGeom>
          <a:noFill/>
          <a:ln w="9525" cap="flat" cmpd="sng" algn="ctr">
            <a:solidFill>
              <a:srgbClr val="00B9F2">
                <a:shade val="95000"/>
                <a:satMod val="105000"/>
              </a:srgbClr>
            </a:solidFill>
            <a:prstDash val="solid"/>
          </a:ln>
          <a:effectLst/>
        </p:spPr>
      </p:cxnSp>
      <p:cxnSp>
        <p:nvCxnSpPr>
          <p:cNvPr id="29" name="Straight Connector 28"/>
          <p:cNvCxnSpPr/>
          <p:nvPr/>
        </p:nvCxnSpPr>
        <p:spPr>
          <a:xfrm rot="5400000">
            <a:off x="2655888" y="3429000"/>
            <a:ext cx="6858000" cy="0"/>
          </a:xfrm>
          <a:prstGeom prst="line">
            <a:avLst/>
          </a:prstGeom>
          <a:noFill/>
          <a:ln w="9525" cap="flat" cmpd="sng" algn="ctr">
            <a:solidFill>
              <a:schemeClr val="accent4"/>
            </a:solidFill>
            <a:prstDash val="solid"/>
          </a:ln>
          <a:effectLst/>
        </p:spPr>
      </p:cxnSp>
      <p:sp>
        <p:nvSpPr>
          <p:cNvPr id="3" name="TextBox 2"/>
          <p:cNvSpPr txBox="1"/>
          <p:nvPr/>
        </p:nvSpPr>
        <p:spPr>
          <a:xfrm>
            <a:off x="2390023" y="3480592"/>
            <a:ext cx="148438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5.3 X 5.3</a:t>
            </a:r>
          </a:p>
        </p:txBody>
      </p:sp>
      <p:sp>
        <p:nvSpPr>
          <p:cNvPr id="20" name="TextBox 19"/>
          <p:cNvSpPr txBox="1"/>
          <p:nvPr/>
        </p:nvSpPr>
        <p:spPr>
          <a:xfrm>
            <a:off x="8353135" y="3436348"/>
            <a:ext cx="1484381"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5.3 X 5.3</a:t>
            </a:r>
          </a:p>
        </p:txBody>
      </p:sp>
    </p:spTree>
    <p:extLst>
      <p:ext uri="{BB962C8B-B14F-4D97-AF65-F5344CB8AC3E}">
        <p14:creationId xmlns:p14="http://schemas.microsoft.com/office/powerpoint/2010/main" val="66821673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rot="5400000">
            <a:off x="4334487" y="3417008"/>
            <a:ext cx="6858000" cy="0"/>
          </a:xfrm>
          <a:prstGeom prst="line">
            <a:avLst/>
          </a:prstGeom>
          <a:noFill/>
          <a:ln w="9525" cap="flat" cmpd="sng" algn="ctr">
            <a:solidFill>
              <a:srgbClr val="00B9F2">
                <a:shade val="95000"/>
                <a:satMod val="105000"/>
              </a:srgbClr>
            </a:solidFill>
            <a:prstDash val="solid"/>
          </a:ln>
          <a:effectLst/>
        </p:spPr>
      </p:cxnSp>
      <p:sp>
        <p:nvSpPr>
          <p:cNvPr id="2" name="Title 1"/>
          <p:cNvSpPr>
            <a:spLocks noGrp="1"/>
          </p:cNvSpPr>
          <p:nvPr>
            <p:ph type="title"/>
          </p:nvPr>
        </p:nvSpPr>
        <p:spPr>
          <a:xfrm>
            <a:off x="814072" y="228600"/>
            <a:ext cx="11149013" cy="609398"/>
          </a:xfrm>
        </p:spPr>
        <p:txBody>
          <a:bodyPr/>
          <a:lstStyle/>
          <a:p>
            <a:r>
              <a:rPr lang="en-US" dirty="0" smtClean="0"/>
              <a:t>One column grid for Statement slides</a:t>
            </a:r>
            <a:endParaRPr lang="en-US" dirty="0"/>
          </a:p>
        </p:txBody>
      </p:sp>
      <p:sp>
        <p:nvSpPr>
          <p:cNvPr id="21" name="Rectangle 20"/>
          <p:cNvSpPr/>
          <p:nvPr/>
        </p:nvSpPr>
        <p:spPr>
          <a:xfrm>
            <a:off x="347312" y="1038092"/>
            <a:ext cx="7406640" cy="5486400"/>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cxnSp>
        <p:nvCxnSpPr>
          <p:cNvPr id="22" name="Straight Connector 21"/>
          <p:cNvCxnSpPr/>
          <p:nvPr/>
        </p:nvCxnSpPr>
        <p:spPr>
          <a:xfrm rot="5400000">
            <a:off x="-3096437" y="3429000"/>
            <a:ext cx="6858000" cy="0"/>
          </a:xfrm>
          <a:prstGeom prst="line">
            <a:avLst/>
          </a:prstGeom>
          <a:noFill/>
          <a:ln w="9525" cap="flat" cmpd="sng" algn="ctr">
            <a:solidFill>
              <a:srgbClr val="00B9F2">
                <a:shade val="95000"/>
                <a:satMod val="105000"/>
              </a:srgbClr>
            </a:solidFill>
            <a:prstDash val="solid"/>
          </a:ln>
          <a:effectLst/>
        </p:spPr>
      </p:cxnSp>
      <p:cxnSp>
        <p:nvCxnSpPr>
          <p:cNvPr id="24" name="Straight Connector 23"/>
          <p:cNvCxnSpPr/>
          <p:nvPr/>
        </p:nvCxnSpPr>
        <p:spPr>
          <a:xfrm>
            <a:off x="-14748" y="1023344"/>
            <a:ext cx="12161838" cy="0"/>
          </a:xfrm>
          <a:prstGeom prst="line">
            <a:avLst/>
          </a:prstGeom>
          <a:noFill/>
          <a:ln w="9525" cap="flat" cmpd="sng" algn="ctr">
            <a:solidFill>
              <a:srgbClr val="00B9F2">
                <a:shade val="95000"/>
                <a:satMod val="105000"/>
              </a:srgbClr>
            </a:solidFill>
            <a:prstDash val="solid"/>
          </a:ln>
          <a:effectLst/>
        </p:spPr>
      </p:cxnSp>
      <p:cxnSp>
        <p:nvCxnSpPr>
          <p:cNvPr id="26" name="Straight Connector 25"/>
          <p:cNvCxnSpPr/>
          <p:nvPr/>
        </p:nvCxnSpPr>
        <p:spPr>
          <a:xfrm>
            <a:off x="0" y="6515610"/>
            <a:ext cx="12161838" cy="0"/>
          </a:xfrm>
          <a:prstGeom prst="line">
            <a:avLst/>
          </a:prstGeom>
          <a:noFill/>
          <a:ln w="9525" cap="flat" cmpd="sng" algn="ctr">
            <a:solidFill>
              <a:srgbClr val="00B9F2">
                <a:shade val="95000"/>
                <a:satMod val="105000"/>
              </a:srgbClr>
            </a:solidFill>
            <a:prstDash val="solid"/>
          </a:ln>
          <a:effectLst/>
        </p:spPr>
      </p:cxnSp>
      <p:sp>
        <p:nvSpPr>
          <p:cNvPr id="15" name="TextBox 14"/>
          <p:cNvSpPr txBox="1"/>
          <p:nvPr/>
        </p:nvSpPr>
        <p:spPr>
          <a:xfrm>
            <a:off x="3640263" y="3535070"/>
            <a:ext cx="1123706" cy="492443"/>
          </a:xfrm>
          <a:prstGeom prst="rect">
            <a:avLst/>
          </a:prstGeom>
          <a:noFill/>
        </p:spPr>
        <p:txBody>
          <a:bodyPr wrap="none" lIns="0" tIns="0" rIns="0" bIns="0" rtlCol="0">
            <a:spAutoFit/>
          </a:bodyPr>
          <a:lstStyle/>
          <a:p>
            <a:r>
              <a:rPr lang="en-US" sz="3200" dirty="0" smtClean="0">
                <a:gradFill>
                  <a:gsLst>
                    <a:gs pos="0">
                      <a:schemeClr val="tx1"/>
                    </a:gs>
                    <a:gs pos="86000">
                      <a:schemeClr val="tx1"/>
                    </a:gs>
                  </a:gsLst>
                  <a:lin ang="5400000" scaled="0"/>
                </a:gradFill>
              </a:rPr>
              <a:t>6 x 8.1</a:t>
            </a:r>
          </a:p>
        </p:txBody>
      </p:sp>
    </p:spTree>
    <p:extLst>
      <p:ext uri="{BB962C8B-B14F-4D97-AF65-F5344CB8AC3E}">
        <p14:creationId xmlns:p14="http://schemas.microsoft.com/office/powerpoint/2010/main" val="93375515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969496"/>
          </a:xfrm>
        </p:spPr>
        <p:txBody>
          <a:bodyPr/>
          <a:lstStyle/>
          <a:p>
            <a:r>
              <a:rPr lang="en-US" dirty="0" smtClean="0"/>
              <a:t>Icons for representing concepts</a:t>
            </a:r>
            <a:br>
              <a:rPr lang="en-US" dirty="0" smtClean="0"/>
            </a:br>
            <a:r>
              <a:rPr lang="en-US" sz="2600" dirty="0" smtClean="0"/>
              <a:t>To request new icons please contact </a:t>
            </a:r>
            <a:r>
              <a:rPr lang="en-US" sz="2600" dirty="0" err="1" smtClean="0">
                <a:solidFill>
                  <a:srgbClr val="65BC46"/>
                </a:solidFill>
                <a:hlinkClick r:id="rId3"/>
              </a:rPr>
              <a:t>buildspeaksupport</a:t>
            </a:r>
            <a:r>
              <a:rPr lang="en-US" sz="2600" dirty="0" smtClean="0">
                <a:solidFill>
                  <a:srgbClr val="65BC46"/>
                </a:solidFill>
                <a:hlinkClick r:id="rId3"/>
              </a:rPr>
              <a:t> </a:t>
            </a:r>
            <a:r>
              <a:rPr lang="en-US" sz="2600" dirty="0" smtClean="0"/>
              <a:t>alias by August 19</a:t>
            </a:r>
            <a:r>
              <a:rPr lang="en-US" sz="2600" baseline="30000" dirty="0" smtClean="0"/>
              <a:t>th</a:t>
            </a:r>
            <a:r>
              <a:rPr lang="en-US" sz="2600" dirty="0" smtClean="0"/>
              <a:t> </a:t>
            </a:r>
            <a:endParaRPr lang="en-US" sz="2600" dirty="0"/>
          </a:p>
        </p:txBody>
      </p:sp>
      <p:sp>
        <p:nvSpPr>
          <p:cNvPr id="22" name="Camera Photo Icon"/>
          <p:cNvSpPr>
            <a:spLocks noEditPoints="1"/>
          </p:cNvSpPr>
          <p:nvPr/>
        </p:nvSpPr>
        <p:spPr bwMode="auto">
          <a:xfrm>
            <a:off x="4175730" y="1911211"/>
            <a:ext cx="1010673" cy="809625"/>
          </a:xfrm>
          <a:custGeom>
            <a:avLst/>
            <a:gdLst>
              <a:gd name="T0" fmla="*/ 109 w 157"/>
              <a:gd name="T1" fmla="*/ 77 h 126"/>
              <a:gd name="T2" fmla="*/ 78 w 157"/>
              <a:gd name="T3" fmla="*/ 47 h 126"/>
              <a:gd name="T4" fmla="*/ 48 w 157"/>
              <a:gd name="T5" fmla="*/ 77 h 126"/>
              <a:gd name="T6" fmla="*/ 78 w 157"/>
              <a:gd name="T7" fmla="*/ 108 h 126"/>
              <a:gd name="T8" fmla="*/ 109 w 157"/>
              <a:gd name="T9" fmla="*/ 77 h 126"/>
              <a:gd name="T10" fmla="*/ 32 w 157"/>
              <a:gd name="T11" fmla="*/ 44 h 126"/>
              <a:gd name="T12" fmla="*/ 26 w 157"/>
              <a:gd name="T13" fmla="*/ 38 h 126"/>
              <a:gd name="T14" fmla="*/ 19 w 157"/>
              <a:gd name="T15" fmla="*/ 44 h 126"/>
              <a:gd name="T16" fmla="*/ 26 w 157"/>
              <a:gd name="T17" fmla="*/ 51 h 126"/>
              <a:gd name="T18" fmla="*/ 32 w 157"/>
              <a:gd name="T19" fmla="*/ 44 h 126"/>
              <a:gd name="T20" fmla="*/ 157 w 157"/>
              <a:gd name="T21" fmla="*/ 40 h 126"/>
              <a:gd name="T22" fmla="*/ 157 w 157"/>
              <a:gd name="T23" fmla="*/ 106 h 126"/>
              <a:gd name="T24" fmla="*/ 138 w 157"/>
              <a:gd name="T25" fmla="*/ 126 h 126"/>
              <a:gd name="T26" fmla="*/ 19 w 157"/>
              <a:gd name="T27" fmla="*/ 126 h 126"/>
              <a:gd name="T28" fmla="*/ 0 w 157"/>
              <a:gd name="T29" fmla="*/ 106 h 126"/>
              <a:gd name="T30" fmla="*/ 0 w 157"/>
              <a:gd name="T31" fmla="*/ 40 h 126"/>
              <a:gd name="T32" fmla="*/ 19 w 157"/>
              <a:gd name="T33" fmla="*/ 20 h 126"/>
              <a:gd name="T34" fmla="*/ 47 w 157"/>
              <a:gd name="T35" fmla="*/ 20 h 126"/>
              <a:gd name="T36" fmla="*/ 50 w 157"/>
              <a:gd name="T37" fmla="*/ 11 h 126"/>
              <a:gd name="T38" fmla="*/ 65 w 157"/>
              <a:gd name="T39" fmla="*/ 0 h 126"/>
              <a:gd name="T40" fmla="*/ 92 w 157"/>
              <a:gd name="T41" fmla="*/ 0 h 126"/>
              <a:gd name="T42" fmla="*/ 107 w 157"/>
              <a:gd name="T43" fmla="*/ 11 h 126"/>
              <a:gd name="T44" fmla="*/ 110 w 157"/>
              <a:gd name="T45" fmla="*/ 20 h 126"/>
              <a:gd name="T46" fmla="*/ 138 w 157"/>
              <a:gd name="T47" fmla="*/ 20 h 126"/>
              <a:gd name="T48" fmla="*/ 157 w 157"/>
              <a:gd name="T49" fmla="*/ 40 h 126"/>
              <a:gd name="T50" fmla="*/ 98 w 157"/>
              <a:gd name="T51" fmla="*/ 77 h 126"/>
              <a:gd name="T52" fmla="*/ 78 w 157"/>
              <a:gd name="T53" fmla="*/ 97 h 126"/>
              <a:gd name="T54" fmla="*/ 59 w 157"/>
              <a:gd name="T55" fmla="*/ 77 h 126"/>
              <a:gd name="T56" fmla="*/ 78 w 157"/>
              <a:gd name="T57" fmla="*/ 58 h 126"/>
              <a:gd name="T58" fmla="*/ 98 w 157"/>
              <a:gd name="T59" fmla="*/ 77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126">
                <a:moveTo>
                  <a:pt x="109" y="77"/>
                </a:moveTo>
                <a:cubicBezTo>
                  <a:pt x="109" y="61"/>
                  <a:pt x="95" y="47"/>
                  <a:pt x="78" y="47"/>
                </a:cubicBezTo>
                <a:cubicBezTo>
                  <a:pt x="61" y="47"/>
                  <a:pt x="48" y="61"/>
                  <a:pt x="48" y="77"/>
                </a:cubicBezTo>
                <a:cubicBezTo>
                  <a:pt x="48" y="94"/>
                  <a:pt x="61" y="108"/>
                  <a:pt x="78" y="108"/>
                </a:cubicBezTo>
                <a:cubicBezTo>
                  <a:pt x="95" y="108"/>
                  <a:pt x="109" y="94"/>
                  <a:pt x="109" y="77"/>
                </a:cubicBezTo>
                <a:moveTo>
                  <a:pt x="32" y="44"/>
                </a:moveTo>
                <a:cubicBezTo>
                  <a:pt x="32" y="41"/>
                  <a:pt x="29" y="38"/>
                  <a:pt x="26" y="38"/>
                </a:cubicBezTo>
                <a:cubicBezTo>
                  <a:pt x="22" y="38"/>
                  <a:pt x="19" y="41"/>
                  <a:pt x="19" y="44"/>
                </a:cubicBezTo>
                <a:cubicBezTo>
                  <a:pt x="19" y="48"/>
                  <a:pt x="22" y="51"/>
                  <a:pt x="26" y="51"/>
                </a:cubicBezTo>
                <a:cubicBezTo>
                  <a:pt x="29" y="51"/>
                  <a:pt x="32" y="48"/>
                  <a:pt x="32" y="44"/>
                </a:cubicBezTo>
                <a:moveTo>
                  <a:pt x="157" y="40"/>
                </a:moveTo>
                <a:cubicBezTo>
                  <a:pt x="157" y="106"/>
                  <a:pt x="157" y="106"/>
                  <a:pt x="157" y="106"/>
                </a:cubicBezTo>
                <a:cubicBezTo>
                  <a:pt x="157" y="117"/>
                  <a:pt x="148" y="126"/>
                  <a:pt x="138" y="126"/>
                </a:cubicBezTo>
                <a:cubicBezTo>
                  <a:pt x="19" y="126"/>
                  <a:pt x="19" y="126"/>
                  <a:pt x="19" y="126"/>
                </a:cubicBezTo>
                <a:cubicBezTo>
                  <a:pt x="8" y="126"/>
                  <a:pt x="0" y="117"/>
                  <a:pt x="0" y="106"/>
                </a:cubicBezTo>
                <a:cubicBezTo>
                  <a:pt x="0" y="40"/>
                  <a:pt x="0" y="40"/>
                  <a:pt x="0" y="40"/>
                </a:cubicBezTo>
                <a:cubicBezTo>
                  <a:pt x="0" y="29"/>
                  <a:pt x="8" y="20"/>
                  <a:pt x="19" y="20"/>
                </a:cubicBezTo>
                <a:cubicBezTo>
                  <a:pt x="47" y="20"/>
                  <a:pt x="47" y="20"/>
                  <a:pt x="47" y="20"/>
                </a:cubicBezTo>
                <a:cubicBezTo>
                  <a:pt x="50" y="11"/>
                  <a:pt x="50" y="11"/>
                  <a:pt x="50" y="11"/>
                </a:cubicBezTo>
                <a:cubicBezTo>
                  <a:pt x="52" y="5"/>
                  <a:pt x="58" y="0"/>
                  <a:pt x="65" y="0"/>
                </a:cubicBezTo>
                <a:cubicBezTo>
                  <a:pt x="92" y="0"/>
                  <a:pt x="92" y="0"/>
                  <a:pt x="92" y="0"/>
                </a:cubicBezTo>
                <a:cubicBezTo>
                  <a:pt x="98" y="0"/>
                  <a:pt x="105" y="5"/>
                  <a:pt x="107" y="11"/>
                </a:cubicBezTo>
                <a:cubicBezTo>
                  <a:pt x="110" y="20"/>
                  <a:pt x="110" y="20"/>
                  <a:pt x="110" y="20"/>
                </a:cubicBezTo>
                <a:cubicBezTo>
                  <a:pt x="138" y="20"/>
                  <a:pt x="138" y="20"/>
                  <a:pt x="138" y="20"/>
                </a:cubicBezTo>
                <a:cubicBezTo>
                  <a:pt x="148" y="20"/>
                  <a:pt x="157" y="29"/>
                  <a:pt x="157" y="40"/>
                </a:cubicBezTo>
                <a:moveTo>
                  <a:pt x="98" y="77"/>
                </a:moveTo>
                <a:cubicBezTo>
                  <a:pt x="98" y="88"/>
                  <a:pt x="89" y="97"/>
                  <a:pt x="78" y="97"/>
                </a:cubicBezTo>
                <a:cubicBezTo>
                  <a:pt x="67" y="97"/>
                  <a:pt x="59" y="88"/>
                  <a:pt x="59" y="77"/>
                </a:cubicBezTo>
                <a:cubicBezTo>
                  <a:pt x="59" y="67"/>
                  <a:pt x="67" y="58"/>
                  <a:pt x="78" y="58"/>
                </a:cubicBezTo>
                <a:cubicBezTo>
                  <a:pt x="89" y="58"/>
                  <a:pt x="98" y="67"/>
                  <a:pt x="98" y="77"/>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23" name="Camera Video Icon"/>
          <p:cNvSpPr>
            <a:spLocks noEditPoints="1"/>
          </p:cNvSpPr>
          <p:nvPr/>
        </p:nvSpPr>
        <p:spPr bwMode="auto">
          <a:xfrm>
            <a:off x="5925247" y="1911210"/>
            <a:ext cx="1033367" cy="809625"/>
          </a:xfrm>
          <a:custGeom>
            <a:avLst/>
            <a:gdLst>
              <a:gd name="T0" fmla="*/ 56 w 190"/>
              <a:gd name="T1" fmla="*/ 55 h 149"/>
              <a:gd name="T2" fmla="*/ 83 w 190"/>
              <a:gd name="T3" fmla="*/ 28 h 149"/>
              <a:gd name="T4" fmla="*/ 56 w 190"/>
              <a:gd name="T5" fmla="*/ 0 h 149"/>
              <a:gd name="T6" fmla="*/ 28 w 190"/>
              <a:gd name="T7" fmla="*/ 28 h 149"/>
              <a:gd name="T8" fmla="*/ 56 w 190"/>
              <a:gd name="T9" fmla="*/ 55 h 149"/>
              <a:gd name="T10" fmla="*/ 115 w 190"/>
              <a:gd name="T11" fmla="*/ 55 h 149"/>
              <a:gd name="T12" fmla="*/ 142 w 190"/>
              <a:gd name="T13" fmla="*/ 28 h 149"/>
              <a:gd name="T14" fmla="*/ 115 w 190"/>
              <a:gd name="T15" fmla="*/ 0 h 149"/>
              <a:gd name="T16" fmla="*/ 87 w 190"/>
              <a:gd name="T17" fmla="*/ 28 h 149"/>
              <a:gd name="T18" fmla="*/ 115 w 190"/>
              <a:gd name="T19" fmla="*/ 55 h 149"/>
              <a:gd name="T20" fmla="*/ 7 w 190"/>
              <a:gd name="T21" fmla="*/ 62 h 149"/>
              <a:gd name="T22" fmla="*/ 0 w 190"/>
              <a:gd name="T23" fmla="*/ 69 h 149"/>
              <a:gd name="T24" fmla="*/ 0 w 190"/>
              <a:gd name="T25" fmla="*/ 95 h 149"/>
              <a:gd name="T26" fmla="*/ 7 w 190"/>
              <a:gd name="T27" fmla="*/ 102 h 149"/>
              <a:gd name="T28" fmla="*/ 13 w 190"/>
              <a:gd name="T29" fmla="*/ 95 h 149"/>
              <a:gd name="T30" fmla="*/ 13 w 190"/>
              <a:gd name="T31" fmla="*/ 69 h 149"/>
              <a:gd name="T32" fmla="*/ 7 w 190"/>
              <a:gd name="T33" fmla="*/ 62 h 149"/>
              <a:gd name="T34" fmla="*/ 190 w 190"/>
              <a:gd name="T35" fmla="*/ 58 h 149"/>
              <a:gd name="T36" fmla="*/ 190 w 190"/>
              <a:gd name="T37" fmla="*/ 141 h 149"/>
              <a:gd name="T38" fmla="*/ 184 w 190"/>
              <a:gd name="T39" fmla="*/ 144 h 149"/>
              <a:gd name="T40" fmla="*/ 165 w 190"/>
              <a:gd name="T41" fmla="*/ 127 h 149"/>
              <a:gd name="T42" fmla="*/ 162 w 190"/>
              <a:gd name="T43" fmla="*/ 123 h 149"/>
              <a:gd name="T44" fmla="*/ 153 w 190"/>
              <a:gd name="T45" fmla="*/ 123 h 149"/>
              <a:gd name="T46" fmla="*/ 153 w 190"/>
              <a:gd name="T47" fmla="*/ 140 h 149"/>
              <a:gd name="T48" fmla="*/ 145 w 190"/>
              <a:gd name="T49" fmla="*/ 149 h 149"/>
              <a:gd name="T50" fmla="*/ 28 w 190"/>
              <a:gd name="T51" fmla="*/ 148 h 149"/>
              <a:gd name="T52" fmla="*/ 20 w 190"/>
              <a:gd name="T53" fmla="*/ 139 h 149"/>
              <a:gd name="T54" fmla="*/ 20 w 190"/>
              <a:gd name="T55" fmla="*/ 67 h 149"/>
              <a:gd name="T56" fmla="*/ 28 w 190"/>
              <a:gd name="T57" fmla="*/ 59 h 149"/>
              <a:gd name="T58" fmla="*/ 145 w 190"/>
              <a:gd name="T59" fmla="*/ 59 h 149"/>
              <a:gd name="T60" fmla="*/ 153 w 190"/>
              <a:gd name="T61" fmla="*/ 67 h 149"/>
              <a:gd name="T62" fmla="*/ 153 w 190"/>
              <a:gd name="T63" fmla="*/ 76 h 149"/>
              <a:gd name="T64" fmla="*/ 162 w 190"/>
              <a:gd name="T65" fmla="*/ 76 h 149"/>
              <a:gd name="T66" fmla="*/ 165 w 190"/>
              <a:gd name="T67" fmla="*/ 72 h 149"/>
              <a:gd name="T68" fmla="*/ 184 w 190"/>
              <a:gd name="T69" fmla="*/ 55 h 149"/>
              <a:gd name="T70" fmla="*/ 190 w 190"/>
              <a:gd name="T71" fmla="*/ 5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0" h="149">
                <a:moveTo>
                  <a:pt x="56" y="55"/>
                </a:moveTo>
                <a:cubicBezTo>
                  <a:pt x="71" y="55"/>
                  <a:pt x="83" y="43"/>
                  <a:pt x="83" y="28"/>
                </a:cubicBezTo>
                <a:cubicBezTo>
                  <a:pt x="83" y="13"/>
                  <a:pt x="71" y="0"/>
                  <a:pt x="56" y="0"/>
                </a:cubicBezTo>
                <a:cubicBezTo>
                  <a:pt x="40" y="0"/>
                  <a:pt x="28" y="13"/>
                  <a:pt x="28" y="28"/>
                </a:cubicBezTo>
                <a:cubicBezTo>
                  <a:pt x="28" y="43"/>
                  <a:pt x="40" y="55"/>
                  <a:pt x="56" y="55"/>
                </a:cubicBezTo>
                <a:moveTo>
                  <a:pt x="115" y="55"/>
                </a:moveTo>
                <a:cubicBezTo>
                  <a:pt x="130" y="55"/>
                  <a:pt x="142" y="43"/>
                  <a:pt x="142" y="28"/>
                </a:cubicBezTo>
                <a:cubicBezTo>
                  <a:pt x="142" y="13"/>
                  <a:pt x="130" y="0"/>
                  <a:pt x="115" y="0"/>
                </a:cubicBezTo>
                <a:cubicBezTo>
                  <a:pt x="100" y="0"/>
                  <a:pt x="87" y="13"/>
                  <a:pt x="87" y="28"/>
                </a:cubicBezTo>
                <a:cubicBezTo>
                  <a:pt x="87" y="43"/>
                  <a:pt x="100" y="55"/>
                  <a:pt x="115" y="55"/>
                </a:cubicBezTo>
                <a:moveTo>
                  <a:pt x="7" y="62"/>
                </a:moveTo>
                <a:cubicBezTo>
                  <a:pt x="3" y="62"/>
                  <a:pt x="0" y="65"/>
                  <a:pt x="0" y="69"/>
                </a:cubicBezTo>
                <a:cubicBezTo>
                  <a:pt x="0" y="95"/>
                  <a:pt x="0" y="95"/>
                  <a:pt x="0" y="95"/>
                </a:cubicBezTo>
                <a:cubicBezTo>
                  <a:pt x="0" y="99"/>
                  <a:pt x="3" y="102"/>
                  <a:pt x="7" y="102"/>
                </a:cubicBezTo>
                <a:cubicBezTo>
                  <a:pt x="11" y="102"/>
                  <a:pt x="13" y="99"/>
                  <a:pt x="13" y="95"/>
                </a:cubicBezTo>
                <a:cubicBezTo>
                  <a:pt x="13" y="69"/>
                  <a:pt x="13" y="69"/>
                  <a:pt x="13" y="69"/>
                </a:cubicBezTo>
                <a:cubicBezTo>
                  <a:pt x="13" y="65"/>
                  <a:pt x="11" y="62"/>
                  <a:pt x="7" y="62"/>
                </a:cubicBezTo>
                <a:moveTo>
                  <a:pt x="190" y="58"/>
                </a:moveTo>
                <a:cubicBezTo>
                  <a:pt x="190" y="141"/>
                  <a:pt x="190" y="141"/>
                  <a:pt x="190" y="141"/>
                </a:cubicBezTo>
                <a:cubicBezTo>
                  <a:pt x="190" y="145"/>
                  <a:pt x="187" y="146"/>
                  <a:pt x="184" y="144"/>
                </a:cubicBezTo>
                <a:cubicBezTo>
                  <a:pt x="165" y="127"/>
                  <a:pt x="165" y="127"/>
                  <a:pt x="165" y="127"/>
                </a:cubicBezTo>
                <a:cubicBezTo>
                  <a:pt x="164" y="126"/>
                  <a:pt x="163" y="125"/>
                  <a:pt x="162" y="123"/>
                </a:cubicBezTo>
                <a:cubicBezTo>
                  <a:pt x="153" y="123"/>
                  <a:pt x="153" y="123"/>
                  <a:pt x="153" y="123"/>
                </a:cubicBezTo>
                <a:cubicBezTo>
                  <a:pt x="153" y="140"/>
                  <a:pt x="153" y="140"/>
                  <a:pt x="153" y="140"/>
                </a:cubicBezTo>
                <a:cubicBezTo>
                  <a:pt x="153" y="145"/>
                  <a:pt x="149" y="149"/>
                  <a:pt x="145" y="149"/>
                </a:cubicBezTo>
                <a:cubicBezTo>
                  <a:pt x="28" y="148"/>
                  <a:pt x="28" y="148"/>
                  <a:pt x="28" y="148"/>
                </a:cubicBezTo>
                <a:cubicBezTo>
                  <a:pt x="24" y="148"/>
                  <a:pt x="20" y="144"/>
                  <a:pt x="20" y="139"/>
                </a:cubicBezTo>
                <a:cubicBezTo>
                  <a:pt x="20" y="67"/>
                  <a:pt x="20" y="67"/>
                  <a:pt x="20" y="67"/>
                </a:cubicBezTo>
                <a:cubicBezTo>
                  <a:pt x="20" y="62"/>
                  <a:pt x="24" y="59"/>
                  <a:pt x="28" y="59"/>
                </a:cubicBezTo>
                <a:cubicBezTo>
                  <a:pt x="145" y="59"/>
                  <a:pt x="145" y="59"/>
                  <a:pt x="145" y="59"/>
                </a:cubicBezTo>
                <a:cubicBezTo>
                  <a:pt x="149" y="59"/>
                  <a:pt x="153" y="62"/>
                  <a:pt x="153" y="67"/>
                </a:cubicBezTo>
                <a:cubicBezTo>
                  <a:pt x="153" y="76"/>
                  <a:pt x="153" y="76"/>
                  <a:pt x="153" y="76"/>
                </a:cubicBezTo>
                <a:cubicBezTo>
                  <a:pt x="162" y="76"/>
                  <a:pt x="162" y="76"/>
                  <a:pt x="162" y="76"/>
                </a:cubicBezTo>
                <a:cubicBezTo>
                  <a:pt x="163" y="74"/>
                  <a:pt x="164" y="73"/>
                  <a:pt x="165" y="72"/>
                </a:cubicBezTo>
                <a:cubicBezTo>
                  <a:pt x="184" y="55"/>
                  <a:pt x="184" y="55"/>
                  <a:pt x="184" y="55"/>
                </a:cubicBezTo>
                <a:cubicBezTo>
                  <a:pt x="187" y="52"/>
                  <a:pt x="190" y="54"/>
                  <a:pt x="190" y="58"/>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24" name="Video Icon"/>
          <p:cNvSpPr>
            <a:spLocks noEditPoints="1"/>
          </p:cNvSpPr>
          <p:nvPr/>
        </p:nvSpPr>
        <p:spPr bwMode="auto">
          <a:xfrm>
            <a:off x="2387825" y="2031972"/>
            <a:ext cx="1125538" cy="809625"/>
          </a:xfrm>
          <a:custGeom>
            <a:avLst/>
            <a:gdLst>
              <a:gd name="T0" fmla="*/ 276 w 300"/>
              <a:gd name="T1" fmla="*/ 216 h 216"/>
              <a:gd name="T2" fmla="*/ 0 w 300"/>
              <a:gd name="T3" fmla="*/ 192 h 216"/>
              <a:gd name="T4" fmla="*/ 24 w 300"/>
              <a:gd name="T5" fmla="*/ 0 h 216"/>
              <a:gd name="T6" fmla="*/ 300 w 300"/>
              <a:gd name="T7" fmla="*/ 24 h 216"/>
              <a:gd name="T8" fmla="*/ 238 w 300"/>
              <a:gd name="T9" fmla="*/ 44 h 216"/>
              <a:gd name="T10" fmla="*/ 62 w 300"/>
              <a:gd name="T11" fmla="*/ 171 h 216"/>
              <a:gd name="T12" fmla="*/ 238 w 300"/>
              <a:gd name="T13" fmla="*/ 44 h 216"/>
              <a:gd name="T14" fmla="*/ 257 w 300"/>
              <a:gd name="T15" fmla="*/ 20 h 216"/>
              <a:gd name="T16" fmla="*/ 285 w 300"/>
              <a:gd name="T17" fmla="*/ 39 h 216"/>
              <a:gd name="T18" fmla="*/ 285 w 300"/>
              <a:gd name="T19" fmla="*/ 59 h 216"/>
              <a:gd name="T20" fmla="*/ 257 w 300"/>
              <a:gd name="T21" fmla="*/ 78 h 216"/>
              <a:gd name="T22" fmla="*/ 285 w 300"/>
              <a:gd name="T23" fmla="*/ 59 h 216"/>
              <a:gd name="T24" fmla="*/ 257 w 300"/>
              <a:gd name="T25" fmla="*/ 98 h 216"/>
              <a:gd name="T26" fmla="*/ 285 w 300"/>
              <a:gd name="T27" fmla="*/ 117 h 216"/>
              <a:gd name="T28" fmla="*/ 285 w 300"/>
              <a:gd name="T29" fmla="*/ 138 h 216"/>
              <a:gd name="T30" fmla="*/ 257 w 300"/>
              <a:gd name="T31" fmla="*/ 157 h 216"/>
              <a:gd name="T32" fmla="*/ 285 w 300"/>
              <a:gd name="T33" fmla="*/ 138 h 216"/>
              <a:gd name="T34" fmla="*/ 257 w 300"/>
              <a:gd name="T35" fmla="*/ 177 h 216"/>
              <a:gd name="T36" fmla="*/ 285 w 300"/>
              <a:gd name="T37" fmla="*/ 196 h 216"/>
              <a:gd name="T38" fmla="*/ 45 w 300"/>
              <a:gd name="T39" fmla="*/ 20 h 216"/>
              <a:gd name="T40" fmla="*/ 17 w 300"/>
              <a:gd name="T41" fmla="*/ 39 h 216"/>
              <a:gd name="T42" fmla="*/ 45 w 300"/>
              <a:gd name="T43" fmla="*/ 20 h 216"/>
              <a:gd name="T44" fmla="*/ 17 w 300"/>
              <a:gd name="T45" fmla="*/ 59 h 216"/>
              <a:gd name="T46" fmla="*/ 45 w 300"/>
              <a:gd name="T47" fmla="*/ 78 h 216"/>
              <a:gd name="T48" fmla="*/ 45 w 300"/>
              <a:gd name="T49" fmla="*/ 98 h 216"/>
              <a:gd name="T50" fmla="*/ 17 w 300"/>
              <a:gd name="T51" fmla="*/ 117 h 216"/>
              <a:gd name="T52" fmla="*/ 45 w 300"/>
              <a:gd name="T53" fmla="*/ 98 h 216"/>
              <a:gd name="T54" fmla="*/ 17 w 300"/>
              <a:gd name="T55" fmla="*/ 138 h 216"/>
              <a:gd name="T56" fmla="*/ 45 w 300"/>
              <a:gd name="T57" fmla="*/ 157 h 216"/>
              <a:gd name="T58" fmla="*/ 45 w 300"/>
              <a:gd name="T59" fmla="*/ 177 h 216"/>
              <a:gd name="T60" fmla="*/ 17 w 300"/>
              <a:gd name="T61" fmla="*/ 196 h 216"/>
              <a:gd name="T62" fmla="*/ 45 w 300"/>
              <a:gd name="T63" fmla="*/ 177 h 216"/>
              <a:gd name="T64" fmla="*/ 116 w 300"/>
              <a:gd name="T65" fmla="*/ 65 h 216"/>
              <a:gd name="T66" fmla="*/ 116 w 300"/>
              <a:gd name="T67" fmla="*/ 144 h 216"/>
              <a:gd name="T68" fmla="*/ 194 w 300"/>
              <a:gd name="T69" fmla="*/ 10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0" h="216">
                <a:moveTo>
                  <a:pt x="300" y="192"/>
                </a:moveTo>
                <a:cubicBezTo>
                  <a:pt x="300" y="205"/>
                  <a:pt x="289" y="216"/>
                  <a:pt x="276" y="216"/>
                </a:cubicBezTo>
                <a:cubicBezTo>
                  <a:pt x="24" y="216"/>
                  <a:pt x="24" y="216"/>
                  <a:pt x="24" y="216"/>
                </a:cubicBezTo>
                <a:cubicBezTo>
                  <a:pt x="11" y="216"/>
                  <a:pt x="0" y="205"/>
                  <a:pt x="0" y="192"/>
                </a:cubicBezTo>
                <a:cubicBezTo>
                  <a:pt x="0" y="24"/>
                  <a:pt x="0" y="24"/>
                  <a:pt x="0" y="24"/>
                </a:cubicBezTo>
                <a:cubicBezTo>
                  <a:pt x="0" y="11"/>
                  <a:pt x="11" y="0"/>
                  <a:pt x="24" y="0"/>
                </a:cubicBezTo>
                <a:cubicBezTo>
                  <a:pt x="276" y="0"/>
                  <a:pt x="276" y="0"/>
                  <a:pt x="276" y="0"/>
                </a:cubicBezTo>
                <a:cubicBezTo>
                  <a:pt x="289" y="0"/>
                  <a:pt x="300" y="11"/>
                  <a:pt x="300" y="24"/>
                </a:cubicBezTo>
                <a:lnTo>
                  <a:pt x="300" y="192"/>
                </a:lnTo>
                <a:close/>
                <a:moveTo>
                  <a:pt x="238" y="44"/>
                </a:moveTo>
                <a:cubicBezTo>
                  <a:pt x="62" y="44"/>
                  <a:pt x="62" y="44"/>
                  <a:pt x="62" y="44"/>
                </a:cubicBezTo>
                <a:cubicBezTo>
                  <a:pt x="62" y="171"/>
                  <a:pt x="62" y="171"/>
                  <a:pt x="62" y="171"/>
                </a:cubicBezTo>
                <a:cubicBezTo>
                  <a:pt x="238" y="171"/>
                  <a:pt x="238" y="171"/>
                  <a:pt x="238" y="171"/>
                </a:cubicBezTo>
                <a:lnTo>
                  <a:pt x="238" y="44"/>
                </a:lnTo>
                <a:close/>
                <a:moveTo>
                  <a:pt x="285" y="20"/>
                </a:moveTo>
                <a:cubicBezTo>
                  <a:pt x="257" y="20"/>
                  <a:pt x="257" y="20"/>
                  <a:pt x="257" y="20"/>
                </a:cubicBezTo>
                <a:cubicBezTo>
                  <a:pt x="257" y="39"/>
                  <a:pt x="257" y="39"/>
                  <a:pt x="257" y="39"/>
                </a:cubicBezTo>
                <a:cubicBezTo>
                  <a:pt x="285" y="39"/>
                  <a:pt x="285" y="39"/>
                  <a:pt x="285" y="39"/>
                </a:cubicBezTo>
                <a:lnTo>
                  <a:pt x="285" y="20"/>
                </a:lnTo>
                <a:close/>
                <a:moveTo>
                  <a:pt x="285" y="59"/>
                </a:moveTo>
                <a:cubicBezTo>
                  <a:pt x="257" y="59"/>
                  <a:pt x="257" y="59"/>
                  <a:pt x="257" y="59"/>
                </a:cubicBezTo>
                <a:cubicBezTo>
                  <a:pt x="257" y="78"/>
                  <a:pt x="257" y="78"/>
                  <a:pt x="257" y="78"/>
                </a:cubicBezTo>
                <a:cubicBezTo>
                  <a:pt x="285" y="78"/>
                  <a:pt x="285" y="78"/>
                  <a:pt x="285" y="78"/>
                </a:cubicBezTo>
                <a:lnTo>
                  <a:pt x="285" y="59"/>
                </a:lnTo>
                <a:close/>
                <a:moveTo>
                  <a:pt x="285" y="98"/>
                </a:moveTo>
                <a:cubicBezTo>
                  <a:pt x="257" y="98"/>
                  <a:pt x="257" y="98"/>
                  <a:pt x="257" y="98"/>
                </a:cubicBezTo>
                <a:cubicBezTo>
                  <a:pt x="257" y="117"/>
                  <a:pt x="257" y="117"/>
                  <a:pt x="257" y="117"/>
                </a:cubicBezTo>
                <a:cubicBezTo>
                  <a:pt x="285" y="117"/>
                  <a:pt x="285" y="117"/>
                  <a:pt x="285" y="117"/>
                </a:cubicBezTo>
                <a:lnTo>
                  <a:pt x="285" y="98"/>
                </a:lnTo>
                <a:close/>
                <a:moveTo>
                  <a:pt x="285" y="138"/>
                </a:moveTo>
                <a:cubicBezTo>
                  <a:pt x="257" y="138"/>
                  <a:pt x="257" y="138"/>
                  <a:pt x="257" y="138"/>
                </a:cubicBezTo>
                <a:cubicBezTo>
                  <a:pt x="257" y="157"/>
                  <a:pt x="257" y="157"/>
                  <a:pt x="257" y="157"/>
                </a:cubicBezTo>
                <a:cubicBezTo>
                  <a:pt x="285" y="157"/>
                  <a:pt x="285" y="157"/>
                  <a:pt x="285" y="157"/>
                </a:cubicBezTo>
                <a:lnTo>
                  <a:pt x="285" y="138"/>
                </a:lnTo>
                <a:close/>
                <a:moveTo>
                  <a:pt x="285" y="177"/>
                </a:moveTo>
                <a:cubicBezTo>
                  <a:pt x="257" y="177"/>
                  <a:pt x="257" y="177"/>
                  <a:pt x="257" y="177"/>
                </a:cubicBezTo>
                <a:cubicBezTo>
                  <a:pt x="257" y="196"/>
                  <a:pt x="257" y="196"/>
                  <a:pt x="257" y="196"/>
                </a:cubicBezTo>
                <a:cubicBezTo>
                  <a:pt x="285" y="196"/>
                  <a:pt x="285" y="196"/>
                  <a:pt x="285" y="196"/>
                </a:cubicBezTo>
                <a:lnTo>
                  <a:pt x="285" y="177"/>
                </a:lnTo>
                <a:close/>
                <a:moveTo>
                  <a:pt x="45" y="20"/>
                </a:moveTo>
                <a:cubicBezTo>
                  <a:pt x="17" y="20"/>
                  <a:pt x="17" y="20"/>
                  <a:pt x="17" y="20"/>
                </a:cubicBezTo>
                <a:cubicBezTo>
                  <a:pt x="17" y="39"/>
                  <a:pt x="17" y="39"/>
                  <a:pt x="17" y="39"/>
                </a:cubicBezTo>
                <a:cubicBezTo>
                  <a:pt x="45" y="39"/>
                  <a:pt x="45" y="39"/>
                  <a:pt x="45" y="39"/>
                </a:cubicBezTo>
                <a:lnTo>
                  <a:pt x="45" y="20"/>
                </a:lnTo>
                <a:close/>
                <a:moveTo>
                  <a:pt x="45" y="59"/>
                </a:moveTo>
                <a:cubicBezTo>
                  <a:pt x="17" y="59"/>
                  <a:pt x="17" y="59"/>
                  <a:pt x="17" y="59"/>
                </a:cubicBezTo>
                <a:cubicBezTo>
                  <a:pt x="17" y="78"/>
                  <a:pt x="17" y="78"/>
                  <a:pt x="17" y="78"/>
                </a:cubicBezTo>
                <a:cubicBezTo>
                  <a:pt x="45" y="78"/>
                  <a:pt x="45" y="78"/>
                  <a:pt x="45" y="78"/>
                </a:cubicBezTo>
                <a:lnTo>
                  <a:pt x="45" y="59"/>
                </a:lnTo>
                <a:close/>
                <a:moveTo>
                  <a:pt x="45" y="98"/>
                </a:moveTo>
                <a:cubicBezTo>
                  <a:pt x="17" y="98"/>
                  <a:pt x="17" y="98"/>
                  <a:pt x="17" y="98"/>
                </a:cubicBezTo>
                <a:cubicBezTo>
                  <a:pt x="17" y="117"/>
                  <a:pt x="17" y="117"/>
                  <a:pt x="17" y="117"/>
                </a:cubicBezTo>
                <a:cubicBezTo>
                  <a:pt x="45" y="117"/>
                  <a:pt x="45" y="117"/>
                  <a:pt x="45" y="117"/>
                </a:cubicBezTo>
                <a:lnTo>
                  <a:pt x="45" y="98"/>
                </a:lnTo>
                <a:close/>
                <a:moveTo>
                  <a:pt x="45" y="138"/>
                </a:moveTo>
                <a:cubicBezTo>
                  <a:pt x="17" y="138"/>
                  <a:pt x="17" y="138"/>
                  <a:pt x="17" y="138"/>
                </a:cubicBezTo>
                <a:cubicBezTo>
                  <a:pt x="17" y="157"/>
                  <a:pt x="17" y="157"/>
                  <a:pt x="17" y="157"/>
                </a:cubicBezTo>
                <a:cubicBezTo>
                  <a:pt x="45" y="157"/>
                  <a:pt x="45" y="157"/>
                  <a:pt x="45" y="157"/>
                </a:cubicBezTo>
                <a:lnTo>
                  <a:pt x="45" y="138"/>
                </a:lnTo>
                <a:close/>
                <a:moveTo>
                  <a:pt x="45" y="177"/>
                </a:moveTo>
                <a:cubicBezTo>
                  <a:pt x="17" y="177"/>
                  <a:pt x="17" y="177"/>
                  <a:pt x="17" y="177"/>
                </a:cubicBezTo>
                <a:cubicBezTo>
                  <a:pt x="17" y="196"/>
                  <a:pt x="17" y="196"/>
                  <a:pt x="17" y="196"/>
                </a:cubicBezTo>
                <a:cubicBezTo>
                  <a:pt x="45" y="196"/>
                  <a:pt x="45" y="196"/>
                  <a:pt x="45" y="196"/>
                </a:cubicBezTo>
                <a:lnTo>
                  <a:pt x="45" y="177"/>
                </a:lnTo>
                <a:close/>
                <a:moveTo>
                  <a:pt x="155" y="85"/>
                </a:moveTo>
                <a:cubicBezTo>
                  <a:pt x="116" y="65"/>
                  <a:pt x="116" y="65"/>
                  <a:pt x="116" y="65"/>
                </a:cubicBezTo>
                <a:cubicBezTo>
                  <a:pt x="116" y="104"/>
                  <a:pt x="116" y="104"/>
                  <a:pt x="116" y="104"/>
                </a:cubicBezTo>
                <a:cubicBezTo>
                  <a:pt x="116" y="144"/>
                  <a:pt x="116" y="144"/>
                  <a:pt x="116" y="144"/>
                </a:cubicBezTo>
                <a:cubicBezTo>
                  <a:pt x="155" y="124"/>
                  <a:pt x="155" y="124"/>
                  <a:pt x="155" y="124"/>
                </a:cubicBezTo>
                <a:cubicBezTo>
                  <a:pt x="194" y="104"/>
                  <a:pt x="194" y="104"/>
                  <a:pt x="194" y="104"/>
                </a:cubicBezTo>
                <a:lnTo>
                  <a:pt x="155" y="8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25" name="Microphone Icon"/>
          <p:cNvSpPr>
            <a:spLocks noEditPoints="1"/>
          </p:cNvSpPr>
          <p:nvPr/>
        </p:nvSpPr>
        <p:spPr bwMode="auto">
          <a:xfrm>
            <a:off x="7974818" y="1903239"/>
            <a:ext cx="408414" cy="825566"/>
          </a:xfrm>
          <a:custGeom>
            <a:avLst/>
            <a:gdLst>
              <a:gd name="T0" fmla="*/ 45 w 79"/>
              <a:gd name="T1" fmla="*/ 128 h 160"/>
              <a:gd name="T2" fmla="*/ 45 w 79"/>
              <a:gd name="T3" fmla="*/ 140 h 160"/>
              <a:gd name="T4" fmla="*/ 76 w 79"/>
              <a:gd name="T5" fmla="*/ 150 h 160"/>
              <a:gd name="T6" fmla="*/ 39 w 79"/>
              <a:gd name="T7" fmla="*/ 160 h 160"/>
              <a:gd name="T8" fmla="*/ 2 w 79"/>
              <a:gd name="T9" fmla="*/ 150 h 160"/>
              <a:gd name="T10" fmla="*/ 33 w 79"/>
              <a:gd name="T11" fmla="*/ 140 h 160"/>
              <a:gd name="T12" fmla="*/ 33 w 79"/>
              <a:gd name="T13" fmla="*/ 128 h 160"/>
              <a:gd name="T14" fmla="*/ 0 w 79"/>
              <a:gd name="T15" fmla="*/ 89 h 160"/>
              <a:gd name="T16" fmla="*/ 0 w 79"/>
              <a:gd name="T17" fmla="*/ 56 h 160"/>
              <a:gd name="T18" fmla="*/ 12 w 79"/>
              <a:gd name="T19" fmla="*/ 56 h 160"/>
              <a:gd name="T20" fmla="*/ 12 w 79"/>
              <a:gd name="T21" fmla="*/ 89 h 160"/>
              <a:gd name="T22" fmla="*/ 39 w 79"/>
              <a:gd name="T23" fmla="*/ 117 h 160"/>
              <a:gd name="T24" fmla="*/ 67 w 79"/>
              <a:gd name="T25" fmla="*/ 89 h 160"/>
              <a:gd name="T26" fmla="*/ 67 w 79"/>
              <a:gd name="T27" fmla="*/ 56 h 160"/>
              <a:gd name="T28" fmla="*/ 79 w 79"/>
              <a:gd name="T29" fmla="*/ 56 h 160"/>
              <a:gd name="T30" fmla="*/ 79 w 79"/>
              <a:gd name="T31" fmla="*/ 89 h 160"/>
              <a:gd name="T32" fmla="*/ 45 w 79"/>
              <a:gd name="T33" fmla="*/ 128 h 160"/>
              <a:gd name="T34" fmla="*/ 16 w 79"/>
              <a:gd name="T35" fmla="*/ 60 h 160"/>
              <a:gd name="T36" fmla="*/ 16 w 79"/>
              <a:gd name="T37" fmla="*/ 89 h 160"/>
              <a:gd name="T38" fmla="*/ 39 w 79"/>
              <a:gd name="T39" fmla="*/ 112 h 160"/>
              <a:gd name="T40" fmla="*/ 39 w 79"/>
              <a:gd name="T41" fmla="*/ 112 h 160"/>
              <a:gd name="T42" fmla="*/ 62 w 79"/>
              <a:gd name="T43" fmla="*/ 89 h 160"/>
              <a:gd name="T44" fmla="*/ 62 w 79"/>
              <a:gd name="T45" fmla="*/ 60 h 160"/>
              <a:gd name="T46" fmla="*/ 16 w 79"/>
              <a:gd name="T47" fmla="*/ 60 h 160"/>
              <a:gd name="T48" fmla="*/ 62 w 79"/>
              <a:gd name="T49" fmla="*/ 53 h 160"/>
              <a:gd name="T50" fmla="*/ 62 w 79"/>
              <a:gd name="T51" fmla="*/ 23 h 160"/>
              <a:gd name="T52" fmla="*/ 39 w 79"/>
              <a:gd name="T53" fmla="*/ 0 h 160"/>
              <a:gd name="T54" fmla="*/ 39 w 79"/>
              <a:gd name="T55" fmla="*/ 0 h 160"/>
              <a:gd name="T56" fmla="*/ 16 w 79"/>
              <a:gd name="T57" fmla="*/ 23 h 160"/>
              <a:gd name="T58" fmla="*/ 16 w 79"/>
              <a:gd name="T59" fmla="*/ 53 h 160"/>
              <a:gd name="T60" fmla="*/ 62 w 79"/>
              <a:gd name="T61" fmla="*/ 5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160">
                <a:moveTo>
                  <a:pt x="45" y="128"/>
                </a:moveTo>
                <a:cubicBezTo>
                  <a:pt x="45" y="140"/>
                  <a:pt x="45" y="140"/>
                  <a:pt x="45" y="140"/>
                </a:cubicBezTo>
                <a:cubicBezTo>
                  <a:pt x="63" y="141"/>
                  <a:pt x="76" y="145"/>
                  <a:pt x="76" y="150"/>
                </a:cubicBezTo>
                <a:cubicBezTo>
                  <a:pt x="76" y="155"/>
                  <a:pt x="60" y="160"/>
                  <a:pt x="39" y="160"/>
                </a:cubicBezTo>
                <a:cubicBezTo>
                  <a:pt x="19" y="160"/>
                  <a:pt x="2" y="155"/>
                  <a:pt x="2" y="150"/>
                </a:cubicBezTo>
                <a:cubicBezTo>
                  <a:pt x="2" y="145"/>
                  <a:pt x="16" y="141"/>
                  <a:pt x="33" y="140"/>
                </a:cubicBezTo>
                <a:cubicBezTo>
                  <a:pt x="33" y="128"/>
                  <a:pt x="33" y="128"/>
                  <a:pt x="33" y="128"/>
                </a:cubicBezTo>
                <a:cubicBezTo>
                  <a:pt x="14" y="125"/>
                  <a:pt x="0" y="109"/>
                  <a:pt x="0" y="89"/>
                </a:cubicBezTo>
                <a:cubicBezTo>
                  <a:pt x="0" y="56"/>
                  <a:pt x="0" y="56"/>
                  <a:pt x="0" y="56"/>
                </a:cubicBezTo>
                <a:cubicBezTo>
                  <a:pt x="12" y="56"/>
                  <a:pt x="12" y="56"/>
                  <a:pt x="12" y="56"/>
                </a:cubicBezTo>
                <a:cubicBezTo>
                  <a:pt x="12" y="89"/>
                  <a:pt x="12" y="89"/>
                  <a:pt x="12" y="89"/>
                </a:cubicBezTo>
                <a:cubicBezTo>
                  <a:pt x="12" y="104"/>
                  <a:pt x="24" y="117"/>
                  <a:pt x="39" y="117"/>
                </a:cubicBezTo>
                <a:cubicBezTo>
                  <a:pt x="55" y="117"/>
                  <a:pt x="67" y="104"/>
                  <a:pt x="67" y="89"/>
                </a:cubicBezTo>
                <a:cubicBezTo>
                  <a:pt x="67" y="56"/>
                  <a:pt x="67" y="56"/>
                  <a:pt x="67" y="56"/>
                </a:cubicBezTo>
                <a:cubicBezTo>
                  <a:pt x="79" y="56"/>
                  <a:pt x="79" y="56"/>
                  <a:pt x="79" y="56"/>
                </a:cubicBezTo>
                <a:cubicBezTo>
                  <a:pt x="79" y="89"/>
                  <a:pt x="79" y="89"/>
                  <a:pt x="79" y="89"/>
                </a:cubicBezTo>
                <a:cubicBezTo>
                  <a:pt x="79" y="109"/>
                  <a:pt x="64" y="125"/>
                  <a:pt x="45" y="128"/>
                </a:cubicBezTo>
                <a:close/>
                <a:moveTo>
                  <a:pt x="16" y="60"/>
                </a:moveTo>
                <a:cubicBezTo>
                  <a:pt x="16" y="89"/>
                  <a:pt x="16" y="89"/>
                  <a:pt x="16" y="89"/>
                </a:cubicBezTo>
                <a:cubicBezTo>
                  <a:pt x="16" y="102"/>
                  <a:pt x="27" y="112"/>
                  <a:pt x="39" y="112"/>
                </a:cubicBezTo>
                <a:cubicBezTo>
                  <a:pt x="39" y="112"/>
                  <a:pt x="39" y="112"/>
                  <a:pt x="39" y="112"/>
                </a:cubicBezTo>
                <a:cubicBezTo>
                  <a:pt x="52" y="112"/>
                  <a:pt x="62" y="102"/>
                  <a:pt x="62" y="89"/>
                </a:cubicBezTo>
                <a:cubicBezTo>
                  <a:pt x="62" y="60"/>
                  <a:pt x="62" y="60"/>
                  <a:pt x="62" y="60"/>
                </a:cubicBezTo>
                <a:lnTo>
                  <a:pt x="16" y="60"/>
                </a:lnTo>
                <a:close/>
                <a:moveTo>
                  <a:pt x="62" y="53"/>
                </a:moveTo>
                <a:cubicBezTo>
                  <a:pt x="62" y="23"/>
                  <a:pt x="62" y="23"/>
                  <a:pt x="62" y="23"/>
                </a:cubicBezTo>
                <a:cubicBezTo>
                  <a:pt x="62" y="11"/>
                  <a:pt x="52" y="0"/>
                  <a:pt x="39" y="0"/>
                </a:cubicBezTo>
                <a:cubicBezTo>
                  <a:pt x="39" y="0"/>
                  <a:pt x="39" y="0"/>
                  <a:pt x="39" y="0"/>
                </a:cubicBezTo>
                <a:cubicBezTo>
                  <a:pt x="27" y="0"/>
                  <a:pt x="16" y="11"/>
                  <a:pt x="16" y="23"/>
                </a:cubicBezTo>
                <a:cubicBezTo>
                  <a:pt x="16" y="53"/>
                  <a:pt x="16" y="53"/>
                  <a:pt x="16" y="53"/>
                </a:cubicBezTo>
                <a:lnTo>
                  <a:pt x="62" y="53"/>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26" name="Audio Icon"/>
          <p:cNvSpPr>
            <a:spLocks noEditPoints="1"/>
          </p:cNvSpPr>
          <p:nvPr/>
        </p:nvSpPr>
        <p:spPr bwMode="auto">
          <a:xfrm>
            <a:off x="750174" y="2031972"/>
            <a:ext cx="1007590" cy="809625"/>
          </a:xfrm>
          <a:custGeom>
            <a:avLst/>
            <a:gdLst>
              <a:gd name="T0" fmla="*/ 126 w 168"/>
              <a:gd name="T1" fmla="*/ 26 h 135"/>
              <a:gd name="T2" fmla="*/ 126 w 168"/>
              <a:gd name="T3" fmla="*/ 109 h 135"/>
              <a:gd name="T4" fmla="*/ 122 w 168"/>
              <a:gd name="T5" fmla="*/ 111 h 135"/>
              <a:gd name="T6" fmla="*/ 118 w 168"/>
              <a:gd name="T7" fmla="*/ 109 h 135"/>
              <a:gd name="T8" fmla="*/ 118 w 168"/>
              <a:gd name="T9" fmla="*/ 101 h 135"/>
              <a:gd name="T10" fmla="*/ 118 w 168"/>
              <a:gd name="T11" fmla="*/ 34 h 135"/>
              <a:gd name="T12" fmla="*/ 118 w 168"/>
              <a:gd name="T13" fmla="*/ 26 h 135"/>
              <a:gd name="T14" fmla="*/ 126 w 168"/>
              <a:gd name="T15" fmla="*/ 26 h 135"/>
              <a:gd name="T16" fmla="*/ 106 w 168"/>
              <a:gd name="T17" fmla="*/ 41 h 135"/>
              <a:gd name="T18" fmla="*/ 98 w 168"/>
              <a:gd name="T19" fmla="*/ 41 h 135"/>
              <a:gd name="T20" fmla="*/ 98 w 168"/>
              <a:gd name="T21" fmla="*/ 49 h 135"/>
              <a:gd name="T22" fmla="*/ 105 w 168"/>
              <a:gd name="T23" fmla="*/ 67 h 135"/>
              <a:gd name="T24" fmla="*/ 98 w 168"/>
              <a:gd name="T25" fmla="*/ 86 h 135"/>
              <a:gd name="T26" fmla="*/ 98 w 168"/>
              <a:gd name="T27" fmla="*/ 94 h 135"/>
              <a:gd name="T28" fmla="*/ 102 w 168"/>
              <a:gd name="T29" fmla="*/ 96 h 135"/>
              <a:gd name="T30" fmla="*/ 106 w 168"/>
              <a:gd name="T31" fmla="*/ 94 h 135"/>
              <a:gd name="T32" fmla="*/ 117 w 168"/>
              <a:gd name="T33" fmla="*/ 67 h 135"/>
              <a:gd name="T34" fmla="*/ 106 w 168"/>
              <a:gd name="T35" fmla="*/ 41 h 135"/>
              <a:gd name="T36" fmla="*/ 145 w 168"/>
              <a:gd name="T37" fmla="*/ 11 h 135"/>
              <a:gd name="T38" fmla="*/ 137 w 168"/>
              <a:gd name="T39" fmla="*/ 11 h 135"/>
              <a:gd name="T40" fmla="*/ 137 w 168"/>
              <a:gd name="T41" fmla="*/ 19 h 135"/>
              <a:gd name="T42" fmla="*/ 157 w 168"/>
              <a:gd name="T43" fmla="*/ 67 h 135"/>
              <a:gd name="T44" fmla="*/ 137 w 168"/>
              <a:gd name="T45" fmla="*/ 115 h 135"/>
              <a:gd name="T46" fmla="*/ 137 w 168"/>
              <a:gd name="T47" fmla="*/ 123 h 135"/>
              <a:gd name="T48" fmla="*/ 141 w 168"/>
              <a:gd name="T49" fmla="*/ 125 h 135"/>
              <a:gd name="T50" fmla="*/ 145 w 168"/>
              <a:gd name="T51" fmla="*/ 123 h 135"/>
              <a:gd name="T52" fmla="*/ 168 w 168"/>
              <a:gd name="T53" fmla="*/ 67 h 135"/>
              <a:gd name="T54" fmla="*/ 145 w 168"/>
              <a:gd name="T55" fmla="*/ 11 h 135"/>
              <a:gd name="T56" fmla="*/ 78 w 168"/>
              <a:gd name="T57" fmla="*/ 3 h 135"/>
              <a:gd name="T58" fmla="*/ 42 w 168"/>
              <a:gd name="T59" fmla="*/ 31 h 135"/>
              <a:gd name="T60" fmla="*/ 41 w 168"/>
              <a:gd name="T61" fmla="*/ 32 h 135"/>
              <a:gd name="T62" fmla="*/ 2 w 168"/>
              <a:gd name="T63" fmla="*/ 32 h 135"/>
              <a:gd name="T64" fmla="*/ 0 w 168"/>
              <a:gd name="T65" fmla="*/ 34 h 135"/>
              <a:gd name="T66" fmla="*/ 0 w 168"/>
              <a:gd name="T67" fmla="*/ 100 h 135"/>
              <a:gd name="T68" fmla="*/ 2 w 168"/>
              <a:gd name="T69" fmla="*/ 102 h 135"/>
              <a:gd name="T70" fmla="*/ 41 w 168"/>
              <a:gd name="T71" fmla="*/ 102 h 135"/>
              <a:gd name="T72" fmla="*/ 42 w 168"/>
              <a:gd name="T73" fmla="*/ 104 h 135"/>
              <a:gd name="T74" fmla="*/ 78 w 168"/>
              <a:gd name="T75" fmla="*/ 131 h 135"/>
              <a:gd name="T76" fmla="*/ 87 w 168"/>
              <a:gd name="T77" fmla="*/ 127 h 135"/>
              <a:gd name="T78" fmla="*/ 87 w 168"/>
              <a:gd name="T79" fmla="*/ 7 h 135"/>
              <a:gd name="T80" fmla="*/ 78 w 168"/>
              <a:gd name="T81" fmla="*/ 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8" h="135">
                <a:moveTo>
                  <a:pt x="126" y="26"/>
                </a:moveTo>
                <a:cubicBezTo>
                  <a:pt x="149" y="49"/>
                  <a:pt x="149" y="86"/>
                  <a:pt x="126" y="109"/>
                </a:cubicBezTo>
                <a:cubicBezTo>
                  <a:pt x="125" y="110"/>
                  <a:pt x="123" y="111"/>
                  <a:pt x="122" y="111"/>
                </a:cubicBezTo>
                <a:cubicBezTo>
                  <a:pt x="120" y="111"/>
                  <a:pt x="119" y="110"/>
                  <a:pt x="118" y="109"/>
                </a:cubicBezTo>
                <a:cubicBezTo>
                  <a:pt x="115" y="107"/>
                  <a:pt x="115" y="103"/>
                  <a:pt x="118" y="101"/>
                </a:cubicBezTo>
                <a:cubicBezTo>
                  <a:pt x="136" y="82"/>
                  <a:pt x="136" y="52"/>
                  <a:pt x="118" y="34"/>
                </a:cubicBezTo>
                <a:cubicBezTo>
                  <a:pt x="115" y="32"/>
                  <a:pt x="115" y="28"/>
                  <a:pt x="118" y="26"/>
                </a:cubicBezTo>
                <a:cubicBezTo>
                  <a:pt x="120" y="23"/>
                  <a:pt x="124" y="23"/>
                  <a:pt x="126" y="26"/>
                </a:cubicBezTo>
                <a:moveTo>
                  <a:pt x="106" y="41"/>
                </a:moveTo>
                <a:cubicBezTo>
                  <a:pt x="104" y="38"/>
                  <a:pt x="100" y="38"/>
                  <a:pt x="98" y="41"/>
                </a:cubicBezTo>
                <a:cubicBezTo>
                  <a:pt x="96" y="43"/>
                  <a:pt x="96" y="47"/>
                  <a:pt x="98" y="49"/>
                </a:cubicBezTo>
                <a:cubicBezTo>
                  <a:pt x="103" y="54"/>
                  <a:pt x="105" y="60"/>
                  <a:pt x="105" y="67"/>
                </a:cubicBezTo>
                <a:cubicBezTo>
                  <a:pt x="105" y="74"/>
                  <a:pt x="103" y="81"/>
                  <a:pt x="98" y="86"/>
                </a:cubicBezTo>
                <a:cubicBezTo>
                  <a:pt x="96" y="88"/>
                  <a:pt x="96" y="92"/>
                  <a:pt x="98" y="94"/>
                </a:cubicBezTo>
                <a:cubicBezTo>
                  <a:pt x="99" y="95"/>
                  <a:pt x="100" y="96"/>
                  <a:pt x="102" y="96"/>
                </a:cubicBezTo>
                <a:cubicBezTo>
                  <a:pt x="103" y="96"/>
                  <a:pt x="105" y="95"/>
                  <a:pt x="106" y="94"/>
                </a:cubicBezTo>
                <a:cubicBezTo>
                  <a:pt x="113" y="87"/>
                  <a:pt x="117" y="77"/>
                  <a:pt x="117" y="67"/>
                </a:cubicBezTo>
                <a:cubicBezTo>
                  <a:pt x="117" y="57"/>
                  <a:pt x="113" y="48"/>
                  <a:pt x="106" y="41"/>
                </a:cubicBezTo>
                <a:moveTo>
                  <a:pt x="145" y="11"/>
                </a:moveTo>
                <a:cubicBezTo>
                  <a:pt x="143" y="9"/>
                  <a:pt x="139" y="9"/>
                  <a:pt x="137" y="11"/>
                </a:cubicBezTo>
                <a:cubicBezTo>
                  <a:pt x="135" y="13"/>
                  <a:pt x="135" y="17"/>
                  <a:pt x="137" y="19"/>
                </a:cubicBezTo>
                <a:cubicBezTo>
                  <a:pt x="150" y="32"/>
                  <a:pt x="157" y="49"/>
                  <a:pt x="157" y="67"/>
                </a:cubicBezTo>
                <a:cubicBezTo>
                  <a:pt x="157" y="85"/>
                  <a:pt x="150" y="102"/>
                  <a:pt x="137" y="115"/>
                </a:cubicBezTo>
                <a:cubicBezTo>
                  <a:pt x="135" y="117"/>
                  <a:pt x="135" y="121"/>
                  <a:pt x="137" y="123"/>
                </a:cubicBezTo>
                <a:cubicBezTo>
                  <a:pt x="138" y="124"/>
                  <a:pt x="140" y="125"/>
                  <a:pt x="141" y="125"/>
                </a:cubicBezTo>
                <a:cubicBezTo>
                  <a:pt x="143" y="125"/>
                  <a:pt x="144" y="124"/>
                  <a:pt x="145" y="123"/>
                </a:cubicBezTo>
                <a:cubicBezTo>
                  <a:pt x="160" y="108"/>
                  <a:pt x="168" y="88"/>
                  <a:pt x="168" y="67"/>
                </a:cubicBezTo>
                <a:cubicBezTo>
                  <a:pt x="168" y="46"/>
                  <a:pt x="160" y="26"/>
                  <a:pt x="145" y="11"/>
                </a:cubicBezTo>
                <a:moveTo>
                  <a:pt x="78" y="3"/>
                </a:moveTo>
                <a:cubicBezTo>
                  <a:pt x="42" y="31"/>
                  <a:pt x="42" y="31"/>
                  <a:pt x="42" y="31"/>
                </a:cubicBezTo>
                <a:cubicBezTo>
                  <a:pt x="42" y="31"/>
                  <a:pt x="42" y="32"/>
                  <a:pt x="41" y="32"/>
                </a:cubicBezTo>
                <a:cubicBezTo>
                  <a:pt x="2" y="32"/>
                  <a:pt x="2" y="32"/>
                  <a:pt x="2" y="32"/>
                </a:cubicBezTo>
                <a:cubicBezTo>
                  <a:pt x="1" y="32"/>
                  <a:pt x="0" y="33"/>
                  <a:pt x="0" y="34"/>
                </a:cubicBezTo>
                <a:cubicBezTo>
                  <a:pt x="0" y="100"/>
                  <a:pt x="0" y="100"/>
                  <a:pt x="0" y="100"/>
                </a:cubicBezTo>
                <a:cubicBezTo>
                  <a:pt x="0" y="101"/>
                  <a:pt x="1" y="102"/>
                  <a:pt x="2" y="102"/>
                </a:cubicBezTo>
                <a:cubicBezTo>
                  <a:pt x="41" y="102"/>
                  <a:pt x="41" y="102"/>
                  <a:pt x="41" y="102"/>
                </a:cubicBezTo>
                <a:cubicBezTo>
                  <a:pt x="41" y="103"/>
                  <a:pt x="42" y="104"/>
                  <a:pt x="42" y="104"/>
                </a:cubicBezTo>
                <a:cubicBezTo>
                  <a:pt x="78" y="131"/>
                  <a:pt x="78" y="131"/>
                  <a:pt x="78" y="131"/>
                </a:cubicBezTo>
                <a:cubicBezTo>
                  <a:pt x="83" y="135"/>
                  <a:pt x="87" y="133"/>
                  <a:pt x="87" y="127"/>
                </a:cubicBezTo>
                <a:cubicBezTo>
                  <a:pt x="87" y="7"/>
                  <a:pt x="87" y="7"/>
                  <a:pt x="87" y="7"/>
                </a:cubicBezTo>
                <a:cubicBezTo>
                  <a:pt x="87" y="2"/>
                  <a:pt x="83" y="0"/>
                  <a:pt x="78" y="3"/>
                </a:cubicBezTo>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27" name="TV Icon"/>
          <p:cNvSpPr>
            <a:spLocks noEditPoints="1"/>
          </p:cNvSpPr>
          <p:nvPr/>
        </p:nvSpPr>
        <p:spPr bwMode="auto">
          <a:xfrm>
            <a:off x="2314942" y="3863166"/>
            <a:ext cx="1281902" cy="1011426"/>
          </a:xfrm>
          <a:custGeom>
            <a:avLst/>
            <a:gdLst>
              <a:gd name="T0" fmla="*/ 275 w 285"/>
              <a:gd name="T1" fmla="*/ 2 h 225"/>
              <a:gd name="T2" fmla="*/ 10 w 285"/>
              <a:gd name="T3" fmla="*/ 1 h 225"/>
              <a:gd name="T4" fmla="*/ 1 w 285"/>
              <a:gd name="T5" fmla="*/ 11 h 225"/>
              <a:gd name="T6" fmla="*/ 3 w 285"/>
              <a:gd name="T7" fmla="*/ 200 h 225"/>
              <a:gd name="T8" fmla="*/ 12 w 285"/>
              <a:gd name="T9" fmla="*/ 209 h 225"/>
              <a:gd name="T10" fmla="*/ 97 w 285"/>
              <a:gd name="T11" fmla="*/ 211 h 225"/>
              <a:gd name="T12" fmla="*/ 97 w 285"/>
              <a:gd name="T13" fmla="*/ 224 h 225"/>
              <a:gd name="T14" fmla="*/ 193 w 285"/>
              <a:gd name="T15" fmla="*/ 224 h 225"/>
              <a:gd name="T16" fmla="*/ 193 w 285"/>
              <a:gd name="T17" fmla="*/ 211 h 225"/>
              <a:gd name="T18" fmla="*/ 273 w 285"/>
              <a:gd name="T19" fmla="*/ 209 h 225"/>
              <a:gd name="T20" fmla="*/ 282 w 285"/>
              <a:gd name="T21" fmla="*/ 200 h 225"/>
              <a:gd name="T22" fmla="*/ 284 w 285"/>
              <a:gd name="T23" fmla="*/ 11 h 225"/>
              <a:gd name="T24" fmla="*/ 275 w 285"/>
              <a:gd name="T25" fmla="*/ 2 h 225"/>
              <a:gd name="T26" fmla="*/ 267 w 285"/>
              <a:gd name="T27" fmla="*/ 187 h 225"/>
              <a:gd name="T28" fmla="*/ 259 w 285"/>
              <a:gd name="T29" fmla="*/ 194 h 225"/>
              <a:gd name="T30" fmla="*/ 26 w 285"/>
              <a:gd name="T31" fmla="*/ 195 h 225"/>
              <a:gd name="T32" fmla="*/ 18 w 285"/>
              <a:gd name="T33" fmla="*/ 187 h 225"/>
              <a:gd name="T34" fmla="*/ 17 w 285"/>
              <a:gd name="T35" fmla="*/ 25 h 225"/>
              <a:gd name="T36" fmla="*/ 24 w 285"/>
              <a:gd name="T37" fmla="*/ 17 h 225"/>
              <a:gd name="T38" fmla="*/ 260 w 285"/>
              <a:gd name="T39" fmla="*/ 17 h 225"/>
              <a:gd name="T40" fmla="*/ 268 w 285"/>
              <a:gd name="T41" fmla="*/ 25 h 225"/>
              <a:gd name="T42" fmla="*/ 267 w 285"/>
              <a:gd name="T43" fmla="*/ 18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5" h="225">
                <a:moveTo>
                  <a:pt x="275" y="2"/>
                </a:moveTo>
                <a:cubicBezTo>
                  <a:pt x="187" y="0"/>
                  <a:pt x="98" y="0"/>
                  <a:pt x="10" y="1"/>
                </a:cubicBezTo>
                <a:cubicBezTo>
                  <a:pt x="5" y="1"/>
                  <a:pt x="1" y="6"/>
                  <a:pt x="1" y="11"/>
                </a:cubicBezTo>
                <a:cubicBezTo>
                  <a:pt x="0" y="74"/>
                  <a:pt x="0" y="138"/>
                  <a:pt x="3" y="200"/>
                </a:cubicBezTo>
                <a:cubicBezTo>
                  <a:pt x="3" y="205"/>
                  <a:pt x="7" y="209"/>
                  <a:pt x="12" y="209"/>
                </a:cubicBezTo>
                <a:cubicBezTo>
                  <a:pt x="40" y="210"/>
                  <a:pt x="68" y="211"/>
                  <a:pt x="97" y="211"/>
                </a:cubicBezTo>
                <a:cubicBezTo>
                  <a:pt x="97" y="216"/>
                  <a:pt x="97" y="220"/>
                  <a:pt x="97" y="224"/>
                </a:cubicBezTo>
                <a:cubicBezTo>
                  <a:pt x="129" y="225"/>
                  <a:pt x="161" y="225"/>
                  <a:pt x="193" y="224"/>
                </a:cubicBezTo>
                <a:cubicBezTo>
                  <a:pt x="193" y="220"/>
                  <a:pt x="193" y="215"/>
                  <a:pt x="193" y="211"/>
                </a:cubicBezTo>
                <a:cubicBezTo>
                  <a:pt x="220" y="211"/>
                  <a:pt x="247" y="210"/>
                  <a:pt x="273" y="209"/>
                </a:cubicBezTo>
                <a:cubicBezTo>
                  <a:pt x="278" y="209"/>
                  <a:pt x="282" y="205"/>
                  <a:pt x="282" y="200"/>
                </a:cubicBezTo>
                <a:cubicBezTo>
                  <a:pt x="284" y="138"/>
                  <a:pt x="285" y="74"/>
                  <a:pt x="284" y="11"/>
                </a:cubicBezTo>
                <a:cubicBezTo>
                  <a:pt x="283" y="6"/>
                  <a:pt x="279" y="2"/>
                  <a:pt x="275" y="2"/>
                </a:cubicBezTo>
                <a:close/>
                <a:moveTo>
                  <a:pt x="267" y="187"/>
                </a:moveTo>
                <a:cubicBezTo>
                  <a:pt x="267" y="191"/>
                  <a:pt x="263" y="194"/>
                  <a:pt x="259" y="194"/>
                </a:cubicBezTo>
                <a:cubicBezTo>
                  <a:pt x="182" y="197"/>
                  <a:pt x="103" y="197"/>
                  <a:pt x="26" y="195"/>
                </a:cubicBezTo>
                <a:cubicBezTo>
                  <a:pt x="21" y="195"/>
                  <a:pt x="18" y="191"/>
                  <a:pt x="18" y="187"/>
                </a:cubicBezTo>
                <a:cubicBezTo>
                  <a:pt x="16" y="134"/>
                  <a:pt x="16" y="79"/>
                  <a:pt x="17" y="25"/>
                </a:cubicBezTo>
                <a:cubicBezTo>
                  <a:pt x="17" y="20"/>
                  <a:pt x="20" y="17"/>
                  <a:pt x="24" y="17"/>
                </a:cubicBezTo>
                <a:cubicBezTo>
                  <a:pt x="103" y="15"/>
                  <a:pt x="182" y="15"/>
                  <a:pt x="260" y="17"/>
                </a:cubicBezTo>
                <a:cubicBezTo>
                  <a:pt x="265" y="17"/>
                  <a:pt x="268" y="20"/>
                  <a:pt x="268" y="25"/>
                </a:cubicBezTo>
                <a:cubicBezTo>
                  <a:pt x="269" y="79"/>
                  <a:pt x="268" y="133"/>
                  <a:pt x="267" y="18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28" name="Wireless Device Icon"/>
          <p:cNvSpPr>
            <a:spLocks noEditPoints="1"/>
          </p:cNvSpPr>
          <p:nvPr/>
        </p:nvSpPr>
        <p:spPr bwMode="auto">
          <a:xfrm>
            <a:off x="747762" y="3753810"/>
            <a:ext cx="848376" cy="1068173"/>
          </a:xfrm>
          <a:custGeom>
            <a:avLst/>
            <a:gdLst>
              <a:gd name="T0" fmla="*/ 83 w 175"/>
              <a:gd name="T1" fmla="*/ 166 h 220"/>
              <a:gd name="T2" fmla="*/ 53 w 175"/>
              <a:gd name="T3" fmla="*/ 197 h 220"/>
              <a:gd name="T4" fmla="*/ 22 w 175"/>
              <a:gd name="T5" fmla="*/ 166 h 220"/>
              <a:gd name="T6" fmla="*/ 53 w 175"/>
              <a:gd name="T7" fmla="*/ 135 h 220"/>
              <a:gd name="T8" fmla="*/ 83 w 175"/>
              <a:gd name="T9" fmla="*/ 166 h 220"/>
              <a:gd name="T10" fmla="*/ 53 w 175"/>
              <a:gd name="T11" fmla="*/ 152 h 220"/>
              <a:gd name="T12" fmla="*/ 39 w 175"/>
              <a:gd name="T13" fmla="*/ 166 h 220"/>
              <a:gd name="T14" fmla="*/ 53 w 175"/>
              <a:gd name="T15" fmla="*/ 180 h 220"/>
              <a:gd name="T16" fmla="*/ 66 w 175"/>
              <a:gd name="T17" fmla="*/ 166 h 220"/>
              <a:gd name="T18" fmla="*/ 53 w 175"/>
              <a:gd name="T19" fmla="*/ 152 h 220"/>
              <a:gd name="T20" fmla="*/ 12 w 175"/>
              <a:gd name="T21" fmla="*/ 220 h 220"/>
              <a:gd name="T22" fmla="*/ 0 w 175"/>
              <a:gd name="T23" fmla="*/ 208 h 220"/>
              <a:gd name="T24" fmla="*/ 0 w 175"/>
              <a:gd name="T25" fmla="*/ 83 h 220"/>
              <a:gd name="T26" fmla="*/ 12 w 175"/>
              <a:gd name="T27" fmla="*/ 71 h 220"/>
              <a:gd name="T28" fmla="*/ 93 w 175"/>
              <a:gd name="T29" fmla="*/ 71 h 220"/>
              <a:gd name="T30" fmla="*/ 105 w 175"/>
              <a:gd name="T31" fmla="*/ 83 h 220"/>
              <a:gd name="T32" fmla="*/ 105 w 175"/>
              <a:gd name="T33" fmla="*/ 208 h 220"/>
              <a:gd name="T34" fmla="*/ 93 w 175"/>
              <a:gd name="T35" fmla="*/ 220 h 220"/>
              <a:gd name="T36" fmla="*/ 12 w 175"/>
              <a:gd name="T37" fmla="*/ 220 h 220"/>
              <a:gd name="T38" fmla="*/ 53 w 175"/>
              <a:gd name="T39" fmla="*/ 126 h 220"/>
              <a:gd name="T40" fmla="*/ 13 w 175"/>
              <a:gd name="T41" fmla="*/ 166 h 220"/>
              <a:gd name="T42" fmla="*/ 53 w 175"/>
              <a:gd name="T43" fmla="*/ 206 h 220"/>
              <a:gd name="T44" fmla="*/ 93 w 175"/>
              <a:gd name="T45" fmla="*/ 166 h 220"/>
              <a:gd name="T46" fmla="*/ 53 w 175"/>
              <a:gd name="T47" fmla="*/ 126 h 220"/>
              <a:gd name="T48" fmla="*/ 53 w 175"/>
              <a:gd name="T49" fmla="*/ 84 h 220"/>
              <a:gd name="T50" fmla="*/ 38 w 175"/>
              <a:gd name="T51" fmla="*/ 98 h 220"/>
              <a:gd name="T52" fmla="*/ 53 w 175"/>
              <a:gd name="T53" fmla="*/ 113 h 220"/>
              <a:gd name="T54" fmla="*/ 67 w 175"/>
              <a:gd name="T55" fmla="*/ 98 h 220"/>
              <a:gd name="T56" fmla="*/ 53 w 175"/>
              <a:gd name="T57" fmla="*/ 84 h 220"/>
              <a:gd name="T58" fmla="*/ 121 w 175"/>
              <a:gd name="T59" fmla="*/ 62 h 220"/>
              <a:gd name="T60" fmla="*/ 112 w 175"/>
              <a:gd name="T61" fmla="*/ 53 h 220"/>
              <a:gd name="T62" fmla="*/ 105 w 175"/>
              <a:gd name="T63" fmla="*/ 62 h 220"/>
              <a:gd name="T64" fmla="*/ 114 w 175"/>
              <a:gd name="T65" fmla="*/ 70 h 220"/>
              <a:gd name="T66" fmla="*/ 121 w 175"/>
              <a:gd name="T67" fmla="*/ 62 h 220"/>
              <a:gd name="T68" fmla="*/ 175 w 175"/>
              <a:gd name="T69" fmla="*/ 65 h 220"/>
              <a:gd name="T70" fmla="*/ 141 w 175"/>
              <a:gd name="T71" fmla="*/ 8 h 220"/>
              <a:gd name="T72" fmla="*/ 105 w 175"/>
              <a:gd name="T73" fmla="*/ 1 h 220"/>
              <a:gd name="T74" fmla="*/ 104 w 175"/>
              <a:gd name="T75" fmla="*/ 2 h 220"/>
              <a:gd name="T76" fmla="*/ 103 w 175"/>
              <a:gd name="T77" fmla="*/ 10 h 220"/>
              <a:gd name="T78" fmla="*/ 105 w 175"/>
              <a:gd name="T79" fmla="*/ 11 h 220"/>
              <a:gd name="T80" fmla="*/ 135 w 175"/>
              <a:gd name="T81" fmla="*/ 19 h 220"/>
              <a:gd name="T82" fmla="*/ 163 w 175"/>
              <a:gd name="T83" fmla="*/ 66 h 220"/>
              <a:gd name="T84" fmla="*/ 164 w 175"/>
              <a:gd name="T85" fmla="*/ 68 h 220"/>
              <a:gd name="T86" fmla="*/ 173 w 175"/>
              <a:gd name="T87" fmla="*/ 67 h 220"/>
              <a:gd name="T88" fmla="*/ 175 w 175"/>
              <a:gd name="T89" fmla="*/ 65 h 220"/>
              <a:gd name="T90" fmla="*/ 149 w 175"/>
              <a:gd name="T91" fmla="*/ 67 h 220"/>
              <a:gd name="T92" fmla="*/ 104 w 175"/>
              <a:gd name="T93" fmla="*/ 26 h 220"/>
              <a:gd name="T94" fmla="*/ 103 w 175"/>
              <a:gd name="T95" fmla="*/ 28 h 220"/>
              <a:gd name="T96" fmla="*/ 103 w 175"/>
              <a:gd name="T97" fmla="*/ 37 h 220"/>
              <a:gd name="T98" fmla="*/ 105 w 175"/>
              <a:gd name="T99" fmla="*/ 38 h 220"/>
              <a:gd name="T100" fmla="*/ 137 w 175"/>
              <a:gd name="T101" fmla="*/ 68 h 220"/>
              <a:gd name="T102" fmla="*/ 138 w 175"/>
              <a:gd name="T103" fmla="*/ 69 h 220"/>
              <a:gd name="T104" fmla="*/ 148 w 175"/>
              <a:gd name="T105" fmla="*/ 69 h 220"/>
              <a:gd name="T106" fmla="*/ 149 w 175"/>
              <a:gd name="T107" fmla="*/ 6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5" h="220">
                <a:moveTo>
                  <a:pt x="83" y="166"/>
                </a:moveTo>
                <a:cubicBezTo>
                  <a:pt x="83" y="183"/>
                  <a:pt x="70" y="197"/>
                  <a:pt x="53" y="197"/>
                </a:cubicBezTo>
                <a:cubicBezTo>
                  <a:pt x="36" y="197"/>
                  <a:pt x="22" y="183"/>
                  <a:pt x="22" y="166"/>
                </a:cubicBezTo>
                <a:cubicBezTo>
                  <a:pt x="22" y="149"/>
                  <a:pt x="36" y="135"/>
                  <a:pt x="53" y="135"/>
                </a:cubicBezTo>
                <a:cubicBezTo>
                  <a:pt x="70" y="135"/>
                  <a:pt x="83" y="149"/>
                  <a:pt x="83" y="166"/>
                </a:cubicBezTo>
                <a:close/>
                <a:moveTo>
                  <a:pt x="53" y="152"/>
                </a:moveTo>
                <a:cubicBezTo>
                  <a:pt x="45" y="152"/>
                  <a:pt x="39" y="158"/>
                  <a:pt x="39" y="166"/>
                </a:cubicBezTo>
                <a:cubicBezTo>
                  <a:pt x="39" y="174"/>
                  <a:pt x="45" y="180"/>
                  <a:pt x="53" y="180"/>
                </a:cubicBezTo>
                <a:cubicBezTo>
                  <a:pt x="60" y="180"/>
                  <a:pt x="66" y="174"/>
                  <a:pt x="66" y="166"/>
                </a:cubicBezTo>
                <a:cubicBezTo>
                  <a:pt x="66" y="158"/>
                  <a:pt x="60" y="152"/>
                  <a:pt x="53" y="152"/>
                </a:cubicBezTo>
                <a:close/>
                <a:moveTo>
                  <a:pt x="12" y="220"/>
                </a:moveTo>
                <a:cubicBezTo>
                  <a:pt x="6" y="220"/>
                  <a:pt x="0" y="215"/>
                  <a:pt x="0" y="208"/>
                </a:cubicBezTo>
                <a:cubicBezTo>
                  <a:pt x="0" y="83"/>
                  <a:pt x="0" y="83"/>
                  <a:pt x="0" y="83"/>
                </a:cubicBezTo>
                <a:cubicBezTo>
                  <a:pt x="0" y="76"/>
                  <a:pt x="6" y="71"/>
                  <a:pt x="12" y="71"/>
                </a:cubicBezTo>
                <a:cubicBezTo>
                  <a:pt x="93" y="71"/>
                  <a:pt x="93" y="71"/>
                  <a:pt x="93" y="71"/>
                </a:cubicBezTo>
                <a:cubicBezTo>
                  <a:pt x="100" y="71"/>
                  <a:pt x="105" y="76"/>
                  <a:pt x="105" y="83"/>
                </a:cubicBezTo>
                <a:cubicBezTo>
                  <a:pt x="105" y="208"/>
                  <a:pt x="105" y="208"/>
                  <a:pt x="105" y="208"/>
                </a:cubicBezTo>
                <a:cubicBezTo>
                  <a:pt x="105" y="215"/>
                  <a:pt x="100" y="220"/>
                  <a:pt x="93" y="220"/>
                </a:cubicBezTo>
                <a:lnTo>
                  <a:pt x="12" y="220"/>
                </a:lnTo>
                <a:close/>
                <a:moveTo>
                  <a:pt x="53" y="126"/>
                </a:moveTo>
                <a:cubicBezTo>
                  <a:pt x="31" y="126"/>
                  <a:pt x="13" y="144"/>
                  <a:pt x="13" y="166"/>
                </a:cubicBezTo>
                <a:cubicBezTo>
                  <a:pt x="13" y="188"/>
                  <a:pt x="31" y="206"/>
                  <a:pt x="53" y="206"/>
                </a:cubicBezTo>
                <a:cubicBezTo>
                  <a:pt x="75" y="206"/>
                  <a:pt x="93" y="188"/>
                  <a:pt x="93" y="166"/>
                </a:cubicBezTo>
                <a:cubicBezTo>
                  <a:pt x="93" y="144"/>
                  <a:pt x="75" y="126"/>
                  <a:pt x="53" y="126"/>
                </a:cubicBezTo>
                <a:close/>
                <a:moveTo>
                  <a:pt x="53" y="84"/>
                </a:moveTo>
                <a:cubicBezTo>
                  <a:pt x="45" y="84"/>
                  <a:pt x="38" y="90"/>
                  <a:pt x="38" y="98"/>
                </a:cubicBezTo>
                <a:cubicBezTo>
                  <a:pt x="38" y="106"/>
                  <a:pt x="45" y="113"/>
                  <a:pt x="53" y="113"/>
                </a:cubicBezTo>
                <a:cubicBezTo>
                  <a:pt x="61" y="113"/>
                  <a:pt x="67" y="106"/>
                  <a:pt x="67" y="98"/>
                </a:cubicBezTo>
                <a:cubicBezTo>
                  <a:pt x="67" y="90"/>
                  <a:pt x="61" y="84"/>
                  <a:pt x="53" y="84"/>
                </a:cubicBezTo>
                <a:close/>
                <a:moveTo>
                  <a:pt x="121" y="62"/>
                </a:moveTo>
                <a:cubicBezTo>
                  <a:pt x="121" y="57"/>
                  <a:pt x="117" y="53"/>
                  <a:pt x="112" y="53"/>
                </a:cubicBezTo>
                <a:cubicBezTo>
                  <a:pt x="108" y="53"/>
                  <a:pt x="105" y="57"/>
                  <a:pt x="105" y="62"/>
                </a:cubicBezTo>
                <a:cubicBezTo>
                  <a:pt x="105" y="66"/>
                  <a:pt x="109" y="70"/>
                  <a:pt x="114" y="70"/>
                </a:cubicBezTo>
                <a:cubicBezTo>
                  <a:pt x="118" y="70"/>
                  <a:pt x="122" y="66"/>
                  <a:pt x="121" y="62"/>
                </a:cubicBezTo>
                <a:close/>
                <a:moveTo>
                  <a:pt x="175" y="65"/>
                </a:moveTo>
                <a:cubicBezTo>
                  <a:pt x="174" y="33"/>
                  <a:pt x="157" y="16"/>
                  <a:pt x="141" y="8"/>
                </a:cubicBezTo>
                <a:cubicBezTo>
                  <a:pt x="125" y="0"/>
                  <a:pt x="109" y="0"/>
                  <a:pt x="105" y="1"/>
                </a:cubicBezTo>
                <a:cubicBezTo>
                  <a:pt x="104" y="1"/>
                  <a:pt x="104" y="1"/>
                  <a:pt x="104" y="2"/>
                </a:cubicBezTo>
                <a:cubicBezTo>
                  <a:pt x="104" y="2"/>
                  <a:pt x="103" y="10"/>
                  <a:pt x="103" y="10"/>
                </a:cubicBezTo>
                <a:cubicBezTo>
                  <a:pt x="103" y="11"/>
                  <a:pt x="104" y="11"/>
                  <a:pt x="105" y="11"/>
                </a:cubicBezTo>
                <a:cubicBezTo>
                  <a:pt x="108" y="11"/>
                  <a:pt x="122" y="12"/>
                  <a:pt x="135" y="19"/>
                </a:cubicBezTo>
                <a:cubicBezTo>
                  <a:pt x="149" y="27"/>
                  <a:pt x="162" y="41"/>
                  <a:pt x="163" y="66"/>
                </a:cubicBezTo>
                <a:cubicBezTo>
                  <a:pt x="163" y="67"/>
                  <a:pt x="164" y="68"/>
                  <a:pt x="164" y="68"/>
                </a:cubicBezTo>
                <a:cubicBezTo>
                  <a:pt x="165" y="68"/>
                  <a:pt x="173" y="67"/>
                  <a:pt x="173" y="67"/>
                </a:cubicBezTo>
                <a:cubicBezTo>
                  <a:pt x="175" y="67"/>
                  <a:pt x="175" y="66"/>
                  <a:pt x="175" y="65"/>
                </a:cubicBezTo>
                <a:close/>
                <a:moveTo>
                  <a:pt x="149" y="67"/>
                </a:moveTo>
                <a:cubicBezTo>
                  <a:pt x="146" y="35"/>
                  <a:pt x="120" y="26"/>
                  <a:pt x="104" y="26"/>
                </a:cubicBezTo>
                <a:cubicBezTo>
                  <a:pt x="104" y="26"/>
                  <a:pt x="103" y="27"/>
                  <a:pt x="103" y="28"/>
                </a:cubicBezTo>
                <a:cubicBezTo>
                  <a:pt x="103" y="28"/>
                  <a:pt x="103" y="36"/>
                  <a:pt x="103" y="37"/>
                </a:cubicBezTo>
                <a:cubicBezTo>
                  <a:pt x="103" y="38"/>
                  <a:pt x="104" y="38"/>
                  <a:pt x="105" y="38"/>
                </a:cubicBezTo>
                <a:cubicBezTo>
                  <a:pt x="113" y="39"/>
                  <a:pt x="134" y="43"/>
                  <a:pt x="137" y="68"/>
                </a:cubicBezTo>
                <a:cubicBezTo>
                  <a:pt x="137" y="69"/>
                  <a:pt x="137" y="69"/>
                  <a:pt x="138" y="69"/>
                </a:cubicBezTo>
                <a:cubicBezTo>
                  <a:pt x="139" y="69"/>
                  <a:pt x="147" y="69"/>
                  <a:pt x="148" y="69"/>
                </a:cubicBezTo>
                <a:cubicBezTo>
                  <a:pt x="149" y="69"/>
                  <a:pt x="149" y="68"/>
                  <a:pt x="149" y="67"/>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33" name="DRM"/>
          <p:cNvSpPr>
            <a:spLocks noEditPoints="1"/>
          </p:cNvSpPr>
          <p:nvPr/>
        </p:nvSpPr>
        <p:spPr bwMode="auto">
          <a:xfrm>
            <a:off x="726839" y="5716286"/>
            <a:ext cx="575066" cy="810784"/>
          </a:xfrm>
          <a:custGeom>
            <a:avLst/>
            <a:gdLst>
              <a:gd name="T0" fmla="*/ 108 w 120"/>
              <a:gd name="T1" fmla="*/ 67 h 169"/>
              <a:gd name="T2" fmla="*/ 104 w 120"/>
              <a:gd name="T3" fmla="*/ 67 h 169"/>
              <a:gd name="T4" fmla="*/ 104 w 120"/>
              <a:gd name="T5" fmla="*/ 45 h 169"/>
              <a:gd name="T6" fmla="*/ 60 w 120"/>
              <a:gd name="T7" fmla="*/ 0 h 169"/>
              <a:gd name="T8" fmla="*/ 15 w 120"/>
              <a:gd name="T9" fmla="*/ 45 h 169"/>
              <a:gd name="T10" fmla="*/ 15 w 120"/>
              <a:gd name="T11" fmla="*/ 67 h 169"/>
              <a:gd name="T12" fmla="*/ 11 w 120"/>
              <a:gd name="T13" fmla="*/ 67 h 169"/>
              <a:gd name="T14" fmla="*/ 0 w 120"/>
              <a:gd name="T15" fmla="*/ 80 h 169"/>
              <a:gd name="T16" fmla="*/ 0 w 120"/>
              <a:gd name="T17" fmla="*/ 156 h 169"/>
              <a:gd name="T18" fmla="*/ 11 w 120"/>
              <a:gd name="T19" fmla="*/ 169 h 169"/>
              <a:gd name="T20" fmla="*/ 108 w 120"/>
              <a:gd name="T21" fmla="*/ 169 h 169"/>
              <a:gd name="T22" fmla="*/ 120 w 120"/>
              <a:gd name="T23" fmla="*/ 156 h 169"/>
              <a:gd name="T24" fmla="*/ 120 w 120"/>
              <a:gd name="T25" fmla="*/ 80 h 169"/>
              <a:gd name="T26" fmla="*/ 108 w 120"/>
              <a:gd name="T27" fmla="*/ 67 h 169"/>
              <a:gd name="T28" fmla="*/ 32 w 120"/>
              <a:gd name="T29" fmla="*/ 45 h 169"/>
              <a:gd name="T30" fmla="*/ 60 w 120"/>
              <a:gd name="T31" fmla="*/ 18 h 169"/>
              <a:gd name="T32" fmla="*/ 87 w 120"/>
              <a:gd name="T33" fmla="*/ 45 h 169"/>
              <a:gd name="T34" fmla="*/ 87 w 120"/>
              <a:gd name="T35" fmla="*/ 67 h 169"/>
              <a:gd name="T36" fmla="*/ 32 w 120"/>
              <a:gd name="T37" fmla="*/ 67 h 169"/>
              <a:gd name="T38" fmla="*/ 32 w 120"/>
              <a:gd name="T39" fmla="*/ 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69">
                <a:moveTo>
                  <a:pt x="108" y="67"/>
                </a:moveTo>
                <a:cubicBezTo>
                  <a:pt x="104" y="67"/>
                  <a:pt x="104" y="67"/>
                  <a:pt x="104" y="67"/>
                </a:cubicBezTo>
                <a:cubicBezTo>
                  <a:pt x="104" y="45"/>
                  <a:pt x="104" y="45"/>
                  <a:pt x="104" y="45"/>
                </a:cubicBezTo>
                <a:cubicBezTo>
                  <a:pt x="104" y="20"/>
                  <a:pt x="84" y="0"/>
                  <a:pt x="60" y="0"/>
                </a:cubicBezTo>
                <a:cubicBezTo>
                  <a:pt x="35" y="0"/>
                  <a:pt x="15" y="20"/>
                  <a:pt x="15" y="45"/>
                </a:cubicBezTo>
                <a:cubicBezTo>
                  <a:pt x="15" y="67"/>
                  <a:pt x="15" y="67"/>
                  <a:pt x="15" y="67"/>
                </a:cubicBezTo>
                <a:cubicBezTo>
                  <a:pt x="11" y="67"/>
                  <a:pt x="11" y="67"/>
                  <a:pt x="11" y="67"/>
                </a:cubicBezTo>
                <a:cubicBezTo>
                  <a:pt x="5" y="67"/>
                  <a:pt x="0" y="73"/>
                  <a:pt x="0" y="80"/>
                </a:cubicBezTo>
                <a:cubicBezTo>
                  <a:pt x="0" y="156"/>
                  <a:pt x="0" y="156"/>
                  <a:pt x="0" y="156"/>
                </a:cubicBezTo>
                <a:cubicBezTo>
                  <a:pt x="0" y="163"/>
                  <a:pt x="5" y="169"/>
                  <a:pt x="11" y="169"/>
                </a:cubicBezTo>
                <a:cubicBezTo>
                  <a:pt x="108" y="169"/>
                  <a:pt x="108" y="169"/>
                  <a:pt x="108" y="169"/>
                </a:cubicBezTo>
                <a:cubicBezTo>
                  <a:pt x="114" y="169"/>
                  <a:pt x="120" y="163"/>
                  <a:pt x="120" y="156"/>
                </a:cubicBezTo>
                <a:cubicBezTo>
                  <a:pt x="120" y="80"/>
                  <a:pt x="120" y="80"/>
                  <a:pt x="120" y="80"/>
                </a:cubicBezTo>
                <a:cubicBezTo>
                  <a:pt x="120" y="73"/>
                  <a:pt x="114" y="67"/>
                  <a:pt x="108" y="67"/>
                </a:cubicBezTo>
                <a:close/>
                <a:moveTo>
                  <a:pt x="32" y="45"/>
                </a:moveTo>
                <a:cubicBezTo>
                  <a:pt x="32" y="30"/>
                  <a:pt x="45" y="18"/>
                  <a:pt x="60" y="18"/>
                </a:cubicBezTo>
                <a:cubicBezTo>
                  <a:pt x="75" y="18"/>
                  <a:pt x="87" y="30"/>
                  <a:pt x="87" y="45"/>
                </a:cubicBezTo>
                <a:cubicBezTo>
                  <a:pt x="87" y="67"/>
                  <a:pt x="87" y="67"/>
                  <a:pt x="87" y="67"/>
                </a:cubicBezTo>
                <a:cubicBezTo>
                  <a:pt x="32" y="67"/>
                  <a:pt x="32" y="67"/>
                  <a:pt x="32" y="67"/>
                </a:cubicBezTo>
                <a:lnTo>
                  <a:pt x="32" y="4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34" name="Playlists"/>
          <p:cNvSpPr>
            <a:spLocks noEditPoints="1"/>
          </p:cNvSpPr>
          <p:nvPr/>
        </p:nvSpPr>
        <p:spPr bwMode="auto">
          <a:xfrm>
            <a:off x="7613806" y="3862652"/>
            <a:ext cx="1041950" cy="451697"/>
          </a:xfrm>
          <a:custGeom>
            <a:avLst/>
            <a:gdLst>
              <a:gd name="T0" fmla="*/ 144 w 159"/>
              <a:gd name="T1" fmla="*/ 58 h 69"/>
              <a:gd name="T2" fmla="*/ 96 w 159"/>
              <a:gd name="T3" fmla="*/ 58 h 69"/>
              <a:gd name="T4" fmla="*/ 96 w 159"/>
              <a:gd name="T5" fmla="*/ 48 h 69"/>
              <a:gd name="T6" fmla="*/ 144 w 159"/>
              <a:gd name="T7" fmla="*/ 48 h 69"/>
              <a:gd name="T8" fmla="*/ 144 w 159"/>
              <a:gd name="T9" fmla="*/ 58 h 69"/>
              <a:gd name="T10" fmla="*/ 86 w 159"/>
              <a:gd name="T11" fmla="*/ 48 h 69"/>
              <a:gd name="T12" fmla="*/ 81 w 159"/>
              <a:gd name="T13" fmla="*/ 53 h 69"/>
              <a:gd name="T14" fmla="*/ 86 w 159"/>
              <a:gd name="T15" fmla="*/ 58 h 69"/>
              <a:gd name="T16" fmla="*/ 90 w 159"/>
              <a:gd name="T17" fmla="*/ 53 h 69"/>
              <a:gd name="T18" fmla="*/ 86 w 159"/>
              <a:gd name="T19" fmla="*/ 48 h 69"/>
              <a:gd name="T20" fmla="*/ 151 w 159"/>
              <a:gd name="T21" fmla="*/ 11 h 69"/>
              <a:gd name="T22" fmla="*/ 96 w 159"/>
              <a:gd name="T23" fmla="*/ 11 h 69"/>
              <a:gd name="T24" fmla="*/ 96 w 159"/>
              <a:gd name="T25" fmla="*/ 20 h 69"/>
              <a:gd name="T26" fmla="*/ 151 w 159"/>
              <a:gd name="T27" fmla="*/ 20 h 69"/>
              <a:gd name="T28" fmla="*/ 151 w 159"/>
              <a:gd name="T29" fmla="*/ 11 h 69"/>
              <a:gd name="T30" fmla="*/ 86 w 159"/>
              <a:gd name="T31" fmla="*/ 20 h 69"/>
              <a:gd name="T32" fmla="*/ 90 w 159"/>
              <a:gd name="T33" fmla="*/ 16 h 69"/>
              <a:gd name="T34" fmla="*/ 86 w 159"/>
              <a:gd name="T35" fmla="*/ 11 h 69"/>
              <a:gd name="T36" fmla="*/ 81 w 159"/>
              <a:gd name="T37" fmla="*/ 16 h 69"/>
              <a:gd name="T38" fmla="*/ 86 w 159"/>
              <a:gd name="T39" fmla="*/ 20 h 69"/>
              <a:gd name="T40" fmla="*/ 159 w 159"/>
              <a:gd name="T41" fmla="*/ 29 h 69"/>
              <a:gd name="T42" fmla="*/ 96 w 159"/>
              <a:gd name="T43" fmla="*/ 29 h 69"/>
              <a:gd name="T44" fmla="*/ 96 w 159"/>
              <a:gd name="T45" fmla="*/ 39 h 69"/>
              <a:gd name="T46" fmla="*/ 159 w 159"/>
              <a:gd name="T47" fmla="*/ 39 h 69"/>
              <a:gd name="T48" fmla="*/ 159 w 159"/>
              <a:gd name="T49" fmla="*/ 29 h 69"/>
              <a:gd name="T50" fmla="*/ 86 w 159"/>
              <a:gd name="T51" fmla="*/ 29 h 69"/>
              <a:gd name="T52" fmla="*/ 81 w 159"/>
              <a:gd name="T53" fmla="*/ 34 h 69"/>
              <a:gd name="T54" fmla="*/ 86 w 159"/>
              <a:gd name="T55" fmla="*/ 39 h 69"/>
              <a:gd name="T56" fmla="*/ 90 w 159"/>
              <a:gd name="T57" fmla="*/ 34 h 69"/>
              <a:gd name="T58" fmla="*/ 86 w 159"/>
              <a:gd name="T59" fmla="*/ 29 h 69"/>
              <a:gd name="T60" fmla="*/ 34 w 159"/>
              <a:gd name="T61" fmla="*/ 0 h 69"/>
              <a:gd name="T62" fmla="*/ 0 w 159"/>
              <a:gd name="T63" fmla="*/ 34 h 69"/>
              <a:gd name="T64" fmla="*/ 34 w 159"/>
              <a:gd name="T65" fmla="*/ 69 h 69"/>
              <a:gd name="T66" fmla="*/ 69 w 159"/>
              <a:gd name="T67" fmla="*/ 34 h 69"/>
              <a:gd name="T68" fmla="*/ 34 w 159"/>
              <a:gd name="T69" fmla="*/ 0 h 69"/>
              <a:gd name="T70" fmla="*/ 23 w 159"/>
              <a:gd name="T71" fmla="*/ 15 h 69"/>
              <a:gd name="T72" fmla="*/ 56 w 159"/>
              <a:gd name="T73" fmla="*/ 34 h 69"/>
              <a:gd name="T74" fmla="*/ 23 w 159"/>
              <a:gd name="T75" fmla="*/ 53 h 69"/>
              <a:gd name="T76" fmla="*/ 23 w 159"/>
              <a:gd name="T77"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9" h="69">
                <a:moveTo>
                  <a:pt x="144" y="58"/>
                </a:moveTo>
                <a:cubicBezTo>
                  <a:pt x="96" y="58"/>
                  <a:pt x="96" y="58"/>
                  <a:pt x="96" y="58"/>
                </a:cubicBezTo>
                <a:cubicBezTo>
                  <a:pt x="96" y="48"/>
                  <a:pt x="96" y="48"/>
                  <a:pt x="96" y="48"/>
                </a:cubicBezTo>
                <a:cubicBezTo>
                  <a:pt x="144" y="48"/>
                  <a:pt x="144" y="48"/>
                  <a:pt x="144" y="48"/>
                </a:cubicBezTo>
                <a:lnTo>
                  <a:pt x="144" y="58"/>
                </a:lnTo>
                <a:close/>
                <a:moveTo>
                  <a:pt x="86" y="48"/>
                </a:moveTo>
                <a:cubicBezTo>
                  <a:pt x="83" y="48"/>
                  <a:pt x="81" y="50"/>
                  <a:pt x="81" y="53"/>
                </a:cubicBezTo>
                <a:cubicBezTo>
                  <a:pt x="81" y="56"/>
                  <a:pt x="83" y="58"/>
                  <a:pt x="86" y="58"/>
                </a:cubicBezTo>
                <a:cubicBezTo>
                  <a:pt x="88" y="58"/>
                  <a:pt x="90" y="56"/>
                  <a:pt x="90" y="53"/>
                </a:cubicBezTo>
                <a:cubicBezTo>
                  <a:pt x="90" y="50"/>
                  <a:pt x="88" y="48"/>
                  <a:pt x="86" y="48"/>
                </a:cubicBezTo>
                <a:moveTo>
                  <a:pt x="151" y="11"/>
                </a:moveTo>
                <a:cubicBezTo>
                  <a:pt x="96" y="11"/>
                  <a:pt x="96" y="11"/>
                  <a:pt x="96" y="11"/>
                </a:cubicBezTo>
                <a:cubicBezTo>
                  <a:pt x="96" y="20"/>
                  <a:pt x="96" y="20"/>
                  <a:pt x="96" y="20"/>
                </a:cubicBezTo>
                <a:cubicBezTo>
                  <a:pt x="151" y="20"/>
                  <a:pt x="151" y="20"/>
                  <a:pt x="151" y="20"/>
                </a:cubicBezTo>
                <a:lnTo>
                  <a:pt x="151" y="11"/>
                </a:lnTo>
                <a:close/>
                <a:moveTo>
                  <a:pt x="86" y="20"/>
                </a:moveTo>
                <a:cubicBezTo>
                  <a:pt x="88" y="20"/>
                  <a:pt x="90" y="18"/>
                  <a:pt x="90" y="16"/>
                </a:cubicBezTo>
                <a:cubicBezTo>
                  <a:pt x="90" y="13"/>
                  <a:pt x="88" y="11"/>
                  <a:pt x="86" y="11"/>
                </a:cubicBezTo>
                <a:cubicBezTo>
                  <a:pt x="83" y="11"/>
                  <a:pt x="81" y="13"/>
                  <a:pt x="81" y="16"/>
                </a:cubicBezTo>
                <a:cubicBezTo>
                  <a:pt x="81" y="18"/>
                  <a:pt x="83" y="20"/>
                  <a:pt x="86" y="20"/>
                </a:cubicBezTo>
                <a:moveTo>
                  <a:pt x="159" y="29"/>
                </a:moveTo>
                <a:cubicBezTo>
                  <a:pt x="96" y="29"/>
                  <a:pt x="96" y="29"/>
                  <a:pt x="96" y="29"/>
                </a:cubicBezTo>
                <a:cubicBezTo>
                  <a:pt x="96" y="39"/>
                  <a:pt x="96" y="39"/>
                  <a:pt x="96" y="39"/>
                </a:cubicBezTo>
                <a:cubicBezTo>
                  <a:pt x="159" y="39"/>
                  <a:pt x="159" y="39"/>
                  <a:pt x="159" y="39"/>
                </a:cubicBezTo>
                <a:lnTo>
                  <a:pt x="159" y="29"/>
                </a:lnTo>
                <a:close/>
                <a:moveTo>
                  <a:pt x="86" y="29"/>
                </a:moveTo>
                <a:cubicBezTo>
                  <a:pt x="83" y="29"/>
                  <a:pt x="81" y="32"/>
                  <a:pt x="81" y="34"/>
                </a:cubicBezTo>
                <a:cubicBezTo>
                  <a:pt x="81" y="37"/>
                  <a:pt x="83" y="39"/>
                  <a:pt x="86" y="39"/>
                </a:cubicBezTo>
                <a:cubicBezTo>
                  <a:pt x="88" y="39"/>
                  <a:pt x="90" y="37"/>
                  <a:pt x="90" y="34"/>
                </a:cubicBezTo>
                <a:cubicBezTo>
                  <a:pt x="90" y="32"/>
                  <a:pt x="88" y="29"/>
                  <a:pt x="86" y="29"/>
                </a:cubicBezTo>
                <a:moveTo>
                  <a:pt x="34" y="0"/>
                </a:moveTo>
                <a:cubicBezTo>
                  <a:pt x="15" y="0"/>
                  <a:pt x="0" y="15"/>
                  <a:pt x="0" y="34"/>
                </a:cubicBezTo>
                <a:cubicBezTo>
                  <a:pt x="0" y="53"/>
                  <a:pt x="15" y="69"/>
                  <a:pt x="34" y="69"/>
                </a:cubicBezTo>
                <a:cubicBezTo>
                  <a:pt x="53" y="69"/>
                  <a:pt x="69" y="53"/>
                  <a:pt x="69" y="34"/>
                </a:cubicBezTo>
                <a:cubicBezTo>
                  <a:pt x="69" y="15"/>
                  <a:pt x="53" y="0"/>
                  <a:pt x="34" y="0"/>
                </a:cubicBezTo>
                <a:close/>
                <a:moveTo>
                  <a:pt x="23" y="15"/>
                </a:moveTo>
                <a:cubicBezTo>
                  <a:pt x="56" y="34"/>
                  <a:pt x="56" y="34"/>
                  <a:pt x="56" y="34"/>
                </a:cubicBezTo>
                <a:cubicBezTo>
                  <a:pt x="23" y="53"/>
                  <a:pt x="23" y="53"/>
                  <a:pt x="23" y="53"/>
                </a:cubicBezTo>
                <a:lnTo>
                  <a:pt x="23" y="1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35" name="Play to"/>
          <p:cNvSpPr>
            <a:spLocks noEditPoints="1"/>
          </p:cNvSpPr>
          <p:nvPr/>
        </p:nvSpPr>
        <p:spPr bwMode="auto">
          <a:xfrm>
            <a:off x="4248736" y="4014761"/>
            <a:ext cx="952182" cy="810784"/>
          </a:xfrm>
          <a:custGeom>
            <a:avLst/>
            <a:gdLst>
              <a:gd name="T0" fmla="*/ 259 w 268"/>
              <a:gd name="T1" fmla="*/ 0 h 228"/>
              <a:gd name="T2" fmla="*/ 8 w 268"/>
              <a:gd name="T3" fmla="*/ 0 h 228"/>
              <a:gd name="T4" fmla="*/ 0 w 268"/>
              <a:gd name="T5" fmla="*/ 8 h 228"/>
              <a:gd name="T6" fmla="*/ 0 w 268"/>
              <a:gd name="T7" fmla="*/ 189 h 228"/>
              <a:gd name="T8" fmla="*/ 8 w 268"/>
              <a:gd name="T9" fmla="*/ 198 h 228"/>
              <a:gd name="T10" fmla="*/ 91 w 268"/>
              <a:gd name="T11" fmla="*/ 198 h 228"/>
              <a:gd name="T12" fmla="*/ 91 w 268"/>
              <a:gd name="T13" fmla="*/ 211 h 228"/>
              <a:gd name="T14" fmla="*/ 73 w 268"/>
              <a:gd name="T15" fmla="*/ 228 h 228"/>
              <a:gd name="T16" fmla="*/ 199 w 268"/>
              <a:gd name="T17" fmla="*/ 228 h 228"/>
              <a:gd name="T18" fmla="*/ 181 w 268"/>
              <a:gd name="T19" fmla="*/ 211 h 228"/>
              <a:gd name="T20" fmla="*/ 181 w 268"/>
              <a:gd name="T21" fmla="*/ 198 h 228"/>
              <a:gd name="T22" fmla="*/ 259 w 268"/>
              <a:gd name="T23" fmla="*/ 198 h 228"/>
              <a:gd name="T24" fmla="*/ 268 w 268"/>
              <a:gd name="T25" fmla="*/ 189 h 228"/>
              <a:gd name="T26" fmla="*/ 268 w 268"/>
              <a:gd name="T27" fmla="*/ 8 h 228"/>
              <a:gd name="T28" fmla="*/ 259 w 268"/>
              <a:gd name="T29" fmla="*/ 0 h 228"/>
              <a:gd name="T30" fmla="*/ 252 w 268"/>
              <a:gd name="T31" fmla="*/ 176 h 228"/>
              <a:gd name="T32" fmla="*/ 245 w 268"/>
              <a:gd name="T33" fmla="*/ 183 h 228"/>
              <a:gd name="T34" fmla="*/ 22 w 268"/>
              <a:gd name="T35" fmla="*/ 183 h 228"/>
              <a:gd name="T36" fmla="*/ 15 w 268"/>
              <a:gd name="T37" fmla="*/ 176 h 228"/>
              <a:gd name="T38" fmla="*/ 15 w 268"/>
              <a:gd name="T39" fmla="*/ 22 h 228"/>
              <a:gd name="T40" fmla="*/ 22 w 268"/>
              <a:gd name="T41" fmla="*/ 14 h 228"/>
              <a:gd name="T42" fmla="*/ 245 w 268"/>
              <a:gd name="T43" fmla="*/ 14 h 228"/>
              <a:gd name="T44" fmla="*/ 252 w 268"/>
              <a:gd name="T45" fmla="*/ 22 h 228"/>
              <a:gd name="T46" fmla="*/ 252 w 268"/>
              <a:gd name="T47" fmla="*/ 176 h 228"/>
              <a:gd name="T48" fmla="*/ 107 w 268"/>
              <a:gd name="T49" fmla="*/ 138 h 228"/>
              <a:gd name="T50" fmla="*/ 94 w 268"/>
              <a:gd name="T51" fmla="*/ 126 h 228"/>
              <a:gd name="T52" fmla="*/ 83 w 268"/>
              <a:gd name="T53" fmla="*/ 138 h 228"/>
              <a:gd name="T54" fmla="*/ 96 w 268"/>
              <a:gd name="T55" fmla="*/ 151 h 228"/>
              <a:gd name="T56" fmla="*/ 107 w 268"/>
              <a:gd name="T57" fmla="*/ 138 h 228"/>
              <a:gd name="T58" fmla="*/ 187 w 268"/>
              <a:gd name="T59" fmla="*/ 143 h 228"/>
              <a:gd name="T60" fmla="*/ 136 w 268"/>
              <a:gd name="T61" fmla="*/ 58 h 228"/>
              <a:gd name="T62" fmla="*/ 82 w 268"/>
              <a:gd name="T63" fmla="*/ 47 h 228"/>
              <a:gd name="T64" fmla="*/ 81 w 268"/>
              <a:gd name="T65" fmla="*/ 48 h 228"/>
              <a:gd name="T66" fmla="*/ 80 w 268"/>
              <a:gd name="T67" fmla="*/ 61 h 228"/>
              <a:gd name="T68" fmla="*/ 82 w 268"/>
              <a:gd name="T69" fmla="*/ 63 h 228"/>
              <a:gd name="T70" fmla="*/ 128 w 268"/>
              <a:gd name="T71" fmla="*/ 74 h 228"/>
              <a:gd name="T72" fmla="*/ 170 w 268"/>
              <a:gd name="T73" fmla="*/ 145 h 228"/>
              <a:gd name="T74" fmla="*/ 172 w 268"/>
              <a:gd name="T75" fmla="*/ 147 h 228"/>
              <a:gd name="T76" fmla="*/ 185 w 268"/>
              <a:gd name="T77" fmla="*/ 146 h 228"/>
              <a:gd name="T78" fmla="*/ 187 w 268"/>
              <a:gd name="T79" fmla="*/ 143 h 228"/>
              <a:gd name="T80" fmla="*/ 149 w 268"/>
              <a:gd name="T81" fmla="*/ 146 h 228"/>
              <a:gd name="T82" fmla="*/ 82 w 268"/>
              <a:gd name="T83" fmla="*/ 85 h 228"/>
              <a:gd name="T84" fmla="*/ 80 w 268"/>
              <a:gd name="T85" fmla="*/ 87 h 228"/>
              <a:gd name="T86" fmla="*/ 80 w 268"/>
              <a:gd name="T87" fmla="*/ 101 h 228"/>
              <a:gd name="T88" fmla="*/ 82 w 268"/>
              <a:gd name="T89" fmla="*/ 103 h 228"/>
              <a:gd name="T90" fmla="*/ 131 w 268"/>
              <a:gd name="T91" fmla="*/ 147 h 228"/>
              <a:gd name="T92" fmla="*/ 133 w 268"/>
              <a:gd name="T93" fmla="*/ 150 h 228"/>
              <a:gd name="T94" fmla="*/ 147 w 268"/>
              <a:gd name="T95" fmla="*/ 149 h 228"/>
              <a:gd name="T96" fmla="*/ 149 w 268"/>
              <a:gd name="T97" fmla="*/ 14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8" h="228">
                <a:moveTo>
                  <a:pt x="259" y="0"/>
                </a:moveTo>
                <a:cubicBezTo>
                  <a:pt x="8" y="0"/>
                  <a:pt x="8" y="0"/>
                  <a:pt x="8" y="0"/>
                </a:cubicBezTo>
                <a:cubicBezTo>
                  <a:pt x="3" y="0"/>
                  <a:pt x="0" y="3"/>
                  <a:pt x="0" y="8"/>
                </a:cubicBezTo>
                <a:cubicBezTo>
                  <a:pt x="0" y="189"/>
                  <a:pt x="0" y="189"/>
                  <a:pt x="0" y="189"/>
                </a:cubicBezTo>
                <a:cubicBezTo>
                  <a:pt x="0" y="194"/>
                  <a:pt x="3" y="198"/>
                  <a:pt x="8" y="198"/>
                </a:cubicBezTo>
                <a:cubicBezTo>
                  <a:pt x="91" y="198"/>
                  <a:pt x="91" y="198"/>
                  <a:pt x="91" y="198"/>
                </a:cubicBezTo>
                <a:cubicBezTo>
                  <a:pt x="91" y="211"/>
                  <a:pt x="91" y="211"/>
                  <a:pt x="91" y="211"/>
                </a:cubicBezTo>
                <a:cubicBezTo>
                  <a:pt x="73" y="228"/>
                  <a:pt x="73" y="228"/>
                  <a:pt x="73" y="228"/>
                </a:cubicBezTo>
                <a:cubicBezTo>
                  <a:pt x="199" y="228"/>
                  <a:pt x="199" y="228"/>
                  <a:pt x="199" y="228"/>
                </a:cubicBezTo>
                <a:cubicBezTo>
                  <a:pt x="181" y="211"/>
                  <a:pt x="181" y="211"/>
                  <a:pt x="181" y="211"/>
                </a:cubicBezTo>
                <a:cubicBezTo>
                  <a:pt x="181" y="198"/>
                  <a:pt x="181" y="198"/>
                  <a:pt x="181" y="198"/>
                </a:cubicBezTo>
                <a:cubicBezTo>
                  <a:pt x="259" y="198"/>
                  <a:pt x="259" y="198"/>
                  <a:pt x="259" y="198"/>
                </a:cubicBezTo>
                <a:cubicBezTo>
                  <a:pt x="264" y="198"/>
                  <a:pt x="268" y="194"/>
                  <a:pt x="268" y="189"/>
                </a:cubicBezTo>
                <a:cubicBezTo>
                  <a:pt x="268" y="8"/>
                  <a:pt x="268" y="8"/>
                  <a:pt x="268" y="8"/>
                </a:cubicBezTo>
                <a:cubicBezTo>
                  <a:pt x="268" y="3"/>
                  <a:pt x="264" y="0"/>
                  <a:pt x="259" y="0"/>
                </a:cubicBezTo>
                <a:close/>
                <a:moveTo>
                  <a:pt x="252" y="176"/>
                </a:moveTo>
                <a:cubicBezTo>
                  <a:pt x="252" y="180"/>
                  <a:pt x="249" y="183"/>
                  <a:pt x="245" y="183"/>
                </a:cubicBezTo>
                <a:cubicBezTo>
                  <a:pt x="22" y="183"/>
                  <a:pt x="22" y="183"/>
                  <a:pt x="22" y="183"/>
                </a:cubicBezTo>
                <a:cubicBezTo>
                  <a:pt x="18" y="183"/>
                  <a:pt x="15" y="180"/>
                  <a:pt x="15" y="176"/>
                </a:cubicBezTo>
                <a:cubicBezTo>
                  <a:pt x="15" y="22"/>
                  <a:pt x="15" y="22"/>
                  <a:pt x="15" y="22"/>
                </a:cubicBezTo>
                <a:cubicBezTo>
                  <a:pt x="15" y="18"/>
                  <a:pt x="18" y="14"/>
                  <a:pt x="22" y="14"/>
                </a:cubicBezTo>
                <a:cubicBezTo>
                  <a:pt x="245" y="14"/>
                  <a:pt x="245" y="14"/>
                  <a:pt x="245" y="14"/>
                </a:cubicBezTo>
                <a:cubicBezTo>
                  <a:pt x="249" y="14"/>
                  <a:pt x="252" y="18"/>
                  <a:pt x="252" y="22"/>
                </a:cubicBezTo>
                <a:lnTo>
                  <a:pt x="252" y="176"/>
                </a:lnTo>
                <a:close/>
                <a:moveTo>
                  <a:pt x="107" y="138"/>
                </a:moveTo>
                <a:cubicBezTo>
                  <a:pt x="107" y="131"/>
                  <a:pt x="101" y="126"/>
                  <a:pt x="94" y="126"/>
                </a:cubicBezTo>
                <a:cubicBezTo>
                  <a:pt x="87" y="126"/>
                  <a:pt x="82" y="132"/>
                  <a:pt x="83" y="138"/>
                </a:cubicBezTo>
                <a:cubicBezTo>
                  <a:pt x="83" y="145"/>
                  <a:pt x="89" y="151"/>
                  <a:pt x="96" y="151"/>
                </a:cubicBezTo>
                <a:cubicBezTo>
                  <a:pt x="102" y="151"/>
                  <a:pt x="108" y="145"/>
                  <a:pt x="107" y="138"/>
                </a:cubicBezTo>
                <a:close/>
                <a:moveTo>
                  <a:pt x="187" y="143"/>
                </a:moveTo>
                <a:cubicBezTo>
                  <a:pt x="186" y="96"/>
                  <a:pt x="161" y="70"/>
                  <a:pt x="136" y="58"/>
                </a:cubicBezTo>
                <a:cubicBezTo>
                  <a:pt x="113" y="46"/>
                  <a:pt x="89" y="46"/>
                  <a:pt x="82" y="47"/>
                </a:cubicBezTo>
                <a:cubicBezTo>
                  <a:pt x="81" y="47"/>
                  <a:pt x="81" y="47"/>
                  <a:pt x="81" y="48"/>
                </a:cubicBezTo>
                <a:cubicBezTo>
                  <a:pt x="81" y="49"/>
                  <a:pt x="80" y="60"/>
                  <a:pt x="80" y="61"/>
                </a:cubicBezTo>
                <a:cubicBezTo>
                  <a:pt x="80" y="63"/>
                  <a:pt x="81" y="63"/>
                  <a:pt x="82" y="63"/>
                </a:cubicBezTo>
                <a:cubicBezTo>
                  <a:pt x="88" y="63"/>
                  <a:pt x="108" y="64"/>
                  <a:pt x="128" y="74"/>
                </a:cubicBezTo>
                <a:cubicBezTo>
                  <a:pt x="148" y="86"/>
                  <a:pt x="168" y="107"/>
                  <a:pt x="170" y="145"/>
                </a:cubicBezTo>
                <a:cubicBezTo>
                  <a:pt x="170" y="147"/>
                  <a:pt x="171" y="148"/>
                  <a:pt x="172" y="147"/>
                </a:cubicBezTo>
                <a:cubicBezTo>
                  <a:pt x="172" y="147"/>
                  <a:pt x="184" y="146"/>
                  <a:pt x="185" y="146"/>
                </a:cubicBezTo>
                <a:cubicBezTo>
                  <a:pt x="187" y="146"/>
                  <a:pt x="187" y="145"/>
                  <a:pt x="187" y="143"/>
                </a:cubicBezTo>
                <a:close/>
                <a:moveTo>
                  <a:pt x="149" y="146"/>
                </a:moveTo>
                <a:cubicBezTo>
                  <a:pt x="145" y="99"/>
                  <a:pt x="105" y="85"/>
                  <a:pt x="82" y="85"/>
                </a:cubicBezTo>
                <a:cubicBezTo>
                  <a:pt x="81" y="85"/>
                  <a:pt x="80" y="86"/>
                  <a:pt x="80" y="87"/>
                </a:cubicBezTo>
                <a:cubicBezTo>
                  <a:pt x="80" y="88"/>
                  <a:pt x="80" y="100"/>
                  <a:pt x="80" y="101"/>
                </a:cubicBezTo>
                <a:cubicBezTo>
                  <a:pt x="80" y="103"/>
                  <a:pt x="81" y="103"/>
                  <a:pt x="82" y="103"/>
                </a:cubicBezTo>
                <a:cubicBezTo>
                  <a:pt x="94" y="104"/>
                  <a:pt x="126" y="110"/>
                  <a:pt x="131" y="147"/>
                </a:cubicBezTo>
                <a:cubicBezTo>
                  <a:pt x="131" y="149"/>
                  <a:pt x="131" y="150"/>
                  <a:pt x="133" y="150"/>
                </a:cubicBezTo>
                <a:cubicBezTo>
                  <a:pt x="134" y="150"/>
                  <a:pt x="146" y="149"/>
                  <a:pt x="147" y="149"/>
                </a:cubicBezTo>
                <a:cubicBezTo>
                  <a:pt x="149" y="149"/>
                  <a:pt x="149" y="148"/>
                  <a:pt x="149" y="146"/>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36" name="Video Effects 2"/>
          <p:cNvSpPr>
            <a:spLocks noEditPoints="1"/>
          </p:cNvSpPr>
          <p:nvPr/>
        </p:nvSpPr>
        <p:spPr bwMode="auto">
          <a:xfrm>
            <a:off x="2415547" y="5855492"/>
            <a:ext cx="854428" cy="810784"/>
          </a:xfrm>
          <a:custGeom>
            <a:avLst/>
            <a:gdLst>
              <a:gd name="T0" fmla="*/ 8 w 373"/>
              <a:gd name="T1" fmla="*/ 2 h 354"/>
              <a:gd name="T2" fmla="*/ 2 w 373"/>
              <a:gd name="T3" fmla="*/ 155 h 354"/>
              <a:gd name="T4" fmla="*/ 75 w 373"/>
              <a:gd name="T5" fmla="*/ 164 h 354"/>
              <a:gd name="T6" fmla="*/ 149 w 373"/>
              <a:gd name="T7" fmla="*/ 174 h 354"/>
              <a:gd name="T8" fmla="*/ 211 w 373"/>
              <a:gd name="T9" fmla="*/ 162 h 354"/>
              <a:gd name="T10" fmla="*/ 219 w 373"/>
              <a:gd name="T11" fmla="*/ 9 h 354"/>
              <a:gd name="T12" fmla="*/ 206 w 373"/>
              <a:gd name="T13" fmla="*/ 145 h 354"/>
              <a:gd name="T14" fmla="*/ 20 w 373"/>
              <a:gd name="T15" fmla="*/ 151 h 354"/>
              <a:gd name="T16" fmla="*/ 13 w 373"/>
              <a:gd name="T17" fmla="*/ 20 h 354"/>
              <a:gd name="T18" fmla="*/ 201 w 373"/>
              <a:gd name="T19" fmla="*/ 14 h 354"/>
              <a:gd name="T20" fmla="*/ 206 w 373"/>
              <a:gd name="T21" fmla="*/ 145 h 354"/>
              <a:gd name="T22" fmla="*/ 328 w 373"/>
              <a:gd name="T23" fmla="*/ 133 h 354"/>
              <a:gd name="T24" fmla="*/ 237 w 373"/>
              <a:gd name="T25" fmla="*/ 90 h 354"/>
              <a:gd name="T26" fmla="*/ 302 w 373"/>
              <a:gd name="T27" fmla="*/ 115 h 354"/>
              <a:gd name="T28" fmla="*/ 288 w 373"/>
              <a:gd name="T29" fmla="*/ 116 h 354"/>
              <a:gd name="T30" fmla="*/ 318 w 373"/>
              <a:gd name="T31" fmla="*/ 164 h 354"/>
              <a:gd name="T32" fmla="*/ 347 w 373"/>
              <a:gd name="T33" fmla="*/ 116 h 354"/>
              <a:gd name="T34" fmla="*/ 73 w 373"/>
              <a:gd name="T35" fmla="*/ 242 h 354"/>
              <a:gd name="T36" fmla="*/ 88 w 373"/>
              <a:gd name="T37" fmla="*/ 242 h 354"/>
              <a:gd name="T38" fmla="*/ 58 w 373"/>
              <a:gd name="T39" fmla="*/ 193 h 354"/>
              <a:gd name="T40" fmla="*/ 29 w 373"/>
              <a:gd name="T41" fmla="*/ 242 h 354"/>
              <a:gd name="T42" fmla="*/ 56 w 373"/>
              <a:gd name="T43" fmla="*/ 253 h 354"/>
              <a:gd name="T44" fmla="*/ 123 w 373"/>
              <a:gd name="T45" fmla="*/ 252 h 354"/>
              <a:gd name="T46" fmla="*/ 161 w 373"/>
              <a:gd name="T47" fmla="*/ 182 h 354"/>
              <a:gd name="T48" fmla="*/ 155 w 373"/>
              <a:gd name="T49" fmla="*/ 335 h 354"/>
              <a:gd name="T50" fmla="*/ 228 w 373"/>
              <a:gd name="T51" fmla="*/ 344 h 354"/>
              <a:gd name="T52" fmla="*/ 302 w 373"/>
              <a:gd name="T53" fmla="*/ 354 h 354"/>
              <a:gd name="T54" fmla="*/ 364 w 373"/>
              <a:gd name="T55" fmla="*/ 342 h 354"/>
              <a:gd name="T56" fmla="*/ 372 w 373"/>
              <a:gd name="T57" fmla="*/ 189 h 354"/>
              <a:gd name="T58" fmla="*/ 359 w 373"/>
              <a:gd name="T59" fmla="*/ 325 h 354"/>
              <a:gd name="T60" fmla="*/ 173 w 373"/>
              <a:gd name="T61" fmla="*/ 331 h 354"/>
              <a:gd name="T62" fmla="*/ 166 w 373"/>
              <a:gd name="T63" fmla="*/ 200 h 354"/>
              <a:gd name="T64" fmla="*/ 354 w 373"/>
              <a:gd name="T65" fmla="*/ 194 h 354"/>
              <a:gd name="T66" fmla="*/ 359 w 373"/>
              <a:gd name="T67" fmla="*/ 325 h 354"/>
              <a:gd name="T68" fmla="*/ 60 w 373"/>
              <a:gd name="T69" fmla="*/ 128 h 354"/>
              <a:gd name="T70" fmla="*/ 142 w 373"/>
              <a:gd name="T71" fmla="*/ 37 h 354"/>
              <a:gd name="T72" fmla="*/ 150 w 373"/>
              <a:gd name="T73" fmla="*/ 46 h 354"/>
              <a:gd name="T74" fmla="*/ 64 w 373"/>
              <a:gd name="T75" fmla="*/ 129 h 354"/>
              <a:gd name="T76" fmla="*/ 115 w 373"/>
              <a:gd name="T77" fmla="*/ 138 h 354"/>
              <a:gd name="T78" fmla="*/ 175 w 373"/>
              <a:gd name="T79" fmla="*/ 70 h 354"/>
              <a:gd name="T80" fmla="*/ 183 w 373"/>
              <a:gd name="T81" fmla="*/ 78 h 354"/>
              <a:gd name="T82" fmla="*/ 119 w 373"/>
              <a:gd name="T83" fmla="*/ 140 h 354"/>
              <a:gd name="T84" fmla="*/ 30 w 373"/>
              <a:gd name="T85" fmla="*/ 96 h 354"/>
              <a:gd name="T86" fmla="*/ 90 w 373"/>
              <a:gd name="T87" fmla="*/ 27 h 354"/>
              <a:gd name="T88" fmla="*/ 98 w 373"/>
              <a:gd name="T89" fmla="*/ 36 h 354"/>
              <a:gd name="T90" fmla="*/ 34 w 373"/>
              <a:gd name="T91" fmla="*/ 97 h 354"/>
              <a:gd name="T92" fmla="*/ 262 w 373"/>
              <a:gd name="T93" fmla="*/ 310 h 354"/>
              <a:gd name="T94" fmla="*/ 256 w 373"/>
              <a:gd name="T95" fmla="*/ 219 h 354"/>
              <a:gd name="T96" fmla="*/ 268 w 373"/>
              <a:gd name="T97" fmla="*/ 219 h 354"/>
              <a:gd name="T98" fmla="*/ 266 w 373"/>
              <a:gd name="T99" fmla="*/ 308 h 354"/>
              <a:gd name="T100" fmla="*/ 207 w 373"/>
              <a:gd name="T101" fmla="*/ 283 h 354"/>
              <a:gd name="T102" fmla="*/ 213 w 373"/>
              <a:gd name="T103" fmla="*/ 233 h 354"/>
              <a:gd name="T104" fmla="*/ 219 w 373"/>
              <a:gd name="T105" fmla="*/ 283 h 354"/>
              <a:gd name="T106" fmla="*/ 311 w 373"/>
              <a:gd name="T107" fmla="*/ 289 h 354"/>
              <a:gd name="T108" fmla="*/ 305 w 373"/>
              <a:gd name="T109" fmla="*/ 239 h 354"/>
              <a:gd name="T110" fmla="*/ 317 w 373"/>
              <a:gd name="T111" fmla="*/ 239 h 354"/>
              <a:gd name="T112" fmla="*/ 311 w 373"/>
              <a:gd name="T113" fmla="*/ 289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3" h="354">
                <a:moveTo>
                  <a:pt x="212" y="2"/>
                </a:moveTo>
                <a:cubicBezTo>
                  <a:pt x="145" y="0"/>
                  <a:pt x="76" y="0"/>
                  <a:pt x="8" y="2"/>
                </a:cubicBezTo>
                <a:cubicBezTo>
                  <a:pt x="4" y="2"/>
                  <a:pt x="1" y="5"/>
                  <a:pt x="1" y="9"/>
                </a:cubicBezTo>
                <a:cubicBezTo>
                  <a:pt x="0" y="58"/>
                  <a:pt x="0" y="107"/>
                  <a:pt x="2" y="155"/>
                </a:cubicBezTo>
                <a:cubicBezTo>
                  <a:pt x="2" y="159"/>
                  <a:pt x="6" y="162"/>
                  <a:pt x="9" y="162"/>
                </a:cubicBezTo>
                <a:cubicBezTo>
                  <a:pt x="31" y="163"/>
                  <a:pt x="53" y="164"/>
                  <a:pt x="75" y="164"/>
                </a:cubicBezTo>
                <a:cubicBezTo>
                  <a:pt x="75" y="167"/>
                  <a:pt x="75" y="171"/>
                  <a:pt x="75" y="174"/>
                </a:cubicBezTo>
                <a:cubicBezTo>
                  <a:pt x="100" y="174"/>
                  <a:pt x="124" y="174"/>
                  <a:pt x="149" y="174"/>
                </a:cubicBezTo>
                <a:cubicBezTo>
                  <a:pt x="149" y="170"/>
                  <a:pt x="149" y="167"/>
                  <a:pt x="149" y="164"/>
                </a:cubicBezTo>
                <a:cubicBezTo>
                  <a:pt x="170" y="164"/>
                  <a:pt x="191" y="163"/>
                  <a:pt x="211" y="162"/>
                </a:cubicBezTo>
                <a:cubicBezTo>
                  <a:pt x="215" y="162"/>
                  <a:pt x="218" y="159"/>
                  <a:pt x="218" y="155"/>
                </a:cubicBezTo>
                <a:cubicBezTo>
                  <a:pt x="220" y="107"/>
                  <a:pt x="220" y="58"/>
                  <a:pt x="219" y="9"/>
                </a:cubicBezTo>
                <a:cubicBezTo>
                  <a:pt x="219" y="5"/>
                  <a:pt x="216" y="2"/>
                  <a:pt x="212" y="2"/>
                </a:cubicBezTo>
                <a:close/>
                <a:moveTo>
                  <a:pt x="206" y="145"/>
                </a:moveTo>
                <a:cubicBezTo>
                  <a:pt x="206" y="148"/>
                  <a:pt x="203" y="151"/>
                  <a:pt x="200" y="151"/>
                </a:cubicBezTo>
                <a:cubicBezTo>
                  <a:pt x="141" y="153"/>
                  <a:pt x="80" y="153"/>
                  <a:pt x="20" y="151"/>
                </a:cubicBezTo>
                <a:cubicBezTo>
                  <a:pt x="17" y="151"/>
                  <a:pt x="14" y="148"/>
                  <a:pt x="14" y="145"/>
                </a:cubicBezTo>
                <a:cubicBezTo>
                  <a:pt x="13" y="104"/>
                  <a:pt x="12" y="62"/>
                  <a:pt x="13" y="20"/>
                </a:cubicBezTo>
                <a:cubicBezTo>
                  <a:pt x="13" y="16"/>
                  <a:pt x="16" y="14"/>
                  <a:pt x="19" y="14"/>
                </a:cubicBezTo>
                <a:cubicBezTo>
                  <a:pt x="79" y="13"/>
                  <a:pt x="141" y="13"/>
                  <a:pt x="201" y="14"/>
                </a:cubicBezTo>
                <a:cubicBezTo>
                  <a:pt x="205" y="14"/>
                  <a:pt x="207" y="17"/>
                  <a:pt x="207" y="20"/>
                </a:cubicBezTo>
                <a:cubicBezTo>
                  <a:pt x="208" y="62"/>
                  <a:pt x="207" y="104"/>
                  <a:pt x="206" y="145"/>
                </a:cubicBezTo>
                <a:close/>
                <a:moveTo>
                  <a:pt x="347" y="116"/>
                </a:moveTo>
                <a:cubicBezTo>
                  <a:pt x="328" y="133"/>
                  <a:pt x="328" y="133"/>
                  <a:pt x="328" y="133"/>
                </a:cubicBezTo>
                <a:cubicBezTo>
                  <a:pt x="328" y="123"/>
                  <a:pt x="325" y="113"/>
                  <a:pt x="319" y="104"/>
                </a:cubicBezTo>
                <a:cubicBezTo>
                  <a:pt x="301" y="78"/>
                  <a:pt x="267" y="69"/>
                  <a:pt x="237" y="90"/>
                </a:cubicBezTo>
                <a:cubicBezTo>
                  <a:pt x="252" y="106"/>
                  <a:pt x="252" y="106"/>
                  <a:pt x="252" y="106"/>
                </a:cubicBezTo>
                <a:cubicBezTo>
                  <a:pt x="268" y="94"/>
                  <a:pt x="291" y="99"/>
                  <a:pt x="302" y="115"/>
                </a:cubicBezTo>
                <a:cubicBezTo>
                  <a:pt x="306" y="121"/>
                  <a:pt x="308" y="127"/>
                  <a:pt x="308" y="134"/>
                </a:cubicBezTo>
                <a:cubicBezTo>
                  <a:pt x="288" y="116"/>
                  <a:pt x="288" y="116"/>
                  <a:pt x="288" y="116"/>
                </a:cubicBezTo>
                <a:cubicBezTo>
                  <a:pt x="288" y="136"/>
                  <a:pt x="288" y="136"/>
                  <a:pt x="288" y="136"/>
                </a:cubicBezTo>
                <a:cubicBezTo>
                  <a:pt x="318" y="164"/>
                  <a:pt x="318" y="164"/>
                  <a:pt x="318" y="164"/>
                </a:cubicBezTo>
                <a:cubicBezTo>
                  <a:pt x="347" y="136"/>
                  <a:pt x="347" y="136"/>
                  <a:pt x="347" y="136"/>
                </a:cubicBezTo>
                <a:lnTo>
                  <a:pt x="347" y="116"/>
                </a:lnTo>
                <a:close/>
                <a:moveTo>
                  <a:pt x="123" y="252"/>
                </a:moveTo>
                <a:cubicBezTo>
                  <a:pt x="106" y="263"/>
                  <a:pt x="84" y="259"/>
                  <a:pt x="73" y="242"/>
                </a:cubicBezTo>
                <a:cubicBezTo>
                  <a:pt x="68" y="236"/>
                  <a:pt x="66" y="229"/>
                  <a:pt x="66" y="222"/>
                </a:cubicBezTo>
                <a:cubicBezTo>
                  <a:pt x="88" y="242"/>
                  <a:pt x="88" y="242"/>
                  <a:pt x="88" y="242"/>
                </a:cubicBezTo>
                <a:cubicBezTo>
                  <a:pt x="87" y="221"/>
                  <a:pt x="87" y="221"/>
                  <a:pt x="87" y="221"/>
                </a:cubicBezTo>
                <a:cubicBezTo>
                  <a:pt x="58" y="193"/>
                  <a:pt x="58" y="193"/>
                  <a:pt x="58" y="193"/>
                </a:cubicBezTo>
                <a:cubicBezTo>
                  <a:pt x="29" y="222"/>
                  <a:pt x="29" y="222"/>
                  <a:pt x="29" y="222"/>
                </a:cubicBezTo>
                <a:cubicBezTo>
                  <a:pt x="29" y="242"/>
                  <a:pt x="29" y="242"/>
                  <a:pt x="29" y="242"/>
                </a:cubicBezTo>
                <a:cubicBezTo>
                  <a:pt x="47" y="226"/>
                  <a:pt x="47" y="226"/>
                  <a:pt x="47" y="226"/>
                </a:cubicBezTo>
                <a:cubicBezTo>
                  <a:pt x="47" y="235"/>
                  <a:pt x="50" y="245"/>
                  <a:pt x="56" y="253"/>
                </a:cubicBezTo>
                <a:cubicBezTo>
                  <a:pt x="73" y="279"/>
                  <a:pt x="109" y="288"/>
                  <a:pt x="139" y="268"/>
                </a:cubicBezTo>
                <a:lnTo>
                  <a:pt x="123" y="252"/>
                </a:lnTo>
                <a:close/>
                <a:moveTo>
                  <a:pt x="365" y="182"/>
                </a:moveTo>
                <a:cubicBezTo>
                  <a:pt x="298" y="181"/>
                  <a:pt x="228" y="180"/>
                  <a:pt x="161" y="182"/>
                </a:cubicBezTo>
                <a:cubicBezTo>
                  <a:pt x="157" y="182"/>
                  <a:pt x="154" y="185"/>
                  <a:pt x="154" y="189"/>
                </a:cubicBezTo>
                <a:cubicBezTo>
                  <a:pt x="153" y="238"/>
                  <a:pt x="153" y="287"/>
                  <a:pt x="155" y="335"/>
                </a:cubicBezTo>
                <a:cubicBezTo>
                  <a:pt x="155" y="339"/>
                  <a:pt x="158" y="342"/>
                  <a:pt x="162" y="342"/>
                </a:cubicBezTo>
                <a:cubicBezTo>
                  <a:pt x="184" y="343"/>
                  <a:pt x="206" y="344"/>
                  <a:pt x="228" y="344"/>
                </a:cubicBezTo>
                <a:cubicBezTo>
                  <a:pt x="228" y="347"/>
                  <a:pt x="228" y="351"/>
                  <a:pt x="228" y="354"/>
                </a:cubicBezTo>
                <a:cubicBezTo>
                  <a:pt x="253" y="354"/>
                  <a:pt x="277" y="354"/>
                  <a:pt x="302" y="354"/>
                </a:cubicBezTo>
                <a:cubicBezTo>
                  <a:pt x="302" y="351"/>
                  <a:pt x="302" y="347"/>
                  <a:pt x="302" y="344"/>
                </a:cubicBezTo>
                <a:cubicBezTo>
                  <a:pt x="323" y="344"/>
                  <a:pt x="343" y="343"/>
                  <a:pt x="364" y="342"/>
                </a:cubicBezTo>
                <a:cubicBezTo>
                  <a:pt x="367" y="342"/>
                  <a:pt x="370" y="339"/>
                  <a:pt x="371" y="335"/>
                </a:cubicBezTo>
                <a:cubicBezTo>
                  <a:pt x="373" y="287"/>
                  <a:pt x="373" y="238"/>
                  <a:pt x="372" y="189"/>
                </a:cubicBezTo>
                <a:cubicBezTo>
                  <a:pt x="372" y="185"/>
                  <a:pt x="369" y="182"/>
                  <a:pt x="365" y="182"/>
                </a:cubicBezTo>
                <a:close/>
                <a:moveTo>
                  <a:pt x="359" y="325"/>
                </a:moveTo>
                <a:cubicBezTo>
                  <a:pt x="359" y="328"/>
                  <a:pt x="356" y="331"/>
                  <a:pt x="353" y="331"/>
                </a:cubicBezTo>
                <a:cubicBezTo>
                  <a:pt x="294" y="333"/>
                  <a:pt x="233" y="333"/>
                  <a:pt x="173" y="331"/>
                </a:cubicBezTo>
                <a:cubicBezTo>
                  <a:pt x="170" y="331"/>
                  <a:pt x="167" y="328"/>
                  <a:pt x="167" y="325"/>
                </a:cubicBezTo>
                <a:cubicBezTo>
                  <a:pt x="166" y="284"/>
                  <a:pt x="165" y="242"/>
                  <a:pt x="166" y="200"/>
                </a:cubicBezTo>
                <a:cubicBezTo>
                  <a:pt x="166" y="197"/>
                  <a:pt x="169" y="194"/>
                  <a:pt x="172" y="194"/>
                </a:cubicBezTo>
                <a:cubicBezTo>
                  <a:pt x="232" y="193"/>
                  <a:pt x="294" y="193"/>
                  <a:pt x="354" y="194"/>
                </a:cubicBezTo>
                <a:cubicBezTo>
                  <a:pt x="357" y="194"/>
                  <a:pt x="360" y="197"/>
                  <a:pt x="360" y="200"/>
                </a:cubicBezTo>
                <a:cubicBezTo>
                  <a:pt x="361" y="242"/>
                  <a:pt x="360" y="284"/>
                  <a:pt x="359" y="325"/>
                </a:cubicBezTo>
                <a:close/>
                <a:moveTo>
                  <a:pt x="64" y="129"/>
                </a:moveTo>
                <a:cubicBezTo>
                  <a:pt x="63" y="129"/>
                  <a:pt x="61" y="129"/>
                  <a:pt x="60" y="128"/>
                </a:cubicBezTo>
                <a:cubicBezTo>
                  <a:pt x="57" y="125"/>
                  <a:pt x="57" y="122"/>
                  <a:pt x="60" y="119"/>
                </a:cubicBezTo>
                <a:cubicBezTo>
                  <a:pt x="142" y="37"/>
                  <a:pt x="142" y="37"/>
                  <a:pt x="142" y="37"/>
                </a:cubicBezTo>
                <a:cubicBezTo>
                  <a:pt x="144" y="35"/>
                  <a:pt x="148" y="35"/>
                  <a:pt x="150" y="37"/>
                </a:cubicBezTo>
                <a:cubicBezTo>
                  <a:pt x="153" y="40"/>
                  <a:pt x="153" y="43"/>
                  <a:pt x="150" y="46"/>
                </a:cubicBezTo>
                <a:cubicBezTo>
                  <a:pt x="68" y="128"/>
                  <a:pt x="68" y="128"/>
                  <a:pt x="68" y="128"/>
                </a:cubicBezTo>
                <a:cubicBezTo>
                  <a:pt x="67" y="129"/>
                  <a:pt x="66" y="129"/>
                  <a:pt x="64" y="129"/>
                </a:cubicBezTo>
                <a:close/>
                <a:moveTo>
                  <a:pt x="119" y="140"/>
                </a:moveTo>
                <a:cubicBezTo>
                  <a:pt x="118" y="140"/>
                  <a:pt x="116" y="140"/>
                  <a:pt x="115" y="138"/>
                </a:cubicBezTo>
                <a:cubicBezTo>
                  <a:pt x="113" y="136"/>
                  <a:pt x="113" y="132"/>
                  <a:pt x="115" y="130"/>
                </a:cubicBezTo>
                <a:cubicBezTo>
                  <a:pt x="175" y="70"/>
                  <a:pt x="175" y="70"/>
                  <a:pt x="175" y="70"/>
                </a:cubicBezTo>
                <a:cubicBezTo>
                  <a:pt x="177" y="68"/>
                  <a:pt x="181" y="68"/>
                  <a:pt x="183" y="70"/>
                </a:cubicBezTo>
                <a:cubicBezTo>
                  <a:pt x="186" y="72"/>
                  <a:pt x="186" y="76"/>
                  <a:pt x="183" y="78"/>
                </a:cubicBezTo>
                <a:cubicBezTo>
                  <a:pt x="124" y="138"/>
                  <a:pt x="124" y="138"/>
                  <a:pt x="124" y="138"/>
                </a:cubicBezTo>
                <a:cubicBezTo>
                  <a:pt x="122" y="140"/>
                  <a:pt x="121" y="140"/>
                  <a:pt x="119" y="140"/>
                </a:cubicBezTo>
                <a:close/>
                <a:moveTo>
                  <a:pt x="34" y="97"/>
                </a:moveTo>
                <a:cubicBezTo>
                  <a:pt x="33" y="97"/>
                  <a:pt x="31" y="97"/>
                  <a:pt x="30" y="96"/>
                </a:cubicBezTo>
                <a:cubicBezTo>
                  <a:pt x="28" y="93"/>
                  <a:pt x="28" y="89"/>
                  <a:pt x="30" y="87"/>
                </a:cubicBezTo>
                <a:cubicBezTo>
                  <a:pt x="90" y="27"/>
                  <a:pt x="90" y="27"/>
                  <a:pt x="90" y="27"/>
                </a:cubicBezTo>
                <a:cubicBezTo>
                  <a:pt x="92" y="25"/>
                  <a:pt x="96" y="25"/>
                  <a:pt x="98" y="27"/>
                </a:cubicBezTo>
                <a:cubicBezTo>
                  <a:pt x="101" y="30"/>
                  <a:pt x="101" y="33"/>
                  <a:pt x="98" y="36"/>
                </a:cubicBezTo>
                <a:cubicBezTo>
                  <a:pt x="38" y="96"/>
                  <a:pt x="38" y="96"/>
                  <a:pt x="38" y="96"/>
                </a:cubicBezTo>
                <a:cubicBezTo>
                  <a:pt x="37" y="97"/>
                  <a:pt x="36" y="97"/>
                  <a:pt x="34" y="97"/>
                </a:cubicBezTo>
                <a:close/>
                <a:moveTo>
                  <a:pt x="266" y="308"/>
                </a:moveTo>
                <a:cubicBezTo>
                  <a:pt x="265" y="309"/>
                  <a:pt x="264" y="310"/>
                  <a:pt x="262" y="310"/>
                </a:cubicBezTo>
                <a:cubicBezTo>
                  <a:pt x="259" y="310"/>
                  <a:pt x="256" y="307"/>
                  <a:pt x="256" y="304"/>
                </a:cubicBezTo>
                <a:cubicBezTo>
                  <a:pt x="256" y="219"/>
                  <a:pt x="256" y="219"/>
                  <a:pt x="256" y="219"/>
                </a:cubicBezTo>
                <a:cubicBezTo>
                  <a:pt x="256" y="216"/>
                  <a:pt x="259" y="213"/>
                  <a:pt x="262" y="213"/>
                </a:cubicBezTo>
                <a:cubicBezTo>
                  <a:pt x="265" y="213"/>
                  <a:pt x="268" y="216"/>
                  <a:pt x="268" y="219"/>
                </a:cubicBezTo>
                <a:cubicBezTo>
                  <a:pt x="268" y="304"/>
                  <a:pt x="268" y="304"/>
                  <a:pt x="268" y="304"/>
                </a:cubicBezTo>
                <a:cubicBezTo>
                  <a:pt x="268" y="305"/>
                  <a:pt x="267" y="307"/>
                  <a:pt x="266" y="308"/>
                </a:cubicBezTo>
                <a:close/>
                <a:moveTo>
                  <a:pt x="213" y="289"/>
                </a:moveTo>
                <a:cubicBezTo>
                  <a:pt x="209" y="289"/>
                  <a:pt x="207" y="287"/>
                  <a:pt x="207" y="283"/>
                </a:cubicBezTo>
                <a:cubicBezTo>
                  <a:pt x="207" y="239"/>
                  <a:pt x="207" y="239"/>
                  <a:pt x="207" y="239"/>
                </a:cubicBezTo>
                <a:cubicBezTo>
                  <a:pt x="207" y="236"/>
                  <a:pt x="209" y="233"/>
                  <a:pt x="213" y="233"/>
                </a:cubicBezTo>
                <a:cubicBezTo>
                  <a:pt x="216" y="233"/>
                  <a:pt x="219" y="236"/>
                  <a:pt x="219" y="239"/>
                </a:cubicBezTo>
                <a:cubicBezTo>
                  <a:pt x="219" y="283"/>
                  <a:pt x="219" y="283"/>
                  <a:pt x="219" y="283"/>
                </a:cubicBezTo>
                <a:cubicBezTo>
                  <a:pt x="219" y="287"/>
                  <a:pt x="216" y="289"/>
                  <a:pt x="213" y="289"/>
                </a:cubicBezTo>
                <a:close/>
                <a:moveTo>
                  <a:pt x="311" y="289"/>
                </a:moveTo>
                <a:cubicBezTo>
                  <a:pt x="308" y="289"/>
                  <a:pt x="305" y="287"/>
                  <a:pt x="305" y="283"/>
                </a:cubicBezTo>
                <a:cubicBezTo>
                  <a:pt x="305" y="239"/>
                  <a:pt x="305" y="239"/>
                  <a:pt x="305" y="239"/>
                </a:cubicBezTo>
                <a:cubicBezTo>
                  <a:pt x="305" y="236"/>
                  <a:pt x="308" y="233"/>
                  <a:pt x="311" y="233"/>
                </a:cubicBezTo>
                <a:cubicBezTo>
                  <a:pt x="315" y="233"/>
                  <a:pt x="317" y="236"/>
                  <a:pt x="317" y="239"/>
                </a:cubicBezTo>
                <a:cubicBezTo>
                  <a:pt x="317" y="283"/>
                  <a:pt x="317" y="283"/>
                  <a:pt x="317" y="283"/>
                </a:cubicBezTo>
                <a:cubicBezTo>
                  <a:pt x="317" y="287"/>
                  <a:pt x="315" y="289"/>
                  <a:pt x="311" y="289"/>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grpSp>
        <p:nvGrpSpPr>
          <p:cNvPr id="37" name="Video Effects 1"/>
          <p:cNvGrpSpPr>
            <a:grpSpLocks noChangeAspect="1"/>
          </p:cNvGrpSpPr>
          <p:nvPr/>
        </p:nvGrpSpPr>
        <p:grpSpPr bwMode="auto">
          <a:xfrm>
            <a:off x="5989376" y="3842298"/>
            <a:ext cx="832197" cy="810784"/>
            <a:chOff x="3411" y="1743"/>
            <a:chExt cx="855" cy="833"/>
          </a:xfrm>
          <a:solidFill>
            <a:srgbClr val="FFFFFF"/>
          </a:solidFill>
        </p:grpSpPr>
        <p:sp>
          <p:nvSpPr>
            <p:cNvPr id="38" name="Freeform 97"/>
            <p:cNvSpPr>
              <a:spLocks noEditPoints="1"/>
            </p:cNvSpPr>
            <p:nvPr/>
          </p:nvSpPr>
          <p:spPr bwMode="auto">
            <a:xfrm>
              <a:off x="3411" y="1743"/>
              <a:ext cx="855" cy="833"/>
            </a:xfrm>
            <a:custGeom>
              <a:avLst/>
              <a:gdLst>
                <a:gd name="T0" fmla="*/ 118 w 362"/>
                <a:gd name="T1" fmla="*/ 43 h 353"/>
                <a:gd name="T2" fmla="*/ 362 w 362"/>
                <a:gd name="T3" fmla="*/ 182 h 353"/>
                <a:gd name="T4" fmla="*/ 309 w 362"/>
                <a:gd name="T5" fmla="*/ 128 h 353"/>
                <a:gd name="T6" fmla="*/ 286 w 362"/>
                <a:gd name="T7" fmla="*/ 76 h 353"/>
                <a:gd name="T8" fmla="*/ 210 w 362"/>
                <a:gd name="T9" fmla="*/ 48 h 353"/>
                <a:gd name="T10" fmla="*/ 246 w 362"/>
                <a:gd name="T11" fmla="*/ 59 h 353"/>
                <a:gd name="T12" fmla="*/ 305 w 362"/>
                <a:gd name="T13" fmla="*/ 79 h 353"/>
                <a:gd name="T14" fmla="*/ 100 w 362"/>
                <a:gd name="T15" fmla="*/ 289 h 353"/>
                <a:gd name="T16" fmla="*/ 115 w 362"/>
                <a:gd name="T17" fmla="*/ 269 h 353"/>
                <a:gd name="T18" fmla="*/ 57 w 362"/>
                <a:gd name="T19" fmla="*/ 289 h 353"/>
                <a:gd name="T20" fmla="*/ 167 w 362"/>
                <a:gd name="T21" fmla="*/ 315 h 353"/>
                <a:gd name="T22" fmla="*/ 125 w 362"/>
                <a:gd name="T23" fmla="*/ 63 h 353"/>
                <a:gd name="T24" fmla="*/ 16 w 362"/>
                <a:gd name="T25" fmla="*/ 0 h 353"/>
                <a:gd name="T26" fmla="*/ 16 w 362"/>
                <a:gd name="T27" fmla="*/ 225 h 353"/>
                <a:gd name="T28" fmla="*/ 171 w 362"/>
                <a:gd name="T29" fmla="*/ 63 h 353"/>
                <a:gd name="T30" fmla="*/ 25 w 362"/>
                <a:gd name="T31" fmla="*/ 116 h 353"/>
                <a:gd name="T32" fmla="*/ 89 w 362"/>
                <a:gd name="T33" fmla="*/ 69 h 353"/>
                <a:gd name="T34" fmla="*/ 57 w 362"/>
                <a:gd name="T35" fmla="*/ 157 h 353"/>
                <a:gd name="T36" fmla="*/ 108 w 362"/>
                <a:gd name="T37" fmla="*/ 92 h 353"/>
                <a:gd name="T38" fmla="*/ 61 w 362"/>
                <a:gd name="T39" fmla="*/ 156 h 353"/>
                <a:gd name="T40" fmla="*/ 80 w 362"/>
                <a:gd name="T41" fmla="*/ 187 h 353"/>
                <a:gd name="T42" fmla="*/ 144 w 362"/>
                <a:gd name="T43" fmla="*/ 123 h 353"/>
                <a:gd name="T44" fmla="*/ 85 w 362"/>
                <a:gd name="T45" fmla="*/ 189 h 353"/>
                <a:gd name="T46" fmla="*/ 301 w 362"/>
                <a:gd name="T47" fmla="*/ 175 h 353"/>
                <a:gd name="T48" fmla="*/ 192 w 362"/>
                <a:gd name="T49" fmla="*/ 143 h 353"/>
                <a:gd name="T50" fmla="*/ 347 w 362"/>
                <a:gd name="T51" fmla="*/ 353 h 353"/>
                <a:gd name="T52" fmla="*/ 225 w 362"/>
                <a:gd name="T53" fmla="*/ 230 h 353"/>
                <a:gd name="T54" fmla="*/ 264 w 362"/>
                <a:gd name="T55" fmla="*/ 220 h 353"/>
                <a:gd name="T56" fmla="*/ 229 w 362"/>
                <a:gd name="T57" fmla="*/ 232 h 353"/>
                <a:gd name="T58" fmla="*/ 223 w 362"/>
                <a:gd name="T59" fmla="*/ 268 h 353"/>
                <a:gd name="T60" fmla="*/ 270 w 362"/>
                <a:gd name="T61" fmla="*/ 268 h 353"/>
                <a:gd name="T62" fmla="*/ 225 w 362"/>
                <a:gd name="T63" fmla="*/ 272 h 353"/>
                <a:gd name="T64" fmla="*/ 229 w 362"/>
                <a:gd name="T65" fmla="*/ 304 h 353"/>
                <a:gd name="T66" fmla="*/ 264 w 362"/>
                <a:gd name="T67" fmla="*/ 316 h 353"/>
                <a:gd name="T68" fmla="*/ 286 w 362"/>
                <a:gd name="T69" fmla="*/ 230 h 353"/>
                <a:gd name="T70" fmla="*/ 325 w 362"/>
                <a:gd name="T71" fmla="*/ 220 h 353"/>
                <a:gd name="T72" fmla="*/ 290 w 362"/>
                <a:gd name="T73" fmla="*/ 232 h 353"/>
                <a:gd name="T74" fmla="*/ 284 w 362"/>
                <a:gd name="T75" fmla="*/ 268 h 353"/>
                <a:gd name="T76" fmla="*/ 331 w 362"/>
                <a:gd name="T77" fmla="*/ 268 h 353"/>
                <a:gd name="T78" fmla="*/ 286 w 362"/>
                <a:gd name="T79" fmla="*/ 272 h 353"/>
                <a:gd name="T80" fmla="*/ 290 w 362"/>
                <a:gd name="T81" fmla="*/ 304 h 353"/>
                <a:gd name="T82" fmla="*/ 325 w 362"/>
                <a:gd name="T83" fmla="*/ 31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53">
                  <a:moveTo>
                    <a:pt x="171" y="54"/>
                  </a:moveTo>
                  <a:cubicBezTo>
                    <a:pt x="129" y="54"/>
                    <a:pt x="129" y="54"/>
                    <a:pt x="129" y="54"/>
                  </a:cubicBezTo>
                  <a:cubicBezTo>
                    <a:pt x="123" y="54"/>
                    <a:pt x="118" y="49"/>
                    <a:pt x="118" y="43"/>
                  </a:cubicBezTo>
                  <a:cubicBezTo>
                    <a:pt x="118" y="0"/>
                    <a:pt x="118" y="0"/>
                    <a:pt x="118" y="0"/>
                  </a:cubicBezTo>
                  <a:lnTo>
                    <a:pt x="171" y="54"/>
                  </a:lnTo>
                  <a:close/>
                  <a:moveTo>
                    <a:pt x="362" y="182"/>
                  </a:moveTo>
                  <a:cubicBezTo>
                    <a:pt x="321" y="182"/>
                    <a:pt x="321" y="182"/>
                    <a:pt x="321" y="182"/>
                  </a:cubicBezTo>
                  <a:cubicBezTo>
                    <a:pt x="314" y="182"/>
                    <a:pt x="309" y="177"/>
                    <a:pt x="309" y="171"/>
                  </a:cubicBezTo>
                  <a:cubicBezTo>
                    <a:pt x="309" y="128"/>
                    <a:pt x="309" y="128"/>
                    <a:pt x="309" y="128"/>
                  </a:cubicBezTo>
                  <a:lnTo>
                    <a:pt x="362" y="182"/>
                  </a:lnTo>
                  <a:close/>
                  <a:moveTo>
                    <a:pt x="305" y="59"/>
                  </a:moveTo>
                  <a:cubicBezTo>
                    <a:pt x="286" y="76"/>
                    <a:pt x="286" y="76"/>
                    <a:pt x="286" y="76"/>
                  </a:cubicBezTo>
                  <a:cubicBezTo>
                    <a:pt x="286" y="66"/>
                    <a:pt x="283" y="56"/>
                    <a:pt x="277" y="47"/>
                  </a:cubicBezTo>
                  <a:cubicBezTo>
                    <a:pt x="259" y="21"/>
                    <a:pt x="225" y="12"/>
                    <a:pt x="195" y="33"/>
                  </a:cubicBezTo>
                  <a:cubicBezTo>
                    <a:pt x="210" y="48"/>
                    <a:pt x="210" y="48"/>
                    <a:pt x="210" y="48"/>
                  </a:cubicBezTo>
                  <a:cubicBezTo>
                    <a:pt x="226" y="37"/>
                    <a:pt x="249" y="41"/>
                    <a:pt x="260" y="58"/>
                  </a:cubicBezTo>
                  <a:cubicBezTo>
                    <a:pt x="264" y="64"/>
                    <a:pt x="266" y="70"/>
                    <a:pt x="266" y="77"/>
                  </a:cubicBezTo>
                  <a:cubicBezTo>
                    <a:pt x="246" y="59"/>
                    <a:pt x="246" y="59"/>
                    <a:pt x="246" y="59"/>
                  </a:cubicBezTo>
                  <a:cubicBezTo>
                    <a:pt x="246" y="79"/>
                    <a:pt x="246" y="79"/>
                    <a:pt x="246" y="79"/>
                  </a:cubicBezTo>
                  <a:cubicBezTo>
                    <a:pt x="276" y="107"/>
                    <a:pt x="276" y="107"/>
                    <a:pt x="276" y="107"/>
                  </a:cubicBezTo>
                  <a:cubicBezTo>
                    <a:pt x="305" y="79"/>
                    <a:pt x="305" y="79"/>
                    <a:pt x="305" y="79"/>
                  </a:cubicBezTo>
                  <a:lnTo>
                    <a:pt x="305" y="59"/>
                  </a:lnTo>
                  <a:close/>
                  <a:moveTo>
                    <a:pt x="151" y="299"/>
                  </a:moveTo>
                  <a:cubicBezTo>
                    <a:pt x="134" y="310"/>
                    <a:pt x="112" y="306"/>
                    <a:pt x="100" y="289"/>
                  </a:cubicBezTo>
                  <a:cubicBezTo>
                    <a:pt x="96" y="283"/>
                    <a:pt x="94" y="277"/>
                    <a:pt x="94" y="270"/>
                  </a:cubicBezTo>
                  <a:cubicBezTo>
                    <a:pt x="115" y="289"/>
                    <a:pt x="115" y="289"/>
                    <a:pt x="115" y="289"/>
                  </a:cubicBezTo>
                  <a:cubicBezTo>
                    <a:pt x="115" y="269"/>
                    <a:pt x="115" y="269"/>
                    <a:pt x="115" y="269"/>
                  </a:cubicBezTo>
                  <a:cubicBezTo>
                    <a:pt x="86" y="241"/>
                    <a:pt x="86" y="241"/>
                    <a:pt x="86" y="241"/>
                  </a:cubicBezTo>
                  <a:cubicBezTo>
                    <a:pt x="57" y="269"/>
                    <a:pt x="57" y="269"/>
                    <a:pt x="57" y="269"/>
                  </a:cubicBezTo>
                  <a:cubicBezTo>
                    <a:pt x="57" y="289"/>
                    <a:pt x="57" y="289"/>
                    <a:pt x="57" y="289"/>
                  </a:cubicBezTo>
                  <a:cubicBezTo>
                    <a:pt x="74" y="273"/>
                    <a:pt x="74" y="273"/>
                    <a:pt x="74" y="273"/>
                  </a:cubicBezTo>
                  <a:cubicBezTo>
                    <a:pt x="75" y="283"/>
                    <a:pt x="78" y="292"/>
                    <a:pt x="84" y="301"/>
                  </a:cubicBezTo>
                  <a:cubicBezTo>
                    <a:pt x="101" y="326"/>
                    <a:pt x="137" y="335"/>
                    <a:pt x="167" y="315"/>
                  </a:cubicBezTo>
                  <a:lnTo>
                    <a:pt x="151" y="299"/>
                  </a:lnTo>
                  <a:close/>
                  <a:moveTo>
                    <a:pt x="171" y="63"/>
                  </a:moveTo>
                  <a:cubicBezTo>
                    <a:pt x="125" y="63"/>
                    <a:pt x="125" y="63"/>
                    <a:pt x="125" y="63"/>
                  </a:cubicBezTo>
                  <a:cubicBezTo>
                    <a:pt x="116" y="63"/>
                    <a:pt x="110" y="56"/>
                    <a:pt x="110" y="47"/>
                  </a:cubicBezTo>
                  <a:cubicBezTo>
                    <a:pt x="110" y="0"/>
                    <a:pt x="110" y="0"/>
                    <a:pt x="110" y="0"/>
                  </a:cubicBezTo>
                  <a:cubicBezTo>
                    <a:pt x="16" y="0"/>
                    <a:pt x="16" y="0"/>
                    <a:pt x="16" y="0"/>
                  </a:cubicBezTo>
                  <a:cubicBezTo>
                    <a:pt x="7" y="0"/>
                    <a:pt x="0" y="7"/>
                    <a:pt x="0" y="15"/>
                  </a:cubicBezTo>
                  <a:cubicBezTo>
                    <a:pt x="0" y="210"/>
                    <a:pt x="0" y="210"/>
                    <a:pt x="0" y="210"/>
                  </a:cubicBezTo>
                  <a:cubicBezTo>
                    <a:pt x="0" y="218"/>
                    <a:pt x="7" y="225"/>
                    <a:pt x="16" y="225"/>
                  </a:cubicBezTo>
                  <a:cubicBezTo>
                    <a:pt x="155" y="225"/>
                    <a:pt x="155" y="225"/>
                    <a:pt x="155" y="225"/>
                  </a:cubicBezTo>
                  <a:cubicBezTo>
                    <a:pt x="164" y="225"/>
                    <a:pt x="171" y="218"/>
                    <a:pt x="171" y="210"/>
                  </a:cubicBezTo>
                  <a:lnTo>
                    <a:pt x="171" y="63"/>
                  </a:lnTo>
                  <a:close/>
                  <a:moveTo>
                    <a:pt x="29" y="126"/>
                  </a:moveTo>
                  <a:cubicBezTo>
                    <a:pt x="28" y="126"/>
                    <a:pt x="26" y="125"/>
                    <a:pt x="25" y="124"/>
                  </a:cubicBezTo>
                  <a:cubicBezTo>
                    <a:pt x="22" y="122"/>
                    <a:pt x="22" y="118"/>
                    <a:pt x="25" y="116"/>
                  </a:cubicBezTo>
                  <a:cubicBezTo>
                    <a:pt x="80" y="60"/>
                    <a:pt x="80" y="60"/>
                    <a:pt x="80" y="60"/>
                  </a:cubicBezTo>
                  <a:cubicBezTo>
                    <a:pt x="83" y="58"/>
                    <a:pt x="87" y="58"/>
                    <a:pt x="89" y="60"/>
                  </a:cubicBezTo>
                  <a:cubicBezTo>
                    <a:pt x="91" y="62"/>
                    <a:pt x="91" y="66"/>
                    <a:pt x="89" y="69"/>
                  </a:cubicBezTo>
                  <a:cubicBezTo>
                    <a:pt x="33" y="124"/>
                    <a:pt x="33" y="124"/>
                    <a:pt x="33" y="124"/>
                  </a:cubicBezTo>
                  <a:cubicBezTo>
                    <a:pt x="32" y="125"/>
                    <a:pt x="31" y="126"/>
                    <a:pt x="29" y="126"/>
                  </a:cubicBezTo>
                  <a:close/>
                  <a:moveTo>
                    <a:pt x="57" y="157"/>
                  </a:moveTo>
                  <a:cubicBezTo>
                    <a:pt x="55" y="157"/>
                    <a:pt x="54" y="157"/>
                    <a:pt x="53" y="156"/>
                  </a:cubicBezTo>
                  <a:cubicBezTo>
                    <a:pt x="50" y="153"/>
                    <a:pt x="50" y="150"/>
                    <a:pt x="53" y="147"/>
                  </a:cubicBezTo>
                  <a:cubicBezTo>
                    <a:pt x="108" y="92"/>
                    <a:pt x="108" y="92"/>
                    <a:pt x="108" y="92"/>
                  </a:cubicBezTo>
                  <a:cubicBezTo>
                    <a:pt x="111" y="89"/>
                    <a:pt x="114" y="89"/>
                    <a:pt x="117" y="92"/>
                  </a:cubicBezTo>
                  <a:cubicBezTo>
                    <a:pt x="119" y="94"/>
                    <a:pt x="119" y="98"/>
                    <a:pt x="117" y="100"/>
                  </a:cubicBezTo>
                  <a:cubicBezTo>
                    <a:pt x="61" y="156"/>
                    <a:pt x="61" y="156"/>
                    <a:pt x="61" y="156"/>
                  </a:cubicBezTo>
                  <a:cubicBezTo>
                    <a:pt x="60" y="157"/>
                    <a:pt x="58" y="157"/>
                    <a:pt x="57" y="157"/>
                  </a:cubicBezTo>
                  <a:close/>
                  <a:moveTo>
                    <a:pt x="85" y="189"/>
                  </a:moveTo>
                  <a:cubicBezTo>
                    <a:pt x="83" y="189"/>
                    <a:pt x="82" y="188"/>
                    <a:pt x="80" y="187"/>
                  </a:cubicBezTo>
                  <a:cubicBezTo>
                    <a:pt x="78" y="185"/>
                    <a:pt x="78" y="181"/>
                    <a:pt x="80" y="179"/>
                  </a:cubicBezTo>
                  <a:cubicBezTo>
                    <a:pt x="136" y="123"/>
                    <a:pt x="136" y="123"/>
                    <a:pt x="136" y="123"/>
                  </a:cubicBezTo>
                  <a:cubicBezTo>
                    <a:pt x="138" y="121"/>
                    <a:pt x="142" y="121"/>
                    <a:pt x="144" y="123"/>
                  </a:cubicBezTo>
                  <a:cubicBezTo>
                    <a:pt x="147" y="125"/>
                    <a:pt x="147" y="129"/>
                    <a:pt x="144" y="132"/>
                  </a:cubicBezTo>
                  <a:cubicBezTo>
                    <a:pt x="89" y="187"/>
                    <a:pt x="89" y="187"/>
                    <a:pt x="89" y="187"/>
                  </a:cubicBezTo>
                  <a:cubicBezTo>
                    <a:pt x="88" y="188"/>
                    <a:pt x="86" y="189"/>
                    <a:pt x="85" y="189"/>
                  </a:cubicBezTo>
                  <a:close/>
                  <a:moveTo>
                    <a:pt x="362" y="191"/>
                  </a:moveTo>
                  <a:cubicBezTo>
                    <a:pt x="317" y="191"/>
                    <a:pt x="317" y="191"/>
                    <a:pt x="317" y="191"/>
                  </a:cubicBezTo>
                  <a:cubicBezTo>
                    <a:pt x="308" y="191"/>
                    <a:pt x="301" y="184"/>
                    <a:pt x="301" y="175"/>
                  </a:cubicBezTo>
                  <a:cubicBezTo>
                    <a:pt x="301" y="128"/>
                    <a:pt x="301" y="128"/>
                    <a:pt x="301" y="128"/>
                  </a:cubicBezTo>
                  <a:cubicBezTo>
                    <a:pt x="207" y="128"/>
                    <a:pt x="207" y="128"/>
                    <a:pt x="207" y="128"/>
                  </a:cubicBezTo>
                  <a:cubicBezTo>
                    <a:pt x="199" y="128"/>
                    <a:pt x="192" y="135"/>
                    <a:pt x="192" y="143"/>
                  </a:cubicBezTo>
                  <a:cubicBezTo>
                    <a:pt x="192" y="338"/>
                    <a:pt x="192" y="338"/>
                    <a:pt x="192" y="338"/>
                  </a:cubicBezTo>
                  <a:cubicBezTo>
                    <a:pt x="192" y="346"/>
                    <a:pt x="199" y="353"/>
                    <a:pt x="207" y="353"/>
                  </a:cubicBezTo>
                  <a:cubicBezTo>
                    <a:pt x="347" y="353"/>
                    <a:pt x="347" y="353"/>
                    <a:pt x="347" y="353"/>
                  </a:cubicBezTo>
                  <a:cubicBezTo>
                    <a:pt x="355" y="353"/>
                    <a:pt x="362" y="346"/>
                    <a:pt x="362" y="338"/>
                  </a:cubicBezTo>
                  <a:lnTo>
                    <a:pt x="362" y="191"/>
                  </a:lnTo>
                  <a:close/>
                  <a:moveTo>
                    <a:pt x="225" y="230"/>
                  </a:moveTo>
                  <a:cubicBezTo>
                    <a:pt x="224" y="229"/>
                    <a:pt x="223" y="227"/>
                    <a:pt x="223" y="226"/>
                  </a:cubicBezTo>
                  <a:cubicBezTo>
                    <a:pt x="223" y="222"/>
                    <a:pt x="226" y="220"/>
                    <a:pt x="229" y="220"/>
                  </a:cubicBezTo>
                  <a:cubicBezTo>
                    <a:pt x="264" y="220"/>
                    <a:pt x="264" y="220"/>
                    <a:pt x="264" y="220"/>
                  </a:cubicBezTo>
                  <a:cubicBezTo>
                    <a:pt x="267" y="220"/>
                    <a:pt x="270" y="222"/>
                    <a:pt x="270" y="226"/>
                  </a:cubicBezTo>
                  <a:cubicBezTo>
                    <a:pt x="270" y="229"/>
                    <a:pt x="267" y="232"/>
                    <a:pt x="264" y="232"/>
                  </a:cubicBezTo>
                  <a:cubicBezTo>
                    <a:pt x="229" y="232"/>
                    <a:pt x="229" y="232"/>
                    <a:pt x="229" y="232"/>
                  </a:cubicBezTo>
                  <a:cubicBezTo>
                    <a:pt x="227" y="232"/>
                    <a:pt x="226" y="231"/>
                    <a:pt x="225" y="230"/>
                  </a:cubicBezTo>
                  <a:close/>
                  <a:moveTo>
                    <a:pt x="225" y="272"/>
                  </a:moveTo>
                  <a:cubicBezTo>
                    <a:pt x="224" y="271"/>
                    <a:pt x="223" y="269"/>
                    <a:pt x="223" y="268"/>
                  </a:cubicBezTo>
                  <a:cubicBezTo>
                    <a:pt x="223" y="264"/>
                    <a:pt x="226" y="262"/>
                    <a:pt x="229" y="262"/>
                  </a:cubicBezTo>
                  <a:cubicBezTo>
                    <a:pt x="264" y="262"/>
                    <a:pt x="264" y="262"/>
                    <a:pt x="264" y="262"/>
                  </a:cubicBezTo>
                  <a:cubicBezTo>
                    <a:pt x="267" y="262"/>
                    <a:pt x="270" y="264"/>
                    <a:pt x="270" y="268"/>
                  </a:cubicBezTo>
                  <a:cubicBezTo>
                    <a:pt x="270" y="271"/>
                    <a:pt x="267" y="274"/>
                    <a:pt x="264" y="274"/>
                  </a:cubicBezTo>
                  <a:cubicBezTo>
                    <a:pt x="229" y="274"/>
                    <a:pt x="229" y="274"/>
                    <a:pt x="229" y="274"/>
                  </a:cubicBezTo>
                  <a:cubicBezTo>
                    <a:pt x="227" y="274"/>
                    <a:pt x="226" y="273"/>
                    <a:pt x="225" y="272"/>
                  </a:cubicBezTo>
                  <a:close/>
                  <a:moveTo>
                    <a:pt x="225" y="314"/>
                  </a:moveTo>
                  <a:cubicBezTo>
                    <a:pt x="224" y="313"/>
                    <a:pt x="223" y="311"/>
                    <a:pt x="223" y="310"/>
                  </a:cubicBezTo>
                  <a:cubicBezTo>
                    <a:pt x="223" y="306"/>
                    <a:pt x="226" y="304"/>
                    <a:pt x="229" y="304"/>
                  </a:cubicBezTo>
                  <a:cubicBezTo>
                    <a:pt x="264" y="304"/>
                    <a:pt x="264" y="304"/>
                    <a:pt x="264" y="304"/>
                  </a:cubicBezTo>
                  <a:cubicBezTo>
                    <a:pt x="267" y="304"/>
                    <a:pt x="270" y="306"/>
                    <a:pt x="270" y="310"/>
                  </a:cubicBezTo>
                  <a:cubicBezTo>
                    <a:pt x="270" y="313"/>
                    <a:pt x="267" y="316"/>
                    <a:pt x="264" y="316"/>
                  </a:cubicBezTo>
                  <a:cubicBezTo>
                    <a:pt x="229" y="316"/>
                    <a:pt x="229" y="316"/>
                    <a:pt x="229" y="316"/>
                  </a:cubicBezTo>
                  <a:cubicBezTo>
                    <a:pt x="227" y="316"/>
                    <a:pt x="226" y="315"/>
                    <a:pt x="225" y="314"/>
                  </a:cubicBezTo>
                  <a:close/>
                  <a:moveTo>
                    <a:pt x="286" y="230"/>
                  </a:moveTo>
                  <a:cubicBezTo>
                    <a:pt x="285" y="229"/>
                    <a:pt x="284" y="227"/>
                    <a:pt x="284" y="226"/>
                  </a:cubicBezTo>
                  <a:cubicBezTo>
                    <a:pt x="284" y="222"/>
                    <a:pt x="287" y="220"/>
                    <a:pt x="290" y="220"/>
                  </a:cubicBezTo>
                  <a:cubicBezTo>
                    <a:pt x="325" y="220"/>
                    <a:pt x="325" y="220"/>
                    <a:pt x="325" y="220"/>
                  </a:cubicBezTo>
                  <a:cubicBezTo>
                    <a:pt x="328" y="220"/>
                    <a:pt x="331" y="222"/>
                    <a:pt x="331" y="226"/>
                  </a:cubicBezTo>
                  <a:cubicBezTo>
                    <a:pt x="331" y="229"/>
                    <a:pt x="328" y="232"/>
                    <a:pt x="325" y="232"/>
                  </a:cubicBezTo>
                  <a:cubicBezTo>
                    <a:pt x="290" y="232"/>
                    <a:pt x="290" y="232"/>
                    <a:pt x="290" y="232"/>
                  </a:cubicBezTo>
                  <a:cubicBezTo>
                    <a:pt x="289" y="232"/>
                    <a:pt x="287" y="231"/>
                    <a:pt x="286" y="230"/>
                  </a:cubicBezTo>
                  <a:close/>
                  <a:moveTo>
                    <a:pt x="286" y="272"/>
                  </a:moveTo>
                  <a:cubicBezTo>
                    <a:pt x="285" y="271"/>
                    <a:pt x="284" y="269"/>
                    <a:pt x="284" y="268"/>
                  </a:cubicBezTo>
                  <a:cubicBezTo>
                    <a:pt x="284" y="264"/>
                    <a:pt x="287" y="262"/>
                    <a:pt x="290" y="262"/>
                  </a:cubicBezTo>
                  <a:cubicBezTo>
                    <a:pt x="325" y="262"/>
                    <a:pt x="325" y="262"/>
                    <a:pt x="325" y="262"/>
                  </a:cubicBezTo>
                  <a:cubicBezTo>
                    <a:pt x="328" y="262"/>
                    <a:pt x="331" y="264"/>
                    <a:pt x="331" y="268"/>
                  </a:cubicBezTo>
                  <a:cubicBezTo>
                    <a:pt x="331" y="271"/>
                    <a:pt x="328" y="274"/>
                    <a:pt x="325" y="274"/>
                  </a:cubicBezTo>
                  <a:cubicBezTo>
                    <a:pt x="290" y="274"/>
                    <a:pt x="290" y="274"/>
                    <a:pt x="290" y="274"/>
                  </a:cubicBezTo>
                  <a:cubicBezTo>
                    <a:pt x="289" y="274"/>
                    <a:pt x="287" y="273"/>
                    <a:pt x="286" y="272"/>
                  </a:cubicBezTo>
                  <a:close/>
                  <a:moveTo>
                    <a:pt x="286" y="314"/>
                  </a:moveTo>
                  <a:cubicBezTo>
                    <a:pt x="285" y="313"/>
                    <a:pt x="284" y="311"/>
                    <a:pt x="284" y="310"/>
                  </a:cubicBezTo>
                  <a:cubicBezTo>
                    <a:pt x="284" y="306"/>
                    <a:pt x="287" y="304"/>
                    <a:pt x="290" y="304"/>
                  </a:cubicBezTo>
                  <a:cubicBezTo>
                    <a:pt x="325" y="304"/>
                    <a:pt x="325" y="304"/>
                    <a:pt x="325" y="304"/>
                  </a:cubicBezTo>
                  <a:cubicBezTo>
                    <a:pt x="328" y="304"/>
                    <a:pt x="331" y="306"/>
                    <a:pt x="331" y="310"/>
                  </a:cubicBezTo>
                  <a:cubicBezTo>
                    <a:pt x="331" y="313"/>
                    <a:pt x="328" y="316"/>
                    <a:pt x="325" y="316"/>
                  </a:cubicBezTo>
                  <a:cubicBezTo>
                    <a:pt x="290" y="316"/>
                    <a:pt x="290" y="316"/>
                    <a:pt x="290" y="316"/>
                  </a:cubicBezTo>
                  <a:cubicBezTo>
                    <a:pt x="289" y="316"/>
                    <a:pt x="287" y="315"/>
                    <a:pt x="286"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39" name="Freeform 98"/>
            <p:cNvSpPr>
              <a:spLocks noEditPoints="1"/>
            </p:cNvSpPr>
            <p:nvPr/>
          </p:nvSpPr>
          <p:spPr bwMode="auto">
            <a:xfrm>
              <a:off x="3411" y="1743"/>
              <a:ext cx="855" cy="833"/>
            </a:xfrm>
            <a:custGeom>
              <a:avLst/>
              <a:gdLst>
                <a:gd name="T0" fmla="*/ 118 w 362"/>
                <a:gd name="T1" fmla="*/ 43 h 353"/>
                <a:gd name="T2" fmla="*/ 362 w 362"/>
                <a:gd name="T3" fmla="*/ 182 h 353"/>
                <a:gd name="T4" fmla="*/ 309 w 362"/>
                <a:gd name="T5" fmla="*/ 128 h 353"/>
                <a:gd name="T6" fmla="*/ 286 w 362"/>
                <a:gd name="T7" fmla="*/ 76 h 353"/>
                <a:gd name="T8" fmla="*/ 210 w 362"/>
                <a:gd name="T9" fmla="*/ 48 h 353"/>
                <a:gd name="T10" fmla="*/ 246 w 362"/>
                <a:gd name="T11" fmla="*/ 59 h 353"/>
                <a:gd name="T12" fmla="*/ 305 w 362"/>
                <a:gd name="T13" fmla="*/ 79 h 353"/>
                <a:gd name="T14" fmla="*/ 100 w 362"/>
                <a:gd name="T15" fmla="*/ 289 h 353"/>
                <a:gd name="T16" fmla="*/ 115 w 362"/>
                <a:gd name="T17" fmla="*/ 269 h 353"/>
                <a:gd name="T18" fmla="*/ 57 w 362"/>
                <a:gd name="T19" fmla="*/ 289 h 353"/>
                <a:gd name="T20" fmla="*/ 167 w 362"/>
                <a:gd name="T21" fmla="*/ 315 h 353"/>
                <a:gd name="T22" fmla="*/ 125 w 362"/>
                <a:gd name="T23" fmla="*/ 63 h 353"/>
                <a:gd name="T24" fmla="*/ 16 w 362"/>
                <a:gd name="T25" fmla="*/ 0 h 353"/>
                <a:gd name="T26" fmla="*/ 16 w 362"/>
                <a:gd name="T27" fmla="*/ 225 h 353"/>
                <a:gd name="T28" fmla="*/ 171 w 362"/>
                <a:gd name="T29" fmla="*/ 63 h 353"/>
                <a:gd name="T30" fmla="*/ 25 w 362"/>
                <a:gd name="T31" fmla="*/ 116 h 353"/>
                <a:gd name="T32" fmla="*/ 89 w 362"/>
                <a:gd name="T33" fmla="*/ 69 h 353"/>
                <a:gd name="T34" fmla="*/ 57 w 362"/>
                <a:gd name="T35" fmla="*/ 157 h 353"/>
                <a:gd name="T36" fmla="*/ 108 w 362"/>
                <a:gd name="T37" fmla="*/ 92 h 353"/>
                <a:gd name="T38" fmla="*/ 61 w 362"/>
                <a:gd name="T39" fmla="*/ 156 h 353"/>
                <a:gd name="T40" fmla="*/ 80 w 362"/>
                <a:gd name="T41" fmla="*/ 187 h 353"/>
                <a:gd name="T42" fmla="*/ 144 w 362"/>
                <a:gd name="T43" fmla="*/ 123 h 353"/>
                <a:gd name="T44" fmla="*/ 85 w 362"/>
                <a:gd name="T45" fmla="*/ 189 h 353"/>
                <a:gd name="T46" fmla="*/ 301 w 362"/>
                <a:gd name="T47" fmla="*/ 175 h 353"/>
                <a:gd name="T48" fmla="*/ 192 w 362"/>
                <a:gd name="T49" fmla="*/ 143 h 353"/>
                <a:gd name="T50" fmla="*/ 347 w 362"/>
                <a:gd name="T51" fmla="*/ 353 h 353"/>
                <a:gd name="T52" fmla="*/ 225 w 362"/>
                <a:gd name="T53" fmla="*/ 230 h 353"/>
                <a:gd name="T54" fmla="*/ 264 w 362"/>
                <a:gd name="T55" fmla="*/ 220 h 353"/>
                <a:gd name="T56" fmla="*/ 229 w 362"/>
                <a:gd name="T57" fmla="*/ 232 h 353"/>
                <a:gd name="T58" fmla="*/ 223 w 362"/>
                <a:gd name="T59" fmla="*/ 268 h 353"/>
                <a:gd name="T60" fmla="*/ 270 w 362"/>
                <a:gd name="T61" fmla="*/ 268 h 353"/>
                <a:gd name="T62" fmla="*/ 225 w 362"/>
                <a:gd name="T63" fmla="*/ 272 h 353"/>
                <a:gd name="T64" fmla="*/ 229 w 362"/>
                <a:gd name="T65" fmla="*/ 304 h 353"/>
                <a:gd name="T66" fmla="*/ 264 w 362"/>
                <a:gd name="T67" fmla="*/ 316 h 353"/>
                <a:gd name="T68" fmla="*/ 286 w 362"/>
                <a:gd name="T69" fmla="*/ 230 h 353"/>
                <a:gd name="T70" fmla="*/ 325 w 362"/>
                <a:gd name="T71" fmla="*/ 220 h 353"/>
                <a:gd name="T72" fmla="*/ 290 w 362"/>
                <a:gd name="T73" fmla="*/ 232 h 353"/>
                <a:gd name="T74" fmla="*/ 284 w 362"/>
                <a:gd name="T75" fmla="*/ 268 h 353"/>
                <a:gd name="T76" fmla="*/ 331 w 362"/>
                <a:gd name="T77" fmla="*/ 268 h 353"/>
                <a:gd name="T78" fmla="*/ 286 w 362"/>
                <a:gd name="T79" fmla="*/ 272 h 353"/>
                <a:gd name="T80" fmla="*/ 290 w 362"/>
                <a:gd name="T81" fmla="*/ 304 h 353"/>
                <a:gd name="T82" fmla="*/ 325 w 362"/>
                <a:gd name="T83" fmla="*/ 316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2" h="353">
                  <a:moveTo>
                    <a:pt x="171" y="54"/>
                  </a:moveTo>
                  <a:cubicBezTo>
                    <a:pt x="129" y="54"/>
                    <a:pt x="129" y="54"/>
                    <a:pt x="129" y="54"/>
                  </a:cubicBezTo>
                  <a:cubicBezTo>
                    <a:pt x="123" y="54"/>
                    <a:pt x="118" y="49"/>
                    <a:pt x="118" y="43"/>
                  </a:cubicBezTo>
                  <a:cubicBezTo>
                    <a:pt x="118" y="0"/>
                    <a:pt x="118" y="0"/>
                    <a:pt x="118" y="0"/>
                  </a:cubicBezTo>
                  <a:lnTo>
                    <a:pt x="171" y="54"/>
                  </a:lnTo>
                  <a:close/>
                  <a:moveTo>
                    <a:pt x="362" y="182"/>
                  </a:moveTo>
                  <a:cubicBezTo>
                    <a:pt x="321" y="182"/>
                    <a:pt x="321" y="182"/>
                    <a:pt x="321" y="182"/>
                  </a:cubicBezTo>
                  <a:cubicBezTo>
                    <a:pt x="314" y="182"/>
                    <a:pt x="309" y="177"/>
                    <a:pt x="309" y="171"/>
                  </a:cubicBezTo>
                  <a:cubicBezTo>
                    <a:pt x="309" y="128"/>
                    <a:pt x="309" y="128"/>
                    <a:pt x="309" y="128"/>
                  </a:cubicBezTo>
                  <a:lnTo>
                    <a:pt x="362" y="182"/>
                  </a:lnTo>
                  <a:close/>
                  <a:moveTo>
                    <a:pt x="305" y="59"/>
                  </a:moveTo>
                  <a:cubicBezTo>
                    <a:pt x="286" y="76"/>
                    <a:pt x="286" y="76"/>
                    <a:pt x="286" y="76"/>
                  </a:cubicBezTo>
                  <a:cubicBezTo>
                    <a:pt x="286" y="66"/>
                    <a:pt x="283" y="56"/>
                    <a:pt x="277" y="47"/>
                  </a:cubicBezTo>
                  <a:cubicBezTo>
                    <a:pt x="259" y="21"/>
                    <a:pt x="225" y="12"/>
                    <a:pt x="195" y="33"/>
                  </a:cubicBezTo>
                  <a:cubicBezTo>
                    <a:pt x="210" y="48"/>
                    <a:pt x="210" y="48"/>
                    <a:pt x="210" y="48"/>
                  </a:cubicBezTo>
                  <a:cubicBezTo>
                    <a:pt x="226" y="37"/>
                    <a:pt x="249" y="41"/>
                    <a:pt x="260" y="58"/>
                  </a:cubicBezTo>
                  <a:cubicBezTo>
                    <a:pt x="264" y="64"/>
                    <a:pt x="266" y="70"/>
                    <a:pt x="266" y="77"/>
                  </a:cubicBezTo>
                  <a:cubicBezTo>
                    <a:pt x="246" y="59"/>
                    <a:pt x="246" y="59"/>
                    <a:pt x="246" y="59"/>
                  </a:cubicBezTo>
                  <a:cubicBezTo>
                    <a:pt x="246" y="79"/>
                    <a:pt x="246" y="79"/>
                    <a:pt x="246" y="79"/>
                  </a:cubicBezTo>
                  <a:cubicBezTo>
                    <a:pt x="276" y="107"/>
                    <a:pt x="276" y="107"/>
                    <a:pt x="276" y="107"/>
                  </a:cubicBezTo>
                  <a:cubicBezTo>
                    <a:pt x="305" y="79"/>
                    <a:pt x="305" y="79"/>
                    <a:pt x="305" y="79"/>
                  </a:cubicBezTo>
                  <a:lnTo>
                    <a:pt x="305" y="59"/>
                  </a:lnTo>
                  <a:close/>
                  <a:moveTo>
                    <a:pt x="151" y="299"/>
                  </a:moveTo>
                  <a:cubicBezTo>
                    <a:pt x="134" y="310"/>
                    <a:pt x="112" y="306"/>
                    <a:pt x="100" y="289"/>
                  </a:cubicBezTo>
                  <a:cubicBezTo>
                    <a:pt x="96" y="283"/>
                    <a:pt x="94" y="277"/>
                    <a:pt x="94" y="270"/>
                  </a:cubicBezTo>
                  <a:cubicBezTo>
                    <a:pt x="115" y="289"/>
                    <a:pt x="115" y="289"/>
                    <a:pt x="115" y="289"/>
                  </a:cubicBezTo>
                  <a:cubicBezTo>
                    <a:pt x="115" y="269"/>
                    <a:pt x="115" y="269"/>
                    <a:pt x="115" y="269"/>
                  </a:cubicBezTo>
                  <a:cubicBezTo>
                    <a:pt x="86" y="241"/>
                    <a:pt x="86" y="241"/>
                    <a:pt x="86" y="241"/>
                  </a:cubicBezTo>
                  <a:cubicBezTo>
                    <a:pt x="57" y="269"/>
                    <a:pt x="57" y="269"/>
                    <a:pt x="57" y="269"/>
                  </a:cubicBezTo>
                  <a:cubicBezTo>
                    <a:pt x="57" y="289"/>
                    <a:pt x="57" y="289"/>
                    <a:pt x="57" y="289"/>
                  </a:cubicBezTo>
                  <a:cubicBezTo>
                    <a:pt x="74" y="273"/>
                    <a:pt x="74" y="273"/>
                    <a:pt x="74" y="273"/>
                  </a:cubicBezTo>
                  <a:cubicBezTo>
                    <a:pt x="75" y="283"/>
                    <a:pt x="78" y="292"/>
                    <a:pt x="84" y="301"/>
                  </a:cubicBezTo>
                  <a:cubicBezTo>
                    <a:pt x="101" y="326"/>
                    <a:pt x="137" y="335"/>
                    <a:pt x="167" y="315"/>
                  </a:cubicBezTo>
                  <a:lnTo>
                    <a:pt x="151" y="299"/>
                  </a:lnTo>
                  <a:close/>
                  <a:moveTo>
                    <a:pt x="171" y="63"/>
                  </a:moveTo>
                  <a:cubicBezTo>
                    <a:pt x="125" y="63"/>
                    <a:pt x="125" y="63"/>
                    <a:pt x="125" y="63"/>
                  </a:cubicBezTo>
                  <a:cubicBezTo>
                    <a:pt x="116" y="63"/>
                    <a:pt x="110" y="56"/>
                    <a:pt x="110" y="47"/>
                  </a:cubicBezTo>
                  <a:cubicBezTo>
                    <a:pt x="110" y="0"/>
                    <a:pt x="110" y="0"/>
                    <a:pt x="110" y="0"/>
                  </a:cubicBezTo>
                  <a:cubicBezTo>
                    <a:pt x="16" y="0"/>
                    <a:pt x="16" y="0"/>
                    <a:pt x="16" y="0"/>
                  </a:cubicBezTo>
                  <a:cubicBezTo>
                    <a:pt x="7" y="0"/>
                    <a:pt x="0" y="7"/>
                    <a:pt x="0" y="15"/>
                  </a:cubicBezTo>
                  <a:cubicBezTo>
                    <a:pt x="0" y="210"/>
                    <a:pt x="0" y="210"/>
                    <a:pt x="0" y="210"/>
                  </a:cubicBezTo>
                  <a:cubicBezTo>
                    <a:pt x="0" y="218"/>
                    <a:pt x="7" y="225"/>
                    <a:pt x="16" y="225"/>
                  </a:cubicBezTo>
                  <a:cubicBezTo>
                    <a:pt x="155" y="225"/>
                    <a:pt x="155" y="225"/>
                    <a:pt x="155" y="225"/>
                  </a:cubicBezTo>
                  <a:cubicBezTo>
                    <a:pt x="164" y="225"/>
                    <a:pt x="171" y="218"/>
                    <a:pt x="171" y="210"/>
                  </a:cubicBezTo>
                  <a:lnTo>
                    <a:pt x="171" y="63"/>
                  </a:lnTo>
                  <a:close/>
                  <a:moveTo>
                    <a:pt x="29" y="126"/>
                  </a:moveTo>
                  <a:cubicBezTo>
                    <a:pt x="28" y="126"/>
                    <a:pt x="26" y="125"/>
                    <a:pt x="25" y="124"/>
                  </a:cubicBezTo>
                  <a:cubicBezTo>
                    <a:pt x="22" y="122"/>
                    <a:pt x="22" y="118"/>
                    <a:pt x="25" y="116"/>
                  </a:cubicBezTo>
                  <a:cubicBezTo>
                    <a:pt x="80" y="60"/>
                    <a:pt x="80" y="60"/>
                    <a:pt x="80" y="60"/>
                  </a:cubicBezTo>
                  <a:cubicBezTo>
                    <a:pt x="83" y="58"/>
                    <a:pt x="87" y="58"/>
                    <a:pt x="89" y="60"/>
                  </a:cubicBezTo>
                  <a:cubicBezTo>
                    <a:pt x="91" y="62"/>
                    <a:pt x="91" y="66"/>
                    <a:pt x="89" y="69"/>
                  </a:cubicBezTo>
                  <a:cubicBezTo>
                    <a:pt x="33" y="124"/>
                    <a:pt x="33" y="124"/>
                    <a:pt x="33" y="124"/>
                  </a:cubicBezTo>
                  <a:cubicBezTo>
                    <a:pt x="32" y="125"/>
                    <a:pt x="31" y="126"/>
                    <a:pt x="29" y="126"/>
                  </a:cubicBezTo>
                  <a:close/>
                  <a:moveTo>
                    <a:pt x="57" y="157"/>
                  </a:moveTo>
                  <a:cubicBezTo>
                    <a:pt x="55" y="157"/>
                    <a:pt x="54" y="157"/>
                    <a:pt x="53" y="156"/>
                  </a:cubicBezTo>
                  <a:cubicBezTo>
                    <a:pt x="50" y="153"/>
                    <a:pt x="50" y="150"/>
                    <a:pt x="53" y="147"/>
                  </a:cubicBezTo>
                  <a:cubicBezTo>
                    <a:pt x="108" y="92"/>
                    <a:pt x="108" y="92"/>
                    <a:pt x="108" y="92"/>
                  </a:cubicBezTo>
                  <a:cubicBezTo>
                    <a:pt x="111" y="89"/>
                    <a:pt x="114" y="89"/>
                    <a:pt x="117" y="92"/>
                  </a:cubicBezTo>
                  <a:cubicBezTo>
                    <a:pt x="119" y="94"/>
                    <a:pt x="119" y="98"/>
                    <a:pt x="117" y="100"/>
                  </a:cubicBezTo>
                  <a:cubicBezTo>
                    <a:pt x="61" y="156"/>
                    <a:pt x="61" y="156"/>
                    <a:pt x="61" y="156"/>
                  </a:cubicBezTo>
                  <a:cubicBezTo>
                    <a:pt x="60" y="157"/>
                    <a:pt x="58" y="157"/>
                    <a:pt x="57" y="157"/>
                  </a:cubicBezTo>
                  <a:close/>
                  <a:moveTo>
                    <a:pt x="85" y="189"/>
                  </a:moveTo>
                  <a:cubicBezTo>
                    <a:pt x="83" y="189"/>
                    <a:pt x="82" y="188"/>
                    <a:pt x="80" y="187"/>
                  </a:cubicBezTo>
                  <a:cubicBezTo>
                    <a:pt x="78" y="185"/>
                    <a:pt x="78" y="181"/>
                    <a:pt x="80" y="179"/>
                  </a:cubicBezTo>
                  <a:cubicBezTo>
                    <a:pt x="136" y="123"/>
                    <a:pt x="136" y="123"/>
                    <a:pt x="136" y="123"/>
                  </a:cubicBezTo>
                  <a:cubicBezTo>
                    <a:pt x="138" y="121"/>
                    <a:pt x="142" y="121"/>
                    <a:pt x="144" y="123"/>
                  </a:cubicBezTo>
                  <a:cubicBezTo>
                    <a:pt x="147" y="125"/>
                    <a:pt x="147" y="129"/>
                    <a:pt x="144" y="132"/>
                  </a:cubicBezTo>
                  <a:cubicBezTo>
                    <a:pt x="89" y="187"/>
                    <a:pt x="89" y="187"/>
                    <a:pt x="89" y="187"/>
                  </a:cubicBezTo>
                  <a:cubicBezTo>
                    <a:pt x="88" y="188"/>
                    <a:pt x="86" y="189"/>
                    <a:pt x="85" y="189"/>
                  </a:cubicBezTo>
                  <a:close/>
                  <a:moveTo>
                    <a:pt x="362" y="191"/>
                  </a:moveTo>
                  <a:cubicBezTo>
                    <a:pt x="317" y="191"/>
                    <a:pt x="317" y="191"/>
                    <a:pt x="317" y="191"/>
                  </a:cubicBezTo>
                  <a:cubicBezTo>
                    <a:pt x="308" y="191"/>
                    <a:pt x="301" y="184"/>
                    <a:pt x="301" y="175"/>
                  </a:cubicBezTo>
                  <a:cubicBezTo>
                    <a:pt x="301" y="128"/>
                    <a:pt x="301" y="128"/>
                    <a:pt x="301" y="128"/>
                  </a:cubicBezTo>
                  <a:cubicBezTo>
                    <a:pt x="207" y="128"/>
                    <a:pt x="207" y="128"/>
                    <a:pt x="207" y="128"/>
                  </a:cubicBezTo>
                  <a:cubicBezTo>
                    <a:pt x="199" y="128"/>
                    <a:pt x="192" y="135"/>
                    <a:pt x="192" y="143"/>
                  </a:cubicBezTo>
                  <a:cubicBezTo>
                    <a:pt x="192" y="338"/>
                    <a:pt x="192" y="338"/>
                    <a:pt x="192" y="338"/>
                  </a:cubicBezTo>
                  <a:cubicBezTo>
                    <a:pt x="192" y="346"/>
                    <a:pt x="199" y="353"/>
                    <a:pt x="207" y="353"/>
                  </a:cubicBezTo>
                  <a:cubicBezTo>
                    <a:pt x="347" y="353"/>
                    <a:pt x="347" y="353"/>
                    <a:pt x="347" y="353"/>
                  </a:cubicBezTo>
                  <a:cubicBezTo>
                    <a:pt x="355" y="353"/>
                    <a:pt x="362" y="346"/>
                    <a:pt x="362" y="338"/>
                  </a:cubicBezTo>
                  <a:lnTo>
                    <a:pt x="362" y="191"/>
                  </a:lnTo>
                  <a:close/>
                  <a:moveTo>
                    <a:pt x="225" y="230"/>
                  </a:moveTo>
                  <a:cubicBezTo>
                    <a:pt x="224" y="229"/>
                    <a:pt x="223" y="227"/>
                    <a:pt x="223" y="226"/>
                  </a:cubicBezTo>
                  <a:cubicBezTo>
                    <a:pt x="223" y="222"/>
                    <a:pt x="226" y="220"/>
                    <a:pt x="229" y="220"/>
                  </a:cubicBezTo>
                  <a:cubicBezTo>
                    <a:pt x="264" y="220"/>
                    <a:pt x="264" y="220"/>
                    <a:pt x="264" y="220"/>
                  </a:cubicBezTo>
                  <a:cubicBezTo>
                    <a:pt x="267" y="220"/>
                    <a:pt x="270" y="222"/>
                    <a:pt x="270" y="226"/>
                  </a:cubicBezTo>
                  <a:cubicBezTo>
                    <a:pt x="270" y="229"/>
                    <a:pt x="267" y="232"/>
                    <a:pt x="264" y="232"/>
                  </a:cubicBezTo>
                  <a:cubicBezTo>
                    <a:pt x="229" y="232"/>
                    <a:pt x="229" y="232"/>
                    <a:pt x="229" y="232"/>
                  </a:cubicBezTo>
                  <a:cubicBezTo>
                    <a:pt x="227" y="232"/>
                    <a:pt x="226" y="231"/>
                    <a:pt x="225" y="230"/>
                  </a:cubicBezTo>
                  <a:close/>
                  <a:moveTo>
                    <a:pt x="225" y="272"/>
                  </a:moveTo>
                  <a:cubicBezTo>
                    <a:pt x="224" y="271"/>
                    <a:pt x="223" y="269"/>
                    <a:pt x="223" y="268"/>
                  </a:cubicBezTo>
                  <a:cubicBezTo>
                    <a:pt x="223" y="264"/>
                    <a:pt x="226" y="262"/>
                    <a:pt x="229" y="262"/>
                  </a:cubicBezTo>
                  <a:cubicBezTo>
                    <a:pt x="264" y="262"/>
                    <a:pt x="264" y="262"/>
                    <a:pt x="264" y="262"/>
                  </a:cubicBezTo>
                  <a:cubicBezTo>
                    <a:pt x="267" y="262"/>
                    <a:pt x="270" y="264"/>
                    <a:pt x="270" y="268"/>
                  </a:cubicBezTo>
                  <a:cubicBezTo>
                    <a:pt x="270" y="271"/>
                    <a:pt x="267" y="274"/>
                    <a:pt x="264" y="274"/>
                  </a:cubicBezTo>
                  <a:cubicBezTo>
                    <a:pt x="229" y="274"/>
                    <a:pt x="229" y="274"/>
                    <a:pt x="229" y="274"/>
                  </a:cubicBezTo>
                  <a:cubicBezTo>
                    <a:pt x="227" y="274"/>
                    <a:pt x="226" y="273"/>
                    <a:pt x="225" y="272"/>
                  </a:cubicBezTo>
                  <a:close/>
                  <a:moveTo>
                    <a:pt x="225" y="314"/>
                  </a:moveTo>
                  <a:cubicBezTo>
                    <a:pt x="224" y="313"/>
                    <a:pt x="223" y="311"/>
                    <a:pt x="223" y="310"/>
                  </a:cubicBezTo>
                  <a:cubicBezTo>
                    <a:pt x="223" y="306"/>
                    <a:pt x="226" y="304"/>
                    <a:pt x="229" y="304"/>
                  </a:cubicBezTo>
                  <a:cubicBezTo>
                    <a:pt x="264" y="304"/>
                    <a:pt x="264" y="304"/>
                    <a:pt x="264" y="304"/>
                  </a:cubicBezTo>
                  <a:cubicBezTo>
                    <a:pt x="267" y="304"/>
                    <a:pt x="270" y="306"/>
                    <a:pt x="270" y="310"/>
                  </a:cubicBezTo>
                  <a:cubicBezTo>
                    <a:pt x="270" y="313"/>
                    <a:pt x="267" y="316"/>
                    <a:pt x="264" y="316"/>
                  </a:cubicBezTo>
                  <a:cubicBezTo>
                    <a:pt x="229" y="316"/>
                    <a:pt x="229" y="316"/>
                    <a:pt x="229" y="316"/>
                  </a:cubicBezTo>
                  <a:cubicBezTo>
                    <a:pt x="227" y="316"/>
                    <a:pt x="226" y="315"/>
                    <a:pt x="225" y="314"/>
                  </a:cubicBezTo>
                  <a:close/>
                  <a:moveTo>
                    <a:pt x="286" y="230"/>
                  </a:moveTo>
                  <a:cubicBezTo>
                    <a:pt x="285" y="229"/>
                    <a:pt x="284" y="227"/>
                    <a:pt x="284" y="226"/>
                  </a:cubicBezTo>
                  <a:cubicBezTo>
                    <a:pt x="284" y="222"/>
                    <a:pt x="287" y="220"/>
                    <a:pt x="290" y="220"/>
                  </a:cubicBezTo>
                  <a:cubicBezTo>
                    <a:pt x="325" y="220"/>
                    <a:pt x="325" y="220"/>
                    <a:pt x="325" y="220"/>
                  </a:cubicBezTo>
                  <a:cubicBezTo>
                    <a:pt x="328" y="220"/>
                    <a:pt x="331" y="222"/>
                    <a:pt x="331" y="226"/>
                  </a:cubicBezTo>
                  <a:cubicBezTo>
                    <a:pt x="331" y="229"/>
                    <a:pt x="328" y="232"/>
                    <a:pt x="325" y="232"/>
                  </a:cubicBezTo>
                  <a:cubicBezTo>
                    <a:pt x="290" y="232"/>
                    <a:pt x="290" y="232"/>
                    <a:pt x="290" y="232"/>
                  </a:cubicBezTo>
                  <a:cubicBezTo>
                    <a:pt x="289" y="232"/>
                    <a:pt x="287" y="231"/>
                    <a:pt x="286" y="230"/>
                  </a:cubicBezTo>
                  <a:close/>
                  <a:moveTo>
                    <a:pt x="286" y="272"/>
                  </a:moveTo>
                  <a:cubicBezTo>
                    <a:pt x="285" y="271"/>
                    <a:pt x="284" y="269"/>
                    <a:pt x="284" y="268"/>
                  </a:cubicBezTo>
                  <a:cubicBezTo>
                    <a:pt x="284" y="264"/>
                    <a:pt x="287" y="262"/>
                    <a:pt x="290" y="262"/>
                  </a:cubicBezTo>
                  <a:cubicBezTo>
                    <a:pt x="325" y="262"/>
                    <a:pt x="325" y="262"/>
                    <a:pt x="325" y="262"/>
                  </a:cubicBezTo>
                  <a:cubicBezTo>
                    <a:pt x="328" y="262"/>
                    <a:pt x="331" y="264"/>
                    <a:pt x="331" y="268"/>
                  </a:cubicBezTo>
                  <a:cubicBezTo>
                    <a:pt x="331" y="271"/>
                    <a:pt x="328" y="274"/>
                    <a:pt x="325" y="274"/>
                  </a:cubicBezTo>
                  <a:cubicBezTo>
                    <a:pt x="290" y="274"/>
                    <a:pt x="290" y="274"/>
                    <a:pt x="290" y="274"/>
                  </a:cubicBezTo>
                  <a:cubicBezTo>
                    <a:pt x="289" y="274"/>
                    <a:pt x="287" y="273"/>
                    <a:pt x="286" y="272"/>
                  </a:cubicBezTo>
                  <a:close/>
                  <a:moveTo>
                    <a:pt x="286" y="314"/>
                  </a:moveTo>
                  <a:cubicBezTo>
                    <a:pt x="285" y="313"/>
                    <a:pt x="284" y="311"/>
                    <a:pt x="284" y="310"/>
                  </a:cubicBezTo>
                  <a:cubicBezTo>
                    <a:pt x="284" y="306"/>
                    <a:pt x="287" y="304"/>
                    <a:pt x="290" y="304"/>
                  </a:cubicBezTo>
                  <a:cubicBezTo>
                    <a:pt x="325" y="304"/>
                    <a:pt x="325" y="304"/>
                    <a:pt x="325" y="304"/>
                  </a:cubicBezTo>
                  <a:cubicBezTo>
                    <a:pt x="328" y="304"/>
                    <a:pt x="331" y="306"/>
                    <a:pt x="331" y="310"/>
                  </a:cubicBezTo>
                  <a:cubicBezTo>
                    <a:pt x="331" y="313"/>
                    <a:pt x="328" y="316"/>
                    <a:pt x="325" y="316"/>
                  </a:cubicBezTo>
                  <a:cubicBezTo>
                    <a:pt x="290" y="316"/>
                    <a:pt x="290" y="316"/>
                    <a:pt x="290" y="316"/>
                  </a:cubicBezTo>
                  <a:cubicBezTo>
                    <a:pt x="289" y="316"/>
                    <a:pt x="287" y="315"/>
                    <a:pt x="286" y="3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grpSp>
      <p:sp>
        <p:nvSpPr>
          <p:cNvPr id="40" name="Freeform 12"/>
          <p:cNvSpPr>
            <a:spLocks noEditPoints="1"/>
          </p:cNvSpPr>
          <p:nvPr/>
        </p:nvSpPr>
        <p:spPr bwMode="auto">
          <a:xfrm>
            <a:off x="4362851" y="5815633"/>
            <a:ext cx="823552" cy="700537"/>
          </a:xfrm>
          <a:custGeom>
            <a:avLst/>
            <a:gdLst>
              <a:gd name="T0" fmla="*/ 212 w 269"/>
              <a:gd name="T1" fmla="*/ 229 h 229"/>
              <a:gd name="T2" fmla="*/ 191 w 269"/>
              <a:gd name="T3" fmla="*/ 201 h 229"/>
              <a:gd name="T4" fmla="*/ 191 w 269"/>
              <a:gd name="T5" fmla="*/ 141 h 229"/>
              <a:gd name="T6" fmla="*/ 212 w 269"/>
              <a:gd name="T7" fmla="*/ 114 h 229"/>
              <a:gd name="T8" fmla="*/ 212 w 269"/>
              <a:gd name="T9" fmla="*/ 229 h 229"/>
              <a:gd name="T10" fmla="*/ 241 w 269"/>
              <a:gd name="T11" fmla="*/ 113 h 229"/>
              <a:gd name="T12" fmla="*/ 234 w 269"/>
              <a:gd name="T13" fmla="*/ 113 h 229"/>
              <a:gd name="T14" fmla="*/ 234 w 269"/>
              <a:gd name="T15" fmla="*/ 68 h 229"/>
              <a:gd name="T16" fmla="*/ 166 w 269"/>
              <a:gd name="T17" fmla="*/ 0 h 229"/>
              <a:gd name="T18" fmla="*/ 102 w 269"/>
              <a:gd name="T19" fmla="*/ 0 h 229"/>
              <a:gd name="T20" fmla="*/ 34 w 269"/>
              <a:gd name="T21" fmla="*/ 68 h 229"/>
              <a:gd name="T22" fmla="*/ 34 w 269"/>
              <a:gd name="T23" fmla="*/ 113 h 229"/>
              <a:gd name="T24" fmla="*/ 28 w 269"/>
              <a:gd name="T25" fmla="*/ 113 h 229"/>
              <a:gd name="T26" fmla="*/ 0 w 269"/>
              <a:gd name="T27" fmla="*/ 141 h 229"/>
              <a:gd name="T28" fmla="*/ 0 w 269"/>
              <a:gd name="T29" fmla="*/ 201 h 229"/>
              <a:gd name="T30" fmla="*/ 28 w 269"/>
              <a:gd name="T31" fmla="*/ 229 h 229"/>
              <a:gd name="T32" fmla="*/ 50 w 269"/>
              <a:gd name="T33" fmla="*/ 229 h 229"/>
              <a:gd name="T34" fmla="*/ 50 w 269"/>
              <a:gd name="T35" fmla="*/ 113 h 229"/>
              <a:gd name="T36" fmla="*/ 50 w 269"/>
              <a:gd name="T37" fmla="*/ 113 h 229"/>
              <a:gd name="T38" fmla="*/ 50 w 269"/>
              <a:gd name="T39" fmla="*/ 68 h 229"/>
              <a:gd name="T40" fmla="*/ 102 w 269"/>
              <a:gd name="T41" fmla="*/ 16 h 229"/>
              <a:gd name="T42" fmla="*/ 166 w 269"/>
              <a:gd name="T43" fmla="*/ 16 h 229"/>
              <a:gd name="T44" fmla="*/ 218 w 269"/>
              <a:gd name="T45" fmla="*/ 68 h 229"/>
              <a:gd name="T46" fmla="*/ 218 w 269"/>
              <a:gd name="T47" fmla="*/ 229 h 229"/>
              <a:gd name="T48" fmla="*/ 241 w 269"/>
              <a:gd name="T49" fmla="*/ 229 h 229"/>
              <a:gd name="T50" fmla="*/ 269 w 269"/>
              <a:gd name="T51" fmla="*/ 201 h 229"/>
              <a:gd name="T52" fmla="*/ 269 w 269"/>
              <a:gd name="T53" fmla="*/ 141 h 229"/>
              <a:gd name="T54" fmla="*/ 241 w 269"/>
              <a:gd name="T55" fmla="*/ 113 h 229"/>
              <a:gd name="T56" fmla="*/ 56 w 269"/>
              <a:gd name="T57" fmla="*/ 229 h 229"/>
              <a:gd name="T58" fmla="*/ 77 w 269"/>
              <a:gd name="T59" fmla="*/ 201 h 229"/>
              <a:gd name="T60" fmla="*/ 77 w 269"/>
              <a:gd name="T61" fmla="*/ 141 h 229"/>
              <a:gd name="T62" fmla="*/ 56 w 269"/>
              <a:gd name="T63" fmla="*/ 114 h 229"/>
              <a:gd name="T64" fmla="*/ 56 w 269"/>
              <a:gd name="T65"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229">
                <a:moveTo>
                  <a:pt x="212" y="229"/>
                </a:moveTo>
                <a:cubicBezTo>
                  <a:pt x="200" y="225"/>
                  <a:pt x="191" y="214"/>
                  <a:pt x="191" y="201"/>
                </a:cubicBezTo>
                <a:cubicBezTo>
                  <a:pt x="191" y="141"/>
                  <a:pt x="191" y="141"/>
                  <a:pt x="191" y="141"/>
                </a:cubicBezTo>
                <a:cubicBezTo>
                  <a:pt x="191" y="128"/>
                  <a:pt x="200" y="117"/>
                  <a:pt x="212" y="114"/>
                </a:cubicBezTo>
                <a:lnTo>
                  <a:pt x="212" y="229"/>
                </a:lnTo>
                <a:close/>
                <a:moveTo>
                  <a:pt x="241" y="113"/>
                </a:moveTo>
                <a:cubicBezTo>
                  <a:pt x="234" y="113"/>
                  <a:pt x="234" y="113"/>
                  <a:pt x="234" y="113"/>
                </a:cubicBezTo>
                <a:cubicBezTo>
                  <a:pt x="234" y="68"/>
                  <a:pt x="234" y="68"/>
                  <a:pt x="234" y="68"/>
                </a:cubicBezTo>
                <a:cubicBezTo>
                  <a:pt x="234" y="31"/>
                  <a:pt x="204" y="0"/>
                  <a:pt x="166" y="0"/>
                </a:cubicBezTo>
                <a:cubicBezTo>
                  <a:pt x="102" y="0"/>
                  <a:pt x="102" y="0"/>
                  <a:pt x="102" y="0"/>
                </a:cubicBezTo>
                <a:cubicBezTo>
                  <a:pt x="64" y="0"/>
                  <a:pt x="34" y="31"/>
                  <a:pt x="34" y="68"/>
                </a:cubicBezTo>
                <a:cubicBezTo>
                  <a:pt x="34" y="113"/>
                  <a:pt x="34" y="113"/>
                  <a:pt x="34" y="113"/>
                </a:cubicBezTo>
                <a:cubicBezTo>
                  <a:pt x="28" y="113"/>
                  <a:pt x="28" y="113"/>
                  <a:pt x="28" y="113"/>
                </a:cubicBezTo>
                <a:cubicBezTo>
                  <a:pt x="12" y="113"/>
                  <a:pt x="0" y="126"/>
                  <a:pt x="0" y="141"/>
                </a:cubicBezTo>
                <a:cubicBezTo>
                  <a:pt x="0" y="201"/>
                  <a:pt x="0" y="201"/>
                  <a:pt x="0" y="201"/>
                </a:cubicBezTo>
                <a:cubicBezTo>
                  <a:pt x="0" y="217"/>
                  <a:pt x="12" y="229"/>
                  <a:pt x="28" y="229"/>
                </a:cubicBezTo>
                <a:cubicBezTo>
                  <a:pt x="50" y="229"/>
                  <a:pt x="50" y="229"/>
                  <a:pt x="50" y="229"/>
                </a:cubicBezTo>
                <a:cubicBezTo>
                  <a:pt x="50" y="113"/>
                  <a:pt x="50" y="113"/>
                  <a:pt x="50" y="113"/>
                </a:cubicBezTo>
                <a:cubicBezTo>
                  <a:pt x="50" y="113"/>
                  <a:pt x="50" y="113"/>
                  <a:pt x="50" y="113"/>
                </a:cubicBezTo>
                <a:cubicBezTo>
                  <a:pt x="50" y="68"/>
                  <a:pt x="50" y="68"/>
                  <a:pt x="50" y="68"/>
                </a:cubicBezTo>
                <a:cubicBezTo>
                  <a:pt x="50" y="39"/>
                  <a:pt x="73" y="16"/>
                  <a:pt x="102" y="16"/>
                </a:cubicBezTo>
                <a:cubicBezTo>
                  <a:pt x="166" y="16"/>
                  <a:pt x="166" y="16"/>
                  <a:pt x="166" y="16"/>
                </a:cubicBezTo>
                <a:cubicBezTo>
                  <a:pt x="195" y="16"/>
                  <a:pt x="218" y="39"/>
                  <a:pt x="218" y="68"/>
                </a:cubicBezTo>
                <a:cubicBezTo>
                  <a:pt x="218" y="229"/>
                  <a:pt x="218" y="229"/>
                  <a:pt x="218" y="229"/>
                </a:cubicBezTo>
                <a:cubicBezTo>
                  <a:pt x="241" y="229"/>
                  <a:pt x="241" y="229"/>
                  <a:pt x="241" y="229"/>
                </a:cubicBezTo>
                <a:cubicBezTo>
                  <a:pt x="256" y="229"/>
                  <a:pt x="269" y="217"/>
                  <a:pt x="269" y="201"/>
                </a:cubicBezTo>
                <a:cubicBezTo>
                  <a:pt x="269" y="141"/>
                  <a:pt x="269" y="141"/>
                  <a:pt x="269" y="141"/>
                </a:cubicBezTo>
                <a:cubicBezTo>
                  <a:pt x="269" y="126"/>
                  <a:pt x="256" y="113"/>
                  <a:pt x="241" y="113"/>
                </a:cubicBezTo>
                <a:close/>
                <a:moveTo>
                  <a:pt x="56" y="229"/>
                </a:moveTo>
                <a:cubicBezTo>
                  <a:pt x="68" y="225"/>
                  <a:pt x="77" y="214"/>
                  <a:pt x="77" y="201"/>
                </a:cubicBezTo>
                <a:cubicBezTo>
                  <a:pt x="77" y="141"/>
                  <a:pt x="77" y="141"/>
                  <a:pt x="77" y="141"/>
                </a:cubicBezTo>
                <a:cubicBezTo>
                  <a:pt x="77" y="128"/>
                  <a:pt x="68" y="117"/>
                  <a:pt x="56" y="114"/>
                </a:cubicBezTo>
                <a:lnTo>
                  <a:pt x="56" y="22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292929"/>
              </a:solidFill>
              <a:effectLst/>
              <a:uLnTx/>
              <a:uFillTx/>
            </a:endParaRPr>
          </a:p>
        </p:txBody>
      </p:sp>
      <p:sp>
        <p:nvSpPr>
          <p:cNvPr id="41" name="TextBox 40"/>
          <p:cNvSpPr txBox="1"/>
          <p:nvPr/>
        </p:nvSpPr>
        <p:spPr>
          <a:xfrm>
            <a:off x="706741" y="1537052"/>
            <a:ext cx="577081"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Audio</a:t>
            </a:r>
          </a:p>
        </p:txBody>
      </p:sp>
      <p:sp>
        <p:nvSpPr>
          <p:cNvPr id="42" name="TextBox 41"/>
          <p:cNvSpPr txBox="1"/>
          <p:nvPr/>
        </p:nvSpPr>
        <p:spPr>
          <a:xfrm>
            <a:off x="2599201" y="1545887"/>
            <a:ext cx="564257"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Video</a:t>
            </a:r>
          </a:p>
        </p:txBody>
      </p:sp>
      <p:sp>
        <p:nvSpPr>
          <p:cNvPr id="43" name="TextBox 42"/>
          <p:cNvSpPr txBox="1"/>
          <p:nvPr/>
        </p:nvSpPr>
        <p:spPr>
          <a:xfrm>
            <a:off x="4307905" y="1537051"/>
            <a:ext cx="666849"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Photos</a:t>
            </a:r>
          </a:p>
        </p:txBody>
      </p:sp>
      <p:sp>
        <p:nvSpPr>
          <p:cNvPr id="44" name="TextBox 43"/>
          <p:cNvSpPr txBox="1"/>
          <p:nvPr/>
        </p:nvSpPr>
        <p:spPr>
          <a:xfrm>
            <a:off x="5764982" y="1537050"/>
            <a:ext cx="1341714"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Video camera</a:t>
            </a:r>
          </a:p>
        </p:txBody>
      </p:sp>
      <p:sp>
        <p:nvSpPr>
          <p:cNvPr id="45" name="TextBox 44"/>
          <p:cNvSpPr txBox="1"/>
          <p:nvPr/>
        </p:nvSpPr>
        <p:spPr>
          <a:xfrm>
            <a:off x="7492288" y="1537049"/>
            <a:ext cx="1455720"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Sound Capture</a:t>
            </a:r>
          </a:p>
        </p:txBody>
      </p:sp>
      <p:sp>
        <p:nvSpPr>
          <p:cNvPr id="46" name="TextBox 45"/>
          <p:cNvSpPr txBox="1"/>
          <p:nvPr/>
        </p:nvSpPr>
        <p:spPr>
          <a:xfrm>
            <a:off x="680481" y="3200113"/>
            <a:ext cx="864660"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Speakers</a:t>
            </a:r>
          </a:p>
        </p:txBody>
      </p:sp>
      <p:sp>
        <p:nvSpPr>
          <p:cNvPr id="47" name="TextBox 46"/>
          <p:cNvSpPr txBox="1"/>
          <p:nvPr/>
        </p:nvSpPr>
        <p:spPr>
          <a:xfrm>
            <a:off x="2699964" y="3214861"/>
            <a:ext cx="265522"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TV</a:t>
            </a:r>
          </a:p>
        </p:txBody>
      </p:sp>
      <p:sp>
        <p:nvSpPr>
          <p:cNvPr id="48" name="TextBox 47"/>
          <p:cNvSpPr txBox="1"/>
          <p:nvPr/>
        </p:nvSpPr>
        <p:spPr>
          <a:xfrm>
            <a:off x="4248736" y="3214861"/>
            <a:ext cx="667427"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Play To</a:t>
            </a:r>
          </a:p>
        </p:txBody>
      </p:sp>
      <p:sp>
        <p:nvSpPr>
          <p:cNvPr id="49" name="TextBox 48"/>
          <p:cNvSpPr txBox="1"/>
          <p:nvPr/>
        </p:nvSpPr>
        <p:spPr>
          <a:xfrm>
            <a:off x="2314870" y="5295094"/>
            <a:ext cx="1250342"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Video Effects</a:t>
            </a:r>
          </a:p>
        </p:txBody>
      </p:sp>
      <p:sp>
        <p:nvSpPr>
          <p:cNvPr id="50" name="TextBox 49"/>
          <p:cNvSpPr txBox="1"/>
          <p:nvPr/>
        </p:nvSpPr>
        <p:spPr>
          <a:xfrm>
            <a:off x="5910109" y="3225247"/>
            <a:ext cx="1155766"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Transcoding</a:t>
            </a:r>
          </a:p>
        </p:txBody>
      </p:sp>
      <p:sp>
        <p:nvSpPr>
          <p:cNvPr id="51" name="TextBox 50"/>
          <p:cNvSpPr txBox="1"/>
          <p:nvPr/>
        </p:nvSpPr>
        <p:spPr>
          <a:xfrm>
            <a:off x="707043" y="5295656"/>
            <a:ext cx="986039"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Protection</a:t>
            </a:r>
          </a:p>
        </p:txBody>
      </p:sp>
      <p:sp>
        <p:nvSpPr>
          <p:cNvPr id="52" name="TextBox 51"/>
          <p:cNvSpPr txBox="1"/>
          <p:nvPr/>
        </p:nvSpPr>
        <p:spPr>
          <a:xfrm>
            <a:off x="4204492" y="5232305"/>
            <a:ext cx="1231106"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Headphones</a:t>
            </a:r>
          </a:p>
        </p:txBody>
      </p:sp>
      <p:sp>
        <p:nvSpPr>
          <p:cNvPr id="54" name="TextBox 53"/>
          <p:cNvSpPr txBox="1"/>
          <p:nvPr/>
        </p:nvSpPr>
        <p:spPr>
          <a:xfrm>
            <a:off x="7658050" y="3220986"/>
            <a:ext cx="646011" cy="276999"/>
          </a:xfrm>
          <a:prstGeom prst="rect">
            <a:avLst/>
          </a:prstGeom>
          <a:noFill/>
        </p:spPr>
        <p:txBody>
          <a:bodyPr wrap="none" lIns="0" tIns="0" rIns="0" bIns="0" rtlCol="0">
            <a:spAutoFit/>
          </a:bodyPr>
          <a:lstStyle/>
          <a:p>
            <a:r>
              <a:rPr lang="en-US" b="1" dirty="0" smtClean="0">
                <a:gradFill>
                  <a:gsLst>
                    <a:gs pos="0">
                      <a:schemeClr val="tx1"/>
                    </a:gs>
                    <a:gs pos="86000">
                      <a:schemeClr val="tx1"/>
                    </a:gs>
                  </a:gsLst>
                  <a:lin ang="5400000" scaled="0"/>
                </a:gradFill>
              </a:rPr>
              <a:t>Playlist</a:t>
            </a:r>
          </a:p>
        </p:txBody>
      </p:sp>
    </p:spTree>
    <p:extLst>
      <p:ext uri="{BB962C8B-B14F-4D97-AF65-F5344CB8AC3E}">
        <p14:creationId xmlns:p14="http://schemas.microsoft.com/office/powerpoint/2010/main" val="2965043958"/>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Chart Example</a:t>
            </a:r>
            <a:endParaRPr lang="en-US" dirty="0"/>
          </a:p>
        </p:txBody>
      </p:sp>
      <p:graphicFrame>
        <p:nvGraphicFramePr>
          <p:cNvPr id="4" name="Chart 3"/>
          <p:cNvGraphicFramePr/>
          <p:nvPr>
            <p:extLst>
              <p:ext uri="{D42A27DB-BD31-4B8C-83A1-F6EECF244321}">
                <p14:modId xmlns:p14="http://schemas.microsoft.com/office/powerpoint/2010/main" val="1358062038"/>
              </p:ext>
            </p:extLst>
          </p:nvPr>
        </p:nvGraphicFramePr>
        <p:xfrm>
          <a:off x="214312" y="1587500"/>
          <a:ext cx="8627437" cy="4393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5240220"/>
      </p:ext>
    </p:extLst>
  </p:cSld>
  <p:clrMapOvr>
    <a:masterClrMapping/>
  </p:clrMapOvr>
  <p:transition>
    <p:strips dir="l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Slide for Showing Developer’s Software Code</a:t>
            </a:r>
            <a:endParaRPr lang="en-US" dirty="0"/>
          </a:p>
        </p:txBody>
      </p:sp>
      <p:sp>
        <p:nvSpPr>
          <p:cNvPr id="6" name="Text Placeholder 5"/>
          <p:cNvSpPr>
            <a:spLocks noGrp="1"/>
          </p:cNvSpPr>
          <p:nvPr>
            <p:ph type="body" sz="quarter" idx="10"/>
          </p:nvPr>
        </p:nvSpPr>
        <p:spPr>
          <a:xfrm>
            <a:off x="962833" y="1905000"/>
            <a:ext cx="10718125" cy="1348061"/>
          </a:xfrm>
        </p:spPr>
        <p:txBody>
          <a:bodyPr/>
          <a:lstStyle/>
          <a:p>
            <a:r>
              <a:rPr lang="en-US" dirty="0" smtClean="0">
                <a:gradFill>
                  <a:gsLst>
                    <a:gs pos="0">
                      <a:schemeClr val="bg1"/>
                    </a:gs>
                    <a:gs pos="86000">
                      <a:schemeClr val="bg1"/>
                    </a:gs>
                  </a:gsLst>
                  <a:lin ang="5400000" scaled="0"/>
                </a:gradFill>
              </a:rPr>
              <a:t>Use this layout to show software code</a:t>
            </a:r>
          </a:p>
          <a:p>
            <a:pPr lvl="1"/>
            <a:r>
              <a:rPr lang="en-US" dirty="0" smtClean="0">
                <a:gradFill>
                  <a:gsLst>
                    <a:gs pos="0">
                      <a:schemeClr val="bg1"/>
                    </a:gs>
                    <a:gs pos="86000">
                      <a:schemeClr val="bg1"/>
                    </a:gs>
                  </a:gsLst>
                  <a:lin ang="5400000" scaled="0"/>
                </a:gradFill>
              </a:rPr>
              <a:t>The font is Consolas, a monospace font</a:t>
            </a:r>
          </a:p>
          <a:p>
            <a:pPr lvl="1"/>
            <a:r>
              <a:rPr lang="en-US" dirty="0" smtClean="0">
                <a:gradFill>
                  <a:gsLst>
                    <a:gs pos="0">
                      <a:schemeClr val="bg1"/>
                    </a:gs>
                    <a:gs pos="86000">
                      <a:schemeClr val="bg1"/>
                    </a:gs>
                  </a:gsLst>
                  <a:lin ang="5400000" scaled="0"/>
                </a:gradFill>
              </a:rPr>
              <a:t>The slide doesn’t use bullets but levels can be indented using the</a:t>
            </a:r>
          </a:p>
          <a:p>
            <a:pPr lvl="1"/>
            <a:r>
              <a:rPr lang="en-US" dirty="0" smtClean="0">
                <a:gradFill>
                  <a:gsLst>
                    <a:gs pos="0">
                      <a:schemeClr val="bg1"/>
                    </a:gs>
                    <a:gs pos="86000">
                      <a:schemeClr val="bg1"/>
                    </a:gs>
                  </a:gsLst>
                  <a:lin ang="5400000" scaled="0"/>
                </a:gradFill>
              </a:rPr>
              <a:t>“Increase List Level” icon on the Home menu</a:t>
            </a:r>
          </a:p>
        </p:txBody>
      </p:sp>
    </p:spTree>
    <p:extLst>
      <p:ext uri="{BB962C8B-B14F-4D97-AF65-F5344CB8AC3E}">
        <p14:creationId xmlns:p14="http://schemas.microsoft.com/office/powerpoint/2010/main" val="2060903065"/>
      </p:ext>
    </p:extLst>
  </p:cSld>
  <p:clrMapOvr>
    <a:masterClrMapping/>
  </p:clrMapOvr>
  <p:transition>
    <p:strips dir="l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4135" y="3429001"/>
            <a:ext cx="7719642" cy="769441"/>
          </a:xfrm>
          <a:prstGeom prst="rect">
            <a:avLst/>
          </a:prstGeom>
          <a:noFill/>
        </p:spPr>
        <p:txBody>
          <a:bodyPr wrap="square" rtlCol="0">
            <a:spAutoFit/>
          </a:bodyPr>
          <a:lstStyle/>
          <a:p>
            <a:r>
              <a:rPr lang="en-US" sz="4400" dirty="0" smtClean="0">
                <a:solidFill>
                  <a:srgbClr val="FFFFFF"/>
                </a:solidFill>
                <a:latin typeface="+mj-lt"/>
              </a:rPr>
              <a:t>Section Title Slide</a:t>
            </a:r>
            <a:endParaRPr lang="en-US" sz="4400" dirty="0">
              <a:solidFill>
                <a:srgbClr val="FFFFFF"/>
              </a:solidFill>
              <a:latin typeface="+mj-lt"/>
            </a:endParaRPr>
          </a:p>
        </p:txBody>
      </p:sp>
    </p:spTree>
    <p:extLst>
      <p:ext uri="{BB962C8B-B14F-4D97-AF65-F5344CB8AC3E}">
        <p14:creationId xmlns:p14="http://schemas.microsoft.com/office/powerpoint/2010/main" val="3126587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Demo Title</a:t>
            </a:r>
            <a:endParaRPr lang="en-US" dirty="0"/>
          </a:p>
        </p:txBody>
      </p:sp>
      <p:sp>
        <p:nvSpPr>
          <p:cNvPr id="3" name="Subtitle 2"/>
          <p:cNvSpPr>
            <a:spLocks noGrp="1"/>
          </p:cNvSpPr>
          <p:nvPr>
            <p:ph type="subTitle" idx="1"/>
          </p:nvPr>
        </p:nvSpPr>
        <p:spPr/>
        <p:txBody>
          <a:bodyPr/>
          <a:lstStyle/>
          <a:p>
            <a:r>
              <a:rPr lang="en-US" dirty="0" smtClean="0">
                <a:latin typeface="+mj-lt"/>
              </a:rPr>
              <a:t>Name</a:t>
            </a:r>
          </a:p>
          <a:p>
            <a:r>
              <a:rPr lang="en-US" dirty="0" smtClean="0"/>
              <a:t>Title</a:t>
            </a:r>
          </a:p>
          <a:p>
            <a:r>
              <a:rPr lang="en-US" dirty="0" smtClean="0"/>
              <a:t>Group</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577495491"/>
      </p:ext>
    </p:extLst>
  </p:cSld>
  <p:clrMapOvr>
    <a:masterClrMapping/>
  </p:clrMapOvr>
  <p:transition>
    <p:strips dir="l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Video Title</a:t>
            </a:r>
            <a:endParaRPr lang="en-US" dirty="0"/>
          </a:p>
        </p:txBody>
      </p:sp>
      <p:sp>
        <p:nvSpPr>
          <p:cNvPr id="4" name="Text Placeholder 3"/>
          <p:cNvSpPr>
            <a:spLocks noGrp="1"/>
          </p:cNvSpPr>
          <p:nvPr>
            <p:ph type="body" sz="quarter" idx="10"/>
          </p:nvPr>
        </p:nvSpPr>
        <p:spPr/>
        <p:txBody>
          <a:bodyPr/>
          <a:lstStyle/>
          <a:p>
            <a:r>
              <a:rPr spc="0" dirty="0" smtClean="0"/>
              <a:t>v</a:t>
            </a:r>
            <a:r>
              <a:rPr dirty="0" smtClean="0"/>
              <a:t>id</a:t>
            </a:r>
            <a:r>
              <a:rPr spc="0" dirty="0" smtClean="0"/>
              <a:t>e</a:t>
            </a:r>
            <a:r>
              <a:rPr dirty="0" smtClean="0"/>
              <a:t>o</a:t>
            </a:r>
            <a:endParaRPr lang="en-US" dirty="0"/>
          </a:p>
        </p:txBody>
      </p:sp>
    </p:spTree>
    <p:extLst>
      <p:ext uri="{BB962C8B-B14F-4D97-AF65-F5344CB8AC3E}">
        <p14:creationId xmlns:p14="http://schemas.microsoft.com/office/powerpoint/2010/main" val="3587952570"/>
      </p:ext>
    </p:extLst>
  </p:cSld>
  <p:clrMapOvr>
    <a:masterClrMapping/>
  </p:clrMapOvr>
  <p:transition>
    <p:strips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Partner Title</a:t>
            </a:r>
            <a:endParaRPr lang="en-US" dirty="0"/>
          </a:p>
        </p:txBody>
      </p:sp>
      <p:sp>
        <p:nvSpPr>
          <p:cNvPr id="3" name="Subtitle 2"/>
          <p:cNvSpPr>
            <a:spLocks noGrp="1"/>
          </p:cNvSpPr>
          <p:nvPr>
            <p:ph type="subTitle" idx="1"/>
          </p:nvPr>
        </p:nvSpPr>
        <p:spPr/>
        <p:txBody>
          <a:bodyPr/>
          <a:lstStyle/>
          <a:p>
            <a:r>
              <a:rPr lang="en-US" dirty="0" smtClean="0">
                <a:gradFill>
                  <a:gsLst>
                    <a:gs pos="0">
                      <a:schemeClr val="tx1"/>
                    </a:gs>
                    <a:gs pos="100000">
                      <a:schemeClr val="tx1"/>
                    </a:gs>
                  </a:gsLst>
                  <a:lin ang="5400000" scaled="0"/>
                </a:gradFill>
                <a:latin typeface="+mj-lt"/>
              </a:rPr>
              <a:t>Name</a:t>
            </a:r>
          </a:p>
          <a:p>
            <a:r>
              <a:rPr lang="en-US" dirty="0" smtClean="0">
                <a:gradFill>
                  <a:gsLst>
                    <a:gs pos="0">
                      <a:schemeClr val="tx1"/>
                    </a:gs>
                    <a:gs pos="100000">
                      <a:schemeClr val="tx1"/>
                    </a:gs>
                  </a:gsLst>
                  <a:lin ang="5400000" scaled="0"/>
                </a:gradFill>
              </a:rPr>
              <a:t>Title</a:t>
            </a:r>
          </a:p>
          <a:p>
            <a:r>
              <a:rPr lang="en-US" dirty="0" smtClean="0">
                <a:gradFill>
                  <a:gsLst>
                    <a:gs pos="0">
                      <a:schemeClr val="tx1"/>
                    </a:gs>
                    <a:gs pos="100000">
                      <a:schemeClr val="tx1"/>
                    </a:gs>
                  </a:gsLst>
                  <a:lin ang="5400000" scaled="0"/>
                </a:gradFill>
              </a:rPr>
              <a:t>Company</a:t>
            </a:r>
            <a:endParaRPr lang="en-US" dirty="0">
              <a:gradFill>
                <a:gsLst>
                  <a:gs pos="0">
                    <a:schemeClr val="tx1"/>
                  </a:gs>
                  <a:gs pos="100000">
                    <a:schemeClr val="tx1"/>
                  </a:gs>
                </a:gsLst>
                <a:lin ang="5400000" scaled="0"/>
              </a:gradFill>
            </a:endParaRPr>
          </a:p>
        </p:txBody>
      </p:sp>
      <p:sp>
        <p:nvSpPr>
          <p:cNvPr id="4" name="Text Placeholder 3"/>
          <p:cNvSpPr>
            <a:spLocks noGrp="1"/>
          </p:cNvSpPr>
          <p:nvPr>
            <p:ph type="body" sz="quarter" idx="10"/>
          </p:nvPr>
        </p:nvSpPr>
        <p:spPr/>
        <p:txBody>
          <a:bodyPr/>
          <a:lstStyle/>
          <a:p>
            <a:r>
              <a:rPr lang="en-US" spc="100" dirty="0" smtClean="0"/>
              <a:t>p</a:t>
            </a:r>
            <a:r>
              <a:rPr spc="-400" dirty="0" smtClean="0"/>
              <a:t>a</a:t>
            </a:r>
            <a:r>
              <a:rPr spc="200" dirty="0"/>
              <a:t>r</a:t>
            </a:r>
            <a:r>
              <a:rPr spc="-150" dirty="0" smtClean="0"/>
              <a:t>t</a:t>
            </a:r>
            <a:r>
              <a:rPr dirty="0" smtClean="0"/>
              <a:t>ner </a:t>
            </a:r>
            <a:endParaRPr lang="en-US" dirty="0"/>
          </a:p>
        </p:txBody>
      </p:sp>
    </p:spTree>
    <p:extLst>
      <p:ext uri="{BB962C8B-B14F-4D97-AF65-F5344CB8AC3E}">
        <p14:creationId xmlns:p14="http://schemas.microsoft.com/office/powerpoint/2010/main" val="1889363856"/>
      </p:ext>
    </p:extLst>
  </p:cSld>
  <p:clrMapOvr>
    <a:masterClrMapping/>
  </p:clrMapOvr>
  <p:transition>
    <p:strips dir="l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Windows Workflow Foundation?</a:t>
            </a:r>
            <a:endParaRPr lang="en-US" dirty="0"/>
          </a:p>
        </p:txBody>
      </p:sp>
      <p:sp>
        <p:nvSpPr>
          <p:cNvPr id="3" name="Text Placeholder 2"/>
          <p:cNvSpPr>
            <a:spLocks noGrp="1"/>
          </p:cNvSpPr>
          <p:nvPr>
            <p:ph type="body" sz="quarter" idx="10"/>
          </p:nvPr>
        </p:nvSpPr>
        <p:spPr>
          <a:xfrm>
            <a:off x="519112" y="2574236"/>
            <a:ext cx="11149012" cy="1717393"/>
          </a:xfrm>
        </p:spPr>
        <p:txBody>
          <a:bodyPr/>
          <a:lstStyle/>
          <a:p>
            <a:pPr marL="0" indent="0" algn="ctr">
              <a:buNone/>
            </a:pPr>
            <a:r>
              <a:rPr lang="en-US" sz="3600" dirty="0"/>
              <a:t>a</a:t>
            </a:r>
            <a:r>
              <a:rPr lang="en-US" sz="3600" dirty="0" smtClean="0"/>
              <a:t> framework that allows you to </a:t>
            </a:r>
          </a:p>
          <a:p>
            <a:pPr marL="0" indent="0" algn="ctr">
              <a:buNone/>
            </a:pPr>
            <a:r>
              <a:rPr lang="en-US" sz="3600" dirty="0" smtClean="0"/>
              <a:t>execute </a:t>
            </a:r>
            <a:r>
              <a:rPr lang="en-US" sz="3600" b="1" dirty="0" smtClean="0">
                <a:latin typeface="+mj-lt"/>
              </a:rPr>
              <a:t>declaratively modeled</a:t>
            </a:r>
            <a:r>
              <a:rPr lang="en-US" sz="3600" dirty="0" smtClean="0"/>
              <a:t>, </a:t>
            </a:r>
          </a:p>
          <a:p>
            <a:pPr marL="0" indent="0" algn="ctr">
              <a:buNone/>
            </a:pPr>
            <a:r>
              <a:rPr lang="en-US" sz="3600" dirty="0" smtClean="0"/>
              <a:t>often </a:t>
            </a:r>
            <a:r>
              <a:rPr lang="en-US" sz="3600" dirty="0" smtClean="0">
                <a:latin typeface="+mj-lt"/>
              </a:rPr>
              <a:t>long-running</a:t>
            </a:r>
            <a:r>
              <a:rPr lang="en-US" sz="3600" dirty="0" smtClean="0"/>
              <a:t> processes</a:t>
            </a:r>
            <a:endParaRPr lang="en-US" sz="3600" dirty="0"/>
          </a:p>
        </p:txBody>
      </p:sp>
      <p:sp>
        <p:nvSpPr>
          <p:cNvPr id="4" name="Text Placeholder 2"/>
          <p:cNvSpPr txBox="1">
            <a:spLocks/>
          </p:cNvSpPr>
          <p:nvPr/>
        </p:nvSpPr>
        <p:spPr>
          <a:xfrm>
            <a:off x="3491968" y="3176680"/>
            <a:ext cx="6694487" cy="4985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smtClean="0">
                <a:latin typeface="+mj-lt"/>
              </a:rPr>
              <a:t>declaratively modeled</a:t>
            </a:r>
            <a:endParaRPr lang="en-US" sz="3600" dirty="0"/>
          </a:p>
        </p:txBody>
      </p:sp>
      <p:sp>
        <p:nvSpPr>
          <p:cNvPr id="5" name="Text Placeholder 2"/>
          <p:cNvSpPr txBox="1">
            <a:spLocks/>
          </p:cNvSpPr>
          <p:nvPr/>
        </p:nvSpPr>
        <p:spPr>
          <a:xfrm>
            <a:off x="2313203" y="3781811"/>
            <a:ext cx="6694487" cy="4985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3600" b="1" dirty="0" smtClean="0">
                <a:latin typeface="+mj-lt"/>
              </a:rPr>
              <a:t>long-running</a:t>
            </a:r>
            <a:endParaRPr lang="en-US" sz="3600" dirty="0"/>
          </a:p>
        </p:txBody>
      </p:sp>
    </p:spTree>
    <p:extLst>
      <p:ext uri="{BB962C8B-B14F-4D97-AF65-F5344CB8AC3E}">
        <p14:creationId xmlns:p14="http://schemas.microsoft.com/office/powerpoint/2010/main" val="46608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50"/>
                                        <p:tgtEl>
                                          <p:spTgt spid="3">
                                            <p:txEl>
                                              <p:pRg st="1" end="1"/>
                                            </p:txEl>
                                          </p:spTgt>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50"/>
                                        <p:tgtEl>
                                          <p:spTgt spid="3">
                                            <p:txEl>
                                              <p:pRg st="2" end="2"/>
                                            </p:txEl>
                                          </p:spTgt>
                                        </p:tgtEl>
                                      </p:cBhvr>
                                    </p:animEffect>
                                  </p:childTnLst>
                                </p:cTn>
                              </p:par>
                            </p:childTnLst>
                          </p:cTn>
                        </p:par>
                        <p:par>
                          <p:cTn id="16" fill="hold">
                            <p:stCondLst>
                              <p:cond delay="750"/>
                            </p:stCondLst>
                            <p:childTnLst>
                              <p:par>
                                <p:cTn id="17" presetID="1" presetClass="entr" presetSubtype="0" fill="hold" grpId="3"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par>
                          <p:cTn id="19" fill="hold">
                            <p:stCondLst>
                              <p:cond delay="750"/>
                            </p:stCondLst>
                            <p:childTnLst>
                              <p:par>
                                <p:cTn id="20" presetID="1" presetClass="entr" presetSubtype="0" fill="hold" grpId="3"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mph" presetSubtype="0" fill="hold" grpId="1" nodeType="clickEffect">
                                  <p:stCondLst>
                                    <p:cond delay="0"/>
                                  </p:stCondLst>
                                  <p:childTnLst>
                                    <p:animScale>
                                      <p:cBhvr>
                                        <p:cTn id="25" dur="1250" fill="hold"/>
                                        <p:tgtEl>
                                          <p:spTgt spid="4">
                                            <p:txEl>
                                              <p:pRg st="0" end="0"/>
                                            </p:txEl>
                                          </p:spTgt>
                                        </p:tgtEl>
                                      </p:cBhvr>
                                      <p:by x="150000" y="150000"/>
                                    </p:animScale>
                                  </p:childTnLst>
                                </p:cTn>
                              </p:par>
                              <p:par>
                                <p:cTn id="26" presetID="10" presetClass="exit" presetSubtype="0" fill="hold" grpId="2" nodeType="withEffect">
                                  <p:stCondLst>
                                    <p:cond delay="0"/>
                                  </p:stCondLst>
                                  <p:childTnLst>
                                    <p:animEffect transition="out" filter="fade">
                                      <p:cBhvr>
                                        <p:cTn id="27" dur="1250"/>
                                        <p:tgtEl>
                                          <p:spTgt spid="4">
                                            <p:txEl>
                                              <p:pRg st="0" end="0"/>
                                            </p:txEl>
                                          </p:spTgt>
                                        </p:tgtEl>
                                      </p:cBhvr>
                                    </p:animEffect>
                                    <p:set>
                                      <p:cBhvr>
                                        <p:cTn id="28" dur="1" fill="hold">
                                          <p:stCondLst>
                                            <p:cond delay="1249"/>
                                          </p:stCondLst>
                                        </p:cTn>
                                        <p:tgtEl>
                                          <p:spTgt spid="4">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1250" fill="hold"/>
                                        <p:tgtEl>
                                          <p:spTgt spid="5">
                                            <p:txEl>
                                              <p:pRg st="0" end="0"/>
                                            </p:txEl>
                                          </p:spTgt>
                                        </p:tgtEl>
                                      </p:cBhvr>
                                      <p:by x="150000" y="150000"/>
                                    </p:animScale>
                                  </p:childTnLst>
                                </p:cTn>
                              </p:par>
                              <p:par>
                                <p:cTn id="33" presetID="10" presetClass="exit" presetSubtype="0" fill="hold" grpId="2" nodeType="withEffect">
                                  <p:stCondLst>
                                    <p:cond delay="0"/>
                                  </p:stCondLst>
                                  <p:childTnLst>
                                    <p:animEffect transition="out" filter="fade">
                                      <p:cBhvr>
                                        <p:cTn id="34" dur="1250"/>
                                        <p:tgtEl>
                                          <p:spTgt spid="5">
                                            <p:txEl>
                                              <p:pRg st="0" end="0"/>
                                            </p:txEl>
                                          </p:spTgt>
                                        </p:tgtEl>
                                      </p:cBhvr>
                                    </p:animEffect>
                                    <p:set>
                                      <p:cBhvr>
                                        <p:cTn id="35" dur="1" fill="hold">
                                          <p:stCondLst>
                                            <p:cond delay="124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1" build="allAtOnce"/>
      <p:bldP spid="4" grpId="2" build="allAtOnce"/>
      <p:bldP spid="4" grpId="3" build="allAtOnce"/>
      <p:bldP spid="5" grpId="1" build="allAtOnce"/>
      <p:bldP spid="5" grpId="2" build="allAtOnce"/>
      <p:bldP spid="5" grpId="3"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Customer Title</a:t>
            </a:r>
            <a:endParaRPr lang="en-US" dirty="0"/>
          </a:p>
        </p:txBody>
      </p:sp>
      <p:sp>
        <p:nvSpPr>
          <p:cNvPr id="3" name="Subtitle 2"/>
          <p:cNvSpPr>
            <a:spLocks noGrp="1"/>
          </p:cNvSpPr>
          <p:nvPr>
            <p:ph type="subTitle" idx="1"/>
          </p:nvPr>
        </p:nvSpPr>
        <p:spPr/>
        <p:txBody>
          <a:bodyPr/>
          <a:lstStyle/>
          <a:p>
            <a:r>
              <a:rPr lang="en-US" dirty="0" smtClean="0">
                <a:gradFill>
                  <a:gsLst>
                    <a:gs pos="0">
                      <a:schemeClr val="tx1"/>
                    </a:gs>
                    <a:gs pos="100000">
                      <a:schemeClr val="tx1"/>
                    </a:gs>
                  </a:gsLst>
                  <a:lin ang="5400000" scaled="0"/>
                </a:gradFill>
                <a:latin typeface="+mj-lt"/>
              </a:rPr>
              <a:t>Name</a:t>
            </a:r>
          </a:p>
          <a:p>
            <a:r>
              <a:rPr lang="en-US" dirty="0" smtClean="0">
                <a:gradFill>
                  <a:gsLst>
                    <a:gs pos="0">
                      <a:schemeClr val="tx1"/>
                    </a:gs>
                    <a:gs pos="100000">
                      <a:schemeClr val="tx1"/>
                    </a:gs>
                  </a:gsLst>
                  <a:lin ang="5400000" scaled="0"/>
                </a:gradFill>
              </a:rPr>
              <a:t>Title</a:t>
            </a:r>
          </a:p>
          <a:p>
            <a:r>
              <a:rPr lang="en-US" dirty="0" smtClean="0">
                <a:gradFill>
                  <a:gsLst>
                    <a:gs pos="0">
                      <a:schemeClr val="tx1"/>
                    </a:gs>
                    <a:gs pos="100000">
                      <a:schemeClr val="tx1"/>
                    </a:gs>
                  </a:gsLst>
                  <a:lin ang="5400000" scaled="0"/>
                </a:gradFill>
              </a:rPr>
              <a:t>Company</a:t>
            </a:r>
            <a:endParaRPr lang="en-US" dirty="0">
              <a:gradFill>
                <a:gsLst>
                  <a:gs pos="0">
                    <a:schemeClr val="tx1"/>
                  </a:gs>
                  <a:gs pos="100000">
                    <a:schemeClr val="tx1"/>
                  </a:gs>
                </a:gsLst>
                <a:lin ang="5400000" scaled="0"/>
              </a:gradFill>
            </a:endParaRPr>
          </a:p>
        </p:txBody>
      </p:sp>
      <p:sp>
        <p:nvSpPr>
          <p:cNvPr id="4" name="Text Placeholder 3"/>
          <p:cNvSpPr>
            <a:spLocks noGrp="1"/>
          </p:cNvSpPr>
          <p:nvPr>
            <p:ph type="body" sz="quarter" idx="10"/>
          </p:nvPr>
        </p:nvSpPr>
        <p:spPr/>
        <p:txBody>
          <a:bodyPr/>
          <a:lstStyle/>
          <a:p>
            <a:r>
              <a:rPr dirty="0" smtClean="0"/>
              <a:t>cu</a:t>
            </a:r>
            <a:r>
              <a:rPr spc="0" dirty="0" smtClean="0"/>
              <a:t>s</a:t>
            </a:r>
            <a:r>
              <a:rPr dirty="0" smtClean="0"/>
              <a:t>tomer</a:t>
            </a:r>
            <a:endParaRPr lang="en-US" dirty="0"/>
          </a:p>
        </p:txBody>
      </p:sp>
    </p:spTree>
    <p:extLst>
      <p:ext uri="{BB962C8B-B14F-4D97-AF65-F5344CB8AC3E}">
        <p14:creationId xmlns:p14="http://schemas.microsoft.com/office/powerpoint/2010/main" val="3448679413"/>
      </p:ext>
    </p:extLst>
  </p:cSld>
  <p:clrMapOvr>
    <a:masterClrMapping/>
  </p:clrMapOvr>
  <p:transition>
    <p:strips dir="l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Announcement Title</a:t>
            </a:r>
            <a:endParaRPr lang="en-US" dirty="0"/>
          </a:p>
        </p:txBody>
      </p:sp>
      <p:sp>
        <p:nvSpPr>
          <p:cNvPr id="4" name="Text Placeholder 3"/>
          <p:cNvSpPr>
            <a:spLocks noGrp="1"/>
          </p:cNvSpPr>
          <p:nvPr>
            <p:ph type="body" sz="quarter" idx="10"/>
          </p:nvPr>
        </p:nvSpPr>
        <p:spPr/>
        <p:txBody>
          <a:bodyPr/>
          <a:lstStyle/>
          <a:p>
            <a:r>
              <a:rPr dirty="0" smtClean="0"/>
              <a:t>anno</a:t>
            </a:r>
            <a:r>
              <a:rPr spc="-400" dirty="0" smtClean="0"/>
              <a:t>u</a:t>
            </a:r>
            <a:r>
              <a:rPr dirty="0" smtClean="0"/>
              <a:t>n</a:t>
            </a:r>
            <a:r>
              <a:rPr spc="-150" dirty="0" smtClean="0"/>
              <a:t>c</a:t>
            </a:r>
            <a:r>
              <a:rPr spc="-400" dirty="0" smtClean="0"/>
              <a:t>i</a:t>
            </a:r>
            <a:r>
              <a:rPr dirty="0" smtClean="0"/>
              <a:t>ng</a:t>
            </a:r>
            <a:endParaRPr lang="en-US" dirty="0"/>
          </a:p>
        </p:txBody>
      </p:sp>
    </p:spTree>
    <p:extLst>
      <p:ext uri="{BB962C8B-B14F-4D97-AF65-F5344CB8AC3E}">
        <p14:creationId xmlns:p14="http://schemas.microsoft.com/office/powerpoint/2010/main" val="1475722087"/>
      </p:ext>
    </p:extLst>
  </p:cSld>
  <p:clrMapOvr>
    <a:masterClrMapping/>
  </p:clrMapOvr>
  <p:transition>
    <p:strips dir="l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228398"/>
            <a:ext cx="11149013" cy="609398"/>
          </a:xfrm>
        </p:spPr>
        <p:txBody>
          <a:bodyPr/>
          <a:lstStyle/>
          <a:p>
            <a:r>
              <a:rPr lang="en-US" dirty="0" smtClean="0"/>
              <a:t>Declaratively Modeled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730" y="-70067"/>
            <a:ext cx="12313557" cy="692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3374" y="-141012"/>
            <a:ext cx="12439650" cy="69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952" y="-105540"/>
            <a:ext cx="12439650" cy="69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15080" y="-165215"/>
            <a:ext cx="12482669" cy="702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671512" y="5372302"/>
            <a:ext cx="7481888"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effectLst>
                  <a:outerShdw blurRad="38100" dist="50800" dir="2700000" algn="tl" rotWithShape="0">
                    <a:schemeClr val="bg1">
                      <a:alpha val="75000"/>
                    </a:schemeClr>
                  </a:outerShdw>
                </a:effectLst>
              </a:rPr>
              <a:t>Simple Composition</a:t>
            </a:r>
            <a:endParaRPr lang="en-US" dirty="0">
              <a:effectLst>
                <a:outerShdw blurRad="38100" dist="50800" dir="2700000" algn="tl" rotWithShape="0">
                  <a:schemeClr val="bg1">
                    <a:alpha val="75000"/>
                  </a:schemeClr>
                </a:outerShdw>
              </a:effectLst>
            </a:endParaRPr>
          </a:p>
        </p:txBody>
      </p:sp>
      <p:sp>
        <p:nvSpPr>
          <p:cNvPr id="11" name="Title 1"/>
          <p:cNvSpPr txBox="1">
            <a:spLocks/>
          </p:cNvSpPr>
          <p:nvPr/>
        </p:nvSpPr>
        <p:spPr>
          <a:xfrm>
            <a:off x="2771612" y="5372302"/>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effectLst>
                  <a:outerShdw blurRad="38100" dist="50800" dir="2700000" algn="tl" rotWithShape="0">
                    <a:schemeClr val="bg1">
                      <a:alpha val="75000"/>
                    </a:schemeClr>
                  </a:outerShdw>
                </a:effectLst>
              </a:rPr>
              <a:t>Highly </a:t>
            </a:r>
            <a:r>
              <a:rPr lang="en-US" dirty="0" err="1" smtClean="0">
                <a:effectLst>
                  <a:outerShdw blurRad="38100" dist="50800" dir="2700000" algn="tl" rotWithShape="0">
                    <a:schemeClr val="bg1">
                      <a:alpha val="75000"/>
                    </a:schemeClr>
                  </a:outerShdw>
                </a:effectLst>
              </a:rPr>
              <a:t>Toolable</a:t>
            </a:r>
            <a:endParaRPr lang="en-US" dirty="0">
              <a:effectLst>
                <a:outerShdw blurRad="38100" dist="50800" dir="2700000" algn="tl" rotWithShape="0">
                  <a:schemeClr val="bg1">
                    <a:alpha val="75000"/>
                  </a:schemeClr>
                </a:outerShdw>
              </a:effectLst>
            </a:endParaRPr>
          </a:p>
        </p:txBody>
      </p:sp>
      <p:sp>
        <p:nvSpPr>
          <p:cNvPr id="15" name="Title 1"/>
          <p:cNvSpPr txBox="1">
            <a:spLocks/>
          </p:cNvSpPr>
          <p:nvPr/>
        </p:nvSpPr>
        <p:spPr>
          <a:xfrm>
            <a:off x="5755139" y="5372302"/>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effectLst>
                  <a:outerShdw blurRad="38100" dist="50800" dir="2700000" algn="tl" rotWithShape="0">
                    <a:schemeClr val="bg1">
                      <a:alpha val="75000"/>
                    </a:schemeClr>
                  </a:outerShdw>
                </a:effectLst>
              </a:rPr>
              <a:t>Domain Specific</a:t>
            </a:r>
            <a:endParaRPr lang="en-US" dirty="0">
              <a:effectLst>
                <a:outerShdw blurRad="38100" dist="50800" dir="2700000" algn="tl" rotWithShape="0">
                  <a:schemeClr val="bg1">
                    <a:alpha val="75000"/>
                  </a:schemeClr>
                </a:outerShdw>
              </a:effectLst>
            </a:endParaRPr>
          </a:p>
        </p:txBody>
      </p:sp>
      <p:sp>
        <p:nvSpPr>
          <p:cNvPr id="16" name="Title 1"/>
          <p:cNvSpPr txBox="1">
            <a:spLocks/>
          </p:cNvSpPr>
          <p:nvPr/>
        </p:nvSpPr>
        <p:spPr>
          <a:xfrm>
            <a:off x="8834436" y="5372302"/>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effectLst>
                  <a:outerShdw blurRad="38100" dist="50800" dir="2700000" algn="tl" rotWithShape="0">
                    <a:schemeClr val="bg1">
                      <a:alpha val="75000"/>
                    </a:schemeClr>
                  </a:outerShdw>
                </a:effectLst>
              </a:rPr>
              <a:t>Visibility</a:t>
            </a:r>
            <a:endParaRPr lang="en-US" dirty="0">
              <a:effectLst>
                <a:outerShdw blurRad="38100" dist="50800" dir="2700000" algn="tl" rotWithShape="0">
                  <a:schemeClr val="bg1">
                    <a:alpha val="75000"/>
                  </a:schemeClr>
                </a:outerShdw>
              </a:effectLst>
            </a:endParaRPr>
          </a:p>
        </p:txBody>
      </p:sp>
    </p:spTree>
    <p:extLst>
      <p:ext uri="{BB962C8B-B14F-4D97-AF65-F5344CB8AC3E}">
        <p14:creationId xmlns:p14="http://schemas.microsoft.com/office/powerpoint/2010/main" val="3498372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22" presetClass="entr" presetSubtype="1"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wipe(up)">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0"/>
                                        </p:tgtEl>
                                      </p:cBhvr>
                                    </p:animEffect>
                                    <p:set>
                                      <p:cBhvr>
                                        <p:cTn id="24" dur="1" fill="hold">
                                          <p:stCondLst>
                                            <p:cond delay="499"/>
                                          </p:stCondLst>
                                        </p:cTn>
                                        <p:tgtEl>
                                          <p:spTgt spid="10"/>
                                        </p:tgtEl>
                                        <p:attrNameLst>
                                          <p:attrName>style.visibility</p:attrName>
                                        </p:attrNameLst>
                                      </p:cBhvr>
                                      <p:to>
                                        <p:strVal val="hidden"/>
                                      </p:to>
                                    </p:set>
                                  </p:childTnLst>
                                </p:cTn>
                              </p:par>
                              <p:par>
                                <p:cTn id="25" presetID="9" presetClass="emph" presetSubtype="0" nodeType="withEffect">
                                  <p:stCondLst>
                                    <p:cond delay="0"/>
                                  </p:stCondLst>
                                  <p:childTnLst>
                                    <p:set>
                                      <p:cBhvr rctx="PPT">
                                        <p:cTn id="26" dur="indefinite"/>
                                        <p:tgtEl>
                                          <p:spTgt spid="1026"/>
                                        </p:tgtEl>
                                        <p:attrNameLst>
                                          <p:attrName>style.opacity</p:attrName>
                                        </p:attrNameLst>
                                      </p:cBhvr>
                                      <p:to>
                                        <p:strVal val="0.25"/>
                                      </p:to>
                                    </p:set>
                                    <p:animEffect filter="image" prLst="opacity: 0.25">
                                      <p:cBhvr rctx="IE">
                                        <p:cTn id="27" dur="indefinite"/>
                                        <p:tgtEl>
                                          <p:spTgt spid="102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22" presetClass="entr" presetSubtype="1"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Effect transition="in" filter="wipe(up)">
                                      <p:cBhvr>
                                        <p:cTn id="34" dur="500"/>
                                        <p:tgtEl>
                                          <p:spTgt spid="102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par>
                                <p:cTn id="40" presetID="9" presetClass="emph" presetSubtype="0" nodeType="withEffect">
                                  <p:stCondLst>
                                    <p:cond delay="0"/>
                                  </p:stCondLst>
                                  <p:childTnLst>
                                    <p:set>
                                      <p:cBhvr rctx="PPT">
                                        <p:cTn id="41" dur="indefinite"/>
                                        <p:tgtEl>
                                          <p:spTgt spid="1027"/>
                                        </p:tgtEl>
                                        <p:attrNameLst>
                                          <p:attrName>style.opacity</p:attrName>
                                        </p:attrNameLst>
                                      </p:cBhvr>
                                      <p:to>
                                        <p:strVal val="0.25"/>
                                      </p:to>
                                    </p:set>
                                    <p:animEffect filter="image" prLst="opacity: 0.25">
                                      <p:cBhvr rctx="IE">
                                        <p:cTn id="42" dur="indefinite"/>
                                        <p:tgtEl>
                                          <p:spTgt spid="102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22" presetClass="entr" presetSubtype="1" fill="hold" nodeType="with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ipe(up)">
                                      <p:cBhvr>
                                        <p:cTn id="49" dur="500"/>
                                        <p:tgtEl>
                                          <p:spTgt spid="10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9" presetClass="emph" presetSubtype="0" nodeType="withEffect">
                                  <p:stCondLst>
                                    <p:cond delay="0"/>
                                  </p:stCondLst>
                                  <p:childTnLst>
                                    <p:set>
                                      <p:cBhvr rctx="PPT">
                                        <p:cTn id="56" dur="indefinite"/>
                                        <p:tgtEl>
                                          <p:spTgt spid="1028"/>
                                        </p:tgtEl>
                                        <p:attrNameLst>
                                          <p:attrName>style.opacity</p:attrName>
                                        </p:attrNameLst>
                                      </p:cBhvr>
                                      <p:to>
                                        <p:strVal val="0.25"/>
                                      </p:to>
                                    </p:set>
                                    <p:animEffect filter="image" prLst="opacity: 0.25">
                                      <p:cBhvr rctx="IE">
                                        <p:cTn id="57" dur="indefinite"/>
                                        <p:tgtEl>
                                          <p:spTgt spid="1028"/>
                                        </p:tgtEl>
                                      </p:cBhvr>
                                    </p:animEffect>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22" presetClass="entr" presetSubtype="1"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Effect transition="in" filter="wipe(up)">
                                      <p:cBhvr>
                                        <p:cTn id="64"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1" grpId="0"/>
      <p:bldP spid="11" grpId="1"/>
      <p:bldP spid="15" grpId="0"/>
      <p:bldP spid="15" grpId="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otched Right Arrow 6"/>
          <p:cNvSpPr/>
          <p:nvPr/>
        </p:nvSpPr>
        <p:spPr>
          <a:xfrm>
            <a:off x="-14220296" y="2935663"/>
            <a:ext cx="14118722" cy="1168400"/>
          </a:xfrm>
          <a:prstGeom prst="notchedRightArrow">
            <a:avLst/>
          </a:prstGeom>
        </p:spPr>
        <p:style>
          <a:lnRef idx="1">
            <a:schemeClr val="accent2"/>
          </a:lnRef>
          <a:fillRef idx="3">
            <a:schemeClr val="accent2"/>
          </a:fillRef>
          <a:effectRef idx="2">
            <a:schemeClr val="accent2"/>
          </a:effectRef>
          <a:fontRef idx="minor">
            <a:schemeClr val="lt1"/>
          </a:fontRef>
        </p:style>
        <p:txBody>
          <a:bodyPr lIns="121899" tIns="60949" rIns="121899" bIns="60949" rtlCol="0" anchor="ctr"/>
          <a:lstStyle/>
          <a:p>
            <a:pPr algn="ctr"/>
            <a:endParaRPr lang="en-US">
              <a:solidFill>
                <a:schemeClr val="lt1"/>
              </a:solidFill>
            </a:endParaRPr>
          </a:p>
        </p:txBody>
      </p:sp>
      <p:sp>
        <p:nvSpPr>
          <p:cNvPr id="2" name="Title 1"/>
          <p:cNvSpPr>
            <a:spLocks noGrp="1"/>
          </p:cNvSpPr>
          <p:nvPr>
            <p:ph type="title"/>
          </p:nvPr>
        </p:nvSpPr>
        <p:spPr/>
        <p:txBody>
          <a:bodyPr/>
          <a:lstStyle/>
          <a:p>
            <a:r>
              <a:rPr lang="en-US" dirty="0" smtClean="0"/>
              <a:t>Long-running</a:t>
            </a:r>
            <a:endParaRPr lang="en-US" dirty="0"/>
          </a:p>
        </p:txBody>
      </p:sp>
      <p:grpSp>
        <p:nvGrpSpPr>
          <p:cNvPr id="11" name="Group 10"/>
          <p:cNvGrpSpPr/>
          <p:nvPr/>
        </p:nvGrpSpPr>
        <p:grpSpPr>
          <a:xfrm>
            <a:off x="812588" y="1752600"/>
            <a:ext cx="3047206" cy="4499660"/>
            <a:chOff x="609600" y="1314450"/>
            <a:chExt cx="2286000" cy="3374744"/>
          </a:xfrm>
        </p:grpSpPr>
        <p:pic>
          <p:nvPicPr>
            <p:cNvPr id="1029" name="Picture 5" descr="http://steveshaw.me/wp-content/uploads/2010/07/timer-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14450"/>
              <a:ext cx="2286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6451" y="4296779"/>
              <a:ext cx="1152299" cy="392415"/>
            </a:xfrm>
            <a:prstGeom prst="rect">
              <a:avLst/>
            </a:prstGeom>
            <a:noFill/>
          </p:spPr>
          <p:txBody>
            <a:bodyPr wrap="none" rtlCol="0">
              <a:spAutoFit/>
            </a:bodyPr>
            <a:lstStyle/>
            <a:p>
              <a:r>
                <a:rPr lang="en-US" sz="2800" dirty="0" smtClean="0">
                  <a:latin typeface="+mj-lt"/>
                </a:rPr>
                <a:t>Seconds</a:t>
              </a:r>
              <a:endParaRPr lang="en-US" sz="2800" dirty="0">
                <a:latin typeface="+mj-lt"/>
              </a:endParaRPr>
            </a:p>
          </p:txBody>
        </p:sp>
      </p:grpSp>
      <p:grpSp>
        <p:nvGrpSpPr>
          <p:cNvPr id="9" name="Group 8"/>
          <p:cNvGrpSpPr/>
          <p:nvPr/>
        </p:nvGrpSpPr>
        <p:grpSpPr>
          <a:xfrm>
            <a:off x="9141619" y="1092200"/>
            <a:ext cx="2006077" cy="5160060"/>
            <a:chOff x="6858000" y="819150"/>
            <a:chExt cx="1504950" cy="3870044"/>
          </a:xfrm>
        </p:grpSpPr>
        <p:pic>
          <p:nvPicPr>
            <p:cNvPr id="1026" name="Picture 2" descr="http://www.cliparttop100.com/clipart/cache/medical/bones-clip-art/skeletons-clip-art/simple-skeleton-clip-art_595.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40" b="99160" l="2846" r="94309">
                          <a14:foregroundMark x1="21545" y1="60504" x2="21545" y2="60504"/>
                          <a14:foregroundMark x1="52033" y1="61176" x2="52033" y2="61176"/>
                          <a14:foregroundMark x1="56504" y1="55294" x2="56504" y2="55294"/>
                          <a14:foregroundMark x1="54472" y1="58655" x2="60569" y2="49748"/>
                          <a14:foregroundMark x1="47967" y1="65714" x2="49187" y2="62521"/>
                          <a14:foregroundMark x1="67073" y1="33782" x2="65854" y2="22521"/>
                          <a14:foregroundMark x1="24797" y1="47395" x2="21545" y2="57311"/>
                          <a14:foregroundMark x1="12195" y1="24370" x2="9350" y2="32773"/>
                          <a14:foregroundMark x1="35366" y1="17815" x2="27236" y2="17983"/>
                          <a14:foregroundMark x1="58943" y1="17815" x2="53659" y2="17815"/>
                          <a14:backgroundMark x1="18293" y1="42689" x2="18293" y2="36303"/>
                          <a14:backgroundMark x1="58943" y1="35126" x2="51220" y2="34286"/>
                          <a14:backgroundMark x1="19106" y1="57647" x2="18293" y2="55966"/>
                          <a14:backgroundMark x1="50000" y1="45882" x2="50000" y2="45882"/>
                          <a14:backgroundMark x1="37805" y1="46723" x2="37805" y2="46723"/>
                          <a14:backgroundMark x1="37805" y1="42857" x2="37805" y2="42857"/>
                          <a14:backgroundMark x1="48780" y1="42521" x2="48780" y2="42521"/>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819150"/>
              <a:ext cx="1504950" cy="36400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10380" y="4296779"/>
              <a:ext cx="771711" cy="392415"/>
            </a:xfrm>
            <a:prstGeom prst="rect">
              <a:avLst/>
            </a:prstGeom>
            <a:noFill/>
          </p:spPr>
          <p:txBody>
            <a:bodyPr wrap="none" rtlCol="0">
              <a:spAutoFit/>
            </a:bodyPr>
            <a:lstStyle/>
            <a:p>
              <a:r>
                <a:rPr lang="en-US" sz="2800" dirty="0" smtClean="0">
                  <a:latin typeface="+mj-lt"/>
                </a:rPr>
                <a:t>Years</a:t>
              </a:r>
              <a:endParaRPr lang="en-US" sz="2800" dirty="0">
                <a:latin typeface="+mj-lt"/>
              </a:endParaRPr>
            </a:p>
          </p:txBody>
        </p:sp>
      </p:grpSp>
      <p:grpSp>
        <p:nvGrpSpPr>
          <p:cNvPr id="10" name="Group 9"/>
          <p:cNvGrpSpPr/>
          <p:nvPr/>
        </p:nvGrpSpPr>
        <p:grpSpPr>
          <a:xfrm>
            <a:off x="4887002" y="2167602"/>
            <a:ext cx="2792332" cy="4084657"/>
            <a:chOff x="4887002" y="2167602"/>
            <a:chExt cx="2792332" cy="4084657"/>
          </a:xfrm>
        </p:grpSpPr>
        <p:sp>
          <p:nvSpPr>
            <p:cNvPr id="5" name="TextBox 4"/>
            <p:cNvSpPr txBox="1"/>
            <p:nvPr/>
          </p:nvSpPr>
          <p:spPr>
            <a:xfrm>
              <a:off x="5662581" y="5729039"/>
              <a:ext cx="1435007" cy="523220"/>
            </a:xfrm>
            <a:prstGeom prst="rect">
              <a:avLst/>
            </a:prstGeom>
            <a:noFill/>
          </p:spPr>
          <p:txBody>
            <a:bodyPr wrap="none" rtlCol="0">
              <a:spAutoFit/>
            </a:bodyPr>
            <a:lstStyle/>
            <a:p>
              <a:r>
                <a:rPr lang="en-US" sz="2800" dirty="0" smtClean="0">
                  <a:latin typeface="+mj-lt"/>
                </a:rPr>
                <a:t>Months</a:t>
              </a:r>
              <a:endParaRPr lang="en-US" sz="2800" dirty="0">
                <a:latin typeface="+mj-lt"/>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7002" y="2167602"/>
              <a:ext cx="2792332" cy="293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814606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42" presetClass="path" presetSubtype="0" accel="50000" decel="50000" fill="hold" grpId="0" nodeType="withEffect">
                                  <p:stCondLst>
                                    <p:cond delay="0"/>
                                  </p:stCondLst>
                                  <p:childTnLst>
                                    <p:animMotion origin="layout" path="M 3.33333E-6 3.7037E-7 L 0.24166 3.7037E-7 " pathEditMode="relative" rAng="0" ptsTypes="AA">
                                      <p:cBhvr>
                                        <p:cTn id="9" dur="500" fill="hold"/>
                                        <p:tgtEl>
                                          <p:spTgt spid="7"/>
                                        </p:tgtEl>
                                        <p:attrNameLst>
                                          <p:attrName>ppt_x</p:attrName>
                                          <p:attrName>ppt_y</p:attrName>
                                        </p:attrNameLst>
                                      </p:cBhvr>
                                      <p:rCtr x="12083" y="0"/>
                                    </p:animMotion>
                                  </p:childTnLst>
                                </p:cTn>
                              </p:par>
                            </p:childTnLst>
                          </p:cTn>
                        </p:par>
                        <p:par>
                          <p:cTn id="10" fill="hold">
                            <p:stCondLst>
                              <p:cond delay="1250"/>
                            </p:stCondLst>
                            <p:childTnLst>
                              <p:par>
                                <p:cTn id="11" presetID="10" presetClass="entr" presetSubtype="0" fill="hold" nodeType="afterEffect">
                                  <p:stCondLst>
                                    <p:cond delay="25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42" presetClass="path" presetSubtype="0" accel="50000" decel="50000" fill="hold" grpId="1" nodeType="withEffect">
                                  <p:stCondLst>
                                    <p:cond delay="0"/>
                                  </p:stCondLst>
                                  <p:childTnLst>
                                    <p:animMotion origin="layout" path="M 0.24166 3.7037E-7 L 0.575 3.7037E-7 " pathEditMode="relative" rAng="0" ptsTypes="AA">
                                      <p:cBhvr>
                                        <p:cTn id="15" dur="500" fill="hold"/>
                                        <p:tgtEl>
                                          <p:spTgt spid="7"/>
                                        </p:tgtEl>
                                        <p:attrNameLst>
                                          <p:attrName>ppt_x</p:attrName>
                                          <p:attrName>ppt_y</p:attrName>
                                        </p:attrNameLst>
                                      </p:cBhvr>
                                      <p:rCtr x="16667" y="0"/>
                                    </p:animMotion>
                                  </p:childTnLst>
                                </p:cTn>
                              </p:par>
                            </p:childTnLst>
                          </p:cTn>
                        </p:par>
                        <p:par>
                          <p:cTn id="16" fill="hold">
                            <p:stCondLst>
                              <p:cond delay="2500"/>
                            </p:stCondLst>
                            <p:childTnLst>
                              <p:par>
                                <p:cTn id="17" presetID="10" presetClass="entr" presetSubtype="0" fill="hold" nodeType="afterEffect">
                                  <p:stCondLst>
                                    <p:cond delay="25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par>
                                <p:cTn id="20" presetID="42" presetClass="path" presetSubtype="0" accel="50000" decel="50000" fill="hold" grpId="2" nodeType="withEffect">
                                  <p:stCondLst>
                                    <p:cond delay="0"/>
                                  </p:stCondLst>
                                  <p:childTnLst>
                                    <p:animMotion origin="layout" path="M 0.575 3.7037E-7 L 0.88333 3.7037E-7 " pathEditMode="relative" rAng="0" ptsTypes="AA">
                                      <p:cBhvr>
                                        <p:cTn id="21" dur="500" fill="hold"/>
                                        <p:tgtEl>
                                          <p:spTgt spid="7"/>
                                        </p:tgtEl>
                                        <p:attrNameLst>
                                          <p:attrName>ppt_x</p:attrName>
                                          <p:attrName>ppt_y</p:attrName>
                                        </p:attrNameLst>
                                      </p:cBhvr>
                                      <p:rCtr x="15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xc.hu/pic/l/r/ra/razna/1363088_57562595.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8100" y="-71008"/>
            <a:ext cx="12329701" cy="8205358"/>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90584" y="4063318"/>
            <a:ext cx="12500503" cy="1954048"/>
            <a:chOff x="360645" y="1765300"/>
            <a:chExt cx="3657600" cy="1954048"/>
          </a:xfrm>
        </p:grpSpPr>
        <p:sp>
          <p:nvSpPr>
            <p:cNvPr id="19" name="Rectangle 18"/>
            <p:cNvSpPr/>
            <p:nvPr/>
          </p:nvSpPr>
          <p:spPr>
            <a:xfrm>
              <a:off x="360645" y="1765300"/>
              <a:ext cx="3657600" cy="1954048"/>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20" name="Rounded Rectangle 19"/>
            <p:cNvSpPr/>
            <p:nvPr/>
          </p:nvSpPr>
          <p:spPr bwMode="auto">
            <a:xfrm>
              <a:off x="543791" y="2297824"/>
              <a:ext cx="529649" cy="889000"/>
            </a:xfrm>
            <a:prstGeom prst="roundRect">
              <a:avLst>
                <a:gd name="adj" fmla="val 23562"/>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bg1"/>
                      </a:gs>
                      <a:gs pos="100000">
                        <a:schemeClr val="bg1"/>
                      </a:gs>
                    </a:gsLst>
                    <a:lin ang="5400000" scaled="0"/>
                  </a:gradFill>
                </a:rPr>
                <a:t>Storage</a:t>
              </a:r>
              <a:endParaRPr lang="en-US" sz="2400" dirty="0">
                <a:gradFill>
                  <a:gsLst>
                    <a:gs pos="0">
                      <a:schemeClr val="bg1"/>
                    </a:gs>
                    <a:gs pos="100000">
                      <a:schemeClr val="bg1"/>
                    </a:gs>
                  </a:gsLst>
                  <a:lin ang="5400000" scaled="0"/>
                </a:gradFill>
              </a:endParaRPr>
            </a:p>
          </p:txBody>
        </p:sp>
      </p:grpSp>
      <p:grpSp>
        <p:nvGrpSpPr>
          <p:cNvPr id="14" name="Group 13"/>
          <p:cNvGrpSpPr/>
          <p:nvPr/>
        </p:nvGrpSpPr>
        <p:grpSpPr>
          <a:xfrm>
            <a:off x="-242984" y="1448154"/>
            <a:ext cx="12500503" cy="1954048"/>
            <a:chOff x="360645" y="1765300"/>
            <a:chExt cx="3657600" cy="1954048"/>
          </a:xfrm>
        </p:grpSpPr>
        <p:sp>
          <p:nvSpPr>
            <p:cNvPr id="15" name="Rectangle 14"/>
            <p:cNvSpPr/>
            <p:nvPr/>
          </p:nvSpPr>
          <p:spPr>
            <a:xfrm>
              <a:off x="360645" y="1765300"/>
              <a:ext cx="3657600" cy="1954048"/>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16" name="Rounded Rectangle 15"/>
            <p:cNvSpPr/>
            <p:nvPr/>
          </p:nvSpPr>
          <p:spPr bwMode="auto">
            <a:xfrm>
              <a:off x="588383" y="2297824"/>
              <a:ext cx="529649" cy="889000"/>
            </a:xfrm>
            <a:prstGeom prst="roundRect">
              <a:avLst>
                <a:gd name="adj" fmla="val 23562"/>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bg1"/>
                      </a:gs>
                      <a:gs pos="100000">
                        <a:schemeClr val="bg1"/>
                      </a:gs>
                    </a:gsLst>
                    <a:lin ang="5400000" scaled="0"/>
                  </a:gradFill>
                </a:rPr>
                <a:t>Compute</a:t>
              </a:r>
              <a:endParaRPr lang="en-US" sz="2400" dirty="0">
                <a:gradFill>
                  <a:gsLst>
                    <a:gs pos="0">
                      <a:schemeClr val="bg1"/>
                    </a:gs>
                    <a:gs pos="100000">
                      <a:schemeClr val="bg1"/>
                    </a:gs>
                  </a:gsLst>
                  <a:lin ang="5400000" scaled="0"/>
                </a:gradFill>
              </a:endParaRPr>
            </a:p>
          </p:txBody>
        </p:sp>
      </p:grpSp>
      <p:sp>
        <p:nvSpPr>
          <p:cNvPr id="2" name="Title 1"/>
          <p:cNvSpPr>
            <a:spLocks noGrp="1"/>
          </p:cNvSpPr>
          <p:nvPr>
            <p:ph type="title"/>
          </p:nvPr>
        </p:nvSpPr>
        <p:spPr/>
        <p:txBody>
          <a:bodyPr/>
          <a:lstStyle/>
          <a:p>
            <a:r>
              <a:rPr lang="en-US" dirty="0" smtClean="0"/>
              <a:t>What is Windows Azure?</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294" y="1354954"/>
            <a:ext cx="2048207" cy="2106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3753" y="1463930"/>
            <a:ext cx="1938737" cy="199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8320" y="3988649"/>
            <a:ext cx="1901205" cy="215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0425" y="3987811"/>
            <a:ext cx="1903144" cy="216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83316" y="4070110"/>
            <a:ext cx="1806843" cy="205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5179883" y="4014773"/>
            <a:ext cx="1889384" cy="2144451"/>
            <a:chOff x="5106986" y="3673141"/>
            <a:chExt cx="1889384" cy="2144451"/>
          </a:xfrm>
        </p:grpSpPr>
        <p:pic>
          <p:nvPicPr>
            <p:cNvPr id="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6986" y="3673141"/>
              <a:ext cx="1889384" cy="214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6051678" y="3888530"/>
              <a:ext cx="575479" cy="247553"/>
              <a:chOff x="5913435" y="2793206"/>
              <a:chExt cx="575479" cy="247553"/>
            </a:xfrm>
          </p:grpSpPr>
          <p:sp>
            <p:nvSpPr>
              <p:cNvPr id="11" name="Rectangle 10"/>
              <p:cNvSpPr/>
              <p:nvPr/>
            </p:nvSpPr>
            <p:spPr bwMode="auto">
              <a:xfrm>
                <a:off x="5945981" y="2793206"/>
                <a:ext cx="521494" cy="247553"/>
              </a:xfrm>
              <a:prstGeom prst="rect">
                <a:avLst/>
              </a:prstGeom>
              <a:solidFill>
                <a:srgbClr val="F1F1E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2" name="TextBox 11"/>
              <p:cNvSpPr txBox="1"/>
              <p:nvPr/>
            </p:nvSpPr>
            <p:spPr>
              <a:xfrm>
                <a:off x="5913435" y="2793206"/>
                <a:ext cx="575479" cy="215444"/>
              </a:xfrm>
              <a:prstGeom prst="rect">
                <a:avLst/>
              </a:prstGeom>
              <a:noFill/>
            </p:spPr>
            <p:txBody>
              <a:bodyPr wrap="none" lIns="0" tIns="0" rIns="0" bIns="0" rtlCol="0">
                <a:spAutoFit/>
              </a:bodyPr>
              <a:lstStyle/>
              <a:p>
                <a:r>
                  <a:rPr lang="en-US" sz="1400" b="1" dirty="0" smtClean="0">
                    <a:solidFill>
                      <a:schemeClr val="bg1"/>
                    </a:solidFill>
                    <a:latin typeface="+mj-lt"/>
                  </a:rPr>
                  <a:t>QUEUE</a:t>
                </a:r>
              </a:p>
            </p:txBody>
          </p:sp>
        </p:grpSp>
      </p:grpSp>
    </p:spTree>
    <p:extLst>
      <p:ext uri="{BB962C8B-B14F-4D97-AF65-F5344CB8AC3E}">
        <p14:creationId xmlns:p14="http://schemas.microsoft.com/office/powerpoint/2010/main" val="2800819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500"/>
                                        <p:tgtEl>
                                          <p:spTgt spid="10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fade">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Hosting Workflows in Azure</a:t>
            </a:r>
            <a:endParaRPr lang="en-US" b="1" dirty="0"/>
          </a:p>
        </p:txBody>
      </p:sp>
      <p:grpSp>
        <p:nvGrpSpPr>
          <p:cNvPr id="16" name="Group 15"/>
          <p:cNvGrpSpPr/>
          <p:nvPr/>
        </p:nvGrpSpPr>
        <p:grpSpPr>
          <a:xfrm>
            <a:off x="328806" y="1576552"/>
            <a:ext cx="3657600" cy="1954048"/>
            <a:chOff x="328806" y="1576552"/>
            <a:chExt cx="3657600" cy="1954048"/>
          </a:xfrm>
        </p:grpSpPr>
        <p:sp>
          <p:nvSpPr>
            <p:cNvPr id="4" name="Rectangle 3"/>
            <p:cNvSpPr/>
            <p:nvPr/>
          </p:nvSpPr>
          <p:spPr>
            <a:xfrm>
              <a:off x="328806" y="1576552"/>
              <a:ext cx="3657600" cy="1954048"/>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8" name="Rounded Rectangle 7"/>
            <p:cNvSpPr/>
            <p:nvPr/>
          </p:nvSpPr>
          <p:spPr bwMode="auto">
            <a:xfrm>
              <a:off x="519112" y="1765300"/>
              <a:ext cx="3199006" cy="889000"/>
            </a:xfrm>
            <a:prstGeom prst="roundRect">
              <a:avLst>
                <a:gd name="adj" fmla="val 23562"/>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a:gradFill>
                    <a:gsLst>
                      <a:gs pos="0">
                        <a:schemeClr val="bg1"/>
                      </a:gs>
                      <a:gs pos="100000">
                        <a:schemeClr val="bg1"/>
                      </a:gs>
                    </a:gsLst>
                    <a:lin ang="5400000" scaled="0"/>
                  </a:gradFill>
                </a:rPr>
                <a:t>WorkflowInvoker</a:t>
              </a:r>
              <a:endParaRPr lang="en-US" sz="2400" dirty="0">
                <a:gradFill>
                  <a:gsLst>
                    <a:gs pos="0">
                      <a:schemeClr val="bg1"/>
                    </a:gs>
                    <a:gs pos="100000">
                      <a:schemeClr val="bg1"/>
                    </a:gs>
                  </a:gsLst>
                  <a:lin ang="5400000" scaled="0"/>
                </a:gradFill>
              </a:endParaRPr>
            </a:p>
          </p:txBody>
        </p:sp>
        <p:sp>
          <p:nvSpPr>
            <p:cNvPr id="11" name="TextBox 10"/>
            <p:cNvSpPr txBox="1"/>
            <p:nvPr/>
          </p:nvSpPr>
          <p:spPr>
            <a:xfrm>
              <a:off x="519112" y="2794000"/>
              <a:ext cx="3199006" cy="430887"/>
            </a:xfrm>
            <a:prstGeom prst="rect">
              <a:avLst/>
            </a:prstGeom>
            <a:noFill/>
          </p:spPr>
          <p:txBody>
            <a:bodyPr wrap="square" lIns="0" tIns="0" rIns="0" bIns="0" rtlCol="0">
              <a:spAutoFit/>
            </a:bodyPr>
            <a:lstStyle/>
            <a:p>
              <a:pPr marL="457200" indent="-457200">
                <a:buFont typeface="Arial" pitchFamily="34" charset="0"/>
                <a:buChar char="•"/>
              </a:pPr>
              <a:r>
                <a:rPr lang="en-US" sz="2800" dirty="0" smtClean="0">
                  <a:gradFill>
                    <a:gsLst>
                      <a:gs pos="0">
                        <a:schemeClr val="tx1"/>
                      </a:gs>
                      <a:gs pos="86000">
                        <a:schemeClr val="tx1"/>
                      </a:gs>
                    </a:gsLst>
                    <a:lin ang="5400000" scaled="0"/>
                  </a:gradFill>
                </a:rPr>
                <a:t>Simple</a:t>
              </a:r>
            </a:p>
          </p:txBody>
        </p:sp>
      </p:grpSp>
      <p:grpSp>
        <p:nvGrpSpPr>
          <p:cNvPr id="18" name="Group 17"/>
          <p:cNvGrpSpPr/>
          <p:nvPr/>
        </p:nvGrpSpPr>
        <p:grpSpPr>
          <a:xfrm>
            <a:off x="337440" y="3655774"/>
            <a:ext cx="3657600" cy="2935150"/>
            <a:chOff x="4282651" y="1582399"/>
            <a:chExt cx="3657600" cy="2935150"/>
          </a:xfrm>
        </p:grpSpPr>
        <p:grpSp>
          <p:nvGrpSpPr>
            <p:cNvPr id="14" name="Group 13"/>
            <p:cNvGrpSpPr/>
            <p:nvPr/>
          </p:nvGrpSpPr>
          <p:grpSpPr>
            <a:xfrm>
              <a:off x="4282651" y="1582399"/>
              <a:ext cx="3657600" cy="2307137"/>
              <a:chOff x="4282651" y="1582399"/>
              <a:chExt cx="3657600" cy="2307137"/>
            </a:xfrm>
          </p:grpSpPr>
          <p:sp>
            <p:nvSpPr>
              <p:cNvPr id="5" name="Rectangle 4"/>
              <p:cNvSpPr/>
              <p:nvPr/>
            </p:nvSpPr>
            <p:spPr>
              <a:xfrm>
                <a:off x="4282651" y="1582399"/>
                <a:ext cx="3657600" cy="2307137"/>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9" name="Rounded Rectangle 8"/>
              <p:cNvSpPr/>
              <p:nvPr/>
            </p:nvSpPr>
            <p:spPr bwMode="auto">
              <a:xfrm>
                <a:off x="4511948" y="1765300"/>
                <a:ext cx="3199006" cy="889000"/>
              </a:xfrm>
              <a:prstGeom prst="roundRect">
                <a:avLst>
                  <a:gd name="adj" fmla="val 23562"/>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a:gradFill>
                      <a:gsLst>
                        <a:gs pos="0">
                          <a:schemeClr val="bg1"/>
                        </a:gs>
                        <a:gs pos="100000">
                          <a:schemeClr val="bg1"/>
                        </a:gs>
                      </a:gsLst>
                      <a:lin ang="5400000" scaled="0"/>
                    </a:gradFill>
                  </a:rPr>
                  <a:t>WorkflowApplication</a:t>
                </a:r>
                <a:endParaRPr lang="en-US" sz="2400" dirty="0">
                  <a:gradFill>
                    <a:gsLst>
                      <a:gs pos="0">
                        <a:schemeClr val="bg1"/>
                      </a:gs>
                      <a:gs pos="100000">
                        <a:schemeClr val="bg1"/>
                      </a:gs>
                    </a:gsLst>
                    <a:lin ang="5400000" scaled="0"/>
                  </a:gradFill>
                </a:endParaRPr>
              </a:p>
            </p:txBody>
          </p:sp>
        </p:grpSp>
        <p:sp>
          <p:nvSpPr>
            <p:cNvPr id="12" name="TextBox 11"/>
            <p:cNvSpPr txBox="1"/>
            <p:nvPr/>
          </p:nvSpPr>
          <p:spPr>
            <a:xfrm>
              <a:off x="4511948" y="2794000"/>
              <a:ext cx="3199006" cy="1723549"/>
            </a:xfrm>
            <a:prstGeom prst="rect">
              <a:avLst/>
            </a:prstGeom>
            <a:noFill/>
          </p:spPr>
          <p:txBody>
            <a:bodyPr wrap="square" lIns="0" tIns="0" rIns="0" bIns="0" rtlCol="0">
              <a:spAutoFit/>
            </a:bodyPr>
            <a:lstStyle/>
            <a:p>
              <a:pPr marL="457200" indent="-457200">
                <a:buFont typeface="Arial" pitchFamily="34" charset="0"/>
                <a:buChar char="•"/>
              </a:pPr>
              <a:r>
                <a:rPr lang="en-US" sz="2800" dirty="0" smtClean="0">
                  <a:gradFill>
                    <a:gsLst>
                      <a:gs pos="0">
                        <a:schemeClr val="tx1"/>
                      </a:gs>
                      <a:gs pos="86000">
                        <a:schemeClr val="tx1"/>
                      </a:gs>
                    </a:gsLst>
                    <a:lin ang="5400000" scaled="0"/>
                  </a:gradFill>
                </a:rPr>
                <a:t>Persistence</a:t>
              </a:r>
            </a:p>
            <a:p>
              <a:pPr marL="457200" indent="-457200">
                <a:buFont typeface="Arial" pitchFamily="34" charset="0"/>
                <a:buChar char="•"/>
              </a:pPr>
              <a:r>
                <a:rPr lang="en-US" sz="2800" dirty="0" smtClean="0">
                  <a:gradFill>
                    <a:gsLst>
                      <a:gs pos="0">
                        <a:schemeClr val="tx1"/>
                      </a:gs>
                      <a:gs pos="86000">
                        <a:schemeClr val="tx1"/>
                      </a:gs>
                    </a:gsLst>
                    <a:lin ang="5400000" scaled="0"/>
                  </a:gradFill>
                </a:rPr>
                <a:t>Bookmarks</a:t>
              </a:r>
            </a:p>
            <a:p>
              <a:pPr marL="457200" indent="-457200">
                <a:buFont typeface="Arial" pitchFamily="34" charset="0"/>
                <a:buChar char="•"/>
              </a:pPr>
              <a:endParaRPr lang="en-US" sz="2800" dirty="0" smtClean="0">
                <a:gradFill>
                  <a:gsLst>
                    <a:gs pos="0">
                      <a:schemeClr val="tx1"/>
                    </a:gs>
                    <a:gs pos="86000">
                      <a:schemeClr val="tx1"/>
                    </a:gs>
                  </a:gsLst>
                  <a:lin ang="5400000" scaled="0"/>
                </a:gradFill>
              </a:endParaRPr>
            </a:p>
            <a:p>
              <a:pPr marL="457200" indent="-457200">
                <a:buFont typeface="Arial" pitchFamily="34" charset="0"/>
                <a:buChar char="•"/>
              </a:pPr>
              <a:endParaRPr lang="en-US" sz="2800" dirty="0" smtClean="0">
                <a:gradFill>
                  <a:gsLst>
                    <a:gs pos="0">
                      <a:schemeClr val="tx1"/>
                    </a:gs>
                    <a:gs pos="86000">
                      <a:schemeClr val="tx1"/>
                    </a:gs>
                  </a:gsLst>
                  <a:lin ang="5400000" scaled="0"/>
                </a:gradFill>
              </a:endParaRPr>
            </a:p>
          </p:txBody>
        </p:sp>
      </p:grpSp>
      <p:grpSp>
        <p:nvGrpSpPr>
          <p:cNvPr id="17" name="Group 16"/>
          <p:cNvGrpSpPr/>
          <p:nvPr/>
        </p:nvGrpSpPr>
        <p:grpSpPr>
          <a:xfrm>
            <a:off x="4207572" y="1576552"/>
            <a:ext cx="3657600" cy="4812026"/>
            <a:chOff x="8238654" y="1581472"/>
            <a:chExt cx="3657600" cy="4812026"/>
          </a:xfrm>
        </p:grpSpPr>
        <p:grpSp>
          <p:nvGrpSpPr>
            <p:cNvPr id="15" name="Group 14"/>
            <p:cNvGrpSpPr/>
            <p:nvPr/>
          </p:nvGrpSpPr>
          <p:grpSpPr>
            <a:xfrm>
              <a:off x="8238654" y="1581472"/>
              <a:ext cx="3657600" cy="4616128"/>
              <a:chOff x="8238654" y="1581472"/>
              <a:chExt cx="3657600" cy="4616128"/>
            </a:xfrm>
          </p:grpSpPr>
          <p:sp>
            <p:nvSpPr>
              <p:cNvPr id="6" name="Rectangle 5"/>
              <p:cNvSpPr/>
              <p:nvPr/>
            </p:nvSpPr>
            <p:spPr>
              <a:xfrm>
                <a:off x="8238654" y="1581472"/>
                <a:ext cx="3657600" cy="4616128"/>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10" name="Rounded Rectangle 9"/>
              <p:cNvSpPr/>
              <p:nvPr/>
            </p:nvSpPr>
            <p:spPr bwMode="auto">
              <a:xfrm>
                <a:off x="8469119" y="1765300"/>
                <a:ext cx="3199006" cy="889000"/>
              </a:xfrm>
              <a:prstGeom prst="roundRect">
                <a:avLst>
                  <a:gd name="adj" fmla="val 23562"/>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err="1">
                    <a:gradFill>
                      <a:gsLst>
                        <a:gs pos="0">
                          <a:schemeClr val="bg1"/>
                        </a:gs>
                        <a:gs pos="100000">
                          <a:schemeClr val="bg1"/>
                        </a:gs>
                      </a:gsLst>
                      <a:lin ang="5400000" scaled="0"/>
                    </a:gradFill>
                  </a:rPr>
                  <a:t>WorkflowServiceHost</a:t>
                </a:r>
                <a:endParaRPr lang="en-US" sz="2400" dirty="0">
                  <a:gradFill>
                    <a:gsLst>
                      <a:gs pos="0">
                        <a:schemeClr val="bg1"/>
                      </a:gs>
                      <a:gs pos="100000">
                        <a:schemeClr val="bg1"/>
                      </a:gs>
                    </a:gsLst>
                    <a:lin ang="5400000" scaled="0"/>
                  </a:gradFill>
                </a:endParaRPr>
              </a:p>
            </p:txBody>
          </p:sp>
        </p:grpSp>
        <p:sp>
          <p:nvSpPr>
            <p:cNvPr id="13" name="TextBox 12"/>
            <p:cNvSpPr txBox="1"/>
            <p:nvPr/>
          </p:nvSpPr>
          <p:spPr>
            <a:xfrm>
              <a:off x="8467951" y="2946400"/>
              <a:ext cx="3199006" cy="3447098"/>
            </a:xfrm>
            <a:prstGeom prst="rect">
              <a:avLst/>
            </a:prstGeom>
            <a:noFill/>
          </p:spPr>
          <p:txBody>
            <a:bodyPr wrap="square" lIns="0" tIns="0" rIns="0" bIns="0" rtlCol="0">
              <a:spAutoFit/>
            </a:bodyPr>
            <a:lstStyle/>
            <a:p>
              <a:pPr marL="457200" indent="-457200">
                <a:buFont typeface="Arial" pitchFamily="34" charset="0"/>
                <a:buChar char="•"/>
              </a:pPr>
              <a:r>
                <a:rPr lang="en-US" sz="2800" dirty="0" smtClean="0">
                  <a:gradFill>
                    <a:gsLst>
                      <a:gs pos="0">
                        <a:schemeClr val="tx1"/>
                      </a:gs>
                      <a:gs pos="86000">
                        <a:schemeClr val="tx1"/>
                      </a:gs>
                    </a:gsLst>
                    <a:lin ang="5400000" scaled="0"/>
                  </a:gradFill>
                </a:rPr>
                <a:t>Integrated Messaging </a:t>
              </a:r>
            </a:p>
            <a:p>
              <a:pPr marL="457200" indent="-457200">
                <a:buFont typeface="Arial" pitchFamily="34" charset="0"/>
                <a:buChar char="•"/>
              </a:pPr>
              <a:r>
                <a:rPr lang="en-US" sz="2800" dirty="0" smtClean="0">
                  <a:gradFill>
                    <a:gsLst>
                      <a:gs pos="0">
                        <a:schemeClr val="tx1"/>
                      </a:gs>
                      <a:gs pos="86000">
                        <a:schemeClr val="tx1"/>
                      </a:gs>
                    </a:gsLst>
                    <a:lin ang="5400000" scaled="0"/>
                  </a:gradFill>
                </a:rPr>
                <a:t>Activation</a:t>
              </a:r>
              <a:r>
                <a:rPr lang="en-US" sz="2800" dirty="0">
                  <a:gradFill>
                    <a:gsLst>
                      <a:gs pos="0">
                        <a:schemeClr val="tx1"/>
                      </a:gs>
                      <a:gs pos="86000">
                        <a:schemeClr val="tx1"/>
                      </a:gs>
                    </a:gsLst>
                    <a:lin ang="5400000" scaled="0"/>
                  </a:gradFill>
                </a:rPr>
                <a:t> </a:t>
              </a:r>
              <a:r>
                <a:rPr lang="en-US" sz="2800" dirty="0" smtClean="0">
                  <a:gradFill>
                    <a:gsLst>
                      <a:gs pos="0">
                        <a:schemeClr val="tx1"/>
                      </a:gs>
                      <a:gs pos="86000">
                        <a:schemeClr val="tx1"/>
                      </a:gs>
                    </a:gsLst>
                    <a:lin ang="5400000" scaled="0"/>
                  </a:gradFill>
                </a:rPr>
                <a:t>(via messaging)</a:t>
              </a:r>
            </a:p>
            <a:p>
              <a:pPr marL="457200" indent="-457200">
                <a:buFont typeface="Arial" pitchFamily="34" charset="0"/>
                <a:buChar char="•"/>
              </a:pPr>
              <a:r>
                <a:rPr lang="en-US" sz="2800" dirty="0" smtClean="0">
                  <a:gradFill>
                    <a:gsLst>
                      <a:gs pos="0">
                        <a:schemeClr val="tx1"/>
                      </a:gs>
                      <a:gs pos="86000">
                        <a:schemeClr val="tx1"/>
                      </a:gs>
                    </a:gsLst>
                    <a:lin ang="5400000" scaled="0"/>
                  </a:gradFill>
                </a:rPr>
                <a:t>Instance Management</a:t>
              </a:r>
            </a:p>
            <a:p>
              <a:pPr marL="457200" indent="-457200">
                <a:buFont typeface="Arial" pitchFamily="34" charset="0"/>
                <a:buChar char="•"/>
              </a:pPr>
              <a:r>
                <a:rPr lang="en-US" sz="2800" dirty="0">
                  <a:gradFill>
                    <a:gsLst>
                      <a:gs pos="0">
                        <a:schemeClr val="tx1"/>
                      </a:gs>
                      <a:gs pos="86000">
                        <a:schemeClr val="tx1"/>
                      </a:gs>
                    </a:gsLst>
                    <a:lin ang="5400000" scaled="0"/>
                  </a:gradFill>
                </a:rPr>
                <a:t>Durable Timers</a:t>
              </a:r>
            </a:p>
            <a:p>
              <a:pPr marL="457200" indent="-457200">
                <a:buFont typeface="Arial" pitchFamily="34" charset="0"/>
                <a:buChar char="•"/>
              </a:pPr>
              <a:endParaRPr lang="en-US" sz="2800" dirty="0" smtClean="0">
                <a:gradFill>
                  <a:gsLst>
                    <a:gs pos="0">
                      <a:schemeClr val="tx1"/>
                    </a:gs>
                    <a:gs pos="86000">
                      <a:schemeClr val="tx1"/>
                    </a:gs>
                  </a:gsLst>
                  <a:lin ang="5400000" scaled="0"/>
                </a:gradFill>
              </a:endParaRPr>
            </a:p>
          </p:txBody>
        </p:sp>
      </p:grpSp>
      <p:grpSp>
        <p:nvGrpSpPr>
          <p:cNvPr id="19" name="Group 18"/>
          <p:cNvGrpSpPr/>
          <p:nvPr/>
        </p:nvGrpSpPr>
        <p:grpSpPr>
          <a:xfrm>
            <a:off x="8112822" y="1576553"/>
            <a:ext cx="3657600" cy="2657589"/>
            <a:chOff x="8238654" y="1581473"/>
            <a:chExt cx="3657600" cy="2657589"/>
          </a:xfrm>
        </p:grpSpPr>
        <p:grpSp>
          <p:nvGrpSpPr>
            <p:cNvPr id="20" name="Group 19"/>
            <p:cNvGrpSpPr/>
            <p:nvPr/>
          </p:nvGrpSpPr>
          <p:grpSpPr>
            <a:xfrm>
              <a:off x="8238654" y="1581473"/>
              <a:ext cx="3657600" cy="2308064"/>
              <a:chOff x="8238654" y="1581473"/>
              <a:chExt cx="3657600" cy="2308064"/>
            </a:xfrm>
          </p:grpSpPr>
          <p:sp>
            <p:nvSpPr>
              <p:cNvPr id="22" name="Rectangle 21"/>
              <p:cNvSpPr/>
              <p:nvPr/>
            </p:nvSpPr>
            <p:spPr>
              <a:xfrm>
                <a:off x="8238654" y="1581473"/>
                <a:ext cx="3657600" cy="2308064"/>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23" name="Rounded Rectangle 22"/>
              <p:cNvSpPr/>
              <p:nvPr/>
            </p:nvSpPr>
            <p:spPr bwMode="auto">
              <a:xfrm>
                <a:off x="8469119" y="1765300"/>
                <a:ext cx="3199006" cy="889000"/>
              </a:xfrm>
              <a:prstGeom prst="roundRect">
                <a:avLst>
                  <a:gd name="adj" fmla="val 23562"/>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bg1"/>
                        </a:gs>
                        <a:gs pos="100000">
                          <a:schemeClr val="bg1"/>
                        </a:gs>
                      </a:gsLst>
                      <a:lin ang="5400000" scaled="0"/>
                    </a:gradFill>
                  </a:rPr>
                  <a:t>IIS hosted</a:t>
                </a:r>
              </a:p>
            </p:txBody>
          </p:sp>
        </p:grpSp>
        <p:sp>
          <p:nvSpPr>
            <p:cNvPr id="21" name="TextBox 20"/>
            <p:cNvSpPr txBox="1"/>
            <p:nvPr/>
          </p:nvSpPr>
          <p:spPr>
            <a:xfrm>
              <a:off x="8467951" y="2946400"/>
              <a:ext cx="3199006" cy="1292662"/>
            </a:xfrm>
            <a:prstGeom prst="rect">
              <a:avLst/>
            </a:prstGeom>
            <a:noFill/>
          </p:spPr>
          <p:txBody>
            <a:bodyPr wrap="square" lIns="0" tIns="0" rIns="0" bIns="0" rtlCol="0">
              <a:spAutoFit/>
            </a:bodyPr>
            <a:lstStyle/>
            <a:p>
              <a:pPr marL="457200" indent="-457200">
                <a:buFont typeface="Arial" pitchFamily="34" charset="0"/>
                <a:buChar char="•"/>
              </a:pPr>
              <a:r>
                <a:rPr lang="en-US" sz="2800" dirty="0" smtClean="0">
                  <a:gradFill>
                    <a:gsLst>
                      <a:gs pos="0">
                        <a:schemeClr val="tx1"/>
                      </a:gs>
                      <a:gs pos="86000">
                        <a:schemeClr val="tx1"/>
                      </a:gs>
                    </a:gsLst>
                    <a:lin ang="5400000" scaled="0"/>
                  </a:gradFill>
                </a:rPr>
                <a:t>IIS *</a:t>
              </a:r>
              <a:r>
                <a:rPr lang="en-US" sz="2800" dirty="0" err="1" smtClean="0">
                  <a:gradFill>
                    <a:gsLst>
                      <a:gs pos="0">
                        <a:schemeClr val="tx1"/>
                      </a:gs>
                      <a:gs pos="86000">
                        <a:schemeClr val="tx1"/>
                      </a:gs>
                    </a:gsLst>
                    <a:lin ang="5400000" scaled="0"/>
                  </a:gradFill>
                </a:rPr>
                <a:t>ilities</a:t>
              </a:r>
              <a:endParaRPr lang="en-US" sz="2800" dirty="0" smtClean="0">
                <a:gradFill>
                  <a:gsLst>
                    <a:gs pos="0">
                      <a:schemeClr val="tx1"/>
                    </a:gs>
                    <a:gs pos="86000">
                      <a:schemeClr val="tx1"/>
                    </a:gs>
                  </a:gsLst>
                  <a:lin ang="5400000" scaled="0"/>
                </a:gradFill>
              </a:endParaRPr>
            </a:p>
            <a:p>
              <a:pPr marL="457200" indent="-457200">
                <a:buFont typeface="Arial" pitchFamily="34" charset="0"/>
                <a:buChar char="•"/>
              </a:pPr>
              <a:r>
                <a:rPr lang="en-US" sz="2800" dirty="0" smtClean="0">
                  <a:gradFill>
                    <a:gsLst>
                      <a:gs pos="0">
                        <a:schemeClr val="tx1"/>
                      </a:gs>
                      <a:gs pos="86000">
                        <a:schemeClr val="tx1"/>
                      </a:gs>
                    </a:gsLst>
                    <a:lin ang="5400000" scaled="0"/>
                  </a:gradFill>
                </a:rPr>
                <a:t>Drop n’ run</a:t>
              </a:r>
            </a:p>
            <a:p>
              <a:pPr marL="457200" indent="-457200">
                <a:buFont typeface="Arial" pitchFamily="34" charset="0"/>
                <a:buChar char="•"/>
              </a:pPr>
              <a:endParaRPr lang="en-US" sz="2800" dirty="0" smtClean="0">
                <a:gradFill>
                  <a:gsLst>
                    <a:gs pos="0">
                      <a:schemeClr val="tx1"/>
                    </a:gs>
                    <a:gs pos="86000">
                      <a:schemeClr val="tx1"/>
                    </a:gs>
                  </a:gsLst>
                  <a:lin ang="5400000" scaled="0"/>
                </a:gradFill>
              </a:endParaRPr>
            </a:p>
          </p:txBody>
        </p:sp>
      </p:grpSp>
      <p:grpSp>
        <p:nvGrpSpPr>
          <p:cNvPr id="24" name="Group 23"/>
          <p:cNvGrpSpPr/>
          <p:nvPr/>
        </p:nvGrpSpPr>
        <p:grpSpPr>
          <a:xfrm>
            <a:off x="8119869" y="4037017"/>
            <a:ext cx="3657600" cy="2572225"/>
            <a:chOff x="8238654" y="1581473"/>
            <a:chExt cx="3657600" cy="2572225"/>
          </a:xfrm>
        </p:grpSpPr>
        <p:grpSp>
          <p:nvGrpSpPr>
            <p:cNvPr id="25" name="Group 24"/>
            <p:cNvGrpSpPr/>
            <p:nvPr/>
          </p:nvGrpSpPr>
          <p:grpSpPr>
            <a:xfrm>
              <a:off x="8238654" y="1581473"/>
              <a:ext cx="3657600" cy="2308064"/>
              <a:chOff x="8238654" y="1581473"/>
              <a:chExt cx="3657600" cy="2308064"/>
            </a:xfrm>
          </p:grpSpPr>
          <p:sp>
            <p:nvSpPr>
              <p:cNvPr id="27" name="Rectangle 26"/>
              <p:cNvSpPr/>
              <p:nvPr/>
            </p:nvSpPr>
            <p:spPr>
              <a:xfrm>
                <a:off x="8238654" y="1581473"/>
                <a:ext cx="3657600" cy="2308064"/>
              </a:xfrm>
              <a:prstGeom prst="rect">
                <a:avLst/>
              </a:prstGeom>
              <a:solidFill>
                <a:srgbClr val="00B9F2">
                  <a:alpha val="15000"/>
                </a:srgbClr>
              </a:solidFill>
              <a:ln w="25400" cap="flat" cmpd="sng" algn="ctr">
                <a:solidFill>
                  <a:srgbClr val="00B9F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rgbClr val="1A1A1A">
                      <a:lumMod val="75000"/>
                      <a:lumOff val="25000"/>
                    </a:srgbClr>
                  </a:solidFill>
                  <a:effectLst/>
                  <a:uLnTx/>
                  <a:uFillTx/>
                  <a:latin typeface="Segoe UI"/>
                  <a:ea typeface="+mn-ea"/>
                  <a:cs typeface="+mn-cs"/>
                </a:endParaRPr>
              </a:p>
            </p:txBody>
          </p:sp>
          <p:sp>
            <p:nvSpPr>
              <p:cNvPr id="28" name="Rounded Rectangle 27"/>
              <p:cNvSpPr/>
              <p:nvPr/>
            </p:nvSpPr>
            <p:spPr bwMode="auto">
              <a:xfrm>
                <a:off x="8469119" y="1765300"/>
                <a:ext cx="3199006" cy="889000"/>
              </a:xfrm>
              <a:prstGeom prst="roundRect">
                <a:avLst>
                  <a:gd name="adj" fmla="val 23562"/>
                </a:avLst>
              </a:prstGeom>
              <a:solidFill>
                <a:srgbClr val="B0D68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dirty="0" smtClean="0">
                    <a:gradFill>
                      <a:gsLst>
                        <a:gs pos="0">
                          <a:schemeClr val="bg1"/>
                        </a:gs>
                        <a:gs pos="100000">
                          <a:schemeClr val="bg1"/>
                        </a:gs>
                      </a:gsLst>
                      <a:lin ang="5400000" scaled="0"/>
                    </a:gradFill>
                  </a:rPr>
                  <a:t>AppFabric Server</a:t>
                </a:r>
              </a:p>
            </p:txBody>
          </p:sp>
        </p:grpSp>
        <p:sp>
          <p:nvSpPr>
            <p:cNvPr id="26" name="TextBox 25"/>
            <p:cNvSpPr txBox="1"/>
            <p:nvPr/>
          </p:nvSpPr>
          <p:spPr>
            <a:xfrm>
              <a:off x="8467951" y="2861036"/>
              <a:ext cx="3199006" cy="1292662"/>
            </a:xfrm>
            <a:prstGeom prst="rect">
              <a:avLst/>
            </a:prstGeom>
            <a:noFill/>
          </p:spPr>
          <p:txBody>
            <a:bodyPr wrap="square" lIns="0" tIns="0" rIns="0" bIns="0" rtlCol="0">
              <a:spAutoFit/>
            </a:bodyPr>
            <a:lstStyle/>
            <a:p>
              <a:pPr marL="457200" indent="-457200">
                <a:buFont typeface="Arial" pitchFamily="34" charset="0"/>
                <a:buChar char="•"/>
              </a:pPr>
              <a:r>
                <a:rPr lang="en-US" sz="2800" dirty="0" smtClean="0"/>
                <a:t>Not supported in Azure</a:t>
              </a:r>
            </a:p>
            <a:p>
              <a:pPr marL="457200" indent="-457200">
                <a:buFont typeface="Arial" pitchFamily="34" charset="0"/>
                <a:buChar char="•"/>
              </a:pPr>
              <a:endParaRPr lang="en-US" sz="2800" dirty="0" smtClean="0"/>
            </a:p>
          </p:txBody>
        </p:sp>
      </p:grpSp>
      <p:pic>
        <p:nvPicPr>
          <p:cNvPr id="1026" name="Picture 2" descr="SQ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1289" y="4613091"/>
            <a:ext cx="1449588" cy="165210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ular Callout 6"/>
          <p:cNvSpPr/>
          <p:nvPr/>
        </p:nvSpPr>
        <p:spPr bwMode="auto">
          <a:xfrm>
            <a:off x="4270877" y="2204880"/>
            <a:ext cx="4071242" cy="2078295"/>
          </a:xfrm>
          <a:prstGeom prst="wedgeRectCallout">
            <a:avLst>
              <a:gd name="adj1" fmla="val -51391"/>
              <a:gd name="adj2" fmla="val 89534"/>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400" b="1" dirty="0" smtClean="0">
                <a:solidFill>
                  <a:srgbClr val="457EC1"/>
                </a:solidFill>
              </a:rPr>
              <a:t>.NET 4 Platform Update 1:</a:t>
            </a:r>
          </a:p>
          <a:p>
            <a:pPr algn="ctr" defTabSz="914099" fontAlgn="base">
              <a:spcBef>
                <a:spcPct val="0"/>
              </a:spcBef>
              <a:spcAft>
                <a:spcPct val="0"/>
              </a:spcAft>
            </a:pPr>
            <a:endParaRPr lang="en-US" sz="2200" b="1" dirty="0">
              <a:solidFill>
                <a:srgbClr val="457EC1"/>
              </a:solidFill>
            </a:endParaRPr>
          </a:p>
          <a:p>
            <a:pPr algn="ctr" defTabSz="914099" fontAlgn="base">
              <a:spcBef>
                <a:spcPct val="0"/>
              </a:spcBef>
              <a:spcAft>
                <a:spcPct val="0"/>
              </a:spcAft>
            </a:pPr>
            <a:r>
              <a:rPr lang="en-US" sz="2200" dirty="0">
                <a:solidFill>
                  <a:srgbClr val="457EC1"/>
                </a:solidFill>
              </a:rPr>
              <a:t>http://bit.ly/</a:t>
            </a:r>
            <a:r>
              <a:rPr lang="en-US" sz="2200" b="1" dirty="0">
                <a:solidFill>
                  <a:srgbClr val="457EC1"/>
                </a:solidFill>
              </a:rPr>
              <a:t>platformUpdate1</a:t>
            </a:r>
            <a:endParaRPr lang="en-US" sz="2200" b="1" dirty="0" smtClean="0">
              <a:solidFill>
                <a:srgbClr val="457EC1"/>
              </a:solidFill>
            </a:endParaRPr>
          </a:p>
        </p:txBody>
      </p:sp>
    </p:spTree>
    <p:extLst>
      <p:ext uri="{BB962C8B-B14F-4D97-AF65-F5344CB8AC3E}">
        <p14:creationId xmlns:p14="http://schemas.microsoft.com/office/powerpoint/2010/main" val="2811689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Cleaner Comments</a:t>
            </a:r>
            <a:endParaRPr lang="en-US" dirty="0"/>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92105" y1="82218" x2="92368" y2="18828"/>
                        <a14:foregroundMark x1="84605" y1="84728" x2="76447" y2="71757"/>
                        <a14:foregroundMark x1="28947" y1="7741" x2="21842" y2="7322"/>
                        <a14:foregroundMark x1="8947" y1="33891" x2="24079" y2="34100"/>
                        <a14:foregroundMark x1="18684" y1="5021" x2="18684" y2="5021"/>
                        <a14:foregroundMark x1="20000" y1="4812" x2="20000" y2="4812"/>
                        <a14:backgroundMark x1="97237" y1="6276" x2="77368" y2="2510"/>
                        <a14:backgroundMark x1="67763" y1="4393" x2="26842" y2="2092"/>
                        <a14:backgroundMark x1="18158" y1="2510" x2="7105" y2="2092"/>
                        <a14:backgroundMark x1="4342" y1="2929" x2="1316" y2="6276"/>
                        <a14:backgroundMark x1="1053" y1="12552" x2="1974" y2="93724"/>
                        <a14:backgroundMark x1="1974" y1="96653" x2="1974" y2="96653"/>
                        <a14:backgroundMark x1="72632" y1="6276" x2="72632" y2="6276"/>
                        <a14:backgroundMark x1="5395" y1="5439" x2="5395" y2="5439"/>
                        <a14:backgroundMark x1="10789" y1="5439" x2="10789" y2="5439"/>
                        <a14:backgroundMark x1="8158" y1="6067" x2="8158" y2="6067"/>
                        <a14:backgroundMark x1="18816" y1="6276" x2="18816" y2="6276"/>
                      </a14:backgroundRemoval>
                    </a14:imgEffect>
                  </a14:imgLayer>
                </a14:imgProps>
              </a:ext>
              <a:ext uri="{28A0092B-C50C-407E-A947-70E740481C1C}">
                <a14:useLocalDpi xmlns:a14="http://schemas.microsoft.com/office/drawing/2010/main" val="0"/>
              </a:ext>
            </a:extLst>
          </a:blip>
          <a:srcRect/>
          <a:stretch>
            <a:fillRect/>
          </a:stretch>
        </p:blipFill>
        <p:spPr bwMode="auto">
          <a:xfrm>
            <a:off x="863290" y="4230802"/>
            <a:ext cx="2684490" cy="168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9087886" y="3884563"/>
            <a:ext cx="2193637" cy="2255305"/>
            <a:chOff x="4648200" y="0"/>
            <a:chExt cx="4335628" cy="4457513"/>
          </a:xfrm>
        </p:grpSpPr>
        <p:pic>
          <p:nvPicPr>
            <p:cNvPr id="6" name="Picture 2" descr="http://www.thejoyofcode.com/Uploads/Windows-Live-Writer/Cloud-Artwork_D99F/Worker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335628" cy="4457513"/>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7086600" y="514350"/>
              <a:ext cx="990600" cy="9906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629400" y="640319"/>
              <a:ext cx="1930399" cy="729969"/>
            </a:xfrm>
            <a:prstGeom prst="rect">
              <a:avLst/>
            </a:prstGeom>
            <a:noFill/>
          </p:spPr>
          <p:txBody>
            <a:bodyPr wrap="square" lIns="0" tIns="0" rIns="0" bIns="0" rtlCol="0">
              <a:spAutoFit/>
            </a:bodyPr>
            <a:lstStyle/>
            <a:p>
              <a:pPr algn="ctr"/>
              <a:r>
                <a:rPr lang="en-US" sz="2400" dirty="0" smtClean="0">
                  <a:solidFill>
                    <a:schemeClr val="accent1"/>
                  </a:solidFill>
                  <a:effectLst>
                    <a:glow rad="101600">
                      <a:schemeClr val="accent1">
                        <a:satMod val="175000"/>
                        <a:alpha val="40000"/>
                      </a:schemeClr>
                    </a:glow>
                  </a:effectLst>
                  <a:latin typeface="Calibri" pitchFamily="34" charset="0"/>
                  <a:cs typeface="Calibri" pitchFamily="34" charset="0"/>
                </a:rPr>
                <a:t>WF</a:t>
              </a:r>
              <a:endParaRPr lang="en-US" sz="4800" dirty="0" smtClean="0">
                <a:solidFill>
                  <a:schemeClr val="accent1"/>
                </a:solidFill>
                <a:effectLst>
                  <a:glow rad="101600">
                    <a:schemeClr val="accent1">
                      <a:satMod val="175000"/>
                      <a:alpha val="40000"/>
                    </a:schemeClr>
                  </a:glow>
                </a:effectLst>
                <a:latin typeface="Calibri" pitchFamily="34" charset="0"/>
                <a:cs typeface="Calibri" pitchFamily="34" charset="0"/>
              </a:endParaRPr>
            </a:p>
          </p:txBody>
        </p:sp>
      </p:grpSp>
      <p:pic>
        <p:nvPicPr>
          <p:cNvPr id="9"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30921">
            <a:off x="3920157" y="4879234"/>
            <a:ext cx="1212192" cy="39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4687" y="4683465"/>
            <a:ext cx="1212192" cy="39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5484357" y="4002777"/>
            <a:ext cx="1889384" cy="2144451"/>
            <a:chOff x="5106986" y="3673141"/>
            <a:chExt cx="1889384" cy="2144451"/>
          </a:xfrm>
        </p:grpSpPr>
        <p:pic>
          <p:nvPicPr>
            <p:cNvPr id="12"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06986" y="3673141"/>
              <a:ext cx="1889384" cy="214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6051678" y="3888530"/>
              <a:ext cx="575479" cy="247553"/>
              <a:chOff x="5913435" y="2793206"/>
              <a:chExt cx="575479" cy="247553"/>
            </a:xfrm>
          </p:grpSpPr>
          <p:sp>
            <p:nvSpPr>
              <p:cNvPr id="14" name="Rectangle 13"/>
              <p:cNvSpPr/>
              <p:nvPr/>
            </p:nvSpPr>
            <p:spPr bwMode="auto">
              <a:xfrm>
                <a:off x="5945981" y="2793206"/>
                <a:ext cx="521494" cy="247553"/>
              </a:xfrm>
              <a:prstGeom prst="rect">
                <a:avLst/>
              </a:prstGeom>
              <a:solidFill>
                <a:srgbClr val="F1F1E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15" name="TextBox 14"/>
              <p:cNvSpPr txBox="1"/>
              <p:nvPr/>
            </p:nvSpPr>
            <p:spPr>
              <a:xfrm>
                <a:off x="5913435" y="2793206"/>
                <a:ext cx="575479" cy="215444"/>
              </a:xfrm>
              <a:prstGeom prst="rect">
                <a:avLst/>
              </a:prstGeom>
              <a:noFill/>
            </p:spPr>
            <p:txBody>
              <a:bodyPr wrap="none" lIns="0" tIns="0" rIns="0" bIns="0" rtlCol="0">
                <a:spAutoFit/>
              </a:bodyPr>
              <a:lstStyle/>
              <a:p>
                <a:r>
                  <a:rPr lang="en-US" sz="1400" b="1" dirty="0" smtClean="0">
                    <a:solidFill>
                      <a:schemeClr val="bg1"/>
                    </a:solidFill>
                    <a:latin typeface="+mj-lt"/>
                  </a:rPr>
                  <a:t>QUEUE</a:t>
                </a:r>
              </a:p>
            </p:txBody>
          </p:sp>
        </p:grpSp>
      </p:grpSp>
      <p:pic>
        <p:nvPicPr>
          <p:cNvPr id="1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399" y="837998"/>
            <a:ext cx="1889384" cy="214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53470">
            <a:off x="8097044" y="3311864"/>
            <a:ext cx="1212192" cy="39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ular Callout 17"/>
          <p:cNvSpPr/>
          <p:nvPr/>
        </p:nvSpPr>
        <p:spPr bwMode="auto">
          <a:xfrm>
            <a:off x="1233377" y="2909907"/>
            <a:ext cx="2677887" cy="732989"/>
          </a:xfrm>
          <a:prstGeom prst="wedgeRectCallout">
            <a:avLst>
              <a:gd name="adj1" fmla="val -34263"/>
              <a:gd name="adj2" fmla="val 102748"/>
            </a:avLst>
          </a:prstGeom>
          <a:ln>
            <a:noFill/>
            <a:headEnd type="none" w="med" len="med"/>
            <a:tailEnd type="none" w="med" len="me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800" dirty="0" smtClean="0">
                <a:solidFill>
                  <a:sysClr val="windowText" lastClr="000000"/>
                </a:solidFill>
              </a:rPr>
              <a:t>New Comment</a:t>
            </a: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75577" y="1081169"/>
            <a:ext cx="1792548" cy="165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8481790" y="1714454"/>
            <a:ext cx="1212192" cy="39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760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Effect transition="in" filter="fade">
                                      <p:cBhvr>
                                        <p:cTn id="39" dur="500"/>
                                        <p:tgtEl>
                                          <p:spTgt spid="3074"/>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2EB203E-B888-4C90-BE2D-49BE37079801}"/>
</file>

<file path=customXml/itemProps2.xml><?xml version="1.0" encoding="utf-8"?>
<ds:datastoreItem xmlns:ds="http://schemas.openxmlformats.org/officeDocument/2006/customXml" ds:itemID="{1996C4F8-4FCB-4FCB-B473-B297A2C02577}"/>
</file>

<file path=customXml/itemProps3.xml><?xml version="1.0" encoding="utf-8"?>
<ds:datastoreItem xmlns:ds="http://schemas.openxmlformats.org/officeDocument/2006/customXml" ds:itemID="{AF42AC0E-6320-41A1-98EC-3F2B9730BD09}"/>
</file>

<file path=docProps/app.xml><?xml version="1.0" encoding="utf-8"?>
<Properties xmlns="http://schemas.openxmlformats.org/officeDocument/2006/extended-properties" xmlns:vt="http://schemas.openxmlformats.org/officeDocument/2006/docPropsVTypes">
  <Template>BUILD_Breakout_Template _ SAMPLE for Scott 7.28</Template>
  <TotalTime>12481</TotalTime>
  <Words>2357</Words>
  <Application>Microsoft Office PowerPoint</Application>
  <PresentationFormat>Custom</PresentationFormat>
  <Paragraphs>334</Paragraphs>
  <Slides>43</Slides>
  <Notes>39</Notes>
  <HiddenSlides>0</HiddenSlides>
  <MMClips>0</MMClips>
  <ScaleCrop>false</ScaleCrop>
  <HeadingPairs>
    <vt:vector size="4" baseType="variant">
      <vt:variant>
        <vt:lpstr>Theme</vt:lpstr>
      </vt:variant>
      <vt:variant>
        <vt:i4>7</vt:i4>
      </vt:variant>
      <vt:variant>
        <vt:lpstr>Slide Titles</vt:lpstr>
      </vt:variant>
      <vt:variant>
        <vt:i4>43</vt:i4>
      </vt:variant>
    </vt:vector>
  </HeadingPairs>
  <TitlesOfParts>
    <vt:vector size="50"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Building apps with Windows Workflow Foundation and Windows Azure</vt:lpstr>
      <vt:lpstr>I know what you’re doing next</vt:lpstr>
      <vt:lpstr>But, I don’t know which of you</vt:lpstr>
      <vt:lpstr>What is Windows Workflow Foundation?</vt:lpstr>
      <vt:lpstr>Declaratively Modeled</vt:lpstr>
      <vt:lpstr>Long-running</vt:lpstr>
      <vt:lpstr>What is Windows Azure?</vt:lpstr>
      <vt:lpstr>Hosting Workflows in Azure</vt:lpstr>
      <vt:lpstr>Cleaner Comments</vt:lpstr>
      <vt:lpstr>Comment Invoker</vt:lpstr>
      <vt:lpstr>Comment Invoker</vt:lpstr>
      <vt:lpstr>New Activites</vt:lpstr>
      <vt:lpstr>Pizza + Workflow + Azure = </vt:lpstr>
      <vt:lpstr>Pizza Flow</vt:lpstr>
      <vt:lpstr>Pizza Flow</vt:lpstr>
      <vt:lpstr>PowerPoint Presentation</vt:lpstr>
      <vt:lpstr>Azure Workflow Service</vt:lpstr>
      <vt:lpstr>Azure Workflow Service</vt:lpstr>
      <vt:lpstr>PowerPoint Presentation</vt:lpstr>
      <vt:lpstr>PowerPoint Presentation</vt:lpstr>
      <vt:lpstr>PowerPoint guidelines</vt:lpstr>
      <vt:lpstr>PowerPoint template Subtitle style</vt:lpstr>
      <vt:lpstr>Agenda slide</vt:lpstr>
      <vt:lpstr>Content slide – Option 1 Insert subtitle </vt:lpstr>
      <vt:lpstr>Content slide – Option 2</vt:lpstr>
      <vt:lpstr>Content slide – Option 3</vt:lpstr>
      <vt:lpstr>Insert text (50pt size) Example text: Audio and video are a key element of visually rich and engaging applications.</vt:lpstr>
      <vt:lpstr>Session callout template Note: To use in your slides, you can Cut &amp; Paste the template and add text.</vt:lpstr>
      <vt:lpstr>“For more information” Slide</vt:lpstr>
      <vt:lpstr>Three column grid</vt:lpstr>
      <vt:lpstr>Two column grid</vt:lpstr>
      <vt:lpstr>One column grid for Statement slides</vt:lpstr>
      <vt:lpstr>Icons for representing concepts To request new icons please contact buildspeaksupport alias by August 19th </vt:lpstr>
      <vt:lpstr>Chart Example</vt:lpstr>
      <vt:lpstr>Slide for Showing Developer’s Software Code</vt:lpstr>
      <vt:lpstr>PowerPoint Presentation</vt:lpstr>
      <vt:lpstr>Demo Title</vt:lpstr>
      <vt:lpstr>Video Title</vt:lpstr>
      <vt:lpstr>Partner Title</vt:lpstr>
      <vt:lpstr>Customer Title</vt:lpstr>
      <vt:lpstr>Announcement Title</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SAC-867T: Bvuilding apps with Windows Workflow Foundation and Windows Azure</dc:title>
  <dc:subject>BUILD</dc:subject>
  <dc:creator>Josh Twist</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148</cp:revision>
  <cp:lastPrinted>2011-08-29T22:47:46Z</cp:lastPrinted>
  <dcterms:created xsi:type="dcterms:W3CDTF">2011-08-03T21:25:07Z</dcterms:created>
  <dcterms:modified xsi:type="dcterms:W3CDTF">2011-09-16T22:02:58Z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ies>
</file>