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4"/>
  </p:notesMasterIdLst>
  <p:handoutMasterIdLst>
    <p:handoutMasterId r:id="rId35"/>
  </p:handoutMasterIdLst>
  <p:sldIdLst>
    <p:sldId id="430" r:id="rId8"/>
    <p:sldId id="468" r:id="rId9"/>
    <p:sldId id="464" r:id="rId10"/>
    <p:sldId id="490" r:id="rId11"/>
    <p:sldId id="491" r:id="rId12"/>
    <p:sldId id="495" r:id="rId13"/>
    <p:sldId id="492" r:id="rId14"/>
    <p:sldId id="496" r:id="rId15"/>
    <p:sldId id="497" r:id="rId16"/>
    <p:sldId id="493" r:id="rId17"/>
    <p:sldId id="470" r:id="rId18"/>
    <p:sldId id="472" r:id="rId19"/>
    <p:sldId id="498" r:id="rId20"/>
    <p:sldId id="473" r:id="rId21"/>
    <p:sldId id="499" r:id="rId22"/>
    <p:sldId id="487" r:id="rId23"/>
    <p:sldId id="501" r:id="rId24"/>
    <p:sldId id="500" r:id="rId25"/>
    <p:sldId id="483" r:id="rId26"/>
    <p:sldId id="484" r:id="rId27"/>
    <p:sldId id="485" r:id="rId28"/>
    <p:sldId id="486" r:id="rId29"/>
    <p:sldId id="460" r:id="rId30"/>
    <p:sldId id="502" r:id="rId31"/>
    <p:sldId id="271" r:id="rId32"/>
    <p:sldId id="377"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8"/>
            <p14:sldId id="464"/>
            <p14:sldId id="490"/>
            <p14:sldId id="491"/>
            <p14:sldId id="495"/>
            <p14:sldId id="492"/>
            <p14:sldId id="496"/>
            <p14:sldId id="497"/>
            <p14:sldId id="493"/>
            <p14:sldId id="470"/>
            <p14:sldId id="472"/>
            <p14:sldId id="498"/>
            <p14:sldId id="473"/>
            <p14:sldId id="499"/>
            <p14:sldId id="487"/>
            <p14:sldId id="501"/>
            <p14:sldId id="500"/>
            <p14:sldId id="483"/>
            <p14:sldId id="484"/>
            <p14:sldId id="485"/>
            <p14:sldId id="486"/>
            <p14:sldId id="460"/>
            <p14:sldId id="502"/>
            <p14:sldId id="271"/>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BC46"/>
    <a:srgbClr val="EF4423"/>
    <a:srgbClr val="457EC1"/>
    <a:srgbClr val="59CC0E"/>
    <a:srgbClr val="0087FF"/>
    <a:srgbClr val="FF3C00"/>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6980" autoAdjust="0"/>
  </p:normalViewPr>
  <p:slideViewPr>
    <p:cSldViewPr snapToGrid="0" snapToObjects="1">
      <p:cViewPr>
        <p:scale>
          <a:sx n="66" d="100"/>
          <a:sy n="66" d="100"/>
        </p:scale>
        <p:origin x="-1764" y="-96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10:32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Windows 8 and Windows Azure apps</a:t>
            </a:r>
          </a:p>
        </p:txBody>
      </p:sp>
      <p:sp>
        <p:nvSpPr>
          <p:cNvPr id="3" name="Subtitle 2"/>
          <p:cNvSpPr>
            <a:spLocks noGrp="1"/>
          </p:cNvSpPr>
          <p:nvPr>
            <p:ph type="subTitle" idx="1"/>
          </p:nvPr>
        </p:nvSpPr>
        <p:spPr/>
        <p:txBody>
          <a:bodyPr/>
          <a:lstStyle/>
          <a:p>
            <a:r>
              <a:rPr lang="en-US" dirty="0" smtClean="0">
                <a:latin typeface="+mj-lt"/>
              </a:rPr>
              <a:t>Steve Marx</a:t>
            </a:r>
          </a:p>
          <a:p>
            <a:r>
              <a:rPr lang="en-US" dirty="0" smtClean="0"/>
              <a:t>Technical Product Manager, Microsoft</a:t>
            </a:r>
          </a:p>
          <a:p>
            <a:r>
              <a:rPr lang="en-US" dirty="0" smtClean="0"/>
              <a:t>blog.smarx.com / @</a:t>
            </a:r>
            <a:r>
              <a:rPr lang="en-US" dirty="0" err="1" smtClean="0"/>
              <a:t>smarx</a:t>
            </a:r>
            <a:endParaRPr lang="en-US" dirty="0"/>
          </a:p>
        </p:txBody>
      </p:sp>
      <p:sp>
        <p:nvSpPr>
          <p:cNvPr id="9" name="Text Placeholder 8"/>
          <p:cNvSpPr>
            <a:spLocks noGrp="1"/>
          </p:cNvSpPr>
          <p:nvPr>
            <p:ph type="body" sz="quarter" idx="10"/>
          </p:nvPr>
        </p:nvSpPr>
        <p:spPr/>
        <p:txBody>
          <a:bodyPr/>
          <a:lstStyle/>
          <a:p>
            <a:r>
              <a:rPr lang="en-US" dirty="0"/>
              <a:t>SAC-872T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Windows Azure lets you manage applications, not virtual machines.</a:t>
            </a:r>
            <a:endParaRPr lang="en-US" dirty="0">
              <a:latin typeface="+mn-lt"/>
            </a:endParaRPr>
          </a:p>
        </p:txBody>
      </p:sp>
    </p:spTree>
    <p:extLst>
      <p:ext uri="{BB962C8B-B14F-4D97-AF65-F5344CB8AC3E}">
        <p14:creationId xmlns:p14="http://schemas.microsoft.com/office/powerpoint/2010/main" val="24864081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002831" cy="1631216"/>
          </a:xfrm>
          <a:prstGeom prst="rect">
            <a:avLst/>
          </a:prstGeom>
          <a:noFill/>
        </p:spPr>
        <p:txBody>
          <a:bodyPr wrap="square" rtlCol="0">
            <a:spAutoFit/>
          </a:bodyPr>
          <a:lstStyle/>
          <a:p>
            <a:r>
              <a:rPr lang="en-US" sz="5000" dirty="0" smtClean="0">
                <a:solidFill>
                  <a:srgbClr val="FFFFFF"/>
                </a:solidFill>
                <a:latin typeface="+mj-lt"/>
              </a:rPr>
              <a:t>Relevant Metro Style App Features</a:t>
            </a:r>
            <a:endParaRPr lang="en-US" sz="5000" dirty="0">
              <a:solidFill>
                <a:srgbClr val="FFFFFF"/>
              </a:solidFill>
              <a:latin typeface="+mj-lt"/>
            </a:endParaRPr>
          </a:p>
        </p:txBody>
      </p:sp>
    </p:spTree>
    <p:extLst>
      <p:ext uri="{BB962C8B-B14F-4D97-AF65-F5344CB8AC3E}">
        <p14:creationId xmlns:p14="http://schemas.microsoft.com/office/powerpoint/2010/main" val="3193200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Networking Options</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err="1" smtClean="0"/>
              <a:t>XMLHttpRequest</a:t>
            </a:r>
            <a:r>
              <a:rPr lang="en-US" dirty="0" smtClean="0"/>
              <a:t> (good old Ajax)</a:t>
            </a:r>
          </a:p>
          <a:p>
            <a:r>
              <a:rPr lang="en-US" dirty="0" err="1"/>
              <a:t>WebSockets</a:t>
            </a:r>
            <a:endParaRPr lang="en-US" dirty="0"/>
          </a:p>
          <a:p>
            <a:r>
              <a:rPr lang="en-US" dirty="0" smtClean="0"/>
              <a:t>Raw TCP/UDP</a:t>
            </a:r>
          </a:p>
        </p:txBody>
      </p:sp>
    </p:spTree>
    <p:extLst>
      <p:ext uri="{BB962C8B-B14F-4D97-AF65-F5344CB8AC3E}">
        <p14:creationId xmlns:p14="http://schemas.microsoft.com/office/powerpoint/2010/main" val="8819245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HTTP Requests</a:t>
            </a:r>
            <a:endParaRPr lang="en-US" dirty="0"/>
          </a:p>
        </p:txBody>
      </p:sp>
      <p:sp>
        <p:nvSpPr>
          <p:cNvPr id="5" name="Text Placeholder 4"/>
          <p:cNvSpPr>
            <a:spLocks noGrp="1"/>
          </p:cNvSpPr>
          <p:nvPr>
            <p:ph type="body" sz="quarter" idx="10"/>
          </p:nvPr>
        </p:nvSpPr>
        <p:spPr>
          <a:xfrm>
            <a:off x="519115" y="1905001"/>
            <a:ext cx="11149012" cy="3176254"/>
          </a:xfrm>
        </p:spPr>
        <p:txBody>
          <a:bodyPr/>
          <a:lstStyle/>
          <a:p>
            <a:r>
              <a:rPr lang="en-US" dirty="0" err="1">
                <a:latin typeface="Consolas"/>
              </a:rPr>
              <a:t>WinJS.Application.onmainwindowactivated</a:t>
            </a:r>
            <a:r>
              <a:rPr lang="en-US" dirty="0">
                <a:latin typeface="Consolas"/>
              </a:rPr>
              <a:t> = </a:t>
            </a:r>
            <a:r>
              <a:rPr lang="en-US" dirty="0">
                <a:solidFill>
                  <a:srgbClr val="0000FF"/>
                </a:solidFill>
                <a:latin typeface="Consolas"/>
              </a:rPr>
              <a:t>function</a:t>
            </a:r>
            <a:r>
              <a:rPr lang="en-US" dirty="0">
                <a:solidFill>
                  <a:prstClr val="black"/>
                </a:solidFill>
                <a:latin typeface="Consolas"/>
              </a:rPr>
              <a:t> (e) {</a:t>
            </a:r>
          </a:p>
          <a:p>
            <a:r>
              <a:rPr lang="en-US" dirty="0">
                <a:solidFill>
                  <a:prstClr val="black"/>
                </a:solidFill>
                <a:latin typeface="Consolas"/>
              </a:rPr>
              <a:t>    </a:t>
            </a:r>
            <a:r>
              <a:rPr lang="en-US" dirty="0" err="1">
                <a:solidFill>
                  <a:prstClr val="black"/>
                </a:solidFill>
                <a:latin typeface="Consolas"/>
              </a:rPr>
              <a:t>WinJS.xhr</a:t>
            </a:r>
            <a:r>
              <a:rPr lang="en-US" dirty="0" smtClean="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url</a:t>
            </a:r>
            <a:r>
              <a:rPr lang="en-US" dirty="0">
                <a:solidFill>
                  <a:prstClr val="black"/>
                </a:solidFill>
                <a:latin typeface="Consolas"/>
              </a:rPr>
              <a:t>: </a:t>
            </a:r>
            <a:r>
              <a:rPr lang="en-US" dirty="0">
                <a:solidFill>
                  <a:srgbClr val="800000"/>
                </a:solidFill>
                <a:latin typeface="Consolas"/>
              </a:rPr>
              <a:t>'http://www.flatterist.com/api/getrandomcompliment'</a:t>
            </a:r>
            <a:endParaRPr lang="en-US" dirty="0" smtClean="0">
              <a:solidFill>
                <a:prstClr val="black"/>
              </a:solidFill>
              <a:latin typeface="Consolas"/>
            </a:endParaRPr>
          </a:p>
          <a:p>
            <a:r>
              <a:rPr lang="en-US" dirty="0">
                <a:solidFill>
                  <a:prstClr val="black"/>
                </a:solidFill>
                <a:latin typeface="Consolas"/>
              </a:rPr>
              <a:t> </a:t>
            </a:r>
            <a:r>
              <a:rPr lang="en-US" dirty="0" smtClean="0">
                <a:solidFill>
                  <a:prstClr val="black"/>
                </a:solidFill>
                <a:latin typeface="Consolas"/>
              </a:rPr>
              <a:t>   }).</a:t>
            </a:r>
            <a:r>
              <a:rPr lang="en-US" dirty="0">
                <a:solidFill>
                  <a:prstClr val="black"/>
                </a:solidFill>
                <a:latin typeface="Consolas"/>
              </a:rPr>
              <a:t>then(</a:t>
            </a:r>
            <a:r>
              <a:rPr lang="en-US" dirty="0">
                <a:solidFill>
                  <a:srgbClr val="0000FF"/>
                </a:solidFill>
                <a:latin typeface="Consolas"/>
              </a:rPr>
              <a:t>function</a:t>
            </a:r>
            <a:r>
              <a:rPr lang="en-US" dirty="0">
                <a:solidFill>
                  <a:prstClr val="black"/>
                </a:solidFill>
                <a:latin typeface="Consolas"/>
              </a:rPr>
              <a:t> (</a:t>
            </a:r>
            <a:r>
              <a:rPr lang="en-US" dirty="0" err="1">
                <a:solidFill>
                  <a:prstClr val="black"/>
                </a:solidFill>
                <a:latin typeface="Consolas"/>
              </a:rPr>
              <a:t>xhr</a:t>
            </a:r>
            <a:r>
              <a:rPr lang="en-US" dirty="0">
                <a:solidFill>
                  <a:prstClr val="black"/>
                </a:solidFill>
                <a:latin typeface="Consolas"/>
              </a:rPr>
              <a:t>) {</a:t>
            </a:r>
          </a:p>
          <a:p>
            <a:r>
              <a:rPr lang="en-US" dirty="0">
                <a:solidFill>
                  <a:prstClr val="black"/>
                </a:solidFill>
                <a:latin typeface="Consolas"/>
              </a:rPr>
              <a:t>        </a:t>
            </a:r>
            <a:r>
              <a:rPr lang="en-US" dirty="0" err="1">
                <a:solidFill>
                  <a:prstClr val="black"/>
                </a:solidFill>
                <a:latin typeface="Consolas"/>
              </a:rPr>
              <a:t>document.getElementById</a:t>
            </a:r>
            <a:r>
              <a:rPr lang="en-US" dirty="0">
                <a:solidFill>
                  <a:prstClr val="black"/>
                </a:solidFill>
                <a:latin typeface="Consolas"/>
              </a:rPr>
              <a:t>(</a:t>
            </a:r>
            <a:r>
              <a:rPr lang="en-US" dirty="0">
                <a:solidFill>
                  <a:srgbClr val="800000"/>
                </a:solidFill>
                <a:latin typeface="Consolas"/>
              </a:rPr>
              <a:t>'text'</a:t>
            </a:r>
            <a:r>
              <a:rPr lang="en-US" dirty="0">
                <a:solidFill>
                  <a:prstClr val="black"/>
                </a:solidFill>
                <a:latin typeface="Consolas"/>
              </a:rPr>
              <a:t>).</a:t>
            </a:r>
            <a:r>
              <a:rPr lang="en-US" dirty="0" err="1">
                <a:solidFill>
                  <a:prstClr val="black"/>
                </a:solidFill>
                <a:latin typeface="Consolas"/>
              </a:rPr>
              <a:t>innerText</a:t>
            </a:r>
            <a:r>
              <a:rPr lang="en-US" dirty="0">
                <a:solidFill>
                  <a:prstClr val="black"/>
                </a:solidFill>
                <a:latin typeface="Consolas"/>
              </a:rPr>
              <a:t> </a:t>
            </a:r>
            <a:r>
              <a:rPr lang="en-US" dirty="0" smtClean="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r>
              <a:rPr lang="en-US" dirty="0" err="1" smtClean="0">
                <a:solidFill>
                  <a:prstClr val="black"/>
                </a:solidFill>
                <a:latin typeface="Consolas"/>
              </a:rPr>
              <a:t>JSON.parse</a:t>
            </a:r>
            <a:r>
              <a:rPr lang="en-US" dirty="0" smtClean="0">
                <a:solidFill>
                  <a:prstClr val="black"/>
                </a:solidFill>
                <a:latin typeface="Consolas"/>
              </a:rPr>
              <a:t>(</a:t>
            </a:r>
            <a:r>
              <a:rPr lang="en-US" dirty="0" err="1" smtClean="0">
                <a:solidFill>
                  <a:prstClr val="black"/>
                </a:solidFill>
                <a:latin typeface="Consolas"/>
              </a:rPr>
              <a:t>xhr.response</a:t>
            </a:r>
            <a:r>
              <a:rPr lang="en-US" dirty="0">
                <a:solidFill>
                  <a:prstClr val="black"/>
                </a:solidFill>
                <a:latin typeface="Consolas"/>
              </a:rPr>
              <a:t>).Text;</a:t>
            </a:r>
          </a:p>
          <a:p>
            <a:r>
              <a:rPr lang="en-US" dirty="0">
                <a:solidFill>
                  <a:prstClr val="black"/>
                </a:solidFill>
                <a:latin typeface="Consolas"/>
              </a:rPr>
              <a:t>    });</a:t>
            </a:r>
          </a:p>
          <a:p>
            <a:r>
              <a:rPr lang="en-US" dirty="0" smtClean="0">
                <a:solidFill>
                  <a:prstClr val="black"/>
                </a:solidFill>
                <a:latin typeface="Consolas"/>
              </a:rPr>
              <a:t>}</a:t>
            </a:r>
            <a:endParaRPr lang="en-US" dirty="0">
              <a:latin typeface="Consolas"/>
            </a:endParaRPr>
          </a:p>
        </p:txBody>
      </p:sp>
    </p:spTree>
    <p:extLst>
      <p:ext uri="{BB962C8B-B14F-4D97-AF65-F5344CB8AC3E}">
        <p14:creationId xmlns:p14="http://schemas.microsoft.com/office/powerpoint/2010/main" val="31095369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Databinding</a:t>
            </a:r>
            <a:endParaRPr lang="en-US" dirty="0"/>
          </a:p>
        </p:txBody>
      </p:sp>
      <p:sp>
        <p:nvSpPr>
          <p:cNvPr id="3" name="Text Placeholder 2"/>
          <p:cNvSpPr>
            <a:spLocks noGrp="1"/>
          </p:cNvSpPr>
          <p:nvPr>
            <p:ph type="body" sz="quarter" idx="10"/>
          </p:nvPr>
        </p:nvSpPr>
        <p:spPr>
          <a:xfrm>
            <a:off x="519114" y="1447800"/>
            <a:ext cx="11149012" cy="984885"/>
          </a:xfrm>
        </p:spPr>
        <p:txBody>
          <a:bodyPr/>
          <a:lstStyle/>
          <a:p>
            <a:r>
              <a:rPr lang="en-US" dirty="0" smtClean="0"/>
              <a:t>HTML-compliant “data-*” attributes</a:t>
            </a:r>
          </a:p>
          <a:p>
            <a:r>
              <a:rPr lang="en-US" dirty="0" err="1" smtClean="0"/>
              <a:t>WinJS.UI</a:t>
            </a:r>
            <a:r>
              <a:rPr lang="en-US" dirty="0" smtClean="0"/>
              <a:t> and </a:t>
            </a:r>
            <a:r>
              <a:rPr lang="en-US" dirty="0" err="1" smtClean="0"/>
              <a:t>WinJS.Binding</a:t>
            </a:r>
            <a:r>
              <a:rPr lang="en-US" dirty="0" smtClean="0"/>
              <a:t> namespaces</a:t>
            </a:r>
          </a:p>
        </p:txBody>
      </p:sp>
    </p:spTree>
    <p:extLst>
      <p:ext uri="{BB962C8B-B14F-4D97-AF65-F5344CB8AC3E}">
        <p14:creationId xmlns:p14="http://schemas.microsoft.com/office/powerpoint/2010/main" val="38422283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Databinding</a:t>
            </a:r>
            <a:endParaRPr lang="en-US" dirty="0"/>
          </a:p>
        </p:txBody>
      </p:sp>
      <p:sp>
        <p:nvSpPr>
          <p:cNvPr id="5" name="Text Placeholder 4"/>
          <p:cNvSpPr>
            <a:spLocks noGrp="1"/>
          </p:cNvSpPr>
          <p:nvPr>
            <p:ph type="body" sz="quarter" idx="10"/>
          </p:nvPr>
        </p:nvSpPr>
        <p:spPr>
          <a:xfrm>
            <a:off x="519115" y="1416255"/>
            <a:ext cx="11149012" cy="4801314"/>
          </a:xfrm>
        </p:spPr>
        <p:txBody>
          <a:bodyPr/>
          <a:lstStyle/>
          <a:p>
            <a:r>
              <a:rPr lang="en-US" dirty="0">
                <a:solidFill>
                  <a:srgbClr val="0000FF"/>
                </a:solidFill>
                <a:latin typeface="Consolas"/>
              </a:rPr>
              <a:t>&lt;</a:t>
            </a:r>
            <a:r>
              <a:rPr lang="en-US" dirty="0">
                <a:solidFill>
                  <a:srgbClr val="800000"/>
                </a:solidFill>
                <a:latin typeface="Consolas"/>
              </a:rPr>
              <a:t>div</a:t>
            </a:r>
            <a:r>
              <a:rPr lang="en-US" dirty="0">
                <a:solidFill>
                  <a:prstClr val="black"/>
                </a:solidFill>
                <a:latin typeface="Consolas"/>
              </a:rPr>
              <a:t> </a:t>
            </a:r>
            <a:r>
              <a:rPr lang="en-US" dirty="0">
                <a:solidFill>
                  <a:srgbClr val="FF0000"/>
                </a:solidFill>
                <a:latin typeface="Consolas"/>
              </a:rPr>
              <a:t>id</a:t>
            </a:r>
            <a:r>
              <a:rPr lang="en-US" dirty="0">
                <a:solidFill>
                  <a:srgbClr val="0000FF"/>
                </a:solidFill>
                <a:latin typeface="Consolas"/>
              </a:rPr>
              <a:t>="messages"&gt;&lt;/</a:t>
            </a:r>
            <a:r>
              <a:rPr lang="en-US" dirty="0">
                <a:solidFill>
                  <a:srgbClr val="800000"/>
                </a:solidFill>
                <a:latin typeface="Consolas"/>
              </a:rPr>
              <a:t>div</a:t>
            </a:r>
            <a:r>
              <a:rPr lang="en-US" dirty="0">
                <a:solidFill>
                  <a:srgbClr val="0000FF"/>
                </a:solidFill>
                <a:latin typeface="Consolas"/>
              </a:rPr>
              <a:t>&gt;</a:t>
            </a:r>
            <a:endParaRPr lang="en-US" dirty="0">
              <a:solidFill>
                <a:prstClr val="black"/>
              </a:solidFill>
              <a:latin typeface="Consolas"/>
            </a:endParaRPr>
          </a:p>
          <a:p>
            <a:endParaRPr lang="en-US" dirty="0">
              <a:solidFill>
                <a:prstClr val="black"/>
              </a:solidFill>
              <a:latin typeface="Consolas"/>
            </a:endParaRPr>
          </a:p>
          <a:p>
            <a:r>
              <a:rPr lang="en-US" dirty="0">
                <a:solidFill>
                  <a:srgbClr val="0000FF"/>
                </a:solidFill>
                <a:latin typeface="Consolas"/>
              </a:rPr>
              <a:t>&lt;</a:t>
            </a:r>
            <a:r>
              <a:rPr lang="en-US" dirty="0">
                <a:solidFill>
                  <a:srgbClr val="800000"/>
                </a:solidFill>
                <a:latin typeface="Consolas"/>
              </a:rPr>
              <a:t>div</a:t>
            </a:r>
            <a:r>
              <a:rPr lang="en-US" dirty="0">
                <a:solidFill>
                  <a:prstClr val="black"/>
                </a:solidFill>
                <a:latin typeface="Consolas"/>
              </a:rPr>
              <a:t> </a:t>
            </a:r>
            <a:r>
              <a:rPr lang="en-US" dirty="0">
                <a:solidFill>
                  <a:srgbClr val="FF0000"/>
                </a:solidFill>
                <a:latin typeface="Consolas"/>
              </a:rPr>
              <a:t>id</a:t>
            </a:r>
            <a:r>
              <a:rPr lang="en-US" dirty="0">
                <a:solidFill>
                  <a:srgbClr val="0000FF"/>
                </a:solidFill>
                <a:latin typeface="Consolas"/>
              </a:rPr>
              <a:t>="template"</a:t>
            </a:r>
            <a:r>
              <a:rPr lang="en-US" dirty="0">
                <a:solidFill>
                  <a:prstClr val="black"/>
                </a:solidFill>
                <a:latin typeface="Consolas"/>
              </a:rPr>
              <a:t> </a:t>
            </a:r>
            <a:r>
              <a:rPr lang="en-US" dirty="0">
                <a:solidFill>
                  <a:srgbClr val="FF0000"/>
                </a:solidFill>
                <a:latin typeface="Consolas"/>
              </a:rPr>
              <a:t>data-win-control</a:t>
            </a:r>
            <a:r>
              <a:rPr lang="en-US" dirty="0">
                <a:solidFill>
                  <a:srgbClr val="0000FF"/>
                </a:solidFill>
                <a:latin typeface="Consolas"/>
              </a:rPr>
              <a:t>="</a:t>
            </a:r>
            <a:r>
              <a:rPr lang="en-US" dirty="0" err="1">
                <a:solidFill>
                  <a:srgbClr val="0000FF"/>
                </a:solidFill>
                <a:latin typeface="Consolas"/>
              </a:rPr>
              <a:t>WinJS.Binding.Template</a:t>
            </a:r>
            <a:r>
              <a:rPr lang="en-US" dirty="0">
                <a:solidFill>
                  <a:srgbClr val="0000FF"/>
                </a:solidFill>
                <a:latin typeface="Consolas"/>
              </a:rPr>
              <a:t>"&gt;</a:t>
            </a:r>
            <a:endParaRPr lang="en-US" dirty="0">
              <a:solidFill>
                <a:prstClr val="black"/>
              </a:solidFill>
              <a:latin typeface="Consolas"/>
            </a:endParaRPr>
          </a:p>
          <a:p>
            <a:r>
              <a:rPr lang="en-US" dirty="0">
                <a:solidFill>
                  <a:prstClr val="black"/>
                </a:solidFill>
                <a:latin typeface="Consolas"/>
              </a:rPr>
              <a:t>    </a:t>
            </a:r>
            <a:r>
              <a:rPr lang="en-US" dirty="0">
                <a:solidFill>
                  <a:srgbClr val="0000FF"/>
                </a:solidFill>
                <a:latin typeface="Consolas"/>
              </a:rPr>
              <a:t>&lt;</a:t>
            </a:r>
            <a:r>
              <a:rPr lang="en-US" dirty="0">
                <a:solidFill>
                  <a:srgbClr val="800000"/>
                </a:solidFill>
                <a:latin typeface="Consolas"/>
              </a:rPr>
              <a:t>h1</a:t>
            </a:r>
            <a:r>
              <a:rPr lang="en-US" dirty="0">
                <a:solidFill>
                  <a:prstClr val="black"/>
                </a:solidFill>
                <a:latin typeface="Consolas"/>
              </a:rPr>
              <a:t> </a:t>
            </a:r>
            <a:r>
              <a:rPr lang="en-US" dirty="0">
                <a:solidFill>
                  <a:srgbClr val="FF0000"/>
                </a:solidFill>
                <a:latin typeface="Consolas"/>
              </a:rPr>
              <a:t>data-win-bind</a:t>
            </a:r>
            <a:r>
              <a:rPr lang="en-US" dirty="0">
                <a:solidFill>
                  <a:srgbClr val="0000FF"/>
                </a:solidFill>
                <a:latin typeface="Consolas"/>
              </a:rPr>
              <a:t>="</a:t>
            </a:r>
            <a:r>
              <a:rPr lang="en-US" dirty="0" err="1">
                <a:solidFill>
                  <a:srgbClr val="0000FF"/>
                </a:solidFill>
                <a:latin typeface="Consolas"/>
              </a:rPr>
              <a:t>innerText</a:t>
            </a:r>
            <a:r>
              <a:rPr lang="en-US" dirty="0">
                <a:solidFill>
                  <a:srgbClr val="0000FF"/>
                </a:solidFill>
                <a:latin typeface="Consolas"/>
              </a:rPr>
              <a:t>: title"&gt;&lt;/</a:t>
            </a:r>
            <a:r>
              <a:rPr lang="en-US" dirty="0">
                <a:solidFill>
                  <a:srgbClr val="800000"/>
                </a:solidFill>
                <a:latin typeface="Consolas"/>
              </a:rPr>
              <a:t>h1</a:t>
            </a:r>
            <a:r>
              <a:rPr lang="en-US" dirty="0">
                <a:solidFill>
                  <a:srgbClr val="0000FF"/>
                </a:solidFill>
                <a:latin typeface="Consolas"/>
              </a:rPr>
              <a:t>&gt;</a:t>
            </a:r>
            <a:endParaRPr lang="en-US" dirty="0">
              <a:solidFill>
                <a:prstClr val="black"/>
              </a:solidFill>
              <a:latin typeface="Consolas"/>
            </a:endParaRPr>
          </a:p>
          <a:p>
            <a:r>
              <a:rPr lang="en-US" dirty="0">
                <a:solidFill>
                  <a:prstClr val="black"/>
                </a:solidFill>
                <a:latin typeface="Consolas"/>
              </a:rPr>
              <a:t>    </a:t>
            </a:r>
            <a:r>
              <a:rPr lang="en-US" dirty="0">
                <a:solidFill>
                  <a:srgbClr val="0000FF"/>
                </a:solidFill>
                <a:latin typeface="Consolas"/>
              </a:rPr>
              <a:t>&lt;</a:t>
            </a:r>
            <a:r>
              <a:rPr lang="en-US" dirty="0">
                <a:solidFill>
                  <a:srgbClr val="800000"/>
                </a:solidFill>
                <a:latin typeface="Consolas"/>
              </a:rPr>
              <a:t>p</a:t>
            </a:r>
            <a:r>
              <a:rPr lang="en-US" dirty="0">
                <a:solidFill>
                  <a:prstClr val="black"/>
                </a:solidFill>
                <a:latin typeface="Consolas"/>
              </a:rPr>
              <a:t> </a:t>
            </a:r>
            <a:r>
              <a:rPr lang="en-US" dirty="0">
                <a:solidFill>
                  <a:srgbClr val="FF0000"/>
                </a:solidFill>
                <a:latin typeface="Consolas"/>
              </a:rPr>
              <a:t>data-win-bind</a:t>
            </a:r>
            <a:r>
              <a:rPr lang="en-US" dirty="0">
                <a:solidFill>
                  <a:srgbClr val="0000FF"/>
                </a:solidFill>
                <a:latin typeface="Consolas"/>
              </a:rPr>
              <a:t>="</a:t>
            </a:r>
            <a:r>
              <a:rPr lang="en-US" dirty="0" err="1">
                <a:solidFill>
                  <a:srgbClr val="0000FF"/>
                </a:solidFill>
                <a:latin typeface="Consolas"/>
              </a:rPr>
              <a:t>innerText</a:t>
            </a:r>
            <a:r>
              <a:rPr lang="en-US" dirty="0">
                <a:solidFill>
                  <a:srgbClr val="0000FF"/>
                </a:solidFill>
                <a:latin typeface="Consolas"/>
              </a:rPr>
              <a:t>: body"&gt;&lt;/</a:t>
            </a:r>
            <a:r>
              <a:rPr lang="en-US" dirty="0">
                <a:solidFill>
                  <a:srgbClr val="800000"/>
                </a:solidFill>
                <a:latin typeface="Consolas"/>
              </a:rPr>
              <a:t>p</a:t>
            </a:r>
            <a:r>
              <a:rPr lang="en-US" dirty="0">
                <a:solidFill>
                  <a:srgbClr val="0000FF"/>
                </a:solidFill>
                <a:latin typeface="Consolas"/>
              </a:rPr>
              <a:t>&gt;</a:t>
            </a:r>
            <a:endParaRPr lang="en-US" dirty="0">
              <a:solidFill>
                <a:prstClr val="black"/>
              </a:solidFill>
              <a:latin typeface="Consolas"/>
            </a:endParaRPr>
          </a:p>
          <a:p>
            <a:r>
              <a:rPr lang="en-US" dirty="0">
                <a:solidFill>
                  <a:srgbClr val="0000FF"/>
                </a:solidFill>
                <a:latin typeface="Consolas"/>
              </a:rPr>
              <a:t>&lt;/</a:t>
            </a:r>
            <a:r>
              <a:rPr lang="en-US" dirty="0">
                <a:solidFill>
                  <a:srgbClr val="800000"/>
                </a:solidFill>
                <a:latin typeface="Consolas"/>
              </a:rPr>
              <a:t>div</a:t>
            </a:r>
            <a:r>
              <a:rPr lang="en-US" dirty="0">
                <a:solidFill>
                  <a:srgbClr val="0000FF"/>
                </a:solidFill>
                <a:latin typeface="Consolas"/>
              </a:rPr>
              <a:t>&gt;</a:t>
            </a:r>
            <a:endParaRPr lang="en-US" dirty="0">
              <a:solidFill>
                <a:prstClr val="black"/>
              </a:solidFill>
              <a:latin typeface="Consolas"/>
            </a:endParaRPr>
          </a:p>
          <a:p>
            <a:endParaRPr lang="en-US" dirty="0" smtClean="0">
              <a:solidFill>
                <a:prstClr val="black"/>
              </a:solidFill>
              <a:latin typeface="Consolas"/>
            </a:endParaRPr>
          </a:p>
          <a:p>
            <a:r>
              <a:rPr lang="en-US" dirty="0" smtClean="0">
                <a:solidFill>
                  <a:prstClr val="black"/>
                </a:solidFill>
                <a:latin typeface="Consolas"/>
              </a:rPr>
              <a:t>…</a:t>
            </a:r>
            <a:endParaRPr lang="en-US" dirty="0">
              <a:solidFill>
                <a:prstClr val="black"/>
              </a:solidFill>
              <a:latin typeface="Consolas"/>
            </a:endParaRPr>
          </a:p>
          <a:p>
            <a:r>
              <a:rPr lang="en-US" dirty="0" err="1">
                <a:solidFill>
                  <a:prstClr val="black"/>
                </a:solidFill>
                <a:latin typeface="Consolas"/>
              </a:rPr>
              <a:t>WinJS.UI.processAll</a:t>
            </a:r>
            <a:r>
              <a:rPr lang="en-US" dirty="0">
                <a:solidFill>
                  <a:prstClr val="black"/>
                </a:solidFill>
                <a:latin typeface="Consolas"/>
              </a:rPr>
              <a:t>();</a:t>
            </a:r>
          </a:p>
          <a:p>
            <a:r>
              <a:rPr lang="en-US" dirty="0" err="1">
                <a:solidFill>
                  <a:prstClr val="black"/>
                </a:solidFill>
                <a:latin typeface="Consolas"/>
              </a:rPr>
              <a:t>WinJS.UI.getControl</a:t>
            </a:r>
            <a:r>
              <a:rPr lang="en-US" dirty="0">
                <a:solidFill>
                  <a:prstClr val="black"/>
                </a:solidFill>
                <a:latin typeface="Consolas"/>
              </a:rPr>
              <a:t>(</a:t>
            </a:r>
            <a:r>
              <a:rPr lang="en-US" dirty="0" err="1">
                <a:solidFill>
                  <a:prstClr val="black"/>
                </a:solidFill>
                <a:latin typeface="Consolas"/>
              </a:rPr>
              <a:t>document.getElementById</a:t>
            </a:r>
            <a:r>
              <a:rPr lang="en-US" dirty="0">
                <a:solidFill>
                  <a:prstClr val="black"/>
                </a:solidFill>
                <a:latin typeface="Consolas"/>
              </a:rPr>
              <a:t>(</a:t>
            </a:r>
            <a:r>
              <a:rPr lang="en-US" dirty="0">
                <a:solidFill>
                  <a:srgbClr val="800000"/>
                </a:solidFill>
                <a:latin typeface="Consolas"/>
              </a:rPr>
              <a:t>"template"</a:t>
            </a:r>
            <a:r>
              <a:rPr lang="en-US" dirty="0">
                <a:solidFill>
                  <a:prstClr val="black"/>
                </a:solidFill>
                <a:latin typeface="Consolas"/>
              </a:rPr>
              <a:t>))</a:t>
            </a:r>
          </a:p>
          <a:p>
            <a:r>
              <a:rPr lang="en-US" dirty="0">
                <a:solidFill>
                  <a:prstClr val="black"/>
                </a:solidFill>
                <a:latin typeface="Consolas"/>
              </a:rPr>
              <a:t>    .render({ title: </a:t>
            </a:r>
            <a:r>
              <a:rPr lang="en-US" dirty="0">
                <a:solidFill>
                  <a:srgbClr val="800000"/>
                </a:solidFill>
                <a:latin typeface="Consolas"/>
              </a:rPr>
              <a:t>"Hello"</a:t>
            </a:r>
            <a:r>
              <a:rPr lang="en-US" dirty="0">
                <a:solidFill>
                  <a:prstClr val="black"/>
                </a:solidFill>
                <a:latin typeface="Consolas"/>
              </a:rPr>
              <a:t>, body: </a:t>
            </a:r>
            <a:r>
              <a:rPr lang="en-US" dirty="0">
                <a:solidFill>
                  <a:srgbClr val="800000"/>
                </a:solidFill>
                <a:latin typeface="Consolas"/>
              </a:rPr>
              <a:t>"Hello, BUILD!"</a:t>
            </a:r>
            <a:r>
              <a:rPr lang="en-US" dirty="0">
                <a:solidFill>
                  <a:prstClr val="black"/>
                </a:solidFill>
                <a:latin typeface="Consolas"/>
              </a:rPr>
              <a:t> })</a:t>
            </a:r>
          </a:p>
          <a:p>
            <a:r>
              <a:rPr lang="en-US" dirty="0">
                <a:solidFill>
                  <a:prstClr val="black"/>
                </a:solidFill>
                <a:latin typeface="Consolas"/>
              </a:rPr>
              <a:t>    .then(</a:t>
            </a:r>
            <a:r>
              <a:rPr lang="en-US" dirty="0">
                <a:solidFill>
                  <a:srgbClr val="0000FF"/>
                </a:solidFill>
                <a:latin typeface="Consolas"/>
              </a:rPr>
              <a:t>function</a:t>
            </a:r>
            <a:r>
              <a:rPr lang="en-US" dirty="0">
                <a:solidFill>
                  <a:prstClr val="black"/>
                </a:solidFill>
                <a:latin typeface="Consolas"/>
              </a:rPr>
              <a:t> (e) { </a:t>
            </a:r>
            <a:r>
              <a:rPr lang="en-US" dirty="0" err="1">
                <a:solidFill>
                  <a:prstClr val="black"/>
                </a:solidFill>
                <a:latin typeface="Consolas"/>
              </a:rPr>
              <a:t>messages.appendChild</a:t>
            </a:r>
            <a:r>
              <a:rPr lang="en-US" dirty="0">
                <a:solidFill>
                  <a:prstClr val="black"/>
                </a:solidFill>
                <a:latin typeface="Consolas"/>
              </a:rPr>
              <a:t>(e); </a:t>
            </a:r>
            <a:r>
              <a:rPr lang="en-US" dirty="0" smtClean="0">
                <a:solidFill>
                  <a:prstClr val="black"/>
                </a:solidFill>
                <a:latin typeface="Consolas"/>
              </a:rPr>
              <a:t>});</a:t>
            </a:r>
            <a:endParaRPr lang="en-US" dirty="0">
              <a:solidFill>
                <a:prstClr val="black"/>
              </a:solidFill>
              <a:latin typeface="Consolas"/>
            </a:endParaRPr>
          </a:p>
        </p:txBody>
      </p:sp>
    </p:spTree>
    <p:extLst>
      <p:ext uri="{BB962C8B-B14F-4D97-AF65-F5344CB8AC3E}">
        <p14:creationId xmlns:p14="http://schemas.microsoft.com/office/powerpoint/2010/main" val="31236711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sp>
        <p:nvSpPr>
          <p:cNvPr id="3" name="Text Placeholder 2"/>
          <p:cNvSpPr>
            <a:spLocks noGrp="1"/>
          </p:cNvSpPr>
          <p:nvPr>
            <p:ph type="body" sz="quarter" idx="10"/>
          </p:nvPr>
        </p:nvSpPr>
        <p:spPr>
          <a:xfrm>
            <a:off x="519114" y="1447800"/>
            <a:ext cx="11149012" cy="2948499"/>
          </a:xfrm>
        </p:spPr>
        <p:txBody>
          <a:bodyPr/>
          <a:lstStyle/>
          <a:p>
            <a:r>
              <a:rPr lang="en-US" dirty="0" smtClean="0"/>
              <a:t>Built-in notification mechanism</a:t>
            </a:r>
          </a:p>
          <a:p>
            <a:r>
              <a:rPr lang="en-US" dirty="0" smtClean="0"/>
              <a:t>Server push to client</a:t>
            </a:r>
          </a:p>
          <a:p>
            <a:pPr lvl="1"/>
            <a:r>
              <a:rPr lang="en-US" dirty="0" smtClean="0"/>
              <a:t>Tile</a:t>
            </a:r>
          </a:p>
          <a:p>
            <a:pPr lvl="1"/>
            <a:r>
              <a:rPr lang="en-US" dirty="0" smtClean="0"/>
              <a:t>Badge</a:t>
            </a:r>
          </a:p>
          <a:p>
            <a:pPr lvl="1"/>
            <a:r>
              <a:rPr lang="en-US" dirty="0" smtClean="0"/>
              <a:t>Toast</a:t>
            </a:r>
          </a:p>
          <a:p>
            <a:r>
              <a:rPr lang="en-US" dirty="0" smtClean="0"/>
              <a:t>Do not require running app</a:t>
            </a:r>
          </a:p>
        </p:txBody>
      </p:sp>
      <p:sp>
        <p:nvSpPr>
          <p:cNvPr id="4" name="Rectangle 3"/>
          <p:cNvSpPr/>
          <p:nvPr/>
        </p:nvSpPr>
        <p:spPr bwMode="auto">
          <a:xfrm>
            <a:off x="7267904" y="6301692"/>
            <a:ext cx="486303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863: Delivering notifications with the Windows Push Notification Service and Windows Azure</a:t>
            </a:r>
            <a:endParaRPr lang="en-US" sz="1600" b="1" dirty="0">
              <a:gradFill>
                <a:gsLst>
                  <a:gs pos="0">
                    <a:schemeClr val="tx1"/>
                  </a:gs>
                  <a:gs pos="100000">
                    <a:schemeClr val="tx1"/>
                  </a:gs>
                </a:gsLst>
                <a:lin ang="5400000" scaled="0"/>
              </a:gradFill>
              <a:latin typeface="+mj-lt"/>
            </a:endParaRPr>
          </a:p>
        </p:txBody>
      </p:sp>
      <p:sp>
        <p:nvSpPr>
          <p:cNvPr id="5" name="Rectangle 4"/>
          <p:cNvSpPr/>
          <p:nvPr/>
        </p:nvSpPr>
        <p:spPr bwMode="auto">
          <a:xfrm>
            <a:off x="6359132" y="6301691"/>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mj-lt"/>
              </a:rPr>
              <a:t>LEARN </a:t>
            </a:r>
          </a:p>
          <a:p>
            <a:pPr algn="ct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4906217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Notifications: Opening a Channel</a:t>
            </a:r>
            <a:endParaRPr lang="en-US" dirty="0"/>
          </a:p>
        </p:txBody>
      </p:sp>
      <p:sp>
        <p:nvSpPr>
          <p:cNvPr id="5" name="Text Placeholder 4"/>
          <p:cNvSpPr>
            <a:spLocks noGrp="1"/>
          </p:cNvSpPr>
          <p:nvPr>
            <p:ph type="body" sz="quarter" idx="10"/>
          </p:nvPr>
        </p:nvSpPr>
        <p:spPr>
          <a:xfrm>
            <a:off x="435082" y="1905001"/>
            <a:ext cx="11318660" cy="3988784"/>
          </a:xfrm>
        </p:spPr>
        <p:txBody>
          <a:bodyPr/>
          <a:lstStyle/>
          <a:p>
            <a:r>
              <a:rPr lang="en-US" dirty="0">
                <a:latin typeface="Consolas"/>
              </a:rPr>
              <a:t>Windows.Networking.PushNotifications.PushNotificationChannelManager</a:t>
            </a:r>
          </a:p>
          <a:p>
            <a:r>
              <a:rPr lang="en-US" dirty="0">
                <a:latin typeface="Consolas"/>
              </a:rPr>
              <a:t>.</a:t>
            </a:r>
            <a:r>
              <a:rPr lang="en-US" dirty="0" err="1">
                <a:latin typeface="Consolas"/>
              </a:rPr>
              <a:t>createPushNotificationChannelForApplicationAsync</a:t>
            </a:r>
            <a:r>
              <a:rPr lang="en-US" dirty="0">
                <a:latin typeface="Consolas"/>
              </a:rPr>
              <a:t>()</a:t>
            </a:r>
          </a:p>
          <a:p>
            <a:r>
              <a:rPr lang="en-US" dirty="0">
                <a:latin typeface="Consolas"/>
              </a:rPr>
              <a:t>.then(</a:t>
            </a:r>
            <a:r>
              <a:rPr lang="en-US" dirty="0">
                <a:solidFill>
                  <a:srgbClr val="0000FF"/>
                </a:solidFill>
                <a:latin typeface="Consolas"/>
              </a:rPr>
              <a:t>function</a:t>
            </a:r>
            <a:r>
              <a:rPr lang="en-US" dirty="0">
                <a:solidFill>
                  <a:prstClr val="black"/>
                </a:solidFill>
                <a:latin typeface="Consolas"/>
              </a:rPr>
              <a:t> (</a:t>
            </a:r>
            <a:r>
              <a:rPr lang="en-US" dirty="0" err="1">
                <a:solidFill>
                  <a:prstClr val="black"/>
                </a:solidFill>
                <a:latin typeface="Consolas"/>
              </a:rPr>
              <a:t>chan</a:t>
            </a:r>
            <a:r>
              <a:rPr lang="en-US" dirty="0">
                <a:solidFill>
                  <a:prstClr val="black"/>
                </a:solidFill>
                <a:latin typeface="Consolas"/>
              </a:rPr>
              <a:t>) {</a:t>
            </a:r>
          </a:p>
          <a:p>
            <a:r>
              <a:rPr lang="en-US" dirty="0" smtClean="0">
                <a:solidFill>
                  <a:prstClr val="black"/>
                </a:solidFill>
                <a:latin typeface="Consolas"/>
              </a:rPr>
              <a:t>  </a:t>
            </a:r>
            <a:r>
              <a:rPr lang="en-US" dirty="0" err="1">
                <a:solidFill>
                  <a:prstClr val="black"/>
                </a:solidFill>
                <a:latin typeface="Consolas"/>
              </a:rPr>
              <a:t>WinJS.xhr</a:t>
            </a:r>
            <a:r>
              <a:rPr lang="en-US" dirty="0">
                <a:solidFill>
                  <a:prstClr val="black"/>
                </a:solidFill>
                <a:latin typeface="Consolas"/>
              </a:rPr>
              <a:t>({</a:t>
            </a:r>
          </a:p>
          <a:p>
            <a:r>
              <a:rPr lang="en-US" dirty="0" smtClean="0">
                <a:solidFill>
                  <a:prstClr val="black"/>
                </a:solidFill>
                <a:latin typeface="Consolas"/>
              </a:rPr>
              <a:t>    </a:t>
            </a:r>
            <a:r>
              <a:rPr lang="en-US" dirty="0">
                <a:solidFill>
                  <a:prstClr val="black"/>
                </a:solidFill>
                <a:latin typeface="Consolas"/>
              </a:rPr>
              <a:t>url: </a:t>
            </a:r>
            <a:r>
              <a:rPr lang="en-US" dirty="0">
                <a:solidFill>
                  <a:srgbClr val="800000"/>
                </a:solidFill>
                <a:latin typeface="Consolas"/>
              </a:rPr>
              <a:t>'http://www.flatterist.com/api/registerchanneluri'</a:t>
            </a:r>
            <a:r>
              <a:rPr lang="en-US" dirty="0">
                <a:solidFill>
                  <a:prstClr val="black"/>
                </a:solidFill>
                <a:latin typeface="Consolas"/>
              </a:rPr>
              <a:t>,</a:t>
            </a:r>
          </a:p>
          <a:p>
            <a:r>
              <a:rPr lang="en-US" dirty="0" smtClean="0">
                <a:solidFill>
                  <a:prstClr val="black"/>
                </a:solidFill>
                <a:latin typeface="Consolas"/>
              </a:rPr>
              <a:t>    </a:t>
            </a:r>
            <a:r>
              <a:rPr lang="en-US" dirty="0">
                <a:solidFill>
                  <a:prstClr val="black"/>
                </a:solidFill>
                <a:latin typeface="Consolas"/>
              </a:rPr>
              <a:t>type: </a:t>
            </a:r>
            <a:r>
              <a:rPr lang="en-US" dirty="0">
                <a:solidFill>
                  <a:srgbClr val="800000"/>
                </a:solidFill>
                <a:latin typeface="Consolas"/>
              </a:rPr>
              <a:t>'POST'</a:t>
            </a:r>
            <a:r>
              <a:rPr lang="en-US" dirty="0">
                <a:solidFill>
                  <a:prstClr val="black"/>
                </a:solidFill>
                <a:latin typeface="Consolas"/>
              </a:rPr>
              <a:t>,</a:t>
            </a:r>
          </a:p>
          <a:p>
            <a:r>
              <a:rPr lang="en-US" dirty="0" smtClean="0">
                <a:solidFill>
                  <a:prstClr val="black"/>
                </a:solidFill>
                <a:latin typeface="Consolas"/>
              </a:rPr>
              <a:t>    </a:t>
            </a:r>
            <a:r>
              <a:rPr lang="en-US" dirty="0">
                <a:solidFill>
                  <a:prstClr val="black"/>
                </a:solidFill>
                <a:latin typeface="Consolas"/>
              </a:rPr>
              <a:t>headers: </a:t>
            </a:r>
            <a:r>
              <a:rPr lang="en-US" dirty="0" smtClean="0">
                <a:solidFill>
                  <a:prstClr val="black"/>
                </a:solidFill>
                <a:latin typeface="Consolas"/>
              </a:rPr>
              <a:t>{</a:t>
            </a:r>
            <a:r>
              <a:rPr lang="en-US" dirty="0" smtClean="0">
                <a:solidFill>
                  <a:srgbClr val="800000"/>
                </a:solidFill>
                <a:latin typeface="Consolas"/>
              </a:rPr>
              <a:t>'Content-Type</a:t>
            </a:r>
            <a:r>
              <a:rPr lang="en-US" dirty="0">
                <a:solidFill>
                  <a:srgbClr val="800000"/>
                </a:solidFill>
                <a:latin typeface="Consolas"/>
              </a:rPr>
              <a:t>'</a:t>
            </a:r>
            <a:r>
              <a:rPr lang="en-US" dirty="0">
                <a:solidFill>
                  <a:prstClr val="black"/>
                </a:solidFill>
                <a:latin typeface="Consolas"/>
              </a:rPr>
              <a:t>: </a:t>
            </a:r>
            <a:r>
              <a:rPr lang="en-US" dirty="0">
                <a:solidFill>
                  <a:srgbClr val="800000"/>
                </a:solidFill>
                <a:latin typeface="Consolas"/>
              </a:rPr>
              <a:t>'application/x-www-form-</a:t>
            </a:r>
            <a:r>
              <a:rPr lang="en-US" dirty="0" err="1">
                <a:solidFill>
                  <a:srgbClr val="800000"/>
                </a:solidFill>
                <a:latin typeface="Consolas"/>
              </a:rPr>
              <a:t>urlencoded</a:t>
            </a:r>
            <a:r>
              <a:rPr lang="en-US" dirty="0" smtClean="0">
                <a:solidFill>
                  <a:srgbClr val="800000"/>
                </a:solidFill>
                <a:latin typeface="Consolas"/>
              </a:rPr>
              <a:t>'</a:t>
            </a:r>
            <a:r>
              <a:rPr lang="en-US" dirty="0" smtClean="0">
                <a:solidFill>
                  <a:prstClr val="black"/>
                </a:solidFill>
                <a:latin typeface="Consolas"/>
              </a:rPr>
              <a:t>},</a:t>
            </a:r>
            <a:endParaRPr lang="en-US" dirty="0">
              <a:solidFill>
                <a:prstClr val="black"/>
              </a:solidFill>
              <a:latin typeface="Consolas"/>
            </a:endParaRPr>
          </a:p>
          <a:p>
            <a:r>
              <a:rPr lang="en-US" dirty="0" smtClean="0">
                <a:solidFill>
                  <a:prstClr val="black"/>
                </a:solidFill>
                <a:latin typeface="Consolas"/>
              </a:rPr>
              <a:t>    </a:t>
            </a:r>
            <a:r>
              <a:rPr lang="en-US" dirty="0">
                <a:solidFill>
                  <a:prstClr val="black"/>
                </a:solidFill>
                <a:latin typeface="Consolas"/>
              </a:rPr>
              <a:t>data: </a:t>
            </a:r>
            <a:r>
              <a:rPr lang="en-US" dirty="0">
                <a:solidFill>
                  <a:srgbClr val="800000"/>
                </a:solidFill>
                <a:latin typeface="Consolas"/>
              </a:rPr>
              <a:t>"id=user1&amp;uri="</a:t>
            </a:r>
            <a:r>
              <a:rPr lang="en-US" dirty="0">
                <a:solidFill>
                  <a:prstClr val="black"/>
                </a:solidFill>
                <a:latin typeface="Consolas"/>
              </a:rPr>
              <a:t> + escape(</a:t>
            </a:r>
            <a:r>
              <a:rPr lang="en-US" dirty="0" err="1">
                <a:solidFill>
                  <a:prstClr val="black"/>
                </a:solidFill>
                <a:latin typeface="Consolas"/>
              </a:rPr>
              <a:t>chan.uri</a:t>
            </a:r>
            <a:r>
              <a:rPr lang="en-US" dirty="0">
                <a:solidFill>
                  <a:prstClr val="black"/>
                </a:solidFill>
                <a:latin typeface="Consolas"/>
              </a:rPr>
              <a:t>)</a:t>
            </a:r>
          </a:p>
          <a:p>
            <a:r>
              <a:rPr lang="en-US" dirty="0" smtClean="0">
                <a:solidFill>
                  <a:prstClr val="black"/>
                </a:solidFill>
                <a:latin typeface="Consolas"/>
              </a:rPr>
              <a:t>  });</a:t>
            </a:r>
            <a:endParaRPr lang="en-US" dirty="0">
              <a:solidFill>
                <a:prstClr val="black"/>
              </a:solidFill>
              <a:latin typeface="Consolas"/>
            </a:endParaRPr>
          </a:p>
          <a:p>
            <a:r>
              <a:rPr lang="en-US" dirty="0">
                <a:solidFill>
                  <a:prstClr val="black"/>
                </a:solidFill>
                <a:latin typeface="Consolas"/>
              </a:rPr>
              <a:t>});</a:t>
            </a:r>
          </a:p>
        </p:txBody>
      </p:sp>
    </p:spTree>
    <p:extLst>
      <p:ext uri="{BB962C8B-B14F-4D97-AF65-F5344CB8AC3E}">
        <p14:creationId xmlns:p14="http://schemas.microsoft.com/office/powerpoint/2010/main" val="12674807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1"/>
            <a:ext cx="11149013" cy="1218795"/>
          </a:xfrm>
        </p:spPr>
        <p:txBody>
          <a:bodyPr/>
          <a:lstStyle/>
          <a:p>
            <a:r>
              <a:rPr lang="en-US" dirty="0" smtClean="0"/>
              <a:t>Notifications with the Windows Azure Toolkit for Windows 8</a:t>
            </a:r>
            <a:endParaRPr lang="en-US" dirty="0"/>
          </a:p>
        </p:txBody>
      </p:sp>
      <p:sp>
        <p:nvSpPr>
          <p:cNvPr id="5" name="Text Placeholder 4"/>
          <p:cNvSpPr>
            <a:spLocks noGrp="1"/>
          </p:cNvSpPr>
          <p:nvPr>
            <p:ph type="body" sz="quarter" idx="10"/>
          </p:nvPr>
        </p:nvSpPr>
        <p:spPr>
          <a:xfrm>
            <a:off x="519115" y="1905001"/>
            <a:ext cx="11149012" cy="3102388"/>
          </a:xfrm>
        </p:spPr>
        <p:txBody>
          <a:bodyPr/>
          <a:lstStyle/>
          <a:p>
            <a:r>
              <a:rPr lang="en-US" dirty="0" err="1">
                <a:solidFill>
                  <a:srgbClr val="0000FF"/>
                </a:solidFill>
                <a:latin typeface="Consolas"/>
              </a:rPr>
              <a:t>var</a:t>
            </a:r>
            <a:r>
              <a:rPr lang="en-US" dirty="0">
                <a:solidFill>
                  <a:prstClr val="black"/>
                </a:solidFill>
                <a:latin typeface="Consolas"/>
              </a:rPr>
              <a:t> result = </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ToastNotification</a:t>
            </a:r>
            <a:r>
              <a:rPr lang="en-US" dirty="0">
                <a:solidFill>
                  <a:prstClr val="black"/>
                </a:solidFill>
                <a:latin typeface="Consolas"/>
              </a:rPr>
              <a:t>(</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WNSAccessTokenProvider</a:t>
            </a:r>
            <a:r>
              <a:rPr lang="en-US" dirty="0">
                <a:solidFill>
                  <a:prstClr val="black"/>
                </a:solidFill>
                <a:latin typeface="Consolas"/>
              </a:rPr>
              <a:t>(</a:t>
            </a:r>
            <a:r>
              <a:rPr lang="en-US" dirty="0" err="1">
                <a:solidFill>
                  <a:prstClr val="black"/>
                </a:solidFill>
                <a:latin typeface="Consolas"/>
              </a:rPr>
              <a:t>clientID</a:t>
            </a:r>
            <a:r>
              <a:rPr lang="en-US" dirty="0">
                <a:solidFill>
                  <a:prstClr val="black"/>
                </a:solidFill>
                <a:latin typeface="Consolas"/>
              </a:rPr>
              <a:t>, </a:t>
            </a:r>
            <a:r>
              <a:rPr lang="en-US" dirty="0" err="1">
                <a:solidFill>
                  <a:prstClr val="black"/>
                </a:solidFill>
                <a:latin typeface="Consolas"/>
              </a:rPr>
              <a:t>clientSecret</a:t>
            </a:r>
            <a:r>
              <a:rPr lang="en-US" dirty="0">
                <a:solidFill>
                  <a:prstClr val="black"/>
                </a:solidFill>
                <a:latin typeface="Consolas"/>
              </a:rPr>
              <a:t>))</a:t>
            </a:r>
          </a:p>
          <a:p>
            <a:r>
              <a:rPr lang="en-US" dirty="0">
                <a:solidFill>
                  <a:prstClr val="black"/>
                </a:solidFill>
                <a:latin typeface="Consolas"/>
              </a:rPr>
              <a:t>{</a:t>
            </a:r>
          </a:p>
          <a:p>
            <a:r>
              <a:rPr lang="en-US" dirty="0">
                <a:solidFill>
                  <a:prstClr val="black"/>
                </a:solidFill>
                <a:latin typeface="Consolas"/>
              </a:rPr>
              <a:t>    Text = </a:t>
            </a:r>
            <a:r>
              <a:rPr lang="en-US" dirty="0">
                <a:solidFill>
                  <a:srgbClr val="0000FF"/>
                </a:solidFill>
                <a:latin typeface="Consolas"/>
              </a:rPr>
              <a:t>new</a:t>
            </a:r>
            <a:r>
              <a:rPr lang="en-US" dirty="0">
                <a:solidFill>
                  <a:prstClr val="black"/>
                </a:solidFill>
                <a:latin typeface="Consolas"/>
              </a:rPr>
              <a:t> </a:t>
            </a:r>
            <a:r>
              <a:rPr lang="en-US" dirty="0">
                <a:solidFill>
                  <a:srgbClr val="2B91AF"/>
                </a:solidFill>
                <a:latin typeface="Consolas"/>
              </a:rPr>
              <a:t>List</a:t>
            </a:r>
            <a:r>
              <a:rPr lang="en-US" dirty="0">
                <a:solidFill>
                  <a:prstClr val="black"/>
                </a:solidFill>
                <a:latin typeface="Consolas"/>
              </a:rPr>
              <a:t>&lt;</a:t>
            </a:r>
            <a:r>
              <a:rPr lang="en-US" dirty="0">
                <a:solidFill>
                  <a:srgbClr val="0000FF"/>
                </a:solidFill>
                <a:latin typeface="Consolas"/>
              </a:rPr>
              <a:t>string</a:t>
            </a:r>
            <a:r>
              <a:rPr lang="en-US" dirty="0">
                <a:solidFill>
                  <a:prstClr val="black"/>
                </a:solidFill>
                <a:latin typeface="Consolas"/>
              </a:rPr>
              <a:t>&gt; { text },</a:t>
            </a:r>
          </a:p>
          <a:p>
            <a:r>
              <a:rPr lang="en-US" dirty="0">
                <a:solidFill>
                  <a:prstClr val="black"/>
                </a:solidFill>
                <a:latin typeface="Consolas"/>
              </a:rPr>
              <a:t>    </a:t>
            </a:r>
            <a:r>
              <a:rPr lang="en-US" dirty="0" err="1">
                <a:solidFill>
                  <a:prstClr val="black"/>
                </a:solidFill>
                <a:latin typeface="Consolas"/>
              </a:rPr>
              <a:t>ToastType</a:t>
            </a:r>
            <a:r>
              <a:rPr lang="en-US" dirty="0">
                <a:solidFill>
                  <a:prstClr val="black"/>
                </a:solidFill>
                <a:latin typeface="Consolas"/>
              </a:rPr>
              <a:t> = </a:t>
            </a:r>
            <a:r>
              <a:rPr lang="en-US" dirty="0">
                <a:solidFill>
                  <a:srgbClr val="2B91AF"/>
                </a:solidFill>
                <a:latin typeface="Consolas"/>
              </a:rPr>
              <a:t>ToastType</a:t>
            </a:r>
            <a:r>
              <a:rPr lang="en-US" dirty="0">
                <a:solidFill>
                  <a:prstClr val="black"/>
                </a:solidFill>
                <a:latin typeface="Consolas"/>
              </a:rPr>
              <a:t>.ToastText01,</a:t>
            </a:r>
          </a:p>
          <a:p>
            <a:r>
              <a:rPr lang="en-US" dirty="0">
                <a:solidFill>
                  <a:prstClr val="black"/>
                </a:solidFill>
                <a:latin typeface="Consolas"/>
              </a:rPr>
              <a:t>    Priority = </a:t>
            </a:r>
            <a:r>
              <a:rPr lang="en-US" dirty="0" err="1">
                <a:solidFill>
                  <a:srgbClr val="2B91AF"/>
                </a:solidFill>
                <a:latin typeface="Consolas"/>
              </a:rPr>
              <a:t>NotificationPriority</a:t>
            </a:r>
            <a:r>
              <a:rPr lang="en-US" dirty="0" err="1">
                <a:solidFill>
                  <a:prstClr val="black"/>
                </a:solidFill>
                <a:latin typeface="Consolas"/>
              </a:rPr>
              <a:t>.Normal</a:t>
            </a:r>
            <a:endParaRPr lang="en-US" dirty="0">
              <a:solidFill>
                <a:prstClr val="black"/>
              </a:solidFill>
              <a:latin typeface="Consolas"/>
            </a:endParaRPr>
          </a:p>
          <a:p>
            <a:r>
              <a:rPr lang="en-US" dirty="0">
                <a:solidFill>
                  <a:prstClr val="black"/>
                </a:solidFill>
                <a:latin typeface="Consolas"/>
              </a:rPr>
              <a:t>}.Send(</a:t>
            </a:r>
            <a:r>
              <a:rPr lang="en-US" dirty="0" err="1">
                <a:solidFill>
                  <a:prstClr val="black"/>
                </a:solidFill>
                <a:latin typeface="Consolas"/>
              </a:rPr>
              <a:t>channelUri</a:t>
            </a:r>
            <a:r>
              <a:rPr lang="en-US" dirty="0">
                <a:solidFill>
                  <a:prstClr val="black"/>
                </a:solidFill>
                <a:latin typeface="Consolas"/>
              </a:rPr>
              <a:t>);</a:t>
            </a:r>
          </a:p>
          <a:p>
            <a:r>
              <a:rPr lang="en-US" dirty="0" err="1">
                <a:solidFill>
                  <a:srgbClr val="2B91AF"/>
                </a:solidFill>
                <a:latin typeface="Consolas"/>
              </a:rPr>
              <a:t>Console</a:t>
            </a:r>
            <a:r>
              <a:rPr lang="en-US" dirty="0" err="1">
                <a:solidFill>
                  <a:prstClr val="black"/>
                </a:solidFill>
                <a:latin typeface="Consolas"/>
              </a:rPr>
              <a:t>.WriteLine</a:t>
            </a:r>
            <a:r>
              <a:rPr lang="en-US" dirty="0">
                <a:solidFill>
                  <a:prstClr val="black"/>
                </a:solidFill>
                <a:latin typeface="Consolas"/>
              </a:rPr>
              <a:t>(</a:t>
            </a:r>
            <a:r>
              <a:rPr lang="en-US" dirty="0" err="1">
                <a:solidFill>
                  <a:prstClr val="black"/>
                </a:solidFill>
                <a:latin typeface="Consolas"/>
              </a:rPr>
              <a:t>result.StatusCode</a:t>
            </a:r>
            <a:r>
              <a:rPr lang="en-US" dirty="0" smtClean="0">
                <a:solidFill>
                  <a:prstClr val="black"/>
                </a:solidFill>
                <a:latin typeface="Consolas"/>
              </a:rPr>
              <a:t>);</a:t>
            </a:r>
            <a:endParaRPr lang="en-US" dirty="0">
              <a:solidFill>
                <a:prstClr val="black"/>
              </a:solidFill>
              <a:latin typeface="Consolas"/>
            </a:endParaRPr>
          </a:p>
        </p:txBody>
      </p:sp>
    </p:spTree>
    <p:extLst>
      <p:ext uri="{BB962C8B-B14F-4D97-AF65-F5344CB8AC3E}">
        <p14:creationId xmlns:p14="http://schemas.microsoft.com/office/powerpoint/2010/main" val="28899798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002831" cy="1631216"/>
          </a:xfrm>
          <a:prstGeom prst="rect">
            <a:avLst/>
          </a:prstGeom>
          <a:noFill/>
        </p:spPr>
        <p:txBody>
          <a:bodyPr wrap="square" rtlCol="0">
            <a:spAutoFit/>
          </a:bodyPr>
          <a:lstStyle/>
          <a:p>
            <a:r>
              <a:rPr lang="en-US" sz="5000" dirty="0" smtClean="0">
                <a:solidFill>
                  <a:srgbClr val="FFFFFF"/>
                </a:solidFill>
                <a:latin typeface="+mj-lt"/>
              </a:rPr>
              <a:t>Windows 8 + Windows Azure Patterns</a:t>
            </a:r>
            <a:endParaRPr lang="en-US" sz="5000" dirty="0">
              <a:solidFill>
                <a:srgbClr val="FFFFFF"/>
              </a:solidFill>
              <a:latin typeface="+mj-lt"/>
            </a:endParaRPr>
          </a:p>
        </p:txBody>
      </p:sp>
    </p:spTree>
    <p:extLst>
      <p:ext uri="{BB962C8B-B14F-4D97-AF65-F5344CB8AC3E}">
        <p14:creationId xmlns:p14="http://schemas.microsoft.com/office/powerpoint/2010/main" val="979438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smtClean="0"/>
              <a:t>You’re comfortable building web apps</a:t>
            </a:r>
          </a:p>
          <a:p>
            <a:r>
              <a:rPr lang="en-US" dirty="0" smtClean="0"/>
              <a:t>You’re new to building Windows 8 apps</a:t>
            </a:r>
          </a:p>
          <a:p>
            <a:r>
              <a:rPr lang="en-US" dirty="0" smtClean="0"/>
              <a:t>You’re relatively new to building Windows Azure apps</a:t>
            </a:r>
          </a:p>
        </p:txBody>
      </p:sp>
    </p:spTree>
    <p:extLst>
      <p:ext uri="{BB962C8B-B14F-4D97-AF65-F5344CB8AC3E}">
        <p14:creationId xmlns:p14="http://schemas.microsoft.com/office/powerpoint/2010/main" val="23781036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 Client, Thick Cloud</a:t>
            </a:r>
            <a:endParaRPr lang="en-US" dirty="0"/>
          </a:p>
        </p:txBody>
      </p:sp>
      <p:sp>
        <p:nvSpPr>
          <p:cNvPr id="5" name="Text Placeholder 4"/>
          <p:cNvSpPr>
            <a:spLocks noGrp="1"/>
          </p:cNvSpPr>
          <p:nvPr>
            <p:ph type="body" sz="quarter" idx="10"/>
          </p:nvPr>
        </p:nvSpPr>
        <p:spPr>
          <a:xfrm>
            <a:off x="519114" y="1447800"/>
            <a:ext cx="11149012" cy="4573560"/>
          </a:xfrm>
        </p:spPr>
        <p:txBody>
          <a:bodyPr/>
          <a:lstStyle/>
          <a:p>
            <a:r>
              <a:rPr lang="en-US" dirty="0" smtClean="0"/>
              <a:t>Example: weather app</a:t>
            </a:r>
          </a:p>
          <a:p>
            <a:r>
              <a:rPr lang="en-US" dirty="0" smtClean="0"/>
              <a:t>Data, business logic in the cloud</a:t>
            </a:r>
          </a:p>
          <a:p>
            <a:r>
              <a:rPr lang="en-US" dirty="0" smtClean="0"/>
              <a:t>Rich UI on the client</a:t>
            </a:r>
          </a:p>
          <a:p>
            <a:r>
              <a:rPr lang="en-US" dirty="0" smtClean="0"/>
              <a:t>(alternate interfaces via web, other devices)</a:t>
            </a:r>
          </a:p>
          <a:p>
            <a:endParaRPr lang="en-US" dirty="0"/>
          </a:p>
          <a:p>
            <a:r>
              <a:rPr lang="en-US" dirty="0" smtClean="0"/>
              <a:t>Requires:</a:t>
            </a:r>
          </a:p>
          <a:p>
            <a:pPr lvl="1"/>
            <a:r>
              <a:rPr lang="en-US" dirty="0" smtClean="0"/>
              <a:t>Cloud storage (blobs, tables, SQL Azure)</a:t>
            </a:r>
          </a:p>
          <a:p>
            <a:pPr lvl="1"/>
            <a:r>
              <a:rPr lang="en-US" dirty="0" smtClean="0"/>
              <a:t>Request/response communication (XHR)</a:t>
            </a:r>
          </a:p>
          <a:p>
            <a:pPr lvl="1"/>
            <a:r>
              <a:rPr lang="en-US" dirty="0" smtClean="0"/>
              <a:t>Local </a:t>
            </a:r>
            <a:r>
              <a:rPr lang="en-US" dirty="0" err="1" smtClean="0"/>
              <a:t>databinding</a:t>
            </a:r>
            <a:endParaRPr lang="en-US" dirty="0" smtClean="0"/>
          </a:p>
        </p:txBody>
      </p:sp>
      <p:sp>
        <p:nvSpPr>
          <p:cNvPr id="8" name="Rectangle 7"/>
          <p:cNvSpPr/>
          <p:nvPr/>
        </p:nvSpPr>
        <p:spPr bwMode="auto">
          <a:xfrm>
            <a:off x="7267904" y="6301692"/>
            <a:ext cx="486303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868: Building device and cloud apps</a:t>
            </a:r>
            <a:endParaRPr lang="en-US" sz="1600" b="1" dirty="0">
              <a:gradFill>
                <a:gsLst>
                  <a:gs pos="0">
                    <a:schemeClr val="tx1"/>
                  </a:gs>
                  <a:gs pos="100000">
                    <a:schemeClr val="tx1"/>
                  </a:gs>
                </a:gsLst>
                <a:lin ang="5400000" scaled="0"/>
              </a:gradFill>
              <a:latin typeface="+mj-lt"/>
            </a:endParaRPr>
          </a:p>
        </p:txBody>
      </p:sp>
      <p:sp>
        <p:nvSpPr>
          <p:cNvPr id="9" name="Rectangle 8"/>
          <p:cNvSpPr/>
          <p:nvPr/>
        </p:nvSpPr>
        <p:spPr bwMode="auto">
          <a:xfrm>
            <a:off x="6359132" y="6301691"/>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mj-lt"/>
              </a:rPr>
              <a:t>LEARN </a:t>
            </a:r>
          </a:p>
          <a:p>
            <a:pPr algn="ct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10" name="Rectangle 9"/>
          <p:cNvSpPr/>
          <p:nvPr/>
        </p:nvSpPr>
        <p:spPr bwMode="auto">
          <a:xfrm>
            <a:off x="7267904" y="5644568"/>
            <a:ext cx="486303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861: Using cloud storage from Windows apps</a:t>
            </a:r>
            <a:endParaRPr lang="en-US" sz="1600" b="1" dirty="0">
              <a:gradFill>
                <a:gsLst>
                  <a:gs pos="0">
                    <a:schemeClr val="tx1"/>
                  </a:gs>
                  <a:gs pos="100000">
                    <a:schemeClr val="tx1"/>
                  </a:gs>
                </a:gsLst>
                <a:lin ang="5400000" scaled="0"/>
              </a:gradFill>
              <a:latin typeface="+mj-lt"/>
            </a:endParaRPr>
          </a:p>
        </p:txBody>
      </p:sp>
      <p:sp>
        <p:nvSpPr>
          <p:cNvPr id="11" name="Rectangle 10"/>
          <p:cNvSpPr/>
          <p:nvPr/>
        </p:nvSpPr>
        <p:spPr bwMode="auto">
          <a:xfrm>
            <a:off x="6359132" y="564456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mj-lt"/>
              </a:rPr>
              <a:t>LEARN </a:t>
            </a:r>
          </a:p>
          <a:p>
            <a:pPr algn="ct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5469307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Interaction</a:t>
            </a:r>
            <a:endParaRPr lang="en-US" dirty="0"/>
          </a:p>
        </p:txBody>
      </p:sp>
      <p:sp>
        <p:nvSpPr>
          <p:cNvPr id="3" name="Text Placeholder 2"/>
          <p:cNvSpPr>
            <a:spLocks noGrp="1"/>
          </p:cNvSpPr>
          <p:nvPr>
            <p:ph type="body" sz="quarter" idx="10"/>
          </p:nvPr>
        </p:nvSpPr>
        <p:spPr>
          <a:xfrm>
            <a:off x="519114" y="1447800"/>
            <a:ext cx="11149012" cy="4099584"/>
          </a:xfrm>
        </p:spPr>
        <p:txBody>
          <a:bodyPr/>
          <a:lstStyle/>
          <a:p>
            <a:r>
              <a:rPr lang="en-US" dirty="0" smtClean="0"/>
              <a:t>Example: social game</a:t>
            </a:r>
          </a:p>
          <a:p>
            <a:r>
              <a:rPr lang="en-US" dirty="0" smtClean="0"/>
              <a:t>Log-in to server</a:t>
            </a:r>
          </a:p>
          <a:p>
            <a:r>
              <a:rPr lang="en-US" dirty="0" smtClean="0"/>
              <a:t>Interactive client UI</a:t>
            </a:r>
          </a:p>
          <a:p>
            <a:r>
              <a:rPr lang="en-US" dirty="0" smtClean="0"/>
              <a:t>Real-time updates between players</a:t>
            </a:r>
          </a:p>
          <a:p>
            <a:endParaRPr lang="en-US" dirty="0"/>
          </a:p>
          <a:p>
            <a:r>
              <a:rPr lang="en-US" dirty="0" smtClean="0"/>
              <a:t>Requires:</a:t>
            </a:r>
          </a:p>
          <a:p>
            <a:pPr lvl="1"/>
            <a:r>
              <a:rPr lang="en-US" dirty="0" smtClean="0"/>
              <a:t>Identity</a:t>
            </a:r>
          </a:p>
          <a:p>
            <a:pPr lvl="1"/>
            <a:r>
              <a:rPr lang="en-US" dirty="0" smtClean="0"/>
              <a:t>Real-time communication (</a:t>
            </a:r>
            <a:r>
              <a:rPr lang="en-US" dirty="0" err="1" smtClean="0"/>
              <a:t>WebSockets</a:t>
            </a:r>
            <a:r>
              <a:rPr lang="en-US" dirty="0" smtClean="0"/>
              <a:t>)</a:t>
            </a:r>
          </a:p>
        </p:txBody>
      </p:sp>
      <p:sp>
        <p:nvSpPr>
          <p:cNvPr id="8" name="Rectangle 7"/>
          <p:cNvSpPr/>
          <p:nvPr/>
        </p:nvSpPr>
        <p:spPr bwMode="auto">
          <a:xfrm>
            <a:off x="7267904" y="6301692"/>
            <a:ext cx="486303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858: Identity and access management for Windows Azure apps</a:t>
            </a:r>
            <a:endParaRPr lang="en-US" sz="1600" b="1" dirty="0">
              <a:gradFill>
                <a:gsLst>
                  <a:gs pos="0">
                    <a:schemeClr val="tx1"/>
                  </a:gs>
                  <a:gs pos="100000">
                    <a:schemeClr val="tx1"/>
                  </a:gs>
                </a:gsLst>
                <a:lin ang="5400000" scaled="0"/>
              </a:gradFill>
              <a:latin typeface="+mj-lt"/>
            </a:endParaRPr>
          </a:p>
        </p:txBody>
      </p:sp>
      <p:sp>
        <p:nvSpPr>
          <p:cNvPr id="9" name="Rectangle 8"/>
          <p:cNvSpPr/>
          <p:nvPr/>
        </p:nvSpPr>
        <p:spPr bwMode="auto">
          <a:xfrm>
            <a:off x="6359132" y="6301691"/>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mj-lt"/>
              </a:rPr>
              <a:t>LEARN </a:t>
            </a:r>
          </a:p>
          <a:p>
            <a:pPr algn="ct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10" name="Rectangle 9"/>
          <p:cNvSpPr/>
          <p:nvPr/>
        </p:nvSpPr>
        <p:spPr bwMode="auto">
          <a:xfrm>
            <a:off x="7267904" y="5641980"/>
            <a:ext cx="486303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871: Building social games for Windows 8 with Windows Azure</a:t>
            </a:r>
            <a:endParaRPr lang="en-US" sz="1600" b="1" dirty="0">
              <a:gradFill>
                <a:gsLst>
                  <a:gs pos="0">
                    <a:schemeClr val="tx1"/>
                  </a:gs>
                  <a:gs pos="100000">
                    <a:schemeClr val="tx1"/>
                  </a:gs>
                </a:gsLst>
                <a:lin ang="5400000" scaled="0"/>
              </a:gradFill>
              <a:latin typeface="+mj-lt"/>
            </a:endParaRPr>
          </a:p>
        </p:txBody>
      </p:sp>
      <p:sp>
        <p:nvSpPr>
          <p:cNvPr id="11" name="Rectangle 10"/>
          <p:cNvSpPr/>
          <p:nvPr/>
        </p:nvSpPr>
        <p:spPr bwMode="auto">
          <a:xfrm>
            <a:off x="6359132" y="5641979"/>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mj-lt"/>
              </a:rPr>
              <a:t>LEARN </a:t>
            </a:r>
          </a:p>
          <a:p>
            <a:pPr algn="ct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2830638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Subscription/Syndication</a:t>
            </a:r>
            <a:endParaRPr lang="en-US" dirty="0"/>
          </a:p>
        </p:txBody>
      </p:sp>
      <p:sp>
        <p:nvSpPr>
          <p:cNvPr id="3" name="Text Placeholder 2"/>
          <p:cNvSpPr>
            <a:spLocks noGrp="1"/>
          </p:cNvSpPr>
          <p:nvPr>
            <p:ph type="body" sz="quarter" idx="10"/>
          </p:nvPr>
        </p:nvSpPr>
        <p:spPr>
          <a:xfrm>
            <a:off x="519114" y="1447800"/>
            <a:ext cx="11149012" cy="4099584"/>
          </a:xfrm>
        </p:spPr>
        <p:txBody>
          <a:bodyPr/>
          <a:lstStyle/>
          <a:p>
            <a:r>
              <a:rPr lang="en-US" dirty="0" smtClean="0"/>
              <a:t>Example: RSS </a:t>
            </a:r>
            <a:r>
              <a:rPr lang="en-US" dirty="0"/>
              <a:t>reader</a:t>
            </a:r>
          </a:p>
          <a:p>
            <a:r>
              <a:rPr lang="en-US" dirty="0" smtClean="0"/>
              <a:t>Subscribe via client application</a:t>
            </a:r>
          </a:p>
          <a:p>
            <a:r>
              <a:rPr lang="en-US" dirty="0" smtClean="0"/>
              <a:t>Server generated notifications</a:t>
            </a:r>
          </a:p>
          <a:p>
            <a:r>
              <a:rPr lang="en-US" dirty="0" smtClean="0"/>
              <a:t>Client UI for full viewing</a:t>
            </a:r>
          </a:p>
          <a:p>
            <a:endParaRPr lang="en-US" dirty="0"/>
          </a:p>
          <a:p>
            <a:r>
              <a:rPr lang="en-US" dirty="0" smtClean="0"/>
              <a:t>Requires:</a:t>
            </a:r>
          </a:p>
          <a:p>
            <a:pPr lvl="1"/>
            <a:r>
              <a:rPr lang="en-US" dirty="0" smtClean="0"/>
              <a:t>Web service call to subscribe</a:t>
            </a:r>
          </a:p>
          <a:p>
            <a:pPr lvl="1"/>
            <a:r>
              <a:rPr lang="en-US" dirty="0" smtClean="0"/>
              <a:t>Notifications in the cloud</a:t>
            </a:r>
            <a:endParaRPr lang="en-US" dirty="0"/>
          </a:p>
        </p:txBody>
      </p:sp>
      <p:sp>
        <p:nvSpPr>
          <p:cNvPr id="6" name="Rectangle 5"/>
          <p:cNvSpPr/>
          <p:nvPr/>
        </p:nvSpPr>
        <p:spPr bwMode="auto">
          <a:xfrm>
            <a:off x="7267904" y="6301692"/>
            <a:ext cx="4863030"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863: Delivering notifications with the Windows Push Notification Service and Windows Azure</a:t>
            </a:r>
            <a:endParaRPr lang="en-US" sz="1600" b="1" dirty="0">
              <a:gradFill>
                <a:gsLst>
                  <a:gs pos="0">
                    <a:schemeClr val="tx1"/>
                  </a:gs>
                  <a:gs pos="100000">
                    <a:schemeClr val="tx1"/>
                  </a:gs>
                </a:gsLst>
                <a:lin ang="5400000" scaled="0"/>
              </a:gradFill>
              <a:latin typeface="+mj-lt"/>
            </a:endParaRPr>
          </a:p>
        </p:txBody>
      </p:sp>
      <p:sp>
        <p:nvSpPr>
          <p:cNvPr id="7" name="Rectangle 6"/>
          <p:cNvSpPr/>
          <p:nvPr/>
        </p:nvSpPr>
        <p:spPr bwMode="auto">
          <a:xfrm>
            <a:off x="6359132" y="6301691"/>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mj-lt"/>
              </a:rPr>
              <a:t>LEARN </a:t>
            </a:r>
          </a:p>
          <a:p>
            <a:pPr algn="ct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94747600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2467542"/>
            <a:chOff x="213994" y="1521133"/>
            <a:chExt cx="8305108" cy="2060153"/>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3"/>
              <a:ext cx="4125985" cy="185013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b="1" dirty="0" smtClean="0">
                  <a:gradFill>
                    <a:gsLst>
                      <a:gs pos="0">
                        <a:schemeClr val="tx1"/>
                      </a:gs>
                      <a:gs pos="100000">
                        <a:schemeClr val="tx1"/>
                      </a:gs>
                    </a:gsLst>
                    <a:lin ang="5400000" scaled="0"/>
                  </a:gradFill>
                </a:rPr>
                <a:t>858</a:t>
              </a:r>
              <a:r>
                <a:rPr lang="en-US" sz="1800" b="1" dirty="0">
                  <a:gradFill>
                    <a:gsLst>
                      <a:gs pos="0">
                        <a:schemeClr val="tx1"/>
                      </a:gs>
                      <a:gs pos="100000">
                        <a:schemeClr val="tx1"/>
                      </a:gs>
                    </a:gsLst>
                    <a:lin ang="5400000" scaled="0"/>
                  </a:gradFill>
                </a:rPr>
                <a:t>: Identity and access management for Windows Azure apps</a:t>
              </a:r>
            </a:p>
            <a:p>
              <a:pPr marL="914400" lvl="1" indent="-457200">
                <a:lnSpc>
                  <a:spcPct val="100000"/>
                </a:lnSpc>
                <a:spcBef>
                  <a:spcPts val="0"/>
                </a:spcBef>
                <a:buClrTx/>
                <a:buSzTx/>
                <a:buFont typeface="Arial" pitchFamily="34" charset="0"/>
                <a:buChar char="•"/>
              </a:pPr>
              <a:r>
                <a:rPr lang="en-US" sz="1800" b="1" dirty="0">
                  <a:gradFill>
                    <a:gsLst>
                      <a:gs pos="0">
                        <a:schemeClr val="tx1"/>
                      </a:gs>
                      <a:gs pos="100000">
                        <a:schemeClr val="tx1"/>
                      </a:gs>
                    </a:gsLst>
                    <a:lin ang="5400000" scaled="0"/>
                  </a:gradFill>
                </a:rPr>
                <a:t>861: Using cloud storage from Windows apps</a:t>
              </a:r>
            </a:p>
            <a:p>
              <a:pPr marL="914400" lvl="1" indent="-457200">
                <a:lnSpc>
                  <a:spcPct val="100000"/>
                </a:lnSpc>
                <a:spcBef>
                  <a:spcPts val="0"/>
                </a:spcBef>
                <a:buClrTx/>
                <a:buSzTx/>
                <a:buFont typeface="Arial" pitchFamily="34" charset="0"/>
                <a:buChar char="•"/>
              </a:pPr>
              <a:r>
                <a:rPr lang="en-US" sz="1800" b="1" dirty="0" smtClean="0">
                  <a:gradFill>
                    <a:gsLst>
                      <a:gs pos="0">
                        <a:schemeClr val="tx1"/>
                      </a:gs>
                      <a:gs pos="100000">
                        <a:schemeClr val="tx1"/>
                      </a:gs>
                    </a:gsLst>
                    <a:lin ang="5400000" scaled="0"/>
                  </a:gradFill>
                </a:rPr>
                <a:t>863</a:t>
              </a:r>
              <a:r>
                <a:rPr lang="en-US" sz="1800" b="1" dirty="0">
                  <a:gradFill>
                    <a:gsLst>
                      <a:gs pos="0">
                        <a:schemeClr val="tx1"/>
                      </a:gs>
                      <a:gs pos="100000">
                        <a:schemeClr val="tx1"/>
                      </a:gs>
                    </a:gsLst>
                    <a:lin ang="5400000" scaled="0"/>
                  </a:gradFill>
                </a:rPr>
                <a:t>: Delivering notifications with the Windows Push Notification Service and Windows Azure</a:t>
              </a:r>
            </a:p>
            <a:p>
              <a:pPr marL="914400" lvl="1" indent="-457200">
                <a:lnSpc>
                  <a:spcPct val="100000"/>
                </a:lnSpc>
                <a:spcBef>
                  <a:spcPts val="0"/>
                </a:spcBef>
                <a:buClrTx/>
                <a:buSzTx/>
                <a:buFont typeface="Arial" pitchFamily="34" charset="0"/>
                <a:buChar char="•"/>
              </a:pPr>
              <a:r>
                <a:rPr lang="en-US" sz="1800" dirty="0">
                  <a:solidFill>
                    <a:schemeClr val="tx1"/>
                  </a:solidFill>
                </a:rPr>
                <a:t>868: Building device and cloud apps</a:t>
              </a:r>
            </a:p>
            <a:p>
              <a:pPr marL="914400" lvl="1" indent="-457200">
                <a:lnSpc>
                  <a:spcPct val="100000"/>
                </a:lnSpc>
                <a:spcBef>
                  <a:spcPts val="0"/>
                </a:spcBef>
                <a:buClrTx/>
                <a:buSzTx/>
                <a:buFont typeface="Arial" pitchFamily="34" charset="0"/>
                <a:buChar char="•"/>
              </a:pPr>
              <a:r>
                <a:rPr lang="en-US" sz="1800" dirty="0" smtClean="0">
                  <a:solidFill>
                    <a:schemeClr val="tx1"/>
                  </a:solidFill>
                </a:rPr>
                <a:t>871</a:t>
              </a:r>
              <a:r>
                <a:rPr lang="en-US" sz="1800" dirty="0">
                  <a:solidFill>
                    <a:schemeClr val="tx1"/>
                  </a:solidFill>
                </a:rPr>
                <a:t>: Building social games for Windows 8 with Windows </a:t>
              </a:r>
              <a:r>
                <a:rPr lang="en-US" sz="1800" dirty="0" smtClean="0">
                  <a:solidFill>
                    <a:schemeClr val="tx1"/>
                  </a:solidFill>
                </a:rPr>
                <a:t>Azure</a:t>
              </a:r>
              <a:endParaRPr lang="en-US" sz="1800" dirty="0">
                <a:solidFill>
                  <a:schemeClr val="tx1"/>
                </a:solidFill>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grpSp>
        <p:nvGrpSpPr>
          <p:cNvPr id="13" name="Group 12"/>
          <p:cNvGrpSpPr/>
          <p:nvPr/>
        </p:nvGrpSpPr>
        <p:grpSpPr>
          <a:xfrm>
            <a:off x="6047454" y="1462657"/>
            <a:ext cx="11073518" cy="1082548"/>
            <a:chOff x="213994" y="1521133"/>
            <a:chExt cx="8305108" cy="903820"/>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3" cy="693800"/>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smtClean="0">
                  <a:solidFill>
                    <a:schemeClr val="tx1"/>
                  </a:solidFill>
                </a:rPr>
                <a:t>http://windowsazure.com</a:t>
              </a:r>
            </a:p>
            <a:p>
              <a:pPr marL="914400" lvl="1" indent="-457200">
                <a:lnSpc>
                  <a:spcPct val="100000"/>
                </a:lnSpc>
                <a:spcBef>
                  <a:spcPts val="0"/>
                </a:spcBef>
                <a:buClrTx/>
                <a:buSzTx/>
                <a:buFont typeface="Arial" pitchFamily="34" charset="0"/>
                <a:buChar char="•"/>
              </a:pPr>
              <a:r>
                <a:rPr lang="en-US" sz="1800" dirty="0" smtClean="0">
                  <a:solidFill>
                    <a:schemeClr val="tx1"/>
                  </a:solidFill>
                </a:rPr>
                <a:t>http://watwindows8.codeplex.com</a:t>
              </a: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p:txBody>
        </p:sp>
      </p:grpSp>
      <p:sp>
        <p:nvSpPr>
          <p:cNvPr id="16" name="TextBox 15"/>
          <p:cNvSpPr txBox="1"/>
          <p:nvPr/>
        </p:nvSpPr>
        <p:spPr>
          <a:xfrm>
            <a:off x="6860608" y="1184814"/>
            <a:ext cx="5029200" cy="461665"/>
          </a:xfrm>
          <a:prstGeom prst="rect">
            <a:avLst/>
          </a:prstGeom>
          <a:noFill/>
        </p:spPr>
        <p:txBody>
          <a:bodyPr wrap="square" rtlCol="0">
            <a:spAutoFit/>
          </a:bodyPr>
          <a:lstStyle/>
          <a:p>
            <a:r>
              <a:rPr lang="en-US" sz="2400" b="1" dirty="0" smtClean="0">
                <a:solidFill>
                  <a:srgbClr val="FFFFFF"/>
                </a:solidFill>
              </a:rPr>
              <a:t>DOCUMENTATION &amp; ARTICLES</a:t>
            </a:r>
            <a:endParaRPr lang="en-US" sz="2400" b="1" dirty="0">
              <a:solidFill>
                <a:srgbClr val="FFFFFF"/>
              </a:solidFill>
            </a:endParaRPr>
          </a:p>
        </p:txBody>
      </p:sp>
      <p:sp>
        <p:nvSpPr>
          <p:cNvPr id="18" name="Rectangle 17"/>
          <p:cNvSpPr/>
          <p:nvPr/>
        </p:nvSpPr>
        <p:spPr bwMode="auto">
          <a:xfrm>
            <a:off x="5938103" y="55207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4533569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1526572"/>
          </a:xfrm>
        </p:spPr>
        <p:txBody>
          <a:bodyPr/>
          <a:lstStyle/>
          <a:p>
            <a:r>
              <a:rPr lang="en-US" dirty="0" smtClean="0"/>
              <a:t>Windows Azure Basics</a:t>
            </a:r>
          </a:p>
          <a:p>
            <a:r>
              <a:rPr lang="en-US" dirty="0" smtClean="0"/>
              <a:t>Relevant Metro Style App Features</a:t>
            </a:r>
          </a:p>
          <a:p>
            <a:r>
              <a:rPr lang="en-US" dirty="0" smtClean="0"/>
              <a:t>Windows 8 + Windows Azure Patterns</a:t>
            </a:r>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002831" cy="861774"/>
          </a:xfrm>
          <a:prstGeom prst="rect">
            <a:avLst/>
          </a:prstGeom>
          <a:noFill/>
        </p:spPr>
        <p:txBody>
          <a:bodyPr wrap="square" rtlCol="0">
            <a:spAutoFit/>
          </a:bodyPr>
          <a:lstStyle/>
          <a:p>
            <a:r>
              <a:rPr lang="en-US" sz="5000" dirty="0" smtClean="0">
                <a:solidFill>
                  <a:srgbClr val="FFFFFF"/>
                </a:solidFill>
                <a:latin typeface="+mj-lt"/>
              </a:rPr>
              <a:t>Windows Azure Basics</a:t>
            </a:r>
            <a:endParaRPr lang="en-US" sz="5000" dirty="0">
              <a:solidFill>
                <a:srgbClr val="FFFFFF"/>
              </a:solidFill>
              <a:latin typeface="+mj-lt"/>
            </a:endParaRPr>
          </a:p>
        </p:txBody>
      </p:sp>
    </p:spTree>
    <p:extLst>
      <p:ext uri="{BB962C8B-B14F-4D97-AF65-F5344CB8AC3E}">
        <p14:creationId xmlns:p14="http://schemas.microsoft.com/office/powerpoint/2010/main" val="236404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a:t>
            </a:r>
            <a:endParaRPr lang="en-US" dirty="0"/>
          </a:p>
        </p:txBody>
      </p:sp>
      <p:sp>
        <p:nvSpPr>
          <p:cNvPr id="5" name="Text Placeholder 4"/>
          <p:cNvSpPr>
            <a:spLocks noGrp="1"/>
          </p:cNvSpPr>
          <p:nvPr>
            <p:ph type="body" sz="quarter" idx="10"/>
          </p:nvPr>
        </p:nvSpPr>
        <p:spPr>
          <a:xfrm>
            <a:off x="519114" y="1447800"/>
            <a:ext cx="11149012" cy="2948499"/>
          </a:xfrm>
        </p:spPr>
        <p:txBody>
          <a:bodyPr/>
          <a:lstStyle/>
          <a:p>
            <a:r>
              <a:rPr lang="en-US" dirty="0" smtClean="0"/>
              <a:t>Microsoft’s cloud platform</a:t>
            </a:r>
          </a:p>
          <a:p>
            <a:endParaRPr lang="en-US" dirty="0" smtClean="0"/>
          </a:p>
          <a:p>
            <a:r>
              <a:rPr lang="en-US" dirty="0" smtClean="0"/>
              <a:t>Designed for:</a:t>
            </a:r>
          </a:p>
          <a:p>
            <a:pPr lvl="1"/>
            <a:r>
              <a:rPr lang="en-US" dirty="0" smtClean="0"/>
              <a:t>Scalability</a:t>
            </a:r>
          </a:p>
          <a:p>
            <a:pPr lvl="1"/>
            <a:r>
              <a:rPr lang="en-US" dirty="0" smtClean="0"/>
              <a:t>High availability</a:t>
            </a:r>
          </a:p>
          <a:p>
            <a:pPr lvl="1"/>
            <a:r>
              <a:rPr lang="en-US" dirty="0" smtClean="0"/>
              <a:t>Developer agility</a:t>
            </a:r>
          </a:p>
        </p:txBody>
      </p:sp>
    </p:spTree>
    <p:extLst>
      <p:ext uri="{BB962C8B-B14F-4D97-AF65-F5344CB8AC3E}">
        <p14:creationId xmlns:p14="http://schemas.microsoft.com/office/powerpoint/2010/main" val="20458300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899" y="399154"/>
            <a:ext cx="10169854" cy="605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8258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Development</a:t>
            </a:r>
            <a:endParaRPr lang="en-US" dirty="0"/>
          </a:p>
        </p:txBody>
      </p:sp>
      <p:sp>
        <p:nvSpPr>
          <p:cNvPr id="3" name="Text Placeholder 2"/>
          <p:cNvSpPr>
            <a:spLocks noGrp="1"/>
          </p:cNvSpPr>
          <p:nvPr>
            <p:ph type="body" sz="quarter" idx="10"/>
          </p:nvPr>
        </p:nvSpPr>
        <p:spPr>
          <a:xfrm>
            <a:off x="519114" y="1447800"/>
            <a:ext cx="11149012" cy="4438138"/>
          </a:xfrm>
        </p:spPr>
        <p:txBody>
          <a:bodyPr/>
          <a:lstStyle/>
          <a:p>
            <a:r>
              <a:rPr lang="en-US" dirty="0" smtClean="0"/>
              <a:t>Any tools, any languages (VS and .NET common)</a:t>
            </a:r>
          </a:p>
          <a:p>
            <a:r>
              <a:rPr lang="en-US" dirty="0" smtClean="0"/>
              <a:t>Develop and test locally, publish to cloud</a:t>
            </a:r>
          </a:p>
          <a:p>
            <a:r>
              <a:rPr lang="en-US" dirty="0" smtClean="0"/>
              <a:t>Applications consist of roles (components)</a:t>
            </a:r>
          </a:p>
          <a:p>
            <a:pPr lvl="1"/>
            <a:r>
              <a:rPr lang="en-US" dirty="0" smtClean="0"/>
              <a:t>Run on VMs</a:t>
            </a:r>
          </a:p>
          <a:p>
            <a:pPr lvl="1"/>
            <a:r>
              <a:rPr lang="en-US" dirty="0" smtClean="0"/>
              <a:t>Scaled/upgraded independently</a:t>
            </a:r>
            <a:endParaRPr lang="en-US" dirty="0"/>
          </a:p>
          <a:p>
            <a:r>
              <a:rPr lang="en-US" dirty="0" smtClean="0"/>
              <a:t>Flexible storage options</a:t>
            </a:r>
          </a:p>
          <a:p>
            <a:pPr lvl="1"/>
            <a:r>
              <a:rPr lang="en-US" dirty="0" smtClean="0"/>
              <a:t>SQL Azure</a:t>
            </a:r>
          </a:p>
          <a:p>
            <a:pPr lvl="1"/>
            <a:r>
              <a:rPr lang="en-US" dirty="0" smtClean="0"/>
              <a:t>Blobs</a:t>
            </a:r>
          </a:p>
          <a:p>
            <a:pPr lvl="1"/>
            <a:r>
              <a:rPr lang="en-US" dirty="0" smtClean="0"/>
              <a:t>Tables</a:t>
            </a:r>
          </a:p>
        </p:txBody>
      </p:sp>
    </p:spTree>
    <p:extLst>
      <p:ext uri="{BB962C8B-B14F-4D97-AF65-F5344CB8AC3E}">
        <p14:creationId xmlns:p14="http://schemas.microsoft.com/office/powerpoint/2010/main" val="36280848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App - Typical Architecture</a:t>
            </a:r>
            <a:endParaRPr lang="en-US" dirty="0"/>
          </a:p>
        </p:txBody>
      </p:sp>
      <p:sp>
        <p:nvSpPr>
          <p:cNvPr id="6" name="Rectangle 5"/>
          <p:cNvSpPr/>
          <p:nvPr/>
        </p:nvSpPr>
        <p:spPr>
          <a:xfrm>
            <a:off x="2345260" y="1700640"/>
            <a:ext cx="8044216" cy="3770640"/>
          </a:xfrm>
          <a:prstGeom prst="rect">
            <a:avLst/>
          </a:prstGeom>
          <a:noFill/>
          <a:ln w="57150">
            <a:solidFill>
              <a:srgbClr val="FFC000"/>
            </a:solidFill>
            <a:prstDash val="dash"/>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000000"/>
              </a:solidFill>
            </a:endParaRPr>
          </a:p>
        </p:txBody>
      </p:sp>
      <p:sp>
        <p:nvSpPr>
          <p:cNvPr id="9" name="Trapezoid 8"/>
          <p:cNvSpPr/>
          <p:nvPr/>
        </p:nvSpPr>
        <p:spPr>
          <a:xfrm rot="-5400000">
            <a:off x="380698" y="3465733"/>
            <a:ext cx="1904500" cy="555774"/>
          </a:xfrm>
          <a:prstGeom prst="trapezoid">
            <a:avLst>
              <a:gd name="adj" fmla="val 55862"/>
            </a:avLst>
          </a:prstGeom>
          <a:solidFill>
            <a:srgbClr val="FFC000"/>
          </a:solidFill>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rPr>
              <a:t>LB</a:t>
            </a:r>
          </a:p>
        </p:txBody>
      </p:sp>
      <p:sp>
        <p:nvSpPr>
          <p:cNvPr id="17" name="Rectangle 16"/>
          <p:cNvSpPr/>
          <p:nvPr/>
        </p:nvSpPr>
        <p:spPr>
          <a:xfrm>
            <a:off x="3086680" y="2375800"/>
            <a:ext cx="2094480" cy="2094480"/>
          </a:xfrm>
          <a:prstGeom prst="rect">
            <a:avLst/>
          </a:prstGeom>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000000"/>
              </a:solidFill>
            </a:endParaRPr>
          </a:p>
        </p:txBody>
      </p:sp>
      <p:sp>
        <p:nvSpPr>
          <p:cNvPr id="16" name="Rectangle 15"/>
          <p:cNvSpPr/>
          <p:nvPr/>
        </p:nvSpPr>
        <p:spPr>
          <a:xfrm>
            <a:off x="2934280" y="2538720"/>
            <a:ext cx="2094480" cy="2094480"/>
          </a:xfrm>
          <a:prstGeom prst="rect">
            <a:avLst/>
          </a:prstGeom>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000000"/>
              </a:solidFill>
            </a:endParaRPr>
          </a:p>
        </p:txBody>
      </p:sp>
      <p:sp>
        <p:nvSpPr>
          <p:cNvPr id="13" name="Rectangle 12"/>
          <p:cNvSpPr/>
          <p:nvPr/>
        </p:nvSpPr>
        <p:spPr>
          <a:xfrm>
            <a:off x="2781880" y="2701640"/>
            <a:ext cx="2094480" cy="2094480"/>
          </a:xfrm>
          <a:prstGeom prst="rect">
            <a:avLst/>
          </a:prstGeom>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solidFill>
                  <a:srgbClr val="FFFFFF"/>
                </a:solidFill>
              </a:rPr>
              <a:t>Web Role</a:t>
            </a:r>
          </a:p>
        </p:txBody>
      </p:sp>
      <p:grpSp>
        <p:nvGrpSpPr>
          <p:cNvPr id="74" name="Group 73"/>
          <p:cNvGrpSpPr/>
          <p:nvPr/>
        </p:nvGrpSpPr>
        <p:grpSpPr>
          <a:xfrm>
            <a:off x="7553577" y="2375800"/>
            <a:ext cx="2399280" cy="2420320"/>
            <a:chOff x="7150985" y="2358680"/>
            <a:chExt cx="2399280" cy="2420320"/>
          </a:xfrm>
        </p:grpSpPr>
        <p:sp>
          <p:nvSpPr>
            <p:cNvPr id="18" name="Rectangle 17"/>
            <p:cNvSpPr/>
            <p:nvPr/>
          </p:nvSpPr>
          <p:spPr>
            <a:xfrm>
              <a:off x="7455785" y="2358680"/>
              <a:ext cx="2094480" cy="2094480"/>
            </a:xfrm>
            <a:prstGeom prst="rect">
              <a:avLst/>
            </a:prstGeom>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000000"/>
                </a:solidFill>
              </a:endParaRPr>
            </a:p>
          </p:txBody>
        </p:sp>
        <p:sp>
          <p:nvSpPr>
            <p:cNvPr id="19" name="Rectangle 18"/>
            <p:cNvSpPr/>
            <p:nvPr/>
          </p:nvSpPr>
          <p:spPr>
            <a:xfrm>
              <a:off x="7303385" y="2521600"/>
              <a:ext cx="2094480" cy="2094480"/>
            </a:xfrm>
            <a:prstGeom prst="rect">
              <a:avLst/>
            </a:prstGeom>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000000"/>
                </a:solidFill>
              </a:endParaRPr>
            </a:p>
          </p:txBody>
        </p:sp>
        <p:sp>
          <p:nvSpPr>
            <p:cNvPr id="20" name="Rectangle 19"/>
            <p:cNvSpPr/>
            <p:nvPr/>
          </p:nvSpPr>
          <p:spPr>
            <a:xfrm>
              <a:off x="7150985" y="2684520"/>
              <a:ext cx="2094480" cy="2094480"/>
            </a:xfrm>
            <a:prstGeom prst="rect">
              <a:avLst/>
            </a:prstGeom>
            <a:ln w="57150"/>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solidFill>
                    <a:srgbClr val="FFFFFF"/>
                  </a:solidFill>
                </a:rPr>
                <a:t>Worker Role</a:t>
              </a:r>
            </a:p>
          </p:txBody>
        </p:sp>
      </p:grpSp>
      <p:cxnSp>
        <p:nvCxnSpPr>
          <p:cNvPr id="24" name="Straight Connector 23"/>
          <p:cNvCxnSpPr>
            <a:endCxn id="20" idx="1"/>
          </p:cNvCxnSpPr>
          <p:nvPr/>
        </p:nvCxnSpPr>
        <p:spPr>
          <a:xfrm>
            <a:off x="5181160" y="3748880"/>
            <a:ext cx="2372417" cy="0"/>
          </a:xfrm>
          <a:prstGeom prst="line">
            <a:avLst/>
          </a:prstGeom>
          <a:ln w="76200">
            <a:headEnd type="arrow"/>
            <a:tailEnd type="arrow"/>
          </a:ln>
        </p:spPr>
        <p:style>
          <a:lnRef idx="3">
            <a:schemeClr val="accent3"/>
          </a:lnRef>
          <a:fillRef idx="0">
            <a:schemeClr val="accent3"/>
          </a:fillRef>
          <a:effectRef idx="2">
            <a:schemeClr val="accent3"/>
          </a:effectRef>
          <a:fontRef idx="minor">
            <a:schemeClr val="tx1"/>
          </a:fontRef>
        </p:style>
      </p:cxnSp>
      <p:cxnSp>
        <p:nvCxnSpPr>
          <p:cNvPr id="29" name="Straight Connector 28"/>
          <p:cNvCxnSpPr>
            <a:endCxn id="9" idx="0"/>
          </p:cNvCxnSpPr>
          <p:nvPr/>
        </p:nvCxnSpPr>
        <p:spPr>
          <a:xfrm>
            <a:off x="16201" y="3743620"/>
            <a:ext cx="1038860" cy="0"/>
          </a:xfrm>
          <a:prstGeom prst="line">
            <a:avLst/>
          </a:prstGeom>
          <a:ln w="76200">
            <a:tailEnd type="arrow"/>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a:stCxn id="9" idx="2"/>
          </p:cNvCxnSpPr>
          <p:nvPr/>
        </p:nvCxnSpPr>
        <p:spPr>
          <a:xfrm flipV="1">
            <a:off x="1610835" y="3011214"/>
            <a:ext cx="1171045" cy="732406"/>
          </a:xfrm>
          <a:prstGeom prst="line">
            <a:avLst/>
          </a:prstGeom>
          <a:ln w="76200">
            <a:tailEnd type="arrow"/>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9" idx="2"/>
            <a:endCxn id="13" idx="1"/>
          </p:cNvCxnSpPr>
          <p:nvPr/>
        </p:nvCxnSpPr>
        <p:spPr>
          <a:xfrm>
            <a:off x="1610835" y="3743620"/>
            <a:ext cx="1171045" cy="5260"/>
          </a:xfrm>
          <a:prstGeom prst="line">
            <a:avLst/>
          </a:prstGeom>
          <a:ln w="76200">
            <a:tailEnd type="arrow"/>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a:stCxn id="9" idx="2"/>
          </p:cNvCxnSpPr>
          <p:nvPr/>
        </p:nvCxnSpPr>
        <p:spPr>
          <a:xfrm>
            <a:off x="1610835" y="3743620"/>
            <a:ext cx="1171045" cy="952250"/>
          </a:xfrm>
          <a:prstGeom prst="line">
            <a:avLst/>
          </a:prstGeom>
          <a:ln w="76200">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03963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Options</a:t>
            </a:r>
            <a:endParaRPr lang="en-US" dirty="0"/>
          </a:p>
        </p:txBody>
      </p:sp>
      <p:sp>
        <p:nvSpPr>
          <p:cNvPr id="3" name="Content Placeholder 2"/>
          <p:cNvSpPr>
            <a:spLocks noGrp="1"/>
          </p:cNvSpPr>
          <p:nvPr>
            <p:ph idx="1"/>
          </p:nvPr>
        </p:nvSpPr>
        <p:spPr>
          <a:xfrm>
            <a:off x="519113" y="1447799"/>
            <a:ext cx="11149013" cy="4653582"/>
          </a:xfrm>
        </p:spPr>
        <p:txBody>
          <a:bodyPr>
            <a:normAutofit/>
          </a:bodyPr>
          <a:lstStyle/>
          <a:p>
            <a:r>
              <a:rPr lang="en-US" sz="2800" dirty="0" smtClean="0">
                <a:solidFill>
                  <a:schemeClr val="tx1"/>
                </a:solidFill>
              </a:rPr>
              <a:t>SQL Azure</a:t>
            </a:r>
          </a:p>
          <a:p>
            <a:pPr lvl="1"/>
            <a:r>
              <a:rPr lang="en-US" sz="2400" dirty="0" smtClean="0">
                <a:solidFill>
                  <a:schemeClr val="tx1"/>
                </a:solidFill>
              </a:rPr>
              <a:t>Relational database</a:t>
            </a:r>
          </a:p>
          <a:p>
            <a:pPr lvl="1"/>
            <a:r>
              <a:rPr lang="en-US" sz="2400" dirty="0" smtClean="0">
                <a:solidFill>
                  <a:schemeClr val="tx1"/>
                </a:solidFill>
              </a:rPr>
              <a:t>Highly available</a:t>
            </a:r>
          </a:p>
          <a:p>
            <a:pPr lvl="1"/>
            <a:r>
              <a:rPr lang="en-US" sz="2400" dirty="0" smtClean="0">
                <a:solidFill>
                  <a:schemeClr val="tx1"/>
                </a:solidFill>
              </a:rPr>
              <a:t>Managed for you as a service</a:t>
            </a:r>
          </a:p>
          <a:p>
            <a:r>
              <a:rPr lang="en-US" sz="2800" dirty="0" smtClean="0">
                <a:solidFill>
                  <a:schemeClr val="tx1"/>
                </a:solidFill>
              </a:rPr>
              <a:t>Windows Azure Tables</a:t>
            </a:r>
          </a:p>
          <a:p>
            <a:pPr lvl="1"/>
            <a:r>
              <a:rPr lang="en-US" sz="2400" dirty="0" smtClean="0">
                <a:solidFill>
                  <a:schemeClr val="tx1"/>
                </a:solidFill>
              </a:rPr>
              <a:t>Non-relational structured storage</a:t>
            </a:r>
          </a:p>
          <a:p>
            <a:pPr lvl="1"/>
            <a:r>
              <a:rPr lang="en-US" sz="2400" dirty="0" smtClean="0">
                <a:solidFill>
                  <a:schemeClr val="tx1"/>
                </a:solidFill>
              </a:rPr>
              <a:t>Massive scale-out</a:t>
            </a:r>
          </a:p>
          <a:p>
            <a:pPr lvl="1"/>
            <a:r>
              <a:rPr lang="en-US" sz="2400" dirty="0" err="1" smtClean="0">
                <a:solidFill>
                  <a:schemeClr val="tx1"/>
                </a:solidFill>
              </a:rPr>
              <a:t>OData</a:t>
            </a:r>
            <a:endParaRPr lang="en-US" sz="2400" dirty="0" smtClean="0">
              <a:solidFill>
                <a:schemeClr val="tx1"/>
              </a:solidFill>
            </a:endParaRPr>
          </a:p>
          <a:p>
            <a:r>
              <a:rPr lang="en-US" sz="2800" dirty="0" smtClean="0">
                <a:solidFill>
                  <a:schemeClr val="tx1"/>
                </a:solidFill>
              </a:rPr>
              <a:t>Windows Azure Blobs</a:t>
            </a:r>
          </a:p>
          <a:p>
            <a:pPr lvl="1"/>
            <a:r>
              <a:rPr lang="en-US" sz="2400" dirty="0" smtClean="0">
                <a:solidFill>
                  <a:schemeClr val="tx1"/>
                </a:solidFill>
              </a:rPr>
              <a:t>Big files</a:t>
            </a:r>
          </a:p>
          <a:p>
            <a:pPr lvl="1"/>
            <a:r>
              <a:rPr lang="en-US" sz="2400" dirty="0" smtClean="0">
                <a:solidFill>
                  <a:schemeClr val="tx1"/>
                </a:solidFill>
              </a:rPr>
              <a:t>REST</a:t>
            </a:r>
            <a:endParaRPr lang="en-US" sz="2400" dirty="0">
              <a:solidFill>
                <a:schemeClr val="tx1"/>
              </a:solidFill>
            </a:endParaRPr>
          </a:p>
        </p:txBody>
      </p:sp>
      <p:grpSp>
        <p:nvGrpSpPr>
          <p:cNvPr id="4" name="Group 3"/>
          <p:cNvGrpSpPr/>
          <p:nvPr/>
        </p:nvGrpSpPr>
        <p:grpSpPr>
          <a:xfrm>
            <a:off x="7225572" y="3155732"/>
            <a:ext cx="1470104" cy="1541880"/>
            <a:chOff x="6532841" y="3563520"/>
            <a:chExt cx="1470104" cy="1541880"/>
          </a:xfrm>
          <a:noFill/>
          <a:effectLst>
            <a:outerShdw blurRad="50800" dist="38100" dir="2700000" algn="tl" rotWithShape="0">
              <a:prstClr val="black">
                <a:alpha val="40000"/>
              </a:prstClr>
            </a:outerShdw>
          </a:effectLst>
        </p:grpSpPr>
        <p:sp>
          <p:nvSpPr>
            <p:cNvPr id="5" name="Rectangle 4"/>
            <p:cNvSpPr/>
            <p:nvPr/>
          </p:nvSpPr>
          <p:spPr>
            <a:xfrm>
              <a:off x="6549780" y="3563520"/>
              <a:ext cx="1453165" cy="1541880"/>
            </a:xfrm>
            <a:prstGeom prst="rect">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grpSp>
          <p:nvGrpSpPr>
            <p:cNvPr id="6" name="Group 5"/>
            <p:cNvGrpSpPr/>
            <p:nvPr/>
          </p:nvGrpSpPr>
          <p:grpSpPr>
            <a:xfrm>
              <a:off x="6832741" y="3563520"/>
              <a:ext cx="909732" cy="1541880"/>
              <a:chOff x="7770812" y="3587400"/>
              <a:chExt cx="1371600" cy="1852560"/>
            </a:xfrm>
            <a:grpFill/>
          </p:grpSpPr>
          <p:cxnSp>
            <p:nvCxnSpPr>
              <p:cNvPr id="12" name="Straight Connector 11"/>
              <p:cNvCxnSpPr/>
              <p:nvPr/>
            </p:nvCxnSpPr>
            <p:spPr>
              <a:xfrm>
                <a:off x="7770812" y="35874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cxnSp>
            <p:nvCxnSpPr>
              <p:cNvPr id="13" name="Straight Connector 12"/>
              <p:cNvCxnSpPr/>
              <p:nvPr/>
            </p:nvCxnSpPr>
            <p:spPr>
              <a:xfrm>
                <a:off x="8228012" y="35874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8685212" y="35874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cxnSp>
            <p:nvCxnSpPr>
              <p:cNvPr id="15" name="Straight Connector 14"/>
              <p:cNvCxnSpPr/>
              <p:nvPr/>
            </p:nvCxnSpPr>
            <p:spPr>
              <a:xfrm>
                <a:off x="9142412" y="35874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grpSp>
        <p:grpSp>
          <p:nvGrpSpPr>
            <p:cNvPr id="7" name="Group 6"/>
            <p:cNvGrpSpPr/>
            <p:nvPr/>
          </p:nvGrpSpPr>
          <p:grpSpPr>
            <a:xfrm rot="16200000">
              <a:off x="6804073" y="3622498"/>
              <a:ext cx="909733" cy="1452197"/>
              <a:chOff x="7923212" y="3739800"/>
              <a:chExt cx="1371600" cy="1852560"/>
            </a:xfrm>
            <a:grpFill/>
          </p:grpSpPr>
          <p:cxnSp>
            <p:nvCxnSpPr>
              <p:cNvPr id="8" name="Straight Connector 7"/>
              <p:cNvCxnSpPr/>
              <p:nvPr/>
            </p:nvCxnSpPr>
            <p:spPr>
              <a:xfrm>
                <a:off x="7923212" y="37398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a:off x="8380412" y="37398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cxnSp>
            <p:nvCxnSpPr>
              <p:cNvPr id="10" name="Straight Connector 9"/>
              <p:cNvCxnSpPr/>
              <p:nvPr/>
            </p:nvCxnSpPr>
            <p:spPr>
              <a:xfrm>
                <a:off x="8837612" y="37398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cxnSp>
            <p:nvCxnSpPr>
              <p:cNvPr id="11" name="Straight Connector 10"/>
              <p:cNvCxnSpPr/>
              <p:nvPr/>
            </p:nvCxnSpPr>
            <p:spPr>
              <a:xfrm>
                <a:off x="9294812" y="3739800"/>
                <a:ext cx="0" cy="1852560"/>
              </a:xfrm>
              <a:prstGeom prst="line">
                <a:avLst/>
              </a:prstGeom>
              <a:grpFill/>
              <a:ln w="76200">
                <a:solidFill>
                  <a:schemeClr val="tx1">
                    <a:lumMod val="95000"/>
                  </a:schemeClr>
                </a:solidFill>
              </a:ln>
            </p:spPr>
            <p:style>
              <a:lnRef idx="2">
                <a:schemeClr val="dk1"/>
              </a:lnRef>
              <a:fillRef idx="1">
                <a:schemeClr val="lt1"/>
              </a:fillRef>
              <a:effectRef idx="0">
                <a:schemeClr val="dk1"/>
              </a:effectRef>
              <a:fontRef idx="minor">
                <a:schemeClr val="dk1"/>
              </a:fontRef>
            </p:style>
          </p:cxnSp>
        </p:grpSp>
      </p:grpSp>
      <p:sp>
        <p:nvSpPr>
          <p:cNvPr id="16" name="Can 15"/>
          <p:cNvSpPr/>
          <p:nvPr/>
        </p:nvSpPr>
        <p:spPr bwMode="auto">
          <a:xfrm>
            <a:off x="7322359" y="1521372"/>
            <a:ext cx="1276531" cy="1295400"/>
          </a:xfrm>
          <a:prstGeom prst="can">
            <a:avLst/>
          </a:prstGeom>
          <a:noFill/>
          <a:ln w="76200">
            <a:solidFill>
              <a:schemeClr val="tx1">
                <a:lumMod val="9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sp>
        <p:nvSpPr>
          <p:cNvPr id="17" name="Folded Corner 16"/>
          <p:cNvSpPr/>
          <p:nvPr/>
        </p:nvSpPr>
        <p:spPr bwMode="auto">
          <a:xfrm flipV="1">
            <a:off x="7515900" y="5029200"/>
            <a:ext cx="889450" cy="1219200"/>
          </a:xfrm>
          <a:prstGeom prst="foldedCorner">
            <a:avLst>
              <a:gd name="adj" fmla="val 41340"/>
            </a:avLst>
          </a:prstGeom>
          <a:noFill/>
          <a:ln w="76200">
            <a:solidFill>
              <a:schemeClr val="tx1">
                <a:lumMod val="9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spTree>
    <p:extLst>
      <p:ext uri="{BB962C8B-B14F-4D97-AF65-F5344CB8AC3E}">
        <p14:creationId xmlns:p14="http://schemas.microsoft.com/office/powerpoint/2010/main" val="3190553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E388F3E-04AC-4BD2-A691-1AB61E6072E5}"/>
</file>

<file path=customXml/itemProps2.xml><?xml version="1.0" encoding="utf-8"?>
<ds:datastoreItem xmlns:ds="http://schemas.openxmlformats.org/officeDocument/2006/customXml" ds:itemID="{66900D99-A1F9-4567-B6A6-A6818C68531E}"/>
</file>

<file path=customXml/itemProps3.xml><?xml version="1.0" encoding="utf-8"?>
<ds:datastoreItem xmlns:ds="http://schemas.openxmlformats.org/officeDocument/2006/customXml" ds:itemID="{6F6D099F-0471-415D-A7AB-DE73C92F91D2}"/>
</file>

<file path=docProps/app.xml><?xml version="1.0" encoding="utf-8"?>
<Properties xmlns="http://schemas.openxmlformats.org/officeDocument/2006/extended-properties" xmlns:vt="http://schemas.openxmlformats.org/officeDocument/2006/docPropsVTypes">
  <Template>BUILD_Breakout_Template _ SAMPLE for Scott 7.28</Template>
  <TotalTime>3550</TotalTime>
  <Words>995</Words>
  <Application>Microsoft Office PowerPoint</Application>
  <PresentationFormat>Custom</PresentationFormat>
  <Paragraphs>175</Paragraphs>
  <Slides>26</Slides>
  <Notes>3</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Windows 8 and Windows Azure apps</vt:lpstr>
      <vt:lpstr>Assumptions</vt:lpstr>
      <vt:lpstr>Agenda</vt:lpstr>
      <vt:lpstr>PowerPoint Presentation</vt:lpstr>
      <vt:lpstr>Windows Azure</vt:lpstr>
      <vt:lpstr>PowerPoint Presentation</vt:lpstr>
      <vt:lpstr>Windows Azure Development</vt:lpstr>
      <vt:lpstr>Windows Azure App - Typical Architecture</vt:lpstr>
      <vt:lpstr>Storage Options</vt:lpstr>
      <vt:lpstr>Windows Azure lets you manage applications, not virtual machines.</vt:lpstr>
      <vt:lpstr>PowerPoint Presentation</vt:lpstr>
      <vt:lpstr> Networking Options</vt:lpstr>
      <vt:lpstr>Making HTTP Requests</vt:lpstr>
      <vt:lpstr>Databinding</vt:lpstr>
      <vt:lpstr>Databinding</vt:lpstr>
      <vt:lpstr>Notifications</vt:lpstr>
      <vt:lpstr>Notifications: Opening a Channel</vt:lpstr>
      <vt:lpstr>Notifications with the Windows Azure Toolkit for Windows 8</vt:lpstr>
      <vt:lpstr>PowerPoint Presentation</vt:lpstr>
      <vt:lpstr>Thin Client, Thick Cloud</vt:lpstr>
      <vt:lpstr>Real-Time Interaction</vt:lpstr>
      <vt:lpstr>Subscription/Syndication</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Marx</dc:title>
  <dc:subject>BUILD</dc:subject>
  <dc:creator>Steve Marx</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144</cp:revision>
  <cp:lastPrinted>2010-05-11T05:02:34Z</cp:lastPrinted>
  <dcterms:created xsi:type="dcterms:W3CDTF">2011-08-03T21:25:07Z</dcterms:created>
  <dcterms:modified xsi:type="dcterms:W3CDTF">2011-09-16T17:32:47Z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