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7"/>
  </p:notesMasterIdLst>
  <p:handoutMasterIdLst>
    <p:handoutMasterId r:id="rId48"/>
  </p:handoutMasterIdLst>
  <p:sldIdLst>
    <p:sldId id="430" r:id="rId8"/>
    <p:sldId id="629" r:id="rId9"/>
    <p:sldId id="639" r:id="rId10"/>
    <p:sldId id="634" r:id="rId11"/>
    <p:sldId id="636" r:id="rId12"/>
    <p:sldId id="647" r:id="rId13"/>
    <p:sldId id="612" r:id="rId14"/>
    <p:sldId id="613" r:id="rId15"/>
    <p:sldId id="614" r:id="rId16"/>
    <p:sldId id="623" r:id="rId17"/>
    <p:sldId id="570" r:id="rId18"/>
    <p:sldId id="555" r:id="rId19"/>
    <p:sldId id="631" r:id="rId20"/>
    <p:sldId id="632" r:id="rId21"/>
    <p:sldId id="616" r:id="rId22"/>
    <p:sldId id="595" r:id="rId23"/>
    <p:sldId id="601" r:id="rId24"/>
    <p:sldId id="546" r:id="rId25"/>
    <p:sldId id="597" r:id="rId26"/>
    <p:sldId id="644" r:id="rId27"/>
    <p:sldId id="637" r:id="rId28"/>
    <p:sldId id="638" r:id="rId29"/>
    <p:sldId id="590" r:id="rId30"/>
    <p:sldId id="589" r:id="rId31"/>
    <p:sldId id="592" r:id="rId32"/>
    <p:sldId id="593" r:id="rId33"/>
    <p:sldId id="648" r:id="rId34"/>
    <p:sldId id="591" r:id="rId35"/>
    <p:sldId id="645" r:id="rId36"/>
    <p:sldId id="633" r:id="rId37"/>
    <p:sldId id="646" r:id="rId38"/>
    <p:sldId id="611" r:id="rId39"/>
    <p:sldId id="615" r:id="rId40"/>
    <p:sldId id="649" r:id="rId41"/>
    <p:sldId id="271" r:id="rId42"/>
    <p:sldId id="617" r:id="rId43"/>
    <p:sldId id="618" r:id="rId44"/>
    <p:sldId id="640" r:id="rId45"/>
    <p:sldId id="377"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1707" autoAdjust="0"/>
  </p:normalViewPr>
  <p:slideViewPr>
    <p:cSldViewPr snapToGrid="0" snapToObjects="1">
      <p:cViewPr varScale="1">
        <p:scale>
          <a:sx n="100" d="100"/>
          <a:sy n="100" d="100"/>
        </p:scale>
        <p:origin x="-450" y="-9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6B25E8E-3AD5-476E-AE79-19EE4887E230}">
      <dgm:prSet custT="1"/>
      <dgm:spPr/>
      <dgm:t>
        <a:bodyPr/>
        <a:lstStyle/>
        <a:p>
          <a:pPr rtl="0"/>
          <a:r>
            <a:rPr lang="en-US" sz="5400" b="1" dirty="0" smtClean="0"/>
            <a:t>F# 3.0</a:t>
          </a:r>
          <a:endParaRPr lang="en-US" sz="2500" b="1" dirty="0"/>
        </a:p>
      </dgm:t>
    </dgm:pt>
    <dgm:pt modelId="{F2965A2F-5969-4BEE-816D-3851E58EC2F4}" type="parTrans" cxnId="{5878124E-315D-420E-A1E9-A7CC79A6320B}">
      <dgm:prSet/>
      <dgm:spPr/>
      <dgm:t>
        <a:bodyPr/>
        <a:lstStyle/>
        <a:p>
          <a:endParaRPr lang="en-US" b="1"/>
        </a:p>
      </dgm:t>
    </dgm:pt>
    <dgm:pt modelId="{4495C953-E758-40B5-96E6-91E656D25076}" type="sibTrans" cxnId="{5878124E-315D-420E-A1E9-A7CC79A6320B}">
      <dgm:prSet/>
      <dgm:spPr/>
      <dgm:t>
        <a:bodyPr/>
        <a:lstStyle/>
        <a:p>
          <a:endParaRPr lang="en-US" b="1"/>
        </a:p>
      </dgm:t>
    </dgm:pt>
    <dgm:pt modelId="{B6DA48CD-B6A1-40DF-B1B2-298D0352C4AA}">
      <dgm:prSet/>
      <dgm:spPr/>
      <dgm:t>
        <a:bodyPr/>
        <a:lstStyle/>
        <a:p>
          <a:pPr rtl="0"/>
          <a:r>
            <a:rPr lang="en-US" b="1" dirty="0" smtClean="0">
              <a:solidFill>
                <a:schemeClr val="bg1"/>
              </a:solidFill>
            </a:rPr>
            <a:t>Ready for use in VS 11</a:t>
          </a:r>
          <a:endParaRPr lang="en-US" b="1" dirty="0">
            <a:solidFill>
              <a:schemeClr val="bg1"/>
            </a:solidFill>
          </a:endParaRPr>
        </a:p>
      </dgm:t>
    </dgm:pt>
    <dgm:pt modelId="{1E1D15BA-B465-4B32-88A9-5EC3A54AFD7E}" type="parTrans" cxnId="{0A4FF1E7-E933-4C60-BCA1-B3784330DCD2}">
      <dgm:prSet/>
      <dgm:spPr/>
      <dgm:t>
        <a:bodyPr/>
        <a:lstStyle/>
        <a:p>
          <a:endParaRPr lang="en-US" b="1"/>
        </a:p>
      </dgm:t>
    </dgm:pt>
    <dgm:pt modelId="{AB616020-4390-47C6-943E-87A53E0DC69B}" type="sibTrans" cxnId="{0A4FF1E7-E933-4C60-BCA1-B3784330DCD2}">
      <dgm:prSet/>
      <dgm:spPr/>
      <dgm:t>
        <a:bodyPr/>
        <a:lstStyle/>
        <a:p>
          <a:endParaRPr lang="en-US" b="1"/>
        </a:p>
      </dgm:t>
    </dgm:pt>
    <dgm:pt modelId="{8379D34F-D2EB-44C7-A6BA-B404EF2D892C}">
      <dgm:prSet/>
      <dgm:spPr/>
      <dgm:t>
        <a:bodyPr/>
        <a:lstStyle/>
        <a:p>
          <a:pPr rtl="0"/>
          <a:r>
            <a:rPr lang="en-US" b="1" dirty="0" smtClean="0">
              <a:solidFill>
                <a:schemeClr val="bg1"/>
              </a:solidFill>
            </a:rPr>
            <a:t>Code-focused analytical programming</a:t>
          </a:r>
          <a:endParaRPr lang="en-US" b="1" dirty="0">
            <a:solidFill>
              <a:schemeClr val="bg1"/>
            </a:solidFill>
          </a:endParaRPr>
        </a:p>
      </dgm:t>
    </dgm:pt>
    <dgm:pt modelId="{784C2F39-8EE2-4C1A-8502-BA28A769CF6F}" type="parTrans" cxnId="{48DCABCC-9DD7-488F-8A2E-2A88D8BE32F0}">
      <dgm:prSet/>
      <dgm:spPr/>
      <dgm:t>
        <a:bodyPr/>
        <a:lstStyle/>
        <a:p>
          <a:endParaRPr lang="en-US" b="1"/>
        </a:p>
      </dgm:t>
    </dgm:pt>
    <dgm:pt modelId="{565F2C0E-B1E4-41FA-8DCE-D03CDE3DB36D}" type="sibTrans" cxnId="{48DCABCC-9DD7-488F-8A2E-2A88D8BE32F0}">
      <dgm:prSet/>
      <dgm:spPr/>
      <dgm:t>
        <a:bodyPr/>
        <a:lstStyle/>
        <a:p>
          <a:endParaRPr lang="en-US" b="1"/>
        </a:p>
      </dgm:t>
    </dgm:pt>
    <dgm:pt modelId="{7D6988BB-C65B-4E09-813B-7747FFB5A8A2}">
      <dgm:prSet/>
      <dgm:spPr/>
      <dgm:t>
        <a:bodyPr/>
        <a:lstStyle/>
        <a:p>
          <a:pPr rtl="0"/>
          <a:r>
            <a:rPr lang="en-US" b="1" dirty="0" smtClean="0">
              <a:solidFill>
                <a:schemeClr val="bg1"/>
              </a:solidFill>
            </a:rPr>
            <a:t>An amazing data-rich future ahead</a:t>
          </a:r>
          <a:endParaRPr lang="en-US" b="1" dirty="0">
            <a:solidFill>
              <a:schemeClr val="bg1"/>
            </a:solidFill>
          </a:endParaRPr>
        </a:p>
      </dgm:t>
    </dgm:pt>
    <dgm:pt modelId="{71D039FD-D047-44D4-9296-81F6D5279051}" type="parTrans" cxnId="{E2016309-E145-43C6-8FC9-F006FC5FC1F1}">
      <dgm:prSet/>
      <dgm:spPr/>
      <dgm:t>
        <a:bodyPr/>
        <a:lstStyle/>
        <a:p>
          <a:endParaRPr lang="en-US" b="1"/>
        </a:p>
      </dgm:t>
    </dgm:pt>
    <dgm:pt modelId="{97966A1B-3566-43CC-877A-F65EBB3C1A0D}" type="sibTrans" cxnId="{E2016309-E145-43C6-8FC9-F006FC5FC1F1}">
      <dgm:prSet/>
      <dgm:spPr/>
      <dgm:t>
        <a:bodyPr/>
        <a:lstStyle/>
        <a:p>
          <a:endParaRPr lang="en-US" b="1"/>
        </a:p>
      </dgm:t>
    </dgm:pt>
    <dgm:pt modelId="{0027F459-B446-46B1-8201-A37991051222}">
      <dgm:prSet/>
      <dgm:spPr/>
      <dgm:t>
        <a:bodyPr/>
        <a:lstStyle/>
        <a:p>
          <a:pPr rtl="0"/>
          <a:r>
            <a:rPr lang="en-US" b="1" dirty="0" smtClean="0">
              <a:solidFill>
                <a:schemeClr val="bg1"/>
              </a:solidFill>
            </a:rPr>
            <a:t>Simple, expressive, productive, interoperable language</a:t>
          </a:r>
          <a:endParaRPr lang="en-US" b="1" dirty="0">
            <a:solidFill>
              <a:schemeClr val="bg1"/>
            </a:solidFill>
          </a:endParaRPr>
        </a:p>
      </dgm:t>
    </dgm:pt>
    <dgm:pt modelId="{7FF8C639-B210-4124-A577-D463CD290EA6}" type="parTrans" cxnId="{EC78E062-EA3B-43A4-A0B5-9B30C61EC779}">
      <dgm:prSet/>
      <dgm:spPr/>
      <dgm:t>
        <a:bodyPr/>
        <a:lstStyle/>
        <a:p>
          <a:endParaRPr lang="en-GB" b="1"/>
        </a:p>
      </dgm:t>
    </dgm:pt>
    <dgm:pt modelId="{401F4873-09FD-4618-AC1C-F6AC07B1AE63}" type="sibTrans" cxnId="{EC78E062-EA3B-43A4-A0B5-9B30C61EC779}">
      <dgm:prSet/>
      <dgm:spPr/>
      <dgm:t>
        <a:bodyPr/>
        <a:lstStyle/>
        <a:p>
          <a:endParaRPr lang="en-GB"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3FEF230F-4A08-451A-9213-0BA6D67ED664}" type="presOf" srcId="{8379D34F-D2EB-44C7-A6BA-B404EF2D892C}" destId="{BE121AA7-A037-43CD-8CC7-33C1B387C247}" srcOrd="1" destOrd="0" presId="urn:microsoft.com/office/officeart/2005/8/layout/matrix1"/>
    <dgm:cxn modelId="{6B4050F5-C0B6-4762-9584-27A672C27C6A}" type="presOf" srcId="{B6DA48CD-B6A1-40DF-B1B2-298D0352C4AA}" destId="{51DBD211-C134-41AD-AD57-176244304372}" srcOrd="0"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728E4DDF-B247-457E-9AF3-DBC3FE3C9B20}" type="presOf" srcId="{7D6988BB-C65B-4E09-813B-7747FFB5A8A2}" destId="{06F7728C-5299-4235-8017-DBD5BC2DB36C}" srcOrd="0" destOrd="0" presId="urn:microsoft.com/office/officeart/2005/8/layout/matrix1"/>
    <dgm:cxn modelId="{DB3747F4-F38A-47A0-B73F-C78FC919AC77}" type="presOf" srcId="{7D6988BB-C65B-4E09-813B-7747FFB5A8A2}" destId="{ECFA074D-691D-42C6-A6A7-C04D755BBC44}" srcOrd="1" destOrd="0" presId="urn:microsoft.com/office/officeart/2005/8/layout/matrix1"/>
    <dgm:cxn modelId="{E2016309-E145-43C6-8FC9-F006FC5FC1F1}" srcId="{A6B25E8E-3AD5-476E-AE79-19EE4887E230}" destId="{7D6988BB-C65B-4E09-813B-7747FFB5A8A2}" srcOrd="3" destOrd="0" parTransId="{71D039FD-D047-44D4-9296-81F6D5279051}" sibTransId="{97966A1B-3566-43CC-877A-F65EBB3C1A0D}"/>
    <dgm:cxn modelId="{40A818D4-E606-414F-937A-A4BBC6C06D1C}" type="presOf" srcId="{0027F459-B446-46B1-8201-A37991051222}" destId="{504ADB60-2DEB-48D0-8123-CA7933E4971B}"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E40C9584-1BA8-40CA-BFC5-FAB57E50A600}" type="presOf" srcId="{8379D34F-D2EB-44C7-A6BA-B404EF2D892C}" destId="{6341D0F4-C184-47C1-B6FD-93C52A30A16E}" srcOrd="0" destOrd="0" presId="urn:microsoft.com/office/officeart/2005/8/layout/matrix1"/>
    <dgm:cxn modelId="{600516A7-B8CE-4175-BC84-DA7F07DE89FD}" type="presOf" srcId="{B6DA48CD-B6A1-40DF-B1B2-298D0352C4AA}" destId="{31D08910-A6AB-452C-B3EB-93BCBD6544C8}" srcOrd="1" destOrd="0" presId="urn:microsoft.com/office/officeart/2005/8/layout/matrix1"/>
    <dgm:cxn modelId="{29FA4EFA-7A4E-4FFB-987C-C409D8B4DA64}" type="presOf" srcId="{A6B25E8E-3AD5-476E-AE79-19EE4887E230}" destId="{62CD59B7-0D31-4CEC-A61C-C239FA1C3946}"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120750DB-B26C-4C17-A783-07BAAC97A19F}" type="presOf" srcId="{9F290243-9586-4FD8-9268-FFC159A95363}" destId="{A2BDDE09-967E-4575-B702-D3388ABBADC8}" srcOrd="0" destOrd="0" presId="urn:microsoft.com/office/officeart/2005/8/layout/matrix1"/>
    <dgm:cxn modelId="{48DCABCC-9DD7-488F-8A2E-2A88D8BE32F0}" srcId="{A6B25E8E-3AD5-476E-AE79-19EE4887E230}" destId="{8379D34F-D2EB-44C7-A6BA-B404EF2D892C}" srcOrd="2" destOrd="0" parTransId="{784C2F39-8EE2-4C1A-8502-BA28A769CF6F}" sibTransId="{565F2C0E-B1E4-41FA-8DCE-D03CDE3DB36D}"/>
    <dgm:cxn modelId="{811DF239-0FC3-458F-8DC8-9B40B6882A36}" type="presOf" srcId="{0027F459-B446-46B1-8201-A37991051222}" destId="{3BF692F9-897A-4426-BC45-0235699D63BA}" srcOrd="1" destOrd="0" presId="urn:microsoft.com/office/officeart/2005/8/layout/matrix1"/>
    <dgm:cxn modelId="{97248CA0-4E1F-4946-B16C-C62A01BE2AB0}" type="presParOf" srcId="{A2BDDE09-967E-4575-B702-D3388ABBADC8}" destId="{C75D8A5F-F48F-4013-9E99-B76AF4C4D7AF}" srcOrd="0" destOrd="0" presId="urn:microsoft.com/office/officeart/2005/8/layout/matrix1"/>
    <dgm:cxn modelId="{BF06EC59-4E5B-4D85-984B-F347C4CC87E5}" type="presParOf" srcId="{C75D8A5F-F48F-4013-9E99-B76AF4C4D7AF}" destId="{504ADB60-2DEB-48D0-8123-CA7933E4971B}" srcOrd="0" destOrd="0" presId="urn:microsoft.com/office/officeart/2005/8/layout/matrix1"/>
    <dgm:cxn modelId="{7892611C-F694-4FC1-A03C-1126B9CD4763}" type="presParOf" srcId="{C75D8A5F-F48F-4013-9E99-B76AF4C4D7AF}" destId="{3BF692F9-897A-4426-BC45-0235699D63BA}" srcOrd="1" destOrd="0" presId="urn:microsoft.com/office/officeart/2005/8/layout/matrix1"/>
    <dgm:cxn modelId="{FD46A94A-CE5D-4182-AC74-9775846F9009}" type="presParOf" srcId="{C75D8A5F-F48F-4013-9E99-B76AF4C4D7AF}" destId="{51DBD211-C134-41AD-AD57-176244304372}" srcOrd="2" destOrd="0" presId="urn:microsoft.com/office/officeart/2005/8/layout/matrix1"/>
    <dgm:cxn modelId="{7BC9F2D0-4120-4933-9E3D-410E9078AD6A}" type="presParOf" srcId="{C75D8A5F-F48F-4013-9E99-B76AF4C4D7AF}" destId="{31D08910-A6AB-452C-B3EB-93BCBD6544C8}" srcOrd="3" destOrd="0" presId="urn:microsoft.com/office/officeart/2005/8/layout/matrix1"/>
    <dgm:cxn modelId="{2F886564-E142-428A-BA48-CCFA8005F7C1}" type="presParOf" srcId="{C75D8A5F-F48F-4013-9E99-B76AF4C4D7AF}" destId="{6341D0F4-C184-47C1-B6FD-93C52A30A16E}" srcOrd="4" destOrd="0" presId="urn:microsoft.com/office/officeart/2005/8/layout/matrix1"/>
    <dgm:cxn modelId="{5937ED03-E966-4E17-9A23-4EA89153E7B1}" type="presParOf" srcId="{C75D8A5F-F48F-4013-9E99-B76AF4C4D7AF}" destId="{BE121AA7-A037-43CD-8CC7-33C1B387C247}" srcOrd="5" destOrd="0" presId="urn:microsoft.com/office/officeart/2005/8/layout/matrix1"/>
    <dgm:cxn modelId="{5EB89E1E-0E4D-4547-A9DC-C121024AF3BD}" type="presParOf" srcId="{C75D8A5F-F48F-4013-9E99-B76AF4C4D7AF}" destId="{06F7728C-5299-4235-8017-DBD5BC2DB36C}" srcOrd="6" destOrd="0" presId="urn:microsoft.com/office/officeart/2005/8/layout/matrix1"/>
    <dgm:cxn modelId="{3C94FBFA-822F-433D-8575-5F663311ED81}" type="presParOf" srcId="{C75D8A5F-F48F-4013-9E99-B76AF4C4D7AF}" destId="{ECFA074D-691D-42C6-A6A7-C04D755BBC44}" srcOrd="7" destOrd="0" presId="urn:microsoft.com/office/officeart/2005/8/layout/matrix1"/>
    <dgm:cxn modelId="{C1FA80BB-9576-4BC0-95C9-07A4AD76F8F7}"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808387" y="-1808387"/>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Simple, expressive, productive, interoperable language</a:t>
          </a:r>
          <a:endParaRPr lang="en-US" sz="3100" b="1" kern="1200" dirty="0">
            <a:solidFill>
              <a:schemeClr val="bg1"/>
            </a:solidFill>
          </a:endParaRPr>
        </a:p>
      </dsp:txBody>
      <dsp:txXfrm rot="5400000">
        <a:off x="0" y="0"/>
        <a:ext cx="5586544" cy="1477327"/>
      </dsp:txXfrm>
    </dsp:sp>
    <dsp:sp modelId="{51DBD211-C134-41AD-AD57-176244304372}">
      <dsp:nvSpPr>
        <dsp:cNvPr id="0" name=""/>
        <dsp:cNvSpPr/>
      </dsp:nvSpPr>
      <dsp:spPr>
        <a:xfrm>
          <a:off x="5586544" y="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Ready for use in VS 11</a:t>
          </a:r>
          <a:endParaRPr lang="en-US" sz="3100" b="1" kern="1200" dirty="0">
            <a:solidFill>
              <a:schemeClr val="bg1"/>
            </a:solidFill>
          </a:endParaRPr>
        </a:p>
      </dsp:txBody>
      <dsp:txXfrm>
        <a:off x="5586544" y="0"/>
        <a:ext cx="5586544" cy="1477327"/>
      </dsp:txXfrm>
    </dsp:sp>
    <dsp:sp modelId="{6341D0F4-C184-47C1-B6FD-93C52A30A16E}">
      <dsp:nvSpPr>
        <dsp:cNvPr id="0" name=""/>
        <dsp:cNvSpPr/>
      </dsp:nvSpPr>
      <dsp:spPr>
        <a:xfrm rot="10800000">
          <a:off x="0" y="196977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Code-focused analytical programming</a:t>
          </a:r>
          <a:endParaRPr lang="en-US" sz="3100" b="1" kern="1200" dirty="0">
            <a:solidFill>
              <a:schemeClr val="bg1"/>
            </a:solidFill>
          </a:endParaRPr>
        </a:p>
      </dsp:txBody>
      <dsp:txXfrm rot="10800000">
        <a:off x="0" y="2462212"/>
        <a:ext cx="5586544" cy="1477327"/>
      </dsp:txXfrm>
    </dsp:sp>
    <dsp:sp modelId="{06F7728C-5299-4235-8017-DBD5BC2DB36C}">
      <dsp:nvSpPr>
        <dsp:cNvPr id="0" name=""/>
        <dsp:cNvSpPr/>
      </dsp:nvSpPr>
      <dsp:spPr>
        <a:xfrm rot="5400000">
          <a:off x="7394932" y="161382"/>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An amazing data-rich future ahead</a:t>
          </a:r>
          <a:endParaRPr lang="en-US" sz="3100" b="1" kern="1200" dirty="0">
            <a:solidFill>
              <a:schemeClr val="bg1"/>
            </a:solidFill>
          </a:endParaRPr>
        </a:p>
      </dsp:txBody>
      <dsp:txXfrm rot="-5400000">
        <a:off x="5586545" y="2462211"/>
        <a:ext cx="5586544" cy="1477327"/>
      </dsp:txXfrm>
    </dsp:sp>
    <dsp:sp modelId="{62CD59B7-0D31-4CEC-A61C-C239FA1C3946}">
      <dsp:nvSpPr>
        <dsp:cNvPr id="0" name=""/>
        <dsp:cNvSpPr/>
      </dsp:nvSpPr>
      <dsp:spPr>
        <a:xfrm>
          <a:off x="3910581" y="1477327"/>
          <a:ext cx="3351927" cy="98488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b="1" kern="1200" dirty="0" smtClean="0"/>
            <a:t>F# 3.0</a:t>
          </a:r>
          <a:endParaRPr lang="en-US" sz="2500" b="1" kern="1200" dirty="0"/>
        </a:p>
      </dsp:txBody>
      <dsp:txXfrm>
        <a:off x="3958659" y="1525405"/>
        <a:ext cx="3255771" cy="8887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11:52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15151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11:52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30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11:52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38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1437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6664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394950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 id="2147483818"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atamarket.azure.com/"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yfrog.com/nupkap"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 3.0: data, services, Web, cloud, at your fingertips</a:t>
            </a:r>
            <a:br>
              <a:rPr lang="en-US" dirty="0"/>
            </a:br>
            <a:endParaRPr lang="en-US" dirty="0"/>
          </a:p>
        </p:txBody>
      </p:sp>
      <p:sp>
        <p:nvSpPr>
          <p:cNvPr id="3" name="Subtitle 2"/>
          <p:cNvSpPr>
            <a:spLocks noGrp="1"/>
          </p:cNvSpPr>
          <p:nvPr>
            <p:ph type="subTitle" idx="1"/>
          </p:nvPr>
        </p:nvSpPr>
        <p:spPr/>
        <p:txBody>
          <a:bodyPr/>
          <a:lstStyle/>
          <a:p>
            <a:r>
              <a:rPr lang="en-US" dirty="0" smtClean="0">
                <a:latin typeface="+mj-lt"/>
              </a:rPr>
              <a:t>Don Syme</a:t>
            </a:r>
          </a:p>
          <a:p>
            <a:r>
              <a:rPr lang="en-US" dirty="0" smtClean="0"/>
              <a:t>Principal Researcher</a:t>
            </a:r>
          </a:p>
          <a:p>
            <a:r>
              <a:rPr lang="en-US" dirty="0" smtClean="0"/>
              <a:t>Microsoft Research</a:t>
            </a:r>
            <a:endParaRPr lang="en-US" dirty="0"/>
          </a:p>
        </p:txBody>
      </p:sp>
      <p:sp>
        <p:nvSpPr>
          <p:cNvPr id="9" name="Text Placeholder 8"/>
          <p:cNvSpPr>
            <a:spLocks noGrp="1"/>
          </p:cNvSpPr>
          <p:nvPr>
            <p:ph type="body" sz="quarter" idx="10"/>
          </p:nvPr>
        </p:nvSpPr>
        <p:spPr/>
        <p:txBody>
          <a:bodyPr/>
          <a:lstStyle/>
          <a:p>
            <a:r>
              <a:rPr lang="en-US" dirty="0"/>
              <a:t>SAC-904T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
            </a:r>
            <a:br>
              <a:rPr lang="en-US" sz="5000" dirty="0" smtClean="0">
                <a:latin typeface="+mn-lt"/>
              </a:rPr>
            </a:br>
            <a:r>
              <a:rPr lang="en-US" sz="5000" dirty="0" smtClean="0">
                <a:latin typeface="+mn-lt"/>
              </a:rPr>
              <a:t/>
            </a:r>
            <a:br>
              <a:rPr lang="en-US" sz="5000" dirty="0" smtClean="0">
                <a:latin typeface="+mn-lt"/>
              </a:rPr>
            </a:br>
            <a:r>
              <a:rPr lang="en-US" sz="5000" dirty="0" smtClean="0">
                <a:latin typeface="+mn-lt"/>
              </a:rPr>
              <a:t>F# 3.0 is about fixing this</a:t>
            </a:r>
            <a:br>
              <a:rPr lang="en-US" sz="5000" dirty="0" smtClean="0">
                <a:latin typeface="+mn-lt"/>
              </a:rPr>
            </a:br>
            <a:r>
              <a:rPr lang="en-US" sz="5000" dirty="0" smtClean="0">
                <a:latin typeface="+mn-lt"/>
              </a:rPr>
              <a:t/>
            </a:r>
            <a:br>
              <a:rPr lang="en-US" sz="5000" dirty="0" smtClean="0">
                <a:latin typeface="+mn-lt"/>
              </a:rPr>
            </a:br>
            <a:r>
              <a:rPr lang="en-US" sz="5000" dirty="0" smtClean="0">
                <a:latin typeface="+mn-lt"/>
              </a:rPr>
              <a:t/>
            </a:r>
            <a:br>
              <a:rPr lang="en-US" sz="5000" dirty="0" smtClean="0">
                <a:latin typeface="+mn-lt"/>
              </a:rPr>
            </a:br>
            <a:r>
              <a:rPr lang="en-US" sz="3200" dirty="0" smtClean="0">
                <a:latin typeface="+mn-lt"/>
              </a:rPr>
              <a:t>and you can use F# components with C#, VB etc. </a:t>
            </a:r>
            <a:br>
              <a:rPr lang="en-US" sz="3200" dirty="0" smtClean="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2600493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a:latin typeface="+mn-lt"/>
              </a:rPr>
              <a:t>But first, a bit about F#...</a:t>
            </a:r>
            <a:r>
              <a:rPr lang="en-US" sz="5000" dirty="0" smtClean="0">
                <a:latin typeface="+mn-lt"/>
              </a:rPr>
              <a:t/>
            </a:r>
            <a:br>
              <a:rPr lang="en-US" sz="5000" dirty="0" smtClean="0">
                <a:latin typeface="+mn-lt"/>
              </a:rPr>
            </a:br>
            <a:r>
              <a:rPr lang="en-US" sz="5000" dirty="0">
                <a:latin typeface="+mn-lt"/>
              </a:rPr>
              <a:t/>
            </a:r>
            <a:br>
              <a:rPr lang="en-US" sz="5000" dirty="0">
                <a:latin typeface="+mn-lt"/>
              </a:rPr>
            </a:br>
            <a:r>
              <a:rPr lang="en-US" sz="5000" dirty="0" smtClean="0">
                <a:latin typeface="+mn-lt"/>
              </a:rPr>
              <a:t/>
            </a:r>
            <a:br>
              <a:rPr lang="en-US" sz="5000" dirty="0" smtClean="0">
                <a:latin typeface="+mn-lt"/>
              </a:rPr>
            </a:br>
            <a:r>
              <a:rPr lang="en-US" sz="5000" dirty="0">
                <a:latin typeface="+mn-lt"/>
              </a:rPr>
              <a:t/>
            </a:r>
            <a:br>
              <a:rPr lang="en-US" sz="5000" dirty="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1303623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b="1" dirty="0" smtClean="0"/>
              <a:t>F# is…</a:t>
            </a:r>
            <a:endParaRPr b="1" dirty="0" smtClean="0"/>
          </a:p>
        </p:txBody>
      </p:sp>
      <p:sp>
        <p:nvSpPr>
          <p:cNvPr id="6147" name="Text Placeholder 2"/>
          <p:cNvSpPr>
            <a:spLocks noGrp="1"/>
          </p:cNvSpPr>
          <p:nvPr>
            <p:ph type="body" sz="quarter" idx="10"/>
          </p:nvPr>
        </p:nvSpPr>
        <p:spPr>
          <a:xfrm>
            <a:off x="519112" y="3104321"/>
            <a:ext cx="11149012" cy="2000548"/>
          </a:xfrm>
        </p:spPr>
        <p:txBody>
          <a:bodyPr anchor="ctr">
            <a:noAutofit/>
          </a:bodyPr>
          <a:lstStyle/>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interoperable</a:t>
            </a:r>
            <a:r>
              <a:rPr lang="en-GB" sz="3600" dirty="0" smtClean="0"/>
              <a:t>, </a:t>
            </a:r>
            <a:r>
              <a:rPr lang="en-GB" sz="3600" b="1" dirty="0" smtClean="0">
                <a:solidFill>
                  <a:srgbClr val="FFFF00"/>
                </a:solidFill>
              </a:rPr>
              <a:t>functional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12746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Some Basic F#</a:t>
            </a:r>
            <a:endParaRPr lang="en-GB" dirty="0">
              <a:solidFill>
                <a:schemeClr val="tx1"/>
              </a:solidFill>
            </a:endParaRP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54222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dirty="0">
                <a:latin typeface="+mn-lt"/>
              </a:rPr>
              <a:t>F# </a:t>
            </a:r>
            <a:r>
              <a:rPr lang="en-US" dirty="0" smtClean="0">
                <a:latin typeface="+mn-lt"/>
              </a:rPr>
              <a:t>can be used for just about everything, but excels at </a:t>
            </a:r>
            <a:r>
              <a:rPr lang="en-US" b="1" dirty="0" smtClean="0">
                <a:solidFill>
                  <a:srgbClr val="FFFF00"/>
                </a:solidFill>
                <a:latin typeface="+mn-lt"/>
              </a:rPr>
              <a:t>analytical programming</a:t>
            </a:r>
            <a:br>
              <a:rPr lang="en-US" b="1" dirty="0" smtClean="0">
                <a:solidFill>
                  <a:srgbClr val="FFFF00"/>
                </a:solidFill>
                <a:latin typeface="+mn-lt"/>
              </a:rPr>
            </a:br>
            <a:r>
              <a:rPr lang="en-US" dirty="0" smtClean="0">
                <a:latin typeface="+mn-lt"/>
              </a:rPr>
              <a:t/>
            </a:r>
            <a:br>
              <a:rPr lang="en-US" dirty="0" smtClean="0">
                <a:latin typeface="+mn-lt"/>
              </a:rPr>
            </a:br>
            <a:r>
              <a:rPr lang="en-US" dirty="0">
                <a:latin typeface="+mn-lt"/>
              </a:rPr>
              <a:t/>
            </a:r>
            <a:br>
              <a:rPr lang="en-US" dirty="0">
                <a:latin typeface="+mn-lt"/>
              </a:rPr>
            </a:b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1965597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(Power </a:t>
            </a:r>
            <a:r>
              <a:rPr lang="en-US" b="1" dirty="0"/>
              <a:t>C</a:t>
            </a:r>
            <a:r>
              <a:rPr lang="en-US" b="1" dirty="0" smtClean="0"/>
              <a:t>ompany)</a:t>
            </a:r>
            <a:endParaRPr lang="en-US" b="1" dirty="0"/>
          </a:p>
        </p:txBody>
      </p:sp>
      <p:sp>
        <p:nvSpPr>
          <p:cNvPr id="4" name="Content Placeholder 3"/>
          <p:cNvSpPr>
            <a:spLocks noGrp="1"/>
          </p:cNvSpPr>
          <p:nvPr>
            <p:ph idx="1"/>
          </p:nvPr>
        </p:nvSpPr>
        <p:spPr>
          <a:xfrm>
            <a:off x="519112" y="1447799"/>
            <a:ext cx="11149013" cy="4395049"/>
          </a:xfrm>
        </p:spPr>
        <p:txBody>
          <a:bodyPr/>
          <a:lstStyle/>
          <a:p>
            <a:pPr marL="177800" indent="-177800">
              <a:buNone/>
            </a:pPr>
            <a:r>
              <a:rPr lang="en-GB" sz="2800" dirty="0" smtClean="0">
                <a:latin typeface="Segoe UI Light (Body)"/>
              </a:rPr>
              <a:t>I have written </a:t>
            </a:r>
            <a:r>
              <a:rPr lang="en-GB" sz="2800" dirty="0" smtClean="0">
                <a:solidFill>
                  <a:srgbClr val="FFFF00"/>
                </a:solidFill>
                <a:latin typeface="Segoe UI Light (Body)"/>
              </a:rPr>
              <a:t>an application to balance the national power generation schedule</a:t>
            </a:r>
            <a:r>
              <a:rPr lang="en-GB" sz="2800" dirty="0" smtClean="0">
                <a:solidFill>
                  <a:schemeClr val="bg2">
                    <a:lumMod val="50000"/>
                  </a:schemeClr>
                </a:solidFill>
                <a:latin typeface="Segoe UI Light (Body)"/>
              </a:rPr>
              <a:t> </a:t>
            </a:r>
            <a:r>
              <a:rPr lang="en-GB" sz="2800" dirty="0" smtClean="0">
                <a:latin typeface="Segoe UI Light (Body)"/>
              </a:rPr>
              <a:t>… for an energy company. </a:t>
            </a:r>
          </a:p>
          <a:p>
            <a:pPr marL="177800" indent="-177800">
              <a:buNone/>
            </a:pPr>
            <a:endParaRPr lang="en-GB" sz="2800" dirty="0">
              <a:latin typeface="Segoe UI Light (Body)"/>
            </a:endParaRPr>
          </a:p>
          <a:p>
            <a:pPr marL="177800" indent="-177800">
              <a:buNone/>
            </a:pPr>
            <a:r>
              <a:rPr lang="en-GB" sz="2800" dirty="0" smtClean="0">
                <a:latin typeface="Segoe UI Light (Body)"/>
              </a:rPr>
              <a:t>...</a:t>
            </a:r>
            <a:r>
              <a:rPr lang="en-GB" sz="2800" dirty="0" smtClean="0">
                <a:solidFill>
                  <a:srgbClr val="FFFF00"/>
                </a:solidFill>
                <a:latin typeface="Segoe UI Light (Body)"/>
              </a:rPr>
              <a:t>the calculation engine was written in F#</a:t>
            </a:r>
            <a:r>
              <a:rPr lang="en-GB" sz="2800" dirty="0" smtClean="0">
                <a:latin typeface="Segoe UI Light (Body)"/>
              </a:rPr>
              <a:t>. </a:t>
            </a:r>
          </a:p>
          <a:p>
            <a:pPr marL="177800" indent="-177800">
              <a:buNone/>
            </a:pPr>
            <a:endParaRPr lang="en-GB" sz="2800" dirty="0" smtClean="0">
              <a:latin typeface="Segoe UI Light (Body)"/>
            </a:endParaRPr>
          </a:p>
          <a:p>
            <a:pPr marL="177800" indent="-177800">
              <a:buNone/>
            </a:pPr>
            <a:r>
              <a:rPr lang="en-GB" sz="2800" dirty="0" smtClean="0">
                <a:latin typeface="Segoe UI Light (Body)"/>
              </a:rPr>
              <a:t>The use of F# to </a:t>
            </a:r>
            <a:r>
              <a:rPr lang="en-GB" sz="2800" dirty="0" smtClean="0">
                <a:solidFill>
                  <a:srgbClr val="FFFF00"/>
                </a:solidFill>
                <a:latin typeface="Segoe UI Light (Body)"/>
              </a:rPr>
              <a:t>address the complexity at the heart of this application </a:t>
            </a:r>
            <a:r>
              <a:rPr lang="en-GB" sz="2800" dirty="0" smtClean="0">
                <a:latin typeface="Segoe UI Light (Body)"/>
              </a:rPr>
              <a:t>clearly demonstrates a sweet spot for the language … </a:t>
            </a:r>
            <a:r>
              <a:rPr lang="en-GB" sz="2800" dirty="0" smtClean="0">
                <a:solidFill>
                  <a:srgbClr val="FFFF00"/>
                </a:solidFill>
                <a:latin typeface="Segoe UI Light (Body)"/>
              </a:rPr>
              <a:t>algorithmic analysis of large data sets</a:t>
            </a:r>
            <a:r>
              <a:rPr lang="en-GB" sz="2800" dirty="0" smtClean="0">
                <a:latin typeface="Segoe UI Light (Body)"/>
              </a:rPr>
              <a:t>. </a:t>
            </a:r>
          </a:p>
          <a:p>
            <a:pPr marL="177800" indent="-177800">
              <a:buNone/>
            </a:pPr>
            <a:endParaRPr lang="en-GB" sz="2800" dirty="0" smtClean="0">
              <a:latin typeface="Segoe UI Light (Body)"/>
            </a:endParaRPr>
          </a:p>
          <a:p>
            <a:pPr marL="177800" indent="-177800" algn="r">
              <a:buNone/>
            </a:pPr>
            <a:r>
              <a:rPr lang="en-GB" sz="2800" dirty="0" smtClean="0">
                <a:latin typeface="Segoe UI Light (Body)"/>
              </a:rPr>
              <a:t>Simon Cousins (Eon </a:t>
            </a:r>
            <a:r>
              <a:rPr lang="en-GB" sz="2800" dirty="0" err="1" smtClean="0">
                <a:latin typeface="Segoe UI Light (Body)"/>
              </a:rPr>
              <a:t>Powergen</a:t>
            </a:r>
            <a:r>
              <a:rPr lang="en-GB" sz="2800" dirty="0" smtClean="0">
                <a:latin typeface="Segoe UI Light (Body)"/>
              </a:rPr>
              <a:t>)</a:t>
            </a:r>
            <a:endParaRPr lang="en-GB" sz="2800" dirty="0">
              <a:latin typeface="Segoe UI Light (Body)"/>
            </a:endParaRPr>
          </a:p>
        </p:txBody>
      </p:sp>
    </p:spTree>
    <p:extLst>
      <p:ext uri="{BB962C8B-B14F-4D97-AF65-F5344CB8AC3E}">
        <p14:creationId xmlns:p14="http://schemas.microsoft.com/office/powerpoint/2010/main" val="343893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Language Integrated Web &amp; Cloud Data</a:t>
            </a:r>
            <a:endParaRPr lang="en-GB" dirty="0">
              <a:solidFill>
                <a:schemeClr val="tx1"/>
              </a:solidFill>
            </a:endParaRP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3477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1532022"/>
            <a:ext cx="3665622" cy="3793956"/>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a:solidFill>
                    <a:schemeClr val="tx1"/>
                  </a:solidFill>
                </a:rPr>
                <a:t>A design-time component that provides a computed space of </a:t>
              </a:r>
              <a:r>
                <a:rPr lang="en-US" sz="3200" b="1" dirty="0" smtClean="0">
                  <a:solidFill>
                    <a:schemeClr val="tx1"/>
                  </a:solidFill>
                </a:rPr>
                <a:t>types</a:t>
              </a:r>
            </a:p>
            <a:p>
              <a:pPr algn="ctr"/>
              <a:endParaRPr lang="en-US" sz="3200" b="1" dirty="0">
                <a:solidFill>
                  <a:schemeClr val="tx1"/>
                </a:solidFill>
              </a:endParaRPr>
            </a:p>
            <a:p>
              <a:pPr algn="ct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4261601" y="1532022"/>
            <a:ext cx="3665622" cy="3793956"/>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a:solidFill>
                    <a:schemeClr val="tx1"/>
                  </a:solidFill>
                </a:rPr>
                <a:t>A compiler/IDE extension…</a:t>
              </a:r>
              <a:br>
                <a:rPr lang="en-US" sz="3200" b="1" dirty="0">
                  <a:solidFill>
                    <a:schemeClr val="tx1"/>
                  </a:solidFill>
                </a:rPr>
              </a:br>
              <a:endParaRPr lang="en-US" sz="3200" dirty="0" smtClean="0">
                <a:gradFill>
                  <a:gsLst>
                    <a:gs pos="0">
                      <a:schemeClr val="tx1"/>
                    </a:gs>
                    <a:gs pos="100000">
                      <a:schemeClr val="tx1"/>
                    </a:gs>
                  </a:gsLst>
                  <a:lin ang="5400000" scaled="0"/>
                </a:gradFill>
              </a:endParaRPr>
            </a:p>
          </p:txBody>
        </p:sp>
      </p:grpSp>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The static counterpart to dynamic languages…</a:t>
              </a: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A Type Provider is…</a:t>
            </a:r>
            <a:endParaRPr lang="en-US" dirty="0"/>
          </a:p>
        </p:txBody>
      </p:sp>
      <p:sp>
        <p:nvSpPr>
          <p:cNvPr id="15" name="Rectangle 14"/>
          <p:cNvSpPr/>
          <p:nvPr/>
        </p:nvSpPr>
        <p:spPr bwMode="auto">
          <a:xfrm>
            <a:off x="327388" y="454044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err="1" smtClean="0">
                <a:solidFill>
                  <a:schemeClr val="bg1"/>
                </a:solidFill>
              </a:rPr>
              <a:t>Intellisense</a:t>
            </a:r>
            <a:r>
              <a:rPr lang="en-US" sz="2400" b="1" dirty="0" smtClean="0">
                <a:solidFill>
                  <a:schemeClr val="bg1"/>
                </a:solidFill>
              </a:rPr>
              <a:t> for data</a:t>
            </a:r>
            <a:endParaRPr lang="en-US" sz="2400" b="1" dirty="0">
              <a:solidFill>
                <a:schemeClr val="bg1"/>
              </a:solidFill>
            </a:endParaRPr>
          </a:p>
        </p:txBody>
      </p:sp>
      <p:sp>
        <p:nvSpPr>
          <p:cNvPr id="16" name="Rectangle 15"/>
          <p:cNvSpPr/>
          <p:nvPr/>
        </p:nvSpPr>
        <p:spPr bwMode="auto">
          <a:xfrm>
            <a:off x="4266798" y="4535193"/>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Extensible and open</a:t>
            </a:r>
            <a:endParaRPr lang="en-US" sz="2400" b="1" dirty="0">
              <a:solidFill>
                <a:schemeClr val="bg1"/>
              </a:solidFill>
            </a:endParaRPr>
          </a:p>
        </p:txBody>
      </p:sp>
      <p:sp>
        <p:nvSpPr>
          <p:cNvPr id="17" name="Rectangle 16"/>
          <p:cNvSpPr/>
          <p:nvPr/>
        </p:nvSpPr>
        <p:spPr bwMode="auto">
          <a:xfrm>
            <a:off x="8241378" y="454146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Breaking down walls</a:t>
            </a:r>
            <a:endParaRPr lang="en-US" sz="2400" b="1" dirty="0">
              <a:solidFill>
                <a:schemeClr val="bg1"/>
              </a:solidFill>
            </a:endParaRPr>
          </a:p>
        </p:txBody>
      </p:sp>
    </p:spTree>
    <p:extLst>
      <p:ext uri="{BB962C8B-B14F-4D97-AF65-F5344CB8AC3E}">
        <p14:creationId xmlns:p14="http://schemas.microsoft.com/office/powerpoint/2010/main" val="453493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1" y="38100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404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The Enterprise Data Sources You Need</a:t>
            </a:r>
            <a:endParaRPr lang="en-GB" dirty="0">
              <a:solidFill>
                <a:schemeClr val="tx1"/>
              </a:solidFill>
            </a:endParaRP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66075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107996"/>
          </a:xfrm>
          <a:prstGeom prst="rect">
            <a:avLst/>
          </a:prstGeom>
          <a:noFill/>
        </p:spPr>
        <p:txBody>
          <a:bodyPr wrap="square" lIns="0" tIns="0" rIns="0" bIns="0" rtlCol="0">
            <a:spAutoFit/>
          </a:bodyPr>
          <a:lstStyle/>
          <a:p>
            <a:pPr marL="342918" indent="-342900">
              <a:buFont typeface="Arial" pitchFamily="34" charset="0"/>
              <a:buChar char="•"/>
            </a:pPr>
            <a:r>
              <a:rPr lang="en-US" b="1" dirty="0" smtClean="0"/>
              <a:t>Enterprise Developers</a:t>
            </a:r>
          </a:p>
          <a:p>
            <a:pPr marL="342918" indent="-342900">
              <a:buFont typeface="Arial" pitchFamily="34" charset="0"/>
              <a:buChar char="•"/>
            </a:pPr>
            <a:r>
              <a:rPr lang="en-US" b="1" dirty="0" smtClean="0"/>
              <a:t>Data Developers</a:t>
            </a:r>
            <a:endParaRPr lang="en-US" b="1" dirty="0"/>
          </a:p>
          <a:p>
            <a:pPr marL="342918" indent="-342900">
              <a:buFont typeface="Arial" pitchFamily="34" charset="0"/>
              <a:buChar char="•"/>
            </a:pPr>
            <a:r>
              <a:rPr lang="en-US" b="1" dirty="0" smtClean="0"/>
              <a:t>Service Developers</a:t>
            </a:r>
          </a:p>
          <a:p>
            <a:pPr marL="342918" indent="-342900">
              <a:buFont typeface="Arial" pitchFamily="34" charset="0"/>
              <a:buChar char="•"/>
            </a:pPr>
            <a:r>
              <a:rPr lang="en-US" b="1" dirty="0" smtClean="0"/>
              <a:t>Analytical Programmers</a:t>
            </a:r>
          </a:p>
        </p:txBody>
      </p:sp>
      <p:sp>
        <p:nvSpPr>
          <p:cNvPr id="10" name="TextBox 9"/>
          <p:cNvSpPr txBox="1"/>
          <p:nvPr/>
        </p:nvSpPr>
        <p:spPr>
          <a:xfrm>
            <a:off x="4274322" y="2253321"/>
            <a:ext cx="3566160" cy="830997"/>
          </a:xfrm>
          <a:prstGeom prst="rect">
            <a:avLst/>
          </a:prstGeom>
          <a:noFill/>
        </p:spPr>
        <p:txBody>
          <a:bodyPr wrap="square" lIns="0" tIns="0" rIns="0" bIns="0" rtlCol="0">
            <a:spAutoFit/>
          </a:bodyPr>
          <a:lstStyle/>
          <a:p>
            <a:pPr marL="342918" indent="-342900">
              <a:buFont typeface="Arial" pitchFamily="34" charset="0"/>
              <a:buChar char="•"/>
            </a:pPr>
            <a:r>
              <a:rPr lang="en-US" b="1" dirty="0" smtClean="0"/>
              <a:t>F# 3.0: Making Data Simple</a:t>
            </a:r>
          </a:p>
          <a:p>
            <a:pPr marL="342918" indent="-342900">
              <a:buFont typeface="Arial" pitchFamily="34" charset="0"/>
              <a:buChar char="•"/>
            </a:pPr>
            <a:r>
              <a:rPr lang="en-US" b="1" dirty="0" smtClean="0"/>
              <a:t>F# 3.0: Making Data Regular</a:t>
            </a:r>
          </a:p>
          <a:p>
            <a:pPr marL="342918" indent="-342900">
              <a:buFont typeface="Arial" pitchFamily="34" charset="0"/>
              <a:buChar char="•"/>
            </a:pPr>
            <a:r>
              <a:rPr lang="en-US" b="1" dirty="0"/>
              <a:t>F# 3.0: Making Data </a:t>
            </a:r>
            <a:r>
              <a:rPr lang="en-US" b="1" dirty="0" smtClean="0"/>
              <a:t>Efficient</a:t>
            </a:r>
          </a:p>
        </p:txBody>
      </p:sp>
      <p:sp>
        <p:nvSpPr>
          <p:cNvPr id="11" name="TextBox 10"/>
          <p:cNvSpPr txBox="1"/>
          <p:nvPr/>
        </p:nvSpPr>
        <p:spPr>
          <a:xfrm>
            <a:off x="8243917" y="2240164"/>
            <a:ext cx="3944908" cy="830997"/>
          </a:xfrm>
          <a:prstGeom prst="rect">
            <a:avLst/>
          </a:prstGeom>
          <a:noFill/>
        </p:spPr>
        <p:txBody>
          <a:bodyPr wrap="square" lIns="0" tIns="0" rIns="0" bIns="0" rtlCol="0">
            <a:spAutoFit/>
          </a:bodyPr>
          <a:lstStyle/>
          <a:p>
            <a:pPr marL="285768" indent="-285750">
              <a:buFont typeface="Arial" pitchFamily="34" charset="0"/>
              <a:buChar char="•"/>
            </a:pPr>
            <a:r>
              <a:rPr lang="en-US" b="1" dirty="0" smtClean="0"/>
              <a:t>How to access data with F# 3.0</a:t>
            </a:r>
          </a:p>
          <a:p>
            <a:pPr marL="285768" indent="-285750">
              <a:buFont typeface="Arial" pitchFamily="34" charset="0"/>
              <a:buChar char="•"/>
            </a:pPr>
            <a:r>
              <a:rPr lang="en-US" b="1" dirty="0" smtClean="0"/>
              <a:t>How to access services with F# 3.0</a:t>
            </a:r>
          </a:p>
          <a:p>
            <a:pPr marL="285768" indent="-285750">
              <a:buFont typeface="Arial" pitchFamily="34" charset="0"/>
              <a:buChar char="•"/>
            </a:pPr>
            <a:r>
              <a:rPr lang="en-US" b="1" dirty="0" smtClean="0"/>
              <a:t>Using F# 3.0 on servers and devices</a:t>
            </a:r>
          </a:p>
        </p:txBody>
      </p:sp>
    </p:spTree>
    <p:extLst>
      <p:ext uri="{BB962C8B-B14F-4D97-AF65-F5344CB8AC3E}">
        <p14:creationId xmlns:p14="http://schemas.microsoft.com/office/powerpoint/2010/main" val="22489713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SQL + Linq2SQL</a:t>
            </a:r>
            <a:endParaRPr lang="en-GB" dirty="0"/>
          </a:p>
        </p:txBody>
      </p:sp>
      <p:sp>
        <p:nvSpPr>
          <p:cNvPr id="3" name="Text Placeholder 2"/>
          <p:cNvSpPr>
            <a:spLocks noGrp="1"/>
          </p:cNvSpPr>
          <p:nvPr>
            <p:ph type="body" sz="quarter" idx="10"/>
          </p:nvPr>
        </p:nvSpPr>
        <p:spPr>
          <a:xfrm>
            <a:off x="519115" y="1905001"/>
            <a:ext cx="11149012" cy="861774"/>
          </a:xfrm>
        </p:spPr>
        <p:txBody>
          <a:bodyPr/>
          <a:lstStyle/>
          <a:p>
            <a:endParaRPr lang="nb-NO" sz="2800" dirty="0" smtClean="0">
              <a:solidFill>
                <a:schemeClr val="tx1">
                  <a:lumMod val="85000"/>
                </a:schemeClr>
              </a:solidFill>
              <a:latin typeface="Consolas"/>
            </a:endParaRPr>
          </a:p>
          <a:p>
            <a:r>
              <a:rPr lang="nb-NO" sz="2800" dirty="0" smtClean="0">
                <a:solidFill>
                  <a:srgbClr val="0070C0"/>
                </a:solidFill>
                <a:latin typeface="Consolas"/>
              </a:rPr>
              <a:t>type</a:t>
            </a:r>
            <a:r>
              <a:rPr lang="nb-NO" sz="2800" dirty="0" smtClean="0">
                <a:latin typeface="Consolas"/>
              </a:rPr>
              <a:t> SQL = SqlDataConnection&lt;</a:t>
            </a:r>
            <a:r>
              <a:rPr lang="nb-NO" sz="2800" dirty="0">
                <a:solidFill>
                  <a:srgbClr val="00B050"/>
                </a:solidFill>
                <a:latin typeface="Consolas"/>
              </a:rPr>
              <a:t>"Server</a:t>
            </a:r>
            <a:r>
              <a:rPr lang="nb-NO" sz="2800" dirty="0" smtClean="0">
                <a:solidFill>
                  <a:srgbClr val="00B050"/>
                </a:solidFill>
                <a:latin typeface="Consolas"/>
              </a:rPr>
              <a:t>='.\\SQLEXPRESS'..."</a:t>
            </a:r>
            <a:r>
              <a:rPr lang="nb-NO" sz="2800" dirty="0" smtClean="0">
                <a:latin typeface="Consolas"/>
              </a:rPr>
              <a:t>&gt;</a:t>
            </a:r>
          </a:p>
        </p:txBody>
      </p:sp>
    </p:spTree>
    <p:extLst>
      <p:ext uri="{BB962C8B-B14F-4D97-AF65-F5344CB8AC3E}">
        <p14:creationId xmlns:p14="http://schemas.microsoft.com/office/powerpoint/2010/main" val="234030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SQL + Linq2SQL</a:t>
            </a:r>
            <a:endParaRPr lang="en-GB" dirty="0"/>
          </a:p>
        </p:txBody>
      </p:sp>
      <p:sp>
        <p:nvSpPr>
          <p:cNvPr id="3" name="Text Placeholder 2"/>
          <p:cNvSpPr>
            <a:spLocks noGrp="1"/>
          </p:cNvSpPr>
          <p:nvPr>
            <p:ph type="body" sz="quarter" idx="10"/>
          </p:nvPr>
        </p:nvSpPr>
        <p:spPr>
          <a:xfrm>
            <a:off x="519115" y="1905001"/>
            <a:ext cx="11149012" cy="861774"/>
          </a:xfrm>
        </p:spPr>
        <p:txBody>
          <a:bodyPr/>
          <a:lstStyle/>
          <a:p>
            <a:r>
              <a:rPr lang="nb-NO" sz="2800" dirty="0" smtClean="0">
                <a:solidFill>
                  <a:schemeClr val="bg1"/>
                </a:solidFill>
                <a:latin typeface="Consolas"/>
              </a:rPr>
              <a:t>[&lt;Generate&gt;]</a:t>
            </a:r>
          </a:p>
          <a:p>
            <a:r>
              <a:rPr lang="nb-NO" sz="2800" dirty="0" smtClean="0">
                <a:solidFill>
                  <a:srgbClr val="0070C0"/>
                </a:solidFill>
                <a:latin typeface="Consolas"/>
              </a:rPr>
              <a:t>type</a:t>
            </a:r>
            <a:r>
              <a:rPr lang="nb-NO" sz="2800" dirty="0" smtClean="0">
                <a:latin typeface="Consolas"/>
              </a:rPr>
              <a:t> SQL = SqlDataConnection&lt;</a:t>
            </a:r>
            <a:r>
              <a:rPr lang="nb-NO" sz="2800" dirty="0">
                <a:solidFill>
                  <a:srgbClr val="00B050"/>
                </a:solidFill>
                <a:latin typeface="Consolas"/>
              </a:rPr>
              <a:t>"Server</a:t>
            </a:r>
            <a:r>
              <a:rPr lang="nb-NO" sz="2800" dirty="0" smtClean="0">
                <a:solidFill>
                  <a:srgbClr val="00B050"/>
                </a:solidFill>
                <a:latin typeface="Consolas"/>
              </a:rPr>
              <a:t>='.\\SQLEXPRESS'..."</a:t>
            </a:r>
            <a:r>
              <a:rPr lang="nb-NO" sz="2800" dirty="0" smtClean="0">
                <a:latin typeface="Consolas"/>
              </a:rPr>
              <a:t>&gt;</a:t>
            </a:r>
          </a:p>
        </p:txBody>
      </p:sp>
      <p:sp>
        <p:nvSpPr>
          <p:cNvPr id="4" name="Rectangular Callout 3"/>
          <p:cNvSpPr/>
          <p:nvPr/>
        </p:nvSpPr>
        <p:spPr bwMode="auto">
          <a:xfrm>
            <a:off x="5079927" y="727510"/>
            <a:ext cx="2464904" cy="707882"/>
          </a:xfrm>
          <a:prstGeom prst="wedgeRectCallout">
            <a:avLst>
              <a:gd name="adj1" fmla="val -127823"/>
              <a:gd name="adj2" fmla="val 13679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000" dirty="0" smtClean="0">
                <a:gradFill>
                  <a:gsLst>
                    <a:gs pos="0">
                      <a:srgbClr val="FFFFFF"/>
                    </a:gs>
                    <a:gs pos="100000">
                      <a:srgbClr val="FFFFFF"/>
                    </a:gs>
                  </a:gsLst>
                  <a:lin ang="5400000" scaled="0"/>
                </a:gradFill>
              </a:rPr>
              <a:t>Needed in Developer Preview</a:t>
            </a:r>
            <a:endParaRPr lang="en-US" sz="20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8519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SQL + Linq2SQL</a:t>
            </a:r>
            <a:endParaRPr lang="en-GB" dirty="0"/>
          </a:p>
        </p:txBody>
      </p:sp>
      <p:sp>
        <p:nvSpPr>
          <p:cNvPr id="3" name="Text Placeholder 2"/>
          <p:cNvSpPr>
            <a:spLocks noGrp="1"/>
          </p:cNvSpPr>
          <p:nvPr>
            <p:ph type="body" sz="quarter" idx="10"/>
          </p:nvPr>
        </p:nvSpPr>
        <p:spPr>
          <a:xfrm>
            <a:off x="519115" y="1905001"/>
            <a:ext cx="11149012" cy="861774"/>
          </a:xfrm>
        </p:spPr>
        <p:txBody>
          <a:bodyPr/>
          <a:lstStyle/>
          <a:p>
            <a:endParaRPr lang="nb-NO" sz="2800" dirty="0" smtClean="0">
              <a:solidFill>
                <a:schemeClr val="tx1">
                  <a:lumMod val="85000"/>
                </a:schemeClr>
              </a:solidFill>
              <a:latin typeface="Consolas"/>
            </a:endParaRPr>
          </a:p>
          <a:p>
            <a:r>
              <a:rPr lang="nb-NO" sz="2800" dirty="0" smtClean="0">
                <a:solidFill>
                  <a:srgbClr val="0070C0"/>
                </a:solidFill>
                <a:latin typeface="Consolas"/>
              </a:rPr>
              <a:t>type</a:t>
            </a:r>
            <a:r>
              <a:rPr lang="nb-NO" sz="2800" dirty="0" smtClean="0">
                <a:latin typeface="Consolas"/>
              </a:rPr>
              <a:t> SQL = SqlDataConnection&lt;</a:t>
            </a:r>
            <a:r>
              <a:rPr lang="nb-NO" sz="2800" dirty="0">
                <a:solidFill>
                  <a:srgbClr val="00B050"/>
                </a:solidFill>
                <a:latin typeface="Consolas"/>
              </a:rPr>
              <a:t>"Server</a:t>
            </a:r>
            <a:r>
              <a:rPr lang="nb-NO" sz="2800" dirty="0" smtClean="0">
                <a:solidFill>
                  <a:srgbClr val="00B050"/>
                </a:solidFill>
                <a:latin typeface="Consolas"/>
              </a:rPr>
              <a:t>='.\\SQLEXPRESS'..."</a:t>
            </a:r>
            <a:r>
              <a:rPr lang="nb-NO" sz="2800" dirty="0" smtClean="0">
                <a:latin typeface="Consolas"/>
              </a:rPr>
              <a:t>&gt;</a:t>
            </a:r>
          </a:p>
        </p:txBody>
      </p:sp>
    </p:spTree>
    <p:extLst>
      <p:ext uri="{BB962C8B-B14F-4D97-AF65-F5344CB8AC3E}">
        <p14:creationId xmlns:p14="http://schemas.microsoft.com/office/powerpoint/2010/main" val="131763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SQL Server/Entity Framework</a:t>
            </a:r>
            <a:endParaRPr lang="en-GB" dirty="0"/>
          </a:p>
        </p:txBody>
      </p:sp>
      <p:sp>
        <p:nvSpPr>
          <p:cNvPr id="3" name="Text Placeholder 2"/>
          <p:cNvSpPr>
            <a:spLocks noGrp="1"/>
          </p:cNvSpPr>
          <p:nvPr>
            <p:ph type="body" sz="quarter" idx="10"/>
          </p:nvPr>
        </p:nvSpPr>
        <p:spPr>
          <a:xfrm>
            <a:off x="519115" y="1905001"/>
            <a:ext cx="11149012" cy="861774"/>
          </a:xfrm>
        </p:spPr>
        <p:txBody>
          <a:bodyPr/>
          <a:lstStyle/>
          <a:p>
            <a:endParaRPr lang="nb-NO" sz="2800" dirty="0" smtClean="0">
              <a:solidFill>
                <a:srgbClr val="0070C0"/>
              </a:solidFill>
              <a:latin typeface="Consolas"/>
            </a:endParaRPr>
          </a:p>
          <a:p>
            <a:r>
              <a:rPr lang="nb-NO" sz="2800" dirty="0" smtClean="0">
                <a:solidFill>
                  <a:srgbClr val="0070C0"/>
                </a:solidFill>
                <a:latin typeface="Consolas"/>
              </a:rPr>
              <a:t>type</a:t>
            </a:r>
            <a:r>
              <a:rPr lang="nb-NO" sz="2800" dirty="0" smtClean="0">
                <a:latin typeface="Consolas"/>
              </a:rPr>
              <a:t> SQL = SqlEntityConnection&lt;</a:t>
            </a:r>
            <a:r>
              <a:rPr lang="nb-NO" sz="2800" dirty="0">
                <a:solidFill>
                  <a:srgbClr val="00B050"/>
                </a:solidFill>
                <a:latin typeface="Consolas"/>
              </a:rPr>
              <a:t>"Server</a:t>
            </a:r>
            <a:r>
              <a:rPr lang="nb-NO" sz="2800" dirty="0" smtClean="0">
                <a:solidFill>
                  <a:srgbClr val="00B050"/>
                </a:solidFill>
                <a:latin typeface="Consolas"/>
              </a:rPr>
              <a:t>='.\\SQLEXPRESS'"</a:t>
            </a:r>
            <a:r>
              <a:rPr lang="nb-NO" sz="2800" dirty="0" smtClean="0">
                <a:latin typeface="Consolas"/>
              </a:rPr>
              <a:t>&gt;</a:t>
            </a:r>
          </a:p>
        </p:txBody>
      </p:sp>
    </p:spTree>
    <p:extLst>
      <p:ext uri="{BB962C8B-B14F-4D97-AF65-F5344CB8AC3E}">
        <p14:creationId xmlns:p14="http://schemas.microsoft.com/office/powerpoint/2010/main" val="60302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a:t>
            </a:r>
            <a:r>
              <a:rPr lang="en-GB" dirty="0" err="1" smtClean="0"/>
              <a:t>OData</a:t>
            </a:r>
            <a:endParaRPr lang="en-GB" dirty="0"/>
          </a:p>
        </p:txBody>
      </p:sp>
      <p:sp>
        <p:nvSpPr>
          <p:cNvPr id="3" name="Text Placeholder 2"/>
          <p:cNvSpPr>
            <a:spLocks noGrp="1"/>
          </p:cNvSpPr>
          <p:nvPr>
            <p:ph type="body" sz="quarter" idx="10"/>
          </p:nvPr>
        </p:nvSpPr>
        <p:spPr>
          <a:xfrm>
            <a:off x="519115" y="1905001"/>
            <a:ext cx="11149012" cy="861774"/>
          </a:xfrm>
        </p:spPr>
        <p:txBody>
          <a:bodyPr/>
          <a:lstStyle/>
          <a:p>
            <a:endParaRPr lang="nb-NO" sz="2800" dirty="0" smtClean="0">
              <a:solidFill>
                <a:srgbClr val="0070C0"/>
              </a:solidFill>
              <a:latin typeface="Consolas"/>
            </a:endParaRPr>
          </a:p>
          <a:p>
            <a:r>
              <a:rPr lang="nb-NO" sz="2800" dirty="0" smtClean="0">
                <a:solidFill>
                  <a:srgbClr val="0070C0"/>
                </a:solidFill>
                <a:latin typeface="Consolas"/>
              </a:rPr>
              <a:t>type</a:t>
            </a:r>
            <a:r>
              <a:rPr lang="nb-NO" sz="2800" dirty="0" smtClean="0">
                <a:latin typeface="Consolas"/>
              </a:rPr>
              <a:t> Netflix = ODataService&lt;</a:t>
            </a:r>
            <a:r>
              <a:rPr lang="nb-NO" sz="2800" dirty="0" smtClean="0">
                <a:solidFill>
                  <a:srgbClr val="00B050"/>
                </a:solidFill>
                <a:latin typeface="Consolas"/>
              </a:rPr>
              <a:t>"http://odata.netflix.com"</a:t>
            </a:r>
            <a:r>
              <a:rPr lang="nb-NO" sz="2800" dirty="0" smtClean="0">
                <a:latin typeface="Consolas"/>
              </a:rPr>
              <a:t>&gt;</a:t>
            </a:r>
          </a:p>
        </p:txBody>
      </p:sp>
    </p:spTree>
    <p:extLst>
      <p:ext uri="{BB962C8B-B14F-4D97-AF65-F5344CB8AC3E}">
        <p14:creationId xmlns:p14="http://schemas.microsoft.com/office/powerpoint/2010/main" val="2985978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519115" y="1905001"/>
            <a:ext cx="11149012" cy="2474524"/>
          </a:xfrm>
        </p:spPr>
        <p:txBody>
          <a:bodyPr/>
          <a:lstStyle/>
          <a:p>
            <a:endParaRPr lang="en-GB" sz="3200" dirty="0" smtClean="0">
              <a:solidFill>
                <a:srgbClr val="0000FF"/>
              </a:solidFill>
              <a:latin typeface="Consolas"/>
            </a:endParaRPr>
          </a:p>
          <a:p>
            <a:r>
              <a:rPr lang="en-GB" sz="3200" dirty="0" smtClean="0">
                <a:solidFill>
                  <a:srgbClr val="0000FF"/>
                </a:solidFill>
                <a:latin typeface="Consolas"/>
              </a:rPr>
              <a:t>let</a:t>
            </a:r>
            <a:r>
              <a:rPr lang="en-GB" sz="3200" dirty="0" smtClean="0">
                <a:solidFill>
                  <a:prstClr val="black"/>
                </a:solidFill>
                <a:latin typeface="Consolas"/>
              </a:rPr>
              <a:t> </a:t>
            </a:r>
            <a:r>
              <a:rPr lang="en-GB" sz="3200" dirty="0" err="1" smtClean="0">
                <a:solidFill>
                  <a:prstClr val="black"/>
                </a:solidFill>
                <a:latin typeface="Consolas"/>
              </a:rPr>
              <a:t>avatarTitles</a:t>
            </a:r>
            <a:r>
              <a:rPr lang="en-GB" sz="3200" dirty="0" smtClean="0">
                <a:solidFill>
                  <a:prstClr val="black"/>
                </a:solidFill>
                <a:latin typeface="Consolas"/>
              </a:rPr>
              <a:t> = </a:t>
            </a:r>
          </a:p>
          <a:p>
            <a:r>
              <a:rPr lang="en-US" sz="3200" dirty="0" smtClean="0">
                <a:solidFill>
                  <a:prstClr val="black"/>
                </a:solidFill>
                <a:latin typeface="Consolas"/>
              </a:rPr>
              <a:t>     query { </a:t>
            </a:r>
            <a:r>
              <a:rPr lang="en-US" sz="3200" dirty="0" smtClean="0">
                <a:solidFill>
                  <a:srgbClr val="0000FF"/>
                </a:solidFill>
                <a:latin typeface="Consolas"/>
              </a:rPr>
              <a:t>for</a:t>
            </a:r>
            <a:r>
              <a:rPr lang="en-US" sz="3200" dirty="0" smtClean="0">
                <a:solidFill>
                  <a:prstClr val="black"/>
                </a:solidFill>
                <a:latin typeface="Consolas"/>
              </a:rPr>
              <a:t> t </a:t>
            </a:r>
            <a:r>
              <a:rPr lang="en-US" sz="3200" dirty="0" smtClean="0">
                <a:solidFill>
                  <a:srgbClr val="0000FF"/>
                </a:solidFill>
                <a:latin typeface="Consolas"/>
              </a:rPr>
              <a:t>in</a:t>
            </a:r>
            <a:r>
              <a:rPr lang="en-US" sz="3200" dirty="0" smtClean="0">
                <a:solidFill>
                  <a:prstClr val="black"/>
                </a:solidFill>
                <a:latin typeface="Consolas"/>
              </a:rPr>
              <a:t> </a:t>
            </a:r>
            <a:r>
              <a:rPr lang="en-US" sz="3200" dirty="0" err="1" smtClean="0">
                <a:solidFill>
                  <a:prstClr val="black"/>
                </a:solidFill>
                <a:latin typeface="Consolas"/>
              </a:rPr>
              <a:t>netflix.Titles</a:t>
            </a:r>
            <a:r>
              <a:rPr lang="en-US" sz="3200" dirty="0" smtClean="0">
                <a:solidFill>
                  <a:prstClr val="black"/>
                </a:solidFill>
                <a:latin typeface="Consolas"/>
              </a:rPr>
              <a:t> </a:t>
            </a:r>
            <a:r>
              <a:rPr lang="en-US" sz="3200" dirty="0" smtClean="0">
                <a:solidFill>
                  <a:srgbClr val="0000FF"/>
                </a:solidFill>
                <a:latin typeface="Consolas"/>
              </a:rPr>
              <a:t>do</a:t>
            </a:r>
            <a:r>
              <a:rPr lang="en-US" sz="3200" dirty="0" smtClean="0">
                <a:solidFill>
                  <a:prstClr val="black"/>
                </a:solidFill>
                <a:latin typeface="Consolas"/>
              </a:rPr>
              <a:t> </a:t>
            </a:r>
          </a:p>
          <a:p>
            <a:r>
              <a:rPr lang="en-GB" sz="3200" dirty="0" smtClean="0">
                <a:solidFill>
                  <a:prstClr val="black"/>
                </a:solidFill>
                <a:latin typeface="Consolas"/>
              </a:rPr>
              <a:t>             </a:t>
            </a:r>
            <a:r>
              <a:rPr lang="en-GB" sz="3200" dirty="0" smtClean="0">
                <a:solidFill>
                  <a:srgbClr val="0000FF"/>
                </a:solidFill>
                <a:latin typeface="Consolas"/>
              </a:rPr>
              <a:t>where</a:t>
            </a:r>
            <a:r>
              <a:rPr lang="en-GB" sz="3200" dirty="0" smtClean="0">
                <a:solidFill>
                  <a:prstClr val="black"/>
                </a:solidFill>
                <a:latin typeface="Consolas"/>
              </a:rPr>
              <a:t>  (</a:t>
            </a:r>
            <a:r>
              <a:rPr lang="en-GB" sz="3200" dirty="0" err="1" smtClean="0">
                <a:solidFill>
                  <a:prstClr val="black"/>
                </a:solidFill>
                <a:latin typeface="Consolas"/>
              </a:rPr>
              <a:t>t.Name.Contains</a:t>
            </a:r>
            <a:r>
              <a:rPr lang="en-GB" sz="3200" dirty="0" smtClean="0">
                <a:solidFill>
                  <a:prstClr val="black"/>
                </a:solidFill>
                <a:latin typeface="Consolas"/>
              </a:rPr>
              <a:t> </a:t>
            </a:r>
            <a:r>
              <a:rPr lang="en-GB" sz="3200" dirty="0" smtClean="0">
                <a:solidFill>
                  <a:srgbClr val="800000"/>
                </a:solidFill>
                <a:latin typeface="Consolas"/>
              </a:rPr>
              <a:t>"Avatar"</a:t>
            </a:r>
            <a:r>
              <a:rPr lang="en-GB" sz="3200" dirty="0" smtClean="0">
                <a:solidFill>
                  <a:prstClr val="black"/>
                </a:solidFill>
                <a:latin typeface="Consolas"/>
              </a:rPr>
              <a:t>) }  </a:t>
            </a:r>
          </a:p>
          <a:p>
            <a:endParaRPr lang="en-GB" dirty="0"/>
          </a:p>
        </p:txBody>
      </p:sp>
    </p:spTree>
    <p:extLst>
      <p:ext uri="{BB962C8B-B14F-4D97-AF65-F5344CB8AC3E}">
        <p14:creationId xmlns:p14="http://schemas.microsoft.com/office/powerpoint/2010/main" val="33671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519115" y="1905001"/>
            <a:ext cx="11149012" cy="3557897"/>
          </a:xfrm>
        </p:spPr>
        <p:txBody>
          <a:bodyPr/>
          <a:lstStyle/>
          <a:p>
            <a:r>
              <a:rPr lang="en-GB" sz="3200" dirty="0" smtClean="0">
                <a:latin typeface="Consolas"/>
              </a:rPr>
              <a:t> </a:t>
            </a:r>
          </a:p>
          <a:p>
            <a:r>
              <a:rPr lang="en-GB" sz="3200" dirty="0" smtClean="0">
                <a:solidFill>
                  <a:srgbClr val="0000FF"/>
                </a:solidFill>
                <a:latin typeface="Consolas"/>
              </a:rPr>
              <a:t>let</a:t>
            </a:r>
            <a:r>
              <a:rPr lang="en-GB" sz="3200" dirty="0" smtClean="0">
                <a:solidFill>
                  <a:prstClr val="black"/>
                </a:solidFill>
                <a:latin typeface="Consolas"/>
              </a:rPr>
              <a:t> </a:t>
            </a:r>
            <a:r>
              <a:rPr lang="en-GB" sz="3200" dirty="0" err="1" smtClean="0">
                <a:solidFill>
                  <a:prstClr val="black"/>
                </a:solidFill>
                <a:latin typeface="Consolas"/>
              </a:rPr>
              <a:t>avatarTitles</a:t>
            </a:r>
            <a:r>
              <a:rPr lang="en-GB" sz="3200" dirty="0" smtClean="0">
                <a:solidFill>
                  <a:prstClr val="black"/>
                </a:solidFill>
                <a:latin typeface="Consolas"/>
              </a:rPr>
              <a:t> = </a:t>
            </a:r>
          </a:p>
          <a:p>
            <a:r>
              <a:rPr lang="en-US" sz="3200" dirty="0" smtClean="0">
                <a:solidFill>
                  <a:prstClr val="black"/>
                </a:solidFill>
                <a:latin typeface="Consolas"/>
              </a:rPr>
              <a:t>     query { </a:t>
            </a:r>
            <a:r>
              <a:rPr lang="en-US" sz="3200" dirty="0" smtClean="0">
                <a:solidFill>
                  <a:srgbClr val="0000FF"/>
                </a:solidFill>
                <a:latin typeface="Consolas"/>
              </a:rPr>
              <a:t>for</a:t>
            </a:r>
            <a:r>
              <a:rPr lang="en-US" sz="3200" dirty="0" smtClean="0">
                <a:solidFill>
                  <a:prstClr val="black"/>
                </a:solidFill>
                <a:latin typeface="Consolas"/>
              </a:rPr>
              <a:t> t </a:t>
            </a:r>
            <a:r>
              <a:rPr lang="en-US" sz="3200" dirty="0" smtClean="0">
                <a:solidFill>
                  <a:srgbClr val="0000FF"/>
                </a:solidFill>
                <a:latin typeface="Consolas"/>
              </a:rPr>
              <a:t>in</a:t>
            </a:r>
            <a:r>
              <a:rPr lang="en-US" sz="3200" dirty="0" smtClean="0">
                <a:solidFill>
                  <a:prstClr val="black"/>
                </a:solidFill>
                <a:latin typeface="Consolas"/>
              </a:rPr>
              <a:t> </a:t>
            </a:r>
            <a:r>
              <a:rPr lang="en-US" sz="3200" dirty="0" err="1" smtClean="0">
                <a:solidFill>
                  <a:prstClr val="black"/>
                </a:solidFill>
                <a:latin typeface="Consolas"/>
              </a:rPr>
              <a:t>netflix.Titles</a:t>
            </a:r>
            <a:r>
              <a:rPr lang="en-US" sz="3200" dirty="0" smtClean="0">
                <a:solidFill>
                  <a:prstClr val="black"/>
                </a:solidFill>
                <a:latin typeface="Consolas"/>
              </a:rPr>
              <a:t> </a:t>
            </a:r>
            <a:r>
              <a:rPr lang="en-US" sz="3200" dirty="0" smtClean="0">
                <a:solidFill>
                  <a:srgbClr val="0000FF"/>
                </a:solidFill>
                <a:latin typeface="Consolas"/>
              </a:rPr>
              <a:t>do</a:t>
            </a:r>
            <a:r>
              <a:rPr lang="en-US" sz="3200" dirty="0" smtClean="0">
                <a:solidFill>
                  <a:prstClr val="black"/>
                </a:solidFill>
                <a:latin typeface="Consolas"/>
              </a:rPr>
              <a:t> </a:t>
            </a:r>
          </a:p>
          <a:p>
            <a:r>
              <a:rPr lang="en-GB" sz="3200" dirty="0" smtClean="0">
                <a:solidFill>
                  <a:prstClr val="black"/>
                </a:solidFill>
                <a:latin typeface="Consolas"/>
              </a:rPr>
              <a:t>             </a:t>
            </a:r>
            <a:r>
              <a:rPr lang="en-GB" sz="3200" dirty="0" smtClean="0">
                <a:solidFill>
                  <a:srgbClr val="0000FF"/>
                </a:solidFill>
                <a:latin typeface="Consolas"/>
              </a:rPr>
              <a:t>where</a:t>
            </a:r>
            <a:r>
              <a:rPr lang="en-GB" sz="3200" dirty="0" smtClean="0">
                <a:solidFill>
                  <a:prstClr val="black"/>
                </a:solidFill>
                <a:latin typeface="Consolas"/>
              </a:rPr>
              <a:t>  (</a:t>
            </a:r>
            <a:r>
              <a:rPr lang="en-GB" sz="3200" dirty="0" err="1" smtClean="0">
                <a:solidFill>
                  <a:prstClr val="black"/>
                </a:solidFill>
                <a:latin typeface="Consolas"/>
              </a:rPr>
              <a:t>t.Name.Contains</a:t>
            </a:r>
            <a:r>
              <a:rPr lang="en-GB" sz="3200" dirty="0" smtClean="0">
                <a:solidFill>
                  <a:prstClr val="black"/>
                </a:solidFill>
                <a:latin typeface="Consolas"/>
              </a:rPr>
              <a:t> </a:t>
            </a:r>
            <a:r>
              <a:rPr lang="en-GB" sz="3200" dirty="0" smtClean="0">
                <a:solidFill>
                  <a:srgbClr val="800000"/>
                </a:solidFill>
                <a:latin typeface="Consolas"/>
              </a:rPr>
              <a:t>"Avatar"</a:t>
            </a:r>
            <a:r>
              <a:rPr lang="en-GB" sz="3200" dirty="0" smtClean="0">
                <a:solidFill>
                  <a:prstClr val="black"/>
                </a:solidFill>
                <a:latin typeface="Consolas"/>
              </a:rPr>
              <a:t>)</a:t>
            </a:r>
          </a:p>
          <a:p>
            <a:r>
              <a:rPr lang="en-GB" sz="3200" dirty="0" smtClean="0">
                <a:solidFill>
                  <a:prstClr val="black"/>
                </a:solidFill>
                <a:latin typeface="Consolas"/>
              </a:rPr>
              <a:t>             </a:t>
            </a:r>
            <a:r>
              <a:rPr lang="en-GB" sz="3200" dirty="0" err="1" smtClean="0">
                <a:solidFill>
                  <a:srgbClr val="0000FF"/>
                </a:solidFill>
                <a:latin typeface="Consolas"/>
              </a:rPr>
              <a:t>sortBy</a:t>
            </a:r>
            <a:r>
              <a:rPr lang="en-GB" sz="3200" dirty="0" smtClean="0">
                <a:solidFill>
                  <a:prstClr val="black"/>
                </a:solidFill>
                <a:latin typeface="Consolas"/>
              </a:rPr>
              <a:t> </a:t>
            </a:r>
            <a:r>
              <a:rPr lang="en-GB" sz="3200" dirty="0" err="1" smtClean="0">
                <a:solidFill>
                  <a:prstClr val="black"/>
                </a:solidFill>
                <a:latin typeface="Consolas"/>
              </a:rPr>
              <a:t>t.Name</a:t>
            </a:r>
            <a:endParaRPr lang="en-GB" sz="3200" dirty="0" smtClean="0">
              <a:solidFill>
                <a:prstClr val="black"/>
              </a:solidFill>
              <a:latin typeface="Consolas"/>
            </a:endParaRPr>
          </a:p>
          <a:p>
            <a:r>
              <a:rPr lang="en-GB" sz="3200" dirty="0" smtClean="0">
                <a:solidFill>
                  <a:prstClr val="black"/>
                </a:solidFill>
                <a:latin typeface="Consolas"/>
              </a:rPr>
              <a:t>             </a:t>
            </a:r>
            <a:r>
              <a:rPr lang="en-GB" sz="3200" dirty="0" smtClean="0">
                <a:solidFill>
                  <a:srgbClr val="0000FF"/>
                </a:solidFill>
                <a:latin typeface="Consolas"/>
              </a:rPr>
              <a:t>take</a:t>
            </a:r>
            <a:r>
              <a:rPr lang="en-GB" sz="3200" dirty="0" smtClean="0">
                <a:solidFill>
                  <a:prstClr val="black"/>
                </a:solidFill>
                <a:latin typeface="Consolas"/>
              </a:rPr>
              <a:t> 100  }  </a:t>
            </a:r>
          </a:p>
          <a:p>
            <a:endParaRPr lang="en-GB" dirty="0"/>
          </a:p>
        </p:txBody>
      </p:sp>
    </p:spTree>
    <p:extLst>
      <p:ext uri="{BB962C8B-B14F-4D97-AF65-F5344CB8AC3E}">
        <p14:creationId xmlns:p14="http://schemas.microsoft.com/office/powerpoint/2010/main" val="770093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Extensible and Open</a:t>
            </a:r>
            <a:endParaRPr lang="en-GB" dirty="0">
              <a:solidFill>
                <a:schemeClr val="tx1"/>
              </a:solidFill>
            </a:endParaRP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163041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3.0: SharePoint (via sample)</a:t>
            </a:r>
            <a:endParaRPr lang="en-GB" dirty="0"/>
          </a:p>
        </p:txBody>
      </p:sp>
      <p:sp>
        <p:nvSpPr>
          <p:cNvPr id="3" name="Text Placeholder 2"/>
          <p:cNvSpPr>
            <a:spLocks noGrp="1"/>
          </p:cNvSpPr>
          <p:nvPr>
            <p:ph type="body" sz="quarter" idx="10"/>
          </p:nvPr>
        </p:nvSpPr>
        <p:spPr>
          <a:xfrm>
            <a:off x="519115" y="1905001"/>
            <a:ext cx="11149012" cy="861774"/>
          </a:xfrm>
        </p:spPr>
        <p:txBody>
          <a:bodyPr/>
          <a:lstStyle/>
          <a:p>
            <a:r>
              <a:rPr lang="nb-NO" sz="2800" dirty="0" smtClean="0">
                <a:solidFill>
                  <a:schemeClr val="tx1">
                    <a:lumMod val="85000"/>
                  </a:schemeClr>
                </a:solidFill>
                <a:latin typeface="Consolas"/>
              </a:rPr>
              <a:t> </a:t>
            </a:r>
          </a:p>
          <a:p>
            <a:r>
              <a:rPr lang="nb-NO" sz="2800" dirty="0" smtClean="0">
                <a:solidFill>
                  <a:srgbClr val="0070C0"/>
                </a:solidFill>
                <a:latin typeface="Consolas"/>
              </a:rPr>
              <a:t>type</a:t>
            </a:r>
            <a:r>
              <a:rPr lang="nb-NO" sz="2800" dirty="0" smtClean="0">
                <a:latin typeface="Consolas"/>
              </a:rPr>
              <a:t> EmeaSite </a:t>
            </a:r>
            <a:r>
              <a:rPr lang="nb-NO" sz="2800" dirty="0">
                <a:latin typeface="Consolas"/>
              </a:rPr>
              <a:t>= </a:t>
            </a:r>
            <a:r>
              <a:rPr lang="nb-NO" sz="2800" dirty="0" smtClean="0">
                <a:latin typeface="Consolas"/>
              </a:rPr>
              <a:t>SharePointSite</a:t>
            </a:r>
            <a:r>
              <a:rPr lang="nb-NO" sz="2800" dirty="0">
                <a:latin typeface="Consolas"/>
              </a:rPr>
              <a:t>&lt;</a:t>
            </a:r>
            <a:r>
              <a:rPr lang="nb-NO" sz="2800" dirty="0">
                <a:solidFill>
                  <a:srgbClr val="00B050"/>
                </a:solidFill>
                <a:latin typeface="Consolas"/>
              </a:rPr>
              <a:t>"http://myemea</a:t>
            </a:r>
            <a:r>
              <a:rPr lang="nb-NO" sz="2800" dirty="0" smtClean="0">
                <a:solidFill>
                  <a:srgbClr val="00B050"/>
                </a:solidFill>
                <a:latin typeface="Consolas"/>
              </a:rPr>
              <a:t>/"</a:t>
            </a:r>
            <a:r>
              <a:rPr lang="nb-NO" sz="2800" dirty="0" smtClean="0">
                <a:latin typeface="Consolas"/>
              </a:rPr>
              <a:t>&gt;</a:t>
            </a:r>
          </a:p>
        </p:txBody>
      </p:sp>
    </p:spTree>
    <p:extLst>
      <p:ext uri="{BB962C8B-B14F-4D97-AF65-F5344CB8AC3E}">
        <p14:creationId xmlns:p14="http://schemas.microsoft.com/office/powerpoint/2010/main" val="2993947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F# 3.0 – Details</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0"/>
            <a:ext cx="11149012" cy="4235006"/>
          </a:xfrm>
        </p:spPr>
        <p:txBody>
          <a:bodyPr/>
          <a:lstStyle/>
          <a:p>
            <a:r>
              <a:rPr lang="en-GB" dirty="0"/>
              <a:t>Much Better </a:t>
            </a:r>
            <a:r>
              <a:rPr lang="en-GB" dirty="0" err="1" smtClean="0"/>
              <a:t>Intellisense</a:t>
            </a:r>
            <a:endParaRPr lang="en-GB" dirty="0" smtClean="0"/>
          </a:p>
          <a:p>
            <a:r>
              <a:rPr lang="en-GB" dirty="0" smtClean="0"/>
              <a:t>Auto-properties</a:t>
            </a:r>
            <a:endParaRPr lang="en-GB" dirty="0"/>
          </a:p>
          <a:p>
            <a:r>
              <a:rPr lang="en-GB" dirty="0"/>
              <a:t>Parameter </a:t>
            </a:r>
            <a:r>
              <a:rPr lang="en-GB" dirty="0" smtClean="0"/>
              <a:t>help </a:t>
            </a:r>
            <a:r>
              <a:rPr lang="en-GB" dirty="0"/>
              <a:t>when using </a:t>
            </a:r>
            <a:r>
              <a:rPr lang="en-GB" dirty="0" smtClean="0"/>
              <a:t>methods</a:t>
            </a:r>
            <a:endParaRPr lang="en-GB" dirty="0"/>
          </a:p>
          <a:p>
            <a:r>
              <a:rPr lang="en-GB" dirty="0"/>
              <a:t>Many more samples and documentation</a:t>
            </a:r>
            <a:endParaRPr lang="en-US" dirty="0"/>
          </a:p>
          <a:p>
            <a:r>
              <a:rPr lang="en-US" dirty="0" smtClean="0"/>
              <a:t>Better </a:t>
            </a:r>
            <a:r>
              <a:rPr lang="en-US" dirty="0" err="1" smtClean="0"/>
              <a:t>Nullable</a:t>
            </a:r>
            <a:r>
              <a:rPr lang="en-US" dirty="0" smtClean="0"/>
              <a:t> Support</a:t>
            </a:r>
          </a:p>
          <a:p>
            <a:r>
              <a:rPr lang="en-US" dirty="0"/>
              <a:t>F# Type Providers can work with Units of Measure</a:t>
            </a:r>
          </a:p>
          <a:p>
            <a:r>
              <a:rPr lang="en-GB" dirty="0" smtClean="0"/>
              <a:t>Standard SI Units of Measure in F# Core Library</a:t>
            </a:r>
          </a:p>
          <a:p>
            <a:r>
              <a:rPr lang="en-GB" dirty="0" smtClean="0"/>
              <a:t>Benefit from many improvements in .NET and Visual Studio</a:t>
            </a:r>
          </a:p>
        </p:txBody>
      </p:sp>
    </p:spTree>
    <p:extLst>
      <p:ext uri="{BB962C8B-B14F-4D97-AF65-F5344CB8AC3E}">
        <p14:creationId xmlns:p14="http://schemas.microsoft.com/office/powerpoint/2010/main" val="462977374"/>
      </p:ext>
    </p:extLst>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 </a:t>
            </a:r>
            <a:endParaRPr lang="en-US" dirty="0"/>
          </a:p>
        </p:txBody>
      </p:sp>
      <p:sp>
        <p:nvSpPr>
          <p:cNvPr id="21" name="Rectangle 20"/>
          <p:cNvSpPr/>
          <p:nvPr/>
        </p:nvSpPr>
        <p:spPr>
          <a:xfrm>
            <a:off x="328806" y="1576552"/>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32" name="Rectangle 31"/>
          <p:cNvSpPr/>
          <p:nvPr/>
        </p:nvSpPr>
        <p:spPr>
          <a:xfrm>
            <a:off x="4282651" y="1582399"/>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34" name="Rectangle 33"/>
          <p:cNvSpPr/>
          <p:nvPr/>
        </p:nvSpPr>
        <p:spPr>
          <a:xfrm>
            <a:off x="8238654" y="1581472"/>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41" name="TextBox 40"/>
          <p:cNvSpPr txBox="1"/>
          <p:nvPr/>
        </p:nvSpPr>
        <p:spPr>
          <a:xfrm>
            <a:off x="928756" y="2180092"/>
            <a:ext cx="2596993" cy="3077766"/>
          </a:xfrm>
          <a:prstGeom prst="rect">
            <a:avLst/>
          </a:prstGeom>
          <a:noFill/>
        </p:spPr>
        <p:txBody>
          <a:bodyPr wrap="none" lIns="0" tIns="0" rIns="0" bIns="0" rtlCol="0">
            <a:spAutoFit/>
          </a:bodyPr>
          <a:lstStyle/>
          <a:p>
            <a:pPr algn="ctr"/>
            <a:r>
              <a:rPr lang="en-US" sz="4000" dirty="0" smtClean="0">
                <a:gradFill>
                  <a:gsLst>
                    <a:gs pos="0">
                      <a:schemeClr val="tx1"/>
                    </a:gs>
                    <a:gs pos="86000">
                      <a:schemeClr val="tx1"/>
                    </a:gs>
                  </a:gsLst>
                  <a:lin ang="5400000" scaled="0"/>
                </a:gradFill>
              </a:rPr>
              <a:t>Access</a:t>
            </a:r>
          </a:p>
          <a:p>
            <a:pPr algn="ctr"/>
            <a:r>
              <a:rPr lang="en-US" sz="4000" dirty="0" smtClean="0">
                <a:gradFill>
                  <a:gsLst>
                    <a:gs pos="0">
                      <a:schemeClr val="tx1"/>
                    </a:gs>
                    <a:gs pos="86000">
                      <a:schemeClr val="tx1"/>
                    </a:gs>
                  </a:gsLst>
                  <a:lin ang="5400000" scaled="0"/>
                </a:gradFill>
              </a:rPr>
              <a:t>Data,</a:t>
            </a:r>
          </a:p>
          <a:p>
            <a:pPr algn="ctr"/>
            <a:r>
              <a:rPr lang="en-US" sz="4000" dirty="0" smtClean="0">
                <a:gradFill>
                  <a:gsLst>
                    <a:gs pos="0">
                      <a:schemeClr val="tx1"/>
                    </a:gs>
                    <a:gs pos="86000">
                      <a:schemeClr val="tx1"/>
                    </a:gs>
                  </a:gsLst>
                  <a:lin ang="5400000" scaled="0"/>
                </a:gradFill>
              </a:rPr>
              <a:t>Information,</a:t>
            </a:r>
          </a:p>
          <a:p>
            <a:pPr algn="ctr"/>
            <a:r>
              <a:rPr lang="en-GB" sz="4000" dirty="0" smtClean="0">
                <a:gradFill>
                  <a:gsLst>
                    <a:gs pos="0">
                      <a:schemeClr val="tx1"/>
                    </a:gs>
                    <a:gs pos="86000">
                      <a:schemeClr val="tx1"/>
                    </a:gs>
                  </a:gsLst>
                  <a:lin ang="5400000" scaled="0"/>
                </a:gradFill>
              </a:rPr>
              <a:t>Services </a:t>
            </a:r>
          </a:p>
          <a:p>
            <a:pPr algn="ctr"/>
            <a:endParaRPr lang="en-US" sz="4000" dirty="0" smtClean="0">
              <a:gradFill>
                <a:gsLst>
                  <a:gs pos="0">
                    <a:schemeClr val="tx1"/>
                  </a:gs>
                  <a:gs pos="86000">
                    <a:schemeClr val="tx1"/>
                  </a:gs>
                </a:gsLst>
                <a:lin ang="5400000" scaled="0"/>
              </a:gradFill>
            </a:endParaRPr>
          </a:p>
        </p:txBody>
      </p:sp>
      <p:sp>
        <p:nvSpPr>
          <p:cNvPr id="42" name="TextBox 41"/>
          <p:cNvSpPr txBox="1"/>
          <p:nvPr/>
        </p:nvSpPr>
        <p:spPr>
          <a:xfrm>
            <a:off x="4435496" y="1872316"/>
            <a:ext cx="3298787" cy="3077766"/>
          </a:xfrm>
          <a:prstGeom prst="rect">
            <a:avLst/>
          </a:prstGeom>
          <a:noFill/>
        </p:spPr>
        <p:txBody>
          <a:bodyPr wrap="none" lIns="0" tIns="0" rIns="0" bIns="0" rtlCol="0">
            <a:spAutoFit/>
          </a:bodyPr>
          <a:lstStyle/>
          <a:p>
            <a:pPr algn="ctr"/>
            <a:r>
              <a:rPr lang="en-US" sz="4000" dirty="0" smtClean="0">
                <a:gradFill>
                  <a:gsLst>
                    <a:gs pos="0">
                      <a:schemeClr val="tx1"/>
                    </a:gs>
                    <a:gs pos="86000">
                      <a:schemeClr val="tx1"/>
                    </a:gs>
                  </a:gsLst>
                  <a:lin ang="5400000" scaled="0"/>
                </a:gradFill>
              </a:rPr>
              <a:t>Transformation,</a:t>
            </a:r>
          </a:p>
          <a:p>
            <a:pPr algn="ctr"/>
            <a:r>
              <a:rPr lang="en-GB" sz="4000" dirty="0" smtClean="0">
                <a:gradFill>
                  <a:gsLst>
                    <a:gs pos="0">
                      <a:schemeClr val="tx1"/>
                    </a:gs>
                    <a:gs pos="86000">
                      <a:schemeClr val="tx1"/>
                    </a:gs>
                  </a:gsLst>
                  <a:lin ang="5400000" scaled="0"/>
                </a:gradFill>
              </a:rPr>
              <a:t>Analysis,</a:t>
            </a:r>
          </a:p>
          <a:p>
            <a:pPr algn="ctr"/>
            <a:r>
              <a:rPr lang="en-GB" sz="4000" dirty="0" smtClean="0">
                <a:gradFill>
                  <a:gsLst>
                    <a:gs pos="0">
                      <a:schemeClr val="tx1"/>
                    </a:gs>
                    <a:gs pos="86000">
                      <a:schemeClr val="tx1"/>
                    </a:gs>
                  </a:gsLst>
                  <a:lin ang="5400000" scaled="0"/>
                </a:gradFill>
              </a:rPr>
              <a:t>Algorithms,</a:t>
            </a:r>
          </a:p>
          <a:p>
            <a:pPr algn="ctr"/>
            <a:r>
              <a:rPr lang="en-GB" sz="4000" dirty="0" smtClean="0">
                <a:gradFill>
                  <a:gsLst>
                    <a:gs pos="0">
                      <a:schemeClr val="tx1"/>
                    </a:gs>
                    <a:gs pos="86000">
                      <a:schemeClr val="tx1"/>
                    </a:gs>
                  </a:gsLst>
                  <a:lin ang="5400000" scaled="0"/>
                </a:gradFill>
              </a:rPr>
              <a:t>Code,</a:t>
            </a:r>
          </a:p>
          <a:p>
            <a:pPr algn="ctr"/>
            <a:r>
              <a:rPr lang="en-GB" sz="4000" dirty="0" smtClean="0">
                <a:gradFill>
                  <a:gsLst>
                    <a:gs pos="0">
                      <a:schemeClr val="tx1"/>
                    </a:gs>
                    <a:gs pos="86000">
                      <a:schemeClr val="tx1"/>
                    </a:gs>
                  </a:gsLst>
                  <a:lin ang="5400000" scaled="0"/>
                </a:gradFill>
              </a:rPr>
              <a:t>Parallel</a:t>
            </a:r>
            <a:endParaRPr lang="en-US" sz="4000" dirty="0" smtClean="0">
              <a:gradFill>
                <a:gsLst>
                  <a:gs pos="0">
                    <a:schemeClr val="tx1"/>
                  </a:gs>
                  <a:gs pos="86000">
                    <a:schemeClr val="tx1"/>
                  </a:gs>
                </a:gsLst>
                <a:lin ang="5400000" scaled="0"/>
              </a:gradFill>
            </a:endParaRPr>
          </a:p>
        </p:txBody>
      </p:sp>
      <p:sp>
        <p:nvSpPr>
          <p:cNvPr id="43" name="TextBox 42"/>
          <p:cNvSpPr txBox="1"/>
          <p:nvPr/>
        </p:nvSpPr>
        <p:spPr>
          <a:xfrm>
            <a:off x="8640853" y="2487869"/>
            <a:ext cx="2770950" cy="1846659"/>
          </a:xfrm>
          <a:prstGeom prst="rect">
            <a:avLst/>
          </a:prstGeom>
          <a:noFill/>
        </p:spPr>
        <p:txBody>
          <a:bodyPr wrap="none" lIns="0" tIns="0" rIns="0" bIns="0" rtlCol="0">
            <a:spAutoFit/>
          </a:bodyPr>
          <a:lstStyle/>
          <a:p>
            <a:pPr algn="ctr"/>
            <a:r>
              <a:rPr lang="en-US" sz="4000" dirty="0" smtClean="0">
                <a:gradFill>
                  <a:gsLst>
                    <a:gs pos="0">
                      <a:schemeClr val="tx1"/>
                    </a:gs>
                    <a:gs pos="86000">
                      <a:schemeClr val="tx1"/>
                    </a:gs>
                  </a:gsLst>
                  <a:lin ang="5400000" scaled="0"/>
                </a:gradFill>
              </a:rPr>
              <a:t>Presentation,</a:t>
            </a:r>
          </a:p>
          <a:p>
            <a:pPr algn="ctr"/>
            <a:r>
              <a:rPr lang="en-GB" sz="4000" dirty="0" smtClean="0">
                <a:gradFill>
                  <a:gsLst>
                    <a:gs pos="0">
                      <a:schemeClr val="tx1"/>
                    </a:gs>
                    <a:gs pos="86000">
                      <a:schemeClr val="tx1"/>
                    </a:gs>
                  </a:gsLst>
                  <a:lin ang="5400000" scaled="0"/>
                </a:gradFill>
              </a:rPr>
              <a:t>Publication,</a:t>
            </a:r>
          </a:p>
          <a:p>
            <a:pPr algn="ctr"/>
            <a:r>
              <a:rPr lang="en-GB" sz="4000" dirty="0" smtClean="0">
                <a:gradFill>
                  <a:gsLst>
                    <a:gs pos="0">
                      <a:schemeClr val="tx1"/>
                    </a:gs>
                    <a:gs pos="86000">
                      <a:schemeClr val="tx1"/>
                    </a:gs>
                  </a:gsLst>
                  <a:lin ang="5400000" scaled="0"/>
                </a:gradFill>
              </a:rPr>
              <a:t>Experience</a:t>
            </a:r>
            <a:endParaRPr lang="en-US" sz="4000" dirty="0" smtClean="0">
              <a:gradFill>
                <a:gsLst>
                  <a:gs pos="0">
                    <a:schemeClr val="tx1"/>
                  </a:gs>
                  <a:gs pos="86000">
                    <a:schemeClr val="tx1"/>
                  </a:gs>
                </a:gsLst>
                <a:lin ang="5400000" scaled="0"/>
              </a:gradFill>
            </a:endParaRPr>
          </a:p>
        </p:txBody>
      </p:sp>
      <p:sp>
        <p:nvSpPr>
          <p:cNvPr id="13" name="Rectangular Callout 12"/>
          <p:cNvSpPr/>
          <p:nvPr/>
        </p:nvSpPr>
        <p:spPr bwMode="auto">
          <a:xfrm>
            <a:off x="6707799" y="965961"/>
            <a:ext cx="2464904" cy="584771"/>
          </a:xfrm>
          <a:prstGeom prst="wedgeRectCallout">
            <a:avLst>
              <a:gd name="adj1" fmla="val -56317"/>
              <a:gd name="adj2" fmla="val 12122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gradFill>
                  <a:gsLst>
                    <a:gs pos="0">
                      <a:srgbClr val="FFFFFF"/>
                    </a:gs>
                    <a:gs pos="100000">
                      <a:srgbClr val="FFFFFF"/>
                    </a:gs>
                  </a:gsLst>
                  <a:lin ang="5400000" scaled="0"/>
                </a:gradFill>
              </a:rPr>
              <a:t>F# 2.0</a:t>
            </a:r>
            <a:endParaRPr lang="en-US" sz="3200" b="1" dirty="0" smtClean="0">
              <a:gradFill>
                <a:gsLst>
                  <a:gs pos="0">
                    <a:srgbClr val="FFFFFF"/>
                  </a:gs>
                  <a:gs pos="100000">
                    <a:srgbClr val="FFFFFF"/>
                  </a:gs>
                </a:gsLst>
                <a:lin ang="5400000" scaled="0"/>
              </a:gradFill>
            </a:endParaRPr>
          </a:p>
        </p:txBody>
      </p:sp>
      <p:sp>
        <p:nvSpPr>
          <p:cNvPr id="14" name="Rectangular Callout 13"/>
          <p:cNvSpPr/>
          <p:nvPr/>
        </p:nvSpPr>
        <p:spPr bwMode="auto">
          <a:xfrm>
            <a:off x="3203046" y="965961"/>
            <a:ext cx="2464904" cy="584771"/>
          </a:xfrm>
          <a:prstGeom prst="wedgeRectCallout">
            <a:avLst>
              <a:gd name="adj1" fmla="val -55242"/>
              <a:gd name="adj2" fmla="val 12348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gradFill>
                  <a:gsLst>
                    <a:gs pos="0">
                      <a:srgbClr val="FFFFFF"/>
                    </a:gs>
                    <a:gs pos="100000">
                      <a:srgbClr val="FFFFFF"/>
                    </a:gs>
                  </a:gsLst>
                  <a:lin ang="5400000" scaled="0"/>
                </a:gradFill>
              </a:rPr>
              <a:t>F# 3.0</a:t>
            </a:r>
            <a:endParaRPr lang="en-US" sz="3200" b="1" dirty="0" smtClean="0">
              <a:gradFill>
                <a:gsLst>
                  <a:gs pos="0">
                    <a:srgbClr val="FFFFFF"/>
                  </a:gs>
                  <a:gs pos="100000">
                    <a:srgbClr val="FFFFFF"/>
                  </a:gs>
                </a:gsLst>
                <a:lin ang="5400000" scaled="0"/>
              </a:gradFill>
            </a:endParaRPr>
          </a:p>
        </p:txBody>
      </p:sp>
      <p:sp>
        <p:nvSpPr>
          <p:cNvPr id="15" name="Rectangular Callout 14"/>
          <p:cNvSpPr/>
          <p:nvPr/>
        </p:nvSpPr>
        <p:spPr bwMode="auto">
          <a:xfrm>
            <a:off x="9610472" y="904404"/>
            <a:ext cx="2464904" cy="707882"/>
          </a:xfrm>
          <a:prstGeom prst="wedgeRectCallout">
            <a:avLst>
              <a:gd name="adj1" fmla="val -52554"/>
              <a:gd name="adj2" fmla="val 10114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000" dirty="0" smtClean="0">
                <a:gradFill>
                  <a:gsLst>
                    <a:gs pos="0">
                      <a:srgbClr val="FFFFFF"/>
                    </a:gs>
                    <a:gs pos="100000">
                      <a:srgbClr val="FFFFFF"/>
                    </a:gs>
                  </a:gsLst>
                  <a:lin ang="5400000" scaled="0"/>
                </a:gradFill>
              </a:rPr>
              <a:t>C#, VB, HTML5, </a:t>
            </a:r>
            <a:r>
              <a:rPr lang="en-GB" sz="2000" dirty="0" err="1" smtClean="0">
                <a:gradFill>
                  <a:gsLst>
                    <a:gs pos="0">
                      <a:srgbClr val="FFFFFF"/>
                    </a:gs>
                    <a:gs pos="100000">
                      <a:srgbClr val="FFFFFF"/>
                    </a:gs>
                  </a:gsLst>
                  <a:lin ang="5400000" scaled="0"/>
                </a:gradFill>
              </a:rPr>
              <a:t>Javascript</a:t>
            </a:r>
            <a:endParaRPr lang="en-US" sz="20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93295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dirty="0">
                <a:latin typeface="+mn-lt"/>
              </a:rPr>
              <a:t>F# 2.0 is </a:t>
            </a:r>
            <a:r>
              <a:rPr lang="en-US" dirty="0" smtClean="0">
                <a:latin typeface="+mn-lt"/>
              </a:rPr>
              <a:t>an accelerator for solving </a:t>
            </a:r>
            <a:r>
              <a:rPr lang="en-US" b="1" dirty="0" smtClean="0">
                <a:solidFill>
                  <a:srgbClr val="FFFF00"/>
                </a:solidFill>
                <a:latin typeface="+mn-lt"/>
              </a:rPr>
              <a:t>computationally </a:t>
            </a:r>
            <a:r>
              <a:rPr lang="en-US" b="1" dirty="0">
                <a:solidFill>
                  <a:srgbClr val="FFFF00"/>
                </a:solidFill>
                <a:latin typeface="+mn-lt"/>
              </a:rPr>
              <a:t>complex</a:t>
            </a:r>
            <a:r>
              <a:rPr lang="en-US" b="1" dirty="0">
                <a:solidFill>
                  <a:schemeClr val="accent1"/>
                </a:solidFill>
                <a:latin typeface="+mn-lt"/>
              </a:rPr>
              <a:t> </a:t>
            </a:r>
            <a:r>
              <a:rPr lang="en-US" dirty="0">
                <a:latin typeface="+mn-lt"/>
              </a:rPr>
              <a:t>problems</a:t>
            </a:r>
            <a:br>
              <a:rPr lang="en-US" dirty="0">
                <a:latin typeface="+mn-lt"/>
              </a:rPr>
            </a:br>
            <a:r>
              <a:rPr lang="en-US" dirty="0">
                <a:latin typeface="+mn-lt"/>
              </a:rPr>
              <a:t/>
            </a:r>
            <a:br>
              <a:rPr lang="en-US" dirty="0">
                <a:latin typeface="+mn-lt"/>
              </a:rPr>
            </a:br>
            <a:r>
              <a:rPr lang="en-US" dirty="0">
                <a:latin typeface="+mn-lt"/>
              </a:rPr>
              <a:t>F# 3.0 is </a:t>
            </a:r>
            <a:r>
              <a:rPr lang="en-US" dirty="0" smtClean="0">
                <a:latin typeface="+mn-lt"/>
              </a:rPr>
              <a:t>an accelerator for solving </a:t>
            </a:r>
            <a:r>
              <a:rPr lang="en-US" b="1" dirty="0" smtClean="0">
                <a:solidFill>
                  <a:srgbClr val="FFFF00"/>
                </a:solidFill>
                <a:latin typeface="+mn-lt"/>
              </a:rPr>
              <a:t>data </a:t>
            </a:r>
            <a:r>
              <a:rPr lang="en-US" b="1" dirty="0">
                <a:solidFill>
                  <a:srgbClr val="FFFF00"/>
                </a:solidFill>
                <a:latin typeface="+mn-lt"/>
              </a:rPr>
              <a:t>complex</a:t>
            </a:r>
            <a:r>
              <a:rPr lang="en-US" b="1" dirty="0">
                <a:solidFill>
                  <a:schemeClr val="accent1"/>
                </a:solidFill>
                <a:latin typeface="+mn-lt"/>
              </a:rPr>
              <a:t> </a:t>
            </a:r>
            <a:r>
              <a:rPr lang="en-US" dirty="0" smtClean="0">
                <a:latin typeface="+mn-lt"/>
              </a:rPr>
              <a:t>problems</a:t>
            </a:r>
            <a:br>
              <a:rPr lang="en-US" dirty="0" smtClean="0">
                <a:latin typeface="+mn-lt"/>
              </a:rPr>
            </a:br>
            <a:r>
              <a:rPr lang="en-US" dirty="0">
                <a:latin typeface="+mn-lt"/>
              </a:rPr>
              <a:t/>
            </a:r>
            <a:br>
              <a:rPr lang="en-US" dirty="0">
                <a:latin typeface="+mn-lt"/>
              </a:rPr>
            </a:b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49564333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US" dirty="0"/>
          </a:p>
        </p:txBody>
      </p:sp>
      <p:sp>
        <p:nvSpPr>
          <p:cNvPr id="21" name="Rectangle 20"/>
          <p:cNvSpPr/>
          <p:nvPr/>
        </p:nvSpPr>
        <p:spPr>
          <a:xfrm>
            <a:off x="328806" y="1576552"/>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32" name="Rectangle 31"/>
          <p:cNvSpPr/>
          <p:nvPr/>
        </p:nvSpPr>
        <p:spPr>
          <a:xfrm>
            <a:off x="4282651" y="1582399"/>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34" name="Rectangle 33"/>
          <p:cNvSpPr/>
          <p:nvPr/>
        </p:nvSpPr>
        <p:spPr>
          <a:xfrm>
            <a:off x="8238654" y="1581472"/>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41" name="TextBox 40"/>
          <p:cNvSpPr txBox="1"/>
          <p:nvPr/>
        </p:nvSpPr>
        <p:spPr>
          <a:xfrm>
            <a:off x="928756" y="2180092"/>
            <a:ext cx="2596993" cy="2462213"/>
          </a:xfrm>
          <a:prstGeom prst="rect">
            <a:avLst/>
          </a:prstGeom>
          <a:noFill/>
        </p:spPr>
        <p:txBody>
          <a:bodyPr wrap="none" lIns="0" tIns="0" rIns="0" bIns="0" rtlCol="0">
            <a:spAutoFit/>
          </a:bodyPr>
          <a:lstStyle/>
          <a:p>
            <a:pPr algn="ctr"/>
            <a:r>
              <a:rPr lang="en-US" sz="4000" dirty="0" smtClean="0">
                <a:gradFill>
                  <a:gsLst>
                    <a:gs pos="0">
                      <a:schemeClr val="tx1"/>
                    </a:gs>
                    <a:gs pos="86000">
                      <a:schemeClr val="tx1"/>
                    </a:gs>
                  </a:gsLst>
                  <a:lin ang="5400000" scaled="0"/>
                </a:gradFill>
              </a:rPr>
              <a:t>Data,</a:t>
            </a:r>
          </a:p>
          <a:p>
            <a:pPr algn="ctr"/>
            <a:r>
              <a:rPr lang="en-US" sz="4000" dirty="0" smtClean="0">
                <a:gradFill>
                  <a:gsLst>
                    <a:gs pos="0">
                      <a:schemeClr val="tx1"/>
                    </a:gs>
                    <a:gs pos="86000">
                      <a:schemeClr val="tx1"/>
                    </a:gs>
                  </a:gsLst>
                  <a:lin ang="5400000" scaled="0"/>
                </a:gradFill>
              </a:rPr>
              <a:t>Information,</a:t>
            </a:r>
          </a:p>
          <a:p>
            <a:pPr algn="ctr"/>
            <a:r>
              <a:rPr lang="en-GB" sz="4000" dirty="0" smtClean="0">
                <a:gradFill>
                  <a:gsLst>
                    <a:gs pos="0">
                      <a:schemeClr val="tx1"/>
                    </a:gs>
                    <a:gs pos="86000">
                      <a:schemeClr val="tx1"/>
                    </a:gs>
                  </a:gsLst>
                  <a:lin ang="5400000" scaled="0"/>
                </a:gradFill>
              </a:rPr>
              <a:t>Services</a:t>
            </a:r>
          </a:p>
          <a:p>
            <a:pPr algn="ctr"/>
            <a:r>
              <a:rPr lang="en-GB" sz="4000" dirty="0" smtClean="0">
                <a:gradFill>
                  <a:gsLst>
                    <a:gs pos="0">
                      <a:schemeClr val="tx1"/>
                    </a:gs>
                    <a:gs pos="86000">
                      <a:schemeClr val="tx1"/>
                    </a:gs>
                  </a:gsLst>
                  <a:lin ang="5400000" scaled="0"/>
                </a:gradFill>
              </a:rPr>
              <a:t>Access</a:t>
            </a:r>
            <a:endParaRPr lang="en-US" sz="4000" dirty="0" smtClean="0">
              <a:gradFill>
                <a:gsLst>
                  <a:gs pos="0">
                    <a:schemeClr val="tx1"/>
                  </a:gs>
                  <a:gs pos="86000">
                    <a:schemeClr val="tx1"/>
                  </a:gs>
                </a:gsLst>
                <a:lin ang="5400000" scaled="0"/>
              </a:gradFill>
            </a:endParaRPr>
          </a:p>
        </p:txBody>
      </p:sp>
      <p:sp>
        <p:nvSpPr>
          <p:cNvPr id="42" name="TextBox 41"/>
          <p:cNvSpPr txBox="1"/>
          <p:nvPr/>
        </p:nvSpPr>
        <p:spPr>
          <a:xfrm>
            <a:off x="4462057" y="1872316"/>
            <a:ext cx="3298788" cy="3077766"/>
          </a:xfrm>
          <a:prstGeom prst="rect">
            <a:avLst/>
          </a:prstGeom>
          <a:noFill/>
        </p:spPr>
        <p:txBody>
          <a:bodyPr wrap="none" lIns="0" tIns="0" rIns="0" bIns="0" rtlCol="0">
            <a:spAutoFit/>
          </a:bodyPr>
          <a:lstStyle/>
          <a:p>
            <a:pPr algn="ctr"/>
            <a:r>
              <a:rPr lang="en-US" sz="4000" dirty="0" smtClean="0">
                <a:gradFill>
                  <a:gsLst>
                    <a:gs pos="0">
                      <a:schemeClr val="tx1"/>
                    </a:gs>
                    <a:gs pos="86000">
                      <a:schemeClr val="tx1"/>
                    </a:gs>
                  </a:gsLst>
                  <a:lin ang="5400000" scaled="0"/>
                </a:gradFill>
              </a:rPr>
              <a:t>Transformation,</a:t>
            </a:r>
          </a:p>
          <a:p>
            <a:pPr algn="ctr"/>
            <a:r>
              <a:rPr lang="en-GB" sz="4000" dirty="0" smtClean="0">
                <a:gradFill>
                  <a:gsLst>
                    <a:gs pos="0">
                      <a:schemeClr val="tx1"/>
                    </a:gs>
                    <a:gs pos="86000">
                      <a:schemeClr val="tx1"/>
                    </a:gs>
                  </a:gsLst>
                  <a:lin ang="5400000" scaled="0"/>
                </a:gradFill>
              </a:rPr>
              <a:t>Analysis,</a:t>
            </a:r>
          </a:p>
          <a:p>
            <a:pPr algn="ctr"/>
            <a:r>
              <a:rPr lang="en-GB" sz="4000" dirty="0" smtClean="0">
                <a:gradFill>
                  <a:gsLst>
                    <a:gs pos="0">
                      <a:schemeClr val="tx1"/>
                    </a:gs>
                    <a:gs pos="86000">
                      <a:schemeClr val="tx1"/>
                    </a:gs>
                  </a:gsLst>
                  <a:lin ang="5400000" scaled="0"/>
                </a:gradFill>
              </a:rPr>
              <a:t>Algorithms,</a:t>
            </a:r>
          </a:p>
          <a:p>
            <a:pPr algn="ctr"/>
            <a:r>
              <a:rPr lang="en-GB" sz="4000" dirty="0" smtClean="0">
                <a:gradFill>
                  <a:gsLst>
                    <a:gs pos="0">
                      <a:schemeClr val="tx1"/>
                    </a:gs>
                    <a:gs pos="86000">
                      <a:schemeClr val="tx1"/>
                    </a:gs>
                  </a:gsLst>
                  <a:lin ang="5400000" scaled="0"/>
                </a:gradFill>
              </a:rPr>
              <a:t>Code, </a:t>
            </a:r>
          </a:p>
          <a:p>
            <a:pPr algn="ctr"/>
            <a:r>
              <a:rPr lang="en-GB" sz="4000" dirty="0" smtClean="0">
                <a:gradFill>
                  <a:gsLst>
                    <a:gs pos="0">
                      <a:schemeClr val="tx1"/>
                    </a:gs>
                    <a:gs pos="86000">
                      <a:schemeClr val="tx1"/>
                    </a:gs>
                  </a:gsLst>
                  <a:lin ang="5400000" scaled="0"/>
                </a:gradFill>
              </a:rPr>
              <a:t>Parallel</a:t>
            </a:r>
            <a:endParaRPr lang="en-US" sz="4000" dirty="0" smtClean="0">
              <a:gradFill>
                <a:gsLst>
                  <a:gs pos="0">
                    <a:schemeClr val="tx1"/>
                  </a:gs>
                  <a:gs pos="86000">
                    <a:schemeClr val="tx1"/>
                  </a:gs>
                </a:gsLst>
                <a:lin ang="5400000" scaled="0"/>
              </a:gradFill>
            </a:endParaRPr>
          </a:p>
        </p:txBody>
      </p:sp>
      <p:sp>
        <p:nvSpPr>
          <p:cNvPr id="43" name="TextBox 42"/>
          <p:cNvSpPr txBox="1"/>
          <p:nvPr/>
        </p:nvSpPr>
        <p:spPr>
          <a:xfrm>
            <a:off x="8640853" y="2487869"/>
            <a:ext cx="2770950" cy="1846659"/>
          </a:xfrm>
          <a:prstGeom prst="rect">
            <a:avLst/>
          </a:prstGeom>
          <a:noFill/>
        </p:spPr>
        <p:txBody>
          <a:bodyPr wrap="none" lIns="0" tIns="0" rIns="0" bIns="0" rtlCol="0">
            <a:spAutoFit/>
          </a:bodyPr>
          <a:lstStyle/>
          <a:p>
            <a:pPr algn="ctr"/>
            <a:r>
              <a:rPr lang="en-US" sz="4000" dirty="0" smtClean="0">
                <a:gradFill>
                  <a:gsLst>
                    <a:gs pos="0">
                      <a:schemeClr val="tx1"/>
                    </a:gs>
                    <a:gs pos="86000">
                      <a:schemeClr val="tx1"/>
                    </a:gs>
                  </a:gsLst>
                  <a:lin ang="5400000" scaled="0"/>
                </a:gradFill>
              </a:rPr>
              <a:t>Presentation,</a:t>
            </a:r>
          </a:p>
          <a:p>
            <a:pPr algn="ctr"/>
            <a:r>
              <a:rPr lang="en-GB" sz="4000" dirty="0" smtClean="0">
                <a:gradFill>
                  <a:gsLst>
                    <a:gs pos="0">
                      <a:schemeClr val="tx1"/>
                    </a:gs>
                    <a:gs pos="86000">
                      <a:schemeClr val="tx1"/>
                    </a:gs>
                  </a:gsLst>
                  <a:lin ang="5400000" scaled="0"/>
                </a:gradFill>
              </a:rPr>
              <a:t>Publication,</a:t>
            </a:r>
          </a:p>
          <a:p>
            <a:pPr algn="ctr"/>
            <a:r>
              <a:rPr lang="en-GB" sz="4000" dirty="0" smtClean="0">
                <a:gradFill>
                  <a:gsLst>
                    <a:gs pos="0">
                      <a:schemeClr val="tx1"/>
                    </a:gs>
                    <a:gs pos="86000">
                      <a:schemeClr val="tx1"/>
                    </a:gs>
                  </a:gsLst>
                  <a:lin ang="5400000" scaled="0"/>
                </a:gradFill>
              </a:rPr>
              <a:t>Experience</a:t>
            </a:r>
            <a:endParaRPr lang="en-US" sz="4000" dirty="0" smtClean="0">
              <a:gradFill>
                <a:gsLst>
                  <a:gs pos="0">
                    <a:schemeClr val="tx1"/>
                  </a:gs>
                  <a:gs pos="86000">
                    <a:schemeClr val="tx1"/>
                  </a:gs>
                </a:gsLst>
                <a:lin ang="5400000" scaled="0"/>
              </a:gradFill>
            </a:endParaRPr>
          </a:p>
        </p:txBody>
      </p:sp>
      <p:sp>
        <p:nvSpPr>
          <p:cNvPr id="13" name="Rectangular Callout 12"/>
          <p:cNvSpPr/>
          <p:nvPr/>
        </p:nvSpPr>
        <p:spPr bwMode="auto">
          <a:xfrm>
            <a:off x="5064530" y="673205"/>
            <a:ext cx="2464904" cy="1077214"/>
          </a:xfrm>
          <a:prstGeom prst="wedgeRectCallout">
            <a:avLst>
              <a:gd name="adj1" fmla="val 7662"/>
              <a:gd name="adj2" fmla="val 4890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gradFill>
                  <a:gsLst>
                    <a:gs pos="0">
                      <a:srgbClr val="FFFFFF"/>
                    </a:gs>
                    <a:gs pos="100000">
                      <a:srgbClr val="FFFFFF"/>
                    </a:gs>
                  </a:gsLst>
                  <a:lin ang="5400000" scaled="0"/>
                </a:gradFill>
              </a:rPr>
              <a:t>Use F# 2.0 </a:t>
            </a:r>
          </a:p>
          <a:p>
            <a:pPr algn="ctr" defTabSz="914099" fontAlgn="base">
              <a:spcBef>
                <a:spcPct val="0"/>
              </a:spcBef>
              <a:spcAft>
                <a:spcPct val="0"/>
              </a:spcAft>
            </a:pPr>
            <a:r>
              <a:rPr lang="en-GB" sz="3200" b="1" dirty="0" smtClean="0">
                <a:gradFill>
                  <a:gsLst>
                    <a:gs pos="0">
                      <a:srgbClr val="FFFFFF"/>
                    </a:gs>
                    <a:gs pos="100000">
                      <a:srgbClr val="FFFFFF"/>
                    </a:gs>
                  </a:gsLst>
                  <a:lin ang="5400000" scaled="0"/>
                </a:gradFill>
              </a:rPr>
              <a:t>here</a:t>
            </a:r>
            <a:endParaRPr lang="en-US" sz="3200" b="1" dirty="0" smtClean="0">
              <a:gradFill>
                <a:gsLst>
                  <a:gs pos="0">
                    <a:srgbClr val="FFFFFF"/>
                  </a:gs>
                  <a:gs pos="100000">
                    <a:srgbClr val="FFFFFF"/>
                  </a:gs>
                </a:gsLst>
                <a:lin ang="5400000" scaled="0"/>
              </a:gradFill>
            </a:endParaRPr>
          </a:p>
        </p:txBody>
      </p:sp>
      <p:sp>
        <p:nvSpPr>
          <p:cNvPr id="15" name="Rectangular Callout 14"/>
          <p:cNvSpPr/>
          <p:nvPr/>
        </p:nvSpPr>
        <p:spPr bwMode="auto">
          <a:xfrm>
            <a:off x="8793876" y="750516"/>
            <a:ext cx="2464904" cy="1015659"/>
          </a:xfrm>
          <a:prstGeom prst="wedgeRectCallout">
            <a:avLst>
              <a:gd name="adj1" fmla="val 9812"/>
              <a:gd name="adj2" fmla="val 4719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000" dirty="0" smtClean="0">
                <a:gradFill>
                  <a:gsLst>
                    <a:gs pos="0">
                      <a:srgbClr val="FFFFFF"/>
                    </a:gs>
                    <a:gs pos="100000">
                      <a:srgbClr val="FFFFFF"/>
                    </a:gs>
                  </a:gsLst>
                  <a:lin ang="5400000" scaled="0"/>
                </a:gradFill>
              </a:rPr>
              <a:t>Enjoy C#, VB, HTML5, </a:t>
            </a:r>
            <a:r>
              <a:rPr lang="en-GB" sz="2000" dirty="0" err="1" smtClean="0">
                <a:gradFill>
                  <a:gsLst>
                    <a:gs pos="0">
                      <a:srgbClr val="FFFFFF"/>
                    </a:gs>
                    <a:gs pos="100000">
                      <a:srgbClr val="FFFFFF"/>
                    </a:gs>
                  </a:gsLst>
                  <a:lin ang="5400000" scaled="0"/>
                </a:gradFill>
              </a:rPr>
              <a:t>Javascript</a:t>
            </a:r>
            <a:r>
              <a:rPr lang="en-GB" sz="2000" dirty="0" smtClean="0">
                <a:gradFill>
                  <a:gsLst>
                    <a:gs pos="0">
                      <a:srgbClr val="FFFFFF"/>
                    </a:gs>
                    <a:gs pos="100000">
                      <a:srgbClr val="FFFFFF"/>
                    </a:gs>
                  </a:gsLst>
                  <a:lin ang="5400000" scaled="0"/>
                </a:gradFill>
              </a:rPr>
              <a:t> here</a:t>
            </a:r>
            <a:endParaRPr lang="en-US" sz="2000" dirty="0" smtClean="0">
              <a:gradFill>
                <a:gsLst>
                  <a:gs pos="0">
                    <a:srgbClr val="FFFFFF"/>
                  </a:gs>
                  <a:gs pos="100000">
                    <a:srgbClr val="FFFFFF"/>
                  </a:gs>
                </a:gsLst>
                <a:lin ang="5400000" scaled="0"/>
              </a:gradFill>
            </a:endParaRPr>
          </a:p>
        </p:txBody>
      </p:sp>
      <p:sp>
        <p:nvSpPr>
          <p:cNvPr id="16" name="Rectangular Callout 15"/>
          <p:cNvSpPr/>
          <p:nvPr/>
        </p:nvSpPr>
        <p:spPr bwMode="auto">
          <a:xfrm>
            <a:off x="3050199" y="673205"/>
            <a:ext cx="2464904" cy="1077214"/>
          </a:xfrm>
          <a:prstGeom prst="wedgeRectCallout">
            <a:avLst>
              <a:gd name="adj1" fmla="val 8738"/>
              <a:gd name="adj2" fmla="val 4767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gradFill>
                  <a:gsLst>
                    <a:gs pos="0">
                      <a:srgbClr val="FFFFFF"/>
                    </a:gs>
                    <a:gs pos="100000">
                      <a:srgbClr val="FFFFFF"/>
                    </a:gs>
                  </a:gsLst>
                  <a:lin ang="5400000" scaled="0"/>
                </a:gradFill>
              </a:rPr>
              <a:t>Use F# 3.0 </a:t>
            </a:r>
          </a:p>
          <a:p>
            <a:pPr algn="ctr" defTabSz="914099" fontAlgn="base">
              <a:spcBef>
                <a:spcPct val="0"/>
              </a:spcBef>
              <a:spcAft>
                <a:spcPct val="0"/>
              </a:spcAft>
            </a:pPr>
            <a:r>
              <a:rPr lang="en-GB" sz="3200" b="1" dirty="0" smtClean="0">
                <a:gradFill>
                  <a:gsLst>
                    <a:gs pos="0">
                      <a:srgbClr val="FFFFFF"/>
                    </a:gs>
                    <a:gs pos="100000">
                      <a:srgbClr val="FFFFFF"/>
                    </a:gs>
                  </a:gsLst>
                  <a:lin ang="5400000" scaled="0"/>
                </a:gradFill>
              </a:rPr>
              <a:t>here</a:t>
            </a:r>
            <a:endParaRPr lang="en-US" sz="3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01938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30" presetClass="emph" presetSubtype="0" fill="hold" grpId="0" nodeType="withEffect">
                                  <p:stCondLst>
                                    <p:cond delay="0"/>
                                  </p:stCondLst>
                                  <p:childTnLst>
                                    <p:animClr clrSpc="hsl" dir="cw">
                                      <p:cBhvr override="childStyle">
                                        <p:cTn id="8" dur="500" fill="hold"/>
                                        <p:tgtEl>
                                          <p:spTgt spid="32"/>
                                        </p:tgtEl>
                                        <p:attrNameLst>
                                          <p:attrName>style.color</p:attrName>
                                        </p:attrNameLst>
                                      </p:cBhvr>
                                      <p:by>
                                        <p:hsl h="0" s="12549" l="25098"/>
                                      </p:by>
                                    </p:animClr>
                                    <p:animClr clrSpc="hsl" dir="cw">
                                      <p:cBhvr>
                                        <p:cTn id="9" dur="500" fill="hold"/>
                                        <p:tgtEl>
                                          <p:spTgt spid="32"/>
                                        </p:tgtEl>
                                        <p:attrNameLst>
                                          <p:attrName>fillcolor</p:attrName>
                                        </p:attrNameLst>
                                      </p:cBhvr>
                                      <p:by>
                                        <p:hsl h="0" s="12549" l="25098"/>
                                      </p:by>
                                    </p:animClr>
                                    <p:animClr clrSpc="hsl" dir="cw">
                                      <p:cBhvr>
                                        <p:cTn id="10" dur="500" fill="hold"/>
                                        <p:tgtEl>
                                          <p:spTgt spid="32"/>
                                        </p:tgtEl>
                                        <p:attrNameLst>
                                          <p:attrName>stroke.color</p:attrName>
                                        </p:attrNameLst>
                                      </p:cBhvr>
                                      <p:by>
                                        <p:hsl h="0" s="12549" l="25098"/>
                                      </p:by>
                                    </p:animClr>
                                    <p:set>
                                      <p:cBhvr>
                                        <p:cTn id="11" dur="500" fill="hold"/>
                                        <p:tgtEl>
                                          <p:spTgt spid="32"/>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30" presetClass="emph" presetSubtype="0" fill="hold" grpId="0" nodeType="withEffect">
                                  <p:stCondLst>
                                    <p:cond delay="0"/>
                                  </p:stCondLst>
                                  <p:childTnLst>
                                    <p:animClr clrSpc="hsl" dir="cw">
                                      <p:cBhvr override="childStyle">
                                        <p:cTn id="19" dur="500" fill="hold"/>
                                        <p:tgtEl>
                                          <p:spTgt spid="21"/>
                                        </p:tgtEl>
                                        <p:attrNameLst>
                                          <p:attrName>style.color</p:attrName>
                                        </p:attrNameLst>
                                      </p:cBhvr>
                                      <p:by>
                                        <p:hsl h="0" s="12549" l="25098"/>
                                      </p:by>
                                    </p:animClr>
                                    <p:animClr clrSpc="hsl" dir="cw">
                                      <p:cBhvr>
                                        <p:cTn id="20" dur="500" fill="hold"/>
                                        <p:tgtEl>
                                          <p:spTgt spid="21"/>
                                        </p:tgtEl>
                                        <p:attrNameLst>
                                          <p:attrName>fillcolor</p:attrName>
                                        </p:attrNameLst>
                                      </p:cBhvr>
                                      <p:by>
                                        <p:hsl h="0" s="12549" l="25098"/>
                                      </p:by>
                                    </p:animClr>
                                    <p:animClr clrSpc="hsl" dir="cw">
                                      <p:cBhvr>
                                        <p:cTn id="21" dur="500" fill="hold"/>
                                        <p:tgtEl>
                                          <p:spTgt spid="21"/>
                                        </p:tgtEl>
                                        <p:attrNameLst>
                                          <p:attrName>stroke.color</p:attrName>
                                        </p:attrNameLst>
                                      </p:cBhvr>
                                      <p:by>
                                        <p:hsl h="0" s="12549" l="25098"/>
                                      </p:by>
                                    </p:animClr>
                                    <p:set>
                                      <p:cBhvr>
                                        <p:cTn id="22" dur="500" fill="hold"/>
                                        <p:tgtEl>
                                          <p:spTgt spid="21"/>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13" grpId="0" animBg="1"/>
      <p:bldP spid="13" grpId="1"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111874"/>
              </p:ext>
            </p:extLst>
          </p:nvPr>
        </p:nvGraphicFramePr>
        <p:xfrm>
          <a:off x="507868" y="1447799"/>
          <a:ext cx="11173090" cy="393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8318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Slide</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3693319"/>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a:solidFill>
                  <a:schemeClr val="tx1"/>
                </a:solidFill>
              </a:rPr>
              <a:t>SAC-836T Your devices + </a:t>
            </a:r>
            <a:r>
              <a:rPr lang="en-US" sz="2000" b="1" dirty="0" err="1">
                <a:solidFill>
                  <a:schemeClr val="tx1"/>
                </a:solidFill>
              </a:rPr>
              <a:t>OData</a:t>
            </a:r>
            <a:r>
              <a:rPr lang="en-US" sz="2000" b="1" dirty="0">
                <a:solidFill>
                  <a:schemeClr val="tx1"/>
                </a:solidFill>
              </a:rPr>
              <a:t> + Windows Azure = happiness</a:t>
            </a:r>
            <a:r>
              <a:rPr lang="en-US" sz="2000" b="1" dirty="0" smtClean="0">
                <a:solidFill>
                  <a:schemeClr val="tx1"/>
                </a:solidFill>
              </a:rPr>
              <a:t/>
            </a:r>
            <a:br>
              <a:rPr lang="en-US" sz="2000" b="1" dirty="0" smtClean="0">
                <a:solidFill>
                  <a:schemeClr val="tx1"/>
                </a:solidFill>
              </a:rPr>
            </a:b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SAC-824T </a:t>
            </a:r>
            <a:r>
              <a:rPr lang="en-US" sz="2000" b="1" dirty="0" err="1">
                <a:solidFill>
                  <a:schemeClr val="tx1"/>
                </a:solidFill>
              </a:rPr>
              <a:t>OData</a:t>
            </a:r>
            <a:r>
              <a:rPr lang="en-US" sz="2000" b="1" dirty="0">
                <a:solidFill>
                  <a:schemeClr val="tx1"/>
                </a:solidFill>
              </a:rPr>
              <a:t> Futures: creating the web of data</a:t>
            </a:r>
            <a:endParaRPr lang="en-US" sz="2000" b="1" dirty="0" smtClean="0">
              <a:solidFill>
                <a:schemeClr val="tx1"/>
              </a:solidFill>
            </a:endParaRPr>
          </a:p>
          <a:p>
            <a:pPr marL="404812" indent="-342900">
              <a:lnSpc>
                <a:spcPct val="100000"/>
              </a:lnSpc>
              <a:spcBef>
                <a:spcPts val="0"/>
              </a:spcBef>
              <a:buClrTx/>
              <a:buSzTx/>
              <a:buFont typeface="Arial" pitchFamily="34" charset="0"/>
              <a:buChar char="•"/>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TOOL-834T What's new in .NET Framework 4.5</a:t>
            </a:r>
            <a:r>
              <a:rPr lang="en-US" sz="2000" b="1" dirty="0" smtClean="0">
                <a:solidFill>
                  <a:schemeClr val="tx1"/>
                </a:solidFill>
              </a:rPr>
              <a:t/>
            </a:r>
            <a:br>
              <a:rPr lang="en-US" sz="2000" b="1" dirty="0" smtClean="0">
                <a:solidFill>
                  <a:schemeClr val="tx1"/>
                </a:solidFill>
              </a:rPr>
            </a:b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TBD Future of C# and Visual Basic</a:t>
            </a:r>
            <a:r>
              <a:rPr lang="en-US" sz="2000" b="1" dirty="0">
                <a:solidFill>
                  <a:schemeClr val="tx1"/>
                </a:solidFill>
              </a:rPr>
              <a:t/>
            </a:r>
            <a:br>
              <a:rPr lang="en-US" sz="2000" b="1" dirty="0">
                <a:solidFill>
                  <a:schemeClr val="tx1"/>
                </a:solidFill>
              </a:rPr>
            </a:br>
            <a:endParaRPr lang="en-US" sz="2000" b="1" dirty="0">
              <a:solidFill>
                <a:schemeClr val="tx1"/>
              </a:solidFill>
            </a:endParaRPr>
          </a:p>
          <a:p>
            <a:pPr marL="404812" indent="-342900">
              <a:lnSpc>
                <a:spcPct val="100000"/>
              </a:lnSpc>
              <a:spcBef>
                <a:spcPts val="0"/>
              </a:spcBef>
              <a:buClrTx/>
              <a:buSzTx/>
              <a:buFont typeface="Arial" pitchFamily="34" charset="0"/>
              <a:buChar char="•"/>
            </a:pPr>
            <a:endParaRPr lang="en-US" sz="2000" b="1" dirty="0">
              <a:solidFill>
                <a:schemeClr val="tx1"/>
              </a:solidFill>
            </a:endParaRP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6557478" y="1163030"/>
            <a:ext cx="4846320" cy="64008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6307104" y="6439245"/>
            <a:ext cx="5820761" cy="36933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r>
              <a:rPr lang="en-US" sz="2200" b="1" dirty="0" smtClean="0">
                <a:solidFill>
                  <a:schemeClr val="tx1"/>
                </a:solidFill>
                <a:latin typeface="+mj-lt"/>
              </a:rPr>
              <a:t>dsyme@microsoft.com </a:t>
            </a:r>
            <a:endParaRPr lang="en-US" sz="2200" b="1" dirty="0">
              <a:solidFill>
                <a:schemeClr val="tx1"/>
              </a:solidFill>
              <a:latin typeface="+mj-lt"/>
            </a:endParaRPr>
          </a:p>
        </p:txBody>
      </p:sp>
      <p:sp>
        <p:nvSpPr>
          <p:cNvPr id="22" name="TextBox 21"/>
          <p:cNvSpPr txBox="1"/>
          <p:nvPr/>
        </p:nvSpPr>
        <p:spPr>
          <a:xfrm>
            <a:off x="6557478" y="1818350"/>
            <a:ext cx="4846320" cy="153888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MSDN F# Developer Center</a:t>
            </a:r>
          </a:p>
          <a:p>
            <a:pPr marL="404812" indent="-342900">
              <a:lnSpc>
                <a:spcPct val="100000"/>
              </a:lnSpc>
              <a:spcBef>
                <a:spcPts val="0"/>
              </a:spcBef>
              <a:buClrTx/>
              <a:buSzTx/>
              <a:buFont typeface="Arial" pitchFamily="34" charset="0"/>
              <a:buChar char="•"/>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MSDN F# Sample Kit</a:t>
            </a:r>
          </a:p>
          <a:p>
            <a:pPr marL="404812" indent="-342900">
              <a:lnSpc>
                <a:spcPct val="100000"/>
              </a:lnSpc>
              <a:spcBef>
                <a:spcPts val="0"/>
              </a:spcBef>
              <a:buClrTx/>
              <a:buSzTx/>
              <a:buFont typeface="Arial" pitchFamily="34" charset="0"/>
              <a:buChar char="•"/>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MSDN F# Type Providers</a:t>
            </a:r>
          </a:p>
        </p:txBody>
      </p:sp>
    </p:spTree>
    <p:extLst>
      <p:ext uri="{BB962C8B-B14F-4D97-AF65-F5344CB8AC3E}">
        <p14:creationId xmlns:p14="http://schemas.microsoft.com/office/powerpoint/2010/main" val="1101668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81171201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Examples #2/#</a:t>
            </a:r>
            <a:r>
              <a:rPr lang="en-GB" b="1" dirty="0"/>
              <a:t>3</a:t>
            </a:r>
            <a:r>
              <a:rPr lang="en-GB" b="1" dirty="0" smtClean="0"/>
              <a:t>: Finance companies</a:t>
            </a:r>
            <a:endParaRPr lang="en-GB" b="1" dirty="0"/>
          </a:p>
        </p:txBody>
      </p:sp>
      <p:sp>
        <p:nvSpPr>
          <p:cNvPr id="3" name="Content Placeholder 2"/>
          <p:cNvSpPr>
            <a:spLocks noGrp="1"/>
          </p:cNvSpPr>
          <p:nvPr>
            <p:ph idx="1"/>
          </p:nvPr>
        </p:nvSpPr>
        <p:spPr>
          <a:xfrm>
            <a:off x="519112" y="1447799"/>
            <a:ext cx="11149013"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369451" y="1228558"/>
            <a:ext cx="608559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4778628" y="2316480"/>
            <a:ext cx="6650891" cy="406132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71658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#4: Biotech</a:t>
            </a:r>
            <a:endParaRPr lang="en-GB" b="1" dirty="0"/>
          </a:p>
        </p:txBody>
      </p:sp>
      <p:sp>
        <p:nvSpPr>
          <p:cNvPr id="6" name="Content Placeholder 3"/>
          <p:cNvSpPr>
            <a:spLocks noGrp="1"/>
          </p:cNvSpPr>
          <p:nvPr>
            <p:ph idx="1"/>
          </p:nvPr>
        </p:nvSpPr>
        <p:spPr>
          <a:xfrm>
            <a:off x="519112" y="1447799"/>
            <a:ext cx="11149013" cy="3533275"/>
          </a:xfrm>
        </p:spPr>
        <p:txBody>
          <a:bodyPr/>
          <a:lstStyle/>
          <a:p>
            <a:pPr marL="177800" indent="-177800">
              <a:buNone/>
            </a:pPr>
            <a:r>
              <a:rPr lang="en-US" sz="2800" dirty="0" smtClean="0">
                <a:latin typeface="Segoe UI Light (Body)"/>
              </a:rPr>
              <a:t>...F# rocks - building algorithms for DNA processing </a:t>
            </a:r>
          </a:p>
          <a:p>
            <a:pPr marL="177800" indent="-177800">
              <a:buNone/>
            </a:pPr>
            <a:r>
              <a:rPr lang="en-US" sz="2800" dirty="0">
                <a:latin typeface="Segoe UI Light (Body)"/>
              </a:rPr>
              <a:t> </a:t>
            </a:r>
            <a:r>
              <a:rPr lang="en-US" sz="2800" dirty="0" smtClean="0">
                <a:latin typeface="Segoe UI Light (Body)"/>
              </a:rPr>
              <a:t> and </a:t>
            </a:r>
            <a:r>
              <a:rPr lang="en-US" sz="2800" dirty="0" smtClean="0">
                <a:solidFill>
                  <a:srgbClr val="FFFF00"/>
                </a:solidFill>
                <a:latin typeface="Segoe UI Light (Body)"/>
              </a:rPr>
              <a:t>it's like a drug</a:t>
            </a:r>
            <a:r>
              <a:rPr lang="en-US" sz="2800" dirty="0" smtClean="0">
                <a:latin typeface="Segoe UI Light (Body)"/>
              </a:rPr>
              <a:t>. 12-15 at </a:t>
            </a:r>
            <a:r>
              <a:rPr lang="en-US" sz="2800" dirty="0" err="1" smtClean="0">
                <a:latin typeface="Segoe UI Light (Body)"/>
              </a:rPr>
              <a:t>Amyris</a:t>
            </a:r>
            <a:r>
              <a:rPr lang="en-US" sz="2800" dirty="0" smtClean="0">
                <a:latin typeface="Segoe UI Light (Body)"/>
              </a:rPr>
              <a:t> use F#...</a:t>
            </a:r>
          </a:p>
          <a:p>
            <a:pPr marL="177800" indent="-177800">
              <a:buNone/>
            </a:pPr>
            <a:endParaRPr lang="en-US" sz="2800" dirty="0" smtClean="0">
              <a:latin typeface="Segoe UI Light (Body)"/>
            </a:endParaRPr>
          </a:p>
          <a:p>
            <a:pPr marL="177800" indent="-177800">
              <a:buNone/>
            </a:pPr>
            <a:r>
              <a:rPr lang="en-US" sz="2800" dirty="0" smtClean="0">
                <a:latin typeface="Segoe UI Light (Body)"/>
              </a:rPr>
              <a:t>F# has been phenomenally useful.  I would be writing a lot of this in Python otherwise and </a:t>
            </a:r>
            <a:r>
              <a:rPr lang="en-US" sz="2800" dirty="0" smtClean="0">
                <a:solidFill>
                  <a:srgbClr val="FFFF00"/>
                </a:solidFill>
                <a:latin typeface="Segoe UI Light (Body)"/>
              </a:rPr>
              <a:t>F# is more robust, 20x - 100x faster to run and faster to develop</a:t>
            </a:r>
            <a:r>
              <a:rPr lang="en-US" sz="2800" dirty="0" smtClean="0">
                <a:latin typeface="Segoe UI Light (Body)"/>
              </a:rPr>
              <a:t>. </a:t>
            </a:r>
          </a:p>
          <a:p>
            <a:pPr marL="177800" indent="-177800">
              <a:buNone/>
            </a:pPr>
            <a:endParaRPr lang="en-US" sz="2800" dirty="0" smtClean="0">
              <a:latin typeface="Segoe UI Light (Body)"/>
            </a:endParaRPr>
          </a:p>
          <a:p>
            <a:pPr marL="177800" indent="-177800" algn="r">
              <a:buNone/>
            </a:pPr>
            <a:r>
              <a:rPr lang="en-US" sz="2800" dirty="0" smtClean="0">
                <a:latin typeface="Segoe UI Light (Body)"/>
              </a:rPr>
              <a:t>Darren Platt, </a:t>
            </a:r>
            <a:r>
              <a:rPr lang="en-US" sz="2800" dirty="0" err="1" smtClean="0">
                <a:latin typeface="Segoe UI Light (Body)"/>
              </a:rPr>
              <a:t>Amyris</a:t>
            </a:r>
            <a:r>
              <a:rPr lang="en-US" sz="2800" dirty="0" smtClean="0">
                <a:latin typeface="Segoe UI Light (Body)"/>
              </a:rPr>
              <a:t> </a:t>
            </a:r>
            <a:r>
              <a:rPr lang="en-US" sz="2800" dirty="0" err="1" smtClean="0">
                <a:latin typeface="Segoe UI Light (Body)"/>
              </a:rPr>
              <a:t>BioTechnologies</a:t>
            </a:r>
            <a:endParaRPr lang="en-GB" sz="2800" dirty="0">
              <a:latin typeface="Segoe UI Light (Body)"/>
            </a:endParaRPr>
          </a:p>
        </p:txBody>
      </p:sp>
    </p:spTree>
    <p:extLst>
      <p:ext uri="{BB962C8B-B14F-4D97-AF65-F5344CB8AC3E}">
        <p14:creationId xmlns:p14="http://schemas.microsoft.com/office/powerpoint/2010/main" val="281701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The magic is made up of:</a:t>
            </a:r>
            <a:br>
              <a:rPr lang="en-US" sz="5000" dirty="0" smtClean="0">
                <a:latin typeface="+mn-lt"/>
              </a:rPr>
            </a:br>
            <a:r>
              <a:rPr lang="en-US" dirty="0" smtClean="0">
                <a:latin typeface="+mn-lt"/>
              </a:rPr>
              <a:t>- F# Type Providers</a:t>
            </a:r>
            <a:br>
              <a:rPr lang="en-US" dirty="0" smtClean="0">
                <a:latin typeface="+mn-lt"/>
              </a:rPr>
            </a:br>
            <a:r>
              <a:rPr lang="en-US" dirty="0" smtClean="0">
                <a:latin typeface="+mn-lt"/>
              </a:rPr>
              <a:t>- F# LINQ Queries</a:t>
            </a:r>
            <a:br>
              <a:rPr lang="en-US" dirty="0" smtClean="0">
                <a:latin typeface="+mn-lt"/>
              </a:rPr>
            </a:br>
            <a:r>
              <a:rPr lang="en-US" dirty="0" smtClean="0">
                <a:latin typeface="+mn-lt"/>
              </a:rPr>
              <a:t>- F# SQL, </a:t>
            </a:r>
            <a:r>
              <a:rPr lang="en-US" dirty="0" err="1" smtClean="0">
                <a:latin typeface="+mn-lt"/>
              </a:rPr>
              <a:t>OData</a:t>
            </a:r>
            <a:r>
              <a:rPr lang="en-US" dirty="0" smtClean="0">
                <a:latin typeface="+mn-lt"/>
              </a:rPr>
              <a:t>, WSDL, …</a:t>
            </a:r>
            <a:br>
              <a:rPr lang="en-US" dirty="0" smtClean="0">
                <a:latin typeface="+mn-lt"/>
              </a:rPr>
            </a:br>
            <a:r>
              <a:rPr lang="en-US" dirty="0" smtClean="0">
                <a:latin typeface="+mn-lt"/>
              </a:rPr>
              <a:t>- Extensible, open information injection architecture</a:t>
            </a:r>
            <a:r>
              <a:rPr lang="en-US" dirty="0">
                <a:latin typeface="+mn-lt"/>
              </a:rPr>
              <a:t/>
            </a:r>
            <a:br>
              <a:rPr lang="en-US" dirty="0">
                <a:latin typeface="+mn-lt"/>
              </a:rPr>
            </a:br>
            <a:endParaRPr lang="en-US"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80319830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 </a:t>
            </a:r>
            <a:endParaRPr lang="en-US" dirty="0"/>
          </a:p>
        </p:txBody>
      </p:sp>
      <p:sp>
        <p:nvSpPr>
          <p:cNvPr id="4" name="Content Placeholder 3"/>
          <p:cNvSpPr>
            <a:spLocks noGrp="1"/>
          </p:cNvSpPr>
          <p:nvPr>
            <p:ph idx="1"/>
          </p:nvPr>
        </p:nvSpPr>
        <p:spPr>
          <a:xfrm>
            <a:off x="519112" y="1447800"/>
            <a:ext cx="11149013" cy="4678204"/>
          </a:xfrm>
        </p:spPr>
        <p:txBody>
          <a:bodyPr/>
          <a:lstStyle/>
          <a:p>
            <a:r>
              <a:rPr lang="en-GB" dirty="0" smtClean="0"/>
              <a:t>Our roadmap is for F# 3.0 to support “portable” profile libraries (not in Developer Preview)</a:t>
            </a:r>
          </a:p>
          <a:p>
            <a:endParaRPr lang="en-GB" dirty="0"/>
          </a:p>
          <a:p>
            <a:r>
              <a:rPr lang="en-GB" dirty="0" smtClean="0"/>
              <a:t>You use your F# code on Metro, Desktop etc. </a:t>
            </a:r>
          </a:p>
          <a:p>
            <a:endParaRPr lang="en-GB" dirty="0"/>
          </a:p>
          <a:p>
            <a:r>
              <a:rPr lang="en-GB" dirty="0" smtClean="0"/>
              <a:t>You use a C# or VB front-end project</a:t>
            </a:r>
          </a:p>
          <a:p>
            <a:endParaRPr lang="en-GB" dirty="0" smtClean="0"/>
          </a:p>
          <a:p>
            <a:r>
              <a:rPr lang="en-GB" dirty="0" smtClean="0"/>
              <a:t>Just like Silverlight, Phone, ASP.NET etc.</a:t>
            </a:r>
          </a:p>
          <a:p>
            <a:endParaRPr lang="en-GB" dirty="0"/>
          </a:p>
        </p:txBody>
      </p:sp>
    </p:spTree>
    <p:extLst>
      <p:ext uri="{BB962C8B-B14F-4D97-AF65-F5344CB8AC3E}">
        <p14:creationId xmlns:p14="http://schemas.microsoft.com/office/powerpoint/2010/main" val="358565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a.yfrog.com/img858/9902/pka.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3"/>
          <a:stretch/>
        </p:blipFill>
        <p:spPr bwMode="auto">
          <a:xfrm>
            <a:off x="914400" y="571311"/>
            <a:ext cx="10075931" cy="590518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68070" y="4664765"/>
            <a:ext cx="65" cy="276999"/>
          </a:xfrm>
          <a:prstGeom prst="rect">
            <a:avLst/>
          </a:prstGeom>
          <a:noFill/>
        </p:spPr>
        <p:txBody>
          <a:bodyPr wrap="none" lIns="0" tIns="0" rIns="0" bIns="0" rtlCol="0">
            <a:spAutoFit/>
          </a:bodyPr>
          <a:lstStyle/>
          <a:p>
            <a:endParaRPr lang="en-US" dirty="0" err="1" smtClean="0">
              <a:gradFill>
                <a:gsLst>
                  <a:gs pos="417">
                    <a:srgbClr val="000000"/>
                  </a:gs>
                  <a:gs pos="100000">
                    <a:srgbClr val="000000"/>
                  </a:gs>
                </a:gsLst>
                <a:lin ang="5400000" scaled="0"/>
              </a:gradFill>
            </a:endParaRPr>
          </a:p>
        </p:txBody>
      </p:sp>
      <p:sp>
        <p:nvSpPr>
          <p:cNvPr id="5" name="Rectangular Callout 4"/>
          <p:cNvSpPr/>
          <p:nvPr/>
        </p:nvSpPr>
        <p:spPr bwMode="auto">
          <a:xfrm>
            <a:off x="9037982" y="3323434"/>
            <a:ext cx="2862469" cy="1815878"/>
          </a:xfrm>
          <a:prstGeom prst="wedgeRectCallout">
            <a:avLst>
              <a:gd name="adj1" fmla="val -90726"/>
              <a:gd name="adj2" fmla="val 2254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800" dirty="0" smtClean="0">
                <a:gradFill>
                  <a:gsLst>
                    <a:gs pos="0">
                      <a:srgbClr val="FFFFFF"/>
                    </a:gs>
                    <a:gs pos="100000">
                      <a:srgbClr val="FFFFFF"/>
                    </a:gs>
                  </a:gsLst>
                  <a:lin ang="5400000" scaled="0"/>
                </a:gradFill>
              </a:rPr>
              <a:t>F# Data Acquisition, Query and </a:t>
            </a:r>
          </a:p>
          <a:p>
            <a:pPr algn="ctr" defTabSz="914099" fontAlgn="base">
              <a:spcBef>
                <a:spcPct val="0"/>
              </a:spcBef>
              <a:spcAft>
                <a:spcPct val="0"/>
              </a:spcAft>
            </a:pPr>
            <a:r>
              <a:rPr lang="en-GB" sz="2800" dirty="0" smtClean="0">
                <a:gradFill>
                  <a:gsLst>
                    <a:gs pos="0">
                      <a:srgbClr val="FFFFFF"/>
                    </a:gs>
                    <a:gs pos="100000">
                      <a:srgbClr val="FFFFFF"/>
                    </a:gs>
                  </a:gsLst>
                  <a:lin ang="5400000" scaled="0"/>
                </a:gradFill>
              </a:rPr>
              <a:t>Analysis</a:t>
            </a:r>
            <a:endParaRPr lang="en-US" sz="2800" dirty="0" smtClean="0">
              <a:gradFill>
                <a:gsLst>
                  <a:gs pos="0">
                    <a:srgbClr val="FFFFFF"/>
                  </a:gs>
                  <a:gs pos="100000">
                    <a:srgbClr val="FFFFFF"/>
                  </a:gs>
                </a:gsLst>
                <a:lin ang="5400000" scaled="0"/>
              </a:gradFill>
            </a:endParaRPr>
          </a:p>
        </p:txBody>
      </p:sp>
      <p:sp>
        <p:nvSpPr>
          <p:cNvPr id="7" name="Rectangular Callout 6"/>
          <p:cNvSpPr/>
          <p:nvPr/>
        </p:nvSpPr>
        <p:spPr bwMode="auto">
          <a:xfrm>
            <a:off x="8883301" y="1080180"/>
            <a:ext cx="2464904" cy="400105"/>
          </a:xfrm>
          <a:prstGeom prst="wedgeRectCallout">
            <a:avLst>
              <a:gd name="adj1" fmla="val -91801"/>
              <a:gd name="adj2" fmla="val 23226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000" dirty="0" smtClean="0">
                <a:gradFill>
                  <a:gsLst>
                    <a:gs pos="0">
                      <a:srgbClr val="FFFFFF"/>
                    </a:gs>
                    <a:gs pos="100000">
                      <a:srgbClr val="FFFFFF"/>
                    </a:gs>
                  </a:gsLst>
                  <a:lin ang="5400000" scaled="0"/>
                </a:gradFill>
              </a:rPr>
              <a:t>C# Front End</a:t>
            </a:r>
            <a:endParaRPr lang="en-US" sz="2000" dirty="0" smtClean="0">
              <a:gradFill>
                <a:gsLst>
                  <a:gs pos="0">
                    <a:srgbClr val="FFFFFF"/>
                  </a:gs>
                  <a:gs pos="100000">
                    <a:srgbClr val="FFFFFF"/>
                  </a:gs>
                </a:gsLst>
                <a:lin ang="5400000" scaled="0"/>
              </a:gradFill>
            </a:endParaRPr>
          </a:p>
        </p:txBody>
      </p:sp>
      <p:sp>
        <p:nvSpPr>
          <p:cNvPr id="8" name="Rectangular Callout 7"/>
          <p:cNvSpPr/>
          <p:nvPr/>
        </p:nvSpPr>
        <p:spPr bwMode="auto">
          <a:xfrm>
            <a:off x="2396362" y="955579"/>
            <a:ext cx="2464904" cy="1384990"/>
          </a:xfrm>
          <a:prstGeom prst="wedgeRectCallout">
            <a:avLst>
              <a:gd name="adj1" fmla="val -25672"/>
              <a:gd name="adj2" fmla="val 783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800" dirty="0" smtClean="0">
                <a:gradFill>
                  <a:gsLst>
                    <a:gs pos="0">
                      <a:srgbClr val="FFFFFF"/>
                    </a:gs>
                    <a:gs pos="100000">
                      <a:srgbClr val="FFFFFF"/>
                    </a:gs>
                  </a:gsLst>
                  <a:lin ang="5400000" scaled="0"/>
                </a:gradFill>
              </a:rPr>
              <a:t>Final ASP.NET application</a:t>
            </a:r>
            <a:endParaRPr lang="en-US" sz="2800" dirty="0" smtClean="0">
              <a:gradFill>
                <a:gsLst>
                  <a:gs pos="0">
                    <a:srgbClr val="FFFFFF"/>
                  </a:gs>
                  <a:gs pos="100000">
                    <a:srgbClr val="FFFFFF"/>
                  </a:gs>
                </a:gsLst>
                <a:lin ang="5400000" scaled="0"/>
              </a:gradFill>
            </a:endParaRPr>
          </a:p>
        </p:txBody>
      </p:sp>
      <p:sp>
        <p:nvSpPr>
          <p:cNvPr id="9" name="TextBox 8"/>
          <p:cNvSpPr txBox="1"/>
          <p:nvPr/>
        </p:nvSpPr>
        <p:spPr>
          <a:xfrm>
            <a:off x="7248939" y="6489750"/>
            <a:ext cx="2590453" cy="276999"/>
          </a:xfrm>
          <a:prstGeom prst="rect">
            <a:avLst/>
          </a:prstGeom>
          <a:noFill/>
        </p:spPr>
        <p:txBody>
          <a:bodyPr wrap="none" lIns="0" tIns="0" rIns="0" bIns="0" rtlCol="0">
            <a:spAutoFit/>
          </a:bodyPr>
          <a:lstStyle/>
          <a:p>
            <a:r>
              <a:rPr lang="en-US" dirty="0">
                <a:gradFill>
                  <a:gsLst>
                    <a:gs pos="417">
                      <a:srgbClr val="000000"/>
                    </a:gs>
                    <a:gs pos="100000">
                      <a:srgbClr val="000000"/>
                    </a:gs>
                  </a:gsLst>
                  <a:lin ang="5400000" scaled="0"/>
                </a:gradFill>
              </a:rPr>
              <a:t>http://yfrog.com/z/nupkap</a:t>
            </a:r>
            <a:endParaRPr lang="en-US" dirty="0" smtClean="0">
              <a:gradFill>
                <a:gsLst>
                  <a:gs pos="417">
                    <a:srgbClr val="000000"/>
                  </a:gs>
                  <a:gs pos="100000">
                    <a:srgbClr val="000000"/>
                  </a:gs>
                </a:gsLst>
                <a:lin ang="5400000" scaled="0"/>
              </a:gradFill>
            </a:endParaRPr>
          </a:p>
        </p:txBody>
      </p:sp>
    </p:spTree>
    <p:extLst>
      <p:ext uri="{BB962C8B-B14F-4D97-AF65-F5344CB8AC3E}">
        <p14:creationId xmlns:p14="http://schemas.microsoft.com/office/powerpoint/2010/main" val="288486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
            </a:r>
            <a:br>
              <a:rPr lang="en-US" sz="5000" dirty="0" smtClean="0">
                <a:latin typeface="+mn-lt"/>
              </a:rPr>
            </a:br>
            <a:r>
              <a:rPr lang="en-US" sz="5000" dirty="0" smtClean="0">
                <a:latin typeface="+mn-lt"/>
              </a:rPr>
              <a:t>Understanding F# 3.0 is very simple</a:t>
            </a:r>
            <a:br>
              <a:rPr lang="en-US" sz="5000" dirty="0" smtClean="0">
                <a:latin typeface="+mn-lt"/>
              </a:rPr>
            </a:br>
            <a:r>
              <a:rPr lang="en-US" sz="5000" dirty="0" smtClean="0">
                <a:latin typeface="+mn-lt"/>
              </a:rPr>
              <a:t/>
            </a:r>
            <a:br>
              <a:rPr lang="en-US" sz="5000" dirty="0" smtClean="0">
                <a:latin typeface="+mn-lt"/>
              </a:rPr>
            </a:br>
            <a:r>
              <a:rPr lang="en-US" sz="5000" b="1" dirty="0" smtClean="0">
                <a:solidFill>
                  <a:schemeClr val="accent5"/>
                </a:solidFill>
                <a:latin typeface="+mn-lt"/>
              </a:rPr>
              <a:t/>
            </a:r>
            <a:br>
              <a:rPr lang="en-US" sz="5000" b="1" dirty="0" smtClean="0">
                <a:solidFill>
                  <a:schemeClr val="accent5"/>
                </a:solidFill>
                <a:latin typeface="+mn-lt"/>
              </a:rPr>
            </a:br>
            <a:r>
              <a:rPr lang="en-US" sz="5000" dirty="0" smtClean="0">
                <a:latin typeface="+mn-lt"/>
              </a:rPr>
              <a:t/>
            </a:r>
            <a:br>
              <a:rPr lang="en-US" sz="5000" dirty="0" smtClean="0">
                <a:latin typeface="+mn-lt"/>
              </a:rPr>
            </a:br>
            <a:endParaRPr lang="en-US" sz="5000" dirty="0">
              <a:latin typeface="+mn-lt"/>
            </a:endParaRPr>
          </a:p>
        </p:txBody>
      </p:sp>
      <p:sp>
        <p:nvSpPr>
          <p:cNvPr id="7" name="Title 1"/>
          <p:cNvSpPr txBox="1">
            <a:spLocks/>
          </p:cNvSpPr>
          <p:nvPr/>
        </p:nvSpPr>
        <p:spPr>
          <a:xfrm>
            <a:off x="476216" y="135835"/>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Tree>
    <p:extLst>
      <p:ext uri="{BB962C8B-B14F-4D97-AF65-F5344CB8AC3E}">
        <p14:creationId xmlns:p14="http://schemas.microsoft.com/office/powerpoint/2010/main" val="4233419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
            </a:r>
            <a:br>
              <a:rPr lang="en-US" sz="5000" dirty="0" smtClean="0">
                <a:latin typeface="+mn-lt"/>
              </a:rPr>
            </a:br>
            <a:r>
              <a:rPr lang="en-US" sz="5000" dirty="0" smtClean="0">
                <a:latin typeface="+mn-lt"/>
              </a:rPr>
              <a:t>The world is information rich</a:t>
            </a:r>
            <a:br>
              <a:rPr lang="en-US" sz="5000" dirty="0" smtClean="0">
                <a:latin typeface="+mn-lt"/>
              </a:rPr>
            </a:br>
            <a:r>
              <a:rPr lang="en-US" sz="5000" dirty="0" smtClean="0">
                <a:latin typeface="+mn-lt"/>
              </a:rPr>
              <a:t/>
            </a:r>
            <a:br>
              <a:rPr lang="en-US" sz="5000" dirty="0" smtClean="0">
                <a:latin typeface="+mn-lt"/>
              </a:rPr>
            </a:br>
            <a:r>
              <a:rPr lang="en-US" sz="5000" dirty="0" smtClean="0">
                <a:latin typeface="+mn-lt"/>
              </a:rPr>
              <a:t>Very, very information rich</a:t>
            </a:r>
            <a:br>
              <a:rPr lang="en-US" sz="5000" dirty="0" smtClean="0">
                <a:latin typeface="+mn-lt"/>
              </a:rPr>
            </a:br>
            <a:r>
              <a:rPr lang="en-US" sz="5000" b="1" dirty="0" smtClean="0">
                <a:solidFill>
                  <a:schemeClr val="accent5"/>
                </a:solidFill>
                <a:latin typeface="+mn-lt"/>
              </a:rPr>
              <a:t/>
            </a:r>
            <a:br>
              <a:rPr lang="en-US" sz="5000" b="1" dirty="0" smtClean="0">
                <a:solidFill>
                  <a:schemeClr val="accent5"/>
                </a:solidFill>
                <a:latin typeface="+mn-lt"/>
              </a:rPr>
            </a:br>
            <a:r>
              <a:rPr lang="en-US" sz="5000" dirty="0" smtClean="0">
                <a:latin typeface="+mn-lt"/>
              </a:rPr>
              <a:t/>
            </a:r>
            <a:br>
              <a:rPr lang="en-US" sz="5000" dirty="0" smtClean="0">
                <a:latin typeface="+mn-lt"/>
              </a:rPr>
            </a:br>
            <a:endParaRPr lang="en-US" sz="5000" dirty="0">
              <a:latin typeface="+mn-lt"/>
            </a:endParaRPr>
          </a:p>
        </p:txBody>
      </p:sp>
      <p:sp>
        <p:nvSpPr>
          <p:cNvPr id="7" name="Title 1"/>
          <p:cNvSpPr txBox="1">
            <a:spLocks/>
          </p:cNvSpPr>
          <p:nvPr/>
        </p:nvSpPr>
        <p:spPr>
          <a:xfrm>
            <a:off x="476216" y="135835"/>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Tree>
    <p:extLst>
      <p:ext uri="{BB962C8B-B14F-4D97-AF65-F5344CB8AC3E}">
        <p14:creationId xmlns:p14="http://schemas.microsoft.com/office/powerpoint/2010/main" val="1840910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
            </a:r>
            <a:br>
              <a:rPr lang="en-US" sz="5000" dirty="0" smtClean="0">
                <a:latin typeface="+mn-lt"/>
              </a:rPr>
            </a:br>
            <a:r>
              <a:rPr lang="en-US" sz="5000" dirty="0">
                <a:latin typeface="+mn-lt"/>
              </a:rPr>
              <a:t/>
            </a:r>
            <a:br>
              <a:rPr lang="en-US" sz="5000" dirty="0">
                <a:latin typeface="+mn-lt"/>
              </a:rPr>
            </a:br>
            <a:r>
              <a:rPr lang="en-US" sz="5000" dirty="0" smtClean="0">
                <a:latin typeface="+mn-lt"/>
              </a:rPr>
              <a:t>Our languages and frameworks are information-sparse</a:t>
            </a:r>
            <a:br>
              <a:rPr lang="en-US" sz="5000" dirty="0" smtClean="0">
                <a:latin typeface="+mn-lt"/>
              </a:rPr>
            </a:br>
            <a:r>
              <a:rPr lang="en-US" sz="5000" dirty="0" smtClean="0">
                <a:latin typeface="+mn-lt"/>
              </a:rPr>
              <a:t/>
            </a:r>
            <a:br>
              <a:rPr lang="en-US" sz="5000" dirty="0" smtClean="0">
                <a:latin typeface="+mn-lt"/>
              </a:rPr>
            </a:br>
            <a:r>
              <a:rPr lang="en-US" sz="5000" dirty="0" smtClean="0">
                <a:latin typeface="+mn-lt"/>
              </a:rPr>
              <a:t/>
            </a:r>
            <a:br>
              <a:rPr lang="en-US" sz="5000" dirty="0" smtClean="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
        <p:nvSpPr>
          <p:cNvPr id="4"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Tree>
    <p:extLst>
      <p:ext uri="{BB962C8B-B14F-4D97-AF65-F5344CB8AC3E}">
        <p14:creationId xmlns:p14="http://schemas.microsoft.com/office/powerpoint/2010/main" val="31863294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
            </a:r>
            <a:br>
              <a:rPr lang="en-US" sz="5000" dirty="0" smtClean="0">
                <a:latin typeface="+mn-lt"/>
              </a:rPr>
            </a:br>
            <a:r>
              <a:rPr lang="en-US" sz="5000" dirty="0">
                <a:latin typeface="+mn-lt"/>
              </a:rPr>
              <a:t/>
            </a:r>
            <a:br>
              <a:rPr lang="en-US" sz="5000" dirty="0">
                <a:latin typeface="+mn-lt"/>
              </a:rPr>
            </a:br>
            <a:r>
              <a:rPr lang="en-US" sz="5000" dirty="0" smtClean="0">
                <a:latin typeface="+mn-lt"/>
              </a:rPr>
              <a:t/>
            </a:r>
            <a:br>
              <a:rPr lang="en-US" sz="5000" dirty="0" smtClean="0">
                <a:latin typeface="+mn-lt"/>
              </a:rPr>
            </a:br>
            <a:r>
              <a:rPr lang="en-US" sz="5000" dirty="0">
                <a:latin typeface="+mn-lt"/>
              </a:rPr>
              <a:t/>
            </a:r>
            <a:br>
              <a:rPr lang="en-US" sz="5000" dirty="0">
                <a:latin typeface="+mn-lt"/>
              </a:rPr>
            </a:br>
            <a:r>
              <a:rPr lang="en-US" sz="5000" dirty="0" smtClean="0">
                <a:latin typeface="+mn-lt"/>
              </a:rPr>
              <a:t>We need to fix this</a:t>
            </a:r>
            <a:r>
              <a:rPr lang="en-US" sz="5000" b="1" dirty="0" smtClean="0">
                <a:solidFill>
                  <a:schemeClr val="accent5"/>
                </a:solidFill>
                <a:latin typeface="+mn-lt"/>
              </a:rPr>
              <a:t/>
            </a:r>
            <a:br>
              <a:rPr lang="en-US" sz="5000" b="1" dirty="0" smtClean="0">
                <a:solidFill>
                  <a:schemeClr val="accent5"/>
                </a:solidFill>
                <a:latin typeface="+mn-lt"/>
              </a:rPr>
            </a:br>
            <a:r>
              <a:rPr lang="en-US" sz="5000" b="1" dirty="0" smtClean="0">
                <a:solidFill>
                  <a:schemeClr val="accent5"/>
                </a:solidFill>
                <a:latin typeface="+mn-lt"/>
              </a:rPr>
              <a:t/>
            </a:r>
            <a:br>
              <a:rPr lang="en-US" sz="5000" b="1" dirty="0" smtClean="0">
                <a:solidFill>
                  <a:schemeClr val="accent5"/>
                </a:solidFill>
                <a:latin typeface="+mn-lt"/>
              </a:rPr>
            </a:br>
            <a:r>
              <a:rPr lang="en-US" sz="5000" b="1" dirty="0" smtClean="0">
                <a:solidFill>
                  <a:schemeClr val="accent5"/>
                </a:solidFill>
                <a:latin typeface="+mn-lt"/>
              </a:rPr>
              <a:t/>
            </a:r>
            <a:br>
              <a:rPr lang="en-US" sz="5000" b="1" dirty="0" smtClean="0">
                <a:solidFill>
                  <a:schemeClr val="accent5"/>
                </a:solidFill>
                <a:latin typeface="+mn-lt"/>
              </a:rPr>
            </a:br>
            <a:r>
              <a:rPr lang="en-US" sz="5000" dirty="0" smtClean="0">
                <a:latin typeface="+mn-lt"/>
              </a:rPr>
              <a:t/>
            </a:r>
            <a:br>
              <a:rPr lang="en-US" sz="5000" dirty="0" smtClean="0">
                <a:latin typeface="+mn-lt"/>
              </a:rPr>
            </a:b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
        <p:nvSpPr>
          <p:cNvPr id="4"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Tree>
    <p:extLst>
      <p:ext uri="{BB962C8B-B14F-4D97-AF65-F5344CB8AC3E}">
        <p14:creationId xmlns:p14="http://schemas.microsoft.com/office/powerpoint/2010/main" val="36873767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05AA112-241B-4F6A-8061-E531212901B0}"/>
</file>

<file path=customXml/itemProps2.xml><?xml version="1.0" encoding="utf-8"?>
<ds:datastoreItem xmlns:ds="http://schemas.openxmlformats.org/officeDocument/2006/customXml" ds:itemID="{43D96B52-6B71-46EE-8356-89FBE5FA7176}"/>
</file>

<file path=customXml/itemProps3.xml><?xml version="1.0" encoding="utf-8"?>
<ds:datastoreItem xmlns:ds="http://schemas.openxmlformats.org/officeDocument/2006/customXml" ds:itemID="{D0197C6B-AA9B-4571-82DC-A810A4CF8349}"/>
</file>

<file path=docProps/app.xml><?xml version="1.0" encoding="utf-8"?>
<Properties xmlns="http://schemas.openxmlformats.org/officeDocument/2006/extended-properties" xmlns:vt="http://schemas.openxmlformats.org/officeDocument/2006/docPropsVTypes">
  <Template>BUILD_Breakout_Template _ SAMPLE for Scott 7.28</Template>
  <TotalTime>6054</TotalTime>
  <Words>1230</Words>
  <Application>Microsoft Office PowerPoint</Application>
  <PresentationFormat>Custom</PresentationFormat>
  <Paragraphs>212</Paragraphs>
  <Slides>39</Slides>
  <Notes>16</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F# 3.0: data, services, Web, cloud, at your fingertips </vt:lpstr>
      <vt:lpstr>Agenda slide</vt:lpstr>
      <vt:lpstr>Understanding F# </vt:lpstr>
      <vt:lpstr>Understanding F# </vt:lpstr>
      <vt:lpstr>PowerPoint Presentation</vt:lpstr>
      <vt:lpstr> Understanding F# 3.0 is very simple    </vt:lpstr>
      <vt:lpstr> The world is information rich  Very, very information rich   </vt:lpstr>
      <vt:lpstr>  Our languages and frameworks are information-sparse   </vt:lpstr>
      <vt:lpstr>    We need to fix this    </vt:lpstr>
      <vt:lpstr>  F# 3.0 is about fixing this   and you can use F# components with C#, VB etc.  </vt:lpstr>
      <vt:lpstr>But first, a bit about F#...    </vt:lpstr>
      <vt:lpstr>F# is…</vt:lpstr>
      <vt:lpstr>Some Basic F#</vt:lpstr>
      <vt:lpstr>F# can be used for just about everything, but excels at analytical programming   </vt:lpstr>
      <vt:lpstr>Example (Power Company)</vt:lpstr>
      <vt:lpstr>Language Integrated Web &amp; Cloud Data</vt:lpstr>
      <vt:lpstr>A Type Provider is…</vt:lpstr>
      <vt:lpstr>PowerPoint Presentation</vt:lpstr>
      <vt:lpstr>The Enterprise Data Sources You Need</vt:lpstr>
      <vt:lpstr>F# 3.0: SQL + Linq2SQL</vt:lpstr>
      <vt:lpstr>F# 3.0: SQL + Linq2SQL</vt:lpstr>
      <vt:lpstr>F# 3.0: SQL + Linq2SQL</vt:lpstr>
      <vt:lpstr>F# 3.0: SQL Server/Entity Framework</vt:lpstr>
      <vt:lpstr>F# 3.0: OData</vt:lpstr>
      <vt:lpstr>F# 3.0: Queries</vt:lpstr>
      <vt:lpstr>F# 3.0: Queries</vt:lpstr>
      <vt:lpstr>Extensible and Open</vt:lpstr>
      <vt:lpstr>F# 3.0: SharePoint (via sample)</vt:lpstr>
      <vt:lpstr>F# 3.0 – Details </vt:lpstr>
      <vt:lpstr>F# 2.0 is an accelerator for solving computationally complex problems  F# 3.0 is an accelerator for solving data complex problems  </vt:lpstr>
      <vt:lpstr>Next Steps</vt:lpstr>
      <vt:lpstr>In Summary</vt:lpstr>
      <vt:lpstr>“For more information” Slide</vt:lpstr>
      <vt:lpstr>PowerPoint Presentation</vt:lpstr>
      <vt:lpstr>PowerPoint Presentation</vt:lpstr>
      <vt:lpstr>Examples #2/#3: Finance companies</vt:lpstr>
      <vt:lpstr>Example #4: Biotech</vt:lpstr>
      <vt:lpstr>The magic is made up of: - F# Type Providers - F# LINQ Queries - F# SQL, OData, WSDL, … - Extensible, open information injection architecture </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SAC-904T: F# 3.0: data, services, Web, cloud, at your fingertips</dc:title>
  <dc:subject>BUILD</dc:subject>
  <dc:creator>Don Syme</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103</cp:revision>
  <cp:lastPrinted>2010-05-11T05:02:34Z</cp:lastPrinted>
  <dcterms:created xsi:type="dcterms:W3CDTF">2011-08-03T21:25:07Z</dcterms:created>
  <dcterms:modified xsi:type="dcterms:W3CDTF">2011-09-16T18:53:40Z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